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5" r:id="rId10"/>
    <p:sldId id="280" r:id="rId11"/>
    <p:sldId id="281" r:id="rId12"/>
    <p:sldId id="282" r:id="rId13"/>
    <p:sldId id="283" r:id="rId14"/>
    <p:sldId id="271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D7"/>
    <a:srgbClr val="12007B"/>
    <a:srgbClr val="130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79" autoAdjust="0"/>
  </p:normalViewPr>
  <p:slideViewPr>
    <p:cSldViewPr snapToGrid="0" snapToObjects="1">
      <p:cViewPr>
        <p:scale>
          <a:sx n="90" d="100"/>
          <a:sy n="90" d="100"/>
        </p:scale>
        <p:origin x="-528" y="-942"/>
      </p:cViewPr>
      <p:guideLst>
        <p:guide orient="horz" pos="1620"/>
        <p:guide pos="2880"/>
        <p:guide pos="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60518"/>
            <a:ext cx="7772400" cy="1102519"/>
          </a:xfrm>
        </p:spPr>
        <p:txBody>
          <a:bodyPr>
            <a:normAutofit/>
          </a:bodyPr>
          <a:lstStyle>
            <a:lvl1pPr algn="ctr">
              <a:defRPr sz="4800" spc="-90" baseline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6383"/>
            <a:ext cx="8229600" cy="85725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spc="-90" dirty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9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790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>
              <a:defRPr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2pPr>
            <a:lvl3pPr>
              <a:defRPr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3pPr>
            <a:lvl4pPr>
              <a:defRPr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4pPr>
            <a:lvl5pPr>
              <a:defRPr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269" y="4579202"/>
            <a:ext cx="1047564" cy="38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9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bulle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790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  <a:lvl2pPr marL="457200" indent="0">
              <a:buFontTx/>
              <a:buNone/>
              <a:defRPr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2pPr>
            <a:lvl3pPr marL="914400" indent="0">
              <a:buFontTx/>
              <a:buNone/>
              <a:defRPr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3pPr>
            <a:lvl4pPr marL="1371600" indent="0">
              <a:buFontTx/>
              <a:buNone/>
              <a:defRPr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4pPr>
            <a:lvl5pPr marL="1828800" indent="0">
              <a:buFontTx/>
              <a:buNone/>
              <a:defRPr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269" y="4579202"/>
            <a:ext cx="1047564" cy="38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6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graphic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790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  <a:lvl2pPr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2pPr>
            <a:lvl3pPr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3pPr>
            <a:lvl4pPr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4pPr>
            <a:lvl5pPr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8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6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40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mo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776383"/>
            <a:ext cx="8229600" cy="857250"/>
          </a:xfrm>
        </p:spPr>
        <p:txBody>
          <a:bodyPr>
            <a:noAutofit/>
          </a:bodyPr>
          <a:lstStyle>
            <a:lvl1pPr algn="ctr">
              <a:defRPr sz="720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mo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776383"/>
            <a:ext cx="8229600" cy="857250"/>
          </a:xfrm>
        </p:spPr>
        <p:txBody>
          <a:bodyPr>
            <a:noAutofit/>
          </a:bodyPr>
          <a:lstStyle>
            <a:lvl1pPr algn="ctr">
              <a:defRPr sz="7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5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790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7131363" y="2234101"/>
            <a:ext cx="5123038" cy="65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1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55" r:id="rId3"/>
    <p:sldLayoutId id="2147483663" r:id="rId4"/>
    <p:sldLayoutId id="2147483660" r:id="rId5"/>
    <p:sldLayoutId id="2147483656" r:id="rId6"/>
    <p:sldLayoutId id="2147483657" r:id="rId7"/>
    <p:sldLayoutId id="2147483658" r:id="rId8"/>
    <p:sldLayoutId id="2147483659" r:id="rId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kern="1200" spc="-70" baseline="0">
          <a:gradFill>
            <a:gsLst>
              <a:gs pos="1250">
                <a:schemeClr val="bg1"/>
              </a:gs>
              <a:gs pos="100000">
                <a:schemeClr val="bg1"/>
              </a:gs>
            </a:gsLst>
            <a:lin ang="5400000" scaled="0"/>
          </a:gradFill>
          <a:latin typeface="Segoe UI Ligh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ts val="800"/>
        </a:spcBef>
        <a:buFont typeface="Arial"/>
        <a:buChar char="•"/>
        <a:defRPr sz="2800" b="0" i="0" kern="1200">
          <a:gradFill>
            <a:gsLst>
              <a:gs pos="1250">
                <a:schemeClr val="bg1"/>
              </a:gs>
              <a:gs pos="100000">
                <a:schemeClr val="bg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800"/>
        </a:spcBef>
        <a:buFont typeface="Arial"/>
        <a:buChar char="–"/>
        <a:defRPr sz="2000" b="0" i="0" kern="1200">
          <a:gradFill>
            <a:gsLst>
              <a:gs pos="1250">
                <a:schemeClr val="bg1"/>
              </a:gs>
              <a:gs pos="100000">
                <a:schemeClr val="bg1"/>
              </a:gs>
            </a:gsLst>
            <a:lin ang="5400000" scaled="0"/>
          </a:gradFill>
          <a:latin typeface="Segoe UI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800"/>
        </a:spcBef>
        <a:buFont typeface="Arial"/>
        <a:buChar char="•"/>
        <a:defRPr sz="1800" b="0" i="0" kern="1200">
          <a:gradFill>
            <a:gsLst>
              <a:gs pos="1250">
                <a:schemeClr val="bg1"/>
              </a:gs>
              <a:gs pos="100000">
                <a:schemeClr val="bg1"/>
              </a:gs>
            </a:gsLst>
            <a:lin ang="5400000" scaled="0"/>
          </a:gradFill>
          <a:latin typeface="Segoe UI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800"/>
        </a:spcBef>
        <a:buFont typeface="Arial"/>
        <a:buChar char="–"/>
        <a:defRPr sz="1800" b="0" i="0" kern="1200">
          <a:gradFill>
            <a:gsLst>
              <a:gs pos="1250">
                <a:schemeClr val="bg1"/>
              </a:gs>
              <a:gs pos="100000">
                <a:schemeClr val="bg1"/>
              </a:gs>
            </a:gsLst>
            <a:lin ang="5400000" scaled="0"/>
          </a:gradFill>
          <a:latin typeface="Segoe UI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800"/>
        </a:spcBef>
        <a:buFont typeface="Arial"/>
        <a:buChar char="»"/>
        <a:defRPr sz="1800" b="0" i="0" kern="1200">
          <a:gradFill>
            <a:gsLst>
              <a:gs pos="1250">
                <a:schemeClr val="bg1"/>
              </a:gs>
              <a:gs pos="100000">
                <a:schemeClr val="bg1"/>
              </a:gs>
            </a:gsLst>
            <a:lin ang="5400000" scaled="0"/>
          </a:gradFill>
          <a:latin typeface="Segoe U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76250" y="1019176"/>
            <a:ext cx="8286750" cy="20383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Safely Supporting Probabilistic Data: PL Techniques as Part of the Story </a:t>
            </a:r>
            <a:br>
              <a:rPr lang="en-US" dirty="0" smtClean="0"/>
            </a:br>
            <a:r>
              <a:rPr lang="en-US" sz="2400" dirty="0" smtClean="0"/>
              <a:t>Dan Grossman</a:t>
            </a:r>
            <a:br>
              <a:rPr lang="en-US" sz="2400" dirty="0" smtClean="0"/>
            </a:br>
            <a:r>
              <a:rPr lang="en-US" sz="2400" dirty="0" smtClean="0"/>
              <a:t>University of Washington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7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not much statistics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76250" y="1209675"/>
            <a:ext cx="8229600" cy="38254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 sz="2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–"/>
              <a:defRPr sz="20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–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»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Additions are all “PL bread-and-butter”</a:t>
            </a:r>
          </a:p>
          <a:p>
            <a:r>
              <a:rPr lang="en-US" sz="2000" b="1" dirty="0" smtClean="0"/>
              <a:t>Uses only one trivial statistical fact: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pPr lvl="1"/>
            <a:r>
              <a:rPr lang="en-US" dirty="0" smtClean="0"/>
              <a:t>Result type is </a:t>
            </a:r>
            <a:r>
              <a:rPr lang="en-US" i="1" dirty="0" smtClean="0"/>
              <a:t>precise</a:t>
            </a:r>
            <a:r>
              <a:rPr lang="en-US" dirty="0" smtClean="0"/>
              <a:t> if x, y, (and addition) are independent</a:t>
            </a:r>
          </a:p>
          <a:p>
            <a:pPr lvl="1"/>
            <a:r>
              <a:rPr lang="en-US" dirty="0" smtClean="0"/>
              <a:t>Result type is </a:t>
            </a:r>
            <a:r>
              <a:rPr lang="en-US" i="1" dirty="0" smtClean="0"/>
              <a:t>sound</a:t>
            </a:r>
            <a:r>
              <a:rPr lang="en-US" dirty="0" smtClean="0"/>
              <a:t> regardless of [in]dependence</a:t>
            </a:r>
          </a:p>
          <a:p>
            <a:pPr marL="0" indent="0">
              <a:buNone/>
            </a:pPr>
            <a:r>
              <a:rPr lang="en-US" sz="2000" b="1" dirty="0" smtClean="0"/>
              <a:t>	</a:t>
            </a:r>
            <a:endParaRPr lang="en-US" sz="1400" b="1" dirty="0" smtClean="0"/>
          </a:p>
          <a:p>
            <a:r>
              <a:rPr lang="en-US" sz="2000" b="1" dirty="0" smtClean="0"/>
              <a:t>Other panelists all make much better use of statistics, like in our </a:t>
            </a:r>
            <a:r>
              <a:rPr lang="en-US" sz="2000" b="1" i="1" dirty="0" smtClean="0"/>
              <a:t>probabilistic assertions</a:t>
            </a:r>
            <a:r>
              <a:rPr lang="en-US" sz="2000" b="1" dirty="0" smtClean="0"/>
              <a:t> work… 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624448" y="2026979"/>
            <a:ext cx="469075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sz="20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approx</a:t>
            </a:r>
            <a:r>
              <a:rPr lang="en-US" sz="20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&lt;p1&gt;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= …;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sz="20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approx</a:t>
            </a:r>
            <a:r>
              <a:rPr lang="en-US" sz="20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&lt;p2&gt;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 = …;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+</a:t>
            </a:r>
            <a:r>
              <a:rPr lang="en-US" sz="20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&lt;p3&gt;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</a:t>
            </a:r>
            <a:r>
              <a:rPr lang="en-US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approx</a:t>
            </a:r>
            <a:r>
              <a:rPr lang="en-US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&lt;p1*p2*p3&gt;</a:t>
            </a:r>
          </a:p>
        </p:txBody>
      </p:sp>
    </p:spTree>
    <p:extLst>
      <p:ext uri="{BB962C8B-B14F-4D97-AF65-F5344CB8AC3E}">
        <p14:creationId xmlns:p14="http://schemas.microsoft.com/office/powerpoint/2010/main" val="297013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70354"/>
            <a:ext cx="8229600" cy="857250"/>
          </a:xfrm>
        </p:spPr>
        <p:txBody>
          <a:bodyPr/>
          <a:lstStyle/>
          <a:p>
            <a:r>
              <a:rPr lang="en-US" dirty="0" smtClean="0"/>
              <a:t>Probabilistic assertions (2014)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76250" y="995925"/>
            <a:ext cx="8229600" cy="36473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 sz="2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–"/>
              <a:defRPr sz="20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–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»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Much richer setting:</a:t>
            </a:r>
          </a:p>
          <a:p>
            <a:r>
              <a:rPr lang="en-US" sz="2000" b="1" dirty="0" smtClean="0"/>
              <a:t>Inputs/values can have arbitrary distributions, not just “</a:t>
            </a:r>
            <a:r>
              <a:rPr lang="en-US" sz="2000" b="1" dirty="0" err="1" smtClean="0"/>
              <a:t>Bernouilli</a:t>
            </a:r>
            <a:r>
              <a:rPr lang="en-US" sz="2000" b="1" dirty="0" smtClean="0"/>
              <a:t> failure”</a:t>
            </a:r>
          </a:p>
          <a:p>
            <a:r>
              <a:rPr lang="en-US" sz="2000" b="1" dirty="0" smtClean="0"/>
              <a:t>Dependence tracked via symbolic execution, even through if-statements and some loops</a:t>
            </a:r>
          </a:p>
          <a:p>
            <a:r>
              <a:rPr lang="en-US" sz="2000" b="1" dirty="0" smtClean="0"/>
              <a:t>Evaluate arbitrary probabilistic assertions:</a:t>
            </a:r>
          </a:p>
          <a:p>
            <a:pPr marL="0" indent="0" algn="ctr">
              <a:buNone/>
            </a:pP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passert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e,p,c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 smtClean="0">
                <a:latin typeface="+mn-lt"/>
                <a:cs typeface="Courier New" panose="02070309020205020404" pitchFamily="49" charset="0"/>
              </a:rPr>
              <a:t>Key insight:</a:t>
            </a:r>
          </a:p>
          <a:p>
            <a:r>
              <a:rPr lang="en-US" sz="2000" dirty="0" smtClean="0">
                <a:latin typeface="+mn-lt"/>
                <a:cs typeface="Courier New" panose="02070309020205020404" pitchFamily="49" charset="0"/>
              </a:rPr>
              <a:t>Data-structure produced by symbolic execution is an “expression DAG” </a:t>
            </a:r>
            <a:r>
              <a:rPr lang="en-US" sz="2000" i="1" dirty="0" smtClean="0">
                <a:latin typeface="+mn-lt"/>
                <a:cs typeface="Courier New" panose="02070309020205020404" pitchFamily="49" charset="0"/>
              </a:rPr>
              <a:t>and</a:t>
            </a:r>
            <a:r>
              <a:rPr lang="en-US" sz="2000" dirty="0" smtClean="0">
                <a:latin typeface="+mn-lt"/>
                <a:cs typeface="Courier New" panose="02070309020205020404" pitchFamily="49" charset="0"/>
              </a:rPr>
              <a:t> a “Bayesian network”</a:t>
            </a:r>
          </a:p>
          <a:p>
            <a:r>
              <a:rPr lang="en-US" sz="2000" dirty="0" smtClean="0">
                <a:latin typeface="+mn-lt"/>
                <a:cs typeface="Courier New" panose="02070309020205020404" pitchFamily="49" charset="0"/>
              </a:rPr>
              <a:t>So apply compiler </a:t>
            </a:r>
            <a:r>
              <a:rPr lang="en-US" sz="2000" i="1" dirty="0" smtClean="0">
                <a:latin typeface="+mn-lt"/>
                <a:cs typeface="Courier New" panose="02070309020205020404" pitchFamily="49" charset="0"/>
              </a:rPr>
              <a:t>and</a:t>
            </a:r>
            <a:r>
              <a:rPr lang="en-US" sz="2000" dirty="0" smtClean="0">
                <a:latin typeface="+mn-lt"/>
                <a:cs typeface="Courier New" panose="02070309020205020404" pitchFamily="49" charset="0"/>
              </a:rPr>
              <a:t> statistical optimizations to it</a:t>
            </a:r>
          </a:p>
          <a:p>
            <a:pPr lvl="1"/>
            <a:r>
              <a:rPr lang="en-US" dirty="0" smtClean="0">
                <a:latin typeface="+mn-lt"/>
                <a:cs typeface="Courier New" panose="02070309020205020404" pitchFamily="49" charset="0"/>
              </a:rPr>
              <a:t>Followed by hypothesis testing</a:t>
            </a:r>
          </a:p>
          <a:p>
            <a:endParaRPr lang="en-US" sz="2000" dirty="0" smtClean="0">
              <a:latin typeface="+mn-lt"/>
              <a:cs typeface="Courier New" panose="02070309020205020404" pitchFamily="49" charset="0"/>
            </a:endParaRPr>
          </a:p>
        </p:txBody>
      </p:sp>
      <p:pic>
        <p:nvPicPr>
          <p:cNvPr id="4" name="Picture 4" descr="C:\Users\djg\AppData\Local\Microsoft\Windows\Temporary Internet Files\Content.IE5\UGGL0TDI\buttered-toast-13083516578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45" y="1741301"/>
            <a:ext cx="495892" cy="37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9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limitation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76250" y="1209675"/>
            <a:ext cx="8229600" cy="33718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 sz="2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–"/>
              <a:defRPr sz="20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–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»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latin typeface="+mn-lt"/>
              </a:rPr>
              <a:t>EnerJ</a:t>
            </a:r>
            <a:r>
              <a:rPr lang="en-US" sz="2000" dirty="0" smtClean="0">
                <a:latin typeface="+mn-lt"/>
              </a:rPr>
              <a:t> and follow-on work gave </a:t>
            </a:r>
            <a:r>
              <a:rPr lang="en-US" sz="2000" i="1" dirty="0" smtClean="0">
                <a:latin typeface="+mn-lt"/>
              </a:rPr>
              <a:t>static guarantees</a:t>
            </a:r>
            <a:r>
              <a:rPr lang="en-US" sz="2000" dirty="0" smtClean="0">
                <a:latin typeface="+mn-lt"/>
              </a:rPr>
              <a:t> regardless of input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Probabilistic assertions either revalidates for each input (</a:t>
            </a:r>
            <a:r>
              <a:rPr lang="en-US" sz="2000" i="1" dirty="0" smtClean="0">
                <a:latin typeface="+mn-lt"/>
              </a:rPr>
              <a:t>testing</a:t>
            </a:r>
            <a:r>
              <a:rPr lang="en-US" sz="2000" dirty="0" smtClean="0">
                <a:latin typeface="+mn-lt"/>
              </a:rPr>
              <a:t>) or needs probabilistic assumptions </a:t>
            </a:r>
            <a:r>
              <a:rPr lang="en-US" sz="2000" i="1" dirty="0" smtClean="0">
                <a:latin typeface="+mn-lt"/>
              </a:rPr>
              <a:t>(distributions) of inputs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Need more research on:</a:t>
            </a:r>
          </a:p>
          <a:p>
            <a:pPr lvl="1"/>
            <a:r>
              <a:rPr lang="en-US" dirty="0" smtClean="0">
                <a:latin typeface="+mn-lt"/>
              </a:rPr>
              <a:t>Bridging this gap</a:t>
            </a:r>
          </a:p>
          <a:p>
            <a:pPr lvl="1"/>
            <a:r>
              <a:rPr lang="en-US" dirty="0" smtClean="0">
                <a:latin typeface="+mn-lt"/>
              </a:rPr>
              <a:t>Supporting unbounded loops by soundly trimming low-probability paths</a:t>
            </a:r>
          </a:p>
        </p:txBody>
      </p:sp>
    </p:spTree>
    <p:extLst>
      <p:ext uri="{BB962C8B-B14F-4D97-AF65-F5344CB8AC3E}">
        <p14:creationId xmlns:p14="http://schemas.microsoft.com/office/powerpoint/2010/main" val="12693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context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76250" y="1209675"/>
            <a:ext cx="8229600" cy="33718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 sz="2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–"/>
              <a:defRPr sz="20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–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»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n-lt"/>
              </a:rPr>
              <a:t>“Early days”</a:t>
            </a:r>
          </a:p>
          <a:p>
            <a:pPr lvl="1"/>
            <a:r>
              <a:rPr lang="en-US" dirty="0" smtClean="0">
                <a:latin typeface="+mn-lt"/>
              </a:rPr>
              <a:t>Excited by the panel’s work, but many open questions…</a:t>
            </a:r>
          </a:p>
          <a:p>
            <a:pPr lvl="1"/>
            <a:r>
              <a:rPr lang="en-US" i="1" dirty="0" smtClean="0">
                <a:latin typeface="+mn-lt"/>
              </a:rPr>
              <a:t>Technical</a:t>
            </a:r>
            <a:r>
              <a:rPr lang="en-US" dirty="0" smtClean="0">
                <a:latin typeface="+mn-lt"/>
              </a:rPr>
              <a:t> questions: (loops, modularity, scale, …)</a:t>
            </a:r>
          </a:p>
          <a:p>
            <a:pPr lvl="1"/>
            <a:r>
              <a:rPr lang="en-US" i="1" dirty="0" smtClean="0">
                <a:latin typeface="+mn-lt"/>
              </a:rPr>
              <a:t>Tools</a:t>
            </a:r>
            <a:r>
              <a:rPr lang="en-US" dirty="0" smtClean="0">
                <a:latin typeface="+mn-lt"/>
              </a:rPr>
              <a:t> questions, also with some preliminary work</a:t>
            </a:r>
          </a:p>
          <a:p>
            <a:pPr lvl="2"/>
            <a:r>
              <a:rPr lang="en-US" sz="2000" dirty="0" smtClean="0">
                <a:latin typeface="+mn-lt"/>
              </a:rPr>
              <a:t>Debugging, profiling, monitoring</a:t>
            </a:r>
          </a:p>
          <a:p>
            <a:pPr lvl="2"/>
            <a:r>
              <a:rPr lang="en-US" sz="2000" dirty="0" smtClean="0">
                <a:latin typeface="+mn-lt"/>
              </a:rPr>
              <a:t>Error messages</a:t>
            </a:r>
          </a:p>
          <a:p>
            <a:pPr lvl="1"/>
            <a:endParaRPr lang="en-US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Is “adding statistical properties” to modern language design The True Way Forward or a local optimum to avoid?</a:t>
            </a:r>
          </a:p>
          <a:p>
            <a:pPr lvl="1"/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6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learn more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76250" y="1209675"/>
            <a:ext cx="8229600" cy="33718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 sz="2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–"/>
              <a:defRPr sz="20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–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»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 err="1" smtClean="0"/>
              <a:t>EnerJ</a:t>
            </a:r>
            <a:r>
              <a:rPr lang="en-US" sz="2000" b="1" i="1" dirty="0" smtClean="0"/>
              <a:t>: Approximate Data Types for Safe and General Low-Power Computation.  </a:t>
            </a:r>
            <a:r>
              <a:rPr lang="en-US" sz="2000" dirty="0" smtClean="0"/>
              <a:t>Adrian Sampson, Werner </a:t>
            </a:r>
            <a:r>
              <a:rPr lang="en-US" sz="2000" dirty="0" err="1" smtClean="0"/>
              <a:t>Dietl</a:t>
            </a:r>
            <a:r>
              <a:rPr lang="en-US" sz="2000" dirty="0" smtClean="0"/>
              <a:t>, Emily Fortuna, </a:t>
            </a:r>
            <a:r>
              <a:rPr lang="en-US" sz="2000" dirty="0" err="1" smtClean="0"/>
              <a:t>Danushen</a:t>
            </a:r>
            <a:r>
              <a:rPr lang="en-US" sz="2000" dirty="0" smtClean="0"/>
              <a:t> </a:t>
            </a:r>
            <a:r>
              <a:rPr lang="en-US" sz="2000" dirty="0" err="1" smtClean="0"/>
              <a:t>Gnanapragasam</a:t>
            </a:r>
            <a:r>
              <a:rPr lang="en-US" sz="2000" dirty="0" smtClean="0"/>
              <a:t>, Luis </a:t>
            </a:r>
            <a:r>
              <a:rPr lang="en-US" sz="2000" dirty="0" err="1" smtClean="0"/>
              <a:t>Ceze</a:t>
            </a:r>
            <a:r>
              <a:rPr lang="en-US" sz="2000" dirty="0" smtClean="0"/>
              <a:t>, Dan Grossman.  PLDI2011</a:t>
            </a:r>
          </a:p>
          <a:p>
            <a:endParaRPr lang="en-US" sz="2000" dirty="0"/>
          </a:p>
          <a:p>
            <a:r>
              <a:rPr lang="en-US" sz="2000" b="1" i="1" dirty="0"/>
              <a:t>Expressing and Verifying Probabilistic </a:t>
            </a:r>
            <a:r>
              <a:rPr lang="en-US" sz="2000" b="1" i="1" dirty="0" smtClean="0"/>
              <a:t>Assertions</a:t>
            </a:r>
            <a:r>
              <a:rPr lang="en-US" sz="2000" dirty="0" smtClean="0"/>
              <a:t>.  Adrian </a:t>
            </a:r>
            <a:r>
              <a:rPr lang="en-US" sz="2000" dirty="0"/>
              <a:t>Sampson, Pavel </a:t>
            </a:r>
            <a:r>
              <a:rPr lang="en-US" sz="2000" dirty="0" err="1"/>
              <a:t>Panchekha</a:t>
            </a:r>
            <a:r>
              <a:rPr lang="en-US" sz="2000" dirty="0"/>
              <a:t>, Todd </a:t>
            </a:r>
            <a:r>
              <a:rPr lang="en-US" sz="2000" dirty="0" err="1"/>
              <a:t>Mytkowicz</a:t>
            </a:r>
            <a:r>
              <a:rPr lang="en-US" sz="2000" dirty="0"/>
              <a:t>, Kathryn S. McKinley, Dan Grossman, Luis </a:t>
            </a:r>
            <a:r>
              <a:rPr lang="en-US" sz="2000" dirty="0" err="1"/>
              <a:t>Ceze</a:t>
            </a:r>
            <a:r>
              <a:rPr lang="en-US" sz="2000" dirty="0" smtClean="0"/>
              <a:t>.  PLDI2014</a:t>
            </a:r>
          </a:p>
          <a:p>
            <a:endParaRPr lang="en-US" sz="2000" dirty="0"/>
          </a:p>
          <a:p>
            <a:r>
              <a:rPr lang="en-US" sz="2000" b="1" i="1" dirty="0"/>
              <a:t>Probability Type Inference for Flexible Approximate </a:t>
            </a:r>
            <a:r>
              <a:rPr lang="en-US" sz="2000" b="1" i="1" dirty="0" smtClean="0"/>
              <a:t>Programming.</a:t>
            </a:r>
            <a:r>
              <a:rPr lang="en-US" sz="2000" dirty="0" smtClean="0"/>
              <a:t>  Brett Boston, Adrian Sampson, Dan Grossman, Luis </a:t>
            </a:r>
            <a:r>
              <a:rPr lang="en-US" sz="2000" dirty="0" err="1" smtClean="0"/>
              <a:t>Ceze</a:t>
            </a:r>
            <a:r>
              <a:rPr lang="en-US" sz="2000" dirty="0" smtClean="0"/>
              <a:t>.  OOPSLA 2015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7931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76250" y="1209675"/>
            <a:ext cx="8229600" cy="36710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 sz="2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–"/>
              <a:defRPr sz="20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–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»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Language </a:t>
            </a:r>
            <a:r>
              <a:rPr lang="en-US" sz="2000" dirty="0" err="1" smtClean="0">
                <a:latin typeface="+mn-lt"/>
              </a:rPr>
              <a:t>design+implementation</a:t>
            </a:r>
            <a:r>
              <a:rPr lang="en-US" sz="2000" dirty="0" smtClean="0">
                <a:latin typeface="+mn-lt"/>
              </a:rPr>
              <a:t> to help wrangle uncertainty</a:t>
            </a:r>
          </a:p>
          <a:p>
            <a:pPr lvl="1"/>
            <a:r>
              <a:rPr lang="en-US" dirty="0" smtClean="0">
                <a:latin typeface="+mn-lt"/>
              </a:rPr>
              <a:t>PL </a:t>
            </a:r>
            <a:r>
              <a:rPr lang="en-US" dirty="0" err="1" smtClean="0">
                <a:latin typeface="+mn-lt"/>
              </a:rPr>
              <a:t>concepts+tools</a:t>
            </a:r>
            <a:r>
              <a:rPr lang="en-US" dirty="0" smtClean="0">
                <a:latin typeface="+mn-lt"/>
              </a:rPr>
              <a:t> are a </a:t>
            </a:r>
            <a:r>
              <a:rPr lang="en-US" i="1" dirty="0" smtClean="0">
                <a:latin typeface="+mn-lt"/>
              </a:rPr>
              <a:t>huge</a:t>
            </a:r>
            <a:r>
              <a:rPr lang="en-US" dirty="0" smtClean="0">
                <a:latin typeface="+mn-lt"/>
              </a:rPr>
              <a:t> help</a:t>
            </a:r>
          </a:p>
          <a:p>
            <a:pPr lvl="1"/>
            <a:r>
              <a:rPr lang="en-US" dirty="0" smtClean="0">
                <a:latin typeface="+mn-lt"/>
              </a:rPr>
              <a:t>But </a:t>
            </a:r>
            <a:r>
              <a:rPr lang="en-US" i="1" dirty="0" smtClean="0">
                <a:latin typeface="+mn-lt"/>
              </a:rPr>
              <a:t>also</a:t>
            </a:r>
            <a:r>
              <a:rPr lang="en-US" dirty="0" smtClean="0">
                <a:latin typeface="+mn-lt"/>
              </a:rPr>
              <a:t> need to learn from statisticians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Validate these claims with UW’s </a:t>
            </a:r>
            <a:r>
              <a:rPr lang="en-US" i="1" dirty="0" smtClean="0">
                <a:latin typeface="+mn-lt"/>
              </a:rPr>
              <a:t>approximate computing</a:t>
            </a:r>
            <a:r>
              <a:rPr lang="en-US" dirty="0" smtClean="0">
                <a:latin typeface="+mn-lt"/>
              </a:rPr>
              <a:t> work</a:t>
            </a:r>
          </a:p>
          <a:p>
            <a:endParaRPr lang="en-US" sz="2500" dirty="0" smtClean="0">
              <a:latin typeface="+mn-lt"/>
            </a:endParaRPr>
          </a:p>
          <a:p>
            <a:pPr marL="0" indent="0">
              <a:buNone/>
            </a:pPr>
            <a:r>
              <a:rPr lang="en-US" sz="2000" dirty="0" smtClean="0">
                <a:latin typeface="+mn-lt"/>
              </a:rPr>
              <a:t>Acknowledgments: 9 co-authors [papers at end]</a:t>
            </a:r>
          </a:p>
          <a:p>
            <a:pPr lvl="1"/>
            <a:r>
              <a:rPr lang="en-US" dirty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specially Adrian Sampson, Luis </a:t>
            </a:r>
            <a:r>
              <a:rPr lang="en-US" dirty="0" err="1" smtClean="0">
                <a:latin typeface="+mn-lt"/>
              </a:rPr>
              <a:t>Ceze</a:t>
            </a:r>
            <a:endParaRPr lang="en-US" dirty="0" smtClean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Including Kathryn and Todd</a:t>
            </a:r>
          </a:p>
          <a:p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005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(1/2): PL bread-and-butter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76250" y="1209675"/>
            <a:ext cx="8229600" cy="33718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 sz="2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–"/>
              <a:defRPr sz="20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–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»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</p:txBody>
      </p:sp>
      <p:pic>
        <p:nvPicPr>
          <p:cNvPr id="1028" name="Picture 4" descr="C:\Users\djg\AppData\Local\Microsoft\Windows\Temporary Internet Files\Content.IE5\UGGL0TDI\buttered-toast-13083516578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552574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66751" y="1141273"/>
            <a:ext cx="2895600" cy="2142262"/>
            <a:chOff x="666751" y="1141273"/>
            <a:chExt cx="2895600" cy="2142262"/>
          </a:xfrm>
        </p:grpSpPr>
        <p:sp>
          <p:nvSpPr>
            <p:cNvPr id="2" name="TextBox 1"/>
            <p:cNvSpPr txBox="1"/>
            <p:nvPr/>
          </p:nvSpPr>
          <p:spPr>
            <a:xfrm>
              <a:off x="666751" y="1141273"/>
              <a:ext cx="2895600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Types for information flow</a:t>
              </a:r>
            </a:p>
            <a:p>
              <a:endParaRPr lang="en-US" dirty="0"/>
            </a:p>
            <a:p>
              <a:r>
                <a:rPr lang="en-US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&lt;H&gt; x;</a:t>
              </a:r>
            </a:p>
            <a:p>
              <a:r>
                <a:rPr lang="en-US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&lt;L&gt; y;</a:t>
              </a:r>
            </a:p>
            <a:p>
              <a:r>
                <a:rPr lang="en-US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if(x)</a:t>
              </a: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y = 7;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" name="Shape 1259"/>
            <p:cNvSpPr/>
            <p:nvPr/>
          </p:nvSpPr>
          <p:spPr>
            <a:xfrm>
              <a:off x="1878886" y="2018436"/>
              <a:ext cx="423702" cy="12650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sz="13400">
                  <a:solidFill>
                    <a:srgbClr val="B42A1B"/>
                  </a:solidFill>
                  <a:latin typeface="Zapf Dingbats"/>
                  <a:ea typeface="Zapf Dingbats"/>
                  <a:cs typeface="Zapf Dingbats"/>
                  <a:sym typeface="Zapf Dingbat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 dirty="0" smtClean="0">
                  <a:solidFill>
                    <a:srgbClr val="B42A1B"/>
                  </a:solidFill>
                </a:rPr>
                <a:t>✗</a:t>
              </a:r>
              <a:endParaRPr sz="3000" dirty="0">
                <a:solidFill>
                  <a:srgbClr val="B42A1B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86210" y="1150798"/>
            <a:ext cx="4986339" cy="1754326"/>
            <a:chOff x="3986210" y="1150798"/>
            <a:chExt cx="4986339" cy="1754326"/>
          </a:xfrm>
        </p:grpSpPr>
        <p:sp>
          <p:nvSpPr>
            <p:cNvPr id="10" name="TextBox 9"/>
            <p:cNvSpPr txBox="1"/>
            <p:nvPr/>
          </p:nvSpPr>
          <p:spPr>
            <a:xfrm>
              <a:off x="3986210" y="1150798"/>
              <a:ext cx="4986339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Symbolic execution</a:t>
              </a:r>
            </a:p>
            <a:p>
              <a:r>
                <a:rPr lang="en-US" dirty="0" smtClean="0"/>
                <a:t>                                                 </a:t>
              </a:r>
              <a:r>
                <a:rPr lang="en-US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  <a:r>
                <a:rPr lang="en-US" dirty="0" smtClean="0"/>
                <a:t>                         </a:t>
              </a:r>
              <a:endParaRPr lang="en-US" dirty="0"/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z = x</a:t>
              </a:r>
              <a:r>
                <a:rPr lang="en-US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; </a:t>
              </a:r>
            </a:p>
            <a:p>
              <a:r>
                <a:rPr lang="en-US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if(x!=0)</a:t>
              </a: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z = x*y;</a:t>
              </a:r>
            </a:p>
            <a:p>
              <a:r>
                <a:rPr lang="en-US" dirty="0" smtClean="0"/>
                <a:t>    </a:t>
              </a:r>
              <a:endParaRPr lang="en-US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5560217" y="1922881"/>
              <a:ext cx="978408" cy="484632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16200000" scaled="0"/>
                </a:gra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486651" y="1471391"/>
              <a:ext cx="857250" cy="362255"/>
            </a:xfrm>
            <a:prstGeom prst="ellipse">
              <a:avLst/>
            </a:prstGeom>
            <a:noFill/>
            <a:ln w="476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gradFill>
                    <a:gsLst>
                      <a:gs pos="0">
                        <a:schemeClr val="tx2"/>
                      </a:gs>
                      <a:gs pos="100000">
                        <a:schemeClr val="tx2"/>
                      </a:gs>
                    </a:gsLst>
                    <a:lin ang="16200000" scaled="0"/>
                  </a:gradFill>
                  <a:latin typeface="Courier New" panose="02070309020205020404" pitchFamily="49" charset="0"/>
                  <a:cs typeface="Courier New" panose="02070309020205020404" pitchFamily="49" charset="0"/>
                </a:rPr>
                <a:t>? :</a:t>
              </a:r>
              <a:endParaRPr lang="en-US" b="1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162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643687" y="2001963"/>
              <a:ext cx="733425" cy="362255"/>
            </a:xfrm>
            <a:prstGeom prst="ellipse">
              <a:avLst/>
            </a:prstGeom>
            <a:noFill/>
            <a:ln w="476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gradFill>
                    <a:gsLst>
                      <a:gs pos="0">
                        <a:schemeClr val="tx2"/>
                      </a:gs>
                      <a:gs pos="100000">
                        <a:schemeClr val="tx2"/>
                      </a:gs>
                    </a:gsLst>
                    <a:lin ang="16200000" scaled="0"/>
                  </a:gradFill>
                  <a:latin typeface="Courier New" panose="02070309020205020404" pitchFamily="49" charset="0"/>
                  <a:cs typeface="Courier New" panose="02070309020205020404" pitchFamily="49" charset="0"/>
                </a:rPr>
                <a:t>==</a:t>
              </a:r>
              <a:endParaRPr lang="en-US" b="1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162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438612" y="2459010"/>
              <a:ext cx="409575" cy="362255"/>
            </a:xfrm>
            <a:prstGeom prst="ellipse">
              <a:avLst/>
            </a:prstGeom>
            <a:noFill/>
            <a:ln w="476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gradFill>
                    <a:gsLst>
                      <a:gs pos="0">
                        <a:schemeClr val="tx2"/>
                      </a:gs>
                      <a:gs pos="100000">
                        <a:schemeClr val="tx2"/>
                      </a:gs>
                    </a:gsLst>
                    <a:lin ang="16200000" scaled="0"/>
                  </a:gradFill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b="1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162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019925" y="2461892"/>
              <a:ext cx="409575" cy="362255"/>
            </a:xfrm>
            <a:prstGeom prst="ellipse">
              <a:avLst/>
            </a:prstGeom>
            <a:noFill/>
            <a:ln w="476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gradFill>
                    <a:gsLst>
                      <a:gs pos="0">
                        <a:schemeClr val="tx2"/>
                      </a:gs>
                      <a:gs pos="100000">
                        <a:schemeClr val="tx2"/>
                      </a:gs>
                    </a:gsLst>
                    <a:lin ang="16200000" scaled="0"/>
                  </a:gra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8429625" y="2001963"/>
              <a:ext cx="409575" cy="362255"/>
            </a:xfrm>
            <a:prstGeom prst="ellipse">
              <a:avLst/>
            </a:prstGeom>
            <a:noFill/>
            <a:ln w="476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gradFill>
                    <a:gsLst>
                      <a:gs pos="0">
                        <a:schemeClr val="tx2"/>
                      </a:gs>
                      <a:gs pos="100000">
                        <a:schemeClr val="tx2"/>
                      </a:gs>
                    </a:gsLst>
                    <a:lin ang="16200000" scaled="0"/>
                  </a:gra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7667337" y="2001963"/>
              <a:ext cx="566738" cy="362255"/>
            </a:xfrm>
            <a:prstGeom prst="ellipse">
              <a:avLst/>
            </a:prstGeom>
            <a:noFill/>
            <a:ln w="476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gradFill>
                    <a:gsLst>
                      <a:gs pos="0">
                        <a:schemeClr val="tx2"/>
                      </a:gs>
                      <a:gs pos="100000">
                        <a:schemeClr val="tx2"/>
                      </a:gs>
                    </a:gsLst>
                    <a:lin ang="16200000" scaled="0"/>
                  </a:gradFill>
                  <a:latin typeface="Courier New" panose="02070309020205020404" pitchFamily="49" charset="0"/>
                  <a:cs typeface="Courier New" panose="02070309020205020404" pitchFamily="49" charset="0"/>
                </a:rPr>
                <a:t>*</a:t>
              </a:r>
              <a:endParaRPr lang="en-US" b="1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162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533987" y="2459010"/>
              <a:ext cx="409575" cy="362255"/>
            </a:xfrm>
            <a:prstGeom prst="ellipse">
              <a:avLst/>
            </a:prstGeom>
            <a:noFill/>
            <a:ln w="476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gradFill>
                    <a:gsLst>
                      <a:gs pos="0">
                        <a:schemeClr val="tx2"/>
                      </a:gs>
                      <a:gs pos="100000">
                        <a:schemeClr val="tx2"/>
                      </a:gs>
                    </a:gsLst>
                    <a:lin ang="16200000" scaled="0"/>
                  </a:gradFill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b="1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162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8039100" y="2461892"/>
              <a:ext cx="409575" cy="362255"/>
            </a:xfrm>
            <a:prstGeom prst="ellipse">
              <a:avLst/>
            </a:prstGeom>
            <a:noFill/>
            <a:ln w="476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gradFill>
                    <a:gsLst>
                      <a:gs pos="0">
                        <a:schemeClr val="tx2"/>
                      </a:gs>
                      <a:gs pos="100000">
                        <a:schemeClr val="tx2"/>
                      </a:gs>
                    </a:gsLst>
                    <a:lin ang="16200000" scaled="0"/>
                  </a:gradFill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endParaRPr lang="en-US" b="1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162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1" name="Straight Connector 10"/>
            <p:cNvCxnSpPr>
              <a:endCxn id="14" idx="0"/>
            </p:cNvCxnSpPr>
            <p:nvPr/>
          </p:nvCxnSpPr>
          <p:spPr>
            <a:xfrm flipH="1">
              <a:off x="7010400" y="1652518"/>
              <a:ext cx="656937" cy="3494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19" idx="0"/>
            </p:cNvCxnSpPr>
            <p:nvPr/>
          </p:nvCxnSpPr>
          <p:spPr>
            <a:xfrm>
              <a:off x="7915277" y="1652518"/>
              <a:ext cx="35429" cy="3494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191502" y="1671568"/>
              <a:ext cx="323848" cy="3563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6724650" y="2183090"/>
              <a:ext cx="123537" cy="2759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endCxn id="17" idx="0"/>
            </p:cNvCxnSpPr>
            <p:nvPr/>
          </p:nvCxnSpPr>
          <p:spPr>
            <a:xfrm>
              <a:off x="7181563" y="2202140"/>
              <a:ext cx="43150" cy="2597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7758113" y="2165197"/>
              <a:ext cx="90487" cy="2966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077201" y="2203297"/>
              <a:ext cx="114301" cy="2557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66751" y="3046273"/>
            <a:ext cx="2895600" cy="1925774"/>
            <a:chOff x="666751" y="3046273"/>
            <a:chExt cx="2895600" cy="1925774"/>
          </a:xfrm>
        </p:grpSpPr>
        <p:sp>
          <p:nvSpPr>
            <p:cNvPr id="42" name="TextBox 41"/>
            <p:cNvSpPr txBox="1"/>
            <p:nvPr/>
          </p:nvSpPr>
          <p:spPr>
            <a:xfrm>
              <a:off x="666751" y="3046273"/>
              <a:ext cx="2895600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Type inference</a:t>
              </a:r>
            </a:p>
            <a:p>
              <a:endParaRPr lang="en-US" dirty="0"/>
            </a:p>
            <a:p>
              <a:r>
                <a:rPr lang="en-US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let f = </a:t>
              </a:r>
              <a:r>
                <a:rPr lang="en-US" b="1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Symbol"/>
                </a:rPr>
                <a:t></a:t>
              </a:r>
              <a:r>
                <a:rPr lang="en-US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y. y+7</a:t>
              </a:r>
            </a:p>
            <a:p>
              <a:r>
                <a:rPr lang="en-US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let z = f 9</a:t>
              </a:r>
            </a:p>
            <a:p>
              <a:r>
                <a:rPr lang="en-US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let q = z &amp;&amp; true</a:t>
              </a:r>
              <a:endParaRPr lang="en-US" dirty="0"/>
            </a:p>
          </p:txBody>
        </p:sp>
        <p:sp>
          <p:nvSpPr>
            <p:cNvPr id="43" name="Shape 1259"/>
            <p:cNvSpPr/>
            <p:nvPr/>
          </p:nvSpPr>
          <p:spPr>
            <a:xfrm>
              <a:off x="3028950" y="3706948"/>
              <a:ext cx="423702" cy="12650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sz="13400">
                  <a:solidFill>
                    <a:srgbClr val="B42A1B"/>
                  </a:solidFill>
                  <a:latin typeface="Zapf Dingbats"/>
                  <a:ea typeface="Zapf Dingbats"/>
                  <a:cs typeface="Zapf Dingbats"/>
                  <a:sym typeface="Zapf Dingbat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 dirty="0" smtClean="0">
                  <a:solidFill>
                    <a:srgbClr val="B42A1B"/>
                  </a:solidFill>
                </a:rPr>
                <a:t>✗</a:t>
              </a:r>
              <a:endParaRPr sz="3000" dirty="0">
                <a:solidFill>
                  <a:srgbClr val="B42A1B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538659" y="3019187"/>
            <a:ext cx="3500441" cy="2031325"/>
            <a:chOff x="4538659" y="3019187"/>
            <a:chExt cx="3500441" cy="2031325"/>
          </a:xfrm>
        </p:grpSpPr>
        <p:sp>
          <p:nvSpPr>
            <p:cNvPr id="45" name="TextBox 44"/>
            <p:cNvSpPr txBox="1"/>
            <p:nvPr/>
          </p:nvSpPr>
          <p:spPr>
            <a:xfrm>
              <a:off x="4538659" y="3019187"/>
              <a:ext cx="3500441" cy="20313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Function </a:t>
              </a:r>
              <a:r>
                <a:rPr lang="en-US" dirty="0" err="1" smtClean="0"/>
                <a:t>inlining</a:t>
              </a:r>
              <a:r>
                <a:rPr lang="en-US" dirty="0" smtClean="0"/>
                <a:t>/specialization</a:t>
              </a:r>
            </a:p>
            <a:p>
              <a:r>
                <a:rPr lang="en-US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f(</a:t>
              </a:r>
              <a:r>
                <a:rPr lang="en-US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x, </a:t>
              </a:r>
              <a:r>
                <a:rPr lang="en-US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y){</a:t>
              </a: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return x*y;</a:t>
              </a:r>
            </a:p>
            <a:p>
              <a:r>
                <a:rPr lang="en-US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r>
                <a:rPr lang="en-US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f(0,a)           0</a:t>
              </a:r>
            </a:p>
            <a:p>
              <a:r>
                <a:rPr lang="en-US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f(3,b)           f(3,b)</a:t>
              </a:r>
            </a:p>
            <a:p>
              <a:r>
                <a:rPr lang="en-US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f(1,c)</a:t>
              </a:r>
              <a:r>
                <a:rPr lang="en-US" dirty="0" smtClean="0"/>
                <a:t>                        </a:t>
              </a:r>
              <a:r>
                <a:rPr lang="en-US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endParaRPr lang="en-US" dirty="0"/>
            </a:p>
          </p:txBody>
        </p:sp>
        <p:sp>
          <p:nvSpPr>
            <p:cNvPr id="46" name="Right Arrow 45"/>
            <p:cNvSpPr/>
            <p:nvPr/>
          </p:nvSpPr>
          <p:spPr>
            <a:xfrm>
              <a:off x="5760510" y="4281285"/>
              <a:ext cx="978408" cy="484632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16200000" scaled="0"/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397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(2/2): Approximation 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01881" y="1114675"/>
            <a:ext cx="8847116" cy="33718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 sz="2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–"/>
              <a:defRPr sz="20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–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»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n-lt"/>
              </a:rPr>
              <a:t>Full bit-precision is unnecessary and wastes energy</a:t>
            </a: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Allowing probabilistic [in]correctness can work!</a:t>
            </a:r>
          </a:p>
          <a:p>
            <a:pPr lvl="1"/>
            <a:r>
              <a:rPr lang="en-US" dirty="0" smtClean="0">
                <a:latin typeface="+mn-lt"/>
              </a:rPr>
              <a:t>Let ALUs and memory produce garbage with low-nonzero probability </a:t>
            </a:r>
          </a:p>
          <a:p>
            <a:pPr lvl="1"/>
            <a:r>
              <a:rPr lang="en-US" dirty="0" smtClean="0">
                <a:latin typeface="+mn-lt"/>
              </a:rPr>
              <a:t>But most code/programmers want nothing to do with that…</a:t>
            </a:r>
          </a:p>
        </p:txBody>
      </p:sp>
      <p:pic>
        <p:nvPicPr>
          <p:cNvPr id="4" name="websiteImage.jpg"/>
          <p:cNvPicPr>
            <a:picLocks noChangeAspect="1"/>
          </p:cNvPicPr>
          <p:nvPr/>
        </p:nvPicPr>
        <p:blipFill rotWithShape="1">
          <a:blip r:embed="rId2">
            <a:extLst/>
          </a:blip>
          <a:srcRect l="15986"/>
          <a:stretch/>
        </p:blipFill>
        <p:spPr>
          <a:xfrm>
            <a:off x="1211282" y="1589684"/>
            <a:ext cx="2897579" cy="1940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91050" y="1505844"/>
            <a:ext cx="2745702" cy="21077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601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EnerJ</a:t>
            </a:r>
            <a:r>
              <a:rPr lang="en-US" dirty="0" smtClean="0"/>
              <a:t> (and </a:t>
            </a:r>
            <a:r>
              <a:rPr lang="en-US" dirty="0" err="1" smtClean="0"/>
              <a:t>EnerC</a:t>
            </a:r>
            <a:r>
              <a:rPr lang="en-US" dirty="0" smtClean="0"/>
              <a:t>) a la 2011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76250" y="1209674"/>
            <a:ext cx="8229600" cy="38492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 sz="2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–"/>
              <a:defRPr sz="20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–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»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n-lt"/>
              </a:rPr>
              <a:t>Information flow is </a:t>
            </a:r>
            <a:r>
              <a:rPr lang="en-US" sz="2000" i="1" dirty="0" smtClean="0">
                <a:latin typeface="+mn-lt"/>
              </a:rPr>
              <a:t>exactly</a:t>
            </a:r>
            <a:r>
              <a:rPr lang="en-US" sz="2000" dirty="0" smtClean="0">
                <a:latin typeface="+mn-lt"/>
              </a:rPr>
              <a:t> the right high-level abstraction</a:t>
            </a:r>
          </a:p>
          <a:p>
            <a:pPr lvl="1"/>
            <a:r>
              <a:rPr lang="en-US" dirty="0" smtClean="0">
                <a:latin typeface="+mn-lt"/>
              </a:rPr>
              <a:t>Type qualifier for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approx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latin typeface="+mn-lt"/>
              </a:rPr>
              <a:t>Explicit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endorse</a:t>
            </a:r>
            <a:r>
              <a:rPr lang="en-US" dirty="0" smtClean="0">
                <a:latin typeface="+mn-lt"/>
              </a:rPr>
              <a:t> as needed</a:t>
            </a:r>
          </a:p>
          <a:p>
            <a:r>
              <a:rPr lang="en-US" sz="2000" dirty="0" smtClean="0">
                <a:latin typeface="+mn-lt"/>
              </a:rPr>
              <a:t>Convenient: </a:t>
            </a:r>
          </a:p>
          <a:p>
            <a:pPr lvl="1"/>
            <a:r>
              <a:rPr lang="en-US" dirty="0" smtClean="0">
                <a:latin typeface="+mn-lt"/>
              </a:rPr>
              <a:t>Opt-in with precise default</a:t>
            </a:r>
          </a:p>
          <a:p>
            <a:pPr lvl="1"/>
            <a:r>
              <a:rPr lang="en-US" dirty="0" smtClean="0">
                <a:latin typeface="+mn-lt"/>
              </a:rPr>
              <a:t>Overloaded operations and methods</a:t>
            </a:r>
          </a:p>
          <a:p>
            <a:r>
              <a:rPr lang="en-US" sz="2000" dirty="0" smtClean="0">
                <a:latin typeface="+mn-lt"/>
              </a:rPr>
              <a:t>Strong guarantee: Approximate data has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   no effect on precise data except via</a:t>
            </a:r>
          </a:p>
          <a:p>
            <a:pPr marL="0" indent="0">
              <a:buNone/>
            </a:pPr>
            <a:r>
              <a:rPr lang="en-US" sz="2000" dirty="0" smtClean="0">
                <a:latin typeface="+mn-lt"/>
              </a:rPr>
              <a:t>  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endorse</a:t>
            </a:r>
            <a:r>
              <a:rPr lang="en-US" sz="2000" dirty="0" smtClean="0">
                <a:latin typeface="+mn-lt"/>
              </a:rPr>
              <a:t> (classic </a:t>
            </a:r>
            <a:r>
              <a:rPr lang="en-US" sz="2000" i="1" dirty="0" smtClean="0">
                <a:latin typeface="+mn-lt"/>
              </a:rPr>
              <a:t>non-interference theorem</a:t>
            </a:r>
            <a:r>
              <a:rPr lang="en-US" sz="2000" dirty="0" smtClean="0">
                <a:latin typeface="+mn-lt"/>
              </a:rPr>
              <a:t>)</a:t>
            </a:r>
          </a:p>
          <a:p>
            <a:endParaRPr lang="en-US" sz="2000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45777" y="1529209"/>
            <a:ext cx="3526973" cy="2554545"/>
            <a:chOff x="5545777" y="1529209"/>
            <a:chExt cx="3526973" cy="2554545"/>
          </a:xfrm>
        </p:grpSpPr>
        <p:sp>
          <p:nvSpPr>
            <p:cNvPr id="5" name="TextBox 4"/>
            <p:cNvSpPr txBox="1"/>
            <p:nvPr/>
          </p:nvSpPr>
          <p:spPr>
            <a:xfrm>
              <a:off x="5545777" y="1529209"/>
              <a:ext cx="3526973" cy="25545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@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approx</a:t>
              </a:r>
              <a:r>
                <a:rPr 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x = 12;</a:t>
              </a:r>
            </a:p>
            <a:p>
              <a:r>
                <a:rPr lang="en-US" sz="20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y = 27;</a:t>
              </a:r>
            </a:p>
            <a:p>
              <a:r>
                <a:rPr 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 = x*2;</a:t>
              </a:r>
            </a:p>
            <a:p>
              <a:r>
                <a:rPr 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x = y*3;</a:t>
              </a:r>
            </a:p>
            <a:p>
              <a:r>
                <a:rPr lang="en-US" sz="2000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@</a:t>
              </a:r>
              <a:r>
                <a:rPr lang="en-US" sz="2000" b="1" dirty="0" err="1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approx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z 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= </a:t>
              </a:r>
              <a:r>
                <a:rPr 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f(x);</a:t>
              </a:r>
            </a:p>
            <a:p>
              <a:r>
                <a:rPr 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if(</a:t>
              </a:r>
              <a:r>
                <a:rPr lang="en-US" sz="20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looks_okay</a:t>
              </a:r>
              <a:r>
                <a:rPr 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(z))</a:t>
              </a:r>
            </a:p>
            <a:p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sz="20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w = </a:t>
              </a:r>
              <a:r>
                <a:rPr lang="en-US" sz="2000" b="1" dirty="0" smtClean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endorse</a:t>
              </a:r>
              <a:r>
                <a:rPr 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(z);</a:t>
              </a:r>
              <a:endParaRPr lang="en-US" sz="20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…</a:t>
              </a:r>
            </a:p>
          </p:txBody>
        </p:sp>
        <p:sp>
          <p:nvSpPr>
            <p:cNvPr id="7" name="Shape 1259"/>
            <p:cNvSpPr/>
            <p:nvPr/>
          </p:nvSpPr>
          <p:spPr>
            <a:xfrm>
              <a:off x="6794050" y="1642552"/>
              <a:ext cx="423702" cy="12650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sz="13400">
                  <a:solidFill>
                    <a:srgbClr val="B42A1B"/>
                  </a:solidFill>
                  <a:latin typeface="Zapf Dingbats"/>
                  <a:ea typeface="Zapf Dingbats"/>
                  <a:cs typeface="Zapf Dingbats"/>
                  <a:sym typeface="Zapf Dingbat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 dirty="0" smtClean="0">
                  <a:solidFill>
                    <a:srgbClr val="B42A1B"/>
                  </a:solidFill>
                </a:rPr>
                <a:t>✗</a:t>
              </a:r>
              <a:endParaRPr sz="3000" dirty="0">
                <a:solidFill>
                  <a:srgbClr val="B42A1B"/>
                </a:solidFill>
              </a:endParaRPr>
            </a:p>
          </p:txBody>
        </p:sp>
      </p:grpSp>
      <p:pic>
        <p:nvPicPr>
          <p:cNvPr id="8" name="Picture 4" descr="C:\Users\djg\AppData\Local\Microsoft\Windows\Temporary Internet Files\Content.IE5\UGGL0TDI\buttered-toast-13083516578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75" y="1209674"/>
            <a:ext cx="495892" cy="37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28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EnerJ</a:t>
            </a:r>
            <a:r>
              <a:rPr lang="en-US" dirty="0" smtClean="0"/>
              <a:t> limitations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76250" y="1209675"/>
            <a:ext cx="8229600" cy="337184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 sz="2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–"/>
              <a:defRPr sz="20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–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»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+mn-lt"/>
              </a:rPr>
              <a:t>Only “best effort” semantics for approximate computation</a:t>
            </a:r>
          </a:p>
          <a:p>
            <a:pPr lvl="1"/>
            <a:r>
              <a:rPr lang="en-US" dirty="0" smtClean="0">
                <a:latin typeface="+mn-lt"/>
              </a:rPr>
              <a:t>Encapsulated all the probability, and then ignored it!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sz="20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sz="20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+mn-lt"/>
              </a:rPr>
              <a:t>No approximate control-flow (without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endorse</a:t>
            </a:r>
            <a:r>
              <a:rPr lang="en-US" sz="2000" dirty="0" smtClean="0">
                <a:latin typeface="+mn-lt"/>
              </a:rPr>
              <a:t>)</a:t>
            </a:r>
          </a:p>
          <a:p>
            <a:pPr lvl="1"/>
            <a:r>
              <a:rPr lang="en-US" dirty="0" smtClean="0">
                <a:latin typeface="+mn-lt"/>
              </a:rPr>
              <a:t>Stronger limitation to ensure non-interference, no crashes, no extra non-termination, …</a:t>
            </a:r>
          </a:p>
        </p:txBody>
      </p:sp>
      <p:pic>
        <p:nvPicPr>
          <p:cNvPr id="2050" name="Picture 2" descr="C:\Users\djg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66" y="2203965"/>
            <a:ext cx="5688888" cy="94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69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probabilities (2015)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76249" y="1209675"/>
            <a:ext cx="8335241" cy="33718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 sz="2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–"/>
              <a:defRPr sz="20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–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»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Address limitation #1 directly: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approx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&lt;p&gt;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/>
              <a:t>: </a:t>
            </a:r>
            <a:r>
              <a:rPr lang="en-US" dirty="0" smtClean="0"/>
              <a:t>static guarantee that at run-time value will be correct with </a:t>
            </a:r>
            <a:r>
              <a:rPr lang="en-US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at least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probability 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</a:p>
          <a:p>
            <a:pPr lvl="1"/>
            <a:r>
              <a:rPr lang="en-US" dirty="0" smtClean="0">
                <a:latin typeface="+mn-lt"/>
                <a:cs typeface="Courier New" panose="02070309020205020404" pitchFamily="49" charset="0"/>
              </a:rPr>
              <a:t>Operator uses (e.g., +) also have correctness probability</a:t>
            </a:r>
            <a:endParaRPr lang="en-US" dirty="0">
              <a:latin typeface="+mn-lt"/>
            </a:endParaRPr>
          </a:p>
          <a:p>
            <a:pPr lvl="1"/>
            <a:endParaRPr lang="en-US" sz="600" dirty="0" smtClean="0"/>
          </a:p>
          <a:p>
            <a:pPr lvl="1"/>
            <a:endParaRPr lang="en-US" sz="600" dirty="0" smtClean="0"/>
          </a:p>
          <a:p>
            <a:r>
              <a:rPr lang="en-US" sz="2000" dirty="0" err="1" smtClean="0">
                <a:latin typeface="+mn-lt"/>
              </a:rPr>
              <a:t>EnerJ’s</a:t>
            </a:r>
            <a:r>
              <a:rPr lang="en-US" sz="2000" dirty="0" smtClean="0"/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approx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+mn-lt"/>
              </a:rPr>
              <a:t>is</a:t>
            </a:r>
            <a:r>
              <a:rPr lang="en-US" sz="2000" dirty="0" smtClean="0"/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approx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&lt;0.0&gt;</a:t>
            </a:r>
          </a:p>
          <a:p>
            <a:r>
              <a:rPr lang="en-US" sz="2000" dirty="0" smtClean="0">
                <a:latin typeface="+mn-lt"/>
              </a:rPr>
              <a:t>Precise is</a:t>
            </a:r>
            <a:r>
              <a:rPr lang="en-US" sz="2000" dirty="0" smtClean="0"/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approx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&lt;1.0&gt;</a:t>
            </a:r>
          </a:p>
          <a:p>
            <a:r>
              <a:rPr lang="en-US" sz="2000" dirty="0" smtClean="0">
                <a:latin typeface="+mn-lt"/>
              </a:rPr>
              <a:t>Natural subtyping:</a:t>
            </a:r>
            <a:r>
              <a:rPr lang="en-US" sz="2000" dirty="0" smtClean="0"/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approx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&lt;p&gt; t &lt;: @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approx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&lt;q&gt; t </a:t>
            </a:r>
            <a:r>
              <a:rPr lang="en-US" sz="2000" dirty="0" smtClean="0">
                <a:latin typeface="+mn-lt"/>
              </a:rPr>
              <a:t>if</a:t>
            </a:r>
            <a:r>
              <a:rPr lang="en-US" sz="2000" dirty="0" smtClean="0"/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&gt;= q</a:t>
            </a:r>
          </a:p>
          <a:p>
            <a:pPr marL="457200" lvl="1" indent="0">
              <a:buNone/>
            </a:pPr>
            <a:endParaRPr lang="en-US" sz="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+mn-lt"/>
                <a:cs typeface="Courier New" panose="02070309020205020404" pitchFamily="49" charset="0"/>
              </a:rPr>
              <a:t>[See also Mike’s Rely and Chisel work (2014)]</a:t>
            </a:r>
          </a:p>
        </p:txBody>
      </p:sp>
    </p:spTree>
    <p:extLst>
      <p:ext uri="{BB962C8B-B14F-4D97-AF65-F5344CB8AC3E}">
        <p14:creationId xmlns:p14="http://schemas.microsoft.com/office/powerpoint/2010/main" val="211296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Essential</a:t>
            </a:r>
            <a:r>
              <a:rPr lang="en-US" dirty="0" smtClean="0"/>
              <a:t> additions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76250" y="1039480"/>
            <a:ext cx="8229600" cy="38175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 sz="2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–"/>
              <a:defRPr sz="20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–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»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n-lt"/>
              </a:rPr>
              <a:t>Type inference, part 1: </a:t>
            </a:r>
            <a:endParaRPr lang="en-US" sz="2000" dirty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Programmer states probabilities at key points (inputs, outputs)</a:t>
            </a:r>
          </a:p>
          <a:p>
            <a:pPr lvl="1"/>
            <a:r>
              <a:rPr lang="en-US" dirty="0" smtClean="0">
                <a:latin typeface="+mn-lt"/>
              </a:rPr>
              <a:t>Automatic solver fills in the rest, and/or programmer can provide more annotations</a:t>
            </a:r>
          </a:p>
          <a:p>
            <a:r>
              <a:rPr lang="en-US" sz="2000" dirty="0" smtClean="0">
                <a:latin typeface="+mn-lt"/>
              </a:rPr>
              <a:t>Type inference, part 2:</a:t>
            </a:r>
          </a:p>
          <a:p>
            <a:pPr lvl="1"/>
            <a:r>
              <a:rPr lang="en-US" dirty="0" smtClean="0">
                <a:latin typeface="+mn-lt"/>
              </a:rPr>
              <a:t>Problem often under-constrained; goal is to save as much energy as possible within constraints</a:t>
            </a:r>
          </a:p>
          <a:p>
            <a:pPr lvl="1"/>
            <a:r>
              <a:rPr lang="en-US" dirty="0" smtClean="0">
                <a:latin typeface="+mn-lt"/>
              </a:rPr>
              <a:t>We use Microsoft’s Z3 solver with a custom objective function</a:t>
            </a:r>
          </a:p>
        </p:txBody>
      </p:sp>
      <p:pic>
        <p:nvPicPr>
          <p:cNvPr id="3074" name="Picture 2" descr="C:\Users\djg\Desktop\decaf-thesis-slides\graphics\inferenc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09" b="20341"/>
          <a:stretch/>
        </p:blipFill>
        <p:spPr bwMode="auto">
          <a:xfrm>
            <a:off x="2464820" y="854745"/>
            <a:ext cx="4252459" cy="339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djg\AppData\Local\Microsoft\Windows\Temporary Internet Files\Content.IE5\UGGL0TDI\buttered-toast-13083516578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12" y="1039480"/>
            <a:ext cx="495892" cy="37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96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Essential</a:t>
            </a:r>
            <a:r>
              <a:rPr lang="en-US" dirty="0" smtClean="0"/>
              <a:t> additions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76250" y="1039480"/>
            <a:ext cx="8229600" cy="38175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 sz="2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–"/>
              <a:defRPr sz="20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–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Font typeface="Arial"/>
              <a:buChar char="»"/>
              <a:defRPr sz="1800" b="0" i="0" kern="12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n-lt"/>
              </a:rPr>
              <a:t>Type inference, part 1: </a:t>
            </a:r>
            <a:endParaRPr lang="en-US" sz="2000" dirty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Programmer states probabilities at key points (inputs, outputs)</a:t>
            </a:r>
          </a:p>
          <a:p>
            <a:pPr lvl="1"/>
            <a:r>
              <a:rPr lang="en-US" dirty="0" smtClean="0">
                <a:latin typeface="+mn-lt"/>
              </a:rPr>
              <a:t>Automatic solver fills in the rest, and/or programmer can provide more annotations</a:t>
            </a:r>
          </a:p>
          <a:p>
            <a:r>
              <a:rPr lang="en-US" sz="2000" dirty="0" smtClean="0">
                <a:latin typeface="+mn-lt"/>
              </a:rPr>
              <a:t>Type inference, part 2:</a:t>
            </a:r>
          </a:p>
          <a:p>
            <a:pPr lvl="1"/>
            <a:r>
              <a:rPr lang="en-US" dirty="0" smtClean="0">
                <a:latin typeface="+mn-lt"/>
              </a:rPr>
              <a:t>Problem often under-constrained; goal is to save as much energy as possible within constraints</a:t>
            </a:r>
          </a:p>
          <a:p>
            <a:pPr lvl="1"/>
            <a:r>
              <a:rPr lang="en-US" dirty="0" smtClean="0">
                <a:latin typeface="+mn-lt"/>
              </a:rPr>
              <a:t>We use Microsoft’s Z3 solver with a custom objective function</a:t>
            </a:r>
          </a:p>
          <a:p>
            <a:r>
              <a:rPr lang="en-US" sz="2000" dirty="0" smtClean="0">
                <a:latin typeface="+mn-lt"/>
              </a:rPr>
              <a:t>Method specialization</a:t>
            </a:r>
          </a:p>
          <a:p>
            <a:pPr lvl="1"/>
            <a:r>
              <a:rPr lang="en-US" dirty="0" smtClean="0">
                <a:latin typeface="+mn-lt"/>
              </a:rPr>
              <a:t>Up to </a:t>
            </a:r>
            <a:r>
              <a:rPr lang="en-US" i="1" dirty="0" smtClean="0">
                <a:latin typeface="+mn-lt"/>
              </a:rPr>
              <a:t>k</a:t>
            </a:r>
            <a:r>
              <a:rPr lang="en-US" dirty="0" smtClean="0">
                <a:latin typeface="+mn-lt"/>
              </a:rPr>
              <a:t> approximation settings for each method</a:t>
            </a:r>
          </a:p>
          <a:p>
            <a:r>
              <a:rPr lang="en-US" sz="2000" dirty="0" smtClean="0">
                <a:latin typeface="+mn-lt"/>
              </a:rPr>
              <a:t>Opt-in dynamic tracking for loop-carried dependencies</a:t>
            </a:r>
          </a:p>
        </p:txBody>
      </p:sp>
      <p:pic>
        <p:nvPicPr>
          <p:cNvPr id="4" name="Picture 4" descr="C:\Users\djg\AppData\Local\Microsoft\Windows\Temporary Internet Files\Content.IE5\UGGL0TDI\buttered-toast-13083516578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47" y="3793385"/>
            <a:ext cx="495892" cy="37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12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ossman_Dan_SafeApproximation">
  <a:themeElements>
    <a:clrScheme name="Custom 7">
      <a:dk1>
        <a:srgbClr val="505050"/>
      </a:dk1>
      <a:lt1>
        <a:sysClr val="window" lastClr="FFFFFF"/>
      </a:lt1>
      <a:dk2>
        <a:srgbClr val="00188F"/>
      </a:dk2>
      <a:lt2>
        <a:srgbClr val="EEECE1"/>
      </a:lt2>
      <a:accent1>
        <a:srgbClr val="0078D7"/>
      </a:accent1>
      <a:accent2>
        <a:srgbClr val="00BCF2"/>
      </a:accent2>
      <a:accent3>
        <a:srgbClr val="008272"/>
      </a:accent3>
      <a:accent4>
        <a:srgbClr val="00B294"/>
      </a:accent4>
      <a:accent5>
        <a:srgbClr val="002050"/>
      </a:accent5>
      <a:accent6>
        <a:srgbClr val="FF8C00"/>
      </a:accent6>
      <a:hlink>
        <a:srgbClr val="0000FF"/>
      </a:hlink>
      <a:folHlink>
        <a:srgbClr val="800080"/>
      </a:folHlink>
    </a:clrScheme>
    <a:fontScheme name="Custom 3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>
            <a:gradFill>
              <a:gsLst>
                <a:gs pos="0">
                  <a:schemeClr val="tx2"/>
                </a:gs>
                <a:gs pos="100000">
                  <a:schemeClr val="tx2"/>
                </a:gs>
              </a:gsLst>
              <a:lin ang="16200000" scaled="0"/>
            </a:gra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MS02159_FacSum2015_PPT-Template_16-9_r02.potx" id="{C237E90A-F36A-4C47-B7DD-FB7D88269995}" vid="{97CEC05E-96AF-4034-B788-93269D869A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Grossman_Dan_SafeApproximation</Template>
  <TotalTime>317</TotalTime>
  <Words>885</Words>
  <Application>Microsoft Office PowerPoint</Application>
  <PresentationFormat>On-screen Show (16:9)</PresentationFormat>
  <Paragraphs>162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Grossman_Dan_SafeApproximation</vt:lpstr>
      <vt:lpstr>Safely Supporting Probabilistic Data: PL Techniques as Part of the Story  Dan Grossman University of Washington</vt:lpstr>
      <vt:lpstr>Executive summary</vt:lpstr>
      <vt:lpstr>Background (1/2): PL bread-and-butter</vt:lpstr>
      <vt:lpstr>Background (2/2): Approximation </vt:lpstr>
      <vt:lpstr>EnerJ (and EnerC) a la 2011</vt:lpstr>
      <vt:lpstr>EnerJ limitations</vt:lpstr>
      <vt:lpstr>Adding probabilities (2015)</vt:lpstr>
      <vt:lpstr>Essential additions</vt:lpstr>
      <vt:lpstr>Essential additions</vt:lpstr>
      <vt:lpstr>Still not much statistics</vt:lpstr>
      <vt:lpstr>Probabilistic assertions (2014)</vt:lpstr>
      <vt:lpstr>The limitation</vt:lpstr>
      <vt:lpstr>The big context</vt:lpstr>
      <vt:lpstr>To learn more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Safely Supporting  </dc:title>
  <dc:creator>cse</dc:creator>
  <cp:lastModifiedBy>cse</cp:lastModifiedBy>
  <cp:revision>27</cp:revision>
  <dcterms:created xsi:type="dcterms:W3CDTF">2015-07-02T19:40:14Z</dcterms:created>
  <dcterms:modified xsi:type="dcterms:W3CDTF">2015-07-06T19:47:04Z</dcterms:modified>
</cp:coreProperties>
</file>