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2" r:id="rId12"/>
    <p:sldMasterId id="2147483663" r:id="rId13"/>
    <p:sldMasterId id="2147483664" r:id="rId14"/>
    <p:sldMasterId id="2147483665" r:id="rId15"/>
    <p:sldMasterId id="2147483666" r:id="rId16"/>
  </p:sldMasterIdLst>
  <p:notesMasterIdLst>
    <p:notesMasterId r:id="rId66"/>
  </p:notesMasterIdLst>
  <p:sldIdLst>
    <p:sldId id="258" r:id="rId17"/>
    <p:sldId id="293" r:id="rId18"/>
    <p:sldId id="380" r:id="rId19"/>
    <p:sldId id="300" r:id="rId20"/>
    <p:sldId id="261" r:id="rId21"/>
    <p:sldId id="262" r:id="rId22"/>
    <p:sldId id="298" r:id="rId23"/>
    <p:sldId id="381" r:id="rId24"/>
    <p:sldId id="382" r:id="rId25"/>
    <p:sldId id="302" r:id="rId26"/>
    <p:sldId id="278" r:id="rId27"/>
    <p:sldId id="309" r:id="rId28"/>
    <p:sldId id="390" r:id="rId29"/>
    <p:sldId id="311" r:id="rId30"/>
    <p:sldId id="315" r:id="rId31"/>
    <p:sldId id="386" r:id="rId32"/>
    <p:sldId id="393" r:id="rId33"/>
    <p:sldId id="388" r:id="rId34"/>
    <p:sldId id="389" r:id="rId35"/>
    <p:sldId id="400" r:id="rId36"/>
    <p:sldId id="401" r:id="rId37"/>
    <p:sldId id="399" r:id="rId38"/>
    <p:sldId id="391" r:id="rId39"/>
    <p:sldId id="322" r:id="rId40"/>
    <p:sldId id="323" r:id="rId41"/>
    <p:sldId id="324" r:id="rId42"/>
    <p:sldId id="296" r:id="rId43"/>
    <p:sldId id="330" r:id="rId44"/>
    <p:sldId id="333" r:id="rId45"/>
    <p:sldId id="392" r:id="rId46"/>
    <p:sldId id="336" r:id="rId47"/>
    <p:sldId id="337" r:id="rId48"/>
    <p:sldId id="279" r:id="rId49"/>
    <p:sldId id="281" r:id="rId50"/>
    <p:sldId id="282" r:id="rId51"/>
    <p:sldId id="341" r:id="rId52"/>
    <p:sldId id="342" r:id="rId53"/>
    <p:sldId id="345" r:id="rId54"/>
    <p:sldId id="346" r:id="rId55"/>
    <p:sldId id="347" r:id="rId56"/>
    <p:sldId id="349" r:id="rId57"/>
    <p:sldId id="350" r:id="rId58"/>
    <p:sldId id="352" r:id="rId59"/>
    <p:sldId id="353" r:id="rId60"/>
    <p:sldId id="355" r:id="rId61"/>
    <p:sldId id="356" r:id="rId62"/>
    <p:sldId id="363" r:id="rId63"/>
    <p:sldId id="285" r:id="rId64"/>
    <p:sldId id="376" r:id="rId6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3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42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84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Which one would you choose?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THIS IS THE KEY: an algorithmic transformation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 the compilation step, we LEARN FROM THE IMPLEMENTATION provided by the programmer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function can be COMPLEX, lots of CONTROL FLOW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good target: approximate outputs, well defined inputs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wouldn’t work on the whole edgeDetection() function because inputs &amp; outputs are large &amp; unbounded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one test input -&gt; lots of data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different shapes and sizes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smallest NN that meets an accuracy criterion</a:t>
            </a:r>
          </a:p>
          <a:p>
            <a:pPr eaLnBrk="1" hangingPunct="1"/>
            <a:r>
              <a:rPr lang="en-US" sz="4800" smtClean="0"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Different,code,regions,require,different, neural,networks</a:t>
            </a:r>
            <a:endParaRPr lang="en-US" smtClean="0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4800" smtClean="0">
                <a:latin typeface="Zapf Dingbats" charset="0"/>
                <a:ea typeface="Zapf Dingbats" charset="0"/>
                <a:cs typeface="Zapf Dingbats" charset="0"/>
                <a:sym typeface="Zapf Dingbats" charset="0"/>
              </a:rPr>
              <a:t>➙</a:t>
            </a:r>
            <a:endParaRPr lang="en-US" smtClean="0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</a:pPr>
            <a:endParaRPr lang="en-US" sz="220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ts val="1200"/>
              </a:spcBef>
            </a:pPr>
            <a:endParaRPr lang="en-US" sz="220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 neural network tightly coupled with the core -- more like a functional unit than a discrete GPU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deq.d: ONLY ISSUES when data is available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each processing engine represents one or more of the neurons in the NN topology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can implement many different sizes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each processing engine represents one or more of the neurons in the NN topology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can implement many different sizes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JPEG HEADER: The hardware doesn’t know which bits are important and which are unimportant!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Without a good way to separate these things, this is a programmability nightmare.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jmeint: 32 function calls, 23 IFs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sobel: 3 calls, 2 loops, 1 IF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LOGAL NEURAL TOPOLOGIES mapped on the PEs of the NPU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Ranged from 11.1x (inverse kinematics) to 20% slowdown for kmeans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These results incorporate the communication &amp; recall latency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hadi will be on the job market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Precise-by-default: Java backward compatibility (every Java program is an EnerJ program; every EnerJ program is a Java program when the qualifiers are ignored)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***SEMANTICS***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Precise = normal, strong guarantees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Approx = no guarantees; pathological is legal, but expectation of best effort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This is information flow, so what about implicit flows? Lots of sophisticated ways to deal with them, but for our purposes something simple suffices: disallow approximate conditionals.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RESULT OF THIS EQUALITY : @APPROX BOOL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Escape hatch. Terminology comes from info flow for security.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 common pattern: big approx computation followed by precise reduction/output.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**Explicit CONVERSION** (not “ignoring”)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ALGORITHMIC APPROXIMATION as proposed in GREEN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**FROM ENERJ: APPROXIMATE SEMANTICS ARE USEFUL** 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ABSTRACTS the approximations performed by uarch</a:t>
            </a:r>
          </a:p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**TUNE VOLTAGE TO WORK FOR EACH APPLICATION**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hardware neural networks have been around for a long time -- approximate computing is a way we can use them in ordinary programs</a:t>
            </a:r>
          </a:p>
          <a:p>
            <a:pPr eaLnBrk="1" hangingPunct="1"/>
            <a:endParaRPr lang="en-US" sz="220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HERE IS THE NEW CONTRIBUTION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47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580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184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4600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18752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146300"/>
            <a:ext cx="51562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0" y="2146300"/>
            <a:ext cx="51562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887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877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0985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72202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18993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58966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745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6600" y="1054100"/>
            <a:ext cx="2616200" cy="430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54100"/>
            <a:ext cx="7696200" cy="430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3091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292100"/>
            <a:ext cx="2778125" cy="833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92100"/>
            <a:ext cx="8181975" cy="833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350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0650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558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73596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734300"/>
            <a:ext cx="5156200" cy="186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7734300"/>
            <a:ext cx="5156200" cy="186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8088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688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0634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17633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9543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89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9445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4203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292100"/>
            <a:ext cx="2616200" cy="930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92100"/>
            <a:ext cx="7696200" cy="930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349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6746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950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48399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693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9568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4583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40184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4195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719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23179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382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998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739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9159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84405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32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8376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384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8724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25795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13230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28579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980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61488" y="292100"/>
            <a:ext cx="2992437" cy="842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92100"/>
            <a:ext cx="8828088" cy="8420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342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271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76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25887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734300"/>
            <a:ext cx="5156200" cy="186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7734300"/>
            <a:ext cx="5156200" cy="186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518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45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28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377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23387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96650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95756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4483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292100"/>
            <a:ext cx="2616200" cy="930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92100"/>
            <a:ext cx="7696200" cy="930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666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392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1891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24996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3816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311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3846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48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885379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7181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64163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037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808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051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1076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854512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235200"/>
            <a:ext cx="51562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6600" y="2235200"/>
            <a:ext cx="51562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691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24509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76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022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21309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47751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18979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83385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6600" y="1054100"/>
            <a:ext cx="2616200" cy="430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54100"/>
            <a:ext cx="7696200" cy="430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71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036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7936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593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6856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995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304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48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611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9055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01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6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498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742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050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2451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447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2201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338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80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9557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5344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91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201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109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235200"/>
            <a:ext cx="51562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6600" y="2235200"/>
            <a:ext cx="51562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909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1314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4439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9951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807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88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068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276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00607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863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449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3574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1656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61011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6343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84814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439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61488" y="292100"/>
            <a:ext cx="2992437" cy="842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92100"/>
            <a:ext cx="8828088" cy="8420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8338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200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7246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2861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356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611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2576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353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15812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46012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44956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9789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8045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886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9635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531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7894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55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002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176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30817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65480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41057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2276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938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0405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802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75980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56888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146300"/>
            <a:ext cx="51562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0" y="2146300"/>
            <a:ext cx="51562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7378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6453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435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2287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66415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95980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1668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292100"/>
            <a:ext cx="2778125" cy="833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92100"/>
            <a:ext cx="8181975" cy="833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788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222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0289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7847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18368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544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283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46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90125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22245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43611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310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61488" y="292100"/>
            <a:ext cx="2992437" cy="842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92100"/>
            <a:ext cx="8828088" cy="8420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63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08000" y="2235200"/>
            <a:ext cx="10464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08000" y="1054100"/>
            <a:ext cx="104648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8247063"/>
            <a:ext cx="2616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8547100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028700" y="2146300"/>
            <a:ext cx="10464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512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292100"/>
            <a:ext cx="10464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81000" y="292100"/>
            <a:ext cx="10464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81000" y="7734300"/>
            <a:ext cx="10464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81000" y="292100"/>
            <a:ext cx="10464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81000" y="292100"/>
            <a:ext cx="10464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81000" y="7734300"/>
            <a:ext cx="10464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08000" y="2235200"/>
            <a:ext cx="10464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024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08000" y="1054100"/>
            <a:ext cx="104648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8247063"/>
            <a:ext cx="2616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8547100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/>
          <p:cNvSpPr>
            <a:spLocks/>
          </p:cNvSpPr>
          <p:nvPr/>
        </p:nvSpPr>
        <p:spPr bwMode="auto">
          <a:xfrm>
            <a:off x="495300" y="8553450"/>
            <a:ext cx="482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1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University of Washington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84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81000" y="292100"/>
            <a:ext cx="10464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Helvetica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1pPr>
      <a:lvl2pPr marL="342900" indent="114300"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2pPr>
      <a:lvl3pPr marL="685800" indent="228600"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3pPr>
      <a:lvl4pPr marL="1028700" indent="342900"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4pPr>
      <a:lvl5pPr marL="1371600" indent="457200"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5pPr>
      <a:lvl6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6pPr>
      <a:lvl7pPr marL="22860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8pPr>
      <a:lvl9pPr marL="3200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028700" y="2146300"/>
            <a:ext cx="10464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3075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292100"/>
            <a:ext cx="10464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81000" y="292100"/>
            <a:ext cx="10464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5300" b="1">
          <a:solidFill>
            <a:srgbClr val="51A012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42900" indent="-3429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470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>
            <p:ph type="title"/>
          </p:nvPr>
        </p:nvSpPr>
        <p:spPr>
          <a:xfrm>
            <a:off x="508000" y="-381000"/>
            <a:ext cx="12395200" cy="4305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900" smtClean="0"/>
              <a:t>Disciplined Approximate Computing: From Language to Hardware and Beyond</a:t>
            </a:r>
          </a:p>
        </p:txBody>
      </p:sp>
      <p:sp>
        <p:nvSpPr>
          <p:cNvPr id="11267" name="Rectangle 2"/>
          <p:cNvSpPr>
            <a:spLocks/>
          </p:cNvSpPr>
          <p:nvPr/>
        </p:nvSpPr>
        <p:spPr bwMode="auto">
          <a:xfrm>
            <a:off x="4292600" y="6521450"/>
            <a:ext cx="482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100">
                <a:solidFill>
                  <a:srgbClr val="4C4C4C"/>
                </a:solidFill>
                <a:ea typeface="Helvetica Neue Light" charset="0"/>
                <a:cs typeface="Helvetica Neue Light" charset="0"/>
              </a:rPr>
              <a:t>University of Washington</a:t>
            </a:r>
          </a:p>
        </p:txBody>
      </p:sp>
      <p:sp>
        <p:nvSpPr>
          <p:cNvPr id="11268" name="Rectangle 3"/>
          <p:cNvSpPr>
            <a:spLocks/>
          </p:cNvSpPr>
          <p:nvPr/>
        </p:nvSpPr>
        <p:spPr bwMode="auto">
          <a:xfrm>
            <a:off x="495300" y="4927600"/>
            <a:ext cx="11518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Adrian Sampson, </a:t>
            </a:r>
            <a:r>
              <a:rPr lang="en-US" sz="2500" i="1" dirty="0" err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Hadi</a:t>
            </a:r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Esmaelizadeh,</a:t>
            </a:r>
            <a:r>
              <a:rPr lang="en-US" sz="2500" i="1" baseline="30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1</a:t>
            </a:r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Michael </a:t>
            </a:r>
            <a:r>
              <a:rPr lang="en-US" sz="2500" i="1" dirty="0" err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Ringenburg</a:t>
            </a:r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, </a:t>
            </a:r>
            <a:r>
              <a:rPr lang="en-US" sz="2500" i="1" dirty="0" err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Reneé</a:t>
            </a:r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St. Amant,</a:t>
            </a:r>
            <a:r>
              <a:rPr lang="en-US" sz="2500" i="1" baseline="30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2</a:t>
            </a:r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</a:t>
            </a:r>
            <a:r>
              <a:rPr lang="en-US" sz="2500" i="1" dirty="0">
                <a:solidFill>
                  <a:srgbClr val="00B050"/>
                </a:solidFill>
                <a:ea typeface="Helvetica Neue Light" charset="0"/>
                <a:cs typeface="Helvetica Neue Light" charset="0"/>
              </a:rPr>
              <a:t>Luis </a:t>
            </a:r>
            <a:r>
              <a:rPr lang="en-US" sz="2500" i="1" dirty="0" err="1">
                <a:solidFill>
                  <a:srgbClr val="00B050"/>
                </a:solidFill>
                <a:ea typeface="Helvetica Neue Light" charset="0"/>
                <a:cs typeface="Helvetica Neue Light" charset="0"/>
              </a:rPr>
              <a:t>Ceze</a:t>
            </a:r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, </a:t>
            </a:r>
            <a:r>
              <a:rPr lang="en-US" sz="2500" b="1" i="1" dirty="0">
                <a:solidFill>
                  <a:schemeClr val="accent2"/>
                </a:solidFill>
                <a:ea typeface="Helvetica Neue Light" charset="0"/>
                <a:cs typeface="Helvetica Neue Light" charset="0"/>
              </a:rPr>
              <a:t>Dan Grossman</a:t>
            </a:r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, Mark </a:t>
            </a:r>
            <a:r>
              <a:rPr lang="en-US" sz="2500" i="1" dirty="0" err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Oskin</a:t>
            </a:r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, Karin Strauss,</a:t>
            </a:r>
            <a:r>
              <a:rPr lang="en-US" sz="2500" i="1" baseline="30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3</a:t>
            </a:r>
            <a:r>
              <a:rPr lang="en-US" sz="25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and Doug Burger</a:t>
            </a:r>
            <a:r>
              <a:rPr lang="en-US" sz="2500" i="1" baseline="30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3</a:t>
            </a:r>
            <a:endParaRPr lang="en-US" sz="2500" i="1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558800" y="7302500"/>
            <a:ext cx="11518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000" baseline="30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Now at Georgia Tech</a:t>
            </a:r>
          </a:p>
          <a:p>
            <a:pPr algn="l"/>
            <a:r>
              <a:rPr lang="en-US" sz="2000" baseline="30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UT-Austin</a:t>
            </a:r>
          </a:p>
          <a:p>
            <a:pPr algn="l"/>
            <a:r>
              <a:rPr lang="en-US" sz="2000" baseline="30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Microsoft Research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/>
          </p:cNvSpPr>
          <p:nvPr/>
        </p:nvSpPr>
        <p:spPr bwMode="auto">
          <a:xfrm>
            <a:off x="3086100" y="28829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EnerJ</a:t>
            </a:r>
          </a:p>
        </p:txBody>
      </p:sp>
      <p:sp>
        <p:nvSpPr>
          <p:cNvPr id="20483" name="Rectangle 9"/>
          <p:cNvSpPr>
            <a:spLocks/>
          </p:cNvSpPr>
          <p:nvPr/>
        </p:nvSpPr>
        <p:spPr bwMode="auto">
          <a:xfrm>
            <a:off x="787400" y="2895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language for where-to-approximate</a:t>
            </a:r>
          </a:p>
        </p:txBody>
      </p:sp>
      <p:sp>
        <p:nvSpPr>
          <p:cNvPr id="5" name="Rectangle 17"/>
          <p:cNvSpPr>
            <a:spLocks/>
          </p:cNvSpPr>
          <p:nvPr/>
        </p:nvSpPr>
        <p:spPr bwMode="auto">
          <a:xfrm>
            <a:off x="3086100" y="5943600"/>
            <a:ext cx="76787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000" i="1" dirty="0" err="1">
                <a:solidFill>
                  <a:schemeClr val="accent1">
                    <a:lumMod val="75000"/>
                  </a:schemeClr>
                </a:solidFill>
              </a:rPr>
              <a:t>EnerJ</a:t>
            </a: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</a:rPr>
              <a:t>: Approximate Data Types for Safe and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</a:rPr>
              <a:t>General Low-Power Computation, </a:t>
            </a: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  <a:ea typeface="Helvetica Neue Light" charset="0"/>
                <a:cs typeface="Helvetica Neue Light" charset="0"/>
              </a:rPr>
              <a:t>PLDI 2011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086100" y="1816100"/>
            <a:ext cx="6832600" cy="1079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1054100" y="1116013"/>
            <a:ext cx="51435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67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Safety</a:t>
            </a: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1143000" y="2438400"/>
            <a:ext cx="624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1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Statically separate critical and   non-critical program components</a:t>
            </a:r>
            <a:endParaRPr lang="en-US" sz="3100" i="1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</p:txBody>
      </p:sp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7573963" y="1066800"/>
            <a:ext cx="4806950" cy="2209800"/>
            <a:chOff x="0" y="0"/>
            <a:chExt cx="3391" cy="1447"/>
          </a:xfrm>
        </p:grpSpPr>
        <p:sp>
          <p:nvSpPr>
            <p:cNvPr id="21528" name="Rectangle 3"/>
            <p:cNvSpPr>
              <a:spLocks/>
            </p:cNvSpPr>
            <p:nvPr/>
          </p:nvSpPr>
          <p:spPr bwMode="auto">
            <a:xfrm>
              <a:off x="1192" y="0"/>
              <a:ext cx="2199" cy="1447"/>
            </a:xfrm>
            <a:prstGeom prst="rect">
              <a:avLst/>
            </a:prstGeom>
            <a:solidFill>
              <a:srgbClr val="9BEE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9" name="Rectangle 4"/>
            <p:cNvSpPr>
              <a:spLocks/>
            </p:cNvSpPr>
            <p:nvPr/>
          </p:nvSpPr>
          <p:spPr bwMode="auto">
            <a:xfrm>
              <a:off x="0" y="0"/>
              <a:ext cx="1192" cy="1447"/>
            </a:xfrm>
            <a:prstGeom prst="rect">
              <a:avLst/>
            </a:prstGeom>
            <a:solidFill>
              <a:srgbClr val="D3DBD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0" name="Rectangle 5"/>
            <p:cNvSpPr>
              <a:spLocks/>
            </p:cNvSpPr>
            <p:nvPr/>
          </p:nvSpPr>
          <p:spPr bwMode="auto">
            <a:xfrm>
              <a:off x="132" y="1114"/>
              <a:ext cx="92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700">
                  <a:solidFill>
                    <a:schemeClr val="tx1"/>
                  </a:solidFill>
                  <a:ea typeface="Helvetica Neue Light" charset="0"/>
                  <a:cs typeface="Helvetica Neue Light" charset="0"/>
                </a:rPr>
                <a:t>Precise</a:t>
              </a:r>
            </a:p>
          </p:txBody>
        </p:sp>
        <p:sp>
          <p:nvSpPr>
            <p:cNvPr id="21531" name="Rectangle 6"/>
            <p:cNvSpPr>
              <a:spLocks/>
            </p:cNvSpPr>
            <p:nvPr/>
          </p:nvSpPr>
          <p:spPr bwMode="auto">
            <a:xfrm>
              <a:off x="1449" y="1114"/>
              <a:ext cx="168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700">
                  <a:solidFill>
                    <a:schemeClr val="tx1"/>
                  </a:solidFill>
                  <a:ea typeface="Helvetica Neue Light" charset="0"/>
                  <a:cs typeface="Helvetica Neue Light" charset="0"/>
                </a:rPr>
                <a:t>Approximate</a:t>
              </a:r>
            </a:p>
          </p:txBody>
        </p:sp>
        <p:sp>
          <p:nvSpPr>
            <p:cNvPr id="21532" name="Line 7"/>
            <p:cNvSpPr>
              <a:spLocks noChangeShapeType="1"/>
            </p:cNvSpPr>
            <p:nvPr/>
          </p:nvSpPr>
          <p:spPr bwMode="auto">
            <a:xfrm>
              <a:off x="969" y="875"/>
              <a:ext cx="4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6" name="Rectangle 8"/>
            <p:cNvSpPr>
              <a:spLocks/>
            </p:cNvSpPr>
            <p:nvPr/>
          </p:nvSpPr>
          <p:spPr bwMode="auto">
            <a:xfrm>
              <a:off x="1252" y="682"/>
              <a:ext cx="445" cy="4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63500" dir="2700000" algn="ctr" rotWithShape="0">
                <a:schemeClr val="bg2">
                  <a:alpha val="9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100">
                  <a:solidFill>
                    <a:srgbClr val="A21915"/>
                  </a:solidFill>
                  <a:latin typeface="Zapf Dingbats" charset="0"/>
                  <a:ea typeface="Zapf Dingbats" charset="0"/>
                  <a:cs typeface="Zapf Dingbats" charset="0"/>
                  <a:sym typeface="Zapf Dingbats" charset="0"/>
                </a:rPr>
                <a:t>✗</a:t>
              </a:r>
            </a:p>
          </p:txBody>
        </p:sp>
        <p:sp>
          <p:nvSpPr>
            <p:cNvPr id="21534" name="Line 9"/>
            <p:cNvSpPr>
              <a:spLocks noChangeShapeType="1"/>
            </p:cNvSpPr>
            <p:nvPr/>
          </p:nvSpPr>
          <p:spPr bwMode="auto">
            <a:xfrm flipH="1">
              <a:off x="1106" y="417"/>
              <a:ext cx="4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8" name="Rectangle 10"/>
            <p:cNvSpPr>
              <a:spLocks/>
            </p:cNvSpPr>
            <p:nvPr/>
          </p:nvSpPr>
          <p:spPr bwMode="auto">
            <a:xfrm>
              <a:off x="841" y="125"/>
              <a:ext cx="478" cy="559"/>
            </a:xfrm>
            <a:prstGeom prst="rect">
              <a:avLst/>
            </a:prstGeom>
            <a:noFill/>
            <a:ln>
              <a:noFill/>
            </a:ln>
            <a:effectLst>
              <a:outerShdw blurRad="50800" dist="63500" dir="2700000" algn="ctr" rotWithShape="0">
                <a:schemeClr val="bg2">
                  <a:alpha val="9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800" b="1">
                  <a:solidFill>
                    <a:srgbClr val="01B003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✓</a:t>
              </a:r>
            </a:p>
          </p:txBody>
        </p:sp>
      </p:grp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1066800" y="4191000"/>
            <a:ext cx="11112500" cy="2895600"/>
            <a:chOff x="0" y="-152"/>
            <a:chExt cx="7000" cy="1824"/>
          </a:xfrm>
        </p:grpSpPr>
        <p:sp>
          <p:nvSpPr>
            <p:cNvPr id="21526" name="Rectangle 13"/>
            <p:cNvSpPr>
              <a:spLocks/>
            </p:cNvSpPr>
            <p:nvPr/>
          </p:nvSpPr>
          <p:spPr bwMode="auto">
            <a:xfrm>
              <a:off x="0" y="-152"/>
              <a:ext cx="3584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62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Generality</a:t>
              </a:r>
            </a:p>
          </p:txBody>
        </p:sp>
        <p:sp>
          <p:nvSpPr>
            <p:cNvPr id="21527" name="Rectangle 14"/>
            <p:cNvSpPr>
              <a:spLocks/>
            </p:cNvSpPr>
            <p:nvPr/>
          </p:nvSpPr>
          <p:spPr bwMode="auto">
            <a:xfrm>
              <a:off x="0" y="592"/>
              <a:ext cx="700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3000">
                  <a:solidFill>
                    <a:schemeClr val="tx1"/>
                  </a:solidFill>
                  <a:ea typeface="Helvetica Neue Light" charset="0"/>
                  <a:cs typeface="Helvetica Neue Light" charset="0"/>
                </a:rPr>
                <a:t>Various approximation strategies encapsulated</a:t>
              </a:r>
            </a:p>
          </p:txBody>
        </p:sp>
      </p:grpSp>
      <p:sp>
        <p:nvSpPr>
          <p:cNvPr id="21510" name="Rectangle 16"/>
          <p:cNvSpPr>
            <a:spLocks/>
          </p:cNvSpPr>
          <p:nvPr/>
        </p:nvSpPr>
        <p:spPr bwMode="auto">
          <a:xfrm>
            <a:off x="4078288" y="7319963"/>
            <a:ext cx="2200275" cy="2116137"/>
          </a:xfrm>
          <a:prstGeom prst="rect">
            <a:avLst/>
          </a:prstGeom>
          <a:solidFill>
            <a:srgbClr val="E2E2E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1" name="Rectangle 17"/>
          <p:cNvSpPr>
            <a:spLocks/>
          </p:cNvSpPr>
          <p:nvPr/>
        </p:nvSpPr>
        <p:spPr bwMode="auto">
          <a:xfrm>
            <a:off x="1879600" y="7319963"/>
            <a:ext cx="2198688" cy="2116137"/>
          </a:xfrm>
          <a:prstGeom prst="rect">
            <a:avLst/>
          </a:prstGeom>
          <a:solidFill>
            <a:srgbClr val="E2E2E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512" name="Group 20"/>
          <p:cNvGrpSpPr>
            <a:grpSpLocks/>
          </p:cNvGrpSpPr>
          <p:nvPr/>
        </p:nvGrpSpPr>
        <p:grpSpPr bwMode="auto">
          <a:xfrm>
            <a:off x="2036763" y="7561263"/>
            <a:ext cx="1905000" cy="1487487"/>
            <a:chOff x="0" y="0"/>
            <a:chExt cx="1200" cy="937"/>
          </a:xfrm>
        </p:grpSpPr>
        <p:sp>
          <p:nvSpPr>
            <p:cNvPr id="21524" name="Rectangle 18"/>
            <p:cNvSpPr>
              <a:spLocks/>
            </p:cNvSpPr>
            <p:nvPr/>
          </p:nvSpPr>
          <p:spPr bwMode="auto">
            <a:xfrm>
              <a:off x="0" y="0"/>
              <a:ext cx="1200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400">
                  <a:solidFill>
                    <a:schemeClr val="tx1"/>
                  </a:solidFill>
                  <a:latin typeface="Optima" charset="0"/>
                  <a:ea typeface="Optima" charset="0"/>
                  <a:cs typeface="Optima" charset="0"/>
                  <a:sym typeface="Optima" charset="0"/>
                </a:rPr>
                <a:t>Storage</a:t>
              </a:r>
            </a:p>
          </p:txBody>
        </p:sp>
        <p:pic>
          <p:nvPicPr>
            <p:cNvPr id="21525" name="Picture 1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532"/>
              <a:ext cx="68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8350250"/>
            <a:ext cx="16843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22"/>
          <p:cNvSpPr>
            <a:spLocks/>
          </p:cNvSpPr>
          <p:nvPr/>
        </p:nvSpPr>
        <p:spPr bwMode="auto">
          <a:xfrm>
            <a:off x="4373563" y="7561263"/>
            <a:ext cx="16843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50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Logic</a:t>
            </a:r>
          </a:p>
        </p:txBody>
      </p:sp>
      <p:sp>
        <p:nvSpPr>
          <p:cNvPr id="21515" name="Rectangle 23"/>
          <p:cNvSpPr>
            <a:spLocks/>
          </p:cNvSpPr>
          <p:nvPr/>
        </p:nvSpPr>
        <p:spPr bwMode="auto">
          <a:xfrm>
            <a:off x="1879600" y="6076950"/>
            <a:ext cx="9040813" cy="1243013"/>
          </a:xfrm>
          <a:prstGeom prst="rect">
            <a:avLst/>
          </a:prstGeom>
          <a:solidFill>
            <a:srgbClr val="9BEE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6" name="Rectangle 24"/>
          <p:cNvSpPr>
            <a:spLocks/>
          </p:cNvSpPr>
          <p:nvPr/>
        </p:nvSpPr>
        <p:spPr bwMode="auto">
          <a:xfrm>
            <a:off x="3009900" y="6319838"/>
            <a:ext cx="6780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60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Disciplined Approximate Programming </a:t>
            </a:r>
          </a:p>
        </p:txBody>
      </p:sp>
      <p:sp>
        <p:nvSpPr>
          <p:cNvPr id="21517" name="Rectangle 25"/>
          <p:cNvSpPr>
            <a:spLocks/>
          </p:cNvSpPr>
          <p:nvPr/>
        </p:nvSpPr>
        <p:spPr bwMode="auto">
          <a:xfrm>
            <a:off x="6278563" y="7319963"/>
            <a:ext cx="2200275" cy="2116137"/>
          </a:xfrm>
          <a:prstGeom prst="rect">
            <a:avLst/>
          </a:prstGeom>
          <a:solidFill>
            <a:srgbClr val="E2E2E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518" name="Group 28"/>
          <p:cNvGrpSpPr>
            <a:grpSpLocks/>
          </p:cNvGrpSpPr>
          <p:nvPr/>
        </p:nvGrpSpPr>
        <p:grpSpPr bwMode="auto">
          <a:xfrm>
            <a:off x="6499225" y="7581900"/>
            <a:ext cx="1811338" cy="1590675"/>
            <a:chOff x="0" y="0"/>
            <a:chExt cx="1140" cy="1001"/>
          </a:xfrm>
        </p:grpSpPr>
        <p:sp>
          <p:nvSpPr>
            <p:cNvPr id="21522" name="Rectangle 26"/>
            <p:cNvSpPr>
              <a:spLocks/>
            </p:cNvSpPr>
            <p:nvPr/>
          </p:nvSpPr>
          <p:spPr bwMode="auto">
            <a:xfrm>
              <a:off x="0" y="0"/>
              <a:ext cx="114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300">
                  <a:solidFill>
                    <a:schemeClr val="tx1"/>
                  </a:solidFill>
                  <a:latin typeface="Optima" charset="0"/>
                  <a:ea typeface="Optima" charset="0"/>
                  <a:cs typeface="Optima" charset="0"/>
                  <a:sym typeface="Optima" charset="0"/>
                </a:rPr>
                <a:t>Algorithms</a:t>
              </a:r>
            </a:p>
          </p:txBody>
        </p:sp>
        <p:sp>
          <p:nvSpPr>
            <p:cNvPr id="21523" name="Rectangle 27"/>
            <p:cNvSpPr>
              <a:spLocks/>
            </p:cNvSpPr>
            <p:nvPr/>
          </p:nvSpPr>
          <p:spPr bwMode="auto">
            <a:xfrm>
              <a:off x="251" y="318"/>
              <a:ext cx="637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900" i="1">
                  <a:solidFill>
                    <a:schemeClr val="tx1"/>
                  </a:solidFill>
                  <a:latin typeface="Brush Script MT" charset="0"/>
                  <a:ea typeface="ヒラギノ明朝 ProN W3" charset="0"/>
                  <a:cs typeface="ヒラギノ明朝 ProN W3" charset="0"/>
                  <a:sym typeface="Brush Script MT" charset="0"/>
                </a:rPr>
                <a:t>λ</a:t>
              </a:r>
            </a:p>
          </p:txBody>
        </p:sp>
      </p:grpSp>
      <p:sp>
        <p:nvSpPr>
          <p:cNvPr id="21519" name="Rectangle 29"/>
          <p:cNvSpPr>
            <a:spLocks/>
          </p:cNvSpPr>
          <p:nvPr/>
        </p:nvSpPr>
        <p:spPr bwMode="auto">
          <a:xfrm>
            <a:off x="8478838" y="7319963"/>
            <a:ext cx="2443162" cy="2116137"/>
          </a:xfrm>
          <a:prstGeom prst="rect">
            <a:avLst/>
          </a:prstGeom>
          <a:solidFill>
            <a:srgbClr val="E2E2E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20" name="Rectangle 30"/>
          <p:cNvSpPr>
            <a:spLocks/>
          </p:cNvSpPr>
          <p:nvPr/>
        </p:nvSpPr>
        <p:spPr bwMode="auto">
          <a:xfrm>
            <a:off x="8658225" y="7561263"/>
            <a:ext cx="20843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50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Comunication</a:t>
            </a:r>
          </a:p>
        </p:txBody>
      </p:sp>
      <p:pic>
        <p:nvPicPr>
          <p:cNvPr id="21521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5" y="8007350"/>
            <a:ext cx="11572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4672013" y="5740400"/>
            <a:ext cx="14144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400" b="1">
                <a:solidFill>
                  <a:srgbClr val="01B003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✓</a:t>
            </a: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4672013" y="4756150"/>
            <a:ext cx="10858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400" b="1">
                <a:solidFill>
                  <a:srgbClr val="A21915"/>
                </a:solidFill>
                <a:latin typeface="Courier New" pitchFamily="49" charset="0"/>
                <a:ea typeface="Zapf Dingbats" charset="0"/>
                <a:cs typeface="Courier New" pitchFamily="49" charset="0"/>
                <a:sym typeface="Zapf Dingbats" charset="0"/>
              </a:rPr>
              <a:t>✗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5732463" y="2413000"/>
            <a:ext cx="4503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int a = ...;</a:t>
            </a:r>
          </a:p>
        </p:txBody>
      </p:sp>
      <p:sp>
        <p:nvSpPr>
          <p:cNvPr id="22533" name="Rectangle 4"/>
          <p:cNvSpPr>
            <a:spLocks/>
          </p:cNvSpPr>
          <p:nvPr/>
        </p:nvSpPr>
        <p:spPr bwMode="auto">
          <a:xfrm>
            <a:off x="5732463" y="3733800"/>
            <a:ext cx="4503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int p = ...;</a:t>
            </a:r>
          </a:p>
        </p:txBody>
      </p:sp>
      <p:sp>
        <p:nvSpPr>
          <p:cNvPr id="22534" name="Rectangle 5"/>
          <p:cNvSpPr>
            <a:spLocks/>
          </p:cNvSpPr>
          <p:nvPr/>
        </p:nvSpPr>
        <p:spPr bwMode="auto">
          <a:xfrm>
            <a:off x="2925763" y="2413000"/>
            <a:ext cx="2674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rgbClr val="7D60AD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@approx</a:t>
            </a:r>
          </a:p>
        </p:txBody>
      </p:sp>
      <p:sp>
        <p:nvSpPr>
          <p:cNvPr id="22535" name="Rectangle 6"/>
          <p:cNvSpPr>
            <a:spLocks/>
          </p:cNvSpPr>
          <p:nvPr/>
        </p:nvSpPr>
        <p:spPr bwMode="auto">
          <a:xfrm>
            <a:off x="2620963" y="3733800"/>
            <a:ext cx="3040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2509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@precise</a:t>
            </a:r>
          </a:p>
        </p:txBody>
      </p:sp>
      <p:sp>
        <p:nvSpPr>
          <p:cNvPr id="22536" name="Rectangle 7"/>
          <p:cNvSpPr>
            <a:spLocks/>
          </p:cNvSpPr>
          <p:nvPr/>
        </p:nvSpPr>
        <p:spPr bwMode="auto">
          <a:xfrm>
            <a:off x="5732463" y="5054600"/>
            <a:ext cx="2308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p = a;</a:t>
            </a:r>
          </a:p>
        </p:txBody>
      </p:sp>
      <p:sp>
        <p:nvSpPr>
          <p:cNvPr id="22537" name="Rectangle 8"/>
          <p:cNvSpPr>
            <a:spLocks/>
          </p:cNvSpPr>
          <p:nvPr/>
        </p:nvSpPr>
        <p:spPr bwMode="auto">
          <a:xfrm>
            <a:off x="5732463" y="6375400"/>
            <a:ext cx="2308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a = p;</a:t>
            </a:r>
          </a:p>
        </p:txBody>
      </p:sp>
      <p:sp>
        <p:nvSpPr>
          <p:cNvPr id="22538" name="Rectangle 9"/>
          <p:cNvSpPr>
            <a:spLocks noChangeArrowheads="1"/>
          </p:cNvSpPr>
          <p:nvPr>
            <p:ph type="title"/>
          </p:nvPr>
        </p:nvSpPr>
        <p:spPr bwMode="auto">
          <a:xfrm>
            <a:off x="457200" y="685800"/>
            <a:ext cx="10464800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5300" b="1" smtClean="0">
                <a:ea typeface="Helvetica Neue" charset="0"/>
                <a:cs typeface="Helvetica Neue" charset="0"/>
              </a:rPr>
              <a:t>Type qualifiers</a:t>
            </a:r>
            <a:endParaRPr lang="en-US" sz="53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4148138" y="4521200"/>
            <a:ext cx="10858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400" b="1">
                <a:solidFill>
                  <a:srgbClr val="A21915"/>
                </a:solidFill>
                <a:latin typeface="Courier New" pitchFamily="49" charset="0"/>
                <a:ea typeface="Zapf Dingbats" charset="0"/>
                <a:cs typeface="Courier New" pitchFamily="49" charset="0"/>
                <a:sym typeface="Zapf Dingbats" charset="0"/>
              </a:rPr>
              <a:t>✗</a:t>
            </a: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5208588" y="2228850"/>
            <a:ext cx="4503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int a = ...;</a:t>
            </a:r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5208588" y="3549650"/>
            <a:ext cx="4503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int p = ...;</a:t>
            </a:r>
          </a:p>
        </p:txBody>
      </p:sp>
      <p:sp>
        <p:nvSpPr>
          <p:cNvPr id="23557" name="Rectangle 4"/>
          <p:cNvSpPr>
            <a:spLocks/>
          </p:cNvSpPr>
          <p:nvPr/>
        </p:nvSpPr>
        <p:spPr bwMode="auto">
          <a:xfrm>
            <a:off x="2401888" y="2228850"/>
            <a:ext cx="2674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rgbClr val="7D60AD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@approx</a:t>
            </a:r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2097088" y="3549650"/>
            <a:ext cx="3040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1803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@precise</a:t>
            </a:r>
          </a:p>
        </p:txBody>
      </p:sp>
      <p:sp>
        <p:nvSpPr>
          <p:cNvPr id="23559" name="Rectangle 6"/>
          <p:cNvSpPr>
            <a:spLocks/>
          </p:cNvSpPr>
          <p:nvPr/>
        </p:nvSpPr>
        <p:spPr bwMode="auto">
          <a:xfrm>
            <a:off x="5208588" y="4870450"/>
            <a:ext cx="450373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if (       </a:t>
            </a:r>
          </a:p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    p = 2;</a:t>
            </a:r>
          </a:p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}</a:t>
            </a:r>
          </a:p>
        </p:txBody>
      </p:sp>
      <p:sp>
        <p:nvSpPr>
          <p:cNvPr id="23560" name="Rectangle 7"/>
          <p:cNvSpPr>
            <a:spLocks/>
          </p:cNvSpPr>
          <p:nvPr/>
        </p:nvSpPr>
        <p:spPr bwMode="auto">
          <a:xfrm>
            <a:off x="6688138" y="4889500"/>
            <a:ext cx="2674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a == 10</a:t>
            </a:r>
          </a:p>
        </p:txBody>
      </p:sp>
      <p:sp>
        <p:nvSpPr>
          <p:cNvPr id="23561" name="Rectangle 8"/>
          <p:cNvSpPr>
            <a:spLocks/>
          </p:cNvSpPr>
          <p:nvPr/>
        </p:nvSpPr>
        <p:spPr bwMode="auto">
          <a:xfrm>
            <a:off x="9253538" y="4864100"/>
            <a:ext cx="1211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) {</a:t>
            </a:r>
          </a:p>
        </p:txBody>
      </p:sp>
      <p:sp>
        <p:nvSpPr>
          <p:cNvPr id="23562" name="Rectangle 9"/>
          <p:cNvSpPr>
            <a:spLocks noChangeArrowheads="1"/>
          </p:cNvSpPr>
          <p:nvPr>
            <p:ph type="title"/>
          </p:nvPr>
        </p:nvSpPr>
        <p:spPr bwMode="auto">
          <a:xfrm>
            <a:off x="457200" y="685800"/>
            <a:ext cx="104648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5300" b="1" smtClean="0">
                <a:ea typeface="Helvetica Neue" charset="0"/>
                <a:cs typeface="Helvetica Neue" charset="0"/>
              </a:rPr>
              <a:t>Control flow: implicit flows</a:t>
            </a:r>
            <a:endParaRPr lang="en-US" sz="53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/>
          </p:cNvSpPr>
          <p:nvPr/>
        </p:nvSpPr>
        <p:spPr bwMode="auto">
          <a:xfrm>
            <a:off x="5778500" y="4864100"/>
            <a:ext cx="4137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b="1">
                <a:solidFill>
                  <a:srgbClr val="7D60AD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endorse</a:t>
            </a:r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(a);</a:t>
            </a:r>
          </a:p>
        </p:txBody>
      </p:sp>
      <p:sp>
        <p:nvSpPr>
          <p:cNvPr id="24579" name="Rectangle 2"/>
          <p:cNvSpPr>
            <a:spLocks/>
          </p:cNvSpPr>
          <p:nvPr/>
        </p:nvSpPr>
        <p:spPr bwMode="auto">
          <a:xfrm>
            <a:off x="3335338" y="4267200"/>
            <a:ext cx="14144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400" b="1">
                <a:solidFill>
                  <a:srgbClr val="01B003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✓</a:t>
            </a:r>
          </a:p>
        </p:txBody>
      </p:sp>
      <p:sp>
        <p:nvSpPr>
          <p:cNvPr id="24580" name="Rectangle 3"/>
          <p:cNvSpPr>
            <a:spLocks/>
          </p:cNvSpPr>
          <p:nvPr/>
        </p:nvSpPr>
        <p:spPr bwMode="auto">
          <a:xfrm>
            <a:off x="4438650" y="2228850"/>
            <a:ext cx="969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int a = expensive();</a:t>
            </a:r>
          </a:p>
        </p:txBody>
      </p:sp>
      <p:sp>
        <p:nvSpPr>
          <p:cNvPr id="24581" name="Rectangle 4"/>
          <p:cNvSpPr>
            <a:spLocks/>
          </p:cNvSpPr>
          <p:nvPr/>
        </p:nvSpPr>
        <p:spPr bwMode="auto">
          <a:xfrm>
            <a:off x="4438650" y="3549650"/>
            <a:ext cx="2308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int p;</a:t>
            </a:r>
          </a:p>
        </p:txBody>
      </p:sp>
      <p:sp>
        <p:nvSpPr>
          <p:cNvPr id="24582" name="Rectangle 5"/>
          <p:cNvSpPr>
            <a:spLocks/>
          </p:cNvSpPr>
          <p:nvPr/>
        </p:nvSpPr>
        <p:spPr bwMode="auto">
          <a:xfrm>
            <a:off x="1631950" y="2228850"/>
            <a:ext cx="2674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rgbClr val="7D60AD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@approx</a:t>
            </a:r>
          </a:p>
        </p:txBody>
      </p:sp>
      <p:sp>
        <p:nvSpPr>
          <p:cNvPr id="24583" name="Rectangle 6"/>
          <p:cNvSpPr>
            <a:spLocks/>
          </p:cNvSpPr>
          <p:nvPr/>
        </p:nvSpPr>
        <p:spPr bwMode="auto">
          <a:xfrm>
            <a:off x="1327150" y="3549650"/>
            <a:ext cx="30400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1803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@precise</a:t>
            </a:r>
          </a:p>
        </p:txBody>
      </p:sp>
      <p:sp>
        <p:nvSpPr>
          <p:cNvPr id="24584" name="Rectangle 7"/>
          <p:cNvSpPr>
            <a:spLocks/>
          </p:cNvSpPr>
          <p:nvPr/>
        </p:nvSpPr>
        <p:spPr bwMode="auto">
          <a:xfrm>
            <a:off x="4438650" y="4870450"/>
            <a:ext cx="1211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p =</a:t>
            </a:r>
          </a:p>
        </p:txBody>
      </p:sp>
      <p:sp>
        <p:nvSpPr>
          <p:cNvPr id="24585" name="Rectangle 8"/>
          <p:cNvSpPr>
            <a:spLocks/>
          </p:cNvSpPr>
          <p:nvPr/>
        </p:nvSpPr>
        <p:spPr bwMode="auto">
          <a:xfrm>
            <a:off x="4438650" y="6038850"/>
            <a:ext cx="6332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quickChecksum(p);</a:t>
            </a:r>
          </a:p>
        </p:txBody>
      </p:sp>
      <p:sp>
        <p:nvSpPr>
          <p:cNvPr id="24586" name="Rectangle 9"/>
          <p:cNvSpPr>
            <a:spLocks/>
          </p:cNvSpPr>
          <p:nvPr/>
        </p:nvSpPr>
        <p:spPr bwMode="auto">
          <a:xfrm>
            <a:off x="4438650" y="7207250"/>
            <a:ext cx="3771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output(p);</a:t>
            </a:r>
          </a:p>
        </p:txBody>
      </p:sp>
      <p:sp>
        <p:nvSpPr>
          <p:cNvPr id="24587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546100" y="533400"/>
            <a:ext cx="10464800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5300" b="1" smtClean="0">
                <a:ea typeface="Helvetica Neue" charset="0"/>
                <a:cs typeface="Helvetica Neue" charset="0"/>
              </a:rPr>
              <a:t>Endorsement: escape hatch</a:t>
            </a:r>
            <a:endParaRPr lang="en-US" sz="53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1670050" y="2508250"/>
            <a:ext cx="81534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3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Lucida Grande" charset="0"/>
            </a:endParaRPr>
          </a:p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    </a:t>
            </a:r>
          </a:p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  float mean() {</a:t>
            </a:r>
          </a:p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      </a:t>
            </a:r>
            <a:r>
              <a:rPr lang="en-US" sz="3400" b="1" i="1">
                <a:solidFill>
                  <a:schemeClr val="tx1"/>
                </a:solidFill>
                <a:latin typeface="Courier New" pitchFamily="49" charset="0"/>
                <a:ea typeface="Optima" charset="0"/>
                <a:cs typeface="Courier New" pitchFamily="49" charset="0"/>
                <a:sym typeface="Optima" charset="0"/>
              </a:rPr>
              <a:t>calculate mean</a:t>
            </a:r>
            <a:endParaRPr lang="en-US" sz="3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Lucida Grande" charset="0"/>
            </a:endParaRPr>
          </a:p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  }</a:t>
            </a:r>
          </a:p>
          <a:p>
            <a:pPr algn="l"/>
            <a:endParaRPr lang="en-US" sz="3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Lucida Grande" charset="0"/>
            </a:endParaRP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4495800" y="2900363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float[] nums = ...;</a:t>
            </a:r>
          </a:p>
        </p:txBody>
      </p:sp>
      <p:sp>
        <p:nvSpPr>
          <p:cNvPr id="25604" name="Rectangle 3"/>
          <p:cNvSpPr>
            <a:spLocks/>
          </p:cNvSpPr>
          <p:nvPr/>
        </p:nvSpPr>
        <p:spPr bwMode="auto">
          <a:xfrm>
            <a:off x="1397000" y="2278063"/>
            <a:ext cx="4179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class FloatSet {</a:t>
            </a:r>
          </a:p>
        </p:txBody>
      </p:sp>
      <p:sp>
        <p:nvSpPr>
          <p:cNvPr id="25605" name="Rectangle 4"/>
          <p:cNvSpPr>
            <a:spLocks/>
          </p:cNvSpPr>
          <p:nvPr/>
        </p:nvSpPr>
        <p:spPr bwMode="auto">
          <a:xfrm>
            <a:off x="2235200" y="2857500"/>
            <a:ext cx="209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400" b="1">
                <a:solidFill>
                  <a:srgbClr val="7D60AD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@context</a:t>
            </a:r>
          </a:p>
        </p:txBody>
      </p:sp>
      <p:sp>
        <p:nvSpPr>
          <p:cNvPr id="25606" name="Rectangle 5"/>
          <p:cNvSpPr>
            <a:spLocks/>
          </p:cNvSpPr>
          <p:nvPr/>
        </p:nvSpPr>
        <p:spPr bwMode="auto">
          <a:xfrm>
            <a:off x="1397000" y="6938963"/>
            <a:ext cx="261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}</a:t>
            </a:r>
          </a:p>
        </p:txBody>
      </p:sp>
      <p:sp>
        <p:nvSpPr>
          <p:cNvPr id="25607" name="Rectangle 6"/>
          <p:cNvSpPr>
            <a:spLocks/>
          </p:cNvSpPr>
          <p:nvPr/>
        </p:nvSpPr>
        <p:spPr bwMode="auto">
          <a:xfrm>
            <a:off x="2120900" y="5162550"/>
            <a:ext cx="10287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400" b="1">
                <a:solidFill>
                  <a:srgbClr val="7D60AD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@approx </a:t>
            </a:r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float mean</a:t>
            </a:r>
            <a:r>
              <a:rPr lang="en-US" sz="3400" b="1">
                <a:solidFill>
                  <a:srgbClr val="7D60AD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_APPROX</a:t>
            </a:r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() {</a:t>
            </a:r>
          </a:p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    </a:t>
            </a:r>
            <a:r>
              <a:rPr lang="en-US" sz="3400" b="1" i="1">
                <a:solidFill>
                  <a:schemeClr val="tx1"/>
                </a:solidFill>
                <a:latin typeface="Courier New" pitchFamily="49" charset="0"/>
                <a:ea typeface="Optima" charset="0"/>
                <a:cs typeface="Courier New" pitchFamily="49" charset="0"/>
                <a:sym typeface="Optima" charset="0"/>
              </a:rPr>
              <a:t>calculate mean of half</a:t>
            </a:r>
            <a:endParaRPr lang="en-US" sz="3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Lucida Grande" charset="0"/>
            </a:endParaRPr>
          </a:p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}</a:t>
            </a:r>
          </a:p>
        </p:txBody>
      </p:sp>
      <p:sp>
        <p:nvSpPr>
          <p:cNvPr id="25608" name="Rectangle 7"/>
          <p:cNvSpPr>
            <a:spLocks/>
          </p:cNvSpPr>
          <p:nvPr/>
        </p:nvSpPr>
        <p:spPr bwMode="auto">
          <a:xfrm>
            <a:off x="1397000" y="7743825"/>
            <a:ext cx="8099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400" b="1">
                <a:solidFill>
                  <a:srgbClr val="7D60AD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@approx </a:t>
            </a:r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FloatSet someSet = ...;</a:t>
            </a:r>
            <a:endParaRPr lang="en-US" sz="3400" b="1">
              <a:solidFill>
                <a:srgbClr val="7D60AD"/>
              </a:solidFill>
              <a:latin typeface="Courier New" pitchFamily="49" charset="0"/>
              <a:ea typeface="Lucida Grande" charset="0"/>
              <a:cs typeface="Courier New" pitchFamily="49" charset="0"/>
              <a:sym typeface="Lucida Grande" charset="0"/>
            </a:endParaRPr>
          </a:p>
          <a:p>
            <a:pPr algn="l"/>
            <a:r>
              <a:rPr lang="en-US" sz="3400" b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Lucida Grande" charset="0"/>
              </a:rPr>
              <a:t>someSet.mean();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rot="10800000" flipH="1">
            <a:off x="5310188" y="8553450"/>
            <a:ext cx="1420812" cy="127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1366838" y="4900613"/>
            <a:ext cx="8648700" cy="1638300"/>
          </a:xfrm>
          <a:custGeom>
            <a:avLst/>
            <a:gdLst>
              <a:gd name="T0" fmla="*/ 298714624 w 19251"/>
              <a:gd name="T1" fmla="*/ 95790 h 19087"/>
              <a:gd name="T2" fmla="*/ 6256841 w 19251"/>
              <a:gd name="T3" fmla="*/ 4177249 h 19087"/>
              <a:gd name="T4" fmla="*/ 740328450 w 19251"/>
              <a:gd name="T5" fmla="*/ 7389474 h 19087"/>
              <a:gd name="T6" fmla="*/ 1052162358 w 19251"/>
              <a:gd name="T7" fmla="*/ 2541695 h 19087"/>
              <a:gd name="T8" fmla="*/ 481172947 w 19251"/>
              <a:gd name="T9" fmla="*/ 449423 h 19087"/>
              <a:gd name="T10" fmla="*/ 116458468 w 19251"/>
              <a:gd name="T11" fmla="*/ 2777479 h 190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51" h="19087">
                <a:moveTo>
                  <a:pt x="5231" y="0"/>
                </a:moveTo>
                <a:cubicBezTo>
                  <a:pt x="5231" y="0"/>
                  <a:pt x="-885" y="5827"/>
                  <a:pt x="109" y="10246"/>
                </a:cubicBezTo>
                <a:cubicBezTo>
                  <a:pt x="1103" y="14666"/>
                  <a:pt x="5206" y="21366"/>
                  <a:pt x="12961" y="18318"/>
                </a:cubicBezTo>
                <a:cubicBezTo>
                  <a:pt x="20715" y="15270"/>
                  <a:pt x="19583" y="9043"/>
                  <a:pt x="18419" y="6149"/>
                </a:cubicBezTo>
                <a:cubicBezTo>
                  <a:pt x="17029" y="2692"/>
                  <a:pt x="12155" y="-234"/>
                  <a:pt x="8424" y="898"/>
                </a:cubicBezTo>
                <a:cubicBezTo>
                  <a:pt x="4693" y="2031"/>
                  <a:pt x="808" y="5869"/>
                  <a:pt x="2038" y="6738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611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862513"/>
            <a:ext cx="8724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381000" y="292100"/>
            <a:ext cx="10464800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5300" b="1" smtClean="0">
                <a:ea typeface="Helvetica Neue" charset="0"/>
                <a:cs typeface="Helvetica Neue" charset="0"/>
              </a:rPr>
              <a:t>Algorithmic approximation with Polymorphism </a:t>
            </a:r>
            <a:endParaRPr lang="en-US" sz="5300" b="1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24075" y="2786063"/>
            <a:ext cx="8618538" cy="5149850"/>
            <a:chOff x="7835900" y="3606800"/>
            <a:chExt cx="4762500" cy="3219450"/>
          </a:xfrm>
        </p:grpSpPr>
        <p:sp>
          <p:nvSpPr>
            <p:cNvPr id="57359" name="AutoShape 15"/>
            <p:cNvSpPr>
              <a:spLocks/>
            </p:cNvSpPr>
            <p:nvPr/>
          </p:nvSpPr>
          <p:spPr bwMode="auto">
            <a:xfrm>
              <a:off x="7835900" y="3606800"/>
              <a:ext cx="4762500" cy="3219450"/>
            </a:xfrm>
            <a:prstGeom prst="roundRect">
              <a:avLst>
                <a:gd name="adj" fmla="val 6463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88900" dir="2759995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sz="5000" dirty="0"/>
            </a:p>
          </p:txBody>
        </p:sp>
        <p:grpSp>
          <p:nvGrpSpPr>
            <p:cNvPr id="25615" name="Group 18"/>
            <p:cNvGrpSpPr>
              <a:grpSpLocks/>
            </p:cNvGrpSpPr>
            <p:nvPr/>
          </p:nvGrpSpPr>
          <p:grpSpPr bwMode="auto">
            <a:xfrm>
              <a:off x="8061325" y="3857625"/>
              <a:ext cx="4324350" cy="2442728"/>
              <a:chOff x="0" y="0"/>
              <a:chExt cx="2599" cy="1462"/>
            </a:xfrm>
          </p:grpSpPr>
          <p:sp>
            <p:nvSpPr>
              <p:cNvPr id="25616" name="Rectangle 16"/>
              <p:cNvSpPr>
                <a:spLocks/>
              </p:cNvSpPr>
              <p:nvPr/>
            </p:nvSpPr>
            <p:spPr bwMode="auto">
              <a:xfrm>
                <a:off x="0" y="0"/>
                <a:ext cx="2599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>
                  <a:lnSpc>
                    <a:spcPct val="90000"/>
                  </a:lnSpc>
                </a:pPr>
                <a:r>
                  <a:rPr lang="en-US" sz="4000" b="1">
                    <a:solidFill>
                      <a:srgbClr val="51A012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rPr>
                  <a:t>Also in the PLDI’11 paper:</a:t>
                </a:r>
              </a:p>
            </p:txBody>
          </p:sp>
          <p:sp>
            <p:nvSpPr>
              <p:cNvPr id="25617" name="Rectangle 17"/>
              <p:cNvSpPr>
                <a:spLocks/>
              </p:cNvSpPr>
              <p:nvPr/>
            </p:nvSpPr>
            <p:spPr bwMode="auto">
              <a:xfrm>
                <a:off x="307" y="499"/>
                <a:ext cx="2141" cy="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>
                  <a:lnSpc>
                    <a:spcPct val="130000"/>
                  </a:lnSpc>
                </a:pPr>
                <a:r>
                  <a:rPr lang="en-US" sz="40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Formal semantics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40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Noninterference claim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40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Object-layout issues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40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Simulation results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40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… 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/>
          </p:cNvSpPr>
          <p:nvPr/>
        </p:nvSpPr>
        <p:spPr bwMode="auto">
          <a:xfrm>
            <a:off x="3086100" y="28829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EnerJ</a:t>
            </a:r>
          </a:p>
        </p:txBody>
      </p:sp>
      <p:sp>
        <p:nvSpPr>
          <p:cNvPr id="26627" name="Rectangle 9"/>
          <p:cNvSpPr>
            <a:spLocks/>
          </p:cNvSpPr>
          <p:nvPr/>
        </p:nvSpPr>
        <p:spPr bwMode="auto">
          <a:xfrm>
            <a:off x="787400" y="2895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language for where-to-approximate</a:t>
            </a:r>
          </a:p>
        </p:txBody>
      </p:sp>
      <p:sp>
        <p:nvSpPr>
          <p:cNvPr id="26628" name="Rectangle 6"/>
          <p:cNvSpPr>
            <a:spLocks/>
          </p:cNvSpPr>
          <p:nvPr/>
        </p:nvSpPr>
        <p:spPr bwMode="auto">
          <a:xfrm>
            <a:off x="6502400" y="28829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Monitoring</a:t>
            </a:r>
          </a:p>
        </p:txBody>
      </p:sp>
      <p:sp>
        <p:nvSpPr>
          <p:cNvPr id="26629" name="Rectangle 9"/>
          <p:cNvSpPr>
            <a:spLocks/>
          </p:cNvSpPr>
          <p:nvPr/>
        </p:nvSpPr>
        <p:spPr bwMode="auto">
          <a:xfrm>
            <a:off x="10033000" y="2895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dynamic quality evaluation</a:t>
            </a:r>
          </a:p>
        </p:txBody>
      </p:sp>
      <p:sp>
        <p:nvSpPr>
          <p:cNvPr id="7" name="Rectangle 17"/>
          <p:cNvSpPr>
            <a:spLocks/>
          </p:cNvSpPr>
          <p:nvPr/>
        </p:nvSpPr>
        <p:spPr bwMode="auto">
          <a:xfrm>
            <a:off x="4597400" y="6135688"/>
            <a:ext cx="322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</a:rPr>
              <a:t>[under submission]</a:t>
            </a:r>
            <a:endParaRPr lang="en-US" sz="3000" i="1" dirty="0">
              <a:solidFill>
                <a:schemeClr val="accent2">
                  <a:lumMod val="75000"/>
                </a:schemeClr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3086100" y="1816100"/>
            <a:ext cx="6832600" cy="1079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300" smtClean="0"/>
              <a:t>Controlling approximation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482600" y="1905000"/>
            <a:ext cx="12039600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EnerJ: approximate cannot interfere with precise</a:t>
            </a:r>
          </a:p>
          <a:p>
            <a:endParaRPr lang="en-US" sz="1000" smtClean="0"/>
          </a:p>
          <a:p>
            <a:r>
              <a:rPr lang="en-US" sz="4000" smtClean="0"/>
              <a:t>But semantically, approximate results are unspecified “best effort”</a:t>
            </a:r>
            <a:endParaRPr lang="en-US" sz="4000" i="1" smtClean="0"/>
          </a:p>
          <a:p>
            <a:pPr lvl="1"/>
            <a:r>
              <a:rPr lang="en-US" sz="4000" smtClean="0"/>
              <a:t>“Worst effort” of “skip; return 0” is “correct”</a:t>
            </a:r>
          </a:p>
          <a:p>
            <a:pPr lvl="1"/>
            <a:endParaRPr lang="en-US" sz="1000" smtClean="0"/>
          </a:p>
          <a:p>
            <a:r>
              <a:rPr lang="en-US" sz="4000" smtClean="0"/>
              <a:t>Only higher levels can </a:t>
            </a:r>
            <a:r>
              <a:rPr lang="en-US" sz="4000" smtClean="0">
                <a:solidFill>
                  <a:schemeClr val="accent2"/>
                </a:solidFill>
              </a:rPr>
              <a:t>measure quality</a:t>
            </a:r>
            <a:r>
              <a:rPr lang="en-US" sz="4000" smtClean="0"/>
              <a:t>: inherently app-specific</a:t>
            </a:r>
          </a:p>
          <a:p>
            <a:endParaRPr lang="en-US" sz="1000" smtClean="0"/>
          </a:p>
          <a:p>
            <a:r>
              <a:rPr lang="en-US" sz="4000" smtClean="0"/>
              <a:t>Lower levels can make </a:t>
            </a:r>
            <a:r>
              <a:rPr lang="en-US" sz="4000" smtClean="0">
                <a:solidFill>
                  <a:schemeClr val="accent2"/>
                </a:solidFill>
              </a:rPr>
              <a:t>monitoring</a:t>
            </a:r>
            <a:r>
              <a:rPr lang="en-US" sz="4000" smtClean="0"/>
              <a:t> convenient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47700" y="304800"/>
            <a:ext cx="11709400" cy="132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88900" rIns="88900" bIns="8890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300" smtClean="0"/>
              <a:t>Quality of Result (QoR) monitoring</a:t>
            </a:r>
          </a:p>
        </p:txBody>
      </p:sp>
      <p:sp>
        <p:nvSpPr>
          <p:cNvPr id="29699" name="Rectangle 2"/>
          <p:cNvSpPr>
            <a:spLocks/>
          </p:cNvSpPr>
          <p:nvPr/>
        </p:nvSpPr>
        <p:spPr bwMode="auto">
          <a:xfrm>
            <a:off x="711200" y="1717675"/>
            <a:ext cx="12204700" cy="71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4000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Offline</a:t>
            </a:r>
            <a:r>
              <a:rPr lang="en-US" sz="4000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:</a:t>
            </a: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 Profile, auto-tune</a:t>
            </a:r>
          </a:p>
          <a:p>
            <a:pPr marL="1028700" lvl="1" indent="-571500" algn="l"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Pluggable energy model</a:t>
            </a:r>
          </a:p>
          <a:p>
            <a:pPr algn="l">
              <a:defRPr/>
            </a:pPr>
            <a:endParaRPr lang="en-US" sz="35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algn="l">
              <a:spcBef>
                <a:spcPts val="1000"/>
              </a:spcBef>
              <a:defRPr/>
            </a:pPr>
            <a:r>
              <a:rPr lang="en-US" sz="4000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Online:  </a:t>
            </a: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Can </a:t>
            </a:r>
            <a:r>
              <a:rPr lang="en-US" sz="4000" i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react</a:t>
            </a: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– </a:t>
            </a:r>
            <a:r>
              <a:rPr lang="en-US" sz="4000" dirty="0" err="1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recompute</a:t>
            </a: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or decrease </a:t>
            </a: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approximation-level</a:t>
            </a:r>
          </a:p>
          <a:p>
            <a:pPr marL="1028700" lvl="1" indent="-571500" algn="l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Handle situations not seen during testing</a:t>
            </a:r>
          </a:p>
          <a:p>
            <a:pPr marL="1028700" lvl="1" indent="-571500" algn="l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But </a:t>
            </a: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needs to be cheap!</a:t>
            </a:r>
          </a:p>
          <a:p>
            <a:pPr lvl="1" algn="l">
              <a:spcBef>
                <a:spcPts val="1000"/>
              </a:spcBef>
              <a:defRPr/>
            </a:pPr>
            <a:endParaRPr lang="en-US" sz="35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algn="l">
              <a:spcBef>
                <a:spcPts val="1000"/>
              </a:spcBef>
              <a:defRPr/>
            </a:pP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First design space of online monitors </a:t>
            </a:r>
            <a:endParaRPr lang="en-US" sz="40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1028700" lvl="1" indent="-571500" algn="l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Identify </a:t>
            </a: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several common </a:t>
            </a: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patterns</a:t>
            </a:r>
            <a:endParaRPr lang="en-US" sz="40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1028700" lvl="1" indent="-571500" algn="l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And apps where they work well</a:t>
            </a:r>
          </a:p>
          <a:p>
            <a:pPr algn="l">
              <a:defRPr/>
            </a:pPr>
            <a:endParaRPr lang="en-US" sz="40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algn="l">
              <a:defRPr/>
            </a:pPr>
            <a:endParaRPr lang="en-US" sz="40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47700" y="0"/>
            <a:ext cx="11709400" cy="132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88900" rIns="88900" bIns="8890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300" smtClean="0"/>
              <a:t>Online monitoring approaches</a:t>
            </a:r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520700" y="1717675"/>
            <a:ext cx="12204700" cy="8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8900" tIns="88900" rIns="88900" bIns="88900"/>
          <a:lstStyle/>
          <a:p>
            <a:pPr marL="654050" indent="-285750" algn="l"/>
            <a:r>
              <a:rPr lang="en-US" sz="38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General Strawman: </a:t>
            </a:r>
            <a:r>
              <a:rPr lang="en-US" sz="38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Rerun computations precisely; compare.  More energy than no approximation.</a:t>
            </a:r>
            <a:endParaRPr lang="en-US" sz="36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654050" indent="-285750" algn="l"/>
            <a:endParaRPr lang="en-US" sz="36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654050" indent="-285750" algn="l"/>
            <a:r>
              <a:rPr lang="en-US" sz="38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Sampling: </a:t>
            </a:r>
            <a:r>
              <a:rPr lang="en-US" sz="38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Rerun </a:t>
            </a:r>
            <a:r>
              <a:rPr lang="en-US" sz="3800" i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some</a:t>
            </a:r>
            <a:r>
              <a:rPr lang="en-US" sz="38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computations precisely; compare.</a:t>
            </a:r>
            <a:endParaRPr lang="en-US" sz="36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654050" indent="-285750" algn="l"/>
            <a:endParaRPr lang="en-US" sz="36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654050" indent="-285750" algn="l"/>
            <a:r>
              <a:rPr lang="en-US" sz="38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Verification Functions: </a:t>
            </a:r>
            <a:r>
              <a:rPr lang="en-US" sz="38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Run a cheap check after every computation (e.g., within expected bounds, solves equation, etc.)</a:t>
            </a:r>
            <a:endParaRPr lang="en-US" sz="36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654050" indent="-285750" algn="l"/>
            <a:endParaRPr lang="en-US" sz="36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654050" indent="-285750" algn="l"/>
            <a:r>
              <a:rPr lang="en-US" sz="38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Fuzzy Memoization:  </a:t>
            </a:r>
            <a:r>
              <a:rPr lang="en-US" sz="38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Record past inputs and outputs of computations.  Check that “similar” inputs produce “similar” outputs.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690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6413500"/>
            <a:ext cx="14478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3657600" y="4292600"/>
            <a:ext cx="4521200" cy="2603500"/>
            <a:chOff x="0" y="0"/>
            <a:chExt cx="2848" cy="1640"/>
          </a:xfrm>
        </p:grpSpPr>
        <p:pic>
          <p:nvPicPr>
            <p:cNvPr id="1229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2"/>
              <a:ext cx="2848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0"/>
              <a:ext cx="1288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6896100" y="4889500"/>
            <a:ext cx="1117600" cy="812800"/>
            <a:chOff x="0" y="0"/>
            <a:chExt cx="704" cy="512"/>
          </a:xfrm>
        </p:grpSpPr>
        <p:pic>
          <p:nvPicPr>
            <p:cNvPr id="1229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32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6070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0"/>
          <p:cNvSpPr>
            <a:spLocks/>
          </p:cNvSpPr>
          <p:nvPr/>
        </p:nvSpPr>
        <p:spPr bwMode="auto">
          <a:xfrm>
            <a:off x="828675" y="825500"/>
            <a:ext cx="12179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Approximation with HW eyes...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47700" y="0"/>
            <a:ext cx="11709400" cy="132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88900" rIns="88900" bIns="8890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300" dirty="0" smtClean="0"/>
              <a:t>Results</a:t>
            </a:r>
            <a:endParaRPr lang="en-US" sz="5300" dirty="0" smtClean="0"/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520700" y="1717675"/>
            <a:ext cx="122047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8900" tIns="88900" rIns="88900" bIns="88900"/>
          <a:lstStyle/>
          <a:p>
            <a:pPr marL="654050" indent="-285750" algn="l"/>
            <a:r>
              <a:rPr lang="en-US" sz="2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[See paper for energy model, benchmarks, etc.]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13896"/>
              </p:ext>
            </p:extLst>
          </p:nvPr>
        </p:nvGraphicFramePr>
        <p:xfrm>
          <a:off x="939800" y="3276600"/>
          <a:ext cx="4607340" cy="41910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44356"/>
                <a:gridCol w="2362984"/>
              </a:tblGrid>
              <a:tr h="111503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Application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Monitor</a:t>
                      </a:r>
                    </a:p>
                    <a:p>
                      <a:r>
                        <a:rPr lang="en-US" sz="2600" dirty="0" smtClean="0"/>
                        <a:t>Type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Ray Tracer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Sampling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Asteroids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Verifier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Triangle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="1" baseline="0" dirty="0" smtClean="0">
                          <a:sym typeface="Symbol"/>
                        </a:rPr>
                        <a:t>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Verifier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Sobel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Fuzzy Memo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FFT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Fuzzy Memo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007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47700" y="0"/>
            <a:ext cx="11709400" cy="132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88900" rIns="88900" bIns="8890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300" dirty="0" smtClean="0"/>
              <a:t>Results</a:t>
            </a:r>
            <a:endParaRPr lang="en-US" sz="5300" dirty="0" smtClean="0"/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520700" y="1717675"/>
            <a:ext cx="122047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8900" tIns="88900" rIns="88900" bIns="88900"/>
          <a:lstStyle/>
          <a:p>
            <a:pPr marL="654050" indent="-285750" algn="l"/>
            <a:r>
              <a:rPr lang="en-US" sz="2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[See paper for energy model, benchmarks, etc.]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94063"/>
              </p:ext>
            </p:extLst>
          </p:nvPr>
        </p:nvGraphicFramePr>
        <p:xfrm>
          <a:off x="939800" y="3276600"/>
          <a:ext cx="8131777" cy="41910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44356"/>
                <a:gridCol w="2362984"/>
                <a:gridCol w="1531634"/>
                <a:gridCol w="1992803"/>
              </a:tblGrid>
              <a:tr h="1115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Application</a:t>
                      </a:r>
                    </a:p>
                    <a:p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Monitor</a:t>
                      </a:r>
                    </a:p>
                    <a:p>
                      <a:r>
                        <a:rPr lang="en-US" sz="2600" dirty="0" smtClean="0"/>
                        <a:t>Type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Precise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Approx</a:t>
                      </a:r>
                      <a:endParaRPr lang="en-US" sz="2600" dirty="0" smtClean="0"/>
                    </a:p>
                    <a:p>
                      <a:r>
                        <a:rPr lang="en-US" sz="2600" dirty="0" smtClean="0"/>
                        <a:t>No Monitor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Ray Tracer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Sampling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67%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Asteroids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Verifier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91%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Triangle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="1" baseline="0" dirty="0" smtClean="0">
                          <a:sym typeface="Symbol"/>
                        </a:rPr>
                        <a:t>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Verifier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83%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Sobel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Fuzzy Memo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86%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FFT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Fuzzy Memo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73%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500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47700" y="0"/>
            <a:ext cx="11709400" cy="132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88900" rIns="88900" bIns="8890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300" dirty="0" smtClean="0"/>
              <a:t>Results</a:t>
            </a:r>
            <a:endParaRPr lang="en-US" sz="5300" dirty="0" smtClean="0"/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520700" y="1717675"/>
            <a:ext cx="122047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8900" tIns="88900" rIns="88900" bIns="88900"/>
          <a:lstStyle/>
          <a:p>
            <a:pPr marL="654050" indent="-285750" algn="l"/>
            <a:r>
              <a:rPr lang="en-US" sz="2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[See paper for energy model, benchmarks, etc.]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40342"/>
              </p:ext>
            </p:extLst>
          </p:nvPr>
        </p:nvGraphicFramePr>
        <p:xfrm>
          <a:off x="939800" y="3276600"/>
          <a:ext cx="11353800" cy="41910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44356"/>
                <a:gridCol w="2362984"/>
                <a:gridCol w="1531634"/>
                <a:gridCol w="1992803"/>
                <a:gridCol w="1534297"/>
                <a:gridCol w="1687726"/>
              </a:tblGrid>
              <a:tr h="1115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Application</a:t>
                      </a:r>
                    </a:p>
                    <a:p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Monitor</a:t>
                      </a:r>
                    </a:p>
                    <a:p>
                      <a:r>
                        <a:rPr lang="en-US" sz="2600" dirty="0" smtClean="0"/>
                        <a:t>Type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Precise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Approx</a:t>
                      </a:r>
                      <a:endParaRPr lang="en-US" sz="2600" dirty="0" smtClean="0"/>
                    </a:p>
                    <a:p>
                      <a:r>
                        <a:rPr lang="en-US" sz="2600" dirty="0" smtClean="0"/>
                        <a:t>No Monitor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Approx</a:t>
                      </a:r>
                      <a:endParaRPr lang="en-US" sz="2600" dirty="0" smtClean="0"/>
                    </a:p>
                    <a:p>
                      <a:r>
                        <a:rPr lang="en-US" sz="2600" dirty="0" smtClean="0"/>
                        <a:t>Monitor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Retained Savings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Ray Tracer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Sampling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67%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85%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44%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Asteroids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Verifier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91%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95%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56%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Triangle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="1" baseline="0" dirty="0" smtClean="0">
                          <a:sym typeface="Symbol"/>
                        </a:rPr>
                        <a:t>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Verifier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83%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87%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78%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Sobel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Fuzzy Memo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86%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93%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49%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FFT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Fuzzy Memo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100%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73%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82%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70%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3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/>
          </p:cNvSpPr>
          <p:nvPr/>
        </p:nvSpPr>
        <p:spPr bwMode="auto">
          <a:xfrm>
            <a:off x="3086100" y="3937000"/>
            <a:ext cx="6832600" cy="10795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Compiler</a:t>
            </a:r>
          </a:p>
        </p:txBody>
      </p:sp>
      <p:sp>
        <p:nvSpPr>
          <p:cNvPr id="31747" name="Rectangle 6"/>
          <p:cNvSpPr>
            <a:spLocks/>
          </p:cNvSpPr>
          <p:nvPr/>
        </p:nvSpPr>
        <p:spPr bwMode="auto">
          <a:xfrm>
            <a:off x="3086100" y="28829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EnerJ</a:t>
            </a:r>
          </a:p>
        </p:txBody>
      </p:sp>
      <p:sp>
        <p:nvSpPr>
          <p:cNvPr id="31748" name="Rectangle 7"/>
          <p:cNvSpPr>
            <a:spLocks/>
          </p:cNvSpPr>
          <p:nvPr/>
        </p:nvSpPr>
        <p:spPr bwMode="auto">
          <a:xfrm>
            <a:off x="3086100" y="50165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Truffle</a:t>
            </a:r>
          </a:p>
        </p:txBody>
      </p:sp>
      <p:sp>
        <p:nvSpPr>
          <p:cNvPr id="31749" name="Rectangle 9"/>
          <p:cNvSpPr>
            <a:spLocks/>
          </p:cNvSpPr>
          <p:nvPr/>
        </p:nvSpPr>
        <p:spPr bwMode="auto">
          <a:xfrm>
            <a:off x="812800" y="5054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traditional</a:t>
            </a:r>
          </a:p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architecture</a:t>
            </a:r>
          </a:p>
        </p:txBody>
      </p:sp>
      <p:sp>
        <p:nvSpPr>
          <p:cNvPr id="31750" name="Rectangle 9"/>
          <p:cNvSpPr>
            <a:spLocks/>
          </p:cNvSpPr>
          <p:nvPr/>
        </p:nvSpPr>
        <p:spPr bwMode="auto">
          <a:xfrm>
            <a:off x="787400" y="2895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language for where-to-approximate</a:t>
            </a:r>
          </a:p>
        </p:txBody>
      </p:sp>
      <p:sp>
        <p:nvSpPr>
          <p:cNvPr id="31751" name="Rectangle 6"/>
          <p:cNvSpPr>
            <a:spLocks/>
          </p:cNvSpPr>
          <p:nvPr/>
        </p:nvSpPr>
        <p:spPr bwMode="auto">
          <a:xfrm>
            <a:off x="6502400" y="28829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Monitoring</a:t>
            </a:r>
          </a:p>
        </p:txBody>
      </p:sp>
      <p:sp>
        <p:nvSpPr>
          <p:cNvPr id="31752" name="Rectangle 9"/>
          <p:cNvSpPr>
            <a:spLocks/>
          </p:cNvSpPr>
          <p:nvPr/>
        </p:nvSpPr>
        <p:spPr bwMode="auto">
          <a:xfrm>
            <a:off x="10033000" y="2895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dynamic quality evaluation</a:t>
            </a:r>
          </a:p>
        </p:txBody>
      </p:sp>
      <p:sp>
        <p:nvSpPr>
          <p:cNvPr id="11" name="Rectangle 17"/>
          <p:cNvSpPr>
            <a:spLocks/>
          </p:cNvSpPr>
          <p:nvPr/>
        </p:nvSpPr>
        <p:spPr bwMode="auto">
          <a:xfrm>
            <a:off x="2997200" y="6858000"/>
            <a:ext cx="7267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</a:rPr>
              <a:t>Architecture Support for Disciplined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</a:rPr>
              <a:t>Approximate Programming, 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ea typeface="Helvetica Neue Light" charset="0"/>
                <a:cs typeface="Helvetica Neue Light" charset="0"/>
              </a:rPr>
              <a:t>ASPLOS 2012</a:t>
            </a: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3086100" y="1816100"/>
            <a:ext cx="6832600" cy="1079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"/>
          <p:cNvSpPr>
            <a:spLocks noChangeShapeType="1"/>
          </p:cNvSpPr>
          <p:nvPr/>
        </p:nvSpPr>
        <p:spPr bwMode="auto">
          <a:xfrm>
            <a:off x="9017000" y="7340600"/>
            <a:ext cx="2486025" cy="0"/>
          </a:xfrm>
          <a:prstGeom prst="line">
            <a:avLst/>
          </a:prstGeom>
          <a:noFill/>
          <a:ln w="38100">
            <a:solidFill>
              <a:srgbClr val="51A0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292100"/>
            <a:ext cx="12458700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490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Hardware support for</a:t>
            </a:r>
            <a:r>
              <a:rPr lang="en-US" sz="5300" b="1" smtClean="0"/>
              <a:t/>
            </a:r>
            <a:br>
              <a:rPr lang="en-US" sz="5300" b="1" smtClean="0"/>
            </a:br>
            <a:r>
              <a:rPr lang="en-US" sz="4900" smtClean="0">
                <a:ea typeface="Helvetica Neue" charset="0"/>
                <a:cs typeface="Helvetica Neue" charset="0"/>
              </a:rPr>
              <a:t>disciplined approximate execution</a:t>
            </a:r>
            <a:endParaRPr lang="en-US" sz="4900" smtClean="0"/>
          </a:p>
        </p:txBody>
      </p:sp>
      <p:sp>
        <p:nvSpPr>
          <p:cNvPr id="32772" name="Rectangle 3"/>
          <p:cNvSpPr>
            <a:spLocks/>
          </p:cNvSpPr>
          <p:nvPr/>
        </p:nvSpPr>
        <p:spPr bwMode="auto">
          <a:xfrm>
            <a:off x="7594600" y="5016500"/>
            <a:ext cx="2743200" cy="2895600"/>
          </a:xfrm>
          <a:prstGeom prst="rect">
            <a:avLst/>
          </a:prstGeom>
          <a:solidFill>
            <a:srgbClr val="51A01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3" name="Rectangle 4"/>
          <p:cNvSpPr>
            <a:spLocks/>
          </p:cNvSpPr>
          <p:nvPr/>
        </p:nvSpPr>
        <p:spPr bwMode="auto">
          <a:xfrm>
            <a:off x="7607300" y="2755900"/>
            <a:ext cx="2717800" cy="5168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Truffle</a:t>
            </a:r>
          </a:p>
          <a:p>
            <a:r>
              <a:rPr lang="en-US" sz="4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Core</a:t>
            </a:r>
          </a:p>
        </p:txBody>
      </p:sp>
      <p:sp>
        <p:nvSpPr>
          <p:cNvPr id="32774" name="AutoShape 5"/>
          <p:cNvSpPr>
            <a:spLocks/>
          </p:cNvSpPr>
          <p:nvPr/>
        </p:nvSpPr>
        <p:spPr bwMode="auto">
          <a:xfrm>
            <a:off x="3162300" y="5054600"/>
            <a:ext cx="647700" cy="571500"/>
          </a:xfrm>
          <a:prstGeom prst="rightArrow">
            <a:avLst>
              <a:gd name="adj1" fmla="val 21250"/>
              <a:gd name="adj2" fmla="val 64490"/>
            </a:avLst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5" name="Rectangle 6"/>
          <p:cNvSpPr>
            <a:spLocks/>
          </p:cNvSpPr>
          <p:nvPr/>
        </p:nvSpPr>
        <p:spPr bwMode="auto">
          <a:xfrm>
            <a:off x="4051300" y="2946400"/>
            <a:ext cx="2260600" cy="4800600"/>
          </a:xfrm>
          <a:prstGeom prst="rect">
            <a:avLst/>
          </a:prstGeom>
          <a:solidFill>
            <a:srgbClr val="9178BB">
              <a:alpha val="51764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Compiler</a:t>
            </a:r>
          </a:p>
        </p:txBody>
      </p:sp>
      <p:sp>
        <p:nvSpPr>
          <p:cNvPr id="32776" name="Rectangle 7"/>
          <p:cNvSpPr>
            <a:spLocks/>
          </p:cNvSpPr>
          <p:nvPr/>
        </p:nvSpPr>
        <p:spPr bwMode="auto">
          <a:xfrm>
            <a:off x="836613" y="3606800"/>
            <a:ext cx="255428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int p = 5;</a:t>
            </a:r>
          </a:p>
          <a:p>
            <a:pPr algn="l"/>
            <a:r>
              <a:rPr lang="en-US" sz="1600" b="1">
                <a:solidFill>
                  <a:srgbClr val="408000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@approx int a = 7;</a:t>
            </a:r>
          </a:p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for (int x = 0..) {</a:t>
            </a:r>
          </a:p>
          <a:p>
            <a:pPr algn="l"/>
            <a:r>
              <a:rPr lang="en-US" sz="1600" b="1">
                <a:solidFill>
                  <a:srgbClr val="408000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  a += func(2);</a:t>
            </a:r>
          </a:p>
          <a:p>
            <a:pPr algn="l"/>
            <a:r>
              <a:rPr lang="en-US" sz="1600" b="1">
                <a:solidFill>
                  <a:srgbClr val="408000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  @approx int z;</a:t>
            </a:r>
          </a:p>
          <a:p>
            <a:pPr algn="l"/>
            <a:r>
              <a:rPr lang="en-US" sz="1600" b="1">
                <a:solidFill>
                  <a:srgbClr val="408000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  z = p * 2;</a:t>
            </a:r>
          </a:p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  p += 4;</a:t>
            </a:r>
          </a:p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}</a:t>
            </a:r>
          </a:p>
          <a:p>
            <a:pPr algn="l"/>
            <a:r>
              <a:rPr lang="en-US" sz="1600" b="1">
                <a:solidFill>
                  <a:srgbClr val="408000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a /= 9;</a:t>
            </a:r>
          </a:p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func2(p);</a:t>
            </a:r>
          </a:p>
          <a:p>
            <a:pPr algn="l"/>
            <a:r>
              <a:rPr lang="en-US" sz="1600" b="1">
                <a:solidFill>
                  <a:srgbClr val="408000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a += func(2);</a:t>
            </a:r>
          </a:p>
          <a:p>
            <a:pPr algn="l"/>
            <a:r>
              <a:rPr lang="en-US" sz="1600" b="1">
                <a:solidFill>
                  <a:srgbClr val="408000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@approx int y;</a:t>
            </a:r>
          </a:p>
          <a:p>
            <a:pPr algn="l"/>
            <a:r>
              <a:rPr lang="en-US" sz="1600" b="1">
                <a:solidFill>
                  <a:srgbClr val="408000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z = p * 22 + z;</a:t>
            </a:r>
          </a:p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p += 10;</a:t>
            </a:r>
          </a:p>
        </p:txBody>
      </p:sp>
      <p:sp>
        <p:nvSpPr>
          <p:cNvPr id="32777" name="AutoShape 8"/>
          <p:cNvSpPr>
            <a:spLocks/>
          </p:cNvSpPr>
          <p:nvPr/>
        </p:nvSpPr>
        <p:spPr bwMode="auto">
          <a:xfrm rot="-1821560">
            <a:off x="6642100" y="4521200"/>
            <a:ext cx="647700" cy="571500"/>
          </a:xfrm>
          <a:prstGeom prst="rightArrow">
            <a:avLst>
              <a:gd name="adj1" fmla="val 21250"/>
              <a:gd name="adj2" fmla="val 64490"/>
            </a:avLst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8" name="AutoShape 9"/>
          <p:cNvSpPr>
            <a:spLocks/>
          </p:cNvSpPr>
          <p:nvPr/>
        </p:nvSpPr>
        <p:spPr bwMode="auto">
          <a:xfrm rot="1823999">
            <a:off x="6654800" y="5600700"/>
            <a:ext cx="647700" cy="571500"/>
          </a:xfrm>
          <a:prstGeom prst="rightArrow">
            <a:avLst>
              <a:gd name="adj1" fmla="val 21250"/>
              <a:gd name="adj2" fmla="val 64490"/>
            </a:avLst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9" name="Rectangle 10"/>
          <p:cNvSpPr>
            <a:spLocks/>
          </p:cNvSpPr>
          <p:nvPr/>
        </p:nvSpPr>
        <p:spPr bwMode="auto">
          <a:xfrm>
            <a:off x="10872788" y="3244850"/>
            <a:ext cx="1292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i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V</a:t>
            </a:r>
            <a:r>
              <a:rPr lang="en-US" i="1" baseline="-6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DD</a:t>
            </a:r>
            <a:r>
              <a:rPr lang="en-US" i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H</a:t>
            </a:r>
          </a:p>
        </p:txBody>
      </p:sp>
      <p:sp>
        <p:nvSpPr>
          <p:cNvPr id="32780" name="Rectangle 11"/>
          <p:cNvSpPr>
            <a:spLocks/>
          </p:cNvSpPr>
          <p:nvPr/>
        </p:nvSpPr>
        <p:spPr bwMode="auto">
          <a:xfrm>
            <a:off x="10877550" y="5848350"/>
            <a:ext cx="1282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 i="1">
                <a:solidFill>
                  <a:srgbClr val="51A01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V</a:t>
            </a:r>
            <a:r>
              <a:rPr lang="en-US" b="1" i="1" baseline="-6000">
                <a:solidFill>
                  <a:srgbClr val="51A01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DD</a:t>
            </a:r>
            <a:r>
              <a:rPr lang="en-US" b="1" i="1">
                <a:solidFill>
                  <a:srgbClr val="51A01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</a:t>
            </a:r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>
            <a:off x="10625138" y="3976688"/>
            <a:ext cx="176847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2" name="Line 13"/>
          <p:cNvSpPr>
            <a:spLocks noChangeShapeType="1"/>
          </p:cNvSpPr>
          <p:nvPr/>
        </p:nvSpPr>
        <p:spPr bwMode="auto">
          <a:xfrm>
            <a:off x="11506200" y="3975100"/>
            <a:ext cx="0" cy="7493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3" name="Line 14"/>
          <p:cNvSpPr>
            <a:spLocks noChangeShapeType="1"/>
          </p:cNvSpPr>
          <p:nvPr/>
        </p:nvSpPr>
        <p:spPr bwMode="auto">
          <a:xfrm rot="10800000" flipH="1">
            <a:off x="10323513" y="4713288"/>
            <a:ext cx="11874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>
            <a:off x="10629900" y="6591300"/>
            <a:ext cx="1768475" cy="0"/>
          </a:xfrm>
          <a:prstGeom prst="line">
            <a:avLst/>
          </a:prstGeom>
          <a:noFill/>
          <a:ln w="38100">
            <a:solidFill>
              <a:srgbClr val="51A0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5" name="Line 16"/>
          <p:cNvSpPr>
            <a:spLocks noChangeShapeType="1"/>
          </p:cNvSpPr>
          <p:nvPr/>
        </p:nvSpPr>
        <p:spPr bwMode="auto">
          <a:xfrm>
            <a:off x="11506200" y="6604000"/>
            <a:ext cx="0" cy="749300"/>
          </a:xfrm>
          <a:prstGeom prst="line">
            <a:avLst/>
          </a:prstGeom>
          <a:noFill/>
          <a:ln w="38100">
            <a:solidFill>
              <a:srgbClr val="51A0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571500"/>
            <a:ext cx="10464800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5300" b="1" smtClean="0">
                <a:ea typeface="Helvetica Neue" charset="0"/>
                <a:cs typeface="Helvetica Neue" charset="0"/>
              </a:rPr>
              <a:t>Approximation-aware ISA</a:t>
            </a:r>
            <a:endParaRPr lang="en-US" sz="5300" b="1" smtClean="0"/>
          </a:p>
        </p:txBody>
      </p:sp>
      <p:sp>
        <p:nvSpPr>
          <p:cNvPr id="33795" name="Rectangle 2"/>
          <p:cNvSpPr>
            <a:spLocks/>
          </p:cNvSpPr>
          <p:nvPr/>
        </p:nvSpPr>
        <p:spPr bwMode="auto">
          <a:xfrm>
            <a:off x="3448050" y="3346450"/>
            <a:ext cx="7064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ld   0x04 r1</a:t>
            </a:r>
          </a:p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ld   0x08 r2</a:t>
            </a:r>
          </a:p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add  r1 r2 r3</a:t>
            </a:r>
          </a:p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st   0x0c r3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571500"/>
            <a:ext cx="10464800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5300" b="1" smtClean="0">
                <a:ea typeface="Helvetica Neue" charset="0"/>
                <a:cs typeface="Helvetica Neue" charset="0"/>
              </a:rPr>
              <a:t>Approximation-aware ISA</a:t>
            </a:r>
            <a:endParaRPr lang="en-US" sz="5300" b="1" smtClean="0"/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3448050" y="3346450"/>
            <a:ext cx="7064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ld    0x04 r1</a:t>
            </a:r>
          </a:p>
          <a:p>
            <a:pPr algn="l"/>
            <a:r>
              <a:rPr lang="en-US" sz="48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ld    0x08 r2</a:t>
            </a:r>
          </a:p>
          <a:p>
            <a:pPr algn="l"/>
            <a:r>
              <a:rPr lang="en-US" sz="4800" b="1">
                <a:solidFill>
                  <a:srgbClr val="51A012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add.a r1 r2 r3</a:t>
            </a:r>
          </a:p>
          <a:p>
            <a:pPr algn="l"/>
            <a:r>
              <a:rPr lang="en-US" sz="4800" b="1">
                <a:solidFill>
                  <a:srgbClr val="51A012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st.a  0x0c r3</a:t>
            </a:r>
          </a:p>
        </p:txBody>
      </p:sp>
      <p:grpSp>
        <p:nvGrpSpPr>
          <p:cNvPr id="34820" name="Group 15"/>
          <p:cNvGrpSpPr>
            <a:grpSpLocks/>
          </p:cNvGrpSpPr>
          <p:nvPr/>
        </p:nvGrpSpPr>
        <p:grpSpPr bwMode="auto">
          <a:xfrm>
            <a:off x="3168650" y="7086600"/>
            <a:ext cx="6610350" cy="2070100"/>
            <a:chOff x="0" y="0"/>
            <a:chExt cx="4164" cy="1304"/>
          </a:xfrm>
        </p:grpSpPr>
        <p:grpSp>
          <p:nvGrpSpPr>
            <p:cNvPr id="34821" name="Group 9"/>
            <p:cNvGrpSpPr>
              <a:grpSpLocks/>
            </p:cNvGrpSpPr>
            <p:nvPr/>
          </p:nvGrpSpPr>
          <p:grpSpPr bwMode="auto">
            <a:xfrm>
              <a:off x="0" y="0"/>
              <a:ext cx="1596" cy="880"/>
              <a:chOff x="0" y="0"/>
              <a:chExt cx="1596" cy="880"/>
            </a:xfrm>
          </p:grpSpPr>
          <p:sp>
            <p:nvSpPr>
              <p:cNvPr id="34827" name="Rectangle 3"/>
              <p:cNvSpPr>
                <a:spLocks/>
              </p:cNvSpPr>
              <p:nvPr/>
            </p:nvSpPr>
            <p:spPr bwMode="auto">
              <a:xfrm>
                <a:off x="0" y="0"/>
                <a:ext cx="159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  <a:ea typeface="Helvetica Neue Light" charset="0"/>
                    <a:cs typeface="Helvetica Neue Light" charset="0"/>
                  </a:rPr>
                  <a:t>operations</a:t>
                </a:r>
              </a:p>
            </p:txBody>
          </p:sp>
          <p:grpSp>
            <p:nvGrpSpPr>
              <p:cNvPr id="34828" name="Group 8"/>
              <p:cNvGrpSpPr>
                <a:grpSpLocks/>
              </p:cNvGrpSpPr>
              <p:nvPr/>
            </p:nvGrpSpPr>
            <p:grpSpPr bwMode="auto">
              <a:xfrm>
                <a:off x="437" y="561"/>
                <a:ext cx="720" cy="319"/>
                <a:chOff x="0" y="0"/>
                <a:chExt cx="720" cy="318"/>
              </a:xfrm>
            </p:grpSpPr>
            <p:grpSp>
              <p:nvGrpSpPr>
                <p:cNvPr id="34829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20" cy="305"/>
                  <a:chOff x="0" y="0"/>
                  <a:chExt cx="720" cy="305"/>
                </a:xfrm>
              </p:grpSpPr>
              <p:sp>
                <p:nvSpPr>
                  <p:cNvPr id="34831" name="Freeform 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0" cy="30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15082" y="0"/>
                        </a:lnTo>
                        <a:lnTo>
                          <a:pt x="21600" y="10933"/>
                        </a:lnTo>
                        <a:lnTo>
                          <a:pt x="21600" y="21600"/>
                        </a:lnTo>
                        <a:lnTo>
                          <a:pt x="11240" y="2160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</a:path>
                    </a:pathLst>
                  </a:custGeom>
                  <a:solidFill>
                    <a:srgbClr val="51A0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4832" name="Freeform 5"/>
                  <p:cNvSpPr>
                    <a:spLocks/>
                  </p:cNvSpPr>
                  <p:nvPr/>
                </p:nvSpPr>
                <p:spPr bwMode="auto">
                  <a:xfrm flipH="1">
                    <a:off x="360" y="0"/>
                    <a:ext cx="360" cy="30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15082" y="0"/>
                        </a:lnTo>
                        <a:lnTo>
                          <a:pt x="21600" y="10933"/>
                        </a:lnTo>
                        <a:lnTo>
                          <a:pt x="21600" y="21600"/>
                        </a:lnTo>
                        <a:lnTo>
                          <a:pt x="11240" y="2160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</a:path>
                    </a:pathLst>
                  </a:custGeom>
                  <a:solidFill>
                    <a:srgbClr val="51A0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830" name="Rectangle 7"/>
                <p:cNvSpPr>
                  <a:spLocks/>
                </p:cNvSpPr>
                <p:nvPr/>
              </p:nvSpPr>
              <p:spPr bwMode="auto">
                <a:xfrm>
                  <a:off x="203" y="126"/>
                  <a:ext cx="31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Helvetica Neue" charset="0"/>
                      <a:ea typeface="Helvetica Neue" charset="0"/>
                      <a:cs typeface="Helvetica Neue" charset="0"/>
                      <a:sym typeface="Helvetica Neue" charset="0"/>
                    </a:rPr>
                    <a:t>ALU</a:t>
                  </a:r>
                </a:p>
              </p:txBody>
            </p:sp>
          </p:grpSp>
        </p:grpSp>
        <p:grpSp>
          <p:nvGrpSpPr>
            <p:cNvPr id="34822" name="Group 14"/>
            <p:cNvGrpSpPr>
              <a:grpSpLocks/>
            </p:cNvGrpSpPr>
            <p:nvPr/>
          </p:nvGrpSpPr>
          <p:grpSpPr bwMode="auto">
            <a:xfrm>
              <a:off x="2824" y="8"/>
              <a:ext cx="1340" cy="1296"/>
              <a:chOff x="0" y="0"/>
              <a:chExt cx="1340" cy="1296"/>
            </a:xfrm>
          </p:grpSpPr>
          <p:sp>
            <p:nvSpPr>
              <p:cNvPr id="34823" name="Rectangle 10"/>
              <p:cNvSpPr>
                <a:spLocks/>
              </p:cNvSpPr>
              <p:nvPr/>
            </p:nvSpPr>
            <p:spPr bwMode="auto">
              <a:xfrm>
                <a:off x="89" y="0"/>
                <a:ext cx="1161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  <a:ea typeface="Helvetica Neue Light" charset="0"/>
                    <a:cs typeface="Helvetica Neue Light" charset="0"/>
                  </a:rPr>
                  <a:t>storage</a:t>
                </a:r>
              </a:p>
            </p:txBody>
          </p:sp>
          <p:sp>
            <p:nvSpPr>
              <p:cNvPr id="34824" name="Rectangle 11"/>
              <p:cNvSpPr>
                <a:spLocks/>
              </p:cNvSpPr>
              <p:nvPr/>
            </p:nvSpPr>
            <p:spPr bwMode="auto">
              <a:xfrm>
                <a:off x="239" y="496"/>
                <a:ext cx="86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700">
                    <a:solidFill>
                      <a:srgbClr val="51A012"/>
                    </a:solidFill>
                    <a:ea typeface="Helvetica Neue Light" charset="0"/>
                    <a:cs typeface="Helvetica Neue Light" charset="0"/>
                  </a:rPr>
                  <a:t>registers</a:t>
                </a:r>
              </a:p>
            </p:txBody>
          </p:sp>
          <p:sp>
            <p:nvSpPr>
              <p:cNvPr id="34825" name="Rectangle 12"/>
              <p:cNvSpPr>
                <a:spLocks/>
              </p:cNvSpPr>
              <p:nvPr/>
            </p:nvSpPr>
            <p:spPr bwMode="auto">
              <a:xfrm>
                <a:off x="299" y="736"/>
                <a:ext cx="74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700">
                    <a:solidFill>
                      <a:srgbClr val="51A012"/>
                    </a:solidFill>
                    <a:ea typeface="Helvetica Neue Light" charset="0"/>
                    <a:cs typeface="Helvetica Neue Light" charset="0"/>
                  </a:rPr>
                  <a:t>caches</a:t>
                </a:r>
              </a:p>
            </p:txBody>
          </p:sp>
          <p:sp>
            <p:nvSpPr>
              <p:cNvPr id="34826" name="Rectangle 13"/>
              <p:cNvSpPr>
                <a:spLocks/>
              </p:cNvSpPr>
              <p:nvPr/>
            </p:nvSpPr>
            <p:spPr bwMode="auto">
              <a:xfrm>
                <a:off x="0" y="976"/>
                <a:ext cx="134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700">
                    <a:solidFill>
                      <a:srgbClr val="51A012"/>
                    </a:solidFill>
                    <a:ea typeface="Helvetica Neue Light" charset="0"/>
                    <a:cs typeface="Helvetica Neue Light" charset="0"/>
                  </a:rPr>
                  <a:t>main memory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>
            <p:ph type="title"/>
          </p:nvPr>
        </p:nvSpPr>
        <p:spPr>
          <a:xfrm>
            <a:off x="533400" y="4953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Approximate semantics</a:t>
            </a:r>
          </a:p>
        </p:txBody>
      </p:sp>
      <p:sp>
        <p:nvSpPr>
          <p:cNvPr id="35843" name="Rectangle 2"/>
          <p:cNvSpPr>
            <a:spLocks/>
          </p:cNvSpPr>
          <p:nvPr/>
        </p:nvSpPr>
        <p:spPr bwMode="auto">
          <a:xfrm>
            <a:off x="1409700" y="2181225"/>
            <a:ext cx="57705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4700"/>
              </a:spcBef>
            </a:pPr>
            <a:r>
              <a:rPr lang="en-US" sz="5000" b="1">
                <a:solidFill>
                  <a:schemeClr val="tx1"/>
                </a:solidFill>
                <a:latin typeface="Courier New" pitchFamily="49" charset="0"/>
                <a:ea typeface="Helvetica Neue Light" charset="0"/>
                <a:cs typeface="Courier New" pitchFamily="49" charset="0"/>
              </a:rPr>
              <a:t>add.a r1 r2 r3:</a:t>
            </a:r>
          </a:p>
        </p:txBody>
      </p: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2032000" y="4616450"/>
            <a:ext cx="10972800" cy="4508500"/>
            <a:chOff x="0" y="0"/>
            <a:chExt cx="6912" cy="2840"/>
          </a:xfrm>
        </p:grpSpPr>
        <p:sp>
          <p:nvSpPr>
            <p:cNvPr id="35852" name="Rectangle 9"/>
            <p:cNvSpPr>
              <a:spLocks/>
            </p:cNvSpPr>
            <p:nvPr/>
          </p:nvSpPr>
          <p:spPr bwMode="auto">
            <a:xfrm>
              <a:off x="16" y="0"/>
              <a:ext cx="689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dirty="0">
                  <a:solidFill>
                    <a:srgbClr val="408000"/>
                  </a:solidFill>
                  <a:ea typeface="Helvetica Neue Light" charset="0"/>
                  <a:cs typeface="Helvetica Neue Light" charset="0"/>
                </a:rPr>
                <a:t>Informally: </a:t>
              </a:r>
              <a:r>
                <a:rPr lang="en-US" b="1" dirty="0">
                  <a:solidFill>
                    <a:srgbClr val="408000"/>
                  </a:solidFill>
                  <a:latin typeface="Courier New" pitchFamily="49" charset="0"/>
                  <a:ea typeface="Helvetica Neue Light" charset="0"/>
                  <a:cs typeface="Courier New" pitchFamily="49" charset="0"/>
                </a:rPr>
                <a:t>r3</a:t>
              </a:r>
              <a:r>
                <a:rPr lang="en-US" dirty="0">
                  <a:solidFill>
                    <a:srgbClr val="408000"/>
                  </a:solidFill>
                  <a:ea typeface="Helvetica Neue Light" charset="0"/>
                  <a:cs typeface="Helvetica Neue Light" charset="0"/>
                </a:rPr>
                <a:t> gets something approximating </a:t>
              </a:r>
              <a:r>
                <a:rPr lang="en-US" b="1" dirty="0">
                  <a:solidFill>
                    <a:srgbClr val="408000"/>
                  </a:solidFill>
                  <a:latin typeface="Courier New" pitchFamily="49" charset="0"/>
                  <a:ea typeface="Helvetica Neue Light" charset="0"/>
                  <a:cs typeface="Helvetica Neue Light" charset="0"/>
                </a:rPr>
                <a:t>r1</a:t>
              </a:r>
              <a:r>
                <a:rPr lang="en-US" dirty="0">
                  <a:solidFill>
                    <a:srgbClr val="408000"/>
                  </a:solidFill>
                  <a:ea typeface="Helvetica Neue Light" charset="0"/>
                  <a:cs typeface="Helvetica Neue Light" charset="0"/>
                </a:rPr>
                <a:t> + </a:t>
              </a:r>
              <a:r>
                <a:rPr lang="en-US" b="1" dirty="0">
                  <a:solidFill>
                    <a:srgbClr val="408000"/>
                  </a:solidFill>
                  <a:latin typeface="Courier New" pitchFamily="49" charset="0"/>
                  <a:ea typeface="Helvetica Neue Light" charset="0"/>
                  <a:cs typeface="Helvetica Neue Light" charset="0"/>
                </a:rPr>
                <a:t>r2</a:t>
              </a:r>
              <a:endParaRPr lang="en-US" dirty="0">
                <a:solidFill>
                  <a:srgbClr val="408000"/>
                </a:solidFill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35853" name="Rectangle 10"/>
            <p:cNvSpPr>
              <a:spLocks/>
            </p:cNvSpPr>
            <p:nvPr/>
          </p:nvSpPr>
          <p:spPr bwMode="auto">
            <a:xfrm>
              <a:off x="0" y="1152"/>
              <a:ext cx="5624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>
                  <a:solidFill>
                    <a:srgbClr val="408000"/>
                  </a:solidFill>
                  <a:ea typeface="Helvetica Neue Light" charset="0"/>
                  <a:cs typeface="Helvetica Neue Light" charset="0"/>
                </a:rPr>
                <a:t>Actual error pattern depends on approximation technique, microarchitecture, voltage, process, variation, …</a:t>
              </a:r>
            </a:p>
          </p:txBody>
        </p:sp>
      </p:grpSp>
      <p:sp>
        <p:nvSpPr>
          <p:cNvPr id="35845" name="Rectangle 3"/>
          <p:cNvSpPr>
            <a:spLocks/>
          </p:cNvSpPr>
          <p:nvPr/>
        </p:nvSpPr>
        <p:spPr bwMode="auto">
          <a:xfrm>
            <a:off x="2159000" y="3394075"/>
            <a:ext cx="9640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lvl="1" algn="l">
              <a:spcBef>
                <a:spcPts val="4700"/>
              </a:spcBef>
            </a:pPr>
            <a:r>
              <a:rPr lang="en-US" sz="5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writes the sum of </a:t>
            </a:r>
            <a:r>
              <a:rPr lang="en-US" sz="5000" b="1">
                <a:solidFill>
                  <a:schemeClr val="tx1"/>
                </a:solidFill>
                <a:latin typeface="Courier New" pitchFamily="49" charset="0"/>
                <a:ea typeface="Helvetica Neue Light" charset="0"/>
                <a:cs typeface="Courier New" pitchFamily="49" charset="0"/>
              </a:rPr>
              <a:t>r1</a:t>
            </a:r>
            <a:r>
              <a:rPr lang="en-US" sz="5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and </a:t>
            </a:r>
            <a:r>
              <a:rPr lang="en-US" sz="5000" b="1">
                <a:solidFill>
                  <a:schemeClr val="tx1"/>
                </a:solidFill>
                <a:latin typeface="Courier New" pitchFamily="49" charset="0"/>
                <a:ea typeface="Helvetica Neue Light" charset="0"/>
                <a:cs typeface="Helvetica Neue Light" charset="0"/>
              </a:rPr>
              <a:t>r2</a:t>
            </a:r>
            <a:r>
              <a:rPr lang="en-US" sz="5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to </a:t>
            </a:r>
            <a:r>
              <a:rPr lang="en-US" sz="5000" b="1">
                <a:solidFill>
                  <a:schemeClr val="tx1"/>
                </a:solidFill>
                <a:latin typeface="Courier New" pitchFamily="49" charset="0"/>
                <a:ea typeface="Helvetica Neue Light" charset="0"/>
                <a:cs typeface="Helvetica Neue Light" charset="0"/>
              </a:rPr>
              <a:t>r3</a:t>
            </a: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3860800" y="3613150"/>
            <a:ext cx="5918200" cy="419100"/>
            <a:chOff x="0" y="0"/>
            <a:chExt cx="3728" cy="264"/>
          </a:xfrm>
        </p:grpSpPr>
        <p:sp>
          <p:nvSpPr>
            <p:cNvPr id="35850" name="Freeform 4"/>
            <p:cNvSpPr>
              <a:spLocks/>
            </p:cNvSpPr>
            <p:nvPr/>
          </p:nvSpPr>
          <p:spPr bwMode="auto">
            <a:xfrm>
              <a:off x="40" y="40"/>
              <a:ext cx="3648" cy="184"/>
            </a:xfrm>
            <a:custGeom>
              <a:avLst/>
              <a:gdLst>
                <a:gd name="T0" fmla="*/ 0 w 21600"/>
                <a:gd name="T1" fmla="*/ 0 h 21600"/>
                <a:gd name="T2" fmla="*/ 37 w 21600"/>
                <a:gd name="T3" fmla="*/ 0 h 21600"/>
                <a:gd name="T4" fmla="*/ 82 w 21600"/>
                <a:gd name="T5" fmla="*/ 0 h 21600"/>
                <a:gd name="T6" fmla="*/ 10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631" y="9279"/>
                    <a:pt x="7722" y="5569"/>
                  </a:cubicBezTo>
                  <a:cubicBezTo>
                    <a:pt x="14801" y="1865"/>
                    <a:pt x="15000" y="9568"/>
                    <a:pt x="16971" y="12526"/>
                  </a:cubicBezTo>
                  <a:cubicBezTo>
                    <a:pt x="18938" y="15477"/>
                    <a:pt x="21600" y="21600"/>
                    <a:pt x="21600" y="2160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51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2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7"/>
          <p:cNvSpPr>
            <a:spLocks/>
          </p:cNvSpPr>
          <p:nvPr/>
        </p:nvSpPr>
        <p:spPr bwMode="auto">
          <a:xfrm>
            <a:off x="5016500" y="2819400"/>
            <a:ext cx="32178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lvl="1" algn="l">
              <a:spcBef>
                <a:spcPts val="4700"/>
              </a:spcBef>
            </a:pPr>
            <a:r>
              <a:rPr lang="en-US" sz="5000" i="1">
                <a:solidFill>
                  <a:srgbClr val="800000"/>
                </a:solidFill>
                <a:ea typeface="Helvetica Neue Light" charset="0"/>
                <a:cs typeface="Helvetica Neue Light" charset="0"/>
              </a:rPr>
              <a:t>some value</a:t>
            </a:r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>
            <a:off x="1817688" y="4649788"/>
            <a:ext cx="10323512" cy="4341812"/>
          </a:xfrm>
          <a:prstGeom prst="roundRect">
            <a:avLst>
              <a:gd name="adj" fmla="val 6463"/>
            </a:avLst>
          </a:prstGeom>
          <a:solidFill>
            <a:schemeClr val="bg2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88900" dir="2759995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5000" dirty="0"/>
          </a:p>
        </p:txBody>
      </p:sp>
      <p:sp>
        <p:nvSpPr>
          <p:cNvPr id="17" name="Rectangle 17"/>
          <p:cNvSpPr>
            <a:spLocks/>
          </p:cNvSpPr>
          <p:nvPr/>
        </p:nvSpPr>
        <p:spPr bwMode="auto">
          <a:xfrm>
            <a:off x="2316163" y="4787900"/>
            <a:ext cx="9401175" cy="4059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4000" dirty="0">
                <a:solidFill>
                  <a:schemeClr val="accent2"/>
                </a:solidFill>
                <a:ea typeface="Helvetica Neue Light" charset="0"/>
                <a:cs typeface="Helvetica Neue Light" charset="0"/>
              </a:rPr>
              <a:t>Still guarantee: 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No other register modified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No floating point trap raised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Program counter doesn’t jump</a:t>
            </a:r>
            <a:endParaRPr lang="en-US" sz="4000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No missiles </a:t>
            </a:r>
            <a:r>
              <a:rPr lang="en-US" sz="4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launched</a:t>
            </a:r>
            <a:endParaRPr lang="en-US" sz="4000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>
            <p:ph type="title"/>
          </p:nvPr>
        </p:nvSpPr>
        <p:spPr>
          <a:xfrm>
            <a:off x="457200" y="4953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Dual-voltage pipeline</a:t>
            </a:r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1676400" y="2667000"/>
            <a:ext cx="14065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Fetch</a:t>
            </a:r>
          </a:p>
        </p:txBody>
      </p:sp>
      <p:sp>
        <p:nvSpPr>
          <p:cNvPr id="36868" name="Rectangle 3"/>
          <p:cNvSpPr>
            <a:spLocks/>
          </p:cNvSpPr>
          <p:nvPr/>
        </p:nvSpPr>
        <p:spPr bwMode="auto">
          <a:xfrm>
            <a:off x="3335338" y="2667000"/>
            <a:ext cx="14065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Decode</a:t>
            </a:r>
          </a:p>
        </p:txBody>
      </p:sp>
      <p:sp>
        <p:nvSpPr>
          <p:cNvPr id="36869" name="Rectangle 4"/>
          <p:cNvSpPr>
            <a:spLocks/>
          </p:cNvSpPr>
          <p:nvPr/>
        </p:nvSpPr>
        <p:spPr bwMode="auto">
          <a:xfrm>
            <a:off x="4994275" y="2667000"/>
            <a:ext cx="1406525" cy="630238"/>
          </a:xfrm>
          <a:prstGeom prst="rect">
            <a:avLst/>
          </a:prstGeom>
          <a:solidFill>
            <a:srgbClr val="51A0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Reg Read</a:t>
            </a:r>
          </a:p>
        </p:txBody>
      </p:sp>
      <p:sp>
        <p:nvSpPr>
          <p:cNvPr id="36870" name="Rectangle 5"/>
          <p:cNvSpPr>
            <a:spLocks/>
          </p:cNvSpPr>
          <p:nvPr/>
        </p:nvSpPr>
        <p:spPr bwMode="auto">
          <a:xfrm>
            <a:off x="6653213" y="2667000"/>
            <a:ext cx="1406525" cy="630238"/>
          </a:xfrm>
          <a:prstGeom prst="rect">
            <a:avLst/>
          </a:prstGeom>
          <a:solidFill>
            <a:srgbClr val="51A0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Execute</a:t>
            </a:r>
          </a:p>
        </p:txBody>
      </p:sp>
      <p:sp>
        <p:nvSpPr>
          <p:cNvPr id="36871" name="Rectangle 6"/>
          <p:cNvSpPr>
            <a:spLocks/>
          </p:cNvSpPr>
          <p:nvPr/>
        </p:nvSpPr>
        <p:spPr bwMode="auto">
          <a:xfrm>
            <a:off x="8312150" y="2667000"/>
            <a:ext cx="1406525" cy="630238"/>
          </a:xfrm>
          <a:prstGeom prst="rect">
            <a:avLst/>
          </a:prstGeom>
          <a:solidFill>
            <a:srgbClr val="51A0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Memory</a:t>
            </a:r>
          </a:p>
        </p:txBody>
      </p:sp>
      <p:sp>
        <p:nvSpPr>
          <p:cNvPr id="36872" name="Rectangle 7"/>
          <p:cNvSpPr>
            <a:spLocks/>
          </p:cNvSpPr>
          <p:nvPr/>
        </p:nvSpPr>
        <p:spPr bwMode="auto">
          <a:xfrm>
            <a:off x="9971088" y="2667000"/>
            <a:ext cx="1408112" cy="630238"/>
          </a:xfrm>
          <a:prstGeom prst="rect">
            <a:avLst/>
          </a:prstGeom>
          <a:solidFill>
            <a:srgbClr val="51A0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Write Back</a:t>
            </a:r>
          </a:p>
        </p:txBody>
      </p:sp>
      <p:sp>
        <p:nvSpPr>
          <p:cNvPr id="36873" name="Rectangle 8"/>
          <p:cNvSpPr>
            <a:spLocks/>
          </p:cNvSpPr>
          <p:nvPr/>
        </p:nvSpPr>
        <p:spPr bwMode="auto">
          <a:xfrm>
            <a:off x="1676400" y="3905250"/>
            <a:ext cx="1406525" cy="630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Branch Predictor</a:t>
            </a:r>
          </a:p>
        </p:txBody>
      </p:sp>
      <p:sp>
        <p:nvSpPr>
          <p:cNvPr id="36874" name="Rectangle 9"/>
          <p:cNvSpPr>
            <a:spLocks/>
          </p:cNvSpPr>
          <p:nvPr/>
        </p:nvSpPr>
        <p:spPr bwMode="auto">
          <a:xfrm>
            <a:off x="1676400" y="4659313"/>
            <a:ext cx="1406525" cy="889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Instruction Cache</a:t>
            </a:r>
          </a:p>
        </p:txBody>
      </p:sp>
      <p:sp>
        <p:nvSpPr>
          <p:cNvPr id="36875" name="Rectangle 10"/>
          <p:cNvSpPr>
            <a:spLocks/>
          </p:cNvSpPr>
          <p:nvPr/>
        </p:nvSpPr>
        <p:spPr bwMode="auto">
          <a:xfrm>
            <a:off x="1676400" y="5672138"/>
            <a:ext cx="1406525" cy="6302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ITLB</a:t>
            </a:r>
          </a:p>
        </p:txBody>
      </p:sp>
      <p:sp>
        <p:nvSpPr>
          <p:cNvPr id="36876" name="Rectangle 11"/>
          <p:cNvSpPr>
            <a:spLocks/>
          </p:cNvSpPr>
          <p:nvPr/>
        </p:nvSpPr>
        <p:spPr bwMode="auto">
          <a:xfrm>
            <a:off x="3335338" y="4794250"/>
            <a:ext cx="1406525" cy="630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Decoder</a:t>
            </a:r>
          </a:p>
        </p:txBody>
      </p:sp>
      <p:sp>
        <p:nvSpPr>
          <p:cNvPr id="36877" name="Rectangle 12"/>
          <p:cNvSpPr>
            <a:spLocks/>
          </p:cNvSpPr>
          <p:nvPr/>
        </p:nvSpPr>
        <p:spPr bwMode="auto">
          <a:xfrm>
            <a:off x="4994275" y="4198938"/>
            <a:ext cx="1406525" cy="1811337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Register File</a:t>
            </a:r>
          </a:p>
        </p:txBody>
      </p:sp>
      <p:sp>
        <p:nvSpPr>
          <p:cNvPr id="36878" name="Rectangle 13"/>
          <p:cNvSpPr>
            <a:spLocks/>
          </p:cNvSpPr>
          <p:nvPr/>
        </p:nvSpPr>
        <p:spPr bwMode="auto">
          <a:xfrm>
            <a:off x="6653213" y="3849688"/>
            <a:ext cx="1406525" cy="1125537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Integer FU</a:t>
            </a:r>
          </a:p>
        </p:txBody>
      </p:sp>
      <p:sp>
        <p:nvSpPr>
          <p:cNvPr id="36879" name="Rectangle 14"/>
          <p:cNvSpPr>
            <a:spLocks/>
          </p:cNvSpPr>
          <p:nvPr/>
        </p:nvSpPr>
        <p:spPr bwMode="auto">
          <a:xfrm>
            <a:off x="6653213" y="5233988"/>
            <a:ext cx="1406525" cy="1125537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FP FU</a:t>
            </a:r>
          </a:p>
        </p:txBody>
      </p:sp>
      <p:sp>
        <p:nvSpPr>
          <p:cNvPr id="36880" name="Rectangle 15"/>
          <p:cNvSpPr>
            <a:spLocks/>
          </p:cNvSpPr>
          <p:nvPr/>
        </p:nvSpPr>
        <p:spPr bwMode="auto">
          <a:xfrm>
            <a:off x="8312150" y="3871913"/>
            <a:ext cx="1406525" cy="1811337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Data Cache</a:t>
            </a:r>
          </a:p>
        </p:txBody>
      </p:sp>
      <p:sp>
        <p:nvSpPr>
          <p:cNvPr id="36881" name="Rectangle 16"/>
          <p:cNvSpPr>
            <a:spLocks/>
          </p:cNvSpPr>
          <p:nvPr/>
        </p:nvSpPr>
        <p:spPr bwMode="auto">
          <a:xfrm>
            <a:off x="8312150" y="5942013"/>
            <a:ext cx="1406525" cy="40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DTLB</a:t>
            </a:r>
          </a:p>
        </p:txBody>
      </p:sp>
      <p:sp>
        <p:nvSpPr>
          <p:cNvPr id="36882" name="Rectangle 17"/>
          <p:cNvSpPr>
            <a:spLocks/>
          </p:cNvSpPr>
          <p:nvPr/>
        </p:nvSpPr>
        <p:spPr bwMode="auto">
          <a:xfrm>
            <a:off x="9971088" y="4198938"/>
            <a:ext cx="1408112" cy="1811337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Register File</a:t>
            </a:r>
          </a:p>
        </p:txBody>
      </p:sp>
      <p:sp>
        <p:nvSpPr>
          <p:cNvPr id="36883" name="Line 18"/>
          <p:cNvSpPr>
            <a:spLocks noChangeShapeType="1"/>
          </p:cNvSpPr>
          <p:nvPr/>
        </p:nvSpPr>
        <p:spPr bwMode="auto">
          <a:xfrm>
            <a:off x="3208338" y="2352675"/>
            <a:ext cx="0" cy="4457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4" name="Line 19"/>
          <p:cNvSpPr>
            <a:spLocks noChangeShapeType="1"/>
          </p:cNvSpPr>
          <p:nvPr/>
        </p:nvSpPr>
        <p:spPr bwMode="auto">
          <a:xfrm>
            <a:off x="4867275" y="2352675"/>
            <a:ext cx="0" cy="4457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5" name="Line 20"/>
          <p:cNvSpPr>
            <a:spLocks noChangeShapeType="1"/>
          </p:cNvSpPr>
          <p:nvPr/>
        </p:nvSpPr>
        <p:spPr bwMode="auto">
          <a:xfrm>
            <a:off x="6527800" y="2352675"/>
            <a:ext cx="0" cy="4457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6" name="Line 21"/>
          <p:cNvSpPr>
            <a:spLocks noChangeShapeType="1"/>
          </p:cNvSpPr>
          <p:nvPr/>
        </p:nvSpPr>
        <p:spPr bwMode="auto">
          <a:xfrm>
            <a:off x="8186738" y="2352675"/>
            <a:ext cx="0" cy="4457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7" name="Line 22"/>
          <p:cNvSpPr>
            <a:spLocks noChangeShapeType="1"/>
          </p:cNvSpPr>
          <p:nvPr/>
        </p:nvSpPr>
        <p:spPr bwMode="auto">
          <a:xfrm>
            <a:off x="9845675" y="2352675"/>
            <a:ext cx="0" cy="4457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8" name="Rectangle 23"/>
          <p:cNvSpPr>
            <a:spLocks/>
          </p:cNvSpPr>
          <p:nvPr/>
        </p:nvSpPr>
        <p:spPr bwMode="auto">
          <a:xfrm>
            <a:off x="5734050" y="1295400"/>
            <a:ext cx="49053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7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replicated functional units</a:t>
            </a:r>
          </a:p>
        </p:txBody>
      </p:sp>
      <p:sp>
        <p:nvSpPr>
          <p:cNvPr id="36889" name="Line 24"/>
          <p:cNvSpPr>
            <a:spLocks noChangeShapeType="1"/>
          </p:cNvSpPr>
          <p:nvPr/>
        </p:nvSpPr>
        <p:spPr bwMode="auto">
          <a:xfrm rot="10800000">
            <a:off x="6772275" y="1851025"/>
            <a:ext cx="285750" cy="23542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0" name="Line 25"/>
          <p:cNvSpPr>
            <a:spLocks noChangeShapeType="1"/>
          </p:cNvSpPr>
          <p:nvPr/>
        </p:nvSpPr>
        <p:spPr bwMode="auto">
          <a:xfrm rot="10800000">
            <a:off x="7213600" y="1851025"/>
            <a:ext cx="115888" cy="3621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1" name="Rectangle 26"/>
          <p:cNvSpPr>
            <a:spLocks/>
          </p:cNvSpPr>
          <p:nvPr/>
        </p:nvSpPr>
        <p:spPr bwMode="auto">
          <a:xfrm>
            <a:off x="3883025" y="7237413"/>
            <a:ext cx="50371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7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dual-voltage SRAM arrays</a:t>
            </a:r>
          </a:p>
        </p:txBody>
      </p:sp>
      <p:sp>
        <p:nvSpPr>
          <p:cNvPr id="36892" name="Line 27"/>
          <p:cNvSpPr>
            <a:spLocks noChangeShapeType="1"/>
          </p:cNvSpPr>
          <p:nvPr/>
        </p:nvSpPr>
        <p:spPr bwMode="auto">
          <a:xfrm>
            <a:off x="5845175" y="5618163"/>
            <a:ext cx="854075" cy="1662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3" name="Line 28"/>
          <p:cNvSpPr>
            <a:spLocks noChangeShapeType="1"/>
          </p:cNvSpPr>
          <p:nvPr/>
        </p:nvSpPr>
        <p:spPr bwMode="auto">
          <a:xfrm flipH="1">
            <a:off x="8256588" y="5394325"/>
            <a:ext cx="371475" cy="19780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4" name="Line 29"/>
          <p:cNvSpPr>
            <a:spLocks noChangeShapeType="1"/>
          </p:cNvSpPr>
          <p:nvPr/>
        </p:nvSpPr>
        <p:spPr bwMode="auto">
          <a:xfrm flipH="1">
            <a:off x="8594725" y="5538788"/>
            <a:ext cx="1781175" cy="18462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5" name="Rectangle 30"/>
          <p:cNvSpPr>
            <a:spLocks/>
          </p:cNvSpPr>
          <p:nvPr/>
        </p:nvSpPr>
        <p:spPr bwMode="auto">
          <a:xfrm>
            <a:off x="889000" y="7912100"/>
            <a:ext cx="76533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7–24% energy saved on average</a:t>
            </a:r>
          </a:p>
          <a:p>
            <a:pPr algn="l">
              <a:spcBef>
                <a:spcPts val="1000"/>
              </a:spcBef>
            </a:pPr>
            <a:r>
              <a:rPr lang="en-US" sz="21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(fft, game engines, raytracing, QR code readers, etc)</a:t>
            </a:r>
          </a:p>
          <a:p>
            <a:pPr algn="l">
              <a:spcBef>
                <a:spcPts val="1000"/>
              </a:spcBef>
            </a:pPr>
            <a:r>
              <a:rPr lang="en-US" sz="21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(scope: processor + memory)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>
            <p:ph type="title"/>
          </p:nvPr>
        </p:nvSpPr>
        <p:spPr>
          <a:xfrm>
            <a:off x="533400" y="5715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Diminishing returns on data</a:t>
            </a:r>
          </a:p>
        </p:txBody>
      </p:sp>
      <p:sp>
        <p:nvSpPr>
          <p:cNvPr id="37891" name="Rectangle 2"/>
          <p:cNvSpPr>
            <a:spLocks/>
          </p:cNvSpPr>
          <p:nvPr/>
        </p:nvSpPr>
        <p:spPr bwMode="auto">
          <a:xfrm>
            <a:off x="1652587" y="2671762"/>
            <a:ext cx="14652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Fetch</a:t>
            </a:r>
          </a:p>
        </p:txBody>
      </p:sp>
      <p:sp>
        <p:nvSpPr>
          <p:cNvPr id="37892" name="Rectangle 3"/>
          <p:cNvSpPr>
            <a:spLocks/>
          </p:cNvSpPr>
          <p:nvPr/>
        </p:nvSpPr>
        <p:spPr bwMode="auto">
          <a:xfrm>
            <a:off x="3379787" y="2671762"/>
            <a:ext cx="14668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Decode</a:t>
            </a:r>
          </a:p>
        </p:txBody>
      </p:sp>
      <p:sp>
        <p:nvSpPr>
          <p:cNvPr id="37893" name="Rectangle 4"/>
          <p:cNvSpPr>
            <a:spLocks/>
          </p:cNvSpPr>
          <p:nvPr/>
        </p:nvSpPr>
        <p:spPr bwMode="auto">
          <a:xfrm>
            <a:off x="5108575" y="2671762"/>
            <a:ext cx="1466850" cy="611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Reg Read</a:t>
            </a:r>
          </a:p>
        </p:txBody>
      </p:sp>
      <p:sp>
        <p:nvSpPr>
          <p:cNvPr id="37894" name="Rectangle 5"/>
          <p:cNvSpPr>
            <a:spLocks/>
          </p:cNvSpPr>
          <p:nvPr/>
        </p:nvSpPr>
        <p:spPr bwMode="auto">
          <a:xfrm>
            <a:off x="6837362" y="2671762"/>
            <a:ext cx="1466850" cy="611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Execute</a:t>
            </a:r>
          </a:p>
        </p:txBody>
      </p:sp>
      <p:sp>
        <p:nvSpPr>
          <p:cNvPr id="37895" name="Rectangle 6"/>
          <p:cNvSpPr>
            <a:spLocks/>
          </p:cNvSpPr>
          <p:nvPr/>
        </p:nvSpPr>
        <p:spPr bwMode="auto">
          <a:xfrm>
            <a:off x="8566150" y="2671762"/>
            <a:ext cx="1466850" cy="611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Memory</a:t>
            </a:r>
          </a:p>
        </p:txBody>
      </p:sp>
      <p:sp>
        <p:nvSpPr>
          <p:cNvPr id="37896" name="Rectangle 7"/>
          <p:cNvSpPr>
            <a:spLocks/>
          </p:cNvSpPr>
          <p:nvPr/>
        </p:nvSpPr>
        <p:spPr bwMode="auto">
          <a:xfrm>
            <a:off x="10294937" y="2671762"/>
            <a:ext cx="1465263" cy="611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Write Back</a:t>
            </a:r>
          </a:p>
        </p:txBody>
      </p:sp>
      <p:sp>
        <p:nvSpPr>
          <p:cNvPr id="37897" name="Rectangle 8"/>
          <p:cNvSpPr>
            <a:spLocks/>
          </p:cNvSpPr>
          <p:nvPr/>
        </p:nvSpPr>
        <p:spPr bwMode="auto">
          <a:xfrm>
            <a:off x="1652587" y="3873500"/>
            <a:ext cx="1465263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Branch Predictor</a:t>
            </a:r>
          </a:p>
        </p:txBody>
      </p:sp>
      <p:sp>
        <p:nvSpPr>
          <p:cNvPr id="37898" name="Rectangle 9"/>
          <p:cNvSpPr>
            <a:spLocks/>
          </p:cNvSpPr>
          <p:nvPr/>
        </p:nvSpPr>
        <p:spPr bwMode="auto">
          <a:xfrm>
            <a:off x="1652587" y="4605337"/>
            <a:ext cx="1465263" cy="86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Instruction Cache</a:t>
            </a:r>
          </a:p>
        </p:txBody>
      </p:sp>
      <p:sp>
        <p:nvSpPr>
          <p:cNvPr id="37899" name="Rectangle 10"/>
          <p:cNvSpPr>
            <a:spLocks/>
          </p:cNvSpPr>
          <p:nvPr/>
        </p:nvSpPr>
        <p:spPr bwMode="auto">
          <a:xfrm>
            <a:off x="1652587" y="5589587"/>
            <a:ext cx="1465263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ITLB</a:t>
            </a:r>
          </a:p>
        </p:txBody>
      </p:sp>
      <p:sp>
        <p:nvSpPr>
          <p:cNvPr id="37900" name="Rectangle 11"/>
          <p:cNvSpPr>
            <a:spLocks/>
          </p:cNvSpPr>
          <p:nvPr/>
        </p:nvSpPr>
        <p:spPr bwMode="auto">
          <a:xfrm>
            <a:off x="3379787" y="4737100"/>
            <a:ext cx="1466850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Decoder</a:t>
            </a:r>
          </a:p>
        </p:txBody>
      </p:sp>
      <p:sp>
        <p:nvSpPr>
          <p:cNvPr id="37901" name="Rectangle 12"/>
          <p:cNvSpPr>
            <a:spLocks/>
          </p:cNvSpPr>
          <p:nvPr/>
        </p:nvSpPr>
        <p:spPr bwMode="auto">
          <a:xfrm>
            <a:off x="5108575" y="4157662"/>
            <a:ext cx="1466850" cy="17605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Register File</a:t>
            </a:r>
          </a:p>
        </p:txBody>
      </p:sp>
      <p:sp>
        <p:nvSpPr>
          <p:cNvPr id="37902" name="Rectangle 13"/>
          <p:cNvSpPr>
            <a:spLocks/>
          </p:cNvSpPr>
          <p:nvPr/>
        </p:nvSpPr>
        <p:spPr bwMode="auto">
          <a:xfrm>
            <a:off x="6837362" y="3819525"/>
            <a:ext cx="1466850" cy="1092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Integer FU</a:t>
            </a:r>
          </a:p>
        </p:txBody>
      </p:sp>
      <p:sp>
        <p:nvSpPr>
          <p:cNvPr id="37903" name="Rectangle 14"/>
          <p:cNvSpPr>
            <a:spLocks/>
          </p:cNvSpPr>
          <p:nvPr/>
        </p:nvSpPr>
        <p:spPr bwMode="auto">
          <a:xfrm>
            <a:off x="6837362" y="5164137"/>
            <a:ext cx="1466850" cy="1092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FP FU</a:t>
            </a:r>
          </a:p>
        </p:txBody>
      </p:sp>
      <p:sp>
        <p:nvSpPr>
          <p:cNvPr id="37904" name="Rectangle 15"/>
          <p:cNvSpPr>
            <a:spLocks/>
          </p:cNvSpPr>
          <p:nvPr/>
        </p:nvSpPr>
        <p:spPr bwMode="auto">
          <a:xfrm>
            <a:off x="8566150" y="3840162"/>
            <a:ext cx="1466850" cy="17605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Data Cache</a:t>
            </a:r>
          </a:p>
        </p:txBody>
      </p:sp>
      <p:sp>
        <p:nvSpPr>
          <p:cNvPr id="37905" name="Rectangle 16"/>
          <p:cNvSpPr>
            <a:spLocks/>
          </p:cNvSpPr>
          <p:nvPr/>
        </p:nvSpPr>
        <p:spPr bwMode="auto">
          <a:xfrm>
            <a:off x="8566150" y="5851525"/>
            <a:ext cx="1466850" cy="393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DTLB</a:t>
            </a:r>
          </a:p>
        </p:txBody>
      </p:sp>
      <p:sp>
        <p:nvSpPr>
          <p:cNvPr id="37906" name="Rectangle 17"/>
          <p:cNvSpPr>
            <a:spLocks/>
          </p:cNvSpPr>
          <p:nvPr/>
        </p:nvSpPr>
        <p:spPr bwMode="auto">
          <a:xfrm>
            <a:off x="10294937" y="4157662"/>
            <a:ext cx="1465263" cy="17605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Register File</a:t>
            </a:r>
          </a:p>
        </p:txBody>
      </p:sp>
      <p:sp>
        <p:nvSpPr>
          <p:cNvPr id="37907" name="Line 18"/>
          <p:cNvSpPr>
            <a:spLocks noChangeShapeType="1"/>
          </p:cNvSpPr>
          <p:nvPr/>
        </p:nvSpPr>
        <p:spPr bwMode="auto">
          <a:xfrm>
            <a:off x="3249612" y="2365375"/>
            <a:ext cx="0" cy="4330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8" name="Line 19"/>
          <p:cNvSpPr>
            <a:spLocks noChangeShapeType="1"/>
          </p:cNvSpPr>
          <p:nvPr/>
        </p:nvSpPr>
        <p:spPr bwMode="auto">
          <a:xfrm>
            <a:off x="4978400" y="2365375"/>
            <a:ext cx="0" cy="4330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9" name="Line 20"/>
          <p:cNvSpPr>
            <a:spLocks noChangeShapeType="1"/>
          </p:cNvSpPr>
          <p:nvPr/>
        </p:nvSpPr>
        <p:spPr bwMode="auto">
          <a:xfrm>
            <a:off x="6707187" y="2365375"/>
            <a:ext cx="0" cy="4330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0" name="Line 21"/>
          <p:cNvSpPr>
            <a:spLocks noChangeShapeType="1"/>
          </p:cNvSpPr>
          <p:nvPr/>
        </p:nvSpPr>
        <p:spPr bwMode="auto">
          <a:xfrm>
            <a:off x="8434387" y="2365375"/>
            <a:ext cx="0" cy="4330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1" name="Line 22"/>
          <p:cNvSpPr>
            <a:spLocks noChangeShapeType="1"/>
          </p:cNvSpPr>
          <p:nvPr/>
        </p:nvSpPr>
        <p:spPr bwMode="auto">
          <a:xfrm>
            <a:off x="10163175" y="2365375"/>
            <a:ext cx="0" cy="4330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7912" name="Group 25"/>
          <p:cNvGrpSpPr>
            <a:grpSpLocks/>
          </p:cNvGrpSpPr>
          <p:nvPr/>
        </p:nvGrpSpPr>
        <p:grpSpPr bwMode="auto">
          <a:xfrm>
            <a:off x="1076325" y="1892300"/>
            <a:ext cx="4330700" cy="5270500"/>
            <a:chOff x="0" y="0"/>
            <a:chExt cx="2728" cy="3320"/>
          </a:xfrm>
        </p:grpSpPr>
        <p:sp>
          <p:nvSpPr>
            <p:cNvPr id="37914" name="Freeform 23"/>
            <p:cNvSpPr>
              <a:spLocks/>
            </p:cNvSpPr>
            <p:nvPr/>
          </p:nvSpPr>
          <p:spPr bwMode="auto">
            <a:xfrm>
              <a:off x="56" y="48"/>
              <a:ext cx="2616" cy="3224"/>
            </a:xfrm>
            <a:custGeom>
              <a:avLst/>
              <a:gdLst>
                <a:gd name="T0" fmla="*/ 13 w 19251"/>
                <a:gd name="T1" fmla="*/ 1 h 19087"/>
                <a:gd name="T2" fmla="*/ 0 w 19251"/>
                <a:gd name="T3" fmla="*/ 51 h 19087"/>
                <a:gd name="T4" fmla="*/ 32 w 19251"/>
                <a:gd name="T5" fmla="*/ 89 h 19087"/>
                <a:gd name="T6" fmla="*/ 46 w 19251"/>
                <a:gd name="T7" fmla="*/ 31 h 19087"/>
                <a:gd name="T8" fmla="*/ 21 w 19251"/>
                <a:gd name="T9" fmla="*/ 5 h 19087"/>
                <a:gd name="T10" fmla="*/ 5 w 19251"/>
                <a:gd name="T11" fmla="*/ 34 h 190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51" h="19087">
                  <a:moveTo>
                    <a:pt x="5231" y="0"/>
                  </a:moveTo>
                  <a:cubicBezTo>
                    <a:pt x="5231" y="0"/>
                    <a:pt x="-885" y="5827"/>
                    <a:pt x="109" y="10246"/>
                  </a:cubicBezTo>
                  <a:cubicBezTo>
                    <a:pt x="1103" y="14666"/>
                    <a:pt x="5206" y="21366"/>
                    <a:pt x="12961" y="18318"/>
                  </a:cubicBezTo>
                  <a:cubicBezTo>
                    <a:pt x="20715" y="15270"/>
                    <a:pt x="19583" y="9043"/>
                    <a:pt x="18419" y="6149"/>
                  </a:cubicBezTo>
                  <a:cubicBezTo>
                    <a:pt x="17029" y="2692"/>
                    <a:pt x="12155" y="-234"/>
                    <a:pt x="8424" y="898"/>
                  </a:cubicBezTo>
                  <a:cubicBezTo>
                    <a:pt x="4693" y="2031"/>
                    <a:pt x="808" y="5869"/>
                    <a:pt x="2038" y="6738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15" name="Picture 2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8" cy="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13" name="Rectangle 26"/>
          <p:cNvSpPr>
            <a:spLocks/>
          </p:cNvSpPr>
          <p:nvPr/>
        </p:nvSpPr>
        <p:spPr bwMode="auto">
          <a:xfrm>
            <a:off x="1118869" y="7772400"/>
            <a:ext cx="11283538" cy="136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571500" indent="-571500" algn="l">
              <a:lnSpc>
                <a:spcPct val="110000"/>
              </a:lnSpc>
              <a:buClr>
                <a:srgbClr val="4C4C4C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Instruction </a:t>
            </a:r>
            <a:r>
              <a:rPr lang="en-US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control cannot be approximated</a:t>
            </a:r>
          </a:p>
          <a:p>
            <a:pPr marL="1028700" lvl="1" indent="-571500" algn="l">
              <a:lnSpc>
                <a:spcPct val="110000"/>
              </a:lnSpc>
              <a:buClr>
                <a:srgbClr val="4C4C4C"/>
              </a:buClr>
              <a:buSzPct val="100000"/>
              <a:buFontTx/>
              <a:buChar char="‒"/>
            </a:pPr>
            <a:r>
              <a:rPr lang="en-US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Can we eliminate instruction bookkeeping?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/>
          </p:cNvSpPr>
          <p:nvPr/>
        </p:nvSpPr>
        <p:spPr bwMode="auto">
          <a:xfrm>
            <a:off x="828675" y="825500"/>
            <a:ext cx="12179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Approximation with SW eyes...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863600" y="2754313"/>
            <a:ext cx="11049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1028700" indent="-5715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/>
              <a:t>Approximation is yet another complexity</a:t>
            </a:r>
          </a:p>
          <a:p>
            <a:pPr lvl="1" algn="l" eaLnBrk="1" hangingPunct="1">
              <a:buFontTx/>
              <a:buChar char="‒"/>
            </a:pPr>
            <a:r>
              <a:rPr lang="en-US"/>
              <a:t>Most of a code base can’t handle it</a:t>
            </a:r>
          </a:p>
          <a:p>
            <a:pPr algn="l" eaLnBrk="1" hangingPunct="1">
              <a:buFont typeface="Arial" charset="0"/>
              <a:buChar char="•"/>
            </a:pPr>
            <a:endParaRPr lang="en-US"/>
          </a:p>
          <a:p>
            <a:pPr algn="l" eaLnBrk="1" hangingPunct="1">
              <a:buFont typeface="Arial" charset="0"/>
              <a:buChar char="•"/>
            </a:pPr>
            <a:r>
              <a:rPr lang="en-US"/>
              <a:t>But many expensive kernels are naturally error-tolerant </a:t>
            </a:r>
          </a:p>
          <a:p>
            <a:pPr lvl="1" algn="l" eaLnBrk="1" hangingPunct="1">
              <a:buFontTx/>
              <a:buChar char="‒"/>
            </a:pPr>
            <a:r>
              <a:rPr lang="en-US"/>
              <a:t>Multiple “good enough”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/>
          </p:cNvSpPr>
          <p:nvPr/>
        </p:nvSpPr>
        <p:spPr bwMode="auto">
          <a:xfrm>
            <a:off x="3086100" y="3937000"/>
            <a:ext cx="6832600" cy="10795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Compiler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3086100" y="5016500"/>
            <a:ext cx="6832600" cy="10795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Architecture</a:t>
            </a:r>
          </a:p>
        </p:txBody>
      </p:sp>
      <p:sp>
        <p:nvSpPr>
          <p:cNvPr id="38916" name="Rectangle 6"/>
          <p:cNvSpPr>
            <a:spLocks/>
          </p:cNvSpPr>
          <p:nvPr/>
        </p:nvSpPr>
        <p:spPr bwMode="auto">
          <a:xfrm>
            <a:off x="3086100" y="28829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EnerJ</a:t>
            </a:r>
          </a:p>
        </p:txBody>
      </p:sp>
      <p:sp>
        <p:nvSpPr>
          <p:cNvPr id="38917" name="Rectangle 7"/>
          <p:cNvSpPr>
            <a:spLocks/>
          </p:cNvSpPr>
          <p:nvPr/>
        </p:nvSpPr>
        <p:spPr bwMode="auto">
          <a:xfrm>
            <a:off x="3086100" y="50165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Truffle</a:t>
            </a:r>
          </a:p>
        </p:txBody>
      </p:sp>
      <p:sp>
        <p:nvSpPr>
          <p:cNvPr id="38918" name="Rectangle 8"/>
          <p:cNvSpPr>
            <a:spLocks/>
          </p:cNvSpPr>
          <p:nvPr/>
        </p:nvSpPr>
        <p:spPr bwMode="auto">
          <a:xfrm>
            <a:off x="6502400" y="50165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NPU</a:t>
            </a:r>
          </a:p>
        </p:txBody>
      </p:sp>
      <p:sp>
        <p:nvSpPr>
          <p:cNvPr id="38919" name="Rectangle 9"/>
          <p:cNvSpPr>
            <a:spLocks/>
          </p:cNvSpPr>
          <p:nvPr/>
        </p:nvSpPr>
        <p:spPr bwMode="auto">
          <a:xfrm>
            <a:off x="812800" y="5054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traditional</a:t>
            </a:r>
          </a:p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architecture</a:t>
            </a:r>
          </a:p>
        </p:txBody>
      </p:sp>
      <p:sp>
        <p:nvSpPr>
          <p:cNvPr id="38920" name="Rectangle 10"/>
          <p:cNvSpPr>
            <a:spLocks/>
          </p:cNvSpPr>
          <p:nvPr/>
        </p:nvSpPr>
        <p:spPr bwMode="auto">
          <a:xfrm>
            <a:off x="9779000" y="4800600"/>
            <a:ext cx="29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neural</a:t>
            </a:r>
          </a:p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networks</a:t>
            </a:r>
          </a:p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as accelerators</a:t>
            </a:r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787400" y="2895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language for where-to-approximate</a:t>
            </a:r>
          </a:p>
        </p:txBody>
      </p:sp>
      <p:sp>
        <p:nvSpPr>
          <p:cNvPr id="38922" name="Rectangle 6"/>
          <p:cNvSpPr>
            <a:spLocks/>
          </p:cNvSpPr>
          <p:nvPr/>
        </p:nvSpPr>
        <p:spPr bwMode="auto">
          <a:xfrm>
            <a:off x="6502400" y="28829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Monitoring</a:t>
            </a:r>
          </a:p>
        </p:txBody>
      </p:sp>
      <p:sp>
        <p:nvSpPr>
          <p:cNvPr id="38923" name="Rectangle 9"/>
          <p:cNvSpPr>
            <a:spLocks/>
          </p:cNvSpPr>
          <p:nvPr/>
        </p:nvSpPr>
        <p:spPr bwMode="auto">
          <a:xfrm>
            <a:off x="10033000" y="2895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dynamic quality evaluation</a:t>
            </a:r>
          </a:p>
        </p:txBody>
      </p:sp>
      <p:sp>
        <p:nvSpPr>
          <p:cNvPr id="13" name="Rectangle 17"/>
          <p:cNvSpPr>
            <a:spLocks/>
          </p:cNvSpPr>
          <p:nvPr/>
        </p:nvSpPr>
        <p:spPr bwMode="auto">
          <a:xfrm>
            <a:off x="3086100" y="7034213"/>
            <a:ext cx="69230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</a:rPr>
              <a:t>Neural Acceleration for General-Purpose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</a:rPr>
              <a:t>Approximate Programs, 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ea typeface="Helvetica Neue Light" charset="0"/>
                <a:cs typeface="Helvetica Neue Light" charset="0"/>
              </a:rPr>
              <a:t>MICRO 2012</a:t>
            </a:r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3086100" y="1816100"/>
            <a:ext cx="6832600" cy="1079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2552700" y="3409950"/>
            <a:ext cx="2717800" cy="2730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51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CPU</a:t>
            </a:r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2565400" y="3422650"/>
            <a:ext cx="2692400" cy="1041400"/>
          </a:xfrm>
          <a:prstGeom prst="rect">
            <a:avLst/>
          </a:pr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40" name="Group 18"/>
          <p:cNvGrpSpPr>
            <a:grpSpLocks/>
          </p:cNvGrpSpPr>
          <p:nvPr/>
        </p:nvGrpSpPr>
        <p:grpSpPr bwMode="auto">
          <a:xfrm>
            <a:off x="2717800" y="3197225"/>
            <a:ext cx="2349500" cy="198438"/>
            <a:chOff x="0" y="0"/>
            <a:chExt cx="1480" cy="125"/>
          </a:xfrm>
        </p:grpSpPr>
        <p:sp>
          <p:nvSpPr>
            <p:cNvPr id="40105" name="Line 3"/>
            <p:cNvSpPr>
              <a:spLocks noChangeShapeType="1"/>
            </p:cNvSpPr>
            <p:nvPr/>
          </p:nvSpPr>
          <p:spPr bwMode="auto">
            <a:xfrm>
              <a:off x="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06" name="Line 4"/>
            <p:cNvSpPr>
              <a:spLocks noChangeShapeType="1"/>
            </p:cNvSpPr>
            <p:nvPr/>
          </p:nvSpPr>
          <p:spPr bwMode="auto">
            <a:xfrm>
              <a:off x="104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07" name="Line 5"/>
            <p:cNvSpPr>
              <a:spLocks noChangeShapeType="1"/>
            </p:cNvSpPr>
            <p:nvPr/>
          </p:nvSpPr>
          <p:spPr bwMode="auto">
            <a:xfrm>
              <a:off x="208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08" name="Line 6"/>
            <p:cNvSpPr>
              <a:spLocks noChangeShapeType="1"/>
            </p:cNvSpPr>
            <p:nvPr/>
          </p:nvSpPr>
          <p:spPr bwMode="auto">
            <a:xfrm>
              <a:off x="31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09" name="Line 7"/>
            <p:cNvSpPr>
              <a:spLocks noChangeShapeType="1"/>
            </p:cNvSpPr>
            <p:nvPr/>
          </p:nvSpPr>
          <p:spPr bwMode="auto">
            <a:xfrm>
              <a:off x="41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0" name="Line 8"/>
            <p:cNvSpPr>
              <a:spLocks noChangeShapeType="1"/>
            </p:cNvSpPr>
            <p:nvPr/>
          </p:nvSpPr>
          <p:spPr bwMode="auto">
            <a:xfrm>
              <a:off x="52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1" name="Line 9"/>
            <p:cNvSpPr>
              <a:spLocks noChangeShapeType="1"/>
            </p:cNvSpPr>
            <p:nvPr/>
          </p:nvSpPr>
          <p:spPr bwMode="auto">
            <a:xfrm>
              <a:off x="63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2" name="Line 10"/>
            <p:cNvSpPr>
              <a:spLocks noChangeShapeType="1"/>
            </p:cNvSpPr>
            <p:nvPr/>
          </p:nvSpPr>
          <p:spPr bwMode="auto">
            <a:xfrm>
              <a:off x="73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3" name="Line 11"/>
            <p:cNvSpPr>
              <a:spLocks noChangeShapeType="1"/>
            </p:cNvSpPr>
            <p:nvPr/>
          </p:nvSpPr>
          <p:spPr bwMode="auto">
            <a:xfrm>
              <a:off x="84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4" name="Line 12"/>
            <p:cNvSpPr>
              <a:spLocks noChangeShapeType="1"/>
            </p:cNvSpPr>
            <p:nvPr/>
          </p:nvSpPr>
          <p:spPr bwMode="auto">
            <a:xfrm>
              <a:off x="95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5" name="Line 13"/>
            <p:cNvSpPr>
              <a:spLocks noChangeShapeType="1"/>
            </p:cNvSpPr>
            <p:nvPr/>
          </p:nvSpPr>
          <p:spPr bwMode="auto">
            <a:xfrm>
              <a:off x="105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6" name="Line 14"/>
            <p:cNvSpPr>
              <a:spLocks noChangeShapeType="1"/>
            </p:cNvSpPr>
            <p:nvPr/>
          </p:nvSpPr>
          <p:spPr bwMode="auto">
            <a:xfrm>
              <a:off x="116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7" name="Line 15"/>
            <p:cNvSpPr>
              <a:spLocks noChangeShapeType="1"/>
            </p:cNvSpPr>
            <p:nvPr/>
          </p:nvSpPr>
          <p:spPr bwMode="auto">
            <a:xfrm>
              <a:off x="127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8" name="Line 16"/>
            <p:cNvSpPr>
              <a:spLocks noChangeShapeType="1"/>
            </p:cNvSpPr>
            <p:nvPr/>
          </p:nvSpPr>
          <p:spPr bwMode="auto">
            <a:xfrm>
              <a:off x="137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19" name="Line 17"/>
            <p:cNvSpPr>
              <a:spLocks noChangeShapeType="1"/>
            </p:cNvSpPr>
            <p:nvPr/>
          </p:nvSpPr>
          <p:spPr bwMode="auto">
            <a:xfrm>
              <a:off x="148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941" name="Group 34"/>
          <p:cNvGrpSpPr>
            <a:grpSpLocks/>
          </p:cNvGrpSpPr>
          <p:nvPr/>
        </p:nvGrpSpPr>
        <p:grpSpPr bwMode="auto">
          <a:xfrm rot="-5400000">
            <a:off x="1281907" y="4682331"/>
            <a:ext cx="2349500" cy="198437"/>
            <a:chOff x="0" y="0"/>
            <a:chExt cx="1480" cy="125"/>
          </a:xfrm>
        </p:grpSpPr>
        <p:sp>
          <p:nvSpPr>
            <p:cNvPr id="40090" name="Line 19"/>
            <p:cNvSpPr>
              <a:spLocks noChangeShapeType="1"/>
            </p:cNvSpPr>
            <p:nvPr/>
          </p:nvSpPr>
          <p:spPr bwMode="auto">
            <a:xfrm>
              <a:off x="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91" name="Line 20"/>
            <p:cNvSpPr>
              <a:spLocks noChangeShapeType="1"/>
            </p:cNvSpPr>
            <p:nvPr/>
          </p:nvSpPr>
          <p:spPr bwMode="auto">
            <a:xfrm>
              <a:off x="104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92" name="Line 21"/>
            <p:cNvSpPr>
              <a:spLocks noChangeShapeType="1"/>
            </p:cNvSpPr>
            <p:nvPr/>
          </p:nvSpPr>
          <p:spPr bwMode="auto">
            <a:xfrm>
              <a:off x="208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93" name="Line 22"/>
            <p:cNvSpPr>
              <a:spLocks noChangeShapeType="1"/>
            </p:cNvSpPr>
            <p:nvPr/>
          </p:nvSpPr>
          <p:spPr bwMode="auto">
            <a:xfrm>
              <a:off x="31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94" name="Line 23"/>
            <p:cNvSpPr>
              <a:spLocks noChangeShapeType="1"/>
            </p:cNvSpPr>
            <p:nvPr/>
          </p:nvSpPr>
          <p:spPr bwMode="auto">
            <a:xfrm>
              <a:off x="41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95" name="Line 24"/>
            <p:cNvSpPr>
              <a:spLocks noChangeShapeType="1"/>
            </p:cNvSpPr>
            <p:nvPr/>
          </p:nvSpPr>
          <p:spPr bwMode="auto">
            <a:xfrm>
              <a:off x="52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96" name="Line 25"/>
            <p:cNvSpPr>
              <a:spLocks noChangeShapeType="1"/>
            </p:cNvSpPr>
            <p:nvPr/>
          </p:nvSpPr>
          <p:spPr bwMode="auto">
            <a:xfrm>
              <a:off x="63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97" name="Line 26"/>
            <p:cNvSpPr>
              <a:spLocks noChangeShapeType="1"/>
            </p:cNvSpPr>
            <p:nvPr/>
          </p:nvSpPr>
          <p:spPr bwMode="auto">
            <a:xfrm>
              <a:off x="73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98" name="Line 27"/>
            <p:cNvSpPr>
              <a:spLocks noChangeShapeType="1"/>
            </p:cNvSpPr>
            <p:nvPr/>
          </p:nvSpPr>
          <p:spPr bwMode="auto">
            <a:xfrm>
              <a:off x="84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99" name="Line 28"/>
            <p:cNvSpPr>
              <a:spLocks noChangeShapeType="1"/>
            </p:cNvSpPr>
            <p:nvPr/>
          </p:nvSpPr>
          <p:spPr bwMode="auto">
            <a:xfrm>
              <a:off x="95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00" name="Line 29"/>
            <p:cNvSpPr>
              <a:spLocks noChangeShapeType="1"/>
            </p:cNvSpPr>
            <p:nvPr/>
          </p:nvSpPr>
          <p:spPr bwMode="auto">
            <a:xfrm>
              <a:off x="105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01" name="Line 30"/>
            <p:cNvSpPr>
              <a:spLocks noChangeShapeType="1"/>
            </p:cNvSpPr>
            <p:nvPr/>
          </p:nvSpPr>
          <p:spPr bwMode="auto">
            <a:xfrm>
              <a:off x="116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02" name="Line 31"/>
            <p:cNvSpPr>
              <a:spLocks noChangeShapeType="1"/>
            </p:cNvSpPr>
            <p:nvPr/>
          </p:nvSpPr>
          <p:spPr bwMode="auto">
            <a:xfrm>
              <a:off x="127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03" name="Line 32"/>
            <p:cNvSpPr>
              <a:spLocks noChangeShapeType="1"/>
            </p:cNvSpPr>
            <p:nvPr/>
          </p:nvSpPr>
          <p:spPr bwMode="auto">
            <a:xfrm>
              <a:off x="137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104" name="Line 33"/>
            <p:cNvSpPr>
              <a:spLocks noChangeShapeType="1"/>
            </p:cNvSpPr>
            <p:nvPr/>
          </p:nvSpPr>
          <p:spPr bwMode="auto">
            <a:xfrm>
              <a:off x="148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942" name="Group 50"/>
          <p:cNvGrpSpPr>
            <a:grpSpLocks/>
          </p:cNvGrpSpPr>
          <p:nvPr/>
        </p:nvGrpSpPr>
        <p:grpSpPr bwMode="auto">
          <a:xfrm rot="-5400000">
            <a:off x="4202907" y="4682331"/>
            <a:ext cx="2349500" cy="198437"/>
            <a:chOff x="0" y="0"/>
            <a:chExt cx="1480" cy="125"/>
          </a:xfrm>
        </p:grpSpPr>
        <p:sp>
          <p:nvSpPr>
            <p:cNvPr id="40075" name="Line 35"/>
            <p:cNvSpPr>
              <a:spLocks noChangeShapeType="1"/>
            </p:cNvSpPr>
            <p:nvPr/>
          </p:nvSpPr>
          <p:spPr bwMode="auto">
            <a:xfrm>
              <a:off x="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76" name="Line 36"/>
            <p:cNvSpPr>
              <a:spLocks noChangeShapeType="1"/>
            </p:cNvSpPr>
            <p:nvPr/>
          </p:nvSpPr>
          <p:spPr bwMode="auto">
            <a:xfrm>
              <a:off x="104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77" name="Line 37"/>
            <p:cNvSpPr>
              <a:spLocks noChangeShapeType="1"/>
            </p:cNvSpPr>
            <p:nvPr/>
          </p:nvSpPr>
          <p:spPr bwMode="auto">
            <a:xfrm>
              <a:off x="208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78" name="Line 38"/>
            <p:cNvSpPr>
              <a:spLocks noChangeShapeType="1"/>
            </p:cNvSpPr>
            <p:nvPr/>
          </p:nvSpPr>
          <p:spPr bwMode="auto">
            <a:xfrm>
              <a:off x="31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79" name="Line 39"/>
            <p:cNvSpPr>
              <a:spLocks noChangeShapeType="1"/>
            </p:cNvSpPr>
            <p:nvPr/>
          </p:nvSpPr>
          <p:spPr bwMode="auto">
            <a:xfrm>
              <a:off x="41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0" name="Line 40"/>
            <p:cNvSpPr>
              <a:spLocks noChangeShapeType="1"/>
            </p:cNvSpPr>
            <p:nvPr/>
          </p:nvSpPr>
          <p:spPr bwMode="auto">
            <a:xfrm>
              <a:off x="52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1" name="Line 41"/>
            <p:cNvSpPr>
              <a:spLocks noChangeShapeType="1"/>
            </p:cNvSpPr>
            <p:nvPr/>
          </p:nvSpPr>
          <p:spPr bwMode="auto">
            <a:xfrm>
              <a:off x="63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2" name="Line 42"/>
            <p:cNvSpPr>
              <a:spLocks noChangeShapeType="1"/>
            </p:cNvSpPr>
            <p:nvPr/>
          </p:nvSpPr>
          <p:spPr bwMode="auto">
            <a:xfrm>
              <a:off x="73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3" name="Line 43"/>
            <p:cNvSpPr>
              <a:spLocks noChangeShapeType="1"/>
            </p:cNvSpPr>
            <p:nvPr/>
          </p:nvSpPr>
          <p:spPr bwMode="auto">
            <a:xfrm>
              <a:off x="84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4" name="Line 44"/>
            <p:cNvSpPr>
              <a:spLocks noChangeShapeType="1"/>
            </p:cNvSpPr>
            <p:nvPr/>
          </p:nvSpPr>
          <p:spPr bwMode="auto">
            <a:xfrm>
              <a:off x="95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5" name="Line 45"/>
            <p:cNvSpPr>
              <a:spLocks noChangeShapeType="1"/>
            </p:cNvSpPr>
            <p:nvPr/>
          </p:nvSpPr>
          <p:spPr bwMode="auto">
            <a:xfrm>
              <a:off x="105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6" name="Line 46"/>
            <p:cNvSpPr>
              <a:spLocks noChangeShapeType="1"/>
            </p:cNvSpPr>
            <p:nvPr/>
          </p:nvSpPr>
          <p:spPr bwMode="auto">
            <a:xfrm>
              <a:off x="116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7" name="Line 47"/>
            <p:cNvSpPr>
              <a:spLocks noChangeShapeType="1"/>
            </p:cNvSpPr>
            <p:nvPr/>
          </p:nvSpPr>
          <p:spPr bwMode="auto">
            <a:xfrm>
              <a:off x="127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8" name="Line 48"/>
            <p:cNvSpPr>
              <a:spLocks noChangeShapeType="1"/>
            </p:cNvSpPr>
            <p:nvPr/>
          </p:nvSpPr>
          <p:spPr bwMode="auto">
            <a:xfrm>
              <a:off x="137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89" name="Line 49"/>
            <p:cNvSpPr>
              <a:spLocks noChangeShapeType="1"/>
            </p:cNvSpPr>
            <p:nvPr/>
          </p:nvSpPr>
          <p:spPr bwMode="auto">
            <a:xfrm>
              <a:off x="148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943" name="Group 66"/>
          <p:cNvGrpSpPr>
            <a:grpSpLocks/>
          </p:cNvGrpSpPr>
          <p:nvPr/>
        </p:nvGrpSpPr>
        <p:grpSpPr bwMode="auto">
          <a:xfrm>
            <a:off x="2730500" y="6156325"/>
            <a:ext cx="2349500" cy="200025"/>
            <a:chOff x="0" y="0"/>
            <a:chExt cx="1480" cy="125"/>
          </a:xfrm>
        </p:grpSpPr>
        <p:sp>
          <p:nvSpPr>
            <p:cNvPr id="40060" name="Line 51"/>
            <p:cNvSpPr>
              <a:spLocks noChangeShapeType="1"/>
            </p:cNvSpPr>
            <p:nvPr/>
          </p:nvSpPr>
          <p:spPr bwMode="auto">
            <a:xfrm>
              <a:off x="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61" name="Line 52"/>
            <p:cNvSpPr>
              <a:spLocks noChangeShapeType="1"/>
            </p:cNvSpPr>
            <p:nvPr/>
          </p:nvSpPr>
          <p:spPr bwMode="auto">
            <a:xfrm>
              <a:off x="104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62" name="Line 53"/>
            <p:cNvSpPr>
              <a:spLocks noChangeShapeType="1"/>
            </p:cNvSpPr>
            <p:nvPr/>
          </p:nvSpPr>
          <p:spPr bwMode="auto">
            <a:xfrm>
              <a:off x="208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63" name="Line 54"/>
            <p:cNvSpPr>
              <a:spLocks noChangeShapeType="1"/>
            </p:cNvSpPr>
            <p:nvPr/>
          </p:nvSpPr>
          <p:spPr bwMode="auto">
            <a:xfrm>
              <a:off x="31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64" name="Line 55"/>
            <p:cNvSpPr>
              <a:spLocks noChangeShapeType="1"/>
            </p:cNvSpPr>
            <p:nvPr/>
          </p:nvSpPr>
          <p:spPr bwMode="auto">
            <a:xfrm>
              <a:off x="41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65" name="Line 56"/>
            <p:cNvSpPr>
              <a:spLocks noChangeShapeType="1"/>
            </p:cNvSpPr>
            <p:nvPr/>
          </p:nvSpPr>
          <p:spPr bwMode="auto">
            <a:xfrm>
              <a:off x="52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66" name="Line 57"/>
            <p:cNvSpPr>
              <a:spLocks noChangeShapeType="1"/>
            </p:cNvSpPr>
            <p:nvPr/>
          </p:nvSpPr>
          <p:spPr bwMode="auto">
            <a:xfrm>
              <a:off x="63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67" name="Line 58"/>
            <p:cNvSpPr>
              <a:spLocks noChangeShapeType="1"/>
            </p:cNvSpPr>
            <p:nvPr/>
          </p:nvSpPr>
          <p:spPr bwMode="auto">
            <a:xfrm>
              <a:off x="73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68" name="Line 59"/>
            <p:cNvSpPr>
              <a:spLocks noChangeShapeType="1"/>
            </p:cNvSpPr>
            <p:nvPr/>
          </p:nvSpPr>
          <p:spPr bwMode="auto">
            <a:xfrm>
              <a:off x="84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69" name="Line 60"/>
            <p:cNvSpPr>
              <a:spLocks noChangeShapeType="1"/>
            </p:cNvSpPr>
            <p:nvPr/>
          </p:nvSpPr>
          <p:spPr bwMode="auto">
            <a:xfrm>
              <a:off x="95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70" name="Line 61"/>
            <p:cNvSpPr>
              <a:spLocks noChangeShapeType="1"/>
            </p:cNvSpPr>
            <p:nvPr/>
          </p:nvSpPr>
          <p:spPr bwMode="auto">
            <a:xfrm>
              <a:off x="105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71" name="Line 62"/>
            <p:cNvSpPr>
              <a:spLocks noChangeShapeType="1"/>
            </p:cNvSpPr>
            <p:nvPr/>
          </p:nvSpPr>
          <p:spPr bwMode="auto">
            <a:xfrm>
              <a:off x="116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72" name="Line 63"/>
            <p:cNvSpPr>
              <a:spLocks noChangeShapeType="1"/>
            </p:cNvSpPr>
            <p:nvPr/>
          </p:nvSpPr>
          <p:spPr bwMode="auto">
            <a:xfrm>
              <a:off x="1272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73" name="Line 64"/>
            <p:cNvSpPr>
              <a:spLocks noChangeShapeType="1"/>
            </p:cNvSpPr>
            <p:nvPr/>
          </p:nvSpPr>
          <p:spPr bwMode="auto">
            <a:xfrm>
              <a:off x="1376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74" name="Line 65"/>
            <p:cNvSpPr>
              <a:spLocks noChangeShapeType="1"/>
            </p:cNvSpPr>
            <p:nvPr/>
          </p:nvSpPr>
          <p:spPr bwMode="auto">
            <a:xfrm>
              <a:off x="1480" y="0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944" name="Group 132"/>
          <p:cNvGrpSpPr>
            <a:grpSpLocks/>
          </p:cNvGrpSpPr>
          <p:nvPr/>
        </p:nvGrpSpPr>
        <p:grpSpPr bwMode="auto">
          <a:xfrm>
            <a:off x="7069138" y="3197225"/>
            <a:ext cx="3119437" cy="3159125"/>
            <a:chOff x="0" y="0"/>
            <a:chExt cx="1965" cy="1989"/>
          </a:xfrm>
        </p:grpSpPr>
        <p:sp>
          <p:nvSpPr>
            <p:cNvPr id="39995" name="Rectangle 67"/>
            <p:cNvSpPr>
              <a:spLocks/>
            </p:cNvSpPr>
            <p:nvPr/>
          </p:nvSpPr>
          <p:spPr bwMode="auto">
            <a:xfrm>
              <a:off x="122" y="133"/>
              <a:ext cx="1712" cy="1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9996" name="Group 83"/>
            <p:cNvGrpSpPr>
              <a:grpSpLocks/>
            </p:cNvGrpSpPr>
            <p:nvPr/>
          </p:nvGrpSpPr>
          <p:grpSpPr bwMode="auto">
            <a:xfrm>
              <a:off x="226" y="0"/>
              <a:ext cx="1480" cy="125"/>
              <a:chOff x="0" y="0"/>
              <a:chExt cx="1480" cy="125"/>
            </a:xfrm>
          </p:grpSpPr>
          <p:sp>
            <p:nvSpPr>
              <p:cNvPr id="40045" name="Line 6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46" name="Line 69"/>
              <p:cNvSpPr>
                <a:spLocks noChangeShapeType="1"/>
              </p:cNvSpPr>
              <p:nvPr/>
            </p:nvSpPr>
            <p:spPr bwMode="auto">
              <a:xfrm>
                <a:off x="104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47" name="Line 70"/>
              <p:cNvSpPr>
                <a:spLocks noChangeShapeType="1"/>
              </p:cNvSpPr>
              <p:nvPr/>
            </p:nvSpPr>
            <p:spPr bwMode="auto">
              <a:xfrm>
                <a:off x="208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48" name="Line 71"/>
              <p:cNvSpPr>
                <a:spLocks noChangeShapeType="1"/>
              </p:cNvSpPr>
              <p:nvPr/>
            </p:nvSpPr>
            <p:spPr bwMode="auto">
              <a:xfrm>
                <a:off x="31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49" name="Line 72"/>
              <p:cNvSpPr>
                <a:spLocks noChangeShapeType="1"/>
              </p:cNvSpPr>
              <p:nvPr/>
            </p:nvSpPr>
            <p:spPr bwMode="auto">
              <a:xfrm>
                <a:off x="41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0" name="Line 73"/>
              <p:cNvSpPr>
                <a:spLocks noChangeShapeType="1"/>
              </p:cNvSpPr>
              <p:nvPr/>
            </p:nvSpPr>
            <p:spPr bwMode="auto">
              <a:xfrm>
                <a:off x="52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1" name="Line 74"/>
              <p:cNvSpPr>
                <a:spLocks noChangeShapeType="1"/>
              </p:cNvSpPr>
              <p:nvPr/>
            </p:nvSpPr>
            <p:spPr bwMode="auto">
              <a:xfrm>
                <a:off x="63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2" name="Line 75"/>
              <p:cNvSpPr>
                <a:spLocks noChangeShapeType="1"/>
              </p:cNvSpPr>
              <p:nvPr/>
            </p:nvSpPr>
            <p:spPr bwMode="auto">
              <a:xfrm>
                <a:off x="73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3" name="Line 76"/>
              <p:cNvSpPr>
                <a:spLocks noChangeShapeType="1"/>
              </p:cNvSpPr>
              <p:nvPr/>
            </p:nvSpPr>
            <p:spPr bwMode="auto">
              <a:xfrm>
                <a:off x="84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4" name="Line 77"/>
              <p:cNvSpPr>
                <a:spLocks noChangeShapeType="1"/>
              </p:cNvSpPr>
              <p:nvPr/>
            </p:nvSpPr>
            <p:spPr bwMode="auto">
              <a:xfrm>
                <a:off x="95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5" name="Line 78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6" name="Line 79"/>
              <p:cNvSpPr>
                <a:spLocks noChangeShapeType="1"/>
              </p:cNvSpPr>
              <p:nvPr/>
            </p:nvSpPr>
            <p:spPr bwMode="auto">
              <a:xfrm>
                <a:off x="116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7" name="Line 80"/>
              <p:cNvSpPr>
                <a:spLocks noChangeShapeType="1"/>
              </p:cNvSpPr>
              <p:nvPr/>
            </p:nvSpPr>
            <p:spPr bwMode="auto">
              <a:xfrm>
                <a:off x="127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8" name="Line 81"/>
              <p:cNvSpPr>
                <a:spLocks noChangeShapeType="1"/>
              </p:cNvSpPr>
              <p:nvPr/>
            </p:nvSpPr>
            <p:spPr bwMode="auto">
              <a:xfrm>
                <a:off x="137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59" name="Line 82"/>
              <p:cNvSpPr>
                <a:spLocks noChangeShapeType="1"/>
              </p:cNvSpPr>
              <p:nvPr/>
            </p:nvSpPr>
            <p:spPr bwMode="auto">
              <a:xfrm>
                <a:off x="148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97" name="Group 99"/>
            <p:cNvGrpSpPr>
              <a:grpSpLocks/>
            </p:cNvGrpSpPr>
            <p:nvPr/>
          </p:nvGrpSpPr>
          <p:grpSpPr bwMode="auto">
            <a:xfrm rot="-5400000">
              <a:off x="-677" y="935"/>
              <a:ext cx="1479" cy="125"/>
              <a:chOff x="0" y="0"/>
              <a:chExt cx="1480" cy="125"/>
            </a:xfrm>
          </p:grpSpPr>
          <p:sp>
            <p:nvSpPr>
              <p:cNvPr id="40030" name="Line 8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31" name="Line 85"/>
              <p:cNvSpPr>
                <a:spLocks noChangeShapeType="1"/>
              </p:cNvSpPr>
              <p:nvPr/>
            </p:nvSpPr>
            <p:spPr bwMode="auto">
              <a:xfrm>
                <a:off x="104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32" name="Line 86"/>
              <p:cNvSpPr>
                <a:spLocks noChangeShapeType="1"/>
              </p:cNvSpPr>
              <p:nvPr/>
            </p:nvSpPr>
            <p:spPr bwMode="auto">
              <a:xfrm>
                <a:off x="208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33" name="Line 87"/>
              <p:cNvSpPr>
                <a:spLocks noChangeShapeType="1"/>
              </p:cNvSpPr>
              <p:nvPr/>
            </p:nvSpPr>
            <p:spPr bwMode="auto">
              <a:xfrm>
                <a:off x="31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34" name="Line 88"/>
              <p:cNvSpPr>
                <a:spLocks noChangeShapeType="1"/>
              </p:cNvSpPr>
              <p:nvPr/>
            </p:nvSpPr>
            <p:spPr bwMode="auto">
              <a:xfrm>
                <a:off x="41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35" name="Line 89"/>
              <p:cNvSpPr>
                <a:spLocks noChangeShapeType="1"/>
              </p:cNvSpPr>
              <p:nvPr/>
            </p:nvSpPr>
            <p:spPr bwMode="auto">
              <a:xfrm>
                <a:off x="52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36" name="Line 90"/>
              <p:cNvSpPr>
                <a:spLocks noChangeShapeType="1"/>
              </p:cNvSpPr>
              <p:nvPr/>
            </p:nvSpPr>
            <p:spPr bwMode="auto">
              <a:xfrm>
                <a:off x="63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37" name="Line 91"/>
              <p:cNvSpPr>
                <a:spLocks noChangeShapeType="1"/>
              </p:cNvSpPr>
              <p:nvPr/>
            </p:nvSpPr>
            <p:spPr bwMode="auto">
              <a:xfrm>
                <a:off x="73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38" name="Line 92"/>
              <p:cNvSpPr>
                <a:spLocks noChangeShapeType="1"/>
              </p:cNvSpPr>
              <p:nvPr/>
            </p:nvSpPr>
            <p:spPr bwMode="auto">
              <a:xfrm>
                <a:off x="84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39" name="Line 93"/>
              <p:cNvSpPr>
                <a:spLocks noChangeShapeType="1"/>
              </p:cNvSpPr>
              <p:nvPr/>
            </p:nvSpPr>
            <p:spPr bwMode="auto">
              <a:xfrm>
                <a:off x="95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40" name="Line 94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41" name="Line 95"/>
              <p:cNvSpPr>
                <a:spLocks noChangeShapeType="1"/>
              </p:cNvSpPr>
              <p:nvPr/>
            </p:nvSpPr>
            <p:spPr bwMode="auto">
              <a:xfrm>
                <a:off x="116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42" name="Line 96"/>
              <p:cNvSpPr>
                <a:spLocks noChangeShapeType="1"/>
              </p:cNvSpPr>
              <p:nvPr/>
            </p:nvSpPr>
            <p:spPr bwMode="auto">
              <a:xfrm>
                <a:off x="127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43" name="Line 97"/>
              <p:cNvSpPr>
                <a:spLocks noChangeShapeType="1"/>
              </p:cNvSpPr>
              <p:nvPr/>
            </p:nvSpPr>
            <p:spPr bwMode="auto">
              <a:xfrm>
                <a:off x="137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44" name="Line 98"/>
              <p:cNvSpPr>
                <a:spLocks noChangeShapeType="1"/>
              </p:cNvSpPr>
              <p:nvPr/>
            </p:nvSpPr>
            <p:spPr bwMode="auto">
              <a:xfrm>
                <a:off x="148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98" name="Group 115"/>
            <p:cNvGrpSpPr>
              <a:grpSpLocks/>
            </p:cNvGrpSpPr>
            <p:nvPr/>
          </p:nvGrpSpPr>
          <p:grpSpPr bwMode="auto">
            <a:xfrm rot="-5400000">
              <a:off x="1162" y="935"/>
              <a:ext cx="1480" cy="126"/>
              <a:chOff x="0" y="0"/>
              <a:chExt cx="1480" cy="125"/>
            </a:xfrm>
          </p:grpSpPr>
          <p:sp>
            <p:nvSpPr>
              <p:cNvPr id="40015" name="Line 10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16" name="Line 101"/>
              <p:cNvSpPr>
                <a:spLocks noChangeShapeType="1"/>
              </p:cNvSpPr>
              <p:nvPr/>
            </p:nvSpPr>
            <p:spPr bwMode="auto">
              <a:xfrm>
                <a:off x="104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17" name="Line 102"/>
              <p:cNvSpPr>
                <a:spLocks noChangeShapeType="1"/>
              </p:cNvSpPr>
              <p:nvPr/>
            </p:nvSpPr>
            <p:spPr bwMode="auto">
              <a:xfrm>
                <a:off x="208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18" name="Line 103"/>
              <p:cNvSpPr>
                <a:spLocks noChangeShapeType="1"/>
              </p:cNvSpPr>
              <p:nvPr/>
            </p:nvSpPr>
            <p:spPr bwMode="auto">
              <a:xfrm>
                <a:off x="31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19" name="Line 104"/>
              <p:cNvSpPr>
                <a:spLocks noChangeShapeType="1"/>
              </p:cNvSpPr>
              <p:nvPr/>
            </p:nvSpPr>
            <p:spPr bwMode="auto">
              <a:xfrm>
                <a:off x="41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0" name="Line 105"/>
              <p:cNvSpPr>
                <a:spLocks noChangeShapeType="1"/>
              </p:cNvSpPr>
              <p:nvPr/>
            </p:nvSpPr>
            <p:spPr bwMode="auto">
              <a:xfrm>
                <a:off x="52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1" name="Line 106"/>
              <p:cNvSpPr>
                <a:spLocks noChangeShapeType="1"/>
              </p:cNvSpPr>
              <p:nvPr/>
            </p:nvSpPr>
            <p:spPr bwMode="auto">
              <a:xfrm>
                <a:off x="63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2" name="Line 107"/>
              <p:cNvSpPr>
                <a:spLocks noChangeShapeType="1"/>
              </p:cNvSpPr>
              <p:nvPr/>
            </p:nvSpPr>
            <p:spPr bwMode="auto">
              <a:xfrm>
                <a:off x="73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3" name="Line 108"/>
              <p:cNvSpPr>
                <a:spLocks noChangeShapeType="1"/>
              </p:cNvSpPr>
              <p:nvPr/>
            </p:nvSpPr>
            <p:spPr bwMode="auto">
              <a:xfrm>
                <a:off x="84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4" name="Line 109"/>
              <p:cNvSpPr>
                <a:spLocks noChangeShapeType="1"/>
              </p:cNvSpPr>
              <p:nvPr/>
            </p:nvSpPr>
            <p:spPr bwMode="auto">
              <a:xfrm>
                <a:off x="95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5" name="Line 110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6" name="Line 111"/>
              <p:cNvSpPr>
                <a:spLocks noChangeShapeType="1"/>
              </p:cNvSpPr>
              <p:nvPr/>
            </p:nvSpPr>
            <p:spPr bwMode="auto">
              <a:xfrm>
                <a:off x="116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7" name="Line 112"/>
              <p:cNvSpPr>
                <a:spLocks noChangeShapeType="1"/>
              </p:cNvSpPr>
              <p:nvPr/>
            </p:nvSpPr>
            <p:spPr bwMode="auto">
              <a:xfrm>
                <a:off x="127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8" name="Line 113"/>
              <p:cNvSpPr>
                <a:spLocks noChangeShapeType="1"/>
              </p:cNvSpPr>
              <p:nvPr/>
            </p:nvSpPr>
            <p:spPr bwMode="auto">
              <a:xfrm>
                <a:off x="137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29" name="Line 114"/>
              <p:cNvSpPr>
                <a:spLocks noChangeShapeType="1"/>
              </p:cNvSpPr>
              <p:nvPr/>
            </p:nvSpPr>
            <p:spPr bwMode="auto">
              <a:xfrm>
                <a:off x="148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99" name="Group 131"/>
            <p:cNvGrpSpPr>
              <a:grpSpLocks/>
            </p:cNvGrpSpPr>
            <p:nvPr/>
          </p:nvGrpSpPr>
          <p:grpSpPr bwMode="auto">
            <a:xfrm>
              <a:off x="234" y="1863"/>
              <a:ext cx="1480" cy="126"/>
              <a:chOff x="0" y="0"/>
              <a:chExt cx="1480" cy="125"/>
            </a:xfrm>
          </p:grpSpPr>
          <p:sp>
            <p:nvSpPr>
              <p:cNvPr id="40000" name="Line 1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01" name="Line 117"/>
              <p:cNvSpPr>
                <a:spLocks noChangeShapeType="1"/>
              </p:cNvSpPr>
              <p:nvPr/>
            </p:nvSpPr>
            <p:spPr bwMode="auto">
              <a:xfrm>
                <a:off x="104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02" name="Line 118"/>
              <p:cNvSpPr>
                <a:spLocks noChangeShapeType="1"/>
              </p:cNvSpPr>
              <p:nvPr/>
            </p:nvSpPr>
            <p:spPr bwMode="auto">
              <a:xfrm>
                <a:off x="208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03" name="Line 119"/>
              <p:cNvSpPr>
                <a:spLocks noChangeShapeType="1"/>
              </p:cNvSpPr>
              <p:nvPr/>
            </p:nvSpPr>
            <p:spPr bwMode="auto">
              <a:xfrm>
                <a:off x="31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04" name="Line 120"/>
              <p:cNvSpPr>
                <a:spLocks noChangeShapeType="1"/>
              </p:cNvSpPr>
              <p:nvPr/>
            </p:nvSpPr>
            <p:spPr bwMode="auto">
              <a:xfrm>
                <a:off x="41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05" name="Line 121"/>
              <p:cNvSpPr>
                <a:spLocks noChangeShapeType="1"/>
              </p:cNvSpPr>
              <p:nvPr/>
            </p:nvSpPr>
            <p:spPr bwMode="auto">
              <a:xfrm>
                <a:off x="52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06" name="Line 122"/>
              <p:cNvSpPr>
                <a:spLocks noChangeShapeType="1"/>
              </p:cNvSpPr>
              <p:nvPr/>
            </p:nvSpPr>
            <p:spPr bwMode="auto">
              <a:xfrm>
                <a:off x="63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07" name="Line 123"/>
              <p:cNvSpPr>
                <a:spLocks noChangeShapeType="1"/>
              </p:cNvSpPr>
              <p:nvPr/>
            </p:nvSpPr>
            <p:spPr bwMode="auto">
              <a:xfrm>
                <a:off x="73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08" name="Line 124"/>
              <p:cNvSpPr>
                <a:spLocks noChangeShapeType="1"/>
              </p:cNvSpPr>
              <p:nvPr/>
            </p:nvSpPr>
            <p:spPr bwMode="auto">
              <a:xfrm>
                <a:off x="84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09" name="Line 125"/>
              <p:cNvSpPr>
                <a:spLocks noChangeShapeType="1"/>
              </p:cNvSpPr>
              <p:nvPr/>
            </p:nvSpPr>
            <p:spPr bwMode="auto">
              <a:xfrm>
                <a:off x="95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10" name="Line 126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11" name="Line 127"/>
              <p:cNvSpPr>
                <a:spLocks noChangeShapeType="1"/>
              </p:cNvSpPr>
              <p:nvPr/>
            </p:nvSpPr>
            <p:spPr bwMode="auto">
              <a:xfrm>
                <a:off x="116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12" name="Line 128"/>
              <p:cNvSpPr>
                <a:spLocks noChangeShapeType="1"/>
              </p:cNvSpPr>
              <p:nvPr/>
            </p:nvSpPr>
            <p:spPr bwMode="auto">
              <a:xfrm>
                <a:off x="1272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13" name="Line 129"/>
              <p:cNvSpPr>
                <a:spLocks noChangeShapeType="1"/>
              </p:cNvSpPr>
              <p:nvPr/>
            </p:nvSpPr>
            <p:spPr bwMode="auto">
              <a:xfrm>
                <a:off x="1376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014" name="Line 130"/>
              <p:cNvSpPr>
                <a:spLocks noChangeShapeType="1"/>
              </p:cNvSpPr>
              <p:nvPr/>
            </p:nvSpPr>
            <p:spPr bwMode="auto">
              <a:xfrm>
                <a:off x="1480" y="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9945" name="Line 133"/>
          <p:cNvSpPr>
            <a:spLocks noChangeShapeType="1"/>
          </p:cNvSpPr>
          <p:nvPr/>
        </p:nvSpPr>
        <p:spPr bwMode="auto">
          <a:xfrm rot="10800000" flipH="1">
            <a:off x="5627688" y="4775200"/>
            <a:ext cx="1319212" cy="1588"/>
          </a:xfrm>
          <a:prstGeom prst="line">
            <a:avLst/>
          </a:prstGeom>
          <a:noFill/>
          <a:ln w="63500">
            <a:solidFill>
              <a:srgbClr val="51A012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46" name="Group 168"/>
          <p:cNvGrpSpPr>
            <a:grpSpLocks/>
          </p:cNvGrpSpPr>
          <p:nvPr/>
        </p:nvGrpSpPr>
        <p:grpSpPr bwMode="auto">
          <a:xfrm>
            <a:off x="7658100" y="3829050"/>
            <a:ext cx="1943100" cy="1906588"/>
            <a:chOff x="0" y="0"/>
            <a:chExt cx="1224" cy="1201"/>
          </a:xfrm>
        </p:grpSpPr>
        <p:sp>
          <p:nvSpPr>
            <p:cNvPr id="39961" name="Oval 134"/>
            <p:cNvSpPr>
              <a:spLocks/>
            </p:cNvSpPr>
            <p:nvPr/>
          </p:nvSpPr>
          <p:spPr bwMode="auto">
            <a:xfrm>
              <a:off x="160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2" name="Oval 135"/>
            <p:cNvSpPr>
              <a:spLocks/>
            </p:cNvSpPr>
            <p:nvPr/>
          </p:nvSpPr>
          <p:spPr bwMode="auto">
            <a:xfrm>
              <a:off x="496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3" name="Oval 136"/>
            <p:cNvSpPr>
              <a:spLocks/>
            </p:cNvSpPr>
            <p:nvPr/>
          </p:nvSpPr>
          <p:spPr bwMode="auto">
            <a:xfrm>
              <a:off x="832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Oval 137"/>
            <p:cNvSpPr>
              <a:spLocks/>
            </p:cNvSpPr>
            <p:nvPr/>
          </p:nvSpPr>
          <p:spPr bwMode="auto">
            <a:xfrm>
              <a:off x="0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5" name="Oval 138"/>
            <p:cNvSpPr>
              <a:spLocks/>
            </p:cNvSpPr>
            <p:nvPr/>
          </p:nvSpPr>
          <p:spPr bwMode="auto">
            <a:xfrm>
              <a:off x="336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6" name="Oval 139"/>
            <p:cNvSpPr>
              <a:spLocks/>
            </p:cNvSpPr>
            <p:nvPr/>
          </p:nvSpPr>
          <p:spPr bwMode="auto">
            <a:xfrm>
              <a:off x="672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7" name="Oval 140"/>
            <p:cNvSpPr>
              <a:spLocks/>
            </p:cNvSpPr>
            <p:nvPr/>
          </p:nvSpPr>
          <p:spPr bwMode="auto">
            <a:xfrm>
              <a:off x="1008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Oval 141"/>
            <p:cNvSpPr>
              <a:spLocks/>
            </p:cNvSpPr>
            <p:nvPr/>
          </p:nvSpPr>
          <p:spPr bwMode="auto">
            <a:xfrm>
              <a:off x="336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9" name="Oval 142"/>
            <p:cNvSpPr>
              <a:spLocks/>
            </p:cNvSpPr>
            <p:nvPr/>
          </p:nvSpPr>
          <p:spPr bwMode="auto">
            <a:xfrm>
              <a:off x="632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0" name="Line 143"/>
            <p:cNvSpPr>
              <a:spLocks noChangeShapeType="1"/>
            </p:cNvSpPr>
            <p:nvPr/>
          </p:nvSpPr>
          <p:spPr bwMode="auto">
            <a:xfrm rot="10800000" flipH="1">
              <a:off x="145" y="356"/>
              <a:ext cx="78" cy="14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1" name="Line 144"/>
            <p:cNvSpPr>
              <a:spLocks noChangeShapeType="1"/>
            </p:cNvSpPr>
            <p:nvPr/>
          </p:nvSpPr>
          <p:spPr bwMode="auto">
            <a:xfrm rot="10800000">
              <a:off x="286" y="281"/>
              <a:ext cx="131" cy="27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Line 145"/>
            <p:cNvSpPr>
              <a:spLocks noChangeShapeType="1"/>
            </p:cNvSpPr>
            <p:nvPr/>
          </p:nvSpPr>
          <p:spPr bwMode="auto">
            <a:xfrm rot="10800000">
              <a:off x="280" y="288"/>
              <a:ext cx="422" cy="26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3" name="Line 146"/>
            <p:cNvSpPr>
              <a:spLocks noChangeShapeType="1"/>
            </p:cNvSpPr>
            <p:nvPr/>
          </p:nvSpPr>
          <p:spPr bwMode="auto">
            <a:xfrm rot="10800000">
              <a:off x="275" y="267"/>
              <a:ext cx="858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4" name="Line 147"/>
            <p:cNvSpPr>
              <a:spLocks noChangeShapeType="1"/>
            </p:cNvSpPr>
            <p:nvPr/>
          </p:nvSpPr>
          <p:spPr bwMode="auto">
            <a:xfrm rot="10800000" flipH="1">
              <a:off x="421" y="259"/>
              <a:ext cx="178" cy="34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5" name="Line 148"/>
            <p:cNvSpPr>
              <a:spLocks noChangeShapeType="1"/>
            </p:cNvSpPr>
            <p:nvPr/>
          </p:nvSpPr>
          <p:spPr bwMode="auto">
            <a:xfrm rot="10800000">
              <a:off x="621" y="274"/>
              <a:ext cx="157" cy="30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6" name="Line 149"/>
            <p:cNvSpPr>
              <a:spLocks noChangeShapeType="1"/>
            </p:cNvSpPr>
            <p:nvPr/>
          </p:nvSpPr>
          <p:spPr bwMode="auto">
            <a:xfrm rot="10800000" flipH="1">
              <a:off x="111" y="253"/>
              <a:ext cx="508" cy="36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7" name="Line 150"/>
            <p:cNvSpPr>
              <a:spLocks noChangeShapeType="1"/>
            </p:cNvSpPr>
            <p:nvPr/>
          </p:nvSpPr>
          <p:spPr bwMode="auto">
            <a:xfrm rot="10800000">
              <a:off x="621" y="260"/>
              <a:ext cx="490" cy="34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8" name="Line 151"/>
            <p:cNvSpPr>
              <a:spLocks noChangeShapeType="1"/>
            </p:cNvSpPr>
            <p:nvPr/>
          </p:nvSpPr>
          <p:spPr bwMode="auto">
            <a:xfrm rot="10800000" flipH="1">
              <a:off x="140" y="261"/>
              <a:ext cx="810" cy="35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9" name="Line 152"/>
            <p:cNvSpPr>
              <a:spLocks noChangeShapeType="1"/>
            </p:cNvSpPr>
            <p:nvPr/>
          </p:nvSpPr>
          <p:spPr bwMode="auto">
            <a:xfrm rot="10800000" flipH="1">
              <a:off x="454" y="263"/>
              <a:ext cx="516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0" name="Line 153"/>
            <p:cNvSpPr>
              <a:spLocks noChangeShapeType="1"/>
            </p:cNvSpPr>
            <p:nvPr/>
          </p:nvSpPr>
          <p:spPr bwMode="auto">
            <a:xfrm rot="10800000" flipH="1">
              <a:off x="753" y="239"/>
              <a:ext cx="225" cy="37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1" name="Line 154"/>
            <p:cNvSpPr>
              <a:spLocks noChangeShapeType="1"/>
            </p:cNvSpPr>
            <p:nvPr/>
          </p:nvSpPr>
          <p:spPr bwMode="auto">
            <a:xfrm rot="10800000">
              <a:off x="966" y="280"/>
              <a:ext cx="151" cy="33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2" name="Line 155"/>
            <p:cNvSpPr>
              <a:spLocks noChangeShapeType="1"/>
            </p:cNvSpPr>
            <p:nvPr/>
          </p:nvSpPr>
          <p:spPr bwMode="auto">
            <a:xfrm rot="10800000">
              <a:off x="125" y="627"/>
              <a:ext cx="319" cy="336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3" name="Line 156"/>
            <p:cNvSpPr>
              <a:spLocks noChangeShapeType="1"/>
            </p:cNvSpPr>
            <p:nvPr/>
          </p:nvSpPr>
          <p:spPr bwMode="auto">
            <a:xfrm rot="10800000">
              <a:off x="112" y="608"/>
              <a:ext cx="632" cy="33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4" name="Line 157"/>
            <p:cNvSpPr>
              <a:spLocks noChangeShapeType="1"/>
            </p:cNvSpPr>
            <p:nvPr/>
          </p:nvSpPr>
          <p:spPr bwMode="auto">
            <a:xfrm rot="10800000">
              <a:off x="438" y="614"/>
              <a:ext cx="11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5" name="Line 158"/>
            <p:cNvSpPr>
              <a:spLocks noChangeShapeType="1"/>
            </p:cNvSpPr>
            <p:nvPr/>
          </p:nvSpPr>
          <p:spPr bwMode="auto">
            <a:xfrm rot="10800000">
              <a:off x="439" y="581"/>
              <a:ext cx="303" cy="36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6" name="Line 159"/>
            <p:cNvSpPr>
              <a:spLocks noChangeShapeType="1"/>
            </p:cNvSpPr>
            <p:nvPr/>
          </p:nvSpPr>
          <p:spPr bwMode="auto">
            <a:xfrm rot="10800000" flipH="1">
              <a:off x="443" y="603"/>
              <a:ext cx="330" cy="34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7" name="Line 160"/>
            <p:cNvSpPr>
              <a:spLocks noChangeShapeType="1"/>
            </p:cNvSpPr>
            <p:nvPr/>
          </p:nvSpPr>
          <p:spPr bwMode="auto">
            <a:xfrm rot="10800000" flipH="1">
              <a:off x="752" y="613"/>
              <a:ext cx="32" cy="35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8" name="Line 161"/>
            <p:cNvSpPr>
              <a:spLocks noChangeShapeType="1"/>
            </p:cNvSpPr>
            <p:nvPr/>
          </p:nvSpPr>
          <p:spPr bwMode="auto">
            <a:xfrm rot="10800000" flipH="1">
              <a:off x="462" y="602"/>
              <a:ext cx="650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9" name="Line 162"/>
            <p:cNvSpPr>
              <a:spLocks noChangeShapeType="1"/>
            </p:cNvSpPr>
            <p:nvPr/>
          </p:nvSpPr>
          <p:spPr bwMode="auto">
            <a:xfrm rot="10800000" flipH="1">
              <a:off x="745" y="580"/>
              <a:ext cx="406" cy="37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0" name="Line 163"/>
            <p:cNvSpPr>
              <a:spLocks noChangeShapeType="1"/>
            </p:cNvSpPr>
            <p:nvPr/>
          </p:nvSpPr>
          <p:spPr bwMode="auto">
            <a:xfrm>
              <a:off x="275" y="3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1" name="Line 164"/>
            <p:cNvSpPr>
              <a:spLocks noChangeShapeType="1"/>
            </p:cNvSpPr>
            <p:nvPr/>
          </p:nvSpPr>
          <p:spPr bwMode="auto">
            <a:xfrm>
              <a:off x="608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2" name="Line 165"/>
            <p:cNvSpPr>
              <a:spLocks noChangeShapeType="1"/>
            </p:cNvSpPr>
            <p:nvPr/>
          </p:nvSpPr>
          <p:spPr bwMode="auto">
            <a:xfrm>
              <a:off x="944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3" name="Line 166"/>
            <p:cNvSpPr>
              <a:spLocks noChangeShapeType="1"/>
            </p:cNvSpPr>
            <p:nvPr/>
          </p:nvSpPr>
          <p:spPr bwMode="auto">
            <a:xfrm>
              <a:off x="440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4" name="Line 167"/>
            <p:cNvSpPr>
              <a:spLocks noChangeShapeType="1"/>
            </p:cNvSpPr>
            <p:nvPr/>
          </p:nvSpPr>
          <p:spPr bwMode="auto">
            <a:xfrm>
              <a:off x="736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4923" name="Group 171"/>
          <p:cNvGrpSpPr>
            <a:grpSpLocks/>
          </p:cNvGrpSpPr>
          <p:nvPr/>
        </p:nvGrpSpPr>
        <p:grpSpPr bwMode="auto">
          <a:xfrm>
            <a:off x="4330700" y="1708150"/>
            <a:ext cx="4102100" cy="1054100"/>
            <a:chOff x="0" y="0"/>
            <a:chExt cx="2584" cy="664"/>
          </a:xfrm>
        </p:grpSpPr>
        <p:sp>
          <p:nvSpPr>
            <p:cNvPr id="39959" name="AutoShape 169"/>
            <p:cNvSpPr>
              <a:spLocks/>
            </p:cNvSpPr>
            <p:nvPr/>
          </p:nvSpPr>
          <p:spPr bwMode="auto">
            <a:xfrm>
              <a:off x="0" y="8"/>
              <a:ext cx="2584" cy="656"/>
            </a:xfrm>
            <a:custGeom>
              <a:avLst/>
              <a:gdLst>
                <a:gd name="T0" fmla="*/ 4 w 21600"/>
                <a:gd name="T1" fmla="*/ 0 h 17227"/>
                <a:gd name="T2" fmla="*/ 0 w 21600"/>
                <a:gd name="T3" fmla="*/ 1 h 17227"/>
                <a:gd name="T4" fmla="*/ 0 w 21600"/>
                <a:gd name="T5" fmla="*/ 24 h 17227"/>
                <a:gd name="T6" fmla="*/ 4 w 21600"/>
                <a:gd name="T7" fmla="*/ 25 h 17227"/>
                <a:gd name="T8" fmla="*/ 248 w 21600"/>
                <a:gd name="T9" fmla="*/ 25 h 17227"/>
                <a:gd name="T10" fmla="*/ 257 w 21600"/>
                <a:gd name="T11" fmla="*/ 31 h 17227"/>
                <a:gd name="T12" fmla="*/ 267 w 21600"/>
                <a:gd name="T13" fmla="*/ 25 h 17227"/>
                <a:gd name="T14" fmla="*/ 305 w 21600"/>
                <a:gd name="T15" fmla="*/ 25 h 17227"/>
                <a:gd name="T16" fmla="*/ 309 w 21600"/>
                <a:gd name="T17" fmla="*/ 24 h 17227"/>
                <a:gd name="T18" fmla="*/ 309 w 21600"/>
                <a:gd name="T19" fmla="*/ 1 h 17227"/>
                <a:gd name="T20" fmla="*/ 305 w 21600"/>
                <a:gd name="T21" fmla="*/ 0 h 17227"/>
                <a:gd name="T22" fmla="*/ 4 w 21600"/>
                <a:gd name="T23" fmla="*/ 0 h 17227"/>
                <a:gd name="T24" fmla="*/ 4 w 21600"/>
                <a:gd name="T25" fmla="*/ 0 h 172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17227">
                  <a:moveTo>
                    <a:pt x="259" y="0"/>
                  </a:moveTo>
                  <a:cubicBezTo>
                    <a:pt x="116" y="0"/>
                    <a:pt x="0" y="364"/>
                    <a:pt x="0" y="814"/>
                  </a:cubicBezTo>
                  <a:lnTo>
                    <a:pt x="0" y="16413"/>
                  </a:lnTo>
                  <a:cubicBezTo>
                    <a:pt x="0" y="16863"/>
                    <a:pt x="116" y="17227"/>
                    <a:pt x="259" y="17227"/>
                  </a:cubicBezTo>
                  <a:lnTo>
                    <a:pt x="17293" y="17227"/>
                  </a:lnTo>
                  <a:lnTo>
                    <a:pt x="17962" y="21600"/>
                  </a:lnTo>
                  <a:lnTo>
                    <a:pt x="18628" y="17227"/>
                  </a:lnTo>
                  <a:lnTo>
                    <a:pt x="21341" y="17227"/>
                  </a:lnTo>
                  <a:cubicBezTo>
                    <a:pt x="21484" y="17227"/>
                    <a:pt x="21600" y="16863"/>
                    <a:pt x="21600" y="16413"/>
                  </a:cubicBezTo>
                  <a:lnTo>
                    <a:pt x="21600" y="814"/>
                  </a:lnTo>
                  <a:cubicBezTo>
                    <a:pt x="21600" y="364"/>
                    <a:pt x="21484" y="0"/>
                    <a:pt x="21341" y="0"/>
                  </a:cubicBezTo>
                  <a:lnTo>
                    <a:pt x="259" y="0"/>
                  </a:lnTo>
                  <a:close/>
                  <a:moveTo>
                    <a:pt x="259" y="0"/>
                  </a:move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0" name="Rectangle 170"/>
            <p:cNvSpPr>
              <a:spLocks/>
            </p:cNvSpPr>
            <p:nvPr/>
          </p:nvSpPr>
          <p:spPr bwMode="auto">
            <a:xfrm>
              <a:off x="37" y="0"/>
              <a:ext cx="253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30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rPr>
                <a:t>Very efficient hardware implementations!</a:t>
              </a:r>
            </a:p>
          </p:txBody>
        </p:sp>
      </p:grpSp>
      <p:grpSp>
        <p:nvGrpSpPr>
          <p:cNvPr id="74926" name="Group 174"/>
          <p:cNvGrpSpPr>
            <a:grpSpLocks/>
          </p:cNvGrpSpPr>
          <p:nvPr/>
        </p:nvGrpSpPr>
        <p:grpSpPr bwMode="auto">
          <a:xfrm>
            <a:off x="9055100" y="1708150"/>
            <a:ext cx="3721100" cy="1054100"/>
            <a:chOff x="0" y="0"/>
            <a:chExt cx="2344" cy="664"/>
          </a:xfrm>
        </p:grpSpPr>
        <p:sp>
          <p:nvSpPr>
            <p:cNvPr id="39957" name="AutoShape 172"/>
            <p:cNvSpPr>
              <a:spLocks/>
            </p:cNvSpPr>
            <p:nvPr/>
          </p:nvSpPr>
          <p:spPr bwMode="auto">
            <a:xfrm>
              <a:off x="0" y="8"/>
              <a:ext cx="2344" cy="656"/>
            </a:xfrm>
            <a:custGeom>
              <a:avLst/>
              <a:gdLst>
                <a:gd name="T0" fmla="*/ 3 w 21600"/>
                <a:gd name="T1" fmla="*/ 0 h 16357"/>
                <a:gd name="T2" fmla="*/ 0 w 21600"/>
                <a:gd name="T3" fmla="*/ 1 h 16357"/>
                <a:gd name="T4" fmla="*/ 0 w 21600"/>
                <a:gd name="T5" fmla="*/ 25 h 16357"/>
                <a:gd name="T6" fmla="*/ 3 w 21600"/>
                <a:gd name="T7" fmla="*/ 26 h 16357"/>
                <a:gd name="T8" fmla="*/ 23 w 21600"/>
                <a:gd name="T9" fmla="*/ 26 h 16357"/>
                <a:gd name="T10" fmla="*/ 31 w 21600"/>
                <a:gd name="T11" fmla="*/ 35 h 16357"/>
                <a:gd name="T12" fmla="*/ 40 w 21600"/>
                <a:gd name="T13" fmla="*/ 26 h 16357"/>
                <a:gd name="T14" fmla="*/ 251 w 21600"/>
                <a:gd name="T15" fmla="*/ 26 h 16357"/>
                <a:gd name="T16" fmla="*/ 254 w 21600"/>
                <a:gd name="T17" fmla="*/ 25 h 16357"/>
                <a:gd name="T18" fmla="*/ 254 w 21600"/>
                <a:gd name="T19" fmla="*/ 1 h 16357"/>
                <a:gd name="T20" fmla="*/ 251 w 21600"/>
                <a:gd name="T21" fmla="*/ 0 h 16357"/>
                <a:gd name="T22" fmla="*/ 3 w 21600"/>
                <a:gd name="T23" fmla="*/ 0 h 16357"/>
                <a:gd name="T24" fmla="*/ 3 w 21600"/>
                <a:gd name="T25" fmla="*/ 0 h 163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16357">
                  <a:moveTo>
                    <a:pt x="286" y="0"/>
                  </a:moveTo>
                  <a:cubicBezTo>
                    <a:pt x="128" y="0"/>
                    <a:pt x="0" y="346"/>
                    <a:pt x="0" y="773"/>
                  </a:cubicBezTo>
                  <a:lnTo>
                    <a:pt x="0" y="15584"/>
                  </a:lnTo>
                  <a:cubicBezTo>
                    <a:pt x="0" y="16012"/>
                    <a:pt x="128" y="16357"/>
                    <a:pt x="286" y="16357"/>
                  </a:cubicBezTo>
                  <a:lnTo>
                    <a:pt x="1931" y="16357"/>
                  </a:lnTo>
                  <a:lnTo>
                    <a:pt x="2668" y="21600"/>
                  </a:lnTo>
                  <a:lnTo>
                    <a:pt x="3407" y="16357"/>
                  </a:lnTo>
                  <a:lnTo>
                    <a:pt x="21314" y="16357"/>
                  </a:lnTo>
                  <a:cubicBezTo>
                    <a:pt x="21472" y="16357"/>
                    <a:pt x="21600" y="16012"/>
                    <a:pt x="21600" y="15584"/>
                  </a:cubicBezTo>
                  <a:lnTo>
                    <a:pt x="21600" y="773"/>
                  </a:lnTo>
                  <a:cubicBezTo>
                    <a:pt x="21600" y="346"/>
                    <a:pt x="21472" y="0"/>
                    <a:pt x="21314" y="0"/>
                  </a:cubicBezTo>
                  <a:lnTo>
                    <a:pt x="286" y="0"/>
                  </a:lnTo>
                  <a:close/>
                  <a:moveTo>
                    <a:pt x="286" y="0"/>
                  </a:move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8" name="Rectangle 173"/>
            <p:cNvSpPr>
              <a:spLocks/>
            </p:cNvSpPr>
            <p:nvPr/>
          </p:nvSpPr>
          <p:spPr bwMode="auto">
            <a:xfrm>
              <a:off x="37" y="0"/>
              <a:ext cx="2304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30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rPr>
                <a:t>Trainable to mimic many computations!</a:t>
              </a:r>
            </a:p>
          </p:txBody>
        </p:sp>
      </p:grpSp>
      <p:grpSp>
        <p:nvGrpSpPr>
          <p:cNvPr id="74929" name="Group 177"/>
          <p:cNvGrpSpPr>
            <a:grpSpLocks/>
          </p:cNvGrpSpPr>
          <p:nvPr/>
        </p:nvGrpSpPr>
        <p:grpSpPr bwMode="auto">
          <a:xfrm>
            <a:off x="4876800" y="6851650"/>
            <a:ext cx="3602038" cy="609600"/>
            <a:chOff x="0" y="0"/>
            <a:chExt cx="2269" cy="384"/>
          </a:xfrm>
        </p:grpSpPr>
        <p:sp>
          <p:nvSpPr>
            <p:cNvPr id="39955" name="AutoShape 175"/>
            <p:cNvSpPr>
              <a:spLocks/>
            </p:cNvSpPr>
            <p:nvPr/>
          </p:nvSpPr>
          <p:spPr bwMode="auto">
            <a:xfrm>
              <a:off x="0" y="0"/>
              <a:ext cx="2248" cy="384"/>
            </a:xfrm>
            <a:custGeom>
              <a:avLst/>
              <a:gdLst>
                <a:gd name="T0" fmla="*/ 212 w 21600"/>
                <a:gd name="T1" fmla="*/ -6 h 14070"/>
                <a:gd name="T2" fmla="*/ 204 w 21600"/>
                <a:gd name="T3" fmla="*/ 0 h 14070"/>
                <a:gd name="T4" fmla="*/ 3 w 21600"/>
                <a:gd name="T5" fmla="*/ 0 h 14070"/>
                <a:gd name="T6" fmla="*/ 0 w 21600"/>
                <a:gd name="T7" fmla="*/ 1 h 14070"/>
                <a:gd name="T8" fmla="*/ 0 w 21600"/>
                <a:gd name="T9" fmla="*/ 10 h 14070"/>
                <a:gd name="T10" fmla="*/ 3 w 21600"/>
                <a:gd name="T11" fmla="*/ 10 h 14070"/>
                <a:gd name="T12" fmla="*/ 231 w 21600"/>
                <a:gd name="T13" fmla="*/ 10 h 14070"/>
                <a:gd name="T14" fmla="*/ 234 w 21600"/>
                <a:gd name="T15" fmla="*/ 10 h 14070"/>
                <a:gd name="T16" fmla="*/ 234 w 21600"/>
                <a:gd name="T17" fmla="*/ 1 h 14070"/>
                <a:gd name="T18" fmla="*/ 231 w 21600"/>
                <a:gd name="T19" fmla="*/ 0 h 14070"/>
                <a:gd name="T20" fmla="*/ 220 w 21600"/>
                <a:gd name="T21" fmla="*/ 0 h 14070"/>
                <a:gd name="T22" fmla="*/ 212 w 21600"/>
                <a:gd name="T23" fmla="*/ -6 h 14070"/>
                <a:gd name="T24" fmla="*/ 212 w 21600"/>
                <a:gd name="T25" fmla="*/ -6 h 140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14070">
                  <a:moveTo>
                    <a:pt x="19565" y="-7530"/>
                  </a:moveTo>
                  <a:lnTo>
                    <a:pt x="18799" y="0"/>
                  </a:lnTo>
                  <a:lnTo>
                    <a:pt x="298" y="0"/>
                  </a:lnTo>
                  <a:cubicBezTo>
                    <a:pt x="133" y="0"/>
                    <a:pt x="0" y="508"/>
                    <a:pt x="0" y="1136"/>
                  </a:cubicBezTo>
                  <a:lnTo>
                    <a:pt x="0" y="12934"/>
                  </a:lnTo>
                  <a:cubicBezTo>
                    <a:pt x="0" y="13562"/>
                    <a:pt x="133" y="14070"/>
                    <a:pt x="298" y="14070"/>
                  </a:cubicBezTo>
                  <a:lnTo>
                    <a:pt x="21302" y="14070"/>
                  </a:lnTo>
                  <a:cubicBezTo>
                    <a:pt x="21467" y="14070"/>
                    <a:pt x="21600" y="13562"/>
                    <a:pt x="21600" y="12934"/>
                  </a:cubicBezTo>
                  <a:lnTo>
                    <a:pt x="21600" y="1136"/>
                  </a:lnTo>
                  <a:cubicBezTo>
                    <a:pt x="21600" y="508"/>
                    <a:pt x="21467" y="0"/>
                    <a:pt x="21302" y="0"/>
                  </a:cubicBezTo>
                  <a:lnTo>
                    <a:pt x="20334" y="0"/>
                  </a:lnTo>
                  <a:lnTo>
                    <a:pt x="19565" y="-7530"/>
                  </a:lnTo>
                  <a:close/>
                  <a:moveTo>
                    <a:pt x="19565" y="-7530"/>
                  </a:move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6" name="Rectangle 176"/>
            <p:cNvSpPr>
              <a:spLocks/>
            </p:cNvSpPr>
            <p:nvPr/>
          </p:nvSpPr>
          <p:spPr bwMode="auto">
            <a:xfrm>
              <a:off x="53" y="4"/>
              <a:ext cx="221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30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rPr>
                <a:t>Recall is imprecise.</a:t>
              </a:r>
            </a:p>
          </p:txBody>
        </p:sp>
      </p:grpSp>
      <p:sp>
        <p:nvSpPr>
          <p:cNvPr id="39950" name="Rectangle 178"/>
          <p:cNvSpPr>
            <a:spLocks/>
          </p:cNvSpPr>
          <p:nvPr/>
        </p:nvSpPr>
        <p:spPr bwMode="auto">
          <a:xfrm>
            <a:off x="342900" y="444500"/>
            <a:ext cx="123063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7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Using Neural Networks as Approximate Accelerators</a:t>
            </a:r>
          </a:p>
        </p:txBody>
      </p:sp>
      <p:grpSp>
        <p:nvGrpSpPr>
          <p:cNvPr id="74933" name="Group 181"/>
          <p:cNvGrpSpPr>
            <a:grpSpLocks/>
          </p:cNvGrpSpPr>
          <p:nvPr/>
        </p:nvGrpSpPr>
        <p:grpSpPr bwMode="auto">
          <a:xfrm>
            <a:off x="9115425" y="6699250"/>
            <a:ext cx="3606800" cy="901700"/>
            <a:chOff x="0" y="0"/>
            <a:chExt cx="2272" cy="567"/>
          </a:xfrm>
        </p:grpSpPr>
        <p:sp>
          <p:nvSpPr>
            <p:cNvPr id="39953" name="AutoShape 179"/>
            <p:cNvSpPr>
              <a:spLocks/>
            </p:cNvSpPr>
            <p:nvPr/>
          </p:nvSpPr>
          <p:spPr bwMode="auto">
            <a:xfrm>
              <a:off x="0" y="67"/>
              <a:ext cx="2250" cy="462"/>
            </a:xfrm>
            <a:custGeom>
              <a:avLst/>
              <a:gdLst>
                <a:gd name="T0" fmla="*/ 28 w 21601"/>
                <a:gd name="T1" fmla="*/ -6 h 14903"/>
                <a:gd name="T2" fmla="*/ 19 w 21601"/>
                <a:gd name="T3" fmla="*/ 0 h 14903"/>
                <a:gd name="T4" fmla="*/ 3 w 21601"/>
                <a:gd name="T5" fmla="*/ 0 h 14903"/>
                <a:gd name="T6" fmla="*/ 0 w 21601"/>
                <a:gd name="T7" fmla="*/ 1 h 14903"/>
                <a:gd name="T8" fmla="*/ 0 w 21601"/>
                <a:gd name="T9" fmla="*/ 13 h 14903"/>
                <a:gd name="T10" fmla="*/ 3 w 21601"/>
                <a:gd name="T11" fmla="*/ 14 h 14903"/>
                <a:gd name="T12" fmla="*/ 231 w 21601"/>
                <a:gd name="T13" fmla="*/ 14 h 14903"/>
                <a:gd name="T14" fmla="*/ 234 w 21601"/>
                <a:gd name="T15" fmla="*/ 13 h 14903"/>
                <a:gd name="T16" fmla="*/ 234 w 21601"/>
                <a:gd name="T17" fmla="*/ 1 h 14903"/>
                <a:gd name="T18" fmla="*/ 231 w 21601"/>
                <a:gd name="T19" fmla="*/ 0 h 14903"/>
                <a:gd name="T20" fmla="*/ 36 w 21601"/>
                <a:gd name="T21" fmla="*/ 0 h 14903"/>
                <a:gd name="T22" fmla="*/ 28 w 21601"/>
                <a:gd name="T23" fmla="*/ -6 h 14903"/>
                <a:gd name="T24" fmla="*/ 28 w 21601"/>
                <a:gd name="T25" fmla="*/ -6 h 149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1" h="14903">
                  <a:moveTo>
                    <a:pt x="2556" y="-6700"/>
                  </a:moveTo>
                  <a:lnTo>
                    <a:pt x="1790" y="0"/>
                  </a:lnTo>
                  <a:lnTo>
                    <a:pt x="298" y="0"/>
                  </a:lnTo>
                  <a:cubicBezTo>
                    <a:pt x="133" y="0"/>
                    <a:pt x="0" y="447"/>
                    <a:pt x="0" y="1000"/>
                  </a:cubicBezTo>
                  <a:lnTo>
                    <a:pt x="0" y="13900"/>
                  </a:lnTo>
                  <a:cubicBezTo>
                    <a:pt x="0" y="14453"/>
                    <a:pt x="133" y="14900"/>
                    <a:pt x="298" y="14900"/>
                  </a:cubicBezTo>
                  <a:lnTo>
                    <a:pt x="21302" y="14900"/>
                  </a:lnTo>
                  <a:cubicBezTo>
                    <a:pt x="21467" y="14900"/>
                    <a:pt x="21600" y="14453"/>
                    <a:pt x="21600" y="13900"/>
                  </a:cubicBezTo>
                  <a:lnTo>
                    <a:pt x="21600" y="1000"/>
                  </a:lnTo>
                  <a:cubicBezTo>
                    <a:pt x="21600" y="447"/>
                    <a:pt x="21467" y="0"/>
                    <a:pt x="21302" y="0"/>
                  </a:cubicBezTo>
                  <a:lnTo>
                    <a:pt x="3324" y="0"/>
                  </a:lnTo>
                  <a:lnTo>
                    <a:pt x="2556" y="-6700"/>
                  </a:lnTo>
                  <a:close/>
                  <a:moveTo>
                    <a:pt x="2556" y="-6700"/>
                  </a:move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4" name="Rectangle 180"/>
            <p:cNvSpPr>
              <a:spLocks/>
            </p:cNvSpPr>
            <p:nvPr/>
          </p:nvSpPr>
          <p:spPr bwMode="auto">
            <a:xfrm>
              <a:off x="53" y="0"/>
              <a:ext cx="2219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30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rPr>
                <a:t>Fault tolerant</a:t>
              </a:r>
              <a:r>
                <a:rPr lang="en-US" sz="1300">
                  <a:solidFill>
                    <a:srgbClr val="41414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</a:t>
              </a:r>
            </a:p>
            <a:p>
              <a:pPr algn="l"/>
              <a:r>
                <a:rPr lang="en-US" sz="1300">
                  <a:solidFill>
                    <a:srgbClr val="41414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[Temam, ISCA 2012]</a:t>
              </a:r>
            </a:p>
          </p:txBody>
        </p:sp>
      </p:grpSp>
      <p:sp>
        <p:nvSpPr>
          <p:cNvPr id="74934" name="Rectangle 182"/>
          <p:cNvSpPr>
            <a:spLocks/>
          </p:cNvSpPr>
          <p:nvPr/>
        </p:nvSpPr>
        <p:spPr bwMode="auto">
          <a:xfrm>
            <a:off x="1282700" y="7835900"/>
            <a:ext cx="10998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25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Map entire regions of code to an (approximate) accelerator:</a:t>
            </a:r>
          </a:p>
          <a:p>
            <a:pPr marL="342900" indent="-342900" algn="l">
              <a:buClr>
                <a:srgbClr val="000000"/>
              </a:buClr>
              <a:buSzPct val="75000"/>
              <a:buFontTx/>
              <a:buChar char="‒"/>
              <a:defRPr/>
            </a:pPr>
            <a:r>
              <a:rPr lang="en-US" sz="25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Get rid of instruction processing (von Neumann bottleneck</a:t>
            </a:r>
            <a:r>
              <a:rPr lang="en-US" sz="2500" dirty="0" smtClean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)</a:t>
            </a:r>
            <a:endParaRPr lang="en-US" sz="2500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3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1803400" y="2387600"/>
            <a:ext cx="2743200" cy="1358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3" name="Rectangle 2"/>
          <p:cNvSpPr>
            <a:spLocks/>
          </p:cNvSpPr>
          <p:nvPr/>
        </p:nvSpPr>
        <p:spPr bwMode="auto">
          <a:xfrm>
            <a:off x="1803400" y="4673600"/>
            <a:ext cx="2743200" cy="3340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2128838" y="4813300"/>
            <a:ext cx="2092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Program</a:t>
            </a:r>
          </a:p>
        </p:txBody>
      </p:sp>
      <p:sp>
        <p:nvSpPr>
          <p:cNvPr id="40965" name="Rectangle 4"/>
          <p:cNvSpPr>
            <a:spLocks/>
          </p:cNvSpPr>
          <p:nvPr/>
        </p:nvSpPr>
        <p:spPr bwMode="auto">
          <a:xfrm>
            <a:off x="1803400" y="3746500"/>
            <a:ext cx="2743200" cy="927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Rectangle 5"/>
          <p:cNvSpPr>
            <a:spLocks/>
          </p:cNvSpPr>
          <p:nvPr/>
        </p:nvSpPr>
        <p:spPr bwMode="auto">
          <a:xfrm>
            <a:off x="381000" y="495300"/>
            <a:ext cx="10464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70000"/>
              </a:lnSpc>
            </a:pPr>
            <a:r>
              <a:rPr lang="en-US" sz="53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Neural acceleration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/>
          </p:cNvSpPr>
          <p:nvPr/>
        </p:nvSpPr>
        <p:spPr bwMode="auto">
          <a:xfrm>
            <a:off x="1803400" y="2387600"/>
            <a:ext cx="2743200" cy="1358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7" name="Rectangle 2"/>
          <p:cNvSpPr>
            <a:spLocks/>
          </p:cNvSpPr>
          <p:nvPr/>
        </p:nvSpPr>
        <p:spPr bwMode="auto">
          <a:xfrm>
            <a:off x="1803400" y="4673600"/>
            <a:ext cx="2743200" cy="3340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2128838" y="4813300"/>
            <a:ext cx="2092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Program</a:t>
            </a:r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1803400" y="3746500"/>
            <a:ext cx="2743200" cy="927100"/>
          </a:xfrm>
          <a:prstGeom prst="rect">
            <a:avLst/>
          </a:prstGeom>
          <a:solidFill>
            <a:srgbClr val="51A0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7334250" y="2455902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Find</a:t>
            </a:r>
            <a:r>
              <a:rPr lang="en-US" sz="36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an </a:t>
            </a:r>
            <a:r>
              <a:rPr lang="en-US" sz="3600" dirty="0" err="1" smtClean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approximable</a:t>
            </a:r>
            <a:endParaRPr lang="en-US" sz="3600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program component</a:t>
            </a:r>
          </a:p>
        </p:txBody>
      </p:sp>
      <p:sp>
        <p:nvSpPr>
          <p:cNvPr id="41991" name="Rectangle 5"/>
          <p:cNvSpPr>
            <a:spLocks/>
          </p:cNvSpPr>
          <p:nvPr/>
        </p:nvSpPr>
        <p:spPr bwMode="auto">
          <a:xfrm>
            <a:off x="381000" y="495300"/>
            <a:ext cx="10464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70000"/>
              </a:lnSpc>
            </a:pPr>
            <a:r>
              <a:rPr lang="en-US" sz="53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Neural acceleration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1803400" y="2133600"/>
            <a:ext cx="2743200" cy="1358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Rectangle 2"/>
          <p:cNvSpPr>
            <a:spLocks/>
          </p:cNvSpPr>
          <p:nvPr/>
        </p:nvSpPr>
        <p:spPr bwMode="auto">
          <a:xfrm>
            <a:off x="1803400" y="4927600"/>
            <a:ext cx="2743200" cy="3340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2" name="Rectangle 3"/>
          <p:cNvSpPr>
            <a:spLocks/>
          </p:cNvSpPr>
          <p:nvPr/>
        </p:nvSpPr>
        <p:spPr bwMode="auto">
          <a:xfrm>
            <a:off x="2128838" y="5067300"/>
            <a:ext cx="2092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Program</a:t>
            </a:r>
          </a:p>
        </p:txBody>
      </p:sp>
      <p:sp>
        <p:nvSpPr>
          <p:cNvPr id="43013" name="Rectangle 4"/>
          <p:cNvSpPr>
            <a:spLocks/>
          </p:cNvSpPr>
          <p:nvPr/>
        </p:nvSpPr>
        <p:spPr bwMode="auto">
          <a:xfrm>
            <a:off x="1803400" y="3746500"/>
            <a:ext cx="2743200" cy="927100"/>
          </a:xfrm>
          <a:prstGeom prst="rect">
            <a:avLst/>
          </a:prstGeom>
          <a:solidFill>
            <a:srgbClr val="51A0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4" name="Group 39"/>
          <p:cNvGrpSpPr>
            <a:grpSpLocks/>
          </p:cNvGrpSpPr>
          <p:nvPr/>
        </p:nvGrpSpPr>
        <p:grpSpPr bwMode="auto">
          <a:xfrm>
            <a:off x="5080000" y="3594100"/>
            <a:ext cx="1320800" cy="1230313"/>
            <a:chOff x="0" y="0"/>
            <a:chExt cx="832" cy="775"/>
          </a:xfrm>
        </p:grpSpPr>
        <p:sp>
          <p:nvSpPr>
            <p:cNvPr id="43018" name="Oval 5"/>
            <p:cNvSpPr>
              <a:spLocks/>
            </p:cNvSpPr>
            <p:nvPr/>
          </p:nvSpPr>
          <p:spPr bwMode="auto">
            <a:xfrm>
              <a:off x="108" y="98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9" name="Oval 6"/>
            <p:cNvSpPr>
              <a:spLocks/>
            </p:cNvSpPr>
            <p:nvPr/>
          </p:nvSpPr>
          <p:spPr bwMode="auto">
            <a:xfrm>
              <a:off x="337" y="98"/>
              <a:ext cx="146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0" name="Oval 7"/>
            <p:cNvSpPr>
              <a:spLocks/>
            </p:cNvSpPr>
            <p:nvPr/>
          </p:nvSpPr>
          <p:spPr bwMode="auto">
            <a:xfrm>
              <a:off x="565" y="98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Oval 8"/>
            <p:cNvSpPr>
              <a:spLocks/>
            </p:cNvSpPr>
            <p:nvPr/>
          </p:nvSpPr>
          <p:spPr bwMode="auto">
            <a:xfrm>
              <a:off x="0" y="320"/>
              <a:ext cx="146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Oval 9"/>
            <p:cNvSpPr>
              <a:spLocks/>
            </p:cNvSpPr>
            <p:nvPr/>
          </p:nvSpPr>
          <p:spPr bwMode="auto">
            <a:xfrm>
              <a:off x="228" y="320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3" name="Oval 10"/>
            <p:cNvSpPr>
              <a:spLocks/>
            </p:cNvSpPr>
            <p:nvPr/>
          </p:nvSpPr>
          <p:spPr bwMode="auto">
            <a:xfrm>
              <a:off x="456" y="320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4" name="Oval 11"/>
            <p:cNvSpPr>
              <a:spLocks/>
            </p:cNvSpPr>
            <p:nvPr/>
          </p:nvSpPr>
          <p:spPr bwMode="auto">
            <a:xfrm>
              <a:off x="685" y="320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5" name="Oval 12"/>
            <p:cNvSpPr>
              <a:spLocks/>
            </p:cNvSpPr>
            <p:nvPr/>
          </p:nvSpPr>
          <p:spPr bwMode="auto">
            <a:xfrm>
              <a:off x="228" y="542"/>
              <a:ext cx="147" cy="140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6" name="Oval 13"/>
            <p:cNvSpPr>
              <a:spLocks/>
            </p:cNvSpPr>
            <p:nvPr/>
          </p:nvSpPr>
          <p:spPr bwMode="auto">
            <a:xfrm>
              <a:off x="429" y="542"/>
              <a:ext cx="147" cy="140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7" name="Line 14"/>
            <p:cNvSpPr>
              <a:spLocks noChangeShapeType="1"/>
            </p:cNvSpPr>
            <p:nvPr/>
          </p:nvSpPr>
          <p:spPr bwMode="auto">
            <a:xfrm rot="10800000" flipH="1">
              <a:off x="99" y="230"/>
              <a:ext cx="52" cy="9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8" name="Line 15"/>
            <p:cNvSpPr>
              <a:spLocks noChangeShapeType="1"/>
            </p:cNvSpPr>
            <p:nvPr/>
          </p:nvSpPr>
          <p:spPr bwMode="auto">
            <a:xfrm rot="10800000">
              <a:off x="194" y="181"/>
              <a:ext cx="89" cy="18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9" name="Line 16"/>
            <p:cNvSpPr>
              <a:spLocks noChangeShapeType="1"/>
            </p:cNvSpPr>
            <p:nvPr/>
          </p:nvSpPr>
          <p:spPr bwMode="auto">
            <a:xfrm rot="10800000">
              <a:off x="190" y="186"/>
              <a:ext cx="287" cy="17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0" name="Line 17"/>
            <p:cNvSpPr>
              <a:spLocks noChangeShapeType="1"/>
            </p:cNvSpPr>
            <p:nvPr/>
          </p:nvSpPr>
          <p:spPr bwMode="auto">
            <a:xfrm rot="10800000">
              <a:off x="187" y="172"/>
              <a:ext cx="583" cy="21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1" name="Line 18"/>
            <p:cNvSpPr>
              <a:spLocks noChangeShapeType="1"/>
            </p:cNvSpPr>
            <p:nvPr/>
          </p:nvSpPr>
          <p:spPr bwMode="auto">
            <a:xfrm rot="10800000" flipH="1">
              <a:off x="286" y="167"/>
              <a:ext cx="121" cy="22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2" name="Line 19"/>
            <p:cNvSpPr>
              <a:spLocks noChangeShapeType="1"/>
            </p:cNvSpPr>
            <p:nvPr/>
          </p:nvSpPr>
          <p:spPr bwMode="auto">
            <a:xfrm rot="10800000">
              <a:off x="422" y="177"/>
              <a:ext cx="107" cy="20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3" name="Line 20"/>
            <p:cNvSpPr>
              <a:spLocks noChangeShapeType="1"/>
            </p:cNvSpPr>
            <p:nvPr/>
          </p:nvSpPr>
          <p:spPr bwMode="auto">
            <a:xfrm rot="10800000" flipH="1">
              <a:off x="75" y="164"/>
              <a:ext cx="346" cy="23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4" name="Line 21"/>
            <p:cNvSpPr>
              <a:spLocks noChangeShapeType="1"/>
            </p:cNvSpPr>
            <p:nvPr/>
          </p:nvSpPr>
          <p:spPr bwMode="auto">
            <a:xfrm rot="10800000">
              <a:off x="422" y="168"/>
              <a:ext cx="333" cy="22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5" name="Line 22"/>
            <p:cNvSpPr>
              <a:spLocks noChangeShapeType="1"/>
            </p:cNvSpPr>
            <p:nvPr/>
          </p:nvSpPr>
          <p:spPr bwMode="auto">
            <a:xfrm rot="10800000" flipH="1">
              <a:off x="95" y="168"/>
              <a:ext cx="550" cy="2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6" name="Line 23"/>
            <p:cNvSpPr>
              <a:spLocks noChangeShapeType="1"/>
            </p:cNvSpPr>
            <p:nvPr/>
          </p:nvSpPr>
          <p:spPr bwMode="auto">
            <a:xfrm rot="10800000" flipH="1">
              <a:off x="308" y="170"/>
              <a:ext cx="351" cy="2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7" name="Line 24"/>
            <p:cNvSpPr>
              <a:spLocks noChangeShapeType="1"/>
            </p:cNvSpPr>
            <p:nvPr/>
          </p:nvSpPr>
          <p:spPr bwMode="auto">
            <a:xfrm rot="10800000" flipH="1">
              <a:off x="512" y="154"/>
              <a:ext cx="153" cy="24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8" name="Line 25"/>
            <p:cNvSpPr>
              <a:spLocks noChangeShapeType="1"/>
            </p:cNvSpPr>
            <p:nvPr/>
          </p:nvSpPr>
          <p:spPr bwMode="auto">
            <a:xfrm rot="10800000">
              <a:off x="657" y="181"/>
              <a:ext cx="102" cy="21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9" name="Line 26"/>
            <p:cNvSpPr>
              <a:spLocks noChangeShapeType="1"/>
            </p:cNvSpPr>
            <p:nvPr/>
          </p:nvSpPr>
          <p:spPr bwMode="auto">
            <a:xfrm rot="10800000">
              <a:off x="85" y="405"/>
              <a:ext cx="217" cy="21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0" name="Line 27"/>
            <p:cNvSpPr>
              <a:spLocks noChangeShapeType="1"/>
            </p:cNvSpPr>
            <p:nvPr/>
          </p:nvSpPr>
          <p:spPr bwMode="auto">
            <a:xfrm rot="10800000">
              <a:off x="76" y="392"/>
              <a:ext cx="429" cy="21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1" name="Line 28"/>
            <p:cNvSpPr>
              <a:spLocks noChangeShapeType="1"/>
            </p:cNvSpPr>
            <p:nvPr/>
          </p:nvSpPr>
          <p:spPr bwMode="auto">
            <a:xfrm rot="10800000">
              <a:off x="297" y="396"/>
              <a:ext cx="8" cy="22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2" name="Line 29"/>
            <p:cNvSpPr>
              <a:spLocks noChangeShapeType="1"/>
            </p:cNvSpPr>
            <p:nvPr/>
          </p:nvSpPr>
          <p:spPr bwMode="auto">
            <a:xfrm rot="10800000">
              <a:off x="298" y="375"/>
              <a:ext cx="206" cy="23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3" name="Line 30"/>
            <p:cNvSpPr>
              <a:spLocks noChangeShapeType="1"/>
            </p:cNvSpPr>
            <p:nvPr/>
          </p:nvSpPr>
          <p:spPr bwMode="auto">
            <a:xfrm rot="10800000" flipH="1">
              <a:off x="301" y="389"/>
              <a:ext cx="224" cy="22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4" name="Line 31"/>
            <p:cNvSpPr>
              <a:spLocks noChangeShapeType="1"/>
            </p:cNvSpPr>
            <p:nvPr/>
          </p:nvSpPr>
          <p:spPr bwMode="auto">
            <a:xfrm rot="10800000" flipH="1">
              <a:off x="511" y="396"/>
              <a:ext cx="22" cy="23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5" name="Line 32"/>
            <p:cNvSpPr>
              <a:spLocks noChangeShapeType="1"/>
            </p:cNvSpPr>
            <p:nvPr/>
          </p:nvSpPr>
          <p:spPr bwMode="auto">
            <a:xfrm rot="10800000" flipH="1">
              <a:off x="314" y="389"/>
              <a:ext cx="442" cy="21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6" name="Line 33"/>
            <p:cNvSpPr>
              <a:spLocks noChangeShapeType="1"/>
            </p:cNvSpPr>
            <p:nvPr/>
          </p:nvSpPr>
          <p:spPr bwMode="auto">
            <a:xfrm rot="10800000" flipH="1">
              <a:off x="506" y="375"/>
              <a:ext cx="276" cy="24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7" name="Line 34"/>
            <p:cNvSpPr>
              <a:spLocks noChangeShapeType="1"/>
            </p:cNvSpPr>
            <p:nvPr/>
          </p:nvSpPr>
          <p:spPr bwMode="auto">
            <a:xfrm>
              <a:off x="187" y="2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8" name="Line 35"/>
            <p:cNvSpPr>
              <a:spLocks noChangeShapeType="1"/>
            </p:cNvSpPr>
            <p:nvPr/>
          </p:nvSpPr>
          <p:spPr bwMode="auto">
            <a:xfrm>
              <a:off x="413" y="0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9" name="Line 36"/>
            <p:cNvSpPr>
              <a:spLocks noChangeShapeType="1"/>
            </p:cNvSpPr>
            <p:nvPr/>
          </p:nvSpPr>
          <p:spPr bwMode="auto">
            <a:xfrm>
              <a:off x="641" y="0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50" name="Line 37"/>
            <p:cNvSpPr>
              <a:spLocks noChangeShapeType="1"/>
            </p:cNvSpPr>
            <p:nvPr/>
          </p:nvSpPr>
          <p:spPr bwMode="auto">
            <a:xfrm>
              <a:off x="299" y="676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51" name="Line 38"/>
            <p:cNvSpPr>
              <a:spLocks noChangeShapeType="1"/>
            </p:cNvSpPr>
            <p:nvPr/>
          </p:nvSpPr>
          <p:spPr bwMode="auto">
            <a:xfrm>
              <a:off x="500" y="676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15" name="Rectangle 40"/>
          <p:cNvSpPr>
            <a:spLocks/>
          </p:cNvSpPr>
          <p:nvPr/>
        </p:nvSpPr>
        <p:spPr bwMode="auto">
          <a:xfrm>
            <a:off x="7334250" y="4267200"/>
            <a:ext cx="52308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Compile</a:t>
            </a:r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the program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and train a neural network</a:t>
            </a:r>
          </a:p>
        </p:txBody>
      </p:sp>
      <p:sp>
        <p:nvSpPr>
          <p:cNvPr id="43016" name="Rectangle 42"/>
          <p:cNvSpPr>
            <a:spLocks/>
          </p:cNvSpPr>
          <p:nvPr/>
        </p:nvSpPr>
        <p:spPr bwMode="auto">
          <a:xfrm>
            <a:off x="7334250" y="2455902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Find</a:t>
            </a:r>
            <a:r>
              <a:rPr lang="en-US" sz="36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an </a:t>
            </a:r>
            <a:r>
              <a:rPr lang="en-US" sz="3600" dirty="0" err="1" smtClean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approximable</a:t>
            </a:r>
            <a:endParaRPr lang="en-US" sz="3600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program component</a:t>
            </a:r>
          </a:p>
        </p:txBody>
      </p:sp>
      <p:sp>
        <p:nvSpPr>
          <p:cNvPr id="43017" name="Rectangle 5"/>
          <p:cNvSpPr>
            <a:spLocks/>
          </p:cNvSpPr>
          <p:nvPr/>
        </p:nvSpPr>
        <p:spPr bwMode="auto">
          <a:xfrm>
            <a:off x="381000" y="495300"/>
            <a:ext cx="10464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70000"/>
              </a:lnSpc>
            </a:pPr>
            <a:r>
              <a:rPr lang="en-US" sz="53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Neural acceleration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1803400" y="2133600"/>
            <a:ext cx="2743200" cy="1358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2"/>
          <p:cNvSpPr>
            <a:spLocks/>
          </p:cNvSpPr>
          <p:nvPr/>
        </p:nvSpPr>
        <p:spPr bwMode="auto">
          <a:xfrm>
            <a:off x="1803400" y="4927600"/>
            <a:ext cx="2743200" cy="3340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Rectangle 3"/>
          <p:cNvSpPr>
            <a:spLocks/>
          </p:cNvSpPr>
          <p:nvPr/>
        </p:nvSpPr>
        <p:spPr bwMode="auto">
          <a:xfrm>
            <a:off x="2128838" y="5067300"/>
            <a:ext cx="2092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Program</a:t>
            </a:r>
          </a:p>
        </p:txBody>
      </p:sp>
      <p:grpSp>
        <p:nvGrpSpPr>
          <p:cNvPr id="44037" name="Group 39"/>
          <p:cNvGrpSpPr>
            <a:grpSpLocks/>
          </p:cNvGrpSpPr>
          <p:nvPr/>
        </p:nvGrpSpPr>
        <p:grpSpPr bwMode="auto">
          <a:xfrm>
            <a:off x="2616200" y="3594100"/>
            <a:ext cx="1320800" cy="1230313"/>
            <a:chOff x="0" y="0"/>
            <a:chExt cx="832" cy="775"/>
          </a:xfrm>
        </p:grpSpPr>
        <p:sp>
          <p:nvSpPr>
            <p:cNvPr id="44042" name="Oval 5"/>
            <p:cNvSpPr>
              <a:spLocks/>
            </p:cNvSpPr>
            <p:nvPr/>
          </p:nvSpPr>
          <p:spPr bwMode="auto">
            <a:xfrm>
              <a:off x="108" y="98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3" name="Oval 6"/>
            <p:cNvSpPr>
              <a:spLocks/>
            </p:cNvSpPr>
            <p:nvPr/>
          </p:nvSpPr>
          <p:spPr bwMode="auto">
            <a:xfrm>
              <a:off x="337" y="98"/>
              <a:ext cx="146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4" name="Oval 7"/>
            <p:cNvSpPr>
              <a:spLocks/>
            </p:cNvSpPr>
            <p:nvPr/>
          </p:nvSpPr>
          <p:spPr bwMode="auto">
            <a:xfrm>
              <a:off x="565" y="98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5" name="Oval 8"/>
            <p:cNvSpPr>
              <a:spLocks/>
            </p:cNvSpPr>
            <p:nvPr/>
          </p:nvSpPr>
          <p:spPr bwMode="auto">
            <a:xfrm>
              <a:off x="0" y="320"/>
              <a:ext cx="146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6" name="Oval 9"/>
            <p:cNvSpPr>
              <a:spLocks/>
            </p:cNvSpPr>
            <p:nvPr/>
          </p:nvSpPr>
          <p:spPr bwMode="auto">
            <a:xfrm>
              <a:off x="228" y="320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7" name="Oval 10"/>
            <p:cNvSpPr>
              <a:spLocks/>
            </p:cNvSpPr>
            <p:nvPr/>
          </p:nvSpPr>
          <p:spPr bwMode="auto">
            <a:xfrm>
              <a:off x="456" y="320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8" name="Oval 11"/>
            <p:cNvSpPr>
              <a:spLocks/>
            </p:cNvSpPr>
            <p:nvPr/>
          </p:nvSpPr>
          <p:spPr bwMode="auto">
            <a:xfrm>
              <a:off x="685" y="320"/>
              <a:ext cx="147" cy="139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9" name="Oval 12"/>
            <p:cNvSpPr>
              <a:spLocks/>
            </p:cNvSpPr>
            <p:nvPr/>
          </p:nvSpPr>
          <p:spPr bwMode="auto">
            <a:xfrm>
              <a:off x="228" y="542"/>
              <a:ext cx="147" cy="140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0" name="Oval 13"/>
            <p:cNvSpPr>
              <a:spLocks/>
            </p:cNvSpPr>
            <p:nvPr/>
          </p:nvSpPr>
          <p:spPr bwMode="auto">
            <a:xfrm>
              <a:off x="429" y="542"/>
              <a:ext cx="147" cy="140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1" name="Line 14"/>
            <p:cNvSpPr>
              <a:spLocks noChangeShapeType="1"/>
            </p:cNvSpPr>
            <p:nvPr/>
          </p:nvSpPr>
          <p:spPr bwMode="auto">
            <a:xfrm rot="10800000" flipH="1">
              <a:off x="99" y="230"/>
              <a:ext cx="52" cy="9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2" name="Line 15"/>
            <p:cNvSpPr>
              <a:spLocks noChangeShapeType="1"/>
            </p:cNvSpPr>
            <p:nvPr/>
          </p:nvSpPr>
          <p:spPr bwMode="auto">
            <a:xfrm rot="10800000">
              <a:off x="194" y="181"/>
              <a:ext cx="89" cy="18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3" name="Line 16"/>
            <p:cNvSpPr>
              <a:spLocks noChangeShapeType="1"/>
            </p:cNvSpPr>
            <p:nvPr/>
          </p:nvSpPr>
          <p:spPr bwMode="auto">
            <a:xfrm rot="10800000">
              <a:off x="190" y="186"/>
              <a:ext cx="287" cy="17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4" name="Line 17"/>
            <p:cNvSpPr>
              <a:spLocks noChangeShapeType="1"/>
            </p:cNvSpPr>
            <p:nvPr/>
          </p:nvSpPr>
          <p:spPr bwMode="auto">
            <a:xfrm rot="10800000">
              <a:off x="187" y="172"/>
              <a:ext cx="583" cy="21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5" name="Line 18"/>
            <p:cNvSpPr>
              <a:spLocks noChangeShapeType="1"/>
            </p:cNvSpPr>
            <p:nvPr/>
          </p:nvSpPr>
          <p:spPr bwMode="auto">
            <a:xfrm rot="10800000" flipH="1">
              <a:off x="286" y="167"/>
              <a:ext cx="121" cy="22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6" name="Line 19"/>
            <p:cNvSpPr>
              <a:spLocks noChangeShapeType="1"/>
            </p:cNvSpPr>
            <p:nvPr/>
          </p:nvSpPr>
          <p:spPr bwMode="auto">
            <a:xfrm rot="10800000">
              <a:off x="422" y="177"/>
              <a:ext cx="107" cy="20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7" name="Line 20"/>
            <p:cNvSpPr>
              <a:spLocks noChangeShapeType="1"/>
            </p:cNvSpPr>
            <p:nvPr/>
          </p:nvSpPr>
          <p:spPr bwMode="auto">
            <a:xfrm rot="10800000" flipH="1">
              <a:off x="75" y="164"/>
              <a:ext cx="346" cy="23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8" name="Line 21"/>
            <p:cNvSpPr>
              <a:spLocks noChangeShapeType="1"/>
            </p:cNvSpPr>
            <p:nvPr/>
          </p:nvSpPr>
          <p:spPr bwMode="auto">
            <a:xfrm rot="10800000">
              <a:off x="422" y="168"/>
              <a:ext cx="333" cy="22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9" name="Line 22"/>
            <p:cNvSpPr>
              <a:spLocks noChangeShapeType="1"/>
            </p:cNvSpPr>
            <p:nvPr/>
          </p:nvSpPr>
          <p:spPr bwMode="auto">
            <a:xfrm rot="10800000" flipH="1">
              <a:off x="95" y="168"/>
              <a:ext cx="550" cy="2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0" name="Line 23"/>
            <p:cNvSpPr>
              <a:spLocks noChangeShapeType="1"/>
            </p:cNvSpPr>
            <p:nvPr/>
          </p:nvSpPr>
          <p:spPr bwMode="auto">
            <a:xfrm rot="10800000" flipH="1">
              <a:off x="308" y="170"/>
              <a:ext cx="351" cy="2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1" name="Line 24"/>
            <p:cNvSpPr>
              <a:spLocks noChangeShapeType="1"/>
            </p:cNvSpPr>
            <p:nvPr/>
          </p:nvSpPr>
          <p:spPr bwMode="auto">
            <a:xfrm rot="10800000" flipH="1">
              <a:off x="512" y="154"/>
              <a:ext cx="153" cy="24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2" name="Line 25"/>
            <p:cNvSpPr>
              <a:spLocks noChangeShapeType="1"/>
            </p:cNvSpPr>
            <p:nvPr/>
          </p:nvSpPr>
          <p:spPr bwMode="auto">
            <a:xfrm rot="10800000">
              <a:off x="657" y="181"/>
              <a:ext cx="102" cy="21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3" name="Line 26"/>
            <p:cNvSpPr>
              <a:spLocks noChangeShapeType="1"/>
            </p:cNvSpPr>
            <p:nvPr/>
          </p:nvSpPr>
          <p:spPr bwMode="auto">
            <a:xfrm rot="10800000">
              <a:off x="85" y="405"/>
              <a:ext cx="217" cy="21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4" name="Line 27"/>
            <p:cNvSpPr>
              <a:spLocks noChangeShapeType="1"/>
            </p:cNvSpPr>
            <p:nvPr/>
          </p:nvSpPr>
          <p:spPr bwMode="auto">
            <a:xfrm rot="10800000">
              <a:off x="76" y="392"/>
              <a:ext cx="429" cy="21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5" name="Line 28"/>
            <p:cNvSpPr>
              <a:spLocks noChangeShapeType="1"/>
            </p:cNvSpPr>
            <p:nvPr/>
          </p:nvSpPr>
          <p:spPr bwMode="auto">
            <a:xfrm rot="10800000">
              <a:off x="297" y="396"/>
              <a:ext cx="8" cy="22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6" name="Line 29"/>
            <p:cNvSpPr>
              <a:spLocks noChangeShapeType="1"/>
            </p:cNvSpPr>
            <p:nvPr/>
          </p:nvSpPr>
          <p:spPr bwMode="auto">
            <a:xfrm rot="10800000">
              <a:off x="298" y="375"/>
              <a:ext cx="206" cy="23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7" name="Line 30"/>
            <p:cNvSpPr>
              <a:spLocks noChangeShapeType="1"/>
            </p:cNvSpPr>
            <p:nvPr/>
          </p:nvSpPr>
          <p:spPr bwMode="auto">
            <a:xfrm rot="10800000" flipH="1">
              <a:off x="301" y="389"/>
              <a:ext cx="224" cy="22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8" name="Line 31"/>
            <p:cNvSpPr>
              <a:spLocks noChangeShapeType="1"/>
            </p:cNvSpPr>
            <p:nvPr/>
          </p:nvSpPr>
          <p:spPr bwMode="auto">
            <a:xfrm rot="10800000" flipH="1">
              <a:off x="511" y="396"/>
              <a:ext cx="22" cy="23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9" name="Line 32"/>
            <p:cNvSpPr>
              <a:spLocks noChangeShapeType="1"/>
            </p:cNvSpPr>
            <p:nvPr/>
          </p:nvSpPr>
          <p:spPr bwMode="auto">
            <a:xfrm rot="10800000" flipH="1">
              <a:off x="314" y="389"/>
              <a:ext cx="442" cy="21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70" name="Line 33"/>
            <p:cNvSpPr>
              <a:spLocks noChangeShapeType="1"/>
            </p:cNvSpPr>
            <p:nvPr/>
          </p:nvSpPr>
          <p:spPr bwMode="auto">
            <a:xfrm rot="10800000" flipH="1">
              <a:off x="506" y="375"/>
              <a:ext cx="276" cy="24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71" name="Line 34"/>
            <p:cNvSpPr>
              <a:spLocks noChangeShapeType="1"/>
            </p:cNvSpPr>
            <p:nvPr/>
          </p:nvSpPr>
          <p:spPr bwMode="auto">
            <a:xfrm>
              <a:off x="187" y="2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72" name="Line 35"/>
            <p:cNvSpPr>
              <a:spLocks noChangeShapeType="1"/>
            </p:cNvSpPr>
            <p:nvPr/>
          </p:nvSpPr>
          <p:spPr bwMode="auto">
            <a:xfrm>
              <a:off x="413" y="0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73" name="Line 36"/>
            <p:cNvSpPr>
              <a:spLocks noChangeShapeType="1"/>
            </p:cNvSpPr>
            <p:nvPr/>
          </p:nvSpPr>
          <p:spPr bwMode="auto">
            <a:xfrm>
              <a:off x="641" y="0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74" name="Line 37"/>
            <p:cNvSpPr>
              <a:spLocks noChangeShapeType="1"/>
            </p:cNvSpPr>
            <p:nvPr/>
          </p:nvSpPr>
          <p:spPr bwMode="auto">
            <a:xfrm>
              <a:off x="299" y="676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75" name="Line 38"/>
            <p:cNvSpPr>
              <a:spLocks noChangeShapeType="1"/>
            </p:cNvSpPr>
            <p:nvPr/>
          </p:nvSpPr>
          <p:spPr bwMode="auto">
            <a:xfrm>
              <a:off x="500" y="676"/>
              <a:ext cx="0" cy="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4038" name="Rectangle 40"/>
          <p:cNvSpPr>
            <a:spLocks/>
          </p:cNvSpPr>
          <p:nvPr/>
        </p:nvSpPr>
        <p:spPr bwMode="auto">
          <a:xfrm>
            <a:off x="7334250" y="4267200"/>
            <a:ext cx="52308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Compile</a:t>
            </a:r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the program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and train a neural network</a:t>
            </a:r>
          </a:p>
        </p:txBody>
      </p:sp>
      <p:sp>
        <p:nvSpPr>
          <p:cNvPr id="44039" name="Rectangle 41"/>
          <p:cNvSpPr>
            <a:spLocks/>
          </p:cNvSpPr>
          <p:nvPr/>
        </p:nvSpPr>
        <p:spPr bwMode="auto">
          <a:xfrm>
            <a:off x="7334250" y="6134100"/>
            <a:ext cx="566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Execute</a:t>
            </a:r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on a fast Neural Processing Unit (NPU)</a:t>
            </a:r>
          </a:p>
        </p:txBody>
      </p:sp>
      <p:sp>
        <p:nvSpPr>
          <p:cNvPr id="44040" name="Rectangle 43"/>
          <p:cNvSpPr>
            <a:spLocks/>
          </p:cNvSpPr>
          <p:nvPr/>
        </p:nvSpPr>
        <p:spPr bwMode="auto">
          <a:xfrm>
            <a:off x="7334250" y="2455902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Find</a:t>
            </a:r>
            <a:r>
              <a:rPr lang="en-US" sz="36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an </a:t>
            </a:r>
            <a:r>
              <a:rPr lang="en-US" sz="3600" dirty="0" err="1" smtClean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approximable</a:t>
            </a:r>
            <a:endParaRPr lang="en-US" sz="3600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program component</a:t>
            </a:r>
          </a:p>
        </p:txBody>
      </p:sp>
      <p:sp>
        <p:nvSpPr>
          <p:cNvPr id="44041" name="Rectangle 5"/>
          <p:cNvSpPr>
            <a:spLocks/>
          </p:cNvSpPr>
          <p:nvPr/>
        </p:nvSpPr>
        <p:spPr bwMode="auto">
          <a:xfrm>
            <a:off x="381000" y="495300"/>
            <a:ext cx="10464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70000"/>
              </a:lnSpc>
            </a:pPr>
            <a:r>
              <a:rPr lang="en-US" sz="53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Neural acceleration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"/>
          <p:cNvSpPr>
            <a:spLocks noChangeShapeType="1"/>
          </p:cNvSpPr>
          <p:nvPr/>
        </p:nvSpPr>
        <p:spPr bwMode="auto">
          <a:xfrm rot="10800000" flipH="1">
            <a:off x="2070100" y="4646613"/>
            <a:ext cx="0" cy="1465262"/>
          </a:xfrm>
          <a:prstGeom prst="line">
            <a:avLst/>
          </a:prstGeom>
          <a:noFill/>
          <a:ln w="38100">
            <a:solidFill>
              <a:srgbClr val="51A012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Rectangle 2"/>
          <p:cNvSpPr>
            <a:spLocks noChangeArrowheads="1"/>
          </p:cNvSpPr>
          <p:nvPr>
            <p:ph type="title"/>
          </p:nvPr>
        </p:nvSpPr>
        <p:spPr>
          <a:xfrm>
            <a:off x="533400" y="4191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Example: Sobel filter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0"/>
          <a:stretch>
            <a:fillRect/>
          </a:stretch>
        </p:blipFill>
        <p:spPr bwMode="auto">
          <a:xfrm>
            <a:off x="600075" y="6167438"/>
            <a:ext cx="299561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670050"/>
            <a:ext cx="29289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/>
          </p:cNvSpPr>
          <p:nvPr/>
        </p:nvSpPr>
        <p:spPr bwMode="auto">
          <a:xfrm>
            <a:off x="355600" y="5111750"/>
            <a:ext cx="34290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 b="1">
                <a:solidFill>
                  <a:schemeClr val="tx1"/>
                </a:solidFill>
                <a:latin typeface="Courier New" pitchFamily="49" charset="0"/>
                <a:ea typeface="Helvetica Neue Light" charset="0"/>
                <a:cs typeface="Courier New" pitchFamily="49" charset="0"/>
              </a:rPr>
              <a:t>edgeDetection()</a:t>
            </a:r>
          </a:p>
        </p:txBody>
      </p:sp>
      <p:grpSp>
        <p:nvGrpSpPr>
          <p:cNvPr id="45063" name="Group 2"/>
          <p:cNvGrpSpPr>
            <a:grpSpLocks/>
          </p:cNvGrpSpPr>
          <p:nvPr/>
        </p:nvGrpSpPr>
        <p:grpSpPr bwMode="auto">
          <a:xfrm>
            <a:off x="4089400" y="1752600"/>
            <a:ext cx="9118600" cy="7315200"/>
            <a:chOff x="3784600" y="1828800"/>
            <a:chExt cx="9118600" cy="7315200"/>
          </a:xfrm>
        </p:grpSpPr>
        <p:sp>
          <p:nvSpPr>
            <p:cNvPr id="45064" name="Rounded Rectangle 1"/>
            <p:cNvSpPr>
              <a:spLocks noChangeArrowheads="1"/>
            </p:cNvSpPr>
            <p:nvPr/>
          </p:nvSpPr>
          <p:spPr bwMode="auto">
            <a:xfrm>
              <a:off x="3784600" y="1828800"/>
              <a:ext cx="8509000" cy="7315200"/>
            </a:xfrm>
            <a:prstGeom prst="roundRect">
              <a:avLst>
                <a:gd name="adj" fmla="val 6713"/>
              </a:avLst>
            </a:prstGeom>
            <a:solidFill>
              <a:srgbClr val="FFCC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Rectangle 3"/>
            <p:cNvSpPr>
              <a:spLocks/>
            </p:cNvSpPr>
            <p:nvPr/>
          </p:nvSpPr>
          <p:spPr bwMode="auto">
            <a:xfrm>
              <a:off x="3962400" y="2438400"/>
              <a:ext cx="8331200" cy="16256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@approx float </a:t>
              </a:r>
              <a:r>
                <a:rPr lang="en-US" sz="2500" b="1">
                  <a:solidFill>
                    <a:schemeClr val="bg2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grad</a:t>
              </a:r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(approx float[3][3] p) {</a:t>
              </a:r>
            </a:p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  …</a:t>
              </a:r>
            </a:p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}</a:t>
              </a:r>
            </a:p>
            <a:p>
              <a:pPr algn="l"/>
              <a:endParaRPr lang="en-US" sz="25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endParaRPr>
            </a:p>
          </p:txBody>
        </p:sp>
        <p:sp>
          <p:nvSpPr>
            <p:cNvPr id="45066" name="Rectangle 7"/>
            <p:cNvSpPr>
              <a:spLocks/>
            </p:cNvSpPr>
            <p:nvPr/>
          </p:nvSpPr>
          <p:spPr bwMode="auto">
            <a:xfrm>
              <a:off x="4025900" y="5135563"/>
              <a:ext cx="8877300" cy="391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void edgeDetection(aImage &amp;src,</a:t>
              </a:r>
            </a:p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                   aImage &amp;dst) {</a:t>
              </a:r>
            </a:p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  for (int y = …) {</a:t>
              </a:r>
            </a:p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    for (int x = …) {</a:t>
              </a:r>
            </a:p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      dst[x][y] = </a:t>
              </a:r>
              <a:r>
                <a:rPr lang="en-US" sz="2500" b="1">
                  <a:solidFill>
                    <a:schemeClr val="bg2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grad</a:t>
              </a:r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(window(src, x, y));</a:t>
              </a:r>
            </a:p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    }</a:t>
              </a:r>
            </a:p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  }</a:t>
              </a:r>
            </a:p>
            <a:p>
              <a:pPr algn="l"/>
              <a:r>
                <a:rPr lang="en-US" sz="25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}</a:t>
              </a:r>
            </a:p>
          </p:txBody>
        </p:sp>
        <p:sp>
          <p:nvSpPr>
            <p:cNvPr id="45067" name="Rectangle 8"/>
            <p:cNvSpPr>
              <a:spLocks/>
            </p:cNvSpPr>
            <p:nvPr/>
          </p:nvSpPr>
          <p:spPr bwMode="auto">
            <a:xfrm>
              <a:off x="4005263" y="4398963"/>
              <a:ext cx="44084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600" b="1">
                  <a:solidFill>
                    <a:schemeClr val="tx1"/>
                  </a:solidFill>
                  <a:latin typeface="Courier New" pitchFamily="49" charset="0"/>
                  <a:ea typeface="Courier" charset="0"/>
                  <a:cs typeface="Courier New" pitchFamily="49" charset="0"/>
                  <a:sym typeface="Courier" charset="0"/>
                </a:rPr>
                <a:t>@approx float dst[][];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>
            <p:ph type="title"/>
          </p:nvPr>
        </p:nvSpPr>
        <p:spPr>
          <a:xfrm>
            <a:off x="457200" y="7366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Code region criteria</a:t>
            </a:r>
          </a:p>
        </p:txBody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1778000" y="3162300"/>
            <a:ext cx="10464800" cy="560070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Approximable</a:t>
            </a:r>
          </a:p>
          <a:p>
            <a:pPr marL="0" indent="0" eaLnBrk="1" hangingPunct="1">
              <a:spcBef>
                <a:spcPts val="8500"/>
              </a:spcBef>
            </a:pPr>
            <a:r>
              <a:rPr lang="en-US" smtClean="0"/>
              <a:t>Well-defined</a:t>
            </a:r>
            <a:br>
              <a:rPr lang="en-US" smtClean="0"/>
            </a:br>
            <a:r>
              <a:rPr lang="en-US" smtClean="0"/>
              <a:t>inputs and outputs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7480300" y="2806700"/>
            <a:ext cx="5422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small errors do not corrupt output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7594600" y="4997450"/>
            <a:ext cx="5422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4700"/>
              </a:spcBef>
            </a:pPr>
            <a:r>
              <a:rPr lang="en-US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no side effects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889000" y="2927350"/>
            <a:ext cx="7604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500" b="1">
                <a:solidFill>
                  <a:srgbClr val="B91109"/>
                </a:solidFill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√</a:t>
            </a:r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889000" y="4781550"/>
            <a:ext cx="7604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500" b="1">
                <a:solidFill>
                  <a:srgbClr val="B91109"/>
                </a:solidFill>
                <a:latin typeface="Gill Sans" charset="0"/>
                <a:ea typeface="Lucida Grande" charset="0"/>
                <a:cs typeface="Lucida Grande" charset="0"/>
                <a:sym typeface="Gill Sans" charset="0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>
            <p:ph type="title"/>
          </p:nvPr>
        </p:nvSpPr>
        <p:spPr>
          <a:xfrm>
            <a:off x="457200" y="4953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Code observation</a:t>
            </a:r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4749800" y="3429000"/>
            <a:ext cx="3492500" cy="2895600"/>
            <a:chOff x="0" y="0"/>
            <a:chExt cx="2200" cy="1824"/>
          </a:xfrm>
        </p:grpSpPr>
        <p:sp>
          <p:nvSpPr>
            <p:cNvPr id="47151" name="Rectangle 2"/>
            <p:cNvSpPr>
              <a:spLocks/>
            </p:cNvSpPr>
            <p:nvPr/>
          </p:nvSpPr>
          <p:spPr bwMode="auto">
            <a:xfrm>
              <a:off x="80" y="80"/>
              <a:ext cx="2096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200" b="1">
                  <a:solidFill>
                    <a:srgbClr val="51A012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[[NPU]]</a:t>
              </a:r>
            </a:p>
            <a:p>
              <a:pPr algn="l"/>
              <a:r>
                <a:rPr lang="en-US" sz="1200" b="1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float</a:t>
              </a:r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sz="1200" b="1">
                  <a:solidFill>
                    <a:srgbClr val="51A012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grad</a:t>
              </a:r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(</a:t>
              </a:r>
              <a:r>
                <a:rPr lang="en-US" sz="1200" b="1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float</a:t>
              </a:r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[3][3] p) {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 …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}</a:t>
              </a:r>
            </a:p>
            <a:p>
              <a:pPr algn="l"/>
              <a:endParaRPr lang="en-US" sz="12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endParaRPr>
            </a:p>
            <a:p>
              <a:pPr algn="l"/>
              <a:r>
                <a:rPr lang="en-US" sz="1200" b="1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void</a:t>
              </a:r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edgeDetection(Image &amp;src,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                  Image &amp;dst) {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 </a:t>
              </a:r>
              <a:r>
                <a:rPr lang="en-US" sz="1200" b="1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for</a:t>
              </a:r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(</a:t>
              </a:r>
              <a:r>
                <a:rPr lang="en-US" sz="1200" b="1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int</a:t>
              </a:r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y = …) {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   </a:t>
              </a:r>
              <a:r>
                <a:rPr lang="en-US" sz="1200" b="1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for</a:t>
              </a:r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(</a:t>
              </a:r>
              <a:r>
                <a:rPr lang="en-US" sz="1200" b="1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int</a:t>
              </a:r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x = …) {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     dst[x][y] =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          </a:t>
              </a:r>
              <a:r>
                <a:rPr lang="en-US" sz="1200" b="1">
                  <a:solidFill>
                    <a:srgbClr val="51A012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grad</a:t>
              </a:r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(window(src, x, y));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   }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 }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}</a:t>
              </a:r>
            </a:p>
            <a:p>
              <a:pPr algn="l"/>
              <a:endParaRPr lang="en-US" sz="12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endParaRPr>
            </a:p>
          </p:txBody>
        </p:sp>
        <p:grpSp>
          <p:nvGrpSpPr>
            <p:cNvPr id="47152" name="Group 5"/>
            <p:cNvGrpSpPr>
              <a:grpSpLocks/>
            </p:cNvGrpSpPr>
            <p:nvPr/>
          </p:nvGrpSpPr>
          <p:grpSpPr bwMode="auto">
            <a:xfrm>
              <a:off x="-8" y="-8"/>
              <a:ext cx="2216" cy="1840"/>
              <a:chOff x="0" y="0"/>
              <a:chExt cx="2216" cy="1840"/>
            </a:xfrm>
          </p:grpSpPr>
          <p:sp>
            <p:nvSpPr>
              <p:cNvPr id="47153" name="Rectangle 3"/>
              <p:cNvSpPr>
                <a:spLocks/>
              </p:cNvSpPr>
              <p:nvPr/>
            </p:nvSpPr>
            <p:spPr bwMode="auto">
              <a:xfrm>
                <a:off x="8" y="8"/>
                <a:ext cx="2200" cy="1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7154" name="Pictur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216" cy="1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7108" name="Rectangle 7"/>
          <p:cNvSpPr>
            <a:spLocks/>
          </p:cNvSpPr>
          <p:nvPr/>
        </p:nvSpPr>
        <p:spPr bwMode="auto">
          <a:xfrm>
            <a:off x="3935413" y="4508500"/>
            <a:ext cx="4349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51A01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+</a:t>
            </a:r>
          </a:p>
        </p:txBody>
      </p:sp>
      <p:sp>
        <p:nvSpPr>
          <p:cNvPr id="47109" name="Rectangle 8"/>
          <p:cNvSpPr>
            <a:spLocks/>
          </p:cNvSpPr>
          <p:nvPr/>
        </p:nvSpPr>
        <p:spPr bwMode="auto">
          <a:xfrm>
            <a:off x="8483600" y="4502150"/>
            <a:ext cx="62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51A01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=&gt;</a:t>
            </a:r>
          </a:p>
        </p:txBody>
      </p:sp>
      <p:sp>
        <p:nvSpPr>
          <p:cNvPr id="47110" name="Rectangle 9"/>
          <p:cNvSpPr>
            <a:spLocks/>
          </p:cNvSpPr>
          <p:nvPr/>
        </p:nvSpPr>
        <p:spPr bwMode="auto">
          <a:xfrm>
            <a:off x="681038" y="6680200"/>
            <a:ext cx="2832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test cases</a:t>
            </a:r>
          </a:p>
        </p:txBody>
      </p:sp>
      <p:sp>
        <p:nvSpPr>
          <p:cNvPr id="47111" name="Rectangle 10"/>
          <p:cNvSpPr>
            <a:spLocks/>
          </p:cNvSpPr>
          <p:nvPr/>
        </p:nvSpPr>
        <p:spPr bwMode="auto">
          <a:xfrm>
            <a:off x="4833938" y="6686550"/>
            <a:ext cx="332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instrumented program</a:t>
            </a:r>
          </a:p>
        </p:txBody>
      </p:sp>
      <p:sp>
        <p:nvSpPr>
          <p:cNvPr id="47112" name="Rectangle 11"/>
          <p:cNvSpPr>
            <a:spLocks/>
          </p:cNvSpPr>
          <p:nvPr/>
        </p:nvSpPr>
        <p:spPr bwMode="auto">
          <a:xfrm>
            <a:off x="9393238" y="6680200"/>
            <a:ext cx="2933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sample</a:t>
            </a:r>
          </a:p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arguments &amp; outputs</a:t>
            </a:r>
          </a:p>
        </p:txBody>
      </p:sp>
      <p:sp>
        <p:nvSpPr>
          <p:cNvPr id="47113" name="Rectangle 12"/>
          <p:cNvSpPr>
            <a:spLocks/>
          </p:cNvSpPr>
          <p:nvPr/>
        </p:nvSpPr>
        <p:spPr bwMode="auto">
          <a:xfrm>
            <a:off x="9271000" y="362585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323, 231, 122, 93, 321, 49</a:t>
            </a:r>
          </a:p>
        </p:txBody>
      </p:sp>
      <p:sp>
        <p:nvSpPr>
          <p:cNvPr id="47114" name="Rectangle 13"/>
          <p:cNvSpPr>
            <a:spLocks/>
          </p:cNvSpPr>
          <p:nvPr/>
        </p:nvSpPr>
        <p:spPr bwMode="auto">
          <a:xfrm>
            <a:off x="12103100" y="3625850"/>
            <a:ext cx="458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53.2</a:t>
            </a:r>
          </a:p>
        </p:txBody>
      </p:sp>
      <p:sp>
        <p:nvSpPr>
          <p:cNvPr id="47115" name="Rectangle 14"/>
          <p:cNvSpPr>
            <a:spLocks/>
          </p:cNvSpPr>
          <p:nvPr/>
        </p:nvSpPr>
        <p:spPr bwMode="auto">
          <a:xfrm>
            <a:off x="11607800" y="362585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16" name="Rectangle 15"/>
          <p:cNvSpPr>
            <a:spLocks/>
          </p:cNvSpPr>
          <p:nvPr/>
        </p:nvSpPr>
        <p:spPr bwMode="auto">
          <a:xfrm>
            <a:off x="9271000" y="3321050"/>
            <a:ext cx="1168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</a:t>
            </a:r>
          </a:p>
        </p:txBody>
      </p:sp>
      <p:sp>
        <p:nvSpPr>
          <p:cNvPr id="47117" name="Rectangle 16"/>
          <p:cNvSpPr>
            <a:spLocks/>
          </p:cNvSpPr>
          <p:nvPr/>
        </p:nvSpPr>
        <p:spPr bwMode="auto">
          <a:xfrm>
            <a:off x="12103100" y="3321050"/>
            <a:ext cx="876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grad(p)</a:t>
            </a:r>
          </a:p>
        </p:txBody>
      </p:sp>
      <p:sp>
        <p:nvSpPr>
          <p:cNvPr id="47118" name="Rectangle 17"/>
          <p:cNvSpPr>
            <a:spLocks/>
          </p:cNvSpPr>
          <p:nvPr/>
        </p:nvSpPr>
        <p:spPr bwMode="auto">
          <a:xfrm>
            <a:off x="9271000" y="38862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49, 423, 293, 293, 23, 2</a:t>
            </a:r>
          </a:p>
        </p:txBody>
      </p:sp>
      <p:sp>
        <p:nvSpPr>
          <p:cNvPr id="47119" name="Rectangle 18"/>
          <p:cNvSpPr>
            <a:spLocks/>
          </p:cNvSpPr>
          <p:nvPr/>
        </p:nvSpPr>
        <p:spPr bwMode="auto">
          <a:xfrm>
            <a:off x="12103100" y="3886200"/>
            <a:ext cx="458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94.2</a:t>
            </a:r>
          </a:p>
        </p:txBody>
      </p:sp>
      <p:sp>
        <p:nvSpPr>
          <p:cNvPr id="47120" name="Rectangle 19"/>
          <p:cNvSpPr>
            <a:spLocks/>
          </p:cNvSpPr>
          <p:nvPr/>
        </p:nvSpPr>
        <p:spPr bwMode="auto">
          <a:xfrm>
            <a:off x="11607800" y="388620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21" name="Rectangle 20"/>
          <p:cNvSpPr>
            <a:spLocks/>
          </p:cNvSpPr>
          <p:nvPr/>
        </p:nvSpPr>
        <p:spPr bwMode="auto">
          <a:xfrm>
            <a:off x="9271000" y="41402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34, 129, 493, 49, 31, 11</a:t>
            </a:r>
          </a:p>
        </p:txBody>
      </p:sp>
      <p:sp>
        <p:nvSpPr>
          <p:cNvPr id="47122" name="Rectangle 21"/>
          <p:cNvSpPr>
            <a:spLocks/>
          </p:cNvSpPr>
          <p:nvPr/>
        </p:nvSpPr>
        <p:spPr bwMode="auto">
          <a:xfrm>
            <a:off x="12103100" y="4140200"/>
            <a:ext cx="3603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1.2</a:t>
            </a:r>
          </a:p>
        </p:txBody>
      </p:sp>
      <p:sp>
        <p:nvSpPr>
          <p:cNvPr id="47123" name="Rectangle 22"/>
          <p:cNvSpPr>
            <a:spLocks/>
          </p:cNvSpPr>
          <p:nvPr/>
        </p:nvSpPr>
        <p:spPr bwMode="auto">
          <a:xfrm>
            <a:off x="11607800" y="414020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24" name="Rectangle 23"/>
          <p:cNvSpPr>
            <a:spLocks/>
          </p:cNvSpPr>
          <p:nvPr/>
        </p:nvSpPr>
        <p:spPr bwMode="auto">
          <a:xfrm>
            <a:off x="9271000" y="43942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21, 85, 47, 62, 21, 577</a:t>
            </a:r>
          </a:p>
        </p:txBody>
      </p:sp>
      <p:sp>
        <p:nvSpPr>
          <p:cNvPr id="47125" name="Rectangle 24"/>
          <p:cNvSpPr>
            <a:spLocks/>
          </p:cNvSpPr>
          <p:nvPr/>
        </p:nvSpPr>
        <p:spPr bwMode="auto">
          <a:xfrm>
            <a:off x="12103100" y="4394200"/>
            <a:ext cx="458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64.2</a:t>
            </a:r>
          </a:p>
        </p:txBody>
      </p:sp>
      <p:sp>
        <p:nvSpPr>
          <p:cNvPr id="47126" name="Rectangle 25"/>
          <p:cNvSpPr>
            <a:spLocks/>
          </p:cNvSpPr>
          <p:nvPr/>
        </p:nvSpPr>
        <p:spPr bwMode="auto">
          <a:xfrm>
            <a:off x="11607800" y="439420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27" name="Rectangle 26"/>
          <p:cNvSpPr>
            <a:spLocks/>
          </p:cNvSpPr>
          <p:nvPr/>
        </p:nvSpPr>
        <p:spPr bwMode="auto">
          <a:xfrm>
            <a:off x="9271000" y="46482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7, 55, 28, 96, 552, 921</a:t>
            </a:r>
          </a:p>
        </p:txBody>
      </p:sp>
      <p:sp>
        <p:nvSpPr>
          <p:cNvPr id="47128" name="Rectangle 27"/>
          <p:cNvSpPr>
            <a:spLocks/>
          </p:cNvSpPr>
          <p:nvPr/>
        </p:nvSpPr>
        <p:spPr bwMode="auto">
          <a:xfrm>
            <a:off x="12103100" y="4648200"/>
            <a:ext cx="458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18.1</a:t>
            </a:r>
          </a:p>
        </p:txBody>
      </p:sp>
      <p:sp>
        <p:nvSpPr>
          <p:cNvPr id="47129" name="Rectangle 28"/>
          <p:cNvSpPr>
            <a:spLocks/>
          </p:cNvSpPr>
          <p:nvPr/>
        </p:nvSpPr>
        <p:spPr bwMode="auto">
          <a:xfrm>
            <a:off x="11607800" y="464820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30" name="Rectangle 29"/>
          <p:cNvSpPr>
            <a:spLocks/>
          </p:cNvSpPr>
          <p:nvPr/>
        </p:nvSpPr>
        <p:spPr bwMode="auto">
          <a:xfrm>
            <a:off x="9271000" y="49022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5, 129, 493, 49, 31, 11</a:t>
            </a:r>
          </a:p>
        </p:txBody>
      </p:sp>
      <p:sp>
        <p:nvSpPr>
          <p:cNvPr id="47131" name="Rectangle 30"/>
          <p:cNvSpPr>
            <a:spLocks/>
          </p:cNvSpPr>
          <p:nvPr/>
        </p:nvSpPr>
        <p:spPr bwMode="auto">
          <a:xfrm>
            <a:off x="12103100" y="4902200"/>
            <a:ext cx="458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92.2</a:t>
            </a:r>
          </a:p>
        </p:txBody>
      </p:sp>
      <p:sp>
        <p:nvSpPr>
          <p:cNvPr id="47132" name="Rectangle 31"/>
          <p:cNvSpPr>
            <a:spLocks/>
          </p:cNvSpPr>
          <p:nvPr/>
        </p:nvSpPr>
        <p:spPr bwMode="auto">
          <a:xfrm>
            <a:off x="11607800" y="490220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33" name="Rectangle 32"/>
          <p:cNvSpPr>
            <a:spLocks/>
          </p:cNvSpPr>
          <p:nvPr/>
        </p:nvSpPr>
        <p:spPr bwMode="auto">
          <a:xfrm>
            <a:off x="9271000" y="51562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49, 423, 293, 293, 23, 2</a:t>
            </a:r>
          </a:p>
        </p:txBody>
      </p:sp>
      <p:sp>
        <p:nvSpPr>
          <p:cNvPr id="47134" name="Rectangle 33"/>
          <p:cNvSpPr>
            <a:spLocks/>
          </p:cNvSpPr>
          <p:nvPr/>
        </p:nvSpPr>
        <p:spPr bwMode="auto">
          <a:xfrm>
            <a:off x="12103100" y="5156200"/>
            <a:ext cx="3603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6.5</a:t>
            </a:r>
          </a:p>
        </p:txBody>
      </p:sp>
      <p:sp>
        <p:nvSpPr>
          <p:cNvPr id="47135" name="Rectangle 34"/>
          <p:cNvSpPr>
            <a:spLocks/>
          </p:cNvSpPr>
          <p:nvPr/>
        </p:nvSpPr>
        <p:spPr bwMode="auto">
          <a:xfrm>
            <a:off x="11607800" y="515620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36" name="Rectangle 35"/>
          <p:cNvSpPr>
            <a:spLocks/>
          </p:cNvSpPr>
          <p:nvPr/>
        </p:nvSpPr>
        <p:spPr bwMode="auto">
          <a:xfrm>
            <a:off x="9271000" y="54102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34, 129, 72, 49, 5, 2</a:t>
            </a:r>
          </a:p>
        </p:txBody>
      </p:sp>
      <p:sp>
        <p:nvSpPr>
          <p:cNvPr id="47137" name="Rectangle 36"/>
          <p:cNvSpPr>
            <a:spLocks/>
          </p:cNvSpPr>
          <p:nvPr/>
        </p:nvSpPr>
        <p:spPr bwMode="auto">
          <a:xfrm>
            <a:off x="12103100" y="5410200"/>
            <a:ext cx="4095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120</a:t>
            </a:r>
          </a:p>
        </p:txBody>
      </p:sp>
      <p:sp>
        <p:nvSpPr>
          <p:cNvPr id="47138" name="Rectangle 37"/>
          <p:cNvSpPr>
            <a:spLocks/>
          </p:cNvSpPr>
          <p:nvPr/>
        </p:nvSpPr>
        <p:spPr bwMode="auto">
          <a:xfrm>
            <a:off x="11607800" y="541020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39" name="Rectangle 38"/>
          <p:cNvSpPr>
            <a:spLocks/>
          </p:cNvSpPr>
          <p:nvPr/>
        </p:nvSpPr>
        <p:spPr bwMode="auto">
          <a:xfrm>
            <a:off x="9271000" y="56642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323, 231, 122, 93, 321, 49</a:t>
            </a:r>
          </a:p>
        </p:txBody>
      </p:sp>
      <p:sp>
        <p:nvSpPr>
          <p:cNvPr id="47140" name="Rectangle 39"/>
          <p:cNvSpPr>
            <a:spLocks/>
          </p:cNvSpPr>
          <p:nvPr/>
        </p:nvSpPr>
        <p:spPr bwMode="auto">
          <a:xfrm>
            <a:off x="12103100" y="5664200"/>
            <a:ext cx="458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53.2</a:t>
            </a:r>
          </a:p>
        </p:txBody>
      </p:sp>
      <p:sp>
        <p:nvSpPr>
          <p:cNvPr id="47141" name="Rectangle 40"/>
          <p:cNvSpPr>
            <a:spLocks/>
          </p:cNvSpPr>
          <p:nvPr/>
        </p:nvSpPr>
        <p:spPr bwMode="auto">
          <a:xfrm>
            <a:off x="11607800" y="566420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42" name="Rectangle 41"/>
          <p:cNvSpPr>
            <a:spLocks/>
          </p:cNvSpPr>
          <p:nvPr/>
        </p:nvSpPr>
        <p:spPr bwMode="auto">
          <a:xfrm>
            <a:off x="9271000" y="59182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6, 423, 293, 293, 23, 2</a:t>
            </a:r>
          </a:p>
        </p:txBody>
      </p:sp>
      <p:sp>
        <p:nvSpPr>
          <p:cNvPr id="47143" name="Rectangle 42"/>
          <p:cNvSpPr>
            <a:spLocks/>
          </p:cNvSpPr>
          <p:nvPr/>
        </p:nvSpPr>
        <p:spPr bwMode="auto">
          <a:xfrm>
            <a:off x="12103100" y="5918200"/>
            <a:ext cx="458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49.7</a:t>
            </a:r>
          </a:p>
        </p:txBody>
      </p:sp>
      <p:sp>
        <p:nvSpPr>
          <p:cNvPr id="47144" name="Rectangle 43"/>
          <p:cNvSpPr>
            <a:spLocks/>
          </p:cNvSpPr>
          <p:nvPr/>
        </p:nvSpPr>
        <p:spPr bwMode="auto">
          <a:xfrm>
            <a:off x="11607800" y="5918200"/>
            <a:ext cx="277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Zapf Dingbats" charset="0"/>
                <a:cs typeface="Zapf Dingbats" charset="0"/>
              </a:rPr>
              <a:t>➝</a:t>
            </a:r>
          </a:p>
        </p:txBody>
      </p:sp>
      <p:sp>
        <p:nvSpPr>
          <p:cNvPr id="47145" name="Rectangle 44"/>
          <p:cNvSpPr>
            <a:spLocks/>
          </p:cNvSpPr>
          <p:nvPr/>
        </p:nvSpPr>
        <p:spPr bwMode="auto">
          <a:xfrm>
            <a:off x="2393950" y="2165350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urier New Bold" charset="0"/>
                <a:cs typeface="Courier New Bold" charset="0"/>
                <a:sym typeface="Courier New Bold" charset="0"/>
              </a:rPr>
              <a:t>record(p);</a:t>
            </a:r>
          </a:p>
        </p:txBody>
      </p:sp>
      <p:sp>
        <p:nvSpPr>
          <p:cNvPr id="47146" name="Rectangle 45"/>
          <p:cNvSpPr>
            <a:spLocks/>
          </p:cNvSpPr>
          <p:nvPr/>
        </p:nvSpPr>
        <p:spPr bwMode="auto">
          <a:xfrm>
            <a:off x="6600825" y="2165350"/>
            <a:ext cx="4857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urier New Bold" charset="0"/>
                <a:cs typeface="Courier New Bold" charset="0"/>
                <a:sym typeface="Courier New Bold" charset="0"/>
              </a:rPr>
              <a:t>record(result);</a:t>
            </a:r>
          </a:p>
        </p:txBody>
      </p:sp>
      <p:sp>
        <p:nvSpPr>
          <p:cNvPr id="47147" name="Freeform 46"/>
          <p:cNvSpPr>
            <a:spLocks/>
          </p:cNvSpPr>
          <p:nvPr/>
        </p:nvSpPr>
        <p:spPr bwMode="auto">
          <a:xfrm>
            <a:off x="4249738" y="2898775"/>
            <a:ext cx="855662" cy="1117600"/>
          </a:xfrm>
          <a:custGeom>
            <a:avLst/>
            <a:gdLst>
              <a:gd name="T0" fmla="*/ 190651270 w 17977"/>
              <a:gd name="T1" fmla="*/ 0 h 21600"/>
              <a:gd name="T2" fmla="*/ 476624725 w 17977"/>
              <a:gd name="T3" fmla="*/ 1968442643 h 21600"/>
              <a:gd name="T4" fmla="*/ 1938528987 w 1797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977" h="21600">
                <a:moveTo>
                  <a:pt x="1768" y="0"/>
                </a:moveTo>
                <a:cubicBezTo>
                  <a:pt x="1768" y="0"/>
                  <a:pt x="-3623" y="7552"/>
                  <a:pt x="4420" y="14211"/>
                </a:cubicBezTo>
                <a:cubicBezTo>
                  <a:pt x="12464" y="20869"/>
                  <a:pt x="17977" y="21600"/>
                  <a:pt x="17977" y="21600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48" name="Freeform 47"/>
          <p:cNvSpPr>
            <a:spLocks/>
          </p:cNvSpPr>
          <p:nvPr/>
        </p:nvSpPr>
        <p:spPr bwMode="auto">
          <a:xfrm>
            <a:off x="5084763" y="2892425"/>
            <a:ext cx="2484437" cy="13779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1600" y="0"/>
                  <a:pt x="21590" y="5548"/>
                  <a:pt x="16382" y="9728"/>
                </a:cubicBezTo>
                <a:cubicBezTo>
                  <a:pt x="11175" y="13908"/>
                  <a:pt x="0" y="21600"/>
                  <a:pt x="0" y="21600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49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87700"/>
            <a:ext cx="2717800" cy="271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50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70300"/>
            <a:ext cx="2654300" cy="2654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>
            <p:ph type="title"/>
          </p:nvPr>
        </p:nvSpPr>
        <p:spPr>
          <a:xfrm>
            <a:off x="533400" y="4953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Training</a:t>
            </a:r>
          </a:p>
        </p:txBody>
      </p:sp>
      <p:sp>
        <p:nvSpPr>
          <p:cNvPr id="48131" name="Rectangle 2"/>
          <p:cNvSpPr>
            <a:spLocks/>
          </p:cNvSpPr>
          <p:nvPr/>
        </p:nvSpPr>
        <p:spPr bwMode="auto">
          <a:xfrm>
            <a:off x="3411538" y="6369050"/>
            <a:ext cx="4048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Backpropagation</a:t>
            </a:r>
          </a:p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Training</a:t>
            </a:r>
          </a:p>
        </p:txBody>
      </p:sp>
      <p:grpSp>
        <p:nvGrpSpPr>
          <p:cNvPr id="48132" name="Group 37"/>
          <p:cNvGrpSpPr>
            <a:grpSpLocks/>
          </p:cNvGrpSpPr>
          <p:nvPr/>
        </p:nvGrpSpPr>
        <p:grpSpPr bwMode="auto">
          <a:xfrm>
            <a:off x="4457700" y="4241800"/>
            <a:ext cx="1943100" cy="1906588"/>
            <a:chOff x="0" y="0"/>
            <a:chExt cx="1224" cy="1201"/>
          </a:xfrm>
        </p:grpSpPr>
        <p:sp>
          <p:nvSpPr>
            <p:cNvPr id="48136" name="Oval 3"/>
            <p:cNvSpPr>
              <a:spLocks/>
            </p:cNvSpPr>
            <p:nvPr/>
          </p:nvSpPr>
          <p:spPr bwMode="auto">
            <a:xfrm>
              <a:off x="160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37" name="Oval 4"/>
            <p:cNvSpPr>
              <a:spLocks/>
            </p:cNvSpPr>
            <p:nvPr/>
          </p:nvSpPr>
          <p:spPr bwMode="auto">
            <a:xfrm>
              <a:off x="496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38" name="Oval 5"/>
            <p:cNvSpPr>
              <a:spLocks/>
            </p:cNvSpPr>
            <p:nvPr/>
          </p:nvSpPr>
          <p:spPr bwMode="auto">
            <a:xfrm>
              <a:off x="832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39" name="Oval 6"/>
            <p:cNvSpPr>
              <a:spLocks/>
            </p:cNvSpPr>
            <p:nvPr/>
          </p:nvSpPr>
          <p:spPr bwMode="auto">
            <a:xfrm>
              <a:off x="0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0" name="Oval 7"/>
            <p:cNvSpPr>
              <a:spLocks/>
            </p:cNvSpPr>
            <p:nvPr/>
          </p:nvSpPr>
          <p:spPr bwMode="auto">
            <a:xfrm>
              <a:off x="336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1" name="Oval 8"/>
            <p:cNvSpPr>
              <a:spLocks/>
            </p:cNvSpPr>
            <p:nvPr/>
          </p:nvSpPr>
          <p:spPr bwMode="auto">
            <a:xfrm>
              <a:off x="672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2" name="Oval 9"/>
            <p:cNvSpPr>
              <a:spLocks/>
            </p:cNvSpPr>
            <p:nvPr/>
          </p:nvSpPr>
          <p:spPr bwMode="auto">
            <a:xfrm>
              <a:off x="1008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3" name="Oval 10"/>
            <p:cNvSpPr>
              <a:spLocks/>
            </p:cNvSpPr>
            <p:nvPr/>
          </p:nvSpPr>
          <p:spPr bwMode="auto">
            <a:xfrm>
              <a:off x="336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4" name="Oval 11"/>
            <p:cNvSpPr>
              <a:spLocks/>
            </p:cNvSpPr>
            <p:nvPr/>
          </p:nvSpPr>
          <p:spPr bwMode="auto">
            <a:xfrm>
              <a:off x="632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5" name="Line 12"/>
            <p:cNvSpPr>
              <a:spLocks noChangeShapeType="1"/>
            </p:cNvSpPr>
            <p:nvPr/>
          </p:nvSpPr>
          <p:spPr bwMode="auto">
            <a:xfrm rot="10800000" flipH="1">
              <a:off x="145" y="356"/>
              <a:ext cx="78" cy="14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6" name="Line 13"/>
            <p:cNvSpPr>
              <a:spLocks noChangeShapeType="1"/>
            </p:cNvSpPr>
            <p:nvPr/>
          </p:nvSpPr>
          <p:spPr bwMode="auto">
            <a:xfrm rot="10800000">
              <a:off x="286" y="281"/>
              <a:ext cx="131" cy="27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7" name="Line 14"/>
            <p:cNvSpPr>
              <a:spLocks noChangeShapeType="1"/>
            </p:cNvSpPr>
            <p:nvPr/>
          </p:nvSpPr>
          <p:spPr bwMode="auto">
            <a:xfrm rot="10800000">
              <a:off x="280" y="288"/>
              <a:ext cx="422" cy="26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8" name="Line 15"/>
            <p:cNvSpPr>
              <a:spLocks noChangeShapeType="1"/>
            </p:cNvSpPr>
            <p:nvPr/>
          </p:nvSpPr>
          <p:spPr bwMode="auto">
            <a:xfrm rot="10800000">
              <a:off x="275" y="267"/>
              <a:ext cx="858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49" name="Line 16"/>
            <p:cNvSpPr>
              <a:spLocks noChangeShapeType="1"/>
            </p:cNvSpPr>
            <p:nvPr/>
          </p:nvSpPr>
          <p:spPr bwMode="auto">
            <a:xfrm rot="10800000" flipH="1">
              <a:off x="421" y="259"/>
              <a:ext cx="178" cy="34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0" name="Line 17"/>
            <p:cNvSpPr>
              <a:spLocks noChangeShapeType="1"/>
            </p:cNvSpPr>
            <p:nvPr/>
          </p:nvSpPr>
          <p:spPr bwMode="auto">
            <a:xfrm rot="10800000">
              <a:off x="621" y="274"/>
              <a:ext cx="157" cy="30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1" name="Line 18"/>
            <p:cNvSpPr>
              <a:spLocks noChangeShapeType="1"/>
            </p:cNvSpPr>
            <p:nvPr/>
          </p:nvSpPr>
          <p:spPr bwMode="auto">
            <a:xfrm rot="10800000" flipH="1">
              <a:off x="111" y="253"/>
              <a:ext cx="508" cy="36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2" name="Line 19"/>
            <p:cNvSpPr>
              <a:spLocks noChangeShapeType="1"/>
            </p:cNvSpPr>
            <p:nvPr/>
          </p:nvSpPr>
          <p:spPr bwMode="auto">
            <a:xfrm rot="10800000">
              <a:off x="621" y="260"/>
              <a:ext cx="490" cy="34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3" name="Line 20"/>
            <p:cNvSpPr>
              <a:spLocks noChangeShapeType="1"/>
            </p:cNvSpPr>
            <p:nvPr/>
          </p:nvSpPr>
          <p:spPr bwMode="auto">
            <a:xfrm rot="10800000" flipH="1">
              <a:off x="140" y="261"/>
              <a:ext cx="810" cy="35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4" name="Line 21"/>
            <p:cNvSpPr>
              <a:spLocks noChangeShapeType="1"/>
            </p:cNvSpPr>
            <p:nvPr/>
          </p:nvSpPr>
          <p:spPr bwMode="auto">
            <a:xfrm rot="10800000" flipH="1">
              <a:off x="454" y="263"/>
              <a:ext cx="516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5" name="Line 22"/>
            <p:cNvSpPr>
              <a:spLocks noChangeShapeType="1"/>
            </p:cNvSpPr>
            <p:nvPr/>
          </p:nvSpPr>
          <p:spPr bwMode="auto">
            <a:xfrm rot="10800000" flipH="1">
              <a:off x="753" y="239"/>
              <a:ext cx="225" cy="37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6" name="Line 23"/>
            <p:cNvSpPr>
              <a:spLocks noChangeShapeType="1"/>
            </p:cNvSpPr>
            <p:nvPr/>
          </p:nvSpPr>
          <p:spPr bwMode="auto">
            <a:xfrm rot="10800000">
              <a:off x="966" y="280"/>
              <a:ext cx="151" cy="33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7" name="Line 24"/>
            <p:cNvSpPr>
              <a:spLocks noChangeShapeType="1"/>
            </p:cNvSpPr>
            <p:nvPr/>
          </p:nvSpPr>
          <p:spPr bwMode="auto">
            <a:xfrm rot="10800000">
              <a:off x="125" y="627"/>
              <a:ext cx="319" cy="336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8" name="Line 25"/>
            <p:cNvSpPr>
              <a:spLocks noChangeShapeType="1"/>
            </p:cNvSpPr>
            <p:nvPr/>
          </p:nvSpPr>
          <p:spPr bwMode="auto">
            <a:xfrm rot="10800000">
              <a:off x="112" y="608"/>
              <a:ext cx="632" cy="33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59" name="Line 26"/>
            <p:cNvSpPr>
              <a:spLocks noChangeShapeType="1"/>
            </p:cNvSpPr>
            <p:nvPr/>
          </p:nvSpPr>
          <p:spPr bwMode="auto">
            <a:xfrm rot="10800000">
              <a:off x="438" y="614"/>
              <a:ext cx="11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0" name="Line 27"/>
            <p:cNvSpPr>
              <a:spLocks noChangeShapeType="1"/>
            </p:cNvSpPr>
            <p:nvPr/>
          </p:nvSpPr>
          <p:spPr bwMode="auto">
            <a:xfrm rot="10800000">
              <a:off x="439" y="581"/>
              <a:ext cx="303" cy="36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1" name="Line 28"/>
            <p:cNvSpPr>
              <a:spLocks noChangeShapeType="1"/>
            </p:cNvSpPr>
            <p:nvPr/>
          </p:nvSpPr>
          <p:spPr bwMode="auto">
            <a:xfrm rot="10800000" flipH="1">
              <a:off x="443" y="603"/>
              <a:ext cx="330" cy="34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2" name="Line 29"/>
            <p:cNvSpPr>
              <a:spLocks noChangeShapeType="1"/>
            </p:cNvSpPr>
            <p:nvPr/>
          </p:nvSpPr>
          <p:spPr bwMode="auto">
            <a:xfrm rot="10800000" flipH="1">
              <a:off x="752" y="613"/>
              <a:ext cx="32" cy="35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3" name="Line 30"/>
            <p:cNvSpPr>
              <a:spLocks noChangeShapeType="1"/>
            </p:cNvSpPr>
            <p:nvPr/>
          </p:nvSpPr>
          <p:spPr bwMode="auto">
            <a:xfrm rot="10800000" flipH="1">
              <a:off x="462" y="602"/>
              <a:ext cx="650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4" name="Line 31"/>
            <p:cNvSpPr>
              <a:spLocks noChangeShapeType="1"/>
            </p:cNvSpPr>
            <p:nvPr/>
          </p:nvSpPr>
          <p:spPr bwMode="auto">
            <a:xfrm rot="10800000" flipH="1">
              <a:off x="745" y="580"/>
              <a:ext cx="406" cy="37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5" name="Line 32"/>
            <p:cNvSpPr>
              <a:spLocks noChangeShapeType="1"/>
            </p:cNvSpPr>
            <p:nvPr/>
          </p:nvSpPr>
          <p:spPr bwMode="auto">
            <a:xfrm>
              <a:off x="275" y="3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6" name="Line 33"/>
            <p:cNvSpPr>
              <a:spLocks noChangeShapeType="1"/>
            </p:cNvSpPr>
            <p:nvPr/>
          </p:nvSpPr>
          <p:spPr bwMode="auto">
            <a:xfrm>
              <a:off x="608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7" name="Line 34"/>
            <p:cNvSpPr>
              <a:spLocks noChangeShapeType="1"/>
            </p:cNvSpPr>
            <p:nvPr/>
          </p:nvSpPr>
          <p:spPr bwMode="auto">
            <a:xfrm>
              <a:off x="944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8" name="Line 35"/>
            <p:cNvSpPr>
              <a:spLocks noChangeShapeType="1"/>
            </p:cNvSpPr>
            <p:nvPr/>
          </p:nvSpPr>
          <p:spPr bwMode="auto">
            <a:xfrm>
              <a:off x="440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69" name="Line 36"/>
            <p:cNvSpPr>
              <a:spLocks noChangeShapeType="1"/>
            </p:cNvSpPr>
            <p:nvPr/>
          </p:nvSpPr>
          <p:spPr bwMode="auto">
            <a:xfrm>
              <a:off x="736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8133" name="Group 40"/>
          <p:cNvGrpSpPr>
            <a:grpSpLocks/>
          </p:cNvGrpSpPr>
          <p:nvPr/>
        </p:nvGrpSpPr>
        <p:grpSpPr bwMode="auto">
          <a:xfrm>
            <a:off x="4486275" y="2565400"/>
            <a:ext cx="1905000" cy="1270000"/>
            <a:chOff x="0" y="0"/>
            <a:chExt cx="1200" cy="800"/>
          </a:xfrm>
        </p:grpSpPr>
        <p:sp>
          <p:nvSpPr>
            <p:cNvPr id="48134" name="AutoShape 38"/>
            <p:cNvSpPr>
              <a:spLocks/>
            </p:cNvSpPr>
            <p:nvPr/>
          </p:nvSpPr>
          <p:spPr bwMode="auto">
            <a:xfrm>
              <a:off x="37" y="0"/>
              <a:ext cx="1112" cy="800"/>
            </a:xfrm>
            <a:prstGeom prst="roundRect">
              <a:avLst>
                <a:gd name="adj" fmla="val 7468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35" name="Rectangle 39"/>
            <p:cNvSpPr>
              <a:spLocks/>
            </p:cNvSpPr>
            <p:nvPr/>
          </p:nvSpPr>
          <p:spPr bwMode="auto">
            <a:xfrm>
              <a:off x="0" y="140"/>
              <a:ext cx="120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>
                  <a:solidFill>
                    <a:schemeClr val="tx1"/>
                  </a:solidFill>
                  <a:ea typeface="Helvetica Neue Light" charset="0"/>
                  <a:cs typeface="Helvetica Neue Light" charset="0"/>
                </a:rPr>
                <a:t>Training Inputs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3073400" y="3733800"/>
            <a:ext cx="6832600" cy="6731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Language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3073400" y="4419600"/>
            <a:ext cx="6832600" cy="6858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Compiler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3073400" y="5105400"/>
            <a:ext cx="6832600" cy="7239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Architecture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3073400" y="5829300"/>
            <a:ext cx="6832600" cy="7112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Circuits</a:t>
            </a: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3073400" y="3124200"/>
            <a:ext cx="6832600" cy="6096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Algorithm</a:t>
            </a:r>
          </a:p>
        </p:txBody>
      </p:sp>
      <p:sp>
        <p:nvSpPr>
          <p:cNvPr id="14343" name="Rectangle 10"/>
          <p:cNvSpPr>
            <a:spLocks/>
          </p:cNvSpPr>
          <p:nvPr/>
        </p:nvSpPr>
        <p:spPr bwMode="auto">
          <a:xfrm>
            <a:off x="828675" y="825500"/>
            <a:ext cx="12179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n-US" b="1" i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Must</a:t>
            </a:r>
            <a:r>
              <a:rPr lang="en-US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work across the stack…</a:t>
            </a:r>
          </a:p>
        </p:txBody>
      </p:sp>
      <p:sp>
        <p:nvSpPr>
          <p:cNvPr id="14344" name="Rectangle 5"/>
          <p:cNvSpPr>
            <a:spLocks/>
          </p:cNvSpPr>
          <p:nvPr/>
        </p:nvSpPr>
        <p:spPr bwMode="auto">
          <a:xfrm>
            <a:off x="3073400" y="6527800"/>
            <a:ext cx="6845300" cy="7112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Devices</a:t>
            </a:r>
          </a:p>
        </p:txBody>
      </p:sp>
      <p:sp>
        <p:nvSpPr>
          <p:cNvPr id="14345" name="Rectangle 6"/>
          <p:cNvSpPr>
            <a:spLocks/>
          </p:cNvSpPr>
          <p:nvPr/>
        </p:nvSpPr>
        <p:spPr bwMode="auto">
          <a:xfrm>
            <a:off x="3073400" y="2514600"/>
            <a:ext cx="6832600" cy="6096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Application</a:t>
            </a:r>
          </a:p>
        </p:txBody>
      </p:sp>
      <p:sp>
        <p:nvSpPr>
          <p:cNvPr id="14346" name="Rectangle 6"/>
          <p:cNvSpPr>
            <a:spLocks/>
          </p:cNvSpPr>
          <p:nvPr/>
        </p:nvSpPr>
        <p:spPr bwMode="auto">
          <a:xfrm>
            <a:off x="3073400" y="1905000"/>
            <a:ext cx="6832600" cy="6096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User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3988" y="7543800"/>
            <a:ext cx="8126412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800" dirty="0"/>
              <a:t>From above:  Where approximation </a:t>
            </a:r>
            <a:r>
              <a:rPr lang="en-US" sz="2800" dirty="0"/>
              <a:t>acceptable</a:t>
            </a:r>
            <a:endParaRPr lang="en-US" sz="2800" dirty="0"/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800" dirty="0"/>
              <a:t>From below:  More savings for less effort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endParaRPr lang="en-US" sz="2800" dirty="0"/>
          </a:p>
          <a:p>
            <a:pPr algn="l">
              <a:defRPr/>
            </a:pPr>
            <a:r>
              <a:rPr lang="en-US" sz="2800" dirty="0"/>
              <a:t>Working at one level is </a:t>
            </a:r>
            <a:r>
              <a:rPr lang="en-US" sz="2800" i="1" dirty="0"/>
              <a:t>inherently</a:t>
            </a:r>
            <a:r>
              <a:rPr lang="en-US" sz="2800" dirty="0"/>
              <a:t> </a:t>
            </a:r>
            <a:r>
              <a:rPr lang="en-US" sz="2800" dirty="0"/>
              <a:t>limiting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36"/>
          <p:cNvGrpSpPr>
            <a:grpSpLocks/>
          </p:cNvGrpSpPr>
          <p:nvPr/>
        </p:nvGrpSpPr>
        <p:grpSpPr bwMode="auto">
          <a:xfrm>
            <a:off x="4457700" y="4241800"/>
            <a:ext cx="1943100" cy="1906588"/>
            <a:chOff x="0" y="0"/>
            <a:chExt cx="1224" cy="1201"/>
          </a:xfrm>
        </p:grpSpPr>
        <p:sp>
          <p:nvSpPr>
            <p:cNvPr id="49258" name="Oval 2"/>
            <p:cNvSpPr>
              <a:spLocks/>
            </p:cNvSpPr>
            <p:nvPr/>
          </p:nvSpPr>
          <p:spPr bwMode="auto">
            <a:xfrm>
              <a:off x="160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59" name="Oval 3"/>
            <p:cNvSpPr>
              <a:spLocks/>
            </p:cNvSpPr>
            <p:nvPr/>
          </p:nvSpPr>
          <p:spPr bwMode="auto">
            <a:xfrm>
              <a:off x="496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0" name="Oval 4"/>
            <p:cNvSpPr>
              <a:spLocks/>
            </p:cNvSpPr>
            <p:nvPr/>
          </p:nvSpPr>
          <p:spPr bwMode="auto">
            <a:xfrm>
              <a:off x="832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1" name="Oval 5"/>
            <p:cNvSpPr>
              <a:spLocks/>
            </p:cNvSpPr>
            <p:nvPr/>
          </p:nvSpPr>
          <p:spPr bwMode="auto">
            <a:xfrm>
              <a:off x="0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2" name="Oval 6"/>
            <p:cNvSpPr>
              <a:spLocks/>
            </p:cNvSpPr>
            <p:nvPr/>
          </p:nvSpPr>
          <p:spPr bwMode="auto">
            <a:xfrm>
              <a:off x="336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3" name="Oval 7"/>
            <p:cNvSpPr>
              <a:spLocks/>
            </p:cNvSpPr>
            <p:nvPr/>
          </p:nvSpPr>
          <p:spPr bwMode="auto">
            <a:xfrm>
              <a:off x="672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4" name="Oval 8"/>
            <p:cNvSpPr>
              <a:spLocks/>
            </p:cNvSpPr>
            <p:nvPr/>
          </p:nvSpPr>
          <p:spPr bwMode="auto">
            <a:xfrm>
              <a:off x="1008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5" name="Oval 9"/>
            <p:cNvSpPr>
              <a:spLocks/>
            </p:cNvSpPr>
            <p:nvPr/>
          </p:nvSpPr>
          <p:spPr bwMode="auto">
            <a:xfrm>
              <a:off x="336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6" name="Oval 10"/>
            <p:cNvSpPr>
              <a:spLocks/>
            </p:cNvSpPr>
            <p:nvPr/>
          </p:nvSpPr>
          <p:spPr bwMode="auto">
            <a:xfrm>
              <a:off x="632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7" name="Line 11"/>
            <p:cNvSpPr>
              <a:spLocks noChangeShapeType="1"/>
            </p:cNvSpPr>
            <p:nvPr/>
          </p:nvSpPr>
          <p:spPr bwMode="auto">
            <a:xfrm rot="10800000" flipH="1">
              <a:off x="145" y="356"/>
              <a:ext cx="78" cy="14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8" name="Line 12"/>
            <p:cNvSpPr>
              <a:spLocks noChangeShapeType="1"/>
            </p:cNvSpPr>
            <p:nvPr/>
          </p:nvSpPr>
          <p:spPr bwMode="auto">
            <a:xfrm rot="10800000">
              <a:off x="286" y="281"/>
              <a:ext cx="131" cy="27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69" name="Line 13"/>
            <p:cNvSpPr>
              <a:spLocks noChangeShapeType="1"/>
            </p:cNvSpPr>
            <p:nvPr/>
          </p:nvSpPr>
          <p:spPr bwMode="auto">
            <a:xfrm rot="10800000">
              <a:off x="280" y="288"/>
              <a:ext cx="422" cy="26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0" name="Line 14"/>
            <p:cNvSpPr>
              <a:spLocks noChangeShapeType="1"/>
            </p:cNvSpPr>
            <p:nvPr/>
          </p:nvSpPr>
          <p:spPr bwMode="auto">
            <a:xfrm rot="10800000">
              <a:off x="275" y="267"/>
              <a:ext cx="858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1" name="Line 15"/>
            <p:cNvSpPr>
              <a:spLocks noChangeShapeType="1"/>
            </p:cNvSpPr>
            <p:nvPr/>
          </p:nvSpPr>
          <p:spPr bwMode="auto">
            <a:xfrm rot="10800000" flipH="1">
              <a:off x="421" y="259"/>
              <a:ext cx="178" cy="34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2" name="Line 16"/>
            <p:cNvSpPr>
              <a:spLocks noChangeShapeType="1"/>
            </p:cNvSpPr>
            <p:nvPr/>
          </p:nvSpPr>
          <p:spPr bwMode="auto">
            <a:xfrm rot="10800000">
              <a:off x="621" y="274"/>
              <a:ext cx="157" cy="30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3" name="Line 17"/>
            <p:cNvSpPr>
              <a:spLocks noChangeShapeType="1"/>
            </p:cNvSpPr>
            <p:nvPr/>
          </p:nvSpPr>
          <p:spPr bwMode="auto">
            <a:xfrm rot="10800000" flipH="1">
              <a:off x="111" y="253"/>
              <a:ext cx="508" cy="36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4" name="Line 18"/>
            <p:cNvSpPr>
              <a:spLocks noChangeShapeType="1"/>
            </p:cNvSpPr>
            <p:nvPr/>
          </p:nvSpPr>
          <p:spPr bwMode="auto">
            <a:xfrm rot="10800000">
              <a:off x="621" y="260"/>
              <a:ext cx="490" cy="34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5" name="Line 19"/>
            <p:cNvSpPr>
              <a:spLocks noChangeShapeType="1"/>
            </p:cNvSpPr>
            <p:nvPr/>
          </p:nvSpPr>
          <p:spPr bwMode="auto">
            <a:xfrm rot="10800000" flipH="1">
              <a:off x="140" y="261"/>
              <a:ext cx="810" cy="35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6" name="Line 20"/>
            <p:cNvSpPr>
              <a:spLocks noChangeShapeType="1"/>
            </p:cNvSpPr>
            <p:nvPr/>
          </p:nvSpPr>
          <p:spPr bwMode="auto">
            <a:xfrm rot="10800000" flipH="1">
              <a:off x="454" y="263"/>
              <a:ext cx="516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7" name="Line 21"/>
            <p:cNvSpPr>
              <a:spLocks noChangeShapeType="1"/>
            </p:cNvSpPr>
            <p:nvPr/>
          </p:nvSpPr>
          <p:spPr bwMode="auto">
            <a:xfrm rot="10800000" flipH="1">
              <a:off x="753" y="239"/>
              <a:ext cx="225" cy="37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8" name="Line 22"/>
            <p:cNvSpPr>
              <a:spLocks noChangeShapeType="1"/>
            </p:cNvSpPr>
            <p:nvPr/>
          </p:nvSpPr>
          <p:spPr bwMode="auto">
            <a:xfrm rot="10800000">
              <a:off x="966" y="280"/>
              <a:ext cx="151" cy="33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79" name="Line 23"/>
            <p:cNvSpPr>
              <a:spLocks noChangeShapeType="1"/>
            </p:cNvSpPr>
            <p:nvPr/>
          </p:nvSpPr>
          <p:spPr bwMode="auto">
            <a:xfrm rot="10800000">
              <a:off x="125" y="627"/>
              <a:ext cx="319" cy="336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0" name="Line 24"/>
            <p:cNvSpPr>
              <a:spLocks noChangeShapeType="1"/>
            </p:cNvSpPr>
            <p:nvPr/>
          </p:nvSpPr>
          <p:spPr bwMode="auto">
            <a:xfrm rot="10800000">
              <a:off x="112" y="608"/>
              <a:ext cx="632" cy="33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1" name="Line 25"/>
            <p:cNvSpPr>
              <a:spLocks noChangeShapeType="1"/>
            </p:cNvSpPr>
            <p:nvPr/>
          </p:nvSpPr>
          <p:spPr bwMode="auto">
            <a:xfrm rot="10800000">
              <a:off x="438" y="614"/>
              <a:ext cx="11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2" name="Line 26"/>
            <p:cNvSpPr>
              <a:spLocks noChangeShapeType="1"/>
            </p:cNvSpPr>
            <p:nvPr/>
          </p:nvSpPr>
          <p:spPr bwMode="auto">
            <a:xfrm rot="10800000">
              <a:off x="439" y="581"/>
              <a:ext cx="303" cy="36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3" name="Line 27"/>
            <p:cNvSpPr>
              <a:spLocks noChangeShapeType="1"/>
            </p:cNvSpPr>
            <p:nvPr/>
          </p:nvSpPr>
          <p:spPr bwMode="auto">
            <a:xfrm rot="10800000" flipH="1">
              <a:off x="443" y="603"/>
              <a:ext cx="330" cy="34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4" name="Line 28"/>
            <p:cNvSpPr>
              <a:spLocks noChangeShapeType="1"/>
            </p:cNvSpPr>
            <p:nvPr/>
          </p:nvSpPr>
          <p:spPr bwMode="auto">
            <a:xfrm rot="10800000" flipH="1">
              <a:off x="752" y="613"/>
              <a:ext cx="32" cy="35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5" name="Line 29"/>
            <p:cNvSpPr>
              <a:spLocks noChangeShapeType="1"/>
            </p:cNvSpPr>
            <p:nvPr/>
          </p:nvSpPr>
          <p:spPr bwMode="auto">
            <a:xfrm rot="10800000" flipH="1">
              <a:off x="462" y="602"/>
              <a:ext cx="650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6" name="Line 30"/>
            <p:cNvSpPr>
              <a:spLocks noChangeShapeType="1"/>
            </p:cNvSpPr>
            <p:nvPr/>
          </p:nvSpPr>
          <p:spPr bwMode="auto">
            <a:xfrm rot="10800000" flipH="1">
              <a:off x="745" y="580"/>
              <a:ext cx="406" cy="37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7" name="Line 31"/>
            <p:cNvSpPr>
              <a:spLocks noChangeShapeType="1"/>
            </p:cNvSpPr>
            <p:nvPr/>
          </p:nvSpPr>
          <p:spPr bwMode="auto">
            <a:xfrm>
              <a:off x="275" y="3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8" name="Line 32"/>
            <p:cNvSpPr>
              <a:spLocks noChangeShapeType="1"/>
            </p:cNvSpPr>
            <p:nvPr/>
          </p:nvSpPr>
          <p:spPr bwMode="auto">
            <a:xfrm>
              <a:off x="608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89" name="Line 33"/>
            <p:cNvSpPr>
              <a:spLocks noChangeShapeType="1"/>
            </p:cNvSpPr>
            <p:nvPr/>
          </p:nvSpPr>
          <p:spPr bwMode="auto">
            <a:xfrm>
              <a:off x="944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90" name="Line 34"/>
            <p:cNvSpPr>
              <a:spLocks noChangeShapeType="1"/>
            </p:cNvSpPr>
            <p:nvPr/>
          </p:nvSpPr>
          <p:spPr bwMode="auto">
            <a:xfrm>
              <a:off x="440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91" name="Line 35"/>
            <p:cNvSpPr>
              <a:spLocks noChangeShapeType="1"/>
            </p:cNvSpPr>
            <p:nvPr/>
          </p:nvSpPr>
          <p:spPr bwMode="auto">
            <a:xfrm>
              <a:off x="736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9155" name="Group 59"/>
          <p:cNvGrpSpPr>
            <a:grpSpLocks/>
          </p:cNvGrpSpPr>
          <p:nvPr/>
        </p:nvGrpSpPr>
        <p:grpSpPr bwMode="auto">
          <a:xfrm>
            <a:off x="1625600" y="4241800"/>
            <a:ext cx="1409700" cy="1906588"/>
            <a:chOff x="0" y="0"/>
            <a:chExt cx="888" cy="1201"/>
          </a:xfrm>
        </p:grpSpPr>
        <p:sp>
          <p:nvSpPr>
            <p:cNvPr id="49236" name="Oval 37"/>
            <p:cNvSpPr>
              <a:spLocks/>
            </p:cNvSpPr>
            <p:nvPr/>
          </p:nvSpPr>
          <p:spPr bwMode="auto">
            <a:xfrm>
              <a:off x="0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37" name="Oval 38"/>
            <p:cNvSpPr>
              <a:spLocks/>
            </p:cNvSpPr>
            <p:nvPr/>
          </p:nvSpPr>
          <p:spPr bwMode="auto">
            <a:xfrm>
              <a:off x="336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38" name="Oval 39"/>
            <p:cNvSpPr>
              <a:spLocks/>
            </p:cNvSpPr>
            <p:nvPr/>
          </p:nvSpPr>
          <p:spPr bwMode="auto">
            <a:xfrm>
              <a:off x="672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39" name="Oval 40"/>
            <p:cNvSpPr>
              <a:spLocks/>
            </p:cNvSpPr>
            <p:nvPr/>
          </p:nvSpPr>
          <p:spPr bwMode="auto">
            <a:xfrm>
              <a:off x="176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0" name="Oval 41"/>
            <p:cNvSpPr>
              <a:spLocks/>
            </p:cNvSpPr>
            <p:nvPr/>
          </p:nvSpPr>
          <p:spPr bwMode="auto">
            <a:xfrm>
              <a:off x="512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1" name="Oval 42"/>
            <p:cNvSpPr>
              <a:spLocks/>
            </p:cNvSpPr>
            <p:nvPr/>
          </p:nvSpPr>
          <p:spPr bwMode="auto">
            <a:xfrm>
              <a:off x="176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2" name="Oval 43"/>
            <p:cNvSpPr>
              <a:spLocks/>
            </p:cNvSpPr>
            <p:nvPr/>
          </p:nvSpPr>
          <p:spPr bwMode="auto">
            <a:xfrm>
              <a:off x="472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3" name="Line 44"/>
            <p:cNvSpPr>
              <a:spLocks noChangeShapeType="1"/>
            </p:cNvSpPr>
            <p:nvPr/>
          </p:nvSpPr>
          <p:spPr bwMode="auto">
            <a:xfrm rot="10800000">
              <a:off x="126" y="281"/>
              <a:ext cx="131" cy="27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4" name="Line 45"/>
            <p:cNvSpPr>
              <a:spLocks noChangeShapeType="1"/>
            </p:cNvSpPr>
            <p:nvPr/>
          </p:nvSpPr>
          <p:spPr bwMode="auto">
            <a:xfrm rot="10800000">
              <a:off x="120" y="288"/>
              <a:ext cx="422" cy="26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5" name="Line 46"/>
            <p:cNvSpPr>
              <a:spLocks noChangeShapeType="1"/>
            </p:cNvSpPr>
            <p:nvPr/>
          </p:nvSpPr>
          <p:spPr bwMode="auto">
            <a:xfrm rot="10800000" flipH="1">
              <a:off x="261" y="259"/>
              <a:ext cx="178" cy="34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6" name="Line 47"/>
            <p:cNvSpPr>
              <a:spLocks noChangeShapeType="1"/>
            </p:cNvSpPr>
            <p:nvPr/>
          </p:nvSpPr>
          <p:spPr bwMode="auto">
            <a:xfrm rot="10800000">
              <a:off x="461" y="274"/>
              <a:ext cx="157" cy="30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7" name="Line 48"/>
            <p:cNvSpPr>
              <a:spLocks noChangeShapeType="1"/>
            </p:cNvSpPr>
            <p:nvPr/>
          </p:nvSpPr>
          <p:spPr bwMode="auto">
            <a:xfrm rot="10800000" flipH="1">
              <a:off x="294" y="263"/>
              <a:ext cx="516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8" name="Line 49"/>
            <p:cNvSpPr>
              <a:spLocks noChangeShapeType="1"/>
            </p:cNvSpPr>
            <p:nvPr/>
          </p:nvSpPr>
          <p:spPr bwMode="auto">
            <a:xfrm rot="10800000" flipH="1">
              <a:off x="593" y="239"/>
              <a:ext cx="225" cy="37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49" name="Line 50"/>
            <p:cNvSpPr>
              <a:spLocks noChangeShapeType="1"/>
            </p:cNvSpPr>
            <p:nvPr/>
          </p:nvSpPr>
          <p:spPr bwMode="auto">
            <a:xfrm rot="10800000">
              <a:off x="278" y="614"/>
              <a:ext cx="11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50" name="Line 51"/>
            <p:cNvSpPr>
              <a:spLocks noChangeShapeType="1"/>
            </p:cNvSpPr>
            <p:nvPr/>
          </p:nvSpPr>
          <p:spPr bwMode="auto">
            <a:xfrm rot="10800000">
              <a:off x="279" y="581"/>
              <a:ext cx="303" cy="36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51" name="Line 52"/>
            <p:cNvSpPr>
              <a:spLocks noChangeShapeType="1"/>
            </p:cNvSpPr>
            <p:nvPr/>
          </p:nvSpPr>
          <p:spPr bwMode="auto">
            <a:xfrm rot="10800000" flipH="1">
              <a:off x="283" y="603"/>
              <a:ext cx="330" cy="34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52" name="Line 53"/>
            <p:cNvSpPr>
              <a:spLocks noChangeShapeType="1"/>
            </p:cNvSpPr>
            <p:nvPr/>
          </p:nvSpPr>
          <p:spPr bwMode="auto">
            <a:xfrm rot="10800000" flipH="1">
              <a:off x="592" y="613"/>
              <a:ext cx="32" cy="35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53" name="Line 54"/>
            <p:cNvSpPr>
              <a:spLocks noChangeShapeType="1"/>
            </p:cNvSpPr>
            <p:nvPr/>
          </p:nvSpPr>
          <p:spPr bwMode="auto">
            <a:xfrm>
              <a:off x="115" y="3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54" name="Line 55"/>
            <p:cNvSpPr>
              <a:spLocks noChangeShapeType="1"/>
            </p:cNvSpPr>
            <p:nvPr/>
          </p:nvSpPr>
          <p:spPr bwMode="auto">
            <a:xfrm>
              <a:off x="448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55" name="Line 56"/>
            <p:cNvSpPr>
              <a:spLocks noChangeShapeType="1"/>
            </p:cNvSpPr>
            <p:nvPr/>
          </p:nvSpPr>
          <p:spPr bwMode="auto">
            <a:xfrm>
              <a:off x="784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56" name="Line 57"/>
            <p:cNvSpPr>
              <a:spLocks noChangeShapeType="1"/>
            </p:cNvSpPr>
            <p:nvPr/>
          </p:nvSpPr>
          <p:spPr bwMode="auto">
            <a:xfrm>
              <a:off x="280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57" name="Line 58"/>
            <p:cNvSpPr>
              <a:spLocks noChangeShapeType="1"/>
            </p:cNvSpPr>
            <p:nvPr/>
          </p:nvSpPr>
          <p:spPr bwMode="auto">
            <a:xfrm>
              <a:off x="576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9156" name="Group 120"/>
          <p:cNvGrpSpPr>
            <a:grpSpLocks/>
          </p:cNvGrpSpPr>
          <p:nvPr/>
        </p:nvGrpSpPr>
        <p:grpSpPr bwMode="auto">
          <a:xfrm>
            <a:off x="7594600" y="4241800"/>
            <a:ext cx="4089400" cy="1906588"/>
            <a:chOff x="0" y="0"/>
            <a:chExt cx="2576" cy="1201"/>
          </a:xfrm>
        </p:grpSpPr>
        <p:sp>
          <p:nvSpPr>
            <p:cNvPr id="49176" name="Oval 60"/>
            <p:cNvSpPr>
              <a:spLocks/>
            </p:cNvSpPr>
            <p:nvPr/>
          </p:nvSpPr>
          <p:spPr bwMode="auto">
            <a:xfrm>
              <a:off x="832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7" name="Oval 61"/>
            <p:cNvSpPr>
              <a:spLocks/>
            </p:cNvSpPr>
            <p:nvPr/>
          </p:nvSpPr>
          <p:spPr bwMode="auto">
            <a:xfrm>
              <a:off x="1168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8" name="Oval 62"/>
            <p:cNvSpPr>
              <a:spLocks/>
            </p:cNvSpPr>
            <p:nvPr/>
          </p:nvSpPr>
          <p:spPr bwMode="auto">
            <a:xfrm>
              <a:off x="1504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9" name="Oval 63"/>
            <p:cNvSpPr>
              <a:spLocks/>
            </p:cNvSpPr>
            <p:nvPr/>
          </p:nvSpPr>
          <p:spPr bwMode="auto">
            <a:xfrm>
              <a:off x="672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0" name="Oval 64"/>
            <p:cNvSpPr>
              <a:spLocks/>
            </p:cNvSpPr>
            <p:nvPr/>
          </p:nvSpPr>
          <p:spPr bwMode="auto">
            <a:xfrm>
              <a:off x="1008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1" name="Oval 65"/>
            <p:cNvSpPr>
              <a:spLocks/>
            </p:cNvSpPr>
            <p:nvPr/>
          </p:nvSpPr>
          <p:spPr bwMode="auto">
            <a:xfrm>
              <a:off x="1344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2" name="Oval 66"/>
            <p:cNvSpPr>
              <a:spLocks/>
            </p:cNvSpPr>
            <p:nvPr/>
          </p:nvSpPr>
          <p:spPr bwMode="auto">
            <a:xfrm>
              <a:off x="1680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3" name="Oval 67"/>
            <p:cNvSpPr>
              <a:spLocks/>
            </p:cNvSpPr>
            <p:nvPr/>
          </p:nvSpPr>
          <p:spPr bwMode="auto">
            <a:xfrm>
              <a:off x="1008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4" name="Oval 68"/>
            <p:cNvSpPr>
              <a:spLocks/>
            </p:cNvSpPr>
            <p:nvPr/>
          </p:nvSpPr>
          <p:spPr bwMode="auto">
            <a:xfrm>
              <a:off x="1304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5" name="Line 69"/>
            <p:cNvSpPr>
              <a:spLocks noChangeShapeType="1"/>
            </p:cNvSpPr>
            <p:nvPr/>
          </p:nvSpPr>
          <p:spPr bwMode="auto">
            <a:xfrm rot="10800000" flipH="1">
              <a:off x="817" y="356"/>
              <a:ext cx="78" cy="14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6" name="Line 70"/>
            <p:cNvSpPr>
              <a:spLocks noChangeShapeType="1"/>
            </p:cNvSpPr>
            <p:nvPr/>
          </p:nvSpPr>
          <p:spPr bwMode="auto">
            <a:xfrm rot="10800000">
              <a:off x="958" y="281"/>
              <a:ext cx="131" cy="27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7" name="Line 71"/>
            <p:cNvSpPr>
              <a:spLocks noChangeShapeType="1"/>
            </p:cNvSpPr>
            <p:nvPr/>
          </p:nvSpPr>
          <p:spPr bwMode="auto">
            <a:xfrm rot="10800000">
              <a:off x="952" y="288"/>
              <a:ext cx="422" cy="26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8" name="Line 72"/>
            <p:cNvSpPr>
              <a:spLocks noChangeShapeType="1"/>
            </p:cNvSpPr>
            <p:nvPr/>
          </p:nvSpPr>
          <p:spPr bwMode="auto">
            <a:xfrm rot="10800000">
              <a:off x="947" y="267"/>
              <a:ext cx="858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9" name="Line 73"/>
            <p:cNvSpPr>
              <a:spLocks noChangeShapeType="1"/>
            </p:cNvSpPr>
            <p:nvPr/>
          </p:nvSpPr>
          <p:spPr bwMode="auto">
            <a:xfrm rot="10800000" flipH="1">
              <a:off x="1093" y="259"/>
              <a:ext cx="178" cy="34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0" name="Line 74"/>
            <p:cNvSpPr>
              <a:spLocks noChangeShapeType="1"/>
            </p:cNvSpPr>
            <p:nvPr/>
          </p:nvSpPr>
          <p:spPr bwMode="auto">
            <a:xfrm rot="10800000">
              <a:off x="1293" y="274"/>
              <a:ext cx="157" cy="30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1" name="Line 75"/>
            <p:cNvSpPr>
              <a:spLocks noChangeShapeType="1"/>
            </p:cNvSpPr>
            <p:nvPr/>
          </p:nvSpPr>
          <p:spPr bwMode="auto">
            <a:xfrm rot="10800000" flipH="1">
              <a:off x="783" y="253"/>
              <a:ext cx="508" cy="36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2" name="Line 76"/>
            <p:cNvSpPr>
              <a:spLocks noChangeShapeType="1"/>
            </p:cNvSpPr>
            <p:nvPr/>
          </p:nvSpPr>
          <p:spPr bwMode="auto">
            <a:xfrm rot="10800000">
              <a:off x="1293" y="260"/>
              <a:ext cx="490" cy="34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3" name="Line 77"/>
            <p:cNvSpPr>
              <a:spLocks noChangeShapeType="1"/>
            </p:cNvSpPr>
            <p:nvPr/>
          </p:nvSpPr>
          <p:spPr bwMode="auto">
            <a:xfrm rot="10800000" flipH="1">
              <a:off x="812" y="261"/>
              <a:ext cx="810" cy="35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4" name="Line 78"/>
            <p:cNvSpPr>
              <a:spLocks noChangeShapeType="1"/>
            </p:cNvSpPr>
            <p:nvPr/>
          </p:nvSpPr>
          <p:spPr bwMode="auto">
            <a:xfrm rot="10800000" flipH="1">
              <a:off x="1126" y="263"/>
              <a:ext cx="516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5" name="Line 79"/>
            <p:cNvSpPr>
              <a:spLocks noChangeShapeType="1"/>
            </p:cNvSpPr>
            <p:nvPr/>
          </p:nvSpPr>
          <p:spPr bwMode="auto">
            <a:xfrm rot="10800000" flipH="1">
              <a:off x="1425" y="239"/>
              <a:ext cx="225" cy="37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6" name="Line 80"/>
            <p:cNvSpPr>
              <a:spLocks noChangeShapeType="1"/>
            </p:cNvSpPr>
            <p:nvPr/>
          </p:nvSpPr>
          <p:spPr bwMode="auto">
            <a:xfrm rot="10800000">
              <a:off x="1638" y="280"/>
              <a:ext cx="151" cy="33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7" name="Line 81"/>
            <p:cNvSpPr>
              <a:spLocks noChangeShapeType="1"/>
            </p:cNvSpPr>
            <p:nvPr/>
          </p:nvSpPr>
          <p:spPr bwMode="auto">
            <a:xfrm rot="10800000">
              <a:off x="797" y="627"/>
              <a:ext cx="319" cy="336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8" name="Line 82"/>
            <p:cNvSpPr>
              <a:spLocks noChangeShapeType="1"/>
            </p:cNvSpPr>
            <p:nvPr/>
          </p:nvSpPr>
          <p:spPr bwMode="auto">
            <a:xfrm rot="10800000">
              <a:off x="784" y="608"/>
              <a:ext cx="632" cy="33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9" name="Line 83"/>
            <p:cNvSpPr>
              <a:spLocks noChangeShapeType="1"/>
            </p:cNvSpPr>
            <p:nvPr/>
          </p:nvSpPr>
          <p:spPr bwMode="auto">
            <a:xfrm rot="10800000">
              <a:off x="1110" y="614"/>
              <a:ext cx="11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0" name="Line 84"/>
            <p:cNvSpPr>
              <a:spLocks noChangeShapeType="1"/>
            </p:cNvSpPr>
            <p:nvPr/>
          </p:nvSpPr>
          <p:spPr bwMode="auto">
            <a:xfrm rot="10800000">
              <a:off x="1111" y="581"/>
              <a:ext cx="303" cy="36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1" name="Line 85"/>
            <p:cNvSpPr>
              <a:spLocks noChangeShapeType="1"/>
            </p:cNvSpPr>
            <p:nvPr/>
          </p:nvSpPr>
          <p:spPr bwMode="auto">
            <a:xfrm rot="10800000" flipH="1">
              <a:off x="1115" y="603"/>
              <a:ext cx="330" cy="34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2" name="Line 86"/>
            <p:cNvSpPr>
              <a:spLocks noChangeShapeType="1"/>
            </p:cNvSpPr>
            <p:nvPr/>
          </p:nvSpPr>
          <p:spPr bwMode="auto">
            <a:xfrm rot="10800000" flipH="1">
              <a:off x="1424" y="613"/>
              <a:ext cx="32" cy="35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3" name="Line 87"/>
            <p:cNvSpPr>
              <a:spLocks noChangeShapeType="1"/>
            </p:cNvSpPr>
            <p:nvPr/>
          </p:nvSpPr>
          <p:spPr bwMode="auto">
            <a:xfrm rot="10800000" flipH="1">
              <a:off x="1134" y="602"/>
              <a:ext cx="650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4" name="Line 88"/>
            <p:cNvSpPr>
              <a:spLocks noChangeShapeType="1"/>
            </p:cNvSpPr>
            <p:nvPr/>
          </p:nvSpPr>
          <p:spPr bwMode="auto">
            <a:xfrm rot="10800000" flipH="1">
              <a:off x="1417" y="580"/>
              <a:ext cx="406" cy="37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5" name="Line 89"/>
            <p:cNvSpPr>
              <a:spLocks noChangeShapeType="1"/>
            </p:cNvSpPr>
            <p:nvPr/>
          </p:nvSpPr>
          <p:spPr bwMode="auto">
            <a:xfrm>
              <a:off x="947" y="3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6" name="Line 90"/>
            <p:cNvSpPr>
              <a:spLocks noChangeShapeType="1"/>
            </p:cNvSpPr>
            <p:nvPr/>
          </p:nvSpPr>
          <p:spPr bwMode="auto">
            <a:xfrm>
              <a:off x="1280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7" name="Line 91"/>
            <p:cNvSpPr>
              <a:spLocks noChangeShapeType="1"/>
            </p:cNvSpPr>
            <p:nvPr/>
          </p:nvSpPr>
          <p:spPr bwMode="auto">
            <a:xfrm>
              <a:off x="1616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8" name="Line 92"/>
            <p:cNvSpPr>
              <a:spLocks noChangeShapeType="1"/>
            </p:cNvSpPr>
            <p:nvPr/>
          </p:nvSpPr>
          <p:spPr bwMode="auto">
            <a:xfrm>
              <a:off x="1112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9" name="Line 93"/>
            <p:cNvSpPr>
              <a:spLocks noChangeShapeType="1"/>
            </p:cNvSpPr>
            <p:nvPr/>
          </p:nvSpPr>
          <p:spPr bwMode="auto">
            <a:xfrm>
              <a:off x="1408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0" name="Oval 94"/>
            <p:cNvSpPr>
              <a:spLocks/>
            </p:cNvSpPr>
            <p:nvPr/>
          </p:nvSpPr>
          <p:spPr bwMode="auto">
            <a:xfrm>
              <a:off x="2024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1" name="Oval 95"/>
            <p:cNvSpPr>
              <a:spLocks/>
            </p:cNvSpPr>
            <p:nvPr/>
          </p:nvSpPr>
          <p:spPr bwMode="auto">
            <a:xfrm>
              <a:off x="2360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2" name="Oval 96"/>
            <p:cNvSpPr>
              <a:spLocks/>
            </p:cNvSpPr>
            <p:nvPr/>
          </p:nvSpPr>
          <p:spPr bwMode="auto">
            <a:xfrm>
              <a:off x="0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3" name="Oval 97"/>
            <p:cNvSpPr>
              <a:spLocks/>
            </p:cNvSpPr>
            <p:nvPr/>
          </p:nvSpPr>
          <p:spPr bwMode="auto">
            <a:xfrm>
              <a:off x="336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4" name="Line 98"/>
            <p:cNvSpPr>
              <a:spLocks noChangeShapeType="1"/>
            </p:cNvSpPr>
            <p:nvPr/>
          </p:nvSpPr>
          <p:spPr bwMode="auto">
            <a:xfrm rot="10800000" flipH="1">
              <a:off x="505" y="255"/>
              <a:ext cx="424" cy="29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5" name="Line 99"/>
            <p:cNvSpPr>
              <a:spLocks noChangeShapeType="1"/>
            </p:cNvSpPr>
            <p:nvPr/>
          </p:nvSpPr>
          <p:spPr bwMode="auto">
            <a:xfrm rot="10800000" flipH="1">
              <a:off x="113" y="237"/>
              <a:ext cx="833" cy="34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6" name="Line 100"/>
            <p:cNvSpPr>
              <a:spLocks noChangeShapeType="1"/>
            </p:cNvSpPr>
            <p:nvPr/>
          </p:nvSpPr>
          <p:spPr bwMode="auto">
            <a:xfrm rot="10800000" flipH="1">
              <a:off x="150" y="251"/>
              <a:ext cx="1142" cy="32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7" name="Line 101"/>
            <p:cNvSpPr>
              <a:spLocks noChangeShapeType="1"/>
            </p:cNvSpPr>
            <p:nvPr/>
          </p:nvSpPr>
          <p:spPr bwMode="auto">
            <a:xfrm rot="10800000" flipH="1">
              <a:off x="148" y="255"/>
              <a:ext cx="1486" cy="32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8" name="Line 102"/>
            <p:cNvSpPr>
              <a:spLocks noChangeShapeType="1"/>
            </p:cNvSpPr>
            <p:nvPr/>
          </p:nvSpPr>
          <p:spPr bwMode="auto">
            <a:xfrm rot="10800000" flipH="1">
              <a:off x="467" y="280"/>
              <a:ext cx="834" cy="29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9" name="Line 103"/>
            <p:cNvSpPr>
              <a:spLocks noChangeShapeType="1"/>
            </p:cNvSpPr>
            <p:nvPr/>
          </p:nvSpPr>
          <p:spPr bwMode="auto">
            <a:xfrm rot="10800000" flipH="1">
              <a:off x="476" y="259"/>
              <a:ext cx="1150" cy="33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0" name="Line 104"/>
            <p:cNvSpPr>
              <a:spLocks noChangeShapeType="1"/>
            </p:cNvSpPr>
            <p:nvPr/>
          </p:nvSpPr>
          <p:spPr bwMode="auto">
            <a:xfrm rot="10800000">
              <a:off x="955" y="248"/>
              <a:ext cx="840" cy="34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1" name="Line 105"/>
            <p:cNvSpPr>
              <a:spLocks noChangeShapeType="1"/>
            </p:cNvSpPr>
            <p:nvPr/>
          </p:nvSpPr>
          <p:spPr bwMode="auto">
            <a:xfrm rot="10800000">
              <a:off x="973" y="239"/>
              <a:ext cx="1188" cy="37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2" name="Line 106"/>
            <p:cNvSpPr>
              <a:spLocks noChangeShapeType="1"/>
            </p:cNvSpPr>
            <p:nvPr/>
          </p:nvSpPr>
          <p:spPr bwMode="auto">
            <a:xfrm rot="10800000">
              <a:off x="964" y="232"/>
              <a:ext cx="1564" cy="36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3" name="Line 107"/>
            <p:cNvSpPr>
              <a:spLocks noChangeShapeType="1"/>
            </p:cNvSpPr>
            <p:nvPr/>
          </p:nvSpPr>
          <p:spPr bwMode="auto">
            <a:xfrm rot="10800000">
              <a:off x="1284" y="266"/>
              <a:ext cx="523" cy="33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4" name="Line 108"/>
            <p:cNvSpPr>
              <a:spLocks noChangeShapeType="1"/>
            </p:cNvSpPr>
            <p:nvPr/>
          </p:nvSpPr>
          <p:spPr bwMode="auto">
            <a:xfrm rot="10800000">
              <a:off x="1324" y="243"/>
              <a:ext cx="821" cy="35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5" name="Line 109"/>
            <p:cNvSpPr>
              <a:spLocks noChangeShapeType="1"/>
            </p:cNvSpPr>
            <p:nvPr/>
          </p:nvSpPr>
          <p:spPr bwMode="auto">
            <a:xfrm rot="10800000">
              <a:off x="1314" y="246"/>
              <a:ext cx="1151" cy="35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6" name="Line 110"/>
            <p:cNvSpPr>
              <a:spLocks noChangeShapeType="1"/>
            </p:cNvSpPr>
            <p:nvPr/>
          </p:nvSpPr>
          <p:spPr bwMode="auto">
            <a:xfrm rot="10800000">
              <a:off x="1607" y="282"/>
              <a:ext cx="536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7" name="Line 111"/>
            <p:cNvSpPr>
              <a:spLocks noChangeShapeType="1"/>
            </p:cNvSpPr>
            <p:nvPr/>
          </p:nvSpPr>
          <p:spPr bwMode="auto">
            <a:xfrm rot="10800000">
              <a:off x="1579" y="264"/>
              <a:ext cx="923" cy="326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8" name="Line 112"/>
            <p:cNvSpPr>
              <a:spLocks noChangeShapeType="1"/>
            </p:cNvSpPr>
            <p:nvPr/>
          </p:nvSpPr>
          <p:spPr bwMode="auto">
            <a:xfrm rot="10800000">
              <a:off x="136" y="635"/>
              <a:ext cx="970" cy="32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29" name="Line 113"/>
            <p:cNvSpPr>
              <a:spLocks noChangeShapeType="1"/>
            </p:cNvSpPr>
            <p:nvPr/>
          </p:nvSpPr>
          <p:spPr bwMode="auto">
            <a:xfrm rot="10800000">
              <a:off x="493" y="627"/>
              <a:ext cx="622" cy="31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30" name="Line 114"/>
            <p:cNvSpPr>
              <a:spLocks noChangeShapeType="1"/>
            </p:cNvSpPr>
            <p:nvPr/>
          </p:nvSpPr>
          <p:spPr bwMode="auto">
            <a:xfrm rot="10800000">
              <a:off x="141" y="647"/>
              <a:ext cx="1276" cy="30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31" name="Line 115"/>
            <p:cNvSpPr>
              <a:spLocks noChangeShapeType="1"/>
            </p:cNvSpPr>
            <p:nvPr/>
          </p:nvSpPr>
          <p:spPr bwMode="auto">
            <a:xfrm rot="10800000">
              <a:off x="472" y="624"/>
              <a:ext cx="926" cy="32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32" name="Line 116"/>
            <p:cNvSpPr>
              <a:spLocks noChangeShapeType="1"/>
            </p:cNvSpPr>
            <p:nvPr/>
          </p:nvSpPr>
          <p:spPr bwMode="auto">
            <a:xfrm rot="10800000" flipH="1">
              <a:off x="1126" y="595"/>
              <a:ext cx="1038" cy="33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33" name="Line 117"/>
            <p:cNvSpPr>
              <a:spLocks noChangeShapeType="1"/>
            </p:cNvSpPr>
            <p:nvPr/>
          </p:nvSpPr>
          <p:spPr bwMode="auto">
            <a:xfrm flipH="1">
              <a:off x="1429" y="601"/>
              <a:ext cx="733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34" name="Line 118"/>
            <p:cNvSpPr>
              <a:spLocks noChangeShapeType="1"/>
            </p:cNvSpPr>
            <p:nvPr/>
          </p:nvSpPr>
          <p:spPr bwMode="auto">
            <a:xfrm flipH="1">
              <a:off x="1134" y="608"/>
              <a:ext cx="1340" cy="32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35" name="Line 119"/>
            <p:cNvSpPr>
              <a:spLocks noChangeShapeType="1"/>
            </p:cNvSpPr>
            <p:nvPr/>
          </p:nvSpPr>
          <p:spPr bwMode="auto">
            <a:xfrm flipH="1">
              <a:off x="1416" y="594"/>
              <a:ext cx="1062" cy="34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9157" name="Group 123"/>
          <p:cNvGrpSpPr>
            <a:grpSpLocks/>
          </p:cNvGrpSpPr>
          <p:nvPr/>
        </p:nvGrpSpPr>
        <p:grpSpPr bwMode="auto">
          <a:xfrm>
            <a:off x="4486275" y="2565400"/>
            <a:ext cx="1905000" cy="1270000"/>
            <a:chOff x="0" y="0"/>
            <a:chExt cx="1200" cy="800"/>
          </a:xfrm>
        </p:grpSpPr>
        <p:sp>
          <p:nvSpPr>
            <p:cNvPr id="49174" name="AutoShape 121"/>
            <p:cNvSpPr>
              <a:spLocks/>
            </p:cNvSpPr>
            <p:nvPr/>
          </p:nvSpPr>
          <p:spPr bwMode="auto">
            <a:xfrm>
              <a:off x="37" y="0"/>
              <a:ext cx="1112" cy="800"/>
            </a:xfrm>
            <a:prstGeom prst="roundRect">
              <a:avLst>
                <a:gd name="adj" fmla="val 7468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5" name="Rectangle 122"/>
            <p:cNvSpPr>
              <a:spLocks/>
            </p:cNvSpPr>
            <p:nvPr/>
          </p:nvSpPr>
          <p:spPr bwMode="auto">
            <a:xfrm>
              <a:off x="0" y="140"/>
              <a:ext cx="120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>
                  <a:solidFill>
                    <a:schemeClr val="tx1"/>
                  </a:solidFill>
                  <a:ea typeface="Helvetica Neue Light" charset="0"/>
                  <a:cs typeface="Helvetica Neue Light" charset="0"/>
                </a:rPr>
                <a:t>Training Inputs</a:t>
              </a:r>
            </a:p>
          </p:txBody>
        </p:sp>
      </p:grpSp>
      <p:grpSp>
        <p:nvGrpSpPr>
          <p:cNvPr id="49158" name="Group 126"/>
          <p:cNvGrpSpPr>
            <a:grpSpLocks/>
          </p:cNvGrpSpPr>
          <p:nvPr/>
        </p:nvGrpSpPr>
        <p:grpSpPr bwMode="auto">
          <a:xfrm>
            <a:off x="1387475" y="2565400"/>
            <a:ext cx="1905000" cy="1270000"/>
            <a:chOff x="0" y="0"/>
            <a:chExt cx="1200" cy="800"/>
          </a:xfrm>
        </p:grpSpPr>
        <p:sp>
          <p:nvSpPr>
            <p:cNvPr id="49172" name="AutoShape 124"/>
            <p:cNvSpPr>
              <a:spLocks/>
            </p:cNvSpPr>
            <p:nvPr/>
          </p:nvSpPr>
          <p:spPr bwMode="auto">
            <a:xfrm>
              <a:off x="37" y="0"/>
              <a:ext cx="1112" cy="800"/>
            </a:xfrm>
            <a:prstGeom prst="roundRect">
              <a:avLst>
                <a:gd name="adj" fmla="val 7468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3" name="Rectangle 125"/>
            <p:cNvSpPr>
              <a:spLocks/>
            </p:cNvSpPr>
            <p:nvPr/>
          </p:nvSpPr>
          <p:spPr bwMode="auto">
            <a:xfrm>
              <a:off x="0" y="140"/>
              <a:ext cx="120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>
                  <a:solidFill>
                    <a:schemeClr val="tx1"/>
                  </a:solidFill>
                  <a:ea typeface="Helvetica Neue Light" charset="0"/>
                  <a:cs typeface="Helvetica Neue Light" charset="0"/>
                </a:rPr>
                <a:t>Training Inputs</a:t>
              </a:r>
            </a:p>
          </p:txBody>
        </p:sp>
      </p:grpSp>
      <p:grpSp>
        <p:nvGrpSpPr>
          <p:cNvPr id="49159" name="Group 129"/>
          <p:cNvGrpSpPr>
            <a:grpSpLocks/>
          </p:cNvGrpSpPr>
          <p:nvPr/>
        </p:nvGrpSpPr>
        <p:grpSpPr bwMode="auto">
          <a:xfrm>
            <a:off x="8613775" y="2565400"/>
            <a:ext cx="1905000" cy="1270000"/>
            <a:chOff x="0" y="0"/>
            <a:chExt cx="1200" cy="800"/>
          </a:xfrm>
        </p:grpSpPr>
        <p:sp>
          <p:nvSpPr>
            <p:cNvPr id="49170" name="AutoShape 127"/>
            <p:cNvSpPr>
              <a:spLocks/>
            </p:cNvSpPr>
            <p:nvPr/>
          </p:nvSpPr>
          <p:spPr bwMode="auto">
            <a:xfrm>
              <a:off x="37" y="0"/>
              <a:ext cx="1112" cy="800"/>
            </a:xfrm>
            <a:prstGeom prst="roundRect">
              <a:avLst>
                <a:gd name="adj" fmla="val 7468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1" name="Rectangle 128"/>
            <p:cNvSpPr>
              <a:spLocks/>
            </p:cNvSpPr>
            <p:nvPr/>
          </p:nvSpPr>
          <p:spPr bwMode="auto">
            <a:xfrm>
              <a:off x="0" y="140"/>
              <a:ext cx="120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>
                  <a:solidFill>
                    <a:schemeClr val="tx1"/>
                  </a:solidFill>
                  <a:ea typeface="Helvetica Neue Light" charset="0"/>
                  <a:cs typeface="Helvetica Neue Light" charset="0"/>
                </a:rPr>
                <a:t>Training Inputs</a:t>
              </a:r>
            </a:p>
          </p:txBody>
        </p:sp>
      </p:grpSp>
      <p:sp>
        <p:nvSpPr>
          <p:cNvPr id="49160" name="Rectangle 130"/>
          <p:cNvSpPr>
            <a:spLocks/>
          </p:cNvSpPr>
          <p:nvPr/>
        </p:nvSpPr>
        <p:spPr bwMode="auto">
          <a:xfrm>
            <a:off x="1157288" y="7651750"/>
            <a:ext cx="2613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faster</a:t>
            </a:r>
          </a:p>
          <a:p>
            <a:pPr algn="l"/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less robust</a:t>
            </a:r>
          </a:p>
        </p:txBody>
      </p:sp>
      <p:sp>
        <p:nvSpPr>
          <p:cNvPr id="49161" name="Rectangle 131"/>
          <p:cNvSpPr>
            <a:spLocks/>
          </p:cNvSpPr>
          <p:nvPr/>
        </p:nvSpPr>
        <p:spPr bwMode="auto">
          <a:xfrm>
            <a:off x="7799388" y="7651750"/>
            <a:ext cx="378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slower</a:t>
            </a:r>
          </a:p>
          <a:p>
            <a:pPr algn="r"/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more accurate</a:t>
            </a:r>
          </a:p>
        </p:txBody>
      </p:sp>
      <p:sp>
        <p:nvSpPr>
          <p:cNvPr id="49162" name="Line 132"/>
          <p:cNvSpPr>
            <a:spLocks noChangeShapeType="1"/>
          </p:cNvSpPr>
          <p:nvPr/>
        </p:nvSpPr>
        <p:spPr bwMode="auto">
          <a:xfrm>
            <a:off x="527050" y="7600950"/>
            <a:ext cx="1194117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41" name="Rectangle 133"/>
          <p:cNvSpPr>
            <a:spLocks/>
          </p:cNvSpPr>
          <p:nvPr/>
        </p:nvSpPr>
        <p:spPr bwMode="auto">
          <a:xfrm>
            <a:off x="1784350" y="6508750"/>
            <a:ext cx="1079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70%</a:t>
            </a:r>
          </a:p>
        </p:txBody>
      </p:sp>
      <p:sp>
        <p:nvSpPr>
          <p:cNvPr id="94342" name="Rectangle 134"/>
          <p:cNvSpPr>
            <a:spLocks/>
          </p:cNvSpPr>
          <p:nvPr/>
        </p:nvSpPr>
        <p:spPr bwMode="auto">
          <a:xfrm>
            <a:off x="4832350" y="6464300"/>
            <a:ext cx="1181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98%</a:t>
            </a:r>
          </a:p>
        </p:txBody>
      </p:sp>
      <p:sp>
        <p:nvSpPr>
          <p:cNvPr id="94343" name="Rectangle 135"/>
          <p:cNvSpPr>
            <a:spLocks/>
          </p:cNvSpPr>
          <p:nvPr/>
        </p:nvSpPr>
        <p:spPr bwMode="auto">
          <a:xfrm>
            <a:off x="8978900" y="6464300"/>
            <a:ext cx="1181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99%</a:t>
            </a:r>
          </a:p>
        </p:txBody>
      </p:sp>
      <p:grpSp>
        <p:nvGrpSpPr>
          <p:cNvPr id="94346" name="Group 138"/>
          <p:cNvGrpSpPr>
            <a:grpSpLocks/>
          </p:cNvGrpSpPr>
          <p:nvPr/>
        </p:nvGrpSpPr>
        <p:grpSpPr bwMode="auto">
          <a:xfrm>
            <a:off x="3068638" y="1752600"/>
            <a:ext cx="4500562" cy="6132513"/>
            <a:chOff x="0" y="0"/>
            <a:chExt cx="3040" cy="2920"/>
          </a:xfrm>
        </p:grpSpPr>
        <p:sp>
          <p:nvSpPr>
            <p:cNvPr id="49168" name="AutoShape 136"/>
            <p:cNvSpPr>
              <a:spLocks/>
            </p:cNvSpPr>
            <p:nvPr/>
          </p:nvSpPr>
          <p:spPr bwMode="auto">
            <a:xfrm>
              <a:off x="56" y="48"/>
              <a:ext cx="2936" cy="2824"/>
            </a:xfrm>
            <a:custGeom>
              <a:avLst/>
              <a:gdLst>
                <a:gd name="T0" fmla="*/ 122 w 19251"/>
                <a:gd name="T1" fmla="*/ 0 h 19087"/>
                <a:gd name="T2" fmla="*/ 3 w 19251"/>
                <a:gd name="T3" fmla="*/ 224 h 19087"/>
                <a:gd name="T4" fmla="*/ 302 w 19251"/>
                <a:gd name="T5" fmla="*/ 401 h 19087"/>
                <a:gd name="T6" fmla="*/ 428 w 19251"/>
                <a:gd name="T7" fmla="*/ 135 h 19087"/>
                <a:gd name="T8" fmla="*/ 196 w 19251"/>
                <a:gd name="T9" fmla="*/ 20 h 19087"/>
                <a:gd name="T10" fmla="*/ 47 w 19251"/>
                <a:gd name="T11" fmla="*/ 148 h 190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51" h="19087">
                  <a:moveTo>
                    <a:pt x="5231" y="0"/>
                  </a:moveTo>
                  <a:cubicBezTo>
                    <a:pt x="5231" y="0"/>
                    <a:pt x="-885" y="5827"/>
                    <a:pt x="109" y="10246"/>
                  </a:cubicBezTo>
                  <a:cubicBezTo>
                    <a:pt x="1103" y="14666"/>
                    <a:pt x="5206" y="21366"/>
                    <a:pt x="12961" y="18318"/>
                  </a:cubicBezTo>
                  <a:cubicBezTo>
                    <a:pt x="20715" y="15270"/>
                    <a:pt x="19583" y="9043"/>
                    <a:pt x="18419" y="6149"/>
                  </a:cubicBezTo>
                  <a:cubicBezTo>
                    <a:pt x="17029" y="2692"/>
                    <a:pt x="12155" y="-234"/>
                    <a:pt x="8424" y="898"/>
                  </a:cubicBezTo>
                  <a:cubicBezTo>
                    <a:pt x="4693" y="2031"/>
                    <a:pt x="808" y="5869"/>
                    <a:pt x="2038" y="6738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9169" name="Picture 13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40" cy="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67" name="Rectangle 1"/>
          <p:cNvSpPr>
            <a:spLocks noChangeArrowheads="1"/>
          </p:cNvSpPr>
          <p:nvPr>
            <p:ph type="title"/>
          </p:nvPr>
        </p:nvSpPr>
        <p:spPr>
          <a:xfrm>
            <a:off x="533400" y="4953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Training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5112704" presetClass="entr" presetSubtype="8360716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41" grpId="0" autoUpdateAnimBg="0"/>
      <p:bldP spid="94342" grpId="0" autoUpdateAnimBg="0"/>
      <p:bldP spid="9434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>
            <p:ph type="title"/>
          </p:nvPr>
        </p:nvSpPr>
        <p:spPr>
          <a:xfrm>
            <a:off x="457200" y="4953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Neural Processing Unit (NPU)</a:t>
            </a:r>
          </a:p>
        </p:txBody>
      </p:sp>
      <p:sp>
        <p:nvSpPr>
          <p:cNvPr id="50179" name="Line 2"/>
          <p:cNvSpPr>
            <a:spLocks noChangeShapeType="1"/>
          </p:cNvSpPr>
          <p:nvPr/>
        </p:nvSpPr>
        <p:spPr bwMode="auto">
          <a:xfrm rot="10800000" flipH="1">
            <a:off x="6122988" y="5480050"/>
            <a:ext cx="1319212" cy="1588"/>
          </a:xfrm>
          <a:prstGeom prst="line">
            <a:avLst/>
          </a:prstGeom>
          <a:noFill/>
          <a:ln w="63500">
            <a:solidFill>
              <a:srgbClr val="51A012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2941638" y="4059238"/>
            <a:ext cx="2832100" cy="2844800"/>
            <a:chOff x="0" y="0"/>
            <a:chExt cx="1784" cy="1791"/>
          </a:xfrm>
        </p:grpSpPr>
        <p:sp>
          <p:nvSpPr>
            <p:cNvPr id="50219" name="Rectangle 3"/>
            <p:cNvSpPr>
              <a:spLocks/>
            </p:cNvSpPr>
            <p:nvPr/>
          </p:nvSpPr>
          <p:spPr bwMode="auto">
            <a:xfrm>
              <a:off x="0" y="0"/>
              <a:ext cx="1784" cy="1791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0" name="Rectangle 4"/>
            <p:cNvSpPr>
              <a:spLocks/>
            </p:cNvSpPr>
            <p:nvPr/>
          </p:nvSpPr>
          <p:spPr bwMode="auto">
            <a:xfrm>
              <a:off x="196" y="464"/>
              <a:ext cx="1408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Core</a:t>
              </a:r>
            </a:p>
          </p:txBody>
        </p:sp>
      </p:grpSp>
      <p:grpSp>
        <p:nvGrpSpPr>
          <p:cNvPr id="50181" name="Group 43"/>
          <p:cNvGrpSpPr>
            <a:grpSpLocks/>
          </p:cNvGrpSpPr>
          <p:nvPr/>
        </p:nvGrpSpPr>
        <p:grpSpPr bwMode="auto">
          <a:xfrm>
            <a:off x="7759700" y="4114800"/>
            <a:ext cx="2717800" cy="2730500"/>
            <a:chOff x="0" y="0"/>
            <a:chExt cx="1712" cy="1720"/>
          </a:xfrm>
        </p:grpSpPr>
        <p:sp>
          <p:nvSpPr>
            <p:cNvPr id="50182" name="Rectangle 6"/>
            <p:cNvSpPr>
              <a:spLocks/>
            </p:cNvSpPr>
            <p:nvPr/>
          </p:nvSpPr>
          <p:spPr bwMode="auto">
            <a:xfrm>
              <a:off x="0" y="0"/>
              <a:ext cx="1712" cy="1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0183" name="Group 41"/>
            <p:cNvGrpSpPr>
              <a:grpSpLocks/>
            </p:cNvGrpSpPr>
            <p:nvPr/>
          </p:nvGrpSpPr>
          <p:grpSpPr bwMode="auto">
            <a:xfrm>
              <a:off x="248" y="264"/>
              <a:ext cx="1224" cy="1201"/>
              <a:chOff x="0" y="0"/>
              <a:chExt cx="1224" cy="1201"/>
            </a:xfrm>
          </p:grpSpPr>
          <p:sp>
            <p:nvSpPr>
              <p:cNvPr id="50185" name="Oval 7"/>
              <p:cNvSpPr>
                <a:spLocks/>
              </p:cNvSpPr>
              <p:nvPr/>
            </p:nvSpPr>
            <p:spPr bwMode="auto">
              <a:xfrm>
                <a:off x="160" y="152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6" name="Oval 8"/>
              <p:cNvSpPr>
                <a:spLocks/>
              </p:cNvSpPr>
              <p:nvPr/>
            </p:nvSpPr>
            <p:spPr bwMode="auto">
              <a:xfrm>
                <a:off x="496" y="152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7" name="Oval 9"/>
              <p:cNvSpPr>
                <a:spLocks/>
              </p:cNvSpPr>
              <p:nvPr/>
            </p:nvSpPr>
            <p:spPr bwMode="auto">
              <a:xfrm>
                <a:off x="832" y="152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8" name="Oval 10"/>
              <p:cNvSpPr>
                <a:spLocks/>
              </p:cNvSpPr>
              <p:nvPr/>
            </p:nvSpPr>
            <p:spPr bwMode="auto">
              <a:xfrm>
                <a:off x="0" y="496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9" name="Oval 11"/>
              <p:cNvSpPr>
                <a:spLocks/>
              </p:cNvSpPr>
              <p:nvPr/>
            </p:nvSpPr>
            <p:spPr bwMode="auto">
              <a:xfrm>
                <a:off x="336" y="496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0" name="Oval 12"/>
              <p:cNvSpPr>
                <a:spLocks/>
              </p:cNvSpPr>
              <p:nvPr/>
            </p:nvSpPr>
            <p:spPr bwMode="auto">
              <a:xfrm>
                <a:off x="672" y="496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1" name="Oval 13"/>
              <p:cNvSpPr>
                <a:spLocks/>
              </p:cNvSpPr>
              <p:nvPr/>
            </p:nvSpPr>
            <p:spPr bwMode="auto">
              <a:xfrm>
                <a:off x="1008" y="496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2" name="Oval 14"/>
              <p:cNvSpPr>
                <a:spLocks/>
              </p:cNvSpPr>
              <p:nvPr/>
            </p:nvSpPr>
            <p:spPr bwMode="auto">
              <a:xfrm>
                <a:off x="336" y="840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3" name="Oval 15"/>
              <p:cNvSpPr>
                <a:spLocks/>
              </p:cNvSpPr>
              <p:nvPr/>
            </p:nvSpPr>
            <p:spPr bwMode="auto">
              <a:xfrm>
                <a:off x="632" y="840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4" name="Line 16"/>
              <p:cNvSpPr>
                <a:spLocks noChangeShapeType="1"/>
              </p:cNvSpPr>
              <p:nvPr/>
            </p:nvSpPr>
            <p:spPr bwMode="auto">
              <a:xfrm rot="10800000" flipH="1">
                <a:off x="145" y="356"/>
                <a:ext cx="78" cy="145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5" name="Line 17"/>
              <p:cNvSpPr>
                <a:spLocks noChangeShapeType="1"/>
              </p:cNvSpPr>
              <p:nvPr/>
            </p:nvSpPr>
            <p:spPr bwMode="auto">
              <a:xfrm rot="10800000">
                <a:off x="286" y="281"/>
                <a:ext cx="131" cy="278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6" name="Line 18"/>
              <p:cNvSpPr>
                <a:spLocks noChangeShapeType="1"/>
              </p:cNvSpPr>
              <p:nvPr/>
            </p:nvSpPr>
            <p:spPr bwMode="auto">
              <a:xfrm rot="10800000">
                <a:off x="280" y="288"/>
                <a:ext cx="422" cy="269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7" name="Line 19"/>
              <p:cNvSpPr>
                <a:spLocks noChangeShapeType="1"/>
              </p:cNvSpPr>
              <p:nvPr/>
            </p:nvSpPr>
            <p:spPr bwMode="auto">
              <a:xfrm rot="10800000">
                <a:off x="275" y="267"/>
                <a:ext cx="858" cy="327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8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21" y="259"/>
                <a:ext cx="178" cy="347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9" name="Line 21"/>
              <p:cNvSpPr>
                <a:spLocks noChangeShapeType="1"/>
              </p:cNvSpPr>
              <p:nvPr/>
            </p:nvSpPr>
            <p:spPr bwMode="auto">
              <a:xfrm rot="10800000">
                <a:off x="621" y="274"/>
                <a:ext cx="157" cy="309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0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111" y="253"/>
                <a:ext cx="508" cy="36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1" name="Line 23"/>
              <p:cNvSpPr>
                <a:spLocks noChangeShapeType="1"/>
              </p:cNvSpPr>
              <p:nvPr/>
            </p:nvSpPr>
            <p:spPr bwMode="auto">
              <a:xfrm rot="10800000">
                <a:off x="621" y="260"/>
                <a:ext cx="490" cy="348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40" y="261"/>
                <a:ext cx="810" cy="351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3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454" y="263"/>
                <a:ext cx="516" cy="3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4" name="Line 26"/>
              <p:cNvSpPr>
                <a:spLocks noChangeShapeType="1"/>
              </p:cNvSpPr>
              <p:nvPr/>
            </p:nvSpPr>
            <p:spPr bwMode="auto">
              <a:xfrm rot="10800000" flipH="1">
                <a:off x="753" y="239"/>
                <a:ext cx="225" cy="372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5" name="Line 27"/>
              <p:cNvSpPr>
                <a:spLocks noChangeShapeType="1"/>
              </p:cNvSpPr>
              <p:nvPr/>
            </p:nvSpPr>
            <p:spPr bwMode="auto">
              <a:xfrm rot="10800000">
                <a:off x="966" y="280"/>
                <a:ext cx="151" cy="334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6" name="Line 28"/>
              <p:cNvSpPr>
                <a:spLocks noChangeShapeType="1"/>
              </p:cNvSpPr>
              <p:nvPr/>
            </p:nvSpPr>
            <p:spPr bwMode="auto">
              <a:xfrm rot="10800000">
                <a:off x="125" y="627"/>
                <a:ext cx="319" cy="336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7" name="Line 29"/>
              <p:cNvSpPr>
                <a:spLocks noChangeShapeType="1"/>
              </p:cNvSpPr>
              <p:nvPr/>
            </p:nvSpPr>
            <p:spPr bwMode="auto">
              <a:xfrm rot="10800000">
                <a:off x="112" y="608"/>
                <a:ext cx="632" cy="339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8" name="Line 30"/>
              <p:cNvSpPr>
                <a:spLocks noChangeShapeType="1"/>
              </p:cNvSpPr>
              <p:nvPr/>
            </p:nvSpPr>
            <p:spPr bwMode="auto">
              <a:xfrm rot="10800000">
                <a:off x="438" y="614"/>
                <a:ext cx="11" cy="3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9" name="Line 31"/>
              <p:cNvSpPr>
                <a:spLocks noChangeShapeType="1"/>
              </p:cNvSpPr>
              <p:nvPr/>
            </p:nvSpPr>
            <p:spPr bwMode="auto">
              <a:xfrm rot="10800000">
                <a:off x="439" y="581"/>
                <a:ext cx="303" cy="367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0" name="Line 32"/>
              <p:cNvSpPr>
                <a:spLocks noChangeShapeType="1"/>
              </p:cNvSpPr>
              <p:nvPr/>
            </p:nvSpPr>
            <p:spPr bwMode="auto">
              <a:xfrm rot="10800000" flipH="1">
                <a:off x="443" y="603"/>
                <a:ext cx="330" cy="342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1" name="Line 33"/>
              <p:cNvSpPr>
                <a:spLocks noChangeShapeType="1"/>
              </p:cNvSpPr>
              <p:nvPr/>
            </p:nvSpPr>
            <p:spPr bwMode="auto">
              <a:xfrm rot="10800000" flipH="1">
                <a:off x="752" y="613"/>
                <a:ext cx="32" cy="358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2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462" y="602"/>
                <a:ext cx="650" cy="327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745" y="580"/>
                <a:ext cx="406" cy="375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4" name="Line 36"/>
              <p:cNvSpPr>
                <a:spLocks noChangeShapeType="1"/>
              </p:cNvSpPr>
              <p:nvPr/>
            </p:nvSpPr>
            <p:spPr bwMode="auto">
              <a:xfrm>
                <a:off x="275" y="3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5" name="Line 37"/>
              <p:cNvSpPr>
                <a:spLocks noChangeShapeType="1"/>
              </p:cNvSpPr>
              <p:nvPr/>
            </p:nvSpPr>
            <p:spPr bwMode="auto">
              <a:xfrm>
                <a:off x="608" y="0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6" name="Line 38"/>
              <p:cNvSpPr>
                <a:spLocks noChangeShapeType="1"/>
              </p:cNvSpPr>
              <p:nvPr/>
            </p:nvSpPr>
            <p:spPr bwMode="auto">
              <a:xfrm>
                <a:off x="944" y="0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7" name="Line 39"/>
              <p:cNvSpPr>
                <a:spLocks noChangeShapeType="1"/>
              </p:cNvSpPr>
              <p:nvPr/>
            </p:nvSpPr>
            <p:spPr bwMode="auto">
              <a:xfrm>
                <a:off x="440" y="1048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8" name="Line 40"/>
              <p:cNvSpPr>
                <a:spLocks noChangeShapeType="1"/>
              </p:cNvSpPr>
              <p:nvPr/>
            </p:nvSpPr>
            <p:spPr bwMode="auto">
              <a:xfrm>
                <a:off x="736" y="1048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0184" name="Rectangle 42"/>
            <p:cNvSpPr>
              <a:spLocks/>
            </p:cNvSpPr>
            <p:nvPr/>
          </p:nvSpPr>
          <p:spPr bwMode="auto">
            <a:xfrm>
              <a:off x="153" y="234"/>
              <a:ext cx="1408" cy="1264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NPU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>
            <p:ph type="title"/>
          </p:nvPr>
        </p:nvSpPr>
        <p:spPr>
          <a:xfrm>
            <a:off x="455613" y="571500"/>
            <a:ext cx="11380787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Software interface: ISA extensions</a:t>
            </a:r>
          </a:p>
        </p:txBody>
      </p:sp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1214438" y="4059238"/>
            <a:ext cx="2832100" cy="2844800"/>
            <a:chOff x="0" y="0"/>
            <a:chExt cx="1784" cy="1791"/>
          </a:xfrm>
        </p:grpSpPr>
        <p:sp>
          <p:nvSpPr>
            <p:cNvPr id="51290" name="Rectangle 2"/>
            <p:cNvSpPr>
              <a:spLocks/>
            </p:cNvSpPr>
            <p:nvPr/>
          </p:nvSpPr>
          <p:spPr bwMode="auto">
            <a:xfrm>
              <a:off x="0" y="0"/>
              <a:ext cx="1784" cy="1791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91" name="Rectangle 3"/>
            <p:cNvSpPr>
              <a:spLocks/>
            </p:cNvSpPr>
            <p:nvPr/>
          </p:nvSpPr>
          <p:spPr bwMode="auto">
            <a:xfrm>
              <a:off x="196" y="464"/>
              <a:ext cx="1408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Core</a:t>
              </a:r>
            </a:p>
          </p:txBody>
        </p:sp>
      </p:grpSp>
      <p:grpSp>
        <p:nvGrpSpPr>
          <p:cNvPr id="51204" name="Group 42"/>
          <p:cNvGrpSpPr>
            <a:grpSpLocks/>
          </p:cNvGrpSpPr>
          <p:nvPr/>
        </p:nvGrpSpPr>
        <p:grpSpPr bwMode="auto">
          <a:xfrm>
            <a:off x="9283700" y="4114800"/>
            <a:ext cx="2717800" cy="2730500"/>
            <a:chOff x="0" y="0"/>
            <a:chExt cx="1712" cy="1720"/>
          </a:xfrm>
        </p:grpSpPr>
        <p:sp>
          <p:nvSpPr>
            <p:cNvPr id="51253" name="Rectangle 5"/>
            <p:cNvSpPr>
              <a:spLocks/>
            </p:cNvSpPr>
            <p:nvPr/>
          </p:nvSpPr>
          <p:spPr bwMode="auto">
            <a:xfrm>
              <a:off x="0" y="0"/>
              <a:ext cx="1712" cy="1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1254" name="Group 40"/>
            <p:cNvGrpSpPr>
              <a:grpSpLocks/>
            </p:cNvGrpSpPr>
            <p:nvPr/>
          </p:nvGrpSpPr>
          <p:grpSpPr bwMode="auto">
            <a:xfrm>
              <a:off x="248" y="264"/>
              <a:ext cx="1224" cy="1201"/>
              <a:chOff x="0" y="0"/>
              <a:chExt cx="1224" cy="1201"/>
            </a:xfrm>
          </p:grpSpPr>
          <p:sp>
            <p:nvSpPr>
              <p:cNvPr id="51256" name="Oval 6"/>
              <p:cNvSpPr>
                <a:spLocks/>
              </p:cNvSpPr>
              <p:nvPr/>
            </p:nvSpPr>
            <p:spPr bwMode="auto">
              <a:xfrm>
                <a:off x="160" y="152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57" name="Oval 7"/>
              <p:cNvSpPr>
                <a:spLocks/>
              </p:cNvSpPr>
              <p:nvPr/>
            </p:nvSpPr>
            <p:spPr bwMode="auto">
              <a:xfrm>
                <a:off x="496" y="152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58" name="Oval 8"/>
              <p:cNvSpPr>
                <a:spLocks/>
              </p:cNvSpPr>
              <p:nvPr/>
            </p:nvSpPr>
            <p:spPr bwMode="auto">
              <a:xfrm>
                <a:off x="832" y="152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59" name="Oval 9"/>
              <p:cNvSpPr>
                <a:spLocks/>
              </p:cNvSpPr>
              <p:nvPr/>
            </p:nvSpPr>
            <p:spPr bwMode="auto">
              <a:xfrm>
                <a:off x="0" y="496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0" name="Oval 10"/>
              <p:cNvSpPr>
                <a:spLocks/>
              </p:cNvSpPr>
              <p:nvPr/>
            </p:nvSpPr>
            <p:spPr bwMode="auto">
              <a:xfrm>
                <a:off x="336" y="496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1" name="Oval 11"/>
              <p:cNvSpPr>
                <a:spLocks/>
              </p:cNvSpPr>
              <p:nvPr/>
            </p:nvSpPr>
            <p:spPr bwMode="auto">
              <a:xfrm>
                <a:off x="672" y="496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2" name="Oval 12"/>
              <p:cNvSpPr>
                <a:spLocks/>
              </p:cNvSpPr>
              <p:nvPr/>
            </p:nvSpPr>
            <p:spPr bwMode="auto">
              <a:xfrm>
                <a:off x="1008" y="496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3" name="Oval 13"/>
              <p:cNvSpPr>
                <a:spLocks/>
              </p:cNvSpPr>
              <p:nvPr/>
            </p:nvSpPr>
            <p:spPr bwMode="auto">
              <a:xfrm>
                <a:off x="336" y="840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4" name="Oval 14"/>
              <p:cNvSpPr>
                <a:spLocks/>
              </p:cNvSpPr>
              <p:nvPr/>
            </p:nvSpPr>
            <p:spPr bwMode="auto">
              <a:xfrm>
                <a:off x="632" y="840"/>
                <a:ext cx="216" cy="216"/>
              </a:xfrm>
              <a:prstGeom prst="ellipse">
                <a:avLst/>
              </a:prstGeom>
              <a:solidFill>
                <a:srgbClr val="51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5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145" y="356"/>
                <a:ext cx="78" cy="145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6" name="Line 16"/>
              <p:cNvSpPr>
                <a:spLocks noChangeShapeType="1"/>
              </p:cNvSpPr>
              <p:nvPr/>
            </p:nvSpPr>
            <p:spPr bwMode="auto">
              <a:xfrm rot="10800000">
                <a:off x="286" y="281"/>
                <a:ext cx="131" cy="278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7" name="Line 17"/>
              <p:cNvSpPr>
                <a:spLocks noChangeShapeType="1"/>
              </p:cNvSpPr>
              <p:nvPr/>
            </p:nvSpPr>
            <p:spPr bwMode="auto">
              <a:xfrm rot="10800000">
                <a:off x="280" y="288"/>
                <a:ext cx="422" cy="269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8" name="Line 18"/>
              <p:cNvSpPr>
                <a:spLocks noChangeShapeType="1"/>
              </p:cNvSpPr>
              <p:nvPr/>
            </p:nvSpPr>
            <p:spPr bwMode="auto">
              <a:xfrm rot="10800000">
                <a:off x="275" y="267"/>
                <a:ext cx="858" cy="327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69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421" y="259"/>
                <a:ext cx="178" cy="347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0" name="Line 20"/>
              <p:cNvSpPr>
                <a:spLocks noChangeShapeType="1"/>
              </p:cNvSpPr>
              <p:nvPr/>
            </p:nvSpPr>
            <p:spPr bwMode="auto">
              <a:xfrm rot="10800000">
                <a:off x="621" y="274"/>
                <a:ext cx="157" cy="309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1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111" y="253"/>
                <a:ext cx="508" cy="36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2" name="Line 22"/>
              <p:cNvSpPr>
                <a:spLocks noChangeShapeType="1"/>
              </p:cNvSpPr>
              <p:nvPr/>
            </p:nvSpPr>
            <p:spPr bwMode="auto">
              <a:xfrm rot="10800000">
                <a:off x="621" y="260"/>
                <a:ext cx="490" cy="348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3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140" y="261"/>
                <a:ext cx="810" cy="351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4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454" y="263"/>
                <a:ext cx="516" cy="3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5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753" y="239"/>
                <a:ext cx="225" cy="372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6" name="Line 26"/>
              <p:cNvSpPr>
                <a:spLocks noChangeShapeType="1"/>
              </p:cNvSpPr>
              <p:nvPr/>
            </p:nvSpPr>
            <p:spPr bwMode="auto">
              <a:xfrm rot="10800000">
                <a:off x="966" y="280"/>
                <a:ext cx="151" cy="334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7" name="Line 27"/>
              <p:cNvSpPr>
                <a:spLocks noChangeShapeType="1"/>
              </p:cNvSpPr>
              <p:nvPr/>
            </p:nvSpPr>
            <p:spPr bwMode="auto">
              <a:xfrm rot="10800000">
                <a:off x="125" y="627"/>
                <a:ext cx="319" cy="336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8" name="Line 28"/>
              <p:cNvSpPr>
                <a:spLocks noChangeShapeType="1"/>
              </p:cNvSpPr>
              <p:nvPr/>
            </p:nvSpPr>
            <p:spPr bwMode="auto">
              <a:xfrm rot="10800000">
                <a:off x="112" y="608"/>
                <a:ext cx="632" cy="339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79" name="Line 29"/>
              <p:cNvSpPr>
                <a:spLocks noChangeShapeType="1"/>
              </p:cNvSpPr>
              <p:nvPr/>
            </p:nvSpPr>
            <p:spPr bwMode="auto">
              <a:xfrm rot="10800000">
                <a:off x="438" y="614"/>
                <a:ext cx="11" cy="3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0" name="Line 30"/>
              <p:cNvSpPr>
                <a:spLocks noChangeShapeType="1"/>
              </p:cNvSpPr>
              <p:nvPr/>
            </p:nvSpPr>
            <p:spPr bwMode="auto">
              <a:xfrm rot="10800000">
                <a:off x="439" y="581"/>
                <a:ext cx="303" cy="367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1" name="Line 31"/>
              <p:cNvSpPr>
                <a:spLocks noChangeShapeType="1"/>
              </p:cNvSpPr>
              <p:nvPr/>
            </p:nvSpPr>
            <p:spPr bwMode="auto">
              <a:xfrm rot="10800000" flipH="1">
                <a:off x="443" y="603"/>
                <a:ext cx="330" cy="342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2" name="Line 32"/>
              <p:cNvSpPr>
                <a:spLocks noChangeShapeType="1"/>
              </p:cNvSpPr>
              <p:nvPr/>
            </p:nvSpPr>
            <p:spPr bwMode="auto">
              <a:xfrm rot="10800000" flipH="1">
                <a:off x="752" y="613"/>
                <a:ext cx="32" cy="358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3" name="Line 33"/>
              <p:cNvSpPr>
                <a:spLocks noChangeShapeType="1"/>
              </p:cNvSpPr>
              <p:nvPr/>
            </p:nvSpPr>
            <p:spPr bwMode="auto">
              <a:xfrm rot="10800000" flipH="1">
                <a:off x="462" y="602"/>
                <a:ext cx="650" cy="327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4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745" y="580"/>
                <a:ext cx="406" cy="375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5" name="Line 35"/>
              <p:cNvSpPr>
                <a:spLocks noChangeShapeType="1"/>
              </p:cNvSpPr>
              <p:nvPr/>
            </p:nvSpPr>
            <p:spPr bwMode="auto">
              <a:xfrm>
                <a:off x="275" y="3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6" name="Line 36"/>
              <p:cNvSpPr>
                <a:spLocks noChangeShapeType="1"/>
              </p:cNvSpPr>
              <p:nvPr/>
            </p:nvSpPr>
            <p:spPr bwMode="auto">
              <a:xfrm>
                <a:off x="608" y="0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7" name="Line 37"/>
              <p:cNvSpPr>
                <a:spLocks noChangeShapeType="1"/>
              </p:cNvSpPr>
              <p:nvPr/>
            </p:nvSpPr>
            <p:spPr bwMode="auto">
              <a:xfrm>
                <a:off x="944" y="0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8" name="Line 38"/>
              <p:cNvSpPr>
                <a:spLocks noChangeShapeType="1"/>
              </p:cNvSpPr>
              <p:nvPr/>
            </p:nvSpPr>
            <p:spPr bwMode="auto">
              <a:xfrm>
                <a:off x="440" y="1048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89" name="Line 39"/>
              <p:cNvSpPr>
                <a:spLocks noChangeShapeType="1"/>
              </p:cNvSpPr>
              <p:nvPr/>
            </p:nvSpPr>
            <p:spPr bwMode="auto">
              <a:xfrm>
                <a:off x="736" y="1048"/>
                <a:ext cx="0" cy="153"/>
              </a:xfrm>
              <a:prstGeom prst="line">
                <a:avLst/>
              </a:prstGeom>
              <a:noFill/>
              <a:ln w="25400">
                <a:solidFill>
                  <a:srgbClr val="51A012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1255" name="Rectangle 41"/>
            <p:cNvSpPr>
              <a:spLocks/>
            </p:cNvSpPr>
            <p:nvPr/>
          </p:nvSpPr>
          <p:spPr bwMode="auto">
            <a:xfrm>
              <a:off x="153" y="234"/>
              <a:ext cx="1408" cy="1264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NPU</a:t>
              </a:r>
            </a:p>
          </p:txBody>
        </p:sp>
      </p:grpSp>
      <p:grpSp>
        <p:nvGrpSpPr>
          <p:cNvPr id="51205" name="Group 53"/>
          <p:cNvGrpSpPr>
            <a:grpSpLocks/>
          </p:cNvGrpSpPr>
          <p:nvPr/>
        </p:nvGrpSpPr>
        <p:grpSpPr bwMode="auto">
          <a:xfrm>
            <a:off x="6477000" y="4098925"/>
            <a:ext cx="2565400" cy="522288"/>
            <a:chOff x="0" y="0"/>
            <a:chExt cx="1616" cy="329"/>
          </a:xfrm>
        </p:grpSpPr>
        <p:sp>
          <p:nvSpPr>
            <p:cNvPr id="51243" name="Rectangle 43"/>
            <p:cNvSpPr>
              <a:spLocks/>
            </p:cNvSpPr>
            <p:nvPr/>
          </p:nvSpPr>
          <p:spPr bwMode="auto">
            <a:xfrm>
              <a:off x="0" y="1"/>
              <a:ext cx="1616" cy="320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>
              <a:off x="168" y="0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5" name="Line 45"/>
            <p:cNvSpPr>
              <a:spLocks noChangeShapeType="1"/>
            </p:cNvSpPr>
            <p:nvPr/>
          </p:nvSpPr>
          <p:spPr bwMode="auto">
            <a:xfrm>
              <a:off x="3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6" name="Line 46"/>
            <p:cNvSpPr>
              <a:spLocks noChangeShapeType="1"/>
            </p:cNvSpPr>
            <p:nvPr/>
          </p:nvSpPr>
          <p:spPr bwMode="auto">
            <a:xfrm>
              <a:off x="4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>
              <a:off x="6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>
              <a:off x="80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9" name="Line 49"/>
            <p:cNvSpPr>
              <a:spLocks noChangeShapeType="1"/>
            </p:cNvSpPr>
            <p:nvPr/>
          </p:nvSpPr>
          <p:spPr bwMode="auto">
            <a:xfrm>
              <a:off x="96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50" name="Line 50"/>
            <p:cNvSpPr>
              <a:spLocks noChangeShapeType="1"/>
            </p:cNvSpPr>
            <p:nvPr/>
          </p:nvSpPr>
          <p:spPr bwMode="auto">
            <a:xfrm>
              <a:off x="11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>
              <a:off x="12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>
              <a:off x="14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1206" name="Group 64"/>
          <p:cNvGrpSpPr>
            <a:grpSpLocks/>
          </p:cNvGrpSpPr>
          <p:nvPr/>
        </p:nvGrpSpPr>
        <p:grpSpPr bwMode="auto">
          <a:xfrm>
            <a:off x="6477000" y="5229225"/>
            <a:ext cx="2565400" cy="522288"/>
            <a:chOff x="0" y="0"/>
            <a:chExt cx="1616" cy="329"/>
          </a:xfrm>
        </p:grpSpPr>
        <p:sp>
          <p:nvSpPr>
            <p:cNvPr id="51233" name="Rectangle 54"/>
            <p:cNvSpPr>
              <a:spLocks/>
            </p:cNvSpPr>
            <p:nvPr/>
          </p:nvSpPr>
          <p:spPr bwMode="auto">
            <a:xfrm>
              <a:off x="0" y="1"/>
              <a:ext cx="1616" cy="320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4" name="Line 55"/>
            <p:cNvSpPr>
              <a:spLocks noChangeShapeType="1"/>
            </p:cNvSpPr>
            <p:nvPr/>
          </p:nvSpPr>
          <p:spPr bwMode="auto">
            <a:xfrm>
              <a:off x="168" y="0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5" name="Line 56"/>
            <p:cNvSpPr>
              <a:spLocks noChangeShapeType="1"/>
            </p:cNvSpPr>
            <p:nvPr/>
          </p:nvSpPr>
          <p:spPr bwMode="auto">
            <a:xfrm>
              <a:off x="3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6" name="Line 57"/>
            <p:cNvSpPr>
              <a:spLocks noChangeShapeType="1"/>
            </p:cNvSpPr>
            <p:nvPr/>
          </p:nvSpPr>
          <p:spPr bwMode="auto">
            <a:xfrm>
              <a:off x="4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7" name="Line 58"/>
            <p:cNvSpPr>
              <a:spLocks noChangeShapeType="1"/>
            </p:cNvSpPr>
            <p:nvPr/>
          </p:nvSpPr>
          <p:spPr bwMode="auto">
            <a:xfrm>
              <a:off x="6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8" name="Line 59"/>
            <p:cNvSpPr>
              <a:spLocks noChangeShapeType="1"/>
            </p:cNvSpPr>
            <p:nvPr/>
          </p:nvSpPr>
          <p:spPr bwMode="auto">
            <a:xfrm>
              <a:off x="80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9" name="Line 60"/>
            <p:cNvSpPr>
              <a:spLocks noChangeShapeType="1"/>
            </p:cNvSpPr>
            <p:nvPr/>
          </p:nvSpPr>
          <p:spPr bwMode="auto">
            <a:xfrm>
              <a:off x="96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0" name="Line 61"/>
            <p:cNvSpPr>
              <a:spLocks noChangeShapeType="1"/>
            </p:cNvSpPr>
            <p:nvPr/>
          </p:nvSpPr>
          <p:spPr bwMode="auto">
            <a:xfrm>
              <a:off x="11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1" name="Line 62"/>
            <p:cNvSpPr>
              <a:spLocks noChangeShapeType="1"/>
            </p:cNvSpPr>
            <p:nvPr/>
          </p:nvSpPr>
          <p:spPr bwMode="auto">
            <a:xfrm>
              <a:off x="12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2" name="Line 63"/>
            <p:cNvSpPr>
              <a:spLocks noChangeShapeType="1"/>
            </p:cNvSpPr>
            <p:nvPr/>
          </p:nvSpPr>
          <p:spPr bwMode="auto">
            <a:xfrm>
              <a:off x="14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1207" name="Group 75"/>
          <p:cNvGrpSpPr>
            <a:grpSpLocks/>
          </p:cNvGrpSpPr>
          <p:nvPr/>
        </p:nvGrpSpPr>
        <p:grpSpPr bwMode="auto">
          <a:xfrm>
            <a:off x="6477000" y="6359525"/>
            <a:ext cx="2565400" cy="522288"/>
            <a:chOff x="0" y="0"/>
            <a:chExt cx="1616" cy="329"/>
          </a:xfrm>
        </p:grpSpPr>
        <p:sp>
          <p:nvSpPr>
            <p:cNvPr id="51223" name="Rectangle 65"/>
            <p:cNvSpPr>
              <a:spLocks/>
            </p:cNvSpPr>
            <p:nvPr/>
          </p:nvSpPr>
          <p:spPr bwMode="auto">
            <a:xfrm>
              <a:off x="0" y="1"/>
              <a:ext cx="1616" cy="320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4" name="Line 66"/>
            <p:cNvSpPr>
              <a:spLocks noChangeShapeType="1"/>
            </p:cNvSpPr>
            <p:nvPr/>
          </p:nvSpPr>
          <p:spPr bwMode="auto">
            <a:xfrm>
              <a:off x="168" y="0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5" name="Line 67"/>
            <p:cNvSpPr>
              <a:spLocks noChangeShapeType="1"/>
            </p:cNvSpPr>
            <p:nvPr/>
          </p:nvSpPr>
          <p:spPr bwMode="auto">
            <a:xfrm>
              <a:off x="3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6" name="Line 68"/>
            <p:cNvSpPr>
              <a:spLocks noChangeShapeType="1"/>
            </p:cNvSpPr>
            <p:nvPr/>
          </p:nvSpPr>
          <p:spPr bwMode="auto">
            <a:xfrm>
              <a:off x="4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7" name="Line 69"/>
            <p:cNvSpPr>
              <a:spLocks noChangeShapeType="1"/>
            </p:cNvSpPr>
            <p:nvPr/>
          </p:nvSpPr>
          <p:spPr bwMode="auto">
            <a:xfrm>
              <a:off x="6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8" name="Line 70"/>
            <p:cNvSpPr>
              <a:spLocks noChangeShapeType="1"/>
            </p:cNvSpPr>
            <p:nvPr/>
          </p:nvSpPr>
          <p:spPr bwMode="auto">
            <a:xfrm>
              <a:off x="80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9" name="Line 71"/>
            <p:cNvSpPr>
              <a:spLocks noChangeShapeType="1"/>
            </p:cNvSpPr>
            <p:nvPr/>
          </p:nvSpPr>
          <p:spPr bwMode="auto">
            <a:xfrm>
              <a:off x="96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0" name="Line 72"/>
            <p:cNvSpPr>
              <a:spLocks noChangeShapeType="1"/>
            </p:cNvSpPr>
            <p:nvPr/>
          </p:nvSpPr>
          <p:spPr bwMode="auto">
            <a:xfrm>
              <a:off x="11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1" name="Line 73"/>
            <p:cNvSpPr>
              <a:spLocks noChangeShapeType="1"/>
            </p:cNvSpPr>
            <p:nvPr/>
          </p:nvSpPr>
          <p:spPr bwMode="auto">
            <a:xfrm>
              <a:off x="12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2" name="Line 74"/>
            <p:cNvSpPr>
              <a:spLocks noChangeShapeType="1"/>
            </p:cNvSpPr>
            <p:nvPr/>
          </p:nvSpPr>
          <p:spPr bwMode="auto">
            <a:xfrm>
              <a:off x="14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208" name="Rectangle 76"/>
          <p:cNvSpPr>
            <a:spLocks/>
          </p:cNvSpPr>
          <p:nvPr/>
        </p:nvSpPr>
        <p:spPr bwMode="auto">
          <a:xfrm>
            <a:off x="6438900" y="3613150"/>
            <a:ext cx="790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input</a:t>
            </a:r>
          </a:p>
        </p:txBody>
      </p:sp>
      <p:sp>
        <p:nvSpPr>
          <p:cNvPr id="51209" name="Rectangle 77"/>
          <p:cNvSpPr>
            <a:spLocks/>
          </p:cNvSpPr>
          <p:nvPr/>
        </p:nvSpPr>
        <p:spPr bwMode="auto">
          <a:xfrm>
            <a:off x="6438900" y="4768850"/>
            <a:ext cx="10017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output</a:t>
            </a:r>
          </a:p>
        </p:txBody>
      </p:sp>
      <p:sp>
        <p:nvSpPr>
          <p:cNvPr id="51210" name="Rectangle 78"/>
          <p:cNvSpPr>
            <a:spLocks/>
          </p:cNvSpPr>
          <p:nvPr/>
        </p:nvSpPr>
        <p:spPr bwMode="auto">
          <a:xfrm>
            <a:off x="6438900" y="5873750"/>
            <a:ext cx="187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configuration</a:t>
            </a:r>
          </a:p>
        </p:txBody>
      </p:sp>
      <p:grpSp>
        <p:nvGrpSpPr>
          <p:cNvPr id="51211" name="Group 81"/>
          <p:cNvGrpSpPr>
            <a:grpSpLocks/>
          </p:cNvGrpSpPr>
          <p:nvPr/>
        </p:nvGrpSpPr>
        <p:grpSpPr bwMode="auto">
          <a:xfrm>
            <a:off x="4189413" y="6159500"/>
            <a:ext cx="2138362" cy="482600"/>
            <a:chOff x="0" y="0"/>
            <a:chExt cx="1347" cy="304"/>
          </a:xfrm>
        </p:grpSpPr>
        <p:sp>
          <p:nvSpPr>
            <p:cNvPr id="51221" name="Line 79"/>
            <p:cNvSpPr>
              <a:spLocks noChangeShapeType="1"/>
            </p:cNvSpPr>
            <p:nvPr/>
          </p:nvSpPr>
          <p:spPr bwMode="auto">
            <a:xfrm flipH="1">
              <a:off x="0" y="184"/>
              <a:ext cx="1347" cy="0"/>
            </a:xfrm>
            <a:prstGeom prst="line">
              <a:avLst/>
            </a:prstGeom>
            <a:noFill/>
            <a:ln w="38100">
              <a:solidFill>
                <a:srgbClr val="51A012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2" name="Rectangle 80"/>
            <p:cNvSpPr>
              <a:spLocks/>
            </p:cNvSpPr>
            <p:nvPr/>
          </p:nvSpPr>
          <p:spPr bwMode="auto">
            <a:xfrm>
              <a:off x="369" y="0"/>
              <a:ext cx="672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500" b="1">
                  <a:solidFill>
                    <a:srgbClr val="51A012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enq.c</a:t>
              </a:r>
            </a:p>
          </p:txBody>
        </p:sp>
      </p:grpSp>
      <p:grpSp>
        <p:nvGrpSpPr>
          <p:cNvPr id="51212" name="Group 84"/>
          <p:cNvGrpSpPr>
            <a:grpSpLocks/>
          </p:cNvGrpSpPr>
          <p:nvPr/>
        </p:nvGrpSpPr>
        <p:grpSpPr bwMode="auto">
          <a:xfrm>
            <a:off x="4189413" y="6565900"/>
            <a:ext cx="2138362" cy="482600"/>
            <a:chOff x="0" y="0"/>
            <a:chExt cx="1347" cy="304"/>
          </a:xfrm>
        </p:grpSpPr>
        <p:sp>
          <p:nvSpPr>
            <p:cNvPr id="51219" name="Line 82"/>
            <p:cNvSpPr>
              <a:spLocks noChangeShapeType="1"/>
            </p:cNvSpPr>
            <p:nvPr/>
          </p:nvSpPr>
          <p:spPr bwMode="auto">
            <a:xfrm flipH="1">
              <a:off x="0" y="168"/>
              <a:ext cx="1347" cy="0"/>
            </a:xfrm>
            <a:prstGeom prst="line">
              <a:avLst/>
            </a:prstGeom>
            <a:noFill/>
            <a:ln w="38100">
              <a:solidFill>
                <a:srgbClr val="51A012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83"/>
            <p:cNvSpPr>
              <a:spLocks/>
            </p:cNvSpPr>
            <p:nvPr/>
          </p:nvSpPr>
          <p:spPr bwMode="auto">
            <a:xfrm>
              <a:off x="369" y="0"/>
              <a:ext cx="672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500" b="1">
                  <a:solidFill>
                    <a:srgbClr val="51A012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deq.c</a:t>
              </a:r>
            </a:p>
          </p:txBody>
        </p:sp>
      </p:grpSp>
      <p:grpSp>
        <p:nvGrpSpPr>
          <p:cNvPr id="51213" name="Group 87"/>
          <p:cNvGrpSpPr>
            <a:grpSpLocks/>
          </p:cNvGrpSpPr>
          <p:nvPr/>
        </p:nvGrpSpPr>
        <p:grpSpPr bwMode="auto">
          <a:xfrm>
            <a:off x="4240213" y="4076700"/>
            <a:ext cx="2138362" cy="482600"/>
            <a:chOff x="0" y="0"/>
            <a:chExt cx="1347" cy="304"/>
          </a:xfrm>
        </p:grpSpPr>
        <p:sp>
          <p:nvSpPr>
            <p:cNvPr id="51217" name="Line 85"/>
            <p:cNvSpPr>
              <a:spLocks noChangeShapeType="1"/>
            </p:cNvSpPr>
            <p:nvPr/>
          </p:nvSpPr>
          <p:spPr bwMode="auto">
            <a:xfrm flipH="1">
              <a:off x="0" y="176"/>
              <a:ext cx="1347" cy="0"/>
            </a:xfrm>
            <a:prstGeom prst="line">
              <a:avLst/>
            </a:prstGeom>
            <a:noFill/>
            <a:ln w="38100">
              <a:solidFill>
                <a:srgbClr val="51A012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86"/>
            <p:cNvSpPr>
              <a:spLocks/>
            </p:cNvSpPr>
            <p:nvPr/>
          </p:nvSpPr>
          <p:spPr bwMode="auto">
            <a:xfrm>
              <a:off x="337" y="0"/>
              <a:ext cx="672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500" b="1">
                  <a:solidFill>
                    <a:srgbClr val="51A012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enq.d</a:t>
              </a:r>
            </a:p>
          </p:txBody>
        </p:sp>
      </p:grpSp>
      <p:grpSp>
        <p:nvGrpSpPr>
          <p:cNvPr id="51214" name="Group 90"/>
          <p:cNvGrpSpPr>
            <a:grpSpLocks/>
          </p:cNvGrpSpPr>
          <p:nvPr/>
        </p:nvGrpSpPr>
        <p:grpSpPr bwMode="auto">
          <a:xfrm>
            <a:off x="4189413" y="5207000"/>
            <a:ext cx="2138362" cy="482600"/>
            <a:chOff x="0" y="0"/>
            <a:chExt cx="1347" cy="304"/>
          </a:xfrm>
        </p:grpSpPr>
        <p:sp>
          <p:nvSpPr>
            <p:cNvPr id="51215" name="Line 88"/>
            <p:cNvSpPr>
              <a:spLocks noChangeShapeType="1"/>
            </p:cNvSpPr>
            <p:nvPr/>
          </p:nvSpPr>
          <p:spPr bwMode="auto">
            <a:xfrm flipH="1">
              <a:off x="0" y="168"/>
              <a:ext cx="1347" cy="0"/>
            </a:xfrm>
            <a:prstGeom prst="line">
              <a:avLst/>
            </a:prstGeom>
            <a:noFill/>
            <a:ln w="38100">
              <a:solidFill>
                <a:srgbClr val="51A012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6" name="Rectangle 89"/>
            <p:cNvSpPr>
              <a:spLocks/>
            </p:cNvSpPr>
            <p:nvPr/>
          </p:nvSpPr>
          <p:spPr bwMode="auto">
            <a:xfrm>
              <a:off x="369" y="0"/>
              <a:ext cx="672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500" b="1">
                  <a:solidFill>
                    <a:srgbClr val="51A012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deq.d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>
            <p:ph type="title"/>
          </p:nvPr>
        </p:nvSpPr>
        <p:spPr>
          <a:xfrm>
            <a:off x="533400" y="5715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A digital NPU</a:t>
            </a:r>
          </a:p>
        </p:txBody>
      </p:sp>
      <p:sp>
        <p:nvSpPr>
          <p:cNvPr id="52227" name="Line 2"/>
          <p:cNvSpPr>
            <a:spLocks noChangeShapeType="1"/>
          </p:cNvSpPr>
          <p:nvPr/>
        </p:nvSpPr>
        <p:spPr bwMode="auto">
          <a:xfrm>
            <a:off x="5897563" y="3522663"/>
            <a:ext cx="121443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Line 3"/>
          <p:cNvSpPr>
            <a:spLocks noChangeShapeType="1"/>
          </p:cNvSpPr>
          <p:nvPr/>
        </p:nvSpPr>
        <p:spPr bwMode="auto">
          <a:xfrm>
            <a:off x="5897563" y="4995863"/>
            <a:ext cx="121443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Line 4"/>
          <p:cNvSpPr>
            <a:spLocks noChangeShapeType="1"/>
          </p:cNvSpPr>
          <p:nvPr/>
        </p:nvSpPr>
        <p:spPr bwMode="auto">
          <a:xfrm>
            <a:off x="5897563" y="6469063"/>
            <a:ext cx="121443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5897563" y="7942263"/>
            <a:ext cx="121443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Line 6"/>
          <p:cNvSpPr>
            <a:spLocks noChangeShapeType="1"/>
          </p:cNvSpPr>
          <p:nvPr/>
        </p:nvSpPr>
        <p:spPr bwMode="auto">
          <a:xfrm rot="10800000">
            <a:off x="6494463" y="2649538"/>
            <a:ext cx="0" cy="62912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Rectangle 7"/>
          <p:cNvSpPr>
            <a:spLocks/>
          </p:cNvSpPr>
          <p:nvPr/>
        </p:nvSpPr>
        <p:spPr bwMode="auto">
          <a:xfrm>
            <a:off x="5524500" y="1638300"/>
            <a:ext cx="1955800" cy="990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Bus</a:t>
            </a:r>
          </a:p>
          <a:p>
            <a:r>
              <a:rPr lang="en-US" sz="2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Scheduler</a:t>
            </a:r>
          </a:p>
        </p:txBody>
      </p:sp>
      <p:grpSp>
        <p:nvGrpSpPr>
          <p:cNvPr id="52233" name="Group 18"/>
          <p:cNvGrpSpPr>
            <a:grpSpLocks/>
          </p:cNvGrpSpPr>
          <p:nvPr/>
        </p:nvGrpSpPr>
        <p:grpSpPr bwMode="auto">
          <a:xfrm>
            <a:off x="635000" y="7997825"/>
            <a:ext cx="2565400" cy="522288"/>
            <a:chOff x="0" y="0"/>
            <a:chExt cx="1616" cy="329"/>
          </a:xfrm>
        </p:grpSpPr>
        <p:sp>
          <p:nvSpPr>
            <p:cNvPr id="52522" name="Rectangle 8"/>
            <p:cNvSpPr>
              <a:spLocks/>
            </p:cNvSpPr>
            <p:nvPr/>
          </p:nvSpPr>
          <p:spPr bwMode="auto">
            <a:xfrm>
              <a:off x="0" y="1"/>
              <a:ext cx="1616" cy="320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23" name="Line 9"/>
            <p:cNvSpPr>
              <a:spLocks noChangeShapeType="1"/>
            </p:cNvSpPr>
            <p:nvPr/>
          </p:nvSpPr>
          <p:spPr bwMode="auto">
            <a:xfrm>
              <a:off x="168" y="0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24" name="Line 10"/>
            <p:cNvSpPr>
              <a:spLocks noChangeShapeType="1"/>
            </p:cNvSpPr>
            <p:nvPr/>
          </p:nvSpPr>
          <p:spPr bwMode="auto">
            <a:xfrm>
              <a:off x="3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25" name="Line 11"/>
            <p:cNvSpPr>
              <a:spLocks noChangeShapeType="1"/>
            </p:cNvSpPr>
            <p:nvPr/>
          </p:nvSpPr>
          <p:spPr bwMode="auto">
            <a:xfrm>
              <a:off x="4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26" name="Line 12"/>
            <p:cNvSpPr>
              <a:spLocks noChangeShapeType="1"/>
            </p:cNvSpPr>
            <p:nvPr/>
          </p:nvSpPr>
          <p:spPr bwMode="auto">
            <a:xfrm>
              <a:off x="6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27" name="Line 13"/>
            <p:cNvSpPr>
              <a:spLocks noChangeShapeType="1"/>
            </p:cNvSpPr>
            <p:nvPr/>
          </p:nvSpPr>
          <p:spPr bwMode="auto">
            <a:xfrm>
              <a:off x="80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28" name="Line 14"/>
            <p:cNvSpPr>
              <a:spLocks noChangeShapeType="1"/>
            </p:cNvSpPr>
            <p:nvPr/>
          </p:nvSpPr>
          <p:spPr bwMode="auto">
            <a:xfrm>
              <a:off x="96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29" name="Line 15"/>
            <p:cNvSpPr>
              <a:spLocks noChangeShapeType="1"/>
            </p:cNvSpPr>
            <p:nvPr/>
          </p:nvSpPr>
          <p:spPr bwMode="auto">
            <a:xfrm>
              <a:off x="11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30" name="Line 16"/>
            <p:cNvSpPr>
              <a:spLocks noChangeShapeType="1"/>
            </p:cNvSpPr>
            <p:nvPr/>
          </p:nvSpPr>
          <p:spPr bwMode="auto">
            <a:xfrm>
              <a:off x="12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31" name="Line 17"/>
            <p:cNvSpPr>
              <a:spLocks noChangeShapeType="1"/>
            </p:cNvSpPr>
            <p:nvPr/>
          </p:nvSpPr>
          <p:spPr bwMode="auto">
            <a:xfrm>
              <a:off x="14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34" name="Group 29"/>
          <p:cNvGrpSpPr>
            <a:grpSpLocks/>
          </p:cNvGrpSpPr>
          <p:nvPr/>
        </p:nvGrpSpPr>
        <p:grpSpPr bwMode="auto">
          <a:xfrm>
            <a:off x="635000" y="9026525"/>
            <a:ext cx="2565400" cy="522288"/>
            <a:chOff x="0" y="0"/>
            <a:chExt cx="1616" cy="329"/>
          </a:xfrm>
        </p:grpSpPr>
        <p:sp>
          <p:nvSpPr>
            <p:cNvPr id="52512" name="Rectangle 19"/>
            <p:cNvSpPr>
              <a:spLocks/>
            </p:cNvSpPr>
            <p:nvPr/>
          </p:nvSpPr>
          <p:spPr bwMode="auto">
            <a:xfrm>
              <a:off x="0" y="1"/>
              <a:ext cx="1616" cy="320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13" name="Line 20"/>
            <p:cNvSpPr>
              <a:spLocks noChangeShapeType="1"/>
            </p:cNvSpPr>
            <p:nvPr/>
          </p:nvSpPr>
          <p:spPr bwMode="auto">
            <a:xfrm>
              <a:off x="168" y="0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14" name="Line 21"/>
            <p:cNvSpPr>
              <a:spLocks noChangeShapeType="1"/>
            </p:cNvSpPr>
            <p:nvPr/>
          </p:nvSpPr>
          <p:spPr bwMode="auto">
            <a:xfrm>
              <a:off x="3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15" name="Line 22"/>
            <p:cNvSpPr>
              <a:spLocks noChangeShapeType="1"/>
            </p:cNvSpPr>
            <p:nvPr/>
          </p:nvSpPr>
          <p:spPr bwMode="auto">
            <a:xfrm>
              <a:off x="4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16" name="Line 23"/>
            <p:cNvSpPr>
              <a:spLocks noChangeShapeType="1"/>
            </p:cNvSpPr>
            <p:nvPr/>
          </p:nvSpPr>
          <p:spPr bwMode="auto">
            <a:xfrm>
              <a:off x="6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17" name="Line 24"/>
            <p:cNvSpPr>
              <a:spLocks noChangeShapeType="1"/>
            </p:cNvSpPr>
            <p:nvPr/>
          </p:nvSpPr>
          <p:spPr bwMode="auto">
            <a:xfrm>
              <a:off x="80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18" name="Line 25"/>
            <p:cNvSpPr>
              <a:spLocks noChangeShapeType="1"/>
            </p:cNvSpPr>
            <p:nvPr/>
          </p:nvSpPr>
          <p:spPr bwMode="auto">
            <a:xfrm>
              <a:off x="96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19" name="Line 26"/>
            <p:cNvSpPr>
              <a:spLocks noChangeShapeType="1"/>
            </p:cNvSpPr>
            <p:nvPr/>
          </p:nvSpPr>
          <p:spPr bwMode="auto">
            <a:xfrm>
              <a:off x="11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20" name="Line 27"/>
            <p:cNvSpPr>
              <a:spLocks noChangeShapeType="1"/>
            </p:cNvSpPr>
            <p:nvPr/>
          </p:nvSpPr>
          <p:spPr bwMode="auto">
            <a:xfrm>
              <a:off x="12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21" name="Line 28"/>
            <p:cNvSpPr>
              <a:spLocks noChangeShapeType="1"/>
            </p:cNvSpPr>
            <p:nvPr/>
          </p:nvSpPr>
          <p:spPr bwMode="auto">
            <a:xfrm>
              <a:off x="14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2235" name="Line 30"/>
          <p:cNvSpPr>
            <a:spLocks noChangeShapeType="1"/>
          </p:cNvSpPr>
          <p:nvPr/>
        </p:nvSpPr>
        <p:spPr bwMode="auto">
          <a:xfrm>
            <a:off x="3402013" y="8920163"/>
            <a:ext cx="30749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31"/>
          <p:cNvSpPr>
            <a:spLocks noChangeShapeType="1"/>
          </p:cNvSpPr>
          <p:nvPr/>
        </p:nvSpPr>
        <p:spPr bwMode="auto">
          <a:xfrm rot="10800000" flipH="1">
            <a:off x="3394075" y="8229600"/>
            <a:ext cx="0" cy="9953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Line 32"/>
          <p:cNvSpPr>
            <a:spLocks noChangeShapeType="1"/>
          </p:cNvSpPr>
          <p:nvPr/>
        </p:nvSpPr>
        <p:spPr bwMode="auto">
          <a:xfrm>
            <a:off x="3351213" y="8248650"/>
            <a:ext cx="476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Line 33"/>
          <p:cNvSpPr>
            <a:spLocks noChangeShapeType="1"/>
          </p:cNvSpPr>
          <p:nvPr/>
        </p:nvSpPr>
        <p:spPr bwMode="auto">
          <a:xfrm>
            <a:off x="3352800" y="9207500"/>
            <a:ext cx="4921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34"/>
          <p:cNvSpPr>
            <a:spLocks/>
          </p:cNvSpPr>
          <p:nvPr/>
        </p:nvSpPr>
        <p:spPr bwMode="auto">
          <a:xfrm>
            <a:off x="10109200" y="5060950"/>
            <a:ext cx="284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Processing Engines</a:t>
            </a:r>
          </a:p>
        </p:txBody>
      </p:sp>
      <p:sp>
        <p:nvSpPr>
          <p:cNvPr id="52240" name="Line 35"/>
          <p:cNvSpPr>
            <a:spLocks noChangeShapeType="1"/>
          </p:cNvSpPr>
          <p:nvPr/>
        </p:nvSpPr>
        <p:spPr bwMode="auto">
          <a:xfrm>
            <a:off x="9918700" y="3479800"/>
            <a:ext cx="0" cy="4700588"/>
          </a:xfrm>
          <a:prstGeom prst="line">
            <a:avLst/>
          </a:prstGeom>
          <a:noFill/>
          <a:ln w="25400">
            <a:solidFill>
              <a:srgbClr val="51A0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Rectangle 36"/>
          <p:cNvSpPr>
            <a:spLocks/>
          </p:cNvSpPr>
          <p:nvPr/>
        </p:nvSpPr>
        <p:spPr bwMode="auto">
          <a:xfrm>
            <a:off x="622300" y="7512050"/>
            <a:ext cx="790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input</a:t>
            </a:r>
          </a:p>
        </p:txBody>
      </p:sp>
      <p:sp>
        <p:nvSpPr>
          <p:cNvPr id="52242" name="Rectangle 37"/>
          <p:cNvSpPr>
            <a:spLocks/>
          </p:cNvSpPr>
          <p:nvPr/>
        </p:nvSpPr>
        <p:spPr bwMode="auto">
          <a:xfrm>
            <a:off x="622300" y="8553450"/>
            <a:ext cx="10017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output</a:t>
            </a:r>
          </a:p>
        </p:txBody>
      </p:sp>
      <p:grpSp>
        <p:nvGrpSpPr>
          <p:cNvPr id="52243" name="Group 48"/>
          <p:cNvGrpSpPr>
            <a:grpSpLocks/>
          </p:cNvGrpSpPr>
          <p:nvPr/>
        </p:nvGrpSpPr>
        <p:grpSpPr bwMode="auto">
          <a:xfrm>
            <a:off x="8356600" y="1889125"/>
            <a:ext cx="2565400" cy="522288"/>
            <a:chOff x="0" y="0"/>
            <a:chExt cx="1616" cy="329"/>
          </a:xfrm>
        </p:grpSpPr>
        <p:sp>
          <p:nvSpPr>
            <p:cNvPr id="52502" name="Rectangle 38"/>
            <p:cNvSpPr>
              <a:spLocks/>
            </p:cNvSpPr>
            <p:nvPr/>
          </p:nvSpPr>
          <p:spPr bwMode="auto">
            <a:xfrm>
              <a:off x="0" y="1"/>
              <a:ext cx="1616" cy="320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03" name="Line 39"/>
            <p:cNvSpPr>
              <a:spLocks noChangeShapeType="1"/>
            </p:cNvSpPr>
            <p:nvPr/>
          </p:nvSpPr>
          <p:spPr bwMode="auto">
            <a:xfrm>
              <a:off x="168" y="0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04" name="Line 40"/>
            <p:cNvSpPr>
              <a:spLocks noChangeShapeType="1"/>
            </p:cNvSpPr>
            <p:nvPr/>
          </p:nvSpPr>
          <p:spPr bwMode="auto">
            <a:xfrm>
              <a:off x="3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05" name="Line 41"/>
            <p:cNvSpPr>
              <a:spLocks noChangeShapeType="1"/>
            </p:cNvSpPr>
            <p:nvPr/>
          </p:nvSpPr>
          <p:spPr bwMode="auto">
            <a:xfrm>
              <a:off x="4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06" name="Line 42"/>
            <p:cNvSpPr>
              <a:spLocks noChangeShapeType="1"/>
            </p:cNvSpPr>
            <p:nvPr/>
          </p:nvSpPr>
          <p:spPr bwMode="auto">
            <a:xfrm>
              <a:off x="6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07" name="Line 43"/>
            <p:cNvSpPr>
              <a:spLocks noChangeShapeType="1"/>
            </p:cNvSpPr>
            <p:nvPr/>
          </p:nvSpPr>
          <p:spPr bwMode="auto">
            <a:xfrm>
              <a:off x="80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08" name="Line 44"/>
            <p:cNvSpPr>
              <a:spLocks noChangeShapeType="1"/>
            </p:cNvSpPr>
            <p:nvPr/>
          </p:nvSpPr>
          <p:spPr bwMode="auto">
            <a:xfrm>
              <a:off x="96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09" name="Line 45"/>
            <p:cNvSpPr>
              <a:spLocks noChangeShapeType="1"/>
            </p:cNvSpPr>
            <p:nvPr/>
          </p:nvSpPr>
          <p:spPr bwMode="auto">
            <a:xfrm>
              <a:off x="11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10" name="Line 46"/>
            <p:cNvSpPr>
              <a:spLocks noChangeShapeType="1"/>
            </p:cNvSpPr>
            <p:nvPr/>
          </p:nvSpPr>
          <p:spPr bwMode="auto">
            <a:xfrm>
              <a:off x="12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511" name="Line 47"/>
            <p:cNvSpPr>
              <a:spLocks noChangeShapeType="1"/>
            </p:cNvSpPr>
            <p:nvPr/>
          </p:nvSpPr>
          <p:spPr bwMode="auto">
            <a:xfrm>
              <a:off x="14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2244" name="Rectangle 49"/>
          <p:cNvSpPr>
            <a:spLocks/>
          </p:cNvSpPr>
          <p:nvPr/>
        </p:nvSpPr>
        <p:spPr bwMode="auto">
          <a:xfrm>
            <a:off x="8343900" y="1403350"/>
            <a:ext cx="15843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scheduling</a:t>
            </a:r>
          </a:p>
        </p:txBody>
      </p:sp>
      <p:sp>
        <p:nvSpPr>
          <p:cNvPr id="52245" name="Line 50"/>
          <p:cNvSpPr>
            <a:spLocks noChangeShapeType="1"/>
          </p:cNvSpPr>
          <p:nvPr/>
        </p:nvSpPr>
        <p:spPr bwMode="auto">
          <a:xfrm flipH="1">
            <a:off x="7486650" y="2159000"/>
            <a:ext cx="871538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2246" name="Group 82"/>
          <p:cNvGrpSpPr>
            <a:grpSpLocks/>
          </p:cNvGrpSpPr>
          <p:nvPr/>
        </p:nvGrpSpPr>
        <p:grpSpPr bwMode="auto">
          <a:xfrm>
            <a:off x="3594100" y="2946400"/>
            <a:ext cx="2286000" cy="1155700"/>
            <a:chOff x="0" y="0"/>
            <a:chExt cx="1440" cy="728"/>
          </a:xfrm>
        </p:grpSpPr>
        <p:sp>
          <p:nvSpPr>
            <p:cNvPr id="52471" name="Rectangle 51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2472" name="Group 58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2496" name="Rectangle 52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97" name="Line 53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98" name="Line 54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99" name="Line 55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500" name="Line 56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501" name="Line 57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473" name="Group 65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2490" name="Rectangle 59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91" name="Line 60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92" name="Line 61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93" name="Line 62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94" name="Line 63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95" name="Line 64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474" name="Group 72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2484" name="Rectangle 66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85" name="Line 67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86" name="Line 68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87" name="Line 69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88" name="Line 70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89" name="Line 71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475" name="Group 75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2482" name="Freeform 73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83" name="Freeform 74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476" name="Rectangle 76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77" name="Rectangle 77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78" name="Line 78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79" name="Line 79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80" name="Line 80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81" name="Line 81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47" name="Group 114"/>
          <p:cNvGrpSpPr>
            <a:grpSpLocks/>
          </p:cNvGrpSpPr>
          <p:nvPr/>
        </p:nvGrpSpPr>
        <p:grpSpPr bwMode="auto">
          <a:xfrm>
            <a:off x="7073900" y="2946400"/>
            <a:ext cx="2286000" cy="1155700"/>
            <a:chOff x="0" y="0"/>
            <a:chExt cx="1440" cy="728"/>
          </a:xfrm>
        </p:grpSpPr>
        <p:sp>
          <p:nvSpPr>
            <p:cNvPr id="52440" name="Rectangle 83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2441" name="Group 90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2465" name="Rectangle 84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66" name="Line 85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67" name="Line 86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68" name="Line 87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69" name="Line 88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70" name="Line 89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442" name="Group 97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2459" name="Rectangle 91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60" name="Line 92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61" name="Line 93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62" name="Line 94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63" name="Line 95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64" name="Line 96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443" name="Group 104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2453" name="Rectangle 98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54" name="Line 99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55" name="Line 100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56" name="Line 101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57" name="Line 102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58" name="Line 103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444" name="Group 107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2451" name="Freeform 105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52" name="Freeform 106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445" name="Rectangle 108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46" name="Rectangle 109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47" name="Line 110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48" name="Line 111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49" name="Line 112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50" name="Line 113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48" name="Group 146"/>
          <p:cNvGrpSpPr>
            <a:grpSpLocks/>
          </p:cNvGrpSpPr>
          <p:nvPr/>
        </p:nvGrpSpPr>
        <p:grpSpPr bwMode="auto">
          <a:xfrm>
            <a:off x="3606800" y="4419600"/>
            <a:ext cx="2286000" cy="1155700"/>
            <a:chOff x="0" y="0"/>
            <a:chExt cx="1440" cy="728"/>
          </a:xfrm>
        </p:grpSpPr>
        <p:sp>
          <p:nvSpPr>
            <p:cNvPr id="52409" name="Rectangle 115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2410" name="Group 122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2434" name="Rectangle 116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35" name="Line 117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36" name="Line 118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37" name="Line 119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38" name="Line 120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39" name="Line 121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411" name="Group 129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2428" name="Rectangle 123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29" name="Line 124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30" name="Line 125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31" name="Line 126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32" name="Line 127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33" name="Line 128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412" name="Group 136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2422" name="Rectangle 130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23" name="Line 131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24" name="Line 132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25" name="Line 133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26" name="Line 134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27" name="Line 135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413" name="Group 139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2420" name="Freeform 137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21" name="Freeform 138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414" name="Rectangle 140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15" name="Rectangle 141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16" name="Line 142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17" name="Line 143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18" name="Line 144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419" name="Line 145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49" name="Group 178"/>
          <p:cNvGrpSpPr>
            <a:grpSpLocks/>
          </p:cNvGrpSpPr>
          <p:nvPr/>
        </p:nvGrpSpPr>
        <p:grpSpPr bwMode="auto">
          <a:xfrm>
            <a:off x="7086600" y="4419600"/>
            <a:ext cx="2286000" cy="1155700"/>
            <a:chOff x="0" y="0"/>
            <a:chExt cx="1440" cy="728"/>
          </a:xfrm>
        </p:grpSpPr>
        <p:sp>
          <p:nvSpPr>
            <p:cNvPr id="52378" name="Rectangle 147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2379" name="Group 154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2403" name="Rectangle 148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04" name="Line 149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05" name="Line 150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06" name="Line 151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07" name="Line 152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08" name="Line 153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380" name="Group 161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2397" name="Rectangle 155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98" name="Line 156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99" name="Line 157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00" name="Line 158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01" name="Line 159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402" name="Line 160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381" name="Group 168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2391" name="Rectangle 162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92" name="Line 163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93" name="Line 164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94" name="Line 165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95" name="Line 166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96" name="Line 167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382" name="Group 171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2389" name="Freeform 169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90" name="Freeform 170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383" name="Rectangle 172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84" name="Rectangle 173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85" name="Line 174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86" name="Line 175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87" name="Line 176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88" name="Line 177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50" name="Group 210"/>
          <p:cNvGrpSpPr>
            <a:grpSpLocks/>
          </p:cNvGrpSpPr>
          <p:nvPr/>
        </p:nvGrpSpPr>
        <p:grpSpPr bwMode="auto">
          <a:xfrm>
            <a:off x="3606800" y="5892800"/>
            <a:ext cx="2286000" cy="1155700"/>
            <a:chOff x="0" y="0"/>
            <a:chExt cx="1440" cy="728"/>
          </a:xfrm>
        </p:grpSpPr>
        <p:sp>
          <p:nvSpPr>
            <p:cNvPr id="52347" name="Rectangle 179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2348" name="Group 186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2372" name="Rectangle 180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73" name="Line 181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74" name="Line 182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75" name="Line 183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76" name="Line 184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77" name="Line 185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349" name="Group 193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2366" name="Rectangle 187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67" name="Line 188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68" name="Line 189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69" name="Line 190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70" name="Line 191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71" name="Line 192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350" name="Group 200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2360" name="Rectangle 194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61" name="Line 195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62" name="Line 196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63" name="Line 197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64" name="Line 198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65" name="Line 199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351" name="Group 203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2358" name="Freeform 201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59" name="Freeform 202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352" name="Rectangle 204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53" name="Rectangle 205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54" name="Line 206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55" name="Line 207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56" name="Line 208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57" name="Line 209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51" name="Group 242"/>
          <p:cNvGrpSpPr>
            <a:grpSpLocks/>
          </p:cNvGrpSpPr>
          <p:nvPr/>
        </p:nvGrpSpPr>
        <p:grpSpPr bwMode="auto">
          <a:xfrm>
            <a:off x="7086600" y="5892800"/>
            <a:ext cx="2286000" cy="1155700"/>
            <a:chOff x="0" y="0"/>
            <a:chExt cx="1440" cy="728"/>
          </a:xfrm>
        </p:grpSpPr>
        <p:sp>
          <p:nvSpPr>
            <p:cNvPr id="52316" name="Rectangle 211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2317" name="Group 218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2341" name="Rectangle 212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42" name="Line 213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43" name="Line 214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44" name="Line 215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45" name="Line 216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46" name="Line 217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318" name="Group 225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2335" name="Rectangle 219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36" name="Line 220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37" name="Line 221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38" name="Line 222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39" name="Line 223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40" name="Line 224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319" name="Group 232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2329" name="Rectangle 226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30" name="Line 227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31" name="Line 228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32" name="Line 229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33" name="Line 230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34" name="Line 231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320" name="Group 235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2327" name="Freeform 233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28" name="Freeform 234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321" name="Rectangle 236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22" name="Rectangle 237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23" name="Line 238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24" name="Line 239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25" name="Line 240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26" name="Line 241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52" name="Group 274"/>
          <p:cNvGrpSpPr>
            <a:grpSpLocks/>
          </p:cNvGrpSpPr>
          <p:nvPr/>
        </p:nvGrpSpPr>
        <p:grpSpPr bwMode="auto">
          <a:xfrm>
            <a:off x="3594100" y="7366000"/>
            <a:ext cx="2286000" cy="1155700"/>
            <a:chOff x="0" y="0"/>
            <a:chExt cx="1440" cy="728"/>
          </a:xfrm>
        </p:grpSpPr>
        <p:sp>
          <p:nvSpPr>
            <p:cNvPr id="52285" name="Rectangle 243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2286" name="Group 250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2310" name="Rectangle 244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11" name="Line 245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12" name="Line 246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13" name="Line 247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14" name="Line 248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15" name="Line 249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287" name="Group 257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2304" name="Rectangle 251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05" name="Line 252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06" name="Line 253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07" name="Line 254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08" name="Line 255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09" name="Line 256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288" name="Group 264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2298" name="Rectangle 258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99" name="Line 259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00" name="Line 260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01" name="Line 261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02" name="Line 262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303" name="Line 263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289" name="Group 267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2296" name="Freeform 265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97" name="Freeform 266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290" name="Rectangle 268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1" name="Rectangle 269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2" name="Line 270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3" name="Line 271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4" name="Line 272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5" name="Line 273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53" name="Group 306"/>
          <p:cNvGrpSpPr>
            <a:grpSpLocks/>
          </p:cNvGrpSpPr>
          <p:nvPr/>
        </p:nvGrpSpPr>
        <p:grpSpPr bwMode="auto">
          <a:xfrm>
            <a:off x="7073900" y="7366000"/>
            <a:ext cx="2286000" cy="1155700"/>
            <a:chOff x="0" y="0"/>
            <a:chExt cx="1440" cy="728"/>
          </a:xfrm>
        </p:grpSpPr>
        <p:sp>
          <p:nvSpPr>
            <p:cNvPr id="52254" name="Rectangle 275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2255" name="Group 282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2279" name="Rectangle 276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80" name="Line 277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81" name="Line 278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82" name="Line 279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83" name="Line 280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84" name="Line 281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256" name="Group 289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2273" name="Rectangle 283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74" name="Line 284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75" name="Line 285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76" name="Line 286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77" name="Line 287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78" name="Line 288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257" name="Group 296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2267" name="Rectangle 290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68" name="Line 291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69" name="Line 292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70" name="Line 293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71" name="Line 294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72" name="Line 295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258" name="Group 299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2265" name="Freeform 297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66" name="Freeform 298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259" name="Rectangle 300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60" name="Rectangle 301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61" name="Line 302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62" name="Line 303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63" name="Line 304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64" name="Line 305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6188075" y="3865563"/>
            <a:ext cx="12144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6188075" y="5338763"/>
            <a:ext cx="12144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6456363" y="7010400"/>
            <a:ext cx="121443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5897563" y="7942263"/>
            <a:ext cx="121443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rot="10800000">
            <a:off x="6494463" y="2649538"/>
            <a:ext cx="0" cy="62912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5815013" y="1981200"/>
            <a:ext cx="1955800" cy="990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Bus</a:t>
            </a:r>
          </a:p>
          <a:p>
            <a:r>
              <a:rPr lang="en-US" sz="28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Scheduler</a:t>
            </a:r>
          </a:p>
        </p:txBody>
      </p:sp>
      <p:grpSp>
        <p:nvGrpSpPr>
          <p:cNvPr id="53256" name="Group 18"/>
          <p:cNvGrpSpPr>
            <a:grpSpLocks/>
          </p:cNvGrpSpPr>
          <p:nvPr/>
        </p:nvGrpSpPr>
        <p:grpSpPr bwMode="auto">
          <a:xfrm>
            <a:off x="635000" y="7997825"/>
            <a:ext cx="2565400" cy="522288"/>
            <a:chOff x="0" y="0"/>
            <a:chExt cx="1616" cy="329"/>
          </a:xfrm>
        </p:grpSpPr>
        <p:sp>
          <p:nvSpPr>
            <p:cNvPr id="53593" name="Rectangle 8"/>
            <p:cNvSpPr>
              <a:spLocks/>
            </p:cNvSpPr>
            <p:nvPr/>
          </p:nvSpPr>
          <p:spPr bwMode="auto">
            <a:xfrm>
              <a:off x="0" y="1"/>
              <a:ext cx="1616" cy="320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94" name="Line 9"/>
            <p:cNvSpPr>
              <a:spLocks noChangeShapeType="1"/>
            </p:cNvSpPr>
            <p:nvPr/>
          </p:nvSpPr>
          <p:spPr bwMode="auto">
            <a:xfrm>
              <a:off x="168" y="0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95" name="Line 10"/>
            <p:cNvSpPr>
              <a:spLocks noChangeShapeType="1"/>
            </p:cNvSpPr>
            <p:nvPr/>
          </p:nvSpPr>
          <p:spPr bwMode="auto">
            <a:xfrm>
              <a:off x="3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96" name="Line 11"/>
            <p:cNvSpPr>
              <a:spLocks noChangeShapeType="1"/>
            </p:cNvSpPr>
            <p:nvPr/>
          </p:nvSpPr>
          <p:spPr bwMode="auto">
            <a:xfrm>
              <a:off x="4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97" name="Line 12"/>
            <p:cNvSpPr>
              <a:spLocks noChangeShapeType="1"/>
            </p:cNvSpPr>
            <p:nvPr/>
          </p:nvSpPr>
          <p:spPr bwMode="auto">
            <a:xfrm>
              <a:off x="6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98" name="Line 13"/>
            <p:cNvSpPr>
              <a:spLocks noChangeShapeType="1"/>
            </p:cNvSpPr>
            <p:nvPr/>
          </p:nvSpPr>
          <p:spPr bwMode="auto">
            <a:xfrm>
              <a:off x="80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99" name="Line 14"/>
            <p:cNvSpPr>
              <a:spLocks noChangeShapeType="1"/>
            </p:cNvSpPr>
            <p:nvPr/>
          </p:nvSpPr>
          <p:spPr bwMode="auto">
            <a:xfrm>
              <a:off x="96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600" name="Line 15"/>
            <p:cNvSpPr>
              <a:spLocks noChangeShapeType="1"/>
            </p:cNvSpPr>
            <p:nvPr/>
          </p:nvSpPr>
          <p:spPr bwMode="auto">
            <a:xfrm>
              <a:off x="11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601" name="Line 16"/>
            <p:cNvSpPr>
              <a:spLocks noChangeShapeType="1"/>
            </p:cNvSpPr>
            <p:nvPr/>
          </p:nvSpPr>
          <p:spPr bwMode="auto">
            <a:xfrm>
              <a:off x="12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602" name="Line 17"/>
            <p:cNvSpPr>
              <a:spLocks noChangeShapeType="1"/>
            </p:cNvSpPr>
            <p:nvPr/>
          </p:nvSpPr>
          <p:spPr bwMode="auto">
            <a:xfrm>
              <a:off x="14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57" name="Group 29"/>
          <p:cNvGrpSpPr>
            <a:grpSpLocks/>
          </p:cNvGrpSpPr>
          <p:nvPr/>
        </p:nvGrpSpPr>
        <p:grpSpPr bwMode="auto">
          <a:xfrm>
            <a:off x="635000" y="9026525"/>
            <a:ext cx="2565400" cy="522288"/>
            <a:chOff x="0" y="0"/>
            <a:chExt cx="1616" cy="329"/>
          </a:xfrm>
        </p:grpSpPr>
        <p:sp>
          <p:nvSpPr>
            <p:cNvPr id="53583" name="Rectangle 19"/>
            <p:cNvSpPr>
              <a:spLocks/>
            </p:cNvSpPr>
            <p:nvPr/>
          </p:nvSpPr>
          <p:spPr bwMode="auto">
            <a:xfrm>
              <a:off x="0" y="1"/>
              <a:ext cx="1616" cy="320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84" name="Line 20"/>
            <p:cNvSpPr>
              <a:spLocks noChangeShapeType="1"/>
            </p:cNvSpPr>
            <p:nvPr/>
          </p:nvSpPr>
          <p:spPr bwMode="auto">
            <a:xfrm>
              <a:off x="168" y="0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85" name="Line 21"/>
            <p:cNvSpPr>
              <a:spLocks noChangeShapeType="1"/>
            </p:cNvSpPr>
            <p:nvPr/>
          </p:nvSpPr>
          <p:spPr bwMode="auto">
            <a:xfrm>
              <a:off x="3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86" name="Line 22"/>
            <p:cNvSpPr>
              <a:spLocks noChangeShapeType="1"/>
            </p:cNvSpPr>
            <p:nvPr/>
          </p:nvSpPr>
          <p:spPr bwMode="auto">
            <a:xfrm>
              <a:off x="4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87" name="Line 23"/>
            <p:cNvSpPr>
              <a:spLocks noChangeShapeType="1"/>
            </p:cNvSpPr>
            <p:nvPr/>
          </p:nvSpPr>
          <p:spPr bwMode="auto">
            <a:xfrm>
              <a:off x="6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88" name="Line 24"/>
            <p:cNvSpPr>
              <a:spLocks noChangeShapeType="1"/>
            </p:cNvSpPr>
            <p:nvPr/>
          </p:nvSpPr>
          <p:spPr bwMode="auto">
            <a:xfrm>
              <a:off x="80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89" name="Line 25"/>
            <p:cNvSpPr>
              <a:spLocks noChangeShapeType="1"/>
            </p:cNvSpPr>
            <p:nvPr/>
          </p:nvSpPr>
          <p:spPr bwMode="auto">
            <a:xfrm>
              <a:off x="96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90" name="Line 26"/>
            <p:cNvSpPr>
              <a:spLocks noChangeShapeType="1"/>
            </p:cNvSpPr>
            <p:nvPr/>
          </p:nvSpPr>
          <p:spPr bwMode="auto">
            <a:xfrm>
              <a:off x="11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91" name="Line 27"/>
            <p:cNvSpPr>
              <a:spLocks noChangeShapeType="1"/>
            </p:cNvSpPr>
            <p:nvPr/>
          </p:nvSpPr>
          <p:spPr bwMode="auto">
            <a:xfrm>
              <a:off x="12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92" name="Line 28"/>
            <p:cNvSpPr>
              <a:spLocks noChangeShapeType="1"/>
            </p:cNvSpPr>
            <p:nvPr/>
          </p:nvSpPr>
          <p:spPr bwMode="auto">
            <a:xfrm>
              <a:off x="14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58" name="Line 30"/>
          <p:cNvSpPr>
            <a:spLocks noChangeShapeType="1"/>
          </p:cNvSpPr>
          <p:nvPr/>
        </p:nvSpPr>
        <p:spPr bwMode="auto">
          <a:xfrm>
            <a:off x="3402013" y="8920163"/>
            <a:ext cx="30749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31"/>
          <p:cNvSpPr>
            <a:spLocks noChangeShapeType="1"/>
          </p:cNvSpPr>
          <p:nvPr/>
        </p:nvSpPr>
        <p:spPr bwMode="auto">
          <a:xfrm rot="10800000" flipH="1">
            <a:off x="3394075" y="8229600"/>
            <a:ext cx="0" cy="9953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>
            <a:off x="3351213" y="8248650"/>
            <a:ext cx="476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3352800" y="9207500"/>
            <a:ext cx="4921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2" name="Rectangle 34"/>
          <p:cNvSpPr>
            <a:spLocks/>
          </p:cNvSpPr>
          <p:nvPr/>
        </p:nvSpPr>
        <p:spPr bwMode="auto">
          <a:xfrm>
            <a:off x="10109200" y="5060950"/>
            <a:ext cx="284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Processing Engines</a:t>
            </a: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>
            <a:off x="9918700" y="3479800"/>
            <a:ext cx="0" cy="4700588"/>
          </a:xfrm>
          <a:prstGeom prst="line">
            <a:avLst/>
          </a:prstGeom>
          <a:noFill/>
          <a:ln w="25400">
            <a:solidFill>
              <a:srgbClr val="51A0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4" name="Rectangle 36"/>
          <p:cNvSpPr>
            <a:spLocks/>
          </p:cNvSpPr>
          <p:nvPr/>
        </p:nvSpPr>
        <p:spPr bwMode="auto">
          <a:xfrm>
            <a:off x="622300" y="7512050"/>
            <a:ext cx="790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input</a:t>
            </a:r>
          </a:p>
        </p:txBody>
      </p:sp>
      <p:sp>
        <p:nvSpPr>
          <p:cNvPr id="53265" name="Rectangle 37"/>
          <p:cNvSpPr>
            <a:spLocks/>
          </p:cNvSpPr>
          <p:nvPr/>
        </p:nvSpPr>
        <p:spPr bwMode="auto">
          <a:xfrm>
            <a:off x="622300" y="8553450"/>
            <a:ext cx="10017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output</a:t>
            </a:r>
          </a:p>
        </p:txBody>
      </p:sp>
      <p:grpSp>
        <p:nvGrpSpPr>
          <p:cNvPr id="53266" name="Group 48"/>
          <p:cNvGrpSpPr>
            <a:grpSpLocks/>
          </p:cNvGrpSpPr>
          <p:nvPr/>
        </p:nvGrpSpPr>
        <p:grpSpPr bwMode="auto">
          <a:xfrm>
            <a:off x="8356600" y="1889125"/>
            <a:ext cx="2565400" cy="522288"/>
            <a:chOff x="0" y="0"/>
            <a:chExt cx="1616" cy="329"/>
          </a:xfrm>
        </p:grpSpPr>
        <p:sp>
          <p:nvSpPr>
            <p:cNvPr id="53573" name="Rectangle 38"/>
            <p:cNvSpPr>
              <a:spLocks/>
            </p:cNvSpPr>
            <p:nvPr/>
          </p:nvSpPr>
          <p:spPr bwMode="auto">
            <a:xfrm>
              <a:off x="0" y="1"/>
              <a:ext cx="1616" cy="320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74" name="Line 39"/>
            <p:cNvSpPr>
              <a:spLocks noChangeShapeType="1"/>
            </p:cNvSpPr>
            <p:nvPr/>
          </p:nvSpPr>
          <p:spPr bwMode="auto">
            <a:xfrm>
              <a:off x="168" y="0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75" name="Line 40"/>
            <p:cNvSpPr>
              <a:spLocks noChangeShapeType="1"/>
            </p:cNvSpPr>
            <p:nvPr/>
          </p:nvSpPr>
          <p:spPr bwMode="auto">
            <a:xfrm>
              <a:off x="3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76" name="Line 41"/>
            <p:cNvSpPr>
              <a:spLocks noChangeShapeType="1"/>
            </p:cNvSpPr>
            <p:nvPr/>
          </p:nvSpPr>
          <p:spPr bwMode="auto">
            <a:xfrm>
              <a:off x="4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77" name="Line 42"/>
            <p:cNvSpPr>
              <a:spLocks noChangeShapeType="1"/>
            </p:cNvSpPr>
            <p:nvPr/>
          </p:nvSpPr>
          <p:spPr bwMode="auto">
            <a:xfrm>
              <a:off x="6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78" name="Line 43"/>
            <p:cNvSpPr>
              <a:spLocks noChangeShapeType="1"/>
            </p:cNvSpPr>
            <p:nvPr/>
          </p:nvSpPr>
          <p:spPr bwMode="auto">
            <a:xfrm>
              <a:off x="80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79" name="Line 44"/>
            <p:cNvSpPr>
              <a:spLocks noChangeShapeType="1"/>
            </p:cNvSpPr>
            <p:nvPr/>
          </p:nvSpPr>
          <p:spPr bwMode="auto">
            <a:xfrm>
              <a:off x="96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80" name="Line 45"/>
            <p:cNvSpPr>
              <a:spLocks noChangeShapeType="1"/>
            </p:cNvSpPr>
            <p:nvPr/>
          </p:nvSpPr>
          <p:spPr bwMode="auto">
            <a:xfrm>
              <a:off x="112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81" name="Line 46"/>
            <p:cNvSpPr>
              <a:spLocks noChangeShapeType="1"/>
            </p:cNvSpPr>
            <p:nvPr/>
          </p:nvSpPr>
          <p:spPr bwMode="auto">
            <a:xfrm>
              <a:off x="128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82" name="Line 47"/>
            <p:cNvSpPr>
              <a:spLocks noChangeShapeType="1"/>
            </p:cNvSpPr>
            <p:nvPr/>
          </p:nvSpPr>
          <p:spPr bwMode="auto">
            <a:xfrm>
              <a:off x="1448" y="1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67" name="Rectangle 49"/>
          <p:cNvSpPr>
            <a:spLocks/>
          </p:cNvSpPr>
          <p:nvPr/>
        </p:nvSpPr>
        <p:spPr bwMode="auto">
          <a:xfrm>
            <a:off x="8343900" y="1403350"/>
            <a:ext cx="15843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scheduling</a:t>
            </a:r>
          </a:p>
        </p:txBody>
      </p:sp>
      <p:sp>
        <p:nvSpPr>
          <p:cNvPr id="53268" name="Line 50"/>
          <p:cNvSpPr>
            <a:spLocks noChangeShapeType="1"/>
          </p:cNvSpPr>
          <p:nvPr/>
        </p:nvSpPr>
        <p:spPr bwMode="auto">
          <a:xfrm flipH="1">
            <a:off x="7777163" y="3060700"/>
            <a:ext cx="871537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3269" name="Group 82"/>
          <p:cNvGrpSpPr>
            <a:grpSpLocks/>
          </p:cNvGrpSpPr>
          <p:nvPr/>
        </p:nvGrpSpPr>
        <p:grpSpPr bwMode="auto">
          <a:xfrm>
            <a:off x="3884613" y="3289300"/>
            <a:ext cx="2286000" cy="1155700"/>
            <a:chOff x="0" y="0"/>
            <a:chExt cx="1440" cy="728"/>
          </a:xfrm>
        </p:grpSpPr>
        <p:sp>
          <p:nvSpPr>
            <p:cNvPr id="53542" name="Rectangle 51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543" name="Group 58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3567" name="Rectangle 52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68" name="Line 53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69" name="Line 54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70" name="Line 55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71" name="Line 56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72" name="Line 57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544" name="Group 65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3561" name="Rectangle 59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62" name="Line 60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63" name="Line 61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64" name="Line 62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65" name="Line 63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66" name="Line 64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545" name="Group 72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3555" name="Rectangle 66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56" name="Line 67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57" name="Line 68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58" name="Line 69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59" name="Line 70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60" name="Line 71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546" name="Group 75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3553" name="Freeform 73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54" name="Freeform 74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547" name="Rectangle 76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48" name="Rectangle 77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49" name="Line 78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50" name="Line 79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51" name="Line 80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52" name="Line 81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70" name="Group 114"/>
          <p:cNvGrpSpPr>
            <a:grpSpLocks/>
          </p:cNvGrpSpPr>
          <p:nvPr/>
        </p:nvGrpSpPr>
        <p:grpSpPr bwMode="auto">
          <a:xfrm>
            <a:off x="7632700" y="3487738"/>
            <a:ext cx="2286000" cy="1155700"/>
            <a:chOff x="0" y="0"/>
            <a:chExt cx="1440" cy="728"/>
          </a:xfrm>
        </p:grpSpPr>
        <p:sp>
          <p:nvSpPr>
            <p:cNvPr id="53511" name="Rectangle 83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512" name="Group 90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3536" name="Rectangle 84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37" name="Line 85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38" name="Line 86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39" name="Line 87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40" name="Line 88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41" name="Line 89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513" name="Group 97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3530" name="Rectangle 91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31" name="Line 92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32" name="Line 93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33" name="Line 94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34" name="Line 95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35" name="Line 96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514" name="Group 104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3524" name="Rectangle 98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25" name="Line 99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26" name="Line 100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27" name="Line 101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28" name="Line 102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29" name="Line 103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515" name="Group 107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3522" name="Freeform 105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23" name="Freeform 106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516" name="Rectangle 108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17" name="Rectangle 109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18" name="Line 110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19" name="Line 111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20" name="Line 112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521" name="Line 113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71" name="Group 146"/>
          <p:cNvGrpSpPr>
            <a:grpSpLocks/>
          </p:cNvGrpSpPr>
          <p:nvPr/>
        </p:nvGrpSpPr>
        <p:grpSpPr bwMode="auto">
          <a:xfrm>
            <a:off x="3897313" y="4762500"/>
            <a:ext cx="2286000" cy="1155700"/>
            <a:chOff x="0" y="0"/>
            <a:chExt cx="1440" cy="728"/>
          </a:xfrm>
        </p:grpSpPr>
        <p:sp>
          <p:nvSpPr>
            <p:cNvPr id="53480" name="Rectangle 115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481" name="Group 122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3505" name="Rectangle 116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06" name="Line 117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07" name="Line 118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08" name="Line 119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09" name="Line 120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10" name="Line 121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482" name="Group 129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3499" name="Rectangle 123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00" name="Line 124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01" name="Line 125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02" name="Line 126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03" name="Line 127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504" name="Line 128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483" name="Group 136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3493" name="Rectangle 130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94" name="Line 131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95" name="Line 132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96" name="Line 133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97" name="Line 134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98" name="Line 135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484" name="Group 139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3491" name="Freeform 137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92" name="Freeform 138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485" name="Rectangle 140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86" name="Rectangle 141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87" name="Line 142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88" name="Line 143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89" name="Line 144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90" name="Line 145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72" name="Group 178"/>
          <p:cNvGrpSpPr>
            <a:grpSpLocks/>
          </p:cNvGrpSpPr>
          <p:nvPr/>
        </p:nvGrpSpPr>
        <p:grpSpPr bwMode="auto">
          <a:xfrm>
            <a:off x="7645400" y="4960938"/>
            <a:ext cx="2286000" cy="1155700"/>
            <a:chOff x="0" y="0"/>
            <a:chExt cx="1440" cy="728"/>
          </a:xfrm>
        </p:grpSpPr>
        <p:sp>
          <p:nvSpPr>
            <p:cNvPr id="53449" name="Rectangle 147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450" name="Group 154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3474" name="Rectangle 148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75" name="Line 149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76" name="Line 150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77" name="Line 151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78" name="Line 152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79" name="Line 153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451" name="Group 161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3468" name="Rectangle 155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69" name="Line 156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70" name="Line 157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71" name="Line 158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72" name="Line 159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73" name="Line 160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452" name="Group 168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3462" name="Rectangle 162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63" name="Line 163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64" name="Line 164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65" name="Line 165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66" name="Line 166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67" name="Line 167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453" name="Group 171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3460" name="Freeform 169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61" name="Freeform 170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454" name="Rectangle 172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55" name="Rectangle 173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56" name="Line 174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57" name="Line 175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58" name="Line 176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59" name="Line 177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73" name="Group 210"/>
          <p:cNvGrpSpPr>
            <a:grpSpLocks/>
          </p:cNvGrpSpPr>
          <p:nvPr/>
        </p:nvGrpSpPr>
        <p:grpSpPr bwMode="auto">
          <a:xfrm>
            <a:off x="3606800" y="5892800"/>
            <a:ext cx="2286000" cy="1155700"/>
            <a:chOff x="0" y="0"/>
            <a:chExt cx="1440" cy="728"/>
          </a:xfrm>
        </p:grpSpPr>
        <p:sp>
          <p:nvSpPr>
            <p:cNvPr id="53418" name="Rectangle 179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419" name="Group 186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3443" name="Rectangle 180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44" name="Line 181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45" name="Line 182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46" name="Line 183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47" name="Line 184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48" name="Line 185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420" name="Group 193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3437" name="Rectangle 187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38" name="Line 188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39" name="Line 189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40" name="Line 190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41" name="Line 191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42" name="Line 192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421" name="Group 200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3431" name="Rectangle 194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32" name="Line 195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33" name="Line 196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34" name="Line 197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35" name="Line 198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36" name="Line 199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422" name="Group 203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3429" name="Freeform 201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30" name="Freeform 202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423" name="Rectangle 204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24" name="Rectangle 205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25" name="Line 206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26" name="Line 207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27" name="Line 208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428" name="Line 209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74" name="Group 242"/>
          <p:cNvGrpSpPr>
            <a:grpSpLocks/>
          </p:cNvGrpSpPr>
          <p:nvPr/>
        </p:nvGrpSpPr>
        <p:grpSpPr bwMode="auto">
          <a:xfrm>
            <a:off x="7086600" y="5892800"/>
            <a:ext cx="2286000" cy="1155700"/>
            <a:chOff x="0" y="0"/>
            <a:chExt cx="1440" cy="728"/>
          </a:xfrm>
        </p:grpSpPr>
        <p:sp>
          <p:nvSpPr>
            <p:cNvPr id="53387" name="Rectangle 211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388" name="Group 218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3412" name="Rectangle 212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13" name="Line 213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14" name="Line 214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15" name="Line 215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16" name="Line 216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17" name="Line 217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89" name="Group 225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3406" name="Rectangle 219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07" name="Line 220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08" name="Line 221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09" name="Line 222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10" name="Line 223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11" name="Line 224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90" name="Group 232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3400" name="Rectangle 226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01" name="Line 227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02" name="Line 228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03" name="Line 229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04" name="Line 230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405" name="Line 231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91" name="Group 235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3398" name="Freeform 233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99" name="Freeform 234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392" name="Rectangle 236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93" name="Rectangle 237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94" name="Line 238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95" name="Line 239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96" name="Line 240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97" name="Line 241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75" name="Group 274"/>
          <p:cNvGrpSpPr>
            <a:grpSpLocks/>
          </p:cNvGrpSpPr>
          <p:nvPr/>
        </p:nvGrpSpPr>
        <p:grpSpPr bwMode="auto">
          <a:xfrm>
            <a:off x="3594100" y="7366000"/>
            <a:ext cx="2286000" cy="1155700"/>
            <a:chOff x="0" y="0"/>
            <a:chExt cx="1440" cy="728"/>
          </a:xfrm>
        </p:grpSpPr>
        <p:sp>
          <p:nvSpPr>
            <p:cNvPr id="53356" name="Rectangle 243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357" name="Group 250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3381" name="Rectangle 244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82" name="Line 245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83" name="Line 246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84" name="Line 247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85" name="Line 248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86" name="Line 249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58" name="Group 257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3375" name="Rectangle 251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76" name="Line 252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77" name="Line 253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78" name="Line 254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79" name="Line 255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80" name="Line 256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59" name="Group 264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3369" name="Rectangle 258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70" name="Line 259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71" name="Line 260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72" name="Line 261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73" name="Line 262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74" name="Line 263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60" name="Group 267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3367" name="Freeform 265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68" name="Freeform 266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361" name="Rectangle 268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62" name="Rectangle 269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63" name="Line 270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64" name="Line 271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65" name="Line 272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66" name="Line 273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76" name="Group 306"/>
          <p:cNvGrpSpPr>
            <a:grpSpLocks/>
          </p:cNvGrpSpPr>
          <p:nvPr/>
        </p:nvGrpSpPr>
        <p:grpSpPr bwMode="auto">
          <a:xfrm>
            <a:off x="7073900" y="7366000"/>
            <a:ext cx="2286000" cy="1155700"/>
            <a:chOff x="0" y="0"/>
            <a:chExt cx="1440" cy="728"/>
          </a:xfrm>
        </p:grpSpPr>
        <p:sp>
          <p:nvSpPr>
            <p:cNvPr id="53325" name="Rectangle 275"/>
            <p:cNvSpPr>
              <a:spLocks/>
            </p:cNvSpPr>
            <p:nvPr/>
          </p:nvSpPr>
          <p:spPr bwMode="auto">
            <a:xfrm>
              <a:off x="0" y="0"/>
              <a:ext cx="1440" cy="72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51A0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326" name="Group 282"/>
            <p:cNvGrpSpPr>
              <a:grpSpLocks/>
            </p:cNvGrpSpPr>
            <p:nvPr/>
          </p:nvGrpSpPr>
          <p:grpSpPr bwMode="auto">
            <a:xfrm>
              <a:off x="912" y="127"/>
              <a:ext cx="512" cy="167"/>
              <a:chOff x="0" y="0"/>
              <a:chExt cx="512" cy="167"/>
            </a:xfrm>
          </p:grpSpPr>
          <p:sp>
            <p:nvSpPr>
              <p:cNvPr id="53350" name="Rectangle 276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51" name="Line 277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52" name="Line 278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53" name="Line 279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54" name="Line 280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55" name="Line 281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27" name="Group 289"/>
            <p:cNvGrpSpPr>
              <a:grpSpLocks/>
            </p:cNvGrpSpPr>
            <p:nvPr/>
          </p:nvGrpSpPr>
          <p:grpSpPr bwMode="auto">
            <a:xfrm>
              <a:off x="912" y="423"/>
              <a:ext cx="512" cy="167"/>
              <a:chOff x="0" y="0"/>
              <a:chExt cx="512" cy="167"/>
            </a:xfrm>
          </p:grpSpPr>
          <p:sp>
            <p:nvSpPr>
              <p:cNvPr id="53344" name="Rectangle 283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45" name="Line 284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46" name="Line 285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47" name="Line 286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48" name="Line 287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49" name="Line 288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28" name="Group 296"/>
            <p:cNvGrpSpPr>
              <a:grpSpLocks/>
            </p:cNvGrpSpPr>
            <p:nvPr/>
          </p:nvGrpSpPr>
          <p:grpSpPr bwMode="auto">
            <a:xfrm rot="-5400000">
              <a:off x="-71" y="279"/>
              <a:ext cx="511" cy="167"/>
              <a:chOff x="0" y="0"/>
              <a:chExt cx="512" cy="167"/>
            </a:xfrm>
          </p:grpSpPr>
          <p:sp>
            <p:nvSpPr>
              <p:cNvPr id="53338" name="Rectangle 290"/>
              <p:cNvSpPr>
                <a:spLocks/>
              </p:cNvSpPr>
              <p:nvPr/>
            </p:nvSpPr>
            <p:spPr bwMode="auto">
              <a:xfrm>
                <a:off x="0" y="1"/>
                <a:ext cx="512" cy="160"/>
              </a:xfrm>
              <a:prstGeom prst="rect">
                <a:avLst/>
              </a:prstGeom>
              <a:solidFill>
                <a:srgbClr val="FFFFFF">
                  <a:alpha val="6196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39" name="Line 291"/>
              <p:cNvSpPr>
                <a:spLocks noChangeShapeType="1"/>
              </p:cNvSpPr>
              <p:nvPr/>
            </p:nvSpPr>
            <p:spPr bwMode="auto">
              <a:xfrm>
                <a:off x="9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40" name="Line 292"/>
              <p:cNvSpPr>
                <a:spLocks noChangeShapeType="1"/>
              </p:cNvSpPr>
              <p:nvPr/>
            </p:nvSpPr>
            <p:spPr bwMode="auto">
              <a:xfrm>
                <a:off x="178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41" name="Line 293"/>
              <p:cNvSpPr>
                <a:spLocks noChangeShapeType="1"/>
              </p:cNvSpPr>
              <p:nvPr/>
            </p:nvSpPr>
            <p:spPr bwMode="auto">
              <a:xfrm>
                <a:off x="260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42" name="Line 294"/>
              <p:cNvSpPr>
                <a:spLocks noChangeShapeType="1"/>
              </p:cNvSpPr>
              <p:nvPr/>
            </p:nvSpPr>
            <p:spPr bwMode="auto">
              <a:xfrm>
                <a:off x="343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43" name="Line 295"/>
              <p:cNvSpPr>
                <a:spLocks noChangeShapeType="1"/>
              </p:cNvSpPr>
              <p:nvPr/>
            </p:nvSpPr>
            <p:spPr bwMode="auto">
              <a:xfrm>
                <a:off x="425" y="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29" name="Group 299"/>
            <p:cNvGrpSpPr>
              <a:grpSpLocks/>
            </p:cNvGrpSpPr>
            <p:nvPr/>
          </p:nvGrpSpPr>
          <p:grpSpPr bwMode="auto">
            <a:xfrm>
              <a:off x="428" y="148"/>
              <a:ext cx="304" cy="128"/>
              <a:chOff x="0" y="0"/>
              <a:chExt cx="304" cy="128"/>
            </a:xfrm>
          </p:grpSpPr>
          <p:sp>
            <p:nvSpPr>
              <p:cNvPr id="53336" name="Freeform 297"/>
              <p:cNvSpPr>
                <a:spLocks/>
              </p:cNvSpPr>
              <p:nvPr/>
            </p:nvSpPr>
            <p:spPr bwMode="auto">
              <a:xfrm>
                <a:off x="0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37" name="Freeform 298"/>
              <p:cNvSpPr>
                <a:spLocks/>
              </p:cNvSpPr>
              <p:nvPr/>
            </p:nvSpPr>
            <p:spPr bwMode="auto">
              <a:xfrm flipH="1">
                <a:off x="152" y="0"/>
                <a:ext cx="152" cy="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5082" y="0"/>
                    </a:lnTo>
                    <a:lnTo>
                      <a:pt x="21600" y="10933"/>
                    </a:lnTo>
                    <a:lnTo>
                      <a:pt x="21600" y="21600"/>
                    </a:lnTo>
                    <a:lnTo>
                      <a:pt x="1124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330" name="Rectangle 300"/>
            <p:cNvSpPr>
              <a:spLocks/>
            </p:cNvSpPr>
            <p:nvPr/>
          </p:nvSpPr>
          <p:spPr bwMode="auto">
            <a:xfrm>
              <a:off x="504" y="432"/>
              <a:ext cx="136" cy="136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31" name="Rectangle 301"/>
            <p:cNvSpPr>
              <a:spLocks/>
            </p:cNvSpPr>
            <p:nvPr/>
          </p:nvSpPr>
          <p:spPr bwMode="auto">
            <a:xfrm>
              <a:off x="744" y="400"/>
              <a:ext cx="72" cy="20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32" name="Line 302"/>
            <p:cNvSpPr>
              <a:spLocks noChangeShapeType="1"/>
            </p:cNvSpPr>
            <p:nvPr/>
          </p:nvSpPr>
          <p:spPr bwMode="auto">
            <a:xfrm>
              <a:off x="680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33" name="Line 303"/>
            <p:cNvSpPr>
              <a:spLocks noChangeShapeType="1"/>
            </p:cNvSpPr>
            <p:nvPr/>
          </p:nvSpPr>
          <p:spPr bwMode="auto">
            <a:xfrm rot="10800000" flipH="1">
              <a:off x="576" y="269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34" name="Line 304"/>
            <p:cNvSpPr>
              <a:spLocks noChangeShapeType="1"/>
            </p:cNvSpPr>
            <p:nvPr/>
          </p:nvSpPr>
          <p:spPr bwMode="auto">
            <a:xfrm>
              <a:off x="645" y="509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35" name="Line 305"/>
            <p:cNvSpPr>
              <a:spLocks noChangeShapeType="1"/>
            </p:cNvSpPr>
            <p:nvPr/>
          </p:nvSpPr>
          <p:spPr bwMode="auto">
            <a:xfrm>
              <a:off x="264" y="213"/>
              <a:ext cx="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77" name="Rectangle 307"/>
          <p:cNvSpPr>
            <a:spLocks/>
          </p:cNvSpPr>
          <p:nvPr/>
        </p:nvSpPr>
        <p:spPr bwMode="auto">
          <a:xfrm>
            <a:off x="-292100" y="1193800"/>
            <a:ext cx="13779500" cy="9144000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8901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8" name="Rectangle 308"/>
          <p:cNvSpPr>
            <a:spLocks/>
          </p:cNvSpPr>
          <p:nvPr/>
        </p:nvSpPr>
        <p:spPr bwMode="auto">
          <a:xfrm>
            <a:off x="2652713" y="2413000"/>
            <a:ext cx="5092700" cy="2565400"/>
          </a:xfrm>
          <a:prstGeom prst="rect">
            <a:avLst/>
          </a:prstGeom>
          <a:solidFill>
            <a:srgbClr val="FFFFFF"/>
          </a:solidFill>
          <a:ln w="63500">
            <a:solidFill>
              <a:srgbClr val="51A01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3279" name="Group 315"/>
          <p:cNvGrpSpPr>
            <a:grpSpLocks/>
          </p:cNvGrpSpPr>
          <p:nvPr/>
        </p:nvGrpSpPr>
        <p:grpSpPr bwMode="auto">
          <a:xfrm>
            <a:off x="5876925" y="2860675"/>
            <a:ext cx="1811338" cy="573088"/>
            <a:chOff x="0" y="0"/>
            <a:chExt cx="1140" cy="361"/>
          </a:xfrm>
        </p:grpSpPr>
        <p:sp>
          <p:nvSpPr>
            <p:cNvPr id="53319" name="Rectangle 309"/>
            <p:cNvSpPr>
              <a:spLocks/>
            </p:cNvSpPr>
            <p:nvPr/>
          </p:nvSpPr>
          <p:spPr bwMode="auto">
            <a:xfrm>
              <a:off x="0" y="3"/>
              <a:ext cx="1140" cy="355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20" name="Line 310"/>
            <p:cNvSpPr>
              <a:spLocks noChangeShapeType="1"/>
            </p:cNvSpPr>
            <p:nvPr/>
          </p:nvSpPr>
          <p:spPr bwMode="auto">
            <a:xfrm>
              <a:off x="213" y="0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21" name="Line 311"/>
            <p:cNvSpPr>
              <a:spLocks noChangeShapeType="1"/>
            </p:cNvSpPr>
            <p:nvPr/>
          </p:nvSpPr>
          <p:spPr bwMode="auto">
            <a:xfrm>
              <a:off x="397" y="0"/>
              <a:ext cx="0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22" name="Line 312"/>
            <p:cNvSpPr>
              <a:spLocks noChangeShapeType="1"/>
            </p:cNvSpPr>
            <p:nvPr/>
          </p:nvSpPr>
          <p:spPr bwMode="auto">
            <a:xfrm>
              <a:off x="580" y="0"/>
              <a:ext cx="0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23" name="Line 313"/>
            <p:cNvSpPr>
              <a:spLocks noChangeShapeType="1"/>
            </p:cNvSpPr>
            <p:nvPr/>
          </p:nvSpPr>
          <p:spPr bwMode="auto">
            <a:xfrm>
              <a:off x="764" y="0"/>
              <a:ext cx="0" cy="3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24" name="Line 314"/>
            <p:cNvSpPr>
              <a:spLocks noChangeShapeType="1"/>
            </p:cNvSpPr>
            <p:nvPr/>
          </p:nvSpPr>
          <p:spPr bwMode="auto">
            <a:xfrm>
              <a:off x="947" y="0"/>
              <a:ext cx="0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80" name="Group 318"/>
          <p:cNvGrpSpPr>
            <a:grpSpLocks/>
          </p:cNvGrpSpPr>
          <p:nvPr/>
        </p:nvGrpSpPr>
        <p:grpSpPr bwMode="auto">
          <a:xfrm>
            <a:off x="4165600" y="2933700"/>
            <a:ext cx="1074738" cy="450850"/>
            <a:chOff x="0" y="0"/>
            <a:chExt cx="677" cy="284"/>
          </a:xfrm>
        </p:grpSpPr>
        <p:sp>
          <p:nvSpPr>
            <p:cNvPr id="53317" name="Freeform 316"/>
            <p:cNvSpPr>
              <a:spLocks/>
            </p:cNvSpPr>
            <p:nvPr/>
          </p:nvSpPr>
          <p:spPr bwMode="auto">
            <a:xfrm>
              <a:off x="0" y="0"/>
              <a:ext cx="338" cy="2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5082" y="0"/>
                  </a:lnTo>
                  <a:lnTo>
                    <a:pt x="21600" y="10933"/>
                  </a:lnTo>
                  <a:lnTo>
                    <a:pt x="21600" y="21600"/>
                  </a:lnTo>
                  <a:lnTo>
                    <a:pt x="1124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18" name="Freeform 317"/>
            <p:cNvSpPr>
              <a:spLocks/>
            </p:cNvSpPr>
            <p:nvPr/>
          </p:nvSpPr>
          <p:spPr bwMode="auto">
            <a:xfrm flipH="1">
              <a:off x="338" y="0"/>
              <a:ext cx="339" cy="2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5082" y="0"/>
                  </a:lnTo>
                  <a:lnTo>
                    <a:pt x="21600" y="10933"/>
                  </a:lnTo>
                  <a:lnTo>
                    <a:pt x="21600" y="21600"/>
                  </a:lnTo>
                  <a:lnTo>
                    <a:pt x="1124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81" name="Rectangle 319"/>
          <p:cNvSpPr>
            <a:spLocks/>
          </p:cNvSpPr>
          <p:nvPr/>
        </p:nvSpPr>
        <p:spPr bwMode="auto">
          <a:xfrm>
            <a:off x="4433888" y="3933825"/>
            <a:ext cx="481012" cy="479425"/>
          </a:xfrm>
          <a:prstGeom prst="rect">
            <a:avLst/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2" name="Rectangle 320"/>
          <p:cNvSpPr>
            <a:spLocks/>
          </p:cNvSpPr>
          <p:nvPr/>
        </p:nvSpPr>
        <p:spPr bwMode="auto">
          <a:xfrm>
            <a:off x="5283200" y="3821113"/>
            <a:ext cx="254000" cy="733425"/>
          </a:xfrm>
          <a:prstGeom prst="rect">
            <a:avLst/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3" name="Line 321"/>
          <p:cNvSpPr>
            <a:spLocks noChangeShapeType="1"/>
          </p:cNvSpPr>
          <p:nvPr/>
        </p:nvSpPr>
        <p:spPr bwMode="auto">
          <a:xfrm rot="10800000" flipH="1">
            <a:off x="5059363" y="3165475"/>
            <a:ext cx="815975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4" name="Line 322"/>
          <p:cNvSpPr>
            <a:spLocks noChangeShapeType="1"/>
          </p:cNvSpPr>
          <p:nvPr/>
        </p:nvSpPr>
        <p:spPr bwMode="auto">
          <a:xfrm rot="10800000" flipH="1">
            <a:off x="4691063" y="3360738"/>
            <a:ext cx="0" cy="5667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5" name="Line 323"/>
          <p:cNvSpPr>
            <a:spLocks noChangeShapeType="1"/>
          </p:cNvSpPr>
          <p:nvPr/>
        </p:nvSpPr>
        <p:spPr bwMode="auto">
          <a:xfrm>
            <a:off x="4935538" y="4208463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6" name="Line 324"/>
          <p:cNvSpPr>
            <a:spLocks noChangeShapeType="1"/>
          </p:cNvSpPr>
          <p:nvPr/>
        </p:nvSpPr>
        <p:spPr bwMode="auto">
          <a:xfrm>
            <a:off x="3587750" y="3165475"/>
            <a:ext cx="833438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7" name="Rectangle 325"/>
          <p:cNvSpPr>
            <a:spLocks/>
          </p:cNvSpPr>
          <p:nvPr/>
        </p:nvSpPr>
        <p:spPr bwMode="auto">
          <a:xfrm>
            <a:off x="3086100" y="1600200"/>
            <a:ext cx="259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2700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multiply-add unit</a:t>
            </a:r>
          </a:p>
        </p:txBody>
      </p:sp>
      <p:sp>
        <p:nvSpPr>
          <p:cNvPr id="53288" name="Rectangle 326"/>
          <p:cNvSpPr>
            <a:spLocks/>
          </p:cNvSpPr>
          <p:nvPr/>
        </p:nvSpPr>
        <p:spPr bwMode="auto">
          <a:xfrm>
            <a:off x="-203200" y="4533900"/>
            <a:ext cx="25892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2700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accumulator</a:t>
            </a:r>
          </a:p>
        </p:txBody>
      </p:sp>
      <p:sp>
        <p:nvSpPr>
          <p:cNvPr id="53289" name="Rectangle 327"/>
          <p:cNvSpPr>
            <a:spLocks/>
          </p:cNvSpPr>
          <p:nvPr/>
        </p:nvSpPr>
        <p:spPr bwMode="auto">
          <a:xfrm>
            <a:off x="912813" y="5372100"/>
            <a:ext cx="259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2700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sigmoid LUT</a:t>
            </a:r>
          </a:p>
        </p:txBody>
      </p:sp>
      <p:sp>
        <p:nvSpPr>
          <p:cNvPr id="53290" name="Line 328"/>
          <p:cNvSpPr>
            <a:spLocks noChangeShapeType="1"/>
          </p:cNvSpPr>
          <p:nvPr/>
        </p:nvSpPr>
        <p:spPr bwMode="auto">
          <a:xfrm>
            <a:off x="4370388" y="2152650"/>
            <a:ext cx="0" cy="660400"/>
          </a:xfrm>
          <a:prstGeom prst="line">
            <a:avLst/>
          </a:prstGeom>
          <a:noFill/>
          <a:ln w="25400">
            <a:solidFill>
              <a:srgbClr val="51A0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1" name="Rectangle 329"/>
          <p:cNvSpPr>
            <a:spLocks/>
          </p:cNvSpPr>
          <p:nvPr/>
        </p:nvSpPr>
        <p:spPr bwMode="auto">
          <a:xfrm>
            <a:off x="773113" y="3282950"/>
            <a:ext cx="1587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2700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neuron</a:t>
            </a:r>
          </a:p>
          <a:p>
            <a:pPr algn="r">
              <a:lnSpc>
                <a:spcPct val="80000"/>
              </a:lnSpc>
            </a:pPr>
            <a:r>
              <a:rPr lang="en-US" sz="2700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weights</a:t>
            </a:r>
          </a:p>
        </p:txBody>
      </p:sp>
      <p:sp>
        <p:nvSpPr>
          <p:cNvPr id="53292" name="Line 330"/>
          <p:cNvSpPr>
            <a:spLocks noChangeShapeType="1"/>
          </p:cNvSpPr>
          <p:nvPr/>
        </p:nvSpPr>
        <p:spPr bwMode="auto">
          <a:xfrm flipH="1">
            <a:off x="2401888" y="3765550"/>
            <a:ext cx="477837" cy="0"/>
          </a:xfrm>
          <a:prstGeom prst="line">
            <a:avLst/>
          </a:prstGeom>
          <a:noFill/>
          <a:ln w="25400">
            <a:solidFill>
              <a:srgbClr val="51A0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3" name="Line 331"/>
          <p:cNvSpPr>
            <a:spLocks noChangeShapeType="1"/>
          </p:cNvSpPr>
          <p:nvPr/>
        </p:nvSpPr>
        <p:spPr bwMode="auto">
          <a:xfrm flipH="1">
            <a:off x="2884488" y="4378325"/>
            <a:ext cx="2282825" cy="1012825"/>
          </a:xfrm>
          <a:prstGeom prst="line">
            <a:avLst/>
          </a:prstGeom>
          <a:noFill/>
          <a:ln w="25400">
            <a:solidFill>
              <a:srgbClr val="51A0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4" name="Rectangle 332"/>
          <p:cNvSpPr>
            <a:spLocks/>
          </p:cNvSpPr>
          <p:nvPr/>
        </p:nvSpPr>
        <p:spPr bwMode="auto">
          <a:xfrm>
            <a:off x="5865813" y="2451100"/>
            <a:ext cx="259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700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input</a:t>
            </a:r>
          </a:p>
        </p:txBody>
      </p:sp>
      <p:sp>
        <p:nvSpPr>
          <p:cNvPr id="53295" name="Rectangle 333"/>
          <p:cNvSpPr>
            <a:spLocks/>
          </p:cNvSpPr>
          <p:nvPr/>
        </p:nvSpPr>
        <p:spPr bwMode="auto">
          <a:xfrm>
            <a:off x="5865813" y="3479800"/>
            <a:ext cx="259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700">
                <a:solidFill>
                  <a:srgbClr val="51A012"/>
                </a:solidFill>
                <a:ea typeface="Helvetica Neue Light" charset="0"/>
                <a:cs typeface="Helvetica Neue Light" charset="0"/>
              </a:rPr>
              <a:t>output</a:t>
            </a:r>
          </a:p>
        </p:txBody>
      </p:sp>
      <p:grpSp>
        <p:nvGrpSpPr>
          <p:cNvPr id="53296" name="Group 340"/>
          <p:cNvGrpSpPr>
            <a:grpSpLocks/>
          </p:cNvGrpSpPr>
          <p:nvPr/>
        </p:nvGrpSpPr>
        <p:grpSpPr bwMode="auto">
          <a:xfrm>
            <a:off x="5878513" y="3911600"/>
            <a:ext cx="1809750" cy="573088"/>
            <a:chOff x="0" y="0"/>
            <a:chExt cx="1140" cy="361"/>
          </a:xfrm>
        </p:grpSpPr>
        <p:sp>
          <p:nvSpPr>
            <p:cNvPr id="53311" name="Rectangle 334"/>
            <p:cNvSpPr>
              <a:spLocks/>
            </p:cNvSpPr>
            <p:nvPr/>
          </p:nvSpPr>
          <p:spPr bwMode="auto">
            <a:xfrm>
              <a:off x="0" y="3"/>
              <a:ext cx="1140" cy="355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12" name="Line 335"/>
            <p:cNvSpPr>
              <a:spLocks noChangeShapeType="1"/>
            </p:cNvSpPr>
            <p:nvPr/>
          </p:nvSpPr>
          <p:spPr bwMode="auto">
            <a:xfrm>
              <a:off x="213" y="0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13" name="Line 336"/>
            <p:cNvSpPr>
              <a:spLocks noChangeShapeType="1"/>
            </p:cNvSpPr>
            <p:nvPr/>
          </p:nvSpPr>
          <p:spPr bwMode="auto">
            <a:xfrm>
              <a:off x="397" y="0"/>
              <a:ext cx="0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14" name="Line 337"/>
            <p:cNvSpPr>
              <a:spLocks noChangeShapeType="1"/>
            </p:cNvSpPr>
            <p:nvPr/>
          </p:nvSpPr>
          <p:spPr bwMode="auto">
            <a:xfrm>
              <a:off x="580" y="0"/>
              <a:ext cx="0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15" name="Line 338"/>
            <p:cNvSpPr>
              <a:spLocks noChangeShapeType="1"/>
            </p:cNvSpPr>
            <p:nvPr/>
          </p:nvSpPr>
          <p:spPr bwMode="auto">
            <a:xfrm>
              <a:off x="764" y="0"/>
              <a:ext cx="0" cy="3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16" name="Line 339"/>
            <p:cNvSpPr>
              <a:spLocks noChangeShapeType="1"/>
            </p:cNvSpPr>
            <p:nvPr/>
          </p:nvSpPr>
          <p:spPr bwMode="auto">
            <a:xfrm>
              <a:off x="947" y="0"/>
              <a:ext cx="0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297" name="Group 347"/>
          <p:cNvGrpSpPr>
            <a:grpSpLocks/>
          </p:cNvGrpSpPr>
          <p:nvPr/>
        </p:nvGrpSpPr>
        <p:grpSpPr bwMode="auto">
          <a:xfrm rot="-5400000">
            <a:off x="2398713" y="3414712"/>
            <a:ext cx="1809750" cy="574675"/>
            <a:chOff x="0" y="0"/>
            <a:chExt cx="1140" cy="361"/>
          </a:xfrm>
        </p:grpSpPr>
        <p:sp>
          <p:nvSpPr>
            <p:cNvPr id="53305" name="Rectangle 341"/>
            <p:cNvSpPr>
              <a:spLocks/>
            </p:cNvSpPr>
            <p:nvPr/>
          </p:nvSpPr>
          <p:spPr bwMode="auto">
            <a:xfrm>
              <a:off x="0" y="3"/>
              <a:ext cx="1140" cy="355"/>
            </a:xfrm>
            <a:prstGeom prst="rect">
              <a:avLst/>
            </a:prstGeom>
            <a:solidFill>
              <a:srgbClr val="FFFFFF">
                <a:alpha val="6196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06" name="Line 342"/>
            <p:cNvSpPr>
              <a:spLocks noChangeShapeType="1"/>
            </p:cNvSpPr>
            <p:nvPr/>
          </p:nvSpPr>
          <p:spPr bwMode="auto">
            <a:xfrm>
              <a:off x="213" y="0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07" name="Line 343"/>
            <p:cNvSpPr>
              <a:spLocks noChangeShapeType="1"/>
            </p:cNvSpPr>
            <p:nvPr/>
          </p:nvSpPr>
          <p:spPr bwMode="auto">
            <a:xfrm>
              <a:off x="397" y="0"/>
              <a:ext cx="0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08" name="Line 344"/>
            <p:cNvSpPr>
              <a:spLocks noChangeShapeType="1"/>
            </p:cNvSpPr>
            <p:nvPr/>
          </p:nvSpPr>
          <p:spPr bwMode="auto">
            <a:xfrm>
              <a:off x="580" y="0"/>
              <a:ext cx="0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09" name="Line 345"/>
            <p:cNvSpPr>
              <a:spLocks noChangeShapeType="1"/>
            </p:cNvSpPr>
            <p:nvPr/>
          </p:nvSpPr>
          <p:spPr bwMode="auto">
            <a:xfrm>
              <a:off x="764" y="0"/>
              <a:ext cx="0" cy="3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310" name="Line 346"/>
            <p:cNvSpPr>
              <a:spLocks noChangeShapeType="1"/>
            </p:cNvSpPr>
            <p:nvPr/>
          </p:nvSpPr>
          <p:spPr bwMode="auto">
            <a:xfrm>
              <a:off x="947" y="0"/>
              <a:ext cx="0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98" name="Line 348"/>
          <p:cNvSpPr>
            <a:spLocks noChangeShapeType="1"/>
          </p:cNvSpPr>
          <p:nvPr/>
        </p:nvSpPr>
        <p:spPr bwMode="auto">
          <a:xfrm flipH="1">
            <a:off x="2401888" y="4233863"/>
            <a:ext cx="1930400" cy="598487"/>
          </a:xfrm>
          <a:prstGeom prst="line">
            <a:avLst/>
          </a:prstGeom>
          <a:noFill/>
          <a:ln w="25400">
            <a:solidFill>
              <a:srgbClr val="51A0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2753" name="Group 353"/>
          <p:cNvGrpSpPr>
            <a:grpSpLocks/>
          </p:cNvGrpSpPr>
          <p:nvPr/>
        </p:nvGrpSpPr>
        <p:grpSpPr bwMode="auto">
          <a:xfrm>
            <a:off x="7766050" y="5753100"/>
            <a:ext cx="4895850" cy="3111500"/>
            <a:chOff x="0" y="0"/>
            <a:chExt cx="2864" cy="1856"/>
          </a:xfrm>
        </p:grpSpPr>
        <p:sp>
          <p:nvSpPr>
            <p:cNvPr id="102749" name="AutoShape 349"/>
            <p:cNvSpPr>
              <a:spLocks/>
            </p:cNvSpPr>
            <p:nvPr/>
          </p:nvSpPr>
          <p:spPr bwMode="auto">
            <a:xfrm>
              <a:off x="0" y="0"/>
              <a:ext cx="2864" cy="1856"/>
            </a:xfrm>
            <a:prstGeom prst="roundRect">
              <a:avLst>
                <a:gd name="adj" fmla="val 6463"/>
              </a:avLst>
            </a:prstGeom>
            <a:solidFill>
              <a:srgbClr val="E6E6E6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88900" dir="2759995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3302" name="Group 352"/>
            <p:cNvGrpSpPr>
              <a:grpSpLocks/>
            </p:cNvGrpSpPr>
            <p:nvPr/>
          </p:nvGrpSpPr>
          <p:grpSpPr bwMode="auto">
            <a:xfrm>
              <a:off x="136" y="150"/>
              <a:ext cx="2600" cy="1579"/>
              <a:chOff x="0" y="0"/>
              <a:chExt cx="2599" cy="1578"/>
            </a:xfrm>
          </p:grpSpPr>
          <p:sp>
            <p:nvSpPr>
              <p:cNvPr id="53303" name="Rectangle 350"/>
              <p:cNvSpPr>
                <a:spLocks/>
              </p:cNvSpPr>
              <p:nvPr/>
            </p:nvSpPr>
            <p:spPr bwMode="auto">
              <a:xfrm>
                <a:off x="0" y="0"/>
                <a:ext cx="2599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>
                  <a:lnSpc>
                    <a:spcPct val="90000"/>
                  </a:lnSpc>
                </a:pPr>
                <a:r>
                  <a:rPr lang="en-US" sz="2400" b="1">
                    <a:solidFill>
                      <a:srgbClr val="51A012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rPr>
                  <a:t>Many other implementations</a:t>
                </a:r>
              </a:p>
            </p:txBody>
          </p:sp>
          <p:sp>
            <p:nvSpPr>
              <p:cNvPr id="53304" name="Rectangle 351"/>
              <p:cNvSpPr>
                <a:spLocks/>
              </p:cNvSpPr>
              <p:nvPr/>
            </p:nvSpPr>
            <p:spPr bwMode="auto">
              <a:xfrm>
                <a:off x="115" y="244"/>
                <a:ext cx="1977" cy="1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>
                  <a:lnSpc>
                    <a:spcPct val="130000"/>
                  </a:lnSpc>
                </a:pPr>
                <a:r>
                  <a:rPr lang="en-US" sz="24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FPGAs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24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Analog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24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Hybrid HW/SW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24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SW only?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2400">
                    <a:solidFill>
                      <a:schemeClr val="tx1"/>
                    </a:solidFill>
                    <a:latin typeface="Optima" charset="0"/>
                    <a:ea typeface="Optima" charset="0"/>
                    <a:cs typeface="Optima" charset="0"/>
                    <a:sym typeface="Optima" charset="0"/>
                  </a:rPr>
                  <a:t>...</a:t>
                </a:r>
              </a:p>
            </p:txBody>
          </p:sp>
        </p:grpSp>
      </p:grpSp>
      <p:sp>
        <p:nvSpPr>
          <p:cNvPr id="53300" name="Rectangle 1"/>
          <p:cNvSpPr>
            <a:spLocks noChangeArrowheads="1"/>
          </p:cNvSpPr>
          <p:nvPr>
            <p:ph type="title"/>
          </p:nvPr>
        </p:nvSpPr>
        <p:spPr>
          <a:xfrm>
            <a:off x="457200" y="9144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A digital NPU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1"/>
          <p:cNvSpPr>
            <a:spLocks/>
          </p:cNvSpPr>
          <p:nvPr/>
        </p:nvSpPr>
        <p:spPr bwMode="auto">
          <a:xfrm>
            <a:off x="3556000" y="5943600"/>
            <a:ext cx="3009900" cy="30099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Oval 2"/>
          <p:cNvSpPr>
            <a:spLocks/>
          </p:cNvSpPr>
          <p:nvPr/>
        </p:nvSpPr>
        <p:spPr bwMode="auto">
          <a:xfrm>
            <a:off x="3735388" y="5943600"/>
            <a:ext cx="2659062" cy="2659063"/>
          </a:xfrm>
          <a:prstGeom prst="ellipse">
            <a:avLst/>
          </a:prstGeom>
          <a:solidFill>
            <a:srgbClr val="51A0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Rectangle 3"/>
          <p:cNvSpPr>
            <a:spLocks/>
          </p:cNvSpPr>
          <p:nvPr/>
        </p:nvSpPr>
        <p:spPr bwMode="auto">
          <a:xfrm>
            <a:off x="3956050" y="6345238"/>
            <a:ext cx="2209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700" b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1,079</a:t>
            </a:r>
          </a:p>
          <a:p>
            <a:r>
              <a:rPr lang="en-US" sz="2700" b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static x86-64</a:t>
            </a:r>
          </a:p>
          <a:p>
            <a:r>
              <a:rPr lang="en-US" sz="2700" b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instructions</a:t>
            </a:r>
          </a:p>
        </p:txBody>
      </p:sp>
      <p:sp>
        <p:nvSpPr>
          <p:cNvPr id="54277" name="Oval 4"/>
          <p:cNvSpPr>
            <a:spLocks/>
          </p:cNvSpPr>
          <p:nvPr/>
        </p:nvSpPr>
        <p:spPr bwMode="auto">
          <a:xfrm>
            <a:off x="8826500" y="5943600"/>
            <a:ext cx="3009900" cy="30099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8" name="Oval 5"/>
          <p:cNvSpPr>
            <a:spLocks/>
          </p:cNvSpPr>
          <p:nvPr/>
        </p:nvSpPr>
        <p:spPr bwMode="auto">
          <a:xfrm>
            <a:off x="9005888" y="5943600"/>
            <a:ext cx="2659062" cy="2659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4279" name="Group 40"/>
          <p:cNvGrpSpPr>
            <a:grpSpLocks/>
          </p:cNvGrpSpPr>
          <p:nvPr/>
        </p:nvGrpSpPr>
        <p:grpSpPr bwMode="auto">
          <a:xfrm>
            <a:off x="9359900" y="6324600"/>
            <a:ext cx="1943100" cy="1906588"/>
            <a:chOff x="0" y="0"/>
            <a:chExt cx="1224" cy="1201"/>
          </a:xfrm>
        </p:grpSpPr>
        <p:sp>
          <p:nvSpPr>
            <p:cNvPr id="54331" name="Oval 6"/>
            <p:cNvSpPr>
              <a:spLocks/>
            </p:cNvSpPr>
            <p:nvPr/>
          </p:nvSpPr>
          <p:spPr bwMode="auto">
            <a:xfrm>
              <a:off x="160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32" name="Oval 7"/>
            <p:cNvSpPr>
              <a:spLocks/>
            </p:cNvSpPr>
            <p:nvPr/>
          </p:nvSpPr>
          <p:spPr bwMode="auto">
            <a:xfrm>
              <a:off x="496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33" name="Oval 8"/>
            <p:cNvSpPr>
              <a:spLocks/>
            </p:cNvSpPr>
            <p:nvPr/>
          </p:nvSpPr>
          <p:spPr bwMode="auto">
            <a:xfrm>
              <a:off x="832" y="152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34" name="Oval 9"/>
            <p:cNvSpPr>
              <a:spLocks/>
            </p:cNvSpPr>
            <p:nvPr/>
          </p:nvSpPr>
          <p:spPr bwMode="auto">
            <a:xfrm>
              <a:off x="0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35" name="Oval 10"/>
            <p:cNvSpPr>
              <a:spLocks/>
            </p:cNvSpPr>
            <p:nvPr/>
          </p:nvSpPr>
          <p:spPr bwMode="auto">
            <a:xfrm>
              <a:off x="336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36" name="Oval 11"/>
            <p:cNvSpPr>
              <a:spLocks/>
            </p:cNvSpPr>
            <p:nvPr/>
          </p:nvSpPr>
          <p:spPr bwMode="auto">
            <a:xfrm>
              <a:off x="672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37" name="Oval 12"/>
            <p:cNvSpPr>
              <a:spLocks/>
            </p:cNvSpPr>
            <p:nvPr/>
          </p:nvSpPr>
          <p:spPr bwMode="auto">
            <a:xfrm>
              <a:off x="1008" y="496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38" name="Oval 13"/>
            <p:cNvSpPr>
              <a:spLocks/>
            </p:cNvSpPr>
            <p:nvPr/>
          </p:nvSpPr>
          <p:spPr bwMode="auto">
            <a:xfrm>
              <a:off x="336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39" name="Oval 14"/>
            <p:cNvSpPr>
              <a:spLocks/>
            </p:cNvSpPr>
            <p:nvPr/>
          </p:nvSpPr>
          <p:spPr bwMode="auto">
            <a:xfrm>
              <a:off x="632" y="840"/>
              <a:ext cx="216" cy="216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0" name="Line 15"/>
            <p:cNvSpPr>
              <a:spLocks noChangeShapeType="1"/>
            </p:cNvSpPr>
            <p:nvPr/>
          </p:nvSpPr>
          <p:spPr bwMode="auto">
            <a:xfrm rot="10800000" flipH="1">
              <a:off x="145" y="356"/>
              <a:ext cx="78" cy="14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1" name="Line 16"/>
            <p:cNvSpPr>
              <a:spLocks noChangeShapeType="1"/>
            </p:cNvSpPr>
            <p:nvPr/>
          </p:nvSpPr>
          <p:spPr bwMode="auto">
            <a:xfrm rot="10800000">
              <a:off x="286" y="281"/>
              <a:ext cx="131" cy="27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2" name="Line 17"/>
            <p:cNvSpPr>
              <a:spLocks noChangeShapeType="1"/>
            </p:cNvSpPr>
            <p:nvPr/>
          </p:nvSpPr>
          <p:spPr bwMode="auto">
            <a:xfrm rot="10800000">
              <a:off x="280" y="288"/>
              <a:ext cx="422" cy="26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3" name="Line 18"/>
            <p:cNvSpPr>
              <a:spLocks noChangeShapeType="1"/>
            </p:cNvSpPr>
            <p:nvPr/>
          </p:nvSpPr>
          <p:spPr bwMode="auto">
            <a:xfrm rot="10800000">
              <a:off x="275" y="267"/>
              <a:ext cx="858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4" name="Line 19"/>
            <p:cNvSpPr>
              <a:spLocks noChangeShapeType="1"/>
            </p:cNvSpPr>
            <p:nvPr/>
          </p:nvSpPr>
          <p:spPr bwMode="auto">
            <a:xfrm rot="10800000" flipH="1">
              <a:off x="421" y="259"/>
              <a:ext cx="178" cy="34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5" name="Line 20"/>
            <p:cNvSpPr>
              <a:spLocks noChangeShapeType="1"/>
            </p:cNvSpPr>
            <p:nvPr/>
          </p:nvSpPr>
          <p:spPr bwMode="auto">
            <a:xfrm rot="10800000">
              <a:off x="621" y="274"/>
              <a:ext cx="157" cy="30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6" name="Line 21"/>
            <p:cNvSpPr>
              <a:spLocks noChangeShapeType="1"/>
            </p:cNvSpPr>
            <p:nvPr/>
          </p:nvSpPr>
          <p:spPr bwMode="auto">
            <a:xfrm rot="10800000" flipH="1">
              <a:off x="111" y="253"/>
              <a:ext cx="508" cy="36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7" name="Line 22"/>
            <p:cNvSpPr>
              <a:spLocks noChangeShapeType="1"/>
            </p:cNvSpPr>
            <p:nvPr/>
          </p:nvSpPr>
          <p:spPr bwMode="auto">
            <a:xfrm rot="10800000">
              <a:off x="621" y="260"/>
              <a:ext cx="490" cy="34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8" name="Line 23"/>
            <p:cNvSpPr>
              <a:spLocks noChangeShapeType="1"/>
            </p:cNvSpPr>
            <p:nvPr/>
          </p:nvSpPr>
          <p:spPr bwMode="auto">
            <a:xfrm rot="10800000" flipH="1">
              <a:off x="140" y="261"/>
              <a:ext cx="810" cy="35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49" name="Line 24"/>
            <p:cNvSpPr>
              <a:spLocks noChangeShapeType="1"/>
            </p:cNvSpPr>
            <p:nvPr/>
          </p:nvSpPr>
          <p:spPr bwMode="auto">
            <a:xfrm rot="10800000" flipH="1">
              <a:off x="454" y="263"/>
              <a:ext cx="516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0" name="Line 25"/>
            <p:cNvSpPr>
              <a:spLocks noChangeShapeType="1"/>
            </p:cNvSpPr>
            <p:nvPr/>
          </p:nvSpPr>
          <p:spPr bwMode="auto">
            <a:xfrm rot="10800000" flipH="1">
              <a:off x="753" y="239"/>
              <a:ext cx="225" cy="37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1" name="Line 26"/>
            <p:cNvSpPr>
              <a:spLocks noChangeShapeType="1"/>
            </p:cNvSpPr>
            <p:nvPr/>
          </p:nvSpPr>
          <p:spPr bwMode="auto">
            <a:xfrm rot="10800000">
              <a:off x="966" y="280"/>
              <a:ext cx="151" cy="33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2" name="Line 27"/>
            <p:cNvSpPr>
              <a:spLocks noChangeShapeType="1"/>
            </p:cNvSpPr>
            <p:nvPr/>
          </p:nvSpPr>
          <p:spPr bwMode="auto">
            <a:xfrm rot="10800000">
              <a:off x="125" y="627"/>
              <a:ext cx="319" cy="336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3" name="Line 28"/>
            <p:cNvSpPr>
              <a:spLocks noChangeShapeType="1"/>
            </p:cNvSpPr>
            <p:nvPr/>
          </p:nvSpPr>
          <p:spPr bwMode="auto">
            <a:xfrm rot="10800000">
              <a:off x="112" y="608"/>
              <a:ext cx="632" cy="33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4" name="Line 29"/>
            <p:cNvSpPr>
              <a:spLocks noChangeShapeType="1"/>
            </p:cNvSpPr>
            <p:nvPr/>
          </p:nvSpPr>
          <p:spPr bwMode="auto">
            <a:xfrm rot="10800000">
              <a:off x="438" y="614"/>
              <a:ext cx="11" cy="3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5" name="Line 30"/>
            <p:cNvSpPr>
              <a:spLocks noChangeShapeType="1"/>
            </p:cNvSpPr>
            <p:nvPr/>
          </p:nvSpPr>
          <p:spPr bwMode="auto">
            <a:xfrm rot="10800000">
              <a:off x="439" y="581"/>
              <a:ext cx="303" cy="36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6" name="Line 31"/>
            <p:cNvSpPr>
              <a:spLocks noChangeShapeType="1"/>
            </p:cNvSpPr>
            <p:nvPr/>
          </p:nvSpPr>
          <p:spPr bwMode="auto">
            <a:xfrm rot="10800000" flipH="1">
              <a:off x="443" y="603"/>
              <a:ext cx="330" cy="34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7" name="Line 32"/>
            <p:cNvSpPr>
              <a:spLocks noChangeShapeType="1"/>
            </p:cNvSpPr>
            <p:nvPr/>
          </p:nvSpPr>
          <p:spPr bwMode="auto">
            <a:xfrm rot="10800000" flipH="1">
              <a:off x="752" y="613"/>
              <a:ext cx="32" cy="35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8" name="Line 33"/>
            <p:cNvSpPr>
              <a:spLocks noChangeShapeType="1"/>
            </p:cNvSpPr>
            <p:nvPr/>
          </p:nvSpPr>
          <p:spPr bwMode="auto">
            <a:xfrm rot="10800000" flipH="1">
              <a:off x="462" y="602"/>
              <a:ext cx="650" cy="32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59" name="Line 34"/>
            <p:cNvSpPr>
              <a:spLocks noChangeShapeType="1"/>
            </p:cNvSpPr>
            <p:nvPr/>
          </p:nvSpPr>
          <p:spPr bwMode="auto">
            <a:xfrm rot="10800000" flipH="1">
              <a:off x="745" y="580"/>
              <a:ext cx="406" cy="37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60" name="Line 35"/>
            <p:cNvSpPr>
              <a:spLocks noChangeShapeType="1"/>
            </p:cNvSpPr>
            <p:nvPr/>
          </p:nvSpPr>
          <p:spPr bwMode="auto">
            <a:xfrm>
              <a:off x="275" y="3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61" name="Line 36"/>
            <p:cNvSpPr>
              <a:spLocks noChangeShapeType="1"/>
            </p:cNvSpPr>
            <p:nvPr/>
          </p:nvSpPr>
          <p:spPr bwMode="auto">
            <a:xfrm>
              <a:off x="608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62" name="Line 37"/>
            <p:cNvSpPr>
              <a:spLocks noChangeShapeType="1"/>
            </p:cNvSpPr>
            <p:nvPr/>
          </p:nvSpPr>
          <p:spPr bwMode="auto">
            <a:xfrm>
              <a:off x="944" y="0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63" name="Line 38"/>
            <p:cNvSpPr>
              <a:spLocks noChangeShapeType="1"/>
            </p:cNvSpPr>
            <p:nvPr/>
          </p:nvSpPr>
          <p:spPr bwMode="auto">
            <a:xfrm>
              <a:off x="440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64" name="Line 39"/>
            <p:cNvSpPr>
              <a:spLocks noChangeShapeType="1"/>
            </p:cNvSpPr>
            <p:nvPr/>
          </p:nvSpPr>
          <p:spPr bwMode="auto">
            <a:xfrm>
              <a:off x="736" y="1048"/>
              <a:ext cx="0" cy="15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4280" name="Oval 41"/>
          <p:cNvSpPr>
            <a:spLocks/>
          </p:cNvSpPr>
          <p:nvPr/>
        </p:nvSpPr>
        <p:spPr bwMode="auto">
          <a:xfrm>
            <a:off x="9004300" y="5943600"/>
            <a:ext cx="2659063" cy="2659063"/>
          </a:xfrm>
          <a:prstGeom prst="ellipse">
            <a:avLst/>
          </a:prstGeom>
          <a:solidFill>
            <a:srgbClr val="FFFFFF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8196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1" name="Rectangle 42"/>
          <p:cNvSpPr>
            <a:spLocks/>
          </p:cNvSpPr>
          <p:nvPr/>
        </p:nvSpPr>
        <p:spPr bwMode="auto">
          <a:xfrm>
            <a:off x="8997950" y="6510338"/>
            <a:ext cx="2654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7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60 neurons</a:t>
            </a:r>
          </a:p>
          <a:p>
            <a:r>
              <a:rPr lang="en-US" sz="27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 hidden layers</a:t>
            </a:r>
          </a:p>
        </p:txBody>
      </p:sp>
      <p:sp>
        <p:nvSpPr>
          <p:cNvPr id="54282" name="AutoShape 43"/>
          <p:cNvSpPr>
            <a:spLocks/>
          </p:cNvSpPr>
          <p:nvPr/>
        </p:nvSpPr>
        <p:spPr bwMode="auto">
          <a:xfrm>
            <a:off x="7073900" y="6756400"/>
            <a:ext cx="1270000" cy="1270000"/>
          </a:xfrm>
          <a:prstGeom prst="rightArrow">
            <a:avLst>
              <a:gd name="adj1" fmla="val 59269"/>
              <a:gd name="adj2" fmla="val 52708"/>
            </a:avLst>
          </a:prstGeom>
          <a:solidFill>
            <a:srgbClr val="FFFFFF"/>
          </a:solidFill>
          <a:ln w="50800">
            <a:solidFill>
              <a:srgbClr val="51A01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Oval 44"/>
          <p:cNvSpPr>
            <a:spLocks/>
          </p:cNvSpPr>
          <p:nvPr/>
        </p:nvSpPr>
        <p:spPr bwMode="auto">
          <a:xfrm>
            <a:off x="3556000" y="2006600"/>
            <a:ext cx="3009900" cy="30099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Oval 45"/>
          <p:cNvSpPr>
            <a:spLocks/>
          </p:cNvSpPr>
          <p:nvPr/>
        </p:nvSpPr>
        <p:spPr bwMode="auto">
          <a:xfrm>
            <a:off x="4021138" y="2006600"/>
            <a:ext cx="2082800" cy="2082800"/>
          </a:xfrm>
          <a:prstGeom prst="ellipse">
            <a:avLst/>
          </a:prstGeom>
          <a:solidFill>
            <a:srgbClr val="51A0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46"/>
          <p:cNvSpPr>
            <a:spLocks/>
          </p:cNvSpPr>
          <p:nvPr/>
        </p:nvSpPr>
        <p:spPr bwMode="auto">
          <a:xfrm>
            <a:off x="4013200" y="2070100"/>
            <a:ext cx="20955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700" b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88 static</a:t>
            </a:r>
          </a:p>
          <a:p>
            <a:r>
              <a:rPr lang="en-US" sz="2700" b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instructions</a:t>
            </a:r>
          </a:p>
        </p:txBody>
      </p:sp>
      <p:sp>
        <p:nvSpPr>
          <p:cNvPr id="54286" name="Oval 47"/>
          <p:cNvSpPr>
            <a:spLocks/>
          </p:cNvSpPr>
          <p:nvPr/>
        </p:nvSpPr>
        <p:spPr bwMode="auto">
          <a:xfrm>
            <a:off x="8826500" y="2006600"/>
            <a:ext cx="3009900" cy="30099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Oval 48"/>
          <p:cNvSpPr>
            <a:spLocks/>
          </p:cNvSpPr>
          <p:nvPr/>
        </p:nvSpPr>
        <p:spPr bwMode="auto">
          <a:xfrm>
            <a:off x="9317038" y="2006600"/>
            <a:ext cx="2082800" cy="20828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4288" name="Group 83"/>
          <p:cNvGrpSpPr>
            <a:grpSpLocks/>
          </p:cNvGrpSpPr>
          <p:nvPr/>
        </p:nvGrpSpPr>
        <p:grpSpPr bwMode="auto">
          <a:xfrm>
            <a:off x="9696450" y="2425700"/>
            <a:ext cx="1320800" cy="1244600"/>
            <a:chOff x="0" y="0"/>
            <a:chExt cx="831" cy="784"/>
          </a:xfrm>
        </p:grpSpPr>
        <p:sp>
          <p:nvSpPr>
            <p:cNvPr id="54297" name="Oval 49"/>
            <p:cNvSpPr>
              <a:spLocks/>
            </p:cNvSpPr>
            <p:nvPr/>
          </p:nvSpPr>
          <p:spPr bwMode="auto">
            <a:xfrm>
              <a:off x="108" y="99"/>
              <a:ext cx="147" cy="141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8" name="Oval 50"/>
            <p:cNvSpPr>
              <a:spLocks/>
            </p:cNvSpPr>
            <p:nvPr/>
          </p:nvSpPr>
          <p:spPr bwMode="auto">
            <a:xfrm>
              <a:off x="337" y="99"/>
              <a:ext cx="146" cy="141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9" name="Oval 51"/>
            <p:cNvSpPr>
              <a:spLocks/>
            </p:cNvSpPr>
            <p:nvPr/>
          </p:nvSpPr>
          <p:spPr bwMode="auto">
            <a:xfrm>
              <a:off x="565" y="99"/>
              <a:ext cx="147" cy="141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0" name="Oval 52"/>
            <p:cNvSpPr>
              <a:spLocks/>
            </p:cNvSpPr>
            <p:nvPr/>
          </p:nvSpPr>
          <p:spPr bwMode="auto">
            <a:xfrm>
              <a:off x="0" y="323"/>
              <a:ext cx="146" cy="141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1" name="Oval 53"/>
            <p:cNvSpPr>
              <a:spLocks/>
            </p:cNvSpPr>
            <p:nvPr/>
          </p:nvSpPr>
          <p:spPr bwMode="auto">
            <a:xfrm>
              <a:off x="228" y="323"/>
              <a:ext cx="147" cy="141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2" name="Oval 54"/>
            <p:cNvSpPr>
              <a:spLocks/>
            </p:cNvSpPr>
            <p:nvPr/>
          </p:nvSpPr>
          <p:spPr bwMode="auto">
            <a:xfrm>
              <a:off x="456" y="323"/>
              <a:ext cx="147" cy="141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3" name="Oval 55"/>
            <p:cNvSpPr>
              <a:spLocks/>
            </p:cNvSpPr>
            <p:nvPr/>
          </p:nvSpPr>
          <p:spPr bwMode="auto">
            <a:xfrm>
              <a:off x="685" y="323"/>
              <a:ext cx="146" cy="141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4" name="Oval 56"/>
            <p:cNvSpPr>
              <a:spLocks/>
            </p:cNvSpPr>
            <p:nvPr/>
          </p:nvSpPr>
          <p:spPr bwMode="auto">
            <a:xfrm>
              <a:off x="228" y="548"/>
              <a:ext cx="147" cy="141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5" name="Oval 57"/>
            <p:cNvSpPr>
              <a:spLocks/>
            </p:cNvSpPr>
            <p:nvPr/>
          </p:nvSpPr>
          <p:spPr bwMode="auto">
            <a:xfrm>
              <a:off x="429" y="548"/>
              <a:ext cx="147" cy="141"/>
            </a:xfrm>
            <a:prstGeom prst="ellipse">
              <a:avLst/>
            </a:prstGeom>
            <a:solidFill>
              <a:srgbClr val="51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6" name="Line 58"/>
            <p:cNvSpPr>
              <a:spLocks noChangeShapeType="1"/>
            </p:cNvSpPr>
            <p:nvPr/>
          </p:nvSpPr>
          <p:spPr bwMode="auto">
            <a:xfrm rot="10800000" flipH="1">
              <a:off x="99" y="232"/>
              <a:ext cx="52" cy="9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7" name="Line 59"/>
            <p:cNvSpPr>
              <a:spLocks noChangeShapeType="1"/>
            </p:cNvSpPr>
            <p:nvPr/>
          </p:nvSpPr>
          <p:spPr bwMode="auto">
            <a:xfrm rot="10800000">
              <a:off x="194" y="183"/>
              <a:ext cx="89" cy="18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8" name="Line 60"/>
            <p:cNvSpPr>
              <a:spLocks noChangeShapeType="1"/>
            </p:cNvSpPr>
            <p:nvPr/>
          </p:nvSpPr>
          <p:spPr bwMode="auto">
            <a:xfrm rot="10800000">
              <a:off x="190" y="187"/>
              <a:ext cx="287" cy="176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9" name="Line 61"/>
            <p:cNvSpPr>
              <a:spLocks noChangeShapeType="1"/>
            </p:cNvSpPr>
            <p:nvPr/>
          </p:nvSpPr>
          <p:spPr bwMode="auto">
            <a:xfrm rot="10800000">
              <a:off x="187" y="174"/>
              <a:ext cx="583" cy="21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0" name="Line 62"/>
            <p:cNvSpPr>
              <a:spLocks noChangeShapeType="1"/>
            </p:cNvSpPr>
            <p:nvPr/>
          </p:nvSpPr>
          <p:spPr bwMode="auto">
            <a:xfrm rot="10800000" flipH="1">
              <a:off x="286" y="169"/>
              <a:ext cx="121" cy="226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1" name="Line 63"/>
            <p:cNvSpPr>
              <a:spLocks noChangeShapeType="1"/>
            </p:cNvSpPr>
            <p:nvPr/>
          </p:nvSpPr>
          <p:spPr bwMode="auto">
            <a:xfrm rot="10800000">
              <a:off x="422" y="179"/>
              <a:ext cx="107" cy="20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2" name="Line 64"/>
            <p:cNvSpPr>
              <a:spLocks noChangeShapeType="1"/>
            </p:cNvSpPr>
            <p:nvPr/>
          </p:nvSpPr>
          <p:spPr bwMode="auto">
            <a:xfrm rot="10800000" flipH="1">
              <a:off x="75" y="165"/>
              <a:ext cx="346" cy="237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3" name="Line 65"/>
            <p:cNvSpPr>
              <a:spLocks noChangeShapeType="1"/>
            </p:cNvSpPr>
            <p:nvPr/>
          </p:nvSpPr>
          <p:spPr bwMode="auto">
            <a:xfrm rot="10800000">
              <a:off x="422" y="169"/>
              <a:ext cx="333" cy="228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4" name="Line 66"/>
            <p:cNvSpPr>
              <a:spLocks noChangeShapeType="1"/>
            </p:cNvSpPr>
            <p:nvPr/>
          </p:nvSpPr>
          <p:spPr bwMode="auto">
            <a:xfrm rot="10800000" flipH="1">
              <a:off x="95" y="170"/>
              <a:ext cx="550" cy="22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5" name="Line 67"/>
            <p:cNvSpPr>
              <a:spLocks noChangeShapeType="1"/>
            </p:cNvSpPr>
            <p:nvPr/>
          </p:nvSpPr>
          <p:spPr bwMode="auto">
            <a:xfrm rot="10800000" flipH="1">
              <a:off x="308" y="172"/>
              <a:ext cx="351" cy="23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6" name="Line 68"/>
            <p:cNvSpPr>
              <a:spLocks noChangeShapeType="1"/>
            </p:cNvSpPr>
            <p:nvPr/>
          </p:nvSpPr>
          <p:spPr bwMode="auto">
            <a:xfrm rot="10800000" flipH="1">
              <a:off x="512" y="156"/>
              <a:ext cx="153" cy="24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7" name="Line 69"/>
            <p:cNvSpPr>
              <a:spLocks noChangeShapeType="1"/>
            </p:cNvSpPr>
            <p:nvPr/>
          </p:nvSpPr>
          <p:spPr bwMode="auto">
            <a:xfrm rot="10800000">
              <a:off x="657" y="182"/>
              <a:ext cx="102" cy="219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8" name="Line 70"/>
            <p:cNvSpPr>
              <a:spLocks noChangeShapeType="1"/>
            </p:cNvSpPr>
            <p:nvPr/>
          </p:nvSpPr>
          <p:spPr bwMode="auto">
            <a:xfrm rot="10800000">
              <a:off x="85" y="409"/>
              <a:ext cx="217" cy="22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9" name="Line 71"/>
            <p:cNvSpPr>
              <a:spLocks noChangeShapeType="1"/>
            </p:cNvSpPr>
            <p:nvPr/>
          </p:nvSpPr>
          <p:spPr bwMode="auto">
            <a:xfrm rot="10800000">
              <a:off x="76" y="396"/>
              <a:ext cx="429" cy="222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0" name="Line 72"/>
            <p:cNvSpPr>
              <a:spLocks noChangeShapeType="1"/>
            </p:cNvSpPr>
            <p:nvPr/>
          </p:nvSpPr>
          <p:spPr bwMode="auto">
            <a:xfrm rot="10800000">
              <a:off x="297" y="400"/>
              <a:ext cx="8" cy="23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1" name="Line 73"/>
            <p:cNvSpPr>
              <a:spLocks noChangeShapeType="1"/>
            </p:cNvSpPr>
            <p:nvPr/>
          </p:nvSpPr>
          <p:spPr bwMode="auto">
            <a:xfrm rot="10800000">
              <a:off x="298" y="379"/>
              <a:ext cx="206" cy="24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2" name="Line 74"/>
            <p:cNvSpPr>
              <a:spLocks noChangeShapeType="1"/>
            </p:cNvSpPr>
            <p:nvPr/>
          </p:nvSpPr>
          <p:spPr bwMode="auto">
            <a:xfrm rot="10800000" flipH="1">
              <a:off x="301" y="393"/>
              <a:ext cx="224" cy="22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3" name="Line 75"/>
            <p:cNvSpPr>
              <a:spLocks noChangeShapeType="1"/>
            </p:cNvSpPr>
            <p:nvPr/>
          </p:nvSpPr>
          <p:spPr bwMode="auto">
            <a:xfrm rot="10800000" flipH="1">
              <a:off x="511" y="400"/>
              <a:ext cx="22" cy="234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4" name="Line 76"/>
            <p:cNvSpPr>
              <a:spLocks noChangeShapeType="1"/>
            </p:cNvSpPr>
            <p:nvPr/>
          </p:nvSpPr>
          <p:spPr bwMode="auto">
            <a:xfrm rot="10800000" flipH="1">
              <a:off x="314" y="393"/>
              <a:ext cx="442" cy="213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5" name="Line 77"/>
            <p:cNvSpPr>
              <a:spLocks noChangeShapeType="1"/>
            </p:cNvSpPr>
            <p:nvPr/>
          </p:nvSpPr>
          <p:spPr bwMode="auto">
            <a:xfrm rot="10800000" flipH="1">
              <a:off x="506" y="378"/>
              <a:ext cx="276" cy="245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6" name="Line 78"/>
            <p:cNvSpPr>
              <a:spLocks noChangeShapeType="1"/>
            </p:cNvSpPr>
            <p:nvPr/>
          </p:nvSpPr>
          <p:spPr bwMode="auto">
            <a:xfrm>
              <a:off x="187" y="2"/>
              <a:ext cx="0" cy="10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7" name="Line 79"/>
            <p:cNvSpPr>
              <a:spLocks noChangeShapeType="1"/>
            </p:cNvSpPr>
            <p:nvPr/>
          </p:nvSpPr>
          <p:spPr bwMode="auto">
            <a:xfrm>
              <a:off x="413" y="0"/>
              <a:ext cx="0" cy="10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8" name="Line 80"/>
            <p:cNvSpPr>
              <a:spLocks noChangeShapeType="1"/>
            </p:cNvSpPr>
            <p:nvPr/>
          </p:nvSpPr>
          <p:spPr bwMode="auto">
            <a:xfrm>
              <a:off x="641" y="0"/>
              <a:ext cx="0" cy="100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9" name="Line 81"/>
            <p:cNvSpPr>
              <a:spLocks noChangeShapeType="1"/>
            </p:cNvSpPr>
            <p:nvPr/>
          </p:nvSpPr>
          <p:spPr bwMode="auto">
            <a:xfrm>
              <a:off x="299" y="683"/>
              <a:ext cx="0" cy="10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30" name="Line 82"/>
            <p:cNvSpPr>
              <a:spLocks noChangeShapeType="1"/>
            </p:cNvSpPr>
            <p:nvPr/>
          </p:nvSpPr>
          <p:spPr bwMode="auto">
            <a:xfrm>
              <a:off x="500" y="683"/>
              <a:ext cx="0" cy="101"/>
            </a:xfrm>
            <a:prstGeom prst="line">
              <a:avLst/>
            </a:prstGeom>
            <a:noFill/>
            <a:ln w="25400">
              <a:solidFill>
                <a:srgbClr val="51A012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4289" name="Oval 84"/>
          <p:cNvSpPr>
            <a:spLocks/>
          </p:cNvSpPr>
          <p:nvPr/>
        </p:nvSpPr>
        <p:spPr bwMode="auto">
          <a:xfrm>
            <a:off x="9317038" y="2006600"/>
            <a:ext cx="2082800" cy="2082800"/>
          </a:xfrm>
          <a:prstGeom prst="ellipse">
            <a:avLst/>
          </a:prstGeom>
          <a:solidFill>
            <a:srgbClr val="FFFFFF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8196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0" name="Rectangle 85"/>
          <p:cNvSpPr>
            <a:spLocks/>
          </p:cNvSpPr>
          <p:nvPr/>
        </p:nvSpPr>
        <p:spPr bwMode="auto">
          <a:xfrm>
            <a:off x="9004300" y="2146300"/>
            <a:ext cx="2654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7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18</a:t>
            </a:r>
          </a:p>
          <a:p>
            <a:r>
              <a:rPr lang="en-US" sz="27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neurons</a:t>
            </a:r>
          </a:p>
        </p:txBody>
      </p:sp>
      <p:sp>
        <p:nvSpPr>
          <p:cNvPr id="54291" name="AutoShape 86"/>
          <p:cNvSpPr>
            <a:spLocks/>
          </p:cNvSpPr>
          <p:nvPr/>
        </p:nvSpPr>
        <p:spPr bwMode="auto">
          <a:xfrm>
            <a:off x="7073900" y="2819400"/>
            <a:ext cx="1270000" cy="1270000"/>
          </a:xfrm>
          <a:prstGeom prst="rightArrow">
            <a:avLst>
              <a:gd name="adj1" fmla="val 59269"/>
              <a:gd name="adj2" fmla="val 52708"/>
            </a:avLst>
          </a:prstGeom>
          <a:solidFill>
            <a:srgbClr val="FFFFFF"/>
          </a:solidFill>
          <a:ln w="50800">
            <a:solidFill>
              <a:srgbClr val="51A01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2" name="Rectangle 87"/>
          <p:cNvSpPr>
            <a:spLocks/>
          </p:cNvSpPr>
          <p:nvPr/>
        </p:nvSpPr>
        <p:spPr bwMode="auto">
          <a:xfrm>
            <a:off x="901700" y="6546850"/>
            <a:ext cx="2235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triangle intersection</a:t>
            </a:r>
          </a:p>
        </p:txBody>
      </p:sp>
      <p:sp>
        <p:nvSpPr>
          <p:cNvPr id="54293" name="Rectangle 88"/>
          <p:cNvSpPr>
            <a:spLocks/>
          </p:cNvSpPr>
          <p:nvPr/>
        </p:nvSpPr>
        <p:spPr bwMode="auto">
          <a:xfrm>
            <a:off x="901700" y="2724150"/>
            <a:ext cx="2235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edge detection</a:t>
            </a:r>
          </a:p>
        </p:txBody>
      </p:sp>
      <p:sp>
        <p:nvSpPr>
          <p:cNvPr id="54294" name="Rectangle 89"/>
          <p:cNvSpPr>
            <a:spLocks noChangeArrowheads="1"/>
          </p:cNvSpPr>
          <p:nvPr>
            <p:ph type="title"/>
          </p:nvPr>
        </p:nvSpPr>
        <p:spPr>
          <a:xfrm>
            <a:off x="419100" y="571500"/>
            <a:ext cx="12484100" cy="1866900"/>
          </a:xfrm>
        </p:spPr>
        <p:txBody>
          <a:bodyPr/>
          <a:lstStyle/>
          <a:p>
            <a:pPr eaLnBrk="1" hangingPunct="1"/>
            <a:r>
              <a:rPr lang="en-US" sz="5200" smtClean="0">
                <a:solidFill>
                  <a:schemeClr val="bg2"/>
                </a:solidFill>
              </a:rPr>
              <a:t>How does the NN look in practice?</a:t>
            </a:r>
          </a:p>
        </p:txBody>
      </p:sp>
      <p:sp>
        <p:nvSpPr>
          <p:cNvPr id="54295" name="Rectangle 90"/>
          <p:cNvSpPr>
            <a:spLocks/>
          </p:cNvSpPr>
          <p:nvPr/>
        </p:nvSpPr>
        <p:spPr bwMode="auto">
          <a:xfrm>
            <a:off x="4168775" y="3235325"/>
            <a:ext cx="1822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a typeface="Helvetica Neue Light" charset="0"/>
                <a:cs typeface="Helvetica Neue Light" charset="0"/>
              </a:rPr>
              <a:t>56% of dynamic</a:t>
            </a:r>
          </a:p>
          <a:p>
            <a:r>
              <a:rPr lang="en-US" sz="2000">
                <a:solidFill>
                  <a:srgbClr val="FFFFFF"/>
                </a:solidFill>
                <a:ea typeface="Helvetica Neue Light" charset="0"/>
                <a:cs typeface="Helvetica Neue Light" charset="0"/>
              </a:rPr>
              <a:t>instructions</a:t>
            </a:r>
          </a:p>
        </p:txBody>
      </p:sp>
      <p:sp>
        <p:nvSpPr>
          <p:cNvPr id="54296" name="Rectangle 91"/>
          <p:cNvSpPr>
            <a:spLocks/>
          </p:cNvSpPr>
          <p:nvPr/>
        </p:nvSpPr>
        <p:spPr bwMode="auto">
          <a:xfrm>
            <a:off x="4168775" y="7781925"/>
            <a:ext cx="1822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a typeface="Helvetica Neue Light" charset="0"/>
                <a:cs typeface="Helvetica Neue Light" charset="0"/>
              </a:rPr>
              <a:t>97% of dynamic</a:t>
            </a:r>
          </a:p>
          <a:p>
            <a:r>
              <a:rPr lang="en-US" sz="2000">
                <a:solidFill>
                  <a:srgbClr val="FFFFFF"/>
                </a:solidFill>
                <a:ea typeface="Helvetica Neue Light" charset="0"/>
                <a:cs typeface="Helvetica Neue Light" charset="0"/>
              </a:rPr>
              <a:t>instructions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54280" grpId="0" animBg="1"/>
      <p:bldP spid="54281" grpId="0"/>
      <p:bldP spid="54282" grpId="0" animBg="1"/>
      <p:bldP spid="54286" grpId="0" animBg="1"/>
      <p:bldP spid="54287" grpId="0" animBg="1"/>
      <p:bldP spid="54289" grpId="0" animBg="1"/>
      <p:bldP spid="54290" grpId="0"/>
      <p:bldP spid="5429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>
            <p:ph type="title"/>
          </p:nvPr>
        </p:nvSpPr>
        <p:spPr>
          <a:xfrm>
            <a:off x="762000" y="6477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Results Summary</a:t>
            </a:r>
          </a:p>
        </p:txBody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863600" y="2044700"/>
            <a:ext cx="10464800" cy="1866900"/>
          </a:xfrm>
        </p:spPr>
        <p:txBody>
          <a:bodyPr/>
          <a:lstStyle/>
          <a:p>
            <a:pPr marL="0" indent="0" eaLnBrk="1" hangingPunct="1"/>
            <a:r>
              <a:rPr lang="en-US" sz="4200" smtClean="0"/>
              <a:t>2.3x average speedup</a:t>
            </a:r>
          </a:p>
          <a:p>
            <a:pPr marL="0" indent="0" eaLnBrk="1" hangingPunct="1"/>
            <a:r>
              <a:rPr lang="en-US" sz="4200" smtClean="0"/>
              <a:t>Ranges from 0.8x to 11.1x</a:t>
            </a:r>
          </a:p>
        </p:txBody>
      </p:sp>
      <p:sp>
        <p:nvSpPr>
          <p:cNvPr id="55300" name="Rectangle 3"/>
          <p:cNvSpPr>
            <a:spLocks/>
          </p:cNvSpPr>
          <p:nvPr/>
        </p:nvSpPr>
        <p:spPr bwMode="auto">
          <a:xfrm>
            <a:off x="863600" y="4191000"/>
            <a:ext cx="10464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3.0x average energy reduction</a:t>
            </a:r>
          </a:p>
          <a:p>
            <a:pPr algn="l">
              <a:spcBef>
                <a:spcPts val="1000"/>
              </a:spcBef>
            </a:pPr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All benchmarks benefit</a:t>
            </a:r>
          </a:p>
        </p:txBody>
      </p:sp>
      <p:sp>
        <p:nvSpPr>
          <p:cNvPr id="59397" name="Rectangle 4"/>
          <p:cNvSpPr>
            <a:spLocks/>
          </p:cNvSpPr>
          <p:nvPr/>
        </p:nvSpPr>
        <p:spPr bwMode="auto">
          <a:xfrm>
            <a:off x="863600" y="5981700"/>
            <a:ext cx="11734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1000"/>
              </a:spcBef>
              <a:defRPr/>
            </a:pPr>
            <a:r>
              <a:rPr lang="en-US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Quality loss below 10% in all cases</a:t>
            </a:r>
          </a:p>
          <a:p>
            <a:pPr marL="571500" indent="-571500" algn="l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As always, quality metrics application-specific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768600" y="3619500"/>
            <a:ext cx="7581900" cy="4203700"/>
            <a:chOff x="0" y="0"/>
            <a:chExt cx="4776" cy="2648"/>
          </a:xfrm>
        </p:grpSpPr>
        <p:sp>
          <p:nvSpPr>
            <p:cNvPr id="8" name="AutoShape 3"/>
            <p:cNvSpPr>
              <a:spLocks/>
            </p:cNvSpPr>
            <p:nvPr/>
          </p:nvSpPr>
          <p:spPr bwMode="auto">
            <a:xfrm>
              <a:off x="0" y="0"/>
              <a:ext cx="4776" cy="2480"/>
            </a:xfrm>
            <a:prstGeom prst="roundRect">
              <a:avLst>
                <a:gd name="adj" fmla="val 4838"/>
              </a:avLst>
            </a:prstGeom>
            <a:solidFill>
              <a:srgbClr val="E6E6E6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88900" dir="2759995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5304" name="Group 6"/>
            <p:cNvGrpSpPr>
              <a:grpSpLocks/>
            </p:cNvGrpSpPr>
            <p:nvPr/>
          </p:nvGrpSpPr>
          <p:grpSpPr bwMode="auto">
            <a:xfrm>
              <a:off x="136" y="150"/>
              <a:ext cx="4368" cy="2498"/>
              <a:chOff x="0" y="0"/>
              <a:chExt cx="4367" cy="2497"/>
            </a:xfrm>
          </p:grpSpPr>
          <p:sp>
            <p:nvSpPr>
              <p:cNvPr id="55305" name="Rectangle 4"/>
              <p:cNvSpPr>
                <a:spLocks/>
              </p:cNvSpPr>
              <p:nvPr/>
            </p:nvSpPr>
            <p:spPr bwMode="auto">
              <a:xfrm>
                <a:off x="0" y="0"/>
                <a:ext cx="4367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>
                  <a:lnSpc>
                    <a:spcPct val="90000"/>
                  </a:lnSpc>
                </a:pPr>
                <a:r>
                  <a:rPr lang="en-US" sz="2900" b="1">
                    <a:solidFill>
                      <a:srgbClr val="51A012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rPr>
                  <a:t>Also in the MICRO paper:</a:t>
                </a:r>
              </a:p>
            </p:txBody>
          </p:sp>
          <p:sp>
            <p:nvSpPr>
              <p:cNvPr id="55306" name="Rectangle 5"/>
              <p:cNvSpPr>
                <a:spLocks/>
              </p:cNvSpPr>
              <p:nvPr/>
            </p:nvSpPr>
            <p:spPr bwMode="auto">
              <a:xfrm>
                <a:off x="61" y="281"/>
                <a:ext cx="3944" cy="2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>
                  <a:spcBef>
                    <a:spcPts val="1100"/>
                  </a:spcBef>
                </a:pPr>
                <a:r>
                  <a:rPr lang="en-US" sz="2900">
                    <a:solidFill>
                      <a:schemeClr val="tx1"/>
                    </a:solidFill>
                    <a:ea typeface="Helvetica Neue Light" charset="0"/>
                    <a:cs typeface="Helvetica Neue Light" charset="0"/>
                  </a:rPr>
                  <a:t>Sensitivity to communication latency</a:t>
                </a:r>
              </a:p>
              <a:p>
                <a:pPr algn="l">
                  <a:spcBef>
                    <a:spcPts val="1100"/>
                  </a:spcBef>
                </a:pPr>
                <a:r>
                  <a:rPr lang="en-US" sz="2900">
                    <a:solidFill>
                      <a:schemeClr val="tx1"/>
                    </a:solidFill>
                    <a:ea typeface="Helvetica Neue Light" charset="0"/>
                    <a:cs typeface="Helvetica Neue Light" charset="0"/>
                  </a:rPr>
                  <a:t>Sensitivity to NN evaluation efficiency</a:t>
                </a:r>
              </a:p>
              <a:p>
                <a:pPr algn="l">
                  <a:spcBef>
                    <a:spcPts val="1100"/>
                  </a:spcBef>
                </a:pPr>
                <a:r>
                  <a:rPr lang="en-US" sz="2900">
                    <a:solidFill>
                      <a:schemeClr val="tx1"/>
                    </a:solidFill>
                    <a:ea typeface="Helvetica Neue Light" charset="0"/>
                    <a:cs typeface="Helvetica Neue Light" charset="0"/>
                  </a:rPr>
                  <a:t>Sensitivity to PE count</a:t>
                </a:r>
              </a:p>
              <a:p>
                <a:pPr algn="l">
                  <a:spcBef>
                    <a:spcPts val="1100"/>
                  </a:spcBef>
                </a:pPr>
                <a:r>
                  <a:rPr lang="en-US" sz="2900">
                    <a:solidFill>
                      <a:schemeClr val="tx1"/>
                    </a:solidFill>
                    <a:ea typeface="Helvetica Neue Light" charset="0"/>
                    <a:cs typeface="Helvetica Neue Light" charset="0"/>
                  </a:rPr>
                  <a:t>Benchmark statistics</a:t>
                </a:r>
              </a:p>
              <a:p>
                <a:pPr algn="l">
                  <a:spcBef>
                    <a:spcPts val="1100"/>
                  </a:spcBef>
                </a:pPr>
                <a:r>
                  <a:rPr lang="en-US" sz="2900">
                    <a:solidFill>
                      <a:schemeClr val="tx1"/>
                    </a:solidFill>
                    <a:ea typeface="Helvetica Neue Light" charset="0"/>
                    <a:cs typeface="Helvetica Neue Light" charset="0"/>
                  </a:rPr>
                  <a:t>All-software NN slowdown</a:t>
                </a:r>
              </a:p>
              <a:p>
                <a:pPr algn="l">
                  <a:spcBef>
                    <a:spcPts val="1100"/>
                  </a:spcBef>
                </a:pPr>
                <a:endParaRPr lang="en-US" sz="1600">
                  <a:solidFill>
                    <a:schemeClr val="tx1"/>
                  </a:solidFill>
                  <a:latin typeface="Optima" charset="0"/>
                  <a:ea typeface="Optima" charset="0"/>
                  <a:cs typeface="Optima" charset="0"/>
                  <a:sym typeface="Optima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>
            <p:ph type="title"/>
          </p:nvPr>
        </p:nvSpPr>
        <p:spPr>
          <a:xfrm>
            <a:off x="457200" y="4953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Ongoing effort</a:t>
            </a:r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1155700" y="1447800"/>
            <a:ext cx="10907713" cy="1498600"/>
          </a:xfrm>
          <a:prstGeom prst="rect">
            <a:avLst/>
          </a:prstGeom>
          <a:solidFill>
            <a:srgbClr val="9BEE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Rectangle 3"/>
          <p:cNvSpPr>
            <a:spLocks/>
          </p:cNvSpPr>
          <p:nvPr/>
        </p:nvSpPr>
        <p:spPr bwMode="auto">
          <a:xfrm>
            <a:off x="2520950" y="1739900"/>
            <a:ext cx="8178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10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Disciplined Approximate Programming </a:t>
            </a:r>
          </a:p>
          <a:p>
            <a:r>
              <a:rPr lang="en-US" sz="310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(EnerJ, EnerC,...)</a:t>
            </a:r>
          </a:p>
        </p:txBody>
      </p:sp>
      <p:sp>
        <p:nvSpPr>
          <p:cNvPr id="56325" name="Rectangle 4"/>
          <p:cNvSpPr>
            <a:spLocks/>
          </p:cNvSpPr>
          <p:nvPr/>
        </p:nvSpPr>
        <p:spPr bwMode="auto">
          <a:xfrm>
            <a:off x="1143000" y="2997200"/>
            <a:ext cx="6540500" cy="1270000"/>
          </a:xfrm>
          <a:prstGeom prst="rect">
            <a:avLst/>
          </a:prstGeom>
          <a:solidFill>
            <a:srgbClr val="FF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Approximate Compiler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1155700" y="4305300"/>
            <a:ext cx="2552700" cy="1485900"/>
          </a:xfrm>
          <a:prstGeom prst="rect">
            <a:avLst/>
          </a:prstGeom>
          <a:solidFill>
            <a:srgbClr val="66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5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X86, ARM</a:t>
            </a:r>
          </a:p>
          <a:p>
            <a:r>
              <a:rPr lang="en-US" sz="25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off-the-shelf</a:t>
            </a:r>
          </a:p>
        </p:txBody>
      </p:sp>
      <p:sp>
        <p:nvSpPr>
          <p:cNvPr id="56327" name="Rectangle 6"/>
          <p:cNvSpPr>
            <a:spLocks/>
          </p:cNvSpPr>
          <p:nvPr/>
        </p:nvSpPr>
        <p:spPr bwMode="auto">
          <a:xfrm>
            <a:off x="3746500" y="4305300"/>
            <a:ext cx="2921000" cy="1485900"/>
          </a:xfrm>
          <a:prstGeom prst="rect">
            <a:avLst/>
          </a:prstGeom>
          <a:solidFill>
            <a:srgbClr val="996633">
              <a:alpha val="6666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Truffle:</a:t>
            </a:r>
          </a:p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dual-Vdd uArch</a:t>
            </a:r>
          </a:p>
        </p:txBody>
      </p:sp>
      <p:grpSp>
        <p:nvGrpSpPr>
          <p:cNvPr id="56328" name="Group 9"/>
          <p:cNvGrpSpPr>
            <a:grpSpLocks/>
          </p:cNvGrpSpPr>
          <p:nvPr/>
        </p:nvGrpSpPr>
        <p:grpSpPr bwMode="auto">
          <a:xfrm>
            <a:off x="6731000" y="2984500"/>
            <a:ext cx="2921000" cy="2805113"/>
            <a:chOff x="0" y="0"/>
            <a:chExt cx="1840" cy="1767"/>
          </a:xfrm>
        </p:grpSpPr>
        <p:sp>
          <p:nvSpPr>
            <p:cNvPr id="56331" name="Freeform 7"/>
            <p:cNvSpPr>
              <a:spLocks/>
            </p:cNvSpPr>
            <p:nvPr/>
          </p:nvSpPr>
          <p:spPr bwMode="auto">
            <a:xfrm>
              <a:off x="0" y="0"/>
              <a:ext cx="1840" cy="1767"/>
            </a:xfrm>
            <a:custGeom>
              <a:avLst/>
              <a:gdLst>
                <a:gd name="T0" fmla="*/ 0 w 21600"/>
                <a:gd name="T1" fmla="*/ 6 h 21600"/>
                <a:gd name="T2" fmla="*/ 0 w 21600"/>
                <a:gd name="T3" fmla="*/ 12 h 21600"/>
                <a:gd name="T4" fmla="*/ 13 w 21600"/>
                <a:gd name="T5" fmla="*/ 12 h 21600"/>
                <a:gd name="T6" fmla="*/ 13 w 21600"/>
                <a:gd name="T7" fmla="*/ 0 h 21600"/>
                <a:gd name="T8" fmla="*/ 5 w 21600"/>
                <a:gd name="T9" fmla="*/ 0 h 21600"/>
                <a:gd name="T10" fmla="*/ 5 w 21600"/>
                <a:gd name="T11" fmla="*/ 6 h 21600"/>
                <a:gd name="T12" fmla="*/ 0 w 21600"/>
                <a:gd name="T13" fmla="*/ 6 h 21600"/>
                <a:gd name="T14" fmla="*/ 0 w 21600"/>
                <a:gd name="T15" fmla="*/ 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10213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7397" y="50"/>
                  </a:lnTo>
                  <a:lnTo>
                    <a:pt x="7313" y="10218"/>
                  </a:lnTo>
                  <a:lnTo>
                    <a:pt x="0" y="10213"/>
                  </a:lnTo>
                  <a:close/>
                  <a:moveTo>
                    <a:pt x="0" y="10213"/>
                  </a:moveTo>
                </a:path>
              </a:pathLst>
            </a:custGeom>
            <a:solidFill>
              <a:srgbClr val="99999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2" name="Rectangle 8"/>
            <p:cNvSpPr>
              <a:spLocks/>
            </p:cNvSpPr>
            <p:nvPr/>
          </p:nvSpPr>
          <p:spPr bwMode="auto">
            <a:xfrm>
              <a:off x="33" y="1030"/>
              <a:ext cx="1768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60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Approximate Accelerators</a:t>
              </a:r>
            </a:p>
          </p:txBody>
        </p:sp>
      </p:grpSp>
      <p:sp>
        <p:nvSpPr>
          <p:cNvPr id="56329" name="Rectangle 10"/>
          <p:cNvSpPr>
            <a:spLocks/>
          </p:cNvSpPr>
          <p:nvPr/>
        </p:nvSpPr>
        <p:spPr bwMode="auto">
          <a:xfrm>
            <a:off x="9702800" y="2984500"/>
            <a:ext cx="2362200" cy="28067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5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Approximate Wireless Networks and Storage</a:t>
            </a:r>
          </a:p>
        </p:txBody>
      </p:sp>
      <p:sp>
        <p:nvSpPr>
          <p:cNvPr id="56330" name="Rectangle 11"/>
          <p:cNvSpPr>
            <a:spLocks/>
          </p:cNvSpPr>
          <p:nvPr/>
        </p:nvSpPr>
        <p:spPr bwMode="auto">
          <a:xfrm>
            <a:off x="1143000" y="5994400"/>
            <a:ext cx="119634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  <a:buSzPct val="60000"/>
              <a:buFont typeface="Helvetica Neue Light" charset="0"/>
              <a:buChar char="•"/>
            </a:pPr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Approximate compiler (no special HW)</a:t>
            </a:r>
          </a:p>
          <a:p>
            <a:pPr algn="l">
              <a:lnSpc>
                <a:spcPct val="110000"/>
              </a:lnSpc>
              <a:buSzPct val="60000"/>
              <a:buFont typeface="Helvetica Neue Light" charset="0"/>
              <a:buChar char="•"/>
            </a:pPr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Analog components</a:t>
            </a:r>
          </a:p>
          <a:p>
            <a:pPr algn="l">
              <a:lnSpc>
                <a:spcPct val="110000"/>
              </a:lnSpc>
              <a:buSzPct val="60000"/>
              <a:buFont typeface="Helvetica Neue Light" charset="0"/>
              <a:buChar char="•"/>
            </a:pPr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Storage via PCM</a:t>
            </a:r>
          </a:p>
          <a:p>
            <a:pPr algn="l">
              <a:lnSpc>
                <a:spcPct val="110000"/>
              </a:lnSpc>
              <a:buSzPct val="60000"/>
              <a:buFont typeface="Helvetica Neue Light" charset="0"/>
              <a:buChar char="•"/>
            </a:pPr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Wireless communication</a:t>
            </a:r>
          </a:p>
          <a:p>
            <a:pPr algn="l">
              <a:lnSpc>
                <a:spcPct val="110000"/>
              </a:lnSpc>
              <a:buSzPct val="60000"/>
              <a:buFont typeface="Helvetica Neue Light" charset="0"/>
              <a:buChar char="•"/>
            </a:pPr>
            <a:r>
              <a:rPr lang="en-US" sz="36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Approximate HDL</a:t>
            </a:r>
          </a:p>
          <a:p>
            <a:pPr algn="l">
              <a:lnSpc>
                <a:spcPct val="110000"/>
              </a:lnSpc>
            </a:pPr>
            <a:endParaRPr lang="en-US" sz="360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>
            <p:ph type="title"/>
          </p:nvPr>
        </p:nvSpPr>
        <p:spPr>
          <a:xfrm>
            <a:off x="533400" y="647700"/>
            <a:ext cx="10464800" cy="1866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57347" name="Rectangle 2"/>
          <p:cNvSpPr>
            <a:spLocks/>
          </p:cNvSpPr>
          <p:nvPr/>
        </p:nvSpPr>
        <p:spPr bwMode="auto">
          <a:xfrm>
            <a:off x="749300" y="2012950"/>
            <a:ext cx="12407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300" dirty="0" smtClean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Goal: </a:t>
            </a:r>
            <a:r>
              <a:rPr lang="en-US" sz="3300" b="1" i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approximate computing across the system</a:t>
            </a:r>
            <a:endParaRPr lang="en-US" sz="2100" dirty="0">
              <a:solidFill>
                <a:schemeClr val="accent2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57348" name="Rectangle 3"/>
          <p:cNvSpPr>
            <a:spLocks/>
          </p:cNvSpPr>
          <p:nvPr/>
        </p:nvSpPr>
        <p:spPr bwMode="auto">
          <a:xfrm>
            <a:off x="711200" y="3625850"/>
            <a:ext cx="12217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3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Key: Co-design programming model with approximation techniques: </a:t>
            </a:r>
            <a:r>
              <a:rPr lang="en-US" sz="3300" b="1" i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disciplined</a:t>
            </a:r>
            <a:r>
              <a:rPr lang="en-US" sz="3300" i="1" dirty="0">
                <a:solidFill>
                  <a:schemeClr val="accent2"/>
                </a:solidFill>
                <a:ea typeface="Helvetica Neue Light" charset="0"/>
                <a:cs typeface="Helvetica Neue Light" charset="0"/>
              </a:rPr>
              <a:t> </a:t>
            </a:r>
            <a:r>
              <a:rPr lang="en-US" sz="3300" b="1" i="1" dirty="0">
                <a:solidFill>
                  <a:schemeClr val="accent2"/>
                </a:solidFill>
                <a:ea typeface="Helvetica Neue Light" charset="0"/>
                <a:cs typeface="Helvetica Neue Light" charset="0"/>
              </a:rPr>
              <a:t>approximate programming </a:t>
            </a: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774700" y="5562600"/>
            <a:ext cx="116713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3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Early results encouraging </a:t>
            </a:r>
          </a:p>
          <a:p>
            <a:pPr algn="l"/>
            <a:endParaRPr lang="en-US" sz="3300" dirty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  <a:p>
            <a:endParaRPr lang="en-US" sz="3300" i="1" dirty="0" smtClean="0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  <a:p>
            <a:r>
              <a:rPr lang="en-US" sz="3300" i="1" dirty="0" smtClean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Approximate </a:t>
            </a:r>
            <a:r>
              <a:rPr lang="en-US" sz="33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computing can potentially save our bacon in a post-</a:t>
            </a:r>
            <a:r>
              <a:rPr lang="en-US" sz="3300" i="1" dirty="0" err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Dennard</a:t>
            </a:r>
            <a:r>
              <a:rPr lang="en-US" sz="3300" i="1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era and be in the survival kit for dark silicon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>
            <p:ph type="title"/>
          </p:nvPr>
        </p:nvSpPr>
        <p:spPr>
          <a:xfrm>
            <a:off x="508000" y="-2095500"/>
            <a:ext cx="12395200" cy="4305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900" smtClean="0"/>
              <a:t>Disciplined Approximate Computing: From Language to Hardware and Beyond</a:t>
            </a:r>
          </a:p>
        </p:txBody>
      </p:sp>
      <p:sp>
        <p:nvSpPr>
          <p:cNvPr id="58371" name="Rectangle 2"/>
          <p:cNvSpPr>
            <a:spLocks/>
          </p:cNvSpPr>
          <p:nvPr/>
        </p:nvSpPr>
        <p:spPr bwMode="auto">
          <a:xfrm>
            <a:off x="4445000" y="2324100"/>
            <a:ext cx="482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100">
                <a:solidFill>
                  <a:srgbClr val="4C4C4C"/>
                </a:solidFill>
                <a:ea typeface="Helvetica Neue Light" charset="0"/>
                <a:cs typeface="Helvetica Neue Light" charset="0"/>
              </a:rPr>
              <a:t>University of Washington</a:t>
            </a:r>
          </a:p>
        </p:txBody>
      </p:sp>
      <p:sp>
        <p:nvSpPr>
          <p:cNvPr id="58372" name="Rectangle 3"/>
          <p:cNvSpPr>
            <a:spLocks/>
          </p:cNvSpPr>
          <p:nvPr/>
        </p:nvSpPr>
        <p:spPr bwMode="auto">
          <a:xfrm>
            <a:off x="850900" y="3416300"/>
            <a:ext cx="11518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500" i="1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Adrian Sampson, Hadi Esmaelizadeh, Michael Ringenburg, Reneé St. Amant, Luis Ceze, Dan Grossman, Mark Oskin, Karin Strauss, and Doug Burger</a:t>
            </a:r>
            <a:r>
              <a:rPr lang="en-US" sz="2500" i="1" baseline="300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 </a:t>
            </a:r>
            <a:endParaRPr lang="en-US" sz="2500" i="1">
              <a:solidFill>
                <a:schemeClr val="tx1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58373" name="Rectangle 4"/>
          <p:cNvSpPr>
            <a:spLocks/>
          </p:cNvSpPr>
          <p:nvPr/>
        </p:nvSpPr>
        <p:spPr bwMode="auto">
          <a:xfrm>
            <a:off x="1092200" y="4711700"/>
            <a:ext cx="38338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80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Thanks!</a:t>
            </a:r>
          </a:p>
        </p:txBody>
      </p:sp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4568825"/>
            <a:ext cx="1841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5026025"/>
            <a:ext cx="33385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6486525"/>
            <a:ext cx="36861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6486525"/>
            <a:ext cx="23241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317500" y="698500"/>
            <a:ext cx="6121400" cy="4216400"/>
            <a:chOff x="0" y="0"/>
            <a:chExt cx="3856" cy="2656"/>
          </a:xfrm>
        </p:grpSpPr>
        <p:pic>
          <p:nvPicPr>
            <p:cNvPr id="1537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6565900" y="5080000"/>
            <a:ext cx="6121400" cy="4216400"/>
            <a:chOff x="0" y="0"/>
            <a:chExt cx="3856" cy="2656"/>
          </a:xfrm>
        </p:grpSpPr>
        <p:pic>
          <p:nvPicPr>
            <p:cNvPr id="1537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6565900" y="698500"/>
            <a:ext cx="6121400" cy="4216400"/>
            <a:chOff x="0" y="0"/>
            <a:chExt cx="3856" cy="2656"/>
          </a:xfrm>
        </p:grpSpPr>
        <p:pic>
          <p:nvPicPr>
            <p:cNvPr id="1536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317500" y="5080000"/>
            <a:ext cx="6121400" cy="4216400"/>
            <a:chOff x="0" y="0"/>
            <a:chExt cx="3856" cy="2656"/>
          </a:xfrm>
        </p:grpSpPr>
        <p:pic>
          <p:nvPicPr>
            <p:cNvPr id="1536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317500" y="698500"/>
            <a:ext cx="6121400" cy="4216400"/>
            <a:chOff x="0" y="0"/>
            <a:chExt cx="3856" cy="2656"/>
          </a:xfrm>
        </p:grpSpPr>
        <p:pic>
          <p:nvPicPr>
            <p:cNvPr id="1641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392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3921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0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392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3921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6565900" y="5080000"/>
            <a:ext cx="6121400" cy="4216400"/>
            <a:chOff x="0" y="0"/>
            <a:chExt cx="3856" cy="2656"/>
          </a:xfrm>
        </p:grpSpPr>
        <p:pic>
          <p:nvPicPr>
            <p:cNvPr id="1641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392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3921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8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392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3921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6565900" y="698500"/>
            <a:ext cx="6121400" cy="4216400"/>
            <a:chOff x="0" y="0"/>
            <a:chExt cx="3856" cy="2656"/>
          </a:xfrm>
        </p:grpSpPr>
        <p:pic>
          <p:nvPicPr>
            <p:cNvPr id="1641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392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3921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392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3921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2"/>
          <p:cNvGrpSpPr>
            <a:grpSpLocks/>
          </p:cNvGrpSpPr>
          <p:nvPr/>
        </p:nvGrpSpPr>
        <p:grpSpPr bwMode="auto">
          <a:xfrm>
            <a:off x="317500" y="5080000"/>
            <a:ext cx="6121400" cy="4216400"/>
            <a:chOff x="0" y="0"/>
            <a:chExt cx="3856" cy="2656"/>
          </a:xfrm>
        </p:grpSpPr>
        <p:pic>
          <p:nvPicPr>
            <p:cNvPr id="16413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392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3921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392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3921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0" name="Group 17"/>
          <p:cNvGrpSpPr>
            <a:grpSpLocks/>
          </p:cNvGrpSpPr>
          <p:nvPr/>
        </p:nvGrpSpPr>
        <p:grpSpPr bwMode="auto">
          <a:xfrm>
            <a:off x="1471613" y="1206500"/>
            <a:ext cx="3849687" cy="3206750"/>
            <a:chOff x="0" y="0"/>
            <a:chExt cx="2425" cy="2020"/>
          </a:xfrm>
        </p:grpSpPr>
        <p:sp>
          <p:nvSpPr>
            <p:cNvPr id="16409" name="Rectangle 13"/>
            <p:cNvSpPr>
              <a:spLocks/>
            </p:cNvSpPr>
            <p:nvPr/>
          </p:nvSpPr>
          <p:spPr bwMode="auto">
            <a:xfrm>
              <a:off x="1480" y="1644"/>
              <a:ext cx="945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Energy</a:t>
              </a:r>
            </a:p>
          </p:txBody>
        </p:sp>
        <p:sp>
          <p:nvSpPr>
            <p:cNvPr id="16410" name="Rectangle 14"/>
            <p:cNvSpPr>
              <a:spLocks/>
            </p:cNvSpPr>
            <p:nvPr/>
          </p:nvSpPr>
          <p:spPr bwMode="auto">
            <a:xfrm>
              <a:off x="0" y="1644"/>
              <a:ext cx="849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Errors</a:t>
              </a:r>
            </a:p>
          </p:txBody>
        </p:sp>
        <p:sp>
          <p:nvSpPr>
            <p:cNvPr id="16411" name="Rectangle 15"/>
            <p:cNvSpPr>
              <a:spLocks/>
            </p:cNvSpPr>
            <p:nvPr/>
          </p:nvSpPr>
          <p:spPr bwMode="auto">
            <a:xfrm>
              <a:off x="1552" y="0"/>
              <a:ext cx="800" cy="165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2" name="Rectangle 16"/>
            <p:cNvSpPr>
              <a:spLocks/>
            </p:cNvSpPr>
            <p:nvPr/>
          </p:nvSpPr>
          <p:spPr bwMode="auto">
            <a:xfrm rot="10800000" flipH="1">
              <a:off x="24" y="1656"/>
              <a:ext cx="800" cy="8"/>
            </a:xfrm>
            <a:prstGeom prst="rect">
              <a:avLst/>
            </a:prstGeom>
            <a:solidFill>
              <a:srgbClr val="8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391" name="Group 22"/>
          <p:cNvGrpSpPr>
            <a:grpSpLocks/>
          </p:cNvGrpSpPr>
          <p:nvPr/>
        </p:nvGrpSpPr>
        <p:grpSpPr bwMode="auto">
          <a:xfrm>
            <a:off x="7694613" y="2527300"/>
            <a:ext cx="3849687" cy="1885950"/>
            <a:chOff x="0" y="0"/>
            <a:chExt cx="2425" cy="1188"/>
          </a:xfrm>
        </p:grpSpPr>
        <p:sp>
          <p:nvSpPr>
            <p:cNvPr id="16405" name="Rectangle 18"/>
            <p:cNvSpPr>
              <a:spLocks/>
            </p:cNvSpPr>
            <p:nvPr/>
          </p:nvSpPr>
          <p:spPr bwMode="auto">
            <a:xfrm>
              <a:off x="1480" y="812"/>
              <a:ext cx="945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Energy</a:t>
              </a:r>
            </a:p>
          </p:txBody>
        </p:sp>
        <p:sp>
          <p:nvSpPr>
            <p:cNvPr id="16406" name="Rectangle 19"/>
            <p:cNvSpPr>
              <a:spLocks/>
            </p:cNvSpPr>
            <p:nvPr/>
          </p:nvSpPr>
          <p:spPr bwMode="auto">
            <a:xfrm>
              <a:off x="0" y="812"/>
              <a:ext cx="849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Errors</a:t>
              </a:r>
            </a:p>
          </p:txBody>
        </p:sp>
        <p:sp>
          <p:nvSpPr>
            <p:cNvPr id="16407" name="Rectangle 20"/>
            <p:cNvSpPr>
              <a:spLocks/>
            </p:cNvSpPr>
            <p:nvPr/>
          </p:nvSpPr>
          <p:spPr bwMode="auto">
            <a:xfrm>
              <a:off x="1552" y="0"/>
              <a:ext cx="800" cy="82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8" name="Rectangle 21"/>
            <p:cNvSpPr>
              <a:spLocks/>
            </p:cNvSpPr>
            <p:nvPr/>
          </p:nvSpPr>
          <p:spPr bwMode="auto">
            <a:xfrm rot="10800000" flipH="1">
              <a:off x="24" y="776"/>
              <a:ext cx="800" cy="56"/>
            </a:xfrm>
            <a:prstGeom prst="rect">
              <a:avLst/>
            </a:prstGeom>
            <a:solidFill>
              <a:srgbClr val="8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392" name="Group 27"/>
          <p:cNvGrpSpPr>
            <a:grpSpLocks/>
          </p:cNvGrpSpPr>
          <p:nvPr/>
        </p:nvGrpSpPr>
        <p:grpSpPr bwMode="auto">
          <a:xfrm>
            <a:off x="1446213" y="7289800"/>
            <a:ext cx="3849687" cy="1492250"/>
            <a:chOff x="0" y="0"/>
            <a:chExt cx="2425" cy="940"/>
          </a:xfrm>
        </p:grpSpPr>
        <p:sp>
          <p:nvSpPr>
            <p:cNvPr id="16401" name="Rectangle 23"/>
            <p:cNvSpPr>
              <a:spLocks/>
            </p:cNvSpPr>
            <p:nvPr/>
          </p:nvSpPr>
          <p:spPr bwMode="auto">
            <a:xfrm>
              <a:off x="1480" y="564"/>
              <a:ext cx="945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Energy</a:t>
              </a:r>
            </a:p>
          </p:txBody>
        </p:sp>
        <p:sp>
          <p:nvSpPr>
            <p:cNvPr id="16402" name="Rectangle 24"/>
            <p:cNvSpPr>
              <a:spLocks/>
            </p:cNvSpPr>
            <p:nvPr/>
          </p:nvSpPr>
          <p:spPr bwMode="auto">
            <a:xfrm>
              <a:off x="0" y="564"/>
              <a:ext cx="849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Errors</a:t>
              </a:r>
            </a:p>
          </p:txBody>
        </p:sp>
        <p:sp>
          <p:nvSpPr>
            <p:cNvPr id="16403" name="Rectangle 25"/>
            <p:cNvSpPr>
              <a:spLocks/>
            </p:cNvSpPr>
            <p:nvPr/>
          </p:nvSpPr>
          <p:spPr bwMode="auto">
            <a:xfrm>
              <a:off x="1552" y="0"/>
              <a:ext cx="800" cy="57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4" name="Rectangle 26"/>
            <p:cNvSpPr>
              <a:spLocks/>
            </p:cNvSpPr>
            <p:nvPr/>
          </p:nvSpPr>
          <p:spPr bwMode="auto">
            <a:xfrm rot="10800000" flipH="1">
              <a:off x="24" y="312"/>
              <a:ext cx="800" cy="272"/>
            </a:xfrm>
            <a:prstGeom prst="rect">
              <a:avLst/>
            </a:prstGeom>
            <a:solidFill>
              <a:srgbClr val="8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393" name="Group 32"/>
          <p:cNvGrpSpPr>
            <a:grpSpLocks/>
          </p:cNvGrpSpPr>
          <p:nvPr/>
        </p:nvGrpSpPr>
        <p:grpSpPr bwMode="auto">
          <a:xfrm>
            <a:off x="7694613" y="6908800"/>
            <a:ext cx="3849687" cy="1873250"/>
            <a:chOff x="0" y="0"/>
            <a:chExt cx="2425" cy="1180"/>
          </a:xfrm>
        </p:grpSpPr>
        <p:sp>
          <p:nvSpPr>
            <p:cNvPr id="16397" name="Rectangle 28"/>
            <p:cNvSpPr>
              <a:spLocks/>
            </p:cNvSpPr>
            <p:nvPr/>
          </p:nvSpPr>
          <p:spPr bwMode="auto">
            <a:xfrm>
              <a:off x="1480" y="804"/>
              <a:ext cx="945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Energy</a:t>
              </a:r>
            </a:p>
          </p:txBody>
        </p:sp>
        <p:sp>
          <p:nvSpPr>
            <p:cNvPr id="16398" name="Rectangle 29"/>
            <p:cNvSpPr>
              <a:spLocks/>
            </p:cNvSpPr>
            <p:nvPr/>
          </p:nvSpPr>
          <p:spPr bwMode="auto">
            <a:xfrm>
              <a:off x="0" y="804"/>
              <a:ext cx="849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Errors</a:t>
              </a:r>
            </a:p>
          </p:txBody>
        </p:sp>
        <p:sp>
          <p:nvSpPr>
            <p:cNvPr id="16399" name="Rectangle 30"/>
            <p:cNvSpPr>
              <a:spLocks/>
            </p:cNvSpPr>
            <p:nvPr/>
          </p:nvSpPr>
          <p:spPr bwMode="auto">
            <a:xfrm>
              <a:off x="1552" y="544"/>
              <a:ext cx="800" cy="27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0" name="Rectangle 31"/>
            <p:cNvSpPr>
              <a:spLocks/>
            </p:cNvSpPr>
            <p:nvPr/>
          </p:nvSpPr>
          <p:spPr bwMode="auto">
            <a:xfrm rot="10800000" flipH="1">
              <a:off x="24" y="0"/>
              <a:ext cx="800" cy="824"/>
            </a:xfrm>
            <a:prstGeom prst="rect">
              <a:avLst/>
            </a:prstGeom>
            <a:solidFill>
              <a:srgbClr val="8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394" name="Group 35"/>
          <p:cNvGrpSpPr>
            <a:grpSpLocks/>
          </p:cNvGrpSpPr>
          <p:nvPr/>
        </p:nvGrpSpPr>
        <p:grpSpPr bwMode="auto">
          <a:xfrm>
            <a:off x="6548438" y="265113"/>
            <a:ext cx="6096000" cy="4800600"/>
            <a:chOff x="0" y="0"/>
            <a:chExt cx="3840" cy="3024"/>
          </a:xfrm>
        </p:grpSpPr>
        <p:sp>
          <p:nvSpPr>
            <p:cNvPr id="16395" name="Freeform 33"/>
            <p:cNvSpPr>
              <a:spLocks/>
            </p:cNvSpPr>
            <p:nvPr/>
          </p:nvSpPr>
          <p:spPr bwMode="auto">
            <a:xfrm>
              <a:off x="56" y="48"/>
              <a:ext cx="3736" cy="2928"/>
            </a:xfrm>
            <a:custGeom>
              <a:avLst/>
              <a:gdLst>
                <a:gd name="T0" fmla="*/ 38 w 19251"/>
                <a:gd name="T1" fmla="*/ 1 h 19087"/>
                <a:gd name="T2" fmla="*/ 1 w 19251"/>
                <a:gd name="T3" fmla="*/ 38 h 19087"/>
                <a:gd name="T4" fmla="*/ 95 w 19251"/>
                <a:gd name="T5" fmla="*/ 67 h 19087"/>
                <a:gd name="T6" fmla="*/ 135 w 19251"/>
                <a:gd name="T7" fmla="*/ 23 h 19087"/>
                <a:gd name="T8" fmla="*/ 62 w 19251"/>
                <a:gd name="T9" fmla="*/ 4 h 19087"/>
                <a:gd name="T10" fmla="*/ 15 w 19251"/>
                <a:gd name="T11" fmla="*/ 25 h 190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51" h="19087">
                  <a:moveTo>
                    <a:pt x="5231" y="0"/>
                  </a:moveTo>
                  <a:cubicBezTo>
                    <a:pt x="5231" y="0"/>
                    <a:pt x="-885" y="5827"/>
                    <a:pt x="109" y="10246"/>
                  </a:cubicBezTo>
                  <a:cubicBezTo>
                    <a:pt x="1103" y="14666"/>
                    <a:pt x="5206" y="21366"/>
                    <a:pt x="12961" y="18318"/>
                  </a:cubicBezTo>
                  <a:cubicBezTo>
                    <a:pt x="20715" y="15270"/>
                    <a:pt x="19583" y="9043"/>
                    <a:pt x="18419" y="6149"/>
                  </a:cubicBezTo>
                  <a:cubicBezTo>
                    <a:pt x="17029" y="2692"/>
                    <a:pt x="12155" y="-234"/>
                    <a:pt x="8424" y="898"/>
                  </a:cubicBezTo>
                  <a:cubicBezTo>
                    <a:pt x="4693" y="2031"/>
                    <a:pt x="808" y="5869"/>
                    <a:pt x="2038" y="6738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6396" name="Picture 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40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6565900" y="698500"/>
            <a:ext cx="6121400" cy="4216400"/>
            <a:chOff x="0" y="0"/>
            <a:chExt cx="3856" cy="2656"/>
          </a:xfrm>
        </p:grpSpPr>
        <p:pic>
          <p:nvPicPr>
            <p:cNvPr id="17421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317500" y="698500"/>
            <a:ext cx="6121400" cy="4216400"/>
            <a:chOff x="0" y="0"/>
            <a:chExt cx="3856" cy="2656"/>
          </a:xfrm>
        </p:grpSpPr>
        <p:pic>
          <p:nvPicPr>
            <p:cNvPr id="1741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317500" y="5080000"/>
            <a:ext cx="6121400" cy="4216400"/>
            <a:chOff x="0" y="0"/>
            <a:chExt cx="3856" cy="2656"/>
          </a:xfrm>
        </p:grpSpPr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565400"/>
            <a:ext cx="457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13"/>
          <p:cNvGrpSpPr>
            <a:grpSpLocks/>
          </p:cNvGrpSpPr>
          <p:nvPr/>
        </p:nvGrpSpPr>
        <p:grpSpPr bwMode="auto">
          <a:xfrm>
            <a:off x="6565900" y="5080000"/>
            <a:ext cx="6121400" cy="4216400"/>
            <a:chOff x="0" y="0"/>
            <a:chExt cx="3856" cy="2656"/>
          </a:xfrm>
        </p:grpSpPr>
        <p:pic>
          <p:nvPicPr>
            <p:cNvPr id="174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6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6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650875" y="508000"/>
            <a:ext cx="11703050" cy="162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Across the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133600"/>
            <a:ext cx="11703050" cy="6435725"/>
          </a:xfrm>
        </p:spPr>
        <p:txBody>
          <a:bodyPr/>
          <a:lstStyle/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Higher level knows </a:t>
            </a:r>
            <a:r>
              <a:rPr lang="en-US" sz="3600" dirty="0" smtClean="0"/>
              <a:t>pixel </a:t>
            </a:r>
            <a:r>
              <a:rPr lang="en-US" sz="3600" dirty="0" smtClean="0"/>
              <a:t>buffer vs. </a:t>
            </a:r>
            <a:r>
              <a:rPr lang="en-US" sz="3600" dirty="0" smtClean="0"/>
              <a:t>header bits and control flow</a:t>
            </a:r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Lower level knows how to save energy for approximate pixel buffer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endParaRPr lang="en-US" sz="3600" dirty="0" smtClean="0"/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en-US" sz="3600" dirty="0" smtClean="0"/>
              <a:t>We are working on:</a:t>
            </a:r>
          </a:p>
          <a:p>
            <a:pPr marL="742950" indent="-742950" eaLnBrk="1" hangingPunct="1"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3600" dirty="0" smtClean="0"/>
              <a:t>Expressing and monitoring </a:t>
            </a:r>
            <a:r>
              <a:rPr lang="en-US" sz="3600" i="1" dirty="0" smtClean="0">
                <a:solidFill>
                  <a:schemeClr val="accent2"/>
                </a:solidFill>
              </a:rPr>
              <a:t>disciplined approximation</a:t>
            </a:r>
          </a:p>
          <a:p>
            <a:pPr marL="742950" indent="-742950" eaLnBrk="1" hangingPunct="1"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3600" dirty="0" smtClean="0"/>
              <a:t>Exploiting approximation in </a:t>
            </a:r>
            <a:r>
              <a:rPr lang="en-US" sz="3600" dirty="0" smtClean="0"/>
              <a:t>architectures and devices</a:t>
            </a:r>
            <a:endParaRPr lang="en-US" sz="3600" dirty="0" smtClean="0"/>
          </a:p>
          <a:p>
            <a:pPr marL="742950" indent="-742950" eaLnBrk="1" hangingPunct="1"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3600" dirty="0" smtClean="0"/>
              <a:t>Much, much more…</a:t>
            </a:r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endParaRPr lang="en-US" sz="3600" dirty="0" smtClean="0"/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3086100" y="3937000"/>
            <a:ext cx="6832600" cy="10795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Compiler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3086100" y="5016500"/>
            <a:ext cx="6832600" cy="10795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Architecture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3086100" y="6096000"/>
            <a:ext cx="6832600" cy="1079500"/>
          </a:xfrm>
          <a:prstGeom prst="rect">
            <a:avLst/>
          </a:prstGeom>
          <a:solidFill>
            <a:srgbClr val="CDCDC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Circuits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3086100" y="1816100"/>
            <a:ext cx="6832600" cy="1079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Application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3086100" y="28829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EnerJ</a:t>
            </a: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3086100" y="50165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Truffle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6502400" y="50165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NPU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812800" y="5054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traditional</a:t>
            </a:r>
          </a:p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architecture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9779000" y="4800600"/>
            <a:ext cx="29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neural</a:t>
            </a:r>
          </a:p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networks</a:t>
            </a:r>
          </a:p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as accelerators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939800" y="7389813"/>
            <a:ext cx="3200400" cy="1282700"/>
          </a:xfrm>
          <a:prstGeom prst="rect">
            <a:avLst/>
          </a:prstGeom>
          <a:solidFill>
            <a:schemeClr val="bg2">
              <a:lumMod val="60000"/>
              <a:lumOff val="40000"/>
              <a:alpha val="39000"/>
            </a:schemeClr>
          </a:solidFill>
          <a:ln w="25400" cap="flat">
            <a:solidFill>
              <a:schemeClr val="tx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5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Approximate</a:t>
            </a:r>
          </a:p>
          <a:p>
            <a:pPr>
              <a:defRPr/>
            </a:pPr>
            <a:r>
              <a:rPr lang="en-US" sz="35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Storage</a:t>
            </a:r>
          </a:p>
        </p:txBody>
      </p:sp>
      <p:sp>
        <p:nvSpPr>
          <p:cNvPr id="19468" name="Rectangle 12"/>
          <p:cNvSpPr>
            <a:spLocks/>
          </p:cNvSpPr>
          <p:nvPr/>
        </p:nvSpPr>
        <p:spPr bwMode="auto">
          <a:xfrm>
            <a:off x="457200" y="533400"/>
            <a:ext cx="104648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70000"/>
              </a:lnSpc>
            </a:pPr>
            <a:r>
              <a:rPr lang="en-US" sz="53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Plan for today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8255000" y="8534400"/>
            <a:ext cx="457200" cy="457200"/>
          </a:xfrm>
          <a:prstGeom prst="rect">
            <a:avLst/>
          </a:prstGeom>
          <a:solidFill>
            <a:schemeClr val="bg2">
              <a:lumMod val="60000"/>
              <a:lumOff val="40000"/>
              <a:alpha val="39000"/>
            </a:schemeClr>
          </a:solidFill>
          <a:ln w="25400" cap="flat">
            <a:solidFill>
              <a:schemeClr val="tx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endParaRPr lang="en-US" sz="35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9470" name="Rectangle 8"/>
          <p:cNvSpPr>
            <a:spLocks/>
          </p:cNvSpPr>
          <p:nvPr/>
        </p:nvSpPr>
        <p:spPr bwMode="auto">
          <a:xfrm>
            <a:off x="8267700" y="7766050"/>
            <a:ext cx="444500" cy="53975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3500" b="1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9471" name="Rectangle 9"/>
          <p:cNvSpPr>
            <a:spLocks/>
          </p:cNvSpPr>
          <p:nvPr/>
        </p:nvSpPr>
        <p:spPr bwMode="auto">
          <a:xfrm>
            <a:off x="787400" y="2895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language for where-to-approximate</a:t>
            </a:r>
          </a:p>
        </p:txBody>
      </p:sp>
      <p:sp>
        <p:nvSpPr>
          <p:cNvPr id="19472" name="Rectangle 6"/>
          <p:cNvSpPr>
            <a:spLocks/>
          </p:cNvSpPr>
          <p:nvPr/>
        </p:nvSpPr>
        <p:spPr bwMode="auto">
          <a:xfrm>
            <a:off x="6502400" y="2882900"/>
            <a:ext cx="3416300" cy="1079500"/>
          </a:xfrm>
          <a:prstGeom prst="rect">
            <a:avLst/>
          </a:prstGeom>
          <a:solidFill>
            <a:srgbClr val="51A01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Monitoring</a:t>
            </a:r>
          </a:p>
        </p:txBody>
      </p:sp>
      <p:sp>
        <p:nvSpPr>
          <p:cNvPr id="19473" name="Rectangle 10"/>
          <p:cNvSpPr>
            <a:spLocks/>
          </p:cNvSpPr>
          <p:nvPr/>
        </p:nvSpPr>
        <p:spPr bwMode="auto">
          <a:xfrm>
            <a:off x="8940800" y="8382000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mention in passing</a:t>
            </a:r>
          </a:p>
        </p:txBody>
      </p:sp>
      <p:sp>
        <p:nvSpPr>
          <p:cNvPr id="19474" name="Rectangle 10"/>
          <p:cNvSpPr>
            <a:spLocks/>
          </p:cNvSpPr>
          <p:nvPr/>
        </p:nvSpPr>
        <p:spPr bwMode="auto">
          <a:xfrm>
            <a:off x="8940800" y="7696200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give high-level results</a:t>
            </a:r>
          </a:p>
        </p:txBody>
      </p:sp>
      <p:sp>
        <p:nvSpPr>
          <p:cNvPr id="19475" name="Rectangle 9"/>
          <p:cNvSpPr>
            <a:spLocks/>
          </p:cNvSpPr>
          <p:nvPr/>
        </p:nvSpPr>
        <p:spPr bwMode="auto">
          <a:xfrm>
            <a:off x="10033000" y="2895600"/>
            <a:ext cx="218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dynamic quality evaluation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4292600" y="7391400"/>
            <a:ext cx="3200400" cy="1282700"/>
          </a:xfrm>
          <a:prstGeom prst="rect">
            <a:avLst/>
          </a:prstGeom>
          <a:solidFill>
            <a:schemeClr val="bg2">
              <a:lumMod val="60000"/>
              <a:lumOff val="40000"/>
              <a:alpha val="39000"/>
            </a:schemeClr>
          </a:solidFill>
          <a:ln w="25400" cap="flat">
            <a:solidFill>
              <a:schemeClr val="tx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5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Approximate</a:t>
            </a:r>
          </a:p>
          <a:p>
            <a:pPr>
              <a:defRPr/>
            </a:pPr>
            <a:r>
              <a:rPr lang="en-US" sz="35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Wi-Fi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">
  <a:themeElements>
    <a:clrScheme name="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ody Text">
  <a:themeElements>
    <a:clrScheme name="Body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Text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ody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Image + Mess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age + Message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Image + Mess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 copy 2">
  <a:themeElements>
    <a:clrScheme name="Blank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Image/Plot">
  <a:themeElements>
    <a:clrScheme name="Image/Pl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age/Plot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Image/Pl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Image + Message">
  <a:themeElements>
    <a:clrScheme name="Image + Mess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age + Message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Image + Mess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itle">
  <a:themeElements>
    <a:clrScheme name="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51A01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CD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BEE8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BF5C0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23232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DAD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orm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3DBD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EAE4"/>
      </a:accent5>
      <a:accent6>
        <a:srgbClr val="2D2D8A"/>
      </a:accent6>
      <a:hlink>
        <a:srgbClr val="009999"/>
      </a:hlink>
      <a:folHlink>
        <a:srgbClr val="99CC00"/>
      </a:folHlink>
    </a:clrScheme>
    <a:fontScheme name="Normal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Nor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95BC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5DE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Light"/>
        <a:ea typeface="ヒラギノ角ゴ ProN W3"/>
        <a:cs typeface="ヒラギノ角ゴ ProN W3"/>
      </a:majorFont>
      <a:minorFont>
        <a:latin typeface="Helvetica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ody 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1A01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CD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Text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ody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Norm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E9E9E"/>
      </a:accent1>
      <a:accent2>
        <a:srgbClr val="333399"/>
      </a:accent2>
      <a:accent3>
        <a:srgbClr val="FFFFFF"/>
      </a:accent3>
      <a:accent4>
        <a:srgbClr val="000000"/>
      </a:accent4>
      <a:accent5>
        <a:srgbClr val="CCCCCC"/>
      </a:accent5>
      <a:accent6>
        <a:srgbClr val="2D2D8A"/>
      </a:accent6>
      <a:hlink>
        <a:srgbClr val="009999"/>
      </a:hlink>
      <a:folHlink>
        <a:srgbClr val="99CC00"/>
      </a:folHlink>
    </a:clrScheme>
    <a:fontScheme name="Normal">
      <a:majorFont>
        <a:latin typeface="Helvetica Neue"/>
        <a:ea typeface="ヒラギノ角ゴ ProN W6"/>
        <a:cs typeface="ヒラギノ角ゴ ProN W6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Nor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Pages>0</Pages>
  <Words>2199</Words>
  <Characters>0</Characters>
  <Application>Microsoft Office PowerPoint</Application>
  <PresentationFormat>Custom</PresentationFormat>
  <Lines>0</Lines>
  <Paragraphs>622</Paragraphs>
  <Slides>49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49</vt:i4>
      </vt:variant>
    </vt:vector>
  </HeadingPairs>
  <TitlesOfParts>
    <vt:vector size="83" baseType="lpstr">
      <vt:lpstr>Helvetica Neue Light</vt:lpstr>
      <vt:lpstr>ヒラギノ角ゴ ProN W3</vt:lpstr>
      <vt:lpstr>Arial</vt:lpstr>
      <vt:lpstr>Helvetica Neue</vt:lpstr>
      <vt:lpstr>ヒラギノ角ゴ ProN W6</vt:lpstr>
      <vt:lpstr>Gill Sans</vt:lpstr>
      <vt:lpstr>Helvetica Light</vt:lpstr>
      <vt:lpstr>Zapf Dingbats</vt:lpstr>
      <vt:lpstr>Lucida Grande</vt:lpstr>
      <vt:lpstr>Optima</vt:lpstr>
      <vt:lpstr>Brush Script MT</vt:lpstr>
      <vt:lpstr>ヒラギノ明朝 ProN W3</vt:lpstr>
      <vt:lpstr>Courier New</vt:lpstr>
      <vt:lpstr>Courier</vt:lpstr>
      <vt:lpstr>Helvetica</vt:lpstr>
      <vt:lpstr>Courier New Bold</vt:lpstr>
      <vt:lpstr>Candara Bold</vt:lpstr>
      <vt:lpstr>Times</vt:lpstr>
      <vt:lpstr>Title</vt:lpstr>
      <vt:lpstr>Blank</vt:lpstr>
      <vt:lpstr>1_Blank</vt:lpstr>
      <vt:lpstr>2_Blank</vt:lpstr>
      <vt:lpstr>Normal</vt:lpstr>
      <vt:lpstr>3_Blank</vt:lpstr>
      <vt:lpstr>Blank copy 5</vt:lpstr>
      <vt:lpstr>Body Text</vt:lpstr>
      <vt:lpstr>1_Normal</vt:lpstr>
      <vt:lpstr>1_Body Text</vt:lpstr>
      <vt:lpstr>Image + Message</vt:lpstr>
      <vt:lpstr>Blank copy 2</vt:lpstr>
      <vt:lpstr>Image/Plot</vt:lpstr>
      <vt:lpstr>1_Image + Message</vt:lpstr>
      <vt:lpstr>Title &amp; Bullets</vt:lpstr>
      <vt:lpstr>1_Title</vt:lpstr>
      <vt:lpstr>Disciplined Approximate Computing: From Language to Hardware and Beyond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Across the stack</vt:lpstr>
      <vt:lpstr>PowerPoint Presentation</vt:lpstr>
      <vt:lpstr>PowerPoint Presentation</vt:lpstr>
      <vt:lpstr>PowerPoint Presentation</vt:lpstr>
      <vt:lpstr>Type qualifiers</vt:lpstr>
      <vt:lpstr>Control flow: implicit flows</vt:lpstr>
      <vt:lpstr>Endorsement: escape hatch</vt:lpstr>
      <vt:lpstr>Algorithmic approximation with Polymorphism </vt:lpstr>
      <vt:lpstr>PowerPoint Presentation</vt:lpstr>
      <vt:lpstr>Controlling approximation</vt:lpstr>
      <vt:lpstr>Quality of Result (QoR) monitoring</vt:lpstr>
      <vt:lpstr>Online monitoring approaches</vt:lpstr>
      <vt:lpstr>Results</vt:lpstr>
      <vt:lpstr>Results</vt:lpstr>
      <vt:lpstr>Results</vt:lpstr>
      <vt:lpstr>PowerPoint Presentation</vt:lpstr>
      <vt:lpstr>Hardware support for disciplined approximate execution</vt:lpstr>
      <vt:lpstr>Approximation-aware ISA</vt:lpstr>
      <vt:lpstr>Approximation-aware ISA</vt:lpstr>
      <vt:lpstr>Approximate semantics</vt:lpstr>
      <vt:lpstr>Dual-voltage pipeline</vt:lpstr>
      <vt:lpstr>Diminishing returns on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Sobel filter</vt:lpstr>
      <vt:lpstr>Code region criteria</vt:lpstr>
      <vt:lpstr>Code observation</vt:lpstr>
      <vt:lpstr>Training</vt:lpstr>
      <vt:lpstr>Training</vt:lpstr>
      <vt:lpstr>Neural Processing Unit (NPU)</vt:lpstr>
      <vt:lpstr>Software interface: ISA extensions</vt:lpstr>
      <vt:lpstr>A digital NPU</vt:lpstr>
      <vt:lpstr>A digital NPU</vt:lpstr>
      <vt:lpstr>How does the NN look in practice?</vt:lpstr>
      <vt:lpstr>Results Summary</vt:lpstr>
      <vt:lpstr>Ongoing effort</vt:lpstr>
      <vt:lpstr>Conclusion</vt:lpstr>
      <vt:lpstr>Disciplined Approximate Computing: From Language to Hardware and Beyond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Disciplined Approximate Computing: From Language to Hardware and Beyond</dc:title>
  <dc:creator>cse</dc:creator>
  <cp:lastModifiedBy>CSE</cp:lastModifiedBy>
  <cp:revision>46</cp:revision>
  <dcterms:modified xsi:type="dcterms:W3CDTF">2013-08-13T20:23:22Z</dcterms:modified>
</cp:coreProperties>
</file>