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785" r:id="rId3"/>
    <p:sldId id="786" r:id="rId4"/>
    <p:sldId id="787" r:id="rId5"/>
    <p:sldId id="788" r:id="rId6"/>
    <p:sldId id="790" r:id="rId7"/>
    <p:sldId id="789" r:id="rId8"/>
    <p:sldId id="793" r:id="rId9"/>
    <p:sldId id="794" r:id="rId10"/>
    <p:sldId id="795" r:id="rId11"/>
    <p:sldId id="797" r:id="rId12"/>
    <p:sldId id="798" r:id="rId13"/>
    <p:sldId id="799" r:id="rId14"/>
    <p:sldId id="796" r:id="rId15"/>
    <p:sldId id="800" r:id="rId16"/>
    <p:sldId id="791" r:id="rId17"/>
    <p:sldId id="801" r:id="rId18"/>
    <p:sldId id="792" r:id="rId19"/>
    <p:sldId id="802" r:id="rId20"/>
  </p:sldIdLst>
  <p:sldSz cx="9144000" cy="6858000" type="screen4x3"/>
  <p:notesSz cx="6934200" cy="92202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a-cse" initials="c" lastIdx="5" clrIdx="0"/>
  <p:cmAuthor id="1" name="djg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119F33"/>
    <a:srgbClr val="FFCC00"/>
    <a:srgbClr val="FFFF99"/>
    <a:srgbClr val="FF3300"/>
    <a:srgbClr val="00FF99"/>
    <a:srgbClr val="03D7ED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624" autoAdjust="0"/>
    <p:restoredTop sz="94716" autoAdjust="0"/>
  </p:normalViewPr>
  <p:slideViewPr>
    <p:cSldViewPr>
      <p:cViewPr>
        <p:scale>
          <a:sx n="70" d="100"/>
          <a:sy n="70" d="100"/>
        </p:scale>
        <p:origin x="-3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/>
          <a:lstStyle>
            <a:lvl1pPr algn="r">
              <a:defRPr sz="1100"/>
            </a:lvl1pPr>
          </a:lstStyle>
          <a:p>
            <a:fld id="{E506F383-D1CB-4582-B5BC-BB60CCD2F9C6}" type="datetime1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8276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379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D0295F6E-4AD7-4026-9DE8-3470F912393B}" type="datetime1">
              <a:rPr lang="en-US" smtClean="0"/>
              <a:t>3/2/2015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6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1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1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1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71CC21-6C38-4423-AE42-7B6005042E87}" type="datetime1">
              <a:rPr lang="en-US" smtClean="0"/>
              <a:t>3/2/2015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Practical Coursera Tips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Practical Coursera Tips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14600" y="6400800"/>
            <a:ext cx="5105400" cy="457200"/>
          </a:xfrm>
        </p:spPr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Practical Coursera Tips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Practical Coursera Tips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3,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Practical Coursera Tips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3,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Practical Coursera Tips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3,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Practical Coursera Tips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Practical Coursera Tips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Practical Coursera Tips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March 3, 2015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nl-NL" smtClean="0"/>
              <a:t>Grossman's Practical Coursera Tips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pPr algn="ctr"/>
            <a:r>
              <a:rPr lang="en-US" sz="2800" i="0" dirty="0"/>
              <a:t/>
            </a:r>
            <a:br>
              <a:rPr lang="en-US" sz="2800" i="0" dirty="0"/>
            </a:br>
            <a:r>
              <a:rPr lang="en-US" sz="2800" b="1" i="0" dirty="0" smtClean="0"/>
              <a:t>Building a MOOC: </a:t>
            </a:r>
            <a:br>
              <a:rPr lang="en-US" sz="2800" b="1" i="0" dirty="0" smtClean="0"/>
            </a:br>
            <a:r>
              <a:rPr lang="en-US" sz="2800" b="1" i="0" dirty="0" smtClean="0"/>
              <a:t>Some Practical Tidbits from a Do-It-Yourselfer</a:t>
            </a:r>
            <a:r>
              <a:rPr lang="en-US" sz="2800" i="0" dirty="0" smtClean="0"/>
              <a:t/>
            </a:r>
            <a:br>
              <a:rPr lang="en-US" sz="2800" i="0" dirty="0" smtClean="0"/>
            </a:br>
            <a:r>
              <a:rPr lang="en-US" sz="2600" i="0" dirty="0" smtClean="0"/>
              <a:t/>
            </a:r>
            <a:br>
              <a:rPr lang="en-US" sz="2600" i="0" dirty="0" smtClean="0"/>
            </a:br>
            <a:r>
              <a:rPr lang="en-US" sz="2400" b="1" i="0" dirty="0" smtClean="0"/>
              <a:t>Dan Grossman</a:t>
            </a:r>
            <a:br>
              <a:rPr lang="en-US" sz="2400" b="1" i="0" dirty="0" smtClean="0"/>
            </a:br>
            <a:r>
              <a:rPr lang="en-US" sz="600" i="0" dirty="0" smtClean="0"/>
              <a:t/>
            </a:r>
            <a:br>
              <a:rPr lang="en-US" sz="600" i="0" dirty="0" smtClean="0"/>
            </a:br>
            <a:r>
              <a:rPr lang="en-US" sz="2000" i="0" dirty="0" smtClean="0"/>
              <a:t>J. Ray Bowen Professor for Innovation in Engineering Education</a:t>
            </a:r>
            <a:r>
              <a:rPr lang="en-US" sz="2400" i="0" dirty="0" smtClean="0"/>
              <a:t/>
            </a:r>
            <a:br>
              <a:rPr lang="en-US" sz="2400" i="0" dirty="0" smtClean="0"/>
            </a:br>
            <a:r>
              <a:rPr lang="en-US" sz="2000" i="0" dirty="0" smtClean="0"/>
              <a:t>Department of Computer Science &amp; Engineering</a:t>
            </a:r>
            <a:br>
              <a:rPr lang="en-US" sz="2000" i="0" dirty="0" smtClean="0"/>
            </a:br>
            <a:r>
              <a:rPr lang="en-US" sz="2000" i="0" dirty="0" smtClean="0"/>
              <a:t>University of Washington</a:t>
            </a:r>
            <a:br>
              <a:rPr lang="en-US" sz="2000" i="0" dirty="0" smtClean="0"/>
            </a:br>
            <a:r>
              <a:rPr lang="en-US" sz="2000" i="0" dirty="0" smtClean="0"/>
              <a:t/>
            </a:r>
            <a:br>
              <a:rPr lang="en-US" sz="2000" i="0" dirty="0" smtClean="0"/>
            </a:br>
            <a:r>
              <a:rPr lang="en-US" sz="2000" i="0" dirty="0" smtClean="0"/>
              <a:t/>
            </a:r>
            <a:br>
              <a:rPr lang="en-US" sz="2000" i="0" dirty="0" smtClean="0"/>
            </a:br>
            <a:r>
              <a:rPr lang="en-US" sz="2000" i="0" dirty="0" smtClean="0"/>
              <a:t/>
            </a:r>
            <a:br>
              <a:rPr lang="en-US" sz="2000" i="0" dirty="0" smtClean="0"/>
            </a:br>
            <a:r>
              <a:rPr lang="en-US" sz="2000" i="0" dirty="0"/>
              <a:t/>
            </a:r>
            <a:br>
              <a:rPr lang="en-US" sz="2000" i="0" dirty="0"/>
            </a:br>
            <a:r>
              <a:rPr lang="en-US" sz="2000" i="0" dirty="0" smtClean="0"/>
              <a:t>March 3, 2015</a:t>
            </a:r>
            <a:endParaRPr lang="en-US" sz="2000" i="0" dirty="0"/>
          </a:p>
        </p:txBody>
      </p:sp>
      <p:pic>
        <p:nvPicPr>
          <p:cNvPr id="3" name="Picture 4" descr="cse_logo_80x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029200"/>
            <a:ext cx="1905000" cy="1146175"/>
          </a:xfrm>
          <a:prstGeom prst="rect">
            <a:avLst/>
          </a:prstGeom>
          <a:noFill/>
        </p:spPr>
      </p:pic>
      <p:pic>
        <p:nvPicPr>
          <p:cNvPr id="4" name="Picture 14" descr="WashingtonColorSeal-21-cl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455" y="4953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495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800" b="1" i="1" dirty="0" smtClean="0"/>
              <a:t>Take A Full Breath At Beginning And End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Beginning:  The “3-2-1-go” made me nervous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End:  Don’t be talking while reaching for the stop</a:t>
            </a:r>
            <a:r>
              <a:rPr lang="en-US" dirty="0"/>
              <a:t> </a:t>
            </a:r>
            <a:r>
              <a:rPr lang="en-US" dirty="0" smtClean="0"/>
              <a:t>button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Takes 30 seconds to edit out</a:t>
            </a:r>
          </a:p>
          <a:p>
            <a:pPr lvl="1"/>
            <a:r>
              <a:rPr lang="en-US" dirty="0" smtClean="0"/>
              <a:t>Audio track shows where you start/end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72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495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800" b="1" i="1" dirty="0" smtClean="0"/>
              <a:t>If you screw up mid-take…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Deep breath, start “that idea” over</a:t>
            </a:r>
          </a:p>
          <a:p>
            <a:pPr lvl="1"/>
            <a:r>
              <a:rPr lang="en-US" sz="2400" dirty="0" smtClean="0"/>
              <a:t>Pretty easy to edit, one “head jump” won’t matter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Or leave it in and explain: learners see you think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Or start over: It happens to everyone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86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495800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2800" b="1" i="1" dirty="0" smtClean="0"/>
          </a:p>
          <a:p>
            <a:pPr marL="0" indent="0" algn="ctr">
              <a:buNone/>
            </a:pPr>
            <a:r>
              <a:rPr lang="en-US" sz="2800" b="1" i="1" dirty="0" smtClean="0"/>
              <a:t>When you find a mistake later…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I’m not perfect, but I am a perfectionist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But I have not dubbed or reshot a single video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Instead I edit the video</a:t>
            </a:r>
          </a:p>
          <a:p>
            <a:pPr lvl="1"/>
            <a:r>
              <a:rPr lang="en-US" sz="2400" dirty="0" smtClean="0"/>
              <a:t>Either imperceptibly or with an “</a:t>
            </a:r>
            <a:r>
              <a:rPr lang="en-US" sz="2400" b="1" dirty="0" smtClean="0"/>
              <a:t>orange box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400" dirty="0" smtClean="0"/>
              <a:t>Takes me ~10 minutes per edit</a:t>
            </a: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24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  <p:pic>
        <p:nvPicPr>
          <p:cNvPr id="7" name="Picture 2" descr="C:\Users\djg\Desktop\trip\orange_box_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38897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6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on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r>
              <a:rPr lang="en-US" dirty="0" smtClean="0"/>
              <a:t>Keep it short and simple</a:t>
            </a:r>
          </a:p>
          <a:p>
            <a:pPr lvl="1"/>
            <a:r>
              <a:rPr lang="en-US" dirty="0" smtClean="0"/>
              <a:t>Avoid slang, jargon, sarcasm, …</a:t>
            </a:r>
          </a:p>
          <a:p>
            <a:pPr lvl="1"/>
            <a:r>
              <a:rPr lang="en-US" dirty="0" smtClean="0"/>
              <a:t>Less text means less proofreading</a:t>
            </a:r>
          </a:p>
          <a:p>
            <a:pPr lvl="1"/>
            <a:r>
              <a:rPr lang="en-US" dirty="0" smtClean="0"/>
              <a:t>Treasure conciseness to </a:t>
            </a:r>
            <a:r>
              <a:rPr lang="en-US" dirty="0" err="1" smtClean="0"/>
              <a:t>disincentivize</a:t>
            </a:r>
            <a:r>
              <a:rPr lang="en-US" dirty="0" smtClean="0"/>
              <a:t> skimming</a:t>
            </a:r>
          </a:p>
          <a:p>
            <a:pPr lvl="1"/>
            <a:endParaRPr lang="en-US" dirty="0"/>
          </a:p>
          <a:p>
            <a:r>
              <a:rPr lang="en-US" dirty="0" smtClean="0"/>
              <a:t>Keep it reusable</a:t>
            </a:r>
          </a:p>
          <a:p>
            <a:pPr lvl="1"/>
            <a:r>
              <a:rPr lang="en-US" dirty="0" smtClean="0"/>
              <a:t>Avoid offering-specific details in the middle of announcements</a:t>
            </a:r>
          </a:p>
          <a:p>
            <a:pPr lvl="2"/>
            <a:r>
              <a:rPr lang="en-US" dirty="0" smtClean="0"/>
              <a:t>Or keep a complete list</a:t>
            </a:r>
          </a:p>
          <a:p>
            <a:pPr lvl="1"/>
            <a:endParaRPr lang="en-US" dirty="0"/>
          </a:p>
          <a:p>
            <a:r>
              <a:rPr lang="en-US" dirty="0" smtClean="0"/>
              <a:t>Beware </a:t>
            </a:r>
            <a:r>
              <a:rPr lang="en-US" dirty="0" err="1" smtClean="0"/>
              <a:t>timezones</a:t>
            </a:r>
            <a:r>
              <a:rPr lang="en-US" dirty="0" smtClean="0"/>
              <a:t> (“tomorrow” vs. “in about 24 hours”) …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38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on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Regular, predictable schedule</a:t>
            </a:r>
          </a:p>
          <a:p>
            <a:pPr lvl="1"/>
            <a:r>
              <a:rPr lang="en-US" dirty="0" smtClean="0"/>
              <a:t>Mine: Release Thursday, due Monday 10 days out</a:t>
            </a:r>
          </a:p>
          <a:p>
            <a:pPr lvl="1"/>
            <a:r>
              <a:rPr lang="en-US" dirty="0" smtClean="0"/>
              <a:t>4 days of overlap falls on everybody’s weekend</a:t>
            </a:r>
          </a:p>
          <a:p>
            <a:pPr lvl="1"/>
            <a:endParaRPr lang="en-US" dirty="0"/>
          </a:p>
          <a:p>
            <a:r>
              <a:rPr lang="en-US" dirty="0" err="1" smtClean="0"/>
              <a:t>Timezones</a:t>
            </a:r>
            <a:r>
              <a:rPr lang="en-US" dirty="0" smtClean="0"/>
              <a:t> are tricky (!)</a:t>
            </a:r>
          </a:p>
          <a:p>
            <a:pPr lvl="1"/>
            <a:r>
              <a:rPr lang="en-US" dirty="0" smtClean="0"/>
              <a:t>What day is midnight on? Make deadlines 1 minute past</a:t>
            </a:r>
          </a:p>
          <a:p>
            <a:pPr lvl="1"/>
            <a:r>
              <a:rPr lang="en-US" dirty="0" smtClean="0"/>
              <a:t>Daylight savings in the middle of the course, at different times on different continents, 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81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on discussion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10 days: Avoid panic/disillusionment; be patient</a:t>
            </a:r>
          </a:p>
          <a:p>
            <a:endParaRPr lang="en-US" sz="1000" dirty="0"/>
          </a:p>
          <a:p>
            <a:r>
              <a:rPr lang="en-US" dirty="0" smtClean="0"/>
              <a:t>“Instructor replied” is a </a:t>
            </a:r>
            <a:r>
              <a:rPr lang="en-US" i="1" dirty="0" smtClean="0"/>
              <a:t>reward</a:t>
            </a:r>
            <a:r>
              <a:rPr lang="en-US" dirty="0" smtClean="0"/>
              <a:t> most students will never get, so choose thoughtfully</a:t>
            </a:r>
          </a:p>
          <a:p>
            <a:endParaRPr lang="en-US" sz="1000" dirty="0"/>
          </a:p>
          <a:p>
            <a:r>
              <a:rPr lang="en-US" dirty="0" smtClean="0"/>
              <a:t>If you do respond to complaints, be </a:t>
            </a:r>
            <a:r>
              <a:rPr lang="en-US" i="1" dirty="0" smtClean="0"/>
              <a:t>insanely polite</a:t>
            </a:r>
            <a:r>
              <a:rPr lang="en-US" dirty="0" smtClean="0"/>
              <a:t> even if you don’t want to</a:t>
            </a:r>
          </a:p>
          <a:p>
            <a:pPr lvl="1"/>
            <a:r>
              <a:rPr lang="en-US" dirty="0" smtClean="0"/>
              <a:t>My #1 rule for CTAs too!</a:t>
            </a:r>
          </a:p>
          <a:p>
            <a:endParaRPr lang="en-US" dirty="0"/>
          </a:p>
          <a:p>
            <a:r>
              <a:rPr lang="en-US" dirty="0" smtClean="0"/>
              <a:t>Short can come across as </a:t>
            </a:r>
          </a:p>
          <a:p>
            <a:pPr marL="0" indent="0">
              <a:buNone/>
            </a:pPr>
            <a:r>
              <a:rPr lang="en-US" dirty="0" smtClean="0"/>
              <a:t>dismissive.  Exception:</a:t>
            </a:r>
          </a:p>
          <a:p>
            <a:pPr marL="0" indent="0">
              <a:buNone/>
            </a:pPr>
            <a:r>
              <a:rPr lang="en-US" dirty="0" smtClean="0"/>
              <a:t>“Thanks; fixed” for finding</a:t>
            </a:r>
          </a:p>
          <a:p>
            <a:pPr marL="0" indent="0">
              <a:buNone/>
            </a:pPr>
            <a:r>
              <a:rPr lang="en-US" dirty="0" smtClean="0"/>
              <a:t>errors in materials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  <p:pic>
        <p:nvPicPr>
          <p:cNvPr id="5122" name="Picture 2" descr="C:\Users\djg\Desktop\trip\argu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58026"/>
            <a:ext cx="426720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2209800" y="914400"/>
            <a:ext cx="30480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257800" y="558225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rgbClr val="C00000"/>
                </a:solidFill>
                <a:latin typeface="+mn-lt"/>
              </a:rPr>
              <a:t>help forum</a:t>
            </a:r>
          </a:p>
        </p:txBody>
      </p:sp>
    </p:spTree>
    <p:extLst>
      <p:ext uri="{BB962C8B-B14F-4D97-AF65-F5344CB8AC3E}">
        <p14:creationId xmlns:p14="http://schemas.microsoft.com/office/powerpoint/2010/main" val="2982713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I’ve never done this, but I had a TA do it well…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If you respond anonymously, </a:t>
            </a:r>
          </a:p>
          <a:p>
            <a:pPr marL="0" indent="0" algn="ctr">
              <a:buNone/>
            </a:pPr>
            <a:r>
              <a:rPr lang="en-US" i="1" dirty="0" smtClean="0"/>
              <a:t>you can pretend to be a learner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96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77200" cy="4495800"/>
          </a:xfrm>
        </p:spPr>
        <p:txBody>
          <a:bodyPr/>
          <a:lstStyle/>
          <a:p>
            <a:r>
              <a:rPr lang="en-US" dirty="0" smtClean="0"/>
              <a:t>Many learners won’t read basic course information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So make a boring video and indicate “if you read everything, you can skip this”</a:t>
            </a:r>
          </a:p>
          <a:p>
            <a:endParaRPr lang="en-US" dirty="0"/>
          </a:p>
          <a:p>
            <a:r>
              <a:rPr lang="en-US" dirty="0" smtClean="0"/>
              <a:t>You </a:t>
            </a:r>
            <a:r>
              <a:rPr lang="en-US" i="1" dirty="0" smtClean="0"/>
              <a:t>can</a:t>
            </a:r>
            <a:r>
              <a:rPr lang="en-US" dirty="0" smtClean="0"/>
              <a:t> have fun and reward learners in ways that work globally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  <p:pic>
        <p:nvPicPr>
          <p:cNvPr id="6146" name="Picture 2" descr="C:\Users\djg\Desktop\trip\homework1_Gc76UVW2rpe6MRviIpzZTlapyHq0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1945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46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Most stressful, fun, rewarding project of my professional career</a:t>
            </a:r>
          </a:p>
          <a:p>
            <a:pPr lvl="1"/>
            <a:r>
              <a:rPr lang="en-US" dirty="0" smtClean="0"/>
              <a:t>Proud of our “old-school, do-it-yourself” approach</a:t>
            </a:r>
          </a:p>
          <a:p>
            <a:endParaRPr lang="en-US" dirty="0"/>
          </a:p>
          <a:p>
            <a:r>
              <a:rPr lang="en-US" dirty="0" smtClean="0"/>
              <a:t>I made it up as I went along</a:t>
            </a:r>
          </a:p>
          <a:p>
            <a:pPr lvl="1"/>
            <a:r>
              <a:rPr lang="en-US" dirty="0" smtClean="0"/>
              <a:t>You can [help others] do it too</a:t>
            </a:r>
          </a:p>
          <a:p>
            <a:pPr lvl="1"/>
            <a:r>
              <a:rPr lang="en-US" dirty="0" smtClean="0"/>
              <a:t>Maybe something I said will help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42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495800"/>
          </a:xfrm>
        </p:spPr>
        <p:txBody>
          <a:bodyPr/>
          <a:lstStyle/>
          <a:p>
            <a:r>
              <a:rPr lang="en-US" dirty="0" smtClean="0"/>
              <a:t>Initially taught my MOOC Jan-Mar 2013</a:t>
            </a:r>
          </a:p>
          <a:p>
            <a:pPr lvl="1"/>
            <a:r>
              <a:rPr lang="en-US" dirty="0" smtClean="0"/>
              <a:t>Reoffered Fall 2013, Fall 2014 </a:t>
            </a:r>
          </a:p>
          <a:p>
            <a:pPr lvl="1"/>
            <a:r>
              <a:rPr lang="en-US" dirty="0" smtClean="0"/>
              <a:t>Also helped 8 other faculty teach 4 other MOOCs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Done </a:t>
            </a:r>
            <a:r>
              <a:rPr lang="en-US" b="1" i="1" dirty="0" smtClean="0"/>
              <a:t>without</a:t>
            </a:r>
            <a:r>
              <a:rPr lang="en-US" dirty="0" smtClean="0"/>
              <a:t> videographers, instructional designers, or much $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  <p:pic>
        <p:nvPicPr>
          <p:cNvPr id="8" name="Picture 2" descr="C:\Users\djg\Desktop\Cap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72" y="3304965"/>
            <a:ext cx="921328" cy="110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ideshowworld.com/81-SSPAlbumcover/British/Sideshow-1/Buffalo-Bills/Bri-SS-wildwes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3962400" cy="29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jg\Desktop\coursera_t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18" y="3277589"/>
            <a:ext cx="3931392" cy="2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57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MOOC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114800"/>
            <a:ext cx="7772400" cy="1600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Impact: textbook + social + direct-to-learners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“The real thing” – my challenging on-campus non-introductory course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i="1" dirty="0" smtClean="0"/>
              <a:t>Do-it-yourself-with-TAs fits well with these goals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  <p:pic>
        <p:nvPicPr>
          <p:cNvPr id="7" name="Picture 2" descr="http://www.martinprint.com.au/blog/wp-content/uploads/2012/12/roo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8112"/>
            <a:ext cx="2895600" cy="19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jg\AppData\Local\Microsoft\Windows\Temporary Internet Files\Content.IE5\GY1R0SMI\MP90041009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75" y="1206202"/>
            <a:ext cx="1676400" cy="252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34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endParaRPr lang="en-US" b="1" i="1" dirty="0" smtClean="0"/>
          </a:p>
          <a:p>
            <a:endParaRPr lang="en-US" b="1" i="1" dirty="0"/>
          </a:p>
          <a:p>
            <a:r>
              <a:rPr lang="en-US" b="1" i="1" dirty="0" smtClean="0"/>
              <a:t>Forget the long-term higher-</a:t>
            </a:r>
            <a:r>
              <a:rPr lang="en-US" b="1" i="1" dirty="0" err="1" smtClean="0"/>
              <a:t>ed</a:t>
            </a:r>
            <a:r>
              <a:rPr lang="en-US" b="1" i="1" dirty="0" smtClean="0"/>
              <a:t> philosophizing for an hour </a:t>
            </a:r>
            <a:r>
              <a:rPr lang="en-US" b="1" i="1" dirty="0" smtClean="0">
                <a:sym typeface="Wingdings" panose="05000000000000000000" pitchFamily="2" charset="2"/>
              </a:rPr>
              <a:t></a:t>
            </a:r>
          </a:p>
          <a:p>
            <a:endParaRPr lang="en-US" b="1" i="1" dirty="0">
              <a:sym typeface="Wingdings" panose="05000000000000000000" pitchFamily="2" charset="2"/>
            </a:endParaRPr>
          </a:p>
          <a:p>
            <a:endParaRPr lang="en-US" b="1" i="1" dirty="0" smtClean="0">
              <a:sym typeface="Wingdings" panose="05000000000000000000" pitchFamily="2" charset="2"/>
            </a:endParaRPr>
          </a:p>
          <a:p>
            <a:r>
              <a:rPr lang="en-US" b="1" i="1" dirty="0" smtClean="0">
                <a:sym typeface="Wingdings" panose="05000000000000000000" pitchFamily="2" charset="2"/>
              </a:rPr>
              <a:t>Tidbits that might save time or increase success</a:t>
            </a:r>
            <a:endParaRPr lang="en-US" b="1" i="1" dirty="0">
              <a:sym typeface="Wingdings" panose="05000000000000000000" pitchFamily="2" charset="2"/>
            </a:endParaRPr>
          </a:p>
          <a:p>
            <a:endParaRPr lang="en-US" b="1" i="1" dirty="0" smtClean="0">
              <a:sym typeface="Wingdings" panose="05000000000000000000" pitchFamily="2" charset="2"/>
            </a:endParaRPr>
          </a:p>
          <a:p>
            <a:endParaRPr lang="en-US" b="1" i="1" dirty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75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First-offering prime directive: Avoid disaster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  <p:pic>
        <p:nvPicPr>
          <p:cNvPr id="2056" name="Picture 8" descr="http://flowtv.org/wp-content/uploads/2009/03/crash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8768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29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Repeat offerings: fight fires, polish apples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  <p:pic>
        <p:nvPicPr>
          <p:cNvPr id="2052" name="Picture 4" descr="http://www.beale.af.mil/shared/media/photodb/photos/2012/09/120912-F-NA343-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3505200" cy="24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edia.mlive.com/chronicle/news_impact/photo/10821777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52" y="2423615"/>
            <a:ext cx="3619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arm5.staticflickr.com/4133/5005980137_9d8ef08ed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72241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053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on </a:t>
            </a:r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  <p:pic>
        <p:nvPicPr>
          <p:cNvPr id="7" name="Picture 2" descr="C:\Users\djg\Desktop\recor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8288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54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4495800"/>
          </a:xfrm>
        </p:spPr>
        <p:txBody>
          <a:bodyPr/>
          <a:lstStyle/>
          <a:p>
            <a:pPr algn="ctr"/>
            <a:endParaRPr lang="en-US" sz="2800" dirty="0" smtClean="0"/>
          </a:p>
          <a:p>
            <a:pPr marL="0" indent="0" algn="ctr">
              <a:buNone/>
            </a:pPr>
            <a:r>
              <a:rPr lang="en-US" sz="2800" b="1" i="1" dirty="0" smtClean="0"/>
              <a:t>Keep it Simple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Show your passion</a:t>
            </a:r>
          </a:p>
          <a:p>
            <a:pPr marL="0" indent="0" algn="ctr">
              <a:buNone/>
            </a:pPr>
            <a:r>
              <a:rPr lang="en-US" sz="2800" dirty="0" smtClean="0"/>
              <a:t>Don’t skip steps</a:t>
            </a:r>
          </a:p>
          <a:p>
            <a:pPr marL="0" indent="0" algn="ctr">
              <a:buNone/>
            </a:pPr>
            <a:r>
              <a:rPr lang="en-US" sz="2800" dirty="0"/>
              <a:t>Just </a:t>
            </a:r>
            <a:r>
              <a:rPr lang="en-US" sz="2800" b="1" i="1" dirty="0"/>
              <a:t>teach</a:t>
            </a:r>
            <a:r>
              <a:rPr lang="en-US" sz="2800" dirty="0"/>
              <a:t> with </a:t>
            </a:r>
            <a:r>
              <a:rPr lang="en-US" sz="2800" dirty="0" smtClean="0"/>
              <a:t>decent </a:t>
            </a:r>
            <a:r>
              <a:rPr lang="en-US" sz="2800" dirty="0"/>
              <a:t>audio and video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b="1" i="1" dirty="0" smtClean="0"/>
              <a:t>You’re not going to compete with Hollywood, so don’t try!</a:t>
            </a:r>
            <a:endParaRPr lang="en-US" sz="28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10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495800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 smtClean="0"/>
          </a:p>
          <a:p>
            <a:pPr marL="0" indent="0" algn="ctr">
              <a:buNone/>
            </a:pPr>
            <a:r>
              <a:rPr lang="en-US" sz="2800" b="1" i="1" dirty="0" smtClean="0"/>
              <a:t>Always do a mic-and-camera check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Videos take immense time and effort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I remember the one I had to redo            because microphone was muted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3,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Practical Coursera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83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130882</TotalTime>
  <Words>740</Words>
  <Application>Microsoft Office PowerPoint</Application>
  <PresentationFormat>On-screen Show (4:3)</PresentationFormat>
  <Paragraphs>178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dan_design_template</vt:lpstr>
      <vt:lpstr> Building a MOOC:  Some Practical Tidbits from a Do-It-Yourselfer  Dan Grossman  J. Ray Bowen Professor for Innovation in Engineering Education Department of Computer Science &amp; Engineering University of Washington     March 3, 2015</vt:lpstr>
      <vt:lpstr>Context</vt:lpstr>
      <vt:lpstr>My MOOC goals</vt:lpstr>
      <vt:lpstr>This panel</vt:lpstr>
      <vt:lpstr>PowerPoint Presentation</vt:lpstr>
      <vt:lpstr>PowerPoint Presentation</vt:lpstr>
      <vt:lpstr>Tips on Videos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on messaging</vt:lpstr>
      <vt:lpstr>Tips on scheduling</vt:lpstr>
      <vt:lpstr>Tips on discussion forum</vt:lpstr>
      <vt:lpstr>A trick</vt:lpstr>
      <vt:lpstr>Misc</vt:lpstr>
      <vt:lpstr>Coda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djg</cp:lastModifiedBy>
  <cp:revision>2850</cp:revision>
  <cp:lastPrinted>2013-09-08T21:16:42Z</cp:lastPrinted>
  <dcterms:created xsi:type="dcterms:W3CDTF">2009-03-13T20:43:19Z</dcterms:created>
  <dcterms:modified xsi:type="dcterms:W3CDTF">2015-03-04T00:08:28Z</dcterms:modified>
</cp:coreProperties>
</file>