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806" r:id="rId3"/>
    <p:sldId id="807" r:id="rId4"/>
    <p:sldId id="808" r:id="rId5"/>
    <p:sldId id="809" r:id="rId6"/>
    <p:sldId id="810" r:id="rId7"/>
    <p:sldId id="811" r:id="rId8"/>
    <p:sldId id="812" r:id="rId9"/>
    <p:sldId id="813" r:id="rId10"/>
    <p:sldId id="815" r:id="rId11"/>
    <p:sldId id="816" r:id="rId12"/>
  </p:sldIdLst>
  <p:sldSz cx="9144000" cy="6858000" type="screen4x3"/>
  <p:notesSz cx="6934200" cy="9220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a-cse" initials="c" lastIdx="5" clrIdx="0"/>
  <p:cmAuthor id="1" name="djg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119F33"/>
    <a:srgbClr val="FFCC00"/>
    <a:srgbClr val="FFFF99"/>
    <a:srgbClr val="FF3300"/>
    <a:srgbClr val="00FF99"/>
    <a:srgbClr val="03D7ED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0" autoAdjust="0"/>
    <p:restoredTop sz="94775" autoAdjust="0"/>
  </p:normalViewPr>
  <p:slideViewPr>
    <p:cSldViewPr>
      <p:cViewPr>
        <p:scale>
          <a:sx n="80" d="100"/>
          <a:sy n="8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r">
              <a:defRPr sz="1100"/>
            </a:lvl1pPr>
          </a:lstStyle>
          <a:p>
            <a:fld id="{E506F383-D1CB-4582-B5BC-BB60CCD2F9C6}" type="datetime1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D0295F6E-4AD7-4026-9DE8-3470F912393B}" type="datetime1">
              <a:rPr lang="en-US" smtClean="0"/>
              <a:t>10/29/2013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6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71CC21-6C38-4423-AE42-7B6005042E87}" type="datetime1">
              <a:rPr lang="en-US" smtClean="0"/>
              <a:t>10/29/2013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14600" y="6400800"/>
            <a:ext cx="5105400" cy="457200"/>
          </a:xfrm>
        </p:spPr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October 28,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nl-NL" smtClean="0"/>
              <a:t>Grossman: PL in CS2013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1143000"/>
            <a:ext cx="8305800" cy="4724400"/>
          </a:xfrm>
        </p:spPr>
        <p:txBody>
          <a:bodyPr/>
          <a:lstStyle/>
          <a:p>
            <a:pPr algn="ctr"/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 smtClean="0"/>
              <a:t>The PL Part of CS2013 </a:t>
            </a:r>
            <a:r>
              <a:rPr lang="en-US" sz="2600" i="0" dirty="0" smtClean="0"/>
              <a:t/>
            </a:r>
            <a:br>
              <a:rPr lang="en-US" sz="2600" i="0" dirty="0" smtClean="0"/>
            </a:br>
            <a:r>
              <a:rPr lang="en-US" sz="2600" i="0" dirty="0" smtClean="0"/>
              <a:t/>
            </a:r>
            <a:br>
              <a:rPr lang="en-US" sz="2600" i="0" dirty="0" smtClean="0"/>
            </a:br>
            <a:r>
              <a:rPr lang="en-US" sz="2400" i="0" dirty="0" smtClean="0"/>
              <a:t>Dan Grossman</a:t>
            </a:r>
            <a:br>
              <a:rPr lang="en-US" sz="2400" i="0" dirty="0" smtClean="0"/>
            </a:br>
            <a:r>
              <a:rPr lang="en-US" sz="2000" i="0" dirty="0" smtClean="0"/>
              <a:t>Department of Computer Science &amp; Engineering</a:t>
            </a:r>
            <a:br>
              <a:rPr lang="en-US" sz="2000" i="0" dirty="0" smtClean="0"/>
            </a:br>
            <a:r>
              <a:rPr lang="en-US" sz="2000" i="0" dirty="0" smtClean="0"/>
              <a:t>University of Washington</a:t>
            </a:r>
            <a:br>
              <a:rPr lang="en-US" sz="2000" i="0" dirty="0" smtClean="0"/>
            </a:br>
            <a:r>
              <a:rPr lang="en-US" sz="2000" i="0" dirty="0" smtClean="0"/>
              <a:t/>
            </a:r>
            <a:br>
              <a:rPr lang="en-US" sz="2000" i="0" dirty="0" smtClean="0"/>
            </a:br>
            <a:r>
              <a:rPr lang="en-US" sz="2000" i="0" dirty="0" smtClean="0"/>
              <a:t>SPLASH-E</a:t>
            </a:r>
            <a:br>
              <a:rPr lang="en-US" sz="2000" i="0" dirty="0" smtClean="0"/>
            </a:br>
            <a:r>
              <a:rPr lang="en-US" sz="2000" i="0" dirty="0" smtClean="0"/>
              <a:t>October 28, 2013</a:t>
            </a:r>
            <a:endParaRPr lang="en-US" sz="2000" i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Elective != unimportant,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“PL side” has units that justify foundational treatment…</a:t>
            </a:r>
          </a:p>
          <a:p>
            <a:pPr lvl="1"/>
            <a:r>
              <a:rPr lang="en-US" dirty="0" smtClean="0"/>
              <a:t>Formal semantics, type systems, etc.</a:t>
            </a:r>
          </a:p>
          <a:p>
            <a:pPr lvl="1"/>
            <a:endParaRPr lang="en-US" dirty="0"/>
          </a:p>
          <a:p>
            <a:r>
              <a:rPr lang="en-US" dirty="0" smtClean="0"/>
              <a:t>… and units that justify “advanced programming”…</a:t>
            </a:r>
          </a:p>
          <a:p>
            <a:pPr lvl="1"/>
            <a:r>
              <a:rPr lang="en-US" dirty="0" smtClean="0"/>
              <a:t>Control operators, laziness, macros, </a:t>
            </a:r>
            <a:r>
              <a:rPr lang="en-US" dirty="0" err="1" smtClean="0"/>
              <a:t>mixins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r>
              <a:rPr lang="en-US" dirty="0" smtClean="0"/>
              <a:t>Reflects a big-tent there-are-many-good-courses view</a:t>
            </a:r>
          </a:p>
          <a:p>
            <a:pPr lvl="1"/>
            <a:r>
              <a:rPr lang="en-US" dirty="0" smtClean="0"/>
              <a:t>Now let’s fight over “better” with course exemplars and reusable materials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28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end…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r>
              <a:rPr lang="en-US" dirty="0" smtClean="0"/>
              <a:t>SIGPLAN written</a:t>
            </a:r>
          </a:p>
          <a:p>
            <a:endParaRPr lang="en-US" dirty="0"/>
          </a:p>
          <a:p>
            <a:r>
              <a:rPr lang="en-US" dirty="0" smtClean="0"/>
              <a:t>SIGPLAN </a:t>
            </a:r>
            <a:r>
              <a:rPr lang="en-US" i="1" dirty="0" smtClean="0"/>
              <a:t>and</a:t>
            </a:r>
            <a:r>
              <a:rPr lang="en-US" dirty="0" smtClean="0"/>
              <a:t> broader community approved</a:t>
            </a:r>
          </a:p>
          <a:p>
            <a:endParaRPr lang="en-US" dirty="0" smtClean="0"/>
          </a:p>
          <a:p>
            <a:r>
              <a:rPr lang="en-US" dirty="0" smtClean="0"/>
              <a:t>Surely not perfect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Don’t ask the cook how the soup tastes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How can we use this to best </a:t>
            </a:r>
            <a:r>
              <a:rPr lang="en-US" smtClean="0">
                <a:sym typeface="Wingdings" panose="05000000000000000000" pitchFamily="2" charset="2"/>
              </a:rPr>
              <a:t>influence courses/curricula?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How can we best prepare the field for an even better curriculum in 2023?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Need to successfully connect advances to the classroom!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07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dive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History in 1 line: CS2001 generally reviled by the PL community</a:t>
            </a:r>
          </a:p>
          <a:p>
            <a:pPr lvl="1"/>
            <a:r>
              <a:rPr lang="en-US" dirty="0" smtClean="0"/>
              <a:t>Much work by others to lay groundwork to “fix it”</a:t>
            </a:r>
          </a:p>
          <a:p>
            <a:pPr lvl="1"/>
            <a:r>
              <a:rPr lang="en-US" dirty="0" smtClean="0"/>
              <a:t>If you don’t like CS2013, it’s my fault </a:t>
            </a:r>
            <a:r>
              <a:rPr lang="en-US" dirty="0" smtClean="0">
                <a:sym typeface="Wingdings" panose="05000000000000000000" pitchFamily="2" charset="2"/>
              </a:rPr>
              <a:t></a:t>
            </a:r>
          </a:p>
          <a:p>
            <a:pPr lvl="1"/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Don’t fret over “what is PL” in “Body of Knowledge”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“PL” includes lots of “programming” and all of “compilers and run-time systems”…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That’s “good” if selfish about the writing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Less “good” if selfish about the hours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But the steering committee was thankfully </a:t>
            </a:r>
            <a:r>
              <a:rPr lang="en-US" b="1" i="1" dirty="0" smtClean="0">
                <a:sym typeface="Wingdings" panose="05000000000000000000" pitchFamily="2" charset="2"/>
              </a:rPr>
              <a:t>not</a:t>
            </a:r>
            <a:r>
              <a:rPr lang="en-US" dirty="0" smtClean="0">
                <a:sym typeface="Wingdings" panose="05000000000000000000" pitchFamily="2" charset="2"/>
              </a:rPr>
              <a:t> selfish</a:t>
            </a:r>
          </a:p>
          <a:p>
            <a:pPr lvl="2"/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Experts will never be happy 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Imagine a department with 5 CS faculty, none in PL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Curriculum must be implementable and [only] a bit forward-looking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38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Acknoweldgements</a:t>
            </a:r>
            <a:r>
              <a:rPr lang="en-US" dirty="0" smtClean="0"/>
              <a:t>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Started early with a diverse committee of reasonable size</a:t>
            </a:r>
          </a:p>
          <a:p>
            <a:pPr lvl="1"/>
            <a:r>
              <a:rPr lang="en-US" dirty="0" smtClean="0"/>
              <a:t>Result much better than I could have done alone</a:t>
            </a:r>
          </a:p>
          <a:p>
            <a:pPr lvl="1"/>
            <a:endParaRPr lang="en-US" sz="1400" dirty="0"/>
          </a:p>
          <a:p>
            <a:r>
              <a:rPr lang="en-US" dirty="0"/>
              <a:t>Kim Bruce</a:t>
            </a:r>
          </a:p>
          <a:p>
            <a:r>
              <a:rPr lang="en-US" dirty="0" smtClean="0"/>
              <a:t>Curt Clifton</a:t>
            </a:r>
          </a:p>
          <a:p>
            <a:r>
              <a:rPr lang="en-US" dirty="0"/>
              <a:t>Ernesto </a:t>
            </a:r>
            <a:r>
              <a:rPr lang="en-US" dirty="0" err="1" smtClean="0"/>
              <a:t>Cuadros</a:t>
            </a:r>
            <a:r>
              <a:rPr lang="en-US" dirty="0" smtClean="0"/>
              <a:t>-Vargas</a:t>
            </a:r>
          </a:p>
          <a:p>
            <a:r>
              <a:rPr lang="en-US" dirty="0" err="1" smtClean="0"/>
              <a:t>Kathi</a:t>
            </a:r>
            <a:r>
              <a:rPr lang="en-US" dirty="0" smtClean="0"/>
              <a:t> </a:t>
            </a:r>
            <a:r>
              <a:rPr lang="en-US" dirty="0" err="1" smtClean="0"/>
              <a:t>Fisler</a:t>
            </a:r>
            <a:endParaRPr lang="en-US" dirty="0" smtClean="0"/>
          </a:p>
          <a:p>
            <a:r>
              <a:rPr lang="en-US" dirty="0" smtClean="0"/>
              <a:t>Kathleen Fisher</a:t>
            </a:r>
          </a:p>
          <a:p>
            <a:r>
              <a:rPr lang="en-US" dirty="0" smtClean="0"/>
              <a:t>Stephen Freund</a:t>
            </a:r>
          </a:p>
          <a:p>
            <a:r>
              <a:rPr lang="en-US" dirty="0" smtClean="0"/>
              <a:t>Matthew Hertz</a:t>
            </a:r>
          </a:p>
          <a:p>
            <a:r>
              <a:rPr lang="en-US" dirty="0" smtClean="0"/>
              <a:t>Johan </a:t>
            </a:r>
            <a:r>
              <a:rPr lang="en-US" dirty="0" err="1" smtClean="0"/>
              <a:t>Jeuring</a:t>
            </a:r>
            <a:endParaRPr lang="en-US" dirty="0" smtClean="0"/>
          </a:p>
          <a:p>
            <a:r>
              <a:rPr lang="en-US" dirty="0" smtClean="0"/>
              <a:t>Doug Lea</a:t>
            </a:r>
          </a:p>
          <a:p>
            <a:r>
              <a:rPr lang="en-US" dirty="0" smtClean="0"/>
              <a:t>Simon Thompson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04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 smtClean="0"/>
              <a:t>Then many fresh eyes to avoid (?) committee-speak</a:t>
            </a:r>
          </a:p>
          <a:p>
            <a:pPr lvl="1"/>
            <a:r>
              <a:rPr lang="en-US" dirty="0" smtClean="0"/>
              <a:t>Guilt-trip emails from me and public-comment periods</a:t>
            </a:r>
          </a:p>
          <a:p>
            <a:pPr lvl="1"/>
            <a:endParaRPr lang="en-US" sz="1400" dirty="0"/>
          </a:p>
          <a:p>
            <a:r>
              <a:rPr lang="en-US" dirty="0" smtClean="0"/>
              <a:t>Alex Aiken</a:t>
            </a:r>
          </a:p>
          <a:p>
            <a:r>
              <a:rPr lang="en-US" dirty="0" smtClean="0"/>
              <a:t>Ron </a:t>
            </a:r>
            <a:r>
              <a:rPr lang="en-US" dirty="0" err="1" smtClean="0"/>
              <a:t>Cytron</a:t>
            </a:r>
            <a:endParaRPr lang="en-US" dirty="0" smtClean="0"/>
          </a:p>
          <a:p>
            <a:r>
              <a:rPr lang="en-US" dirty="0" smtClean="0"/>
              <a:t>Tony Hosking</a:t>
            </a:r>
          </a:p>
          <a:p>
            <a:r>
              <a:rPr lang="en-US" dirty="0" smtClean="0"/>
              <a:t>James Noble</a:t>
            </a:r>
          </a:p>
          <a:p>
            <a:r>
              <a:rPr lang="en-US" dirty="0" smtClean="0"/>
              <a:t>Jens </a:t>
            </a:r>
            <a:r>
              <a:rPr lang="en-US" dirty="0" err="1" smtClean="0"/>
              <a:t>Palsberg</a:t>
            </a:r>
            <a:endParaRPr lang="en-US" dirty="0" smtClean="0"/>
          </a:p>
          <a:p>
            <a:r>
              <a:rPr lang="en-US" dirty="0" smtClean="0"/>
              <a:t>Benjamin Pierce</a:t>
            </a:r>
          </a:p>
          <a:p>
            <a:r>
              <a:rPr lang="en-US" dirty="0" smtClean="0"/>
              <a:t>Michael Scott</a:t>
            </a:r>
          </a:p>
          <a:p>
            <a:r>
              <a:rPr lang="en-US" dirty="0" smtClean="0"/>
              <a:t>Michelle </a:t>
            </a:r>
            <a:r>
              <a:rPr lang="en-US" dirty="0" err="1" smtClean="0"/>
              <a:t>Strout</a:t>
            </a:r>
            <a:endParaRPr lang="en-US" dirty="0" smtClean="0"/>
          </a:p>
          <a:p>
            <a:r>
              <a:rPr lang="en-US" dirty="0" smtClean="0"/>
              <a:t>Stephanie </a:t>
            </a:r>
            <a:r>
              <a:rPr lang="en-US" dirty="0" err="1" smtClean="0"/>
              <a:t>Weirich</a:t>
            </a:r>
            <a:endParaRPr lang="en-US" dirty="0" smtClean="0"/>
          </a:p>
          <a:p>
            <a:r>
              <a:rPr lang="en-US" dirty="0" smtClean="0"/>
              <a:t>Steve </a:t>
            </a:r>
            <a:r>
              <a:rPr lang="en-US" dirty="0" err="1" smtClean="0"/>
              <a:t>Zdancewic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63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453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Language design, use, and semantics side:</a:t>
            </a:r>
          </a:p>
          <a:p>
            <a:r>
              <a:rPr lang="en-US" dirty="0" smtClean="0"/>
              <a:t>Less OO-focused</a:t>
            </a:r>
          </a:p>
          <a:p>
            <a:pPr lvl="1"/>
            <a:r>
              <a:rPr lang="en-US" dirty="0" smtClean="0"/>
              <a:t>Encapsulation not only a sub-topic of OOP</a:t>
            </a:r>
          </a:p>
          <a:p>
            <a:pPr lvl="1"/>
            <a:r>
              <a:rPr lang="en-US" dirty="0" smtClean="0"/>
              <a:t>Benefits of avoiding side-effects, using closures</a:t>
            </a:r>
          </a:p>
          <a:p>
            <a:r>
              <a:rPr lang="en-US" dirty="0" smtClean="0"/>
              <a:t>Modern parlance, understanding, and breadth</a:t>
            </a:r>
          </a:p>
          <a:p>
            <a:pPr lvl="1"/>
            <a:r>
              <a:rPr lang="en-US" dirty="0" smtClean="0"/>
              <a:t>No “compiled vs. interpreted languages”</a:t>
            </a:r>
          </a:p>
          <a:p>
            <a:pPr lvl="1"/>
            <a:r>
              <a:rPr lang="en-US" dirty="0" smtClean="0"/>
              <a:t>Rational arguments on static vs. dynamic typing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Language implementation side: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Program analysis for more than compiler optimization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Increasing importance/sophistication of run-time systems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Matter of principle + inclusiveness + timeliness:</a:t>
            </a:r>
          </a:p>
          <a:p>
            <a:r>
              <a:rPr lang="en-US" dirty="0" smtClean="0"/>
              <a:t>No PL mentioned by name in Body of Knowledge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20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All of OOP, FP, and Event-Driven is in PL</a:t>
            </a:r>
          </a:p>
          <a:p>
            <a:pPr lvl="1"/>
            <a:r>
              <a:rPr lang="en-US" dirty="0" smtClean="0"/>
              <a:t>But recursion, decomposition, abstraction is in SDF</a:t>
            </a:r>
          </a:p>
          <a:p>
            <a:pPr lvl="1"/>
            <a:r>
              <a:rPr lang="en-US" dirty="0" smtClean="0"/>
              <a:t>Because Body of Knowledge won’t “pick a paradigm for CS1”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Concurrency and parallelism mostly elsewhere (PD and SF)</a:t>
            </a:r>
          </a:p>
          <a:p>
            <a:pPr lvl="1"/>
            <a:r>
              <a:rPr lang="en-US" dirty="0" smtClean="0"/>
              <a:t>Committee convinced me to add a PL unit for things like actors</a:t>
            </a:r>
          </a:p>
          <a:p>
            <a:pPr lvl="1"/>
            <a:endParaRPr lang="en-US" dirty="0"/>
          </a:p>
          <a:p>
            <a:r>
              <a:rPr lang="en-US" dirty="0" smtClean="0"/>
              <a:t>Of course, PL touches in everything in computer science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68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“core”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FP</a:t>
            </a:r>
          </a:p>
          <a:p>
            <a:pPr lvl="1"/>
            <a:r>
              <a:rPr lang="en-US" dirty="0" smtClean="0"/>
              <a:t>First-class functions + lexically scoped environments</a:t>
            </a:r>
          </a:p>
          <a:p>
            <a:pPr lvl="1"/>
            <a:r>
              <a:rPr lang="en-US" dirty="0" smtClean="0"/>
              <a:t>Mutation-free programming</a:t>
            </a:r>
          </a:p>
          <a:p>
            <a:r>
              <a:rPr lang="en-US" dirty="0" smtClean="0"/>
              <a:t>OOP</a:t>
            </a:r>
          </a:p>
          <a:p>
            <a:pPr lvl="1"/>
            <a:r>
              <a:rPr lang="en-US" dirty="0" smtClean="0"/>
              <a:t>As an abstraction mechanism</a:t>
            </a:r>
          </a:p>
          <a:p>
            <a:pPr lvl="1"/>
            <a:r>
              <a:rPr lang="en-US" dirty="0" err="1" smtClean="0"/>
              <a:t>Subclassing</a:t>
            </a:r>
            <a:endParaRPr lang="en-US" dirty="0" smtClean="0"/>
          </a:p>
          <a:p>
            <a:r>
              <a:rPr lang="en-US" dirty="0" smtClean="0"/>
              <a:t>Event-driven</a:t>
            </a:r>
          </a:p>
          <a:p>
            <a:r>
              <a:rPr lang="en-US" dirty="0" smtClean="0"/>
              <a:t>Program Representation: Code is data</a:t>
            </a:r>
          </a:p>
          <a:p>
            <a:r>
              <a:rPr lang="en-US" dirty="0" smtClean="0"/>
              <a:t>“Basic Type Systems”: what they do [not] do</a:t>
            </a:r>
          </a:p>
          <a:p>
            <a:r>
              <a:rPr lang="en-US" dirty="0" smtClean="0"/>
              <a:t>“Basic Translation Execution”: What a compiler/interpreter/run-time does, but not how to implement one</a:t>
            </a:r>
          </a:p>
          <a:p>
            <a:pPr lvl="1"/>
            <a:r>
              <a:rPr lang="en-US" dirty="0" smtClean="0"/>
              <a:t>Key details like how recursion is implemented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89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one axe to 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of operations and data variants</a:t>
            </a:r>
          </a:p>
          <a:p>
            <a:pPr lvl="1"/>
            <a:r>
              <a:rPr lang="en-US" dirty="0" smtClean="0"/>
              <a:t>Cf. “the expression problem”</a:t>
            </a:r>
          </a:p>
          <a:p>
            <a:pPr lvl="1"/>
            <a:r>
              <a:rPr lang="en-US" dirty="0" smtClean="0"/>
              <a:t>Apologies if this came out “how Grossman teaches it”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63202"/>
              </p:ext>
            </p:extLst>
          </p:nvPr>
        </p:nvGraphicFramePr>
        <p:xfrm>
          <a:off x="1752600" y="3505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868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Elective != unimportant,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modernize “the compilers course”</a:t>
            </a:r>
          </a:p>
          <a:p>
            <a:pPr lvl="1"/>
            <a:r>
              <a:rPr lang="en-US" dirty="0" smtClean="0"/>
              <a:t>While acknowledging </a:t>
            </a:r>
            <a:r>
              <a:rPr lang="en-US" dirty="0" err="1" smtClean="0"/>
              <a:t>lexing</a:t>
            </a:r>
            <a:r>
              <a:rPr lang="en-US" dirty="0" smtClean="0"/>
              <a:t>/parsing still exists</a:t>
            </a:r>
          </a:p>
          <a:p>
            <a:pPr lvl="1"/>
            <a:endParaRPr lang="en-US" dirty="0"/>
          </a:p>
          <a:p>
            <a:r>
              <a:rPr lang="en-US" dirty="0" smtClean="0"/>
              <a:t>Separate code generation from static analysis</a:t>
            </a:r>
          </a:p>
          <a:p>
            <a:endParaRPr lang="en-US" dirty="0"/>
          </a:p>
          <a:p>
            <a:r>
              <a:rPr lang="en-US" dirty="0" smtClean="0"/>
              <a:t>New run-time system unit with GC, JITs, VMs</a:t>
            </a:r>
          </a:p>
          <a:p>
            <a:pPr lvl="1"/>
            <a:r>
              <a:rPr lang="en-US" dirty="0" smtClean="0"/>
              <a:t>Mostly aspirational at this point??</a:t>
            </a:r>
          </a:p>
          <a:p>
            <a:pPr lvl="1"/>
            <a:r>
              <a:rPr lang="en-US" dirty="0" smtClean="0"/>
              <a:t>Would love to discuss how to make this happen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Grossman: PL in CS2013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00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129797</TotalTime>
  <Words>724</Words>
  <Application>Microsoft Office PowerPoint</Application>
  <PresentationFormat>On-screen Show (4:3)</PresentationFormat>
  <Paragraphs>154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dan_design_template</vt:lpstr>
      <vt:lpstr> The PL Part of CS2013   Dan Grossman Department of Computer Science &amp; Engineering University of Washington  SPLASH-E October 28, 2013</vt:lpstr>
      <vt:lpstr>Before we dive in…</vt:lpstr>
      <vt:lpstr>Acknoweldgements, part 1</vt:lpstr>
      <vt:lpstr>Acknowledgments, part 2</vt:lpstr>
      <vt:lpstr>High-level goals</vt:lpstr>
      <vt:lpstr>Interactions</vt:lpstr>
      <vt:lpstr>The “core” pieces</vt:lpstr>
      <vt:lpstr>My one axe to grind</vt:lpstr>
      <vt:lpstr>Elective != unimportant, part 1</vt:lpstr>
      <vt:lpstr>Elective != unimportant, part 2</vt:lpstr>
      <vt:lpstr>In the end…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2861</cp:revision>
  <cp:lastPrinted>2013-09-08T21:16:42Z</cp:lastPrinted>
  <dcterms:created xsi:type="dcterms:W3CDTF">2009-03-13T20:43:19Z</dcterms:created>
  <dcterms:modified xsi:type="dcterms:W3CDTF">2013-10-29T15:27:57Z</dcterms:modified>
</cp:coreProperties>
</file>