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348" r:id="rId3"/>
    <p:sldId id="351" r:id="rId4"/>
    <p:sldId id="363" r:id="rId5"/>
    <p:sldId id="352" r:id="rId6"/>
    <p:sldId id="353" r:id="rId7"/>
    <p:sldId id="354" r:id="rId8"/>
    <p:sldId id="355" r:id="rId9"/>
    <p:sldId id="358" r:id="rId10"/>
    <p:sldId id="356" r:id="rId11"/>
    <p:sldId id="360" r:id="rId12"/>
    <p:sldId id="361" r:id="rId13"/>
    <p:sldId id="359" r:id="rId14"/>
    <p:sldId id="367" r:id="rId15"/>
    <p:sldId id="366" r:id="rId16"/>
    <p:sldId id="368" r:id="rId17"/>
    <p:sldId id="369" r:id="rId18"/>
    <p:sldId id="381" r:id="rId19"/>
    <p:sldId id="357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70" r:id="rId31"/>
    <p:sldId id="382" r:id="rId32"/>
    <p:sldId id="364" r:id="rId33"/>
    <p:sldId id="383" r:id="rId34"/>
    <p:sldId id="384" r:id="rId35"/>
    <p:sldId id="385" r:id="rId36"/>
    <p:sldId id="386" r:id="rId37"/>
    <p:sldId id="365" r:id="rId38"/>
  </p:sldIdLst>
  <p:sldSz cx="9144000" cy="5143500" type="screen16x9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4BDFEF"/>
    <a:srgbClr val="56CCE4"/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70" autoAdjust="0"/>
  </p:normalViewPr>
  <p:slideViewPr>
    <p:cSldViewPr>
      <p:cViewPr varScale="1">
        <p:scale>
          <a:sx n="80" d="100"/>
          <a:sy n="80" d="100"/>
        </p:scale>
        <p:origin x="872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ube\djg\Dan\assoc_chair_education\CSE%20courses%20taken%20by%202012%20on%20grads%20Paul%20update.xls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Sheet2!$C$2:$C$15</c:f>
              <c:strCache>
                <c:ptCount val="1"/>
                <c:pt idx="0">
                  <c:v>Networks OS AI Algorithms Security SE Machine Learning Compilers Graphics HCI Databases Vision Comp Bio Complexity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Sheet2!$C$2:$C$15</c:f>
              <c:strCache>
                <c:ptCount val="14"/>
                <c:pt idx="0">
                  <c:v>Networks</c:v>
                </c:pt>
                <c:pt idx="1">
                  <c:v>OS</c:v>
                </c:pt>
                <c:pt idx="2">
                  <c:v>AI</c:v>
                </c:pt>
                <c:pt idx="3">
                  <c:v>Algorithms</c:v>
                </c:pt>
                <c:pt idx="4">
                  <c:v>Security</c:v>
                </c:pt>
                <c:pt idx="5">
                  <c:v>SE</c:v>
                </c:pt>
                <c:pt idx="6">
                  <c:v>Machine Learning</c:v>
                </c:pt>
                <c:pt idx="7">
                  <c:v>Compilers</c:v>
                </c:pt>
                <c:pt idx="8">
                  <c:v>Graphics</c:v>
                </c:pt>
                <c:pt idx="9">
                  <c:v>HCI</c:v>
                </c:pt>
                <c:pt idx="10">
                  <c:v>Databases</c:v>
                </c:pt>
                <c:pt idx="11">
                  <c:v>Vision</c:v>
                </c:pt>
                <c:pt idx="12">
                  <c:v>Comp Bio</c:v>
                </c:pt>
                <c:pt idx="13">
                  <c:v>Complexity</c:v>
                </c:pt>
              </c:strCache>
            </c:strRef>
          </c:cat>
          <c:val>
            <c:numRef>
              <c:f>Sheet2!$B$2:$B$15</c:f>
              <c:numCache>
                <c:formatCode>0%</c:formatCode>
                <c:ptCount val="14"/>
                <c:pt idx="0">
                  <c:v>0.73322932917316697</c:v>
                </c:pt>
                <c:pt idx="1">
                  <c:v>0.68798751950078008</c:v>
                </c:pt>
                <c:pt idx="2">
                  <c:v>0.5569422776911076</c:v>
                </c:pt>
                <c:pt idx="3">
                  <c:v>0.55070202808112323</c:v>
                </c:pt>
                <c:pt idx="4">
                  <c:v>0.47269890795631825</c:v>
                </c:pt>
                <c:pt idx="5">
                  <c:v>0.40405616224648988</c:v>
                </c:pt>
                <c:pt idx="6">
                  <c:v>0.39625585023400939</c:v>
                </c:pt>
                <c:pt idx="7">
                  <c:v>0.27301092043681746</c:v>
                </c:pt>
                <c:pt idx="8">
                  <c:v>0.24492979719188768</c:v>
                </c:pt>
                <c:pt idx="9">
                  <c:v>0.24336973478939158</c:v>
                </c:pt>
                <c:pt idx="10">
                  <c:v>0.24180967238689546</c:v>
                </c:pt>
                <c:pt idx="11">
                  <c:v>0.14508580343213728</c:v>
                </c:pt>
                <c:pt idx="12">
                  <c:v>0.12636505460218408</c:v>
                </c:pt>
                <c:pt idx="13">
                  <c:v>0.11544461778471139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CD-4DA9-9B87-31725E62E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17696"/>
        <c:axId val="25931776"/>
      </c:barChart>
      <c:catAx>
        <c:axId val="25917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25931776"/>
        <c:crosses val="autoZero"/>
        <c:auto val="1"/>
        <c:lblAlgn val="ctr"/>
        <c:lblOffset val="100"/>
        <c:noMultiLvlLbl val="0"/>
      </c:catAx>
      <c:valAx>
        <c:axId val="2593177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5917696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82884B81-6372-4314-A9FF-3FEEA5BA7FD8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5FBCB171-D845-4996-B264-125C6B72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28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1468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8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UW faculty since 2003</a:t>
            </a:r>
          </a:p>
          <a:p>
            <a:r>
              <a:rPr lang="en-US" dirty="0" smtClean="0"/>
              <a:t>Led undergrad curriculum revision 2009</a:t>
            </a:r>
          </a:p>
          <a:p>
            <a:r>
              <a:rPr lang="en-US" dirty="0" smtClean="0"/>
              <a:t>ACM / IEEE-CS guidelines 2010-2013</a:t>
            </a:r>
          </a:p>
          <a:p>
            <a:r>
              <a:rPr lang="en-US" dirty="0" smtClean="0"/>
              <a:t>MOOCs 2013 – present</a:t>
            </a:r>
          </a:p>
          <a:p>
            <a:r>
              <a:rPr lang="en-US" dirty="0" smtClean="0"/>
              <a:t>Associate Chair for </a:t>
            </a:r>
            <a:r>
              <a:rPr lang="en-US" dirty="0" err="1" smtClean="0"/>
              <a:t>Eduction</a:t>
            </a:r>
            <a:r>
              <a:rPr lang="en-US" dirty="0" smtClean="0"/>
              <a:t> 2015 – present</a:t>
            </a:r>
          </a:p>
          <a:p>
            <a:r>
              <a:rPr lang="en-US" dirty="0" smtClean="0"/>
              <a:t>Alumni relations, etc.,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87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snapshot of what CS education looks like in 2017</a:t>
            </a:r>
          </a:p>
          <a:p>
            <a:r>
              <a:rPr lang="en-US" dirty="0" smtClean="0"/>
              <a:t>  * Yes, we are booming [and turning away great students]</a:t>
            </a:r>
          </a:p>
          <a:p>
            <a:r>
              <a:rPr lang="en-US" dirty="0" smtClean="0"/>
              <a:t>  *</a:t>
            </a:r>
            <a:r>
              <a:rPr lang="en-US" baseline="0" dirty="0" smtClean="0"/>
              <a:t> Our students are succeeding</a:t>
            </a:r>
          </a:p>
          <a:p>
            <a:r>
              <a:rPr lang="en-US" baseline="0" dirty="0" smtClean="0"/>
              <a:t>  * Focus here on what we teach and what we don’t</a:t>
            </a:r>
          </a:p>
          <a:p>
            <a:r>
              <a:rPr lang="en-US" baseline="0" dirty="0" smtClean="0"/>
              <a:t>     -&gt; and what’s different from 10, 20, years ago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0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Cf</a:t>
            </a:r>
            <a:r>
              <a:rPr lang="en-US" dirty="0" smtClean="0"/>
              <a:t> Math Physics</a:t>
            </a:r>
            <a:r>
              <a:rPr lang="en-US" baseline="0" dirty="0" smtClean="0"/>
              <a:t> Chemistry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6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Security, developing world, hack-your-language, VR capstone, web programming,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39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Fun,</a:t>
            </a:r>
            <a:r>
              <a:rPr lang="en-US" baseline="0" dirty="0" smtClean="0"/>
              <a:t> important, my passion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If you don’t need this, great! Think about how you figured out what to study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Confirmation bias, survivorship bias, response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6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434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434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-228600" y="4800600"/>
            <a:ext cx="3429000" cy="342900"/>
          </a:xfrm>
        </p:spPr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00150"/>
            <a:ext cx="38100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38100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00150"/>
            <a:ext cx="77724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8006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4800600"/>
            <a:ext cx="3429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006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57350"/>
            <a:ext cx="7772400" cy="1657350"/>
          </a:xfrm>
        </p:spPr>
        <p:txBody>
          <a:bodyPr/>
          <a:lstStyle/>
          <a:p>
            <a:pPr algn="ctr"/>
            <a:r>
              <a:rPr lang="en-US" sz="3000" i="0" dirty="0" smtClean="0"/>
              <a:t>The CS Undergrad Curriculum of 2017:     My Biased View from Academia</a:t>
            </a:r>
            <a:endParaRPr lang="en-US" sz="30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074" y="3143250"/>
            <a:ext cx="8125126" cy="914400"/>
          </a:xfrm>
        </p:spPr>
        <p:txBody>
          <a:bodyPr/>
          <a:lstStyle/>
          <a:p>
            <a:r>
              <a:rPr lang="en-US" sz="2200" dirty="0" smtClean="0"/>
              <a:t>Dan Grossman</a:t>
            </a:r>
          </a:p>
          <a:p>
            <a:r>
              <a:rPr lang="en-US" sz="1800" dirty="0" smtClean="0"/>
              <a:t>Paul G. Allen School of Computer Science &amp; Engineering</a:t>
            </a:r>
          </a:p>
          <a:p>
            <a:r>
              <a:rPr lang="en-US" sz="1800" dirty="0" smtClean="0"/>
              <a:t>University of Washington</a:t>
            </a:r>
          </a:p>
          <a:p>
            <a:r>
              <a:rPr lang="en-US" sz="2200" dirty="0" smtClean="0"/>
              <a:t>April 21, 2017</a:t>
            </a:r>
            <a:endParaRPr lang="en-US" sz="2200" dirty="0"/>
          </a:p>
        </p:txBody>
      </p:sp>
      <p:pic>
        <p:nvPicPr>
          <p:cNvPr id="8" name="Picture 2" descr="C:\Users\djg\Downloads\AllenSchool_mark_RGB-PUR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4556"/>
            <a:ext cx="7315215" cy="77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8"/>
          <a:stretch/>
        </p:blipFill>
        <p:spPr>
          <a:xfrm>
            <a:off x="2660756" y="909668"/>
            <a:ext cx="4654444" cy="3490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09"/>
          <a:stretch/>
        </p:blipFill>
        <p:spPr>
          <a:xfrm>
            <a:off x="2041245" y="909668"/>
            <a:ext cx="625755" cy="34908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905000" y="170712"/>
            <a:ext cx="198119" cy="46108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39176" y="4324350"/>
            <a:ext cx="5428423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91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 </a:t>
            </a:r>
            <a:r>
              <a:rPr lang="en-US" dirty="0" smtClean="0"/>
              <a:t>3 of 3: “Fast-Moving Field”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  <p:pic>
        <p:nvPicPr>
          <p:cNvPr id="6146" name="Picture 2" descr="Image resul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85799" y="1194512"/>
            <a:ext cx="1996461" cy="13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Apple IIe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Image result for Apple I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971550"/>
            <a:ext cx="1906524" cy="190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1990s laptop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1602" y="984886"/>
            <a:ext cx="2383198" cy="189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2010 smart phon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0014" y="2800350"/>
            <a:ext cx="1188386" cy="194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djg\AppData\Local\Microsoft\Windows\Temporary Internet Files\Content.IE5\CMQIHKSO\cloud-computing-datatrend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2952750"/>
            <a:ext cx="2364971" cy="177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2190750"/>
            <a:ext cx="1600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/>
              <a:t>?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821914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Academia can do this…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900"/>
              </a:spcBef>
              <a:buNone/>
            </a:pPr>
            <a:r>
              <a:rPr lang="en-US" dirty="0" smtClean="0"/>
              <a:t>Human-computer interaction [2007]</a:t>
            </a:r>
            <a:endParaRPr lang="en-US" dirty="0"/>
          </a:p>
          <a:p>
            <a:pPr marL="0" indent="0">
              <a:spcBef>
                <a:spcPts val="900"/>
              </a:spcBef>
              <a:buNone/>
            </a:pPr>
            <a:r>
              <a:rPr lang="en-US" dirty="0" smtClean="0"/>
              <a:t>Machine </a:t>
            </a:r>
            <a:r>
              <a:rPr lang="en-US" dirty="0"/>
              <a:t>learning [2009]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dirty="0" smtClean="0"/>
              <a:t>Parallelism [2010]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dirty="0" smtClean="0"/>
              <a:t>Distributed systems [2013]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dirty="0" smtClean="0"/>
              <a:t>Natural language processing [2016]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dirty="0" smtClean="0"/>
              <a:t>Robotics [2018]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 and more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  <p:pic>
        <p:nvPicPr>
          <p:cNvPr id="7172" name="Picture 4" descr="Image result for we can do this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1267536"/>
            <a:ext cx="2447214" cy="2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830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And/But: Timeless == Timeless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</a:p>
          <a:p>
            <a:r>
              <a:rPr lang="en-US" dirty="0" smtClean="0"/>
              <a:t>Decomposition</a:t>
            </a:r>
          </a:p>
          <a:p>
            <a:r>
              <a:rPr lang="en-US" dirty="0" smtClean="0"/>
              <a:t>Invariants</a:t>
            </a:r>
          </a:p>
          <a:p>
            <a:r>
              <a:rPr lang="en-US" dirty="0" smtClean="0"/>
              <a:t>Resource management</a:t>
            </a:r>
          </a:p>
          <a:p>
            <a:r>
              <a:rPr lang="en-US" dirty="0" smtClean="0"/>
              <a:t>O(log n) vs. O(n) vs. O(n^2) vs. O(2^n)</a:t>
            </a:r>
          </a:p>
          <a:p>
            <a:r>
              <a:rPr lang="en-US" dirty="0" smtClean="0"/>
              <a:t>Caching</a:t>
            </a:r>
          </a:p>
          <a:p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… and little details like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02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Curriculum Design:  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An Exercise in Online System Evolution…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52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648200" y="1962150"/>
            <a:ext cx="6096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133600" y="819150"/>
            <a:ext cx="3352800" cy="1219200"/>
          </a:xfrm>
          <a:prstGeom prst="ellipse">
            <a:avLst/>
          </a:prstGeom>
          <a:solidFill>
            <a:srgbClr val="00FF99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“300-level”</a:t>
            </a:r>
          </a:p>
          <a:p>
            <a:pPr algn="ctr"/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The core!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133600" y="1962150"/>
            <a:ext cx="8382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038600" y="2495550"/>
            <a:ext cx="3352800" cy="1219200"/>
          </a:xfrm>
          <a:prstGeom prst="ellipse">
            <a:avLst/>
          </a:prstGeom>
          <a:solidFill>
            <a:srgbClr val="00FF99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“400-level”</a:t>
            </a:r>
          </a:p>
          <a:p>
            <a:pPr algn="ctr"/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Senior-level courses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6838950" y="2038350"/>
            <a:ext cx="781050" cy="64194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7391400" y="1162050"/>
            <a:ext cx="1600200" cy="1028700"/>
          </a:xfrm>
          <a:prstGeom prst="ellipse">
            <a:avLst/>
          </a:prstGeom>
          <a:solidFill>
            <a:srgbClr val="00FF99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 smtClean="0">
                <a:solidFill>
                  <a:srgbClr val="000000"/>
                </a:solidFill>
                <a:latin typeface="Arial" charset="0"/>
              </a:rPr>
              <a:t>capstone</a:t>
            </a:r>
          </a:p>
          <a:p>
            <a:pPr algn="ctr"/>
            <a:r>
              <a:rPr lang="en-US" b="0" smtClean="0">
                <a:solidFill>
                  <a:srgbClr val="000000"/>
                </a:solidFill>
                <a:latin typeface="Arial" charset="0"/>
              </a:rPr>
              <a:t>design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85800" y="3829050"/>
            <a:ext cx="6096000" cy="800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 smtClean="0">
                <a:solidFill>
                  <a:srgbClr val="000000"/>
                </a:solidFill>
                <a:latin typeface="Arial" charset="0"/>
              </a:rPr>
              <a:t>Pertinent detail: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dirty="0" smtClean="0">
                <a:solidFill>
                  <a:srgbClr val="000000"/>
                </a:solidFill>
                <a:latin typeface="Arial" charset="0"/>
              </a:rPr>
              <a:t>   Quarter system = 10-week courses; 3 terms / year</a:t>
            </a: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228600" y="2419350"/>
            <a:ext cx="3352800" cy="1219200"/>
          </a:xfrm>
          <a:prstGeom prst="ellipse">
            <a:avLst/>
          </a:prstGeom>
          <a:solidFill>
            <a:srgbClr val="00FF99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“100-level”</a:t>
            </a:r>
          </a:p>
          <a:p>
            <a:pPr algn="ctr"/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Intro. programming</a:t>
            </a:r>
          </a:p>
        </p:txBody>
      </p:sp>
    </p:spTree>
    <p:extLst>
      <p:ext uri="{BB962C8B-B14F-4D97-AF65-F5344CB8AC3E}">
        <p14:creationId xmlns:p14="http://schemas.microsoft.com/office/powerpoint/2010/main" val="2071359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 Programming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05200" y="1352550"/>
            <a:ext cx="5105400" cy="304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CSE142:</a:t>
            </a:r>
          </a:p>
          <a:p>
            <a:pPr lvl="1"/>
            <a:r>
              <a:rPr lang="en-US" dirty="0" smtClean="0"/>
              <a:t>Variables, conditionals, loops, arrays, methods, I/O, 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~3K students / year</a:t>
            </a:r>
          </a:p>
          <a:p>
            <a:pPr lvl="1"/>
            <a:r>
              <a:rPr lang="en-US" dirty="0"/>
              <a:t>~</a:t>
            </a:r>
            <a:r>
              <a:rPr lang="en-US" dirty="0" smtClean="0"/>
              <a:t>12% become majors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(Java with “objects late”)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990600" y="1200150"/>
            <a:ext cx="1600200" cy="1371600"/>
          </a:xfrm>
          <a:prstGeom prst="rect">
            <a:avLst/>
          </a:prstGeom>
          <a:solidFill>
            <a:srgbClr val="00FF99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CSE142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90600" y="3181350"/>
            <a:ext cx="1600200" cy="1371600"/>
          </a:xfrm>
          <a:prstGeom prst="rect">
            <a:avLst/>
          </a:prstGeom>
          <a:solidFill>
            <a:srgbClr val="00FF99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CSE143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1828800" y="25717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86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 Programming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05200" y="1352550"/>
            <a:ext cx="5105400" cy="304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CSE143:</a:t>
            </a:r>
          </a:p>
          <a:p>
            <a:pPr lvl="1"/>
            <a:r>
              <a:rPr lang="en-US" dirty="0"/>
              <a:t>Recursion, linked lists, binary search trees, OOP, …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~</a:t>
            </a:r>
            <a:r>
              <a:rPr lang="en-US" dirty="0" smtClean="0"/>
              <a:t>2K </a:t>
            </a:r>
            <a:r>
              <a:rPr lang="en-US" dirty="0"/>
              <a:t>students / </a:t>
            </a:r>
            <a:r>
              <a:rPr lang="en-US" dirty="0" smtClean="0"/>
              <a:t>year</a:t>
            </a:r>
            <a:endParaRPr lang="en-US" dirty="0"/>
          </a:p>
          <a:p>
            <a:pPr lvl="1"/>
            <a:r>
              <a:rPr lang="en-US" dirty="0" smtClean="0"/>
              <a:t>~19% </a:t>
            </a:r>
            <a:r>
              <a:rPr lang="en-US" dirty="0"/>
              <a:t>become majors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(</a:t>
            </a:r>
            <a:r>
              <a:rPr lang="en-US" dirty="0"/>
              <a:t>Java)</a:t>
            </a: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990600" y="1200150"/>
            <a:ext cx="1600200" cy="1371600"/>
          </a:xfrm>
          <a:prstGeom prst="rect">
            <a:avLst/>
          </a:prstGeom>
          <a:solidFill>
            <a:srgbClr val="00FF99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CSE142</a:t>
            </a: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990600" y="3181350"/>
            <a:ext cx="1600200" cy="1371600"/>
          </a:xfrm>
          <a:prstGeom prst="rect">
            <a:avLst/>
          </a:prstGeom>
          <a:solidFill>
            <a:srgbClr val="00FF99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CSE143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828800" y="25717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19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648200" y="1962150"/>
            <a:ext cx="6096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133600" y="819150"/>
            <a:ext cx="3352800" cy="1219200"/>
          </a:xfrm>
          <a:prstGeom prst="ellipse">
            <a:avLst/>
          </a:prstGeom>
          <a:solidFill>
            <a:srgbClr val="00FF99"/>
          </a:solidFill>
          <a:ln w="666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“300-level”</a:t>
            </a:r>
          </a:p>
          <a:p>
            <a:pPr algn="ctr"/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The core!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133600" y="1962150"/>
            <a:ext cx="8382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038600" y="2495550"/>
            <a:ext cx="3352800" cy="1219200"/>
          </a:xfrm>
          <a:prstGeom prst="ellipse">
            <a:avLst/>
          </a:prstGeom>
          <a:solidFill>
            <a:srgbClr val="00FF99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“400-level”</a:t>
            </a:r>
          </a:p>
          <a:p>
            <a:pPr algn="ctr"/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Senior-level courses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6838950" y="2038350"/>
            <a:ext cx="781050" cy="64194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7391400" y="1162050"/>
            <a:ext cx="1600200" cy="1028700"/>
          </a:xfrm>
          <a:prstGeom prst="ellipse">
            <a:avLst/>
          </a:prstGeom>
          <a:solidFill>
            <a:srgbClr val="00FF99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 smtClean="0">
                <a:solidFill>
                  <a:srgbClr val="000000"/>
                </a:solidFill>
                <a:latin typeface="Arial" charset="0"/>
              </a:rPr>
              <a:t>capstone</a:t>
            </a:r>
          </a:p>
          <a:p>
            <a:pPr algn="ctr"/>
            <a:r>
              <a:rPr lang="en-US" b="0" smtClean="0">
                <a:solidFill>
                  <a:srgbClr val="000000"/>
                </a:solidFill>
                <a:latin typeface="Arial" charset="0"/>
              </a:rPr>
              <a:t>design</a:t>
            </a: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228600" y="2419350"/>
            <a:ext cx="3352800" cy="1219200"/>
          </a:xfrm>
          <a:prstGeom prst="ellipse">
            <a:avLst/>
          </a:prstGeom>
          <a:solidFill>
            <a:srgbClr val="00FF99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“100-level”</a:t>
            </a:r>
          </a:p>
          <a:p>
            <a:pPr algn="ctr"/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Intro. programming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85800" y="3829050"/>
            <a:ext cx="6096000" cy="800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 smtClean="0">
                <a:solidFill>
                  <a:srgbClr val="000000"/>
                </a:solidFill>
                <a:latin typeface="Arial" charset="0"/>
              </a:rPr>
              <a:t>Pertinent detail: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dirty="0" smtClean="0">
                <a:solidFill>
                  <a:srgbClr val="000000"/>
                </a:solidFill>
                <a:latin typeface="Arial" charset="0"/>
              </a:rPr>
              <a:t>   Quarter system = 10-week courses; 3 terms / year</a:t>
            </a:r>
          </a:p>
        </p:txBody>
      </p:sp>
    </p:spTree>
    <p:extLst>
      <p:ext uri="{BB962C8B-B14F-4D97-AF65-F5344CB8AC3E}">
        <p14:creationId xmlns:p14="http://schemas.microsoft.com/office/powerpoint/2010/main" val="2484902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-228600" y="4781550"/>
            <a:ext cx="3429000" cy="342900"/>
          </a:xfrm>
        </p:spPr>
        <p:txBody>
          <a:bodyPr/>
          <a:lstStyle/>
          <a:p>
            <a:r>
              <a:rPr lang="en-US" dirty="0" smtClean="0"/>
              <a:t>Grossman/DECONSTRUCT/2017</a:t>
            </a:r>
            <a:endParaRPr lang="en-US" dirty="0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3626893" y="1428750"/>
            <a:ext cx="1402307" cy="762000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Foundations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II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621507" y="283261"/>
            <a:ext cx="1402307" cy="872220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Data</a:t>
            </a:r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Structures &amp;</a:t>
            </a:r>
          </a:p>
          <a:p>
            <a:pPr algn="ctr"/>
            <a:r>
              <a:rPr lang="en-US" sz="1600" dirty="0" smtClean="0">
                <a:latin typeface="Arial" charset="0"/>
              </a:rPr>
              <a:t>Parallelism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57200" y="1428750"/>
            <a:ext cx="1402307" cy="762952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Foundations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2850107" y="2647950"/>
            <a:ext cx="1402307" cy="733722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err="1" smtClean="0">
                <a:latin typeface="Arial" charset="0"/>
              </a:rPr>
              <a:t>Hw</a:t>
            </a:r>
            <a:r>
              <a:rPr lang="en-US" sz="1700" dirty="0" smtClean="0">
                <a:latin typeface="Arial" charset="0"/>
              </a:rPr>
              <a:t>/</a:t>
            </a:r>
            <a:r>
              <a:rPr lang="en-US" sz="1700" dirty="0" err="1" smtClean="0">
                <a:latin typeface="Arial" charset="0"/>
              </a:rPr>
              <a:t>Sw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Interface</a:t>
            </a: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248400" y="283258"/>
            <a:ext cx="1524000" cy="872221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>
                <a:latin typeface="Arial" charset="0"/>
              </a:rPr>
              <a:t>Programming</a:t>
            </a:r>
          </a:p>
          <a:p>
            <a:pPr algn="ctr"/>
            <a:r>
              <a:rPr lang="en-US" sz="1600" dirty="0" smtClean="0">
                <a:latin typeface="Arial" charset="0"/>
              </a:rPr>
              <a:t>Languages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4275756" y="3033578"/>
            <a:ext cx="1088951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1845925" y="1794778"/>
            <a:ext cx="1780968" cy="20959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1859508" y="987424"/>
            <a:ext cx="739172" cy="807354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31"/>
          <p:cNvSpPr>
            <a:spLocks noChangeArrowheads="1"/>
          </p:cNvSpPr>
          <p:nvPr/>
        </p:nvSpPr>
        <p:spPr bwMode="auto">
          <a:xfrm>
            <a:off x="1524000" y="2343150"/>
            <a:ext cx="811862" cy="608140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Tools</a:t>
            </a:r>
            <a:endParaRPr lang="en-US" sz="1700" dirty="0">
              <a:latin typeface="Arial" charset="0"/>
            </a:endParaRPr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5364707" y="2611825"/>
            <a:ext cx="1493293" cy="798125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>
                <a:latin typeface="Arial" charset="0"/>
              </a:rPr>
              <a:t> </a:t>
            </a:r>
          </a:p>
          <a:p>
            <a:pPr algn="ctr"/>
            <a:r>
              <a:rPr lang="en-US" sz="1600" dirty="0" smtClean="0">
                <a:latin typeface="Arial" charset="0"/>
              </a:rPr>
              <a:t>Systems</a:t>
            </a:r>
          </a:p>
          <a:p>
            <a:pPr algn="ctr"/>
            <a:r>
              <a:rPr lang="en-US" sz="1600" dirty="0" smtClean="0">
                <a:latin typeface="Arial" charset="0"/>
              </a:rPr>
              <a:t>Programming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4541293" y="285750"/>
            <a:ext cx="1402307" cy="869731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>
                <a:latin typeface="Arial" charset="0"/>
              </a:rPr>
              <a:t>Data </a:t>
            </a:r>
          </a:p>
          <a:p>
            <a:pPr algn="ctr"/>
            <a:r>
              <a:rPr lang="en-US" sz="1600" dirty="0" smtClean="0">
                <a:latin typeface="Arial" charset="0"/>
              </a:rPr>
              <a:t>Management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V="1">
            <a:off x="1862961" y="1103094"/>
            <a:ext cx="2678332" cy="707127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3" name="Group 22"/>
          <p:cNvGrpSpPr>
            <a:grpSpLocks/>
          </p:cNvGrpSpPr>
          <p:nvPr/>
        </p:nvGrpSpPr>
        <p:grpSpPr>
          <a:xfrm rot="1782478">
            <a:off x="2372674" y="2521752"/>
            <a:ext cx="544317" cy="494152"/>
            <a:chOff x="7362825" y="2782927"/>
            <a:chExt cx="561975" cy="523220"/>
          </a:xfrm>
        </p:grpSpPr>
        <p:sp>
          <p:nvSpPr>
            <p:cNvPr id="24" name="Line 29"/>
            <p:cNvSpPr>
              <a:spLocks noChangeShapeType="1"/>
            </p:cNvSpPr>
            <p:nvPr/>
          </p:nvSpPr>
          <p:spPr bwMode="auto">
            <a:xfrm>
              <a:off x="7362825" y="314646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20000" y="278292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*</a:t>
              </a:r>
            </a:p>
          </p:txBody>
        </p:sp>
      </p:grpSp>
      <p:sp>
        <p:nvSpPr>
          <p:cNvPr id="26" name="Oval 3"/>
          <p:cNvSpPr>
            <a:spLocks noChangeArrowheads="1"/>
          </p:cNvSpPr>
          <p:nvPr/>
        </p:nvSpPr>
        <p:spPr bwMode="auto">
          <a:xfrm>
            <a:off x="792707" y="283260"/>
            <a:ext cx="1402307" cy="819835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/>
          <a:lstStyle/>
          <a:p>
            <a:pPr algn="ctr"/>
            <a:endParaRPr lang="en-US" sz="1600" dirty="0" smtClean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SW Design</a:t>
            </a:r>
          </a:p>
          <a:p>
            <a:pPr algn="ctr"/>
            <a:r>
              <a:rPr lang="en-US" sz="1600" dirty="0" smtClean="0">
                <a:latin typeface="Arial" charset="0"/>
              </a:rPr>
              <a:t>&amp; </a:t>
            </a:r>
            <a:r>
              <a:rPr lang="en-US" sz="1600" dirty="0" err="1" smtClean="0">
                <a:latin typeface="Arial" charset="0"/>
              </a:rPr>
              <a:t>Impl</a:t>
            </a:r>
            <a:endParaRPr lang="en-US" sz="1600" dirty="0" smtClean="0">
              <a:latin typeface="Arial" charset="0"/>
            </a:endParaRP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30" name="Oval 7"/>
          <p:cNvSpPr>
            <a:spLocks noChangeArrowheads="1"/>
          </p:cNvSpPr>
          <p:nvPr/>
        </p:nvSpPr>
        <p:spPr bwMode="auto">
          <a:xfrm>
            <a:off x="5074693" y="4045167"/>
            <a:ext cx="1402307" cy="660183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Digital</a:t>
            </a:r>
          </a:p>
          <a:p>
            <a:pPr algn="ctr"/>
            <a:r>
              <a:rPr lang="en-US" sz="1700" dirty="0" smtClean="0">
                <a:latin typeface="Arial" charset="0"/>
              </a:rPr>
              <a:t>Circuits</a:t>
            </a:r>
            <a:endParaRPr lang="en-US" sz="1700" dirty="0">
              <a:latin typeface="Arial" charset="0"/>
            </a:endParaRPr>
          </a:p>
        </p:txBody>
      </p:sp>
      <p:sp>
        <p:nvSpPr>
          <p:cNvPr id="31" name="Oval 8"/>
          <p:cNvSpPr>
            <a:spLocks noChangeArrowheads="1"/>
          </p:cNvSpPr>
          <p:nvPr/>
        </p:nvSpPr>
        <p:spPr bwMode="auto">
          <a:xfrm>
            <a:off x="3124200" y="4029583"/>
            <a:ext cx="1040914" cy="675767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Digital</a:t>
            </a:r>
          </a:p>
          <a:p>
            <a:pPr algn="ctr"/>
            <a:r>
              <a:rPr lang="en-US" sz="1700" dirty="0" smtClean="0">
                <a:latin typeface="Arial" charset="0"/>
              </a:rPr>
              <a:t>Design</a:t>
            </a:r>
            <a:endParaRPr lang="en-US" sz="1600" dirty="0">
              <a:latin typeface="Arial" charset="0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4151911" y="4400550"/>
            <a:ext cx="87803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ooter Placeholder 3"/>
          <p:cNvSpPr txBox="1">
            <a:spLocks/>
          </p:cNvSpPr>
          <p:nvPr/>
        </p:nvSpPr>
        <p:spPr bwMode="auto">
          <a:xfrm>
            <a:off x="2636293" y="5924547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mtClean="0"/>
              <a:t>Grossman, DECONSTRUCT, 2017</a:t>
            </a:r>
            <a:endParaRPr lang="en-US" dirty="0"/>
          </a:p>
        </p:txBody>
      </p:sp>
      <p:sp>
        <p:nvSpPr>
          <p:cNvPr id="36" name="Line 14"/>
          <p:cNvSpPr>
            <a:spLocks noChangeShapeType="1"/>
          </p:cNvSpPr>
          <p:nvPr/>
        </p:nvSpPr>
        <p:spPr bwMode="auto">
          <a:xfrm>
            <a:off x="609599" y="2191702"/>
            <a:ext cx="2438401" cy="2361248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239000" y="2797861"/>
            <a:ext cx="1905000" cy="2060469"/>
            <a:chOff x="7239000" y="2797861"/>
            <a:chExt cx="1905000" cy="2060469"/>
          </a:xfrm>
        </p:grpSpPr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7322593" y="2850246"/>
              <a:ext cx="304800" cy="22860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7627397" y="2797861"/>
              <a:ext cx="954107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>
                  <a:latin typeface="Arial" charset="0"/>
                </a:rPr>
                <a:t>required</a:t>
              </a: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7338468" y="3231246"/>
              <a:ext cx="304800" cy="228600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7643268" y="3178860"/>
              <a:ext cx="1500732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dirty="0" smtClean="0">
                  <a:latin typeface="Arial" charset="0"/>
                </a:rPr>
                <a:t>recommended</a:t>
              </a:r>
              <a:endParaRPr lang="en-US" sz="1500" dirty="0">
                <a:latin typeface="Arial" charset="0"/>
              </a:endParaRPr>
            </a:p>
          </p:txBody>
        </p:sp>
        <p:sp>
          <p:nvSpPr>
            <p:cNvPr id="17" name="Line 27"/>
            <p:cNvSpPr>
              <a:spLocks noChangeShapeType="1"/>
            </p:cNvSpPr>
            <p:nvPr/>
          </p:nvSpPr>
          <p:spPr bwMode="auto">
            <a:xfrm>
              <a:off x="7284493" y="4175809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7754396" y="4001185"/>
              <a:ext cx="848309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dirty="0">
                  <a:latin typeface="Arial" charset="0"/>
                </a:rPr>
                <a:t>pre-</a:t>
              </a:r>
              <a:r>
                <a:rPr lang="en-US" sz="1500" dirty="0" err="1">
                  <a:latin typeface="Arial" charset="0"/>
                </a:rPr>
                <a:t>req</a:t>
              </a:r>
              <a:endParaRPr lang="en-US" sz="1500" dirty="0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7338468" y="3670081"/>
              <a:ext cx="3048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7643272" y="3617696"/>
              <a:ext cx="930063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dirty="0" smtClean="0">
                  <a:latin typeface="Arial" charset="0"/>
                </a:rPr>
                <a:t>optional</a:t>
              </a:r>
              <a:endParaRPr lang="en-US" sz="1500" dirty="0">
                <a:latin typeface="Arial" charset="0"/>
              </a:endParaRPr>
            </a:p>
          </p:txBody>
        </p:sp>
        <p:grpSp>
          <p:nvGrpSpPr>
            <p:cNvPr id="37" name="Group 36"/>
            <p:cNvGrpSpPr>
              <a:grpSpLocks/>
            </p:cNvGrpSpPr>
            <p:nvPr/>
          </p:nvGrpSpPr>
          <p:grpSpPr>
            <a:xfrm>
              <a:off x="7239000" y="4335110"/>
              <a:ext cx="544317" cy="523220"/>
              <a:chOff x="7362825" y="2782927"/>
              <a:chExt cx="561975" cy="553998"/>
            </a:xfrm>
          </p:grpSpPr>
          <p:sp>
            <p:nvSpPr>
              <p:cNvPr id="38" name="Line 29"/>
              <p:cNvSpPr>
                <a:spLocks noChangeShapeType="1"/>
              </p:cNvSpPr>
              <p:nvPr/>
            </p:nvSpPr>
            <p:spPr bwMode="auto">
              <a:xfrm>
                <a:off x="7362825" y="3146464"/>
                <a:ext cx="457200" cy="0"/>
              </a:xfrm>
              <a:prstGeom prst="line">
                <a:avLst/>
              </a:prstGeom>
              <a:noFill/>
              <a:ln w="60325">
                <a:solidFill>
                  <a:schemeClr val="tx1"/>
                </a:solidFill>
                <a:prstDash val="sysDot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620000" y="2782927"/>
                <a:ext cx="3048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 smtClean="0">
                  <a:latin typeface="+mn-lt"/>
                </a:endParaRPr>
              </a:p>
            </p:txBody>
          </p:sp>
        </p:grpSp>
        <p:sp>
          <p:nvSpPr>
            <p:cNvPr id="40" name="Text Box 28"/>
            <p:cNvSpPr txBox="1">
              <a:spLocks noChangeArrowheads="1"/>
            </p:cNvSpPr>
            <p:nvPr/>
          </p:nvSpPr>
          <p:spPr bwMode="auto">
            <a:xfrm>
              <a:off x="7772400" y="4476750"/>
              <a:ext cx="1125629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dirty="0">
                  <a:latin typeface="Arial" charset="0"/>
                </a:rPr>
                <a:t>c</a:t>
              </a:r>
              <a:r>
                <a:rPr lang="en-US" sz="1500" dirty="0" smtClean="0">
                  <a:latin typeface="Arial" charset="0"/>
                </a:rPr>
                <a:t>o/pre-</a:t>
              </a:r>
              <a:r>
                <a:rPr lang="en-US" sz="1500" dirty="0" err="1" smtClean="0">
                  <a:latin typeface="Arial" charset="0"/>
                </a:rPr>
                <a:t>req</a:t>
              </a:r>
              <a:endParaRPr lang="en-US" sz="1500" dirty="0">
                <a:latin typeface="Arial" charset="0"/>
              </a:endParaRP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>
          <a:xfrm rot="2786295">
            <a:off x="3131956" y="3445276"/>
            <a:ext cx="862860" cy="523220"/>
            <a:chOff x="7436901" y="2767537"/>
            <a:chExt cx="487899" cy="553998"/>
          </a:xfrm>
        </p:grpSpPr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7436901" y="306340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620000" y="2767537"/>
              <a:ext cx="304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524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is this guy?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33400" y="1080490"/>
            <a:ext cx="2273813" cy="1606677"/>
            <a:chOff x="685800" y="1600200"/>
            <a:chExt cx="2273813" cy="2142236"/>
          </a:xfrm>
        </p:grpSpPr>
        <p:pic>
          <p:nvPicPr>
            <p:cNvPr id="1026" name="Picture 2" descr="Image resul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00" y="1600200"/>
              <a:ext cx="2273813" cy="1491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14400" y="3126883"/>
              <a:ext cx="187743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2003-2050[?]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29000" y="1047750"/>
            <a:ext cx="251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0" dirty="0" err="1" smtClean="0">
                <a:latin typeface="Symbol" panose="05050102010706020507" pitchFamily="18" charset="2"/>
              </a:rPr>
              <a:t>l</a:t>
            </a:r>
            <a:r>
              <a:rPr lang="en-US" sz="10000" b="0" dirty="0" err="1" smtClean="0">
                <a:latin typeface="+mj-lt"/>
              </a:rPr>
              <a:t>x.x</a:t>
            </a:r>
            <a:endParaRPr lang="en-US" sz="10000" b="0" dirty="0">
              <a:latin typeface="Symbol" panose="05050102010706020507" pitchFamily="18" charset="2"/>
            </a:endParaRPr>
          </a:p>
        </p:txBody>
      </p:sp>
      <p:pic>
        <p:nvPicPr>
          <p:cNvPr id="1028" name="Picture 4" descr="C:\Users\djg\Desktop\Capt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804641"/>
            <a:ext cx="2667000" cy="197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jg\Desktop\Captu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2724150"/>
            <a:ext cx="3780728" cy="212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jg\Desktop\Captu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8358" y="548838"/>
            <a:ext cx="3708642" cy="43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jg\Desktop\Picture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16" y="797428"/>
            <a:ext cx="2941637" cy="183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720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-228600" y="4781550"/>
            <a:ext cx="3429000" cy="342900"/>
          </a:xfrm>
        </p:spPr>
        <p:txBody>
          <a:bodyPr/>
          <a:lstStyle/>
          <a:p>
            <a:r>
              <a:rPr lang="en-US" dirty="0" smtClean="0"/>
              <a:t>Grossman/DECONSTRUCT/2017</a:t>
            </a:r>
            <a:endParaRPr lang="en-US" dirty="0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7322593" y="2850246"/>
            <a:ext cx="3048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7627397" y="2797861"/>
            <a:ext cx="95410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latin typeface="Arial" charset="0"/>
              </a:rPr>
              <a:t>required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338468" y="3231246"/>
            <a:ext cx="304800" cy="228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7643268" y="3178860"/>
            <a:ext cx="150073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charset="0"/>
              </a:rPr>
              <a:t>recommended</a:t>
            </a:r>
            <a:endParaRPr lang="en-US" sz="1500" dirty="0">
              <a:latin typeface="Arial" charset="0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7284493" y="4175809"/>
            <a:ext cx="457200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7754396" y="4001185"/>
            <a:ext cx="84830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Arial" charset="0"/>
              </a:rPr>
              <a:t>pre-</a:t>
            </a:r>
            <a:r>
              <a:rPr lang="en-US" sz="1500" dirty="0" err="1">
                <a:latin typeface="Arial" charset="0"/>
              </a:rPr>
              <a:t>req</a:t>
            </a:r>
            <a:endParaRPr lang="en-US" sz="1500" dirty="0">
              <a:latin typeface="Arial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338468" y="3670081"/>
            <a:ext cx="3048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7643272" y="3617696"/>
            <a:ext cx="93006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charset="0"/>
              </a:rPr>
              <a:t>optional</a:t>
            </a:r>
            <a:endParaRPr lang="en-US" sz="1500" dirty="0">
              <a:latin typeface="Arial" charset="0"/>
            </a:endParaRPr>
          </a:p>
        </p:txBody>
      </p:sp>
      <p:sp>
        <p:nvSpPr>
          <p:cNvPr id="33" name="Footer Placeholder 3"/>
          <p:cNvSpPr txBox="1">
            <a:spLocks/>
          </p:cNvSpPr>
          <p:nvPr/>
        </p:nvSpPr>
        <p:spPr bwMode="auto">
          <a:xfrm>
            <a:off x="2636293" y="5924547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mtClean="0"/>
              <a:t>Grossman, DECONSTRUCT, 2017</a:t>
            </a:r>
            <a:endParaRPr lang="en-US" dirty="0"/>
          </a:p>
        </p:txBody>
      </p:sp>
      <p:grpSp>
        <p:nvGrpSpPr>
          <p:cNvPr id="37" name="Group 36"/>
          <p:cNvGrpSpPr>
            <a:grpSpLocks/>
          </p:cNvGrpSpPr>
          <p:nvPr/>
        </p:nvGrpSpPr>
        <p:grpSpPr>
          <a:xfrm>
            <a:off x="7239000" y="4335110"/>
            <a:ext cx="544317" cy="523220"/>
            <a:chOff x="7362825" y="2782927"/>
            <a:chExt cx="561975" cy="553998"/>
          </a:xfrm>
        </p:grpSpPr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7362825" y="314646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20000" y="2782927"/>
              <a:ext cx="304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+mn-lt"/>
              </a:endParaRPr>
            </a:p>
          </p:txBody>
        </p:sp>
      </p:grp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7772400" y="4476750"/>
            <a:ext cx="112562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Arial" charset="0"/>
              </a:rPr>
              <a:t>c</a:t>
            </a:r>
            <a:r>
              <a:rPr lang="en-US" sz="1500" dirty="0" smtClean="0">
                <a:latin typeface="Arial" charset="0"/>
              </a:rPr>
              <a:t>o/pre-</a:t>
            </a:r>
            <a:r>
              <a:rPr lang="en-US" sz="1500" dirty="0" err="1" smtClean="0">
                <a:latin typeface="Arial" charset="0"/>
              </a:rPr>
              <a:t>req</a:t>
            </a:r>
            <a:endParaRPr lang="en-US" sz="1500" dirty="0">
              <a:latin typeface="Arial" charset="0"/>
            </a:endParaRPr>
          </a:p>
        </p:txBody>
      </p:sp>
      <p:sp>
        <p:nvSpPr>
          <p:cNvPr id="46" name="Oval 2"/>
          <p:cNvSpPr>
            <a:spLocks noChangeArrowheads="1"/>
          </p:cNvSpPr>
          <p:nvPr/>
        </p:nvSpPr>
        <p:spPr bwMode="auto">
          <a:xfrm>
            <a:off x="3626893" y="1428750"/>
            <a:ext cx="1402307" cy="762000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Foundations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II</a:t>
            </a:r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2621507" y="283261"/>
            <a:ext cx="1402307" cy="872220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Data</a:t>
            </a:r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Structures &amp;</a:t>
            </a:r>
          </a:p>
          <a:p>
            <a:pPr algn="ctr"/>
            <a:r>
              <a:rPr lang="en-US" sz="1600" dirty="0" smtClean="0">
                <a:latin typeface="Arial" charset="0"/>
              </a:rPr>
              <a:t>Parallelism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457200" y="1428750"/>
            <a:ext cx="1402307" cy="762952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Foundations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</a:t>
            </a:r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2850107" y="2647950"/>
            <a:ext cx="1402307" cy="733722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err="1" smtClean="0">
                <a:latin typeface="Arial" charset="0"/>
              </a:rPr>
              <a:t>Hw</a:t>
            </a:r>
            <a:r>
              <a:rPr lang="en-US" sz="1700" dirty="0" smtClean="0">
                <a:latin typeface="Arial" charset="0"/>
              </a:rPr>
              <a:t>/</a:t>
            </a:r>
            <a:r>
              <a:rPr lang="en-US" sz="1700" dirty="0" err="1" smtClean="0">
                <a:latin typeface="Arial" charset="0"/>
              </a:rPr>
              <a:t>Sw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Interface</a:t>
            </a:r>
          </a:p>
        </p:txBody>
      </p:sp>
      <p:sp>
        <p:nvSpPr>
          <p:cNvPr id="50" name="Oval 11"/>
          <p:cNvSpPr>
            <a:spLocks noChangeArrowheads="1"/>
          </p:cNvSpPr>
          <p:nvPr/>
        </p:nvSpPr>
        <p:spPr bwMode="auto">
          <a:xfrm>
            <a:off x="6248400" y="283258"/>
            <a:ext cx="1524000" cy="872221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>
                <a:latin typeface="Arial" charset="0"/>
              </a:rPr>
              <a:t>Programming</a:t>
            </a:r>
          </a:p>
          <a:p>
            <a:pPr algn="ctr"/>
            <a:r>
              <a:rPr lang="en-US" sz="1600" dirty="0" smtClean="0">
                <a:latin typeface="Arial" charset="0"/>
              </a:rPr>
              <a:t>Languages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1" name="Line 13"/>
          <p:cNvSpPr>
            <a:spLocks noChangeShapeType="1"/>
          </p:cNvSpPr>
          <p:nvPr/>
        </p:nvSpPr>
        <p:spPr bwMode="auto">
          <a:xfrm flipV="1">
            <a:off x="4275756" y="3033578"/>
            <a:ext cx="1088951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 flipV="1">
            <a:off x="1845925" y="1794778"/>
            <a:ext cx="1780968" cy="20959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V="1">
            <a:off x="1859508" y="987424"/>
            <a:ext cx="739172" cy="807354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Oval 31"/>
          <p:cNvSpPr>
            <a:spLocks noChangeArrowheads="1"/>
          </p:cNvSpPr>
          <p:nvPr/>
        </p:nvSpPr>
        <p:spPr bwMode="auto">
          <a:xfrm>
            <a:off x="1524000" y="2343150"/>
            <a:ext cx="811862" cy="608140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Tools</a:t>
            </a:r>
            <a:endParaRPr lang="en-US" sz="1700" dirty="0">
              <a:latin typeface="Arial" charset="0"/>
            </a:endParaRPr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5364707" y="2611825"/>
            <a:ext cx="1493293" cy="798125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>
                <a:latin typeface="Arial" charset="0"/>
              </a:rPr>
              <a:t> </a:t>
            </a:r>
          </a:p>
          <a:p>
            <a:pPr algn="ctr"/>
            <a:r>
              <a:rPr lang="en-US" sz="1600" dirty="0" smtClean="0">
                <a:latin typeface="Arial" charset="0"/>
              </a:rPr>
              <a:t>Systems</a:t>
            </a:r>
          </a:p>
          <a:p>
            <a:pPr algn="ctr"/>
            <a:r>
              <a:rPr lang="en-US" sz="1600" dirty="0" smtClean="0">
                <a:latin typeface="Arial" charset="0"/>
              </a:rPr>
              <a:t>Programming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6" name="Oval 8"/>
          <p:cNvSpPr>
            <a:spLocks noChangeArrowheads="1"/>
          </p:cNvSpPr>
          <p:nvPr/>
        </p:nvSpPr>
        <p:spPr bwMode="auto">
          <a:xfrm>
            <a:off x="4541293" y="285750"/>
            <a:ext cx="1402307" cy="869731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>
                <a:latin typeface="Arial" charset="0"/>
              </a:rPr>
              <a:t>Data </a:t>
            </a:r>
          </a:p>
          <a:p>
            <a:pPr algn="ctr"/>
            <a:r>
              <a:rPr lang="en-US" sz="1600" dirty="0" smtClean="0">
                <a:latin typeface="Arial" charset="0"/>
              </a:rPr>
              <a:t>Management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 flipV="1">
            <a:off x="1862961" y="1103094"/>
            <a:ext cx="2678332" cy="707127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8" name="Group 57"/>
          <p:cNvGrpSpPr>
            <a:grpSpLocks/>
          </p:cNvGrpSpPr>
          <p:nvPr/>
        </p:nvGrpSpPr>
        <p:grpSpPr>
          <a:xfrm rot="1782478">
            <a:off x="2372674" y="2521752"/>
            <a:ext cx="544317" cy="494152"/>
            <a:chOff x="7362825" y="2782927"/>
            <a:chExt cx="561975" cy="523220"/>
          </a:xfrm>
        </p:grpSpPr>
        <p:sp>
          <p:nvSpPr>
            <p:cNvPr id="59" name="Line 29"/>
            <p:cNvSpPr>
              <a:spLocks noChangeShapeType="1"/>
            </p:cNvSpPr>
            <p:nvPr/>
          </p:nvSpPr>
          <p:spPr bwMode="auto">
            <a:xfrm>
              <a:off x="7362825" y="314646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00" y="278292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*</a:t>
              </a:r>
            </a:p>
          </p:txBody>
        </p:sp>
      </p:grpSp>
      <p:sp>
        <p:nvSpPr>
          <p:cNvPr id="61" name="Oval 3"/>
          <p:cNvSpPr>
            <a:spLocks noChangeArrowheads="1"/>
          </p:cNvSpPr>
          <p:nvPr/>
        </p:nvSpPr>
        <p:spPr bwMode="auto">
          <a:xfrm>
            <a:off x="792707" y="283260"/>
            <a:ext cx="1402307" cy="819835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/>
          <a:lstStyle/>
          <a:p>
            <a:pPr algn="ctr"/>
            <a:endParaRPr lang="en-US" sz="1600" dirty="0" smtClean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SW Design</a:t>
            </a:r>
          </a:p>
          <a:p>
            <a:pPr algn="ctr"/>
            <a:r>
              <a:rPr lang="en-US" sz="1600" dirty="0" smtClean="0">
                <a:latin typeface="Arial" charset="0"/>
              </a:rPr>
              <a:t>&amp; </a:t>
            </a:r>
            <a:r>
              <a:rPr lang="en-US" sz="1600" dirty="0" err="1" smtClean="0">
                <a:latin typeface="Arial" charset="0"/>
              </a:rPr>
              <a:t>Impl</a:t>
            </a:r>
            <a:endParaRPr lang="en-US" sz="1600" dirty="0" smtClean="0">
              <a:latin typeface="Arial" charset="0"/>
            </a:endParaRP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5074693" y="4045167"/>
            <a:ext cx="1402307" cy="660183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Digital</a:t>
            </a:r>
          </a:p>
          <a:p>
            <a:pPr algn="ctr"/>
            <a:r>
              <a:rPr lang="en-US" sz="1700" dirty="0" smtClean="0">
                <a:latin typeface="Arial" charset="0"/>
              </a:rPr>
              <a:t>Circuits</a:t>
            </a:r>
            <a:endParaRPr lang="en-US" sz="1700" dirty="0">
              <a:latin typeface="Arial" charset="0"/>
            </a:endParaRPr>
          </a:p>
        </p:txBody>
      </p:sp>
      <p:sp>
        <p:nvSpPr>
          <p:cNvPr id="63" name="Oval 8"/>
          <p:cNvSpPr>
            <a:spLocks noChangeArrowheads="1"/>
          </p:cNvSpPr>
          <p:nvPr/>
        </p:nvSpPr>
        <p:spPr bwMode="auto">
          <a:xfrm>
            <a:off x="3124200" y="4029583"/>
            <a:ext cx="1040914" cy="675767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Digital</a:t>
            </a:r>
          </a:p>
          <a:p>
            <a:pPr algn="ctr"/>
            <a:r>
              <a:rPr lang="en-US" sz="1700" dirty="0" smtClean="0">
                <a:latin typeface="Arial" charset="0"/>
              </a:rPr>
              <a:t>Design</a:t>
            </a:r>
            <a:endParaRPr lang="en-US" sz="1600" dirty="0">
              <a:latin typeface="Arial" charset="0"/>
            </a:endParaRPr>
          </a:p>
        </p:txBody>
      </p:sp>
      <p:sp>
        <p:nvSpPr>
          <p:cNvPr id="64" name="Line 14"/>
          <p:cNvSpPr>
            <a:spLocks noChangeShapeType="1"/>
          </p:cNvSpPr>
          <p:nvPr/>
        </p:nvSpPr>
        <p:spPr bwMode="auto">
          <a:xfrm>
            <a:off x="4151911" y="4400550"/>
            <a:ext cx="87803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14"/>
          <p:cNvSpPr>
            <a:spLocks noChangeShapeType="1"/>
          </p:cNvSpPr>
          <p:nvPr/>
        </p:nvSpPr>
        <p:spPr bwMode="auto">
          <a:xfrm>
            <a:off x="609599" y="2191702"/>
            <a:ext cx="2438401" cy="2361248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6" name="Group 65"/>
          <p:cNvGrpSpPr>
            <a:grpSpLocks/>
          </p:cNvGrpSpPr>
          <p:nvPr/>
        </p:nvGrpSpPr>
        <p:grpSpPr>
          <a:xfrm rot="2786295">
            <a:off x="3131956" y="3445276"/>
            <a:ext cx="862860" cy="523220"/>
            <a:chOff x="7436901" y="2767537"/>
            <a:chExt cx="487899" cy="553998"/>
          </a:xfrm>
        </p:grpSpPr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7436901" y="306340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620000" y="2767537"/>
              <a:ext cx="304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+mn-lt"/>
              </a:endParaRPr>
            </a:p>
          </p:txBody>
        </p:sp>
      </p:grpSp>
      <p:sp>
        <p:nvSpPr>
          <p:cNvPr id="44" name="AutoShape 33"/>
          <p:cNvSpPr>
            <a:spLocks noChangeArrowheads="1"/>
          </p:cNvSpPr>
          <p:nvPr/>
        </p:nvSpPr>
        <p:spPr bwMode="auto">
          <a:xfrm>
            <a:off x="2248127" y="507767"/>
            <a:ext cx="2880360" cy="1371600"/>
          </a:xfrm>
          <a:prstGeom prst="wedgeRectCallout">
            <a:avLst>
              <a:gd name="adj1" fmla="val -67105"/>
              <a:gd name="adj2" fmla="val 43264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smtClean="0">
                <a:latin typeface="Arial" charset="0"/>
              </a:rPr>
              <a:t> logic, sets, circuits,   </a:t>
            </a:r>
          </a:p>
          <a:p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proofs, induction,</a:t>
            </a:r>
          </a:p>
          <a:p>
            <a:r>
              <a:rPr lang="en-US" sz="2000" dirty="0" smtClean="0">
                <a:latin typeface="Arial" charset="0"/>
              </a:rPr>
              <a:t> finite state machines,  </a:t>
            </a:r>
          </a:p>
          <a:p>
            <a:r>
              <a:rPr lang="en-US" sz="2000" dirty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undecidability</a:t>
            </a:r>
            <a:r>
              <a:rPr lang="en-US" sz="2000" dirty="0" smtClean="0">
                <a:latin typeface="Arial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68851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-228600" y="4781550"/>
            <a:ext cx="3429000" cy="342900"/>
          </a:xfrm>
        </p:spPr>
        <p:txBody>
          <a:bodyPr/>
          <a:lstStyle/>
          <a:p>
            <a:r>
              <a:rPr lang="en-US" dirty="0" smtClean="0"/>
              <a:t>Grossman/DECONSTRUCT/2017</a:t>
            </a:r>
            <a:endParaRPr lang="en-US" dirty="0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7322593" y="2850246"/>
            <a:ext cx="3048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7627397" y="2797861"/>
            <a:ext cx="95410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latin typeface="Arial" charset="0"/>
              </a:rPr>
              <a:t>required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338468" y="3231246"/>
            <a:ext cx="304800" cy="228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7643268" y="3178860"/>
            <a:ext cx="150073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charset="0"/>
              </a:rPr>
              <a:t>recommended</a:t>
            </a:r>
            <a:endParaRPr lang="en-US" sz="1500" dirty="0">
              <a:latin typeface="Arial" charset="0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7284493" y="4175809"/>
            <a:ext cx="457200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7754396" y="4001185"/>
            <a:ext cx="84830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Arial" charset="0"/>
              </a:rPr>
              <a:t>pre-</a:t>
            </a:r>
            <a:r>
              <a:rPr lang="en-US" sz="1500" dirty="0" err="1">
                <a:latin typeface="Arial" charset="0"/>
              </a:rPr>
              <a:t>req</a:t>
            </a:r>
            <a:endParaRPr lang="en-US" sz="1500" dirty="0">
              <a:latin typeface="Arial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338468" y="3670081"/>
            <a:ext cx="3048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7643272" y="3617696"/>
            <a:ext cx="93006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charset="0"/>
              </a:rPr>
              <a:t>optional</a:t>
            </a:r>
            <a:endParaRPr lang="en-US" sz="1500" dirty="0">
              <a:latin typeface="Arial" charset="0"/>
            </a:endParaRPr>
          </a:p>
        </p:txBody>
      </p:sp>
      <p:sp>
        <p:nvSpPr>
          <p:cNvPr id="33" name="Footer Placeholder 3"/>
          <p:cNvSpPr txBox="1">
            <a:spLocks/>
          </p:cNvSpPr>
          <p:nvPr/>
        </p:nvSpPr>
        <p:spPr bwMode="auto">
          <a:xfrm>
            <a:off x="2636293" y="5924547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mtClean="0"/>
              <a:t>Grossman, DECONSTRUCT, 2017</a:t>
            </a:r>
            <a:endParaRPr lang="en-US" dirty="0"/>
          </a:p>
        </p:txBody>
      </p:sp>
      <p:grpSp>
        <p:nvGrpSpPr>
          <p:cNvPr id="37" name="Group 36"/>
          <p:cNvGrpSpPr>
            <a:grpSpLocks/>
          </p:cNvGrpSpPr>
          <p:nvPr/>
        </p:nvGrpSpPr>
        <p:grpSpPr>
          <a:xfrm>
            <a:off x="7239000" y="4335110"/>
            <a:ext cx="544317" cy="523220"/>
            <a:chOff x="7362825" y="2782927"/>
            <a:chExt cx="561975" cy="553998"/>
          </a:xfrm>
        </p:grpSpPr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7362825" y="314646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20000" y="2782927"/>
              <a:ext cx="304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+mn-lt"/>
              </a:endParaRPr>
            </a:p>
          </p:txBody>
        </p:sp>
      </p:grp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7772400" y="4476750"/>
            <a:ext cx="112562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Arial" charset="0"/>
              </a:rPr>
              <a:t>c</a:t>
            </a:r>
            <a:r>
              <a:rPr lang="en-US" sz="1500" dirty="0" smtClean="0">
                <a:latin typeface="Arial" charset="0"/>
              </a:rPr>
              <a:t>o/pre-</a:t>
            </a:r>
            <a:r>
              <a:rPr lang="en-US" sz="1500" dirty="0" err="1" smtClean="0">
                <a:latin typeface="Arial" charset="0"/>
              </a:rPr>
              <a:t>req</a:t>
            </a:r>
            <a:endParaRPr lang="en-US" sz="1500" dirty="0">
              <a:latin typeface="Arial" charset="0"/>
            </a:endParaRPr>
          </a:p>
        </p:txBody>
      </p:sp>
      <p:sp>
        <p:nvSpPr>
          <p:cNvPr id="45" name="Oval 2"/>
          <p:cNvSpPr>
            <a:spLocks noChangeArrowheads="1"/>
          </p:cNvSpPr>
          <p:nvPr/>
        </p:nvSpPr>
        <p:spPr bwMode="auto">
          <a:xfrm>
            <a:off x="3626893" y="1428750"/>
            <a:ext cx="1402307" cy="762000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Foundations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II</a:t>
            </a:r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2621507" y="283261"/>
            <a:ext cx="1402307" cy="872220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Data</a:t>
            </a:r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Structures &amp;</a:t>
            </a:r>
          </a:p>
          <a:p>
            <a:pPr algn="ctr"/>
            <a:r>
              <a:rPr lang="en-US" sz="1600" dirty="0" smtClean="0">
                <a:latin typeface="Arial" charset="0"/>
              </a:rPr>
              <a:t>Parallelism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457200" y="1428750"/>
            <a:ext cx="1402307" cy="762952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Foundations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</a:t>
            </a: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2850107" y="2647950"/>
            <a:ext cx="1402307" cy="733722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err="1" smtClean="0">
                <a:latin typeface="Arial" charset="0"/>
              </a:rPr>
              <a:t>Hw</a:t>
            </a:r>
            <a:r>
              <a:rPr lang="en-US" sz="1700" dirty="0" smtClean="0">
                <a:latin typeface="Arial" charset="0"/>
              </a:rPr>
              <a:t>/</a:t>
            </a:r>
            <a:r>
              <a:rPr lang="en-US" sz="1700" dirty="0" err="1" smtClean="0">
                <a:latin typeface="Arial" charset="0"/>
              </a:rPr>
              <a:t>Sw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Interface</a:t>
            </a:r>
          </a:p>
        </p:txBody>
      </p: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6248400" y="283258"/>
            <a:ext cx="1524000" cy="872221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>
                <a:latin typeface="Arial" charset="0"/>
              </a:rPr>
              <a:t>Programming</a:t>
            </a:r>
          </a:p>
          <a:p>
            <a:pPr algn="ctr"/>
            <a:r>
              <a:rPr lang="en-US" sz="1600" dirty="0" smtClean="0">
                <a:latin typeface="Arial" charset="0"/>
              </a:rPr>
              <a:t>Languages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 flipV="1">
            <a:off x="4275756" y="3033578"/>
            <a:ext cx="1088951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 flipV="1">
            <a:off x="1845925" y="1794778"/>
            <a:ext cx="1780968" cy="20959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5"/>
          <p:cNvSpPr>
            <a:spLocks noChangeShapeType="1"/>
          </p:cNvSpPr>
          <p:nvPr/>
        </p:nvSpPr>
        <p:spPr bwMode="auto">
          <a:xfrm flipV="1">
            <a:off x="1859508" y="987424"/>
            <a:ext cx="739172" cy="807354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Oval 31"/>
          <p:cNvSpPr>
            <a:spLocks noChangeArrowheads="1"/>
          </p:cNvSpPr>
          <p:nvPr/>
        </p:nvSpPr>
        <p:spPr bwMode="auto">
          <a:xfrm>
            <a:off x="1524000" y="2343150"/>
            <a:ext cx="811862" cy="608140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Tools</a:t>
            </a:r>
            <a:endParaRPr lang="en-US" sz="1700" dirty="0">
              <a:latin typeface="Arial" charset="0"/>
            </a:endParaRP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5364707" y="2611825"/>
            <a:ext cx="1493293" cy="798125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>
                <a:latin typeface="Arial" charset="0"/>
              </a:rPr>
              <a:t> </a:t>
            </a:r>
          </a:p>
          <a:p>
            <a:pPr algn="ctr"/>
            <a:r>
              <a:rPr lang="en-US" sz="1600" dirty="0" smtClean="0">
                <a:latin typeface="Arial" charset="0"/>
              </a:rPr>
              <a:t>Systems</a:t>
            </a:r>
          </a:p>
          <a:p>
            <a:pPr algn="ctr"/>
            <a:r>
              <a:rPr lang="en-US" sz="1600" dirty="0" smtClean="0">
                <a:latin typeface="Arial" charset="0"/>
              </a:rPr>
              <a:t>Programming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5" name="Oval 8"/>
          <p:cNvSpPr>
            <a:spLocks noChangeArrowheads="1"/>
          </p:cNvSpPr>
          <p:nvPr/>
        </p:nvSpPr>
        <p:spPr bwMode="auto">
          <a:xfrm>
            <a:off x="4541293" y="285750"/>
            <a:ext cx="1402307" cy="869731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>
                <a:latin typeface="Arial" charset="0"/>
              </a:rPr>
              <a:t>Data </a:t>
            </a:r>
          </a:p>
          <a:p>
            <a:pPr algn="ctr"/>
            <a:r>
              <a:rPr lang="en-US" sz="1600" dirty="0" smtClean="0">
                <a:latin typeface="Arial" charset="0"/>
              </a:rPr>
              <a:t>Management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6" name="Line 11"/>
          <p:cNvSpPr>
            <a:spLocks noChangeShapeType="1"/>
          </p:cNvSpPr>
          <p:nvPr/>
        </p:nvSpPr>
        <p:spPr bwMode="auto">
          <a:xfrm flipV="1">
            <a:off x="1862961" y="1103094"/>
            <a:ext cx="2678332" cy="707127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7" name="Group 56"/>
          <p:cNvGrpSpPr>
            <a:grpSpLocks/>
          </p:cNvGrpSpPr>
          <p:nvPr/>
        </p:nvGrpSpPr>
        <p:grpSpPr>
          <a:xfrm rot="1782478">
            <a:off x="2372674" y="2521752"/>
            <a:ext cx="544317" cy="494152"/>
            <a:chOff x="7362825" y="2782927"/>
            <a:chExt cx="561975" cy="523220"/>
          </a:xfrm>
        </p:grpSpPr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7362825" y="314646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20000" y="278292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*</a:t>
              </a:r>
            </a:p>
          </p:txBody>
        </p:sp>
      </p:grpSp>
      <p:sp>
        <p:nvSpPr>
          <p:cNvPr id="60" name="Oval 3"/>
          <p:cNvSpPr>
            <a:spLocks noChangeArrowheads="1"/>
          </p:cNvSpPr>
          <p:nvPr/>
        </p:nvSpPr>
        <p:spPr bwMode="auto">
          <a:xfrm>
            <a:off x="792707" y="283260"/>
            <a:ext cx="1402307" cy="819835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/>
          <a:lstStyle/>
          <a:p>
            <a:pPr algn="ctr"/>
            <a:endParaRPr lang="en-US" sz="1600" dirty="0" smtClean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SW Design</a:t>
            </a:r>
          </a:p>
          <a:p>
            <a:pPr algn="ctr"/>
            <a:r>
              <a:rPr lang="en-US" sz="1600" dirty="0" smtClean="0">
                <a:latin typeface="Arial" charset="0"/>
              </a:rPr>
              <a:t>&amp; </a:t>
            </a:r>
            <a:r>
              <a:rPr lang="en-US" sz="1600" dirty="0" err="1" smtClean="0">
                <a:latin typeface="Arial" charset="0"/>
              </a:rPr>
              <a:t>Impl</a:t>
            </a:r>
            <a:endParaRPr lang="en-US" sz="1600" dirty="0" smtClean="0">
              <a:latin typeface="Arial" charset="0"/>
            </a:endParaRP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61" name="Oval 7"/>
          <p:cNvSpPr>
            <a:spLocks noChangeArrowheads="1"/>
          </p:cNvSpPr>
          <p:nvPr/>
        </p:nvSpPr>
        <p:spPr bwMode="auto">
          <a:xfrm>
            <a:off x="5074693" y="4045167"/>
            <a:ext cx="1402307" cy="660183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Digital</a:t>
            </a:r>
          </a:p>
          <a:p>
            <a:pPr algn="ctr"/>
            <a:r>
              <a:rPr lang="en-US" sz="1700" dirty="0" smtClean="0">
                <a:latin typeface="Arial" charset="0"/>
              </a:rPr>
              <a:t>Circuits</a:t>
            </a:r>
            <a:endParaRPr lang="en-US" sz="1700" dirty="0">
              <a:latin typeface="Arial" charset="0"/>
            </a:endParaRPr>
          </a:p>
        </p:txBody>
      </p:sp>
      <p:sp>
        <p:nvSpPr>
          <p:cNvPr id="62" name="Oval 8"/>
          <p:cNvSpPr>
            <a:spLocks noChangeArrowheads="1"/>
          </p:cNvSpPr>
          <p:nvPr/>
        </p:nvSpPr>
        <p:spPr bwMode="auto">
          <a:xfrm>
            <a:off x="3124200" y="4029583"/>
            <a:ext cx="1040914" cy="675767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Digital</a:t>
            </a:r>
          </a:p>
          <a:p>
            <a:pPr algn="ctr"/>
            <a:r>
              <a:rPr lang="en-US" sz="1700" dirty="0" smtClean="0">
                <a:latin typeface="Arial" charset="0"/>
              </a:rPr>
              <a:t>Design</a:t>
            </a:r>
            <a:endParaRPr lang="en-US" sz="1600" dirty="0">
              <a:latin typeface="Arial" charset="0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4151911" y="4400550"/>
            <a:ext cx="87803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4"/>
          <p:cNvSpPr>
            <a:spLocks noChangeShapeType="1"/>
          </p:cNvSpPr>
          <p:nvPr/>
        </p:nvSpPr>
        <p:spPr bwMode="auto">
          <a:xfrm>
            <a:off x="609599" y="2191702"/>
            <a:ext cx="2438401" cy="2361248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5" name="Group 64"/>
          <p:cNvGrpSpPr>
            <a:grpSpLocks/>
          </p:cNvGrpSpPr>
          <p:nvPr/>
        </p:nvGrpSpPr>
        <p:grpSpPr>
          <a:xfrm rot="2786295">
            <a:off x="3131956" y="3445276"/>
            <a:ext cx="862860" cy="523220"/>
            <a:chOff x="7436901" y="2767537"/>
            <a:chExt cx="487899" cy="553998"/>
          </a:xfrm>
        </p:grpSpPr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7436901" y="306340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620000" y="2767537"/>
              <a:ext cx="304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+mn-lt"/>
              </a:endParaRPr>
            </a:p>
          </p:txBody>
        </p:sp>
      </p:grpSp>
      <p:sp>
        <p:nvSpPr>
          <p:cNvPr id="44" name="AutoShape 33"/>
          <p:cNvSpPr>
            <a:spLocks noChangeArrowheads="1"/>
          </p:cNvSpPr>
          <p:nvPr/>
        </p:nvSpPr>
        <p:spPr bwMode="auto">
          <a:xfrm>
            <a:off x="4252414" y="1581150"/>
            <a:ext cx="2971800" cy="1371600"/>
          </a:xfrm>
          <a:prstGeom prst="wedgeRectCallout">
            <a:avLst>
              <a:gd name="adj1" fmla="val -62412"/>
              <a:gd name="adj2" fmla="val 5659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smtClean="0">
                <a:latin typeface="Arial" charset="0"/>
              </a:rPr>
              <a:t> bits, binary numbers,</a:t>
            </a:r>
          </a:p>
          <a:p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assembly, C, </a:t>
            </a:r>
          </a:p>
          <a:p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pointers, caching, </a:t>
            </a:r>
          </a:p>
          <a:p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connection to Java, …</a:t>
            </a:r>
          </a:p>
        </p:txBody>
      </p:sp>
    </p:spTree>
    <p:extLst>
      <p:ext uri="{BB962C8B-B14F-4D97-AF65-F5344CB8AC3E}">
        <p14:creationId xmlns:p14="http://schemas.microsoft.com/office/powerpoint/2010/main" val="368851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-228600" y="4781550"/>
            <a:ext cx="3429000" cy="342900"/>
          </a:xfrm>
        </p:spPr>
        <p:txBody>
          <a:bodyPr/>
          <a:lstStyle/>
          <a:p>
            <a:r>
              <a:rPr lang="en-US" dirty="0" smtClean="0"/>
              <a:t>Grossman/DECONSTRUCT/2017</a:t>
            </a:r>
            <a:endParaRPr lang="en-US" dirty="0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7322593" y="2850246"/>
            <a:ext cx="3048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7627397" y="2797861"/>
            <a:ext cx="95410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latin typeface="Arial" charset="0"/>
              </a:rPr>
              <a:t>required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338468" y="3231246"/>
            <a:ext cx="304800" cy="228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7643268" y="3178860"/>
            <a:ext cx="150073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charset="0"/>
              </a:rPr>
              <a:t>recommended</a:t>
            </a:r>
            <a:endParaRPr lang="en-US" sz="1500" dirty="0">
              <a:latin typeface="Arial" charset="0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7284493" y="4175809"/>
            <a:ext cx="457200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7754396" y="4001185"/>
            <a:ext cx="84830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Arial" charset="0"/>
              </a:rPr>
              <a:t>pre-</a:t>
            </a:r>
            <a:r>
              <a:rPr lang="en-US" sz="1500" dirty="0" err="1">
                <a:latin typeface="Arial" charset="0"/>
              </a:rPr>
              <a:t>req</a:t>
            </a:r>
            <a:endParaRPr lang="en-US" sz="1500" dirty="0">
              <a:latin typeface="Arial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338468" y="3670081"/>
            <a:ext cx="3048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7643272" y="3617696"/>
            <a:ext cx="93006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charset="0"/>
              </a:rPr>
              <a:t>optional</a:t>
            </a:r>
            <a:endParaRPr lang="en-US" sz="1500" dirty="0">
              <a:latin typeface="Arial" charset="0"/>
            </a:endParaRPr>
          </a:p>
        </p:txBody>
      </p:sp>
      <p:sp>
        <p:nvSpPr>
          <p:cNvPr id="33" name="Footer Placeholder 3"/>
          <p:cNvSpPr txBox="1">
            <a:spLocks/>
          </p:cNvSpPr>
          <p:nvPr/>
        </p:nvSpPr>
        <p:spPr bwMode="auto">
          <a:xfrm>
            <a:off x="2636293" y="5924547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mtClean="0"/>
              <a:t>Grossman, DECONSTRUCT, 2017</a:t>
            </a:r>
            <a:endParaRPr lang="en-US" dirty="0"/>
          </a:p>
        </p:txBody>
      </p:sp>
      <p:grpSp>
        <p:nvGrpSpPr>
          <p:cNvPr id="37" name="Group 36"/>
          <p:cNvGrpSpPr>
            <a:grpSpLocks/>
          </p:cNvGrpSpPr>
          <p:nvPr/>
        </p:nvGrpSpPr>
        <p:grpSpPr>
          <a:xfrm>
            <a:off x="7239000" y="4335110"/>
            <a:ext cx="544317" cy="523220"/>
            <a:chOff x="7362825" y="2782927"/>
            <a:chExt cx="561975" cy="553998"/>
          </a:xfrm>
        </p:grpSpPr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7362825" y="314646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20000" y="2782927"/>
              <a:ext cx="304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+mn-lt"/>
              </a:endParaRPr>
            </a:p>
          </p:txBody>
        </p:sp>
      </p:grp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7772400" y="4476750"/>
            <a:ext cx="112562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Arial" charset="0"/>
              </a:rPr>
              <a:t>c</a:t>
            </a:r>
            <a:r>
              <a:rPr lang="en-US" sz="1500" dirty="0" smtClean="0">
                <a:latin typeface="Arial" charset="0"/>
              </a:rPr>
              <a:t>o/pre-</a:t>
            </a:r>
            <a:r>
              <a:rPr lang="en-US" sz="1500" dirty="0" err="1" smtClean="0">
                <a:latin typeface="Arial" charset="0"/>
              </a:rPr>
              <a:t>req</a:t>
            </a:r>
            <a:endParaRPr lang="en-US" sz="1500" dirty="0">
              <a:latin typeface="Arial" charset="0"/>
            </a:endParaRPr>
          </a:p>
        </p:txBody>
      </p:sp>
      <p:sp>
        <p:nvSpPr>
          <p:cNvPr id="45" name="Oval 2"/>
          <p:cNvSpPr>
            <a:spLocks noChangeArrowheads="1"/>
          </p:cNvSpPr>
          <p:nvPr/>
        </p:nvSpPr>
        <p:spPr bwMode="auto">
          <a:xfrm>
            <a:off x="3626893" y="1428750"/>
            <a:ext cx="1402307" cy="762000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Foundations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II</a:t>
            </a:r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2621507" y="283261"/>
            <a:ext cx="1402307" cy="872220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Data</a:t>
            </a:r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Structures &amp;</a:t>
            </a:r>
          </a:p>
          <a:p>
            <a:pPr algn="ctr"/>
            <a:r>
              <a:rPr lang="en-US" sz="1600" dirty="0" smtClean="0">
                <a:latin typeface="Arial" charset="0"/>
              </a:rPr>
              <a:t>Parallelism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457200" y="1428750"/>
            <a:ext cx="1402307" cy="762952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Foundations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</a:t>
            </a: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2850107" y="2647950"/>
            <a:ext cx="1402307" cy="733722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err="1" smtClean="0">
                <a:latin typeface="Arial" charset="0"/>
              </a:rPr>
              <a:t>Hw</a:t>
            </a:r>
            <a:r>
              <a:rPr lang="en-US" sz="1700" dirty="0" smtClean="0">
                <a:latin typeface="Arial" charset="0"/>
              </a:rPr>
              <a:t>/</a:t>
            </a:r>
            <a:r>
              <a:rPr lang="en-US" sz="1700" dirty="0" err="1" smtClean="0">
                <a:latin typeface="Arial" charset="0"/>
              </a:rPr>
              <a:t>Sw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Interface</a:t>
            </a:r>
          </a:p>
        </p:txBody>
      </p: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6248400" y="283258"/>
            <a:ext cx="1524000" cy="872221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>
                <a:latin typeface="Arial" charset="0"/>
              </a:rPr>
              <a:t>Programming</a:t>
            </a:r>
          </a:p>
          <a:p>
            <a:pPr algn="ctr"/>
            <a:r>
              <a:rPr lang="en-US" sz="1600" dirty="0" smtClean="0">
                <a:latin typeface="Arial" charset="0"/>
              </a:rPr>
              <a:t>Languages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 flipV="1">
            <a:off x="4275756" y="3033578"/>
            <a:ext cx="1088951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 flipV="1">
            <a:off x="1845925" y="1794778"/>
            <a:ext cx="1780968" cy="20959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5"/>
          <p:cNvSpPr>
            <a:spLocks noChangeShapeType="1"/>
          </p:cNvSpPr>
          <p:nvPr/>
        </p:nvSpPr>
        <p:spPr bwMode="auto">
          <a:xfrm flipV="1">
            <a:off x="1859508" y="987424"/>
            <a:ext cx="739172" cy="807354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Oval 31"/>
          <p:cNvSpPr>
            <a:spLocks noChangeArrowheads="1"/>
          </p:cNvSpPr>
          <p:nvPr/>
        </p:nvSpPr>
        <p:spPr bwMode="auto">
          <a:xfrm>
            <a:off x="1524000" y="2343150"/>
            <a:ext cx="811862" cy="608140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Tools</a:t>
            </a:r>
            <a:endParaRPr lang="en-US" sz="1700" dirty="0">
              <a:latin typeface="Arial" charset="0"/>
            </a:endParaRP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5364707" y="2611825"/>
            <a:ext cx="1493293" cy="798125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>
                <a:latin typeface="Arial" charset="0"/>
              </a:rPr>
              <a:t> </a:t>
            </a:r>
          </a:p>
          <a:p>
            <a:pPr algn="ctr"/>
            <a:r>
              <a:rPr lang="en-US" sz="1600" dirty="0" smtClean="0">
                <a:latin typeface="Arial" charset="0"/>
              </a:rPr>
              <a:t>Systems</a:t>
            </a:r>
          </a:p>
          <a:p>
            <a:pPr algn="ctr"/>
            <a:r>
              <a:rPr lang="en-US" sz="1600" dirty="0" smtClean="0">
                <a:latin typeface="Arial" charset="0"/>
              </a:rPr>
              <a:t>Programming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5" name="Oval 8"/>
          <p:cNvSpPr>
            <a:spLocks noChangeArrowheads="1"/>
          </p:cNvSpPr>
          <p:nvPr/>
        </p:nvSpPr>
        <p:spPr bwMode="auto">
          <a:xfrm>
            <a:off x="4541293" y="285750"/>
            <a:ext cx="1402307" cy="869731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>
                <a:latin typeface="Arial" charset="0"/>
              </a:rPr>
              <a:t>Data </a:t>
            </a:r>
          </a:p>
          <a:p>
            <a:pPr algn="ctr"/>
            <a:r>
              <a:rPr lang="en-US" sz="1600" dirty="0" smtClean="0">
                <a:latin typeface="Arial" charset="0"/>
              </a:rPr>
              <a:t>Management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6" name="Line 11"/>
          <p:cNvSpPr>
            <a:spLocks noChangeShapeType="1"/>
          </p:cNvSpPr>
          <p:nvPr/>
        </p:nvSpPr>
        <p:spPr bwMode="auto">
          <a:xfrm flipV="1">
            <a:off x="1862961" y="1103094"/>
            <a:ext cx="2678332" cy="707127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7" name="Group 56"/>
          <p:cNvGrpSpPr>
            <a:grpSpLocks/>
          </p:cNvGrpSpPr>
          <p:nvPr/>
        </p:nvGrpSpPr>
        <p:grpSpPr>
          <a:xfrm rot="1782478">
            <a:off x="2372674" y="2521752"/>
            <a:ext cx="544317" cy="494152"/>
            <a:chOff x="7362825" y="2782927"/>
            <a:chExt cx="561975" cy="523220"/>
          </a:xfrm>
        </p:grpSpPr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7362825" y="314646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20000" y="278292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*</a:t>
              </a:r>
            </a:p>
          </p:txBody>
        </p:sp>
      </p:grpSp>
      <p:sp>
        <p:nvSpPr>
          <p:cNvPr id="60" name="Oval 3"/>
          <p:cNvSpPr>
            <a:spLocks noChangeArrowheads="1"/>
          </p:cNvSpPr>
          <p:nvPr/>
        </p:nvSpPr>
        <p:spPr bwMode="auto">
          <a:xfrm>
            <a:off x="792707" y="283260"/>
            <a:ext cx="1402307" cy="819835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/>
          <a:lstStyle/>
          <a:p>
            <a:pPr algn="ctr"/>
            <a:endParaRPr lang="en-US" sz="1600" dirty="0" smtClean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SW Design</a:t>
            </a:r>
          </a:p>
          <a:p>
            <a:pPr algn="ctr"/>
            <a:r>
              <a:rPr lang="en-US" sz="1600" dirty="0" smtClean="0">
                <a:latin typeface="Arial" charset="0"/>
              </a:rPr>
              <a:t>&amp; </a:t>
            </a:r>
            <a:r>
              <a:rPr lang="en-US" sz="1600" dirty="0" err="1" smtClean="0">
                <a:latin typeface="Arial" charset="0"/>
              </a:rPr>
              <a:t>Impl</a:t>
            </a:r>
            <a:endParaRPr lang="en-US" sz="1600" dirty="0" smtClean="0">
              <a:latin typeface="Arial" charset="0"/>
            </a:endParaRP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61" name="Oval 7"/>
          <p:cNvSpPr>
            <a:spLocks noChangeArrowheads="1"/>
          </p:cNvSpPr>
          <p:nvPr/>
        </p:nvSpPr>
        <p:spPr bwMode="auto">
          <a:xfrm>
            <a:off x="5074693" y="4045167"/>
            <a:ext cx="1402307" cy="660183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Digital</a:t>
            </a:r>
          </a:p>
          <a:p>
            <a:pPr algn="ctr"/>
            <a:r>
              <a:rPr lang="en-US" sz="1700" dirty="0" smtClean="0">
                <a:latin typeface="Arial" charset="0"/>
              </a:rPr>
              <a:t>Circuits</a:t>
            </a:r>
            <a:endParaRPr lang="en-US" sz="1700" dirty="0">
              <a:latin typeface="Arial" charset="0"/>
            </a:endParaRPr>
          </a:p>
        </p:txBody>
      </p:sp>
      <p:sp>
        <p:nvSpPr>
          <p:cNvPr id="62" name="Oval 8"/>
          <p:cNvSpPr>
            <a:spLocks noChangeArrowheads="1"/>
          </p:cNvSpPr>
          <p:nvPr/>
        </p:nvSpPr>
        <p:spPr bwMode="auto">
          <a:xfrm>
            <a:off x="3124200" y="4029583"/>
            <a:ext cx="1040914" cy="675767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Digital</a:t>
            </a:r>
          </a:p>
          <a:p>
            <a:pPr algn="ctr"/>
            <a:r>
              <a:rPr lang="en-US" sz="1700" dirty="0" smtClean="0">
                <a:latin typeface="Arial" charset="0"/>
              </a:rPr>
              <a:t>Design</a:t>
            </a:r>
            <a:endParaRPr lang="en-US" sz="1600" dirty="0">
              <a:latin typeface="Arial" charset="0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4151911" y="4400550"/>
            <a:ext cx="87803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4"/>
          <p:cNvSpPr>
            <a:spLocks noChangeShapeType="1"/>
          </p:cNvSpPr>
          <p:nvPr/>
        </p:nvSpPr>
        <p:spPr bwMode="auto">
          <a:xfrm>
            <a:off x="609599" y="2191702"/>
            <a:ext cx="2438401" cy="2361248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5" name="Group 64"/>
          <p:cNvGrpSpPr>
            <a:grpSpLocks/>
          </p:cNvGrpSpPr>
          <p:nvPr/>
        </p:nvGrpSpPr>
        <p:grpSpPr>
          <a:xfrm rot="2786295">
            <a:off x="3131956" y="3445276"/>
            <a:ext cx="862860" cy="523220"/>
            <a:chOff x="7436901" y="2767537"/>
            <a:chExt cx="487899" cy="553998"/>
          </a:xfrm>
        </p:grpSpPr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7436901" y="306340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620000" y="2767537"/>
              <a:ext cx="304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+mn-lt"/>
              </a:endParaRPr>
            </a:p>
          </p:txBody>
        </p:sp>
      </p:grpSp>
      <p:sp>
        <p:nvSpPr>
          <p:cNvPr id="44" name="AutoShape 33"/>
          <p:cNvSpPr>
            <a:spLocks noChangeArrowheads="1"/>
          </p:cNvSpPr>
          <p:nvPr/>
        </p:nvSpPr>
        <p:spPr bwMode="auto">
          <a:xfrm>
            <a:off x="2229094" y="3486150"/>
            <a:ext cx="3124200" cy="990600"/>
          </a:xfrm>
          <a:prstGeom prst="wedgeRectCallout">
            <a:avLst>
              <a:gd name="adj1" fmla="val -59912"/>
              <a:gd name="adj2" fmla="val -101556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linux</a:t>
            </a:r>
            <a:r>
              <a:rPr lang="en-US" sz="2000" dirty="0" smtClean="0">
                <a:latin typeface="Arial" charset="0"/>
              </a:rPr>
              <a:t>, bash, make, </a:t>
            </a:r>
          </a:p>
          <a:p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grep, </a:t>
            </a:r>
            <a:r>
              <a:rPr lang="en-US" sz="2000" dirty="0" err="1" smtClean="0">
                <a:latin typeface="Arial" charset="0"/>
              </a:rPr>
              <a:t>git</a:t>
            </a:r>
            <a:r>
              <a:rPr lang="en-US" sz="2000" dirty="0" smtClean="0">
                <a:latin typeface="Arial" charset="0"/>
              </a:rPr>
              <a:t>, …</a:t>
            </a:r>
          </a:p>
          <a:p>
            <a:r>
              <a:rPr lang="en-US" sz="2000" i="1" dirty="0" smtClean="0">
                <a:latin typeface="Arial" charset="0"/>
              </a:rPr>
              <a:t> (1-credit, pass/fail)</a:t>
            </a:r>
          </a:p>
        </p:txBody>
      </p:sp>
    </p:spTree>
    <p:extLst>
      <p:ext uri="{BB962C8B-B14F-4D97-AF65-F5344CB8AC3E}">
        <p14:creationId xmlns:p14="http://schemas.microsoft.com/office/powerpoint/2010/main" val="368851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-228600" y="4781550"/>
            <a:ext cx="3429000" cy="342900"/>
          </a:xfrm>
        </p:spPr>
        <p:txBody>
          <a:bodyPr/>
          <a:lstStyle/>
          <a:p>
            <a:r>
              <a:rPr lang="en-US" dirty="0" smtClean="0"/>
              <a:t>Grossman/DECONSTRUCT/2017</a:t>
            </a:r>
            <a:endParaRPr lang="en-US" dirty="0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7322593" y="2850246"/>
            <a:ext cx="3048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7627397" y="2797861"/>
            <a:ext cx="95410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latin typeface="Arial" charset="0"/>
              </a:rPr>
              <a:t>required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338468" y="3231246"/>
            <a:ext cx="304800" cy="228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7643268" y="3178860"/>
            <a:ext cx="150073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charset="0"/>
              </a:rPr>
              <a:t>recommended</a:t>
            </a:r>
            <a:endParaRPr lang="en-US" sz="1500" dirty="0">
              <a:latin typeface="Arial" charset="0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7284493" y="4175809"/>
            <a:ext cx="457200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7754396" y="4001185"/>
            <a:ext cx="84830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Arial" charset="0"/>
              </a:rPr>
              <a:t>pre-</a:t>
            </a:r>
            <a:r>
              <a:rPr lang="en-US" sz="1500" dirty="0" err="1">
                <a:latin typeface="Arial" charset="0"/>
              </a:rPr>
              <a:t>req</a:t>
            </a:r>
            <a:endParaRPr lang="en-US" sz="1500" dirty="0">
              <a:latin typeface="Arial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338468" y="3670081"/>
            <a:ext cx="3048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7643272" y="3617696"/>
            <a:ext cx="93006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charset="0"/>
              </a:rPr>
              <a:t>optional</a:t>
            </a:r>
            <a:endParaRPr lang="en-US" sz="1500" dirty="0">
              <a:latin typeface="Arial" charset="0"/>
            </a:endParaRPr>
          </a:p>
        </p:txBody>
      </p:sp>
      <p:sp>
        <p:nvSpPr>
          <p:cNvPr id="33" name="Footer Placeholder 3"/>
          <p:cNvSpPr txBox="1">
            <a:spLocks/>
          </p:cNvSpPr>
          <p:nvPr/>
        </p:nvSpPr>
        <p:spPr bwMode="auto">
          <a:xfrm>
            <a:off x="2636293" y="5924547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mtClean="0"/>
              <a:t>Grossman, DECONSTRUCT, 2017</a:t>
            </a:r>
            <a:endParaRPr lang="en-US" dirty="0"/>
          </a:p>
        </p:txBody>
      </p:sp>
      <p:grpSp>
        <p:nvGrpSpPr>
          <p:cNvPr id="37" name="Group 36"/>
          <p:cNvGrpSpPr>
            <a:grpSpLocks/>
          </p:cNvGrpSpPr>
          <p:nvPr/>
        </p:nvGrpSpPr>
        <p:grpSpPr>
          <a:xfrm>
            <a:off x="7239000" y="4335110"/>
            <a:ext cx="544317" cy="523220"/>
            <a:chOff x="7362825" y="2782927"/>
            <a:chExt cx="561975" cy="553998"/>
          </a:xfrm>
        </p:grpSpPr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7362825" y="314646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20000" y="2782927"/>
              <a:ext cx="304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+mn-lt"/>
              </a:endParaRPr>
            </a:p>
          </p:txBody>
        </p:sp>
      </p:grp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7772400" y="4476750"/>
            <a:ext cx="112562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Arial" charset="0"/>
              </a:rPr>
              <a:t>c</a:t>
            </a:r>
            <a:r>
              <a:rPr lang="en-US" sz="1500" dirty="0" smtClean="0">
                <a:latin typeface="Arial" charset="0"/>
              </a:rPr>
              <a:t>o/pre-</a:t>
            </a:r>
            <a:r>
              <a:rPr lang="en-US" sz="1500" dirty="0" err="1" smtClean="0">
                <a:latin typeface="Arial" charset="0"/>
              </a:rPr>
              <a:t>req</a:t>
            </a:r>
            <a:endParaRPr lang="en-US" sz="1500" dirty="0">
              <a:latin typeface="Arial" charset="0"/>
            </a:endParaRPr>
          </a:p>
        </p:txBody>
      </p:sp>
      <p:sp>
        <p:nvSpPr>
          <p:cNvPr id="45" name="Oval 2"/>
          <p:cNvSpPr>
            <a:spLocks noChangeArrowheads="1"/>
          </p:cNvSpPr>
          <p:nvPr/>
        </p:nvSpPr>
        <p:spPr bwMode="auto">
          <a:xfrm>
            <a:off x="3626893" y="1428750"/>
            <a:ext cx="1402307" cy="762000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Foundations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II</a:t>
            </a:r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2621507" y="283261"/>
            <a:ext cx="1402307" cy="872220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Data</a:t>
            </a:r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Structures &amp;</a:t>
            </a:r>
          </a:p>
          <a:p>
            <a:pPr algn="ctr"/>
            <a:r>
              <a:rPr lang="en-US" sz="1600" dirty="0" smtClean="0">
                <a:latin typeface="Arial" charset="0"/>
              </a:rPr>
              <a:t>Parallelism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457200" y="1428750"/>
            <a:ext cx="1402307" cy="762952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Foundations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</a:t>
            </a: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2850107" y="2647950"/>
            <a:ext cx="1402307" cy="733722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err="1" smtClean="0">
                <a:latin typeface="Arial" charset="0"/>
              </a:rPr>
              <a:t>Hw</a:t>
            </a:r>
            <a:r>
              <a:rPr lang="en-US" sz="1700" dirty="0" smtClean="0">
                <a:latin typeface="Arial" charset="0"/>
              </a:rPr>
              <a:t>/</a:t>
            </a:r>
            <a:r>
              <a:rPr lang="en-US" sz="1700" dirty="0" err="1" smtClean="0">
                <a:latin typeface="Arial" charset="0"/>
              </a:rPr>
              <a:t>Sw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Interface</a:t>
            </a:r>
          </a:p>
        </p:txBody>
      </p: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6248400" y="283258"/>
            <a:ext cx="1524000" cy="872221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>
                <a:latin typeface="Arial" charset="0"/>
              </a:rPr>
              <a:t>Programming</a:t>
            </a:r>
          </a:p>
          <a:p>
            <a:pPr algn="ctr"/>
            <a:r>
              <a:rPr lang="en-US" sz="1600" dirty="0" smtClean="0">
                <a:latin typeface="Arial" charset="0"/>
              </a:rPr>
              <a:t>Languages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 flipV="1">
            <a:off x="4275756" y="3033578"/>
            <a:ext cx="1088951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 flipV="1">
            <a:off x="1845925" y="1794778"/>
            <a:ext cx="1780968" cy="20959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5"/>
          <p:cNvSpPr>
            <a:spLocks noChangeShapeType="1"/>
          </p:cNvSpPr>
          <p:nvPr/>
        </p:nvSpPr>
        <p:spPr bwMode="auto">
          <a:xfrm flipV="1">
            <a:off x="1859508" y="987424"/>
            <a:ext cx="739172" cy="807354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Oval 31"/>
          <p:cNvSpPr>
            <a:spLocks noChangeArrowheads="1"/>
          </p:cNvSpPr>
          <p:nvPr/>
        </p:nvSpPr>
        <p:spPr bwMode="auto">
          <a:xfrm>
            <a:off x="1524000" y="2343150"/>
            <a:ext cx="811862" cy="608140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Tools</a:t>
            </a:r>
            <a:endParaRPr lang="en-US" sz="1700" dirty="0">
              <a:latin typeface="Arial" charset="0"/>
            </a:endParaRP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5364707" y="2611825"/>
            <a:ext cx="1493293" cy="798125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>
                <a:latin typeface="Arial" charset="0"/>
              </a:rPr>
              <a:t> </a:t>
            </a:r>
          </a:p>
          <a:p>
            <a:pPr algn="ctr"/>
            <a:r>
              <a:rPr lang="en-US" sz="1600" dirty="0" smtClean="0">
                <a:latin typeface="Arial" charset="0"/>
              </a:rPr>
              <a:t>Systems</a:t>
            </a:r>
          </a:p>
          <a:p>
            <a:pPr algn="ctr"/>
            <a:r>
              <a:rPr lang="en-US" sz="1600" dirty="0" smtClean="0">
                <a:latin typeface="Arial" charset="0"/>
              </a:rPr>
              <a:t>Programming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5" name="Oval 8"/>
          <p:cNvSpPr>
            <a:spLocks noChangeArrowheads="1"/>
          </p:cNvSpPr>
          <p:nvPr/>
        </p:nvSpPr>
        <p:spPr bwMode="auto">
          <a:xfrm>
            <a:off x="4541293" y="285750"/>
            <a:ext cx="1402307" cy="869731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>
                <a:latin typeface="Arial" charset="0"/>
              </a:rPr>
              <a:t>Data </a:t>
            </a:r>
          </a:p>
          <a:p>
            <a:pPr algn="ctr"/>
            <a:r>
              <a:rPr lang="en-US" sz="1600" dirty="0" smtClean="0">
                <a:latin typeface="Arial" charset="0"/>
              </a:rPr>
              <a:t>Management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6" name="Line 11"/>
          <p:cNvSpPr>
            <a:spLocks noChangeShapeType="1"/>
          </p:cNvSpPr>
          <p:nvPr/>
        </p:nvSpPr>
        <p:spPr bwMode="auto">
          <a:xfrm flipV="1">
            <a:off x="1862961" y="1103094"/>
            <a:ext cx="2678332" cy="707127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7" name="Group 56"/>
          <p:cNvGrpSpPr>
            <a:grpSpLocks/>
          </p:cNvGrpSpPr>
          <p:nvPr/>
        </p:nvGrpSpPr>
        <p:grpSpPr>
          <a:xfrm rot="1782478">
            <a:off x="2372674" y="2521752"/>
            <a:ext cx="544317" cy="494152"/>
            <a:chOff x="7362825" y="2782927"/>
            <a:chExt cx="561975" cy="523220"/>
          </a:xfrm>
        </p:grpSpPr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7362825" y="314646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20000" y="278292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*</a:t>
              </a:r>
            </a:p>
          </p:txBody>
        </p:sp>
      </p:grpSp>
      <p:sp>
        <p:nvSpPr>
          <p:cNvPr id="60" name="Oval 3"/>
          <p:cNvSpPr>
            <a:spLocks noChangeArrowheads="1"/>
          </p:cNvSpPr>
          <p:nvPr/>
        </p:nvSpPr>
        <p:spPr bwMode="auto">
          <a:xfrm>
            <a:off x="792707" y="283260"/>
            <a:ext cx="1402307" cy="819835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/>
          <a:lstStyle/>
          <a:p>
            <a:pPr algn="ctr"/>
            <a:endParaRPr lang="en-US" sz="1600" dirty="0" smtClean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SW Design</a:t>
            </a:r>
          </a:p>
          <a:p>
            <a:pPr algn="ctr"/>
            <a:r>
              <a:rPr lang="en-US" sz="1600" dirty="0" smtClean="0">
                <a:latin typeface="Arial" charset="0"/>
              </a:rPr>
              <a:t>&amp; </a:t>
            </a:r>
            <a:r>
              <a:rPr lang="en-US" sz="1600" dirty="0" err="1" smtClean="0">
                <a:latin typeface="Arial" charset="0"/>
              </a:rPr>
              <a:t>Impl</a:t>
            </a:r>
            <a:endParaRPr lang="en-US" sz="1600" dirty="0" smtClean="0">
              <a:latin typeface="Arial" charset="0"/>
            </a:endParaRP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61" name="Oval 7"/>
          <p:cNvSpPr>
            <a:spLocks noChangeArrowheads="1"/>
          </p:cNvSpPr>
          <p:nvPr/>
        </p:nvSpPr>
        <p:spPr bwMode="auto">
          <a:xfrm>
            <a:off x="5074693" y="4045167"/>
            <a:ext cx="1402307" cy="660183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Digital</a:t>
            </a:r>
          </a:p>
          <a:p>
            <a:pPr algn="ctr"/>
            <a:r>
              <a:rPr lang="en-US" sz="1700" dirty="0" smtClean="0">
                <a:latin typeface="Arial" charset="0"/>
              </a:rPr>
              <a:t>Circuits</a:t>
            </a:r>
            <a:endParaRPr lang="en-US" sz="1700" dirty="0">
              <a:latin typeface="Arial" charset="0"/>
            </a:endParaRPr>
          </a:p>
        </p:txBody>
      </p:sp>
      <p:sp>
        <p:nvSpPr>
          <p:cNvPr id="62" name="Oval 8"/>
          <p:cNvSpPr>
            <a:spLocks noChangeArrowheads="1"/>
          </p:cNvSpPr>
          <p:nvPr/>
        </p:nvSpPr>
        <p:spPr bwMode="auto">
          <a:xfrm>
            <a:off x="3124200" y="4029583"/>
            <a:ext cx="1040914" cy="675767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Digital</a:t>
            </a:r>
          </a:p>
          <a:p>
            <a:pPr algn="ctr"/>
            <a:r>
              <a:rPr lang="en-US" sz="1700" dirty="0" smtClean="0">
                <a:latin typeface="Arial" charset="0"/>
              </a:rPr>
              <a:t>Design</a:t>
            </a:r>
            <a:endParaRPr lang="en-US" sz="1600" dirty="0">
              <a:latin typeface="Arial" charset="0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4151911" y="4400550"/>
            <a:ext cx="87803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4"/>
          <p:cNvSpPr>
            <a:spLocks noChangeShapeType="1"/>
          </p:cNvSpPr>
          <p:nvPr/>
        </p:nvSpPr>
        <p:spPr bwMode="auto">
          <a:xfrm>
            <a:off x="609599" y="2191702"/>
            <a:ext cx="2438401" cy="2361248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5" name="Group 64"/>
          <p:cNvGrpSpPr>
            <a:grpSpLocks/>
          </p:cNvGrpSpPr>
          <p:nvPr/>
        </p:nvGrpSpPr>
        <p:grpSpPr>
          <a:xfrm rot="2786295">
            <a:off x="3131956" y="3445276"/>
            <a:ext cx="862860" cy="523220"/>
            <a:chOff x="7436901" y="2767537"/>
            <a:chExt cx="487899" cy="553998"/>
          </a:xfrm>
        </p:grpSpPr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7436901" y="306340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620000" y="2767537"/>
              <a:ext cx="304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+mn-lt"/>
              </a:endParaRPr>
            </a:p>
          </p:txBody>
        </p:sp>
      </p:grpSp>
      <p:sp>
        <p:nvSpPr>
          <p:cNvPr id="44" name="AutoShape 33"/>
          <p:cNvSpPr>
            <a:spLocks noChangeArrowheads="1"/>
          </p:cNvSpPr>
          <p:nvPr/>
        </p:nvSpPr>
        <p:spPr bwMode="auto">
          <a:xfrm>
            <a:off x="2443860" y="1240225"/>
            <a:ext cx="3118740" cy="1134453"/>
          </a:xfrm>
          <a:prstGeom prst="wedgeRectCallout">
            <a:avLst>
              <a:gd name="adj1" fmla="val -68761"/>
              <a:gd name="adj2" fmla="val -5784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smtClean="0">
                <a:latin typeface="Arial" charset="0"/>
              </a:rPr>
              <a:t> software design, </a:t>
            </a:r>
          </a:p>
          <a:p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testing, ADTs, specs,</a:t>
            </a:r>
          </a:p>
          <a:p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debugging, patterns, …</a:t>
            </a:r>
          </a:p>
        </p:txBody>
      </p:sp>
    </p:spTree>
    <p:extLst>
      <p:ext uri="{BB962C8B-B14F-4D97-AF65-F5344CB8AC3E}">
        <p14:creationId xmlns:p14="http://schemas.microsoft.com/office/powerpoint/2010/main" val="368851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-228600" y="4781550"/>
            <a:ext cx="3429000" cy="342900"/>
          </a:xfrm>
        </p:spPr>
        <p:txBody>
          <a:bodyPr/>
          <a:lstStyle/>
          <a:p>
            <a:r>
              <a:rPr lang="en-US" dirty="0" smtClean="0"/>
              <a:t>Grossman/DECONSTRUCT/2017</a:t>
            </a:r>
            <a:endParaRPr lang="en-US" dirty="0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7322593" y="2850246"/>
            <a:ext cx="3048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7627397" y="2797861"/>
            <a:ext cx="95410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latin typeface="Arial" charset="0"/>
              </a:rPr>
              <a:t>required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338468" y="3231246"/>
            <a:ext cx="304800" cy="228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7643268" y="3178860"/>
            <a:ext cx="150073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charset="0"/>
              </a:rPr>
              <a:t>recommended</a:t>
            </a:r>
            <a:endParaRPr lang="en-US" sz="1500" dirty="0">
              <a:latin typeface="Arial" charset="0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7284493" y="4175809"/>
            <a:ext cx="457200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7754396" y="4001185"/>
            <a:ext cx="84830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Arial" charset="0"/>
              </a:rPr>
              <a:t>pre-</a:t>
            </a:r>
            <a:r>
              <a:rPr lang="en-US" sz="1500" dirty="0" err="1">
                <a:latin typeface="Arial" charset="0"/>
              </a:rPr>
              <a:t>req</a:t>
            </a:r>
            <a:endParaRPr lang="en-US" sz="1500" dirty="0">
              <a:latin typeface="Arial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338468" y="3670081"/>
            <a:ext cx="3048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7643272" y="3617696"/>
            <a:ext cx="93006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charset="0"/>
              </a:rPr>
              <a:t>optional</a:t>
            </a:r>
            <a:endParaRPr lang="en-US" sz="1500" dirty="0">
              <a:latin typeface="Arial" charset="0"/>
            </a:endParaRPr>
          </a:p>
        </p:txBody>
      </p:sp>
      <p:sp>
        <p:nvSpPr>
          <p:cNvPr id="33" name="Footer Placeholder 3"/>
          <p:cNvSpPr txBox="1">
            <a:spLocks/>
          </p:cNvSpPr>
          <p:nvPr/>
        </p:nvSpPr>
        <p:spPr bwMode="auto">
          <a:xfrm>
            <a:off x="2636293" y="5924547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mtClean="0"/>
              <a:t>Grossman, DECONSTRUCT, 2017</a:t>
            </a:r>
            <a:endParaRPr lang="en-US" dirty="0"/>
          </a:p>
        </p:txBody>
      </p:sp>
      <p:grpSp>
        <p:nvGrpSpPr>
          <p:cNvPr id="37" name="Group 36"/>
          <p:cNvGrpSpPr>
            <a:grpSpLocks/>
          </p:cNvGrpSpPr>
          <p:nvPr/>
        </p:nvGrpSpPr>
        <p:grpSpPr>
          <a:xfrm>
            <a:off x="7239000" y="4335110"/>
            <a:ext cx="544317" cy="523220"/>
            <a:chOff x="7362825" y="2782927"/>
            <a:chExt cx="561975" cy="553998"/>
          </a:xfrm>
        </p:grpSpPr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7362825" y="314646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20000" y="2782927"/>
              <a:ext cx="304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+mn-lt"/>
              </a:endParaRPr>
            </a:p>
          </p:txBody>
        </p:sp>
      </p:grp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7772400" y="4476750"/>
            <a:ext cx="112562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Arial" charset="0"/>
              </a:rPr>
              <a:t>c</a:t>
            </a:r>
            <a:r>
              <a:rPr lang="en-US" sz="1500" dirty="0" smtClean="0">
                <a:latin typeface="Arial" charset="0"/>
              </a:rPr>
              <a:t>o/pre-</a:t>
            </a:r>
            <a:r>
              <a:rPr lang="en-US" sz="1500" dirty="0" err="1" smtClean="0">
                <a:latin typeface="Arial" charset="0"/>
              </a:rPr>
              <a:t>req</a:t>
            </a:r>
            <a:endParaRPr lang="en-US" sz="1500" dirty="0">
              <a:latin typeface="Arial" charset="0"/>
            </a:endParaRPr>
          </a:p>
        </p:txBody>
      </p:sp>
      <p:sp>
        <p:nvSpPr>
          <p:cNvPr id="45" name="Oval 2"/>
          <p:cNvSpPr>
            <a:spLocks noChangeArrowheads="1"/>
          </p:cNvSpPr>
          <p:nvPr/>
        </p:nvSpPr>
        <p:spPr bwMode="auto">
          <a:xfrm>
            <a:off x="3626893" y="1428750"/>
            <a:ext cx="1402307" cy="762000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Foundations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II</a:t>
            </a:r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2621507" y="283261"/>
            <a:ext cx="1402307" cy="872220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Data</a:t>
            </a:r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Structures &amp;</a:t>
            </a:r>
          </a:p>
          <a:p>
            <a:pPr algn="ctr"/>
            <a:r>
              <a:rPr lang="en-US" sz="1600" dirty="0" smtClean="0">
                <a:latin typeface="Arial" charset="0"/>
              </a:rPr>
              <a:t>Parallelism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457200" y="1428750"/>
            <a:ext cx="1402307" cy="762952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Foundations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</a:t>
            </a: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2850107" y="2647950"/>
            <a:ext cx="1402307" cy="733722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err="1" smtClean="0">
                <a:latin typeface="Arial" charset="0"/>
              </a:rPr>
              <a:t>Hw</a:t>
            </a:r>
            <a:r>
              <a:rPr lang="en-US" sz="1700" dirty="0" smtClean="0">
                <a:latin typeface="Arial" charset="0"/>
              </a:rPr>
              <a:t>/</a:t>
            </a:r>
            <a:r>
              <a:rPr lang="en-US" sz="1700" dirty="0" err="1" smtClean="0">
                <a:latin typeface="Arial" charset="0"/>
              </a:rPr>
              <a:t>Sw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Interface</a:t>
            </a:r>
          </a:p>
        </p:txBody>
      </p: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6248400" y="283258"/>
            <a:ext cx="1524000" cy="872221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>
                <a:latin typeface="Arial" charset="0"/>
              </a:rPr>
              <a:t>Programming</a:t>
            </a:r>
          </a:p>
          <a:p>
            <a:pPr algn="ctr"/>
            <a:r>
              <a:rPr lang="en-US" sz="1600" dirty="0" smtClean="0">
                <a:latin typeface="Arial" charset="0"/>
              </a:rPr>
              <a:t>Languages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 flipV="1">
            <a:off x="4275756" y="3033578"/>
            <a:ext cx="1088951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 flipV="1">
            <a:off x="1845925" y="1794778"/>
            <a:ext cx="1780968" cy="20959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5"/>
          <p:cNvSpPr>
            <a:spLocks noChangeShapeType="1"/>
          </p:cNvSpPr>
          <p:nvPr/>
        </p:nvSpPr>
        <p:spPr bwMode="auto">
          <a:xfrm flipV="1">
            <a:off x="1859508" y="987424"/>
            <a:ext cx="739172" cy="807354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Oval 31"/>
          <p:cNvSpPr>
            <a:spLocks noChangeArrowheads="1"/>
          </p:cNvSpPr>
          <p:nvPr/>
        </p:nvSpPr>
        <p:spPr bwMode="auto">
          <a:xfrm>
            <a:off x="1524000" y="2343150"/>
            <a:ext cx="811862" cy="608140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Tools</a:t>
            </a:r>
            <a:endParaRPr lang="en-US" sz="1700" dirty="0">
              <a:latin typeface="Arial" charset="0"/>
            </a:endParaRP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5364707" y="2611825"/>
            <a:ext cx="1493293" cy="798125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>
                <a:latin typeface="Arial" charset="0"/>
              </a:rPr>
              <a:t> </a:t>
            </a:r>
          </a:p>
          <a:p>
            <a:pPr algn="ctr"/>
            <a:r>
              <a:rPr lang="en-US" sz="1600" dirty="0" smtClean="0">
                <a:latin typeface="Arial" charset="0"/>
              </a:rPr>
              <a:t>Systems</a:t>
            </a:r>
          </a:p>
          <a:p>
            <a:pPr algn="ctr"/>
            <a:r>
              <a:rPr lang="en-US" sz="1600" dirty="0" smtClean="0">
                <a:latin typeface="Arial" charset="0"/>
              </a:rPr>
              <a:t>Programming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5" name="Oval 8"/>
          <p:cNvSpPr>
            <a:spLocks noChangeArrowheads="1"/>
          </p:cNvSpPr>
          <p:nvPr/>
        </p:nvSpPr>
        <p:spPr bwMode="auto">
          <a:xfrm>
            <a:off x="4541293" y="285750"/>
            <a:ext cx="1402307" cy="869731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>
                <a:latin typeface="Arial" charset="0"/>
              </a:rPr>
              <a:t>Data </a:t>
            </a:r>
          </a:p>
          <a:p>
            <a:pPr algn="ctr"/>
            <a:r>
              <a:rPr lang="en-US" sz="1600" dirty="0" smtClean="0">
                <a:latin typeface="Arial" charset="0"/>
              </a:rPr>
              <a:t>Management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6" name="Line 11"/>
          <p:cNvSpPr>
            <a:spLocks noChangeShapeType="1"/>
          </p:cNvSpPr>
          <p:nvPr/>
        </p:nvSpPr>
        <p:spPr bwMode="auto">
          <a:xfrm flipV="1">
            <a:off x="1862961" y="1103094"/>
            <a:ext cx="2678332" cy="707127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7" name="Group 56"/>
          <p:cNvGrpSpPr>
            <a:grpSpLocks/>
          </p:cNvGrpSpPr>
          <p:nvPr/>
        </p:nvGrpSpPr>
        <p:grpSpPr>
          <a:xfrm rot="1782478">
            <a:off x="2372674" y="2521752"/>
            <a:ext cx="544317" cy="494152"/>
            <a:chOff x="7362825" y="2782927"/>
            <a:chExt cx="561975" cy="523220"/>
          </a:xfrm>
        </p:grpSpPr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7362825" y="314646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20000" y="278292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*</a:t>
              </a:r>
            </a:p>
          </p:txBody>
        </p:sp>
      </p:grpSp>
      <p:sp>
        <p:nvSpPr>
          <p:cNvPr id="60" name="Oval 3"/>
          <p:cNvSpPr>
            <a:spLocks noChangeArrowheads="1"/>
          </p:cNvSpPr>
          <p:nvPr/>
        </p:nvSpPr>
        <p:spPr bwMode="auto">
          <a:xfrm>
            <a:off x="792707" y="283260"/>
            <a:ext cx="1402307" cy="819835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/>
          <a:lstStyle/>
          <a:p>
            <a:pPr algn="ctr"/>
            <a:endParaRPr lang="en-US" sz="1600" dirty="0" smtClean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SW Design</a:t>
            </a:r>
          </a:p>
          <a:p>
            <a:pPr algn="ctr"/>
            <a:r>
              <a:rPr lang="en-US" sz="1600" dirty="0" smtClean="0">
                <a:latin typeface="Arial" charset="0"/>
              </a:rPr>
              <a:t>&amp; </a:t>
            </a:r>
            <a:r>
              <a:rPr lang="en-US" sz="1600" dirty="0" err="1" smtClean="0">
                <a:latin typeface="Arial" charset="0"/>
              </a:rPr>
              <a:t>Impl</a:t>
            </a:r>
            <a:endParaRPr lang="en-US" sz="1600" dirty="0" smtClean="0">
              <a:latin typeface="Arial" charset="0"/>
            </a:endParaRP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61" name="Oval 7"/>
          <p:cNvSpPr>
            <a:spLocks noChangeArrowheads="1"/>
          </p:cNvSpPr>
          <p:nvPr/>
        </p:nvSpPr>
        <p:spPr bwMode="auto">
          <a:xfrm>
            <a:off x="5074693" y="4045167"/>
            <a:ext cx="1402307" cy="660183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Digital</a:t>
            </a:r>
          </a:p>
          <a:p>
            <a:pPr algn="ctr"/>
            <a:r>
              <a:rPr lang="en-US" sz="1700" dirty="0" smtClean="0">
                <a:latin typeface="Arial" charset="0"/>
              </a:rPr>
              <a:t>Circuits</a:t>
            </a:r>
            <a:endParaRPr lang="en-US" sz="1700" dirty="0">
              <a:latin typeface="Arial" charset="0"/>
            </a:endParaRPr>
          </a:p>
        </p:txBody>
      </p:sp>
      <p:sp>
        <p:nvSpPr>
          <p:cNvPr id="62" name="Oval 8"/>
          <p:cNvSpPr>
            <a:spLocks noChangeArrowheads="1"/>
          </p:cNvSpPr>
          <p:nvPr/>
        </p:nvSpPr>
        <p:spPr bwMode="auto">
          <a:xfrm>
            <a:off x="3124200" y="4029583"/>
            <a:ext cx="1040914" cy="675767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Digital</a:t>
            </a:r>
          </a:p>
          <a:p>
            <a:pPr algn="ctr"/>
            <a:r>
              <a:rPr lang="en-US" sz="1700" dirty="0" smtClean="0">
                <a:latin typeface="Arial" charset="0"/>
              </a:rPr>
              <a:t>Design</a:t>
            </a:r>
            <a:endParaRPr lang="en-US" sz="1600" dirty="0">
              <a:latin typeface="Arial" charset="0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4151911" y="4400550"/>
            <a:ext cx="87803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4"/>
          <p:cNvSpPr>
            <a:spLocks noChangeShapeType="1"/>
          </p:cNvSpPr>
          <p:nvPr/>
        </p:nvSpPr>
        <p:spPr bwMode="auto">
          <a:xfrm>
            <a:off x="609599" y="2191702"/>
            <a:ext cx="2438401" cy="2361248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5" name="Group 64"/>
          <p:cNvGrpSpPr>
            <a:grpSpLocks/>
          </p:cNvGrpSpPr>
          <p:nvPr/>
        </p:nvGrpSpPr>
        <p:grpSpPr>
          <a:xfrm rot="2786295">
            <a:off x="3131956" y="3445276"/>
            <a:ext cx="862860" cy="523220"/>
            <a:chOff x="7436901" y="2767537"/>
            <a:chExt cx="487899" cy="553998"/>
          </a:xfrm>
        </p:grpSpPr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7436901" y="306340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620000" y="2767537"/>
              <a:ext cx="304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+mn-lt"/>
              </a:endParaRPr>
            </a:p>
          </p:txBody>
        </p:sp>
      </p:grpSp>
      <p:sp>
        <p:nvSpPr>
          <p:cNvPr id="44" name="AutoShape 33"/>
          <p:cNvSpPr>
            <a:spLocks noChangeArrowheads="1"/>
          </p:cNvSpPr>
          <p:nvPr/>
        </p:nvSpPr>
        <p:spPr bwMode="auto">
          <a:xfrm>
            <a:off x="4289656" y="1250045"/>
            <a:ext cx="3429000" cy="1600201"/>
          </a:xfrm>
          <a:prstGeom prst="wedgeRectCallout">
            <a:avLst>
              <a:gd name="adj1" fmla="val -68761"/>
              <a:gd name="adj2" fmla="val -5784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smtClean="0">
                <a:latin typeface="Arial" charset="0"/>
              </a:rPr>
              <a:t> 70% data structures:</a:t>
            </a:r>
          </a:p>
          <a:p>
            <a:r>
              <a:rPr lang="en-US" sz="2000" dirty="0" smtClean="0">
                <a:latin typeface="Arial" charset="0"/>
              </a:rPr>
              <a:t>  big-O, trees, heaps, </a:t>
            </a:r>
          </a:p>
          <a:p>
            <a:r>
              <a:rPr lang="en-US" sz="2000" dirty="0" smtClean="0">
                <a:latin typeface="Arial" charset="0"/>
              </a:rPr>
              <a:t>  hashing, sorting, graphs</a:t>
            </a:r>
          </a:p>
          <a:p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5</a:t>
            </a:r>
            <a:r>
              <a:rPr lang="en-US" sz="2000" dirty="0" smtClean="0">
                <a:latin typeface="Arial" charset="0"/>
              </a:rPr>
              <a:t>% threads, parallelism  </a:t>
            </a:r>
          </a:p>
          <a:p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 5% P vs. NP</a:t>
            </a:r>
          </a:p>
        </p:txBody>
      </p:sp>
    </p:spTree>
    <p:extLst>
      <p:ext uri="{BB962C8B-B14F-4D97-AF65-F5344CB8AC3E}">
        <p14:creationId xmlns:p14="http://schemas.microsoft.com/office/powerpoint/2010/main" val="368851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-228600" y="4781550"/>
            <a:ext cx="3429000" cy="342900"/>
          </a:xfrm>
        </p:spPr>
        <p:txBody>
          <a:bodyPr/>
          <a:lstStyle/>
          <a:p>
            <a:r>
              <a:rPr lang="en-US" dirty="0" smtClean="0"/>
              <a:t>Grossman/DECONSTRUCT/2017</a:t>
            </a:r>
            <a:endParaRPr lang="en-US" dirty="0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7322593" y="2850246"/>
            <a:ext cx="3048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7627397" y="2797861"/>
            <a:ext cx="95410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latin typeface="Arial" charset="0"/>
              </a:rPr>
              <a:t>required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338468" y="3231246"/>
            <a:ext cx="304800" cy="228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7643268" y="3178860"/>
            <a:ext cx="150073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charset="0"/>
              </a:rPr>
              <a:t>recommended</a:t>
            </a:r>
            <a:endParaRPr lang="en-US" sz="1500" dirty="0">
              <a:latin typeface="Arial" charset="0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7284493" y="4175809"/>
            <a:ext cx="457200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7754396" y="4001185"/>
            <a:ext cx="84830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Arial" charset="0"/>
              </a:rPr>
              <a:t>pre-</a:t>
            </a:r>
            <a:r>
              <a:rPr lang="en-US" sz="1500" dirty="0" err="1">
                <a:latin typeface="Arial" charset="0"/>
              </a:rPr>
              <a:t>req</a:t>
            </a:r>
            <a:endParaRPr lang="en-US" sz="1500" dirty="0">
              <a:latin typeface="Arial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338468" y="3670081"/>
            <a:ext cx="3048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7643272" y="3617696"/>
            <a:ext cx="93006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charset="0"/>
              </a:rPr>
              <a:t>optional</a:t>
            </a:r>
            <a:endParaRPr lang="en-US" sz="1500" dirty="0">
              <a:latin typeface="Arial" charset="0"/>
            </a:endParaRPr>
          </a:p>
        </p:txBody>
      </p:sp>
      <p:sp>
        <p:nvSpPr>
          <p:cNvPr id="33" name="Footer Placeholder 3"/>
          <p:cNvSpPr txBox="1">
            <a:spLocks/>
          </p:cNvSpPr>
          <p:nvPr/>
        </p:nvSpPr>
        <p:spPr bwMode="auto">
          <a:xfrm>
            <a:off x="2636293" y="5924547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mtClean="0"/>
              <a:t>Grossman, DECONSTRUCT, 2017</a:t>
            </a:r>
            <a:endParaRPr lang="en-US" dirty="0"/>
          </a:p>
        </p:txBody>
      </p:sp>
      <p:grpSp>
        <p:nvGrpSpPr>
          <p:cNvPr id="37" name="Group 36"/>
          <p:cNvGrpSpPr>
            <a:grpSpLocks/>
          </p:cNvGrpSpPr>
          <p:nvPr/>
        </p:nvGrpSpPr>
        <p:grpSpPr>
          <a:xfrm>
            <a:off x="7239000" y="4335110"/>
            <a:ext cx="544317" cy="523220"/>
            <a:chOff x="7362825" y="2782927"/>
            <a:chExt cx="561975" cy="553998"/>
          </a:xfrm>
        </p:grpSpPr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7362825" y="314646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20000" y="2782927"/>
              <a:ext cx="304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+mn-lt"/>
              </a:endParaRPr>
            </a:p>
          </p:txBody>
        </p:sp>
      </p:grp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7772400" y="4476750"/>
            <a:ext cx="112562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Arial" charset="0"/>
              </a:rPr>
              <a:t>c</a:t>
            </a:r>
            <a:r>
              <a:rPr lang="en-US" sz="1500" dirty="0" smtClean="0">
                <a:latin typeface="Arial" charset="0"/>
              </a:rPr>
              <a:t>o/pre-</a:t>
            </a:r>
            <a:r>
              <a:rPr lang="en-US" sz="1500" dirty="0" err="1" smtClean="0">
                <a:latin typeface="Arial" charset="0"/>
              </a:rPr>
              <a:t>req</a:t>
            </a:r>
            <a:endParaRPr lang="en-US" sz="1500" dirty="0">
              <a:latin typeface="Arial" charset="0"/>
            </a:endParaRPr>
          </a:p>
        </p:txBody>
      </p:sp>
      <p:sp>
        <p:nvSpPr>
          <p:cNvPr id="45" name="Oval 2"/>
          <p:cNvSpPr>
            <a:spLocks noChangeArrowheads="1"/>
          </p:cNvSpPr>
          <p:nvPr/>
        </p:nvSpPr>
        <p:spPr bwMode="auto">
          <a:xfrm>
            <a:off x="3626893" y="1428750"/>
            <a:ext cx="1402307" cy="762000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Foundations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II</a:t>
            </a:r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2621507" y="283261"/>
            <a:ext cx="1402307" cy="872220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Data</a:t>
            </a:r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Structures &amp;</a:t>
            </a:r>
          </a:p>
          <a:p>
            <a:pPr algn="ctr"/>
            <a:r>
              <a:rPr lang="en-US" sz="1600" dirty="0" smtClean="0">
                <a:latin typeface="Arial" charset="0"/>
              </a:rPr>
              <a:t>Parallelism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457200" y="1428750"/>
            <a:ext cx="1402307" cy="762952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Foundations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</a:t>
            </a: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2850107" y="2647950"/>
            <a:ext cx="1402307" cy="733722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err="1" smtClean="0">
                <a:latin typeface="Arial" charset="0"/>
              </a:rPr>
              <a:t>Hw</a:t>
            </a:r>
            <a:r>
              <a:rPr lang="en-US" sz="1700" dirty="0" smtClean="0">
                <a:latin typeface="Arial" charset="0"/>
              </a:rPr>
              <a:t>/</a:t>
            </a:r>
            <a:r>
              <a:rPr lang="en-US" sz="1700" dirty="0" err="1" smtClean="0">
                <a:latin typeface="Arial" charset="0"/>
              </a:rPr>
              <a:t>Sw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Interface</a:t>
            </a:r>
          </a:p>
        </p:txBody>
      </p: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6248400" y="283258"/>
            <a:ext cx="1524000" cy="872221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>
                <a:latin typeface="Arial" charset="0"/>
              </a:rPr>
              <a:t>Programming</a:t>
            </a:r>
          </a:p>
          <a:p>
            <a:pPr algn="ctr"/>
            <a:r>
              <a:rPr lang="en-US" sz="1600" dirty="0" smtClean="0">
                <a:latin typeface="Arial" charset="0"/>
              </a:rPr>
              <a:t>Languages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 flipV="1">
            <a:off x="4275756" y="3033578"/>
            <a:ext cx="1088951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 flipV="1">
            <a:off x="1845925" y="1794778"/>
            <a:ext cx="1780968" cy="20959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5"/>
          <p:cNvSpPr>
            <a:spLocks noChangeShapeType="1"/>
          </p:cNvSpPr>
          <p:nvPr/>
        </p:nvSpPr>
        <p:spPr bwMode="auto">
          <a:xfrm flipV="1">
            <a:off x="1859508" y="987424"/>
            <a:ext cx="739172" cy="807354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Oval 31"/>
          <p:cNvSpPr>
            <a:spLocks noChangeArrowheads="1"/>
          </p:cNvSpPr>
          <p:nvPr/>
        </p:nvSpPr>
        <p:spPr bwMode="auto">
          <a:xfrm>
            <a:off x="1524000" y="2343150"/>
            <a:ext cx="811862" cy="608140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Tools</a:t>
            </a:r>
            <a:endParaRPr lang="en-US" sz="1700" dirty="0">
              <a:latin typeface="Arial" charset="0"/>
            </a:endParaRP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5364707" y="2611825"/>
            <a:ext cx="1493293" cy="798125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>
                <a:latin typeface="Arial" charset="0"/>
              </a:rPr>
              <a:t> </a:t>
            </a:r>
          </a:p>
          <a:p>
            <a:pPr algn="ctr"/>
            <a:r>
              <a:rPr lang="en-US" sz="1600" dirty="0" smtClean="0">
                <a:latin typeface="Arial" charset="0"/>
              </a:rPr>
              <a:t>Systems</a:t>
            </a:r>
          </a:p>
          <a:p>
            <a:pPr algn="ctr"/>
            <a:r>
              <a:rPr lang="en-US" sz="1600" dirty="0" smtClean="0">
                <a:latin typeface="Arial" charset="0"/>
              </a:rPr>
              <a:t>Programming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5" name="Oval 8"/>
          <p:cNvSpPr>
            <a:spLocks noChangeArrowheads="1"/>
          </p:cNvSpPr>
          <p:nvPr/>
        </p:nvSpPr>
        <p:spPr bwMode="auto">
          <a:xfrm>
            <a:off x="4541293" y="285750"/>
            <a:ext cx="1402307" cy="869731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>
                <a:latin typeface="Arial" charset="0"/>
              </a:rPr>
              <a:t>Data </a:t>
            </a:r>
          </a:p>
          <a:p>
            <a:pPr algn="ctr"/>
            <a:r>
              <a:rPr lang="en-US" sz="1600" dirty="0" smtClean="0">
                <a:latin typeface="Arial" charset="0"/>
              </a:rPr>
              <a:t>Management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6" name="Line 11"/>
          <p:cNvSpPr>
            <a:spLocks noChangeShapeType="1"/>
          </p:cNvSpPr>
          <p:nvPr/>
        </p:nvSpPr>
        <p:spPr bwMode="auto">
          <a:xfrm flipV="1">
            <a:off x="1862961" y="1103094"/>
            <a:ext cx="2678332" cy="707127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7" name="Group 56"/>
          <p:cNvGrpSpPr>
            <a:grpSpLocks/>
          </p:cNvGrpSpPr>
          <p:nvPr/>
        </p:nvGrpSpPr>
        <p:grpSpPr>
          <a:xfrm rot="1782478">
            <a:off x="2372674" y="2521752"/>
            <a:ext cx="544317" cy="494152"/>
            <a:chOff x="7362825" y="2782927"/>
            <a:chExt cx="561975" cy="523220"/>
          </a:xfrm>
        </p:grpSpPr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7362825" y="314646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20000" y="278292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*</a:t>
              </a:r>
            </a:p>
          </p:txBody>
        </p:sp>
      </p:grpSp>
      <p:sp>
        <p:nvSpPr>
          <p:cNvPr id="60" name="Oval 3"/>
          <p:cNvSpPr>
            <a:spLocks noChangeArrowheads="1"/>
          </p:cNvSpPr>
          <p:nvPr/>
        </p:nvSpPr>
        <p:spPr bwMode="auto">
          <a:xfrm>
            <a:off x="792707" y="283260"/>
            <a:ext cx="1402307" cy="819835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/>
          <a:lstStyle/>
          <a:p>
            <a:pPr algn="ctr"/>
            <a:endParaRPr lang="en-US" sz="1600" dirty="0" smtClean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SW Design</a:t>
            </a:r>
          </a:p>
          <a:p>
            <a:pPr algn="ctr"/>
            <a:r>
              <a:rPr lang="en-US" sz="1600" dirty="0" smtClean="0">
                <a:latin typeface="Arial" charset="0"/>
              </a:rPr>
              <a:t>&amp; </a:t>
            </a:r>
            <a:r>
              <a:rPr lang="en-US" sz="1600" dirty="0" err="1" smtClean="0">
                <a:latin typeface="Arial" charset="0"/>
              </a:rPr>
              <a:t>Impl</a:t>
            </a:r>
            <a:endParaRPr lang="en-US" sz="1600" dirty="0" smtClean="0">
              <a:latin typeface="Arial" charset="0"/>
            </a:endParaRP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61" name="Oval 7"/>
          <p:cNvSpPr>
            <a:spLocks noChangeArrowheads="1"/>
          </p:cNvSpPr>
          <p:nvPr/>
        </p:nvSpPr>
        <p:spPr bwMode="auto">
          <a:xfrm>
            <a:off x="5074693" y="4045167"/>
            <a:ext cx="1402307" cy="660183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Digital</a:t>
            </a:r>
          </a:p>
          <a:p>
            <a:pPr algn="ctr"/>
            <a:r>
              <a:rPr lang="en-US" sz="1700" dirty="0" smtClean="0">
                <a:latin typeface="Arial" charset="0"/>
              </a:rPr>
              <a:t>Circuits</a:t>
            </a:r>
            <a:endParaRPr lang="en-US" sz="1700" dirty="0">
              <a:latin typeface="Arial" charset="0"/>
            </a:endParaRPr>
          </a:p>
        </p:txBody>
      </p:sp>
      <p:sp>
        <p:nvSpPr>
          <p:cNvPr id="62" name="Oval 8"/>
          <p:cNvSpPr>
            <a:spLocks noChangeArrowheads="1"/>
          </p:cNvSpPr>
          <p:nvPr/>
        </p:nvSpPr>
        <p:spPr bwMode="auto">
          <a:xfrm>
            <a:off x="3124200" y="4029583"/>
            <a:ext cx="1040914" cy="675767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Digital</a:t>
            </a:r>
          </a:p>
          <a:p>
            <a:pPr algn="ctr"/>
            <a:r>
              <a:rPr lang="en-US" sz="1700" dirty="0" smtClean="0">
                <a:latin typeface="Arial" charset="0"/>
              </a:rPr>
              <a:t>Design</a:t>
            </a:r>
            <a:endParaRPr lang="en-US" sz="1600" dirty="0">
              <a:latin typeface="Arial" charset="0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4151911" y="4400550"/>
            <a:ext cx="87803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4"/>
          <p:cNvSpPr>
            <a:spLocks noChangeShapeType="1"/>
          </p:cNvSpPr>
          <p:nvPr/>
        </p:nvSpPr>
        <p:spPr bwMode="auto">
          <a:xfrm>
            <a:off x="609599" y="2191702"/>
            <a:ext cx="2438401" cy="2361248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5" name="Group 64"/>
          <p:cNvGrpSpPr>
            <a:grpSpLocks/>
          </p:cNvGrpSpPr>
          <p:nvPr/>
        </p:nvGrpSpPr>
        <p:grpSpPr>
          <a:xfrm rot="2786295">
            <a:off x="3131956" y="3445276"/>
            <a:ext cx="862860" cy="523220"/>
            <a:chOff x="7436901" y="2767537"/>
            <a:chExt cx="487899" cy="553998"/>
          </a:xfrm>
        </p:grpSpPr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7436901" y="306340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620000" y="2767537"/>
              <a:ext cx="304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+mn-lt"/>
              </a:endParaRPr>
            </a:p>
          </p:txBody>
        </p:sp>
      </p:grpSp>
      <p:sp>
        <p:nvSpPr>
          <p:cNvPr id="44" name="AutoShape 33"/>
          <p:cNvSpPr>
            <a:spLocks noChangeArrowheads="1"/>
          </p:cNvSpPr>
          <p:nvPr/>
        </p:nvSpPr>
        <p:spPr bwMode="auto">
          <a:xfrm>
            <a:off x="5218602" y="2343150"/>
            <a:ext cx="3429000" cy="1870314"/>
          </a:xfrm>
          <a:prstGeom prst="wedgeRectCallout">
            <a:avLst>
              <a:gd name="adj1" fmla="val -68761"/>
              <a:gd name="adj2" fmla="val -5784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smtClean="0">
                <a:latin typeface="Arial" charset="0"/>
              </a:rPr>
              <a:t> Probability &amp; statistics in computing: Bayes, independence, …; </a:t>
            </a:r>
          </a:p>
          <a:p>
            <a:r>
              <a:rPr lang="en-US" sz="2000" dirty="0" smtClean="0">
                <a:latin typeface="Arial" charset="0"/>
              </a:rPr>
              <a:t>hash collisions, RAID, noisy channels, quicksort, network failure, …</a:t>
            </a:r>
          </a:p>
        </p:txBody>
      </p:sp>
    </p:spTree>
    <p:extLst>
      <p:ext uri="{BB962C8B-B14F-4D97-AF65-F5344CB8AC3E}">
        <p14:creationId xmlns:p14="http://schemas.microsoft.com/office/powerpoint/2010/main" val="368851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-228600" y="4781550"/>
            <a:ext cx="3429000" cy="342900"/>
          </a:xfrm>
        </p:spPr>
        <p:txBody>
          <a:bodyPr/>
          <a:lstStyle/>
          <a:p>
            <a:r>
              <a:rPr lang="en-US" dirty="0" smtClean="0"/>
              <a:t>Grossman/DECONSTRUCT/2017</a:t>
            </a:r>
            <a:endParaRPr lang="en-US" dirty="0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7322593" y="2850246"/>
            <a:ext cx="3048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7627397" y="2797861"/>
            <a:ext cx="95410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latin typeface="Arial" charset="0"/>
              </a:rPr>
              <a:t>required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338468" y="3231246"/>
            <a:ext cx="304800" cy="228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7643268" y="3178860"/>
            <a:ext cx="150073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charset="0"/>
              </a:rPr>
              <a:t>recommended</a:t>
            </a:r>
            <a:endParaRPr lang="en-US" sz="1500" dirty="0">
              <a:latin typeface="Arial" charset="0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7284493" y="4175809"/>
            <a:ext cx="457200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7754396" y="4001185"/>
            <a:ext cx="84830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Arial" charset="0"/>
              </a:rPr>
              <a:t>pre-</a:t>
            </a:r>
            <a:r>
              <a:rPr lang="en-US" sz="1500" dirty="0" err="1">
                <a:latin typeface="Arial" charset="0"/>
              </a:rPr>
              <a:t>req</a:t>
            </a:r>
            <a:endParaRPr lang="en-US" sz="1500" dirty="0">
              <a:latin typeface="Arial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338468" y="3670081"/>
            <a:ext cx="3048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7643272" y="3617696"/>
            <a:ext cx="93006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charset="0"/>
              </a:rPr>
              <a:t>optional</a:t>
            </a:r>
            <a:endParaRPr lang="en-US" sz="1500" dirty="0">
              <a:latin typeface="Arial" charset="0"/>
            </a:endParaRPr>
          </a:p>
        </p:txBody>
      </p:sp>
      <p:sp>
        <p:nvSpPr>
          <p:cNvPr id="33" name="Footer Placeholder 3"/>
          <p:cNvSpPr txBox="1">
            <a:spLocks/>
          </p:cNvSpPr>
          <p:nvPr/>
        </p:nvSpPr>
        <p:spPr bwMode="auto">
          <a:xfrm>
            <a:off x="2636293" y="5924547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mtClean="0"/>
              <a:t>Grossman, DECONSTRUCT, 2017</a:t>
            </a:r>
            <a:endParaRPr lang="en-US" dirty="0"/>
          </a:p>
        </p:txBody>
      </p:sp>
      <p:grpSp>
        <p:nvGrpSpPr>
          <p:cNvPr id="37" name="Group 36"/>
          <p:cNvGrpSpPr>
            <a:grpSpLocks/>
          </p:cNvGrpSpPr>
          <p:nvPr/>
        </p:nvGrpSpPr>
        <p:grpSpPr>
          <a:xfrm>
            <a:off x="7239000" y="4335110"/>
            <a:ext cx="544317" cy="523220"/>
            <a:chOff x="7362825" y="2782927"/>
            <a:chExt cx="561975" cy="553998"/>
          </a:xfrm>
        </p:grpSpPr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7362825" y="314646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20000" y="2782927"/>
              <a:ext cx="304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+mn-lt"/>
              </a:endParaRPr>
            </a:p>
          </p:txBody>
        </p:sp>
      </p:grp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7772400" y="4476750"/>
            <a:ext cx="112562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Arial" charset="0"/>
              </a:rPr>
              <a:t>c</a:t>
            </a:r>
            <a:r>
              <a:rPr lang="en-US" sz="1500" dirty="0" smtClean="0">
                <a:latin typeface="Arial" charset="0"/>
              </a:rPr>
              <a:t>o/pre-</a:t>
            </a:r>
            <a:r>
              <a:rPr lang="en-US" sz="1500" dirty="0" err="1" smtClean="0">
                <a:latin typeface="Arial" charset="0"/>
              </a:rPr>
              <a:t>req</a:t>
            </a:r>
            <a:endParaRPr lang="en-US" sz="1500" dirty="0">
              <a:latin typeface="Arial" charset="0"/>
            </a:endParaRPr>
          </a:p>
        </p:txBody>
      </p:sp>
      <p:sp>
        <p:nvSpPr>
          <p:cNvPr id="45" name="Oval 2"/>
          <p:cNvSpPr>
            <a:spLocks noChangeArrowheads="1"/>
          </p:cNvSpPr>
          <p:nvPr/>
        </p:nvSpPr>
        <p:spPr bwMode="auto">
          <a:xfrm>
            <a:off x="3626893" y="1428750"/>
            <a:ext cx="1402307" cy="762000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Foundations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II</a:t>
            </a:r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2621507" y="283261"/>
            <a:ext cx="1402307" cy="872220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Data</a:t>
            </a:r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Structures &amp;</a:t>
            </a:r>
          </a:p>
          <a:p>
            <a:pPr algn="ctr"/>
            <a:r>
              <a:rPr lang="en-US" sz="1600" dirty="0" smtClean="0">
                <a:latin typeface="Arial" charset="0"/>
              </a:rPr>
              <a:t>Parallelism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457200" y="1428750"/>
            <a:ext cx="1402307" cy="762952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Foundations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</a:t>
            </a: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2850107" y="2647950"/>
            <a:ext cx="1402307" cy="733722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err="1" smtClean="0">
                <a:latin typeface="Arial" charset="0"/>
              </a:rPr>
              <a:t>Hw</a:t>
            </a:r>
            <a:r>
              <a:rPr lang="en-US" sz="1700" dirty="0" smtClean="0">
                <a:latin typeface="Arial" charset="0"/>
              </a:rPr>
              <a:t>/</a:t>
            </a:r>
            <a:r>
              <a:rPr lang="en-US" sz="1700" dirty="0" err="1" smtClean="0">
                <a:latin typeface="Arial" charset="0"/>
              </a:rPr>
              <a:t>Sw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Interface</a:t>
            </a:r>
          </a:p>
        </p:txBody>
      </p: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6248400" y="283258"/>
            <a:ext cx="1524000" cy="872221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>
                <a:latin typeface="Arial" charset="0"/>
              </a:rPr>
              <a:t>Programming</a:t>
            </a:r>
          </a:p>
          <a:p>
            <a:pPr algn="ctr"/>
            <a:r>
              <a:rPr lang="en-US" sz="1600" dirty="0" smtClean="0">
                <a:latin typeface="Arial" charset="0"/>
              </a:rPr>
              <a:t>Languages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 flipV="1">
            <a:off x="4275756" y="3033578"/>
            <a:ext cx="1088951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 flipV="1">
            <a:off x="1845925" y="1794778"/>
            <a:ext cx="1780968" cy="20959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5"/>
          <p:cNvSpPr>
            <a:spLocks noChangeShapeType="1"/>
          </p:cNvSpPr>
          <p:nvPr/>
        </p:nvSpPr>
        <p:spPr bwMode="auto">
          <a:xfrm flipV="1">
            <a:off x="1859508" y="987424"/>
            <a:ext cx="739172" cy="807354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Oval 31"/>
          <p:cNvSpPr>
            <a:spLocks noChangeArrowheads="1"/>
          </p:cNvSpPr>
          <p:nvPr/>
        </p:nvSpPr>
        <p:spPr bwMode="auto">
          <a:xfrm>
            <a:off x="1524000" y="2343150"/>
            <a:ext cx="811862" cy="608140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Tools</a:t>
            </a:r>
            <a:endParaRPr lang="en-US" sz="1700" dirty="0">
              <a:latin typeface="Arial" charset="0"/>
            </a:endParaRP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5364707" y="2611825"/>
            <a:ext cx="1493293" cy="798125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>
                <a:latin typeface="Arial" charset="0"/>
              </a:rPr>
              <a:t> </a:t>
            </a:r>
          </a:p>
          <a:p>
            <a:pPr algn="ctr"/>
            <a:r>
              <a:rPr lang="en-US" sz="1600" dirty="0" smtClean="0">
                <a:latin typeface="Arial" charset="0"/>
              </a:rPr>
              <a:t>Systems</a:t>
            </a:r>
          </a:p>
          <a:p>
            <a:pPr algn="ctr"/>
            <a:r>
              <a:rPr lang="en-US" sz="1600" dirty="0" smtClean="0">
                <a:latin typeface="Arial" charset="0"/>
              </a:rPr>
              <a:t>Programming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5" name="Oval 8"/>
          <p:cNvSpPr>
            <a:spLocks noChangeArrowheads="1"/>
          </p:cNvSpPr>
          <p:nvPr/>
        </p:nvSpPr>
        <p:spPr bwMode="auto">
          <a:xfrm>
            <a:off x="4541293" y="285750"/>
            <a:ext cx="1402307" cy="869731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>
                <a:latin typeface="Arial" charset="0"/>
              </a:rPr>
              <a:t>Data </a:t>
            </a:r>
          </a:p>
          <a:p>
            <a:pPr algn="ctr"/>
            <a:r>
              <a:rPr lang="en-US" sz="1600" dirty="0" smtClean="0">
                <a:latin typeface="Arial" charset="0"/>
              </a:rPr>
              <a:t>Management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6" name="Line 11"/>
          <p:cNvSpPr>
            <a:spLocks noChangeShapeType="1"/>
          </p:cNvSpPr>
          <p:nvPr/>
        </p:nvSpPr>
        <p:spPr bwMode="auto">
          <a:xfrm flipV="1">
            <a:off x="1862961" y="1103094"/>
            <a:ext cx="2678332" cy="707127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7" name="Group 56"/>
          <p:cNvGrpSpPr>
            <a:grpSpLocks/>
          </p:cNvGrpSpPr>
          <p:nvPr/>
        </p:nvGrpSpPr>
        <p:grpSpPr>
          <a:xfrm rot="1782478">
            <a:off x="2372674" y="2521752"/>
            <a:ext cx="544317" cy="494152"/>
            <a:chOff x="7362825" y="2782927"/>
            <a:chExt cx="561975" cy="523220"/>
          </a:xfrm>
        </p:grpSpPr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7362825" y="314646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20000" y="278292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*</a:t>
              </a:r>
            </a:p>
          </p:txBody>
        </p:sp>
      </p:grpSp>
      <p:sp>
        <p:nvSpPr>
          <p:cNvPr id="60" name="Oval 3"/>
          <p:cNvSpPr>
            <a:spLocks noChangeArrowheads="1"/>
          </p:cNvSpPr>
          <p:nvPr/>
        </p:nvSpPr>
        <p:spPr bwMode="auto">
          <a:xfrm>
            <a:off x="792707" y="283260"/>
            <a:ext cx="1402307" cy="819835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/>
          <a:lstStyle/>
          <a:p>
            <a:pPr algn="ctr"/>
            <a:endParaRPr lang="en-US" sz="1600" dirty="0" smtClean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SW Design</a:t>
            </a:r>
          </a:p>
          <a:p>
            <a:pPr algn="ctr"/>
            <a:r>
              <a:rPr lang="en-US" sz="1600" dirty="0" smtClean="0">
                <a:latin typeface="Arial" charset="0"/>
              </a:rPr>
              <a:t>&amp; </a:t>
            </a:r>
            <a:r>
              <a:rPr lang="en-US" sz="1600" dirty="0" err="1" smtClean="0">
                <a:latin typeface="Arial" charset="0"/>
              </a:rPr>
              <a:t>Impl</a:t>
            </a:r>
            <a:endParaRPr lang="en-US" sz="1600" dirty="0" smtClean="0">
              <a:latin typeface="Arial" charset="0"/>
            </a:endParaRP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61" name="Oval 7"/>
          <p:cNvSpPr>
            <a:spLocks noChangeArrowheads="1"/>
          </p:cNvSpPr>
          <p:nvPr/>
        </p:nvSpPr>
        <p:spPr bwMode="auto">
          <a:xfrm>
            <a:off x="5074693" y="4045167"/>
            <a:ext cx="1402307" cy="660183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Digital</a:t>
            </a:r>
          </a:p>
          <a:p>
            <a:pPr algn="ctr"/>
            <a:r>
              <a:rPr lang="en-US" sz="1700" dirty="0" smtClean="0">
                <a:latin typeface="Arial" charset="0"/>
              </a:rPr>
              <a:t>Circuits</a:t>
            </a:r>
            <a:endParaRPr lang="en-US" sz="1700" dirty="0">
              <a:latin typeface="Arial" charset="0"/>
            </a:endParaRPr>
          </a:p>
        </p:txBody>
      </p:sp>
      <p:sp>
        <p:nvSpPr>
          <p:cNvPr id="62" name="Oval 8"/>
          <p:cNvSpPr>
            <a:spLocks noChangeArrowheads="1"/>
          </p:cNvSpPr>
          <p:nvPr/>
        </p:nvSpPr>
        <p:spPr bwMode="auto">
          <a:xfrm>
            <a:off x="3124200" y="4029583"/>
            <a:ext cx="1040914" cy="675767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Digital</a:t>
            </a:r>
          </a:p>
          <a:p>
            <a:pPr algn="ctr"/>
            <a:r>
              <a:rPr lang="en-US" sz="1700" dirty="0" smtClean="0">
                <a:latin typeface="Arial" charset="0"/>
              </a:rPr>
              <a:t>Design</a:t>
            </a:r>
            <a:endParaRPr lang="en-US" sz="1600" dirty="0">
              <a:latin typeface="Arial" charset="0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4151911" y="4400550"/>
            <a:ext cx="87803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4"/>
          <p:cNvSpPr>
            <a:spLocks noChangeShapeType="1"/>
          </p:cNvSpPr>
          <p:nvPr/>
        </p:nvSpPr>
        <p:spPr bwMode="auto">
          <a:xfrm>
            <a:off x="609599" y="2191702"/>
            <a:ext cx="2438401" cy="2361248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5" name="Group 64"/>
          <p:cNvGrpSpPr>
            <a:grpSpLocks/>
          </p:cNvGrpSpPr>
          <p:nvPr/>
        </p:nvGrpSpPr>
        <p:grpSpPr>
          <a:xfrm rot="2786295">
            <a:off x="3131956" y="3445276"/>
            <a:ext cx="862860" cy="523220"/>
            <a:chOff x="7436901" y="2767537"/>
            <a:chExt cx="487899" cy="553998"/>
          </a:xfrm>
        </p:grpSpPr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7436901" y="306340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620000" y="2767537"/>
              <a:ext cx="304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+mn-lt"/>
              </a:endParaRPr>
            </a:p>
          </p:txBody>
        </p:sp>
      </p:grpSp>
      <p:sp>
        <p:nvSpPr>
          <p:cNvPr id="44" name="AutoShape 33"/>
          <p:cNvSpPr>
            <a:spLocks noChangeArrowheads="1"/>
          </p:cNvSpPr>
          <p:nvPr/>
        </p:nvSpPr>
        <p:spPr bwMode="auto">
          <a:xfrm>
            <a:off x="2966176" y="688485"/>
            <a:ext cx="4217034" cy="1405231"/>
          </a:xfrm>
          <a:prstGeom prst="wedgeRectCallout">
            <a:avLst>
              <a:gd name="adj1" fmla="val 9914"/>
              <a:gd name="adj2" fmla="val 8415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smtClean="0">
                <a:latin typeface="Arial" charset="0"/>
              </a:rPr>
              <a:t>  non-trivial C/C++ programming,</a:t>
            </a:r>
          </a:p>
          <a:p>
            <a:r>
              <a:rPr lang="en-US" sz="2000" dirty="0" smtClean="0">
                <a:latin typeface="Arial" charset="0"/>
              </a:rPr>
              <a:t>  asynchronous I/O, manual  </a:t>
            </a:r>
          </a:p>
          <a:p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memory management,    </a:t>
            </a:r>
          </a:p>
          <a:p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concurrency, 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40748" y="2311963"/>
            <a:ext cx="98135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~95%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851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-228600" y="4781550"/>
            <a:ext cx="3429000" cy="342900"/>
          </a:xfrm>
        </p:spPr>
        <p:txBody>
          <a:bodyPr/>
          <a:lstStyle/>
          <a:p>
            <a:r>
              <a:rPr lang="en-US" dirty="0" smtClean="0"/>
              <a:t>Grossman/DECONSTRUCT/2017</a:t>
            </a:r>
            <a:endParaRPr lang="en-US" dirty="0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7322593" y="2850246"/>
            <a:ext cx="3048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7627397" y="2797861"/>
            <a:ext cx="95410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latin typeface="Arial" charset="0"/>
              </a:rPr>
              <a:t>required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338468" y="3231246"/>
            <a:ext cx="304800" cy="228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7643268" y="3178860"/>
            <a:ext cx="150073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charset="0"/>
              </a:rPr>
              <a:t>recommended</a:t>
            </a:r>
            <a:endParaRPr lang="en-US" sz="1500" dirty="0">
              <a:latin typeface="Arial" charset="0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7284493" y="4175809"/>
            <a:ext cx="457200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7754396" y="4001185"/>
            <a:ext cx="84830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Arial" charset="0"/>
              </a:rPr>
              <a:t>pre-</a:t>
            </a:r>
            <a:r>
              <a:rPr lang="en-US" sz="1500" dirty="0" err="1">
                <a:latin typeface="Arial" charset="0"/>
              </a:rPr>
              <a:t>req</a:t>
            </a:r>
            <a:endParaRPr lang="en-US" sz="1500" dirty="0">
              <a:latin typeface="Arial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338468" y="3670081"/>
            <a:ext cx="3048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7643272" y="3617696"/>
            <a:ext cx="93006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charset="0"/>
              </a:rPr>
              <a:t>optional</a:t>
            </a:r>
            <a:endParaRPr lang="en-US" sz="1500" dirty="0">
              <a:latin typeface="Arial" charset="0"/>
            </a:endParaRPr>
          </a:p>
        </p:txBody>
      </p:sp>
      <p:sp>
        <p:nvSpPr>
          <p:cNvPr id="33" name="Footer Placeholder 3"/>
          <p:cNvSpPr txBox="1">
            <a:spLocks/>
          </p:cNvSpPr>
          <p:nvPr/>
        </p:nvSpPr>
        <p:spPr bwMode="auto">
          <a:xfrm>
            <a:off x="2636293" y="5924547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mtClean="0"/>
              <a:t>Grossman, DECONSTRUCT, 2017</a:t>
            </a:r>
            <a:endParaRPr lang="en-US" dirty="0"/>
          </a:p>
        </p:txBody>
      </p:sp>
      <p:grpSp>
        <p:nvGrpSpPr>
          <p:cNvPr id="37" name="Group 36"/>
          <p:cNvGrpSpPr>
            <a:grpSpLocks/>
          </p:cNvGrpSpPr>
          <p:nvPr/>
        </p:nvGrpSpPr>
        <p:grpSpPr>
          <a:xfrm>
            <a:off x="7239000" y="4335110"/>
            <a:ext cx="544317" cy="523220"/>
            <a:chOff x="7362825" y="2782927"/>
            <a:chExt cx="561975" cy="553998"/>
          </a:xfrm>
        </p:grpSpPr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7362825" y="314646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20000" y="2782927"/>
              <a:ext cx="304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+mn-lt"/>
              </a:endParaRPr>
            </a:p>
          </p:txBody>
        </p:sp>
      </p:grp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7772400" y="4476750"/>
            <a:ext cx="112562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Arial" charset="0"/>
              </a:rPr>
              <a:t>c</a:t>
            </a:r>
            <a:r>
              <a:rPr lang="en-US" sz="1500" dirty="0" smtClean="0">
                <a:latin typeface="Arial" charset="0"/>
              </a:rPr>
              <a:t>o/pre-</a:t>
            </a:r>
            <a:r>
              <a:rPr lang="en-US" sz="1500" dirty="0" err="1" smtClean="0">
                <a:latin typeface="Arial" charset="0"/>
              </a:rPr>
              <a:t>req</a:t>
            </a:r>
            <a:endParaRPr lang="en-US" sz="1500" dirty="0">
              <a:latin typeface="Arial" charset="0"/>
            </a:endParaRPr>
          </a:p>
        </p:txBody>
      </p:sp>
      <p:sp>
        <p:nvSpPr>
          <p:cNvPr id="47" name="Oval 2"/>
          <p:cNvSpPr>
            <a:spLocks noChangeArrowheads="1"/>
          </p:cNvSpPr>
          <p:nvPr/>
        </p:nvSpPr>
        <p:spPr bwMode="auto">
          <a:xfrm>
            <a:off x="3626893" y="1428750"/>
            <a:ext cx="1402307" cy="762000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Foundations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II</a:t>
            </a:r>
          </a:p>
        </p:txBody>
      </p:sp>
      <p:sp>
        <p:nvSpPr>
          <p:cNvPr id="48" name="Oval 3"/>
          <p:cNvSpPr>
            <a:spLocks noChangeArrowheads="1"/>
          </p:cNvSpPr>
          <p:nvPr/>
        </p:nvSpPr>
        <p:spPr bwMode="auto">
          <a:xfrm>
            <a:off x="2621507" y="283261"/>
            <a:ext cx="1402307" cy="872220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Data</a:t>
            </a:r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Structures &amp;</a:t>
            </a:r>
          </a:p>
          <a:p>
            <a:pPr algn="ctr"/>
            <a:r>
              <a:rPr lang="en-US" sz="1600" dirty="0" smtClean="0">
                <a:latin typeface="Arial" charset="0"/>
              </a:rPr>
              <a:t>Parallelism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49" name="Oval 4"/>
          <p:cNvSpPr>
            <a:spLocks noChangeArrowheads="1"/>
          </p:cNvSpPr>
          <p:nvPr/>
        </p:nvSpPr>
        <p:spPr bwMode="auto">
          <a:xfrm>
            <a:off x="457200" y="1428750"/>
            <a:ext cx="1402307" cy="762952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Foundations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</a:t>
            </a:r>
          </a:p>
        </p:txBody>
      </p:sp>
      <p:sp>
        <p:nvSpPr>
          <p:cNvPr id="50" name="Oval 5"/>
          <p:cNvSpPr>
            <a:spLocks noChangeArrowheads="1"/>
          </p:cNvSpPr>
          <p:nvPr/>
        </p:nvSpPr>
        <p:spPr bwMode="auto">
          <a:xfrm>
            <a:off x="2850107" y="2647950"/>
            <a:ext cx="1402307" cy="733722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err="1" smtClean="0">
                <a:latin typeface="Arial" charset="0"/>
              </a:rPr>
              <a:t>Hw</a:t>
            </a:r>
            <a:r>
              <a:rPr lang="en-US" sz="1700" dirty="0" smtClean="0">
                <a:latin typeface="Arial" charset="0"/>
              </a:rPr>
              <a:t>/</a:t>
            </a:r>
            <a:r>
              <a:rPr lang="en-US" sz="1700" dirty="0" err="1" smtClean="0">
                <a:latin typeface="Arial" charset="0"/>
              </a:rPr>
              <a:t>Sw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Interface</a:t>
            </a:r>
          </a:p>
        </p:txBody>
      </p:sp>
      <p:sp>
        <p:nvSpPr>
          <p:cNvPr id="51" name="Oval 11"/>
          <p:cNvSpPr>
            <a:spLocks noChangeArrowheads="1"/>
          </p:cNvSpPr>
          <p:nvPr/>
        </p:nvSpPr>
        <p:spPr bwMode="auto">
          <a:xfrm>
            <a:off x="6248400" y="283258"/>
            <a:ext cx="1524000" cy="872221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>
                <a:latin typeface="Arial" charset="0"/>
              </a:rPr>
              <a:t>Programming</a:t>
            </a:r>
          </a:p>
          <a:p>
            <a:pPr algn="ctr"/>
            <a:r>
              <a:rPr lang="en-US" sz="1600" dirty="0" smtClean="0">
                <a:latin typeface="Arial" charset="0"/>
              </a:rPr>
              <a:t>Languages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2" name="Line 13"/>
          <p:cNvSpPr>
            <a:spLocks noChangeShapeType="1"/>
          </p:cNvSpPr>
          <p:nvPr/>
        </p:nvSpPr>
        <p:spPr bwMode="auto">
          <a:xfrm flipV="1">
            <a:off x="4275756" y="3033578"/>
            <a:ext cx="1088951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4"/>
          <p:cNvSpPr>
            <a:spLocks noChangeShapeType="1"/>
          </p:cNvSpPr>
          <p:nvPr/>
        </p:nvSpPr>
        <p:spPr bwMode="auto">
          <a:xfrm flipV="1">
            <a:off x="1845925" y="1794778"/>
            <a:ext cx="1780968" cy="20959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15"/>
          <p:cNvSpPr>
            <a:spLocks noChangeShapeType="1"/>
          </p:cNvSpPr>
          <p:nvPr/>
        </p:nvSpPr>
        <p:spPr bwMode="auto">
          <a:xfrm flipV="1">
            <a:off x="1859508" y="987424"/>
            <a:ext cx="739172" cy="807354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1524000" y="2343150"/>
            <a:ext cx="811862" cy="608140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Tools</a:t>
            </a:r>
            <a:endParaRPr lang="en-US" sz="1700" dirty="0">
              <a:latin typeface="Arial" charset="0"/>
            </a:endParaRPr>
          </a:p>
        </p:txBody>
      </p:sp>
      <p:sp>
        <p:nvSpPr>
          <p:cNvPr id="56" name="Oval 28"/>
          <p:cNvSpPr>
            <a:spLocks noChangeArrowheads="1"/>
          </p:cNvSpPr>
          <p:nvPr/>
        </p:nvSpPr>
        <p:spPr bwMode="auto">
          <a:xfrm>
            <a:off x="5364707" y="2611825"/>
            <a:ext cx="1493293" cy="798125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>
                <a:latin typeface="Arial" charset="0"/>
              </a:rPr>
              <a:t> </a:t>
            </a:r>
          </a:p>
          <a:p>
            <a:pPr algn="ctr"/>
            <a:r>
              <a:rPr lang="en-US" sz="1600" dirty="0" smtClean="0">
                <a:latin typeface="Arial" charset="0"/>
              </a:rPr>
              <a:t>Systems</a:t>
            </a:r>
          </a:p>
          <a:p>
            <a:pPr algn="ctr"/>
            <a:r>
              <a:rPr lang="en-US" sz="1600" dirty="0" smtClean="0">
                <a:latin typeface="Arial" charset="0"/>
              </a:rPr>
              <a:t>Programming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4541293" y="285750"/>
            <a:ext cx="1402307" cy="869731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>
                <a:latin typeface="Arial" charset="0"/>
              </a:rPr>
              <a:t>Data </a:t>
            </a:r>
          </a:p>
          <a:p>
            <a:pPr algn="ctr"/>
            <a:r>
              <a:rPr lang="en-US" sz="1600" dirty="0" smtClean="0">
                <a:latin typeface="Arial" charset="0"/>
              </a:rPr>
              <a:t>Management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8" name="Line 11"/>
          <p:cNvSpPr>
            <a:spLocks noChangeShapeType="1"/>
          </p:cNvSpPr>
          <p:nvPr/>
        </p:nvSpPr>
        <p:spPr bwMode="auto">
          <a:xfrm flipV="1">
            <a:off x="1862961" y="1103094"/>
            <a:ext cx="2678332" cy="707127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9" name="Group 58"/>
          <p:cNvGrpSpPr>
            <a:grpSpLocks/>
          </p:cNvGrpSpPr>
          <p:nvPr/>
        </p:nvGrpSpPr>
        <p:grpSpPr>
          <a:xfrm rot="1782478">
            <a:off x="2372674" y="2521752"/>
            <a:ext cx="544317" cy="494152"/>
            <a:chOff x="7362825" y="2782927"/>
            <a:chExt cx="561975" cy="523220"/>
          </a:xfrm>
        </p:grpSpPr>
        <p:sp>
          <p:nvSpPr>
            <p:cNvPr id="60" name="Line 29"/>
            <p:cNvSpPr>
              <a:spLocks noChangeShapeType="1"/>
            </p:cNvSpPr>
            <p:nvPr/>
          </p:nvSpPr>
          <p:spPr bwMode="auto">
            <a:xfrm>
              <a:off x="7362825" y="314646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00" y="278292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*</a:t>
              </a:r>
            </a:p>
          </p:txBody>
        </p:sp>
      </p:grp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792707" y="283260"/>
            <a:ext cx="1402307" cy="819835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/>
          <a:lstStyle/>
          <a:p>
            <a:pPr algn="ctr"/>
            <a:endParaRPr lang="en-US" sz="1600" dirty="0" smtClean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SW Design</a:t>
            </a:r>
          </a:p>
          <a:p>
            <a:pPr algn="ctr"/>
            <a:r>
              <a:rPr lang="en-US" sz="1600" dirty="0" smtClean="0">
                <a:latin typeface="Arial" charset="0"/>
              </a:rPr>
              <a:t>&amp; </a:t>
            </a:r>
            <a:r>
              <a:rPr lang="en-US" sz="1600" dirty="0" err="1" smtClean="0">
                <a:latin typeface="Arial" charset="0"/>
              </a:rPr>
              <a:t>Impl</a:t>
            </a:r>
            <a:endParaRPr lang="en-US" sz="1600" dirty="0" smtClean="0">
              <a:latin typeface="Arial" charset="0"/>
            </a:endParaRP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5074693" y="4045167"/>
            <a:ext cx="1402307" cy="660183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Digital</a:t>
            </a:r>
          </a:p>
          <a:p>
            <a:pPr algn="ctr"/>
            <a:r>
              <a:rPr lang="en-US" sz="1700" dirty="0" smtClean="0">
                <a:latin typeface="Arial" charset="0"/>
              </a:rPr>
              <a:t>Circuits</a:t>
            </a:r>
            <a:endParaRPr lang="en-US" sz="1700" dirty="0">
              <a:latin typeface="Arial" charset="0"/>
            </a:endParaRPr>
          </a:p>
        </p:txBody>
      </p:sp>
      <p:sp>
        <p:nvSpPr>
          <p:cNvPr id="64" name="Oval 8"/>
          <p:cNvSpPr>
            <a:spLocks noChangeArrowheads="1"/>
          </p:cNvSpPr>
          <p:nvPr/>
        </p:nvSpPr>
        <p:spPr bwMode="auto">
          <a:xfrm>
            <a:off x="3124200" y="4029583"/>
            <a:ext cx="1040914" cy="675767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Digital</a:t>
            </a:r>
          </a:p>
          <a:p>
            <a:pPr algn="ctr"/>
            <a:r>
              <a:rPr lang="en-US" sz="1700" dirty="0" smtClean="0">
                <a:latin typeface="Arial" charset="0"/>
              </a:rPr>
              <a:t>Design</a:t>
            </a:r>
            <a:endParaRPr lang="en-US" sz="1600" dirty="0">
              <a:latin typeface="Arial" charset="0"/>
            </a:endParaRPr>
          </a:p>
        </p:txBody>
      </p:sp>
      <p:sp>
        <p:nvSpPr>
          <p:cNvPr id="65" name="Line 14"/>
          <p:cNvSpPr>
            <a:spLocks noChangeShapeType="1"/>
          </p:cNvSpPr>
          <p:nvPr/>
        </p:nvSpPr>
        <p:spPr bwMode="auto">
          <a:xfrm>
            <a:off x="4151911" y="4400550"/>
            <a:ext cx="87803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>
            <a:off x="609599" y="2191702"/>
            <a:ext cx="2438401" cy="2361248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7" name="Group 66"/>
          <p:cNvGrpSpPr>
            <a:grpSpLocks/>
          </p:cNvGrpSpPr>
          <p:nvPr/>
        </p:nvGrpSpPr>
        <p:grpSpPr>
          <a:xfrm rot="2786295">
            <a:off x="3131956" y="3445276"/>
            <a:ext cx="862860" cy="523220"/>
            <a:chOff x="7436901" y="2767537"/>
            <a:chExt cx="487899" cy="553998"/>
          </a:xfrm>
        </p:grpSpPr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7436901" y="306340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620000" y="2767537"/>
              <a:ext cx="304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+mn-lt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440748" y="2311963"/>
            <a:ext cx="98135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~95%</a:t>
            </a:r>
            <a:endParaRPr lang="en-US" dirty="0">
              <a:latin typeface="+mj-lt"/>
            </a:endParaRPr>
          </a:p>
        </p:txBody>
      </p:sp>
      <p:sp>
        <p:nvSpPr>
          <p:cNvPr id="46" name="AutoShape 33"/>
          <p:cNvSpPr>
            <a:spLocks noChangeArrowheads="1"/>
          </p:cNvSpPr>
          <p:nvPr/>
        </p:nvSpPr>
        <p:spPr bwMode="auto">
          <a:xfrm>
            <a:off x="2246815" y="1673898"/>
            <a:ext cx="2938705" cy="1103871"/>
          </a:xfrm>
          <a:prstGeom prst="wedgeRectCallout">
            <a:avLst>
              <a:gd name="adj1" fmla="val 51601"/>
              <a:gd name="adj2" fmla="val -97496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smtClean="0">
                <a:latin typeface="Arial" charset="0"/>
              </a:rPr>
              <a:t>  </a:t>
            </a:r>
            <a:r>
              <a:rPr lang="en-US" sz="2000" i="1" dirty="0" smtClean="0">
                <a:latin typeface="Arial" charset="0"/>
              </a:rPr>
              <a:t>Using</a:t>
            </a:r>
            <a:r>
              <a:rPr lang="en-US" sz="2000" dirty="0" smtClean="0">
                <a:latin typeface="Arial" charset="0"/>
              </a:rPr>
              <a:t> a DBMS, SQL, </a:t>
            </a:r>
          </a:p>
          <a:p>
            <a:r>
              <a:rPr lang="en-US" sz="2000" dirty="0" smtClean="0">
                <a:latin typeface="Arial" charset="0"/>
              </a:rPr>
              <a:t>  transactions,  </a:t>
            </a:r>
          </a:p>
          <a:p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MapReduce, …</a:t>
            </a:r>
          </a:p>
          <a:p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44171" y="54917"/>
            <a:ext cx="98135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~70%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6142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-228600" y="4781550"/>
            <a:ext cx="3429000" cy="342900"/>
          </a:xfrm>
        </p:spPr>
        <p:txBody>
          <a:bodyPr/>
          <a:lstStyle/>
          <a:p>
            <a:r>
              <a:rPr lang="en-US" dirty="0" smtClean="0"/>
              <a:t>Grossman/DECONSTRUCT/2017</a:t>
            </a:r>
            <a:endParaRPr lang="en-US" dirty="0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7322593" y="2850246"/>
            <a:ext cx="3048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7627397" y="2797861"/>
            <a:ext cx="95410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latin typeface="Arial" charset="0"/>
              </a:rPr>
              <a:t>required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338468" y="3231246"/>
            <a:ext cx="304800" cy="228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7643268" y="3178860"/>
            <a:ext cx="150073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charset="0"/>
              </a:rPr>
              <a:t>recommended</a:t>
            </a:r>
            <a:endParaRPr lang="en-US" sz="1500" dirty="0">
              <a:latin typeface="Arial" charset="0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7284493" y="4175809"/>
            <a:ext cx="457200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7754396" y="4001185"/>
            <a:ext cx="84830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Arial" charset="0"/>
              </a:rPr>
              <a:t>pre-</a:t>
            </a:r>
            <a:r>
              <a:rPr lang="en-US" sz="1500" dirty="0" err="1">
                <a:latin typeface="Arial" charset="0"/>
              </a:rPr>
              <a:t>req</a:t>
            </a:r>
            <a:endParaRPr lang="en-US" sz="1500" dirty="0">
              <a:latin typeface="Arial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338468" y="3670081"/>
            <a:ext cx="3048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7643272" y="3617696"/>
            <a:ext cx="93006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charset="0"/>
              </a:rPr>
              <a:t>optional</a:t>
            </a:r>
            <a:endParaRPr lang="en-US" sz="1500" dirty="0">
              <a:latin typeface="Arial" charset="0"/>
            </a:endParaRPr>
          </a:p>
        </p:txBody>
      </p:sp>
      <p:sp>
        <p:nvSpPr>
          <p:cNvPr id="33" name="Footer Placeholder 3"/>
          <p:cNvSpPr txBox="1">
            <a:spLocks/>
          </p:cNvSpPr>
          <p:nvPr/>
        </p:nvSpPr>
        <p:spPr bwMode="auto">
          <a:xfrm>
            <a:off x="2636293" y="5924547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mtClean="0"/>
              <a:t>Grossman, DECONSTRUCT, 2017</a:t>
            </a:r>
            <a:endParaRPr lang="en-US" dirty="0"/>
          </a:p>
        </p:txBody>
      </p:sp>
      <p:grpSp>
        <p:nvGrpSpPr>
          <p:cNvPr id="37" name="Group 36"/>
          <p:cNvGrpSpPr>
            <a:grpSpLocks/>
          </p:cNvGrpSpPr>
          <p:nvPr/>
        </p:nvGrpSpPr>
        <p:grpSpPr>
          <a:xfrm>
            <a:off x="7239000" y="4335110"/>
            <a:ext cx="544317" cy="523220"/>
            <a:chOff x="7362825" y="2782927"/>
            <a:chExt cx="561975" cy="553998"/>
          </a:xfrm>
        </p:grpSpPr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7362825" y="314646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20000" y="2782927"/>
              <a:ext cx="304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+mn-lt"/>
              </a:endParaRPr>
            </a:p>
          </p:txBody>
        </p:sp>
      </p:grp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7772400" y="4476750"/>
            <a:ext cx="112562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Arial" charset="0"/>
              </a:rPr>
              <a:t>c</a:t>
            </a:r>
            <a:r>
              <a:rPr lang="en-US" sz="1500" dirty="0" smtClean="0">
                <a:latin typeface="Arial" charset="0"/>
              </a:rPr>
              <a:t>o/pre-</a:t>
            </a:r>
            <a:r>
              <a:rPr lang="en-US" sz="1500" dirty="0" err="1" smtClean="0">
                <a:latin typeface="Arial" charset="0"/>
              </a:rPr>
              <a:t>req</a:t>
            </a:r>
            <a:endParaRPr lang="en-US" sz="1500" dirty="0">
              <a:latin typeface="Arial" charset="0"/>
            </a:endParaRPr>
          </a:p>
        </p:txBody>
      </p:sp>
      <p:sp>
        <p:nvSpPr>
          <p:cNvPr id="48" name="Oval 2"/>
          <p:cNvSpPr>
            <a:spLocks noChangeArrowheads="1"/>
          </p:cNvSpPr>
          <p:nvPr/>
        </p:nvSpPr>
        <p:spPr bwMode="auto">
          <a:xfrm>
            <a:off x="3626893" y="1428750"/>
            <a:ext cx="1402307" cy="762000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Foundations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II</a:t>
            </a:r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2621507" y="283261"/>
            <a:ext cx="1402307" cy="872220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Data</a:t>
            </a:r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Structures &amp;</a:t>
            </a:r>
          </a:p>
          <a:p>
            <a:pPr algn="ctr"/>
            <a:r>
              <a:rPr lang="en-US" sz="1600" dirty="0" smtClean="0">
                <a:latin typeface="Arial" charset="0"/>
              </a:rPr>
              <a:t>Parallelism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457200" y="1428750"/>
            <a:ext cx="1402307" cy="762952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Foundations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</a:t>
            </a: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2850107" y="2647950"/>
            <a:ext cx="1402307" cy="733722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err="1" smtClean="0">
                <a:latin typeface="Arial" charset="0"/>
              </a:rPr>
              <a:t>Hw</a:t>
            </a:r>
            <a:r>
              <a:rPr lang="en-US" sz="1700" dirty="0" smtClean="0">
                <a:latin typeface="Arial" charset="0"/>
              </a:rPr>
              <a:t>/</a:t>
            </a:r>
            <a:r>
              <a:rPr lang="en-US" sz="1700" dirty="0" err="1" smtClean="0">
                <a:latin typeface="Arial" charset="0"/>
              </a:rPr>
              <a:t>Sw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Interface</a:t>
            </a:r>
          </a:p>
        </p:txBody>
      </p:sp>
      <p:sp>
        <p:nvSpPr>
          <p:cNvPr id="52" name="Oval 11"/>
          <p:cNvSpPr>
            <a:spLocks noChangeArrowheads="1"/>
          </p:cNvSpPr>
          <p:nvPr/>
        </p:nvSpPr>
        <p:spPr bwMode="auto">
          <a:xfrm>
            <a:off x="6248400" y="283258"/>
            <a:ext cx="1524000" cy="872221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>
                <a:latin typeface="Arial" charset="0"/>
              </a:rPr>
              <a:t>Programming</a:t>
            </a:r>
          </a:p>
          <a:p>
            <a:pPr algn="ctr"/>
            <a:r>
              <a:rPr lang="en-US" sz="1600" dirty="0" smtClean="0">
                <a:latin typeface="Arial" charset="0"/>
              </a:rPr>
              <a:t>Languages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 flipV="1">
            <a:off x="4275756" y="3033578"/>
            <a:ext cx="1088951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14"/>
          <p:cNvSpPr>
            <a:spLocks noChangeShapeType="1"/>
          </p:cNvSpPr>
          <p:nvPr/>
        </p:nvSpPr>
        <p:spPr bwMode="auto">
          <a:xfrm flipV="1">
            <a:off x="1845925" y="1794778"/>
            <a:ext cx="1780968" cy="20959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15"/>
          <p:cNvSpPr>
            <a:spLocks noChangeShapeType="1"/>
          </p:cNvSpPr>
          <p:nvPr/>
        </p:nvSpPr>
        <p:spPr bwMode="auto">
          <a:xfrm flipV="1">
            <a:off x="1859508" y="987424"/>
            <a:ext cx="739172" cy="807354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Oval 31"/>
          <p:cNvSpPr>
            <a:spLocks noChangeArrowheads="1"/>
          </p:cNvSpPr>
          <p:nvPr/>
        </p:nvSpPr>
        <p:spPr bwMode="auto">
          <a:xfrm>
            <a:off x="1524000" y="2343150"/>
            <a:ext cx="811862" cy="608140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Tools</a:t>
            </a:r>
            <a:endParaRPr lang="en-US" sz="1700" dirty="0">
              <a:latin typeface="Arial" charset="0"/>
            </a:endParaRPr>
          </a:p>
        </p:txBody>
      </p:sp>
      <p:sp>
        <p:nvSpPr>
          <p:cNvPr id="57" name="Oval 28"/>
          <p:cNvSpPr>
            <a:spLocks noChangeArrowheads="1"/>
          </p:cNvSpPr>
          <p:nvPr/>
        </p:nvSpPr>
        <p:spPr bwMode="auto">
          <a:xfrm>
            <a:off x="5364707" y="2611825"/>
            <a:ext cx="1493293" cy="798125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>
                <a:latin typeface="Arial" charset="0"/>
              </a:rPr>
              <a:t> </a:t>
            </a:r>
          </a:p>
          <a:p>
            <a:pPr algn="ctr"/>
            <a:r>
              <a:rPr lang="en-US" sz="1600" dirty="0" smtClean="0">
                <a:latin typeface="Arial" charset="0"/>
              </a:rPr>
              <a:t>Systems</a:t>
            </a:r>
          </a:p>
          <a:p>
            <a:pPr algn="ctr"/>
            <a:r>
              <a:rPr lang="en-US" sz="1600" dirty="0" smtClean="0">
                <a:latin typeface="Arial" charset="0"/>
              </a:rPr>
              <a:t>Programming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8" name="Oval 8"/>
          <p:cNvSpPr>
            <a:spLocks noChangeArrowheads="1"/>
          </p:cNvSpPr>
          <p:nvPr/>
        </p:nvSpPr>
        <p:spPr bwMode="auto">
          <a:xfrm>
            <a:off x="4541293" y="285750"/>
            <a:ext cx="1402307" cy="869731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>
                <a:latin typeface="Arial" charset="0"/>
              </a:rPr>
              <a:t>Data </a:t>
            </a:r>
          </a:p>
          <a:p>
            <a:pPr algn="ctr"/>
            <a:r>
              <a:rPr lang="en-US" sz="1600" dirty="0" smtClean="0">
                <a:latin typeface="Arial" charset="0"/>
              </a:rPr>
              <a:t>Management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9" name="Line 11"/>
          <p:cNvSpPr>
            <a:spLocks noChangeShapeType="1"/>
          </p:cNvSpPr>
          <p:nvPr/>
        </p:nvSpPr>
        <p:spPr bwMode="auto">
          <a:xfrm flipV="1">
            <a:off x="1862961" y="1103094"/>
            <a:ext cx="2678332" cy="707127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0" name="Group 59"/>
          <p:cNvGrpSpPr>
            <a:grpSpLocks/>
          </p:cNvGrpSpPr>
          <p:nvPr/>
        </p:nvGrpSpPr>
        <p:grpSpPr>
          <a:xfrm rot="1782478">
            <a:off x="2372674" y="2521752"/>
            <a:ext cx="544317" cy="494152"/>
            <a:chOff x="7362825" y="2782927"/>
            <a:chExt cx="561975" cy="523220"/>
          </a:xfrm>
        </p:grpSpPr>
        <p:sp>
          <p:nvSpPr>
            <p:cNvPr id="61" name="Line 29"/>
            <p:cNvSpPr>
              <a:spLocks noChangeShapeType="1"/>
            </p:cNvSpPr>
            <p:nvPr/>
          </p:nvSpPr>
          <p:spPr bwMode="auto">
            <a:xfrm>
              <a:off x="7362825" y="314646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620000" y="278292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*</a:t>
              </a:r>
            </a:p>
          </p:txBody>
        </p:sp>
      </p:grpSp>
      <p:sp>
        <p:nvSpPr>
          <p:cNvPr id="63" name="Oval 3"/>
          <p:cNvSpPr>
            <a:spLocks noChangeArrowheads="1"/>
          </p:cNvSpPr>
          <p:nvPr/>
        </p:nvSpPr>
        <p:spPr bwMode="auto">
          <a:xfrm>
            <a:off x="792707" y="283260"/>
            <a:ext cx="1402307" cy="819835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/>
          <a:lstStyle/>
          <a:p>
            <a:pPr algn="ctr"/>
            <a:endParaRPr lang="en-US" sz="1600" dirty="0" smtClean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SW Design</a:t>
            </a:r>
          </a:p>
          <a:p>
            <a:pPr algn="ctr"/>
            <a:r>
              <a:rPr lang="en-US" sz="1600" dirty="0" smtClean="0">
                <a:latin typeface="Arial" charset="0"/>
              </a:rPr>
              <a:t>&amp; </a:t>
            </a:r>
            <a:r>
              <a:rPr lang="en-US" sz="1600" dirty="0" err="1" smtClean="0">
                <a:latin typeface="Arial" charset="0"/>
              </a:rPr>
              <a:t>Impl</a:t>
            </a:r>
            <a:endParaRPr lang="en-US" sz="1600" dirty="0" smtClean="0">
              <a:latin typeface="Arial" charset="0"/>
            </a:endParaRP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5074693" y="4045167"/>
            <a:ext cx="1402307" cy="660183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Digital</a:t>
            </a:r>
          </a:p>
          <a:p>
            <a:pPr algn="ctr"/>
            <a:r>
              <a:rPr lang="en-US" sz="1700" dirty="0" smtClean="0">
                <a:latin typeface="Arial" charset="0"/>
              </a:rPr>
              <a:t>Circuits</a:t>
            </a:r>
            <a:endParaRPr lang="en-US" sz="1700" dirty="0">
              <a:latin typeface="Arial" charset="0"/>
            </a:endParaRPr>
          </a:p>
        </p:txBody>
      </p:sp>
      <p:sp>
        <p:nvSpPr>
          <p:cNvPr id="65" name="Oval 8"/>
          <p:cNvSpPr>
            <a:spLocks noChangeArrowheads="1"/>
          </p:cNvSpPr>
          <p:nvPr/>
        </p:nvSpPr>
        <p:spPr bwMode="auto">
          <a:xfrm>
            <a:off x="3124200" y="4029583"/>
            <a:ext cx="1040914" cy="675767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Digital</a:t>
            </a:r>
          </a:p>
          <a:p>
            <a:pPr algn="ctr"/>
            <a:r>
              <a:rPr lang="en-US" sz="1700" dirty="0" smtClean="0">
                <a:latin typeface="Arial" charset="0"/>
              </a:rPr>
              <a:t>Design</a:t>
            </a:r>
            <a:endParaRPr lang="en-US" sz="1600" dirty="0">
              <a:latin typeface="Arial" charset="0"/>
            </a:endParaRPr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>
            <a:off x="4151911" y="4400550"/>
            <a:ext cx="87803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>
            <a:off x="609599" y="2191702"/>
            <a:ext cx="2438401" cy="2361248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" name="Group 67"/>
          <p:cNvGrpSpPr>
            <a:grpSpLocks/>
          </p:cNvGrpSpPr>
          <p:nvPr/>
        </p:nvGrpSpPr>
        <p:grpSpPr>
          <a:xfrm rot="2786295">
            <a:off x="3131956" y="3445276"/>
            <a:ext cx="862860" cy="523220"/>
            <a:chOff x="7436901" y="2767537"/>
            <a:chExt cx="487899" cy="553998"/>
          </a:xfrm>
        </p:grpSpPr>
        <p:sp>
          <p:nvSpPr>
            <p:cNvPr id="69" name="Line 29"/>
            <p:cNvSpPr>
              <a:spLocks noChangeShapeType="1"/>
            </p:cNvSpPr>
            <p:nvPr/>
          </p:nvSpPr>
          <p:spPr bwMode="auto">
            <a:xfrm>
              <a:off x="7436901" y="306340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620000" y="2767537"/>
              <a:ext cx="304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+mn-lt"/>
              </a:endParaRPr>
            </a:p>
          </p:txBody>
        </p:sp>
      </p:grpSp>
      <p:sp>
        <p:nvSpPr>
          <p:cNvPr id="46" name="AutoShape 33"/>
          <p:cNvSpPr>
            <a:spLocks noChangeArrowheads="1"/>
          </p:cNvSpPr>
          <p:nvPr/>
        </p:nvSpPr>
        <p:spPr bwMode="auto">
          <a:xfrm>
            <a:off x="2061951" y="1460524"/>
            <a:ext cx="3496844" cy="1686414"/>
          </a:xfrm>
          <a:prstGeom prst="wedgeRectCallout">
            <a:avLst>
              <a:gd name="adj1" fmla="val 69638"/>
              <a:gd name="adj2" fmla="val -8576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smtClean="0">
                <a:latin typeface="Arial" charset="0"/>
              </a:rPr>
              <a:t>  functional </a:t>
            </a:r>
            <a:r>
              <a:rPr lang="en-US" sz="2000" dirty="0">
                <a:latin typeface="Arial" charset="0"/>
              </a:rPr>
              <a:t>programming,</a:t>
            </a:r>
          </a:p>
          <a:p>
            <a:r>
              <a:rPr lang="en-US" sz="2000" dirty="0">
                <a:latin typeface="Arial" charset="0"/>
              </a:rPr>
              <a:t>  static vs. dynamic typing,</a:t>
            </a:r>
          </a:p>
          <a:p>
            <a:r>
              <a:rPr lang="en-US" sz="2000" dirty="0">
                <a:latin typeface="Arial" charset="0"/>
              </a:rPr>
              <a:t>  modularity, </a:t>
            </a:r>
            <a:r>
              <a:rPr lang="en-US" sz="2000" dirty="0" smtClean="0">
                <a:latin typeface="Arial" charset="0"/>
              </a:rPr>
              <a:t>macros, type </a:t>
            </a:r>
          </a:p>
          <a:p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inference, …</a:t>
            </a:r>
          </a:p>
          <a:p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[ML</a:t>
            </a:r>
            <a:r>
              <a:rPr lang="en-US" sz="2000" dirty="0">
                <a:latin typeface="Arial" charset="0"/>
              </a:rPr>
              <a:t>, Scheme,  Ruby</a:t>
            </a:r>
            <a:r>
              <a:rPr lang="en-US" sz="2000" dirty="0" smtClean="0">
                <a:latin typeface="Arial" charset="0"/>
              </a:rPr>
              <a:t>,]</a:t>
            </a:r>
            <a:endParaRPr lang="en-US" sz="2000" dirty="0">
              <a:latin typeface="Arial" charset="0"/>
            </a:endParaRPr>
          </a:p>
          <a:p>
            <a:endParaRPr lang="en-US" sz="2000" dirty="0" smtClean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40748" y="2311963"/>
            <a:ext cx="98135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~95%</a:t>
            </a:r>
            <a:endParaRPr lang="en-US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22593" y="57150"/>
            <a:ext cx="98135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~70%</a:t>
            </a:r>
            <a:endParaRPr lang="en-US" dirty="0"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44171" y="54917"/>
            <a:ext cx="98135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~70%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6142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-228600" y="4781550"/>
            <a:ext cx="3429000" cy="342900"/>
          </a:xfrm>
        </p:spPr>
        <p:txBody>
          <a:bodyPr/>
          <a:lstStyle/>
          <a:p>
            <a:r>
              <a:rPr lang="en-US" dirty="0" smtClean="0"/>
              <a:t>Grossman/DECONSTRUCT/2017</a:t>
            </a:r>
            <a:endParaRPr lang="en-US" dirty="0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7322593" y="2850246"/>
            <a:ext cx="3048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7627397" y="2797861"/>
            <a:ext cx="95410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latin typeface="Arial" charset="0"/>
              </a:rPr>
              <a:t>required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338468" y="3231246"/>
            <a:ext cx="304800" cy="228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7643268" y="3178860"/>
            <a:ext cx="150073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charset="0"/>
              </a:rPr>
              <a:t>recommended</a:t>
            </a:r>
            <a:endParaRPr lang="en-US" sz="1500" dirty="0">
              <a:latin typeface="Arial" charset="0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7284493" y="4175809"/>
            <a:ext cx="457200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7754396" y="4001185"/>
            <a:ext cx="84830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Arial" charset="0"/>
              </a:rPr>
              <a:t>pre-</a:t>
            </a:r>
            <a:r>
              <a:rPr lang="en-US" sz="1500" dirty="0" err="1">
                <a:latin typeface="Arial" charset="0"/>
              </a:rPr>
              <a:t>req</a:t>
            </a:r>
            <a:endParaRPr lang="en-US" sz="1500" dirty="0">
              <a:latin typeface="Arial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338468" y="3670081"/>
            <a:ext cx="3048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7643272" y="3617696"/>
            <a:ext cx="93006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charset="0"/>
              </a:rPr>
              <a:t>optional</a:t>
            </a:r>
            <a:endParaRPr lang="en-US" sz="1500" dirty="0">
              <a:latin typeface="Arial" charset="0"/>
            </a:endParaRPr>
          </a:p>
        </p:txBody>
      </p:sp>
      <p:sp>
        <p:nvSpPr>
          <p:cNvPr id="33" name="Footer Placeholder 3"/>
          <p:cNvSpPr txBox="1">
            <a:spLocks/>
          </p:cNvSpPr>
          <p:nvPr/>
        </p:nvSpPr>
        <p:spPr bwMode="auto">
          <a:xfrm>
            <a:off x="2636293" y="5924547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mtClean="0"/>
              <a:t>Grossman, DECONSTRUCT, 2017</a:t>
            </a:r>
            <a:endParaRPr lang="en-US" dirty="0"/>
          </a:p>
        </p:txBody>
      </p:sp>
      <p:grpSp>
        <p:nvGrpSpPr>
          <p:cNvPr id="37" name="Group 36"/>
          <p:cNvGrpSpPr>
            <a:grpSpLocks/>
          </p:cNvGrpSpPr>
          <p:nvPr/>
        </p:nvGrpSpPr>
        <p:grpSpPr>
          <a:xfrm>
            <a:off x="7239000" y="4335110"/>
            <a:ext cx="544317" cy="523220"/>
            <a:chOff x="7362825" y="2782927"/>
            <a:chExt cx="561975" cy="553998"/>
          </a:xfrm>
        </p:grpSpPr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7362825" y="314646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20000" y="2782927"/>
              <a:ext cx="304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+mn-lt"/>
              </a:endParaRPr>
            </a:p>
          </p:txBody>
        </p:sp>
      </p:grp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7772400" y="4476750"/>
            <a:ext cx="112562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Arial" charset="0"/>
              </a:rPr>
              <a:t>c</a:t>
            </a:r>
            <a:r>
              <a:rPr lang="en-US" sz="1500" dirty="0" smtClean="0">
                <a:latin typeface="Arial" charset="0"/>
              </a:rPr>
              <a:t>o/pre-</a:t>
            </a:r>
            <a:r>
              <a:rPr lang="en-US" sz="1500" dirty="0" err="1" smtClean="0">
                <a:latin typeface="Arial" charset="0"/>
              </a:rPr>
              <a:t>req</a:t>
            </a:r>
            <a:endParaRPr lang="en-US" sz="1500" dirty="0">
              <a:latin typeface="Arial" charset="0"/>
            </a:endParaRPr>
          </a:p>
        </p:txBody>
      </p:sp>
      <p:sp>
        <p:nvSpPr>
          <p:cNvPr id="48" name="Oval 2"/>
          <p:cNvSpPr>
            <a:spLocks noChangeArrowheads="1"/>
          </p:cNvSpPr>
          <p:nvPr/>
        </p:nvSpPr>
        <p:spPr bwMode="auto">
          <a:xfrm>
            <a:off x="3626893" y="1428750"/>
            <a:ext cx="1402307" cy="762000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Foundations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II</a:t>
            </a:r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2621507" y="283261"/>
            <a:ext cx="1402307" cy="872220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Data</a:t>
            </a:r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Structures &amp;</a:t>
            </a:r>
          </a:p>
          <a:p>
            <a:pPr algn="ctr"/>
            <a:r>
              <a:rPr lang="en-US" sz="1600" dirty="0" smtClean="0">
                <a:latin typeface="Arial" charset="0"/>
              </a:rPr>
              <a:t>Parallelism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457200" y="1428750"/>
            <a:ext cx="1402307" cy="762952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Foundations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</a:t>
            </a: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2850107" y="2647950"/>
            <a:ext cx="1402307" cy="733722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err="1" smtClean="0">
                <a:latin typeface="Arial" charset="0"/>
              </a:rPr>
              <a:t>Hw</a:t>
            </a:r>
            <a:r>
              <a:rPr lang="en-US" sz="1700" dirty="0" smtClean="0">
                <a:latin typeface="Arial" charset="0"/>
              </a:rPr>
              <a:t>/</a:t>
            </a:r>
            <a:r>
              <a:rPr lang="en-US" sz="1700" dirty="0" err="1" smtClean="0">
                <a:latin typeface="Arial" charset="0"/>
              </a:rPr>
              <a:t>Sw</a:t>
            </a:r>
            <a:endParaRPr lang="en-US" sz="1700" dirty="0">
              <a:latin typeface="Arial" charset="0"/>
            </a:endParaRPr>
          </a:p>
          <a:p>
            <a:pPr algn="ctr"/>
            <a:r>
              <a:rPr lang="en-US" sz="1700" dirty="0">
                <a:latin typeface="Arial" charset="0"/>
              </a:rPr>
              <a:t>Interface</a:t>
            </a:r>
          </a:p>
        </p:txBody>
      </p:sp>
      <p:sp>
        <p:nvSpPr>
          <p:cNvPr id="52" name="Oval 11"/>
          <p:cNvSpPr>
            <a:spLocks noChangeArrowheads="1"/>
          </p:cNvSpPr>
          <p:nvPr/>
        </p:nvSpPr>
        <p:spPr bwMode="auto">
          <a:xfrm>
            <a:off x="6248400" y="283258"/>
            <a:ext cx="1524000" cy="872221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>
                <a:latin typeface="Arial" charset="0"/>
              </a:rPr>
              <a:t>Programming</a:t>
            </a:r>
          </a:p>
          <a:p>
            <a:pPr algn="ctr"/>
            <a:r>
              <a:rPr lang="en-US" sz="1600" dirty="0" smtClean="0">
                <a:latin typeface="Arial" charset="0"/>
              </a:rPr>
              <a:t>Languages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 flipV="1">
            <a:off x="4275756" y="3033578"/>
            <a:ext cx="1088951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14"/>
          <p:cNvSpPr>
            <a:spLocks noChangeShapeType="1"/>
          </p:cNvSpPr>
          <p:nvPr/>
        </p:nvSpPr>
        <p:spPr bwMode="auto">
          <a:xfrm flipV="1">
            <a:off x="1845925" y="1794778"/>
            <a:ext cx="1780968" cy="20959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15"/>
          <p:cNvSpPr>
            <a:spLocks noChangeShapeType="1"/>
          </p:cNvSpPr>
          <p:nvPr/>
        </p:nvSpPr>
        <p:spPr bwMode="auto">
          <a:xfrm flipV="1">
            <a:off x="1859508" y="987424"/>
            <a:ext cx="739172" cy="807354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Oval 31"/>
          <p:cNvSpPr>
            <a:spLocks noChangeArrowheads="1"/>
          </p:cNvSpPr>
          <p:nvPr/>
        </p:nvSpPr>
        <p:spPr bwMode="auto">
          <a:xfrm>
            <a:off x="1524000" y="2343150"/>
            <a:ext cx="811862" cy="608140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Tools</a:t>
            </a:r>
            <a:endParaRPr lang="en-US" sz="1700" dirty="0">
              <a:latin typeface="Arial" charset="0"/>
            </a:endParaRPr>
          </a:p>
        </p:txBody>
      </p:sp>
      <p:sp>
        <p:nvSpPr>
          <p:cNvPr id="57" name="Oval 28"/>
          <p:cNvSpPr>
            <a:spLocks noChangeArrowheads="1"/>
          </p:cNvSpPr>
          <p:nvPr/>
        </p:nvSpPr>
        <p:spPr bwMode="auto">
          <a:xfrm>
            <a:off x="5364707" y="2611825"/>
            <a:ext cx="1493293" cy="798125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>
                <a:latin typeface="Arial" charset="0"/>
              </a:rPr>
              <a:t> </a:t>
            </a:r>
          </a:p>
          <a:p>
            <a:pPr algn="ctr"/>
            <a:r>
              <a:rPr lang="en-US" sz="1600" dirty="0" smtClean="0">
                <a:latin typeface="Arial" charset="0"/>
              </a:rPr>
              <a:t>Systems</a:t>
            </a:r>
          </a:p>
          <a:p>
            <a:pPr algn="ctr"/>
            <a:r>
              <a:rPr lang="en-US" sz="1600" dirty="0" smtClean="0">
                <a:latin typeface="Arial" charset="0"/>
              </a:rPr>
              <a:t>Programming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8" name="Oval 8"/>
          <p:cNvSpPr>
            <a:spLocks noChangeArrowheads="1"/>
          </p:cNvSpPr>
          <p:nvPr/>
        </p:nvSpPr>
        <p:spPr bwMode="auto">
          <a:xfrm>
            <a:off x="4541293" y="285750"/>
            <a:ext cx="1402307" cy="869731"/>
          </a:xfrm>
          <a:prstGeom prst="rect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 dirty="0">
              <a:latin typeface="Arial" charset="0"/>
            </a:endParaRPr>
          </a:p>
          <a:p>
            <a:pPr algn="ctr"/>
            <a:r>
              <a:rPr lang="en-US" sz="1600" dirty="0">
                <a:latin typeface="Arial" charset="0"/>
              </a:rPr>
              <a:t>Data </a:t>
            </a:r>
          </a:p>
          <a:p>
            <a:pPr algn="ctr"/>
            <a:r>
              <a:rPr lang="en-US" sz="1600" dirty="0" smtClean="0">
                <a:latin typeface="Arial" charset="0"/>
              </a:rPr>
              <a:t>Management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59" name="Line 11"/>
          <p:cNvSpPr>
            <a:spLocks noChangeShapeType="1"/>
          </p:cNvSpPr>
          <p:nvPr/>
        </p:nvSpPr>
        <p:spPr bwMode="auto">
          <a:xfrm flipV="1">
            <a:off x="1862961" y="1103094"/>
            <a:ext cx="2678332" cy="707127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0" name="Group 59"/>
          <p:cNvGrpSpPr>
            <a:grpSpLocks/>
          </p:cNvGrpSpPr>
          <p:nvPr/>
        </p:nvGrpSpPr>
        <p:grpSpPr>
          <a:xfrm rot="1782478">
            <a:off x="2372674" y="2521752"/>
            <a:ext cx="544317" cy="494152"/>
            <a:chOff x="7362825" y="2782927"/>
            <a:chExt cx="561975" cy="523220"/>
          </a:xfrm>
        </p:grpSpPr>
        <p:sp>
          <p:nvSpPr>
            <p:cNvPr id="61" name="Line 29"/>
            <p:cNvSpPr>
              <a:spLocks noChangeShapeType="1"/>
            </p:cNvSpPr>
            <p:nvPr/>
          </p:nvSpPr>
          <p:spPr bwMode="auto">
            <a:xfrm>
              <a:off x="7362825" y="314646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620000" y="278292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*</a:t>
              </a:r>
            </a:p>
          </p:txBody>
        </p:sp>
      </p:grpSp>
      <p:sp>
        <p:nvSpPr>
          <p:cNvPr id="63" name="Oval 3"/>
          <p:cNvSpPr>
            <a:spLocks noChangeArrowheads="1"/>
          </p:cNvSpPr>
          <p:nvPr/>
        </p:nvSpPr>
        <p:spPr bwMode="auto">
          <a:xfrm>
            <a:off x="792707" y="283260"/>
            <a:ext cx="1402307" cy="819835"/>
          </a:xfrm>
          <a:prstGeom prst="rect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/>
          <a:lstStyle/>
          <a:p>
            <a:pPr algn="ctr"/>
            <a:endParaRPr lang="en-US" sz="1600" dirty="0" smtClean="0">
              <a:latin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</a:rPr>
              <a:t>SW Design</a:t>
            </a:r>
          </a:p>
          <a:p>
            <a:pPr algn="ctr"/>
            <a:r>
              <a:rPr lang="en-US" sz="1600" dirty="0" smtClean="0">
                <a:latin typeface="Arial" charset="0"/>
              </a:rPr>
              <a:t>&amp; </a:t>
            </a:r>
            <a:r>
              <a:rPr lang="en-US" sz="1600" dirty="0" err="1" smtClean="0">
                <a:latin typeface="Arial" charset="0"/>
              </a:rPr>
              <a:t>Impl</a:t>
            </a:r>
            <a:endParaRPr lang="en-US" sz="1600" dirty="0" smtClean="0">
              <a:latin typeface="Arial" charset="0"/>
            </a:endParaRP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>
            <a:off x="5074693" y="4045167"/>
            <a:ext cx="1402307" cy="660183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Digital</a:t>
            </a:r>
          </a:p>
          <a:p>
            <a:pPr algn="ctr"/>
            <a:r>
              <a:rPr lang="en-US" sz="1700" dirty="0" smtClean="0">
                <a:latin typeface="Arial" charset="0"/>
              </a:rPr>
              <a:t>Circuits</a:t>
            </a:r>
            <a:endParaRPr lang="en-US" sz="1700" dirty="0">
              <a:latin typeface="Arial" charset="0"/>
            </a:endParaRPr>
          </a:p>
        </p:txBody>
      </p:sp>
      <p:sp>
        <p:nvSpPr>
          <p:cNvPr id="65" name="Oval 8"/>
          <p:cNvSpPr>
            <a:spLocks noChangeArrowheads="1"/>
          </p:cNvSpPr>
          <p:nvPr/>
        </p:nvSpPr>
        <p:spPr bwMode="auto">
          <a:xfrm>
            <a:off x="3124200" y="4029583"/>
            <a:ext cx="1040914" cy="675767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700" dirty="0" smtClean="0">
                <a:latin typeface="Arial" charset="0"/>
              </a:rPr>
              <a:t>Digital</a:t>
            </a:r>
          </a:p>
          <a:p>
            <a:pPr algn="ctr"/>
            <a:r>
              <a:rPr lang="en-US" sz="1700" dirty="0" smtClean="0">
                <a:latin typeface="Arial" charset="0"/>
              </a:rPr>
              <a:t>Design</a:t>
            </a:r>
            <a:endParaRPr lang="en-US" sz="1600" dirty="0">
              <a:latin typeface="Arial" charset="0"/>
            </a:endParaRPr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>
            <a:off x="4151911" y="4400550"/>
            <a:ext cx="87803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>
            <a:off x="609599" y="2191702"/>
            <a:ext cx="2438401" cy="2361248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" name="Group 67"/>
          <p:cNvGrpSpPr>
            <a:grpSpLocks/>
          </p:cNvGrpSpPr>
          <p:nvPr/>
        </p:nvGrpSpPr>
        <p:grpSpPr>
          <a:xfrm rot="2786295">
            <a:off x="3131956" y="3445276"/>
            <a:ext cx="862860" cy="523220"/>
            <a:chOff x="7436901" y="2767537"/>
            <a:chExt cx="487899" cy="553998"/>
          </a:xfrm>
        </p:grpSpPr>
        <p:sp>
          <p:nvSpPr>
            <p:cNvPr id="69" name="Line 29"/>
            <p:cNvSpPr>
              <a:spLocks noChangeShapeType="1"/>
            </p:cNvSpPr>
            <p:nvPr/>
          </p:nvSpPr>
          <p:spPr bwMode="auto">
            <a:xfrm>
              <a:off x="7436901" y="3063404"/>
              <a:ext cx="4572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620000" y="2767537"/>
              <a:ext cx="304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+mn-lt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6440748" y="2311963"/>
            <a:ext cx="98135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~95%</a:t>
            </a:r>
            <a:endParaRPr lang="en-US" dirty="0"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322593" y="57150"/>
            <a:ext cx="98135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~70%</a:t>
            </a:r>
            <a:endParaRPr lang="en-US" dirty="0"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44171" y="54917"/>
            <a:ext cx="98135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~70%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6142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  <p:pic>
        <p:nvPicPr>
          <p:cNvPr id="2050" name="Picture 2" descr="http://lazowska.cs.washington.edu/lara.sm/UW087_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61" y="2072138"/>
            <a:ext cx="2771482" cy="186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 bwMode="auto">
          <a:xfrm>
            <a:off x="3811093" y="2809031"/>
            <a:ext cx="2056307" cy="572858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2" name="Picture 4" descr="Image result for real worl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9084" y="2110238"/>
            <a:ext cx="2441516" cy="183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6169" y="1638301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8569" y="1752601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0969" y="1866901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369" y="1981201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8569" y="1752601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0969" y="1866901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369" y="1981201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5769" y="2095501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2376" y="1581150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4776" y="1695450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176" y="1809750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9576" y="1924050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9576" y="1638300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1976" y="1752600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3373" y="2145109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6776" y="1981200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57250"/>
          </a:xfrm>
        </p:spPr>
        <p:txBody>
          <a:bodyPr/>
          <a:lstStyle/>
          <a:p>
            <a:pPr algn="ctr"/>
            <a:r>
              <a:rPr lang="en-US" dirty="0" smtClean="0"/>
              <a:t>Simplified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970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71550"/>
            <a:ext cx="7924800" cy="3371850"/>
          </a:xfrm>
        </p:spPr>
        <p:txBody>
          <a:bodyPr/>
          <a:lstStyle/>
          <a:p>
            <a:pPr marL="0" indent="0">
              <a:buNone/>
            </a:pPr>
            <a:endParaRPr lang="en-US" sz="3000" b="1" i="1" dirty="0"/>
          </a:p>
          <a:p>
            <a:pPr marL="0" indent="0" algn="ctr">
              <a:buNone/>
            </a:pPr>
            <a:r>
              <a:rPr lang="en-US" sz="3000" b="1" i="1" dirty="0" smtClean="0"/>
              <a:t>My view of the core: </a:t>
            </a:r>
          </a:p>
          <a:p>
            <a:pPr marL="0" indent="0" algn="ctr">
              <a:buNone/>
            </a:pPr>
            <a:endParaRPr lang="en-US" sz="3000" b="1" i="1" dirty="0" smtClean="0"/>
          </a:p>
          <a:p>
            <a:pPr marL="0" indent="0" algn="ctr">
              <a:buNone/>
            </a:pPr>
            <a:r>
              <a:rPr lang="en-US" sz="3000" b="1" i="1" dirty="0" smtClean="0"/>
              <a:t>The stuff you [mostly] internalize so well…</a:t>
            </a:r>
          </a:p>
          <a:p>
            <a:pPr marL="0" indent="0" algn="ctr">
              <a:buNone/>
            </a:pPr>
            <a:r>
              <a:rPr lang="en-US" sz="3000" b="1" i="1" dirty="0" smtClean="0"/>
              <a:t>… you forget you had to learn 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69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648200" y="1962150"/>
            <a:ext cx="6096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133600" y="819150"/>
            <a:ext cx="3352800" cy="1219200"/>
          </a:xfrm>
          <a:prstGeom prst="ellipse">
            <a:avLst/>
          </a:prstGeom>
          <a:solidFill>
            <a:srgbClr val="00FF99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“300-level”</a:t>
            </a:r>
          </a:p>
          <a:p>
            <a:pPr algn="ctr"/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The core!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133600" y="1962150"/>
            <a:ext cx="8382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038600" y="2495550"/>
            <a:ext cx="3352800" cy="1219200"/>
          </a:xfrm>
          <a:prstGeom prst="ellipse">
            <a:avLst/>
          </a:prstGeom>
          <a:solidFill>
            <a:srgbClr val="00FF99"/>
          </a:solidFill>
          <a:ln w="66675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“400-level”</a:t>
            </a:r>
          </a:p>
          <a:p>
            <a:pPr algn="ctr"/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Senior-level courses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6838950" y="2038350"/>
            <a:ext cx="781050" cy="64194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7391400" y="1162050"/>
            <a:ext cx="1600200" cy="1028700"/>
          </a:xfrm>
          <a:prstGeom prst="ellipse">
            <a:avLst/>
          </a:prstGeom>
          <a:solidFill>
            <a:srgbClr val="00FF99"/>
          </a:solidFill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 smtClean="0">
                <a:solidFill>
                  <a:srgbClr val="000000"/>
                </a:solidFill>
                <a:latin typeface="Arial" charset="0"/>
              </a:rPr>
              <a:t>capstone</a:t>
            </a:r>
          </a:p>
          <a:p>
            <a:pPr algn="ctr"/>
            <a:r>
              <a:rPr lang="en-US" b="0" smtClean="0">
                <a:solidFill>
                  <a:srgbClr val="000000"/>
                </a:solidFill>
                <a:latin typeface="Arial" charset="0"/>
              </a:rPr>
              <a:t>design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85800" y="3829050"/>
            <a:ext cx="6096000" cy="800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 smtClean="0">
                <a:solidFill>
                  <a:srgbClr val="000000"/>
                </a:solidFill>
                <a:latin typeface="Arial" charset="0"/>
              </a:rPr>
              <a:t>Pertinent detail: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dirty="0" smtClean="0">
                <a:solidFill>
                  <a:srgbClr val="000000"/>
                </a:solidFill>
                <a:latin typeface="Arial" charset="0"/>
              </a:rPr>
              <a:t>   Quarter system = 10-week courses; 3 terms / year</a:t>
            </a: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228600" y="2419350"/>
            <a:ext cx="3352800" cy="1219200"/>
          </a:xfrm>
          <a:prstGeom prst="ellipse">
            <a:avLst/>
          </a:prstGeom>
          <a:solidFill>
            <a:srgbClr val="00FF99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“100-level”</a:t>
            </a:r>
          </a:p>
          <a:p>
            <a:pPr algn="ctr"/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Intro. programming</a:t>
            </a:r>
          </a:p>
        </p:txBody>
      </p:sp>
    </p:spTree>
    <p:extLst>
      <p:ext uri="{BB962C8B-B14F-4D97-AF65-F5344CB8AC3E}">
        <p14:creationId xmlns:p14="http://schemas.microsoft.com/office/powerpoint/2010/main" val="2964409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638" y="742950"/>
            <a:ext cx="77724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i="1" dirty="0" smtClean="0"/>
              <a:t>Mostly independent courses taught by domain experts</a:t>
            </a:r>
            <a:endParaRPr lang="en-US" sz="2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457200" y="1581150"/>
            <a:ext cx="2209800" cy="457200"/>
          </a:xfrm>
          <a:prstGeom prst="round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Networks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57200" y="2190750"/>
            <a:ext cx="2209800" cy="457200"/>
          </a:xfrm>
          <a:prstGeom prst="round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Algorithms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562600" y="2774212"/>
            <a:ext cx="2209800" cy="457200"/>
          </a:xfrm>
          <a:prstGeom prst="round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Mach Learning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048000" y="2774212"/>
            <a:ext cx="2209800" cy="457200"/>
          </a:xfrm>
          <a:prstGeom prst="round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AI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048000" y="1581150"/>
            <a:ext cx="2209800" cy="457200"/>
          </a:xfrm>
          <a:prstGeom prst="round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Compilers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562600" y="1581150"/>
            <a:ext cx="2209800" cy="457200"/>
          </a:xfrm>
          <a:prstGeom prst="round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Security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82009" y="2774212"/>
            <a:ext cx="2209800" cy="457200"/>
          </a:xfrm>
          <a:prstGeom prst="round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Complexity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048000" y="2190750"/>
            <a:ext cx="2209800" cy="457200"/>
          </a:xfrm>
          <a:prstGeom prst="round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HCI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562600" y="2190750"/>
            <a:ext cx="2209800" cy="457200"/>
          </a:xfrm>
          <a:prstGeom prst="round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048000" y="3409950"/>
            <a:ext cx="2209800" cy="457200"/>
          </a:xfrm>
          <a:prstGeom prst="round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457200" y="4019550"/>
            <a:ext cx="2209800" cy="457200"/>
          </a:xfrm>
          <a:prstGeom prst="round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029393" y="4019550"/>
            <a:ext cx="2209800" cy="457200"/>
          </a:xfrm>
          <a:prstGeom prst="round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Embedded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sw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562600" y="4019550"/>
            <a:ext cx="2209800" cy="457200"/>
          </a:xfrm>
          <a:prstGeom prst="round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Graphics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482009" y="3409950"/>
            <a:ext cx="2209800" cy="457200"/>
          </a:xfrm>
          <a:prstGeom prst="round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Vision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5562600" y="3409950"/>
            <a:ext cx="2209800" cy="457200"/>
          </a:xfrm>
          <a:prstGeom prst="round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Databases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01000" y="3992491"/>
            <a:ext cx="93807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+mj-lt"/>
              </a:rPr>
              <a:t>etc</a:t>
            </a:r>
            <a:r>
              <a:rPr lang="en-US" i="1" dirty="0" smtClean="0"/>
              <a:t>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14612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6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Popularity contest?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Student interest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dirty="0" smtClean="0"/>
              <a:t>But also:</a:t>
            </a:r>
          </a:p>
          <a:p>
            <a:pPr marL="0" indent="0">
              <a:buNone/>
            </a:pPr>
            <a:endParaRPr lang="en-US" sz="1200" dirty="0"/>
          </a:p>
          <a:p>
            <a:pPr lvl="1"/>
            <a:r>
              <a:rPr lang="en-US" dirty="0" smtClean="0"/>
              <a:t>Faculty reputation</a:t>
            </a:r>
          </a:p>
          <a:p>
            <a:endParaRPr lang="en-US" sz="1200" dirty="0"/>
          </a:p>
          <a:p>
            <a:pPr lvl="1"/>
            <a:r>
              <a:rPr lang="en-US" dirty="0" smtClean="0"/>
              <a:t>Course schedule</a:t>
            </a:r>
          </a:p>
          <a:p>
            <a:endParaRPr lang="en-US" sz="1200" dirty="0"/>
          </a:p>
          <a:p>
            <a:pPr lvl="1"/>
            <a:r>
              <a:rPr lang="en-US" dirty="0" smtClean="0"/>
              <a:t>Course size</a:t>
            </a:r>
          </a:p>
          <a:p>
            <a:endParaRPr lang="en-US" sz="1200" dirty="0"/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29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857250"/>
          </a:xfrm>
        </p:spPr>
        <p:txBody>
          <a:bodyPr/>
          <a:lstStyle/>
          <a:p>
            <a:pPr algn="ctr"/>
            <a:r>
              <a:rPr lang="en-US" dirty="0" smtClean="0"/>
              <a:t>~% of 2012-2015 graduates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104818"/>
              </p:ext>
            </p:extLst>
          </p:nvPr>
        </p:nvGraphicFramePr>
        <p:xfrm>
          <a:off x="838200" y="1047750"/>
          <a:ext cx="6941344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05600" y="1220086"/>
            <a:ext cx="2069797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j-lt"/>
              </a:rPr>
              <a:t>Not shown: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+mj-lt"/>
              </a:rPr>
              <a:t>Newer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+mj-lt"/>
              </a:rPr>
              <a:t>More tail</a:t>
            </a:r>
            <a:endParaRPr lang="en-US" sz="18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3112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4876800" cy="1828800"/>
          </a:xfrm>
        </p:spPr>
        <p:txBody>
          <a:bodyPr/>
          <a:lstStyle/>
          <a:p>
            <a:r>
              <a:rPr lang="en-US" dirty="0" smtClean="0"/>
              <a:t>Choices, choices</a:t>
            </a:r>
          </a:p>
          <a:p>
            <a:r>
              <a:rPr lang="en-US" dirty="0" smtClean="0"/>
              <a:t>ML + AI way up</a:t>
            </a:r>
          </a:p>
          <a:p>
            <a:r>
              <a:rPr lang="en-US" dirty="0" smtClean="0"/>
              <a:t>Security remains bottle-necked</a:t>
            </a:r>
          </a:p>
          <a:p>
            <a:r>
              <a:rPr lang="en-US" dirty="0" smtClean="0"/>
              <a:t>OS, </a:t>
            </a:r>
            <a:r>
              <a:rPr lang="en-US" dirty="0"/>
              <a:t>n</a:t>
            </a:r>
            <a:r>
              <a:rPr lang="en-US" dirty="0" smtClean="0"/>
              <a:t>etworks a little down</a:t>
            </a:r>
          </a:p>
          <a:p>
            <a:r>
              <a:rPr lang="en-US" dirty="0" smtClean="0"/>
              <a:t>SE, graphics down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  <p:pic>
        <p:nvPicPr>
          <p:cNvPr id="2052" name="Picture 4" descr="shrug emot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186" y="2419350"/>
            <a:ext cx="334198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278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7848600" cy="33718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Surprisingly happy alumni -- modulo key </a:t>
            </a:r>
            <a:r>
              <a:rPr lang="en-US" dirty="0" smtClean="0"/>
              <a:t>biases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My view on self-taught: Fine for the 1% but check-your-privilege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CS curriculum is ever-evolving and one of my passions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04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5" name="AutoShape 2" descr="Computer Science &amp; Engineering University of Washington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-533400" y="2343150"/>
            <a:ext cx="77724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/>
              <a:t>Dan Grossman</a:t>
            </a:r>
          </a:p>
          <a:p>
            <a:pPr marL="0" indent="0" algn="ctr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djg@cs.uw.edu</a:t>
            </a:r>
          </a:p>
          <a:p>
            <a:pPr marL="0" indent="0" algn="ctr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homes.cs.uw.edu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/~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djg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AutoShape 4" descr="Computer Science &amp; Engineering University of Washington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Computer Science &amp; Engineering University of Washington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8" descr="C:\Users\djg\Downloads\IMG_4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8605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jg\Downloads\AllenSchool_mark_RGB-PUR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5" y="1428750"/>
            <a:ext cx="7315215" cy="77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174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you should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9700"/>
            <a:ext cx="7924800" cy="33718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will hire these folks [now or later]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Recalibrate your pet peeves about undergrad CS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See how much undergrad CS has/hasn’t changed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Get </a:t>
            </a:r>
            <a:r>
              <a:rPr lang="en-US" dirty="0" smtClean="0"/>
              <a:t>global </a:t>
            </a:r>
            <a:r>
              <a:rPr lang="en-US" dirty="0"/>
              <a:t>view from </a:t>
            </a:r>
            <a:r>
              <a:rPr lang="en-US" dirty="0" smtClean="0"/>
              <a:t>the “Switzerland</a:t>
            </a:r>
            <a:r>
              <a:rPr lang="en-US" dirty="0"/>
              <a:t>” of the Seattle tech scene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84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 1 of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71650"/>
            <a:ext cx="7772400" cy="2171700"/>
          </a:xfrm>
          <a:solidFill>
            <a:srgbClr val="FFCC99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14000" dirty="0" smtClean="0"/>
              <a:t>CS != SE</a:t>
            </a:r>
            <a:endParaRPr lang="en-US" sz="1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04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71550"/>
            <a:ext cx="7772400" cy="33718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Internships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Future-proofing / learning-how-to-learn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Antivocationalism</a:t>
            </a:r>
            <a:r>
              <a:rPr lang="en-US" sz="2400" dirty="0" smtClean="0"/>
              <a:t> / industry-is-broad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    x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 Justifications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  <p:pic>
        <p:nvPicPr>
          <p:cNvPr id="3074" name="Picture 2" descr="photo of David Notk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00200" y="2419350"/>
            <a:ext cx="1295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33"/>
          <p:cNvSpPr>
            <a:spLocks noChangeArrowheads="1"/>
          </p:cNvSpPr>
          <p:nvPr/>
        </p:nvSpPr>
        <p:spPr bwMode="auto">
          <a:xfrm>
            <a:off x="3438832" y="2278856"/>
            <a:ext cx="4562168" cy="1969293"/>
          </a:xfrm>
          <a:prstGeom prst="wedgeRectCallout">
            <a:avLst>
              <a:gd name="adj1" fmla="val -73439"/>
              <a:gd name="adj2" fmla="val -107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smtClean="0">
                <a:latin typeface="Arial" charset="0"/>
              </a:rPr>
              <a:t>The best way to hire someone with 3-5 years of industry experience is to…</a:t>
            </a:r>
          </a:p>
          <a:p>
            <a:endParaRPr lang="en-US" sz="2000" dirty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… look for people with 3-5 years of industry experience</a:t>
            </a:r>
            <a:endParaRPr lang="en-US" sz="2000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01955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+mj-lt"/>
              </a:rPr>
              <a:t>David </a:t>
            </a:r>
            <a:r>
              <a:rPr lang="en-US" sz="2000" b="0" dirty="0" err="1" smtClean="0">
                <a:latin typeface="+mj-lt"/>
              </a:rPr>
              <a:t>Notkin</a:t>
            </a:r>
            <a:endParaRPr lang="en-US" sz="2000" b="0" dirty="0" smtClean="0">
              <a:latin typeface="+mj-lt"/>
            </a:endParaRPr>
          </a:p>
          <a:p>
            <a:pPr algn="ctr"/>
            <a:r>
              <a:rPr lang="en-US" sz="2000" b="0" dirty="0" smtClean="0">
                <a:latin typeface="+mj-lt"/>
              </a:rPr>
              <a:t>1955-2013</a:t>
            </a:r>
            <a:endParaRPr lang="en-US" sz="2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4350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 2 of 3: Enrollment Boom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  <p:pic>
        <p:nvPicPr>
          <p:cNvPr id="4098" name="Picture 2" descr="C:\Users\djg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/>
          <a:stretch/>
        </p:blipFill>
        <p:spPr bwMode="auto">
          <a:xfrm>
            <a:off x="1295403" y="1028701"/>
            <a:ext cx="3428997" cy="10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jg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028700"/>
            <a:ext cx="2133600" cy="115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jg\Desktop\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76" y="2038350"/>
            <a:ext cx="7603824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403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857250"/>
          </a:xfrm>
        </p:spPr>
        <p:txBody>
          <a:bodyPr/>
          <a:lstStyle/>
          <a:p>
            <a:pPr algn="ctr"/>
            <a:r>
              <a:rPr lang="en-US" dirty="0" smtClean="0"/>
              <a:t>The Local News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98632"/>
            <a:ext cx="4572000" cy="3787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0" y="4600545"/>
            <a:ext cx="2536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j-lt"/>
              </a:rPr>
              <a:t>Credit: Ed </a:t>
            </a:r>
            <a:r>
              <a:rPr lang="en-US" sz="2000" b="0" dirty="0" err="1" smtClean="0">
                <a:latin typeface="+mj-lt"/>
              </a:rPr>
              <a:t>Lazowska</a:t>
            </a:r>
            <a:endParaRPr lang="en-US" sz="2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1833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jg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0712"/>
            <a:ext cx="3657600" cy="461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38186" y="4705350"/>
            <a:ext cx="250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j-lt"/>
              </a:rPr>
              <a:t>Credit: Stuart </a:t>
            </a:r>
            <a:r>
              <a:rPr lang="en-US" sz="2000" b="0" dirty="0" err="1" smtClean="0">
                <a:latin typeface="+mj-lt"/>
              </a:rPr>
              <a:t>Reges</a:t>
            </a:r>
            <a:endParaRPr lang="en-US" sz="2000" b="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507481" y="170712"/>
            <a:ext cx="45719" cy="46108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895600" y="4736592"/>
            <a:ext cx="36576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17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62123</TotalTime>
  <Words>1355</Words>
  <Application>Microsoft Office PowerPoint</Application>
  <PresentationFormat>On-screen Show (16:9)</PresentationFormat>
  <Paragraphs>643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Courier New</vt:lpstr>
      <vt:lpstr>Symbol</vt:lpstr>
      <vt:lpstr>Times New Roman</vt:lpstr>
      <vt:lpstr>Wingdings</vt:lpstr>
      <vt:lpstr>dan_design_template</vt:lpstr>
      <vt:lpstr>The CS Undergrad Curriculum of 2017:     My Biased View from Academia</vt:lpstr>
      <vt:lpstr>Who is this guy?</vt:lpstr>
      <vt:lpstr>Simplified Model</vt:lpstr>
      <vt:lpstr>Why you should care</vt:lpstr>
      <vt:lpstr>Challenge 1 of 3</vt:lpstr>
      <vt:lpstr>Some Justifications</vt:lpstr>
      <vt:lpstr>Challenge 2 of 3: Enrollment Boom</vt:lpstr>
      <vt:lpstr>The Local News</vt:lpstr>
      <vt:lpstr>PowerPoint Presentation</vt:lpstr>
      <vt:lpstr>PowerPoint Presentation</vt:lpstr>
      <vt:lpstr>Challenge 3 of 3: “Fast-Moving Field”</vt:lpstr>
      <vt:lpstr>Academia can do this…</vt:lpstr>
      <vt:lpstr>And/But: Timeless == Timeless</vt:lpstr>
      <vt:lpstr>PowerPoint Presentation</vt:lpstr>
      <vt:lpstr>PowerPoint Presentation</vt:lpstr>
      <vt:lpstr>Intro Programming</vt:lpstr>
      <vt:lpstr>Intro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Popularity contest?</vt:lpstr>
      <vt:lpstr>~% of 2012-2015 graduates</vt:lpstr>
      <vt:lpstr>Trends</vt:lpstr>
      <vt:lpstr>Parting thoughts</vt:lpstr>
      <vt:lpstr>PowerPoint Presentation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Dan Grossman</cp:lastModifiedBy>
  <cp:revision>887</cp:revision>
  <cp:lastPrinted>2011-09-27T20:26:28Z</cp:lastPrinted>
  <dcterms:created xsi:type="dcterms:W3CDTF">2009-03-13T20:43:19Z</dcterms:created>
  <dcterms:modified xsi:type="dcterms:W3CDTF">2017-04-20T16:51:10Z</dcterms:modified>
</cp:coreProperties>
</file>