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5"/>
  </p:notesMasterIdLst>
  <p:handoutMasterIdLst>
    <p:handoutMasterId r:id="rId56"/>
  </p:handoutMasterIdLst>
  <p:sldIdLst>
    <p:sldId id="256" r:id="rId2"/>
    <p:sldId id="733" r:id="rId3"/>
    <p:sldId id="734" r:id="rId4"/>
    <p:sldId id="735" r:id="rId5"/>
    <p:sldId id="723" r:id="rId6"/>
    <p:sldId id="736" r:id="rId7"/>
    <p:sldId id="754" r:id="rId8"/>
    <p:sldId id="738" r:id="rId9"/>
    <p:sldId id="739" r:id="rId10"/>
    <p:sldId id="740" r:id="rId11"/>
    <p:sldId id="741" r:id="rId12"/>
    <p:sldId id="742" r:id="rId13"/>
    <p:sldId id="755" r:id="rId14"/>
    <p:sldId id="756" r:id="rId15"/>
    <p:sldId id="744" r:id="rId16"/>
    <p:sldId id="746" r:id="rId17"/>
    <p:sldId id="747" r:id="rId18"/>
    <p:sldId id="757" r:id="rId19"/>
    <p:sldId id="745" r:id="rId20"/>
    <p:sldId id="724" r:id="rId21"/>
    <p:sldId id="725" r:id="rId22"/>
    <p:sldId id="748" r:id="rId23"/>
    <p:sldId id="726" r:id="rId24"/>
    <p:sldId id="727" r:id="rId25"/>
    <p:sldId id="730" r:id="rId26"/>
    <p:sldId id="759" r:id="rId27"/>
    <p:sldId id="760" r:id="rId28"/>
    <p:sldId id="752" r:id="rId29"/>
    <p:sldId id="758" r:id="rId30"/>
    <p:sldId id="764" r:id="rId31"/>
    <p:sldId id="715" r:id="rId32"/>
    <p:sldId id="765" r:id="rId33"/>
    <p:sldId id="766" r:id="rId34"/>
    <p:sldId id="767" r:id="rId35"/>
    <p:sldId id="768" r:id="rId36"/>
    <p:sldId id="769" r:id="rId37"/>
    <p:sldId id="770" r:id="rId38"/>
    <p:sldId id="771" r:id="rId39"/>
    <p:sldId id="772" r:id="rId40"/>
    <p:sldId id="773" r:id="rId41"/>
    <p:sldId id="774" r:id="rId42"/>
    <p:sldId id="775" r:id="rId43"/>
    <p:sldId id="777" r:id="rId44"/>
    <p:sldId id="778" r:id="rId45"/>
    <p:sldId id="779" r:id="rId46"/>
    <p:sldId id="776" r:id="rId47"/>
    <p:sldId id="781" r:id="rId48"/>
    <p:sldId id="782" r:id="rId49"/>
    <p:sldId id="783" r:id="rId50"/>
    <p:sldId id="784" r:id="rId51"/>
    <p:sldId id="763" r:id="rId52"/>
    <p:sldId id="729" r:id="rId53"/>
    <p:sldId id="780" r:id="rId54"/>
  </p:sldIdLst>
  <p:sldSz cx="9144000" cy="6858000" type="screen4x3"/>
  <p:notesSz cx="6934200" cy="9220200"/>
  <p:custDataLst>
    <p:tags r:id="rId5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a-cse" initials="c" lastIdx="5" clrIdx="0"/>
  <p:cmAuthor id="1" name="djg" initials="d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119F33"/>
    <a:srgbClr val="FFCC00"/>
    <a:srgbClr val="FFFF99"/>
    <a:srgbClr val="FF3300"/>
    <a:srgbClr val="00FF99"/>
    <a:srgbClr val="03D7ED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1620" autoAdjust="0"/>
    <p:restoredTop sz="94695" autoAdjust="0"/>
  </p:normalViewPr>
  <p:slideViewPr>
    <p:cSldViewPr>
      <p:cViewPr>
        <p:scale>
          <a:sx n="80" d="100"/>
          <a:sy n="80" d="100"/>
        </p:scale>
        <p:origin x="-64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gs" Target="tags/tag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05121" cy="460400"/>
          </a:xfrm>
          <a:prstGeom prst="rect">
            <a:avLst/>
          </a:prstGeom>
        </p:spPr>
        <p:txBody>
          <a:bodyPr vert="horz" lIns="87314" tIns="43657" rIns="87314" bIns="43657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574" y="1"/>
            <a:ext cx="3005121" cy="460400"/>
          </a:xfrm>
          <a:prstGeom prst="rect">
            <a:avLst/>
          </a:prstGeom>
        </p:spPr>
        <p:txBody>
          <a:bodyPr vert="horz" lIns="87314" tIns="43657" rIns="87314" bIns="43657" rtlCol="0"/>
          <a:lstStyle>
            <a:lvl1pPr algn="r">
              <a:defRPr sz="1100"/>
            </a:lvl1pPr>
          </a:lstStyle>
          <a:p>
            <a:fld id="{E506F383-D1CB-4582-B5BC-BB60CCD2F9C6}" type="datetime1">
              <a:rPr lang="en-US" smtClean="0"/>
              <a:t>9/8/2013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58276"/>
            <a:ext cx="3005121" cy="460400"/>
          </a:xfrm>
          <a:prstGeom prst="rect">
            <a:avLst/>
          </a:prstGeom>
        </p:spPr>
        <p:txBody>
          <a:bodyPr vert="horz" lIns="87314" tIns="43657" rIns="87314" bIns="43657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574" y="8758276"/>
            <a:ext cx="3005121" cy="460400"/>
          </a:xfrm>
          <a:prstGeom prst="rect">
            <a:avLst/>
          </a:prstGeom>
        </p:spPr>
        <p:txBody>
          <a:bodyPr vert="horz" lIns="87314" tIns="43657" rIns="87314" bIns="43657" rtlCol="0" anchor="b"/>
          <a:lstStyle>
            <a:lvl1pPr algn="r">
              <a:defRPr sz="1100"/>
            </a:lvl1pPr>
          </a:lstStyle>
          <a:p>
            <a:fld id="{C77A13E8-25B5-4ABF-A87C-CEC207C206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73794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775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fld id="{D0295F6E-4AD7-4026-9DE8-3470F912393B}" type="datetime1">
              <a:rPr lang="en-US" smtClean="0"/>
              <a:t>9/8/2013</a:t>
            </a:fld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420" y="4379596"/>
            <a:ext cx="5547360" cy="414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7591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775" y="8757591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fld id="{C142CCA2-2949-4325-A78A-A7C3B63D73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72131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71CC21-6C38-4423-AE42-7B6005042E87}" type="datetime1">
              <a:rPr lang="en-US" smtClean="0"/>
              <a:t>9/8/2013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9,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Grossman's MOOC Reflections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115C0-909B-4E1C-9E6E-04B3E91035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9,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Grossman's MOOC Reflections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2AAE3-B489-4A15-89C7-18993943A3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9, 2013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2514600" y="6400800"/>
            <a:ext cx="5105400" cy="457200"/>
          </a:xfrm>
        </p:spPr>
        <p:txBody>
          <a:bodyPr/>
          <a:lstStyle/>
          <a:p>
            <a:r>
              <a:rPr lang="nl-NL" smtClean="0"/>
              <a:t>Grossman's MOOC Reflections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9,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Grossman's MOOC Reflections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83048-0376-4A94-A445-C2F5CD3FC3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9,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Grossman's MOOC Reflections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A12F5-03B5-4BEE-BF40-7EC1D15EBE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9,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Grossman's MOOC Reflections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FCB40-9664-45B5-BAA8-170CAD3533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9,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Grossman's MOOC Reflections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D69B1-7287-44D7-BAC9-82A718B312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9,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Grossman's MOOC Reflections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CE0B5-4587-46C9-88FF-288BD15E32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9,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Grossman's MOOC Reflections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7DB5F-D2ED-41DB-B30F-B019AB82D7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9,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Grossman's MOOC Reflections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279E5-AC96-4A1A-8381-1C3686D400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r>
              <a:rPr lang="en-US" smtClean="0"/>
              <a:t>September 9, 2013</a:t>
            </a: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400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r>
              <a:rPr lang="nl-NL" smtClean="0"/>
              <a:t>Grossman's MOOC Reflections</a:t>
            </a: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3B048AC8-D41E-4C7B-8EE3-A52489AA1F0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hf hdr="0"/>
  <p:txStyles>
    <p:titleStyle>
      <a:lvl1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381000" y="1143000"/>
            <a:ext cx="8305800" cy="4724400"/>
          </a:xfrm>
        </p:spPr>
        <p:txBody>
          <a:bodyPr/>
          <a:lstStyle/>
          <a:p>
            <a:pPr algn="ctr"/>
            <a:r>
              <a:rPr lang="en-US" sz="2800" i="0" dirty="0"/>
              <a:t/>
            </a:r>
            <a:br>
              <a:rPr lang="en-US" sz="2800" i="0" dirty="0"/>
            </a:br>
            <a:r>
              <a:rPr lang="en-US" sz="2800" i="0" dirty="0"/>
              <a:t> </a:t>
            </a:r>
            <a:r>
              <a:rPr lang="en-US" sz="2800" b="1" i="0" dirty="0"/>
              <a:t>Massive Open Online Courses (MOOCs): </a:t>
            </a:r>
            <a:r>
              <a:rPr lang="en-US" sz="2800" b="1" i="0" dirty="0" smtClean="0"/>
              <a:t/>
            </a:r>
            <a:br>
              <a:rPr lang="en-US" sz="2800" b="1" i="0" dirty="0" smtClean="0"/>
            </a:br>
            <a:r>
              <a:rPr lang="en-US" sz="2800" b="1" i="0" dirty="0" smtClean="0"/>
              <a:t>How Do </a:t>
            </a:r>
            <a:r>
              <a:rPr lang="en-US" sz="2800" b="1" i="0" dirty="0"/>
              <a:t>They Work</a:t>
            </a:r>
            <a:r>
              <a:rPr lang="en-US" sz="2800" b="1" i="0" dirty="0" smtClean="0"/>
              <a:t>?</a:t>
            </a:r>
            <a:br>
              <a:rPr lang="en-US" sz="2800" b="1" i="0" dirty="0" smtClean="0"/>
            </a:br>
            <a:r>
              <a:rPr lang="en-US" sz="2800" b="1" i="0" dirty="0" smtClean="0"/>
              <a:t>(Reflections from Personal Experience)</a:t>
            </a:r>
            <a:r>
              <a:rPr lang="en-US" sz="2800" i="0" dirty="0" smtClean="0"/>
              <a:t/>
            </a:r>
            <a:br>
              <a:rPr lang="en-US" sz="2800" i="0" dirty="0" smtClean="0"/>
            </a:br>
            <a:r>
              <a:rPr lang="en-US" sz="2600" i="0" dirty="0" smtClean="0"/>
              <a:t/>
            </a:r>
            <a:br>
              <a:rPr lang="en-US" sz="2600" i="0" dirty="0" smtClean="0"/>
            </a:br>
            <a:r>
              <a:rPr lang="en-US" sz="2600" i="0" dirty="0" smtClean="0"/>
              <a:t/>
            </a:r>
            <a:br>
              <a:rPr lang="en-US" sz="2600" i="0" dirty="0" smtClean="0"/>
            </a:br>
            <a:r>
              <a:rPr lang="en-US" sz="2400" i="0" dirty="0" smtClean="0"/>
              <a:t>Dan Grossman</a:t>
            </a:r>
            <a:br>
              <a:rPr lang="en-US" sz="2400" i="0" dirty="0" smtClean="0"/>
            </a:br>
            <a:r>
              <a:rPr lang="en-US" sz="2000" i="0" dirty="0" smtClean="0"/>
              <a:t>Department of Computer Science &amp; Engineering</a:t>
            </a:r>
            <a:br>
              <a:rPr lang="en-US" sz="2000" i="0" dirty="0" smtClean="0"/>
            </a:br>
            <a:r>
              <a:rPr lang="en-US" sz="2000" i="0" dirty="0" smtClean="0"/>
              <a:t>University of Washington</a:t>
            </a:r>
            <a:br>
              <a:rPr lang="en-US" sz="2000" i="0" dirty="0" smtClean="0"/>
            </a:br>
            <a:r>
              <a:rPr lang="en-US" sz="2000" i="0" dirty="0" smtClean="0"/>
              <a:t/>
            </a:r>
            <a:br>
              <a:rPr lang="en-US" sz="2000" i="0" dirty="0" smtClean="0"/>
            </a:br>
            <a:r>
              <a:rPr lang="en-US" sz="2000" i="0" dirty="0" smtClean="0"/>
              <a:t>ATLAS Speaker Series</a:t>
            </a:r>
            <a:br>
              <a:rPr lang="en-US" sz="2000" i="0" dirty="0" smtClean="0"/>
            </a:br>
            <a:r>
              <a:rPr lang="en-US" sz="2000" i="0" dirty="0" smtClean="0"/>
              <a:t>Univ. Colorado Boulder</a:t>
            </a:r>
            <a:br>
              <a:rPr lang="en-US" sz="2000" i="0" dirty="0" smtClean="0"/>
            </a:br>
            <a:r>
              <a:rPr lang="en-US" sz="2000" i="0" dirty="0" smtClean="0"/>
              <a:t>September 9, 2013</a:t>
            </a:r>
            <a:endParaRPr lang="en-US" sz="2000" i="0" dirty="0"/>
          </a:p>
        </p:txBody>
      </p:sp>
      <p:pic>
        <p:nvPicPr>
          <p:cNvPr id="3" name="Picture 4" descr="cse_logo_80x1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5029200"/>
            <a:ext cx="1905000" cy="1146175"/>
          </a:xfrm>
          <a:prstGeom prst="rect">
            <a:avLst/>
          </a:prstGeom>
          <a:noFill/>
        </p:spPr>
      </p:pic>
      <p:pic>
        <p:nvPicPr>
          <p:cNvPr id="4" name="Picture 14" descr="WashingtonColorSeal-21-cli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00455" y="4953000"/>
            <a:ext cx="1371600" cy="1371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Comparisons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495800"/>
          </a:xfrm>
        </p:spPr>
        <p:txBody>
          <a:bodyPr/>
          <a:lstStyle/>
          <a:p>
            <a:r>
              <a:rPr lang="en-US" dirty="0" smtClean="0"/>
              <a:t>Compared to conventional courses</a:t>
            </a:r>
          </a:p>
          <a:p>
            <a:pPr lvl="1"/>
            <a:r>
              <a:rPr lang="en-US" dirty="0" smtClean="0"/>
              <a:t>Same or better:  </a:t>
            </a:r>
            <a:r>
              <a:rPr lang="en-US" dirty="0" err="1" smtClean="0"/>
              <a:t>Homeworks</a:t>
            </a:r>
            <a:r>
              <a:rPr lang="en-US" dirty="0" smtClean="0"/>
              <a:t>, lectures</a:t>
            </a:r>
          </a:p>
          <a:p>
            <a:pPr lvl="1"/>
            <a:r>
              <a:rPr lang="en-US" dirty="0" smtClean="0"/>
              <a:t>Unclear</a:t>
            </a:r>
            <a:r>
              <a:rPr lang="en-US" dirty="0" smtClean="0"/>
              <a:t>:  </a:t>
            </a:r>
            <a:r>
              <a:rPr lang="en-US" dirty="0"/>
              <a:t>S</a:t>
            </a:r>
            <a:r>
              <a:rPr lang="en-US" dirty="0" smtClean="0"/>
              <a:t>tudy groups</a:t>
            </a:r>
          </a:p>
          <a:p>
            <a:pPr lvl="1"/>
            <a:r>
              <a:rPr lang="en-US" dirty="0" smtClean="0"/>
              <a:t>Worse:  Design projects, exams, mentoring, …</a:t>
            </a:r>
          </a:p>
          <a:p>
            <a:pPr lvl="1"/>
            <a:endParaRPr lang="en-US" sz="1000" dirty="0"/>
          </a:p>
          <a:p>
            <a:r>
              <a:rPr lang="en-US" dirty="0" smtClean="0">
                <a:solidFill>
                  <a:schemeClr val="accent2"/>
                </a:solidFill>
              </a:rPr>
              <a:t>Compared to writing a textbook!!</a:t>
            </a:r>
          </a:p>
          <a:p>
            <a:pPr lvl="1"/>
            <a:r>
              <a:rPr lang="en-US" dirty="0" smtClean="0"/>
              <a:t>Attrition </a:t>
            </a:r>
            <a:r>
              <a:rPr lang="en-US" sz="2400" b="1" dirty="0" smtClean="0">
                <a:sym typeface="Symbol"/>
              </a:rPr>
              <a:t>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/>
              <a:t>failure</a:t>
            </a:r>
          </a:p>
          <a:p>
            <a:pPr lvl="1"/>
            <a:r>
              <a:rPr lang="en-US" dirty="0" smtClean="0"/>
              <a:t>Rarely profitable for authors</a:t>
            </a:r>
          </a:p>
          <a:p>
            <a:pPr lvl="1"/>
            <a:r>
              <a:rPr lang="en-US" dirty="0" smtClean="0"/>
              <a:t>Worldwide impact of high-quality materials</a:t>
            </a:r>
          </a:p>
          <a:p>
            <a:pPr lvl="1"/>
            <a:r>
              <a:rPr lang="en-US" dirty="0" smtClean="0"/>
              <a:t>Influence other educators</a:t>
            </a:r>
          </a:p>
          <a:p>
            <a:pPr lvl="1"/>
            <a:r>
              <a:rPr lang="en-US" dirty="0" smtClean="0"/>
              <a:t>Assessment a secondary issue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Better:</a:t>
            </a:r>
            <a:r>
              <a:rPr lang="en-US" dirty="0" smtClean="0"/>
              <a:t> videos, forums, graded homework</a:t>
            </a:r>
          </a:p>
          <a:p>
            <a:pPr lvl="1"/>
            <a:endParaRPr lang="en-US" sz="1000" dirty="0"/>
          </a:p>
          <a:p>
            <a:pPr marL="457200" lvl="1" indent="0" algn="ctr">
              <a:buNone/>
            </a:pPr>
            <a:r>
              <a:rPr lang="en-US" i="1" dirty="0" smtClean="0">
                <a:solidFill>
                  <a:schemeClr val="accent2"/>
                </a:solidFill>
              </a:rPr>
              <a:t>“21</a:t>
            </a:r>
            <a:r>
              <a:rPr lang="en-US" i="1" baseline="30000" dirty="0" smtClean="0">
                <a:solidFill>
                  <a:schemeClr val="accent2"/>
                </a:solidFill>
              </a:rPr>
              <a:t>st</a:t>
            </a:r>
            <a:r>
              <a:rPr lang="en-US" i="1" dirty="0" smtClean="0">
                <a:solidFill>
                  <a:schemeClr val="accent2"/>
                </a:solidFill>
              </a:rPr>
              <a:t> – century textbook plus social”</a:t>
            </a:r>
            <a:endParaRPr lang="en-US" i="1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9,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MOOC Reflections</a:t>
            </a:r>
            <a:endParaRPr lang="en-US" dirty="0"/>
          </a:p>
        </p:txBody>
      </p:sp>
      <p:pic>
        <p:nvPicPr>
          <p:cNvPr id="4098" name="Picture 2" descr="C:\Users\djg\AppData\Local\Microsoft\Windows\Temporary Internet Files\Content.IE5\GY1R0SMI\MP90041009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048000"/>
            <a:ext cx="1676400" cy="252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523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free mean doom?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876800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 smtClean="0">
                <a:solidFill>
                  <a:schemeClr val="accent2"/>
                </a:solidFill>
              </a:rPr>
              <a:t>“If these courses are free, why are people paying tuition?”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dirty="0" smtClean="0"/>
              <a:t>Coherent 4-year curriculum</a:t>
            </a:r>
          </a:p>
          <a:p>
            <a:r>
              <a:rPr lang="en-US" dirty="0" smtClean="0"/>
              <a:t>Personal interaction with faculty/TAs</a:t>
            </a:r>
          </a:p>
          <a:p>
            <a:pPr lvl="1"/>
            <a:r>
              <a:rPr lang="en-US" dirty="0" smtClean="0"/>
              <a:t>Motivation, mentoring, …</a:t>
            </a:r>
          </a:p>
          <a:p>
            <a:r>
              <a:rPr lang="en-US" dirty="0" err="1" smtClean="0"/>
              <a:t>Homeworks</a:t>
            </a:r>
            <a:r>
              <a:rPr lang="en-US" dirty="0" smtClean="0"/>
              <a:t> graded by humans</a:t>
            </a:r>
          </a:p>
          <a:p>
            <a:r>
              <a:rPr lang="en-US" dirty="0" smtClean="0"/>
              <a:t>Open-ended design and free-response 		   questions</a:t>
            </a:r>
          </a:p>
          <a:p>
            <a:r>
              <a:rPr lang="en-US" dirty="0" smtClean="0"/>
              <a:t>Credit because we know you actually 		     learned the material</a:t>
            </a:r>
          </a:p>
          <a:p>
            <a:r>
              <a:rPr lang="en-US" dirty="0" smtClean="0"/>
              <a:t>Courses adapt to student needs</a:t>
            </a:r>
          </a:p>
          <a:p>
            <a:endParaRPr lang="en-US" sz="1600" dirty="0"/>
          </a:p>
          <a:p>
            <a:r>
              <a:rPr lang="en-US" dirty="0" smtClean="0"/>
              <a:t>Plus other reasons to attend a university: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social support, job fairs, independent study/research, etc.</a:t>
            </a:r>
            <a:br>
              <a:rPr lang="en-US" dirty="0" smtClean="0"/>
            </a:br>
            <a:endParaRPr lang="en-US" sz="16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9,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MOOC Reflections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6" name="Picture 2" descr="http://upload.wikimedia.org/wikipedia/commons/8/80/University_of_Washington_Quad,_Spring_2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05000"/>
            <a:ext cx="2417233" cy="18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6096001" y="3962400"/>
            <a:ext cx="2417232" cy="1219200"/>
          </a:xfrm>
          <a:prstGeom prst="rect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Focus on our higher-value</a:t>
            </a:r>
            <a:r>
              <a:rPr kumimoji="0" lang="en-US" sz="24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“services”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22740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It is plausible MOOCs will destroy universities as we know them (!)</a:t>
            </a:r>
          </a:p>
          <a:p>
            <a:pPr lvl="1"/>
            <a:r>
              <a:rPr lang="en-US" dirty="0" smtClean="0"/>
              <a:t>Big changes can happen quickly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But universities have survived before: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Plus:  iTunes U, course web pages, 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9,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MOOC Reflections</a:t>
            </a:r>
            <a:endParaRPr lang="en-US" dirty="0"/>
          </a:p>
        </p:txBody>
      </p:sp>
      <p:pic>
        <p:nvPicPr>
          <p:cNvPr id="2056" name="Picture 8" descr="http://images3.wikia.nocookie.net/__cb20091129060515/stargate/images/6/63/Wikipedia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047999"/>
            <a:ext cx="1600200" cy="16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ommunications,correspondences,government,letters,mail,mailboxes,postal servi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10308"/>
            <a:ext cx="1413691" cy="141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djg\AppData\Local\Microsoft\Windows\Temporary Internet Files\Content.IE5\NEL0S1KR\MC90005679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197247"/>
            <a:ext cx="2047124" cy="140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jg\AppData\Local\Microsoft\Windows\Temporary Internet Files\Content.IE5\NEL0S1KR\MC900030307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177861"/>
            <a:ext cx="1981200" cy="139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476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 on MOOCs and my role </a:t>
            </a:r>
          </a:p>
          <a:p>
            <a:endParaRPr lang="en-US" sz="1000" dirty="0"/>
          </a:p>
          <a:p>
            <a:r>
              <a:rPr lang="en-US" dirty="0" smtClean="0"/>
              <a:t>Why I did a MOOC</a:t>
            </a:r>
          </a:p>
          <a:p>
            <a:pPr lvl="1"/>
            <a:r>
              <a:rPr lang="en-US" dirty="0" smtClean="0"/>
              <a:t>Plus a little on university perspective</a:t>
            </a:r>
            <a:endParaRPr lang="en-US" dirty="0"/>
          </a:p>
          <a:p>
            <a:endParaRPr lang="en-US" sz="1000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Course tour</a:t>
            </a:r>
            <a:endParaRPr lang="en-US" dirty="0">
              <a:solidFill>
                <a:schemeClr val="accent2"/>
              </a:solidFill>
            </a:endParaRPr>
          </a:p>
          <a:p>
            <a:endParaRPr lang="en-US" sz="1000" dirty="0" smtClean="0"/>
          </a:p>
          <a:p>
            <a:r>
              <a:rPr lang="en-US" dirty="0" smtClean="0"/>
              <a:t>First presentation of some course data</a:t>
            </a:r>
          </a:p>
          <a:p>
            <a:pPr lvl="1"/>
            <a:r>
              <a:rPr lang="en-US" dirty="0"/>
              <a:t>Special focus for this audience: gender</a:t>
            </a:r>
          </a:p>
          <a:p>
            <a:endParaRPr lang="en-US" sz="1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9,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MOOC Reflections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908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924800" cy="4495800"/>
          </a:xfrm>
        </p:spPr>
        <p:txBody>
          <a:bodyPr/>
          <a:lstStyle/>
          <a:p>
            <a:r>
              <a:rPr lang="en-US" dirty="0" smtClean="0"/>
              <a:t>My favorite teaching assignment</a:t>
            </a:r>
          </a:p>
          <a:p>
            <a:pPr lvl="1"/>
            <a:r>
              <a:rPr lang="en-US" dirty="0" smtClean="0"/>
              <a:t>Taught 5 times over 9 years </a:t>
            </a:r>
            <a:r>
              <a:rPr lang="en-US" i="1" dirty="0" smtClean="0"/>
              <a:t>before</a:t>
            </a:r>
            <a:r>
              <a:rPr lang="en-US" dirty="0" smtClean="0"/>
              <a:t> making a MOOC</a:t>
            </a:r>
          </a:p>
          <a:p>
            <a:pPr lvl="1"/>
            <a:r>
              <a:rPr lang="en-US" dirty="0" smtClean="0"/>
              <a:t>Already developed lecture materials, reading notes, </a:t>
            </a:r>
            <a:r>
              <a:rPr lang="en-US" dirty="0" err="1" smtClean="0"/>
              <a:t>homeworks</a:t>
            </a:r>
            <a:r>
              <a:rPr lang="en-US" dirty="0" smtClean="0"/>
              <a:t>, …</a:t>
            </a:r>
          </a:p>
          <a:p>
            <a:pPr lvl="1"/>
            <a:r>
              <a:rPr lang="en-US" dirty="0"/>
              <a:t>A popular </a:t>
            </a:r>
            <a:r>
              <a:rPr lang="en-US" dirty="0" smtClean="0"/>
              <a:t>course</a:t>
            </a:r>
          </a:p>
          <a:p>
            <a:endParaRPr lang="en-US" dirty="0"/>
          </a:p>
          <a:p>
            <a:r>
              <a:rPr lang="en-US" dirty="0" smtClean="0"/>
              <a:t>Comes after two programming courses</a:t>
            </a:r>
          </a:p>
          <a:p>
            <a:endParaRPr lang="en-US" dirty="0"/>
          </a:p>
          <a:p>
            <a:r>
              <a:rPr lang="en-US" dirty="0" smtClean="0"/>
              <a:t>Majors only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9,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MOOC Reflections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5930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495800"/>
          </a:xfrm>
        </p:spPr>
        <p:txBody>
          <a:bodyPr/>
          <a:lstStyle/>
          <a:p>
            <a:r>
              <a:rPr lang="en-US" dirty="0" smtClean="0"/>
              <a:t>10 weeks</a:t>
            </a:r>
          </a:p>
          <a:p>
            <a:r>
              <a:rPr lang="en-US" dirty="0" smtClean="0"/>
              <a:t>Topics:  </a:t>
            </a:r>
            <a:r>
              <a:rPr lang="en-US" dirty="0" smtClean="0">
                <a:solidFill>
                  <a:schemeClr val="bg2"/>
                </a:solidFill>
              </a:rPr>
              <a:t>Syntax vs. semantics, recursive functions, benefits of no mutation, algebraic </a:t>
            </a:r>
            <a:r>
              <a:rPr lang="en-US" dirty="0" err="1" smtClean="0">
                <a:solidFill>
                  <a:schemeClr val="bg2"/>
                </a:solidFill>
              </a:rPr>
              <a:t>datatypes</a:t>
            </a:r>
            <a:r>
              <a:rPr lang="en-US" dirty="0" smtClean="0">
                <a:solidFill>
                  <a:schemeClr val="bg2"/>
                </a:solidFill>
              </a:rPr>
              <a:t> and pattern matching, tail recursion, higher-order function closures, lexical scope, currying, syntactic sugar, equivalence and effects, parametric polymorphism, type inference, modules and abstract types, static vs. dynamic typing, streams and </a:t>
            </a:r>
            <a:r>
              <a:rPr lang="en-US" dirty="0" err="1" smtClean="0">
                <a:solidFill>
                  <a:schemeClr val="bg2"/>
                </a:solidFill>
              </a:rPr>
              <a:t>memoization</a:t>
            </a:r>
            <a:r>
              <a:rPr lang="en-US" dirty="0" smtClean="0">
                <a:solidFill>
                  <a:schemeClr val="bg2"/>
                </a:solidFill>
              </a:rPr>
              <a:t>, macros, </a:t>
            </a:r>
            <a:r>
              <a:rPr lang="en-US" dirty="0" err="1" smtClean="0">
                <a:solidFill>
                  <a:schemeClr val="bg2"/>
                </a:solidFill>
              </a:rPr>
              <a:t>eval</a:t>
            </a:r>
            <a:r>
              <a:rPr lang="en-US" dirty="0" smtClean="0">
                <a:solidFill>
                  <a:schemeClr val="bg2"/>
                </a:solidFill>
              </a:rPr>
              <a:t>, pure OOP, implementing dynamic dispatch, multiple inheritance vs. </a:t>
            </a:r>
            <a:r>
              <a:rPr lang="en-US" dirty="0" err="1" smtClean="0">
                <a:solidFill>
                  <a:schemeClr val="bg2"/>
                </a:solidFill>
              </a:rPr>
              <a:t>mixins</a:t>
            </a:r>
            <a:r>
              <a:rPr lang="en-US" dirty="0" smtClean="0">
                <a:solidFill>
                  <a:schemeClr val="bg2"/>
                </a:solidFill>
              </a:rPr>
              <a:t>, OOP vs. functional decomposition, subtyping, bounded polymorphism</a:t>
            </a:r>
          </a:p>
          <a:p>
            <a:r>
              <a:rPr lang="en-US" dirty="0" smtClean="0"/>
              <a:t>Languages: ML, Racket, Ruby</a:t>
            </a:r>
          </a:p>
          <a:p>
            <a:r>
              <a:rPr lang="en-US" dirty="0" smtClean="0"/>
              <a:t>Seven </a:t>
            </a:r>
            <a:r>
              <a:rPr lang="en-US" dirty="0" err="1" smtClean="0"/>
              <a:t>homeworks</a:t>
            </a:r>
            <a:r>
              <a:rPr lang="en-US" dirty="0" smtClean="0"/>
              <a:t>, all programming</a:t>
            </a:r>
          </a:p>
          <a:p>
            <a:r>
              <a:rPr lang="en-US" dirty="0" smtClean="0"/>
              <a:t>Midterm and final, including English and code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9,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MOOC Reflections</a:t>
            </a:r>
            <a:endParaRPr lang="en-US" dirty="0"/>
          </a:p>
        </p:txBody>
      </p:sp>
      <p:pic>
        <p:nvPicPr>
          <p:cNvPr id="5122" name="Picture 2" descr="Z:\Dan\proglang-002\course_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0" b="6726"/>
          <a:stretch/>
        </p:blipFill>
        <p:spPr bwMode="auto">
          <a:xfrm>
            <a:off x="5410200" y="309748"/>
            <a:ext cx="3575949" cy="190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5852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Coursera</a:t>
            </a:r>
            <a:r>
              <a:rPr lang="en-US" dirty="0" smtClean="0"/>
              <a:t>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495800"/>
          </a:xfrm>
        </p:spPr>
        <p:txBody>
          <a:bodyPr/>
          <a:lstStyle/>
          <a:p>
            <a:r>
              <a:rPr lang="en-US" dirty="0" smtClean="0"/>
              <a:t>10 weeks</a:t>
            </a:r>
          </a:p>
          <a:p>
            <a:r>
              <a:rPr lang="en-US" dirty="0" smtClean="0"/>
              <a:t>Topics:  </a:t>
            </a:r>
            <a:r>
              <a:rPr lang="en-US" dirty="0" smtClean="0">
                <a:solidFill>
                  <a:schemeClr val="bg2"/>
                </a:solidFill>
              </a:rPr>
              <a:t>Syntax vs. semantics, recursive functions, benefits of no mutation, algebraic </a:t>
            </a:r>
            <a:r>
              <a:rPr lang="en-US" dirty="0" err="1" smtClean="0">
                <a:solidFill>
                  <a:schemeClr val="bg2"/>
                </a:solidFill>
              </a:rPr>
              <a:t>datatypes</a:t>
            </a:r>
            <a:r>
              <a:rPr lang="en-US" dirty="0" smtClean="0">
                <a:solidFill>
                  <a:schemeClr val="bg2"/>
                </a:solidFill>
              </a:rPr>
              <a:t> and pattern matching, tail recursion, higher-order function closures, lexical scope, currying, syntactic sugar, equivalence and effects, parametric polymorphism, type inference, modules and abstract types, static vs. dynamic typing, streams and </a:t>
            </a:r>
            <a:r>
              <a:rPr lang="en-US" dirty="0" err="1" smtClean="0">
                <a:solidFill>
                  <a:schemeClr val="bg2"/>
                </a:solidFill>
              </a:rPr>
              <a:t>memoization</a:t>
            </a:r>
            <a:r>
              <a:rPr lang="en-US" dirty="0" smtClean="0">
                <a:solidFill>
                  <a:schemeClr val="bg2"/>
                </a:solidFill>
              </a:rPr>
              <a:t>, macros, </a:t>
            </a:r>
            <a:r>
              <a:rPr lang="en-US" dirty="0" err="1" smtClean="0">
                <a:solidFill>
                  <a:schemeClr val="bg2"/>
                </a:solidFill>
              </a:rPr>
              <a:t>eval</a:t>
            </a:r>
            <a:r>
              <a:rPr lang="en-US" dirty="0" smtClean="0">
                <a:solidFill>
                  <a:schemeClr val="bg2"/>
                </a:solidFill>
              </a:rPr>
              <a:t>, pure OOP, implementing dynamic dispatch, multiple inheritance vs. </a:t>
            </a:r>
            <a:r>
              <a:rPr lang="en-US" dirty="0" err="1" smtClean="0">
                <a:solidFill>
                  <a:schemeClr val="bg2"/>
                </a:solidFill>
              </a:rPr>
              <a:t>mixins</a:t>
            </a:r>
            <a:r>
              <a:rPr lang="en-US" dirty="0" smtClean="0">
                <a:solidFill>
                  <a:schemeClr val="bg2"/>
                </a:solidFill>
              </a:rPr>
              <a:t>, OOP vs. functional decomposition, subtyping, bounded polymorphism</a:t>
            </a:r>
          </a:p>
          <a:p>
            <a:r>
              <a:rPr lang="en-US" dirty="0" smtClean="0"/>
              <a:t>Languages: ML, Racket, Ruby</a:t>
            </a:r>
          </a:p>
          <a:p>
            <a:r>
              <a:rPr lang="en-US" dirty="0" smtClean="0"/>
              <a:t>Seven </a:t>
            </a:r>
            <a:r>
              <a:rPr lang="en-US" dirty="0" err="1" smtClean="0"/>
              <a:t>homeworks</a:t>
            </a:r>
            <a:r>
              <a:rPr lang="en-US" dirty="0" smtClean="0"/>
              <a:t>, all programming, </a:t>
            </a:r>
            <a:r>
              <a:rPr lang="en-US" dirty="0" smtClean="0">
                <a:solidFill>
                  <a:srgbClr val="FF0000"/>
                </a:solidFill>
              </a:rPr>
              <a:t>average of  2 submissions</a:t>
            </a:r>
          </a:p>
          <a:p>
            <a:r>
              <a:rPr lang="en-US" dirty="0" smtClean="0"/>
              <a:t>Midterm and final, including English and code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9,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MOOC Reflections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7086600" y="4038600"/>
            <a:ext cx="762000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1143000" y="4343400"/>
            <a:ext cx="381000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3276600" y="6019800"/>
            <a:ext cx="2971800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2" descr="Z:\Dan\proglang-002\course_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0" b="6726"/>
          <a:stretch/>
        </p:blipFill>
        <p:spPr bwMode="auto">
          <a:xfrm>
            <a:off x="5410200" y="309748"/>
            <a:ext cx="3575949" cy="190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7119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pieces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Videos: </a:t>
            </a:r>
          </a:p>
          <a:p>
            <a:pPr lvl="1"/>
            <a:r>
              <a:rPr lang="en-US" dirty="0" smtClean="0"/>
              <a:t>7-12 minutes, released weekly (3ish hours / week)</a:t>
            </a:r>
          </a:p>
          <a:p>
            <a:pPr lvl="1"/>
            <a:r>
              <a:rPr lang="en-US" dirty="0" smtClean="0"/>
              <a:t>Lots of writing code in </a:t>
            </a:r>
            <a:r>
              <a:rPr lang="en-US" dirty="0" err="1" smtClean="0"/>
              <a:t>Emacs</a:t>
            </a:r>
            <a:r>
              <a:rPr lang="en-US" dirty="0"/>
              <a:t>;</a:t>
            </a:r>
            <a:r>
              <a:rPr lang="en-US" dirty="0" smtClean="0"/>
              <a:t> also </a:t>
            </a:r>
            <a:r>
              <a:rPr lang="en-US" dirty="0" err="1" smtClean="0"/>
              <a:t>Powerpoint</a:t>
            </a:r>
            <a:endParaRPr lang="en-US" dirty="0" smtClean="0"/>
          </a:p>
          <a:p>
            <a:pPr lvl="1"/>
            <a:r>
              <a:rPr lang="en-US" dirty="0" smtClean="0"/>
              <a:t>TAs added “in-video questions” independently</a:t>
            </a:r>
          </a:p>
          <a:p>
            <a:pPr lvl="1"/>
            <a:endParaRPr lang="en-US" sz="1000" dirty="0"/>
          </a:p>
          <a:p>
            <a:r>
              <a:rPr lang="en-US" dirty="0" err="1" smtClean="0"/>
              <a:t>Homeworks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From UW course, with “weapons-grade” auto-testing</a:t>
            </a:r>
          </a:p>
          <a:p>
            <a:pPr lvl="1"/>
            <a:r>
              <a:rPr lang="en-US" dirty="0" smtClean="0"/>
              <a:t>Peer assessment for 10% of grade</a:t>
            </a:r>
          </a:p>
          <a:p>
            <a:pPr lvl="1"/>
            <a:endParaRPr lang="en-US" sz="1000" dirty="0"/>
          </a:p>
          <a:p>
            <a:r>
              <a:rPr lang="en-US" dirty="0" smtClean="0"/>
              <a:t>Exams: Open materials, multiple-choice-</a:t>
            </a:r>
            <a:r>
              <a:rPr lang="en-US" dirty="0" err="1" smtClean="0"/>
              <a:t>ish</a:t>
            </a:r>
            <a:endParaRPr lang="en-US" dirty="0" smtClean="0"/>
          </a:p>
          <a:p>
            <a:endParaRPr lang="en-US" sz="1000" dirty="0" smtClean="0"/>
          </a:p>
          <a:p>
            <a:r>
              <a:rPr lang="en-US" dirty="0" smtClean="0"/>
              <a:t>Discussion Forum: Active and </a:t>
            </a:r>
            <a:r>
              <a:rPr lang="en-US" i="1" dirty="0" smtClean="0"/>
              <a:t>mostly</a:t>
            </a:r>
            <a:r>
              <a:rPr lang="en-US" dirty="0" smtClean="0"/>
              <a:t> self-sufficient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9,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MOOC Reflections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2893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demo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9,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MOOC Reflections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0576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we do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2971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Compared to many institutions, we did it </a:t>
            </a:r>
            <a:r>
              <a:rPr lang="en-US" i="1" dirty="0" smtClean="0"/>
              <a:t>ad hoc</a:t>
            </a:r>
          </a:p>
          <a:p>
            <a:pPr lvl="1"/>
            <a:r>
              <a:rPr lang="en-US" dirty="0" smtClean="0"/>
              <a:t>With </a:t>
            </a:r>
            <a:r>
              <a:rPr lang="en-US" i="1" dirty="0" smtClean="0"/>
              <a:t>lots</a:t>
            </a:r>
            <a:r>
              <a:rPr lang="en-US" dirty="0" smtClean="0"/>
              <a:t> of advance preparation</a:t>
            </a:r>
          </a:p>
          <a:p>
            <a:pPr lvl="1"/>
            <a:r>
              <a:rPr lang="en-US" dirty="0" smtClean="0"/>
              <a:t>And </a:t>
            </a:r>
            <a:r>
              <a:rPr lang="en-US" i="1" dirty="0" smtClean="0"/>
              <a:t>lots</a:t>
            </a:r>
            <a:r>
              <a:rPr lang="en-US" dirty="0" smtClean="0"/>
              <a:t> of stress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i="1" dirty="0" smtClean="0"/>
              <a:t>A behind-the-scenes look in four pictures…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9,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MOOC Reflections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641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 on MOOCs and my role </a:t>
            </a:r>
          </a:p>
          <a:p>
            <a:endParaRPr lang="en-US" sz="1000" dirty="0"/>
          </a:p>
          <a:p>
            <a:r>
              <a:rPr lang="en-US" dirty="0" smtClean="0"/>
              <a:t>Why I did a MOOC</a:t>
            </a:r>
          </a:p>
          <a:p>
            <a:pPr lvl="1"/>
            <a:r>
              <a:rPr lang="en-US" dirty="0" smtClean="0"/>
              <a:t>Plus some university perspective</a:t>
            </a:r>
            <a:endParaRPr lang="en-US" dirty="0"/>
          </a:p>
          <a:p>
            <a:endParaRPr lang="en-US" sz="1000" dirty="0" smtClean="0"/>
          </a:p>
          <a:p>
            <a:r>
              <a:rPr lang="en-US" dirty="0" smtClean="0"/>
              <a:t>Course tour</a:t>
            </a:r>
            <a:endParaRPr lang="en-US" dirty="0"/>
          </a:p>
          <a:p>
            <a:endParaRPr lang="en-US" sz="1000" dirty="0" smtClean="0"/>
          </a:p>
          <a:p>
            <a:r>
              <a:rPr lang="en-US" dirty="0" smtClean="0"/>
              <a:t>First presentation of some course data</a:t>
            </a:r>
          </a:p>
          <a:p>
            <a:pPr lvl="1"/>
            <a:r>
              <a:rPr lang="en-US" dirty="0" smtClean="0"/>
              <a:t>Special focus for this audience: gender</a:t>
            </a:r>
            <a:endParaRPr lang="en-US" dirty="0"/>
          </a:p>
          <a:p>
            <a:endParaRPr lang="en-US" sz="1000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Hopefully lots of Q&amp;A</a:t>
            </a:r>
          </a:p>
          <a:p>
            <a:pPr lvl="1"/>
            <a:r>
              <a:rPr lang="en-US" i="1" dirty="0" smtClean="0"/>
              <a:t>There is much to say about MOOCs, pro or con</a:t>
            </a:r>
          </a:p>
          <a:p>
            <a:pPr lvl="1"/>
            <a:r>
              <a:rPr lang="en-US" i="1" dirty="0" smtClean="0"/>
              <a:t>Rather let you pick the subtopics!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9,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MOOC Reflections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253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pictures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9,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MOOC Reflections</a:t>
            </a:r>
            <a:endParaRPr lang="en-US" dirty="0"/>
          </a:p>
        </p:txBody>
      </p:sp>
      <p:pic>
        <p:nvPicPr>
          <p:cNvPr id="7" name="Picture 2" descr="C:\Users\djg\Desktop\record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2875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487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pictures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9,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MOOC Reflections</a:t>
            </a:r>
            <a:endParaRPr lang="en-US" dirty="0"/>
          </a:p>
        </p:txBody>
      </p:sp>
      <p:pic>
        <p:nvPicPr>
          <p:cNvPr id="8" name="Picture 5" descr="C:\Users\djg\Desktop\coursera_t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172" y="1730828"/>
            <a:ext cx="5109028" cy="383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jg\Desktop\Cap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836" y="1731818"/>
            <a:ext cx="1245647" cy="149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265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Pictures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9,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MOOC Reflections</a:t>
            </a:r>
            <a:endParaRPr lang="en-US" dirty="0"/>
          </a:p>
        </p:txBody>
      </p:sp>
      <p:pic>
        <p:nvPicPr>
          <p:cNvPr id="1026" name="Picture 2" descr="C:\Users\djg\Desktop\schedu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18"/>
          <a:stretch/>
        </p:blipFill>
        <p:spPr bwMode="auto">
          <a:xfrm>
            <a:off x="533400" y="1219200"/>
            <a:ext cx="6658139" cy="504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jg\AppData\Local\Microsoft\Windows\Temporary Internet Files\Content.IE5\NEL0S1KR\MP90044237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447800"/>
            <a:ext cx="127524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djg\AppData\Local\Microsoft\Windows\Temporary Internet Files\Content.IE5\GY1R0SMI\MP900399327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741222"/>
            <a:ext cx="2255520" cy="150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pictures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9,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MOOC Reflections</a:t>
            </a:r>
            <a:endParaRPr lang="en-US" dirty="0"/>
          </a:p>
        </p:txBody>
      </p:sp>
      <p:pic>
        <p:nvPicPr>
          <p:cNvPr id="2050" name="Picture 2" descr="C:\Users\djg\Desktop\7573_10101935034132988_15208569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265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my time went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724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Caveat: Rough guesses; started 4 months early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dirty="0" smtClean="0"/>
              <a:t>Lectures: 30 hours of content, 250-300 hours total</a:t>
            </a:r>
          </a:p>
          <a:p>
            <a:pPr lvl="1"/>
            <a:r>
              <a:rPr lang="en-US" dirty="0" smtClean="0"/>
              <a:t>80ish% of this work requires domain expertise</a:t>
            </a:r>
          </a:p>
          <a:p>
            <a:pPr lvl="1"/>
            <a:endParaRPr lang="en-US" sz="1000" dirty="0"/>
          </a:p>
          <a:p>
            <a:r>
              <a:rPr lang="en-US" dirty="0" smtClean="0"/>
              <a:t>Discussion forum: Several times / day, briefly (cf. Facebook)</a:t>
            </a:r>
          </a:p>
          <a:p>
            <a:endParaRPr lang="en-US" sz="1000" dirty="0"/>
          </a:p>
          <a:p>
            <a:r>
              <a:rPr lang="en-US" dirty="0" err="1" smtClean="0"/>
              <a:t>Homeworks</a:t>
            </a:r>
            <a:r>
              <a:rPr lang="en-US" dirty="0" smtClean="0"/>
              <a:t>: </a:t>
            </a:r>
            <a:r>
              <a:rPr lang="en-US" i="1" dirty="0" smtClean="0"/>
              <a:t>Auto-grading</a:t>
            </a:r>
            <a:r>
              <a:rPr lang="en-US" dirty="0" smtClean="0"/>
              <a:t> and </a:t>
            </a:r>
            <a:r>
              <a:rPr lang="en-US" i="1" dirty="0" smtClean="0"/>
              <a:t>peer assessment</a:t>
            </a:r>
            <a:r>
              <a:rPr lang="en-US" dirty="0" smtClean="0"/>
              <a:t> 100 hours?</a:t>
            </a:r>
          </a:p>
          <a:p>
            <a:pPr lvl="1"/>
            <a:r>
              <a:rPr lang="en-US" dirty="0" smtClean="0"/>
              <a:t>Much more than multiple choice</a:t>
            </a:r>
          </a:p>
          <a:p>
            <a:pPr lvl="1"/>
            <a:endParaRPr lang="en-US" sz="1000" dirty="0"/>
          </a:p>
          <a:p>
            <a:r>
              <a:rPr lang="en-US" dirty="0" smtClean="0"/>
              <a:t>Exams: 20-30 hours</a:t>
            </a:r>
          </a:p>
          <a:p>
            <a:endParaRPr lang="en-US" dirty="0"/>
          </a:p>
          <a:p>
            <a:r>
              <a:rPr lang="en-US" dirty="0" smtClean="0"/>
              <a:t>Announcements, website, TA meetings, fixing typos, schedule spreadsheet, stress, etc. 50 hours?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9,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MOOC Reflections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1267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TA time went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In-video questions</a:t>
            </a:r>
          </a:p>
          <a:p>
            <a:endParaRPr lang="en-US" dirty="0"/>
          </a:p>
          <a:p>
            <a:r>
              <a:rPr lang="en-US" dirty="0" smtClean="0"/>
              <a:t>Grading scripts</a:t>
            </a:r>
          </a:p>
          <a:p>
            <a:endParaRPr lang="en-US" dirty="0"/>
          </a:p>
          <a:p>
            <a:r>
              <a:rPr lang="en-US" dirty="0" smtClean="0"/>
              <a:t>Some things not requiring domain expertise</a:t>
            </a:r>
          </a:p>
          <a:p>
            <a:pPr lvl="1"/>
            <a:r>
              <a:rPr lang="en-US" dirty="0" smtClean="0"/>
              <a:t>File uploading, proof-reading, …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Note: TAs are much better than faculty/staff at learning new things!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9,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MOOC Reflections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8593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 it worth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Me: </a:t>
            </a:r>
          </a:p>
          <a:p>
            <a:pPr lvl="1"/>
            <a:r>
              <a:rPr lang="en-US" dirty="0" smtClean="0"/>
              <a:t>Extremely rewarding, exhausting, and hopefully influential</a:t>
            </a:r>
          </a:p>
          <a:p>
            <a:pPr lvl="1"/>
            <a:r>
              <a:rPr lang="en-US" dirty="0" smtClean="0"/>
              <a:t>Re-running will be </a:t>
            </a:r>
            <a:r>
              <a:rPr lang="en-US" i="1" dirty="0" smtClean="0"/>
              <a:t>much</a:t>
            </a:r>
            <a:r>
              <a:rPr lang="en-US" dirty="0" smtClean="0"/>
              <a:t> less work</a:t>
            </a:r>
          </a:p>
          <a:p>
            <a:endParaRPr lang="en-US" dirty="0"/>
          </a:p>
          <a:p>
            <a:r>
              <a:rPr lang="en-US" dirty="0" smtClean="0"/>
              <a:t>TAs: </a:t>
            </a:r>
          </a:p>
          <a:p>
            <a:pPr lvl="1"/>
            <a:r>
              <a:rPr lang="en-US" dirty="0" smtClean="0"/>
              <a:t>Really proud and worked super hard</a:t>
            </a:r>
          </a:p>
          <a:p>
            <a:pPr lvl="1"/>
            <a:r>
              <a:rPr lang="en-US" dirty="0" smtClean="0"/>
              <a:t>I made a point of acknowledging the “</a:t>
            </a:r>
            <a:r>
              <a:rPr lang="en-US" dirty="0" err="1" smtClean="0"/>
              <a:t>sherpas</a:t>
            </a:r>
            <a:r>
              <a:rPr lang="en-US" dirty="0" smtClean="0"/>
              <a:t>,” but MOOCs still create “cult of personality”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9,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MOOC Reflections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782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participants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5181600" cy="2657350"/>
          </a:xfrm>
        </p:spPr>
        <p:txBody>
          <a:bodyPr/>
          <a:lstStyle/>
          <a:p>
            <a:r>
              <a:rPr lang="en-US" dirty="0" smtClean="0"/>
              <a:t>2000ish or more very happy</a:t>
            </a:r>
          </a:p>
          <a:p>
            <a:pPr lvl="1"/>
            <a:r>
              <a:rPr lang="en-US" dirty="0" smtClean="0"/>
              <a:t>In some sense, I get to pick </a:t>
            </a:r>
          </a:p>
          <a:p>
            <a:pPr marL="457200" lvl="1" indent="0">
              <a:buNone/>
            </a:pPr>
            <a:r>
              <a:rPr lang="en-US" i="1" dirty="0"/>
              <a:t> </a:t>
            </a:r>
            <a:r>
              <a:rPr lang="en-US" i="1" dirty="0" smtClean="0"/>
              <a:t>   which</a:t>
            </a:r>
            <a:r>
              <a:rPr lang="en-US" dirty="0" smtClean="0"/>
              <a:t> students are happy</a:t>
            </a:r>
            <a:endParaRPr lang="en-US" dirty="0"/>
          </a:p>
          <a:p>
            <a:r>
              <a:rPr lang="en-US" dirty="0" smtClean="0"/>
              <a:t>Forum posts, online reviews, emails, </a:t>
            </a:r>
          </a:p>
          <a:p>
            <a:pPr marL="0" indent="0">
              <a:buNone/>
            </a:pPr>
            <a:r>
              <a:rPr lang="en-US" dirty="0" smtClean="0"/>
              <a:t>     postcards, …</a:t>
            </a:r>
          </a:p>
          <a:p>
            <a:r>
              <a:rPr lang="en-US" dirty="0" smtClean="0"/>
              <a:t>Post-course survey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9,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MOOC Reflections</a:t>
            </a:r>
            <a:endParaRPr lang="en-US" dirty="0"/>
          </a:p>
        </p:txBody>
      </p:sp>
      <p:pic>
        <p:nvPicPr>
          <p:cNvPr id="2051" name="Picture 3" descr="C:\Users\djg\Desktop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685800"/>
            <a:ext cx="34480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djg\Desktop\Captur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2"/>
          <a:stretch/>
        </p:blipFill>
        <p:spPr bwMode="auto">
          <a:xfrm>
            <a:off x="5791200" y="1480421"/>
            <a:ext cx="3125787" cy="277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djg\Desktop\Capt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26232"/>
            <a:ext cx="7086600" cy="144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862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04800" y="2688772"/>
            <a:ext cx="8784922" cy="3635828"/>
            <a:chOff x="457200" y="2819400"/>
            <a:chExt cx="8556322" cy="3505199"/>
          </a:xfrm>
        </p:grpSpPr>
        <p:pic>
          <p:nvPicPr>
            <p:cNvPr id="3074" name="Picture 2" descr="C:\Users\djg\Desktop\Capture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86" b="16693"/>
            <a:stretch/>
          </p:blipFill>
          <p:spPr bwMode="auto">
            <a:xfrm>
              <a:off x="457200" y="2911373"/>
              <a:ext cx="8556322" cy="3413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 bwMode="auto">
            <a:xfrm>
              <a:off x="1676400" y="2819400"/>
              <a:ext cx="3058961" cy="381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For UW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495800"/>
          </a:xfrm>
        </p:spPr>
        <p:txBody>
          <a:bodyPr/>
          <a:lstStyle/>
          <a:p>
            <a:r>
              <a:rPr lang="en-US" dirty="0" smtClean="0"/>
              <a:t>Posted videos (not really flipped), more TAs, cachet</a:t>
            </a:r>
          </a:p>
          <a:p>
            <a:pPr lvl="1"/>
            <a:r>
              <a:rPr lang="en-US" dirty="0" err="1" smtClean="0"/>
              <a:t>Coursera</a:t>
            </a:r>
            <a:r>
              <a:rPr lang="en-US" dirty="0" smtClean="0"/>
              <a:t> rarely mentioned</a:t>
            </a:r>
          </a:p>
          <a:p>
            <a:r>
              <a:rPr lang="en-US" dirty="0" smtClean="0"/>
              <a:t>My highest teaching evaluations ever…</a:t>
            </a:r>
          </a:p>
          <a:p>
            <a:pPr lvl="1"/>
            <a:r>
              <a:rPr lang="en-US" dirty="0" smtClean="0"/>
              <a:t>Great TAs the main reason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9,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MOOC Reflections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6674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 on MOOCs and my role </a:t>
            </a:r>
          </a:p>
          <a:p>
            <a:endParaRPr lang="en-US" sz="1000" dirty="0"/>
          </a:p>
          <a:p>
            <a:r>
              <a:rPr lang="en-US" dirty="0" smtClean="0"/>
              <a:t>Why I did a MOOC</a:t>
            </a:r>
          </a:p>
          <a:p>
            <a:pPr lvl="1"/>
            <a:r>
              <a:rPr lang="en-US" dirty="0" smtClean="0"/>
              <a:t>Plus a little on university perspective</a:t>
            </a:r>
            <a:endParaRPr lang="en-US" dirty="0"/>
          </a:p>
          <a:p>
            <a:endParaRPr lang="en-US" sz="1000" dirty="0" smtClean="0"/>
          </a:p>
          <a:p>
            <a:r>
              <a:rPr lang="en-US" dirty="0" smtClean="0"/>
              <a:t>Course tour</a:t>
            </a:r>
            <a:endParaRPr lang="en-US" dirty="0"/>
          </a:p>
          <a:p>
            <a:endParaRPr lang="en-US" sz="1000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First presentation of some course data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Special focus for this audience: gender</a:t>
            </a:r>
          </a:p>
          <a:p>
            <a:pPr lvl="1"/>
            <a:endParaRPr lang="en-US" dirty="0">
              <a:solidFill>
                <a:schemeClr val="accent2"/>
              </a:solidFill>
            </a:endParaRPr>
          </a:p>
          <a:p>
            <a:endParaRPr lang="en-US" sz="1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9,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MOOC Reflections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436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a MOOC a MOOC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153400" cy="4800600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Online</a:t>
            </a:r>
          </a:p>
          <a:p>
            <a:pPr lvl="1"/>
            <a:r>
              <a:rPr lang="en-US" dirty="0"/>
              <a:t>Video, discussion board, etc.</a:t>
            </a:r>
          </a:p>
          <a:p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Free</a:t>
            </a:r>
            <a:endParaRPr lang="en-US" dirty="0">
              <a:solidFill>
                <a:schemeClr val="accent2"/>
              </a:solidFill>
            </a:endParaRPr>
          </a:p>
          <a:p>
            <a:pPr lvl="1"/>
            <a:r>
              <a:rPr lang="en-US" dirty="0"/>
              <a:t>Can talk monetization strategies if you want, but not my role</a:t>
            </a:r>
          </a:p>
          <a:p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Semi-synchronous </a:t>
            </a:r>
            <a:r>
              <a:rPr lang="en-US" i="1" dirty="0" smtClean="0">
                <a:solidFill>
                  <a:schemeClr val="accent2"/>
                </a:solidFill>
              </a:rPr>
              <a:t>courses</a:t>
            </a:r>
          </a:p>
          <a:p>
            <a:pPr lvl="1"/>
            <a:r>
              <a:rPr lang="en-US" dirty="0" smtClean="0"/>
              <a:t>Social cohorts with modern lives</a:t>
            </a:r>
          </a:p>
          <a:p>
            <a:endParaRPr lang="en-US" sz="1000" dirty="0"/>
          </a:p>
          <a:p>
            <a:pPr marL="0" indent="0">
              <a:buNone/>
            </a:pPr>
            <a:endParaRPr lang="en-US" sz="1000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Scale</a:t>
            </a:r>
          </a:p>
          <a:p>
            <a:pPr lvl="1"/>
            <a:r>
              <a:rPr lang="en-US" dirty="0" smtClean="0"/>
              <a:t>Once a course is large, more students improve a course</a:t>
            </a:r>
          </a:p>
          <a:p>
            <a:pPr lvl="1"/>
            <a:r>
              <a:rPr lang="en-US" dirty="0" smtClean="0"/>
              <a:t>Very little can flow through the course staff</a:t>
            </a:r>
            <a:endParaRPr lang="en-US" sz="1000" dirty="0" smtClean="0"/>
          </a:p>
          <a:p>
            <a:pPr marL="0" indent="0">
              <a:buNone/>
            </a:pPr>
            <a:endParaRPr lang="en-US" sz="1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9,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Grossman's MOOC Reflections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737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Recently completed first informal data analysis</a:t>
            </a:r>
          </a:p>
          <a:p>
            <a:pPr lvl="1"/>
            <a:r>
              <a:rPr lang="en-US" dirty="0" smtClean="0"/>
              <a:t>Things I wanted to know</a:t>
            </a:r>
          </a:p>
          <a:p>
            <a:pPr lvl="1"/>
            <a:r>
              <a:rPr lang="en-US" dirty="0" smtClean="0"/>
              <a:t>Caveats abound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Three parts:</a:t>
            </a:r>
          </a:p>
          <a:p>
            <a:pPr marL="0" indent="0">
              <a:buNone/>
            </a:pPr>
            <a:endParaRPr lang="en-US" sz="1000" dirty="0"/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Completion rates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Demographics: Country, Age, Background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Demographics: Gender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9,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MOOC Reflections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992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Participation numbers, take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001000" cy="4495800"/>
          </a:xfrm>
        </p:spPr>
        <p:txBody>
          <a:bodyPr/>
          <a:lstStyle/>
          <a:p>
            <a:r>
              <a:rPr lang="en-US" dirty="0" smtClean="0"/>
              <a:t>“Registered”: 		65,000   </a:t>
            </a:r>
            <a:r>
              <a:rPr lang="en-US" i="1" dirty="0" smtClean="0"/>
              <a:t>totally irrelevant</a:t>
            </a:r>
          </a:p>
          <a:p>
            <a:r>
              <a:rPr lang="en-US" dirty="0" smtClean="0"/>
              <a:t>Clicked play in first 2 weeks: 	27,000   </a:t>
            </a:r>
            <a:r>
              <a:rPr lang="en-US" i="1" dirty="0" smtClean="0"/>
              <a:t>many didn’t have pre-</a:t>
            </a:r>
            <a:r>
              <a:rPr lang="en-US" i="1" dirty="0" err="1" smtClean="0"/>
              <a:t>reqs</a:t>
            </a:r>
            <a:r>
              <a:rPr lang="en-US" i="1" dirty="0" smtClean="0"/>
              <a:t>?</a:t>
            </a:r>
          </a:p>
          <a:p>
            <a:r>
              <a:rPr lang="en-US" dirty="0" smtClean="0"/>
              <a:t>Watched an hour of video: 	12,000   </a:t>
            </a:r>
            <a:r>
              <a:rPr lang="en-US" i="1" dirty="0" smtClean="0"/>
              <a:t>like coming to first day?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Turned in 1st homework: 	  4,000</a:t>
            </a:r>
          </a:p>
          <a:p>
            <a:r>
              <a:rPr lang="en-US" dirty="0" smtClean="0"/>
              <a:t>Turned in 5</a:t>
            </a:r>
            <a:r>
              <a:rPr lang="en-US" baseline="30000" dirty="0" smtClean="0"/>
              <a:t>th</a:t>
            </a:r>
            <a:r>
              <a:rPr lang="en-US" dirty="0" smtClean="0"/>
              <a:t> homework: 	  2,100   </a:t>
            </a:r>
            <a:r>
              <a:rPr lang="en-US" i="1" dirty="0" smtClean="0"/>
              <a:t>attrition doesn’t stop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“Passed”:                                  1,716</a:t>
            </a:r>
          </a:p>
          <a:p>
            <a:r>
              <a:rPr lang="en-US" dirty="0" smtClean="0"/>
              <a:t>Fan mail/posts: 		    </a:t>
            </a:r>
            <a:r>
              <a:rPr lang="en-US" sz="1000" dirty="0" smtClean="0"/>
              <a:t>  </a:t>
            </a:r>
            <a:r>
              <a:rPr lang="en-US" dirty="0" smtClean="0"/>
              <a:t>300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Fairly consistent with </a:t>
            </a:r>
            <a:r>
              <a:rPr lang="en-US" dirty="0" err="1"/>
              <a:t>Coursera</a:t>
            </a:r>
            <a:r>
              <a:rPr lang="en-US" dirty="0"/>
              <a:t> data across “hard” courses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Define success however you want</a:t>
            </a:r>
          </a:p>
          <a:p>
            <a:pPr lvl="1"/>
            <a:r>
              <a:rPr lang="en-US" dirty="0" smtClean="0"/>
              <a:t>Many love it in parts, start late, don’t turn in homework, etc.</a:t>
            </a:r>
          </a:p>
          <a:p>
            <a:pPr lvl="1"/>
            <a:r>
              <a:rPr lang="en-US" dirty="0" smtClean="0"/>
              <a:t>Learning rather than watching television</a:t>
            </a:r>
          </a:p>
          <a:p>
            <a:pPr lvl="1"/>
            <a:endParaRPr lang="en-US" sz="1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9,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MOOC Reflections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0791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 your denominator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I personally do not say, “65K took my course”!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We need to “choose” a more realistic “completion rate”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9,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MOOC Reflections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685800" y="2895600"/>
            <a:ext cx="3124200" cy="1447800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+mj-lt"/>
              </a:rPr>
              <a:t>Registered: </a:t>
            </a:r>
            <a:r>
              <a:rPr lang="en-US" dirty="0" smtClean="0">
                <a:latin typeface="+mj-lt"/>
              </a:rPr>
              <a:t>65,000</a:t>
            </a:r>
            <a:endParaRPr lang="en-US" dirty="0"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Completers: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1716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US" dirty="0" smtClean="0">
                <a:latin typeface="+mj-lt"/>
              </a:rPr>
              <a:t>2.6%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038600" y="2895600"/>
            <a:ext cx="4267200" cy="1447800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Took pre-survey: 16,587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Completers therein: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1479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+mj-lt"/>
              </a:rPr>
              <a:t>8.9%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295400" y="4572000"/>
            <a:ext cx="4876800" cy="1447800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&gt;70% (*)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on Homework 1: 3170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Completers therein: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1552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+mj-lt"/>
              </a:rPr>
              <a:t>49.0%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45332" y="5676105"/>
            <a:ext cx="2470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* UW median &gt;95%</a:t>
            </a:r>
          </a:p>
        </p:txBody>
      </p:sp>
    </p:spTree>
    <p:extLst>
      <p:ext uri="{BB962C8B-B14F-4D97-AF65-F5344CB8AC3E}">
        <p14:creationId xmlns:p14="http://schemas.microsoft.com/office/powerpoint/2010/main" val="3909146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Attrition steady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“Life happens” to about 10% per week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9,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MOOC Reflections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06625"/>
            <a:ext cx="5565775" cy="35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99930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Cynic’s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The data clearly shows how to drive up completion rates:</a:t>
            </a:r>
          </a:p>
          <a:p>
            <a:pPr lvl="1">
              <a:spcAft>
                <a:spcPts val="1200"/>
              </a:spcAft>
            </a:pPr>
            <a:r>
              <a:rPr lang="en-US" i="1" dirty="0" smtClean="0"/>
              <a:t>Make the course shorter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Require less work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Let them resubmit endlessly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Set the bar for passing lower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Make it harder to sign up 					(e.g., no sign-up until 2 weeks before)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9,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MOOC Reflections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5847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time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9,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MOOC Reflections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 bwMode="auto">
          <a:xfrm>
            <a:off x="2057400" y="1407226"/>
            <a:ext cx="5105400" cy="91440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Please take this survey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after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watching the introductory videos 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762000" y="2590800"/>
            <a:ext cx="7924800" cy="1066800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 intend to complete ___ of the homework assignments. [none, &lt; ½, &gt; ½, all]</a:t>
            </a: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762000" y="5143500"/>
            <a:ext cx="7924800" cy="952500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dirty="0" smtClean="0">
                <a:latin typeface="+mj-lt"/>
              </a:rPr>
              <a:t>How committed are you to earning a Statement of Accomplishment? [strongly, somewhat, barely, not]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762000" y="3886200"/>
            <a:ext cx="7924800" cy="1066800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Do you intend to earn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a Statement of Accomplishment? [yes, no, unsure]</a:t>
            </a:r>
          </a:p>
        </p:txBody>
      </p:sp>
    </p:spTree>
    <p:extLst>
      <p:ext uri="{BB962C8B-B14F-4D97-AF65-F5344CB8AC3E}">
        <p14:creationId xmlns:p14="http://schemas.microsoft.com/office/powerpoint/2010/main" val="37183209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Recently completed first, informal data analysis</a:t>
            </a:r>
          </a:p>
          <a:p>
            <a:pPr lvl="1"/>
            <a:r>
              <a:rPr lang="en-US" dirty="0" smtClean="0"/>
              <a:t>Questions I personally had</a:t>
            </a:r>
          </a:p>
          <a:p>
            <a:pPr lvl="1"/>
            <a:r>
              <a:rPr lang="en-US" dirty="0" smtClean="0"/>
              <a:t>Caveats abound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Three parts:</a:t>
            </a:r>
          </a:p>
          <a:p>
            <a:pPr marL="0" indent="0">
              <a:buNone/>
            </a:pPr>
            <a:endParaRPr lang="en-US" sz="1000" dirty="0"/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Completion rates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Demographics: Country, Age, Background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Demographics: Gender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9,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MOOC Reflections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114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data for 48K / 65K (26% response rate)</a:t>
            </a:r>
          </a:p>
          <a:p>
            <a:pPr lvl="1"/>
            <a:r>
              <a:rPr lang="en-US" dirty="0"/>
              <a:t>No clue how the sample is </a:t>
            </a:r>
            <a:r>
              <a:rPr lang="en-US" dirty="0" smtClean="0"/>
              <a:t>biased</a:t>
            </a:r>
          </a:p>
          <a:p>
            <a:r>
              <a:rPr lang="en-US" dirty="0" smtClean="0"/>
              <a:t>No data for 237 / 1716 completers (86% response rate)</a:t>
            </a:r>
          </a:p>
          <a:p>
            <a:endParaRPr lang="en-US" dirty="0"/>
          </a:p>
          <a:p>
            <a:r>
              <a:rPr lang="en-US" dirty="0" smtClean="0"/>
              <a:t>All data self-reported</a:t>
            </a:r>
          </a:p>
          <a:p>
            <a:endParaRPr lang="en-US" dirty="0"/>
          </a:p>
          <a:p>
            <a:r>
              <a:rPr lang="en-US" dirty="0" smtClean="0"/>
              <a:t>Cheating is easy</a:t>
            </a:r>
          </a:p>
          <a:p>
            <a:endParaRPr lang="en-US" dirty="0"/>
          </a:p>
          <a:p>
            <a:r>
              <a:rPr lang="en-US" dirty="0" smtClean="0"/>
              <a:t>Did not ask education level</a:t>
            </a:r>
          </a:p>
          <a:p>
            <a:pPr lvl="1"/>
            <a:r>
              <a:rPr lang="en-US" dirty="0" smtClean="0"/>
              <a:t>Other </a:t>
            </a:r>
            <a:r>
              <a:rPr lang="en-US" dirty="0" err="1" smtClean="0"/>
              <a:t>Coursera</a:t>
            </a:r>
            <a:r>
              <a:rPr lang="en-US" dirty="0" smtClean="0"/>
              <a:t> courses find 70+% of completers have a Bachelor’s degree</a:t>
            </a:r>
          </a:p>
          <a:p>
            <a:pPr lvl="1"/>
            <a:r>
              <a:rPr lang="en-US" dirty="0" smtClean="0"/>
              <a:t>Unclear “what we know about U.S. college students” applies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9,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MOOC Reflections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478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772400" cy="1143000"/>
          </a:xfrm>
        </p:spPr>
        <p:txBody>
          <a:bodyPr/>
          <a:lstStyle/>
          <a:p>
            <a:r>
              <a:rPr lang="en-US" dirty="0" smtClean="0"/>
              <a:t>Country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867400"/>
            <a:ext cx="5105400" cy="457200"/>
          </a:xfrm>
          <a:solidFill>
            <a:srgbClr val="92D050"/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69% outside the U.S. (76% of completers)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9,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MOOC Reflections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09601" y="1066800"/>
            <a:ext cx="7798130" cy="4764291"/>
            <a:chOff x="609601" y="1066800"/>
            <a:chExt cx="7798130" cy="476429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406"/>
            <a:stretch/>
          </p:blipFill>
          <p:spPr bwMode="auto">
            <a:xfrm>
              <a:off x="609601" y="1066800"/>
              <a:ext cx="7798130" cy="472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 rot="16200000">
              <a:off x="7220543" y="4941424"/>
              <a:ext cx="1563890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rIns="0" bIns="0" rtlCol="0">
              <a:spAutoFit/>
            </a:bodyPr>
            <a:lstStyle/>
            <a:p>
              <a:r>
                <a:rPr lang="en-US" sz="1400" dirty="0" smtClean="0">
                  <a:solidFill>
                    <a:schemeClr val="accent6"/>
                  </a:solidFill>
                  <a:latin typeface="+mn-lt"/>
                </a:rPr>
                <a:t>Others combined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2213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92480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 distribution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9,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MOOC Reflections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1828800" y="4343400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505200" y="1600200"/>
            <a:ext cx="795647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 smtClean="0"/>
              <a:t>10%</a:t>
            </a:r>
            <a:endParaRPr lang="en-US" sz="2000" b="0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4572000" y="3627912"/>
            <a:ext cx="7620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 smtClean="0"/>
              <a:t>12%</a:t>
            </a:r>
            <a:endParaRPr lang="en-US" sz="2000" b="0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5562600" y="4337462"/>
            <a:ext cx="8382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 smtClean="0"/>
              <a:t>11%</a:t>
            </a:r>
            <a:endParaRPr lang="en-US" sz="2000" b="0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6553200" y="4648200"/>
            <a:ext cx="6096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 smtClean="0"/>
              <a:t>9%</a:t>
            </a:r>
            <a:endParaRPr lang="en-US" sz="2000" b="0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7391400" y="4724400"/>
            <a:ext cx="8382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 smtClean="0"/>
              <a:t>11%</a:t>
            </a:r>
            <a:endParaRPr lang="en-US" sz="2000" b="0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2785753" y="2133600"/>
            <a:ext cx="795647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/>
              <a:t>6</a:t>
            </a:r>
            <a:r>
              <a:rPr lang="en-US" sz="2000" b="0" dirty="0" smtClean="0"/>
              <a:t>%</a:t>
            </a:r>
            <a:endParaRPr lang="en-US" sz="2000" b="0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1798122" y="4584865"/>
            <a:ext cx="795647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/>
              <a:t>2</a:t>
            </a:r>
            <a:r>
              <a:rPr lang="en-US" sz="2000" b="0" dirty="0" smtClean="0"/>
              <a:t>%</a:t>
            </a:r>
            <a:endParaRPr lang="en-US" sz="2000" b="0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609600" y="5867400"/>
            <a:ext cx="4800600" cy="457200"/>
          </a:xfrm>
          <a:solidFill>
            <a:srgbClr val="92D050"/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Completion rate much lower for under-25</a:t>
            </a:r>
            <a:endParaRPr lang="en-US" dirty="0"/>
          </a:p>
        </p:txBody>
      </p:sp>
      <p:sp>
        <p:nvSpPr>
          <p:cNvPr id="18" name="Right Brace 17"/>
          <p:cNvSpPr/>
          <p:nvPr/>
        </p:nvSpPr>
        <p:spPr bwMode="auto">
          <a:xfrm>
            <a:off x="3200400" y="2590801"/>
            <a:ext cx="457200" cy="2590800"/>
          </a:xfrm>
          <a:prstGeom prst="rightBrace">
            <a:avLst>
              <a:gd name="adj1" fmla="val 8333"/>
              <a:gd name="adj2" fmla="val 32124"/>
            </a:avLst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Rectangular Callout 18"/>
          <p:cNvSpPr/>
          <p:nvPr/>
        </p:nvSpPr>
        <p:spPr bwMode="auto">
          <a:xfrm>
            <a:off x="4156364" y="1295400"/>
            <a:ext cx="2549236" cy="936171"/>
          </a:xfrm>
          <a:prstGeom prst="wedgeRectCallout">
            <a:avLst>
              <a:gd name="adj1" fmla="val -75406"/>
              <a:gd name="adj2" fmla="val 16811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Completion % per age group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20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 build="p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572000"/>
          </a:xfrm>
        </p:spPr>
        <p:txBody>
          <a:bodyPr/>
          <a:lstStyle/>
          <a:p>
            <a:r>
              <a:rPr lang="en-US" dirty="0" smtClean="0"/>
              <a:t>2 years ago (!): </a:t>
            </a:r>
          </a:p>
          <a:p>
            <a:pPr lvl="1"/>
            <a:r>
              <a:rPr lang="en-US" dirty="0" smtClean="0"/>
              <a:t>3 CS MOOCs from Stanford go viral, hit mass media, etc.</a:t>
            </a:r>
          </a:p>
          <a:p>
            <a:pPr lvl="1"/>
            <a:r>
              <a:rPr lang="en-US" dirty="0" smtClean="0"/>
              <a:t>(Also Khan Academy, Code Academy, </a:t>
            </a:r>
            <a:r>
              <a:rPr lang="en-US" dirty="0" err="1" smtClean="0"/>
              <a:t>cMOOCs</a:t>
            </a:r>
            <a:r>
              <a:rPr lang="en-US" dirty="0" smtClean="0"/>
              <a:t>, …)</a:t>
            </a:r>
          </a:p>
          <a:p>
            <a:endParaRPr lang="en-US" sz="1000" dirty="0"/>
          </a:p>
          <a:p>
            <a:r>
              <a:rPr lang="en-US" dirty="0" smtClean="0"/>
              <a:t>&lt;1.5 years ago:</a:t>
            </a:r>
          </a:p>
          <a:p>
            <a:pPr lvl="1"/>
            <a:r>
              <a:rPr lang="en-US" dirty="0" err="1" smtClean="0"/>
              <a:t>Coursera</a:t>
            </a:r>
            <a:r>
              <a:rPr lang="en-US" dirty="0" smtClean="0"/>
              <a:t>, </a:t>
            </a:r>
            <a:r>
              <a:rPr lang="en-US" dirty="0" err="1" smtClean="0"/>
              <a:t>Udacity</a:t>
            </a:r>
            <a:r>
              <a:rPr lang="en-US" dirty="0" smtClean="0"/>
              <a:t>, </a:t>
            </a:r>
            <a:r>
              <a:rPr lang="en-US" dirty="0" err="1" smtClean="0"/>
              <a:t>EdX</a:t>
            </a:r>
            <a:r>
              <a:rPr lang="en-US" dirty="0" smtClean="0"/>
              <a:t>, …</a:t>
            </a:r>
          </a:p>
          <a:p>
            <a:pPr lvl="1"/>
            <a:r>
              <a:rPr lang="en-US" dirty="0"/>
              <a:t>UW </a:t>
            </a:r>
            <a:r>
              <a:rPr lang="en-US" dirty="0" smtClean="0"/>
              <a:t>partners </a:t>
            </a:r>
            <a:r>
              <a:rPr lang="en-US" dirty="0"/>
              <a:t>with </a:t>
            </a:r>
            <a:r>
              <a:rPr lang="en-US" dirty="0" err="1" smtClean="0"/>
              <a:t>Coursera</a:t>
            </a:r>
            <a:r>
              <a:rPr lang="en-US" dirty="0" smtClean="0"/>
              <a:t> (later, </a:t>
            </a:r>
            <a:r>
              <a:rPr lang="en-US" dirty="0" err="1" smtClean="0"/>
              <a:t>EdX</a:t>
            </a:r>
            <a:r>
              <a:rPr lang="en-US" dirty="0" smtClean="0"/>
              <a:t> too)</a:t>
            </a:r>
          </a:p>
          <a:p>
            <a:pPr lvl="1"/>
            <a:endParaRPr lang="en-US" sz="1200" dirty="0" smtClean="0"/>
          </a:p>
          <a:p>
            <a:r>
              <a:rPr lang="en-US" dirty="0" err="1" smtClean="0"/>
              <a:t>Coursera</a:t>
            </a:r>
            <a:r>
              <a:rPr lang="en-US" dirty="0" smtClean="0"/>
              <a:t> today: &gt; 4M users, &gt; 60 universities, &gt; 400 courses</a:t>
            </a:r>
          </a:p>
          <a:p>
            <a:pPr lvl="1"/>
            <a:endParaRPr lang="en-US" sz="1000" dirty="0"/>
          </a:p>
          <a:p>
            <a:r>
              <a:rPr lang="en-US" i="1" dirty="0" smtClean="0"/>
              <a:t>Everybody</a:t>
            </a:r>
            <a:r>
              <a:rPr lang="en-US" dirty="0" smtClean="0"/>
              <a:t> talking about it</a:t>
            </a:r>
          </a:p>
          <a:p>
            <a:pPr lvl="1"/>
            <a:r>
              <a:rPr lang="en-US" dirty="0" smtClean="0"/>
              <a:t>Academia, from presidents on down</a:t>
            </a:r>
          </a:p>
          <a:p>
            <a:pPr lvl="1"/>
            <a:r>
              <a:rPr lang="en-US" dirty="0" smtClean="0"/>
              <a:t>Much of the software industry</a:t>
            </a:r>
          </a:p>
          <a:p>
            <a:pPr lvl="1"/>
            <a:r>
              <a:rPr lang="en-US" dirty="0" smtClean="0"/>
              <a:t>Friends, strangers, my parents, 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9,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Grossman's MOOC Reflections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838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Recommended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276600"/>
            <a:ext cx="77724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Most telling question I had the foresight to ask: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9,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MOOC Reflections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793668" y="3810000"/>
            <a:ext cx="7772400" cy="2514600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How would you describe your comfort level with recursion?</a:t>
            </a:r>
          </a:p>
          <a:p>
            <a:pPr marL="457200" marR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 have never heard of it.</a:t>
            </a:r>
          </a:p>
          <a:p>
            <a:pPr marL="457200" marR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dirty="0" smtClean="0">
                <a:latin typeface="+mj-lt"/>
              </a:rPr>
              <a:t>It seems magical but I tried to learn it.</a:t>
            </a:r>
          </a:p>
          <a:p>
            <a:pPr marL="457200" marR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 think I have the hang of it.</a:t>
            </a:r>
          </a:p>
          <a:p>
            <a:pPr marL="457200" marR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dirty="0" smtClean="0">
                <a:latin typeface="+mj-lt"/>
              </a:rPr>
              <a:t>Recursion is easy and natural.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85800" y="13716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b="0" kern="0" dirty="0" smtClean="0"/>
              <a:t>From the sign-up website:</a:t>
            </a:r>
          </a:p>
          <a:p>
            <a:pPr marL="0" indent="0">
              <a:buFontTx/>
              <a:buNone/>
            </a:pPr>
            <a:r>
              <a:rPr lang="en-US" b="0" i="1" dirty="0" smtClean="0"/>
              <a:t>    </a:t>
            </a:r>
            <a:endParaRPr lang="en-US" b="0" i="1" kern="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371600" y="1676400"/>
            <a:ext cx="7162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b="0" i="1" dirty="0" smtClean="0">
                <a:solidFill>
                  <a:schemeClr val="accent2"/>
                </a:solidFill>
              </a:rPr>
              <a:t>Students should be comfortable with</a:t>
            </a:r>
            <a:r>
              <a:rPr lang="en-US" b="0" i="1" dirty="0" smtClean="0"/>
              <a:t> variables, conditionals, arrays, linked lists, stacks, and </a:t>
            </a:r>
            <a:r>
              <a:rPr lang="en-US" b="0" i="1" dirty="0" smtClean="0">
                <a:solidFill>
                  <a:schemeClr val="accent2"/>
                </a:solidFill>
              </a:rPr>
              <a:t>recursion (though recursion will be reviewed and expanded upon)</a:t>
            </a:r>
            <a:r>
              <a:rPr lang="en-US" b="0" i="1" dirty="0" smtClean="0"/>
              <a:t>, and the difference between an interface and an implementation. </a:t>
            </a:r>
            <a:endParaRPr lang="en-US" b="0" i="1" kern="0" dirty="0"/>
          </a:p>
        </p:txBody>
      </p:sp>
    </p:spTree>
    <p:extLst>
      <p:ext uri="{BB962C8B-B14F-4D97-AF65-F5344CB8AC3E}">
        <p14:creationId xmlns:p14="http://schemas.microsoft.com/office/powerpoint/2010/main" val="41445373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1603375"/>
            <a:ext cx="6548437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Recursion numbers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9,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MOOC Reflections</a:t>
            </a:r>
            <a:endParaRPr lang="en-US" dirty="0"/>
          </a:p>
        </p:txBody>
      </p:sp>
      <p:sp>
        <p:nvSpPr>
          <p:cNvPr id="8" name="TextBox 1"/>
          <p:cNvSpPr txBox="1"/>
          <p:nvPr/>
        </p:nvSpPr>
        <p:spPr>
          <a:xfrm>
            <a:off x="5029200" y="3787914"/>
            <a:ext cx="20361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/>
              <a:t>Seems magical</a:t>
            </a:r>
          </a:p>
          <a:p>
            <a:r>
              <a:rPr lang="en-US" sz="2000" b="1" dirty="0" smtClean="0"/>
              <a:t>3079 (19%)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3124200" y="4473714"/>
            <a:ext cx="16914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/>
              <a:t>Think I get it</a:t>
            </a:r>
          </a:p>
          <a:p>
            <a:r>
              <a:rPr lang="en-US" sz="2000" b="1" dirty="0" smtClean="0"/>
              <a:t>5741 (35%)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2811390" y="2568714"/>
            <a:ext cx="17606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/>
              <a:t>Easy, natural</a:t>
            </a:r>
          </a:p>
          <a:p>
            <a:r>
              <a:rPr lang="en-US" sz="2000" b="1" dirty="0" smtClean="0"/>
              <a:t>4245 (26%)</a:t>
            </a:r>
          </a:p>
        </p:txBody>
      </p:sp>
    </p:spTree>
    <p:extLst>
      <p:ext uri="{BB962C8B-B14F-4D97-AF65-F5344CB8AC3E}">
        <p14:creationId xmlns:p14="http://schemas.microsoft.com/office/powerpoint/2010/main" val="3846162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Recursion / Completion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9,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MOOC Reflections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446283"/>
              </p:ext>
            </p:extLst>
          </p:nvPr>
        </p:nvGraphicFramePr>
        <p:xfrm>
          <a:off x="990600" y="1524000"/>
          <a:ext cx="7239000" cy="314054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81200"/>
                <a:gridCol w="1600200"/>
                <a:gridCol w="1773891"/>
                <a:gridCol w="1883709"/>
              </a:tblGrid>
              <a:tr h="76752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Background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Completers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Non-</a:t>
                      </a:r>
                    </a:p>
                    <a:p>
                      <a:r>
                        <a:rPr lang="en-US" sz="2000" dirty="0" smtClean="0"/>
                        <a:t>completers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% completers</a:t>
                      </a:r>
                      <a:endParaRPr lang="en-US" sz="2000" dirty="0"/>
                    </a:p>
                  </a:txBody>
                  <a:tcPr/>
                </a:tc>
              </a:tr>
              <a:tr h="59325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Never</a:t>
                      </a:r>
                      <a:r>
                        <a:rPr lang="en-US" sz="2000" baseline="0" dirty="0" smtClean="0"/>
                        <a:t> heard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26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3496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/>
                        <a:t>    </a:t>
                      </a:r>
                      <a:r>
                        <a:rPr lang="en-US" sz="2000" smtClean="0">
                          <a:solidFill>
                            <a:schemeClr val="accent6"/>
                          </a:solidFill>
                        </a:rPr>
                        <a:t>0.7</a:t>
                      </a:r>
                      <a:r>
                        <a:rPr lang="en-US" sz="2000" dirty="0" smtClean="0">
                          <a:solidFill>
                            <a:schemeClr val="accent6"/>
                          </a:solidFill>
                        </a:rPr>
                        <a:t>%</a:t>
                      </a:r>
                      <a:endParaRPr lang="en-US" sz="20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59325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Seems magical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111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2968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  </a:t>
                      </a:r>
                      <a:r>
                        <a:rPr lang="en-US" sz="2000" dirty="0" smtClean="0">
                          <a:solidFill>
                            <a:schemeClr val="accent6"/>
                          </a:solidFill>
                        </a:rPr>
                        <a:t>3.6%</a:t>
                      </a:r>
                      <a:endParaRPr lang="en-US" sz="20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59325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Think I get it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602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5139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6"/>
                          </a:solidFill>
                        </a:rPr>
                        <a:t>  10.5%</a:t>
                      </a:r>
                      <a:endParaRPr lang="en-US" sz="20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59325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Easy, natural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740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3505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6"/>
                          </a:solidFill>
                        </a:rPr>
                        <a:t>  17.4%</a:t>
                      </a:r>
                      <a:endParaRPr lang="en-US" sz="20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90600" y="5181600"/>
            <a:ext cx="6477000" cy="762000"/>
          </a:xfrm>
          <a:solidFill>
            <a:srgbClr val="92D050"/>
          </a:solidFill>
        </p:spPr>
        <p:txBody>
          <a:bodyPr/>
          <a:lstStyle/>
          <a:p>
            <a:r>
              <a:rPr lang="en-US" dirty="0" smtClean="0"/>
              <a:t>Cannot compare my course to “Intro to X”?</a:t>
            </a:r>
          </a:p>
          <a:p>
            <a:r>
              <a:rPr lang="en-US" dirty="0" smtClean="0"/>
              <a:t>Participants don’t read background or don’t heed 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034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Recently completed first, informal data analysis</a:t>
            </a:r>
          </a:p>
          <a:p>
            <a:pPr lvl="1"/>
            <a:r>
              <a:rPr lang="en-US" dirty="0" smtClean="0"/>
              <a:t>Questions I personally had</a:t>
            </a:r>
          </a:p>
          <a:p>
            <a:pPr lvl="1"/>
            <a:r>
              <a:rPr lang="en-US" dirty="0" smtClean="0"/>
              <a:t>Caveats abound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Three parts:</a:t>
            </a:r>
          </a:p>
          <a:p>
            <a:pPr marL="0" indent="0">
              <a:buNone/>
            </a:pPr>
            <a:endParaRPr lang="en-US" sz="1000" dirty="0"/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Completion rates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Demographics: Country, Age, Background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Demographics: Gender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9,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MOOC Reflections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8352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Numbers are worse than I thought </a:t>
            </a:r>
            <a:r>
              <a:rPr lang="en-US" dirty="0" smtClean="0">
                <a:sym typeface="Wingdings" pitchFamily="2" charset="2"/>
              </a:rPr>
              <a:t>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Silver linings follow: partial reasons and opportunities</a:t>
            </a:r>
          </a:p>
          <a:p>
            <a:pPr lvl="1"/>
            <a:endParaRPr lang="en-US" dirty="0">
              <a:sym typeface="Wingdings" pitchFamily="2" charset="2"/>
            </a:endParaRPr>
          </a:p>
          <a:p>
            <a:r>
              <a:rPr lang="en-US" dirty="0" smtClean="0"/>
              <a:t>I am less an expert on CS gender issues than many in audience</a:t>
            </a:r>
          </a:p>
          <a:p>
            <a:pPr lvl="1"/>
            <a:r>
              <a:rPr lang="en-US" dirty="0" smtClean="0"/>
              <a:t>But work hard on classroom environment, student interactions, department culture, …</a:t>
            </a:r>
          </a:p>
          <a:p>
            <a:endParaRPr lang="en-US" dirty="0"/>
          </a:p>
          <a:p>
            <a:r>
              <a:rPr lang="en-US" dirty="0" smtClean="0"/>
              <a:t>“We are on the same team”</a:t>
            </a:r>
          </a:p>
          <a:p>
            <a:pPr lvl="1"/>
            <a:r>
              <a:rPr lang="en-US" dirty="0" smtClean="0"/>
              <a:t>I’m incredibly proud of UW’s NCWIT pace-setter status</a:t>
            </a:r>
          </a:p>
          <a:p>
            <a:pPr lvl="1"/>
            <a:r>
              <a:rPr lang="en-US" dirty="0" smtClean="0"/>
              <a:t>Though we, like everyone, have more work to do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9,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MOOC Reflections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813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Digression: some UW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495800"/>
          </a:xfrm>
        </p:spPr>
        <p:txBody>
          <a:bodyPr/>
          <a:lstStyle/>
          <a:p>
            <a:r>
              <a:rPr lang="en-US" dirty="0" smtClean="0"/>
              <a:t>CS1: &gt; 33% female</a:t>
            </a:r>
          </a:p>
          <a:p>
            <a:pPr lvl="1"/>
            <a:r>
              <a:rPr lang="en-US" dirty="0" smtClean="0"/>
              <a:t>Steady growth from 25% in 2004, while course largest ever</a:t>
            </a:r>
          </a:p>
          <a:p>
            <a:endParaRPr lang="en-US" dirty="0" smtClean="0"/>
          </a:p>
          <a:p>
            <a:r>
              <a:rPr lang="en-US" dirty="0" smtClean="0"/>
              <a:t>CS2: </a:t>
            </a:r>
            <a:r>
              <a:rPr lang="en-US" dirty="0"/>
              <a:t>&gt; </a:t>
            </a:r>
            <a:r>
              <a:rPr lang="en-US" dirty="0" smtClean="0"/>
              <a:t>23</a:t>
            </a:r>
            <a:r>
              <a:rPr lang="en-US" dirty="0"/>
              <a:t>% female</a:t>
            </a:r>
          </a:p>
          <a:p>
            <a:pPr lvl="1"/>
            <a:r>
              <a:rPr lang="en-US" dirty="0" smtClean="0"/>
              <a:t>Steady growth </a:t>
            </a:r>
            <a:r>
              <a:rPr lang="en-US" dirty="0"/>
              <a:t>from </a:t>
            </a:r>
            <a:r>
              <a:rPr lang="en-US" dirty="0" smtClean="0"/>
              <a:t>15</a:t>
            </a:r>
            <a:r>
              <a:rPr lang="en-US" dirty="0"/>
              <a:t>% in 2004, while course </a:t>
            </a:r>
            <a:r>
              <a:rPr lang="en-US" dirty="0" smtClean="0"/>
              <a:t>largest </a:t>
            </a:r>
            <a:r>
              <a:rPr lang="en-US" dirty="0"/>
              <a:t>ever</a:t>
            </a:r>
          </a:p>
          <a:p>
            <a:endParaRPr lang="en-US" dirty="0"/>
          </a:p>
          <a:p>
            <a:r>
              <a:rPr lang="en-US" dirty="0" smtClean="0"/>
              <a:t>Percentage undergraduate CS degrees to women in 2011: 28%</a:t>
            </a:r>
          </a:p>
          <a:p>
            <a:pPr lvl="1"/>
            <a:r>
              <a:rPr lang="en-US" dirty="0" smtClean="0"/>
              <a:t>National average: 13%</a:t>
            </a:r>
          </a:p>
          <a:p>
            <a:endParaRPr lang="en-US" dirty="0" smtClean="0"/>
          </a:p>
          <a:p>
            <a:r>
              <a:rPr lang="en-US" dirty="0" smtClean="0"/>
              <a:t>My </a:t>
            </a:r>
            <a:r>
              <a:rPr lang="en-US" dirty="0" err="1" smtClean="0"/>
              <a:t>Winter+Spring</a:t>
            </a:r>
            <a:r>
              <a:rPr lang="en-US" dirty="0" smtClean="0"/>
              <a:t> course offerings:</a:t>
            </a:r>
          </a:p>
          <a:p>
            <a:pPr lvl="1"/>
            <a:r>
              <a:rPr lang="en-US" dirty="0" smtClean="0"/>
              <a:t>36 of 116 female (31%)</a:t>
            </a:r>
          </a:p>
          <a:p>
            <a:pPr lvl="1"/>
            <a:r>
              <a:rPr lang="en-US" dirty="0" smtClean="0"/>
              <a:t>6 of top 11 grades to women</a:t>
            </a:r>
          </a:p>
          <a:p>
            <a:pPr lvl="1"/>
            <a:r>
              <a:rPr lang="en-US" dirty="0" smtClean="0"/>
              <a:t>...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9,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MOOC Reflections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4832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Registration and completion numbers </a:t>
            </a:r>
            <a:r>
              <a:rPr lang="en-US" i="0" dirty="0" smtClean="0">
                <a:sym typeface="Wingdings" pitchFamily="2" charset="2"/>
              </a:rPr>
              <a:t></a:t>
            </a:r>
            <a:endParaRPr lang="en-US" i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924800" cy="4495800"/>
          </a:xfrm>
        </p:spPr>
        <p:txBody>
          <a:bodyPr/>
          <a:lstStyle/>
          <a:p>
            <a:r>
              <a:rPr lang="en-US" dirty="0" smtClean="0"/>
              <a:t>Of survey participants: 19% female</a:t>
            </a:r>
          </a:p>
          <a:p>
            <a:r>
              <a:rPr lang="en-US" dirty="0" smtClean="0"/>
              <a:t>Of U.S. survey participants: 22% female</a:t>
            </a:r>
          </a:p>
          <a:p>
            <a:endParaRPr lang="en-US" dirty="0"/>
          </a:p>
          <a:p>
            <a:r>
              <a:rPr lang="en-US" dirty="0" smtClean="0"/>
              <a:t>Of survey participants who completed: 9% female</a:t>
            </a:r>
          </a:p>
          <a:p>
            <a:r>
              <a:rPr lang="en-US" dirty="0" smtClean="0"/>
              <a:t>Of U.S. survey participant who completed: 11% female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In isolation, any one of these numbers is disappointing but palatable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But combined, my heart sank:</a:t>
            </a:r>
          </a:p>
          <a:p>
            <a:r>
              <a:rPr lang="en-US" dirty="0" smtClean="0"/>
              <a:t>Female completion rate: 4.2% (or 3.6% in U.S.)</a:t>
            </a:r>
          </a:p>
          <a:p>
            <a:r>
              <a:rPr lang="en-US" dirty="0" smtClean="0"/>
              <a:t>Male completion rate: 9.9% (or 7.9% in U.S.)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9,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MOOC Reflections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85800" y="5807034"/>
            <a:ext cx="4419600" cy="44136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b="0" kern="0" dirty="0" smtClean="0"/>
              <a:t>Crucial to analyze the completion gap</a:t>
            </a:r>
            <a:endParaRPr lang="en-US" b="0" kern="0" dirty="0"/>
          </a:p>
        </p:txBody>
      </p:sp>
    </p:spTree>
    <p:extLst>
      <p:ext uri="{BB962C8B-B14F-4D97-AF65-F5344CB8AC3E}">
        <p14:creationId xmlns:p14="http://schemas.microsoft.com/office/powerpoint/2010/main" val="11273374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 reason #1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495800"/>
          </a:xfrm>
        </p:spPr>
        <p:txBody>
          <a:bodyPr/>
          <a:lstStyle/>
          <a:p>
            <a:r>
              <a:rPr lang="en-US" dirty="0" smtClean="0"/>
              <a:t>Does recursion background correlate with gender?</a:t>
            </a:r>
          </a:p>
          <a:p>
            <a:pPr lvl="1"/>
            <a:r>
              <a:rPr lang="en-US" dirty="0" smtClean="0"/>
              <a:t>Surprisingly: yes</a:t>
            </a:r>
          </a:p>
          <a:p>
            <a:pPr lvl="1"/>
            <a:r>
              <a:rPr lang="en-US" dirty="0" smtClean="0"/>
              <a:t>I don’t know why (among those who chose this course)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9,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MOOC Reflections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6324600" y="3200400"/>
            <a:ext cx="304800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324600" y="3657600"/>
            <a:ext cx="304800" cy="304800"/>
          </a:xfrm>
          <a:prstGeom prst="rect">
            <a:avLst/>
          </a:prstGeom>
          <a:solidFill>
            <a:srgbClr val="FF7C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324600" y="4114800"/>
            <a:ext cx="304800" cy="3048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324600" y="4572000"/>
            <a:ext cx="304800" cy="3048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81800" y="3200400"/>
            <a:ext cx="2057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0" dirty="0" smtClean="0">
                <a:latin typeface="+mn-lt"/>
              </a:rPr>
              <a:t>Never heard</a:t>
            </a:r>
          </a:p>
          <a:p>
            <a:pPr>
              <a:spcAft>
                <a:spcPts val="1200"/>
              </a:spcAft>
            </a:pPr>
            <a:r>
              <a:rPr lang="en-US" sz="2000" b="0" dirty="0" smtClean="0">
                <a:latin typeface="+mn-lt"/>
              </a:rPr>
              <a:t>Seems magical</a:t>
            </a:r>
          </a:p>
          <a:p>
            <a:pPr>
              <a:spcAft>
                <a:spcPts val="1200"/>
              </a:spcAft>
            </a:pPr>
            <a:r>
              <a:rPr lang="en-US" sz="2000" b="0" dirty="0" smtClean="0">
                <a:latin typeface="+mn-lt"/>
              </a:rPr>
              <a:t>Think I get it</a:t>
            </a:r>
          </a:p>
          <a:p>
            <a:pPr>
              <a:spcAft>
                <a:spcPts val="1200"/>
              </a:spcAft>
            </a:pPr>
            <a:r>
              <a:rPr lang="en-US" sz="2000" b="0" dirty="0" smtClean="0">
                <a:latin typeface="+mn-lt"/>
              </a:rPr>
              <a:t>Easy, natural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-155575" y="2916177"/>
            <a:ext cx="4194175" cy="2817933"/>
            <a:chOff x="-228600" y="2916177"/>
            <a:chExt cx="4194175" cy="2817933"/>
          </a:xfrm>
        </p:grpSpPr>
        <p:grpSp>
          <p:nvGrpSpPr>
            <p:cNvPr id="29" name="Group 28"/>
            <p:cNvGrpSpPr/>
            <p:nvPr/>
          </p:nvGrpSpPr>
          <p:grpSpPr>
            <a:xfrm>
              <a:off x="-228600" y="2916177"/>
              <a:ext cx="4194175" cy="2817933"/>
              <a:chOff x="-192088" y="2859087"/>
              <a:chExt cx="4194175" cy="2817933"/>
            </a:xfrm>
          </p:grpSpPr>
          <p:pic>
            <p:nvPicPr>
              <p:cNvPr id="11267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92088" y="2859087"/>
                <a:ext cx="4194175" cy="2438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1390072" y="5276910"/>
                <a:ext cx="101181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 smtClean="0">
                    <a:latin typeface="+mn-lt"/>
                  </a:rPr>
                  <a:t>women</a:t>
                </a: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2057400" y="3505200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31%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05000" y="4476690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25%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78773" y="4038600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31%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219200" y="3200400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13%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590800" y="2859087"/>
            <a:ext cx="3962400" cy="2875023"/>
            <a:chOff x="2590800" y="2859087"/>
            <a:chExt cx="3962400" cy="2875023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859087"/>
              <a:ext cx="3962400" cy="2474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7" name="Group 26"/>
            <p:cNvGrpSpPr/>
            <p:nvPr/>
          </p:nvGrpSpPr>
          <p:grpSpPr>
            <a:xfrm>
              <a:off x="3721973" y="3352740"/>
              <a:ext cx="1840627" cy="2381370"/>
              <a:chOff x="3721973" y="3333690"/>
              <a:chExt cx="1840627" cy="2381370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4269800" y="5314950"/>
                <a:ext cx="6832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 smtClean="0">
                    <a:latin typeface="+mn-lt"/>
                  </a:rPr>
                  <a:t>men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636373" y="3333690"/>
                <a:ext cx="6976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+mn-lt"/>
                  </a:rPr>
                  <a:t>19%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864973" y="4019490"/>
                <a:ext cx="6976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+mn-lt"/>
                  </a:rPr>
                  <a:t>17%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102973" y="4495800"/>
                <a:ext cx="6976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+mn-lt"/>
                  </a:rPr>
                  <a:t>36%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721973" y="3505200"/>
                <a:ext cx="6976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+mn-lt"/>
                  </a:rPr>
                  <a:t>28%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161608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 reason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“Women report less recursion background” explains some of the overall completion gap (</a:t>
            </a:r>
            <a:r>
              <a:rPr lang="en-US" dirty="0"/>
              <a:t>9.9% male, 4.2% </a:t>
            </a:r>
            <a:r>
              <a:rPr lang="en-US" dirty="0" smtClean="0"/>
              <a:t>female)</a:t>
            </a:r>
          </a:p>
          <a:p>
            <a:pPr lvl="1"/>
            <a:r>
              <a:rPr lang="en-US" dirty="0" smtClean="0"/>
              <a:t>But not most of it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9,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MOOC Reflections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137935"/>
              </p:ext>
            </p:extLst>
          </p:nvPr>
        </p:nvGraphicFramePr>
        <p:xfrm>
          <a:off x="1905000" y="3011996"/>
          <a:ext cx="5355291" cy="21696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81200"/>
                <a:gridCol w="1600200"/>
                <a:gridCol w="1773891"/>
              </a:tblGrid>
              <a:tr h="76752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Background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Men</a:t>
                      </a:r>
                      <a:r>
                        <a:rPr lang="en-US" sz="2000" baseline="0" dirty="0" smtClean="0"/>
                        <a:t> %</a:t>
                      </a:r>
                    </a:p>
                    <a:p>
                      <a:r>
                        <a:rPr lang="en-US" sz="2000" baseline="0" dirty="0" smtClean="0"/>
                        <a:t>Completer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Women</a:t>
                      </a:r>
                      <a:r>
                        <a:rPr lang="en-US" sz="2000" baseline="0" dirty="0" smtClean="0"/>
                        <a:t> %</a:t>
                      </a:r>
                    </a:p>
                    <a:p>
                      <a:r>
                        <a:rPr lang="en-US" sz="2000" baseline="0" dirty="0" smtClean="0"/>
                        <a:t>Completer</a:t>
                      </a:r>
                      <a:endParaRPr lang="en-US" sz="2000" dirty="0"/>
                    </a:p>
                  </a:txBody>
                  <a:tcPr/>
                </a:tc>
              </a:tr>
              <a:tr h="59325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Never</a:t>
                      </a:r>
                      <a:r>
                        <a:rPr lang="en-US" sz="2000" baseline="0" dirty="0" smtClean="0"/>
                        <a:t> heard + seems magical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2.1%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2.1%</a:t>
                      </a:r>
                      <a:endParaRPr lang="en-US" sz="2000" dirty="0"/>
                    </a:p>
                  </a:txBody>
                  <a:tcPr/>
                </a:tc>
              </a:tr>
              <a:tr h="59325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Think I get it +</a:t>
                      </a:r>
                    </a:p>
                    <a:p>
                      <a:r>
                        <a:rPr lang="en-US" sz="2000" dirty="0" smtClean="0"/>
                        <a:t>Easy,</a:t>
                      </a:r>
                      <a:r>
                        <a:rPr lang="en-US" sz="2000" baseline="0" dirty="0" smtClean="0"/>
                        <a:t> natural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14.4%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7.1%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7057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Bigger reason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3505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Whatever caused the gap happened almost entirely before Homework 1!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9,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MOOC Reflections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585659"/>
              </p:ext>
            </p:extLst>
          </p:nvPr>
        </p:nvGraphicFramePr>
        <p:xfrm>
          <a:off x="685800" y="2590800"/>
          <a:ext cx="8153400" cy="22294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70693"/>
                <a:gridCol w="1505907"/>
                <a:gridCol w="1509678"/>
                <a:gridCol w="1766922"/>
                <a:gridCol w="1600200"/>
              </a:tblGrid>
              <a:tr h="82738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Background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Men % Completer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Women %</a:t>
                      </a:r>
                    </a:p>
                    <a:p>
                      <a:r>
                        <a:rPr lang="en-US" sz="2000" dirty="0" smtClean="0"/>
                        <a:t>Completer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 survey %</a:t>
                      </a:r>
                    </a:p>
                    <a:p>
                      <a:r>
                        <a:rPr lang="en-US" sz="2000" dirty="0" smtClean="0"/>
                        <a:t>Completer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Total %</a:t>
                      </a:r>
                    </a:p>
                    <a:p>
                      <a:r>
                        <a:rPr lang="en-US" sz="2000" dirty="0" smtClean="0"/>
                        <a:t>Completer</a:t>
                      </a:r>
                      <a:endParaRPr lang="en-US" sz="2000" dirty="0"/>
                    </a:p>
                  </a:txBody>
                  <a:tcPr/>
                </a:tc>
              </a:tr>
              <a:tr h="59325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Everyone registered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 9.9%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  4.2%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&lt; 0.1%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 2.6%</a:t>
                      </a:r>
                      <a:endParaRPr lang="en-US" sz="2000" dirty="0"/>
                    </a:p>
                  </a:txBody>
                  <a:tcPr/>
                </a:tc>
              </a:tr>
              <a:tr h="59325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&gt; 70% on Homework 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2"/>
                          </a:solidFill>
                        </a:rPr>
                        <a:t>  52.0%</a:t>
                      </a:r>
                      <a:endParaRPr lang="en-US" sz="20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</a:t>
                      </a:r>
                      <a:r>
                        <a:rPr lang="en-US" sz="2000" dirty="0" smtClean="0">
                          <a:solidFill>
                            <a:schemeClr val="accent2"/>
                          </a:solidFill>
                        </a:rPr>
                        <a:t>44.9%</a:t>
                      </a:r>
                      <a:endParaRPr lang="en-US" sz="20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41.5%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49.0%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838200" y="5393377"/>
            <a:ext cx="5181600" cy="6858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b="0" kern="0" dirty="0" smtClean="0"/>
              <a:t>Focus on the first 7-10 days of the course – the rest is in pretty good shape!</a:t>
            </a:r>
            <a:endParaRPr lang="en-US" b="0" kern="0" dirty="0"/>
          </a:p>
        </p:txBody>
      </p:sp>
    </p:spTree>
    <p:extLst>
      <p:ext uri="{BB962C8B-B14F-4D97-AF65-F5344CB8AC3E}">
        <p14:creationId xmlns:p14="http://schemas.microsoft.com/office/powerpoint/2010/main" val="823691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role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3434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Instructor: </a:t>
            </a:r>
            <a:r>
              <a:rPr lang="en-US" i="1" dirty="0" smtClean="0">
                <a:solidFill>
                  <a:schemeClr val="accent2"/>
                </a:solidFill>
              </a:rPr>
              <a:t>Programming Languages</a:t>
            </a:r>
            <a:r>
              <a:rPr lang="en-US" dirty="0" smtClean="0">
                <a:solidFill>
                  <a:schemeClr val="accent2"/>
                </a:solidFill>
              </a:rPr>
              <a:t>, Jan-Mar 2013</a:t>
            </a:r>
          </a:p>
          <a:p>
            <a:pPr lvl="1"/>
            <a:r>
              <a:rPr lang="en-US" dirty="0" smtClean="0"/>
              <a:t>Sophomore-level majors-only class in a very competitive major</a:t>
            </a:r>
          </a:p>
          <a:p>
            <a:pPr lvl="2"/>
            <a:r>
              <a:rPr lang="en-US" dirty="0" smtClean="0"/>
              <a:t>A challenging course made available to all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Coordinated department effort:</a:t>
            </a:r>
            <a:r>
              <a:rPr lang="en-US" dirty="0" smtClean="0"/>
              <a:t> 5 courses in 2013</a:t>
            </a:r>
          </a:p>
          <a:p>
            <a:pPr lvl="1"/>
            <a:r>
              <a:rPr lang="en-US" dirty="0" smtClean="0"/>
              <a:t>Instructors plus cadre of nimble TAs</a:t>
            </a:r>
          </a:p>
          <a:p>
            <a:pPr lvl="1"/>
            <a:r>
              <a:rPr lang="en-US" dirty="0" smtClean="0"/>
              <a:t>Interactions with </a:t>
            </a:r>
            <a:r>
              <a:rPr lang="en-US" dirty="0" err="1" smtClean="0"/>
              <a:t>Coursera</a:t>
            </a:r>
            <a:endParaRPr lang="en-US" dirty="0" smtClean="0"/>
          </a:p>
          <a:p>
            <a:pPr marL="457200" lvl="1" indent="0">
              <a:buNone/>
            </a:pPr>
            <a:endParaRPr lang="en-US" sz="1000" dirty="0" smtClean="0"/>
          </a:p>
          <a:p>
            <a:pPr marL="457200" lvl="1" indent="0">
              <a:buNone/>
            </a:pPr>
            <a:endParaRPr lang="en-US" sz="1000" dirty="0"/>
          </a:p>
          <a:p>
            <a:r>
              <a:rPr lang="en-US" dirty="0" smtClean="0">
                <a:solidFill>
                  <a:schemeClr val="accent2"/>
                </a:solidFill>
              </a:rPr>
              <a:t>Meeting with various UW entities about the path forward</a:t>
            </a:r>
          </a:p>
          <a:p>
            <a:pPr lvl="1"/>
            <a:r>
              <a:rPr lang="en-US" dirty="0" smtClean="0"/>
              <a:t>Department was first-mover, separate from other UW courses</a:t>
            </a:r>
          </a:p>
          <a:p>
            <a:pPr lvl="1"/>
            <a:r>
              <a:rPr lang="en-US" dirty="0" smtClean="0"/>
              <a:t>Now I know the Provost’s Office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 smtClean="0"/>
          </a:p>
          <a:p>
            <a:pPr marL="0" indent="0">
              <a:buNone/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9,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Grossman's MOOC Reflections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2674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was easy to collect for [almost] free</a:t>
            </a:r>
          </a:p>
          <a:p>
            <a:pPr lvl="1"/>
            <a:r>
              <a:rPr lang="en-US" dirty="0" smtClean="0"/>
              <a:t>Much more data we haven’t even looked at</a:t>
            </a:r>
          </a:p>
          <a:p>
            <a:pPr lvl="1"/>
            <a:endParaRPr lang="en-US" sz="1200" dirty="0"/>
          </a:p>
          <a:p>
            <a:r>
              <a:rPr lang="en-US" dirty="0" smtClean="0"/>
              <a:t>MOOCs could provide distributed cohorts, mentors, on-ramps,  </a:t>
            </a:r>
            <a:r>
              <a:rPr lang="en-US" i="1" dirty="0" smtClean="0"/>
              <a:t>your-idea-here, </a:t>
            </a:r>
            <a:r>
              <a:rPr lang="en-US" dirty="0" smtClean="0"/>
              <a:t>…</a:t>
            </a:r>
          </a:p>
          <a:p>
            <a:endParaRPr lang="en-US" sz="1200" dirty="0"/>
          </a:p>
          <a:p>
            <a:r>
              <a:rPr lang="en-US" dirty="0" smtClean="0"/>
              <a:t>MOOCs are not entrenched in legacy decisions</a:t>
            </a:r>
          </a:p>
          <a:p>
            <a:endParaRPr lang="en-US" sz="1200" dirty="0"/>
          </a:p>
          <a:p>
            <a:r>
              <a:rPr lang="en-US" dirty="0" smtClean="0"/>
              <a:t>MOOCs are an attractive target (more impact per course)</a:t>
            </a:r>
          </a:p>
          <a:p>
            <a:endParaRPr lang="en-US" sz="1200" dirty="0"/>
          </a:p>
          <a:p>
            <a:r>
              <a:rPr lang="en-US" dirty="0" smtClean="0"/>
              <a:t>MOOCs are great for re-training</a:t>
            </a:r>
          </a:p>
          <a:p>
            <a:endParaRPr lang="en-US" sz="1200" dirty="0"/>
          </a:p>
          <a:p>
            <a:r>
              <a:rPr lang="en-US" dirty="0" smtClean="0"/>
              <a:t>Remember the numerator too: &gt; 134 women finished the course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9,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MOOC Reflections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8774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Conclusions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Personal opinion: MOOCs are more fantastic than terrible…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9,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MOOC Reflections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10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7772400" cy="4495800"/>
          </a:xfrm>
        </p:spPr>
        <p:txBody>
          <a:bodyPr/>
          <a:lstStyle/>
          <a:p>
            <a:r>
              <a:rPr lang="en-US" dirty="0" smtClean="0"/>
              <a:t>One of the coolest things I have ever done</a:t>
            </a:r>
          </a:p>
          <a:p>
            <a:pPr lvl="1"/>
            <a:r>
              <a:rPr lang="en-US" dirty="0" smtClean="0"/>
              <a:t>Rewarding, influential, exhausting</a:t>
            </a:r>
          </a:p>
          <a:p>
            <a:pPr lvl="1"/>
            <a:endParaRPr lang="en-US" sz="1200" dirty="0"/>
          </a:p>
          <a:p>
            <a:pPr marL="342900" lvl="1" indent="-342900">
              <a:buFontTx/>
              <a:buChar char="•"/>
            </a:pPr>
            <a:r>
              <a:rPr lang="en-US" dirty="0"/>
              <a:t>I got to teach thousands of students around the world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What is better than sharing your passion for free?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dirty="0" smtClean="0"/>
              <a:t>There is no “one right way” to teach a MOOC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(or write a textbook)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Demographics very different from my campus</a:t>
            </a:r>
          </a:p>
          <a:p>
            <a:endParaRPr lang="en-US" dirty="0"/>
          </a:p>
          <a:p>
            <a:r>
              <a:rPr lang="en-US" dirty="0"/>
              <a:t>It’s early days –</a:t>
            </a:r>
          </a:p>
          <a:p>
            <a:pPr marL="0" indent="0">
              <a:buNone/>
            </a:pPr>
            <a:r>
              <a:rPr lang="en-US" dirty="0"/>
              <a:t>     Nobody knows where MOOCs are heading: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9,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MOOC Reflections</a:t>
            </a:r>
            <a:endParaRPr lang="en-US" dirty="0"/>
          </a:p>
        </p:txBody>
      </p:sp>
      <p:pic>
        <p:nvPicPr>
          <p:cNvPr id="7" name="Picture 2" descr="http://upload.wikimedia.org/wikipedia/commons/thumb/2/25/Palmpilot5000_eu.png/220px-Palmpilot5000_e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267200"/>
            <a:ext cx="1536477" cy="218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9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http</a:t>
            </a:r>
            <a:r>
              <a:rPr lang="en-US" dirty="0"/>
              <a:t>://homes.cs.washington.edu/~djg</a:t>
            </a:r>
            <a:r>
              <a:rPr lang="en-US" dirty="0" smtClean="0"/>
              <a:t>/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https://</a:t>
            </a:r>
            <a:r>
              <a:rPr lang="en-US" dirty="0" smtClean="0"/>
              <a:t>www.coursera.org/course/proglang</a:t>
            </a:r>
          </a:p>
          <a:p>
            <a:pPr marL="0" indent="0" algn="ctr">
              <a:buNone/>
            </a:pPr>
            <a:r>
              <a:rPr lang="en-US" dirty="0" smtClean="0"/>
              <a:t>[next offering begins early October]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9,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MOOC Reflections</a:t>
            </a:r>
            <a:endParaRPr lang="en-US" dirty="0"/>
          </a:p>
        </p:txBody>
      </p:sp>
      <p:pic>
        <p:nvPicPr>
          <p:cNvPr id="7" name="Picture 4" descr="cse_logo_80x1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800600"/>
            <a:ext cx="1905000" cy="1146175"/>
          </a:xfrm>
          <a:prstGeom prst="rect">
            <a:avLst/>
          </a:prstGeom>
          <a:noFill/>
        </p:spPr>
      </p:pic>
      <p:pic>
        <p:nvPicPr>
          <p:cNvPr id="8" name="Picture 14" descr="WashingtonColorSeal-21-cl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0455" y="4724400"/>
            <a:ext cx="1371600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8951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 year!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7543801" cy="44958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15 months ago, I wasn’t a “MOOC expert,” </a:t>
            </a:r>
          </a:p>
          <a:p>
            <a:pPr marL="0" indent="0" algn="ctr">
              <a:buNone/>
            </a:pPr>
            <a:r>
              <a:rPr lang="en-US" dirty="0" smtClean="0"/>
              <a:t>but it has been a fantastic passion</a:t>
            </a:r>
          </a:p>
          <a:p>
            <a:pPr marL="0" indent="0" algn="ctr">
              <a:buNone/>
            </a:pPr>
            <a:endParaRPr lang="en-US" dirty="0"/>
          </a:p>
          <a:p>
            <a:pPr lvl="1"/>
            <a:r>
              <a:rPr lang="en-US" dirty="0"/>
              <a:t>Mostly brought energy, organization, and “common sense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It’s early days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9,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MOOC Reflections</a:t>
            </a:r>
            <a:endParaRPr lang="en-US" dirty="0"/>
          </a:p>
        </p:txBody>
      </p:sp>
      <p:pic>
        <p:nvPicPr>
          <p:cNvPr id="2051" name="Picture 3" descr="C:\Users\djg\AppData\Local\Microsoft\Windows\Temporary Internet Files\Content.IE5\NEL0S1KR\MP90044234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09600"/>
            <a:ext cx="18859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122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 on MOOCs and my role </a:t>
            </a:r>
          </a:p>
          <a:p>
            <a:endParaRPr lang="en-US" sz="1000" dirty="0"/>
          </a:p>
          <a:p>
            <a:r>
              <a:rPr lang="en-US" dirty="0" smtClean="0">
                <a:solidFill>
                  <a:schemeClr val="accent2"/>
                </a:solidFill>
              </a:rPr>
              <a:t>Why I did a MOOC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Plus a little on university perspective</a:t>
            </a:r>
            <a:endParaRPr lang="en-US" dirty="0">
              <a:solidFill>
                <a:schemeClr val="accent2"/>
              </a:solidFill>
            </a:endParaRPr>
          </a:p>
          <a:p>
            <a:endParaRPr lang="en-US" sz="1000" dirty="0" smtClean="0"/>
          </a:p>
          <a:p>
            <a:r>
              <a:rPr lang="en-US" dirty="0" smtClean="0"/>
              <a:t>Course tour</a:t>
            </a:r>
            <a:endParaRPr lang="en-US" dirty="0"/>
          </a:p>
          <a:p>
            <a:endParaRPr lang="en-US" sz="1000" dirty="0" smtClean="0"/>
          </a:p>
          <a:p>
            <a:r>
              <a:rPr lang="en-US" dirty="0" smtClean="0"/>
              <a:t>First presentation of some course data</a:t>
            </a:r>
          </a:p>
          <a:p>
            <a:pPr lvl="1"/>
            <a:r>
              <a:rPr lang="en-US" dirty="0"/>
              <a:t>Special focus for this audience: gender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sz="1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9,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MOOC Reflections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454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 Faculty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495800"/>
          </a:xfrm>
        </p:spPr>
        <p:txBody>
          <a:bodyPr/>
          <a:lstStyle/>
          <a:p>
            <a:endParaRPr lang="en-US" dirty="0" smtClean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I </a:t>
            </a:r>
            <a:r>
              <a:rPr lang="en-US" dirty="0">
                <a:solidFill>
                  <a:schemeClr val="accent2"/>
                </a:solidFill>
              </a:rPr>
              <a:t>believe I have </a:t>
            </a:r>
            <a:r>
              <a:rPr lang="en-US" dirty="0" smtClean="0">
                <a:solidFill>
                  <a:schemeClr val="accent2"/>
                </a:solidFill>
              </a:rPr>
              <a:t>a great </a:t>
            </a:r>
            <a:r>
              <a:rPr lang="en-US" dirty="0">
                <a:solidFill>
                  <a:schemeClr val="accent2"/>
                </a:solidFill>
              </a:rPr>
              <a:t>course and want to have impact</a:t>
            </a:r>
          </a:p>
          <a:p>
            <a:pPr lvl="1"/>
            <a:r>
              <a:rPr lang="en-US" dirty="0" smtClean="0"/>
              <a:t>5-10x </a:t>
            </a:r>
            <a:r>
              <a:rPr lang="en-US" dirty="0"/>
              <a:t>more students in 1</a:t>
            </a:r>
            <a:r>
              <a:rPr lang="en-US" dirty="0" smtClean="0"/>
              <a:t> </a:t>
            </a:r>
            <a:r>
              <a:rPr lang="en-US" dirty="0"/>
              <a:t>term than in last decade combined</a:t>
            </a:r>
          </a:p>
          <a:p>
            <a:pPr lvl="1"/>
            <a:r>
              <a:rPr lang="en-US" dirty="0" smtClean="0"/>
              <a:t>More </a:t>
            </a:r>
            <a:r>
              <a:rPr lang="en-US" dirty="0"/>
              <a:t>fun and effective </a:t>
            </a:r>
            <a:r>
              <a:rPr lang="en-US" dirty="0" smtClean="0"/>
              <a:t>than writing a textbook</a:t>
            </a:r>
          </a:p>
          <a:p>
            <a:pPr lvl="1"/>
            <a:r>
              <a:rPr lang="en-US" dirty="0"/>
              <a:t>Have people learn instead of watching Real </a:t>
            </a:r>
            <a:r>
              <a:rPr lang="en-US" dirty="0" smtClean="0"/>
              <a:t>Housewives</a:t>
            </a:r>
          </a:p>
          <a:p>
            <a:pPr lvl="1"/>
            <a:r>
              <a:rPr lang="en-US" dirty="0" smtClean="0"/>
              <a:t>Influence other </a:t>
            </a:r>
            <a:r>
              <a:rPr lang="en-US" dirty="0"/>
              <a:t>educators</a:t>
            </a:r>
          </a:p>
          <a:p>
            <a:pPr lvl="1"/>
            <a:r>
              <a:rPr lang="en-US" dirty="0" smtClean="0"/>
              <a:t>Fame </a:t>
            </a:r>
            <a:r>
              <a:rPr lang="en-US" dirty="0"/>
              <a:t>(not fortune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Be part of academic change</a:t>
            </a:r>
          </a:p>
          <a:p>
            <a:pPr lvl="1"/>
            <a:r>
              <a:rPr lang="en-US" dirty="0"/>
              <a:t>Not read about it in the newspaper</a:t>
            </a:r>
          </a:p>
          <a:p>
            <a:pPr lvl="1"/>
            <a:r>
              <a:rPr lang="en-US" dirty="0"/>
              <a:t>No substitute for first-hand </a:t>
            </a:r>
            <a:r>
              <a:rPr lang="en-US" dirty="0" smtClean="0"/>
              <a:t>experience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9,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MOOC Reflections</a:t>
            </a:r>
            <a:endParaRPr lang="en-US" dirty="0"/>
          </a:p>
        </p:txBody>
      </p:sp>
      <p:pic>
        <p:nvPicPr>
          <p:cNvPr id="4098" name="Picture 2" descr="http://www.martinprint.com.au/blog/wp-content/uploads/2012/12/roof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33356"/>
            <a:ext cx="2895600" cy="19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488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Why? Department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9530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Can </a:t>
            </a:r>
            <a:r>
              <a:rPr lang="en-US" dirty="0"/>
              <a:t>have amazing </a:t>
            </a:r>
            <a:r>
              <a:rPr lang="en-US" dirty="0">
                <a:solidFill>
                  <a:schemeClr val="accent2"/>
                </a:solidFill>
              </a:rPr>
              <a:t>impact</a:t>
            </a:r>
          </a:p>
          <a:p>
            <a:pPr lvl="1"/>
            <a:r>
              <a:rPr lang="en-US" dirty="0" smtClean="0"/>
              <a:t>Scalable, </a:t>
            </a:r>
            <a:r>
              <a:rPr lang="en-US" dirty="0"/>
              <a:t>worldwide leaders in </a:t>
            </a:r>
            <a:r>
              <a:rPr lang="en-US" dirty="0" smtClean="0"/>
              <a:t>computing </a:t>
            </a:r>
            <a:r>
              <a:rPr lang="en-US" dirty="0"/>
              <a:t>education</a:t>
            </a:r>
          </a:p>
          <a:p>
            <a:endParaRPr lang="en-US" sz="1000" dirty="0"/>
          </a:p>
          <a:p>
            <a:r>
              <a:rPr lang="en-US" dirty="0" smtClean="0"/>
              <a:t>MOOCs </a:t>
            </a:r>
            <a:r>
              <a:rPr lang="en-US" dirty="0"/>
              <a:t>might [not] change how universities work in </a:t>
            </a:r>
            <a:r>
              <a:rPr lang="en-US" i="1" dirty="0"/>
              <a:t>N</a:t>
            </a:r>
            <a:r>
              <a:rPr lang="en-US" dirty="0"/>
              <a:t> years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Gain experience</a:t>
            </a:r>
            <a:endParaRPr lang="en-US" dirty="0"/>
          </a:p>
          <a:p>
            <a:pPr marL="0" indent="0">
              <a:buNone/>
            </a:pPr>
            <a:endParaRPr lang="en-US" sz="1000" dirty="0"/>
          </a:p>
          <a:p>
            <a:r>
              <a:rPr lang="en-US" dirty="0" smtClean="0"/>
              <a:t>Improve and leverage </a:t>
            </a:r>
            <a:r>
              <a:rPr lang="en-US" dirty="0" smtClean="0">
                <a:solidFill>
                  <a:schemeClr val="accent2"/>
                </a:solidFill>
              </a:rPr>
              <a:t>reputation</a:t>
            </a:r>
            <a:endParaRPr lang="en-US" dirty="0">
              <a:solidFill>
                <a:schemeClr val="accent2"/>
              </a:solidFill>
            </a:endParaRPr>
          </a:p>
          <a:p>
            <a:endParaRPr lang="en-US" sz="1000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Feedback</a:t>
            </a:r>
            <a:r>
              <a:rPr lang="en-US" dirty="0" smtClean="0"/>
              <a:t> </a:t>
            </a:r>
            <a:r>
              <a:rPr lang="en-US" dirty="0"/>
              <a:t>to improve </a:t>
            </a:r>
            <a:r>
              <a:rPr lang="en-US" dirty="0" smtClean="0"/>
              <a:t>conventional </a:t>
            </a:r>
            <a:r>
              <a:rPr lang="en-US" dirty="0"/>
              <a:t>courses</a:t>
            </a:r>
          </a:p>
          <a:p>
            <a:pPr lvl="1"/>
            <a:r>
              <a:rPr lang="en-US" dirty="0"/>
              <a:t>New modalities </a:t>
            </a:r>
            <a:r>
              <a:rPr lang="en-US" dirty="0" smtClean="0"/>
              <a:t>(e.g., video, peer assessment)</a:t>
            </a:r>
            <a:endParaRPr lang="en-US" dirty="0"/>
          </a:p>
          <a:p>
            <a:pPr lvl="1"/>
            <a:r>
              <a:rPr lang="en-US" dirty="0"/>
              <a:t>Massive </a:t>
            </a:r>
            <a:r>
              <a:rPr lang="en-US" dirty="0" smtClean="0"/>
              <a:t>data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dirty="0"/>
              <a:t>Yes, </a:t>
            </a:r>
            <a:r>
              <a:rPr lang="en-US" dirty="0" smtClean="0"/>
              <a:t>it </a:t>
            </a:r>
            <a:r>
              <a:rPr lang="en-US" dirty="0"/>
              <a:t>costs </a:t>
            </a:r>
            <a:r>
              <a:rPr lang="en-US" dirty="0" smtClean="0">
                <a:solidFill>
                  <a:schemeClr val="accent2"/>
                </a:solidFill>
              </a:rPr>
              <a:t>money</a:t>
            </a:r>
            <a:r>
              <a:rPr lang="en-US" dirty="0"/>
              <a:t>, but remarkably </a:t>
            </a:r>
            <a:r>
              <a:rPr lang="en-US" dirty="0" smtClean="0"/>
              <a:t>little</a:t>
            </a:r>
          </a:p>
          <a:p>
            <a:pPr lvl="1"/>
            <a:r>
              <a:rPr lang="en-US" dirty="0" smtClean="0"/>
              <a:t>Cost is time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9,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MOOC Reflections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3397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n_design_template">
  <a:themeElements>
    <a:clrScheme name="dan_design_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an_design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000" b="0" dirty="0" err="1" smtClean="0">
            <a:latin typeface="+mn-lt"/>
          </a:defRPr>
        </a:defPPr>
      </a:lstStyle>
    </a:txDef>
  </a:objectDefaults>
  <a:extraClrSchemeLst>
    <a:extraClrScheme>
      <a:clrScheme name="dan_design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_design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129202</TotalTime>
  <Words>2872</Words>
  <Application>Microsoft Office PowerPoint</Application>
  <PresentationFormat>On-screen Show (4:3)</PresentationFormat>
  <Paragraphs>687</Paragraphs>
  <Slides>53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dan_design_template</vt:lpstr>
      <vt:lpstr>  Massive Open Online Courses (MOOCs):  How Do They Work? (Reflections from Personal Experience)   Dan Grossman Department of Computer Science &amp; Engineering University of Washington  ATLAS Speaker Series Univ. Colorado Boulder September 9, 2013</vt:lpstr>
      <vt:lpstr>Plan</vt:lpstr>
      <vt:lpstr>What makes a MOOC a MOOC</vt:lpstr>
      <vt:lpstr>Recent history</vt:lpstr>
      <vt:lpstr>My role</vt:lpstr>
      <vt:lpstr>What a year!</vt:lpstr>
      <vt:lpstr>Plan</vt:lpstr>
      <vt:lpstr>Why? Faculty View</vt:lpstr>
      <vt:lpstr>Why? Department View</vt:lpstr>
      <vt:lpstr>Two Comparisons</vt:lpstr>
      <vt:lpstr>Does free mean doom?</vt:lpstr>
      <vt:lpstr>Perspective</vt:lpstr>
      <vt:lpstr>Plan</vt:lpstr>
      <vt:lpstr>The course</vt:lpstr>
      <vt:lpstr>Some details</vt:lpstr>
      <vt:lpstr>The Coursera course</vt:lpstr>
      <vt:lpstr>Key pieces</vt:lpstr>
      <vt:lpstr>Video demo</vt:lpstr>
      <vt:lpstr>How did we do it?</vt:lpstr>
      <vt:lpstr>Four pictures</vt:lpstr>
      <vt:lpstr>Four pictures</vt:lpstr>
      <vt:lpstr>Four Pictures</vt:lpstr>
      <vt:lpstr>Four pictures</vt:lpstr>
      <vt:lpstr>Where my time went</vt:lpstr>
      <vt:lpstr>Where TA time went</vt:lpstr>
      <vt:lpstr>Was it worth it?</vt:lpstr>
      <vt:lpstr>For participants</vt:lpstr>
      <vt:lpstr>For UW students</vt:lpstr>
      <vt:lpstr>Plan</vt:lpstr>
      <vt:lpstr>Preliminary data</vt:lpstr>
      <vt:lpstr>Participation numbers, take 1</vt:lpstr>
      <vt:lpstr>Choose your denominator</vt:lpstr>
      <vt:lpstr>Attrition steady</vt:lpstr>
      <vt:lpstr>Cynic’s view</vt:lpstr>
      <vt:lpstr>Next time</vt:lpstr>
      <vt:lpstr>Preliminary data</vt:lpstr>
      <vt:lpstr>Caveats</vt:lpstr>
      <vt:lpstr>Country distribution</vt:lpstr>
      <vt:lpstr>Age distribution</vt:lpstr>
      <vt:lpstr>Recommended background</vt:lpstr>
      <vt:lpstr>Recursion numbers</vt:lpstr>
      <vt:lpstr>Recursion / Completion</vt:lpstr>
      <vt:lpstr>Preliminary data</vt:lpstr>
      <vt:lpstr>Preparation</vt:lpstr>
      <vt:lpstr>Digression: some UW numbers</vt:lpstr>
      <vt:lpstr>Registration and completion numbers </vt:lpstr>
      <vt:lpstr>Partial reason #1 </vt:lpstr>
      <vt:lpstr>Partial reason #1</vt:lpstr>
      <vt:lpstr>Bigger reason</vt:lpstr>
      <vt:lpstr>Opportunities</vt:lpstr>
      <vt:lpstr>PowerPoint Presentation</vt:lpstr>
      <vt:lpstr>For me…</vt:lpstr>
      <vt:lpstr>Thanks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Languages &amp;  Software Engineering</dc:title>
  <dc:creator>Dan Grossman</dc:creator>
  <cp:lastModifiedBy>CSE</cp:lastModifiedBy>
  <cp:revision>2831</cp:revision>
  <cp:lastPrinted>2013-09-08T21:16:42Z</cp:lastPrinted>
  <dcterms:created xsi:type="dcterms:W3CDTF">2009-03-13T20:43:19Z</dcterms:created>
  <dcterms:modified xsi:type="dcterms:W3CDTF">2013-09-10T15:57:57Z</dcterms:modified>
</cp:coreProperties>
</file>