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4F"/>
    <a:srgbClr val="03D7ED"/>
    <a:srgbClr val="FF0000"/>
    <a:srgbClr val="FFFF99"/>
    <a:srgbClr val="00FF99"/>
    <a:srgbClr val="119F33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670" autoAdjust="0"/>
    <p:restoredTop sz="94622" autoAdjust="0"/>
  </p:normalViewPr>
  <p:slideViewPr>
    <p:cSldViewPr>
      <p:cViewPr>
        <p:scale>
          <a:sx n="77" d="100"/>
          <a:sy n="77" d="100"/>
        </p:scale>
        <p:origin x="-92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05121" cy="460400"/>
          </a:xfrm>
          <a:prstGeom prst="rect">
            <a:avLst/>
          </a:prstGeom>
        </p:spPr>
        <p:txBody>
          <a:bodyPr vert="horz" lIns="87314" tIns="43657" rIns="87314" bIns="4365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4" tIns="43657" rIns="87314" bIns="43657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58276"/>
            <a:ext cx="3005121" cy="460400"/>
          </a:xfrm>
          <a:prstGeom prst="rect">
            <a:avLst/>
          </a:prstGeom>
        </p:spPr>
        <p:txBody>
          <a:bodyPr vert="horz" lIns="87314" tIns="43657" rIns="87314" bIns="4365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4" tIns="43657" rIns="87314" bIns="43657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73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6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1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1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21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Teaching PLDI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Teaching PLDI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8,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4267200" cy="457200"/>
          </a:xfrm>
        </p:spPr>
        <p:txBody>
          <a:bodyPr/>
          <a:lstStyle/>
          <a:p>
            <a:r>
              <a:rPr lang="en-US" smtClean="0"/>
              <a:t>Dan Grossman: Teaching PLDI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Teaching PLDI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Teaching PLDI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Teaching PLDI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Teaching PLDI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Teaching PLDI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Teaching PLDI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Teaching PLDI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June 8,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Dan Grossman: Teaching PLDI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305800" cy="1676400"/>
          </a:xfrm>
        </p:spPr>
        <p:txBody>
          <a:bodyPr/>
          <a:lstStyle/>
          <a:p>
            <a:pPr algn="ctr"/>
            <a:r>
              <a:rPr lang="en-US" sz="2800" i="0" dirty="0" smtClean="0"/>
              <a:t/>
            </a:r>
            <a:br>
              <a:rPr lang="en-US" sz="2800" i="0" dirty="0" smtClean="0"/>
            </a:br>
            <a:r>
              <a:rPr lang="en-US" sz="2800" i="0" dirty="0" smtClean="0"/>
              <a:t>Teaching Programming Language Design and Implementation: Perspective From Two Roles</a:t>
            </a:r>
            <a:endParaRPr lang="en-US" sz="28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572000"/>
            <a:ext cx="7391400" cy="1752600"/>
          </a:xfrm>
        </p:spPr>
        <p:txBody>
          <a:bodyPr/>
          <a:lstStyle/>
          <a:p>
            <a:r>
              <a:rPr lang="en-US" sz="2400" dirty="0" smtClean="0">
                <a:latin typeface="+mj-lt"/>
              </a:rPr>
              <a:t>Dan Grossman</a:t>
            </a:r>
          </a:p>
          <a:p>
            <a:r>
              <a:rPr lang="en-US" sz="2400" dirty="0" smtClean="0">
                <a:latin typeface="+mj-lt"/>
              </a:rPr>
              <a:t>PLDI Panel 2011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Don’t:</a:t>
            </a:r>
          </a:p>
          <a:p>
            <a:pPr lvl="1"/>
            <a:r>
              <a:rPr lang="en-US" dirty="0" smtClean="0"/>
              <a:t>Spend all your political capital making/keeping compilers required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Do:</a:t>
            </a:r>
          </a:p>
          <a:p>
            <a:pPr lvl="1"/>
            <a:r>
              <a:rPr lang="en-US" dirty="0" smtClean="0"/>
              <a:t>Make compilers a more engaging, modern, relevant course by changing 15% of it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Help develop 2-3 weeks of core material for a required lower-level course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8,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Teaching PLDI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162800" y="152400"/>
            <a:ext cx="1752600" cy="1676400"/>
            <a:chOff x="457200" y="1752599"/>
            <a:chExt cx="3581400" cy="3581399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1752599"/>
              <a:ext cx="3581400" cy="3581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91478" y="2797315"/>
              <a:ext cx="2024270" cy="65752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Faculty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9199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Compiler-course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More on modern run-time systems</a:t>
            </a:r>
          </a:p>
          <a:p>
            <a:pPr lvl="1"/>
            <a:r>
              <a:rPr lang="en-US" dirty="0" smtClean="0"/>
              <a:t>Dynamic loading &amp; recompilation, memory management, …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Static analysis for more than optimization</a:t>
            </a:r>
          </a:p>
          <a:p>
            <a:pPr lvl="1"/>
            <a:r>
              <a:rPr lang="en-US" dirty="0" smtClean="0"/>
              <a:t>&gt; 10 years of research papers and real-world tools rarely mentioned in curriculum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“Threads cannot be implemented as a library”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 suggesting huge course changes</a:t>
            </a:r>
          </a:p>
          <a:p>
            <a:pPr lvl="1"/>
            <a:r>
              <a:rPr lang="en-US" dirty="0" smtClean="0"/>
              <a:t>But 1-2 weeks connecting topics to modern challenges is worth dropping something else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8,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Teaching PLDI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162800" y="152400"/>
            <a:ext cx="1752600" cy="1676400"/>
            <a:chOff x="457200" y="1752599"/>
            <a:chExt cx="3581400" cy="3581399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1752599"/>
              <a:ext cx="3581400" cy="3581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91478" y="2797315"/>
              <a:ext cx="2024270" cy="65752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Faculty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1117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162800" y="152400"/>
            <a:ext cx="1752600" cy="1676400"/>
            <a:chOff x="457200" y="1752599"/>
            <a:chExt cx="3581400" cy="3581399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1752599"/>
              <a:ext cx="3581400" cy="3581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1391478" y="2797315"/>
              <a:ext cx="2024270" cy="65752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Faculty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everyone should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Compilers: </a:t>
            </a:r>
            <a:r>
              <a:rPr lang="en-US" dirty="0" smtClean="0">
                <a:solidFill>
                  <a:schemeClr val="accent2"/>
                </a:solidFill>
              </a:rPr>
              <a:t>automatic</a:t>
            </a:r>
            <a:r>
              <a:rPr lang="en-US" dirty="0" smtClean="0"/>
              <a:t> meaning-preserving translation to lower levels of abstraction</a:t>
            </a:r>
          </a:p>
          <a:p>
            <a:endParaRPr lang="en-US" sz="1000" dirty="0"/>
          </a:p>
          <a:p>
            <a:r>
              <a:rPr lang="en-US" dirty="0" smtClean="0"/>
              <a:t>Every student should have a sense of how to do it </a:t>
            </a:r>
            <a:r>
              <a:rPr lang="en-US" dirty="0" smtClean="0">
                <a:solidFill>
                  <a:schemeClr val="accent2"/>
                </a:solidFill>
              </a:rPr>
              <a:t>manually</a:t>
            </a:r>
          </a:p>
          <a:p>
            <a:pPr lvl="1"/>
            <a:r>
              <a:rPr lang="en-US" dirty="0" smtClean="0"/>
              <a:t>YFHLL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C </a:t>
            </a:r>
            <a:r>
              <a:rPr lang="en-US" dirty="0">
                <a:sym typeface="Symbol"/>
              </a:rPr>
              <a:t></a:t>
            </a:r>
            <a:r>
              <a:rPr lang="en-US" dirty="0" smtClean="0"/>
              <a:t> assembly </a:t>
            </a:r>
            <a:r>
              <a:rPr lang="en-US" dirty="0">
                <a:sym typeface="Symbol"/>
              </a:rPr>
              <a:t></a:t>
            </a:r>
            <a:r>
              <a:rPr lang="en-US" dirty="0" smtClean="0"/>
              <a:t> binary</a:t>
            </a:r>
          </a:p>
          <a:p>
            <a:pPr lvl="1"/>
            <a:endParaRPr lang="en-US" sz="1000" dirty="0"/>
          </a:p>
          <a:p>
            <a:r>
              <a:rPr lang="en-US" dirty="0" smtClean="0"/>
              <a:t>Example topics:</a:t>
            </a:r>
          </a:p>
          <a:p>
            <a:pPr lvl="1"/>
            <a:r>
              <a:rPr lang="en-US" dirty="0" smtClean="0"/>
              <a:t>Low-level data representation (objects, arrays, …)</a:t>
            </a:r>
          </a:p>
          <a:p>
            <a:pPr lvl="1"/>
            <a:r>
              <a:rPr lang="en-US" dirty="0" smtClean="0"/>
              <a:t>Call stacks</a:t>
            </a:r>
          </a:p>
          <a:p>
            <a:pPr lvl="1"/>
            <a:r>
              <a:rPr lang="en-US" dirty="0" smtClean="0"/>
              <a:t>References as machine addresses</a:t>
            </a:r>
          </a:p>
          <a:p>
            <a:pPr lvl="1"/>
            <a:r>
              <a:rPr lang="en-US" dirty="0" smtClean="0"/>
              <a:t>Rudiments of garbage collection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“Java and C are not magic”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8,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Teaching PLDI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35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7086600" y="228600"/>
            <a:ext cx="1752600" cy="1676400"/>
            <a:chOff x="457200" y="2078181"/>
            <a:chExt cx="3581400" cy="3581399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2078181"/>
              <a:ext cx="3581400" cy="3581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1391478" y="2797315"/>
              <a:ext cx="2024270" cy="65752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Faculty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477000" y="228600"/>
            <a:ext cx="1752600" cy="1524000"/>
            <a:chOff x="4724400" y="1785551"/>
            <a:chExt cx="2153682" cy="2153682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0" y="1785551"/>
              <a:ext cx="2153682" cy="215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5413297" y="2441019"/>
              <a:ext cx="928193" cy="6089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ACM</a:t>
              </a:r>
            </a:p>
            <a:p>
              <a:pPr algn="ctr"/>
              <a:endParaRPr lang="en-US" sz="200" b="0" dirty="0" smtClean="0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elective material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3124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Each “Knowledge Unit” has a topic list (omitted for space &amp; time)</a:t>
            </a:r>
          </a:p>
          <a:p>
            <a:endParaRPr lang="en-US" i="1" dirty="0" smtClean="0"/>
          </a:p>
          <a:p>
            <a:r>
              <a:rPr lang="en-US" i="1" dirty="0" err="1" smtClean="0"/>
              <a:t>SyntaxAnalysis</a:t>
            </a:r>
            <a:endParaRPr lang="en-US" i="1" dirty="0" smtClean="0"/>
          </a:p>
          <a:p>
            <a:r>
              <a:rPr lang="en-US" i="1" dirty="0" err="1" smtClean="0"/>
              <a:t>CompilerSemanticAnalysis</a:t>
            </a:r>
            <a:endParaRPr lang="en-US" i="1" dirty="0" smtClean="0"/>
          </a:p>
          <a:p>
            <a:r>
              <a:rPr lang="en-US" i="1" dirty="0" err="1" smtClean="0"/>
              <a:t>CodeGeneration</a:t>
            </a:r>
            <a:r>
              <a:rPr lang="en-US" i="1" dirty="0" smtClean="0"/>
              <a:t>  [really the whole back-end]</a:t>
            </a:r>
          </a:p>
          <a:p>
            <a:r>
              <a:rPr lang="en-US" i="1" dirty="0" err="1" smtClean="0"/>
              <a:t>RunTimeSystems</a:t>
            </a:r>
            <a:endParaRPr lang="en-US" i="1" dirty="0" smtClean="0"/>
          </a:p>
          <a:p>
            <a:r>
              <a:rPr lang="en-US" i="1" dirty="0" err="1" smtClean="0"/>
              <a:t>DataflowAnalysis</a:t>
            </a:r>
            <a:r>
              <a:rPr lang="en-US" i="1" dirty="0" smtClean="0"/>
              <a:t>  [really the whole middle-end &amp; other uses]</a:t>
            </a:r>
          </a:p>
          <a:p>
            <a:endParaRPr lang="en-US" i="1" dirty="0"/>
          </a:p>
          <a:p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[Plus other Knowledge Units more about “PL” than “compilers”]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8,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Teaching PLDI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47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7086600" y="228600"/>
            <a:ext cx="1752600" cy="1676400"/>
            <a:chOff x="457200" y="2078181"/>
            <a:chExt cx="3581400" cy="3581399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2078181"/>
              <a:ext cx="3581400" cy="3581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1391478" y="2797315"/>
              <a:ext cx="2024270" cy="65752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Faculty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477000" y="228600"/>
            <a:ext cx="1752600" cy="1524000"/>
            <a:chOff x="4724400" y="1785551"/>
            <a:chExt cx="2153682" cy="2153682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0" y="1785551"/>
              <a:ext cx="2153682" cy="215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5413297" y="2441019"/>
              <a:ext cx="928193" cy="6089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ACM</a:t>
              </a:r>
            </a:p>
            <a:p>
              <a:pPr algn="ctr"/>
              <a:endParaRPr lang="en-US" sz="200" b="0" dirty="0" smtClean="0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core material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953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i="1" dirty="0" err="1" smtClean="0"/>
              <a:t>ProgramRepresentation</a:t>
            </a:r>
            <a:r>
              <a:rPr lang="en-US" i="1" dirty="0" smtClean="0"/>
              <a:t> [1 hour]</a:t>
            </a:r>
          </a:p>
          <a:p>
            <a:pPr lvl="1"/>
            <a:r>
              <a:rPr lang="en-US" i="1" dirty="0" smtClean="0"/>
              <a:t>“Code is data” </a:t>
            </a:r>
          </a:p>
          <a:p>
            <a:pPr lvl="1"/>
            <a:r>
              <a:rPr lang="en-US" i="1" dirty="0" smtClean="0"/>
              <a:t>Programs that process other programs</a:t>
            </a:r>
          </a:p>
          <a:p>
            <a:pPr lvl="1"/>
            <a:r>
              <a:rPr lang="en-US" i="1" dirty="0" smtClean="0"/>
              <a:t>Abstract syntax trees</a:t>
            </a:r>
          </a:p>
          <a:p>
            <a:endParaRPr lang="en-US" i="1" dirty="0" smtClean="0"/>
          </a:p>
          <a:p>
            <a:r>
              <a:rPr lang="en-US" i="1" dirty="0" err="1" smtClean="0"/>
              <a:t>LanguageTranslationAndExecution</a:t>
            </a:r>
            <a:r>
              <a:rPr lang="en-US" i="1" dirty="0" smtClean="0"/>
              <a:t> [2-3 hours]</a:t>
            </a:r>
          </a:p>
          <a:p>
            <a:pPr lvl="1"/>
            <a:r>
              <a:rPr lang="en-US" i="1" dirty="0" smtClean="0"/>
              <a:t>Interpretation / Compilation / Portable IRs</a:t>
            </a:r>
          </a:p>
          <a:p>
            <a:pPr lvl="1"/>
            <a:r>
              <a:rPr lang="en-US" i="1" dirty="0" smtClean="0"/>
              <a:t>Standard static pipeline</a:t>
            </a:r>
          </a:p>
          <a:p>
            <a:pPr lvl="1"/>
            <a:r>
              <a:rPr lang="en-US" i="1" dirty="0" smtClean="0"/>
              <a:t>Run-time data representation and memory layout</a:t>
            </a:r>
          </a:p>
          <a:p>
            <a:pPr lvl="1"/>
            <a:r>
              <a:rPr lang="en-US" i="1" dirty="0" smtClean="0"/>
              <a:t>Role of memory manager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[Plus other Knowledge Units more about “PL” and “programming”]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8,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Teaching PLDI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34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10" y="4740618"/>
            <a:ext cx="1596390" cy="1680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703095"/>
            <a:ext cx="1752600" cy="1697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8,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Teaching PLDI</a:t>
            </a:r>
            <a:endParaRPr lang="en-US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19600"/>
            <a:ext cx="1676400" cy="1911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693" y="4191000"/>
            <a:ext cx="1326307" cy="2238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371600" y="3033504"/>
            <a:ext cx="6400800" cy="395496"/>
          </a:xfrm>
          <a:solidFill>
            <a:srgbClr val="FFC000"/>
          </a:solidFill>
          <a:effectLst>
            <a:softEdge rad="31750"/>
          </a:effectLst>
        </p:spPr>
        <p:txBody>
          <a:bodyPr lIns="182880" rIns="182880"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http://wp.acm.org/sigplaneducationboard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2209800" y="1143000"/>
            <a:ext cx="4724400" cy="1219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vert="horz" wrap="square" lIns="182880" tIns="45720" rIns="18288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1" dirty="0" smtClean="0">
                <a:latin typeface="+mj-lt"/>
                <a:cs typeface="Courier New" pitchFamily="49" charset="0"/>
              </a:rPr>
              <a:t>ACM/IEE CS Curriculum</a:t>
            </a:r>
          </a:p>
          <a:p>
            <a:pPr marL="0" indent="0">
              <a:buFontTx/>
              <a:buNone/>
            </a:pPr>
            <a:r>
              <a:rPr lang="en-US" b="1" dirty="0" smtClean="0">
                <a:latin typeface="+mj-lt"/>
                <a:cs typeface="Courier New" pitchFamily="49" charset="0"/>
              </a:rPr>
              <a:t>Information session tonight,  6-7PM</a:t>
            </a:r>
          </a:p>
          <a:p>
            <a:pPr marL="0" indent="0">
              <a:buFontTx/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Room C2/C3</a:t>
            </a:r>
            <a:endParaRPr lang="en-US" b="1" dirty="0" smtClean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271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roles today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8,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Teaching PLDI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09600" y="1295400"/>
            <a:ext cx="3581400" cy="3581400"/>
            <a:chOff x="457200" y="1752600"/>
            <a:chExt cx="3581400" cy="358140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1752600"/>
              <a:ext cx="3581400" cy="3581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537650" y="2797314"/>
              <a:ext cx="1510350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UW Faculty</a:t>
              </a:r>
            </a:p>
            <a:p>
              <a:pPr algn="ctr"/>
              <a:r>
                <a:rPr lang="en-US" sz="2000" b="0" dirty="0" smtClean="0">
                  <a:latin typeface="+mn-lt"/>
                </a:rPr>
                <a:t>PL Person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724400" y="1219200"/>
            <a:ext cx="3505200" cy="3505200"/>
            <a:chOff x="4724400" y="1785551"/>
            <a:chExt cx="3505200" cy="35052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0" y="1785551"/>
              <a:ext cx="3505200" cy="3505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5638800" y="2949714"/>
              <a:ext cx="2478564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ACM/IEEE standard</a:t>
              </a:r>
            </a:p>
            <a:p>
              <a:pPr algn="ctr"/>
              <a:r>
                <a:rPr lang="en-US" sz="2000" b="0" dirty="0" smtClean="0">
                  <a:latin typeface="+mn-lt"/>
                </a:rPr>
                <a:t>SIGPLAN Board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90600" y="4724400"/>
            <a:ext cx="25971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My opinions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Push and provoke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Can’t do harm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00600" y="4778514"/>
            <a:ext cx="37369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Distill shared wisdom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Support diverse approaches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Convince non-PLDI crowd</a:t>
            </a:r>
          </a:p>
        </p:txBody>
      </p:sp>
    </p:spTree>
    <p:extLst>
      <p:ext uri="{BB962C8B-B14F-4D97-AF65-F5344CB8AC3E}">
        <p14:creationId xmlns:p14="http://schemas.microsoft.com/office/powerpoint/2010/main" val="952112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086600" y="228600"/>
            <a:ext cx="1752600" cy="1524000"/>
            <a:chOff x="4724400" y="1785551"/>
            <a:chExt cx="2153682" cy="2153682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0" y="1785551"/>
              <a:ext cx="2153682" cy="215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5413297" y="2441019"/>
              <a:ext cx="928193" cy="6089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ACM</a:t>
              </a:r>
            </a:p>
            <a:p>
              <a:pPr algn="ctr"/>
              <a:endParaRPr lang="en-US" sz="200" b="0" dirty="0" smtClean="0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2013: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cs2013.org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28194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1st major revision of ACM/IEEE CS Curriculum since 2001</a:t>
            </a:r>
          </a:p>
          <a:p>
            <a:pPr lvl="1"/>
            <a:r>
              <a:rPr lang="en-US" dirty="0" smtClean="0"/>
              <a:t>3-year process </a:t>
            </a:r>
          </a:p>
          <a:p>
            <a:pPr lvl="1"/>
            <a:r>
              <a:rPr lang="en-US" dirty="0" smtClean="0"/>
              <a:t>Large-if-indirect impact on new programs, curriculum revisions, textbook authors, etc.</a:t>
            </a:r>
          </a:p>
          <a:p>
            <a:pPr lvl="1"/>
            <a:r>
              <a:rPr lang="en-US" dirty="0" smtClean="0"/>
              <a:t>Outline of topics and learning outcomes </a:t>
            </a:r>
          </a:p>
          <a:p>
            <a:pPr lvl="1"/>
            <a:r>
              <a:rPr lang="en-US" dirty="0" smtClean="0"/>
              <a:t>Material labeled “core” or “elective”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Pretty big deal – comment publicly or put up with the result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8,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Teaching PLDI</a:t>
            </a: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179637" y="4343400"/>
            <a:ext cx="4983163" cy="1981199"/>
          </a:xfrm>
          <a:prstGeom prst="roundRect">
            <a:avLst>
              <a:gd name="adj" fmla="val 25955"/>
            </a:avLst>
          </a:prstGeom>
          <a:solidFill>
            <a:srgbClr val="FFD54F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457200" rIns="274320" bIns="457200"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FCRC-wide information session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6:00-7:00PM tonight! Room C2/C3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Please attend!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Learn about the overall effort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Share PLDI perspective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463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086600" y="228600"/>
            <a:ext cx="1752600" cy="1524000"/>
            <a:chOff x="4724400" y="1785551"/>
            <a:chExt cx="2153682" cy="2153682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0" y="1785551"/>
              <a:ext cx="2153682" cy="215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5413297" y="2441019"/>
              <a:ext cx="928193" cy="6089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ACM</a:t>
              </a:r>
            </a:p>
            <a:p>
              <a:pPr algn="ctr"/>
              <a:endParaRPr lang="en-US" sz="200" b="0" dirty="0" smtClean="0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PLDI piece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28194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I’m on the steering committee and head the PL subcommittee</a:t>
            </a:r>
          </a:p>
          <a:p>
            <a:pPr lvl="1"/>
            <a:r>
              <a:rPr lang="en-US" dirty="0" smtClean="0"/>
              <a:t>All of PL, compilers, and more</a:t>
            </a:r>
          </a:p>
          <a:p>
            <a:pPr lvl="1"/>
            <a:r>
              <a:rPr lang="en-US" dirty="0" smtClean="0"/>
              <a:t>2001 is an, </a:t>
            </a:r>
            <a:r>
              <a:rPr lang="en-US" dirty="0" err="1" smtClean="0"/>
              <a:t>uhm</a:t>
            </a:r>
            <a:r>
              <a:rPr lang="en-US" dirty="0" smtClean="0"/>
              <a:t>, problematic starting point</a:t>
            </a:r>
          </a:p>
          <a:p>
            <a:pPr lvl="1"/>
            <a:r>
              <a:rPr lang="en-US" dirty="0" smtClean="0"/>
              <a:t>With </a:t>
            </a:r>
            <a:r>
              <a:rPr lang="en-US" dirty="0" smtClean="0">
                <a:solidFill>
                  <a:schemeClr val="accent2"/>
                </a:solidFill>
              </a:rPr>
              <a:t>SIGPLAN Education Board</a:t>
            </a:r>
            <a:r>
              <a:rPr lang="en-US" dirty="0" smtClean="0"/>
              <a:t> help, have a working draft*</a:t>
            </a:r>
          </a:p>
          <a:p>
            <a:pPr lvl="1"/>
            <a:r>
              <a:rPr lang="en-US" dirty="0" smtClean="0"/>
              <a:t>1st public draft in a few months, so now is the time to help!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8,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Teaching PLDI</a:t>
            </a: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828800" y="3657601"/>
            <a:ext cx="5181600" cy="1981199"/>
          </a:xfrm>
          <a:prstGeom prst="roundRect">
            <a:avLst>
              <a:gd name="adj" fmla="val 25955"/>
            </a:avLst>
          </a:prstGeom>
          <a:solidFill>
            <a:srgbClr val="FFD54F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457200" rIns="274320" bIns="457200"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Looking for a few compilers pedagogues to help with 1-2 pages of outline and learning outcomes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This is real work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Contact me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5988908"/>
            <a:ext cx="4495800" cy="56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* More on this after my purple-hat bit</a:t>
            </a:r>
          </a:p>
        </p:txBody>
      </p:sp>
    </p:spTree>
    <p:extLst>
      <p:ext uri="{BB962C8B-B14F-4D97-AF65-F5344CB8AC3E}">
        <p14:creationId xmlns:p14="http://schemas.microsoft.com/office/powerpoint/2010/main" val="1962958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086600" y="228600"/>
            <a:ext cx="1752600" cy="1524000"/>
            <a:chOff x="4724400" y="1785551"/>
            <a:chExt cx="2153682" cy="2153682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0" y="1785551"/>
              <a:ext cx="2153682" cy="2153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5413297" y="2441019"/>
              <a:ext cx="928193" cy="6089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ACM</a:t>
              </a:r>
            </a:p>
            <a:p>
              <a:pPr algn="ctr"/>
              <a:endParaRPr lang="en-US" sz="200" b="0" dirty="0" smtClean="0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SIGPLAN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3505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 currently chair the SIGPLAN Education Board</a:t>
            </a:r>
          </a:p>
          <a:p>
            <a:pPr lvl="1"/>
            <a:r>
              <a:rPr lang="en-US" dirty="0" smtClean="0"/>
              <a:t>Created April 2009</a:t>
            </a:r>
          </a:p>
          <a:p>
            <a:pPr lvl="1"/>
            <a:r>
              <a:rPr lang="en-US" dirty="0" smtClean="0"/>
              <a:t>Broad goals for improving PL education and represent SIGPLAN community</a:t>
            </a:r>
          </a:p>
          <a:p>
            <a:pPr lvl="1"/>
            <a:r>
              <a:rPr lang="en-US" dirty="0" smtClean="0"/>
              <a:t>Currently focused on Curriculum 2013</a:t>
            </a:r>
          </a:p>
          <a:p>
            <a:pPr lvl="1"/>
            <a:r>
              <a:rPr lang="en-US" dirty="0" smtClean="0"/>
              <a:t>Compilers experts currently under-represented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Blog/RSS: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Great place to hear about 2013 feedback opportunities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i="1" dirty="0" smtClean="0"/>
              <a:t>Enough with announcements, how about some content…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8,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Teaching PLDI</a:t>
            </a:r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057400" y="4024104"/>
            <a:ext cx="6400800" cy="39549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vert="horz" wrap="square" lIns="182880" tIns="45720" rIns="18288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http://wp.acm.org/sigplaneducationboard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183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162800" y="152400"/>
            <a:ext cx="1752600" cy="1676400"/>
            <a:chOff x="457200" y="1752599"/>
            <a:chExt cx="3581400" cy="3581399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1752599"/>
              <a:ext cx="3581400" cy="3581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1391478" y="2797315"/>
              <a:ext cx="2024270" cy="65752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Faculty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Compilers for 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0866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Should </a:t>
            </a:r>
            <a:r>
              <a:rPr lang="en-US" i="1" dirty="0" smtClean="0"/>
              <a:t>every</a:t>
            </a:r>
            <a:r>
              <a:rPr lang="en-US" dirty="0" smtClean="0"/>
              <a:t> CS undergraduate take a compilers course?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8,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Teaching PLDI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47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162800" y="152400"/>
            <a:ext cx="1752600" cy="1676400"/>
            <a:chOff x="457200" y="1752599"/>
            <a:chExt cx="3581400" cy="3581399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1752599"/>
              <a:ext cx="3581400" cy="3581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1391478" y="2797315"/>
              <a:ext cx="2024270" cy="65752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Faculty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Compilers for 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0866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Should </a:t>
            </a:r>
            <a:r>
              <a:rPr lang="en-US" i="1" dirty="0" smtClean="0"/>
              <a:t>every</a:t>
            </a:r>
            <a:r>
              <a:rPr lang="en-US" dirty="0" smtClean="0"/>
              <a:t> CS undergraduate take a compilers course?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8,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Teaching PLDI</a:t>
            </a:r>
            <a:endParaRPr lang="en-US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436876"/>
            <a:ext cx="3276600" cy="3735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752600" y="2743200"/>
            <a:ext cx="2286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Dear Choir,</a:t>
            </a:r>
          </a:p>
          <a:p>
            <a:pPr marL="0" indent="0">
              <a:buFontTx/>
              <a:buNone/>
            </a:pPr>
            <a:endParaRPr lang="en-US" sz="1400" b="0" dirty="0"/>
          </a:p>
          <a:p>
            <a:pPr marL="0" indent="0">
              <a:buFontTx/>
              <a:buNone/>
            </a:pPr>
            <a:r>
              <a:rPr lang="en-US" b="0" dirty="0" smtClean="0"/>
              <a:t>   Yes.</a:t>
            </a:r>
          </a:p>
          <a:p>
            <a:pPr marL="0" indent="0">
              <a:buFontTx/>
              <a:buNone/>
            </a:pPr>
            <a:endParaRPr lang="en-US" sz="1400" b="0" dirty="0"/>
          </a:p>
          <a:p>
            <a:pPr marL="0" indent="0">
              <a:buFontTx/>
              <a:buNone/>
            </a:pPr>
            <a:r>
              <a:rPr lang="en-US" b="0" dirty="0" smtClean="0"/>
              <a:t>   Amen.</a:t>
            </a:r>
          </a:p>
          <a:p>
            <a:pPr marL="0" indent="0">
              <a:buFontTx/>
              <a:buNone/>
            </a:pPr>
            <a:endParaRPr lang="en-US" b="0" dirty="0"/>
          </a:p>
          <a:p>
            <a:pPr marL="0" indent="0">
              <a:buFontTx/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889569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162800" y="152400"/>
            <a:ext cx="1752600" cy="1676400"/>
            <a:chOff x="457200" y="1752599"/>
            <a:chExt cx="3581400" cy="3581399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1752599"/>
              <a:ext cx="3581400" cy="3581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1391478" y="2797315"/>
              <a:ext cx="2024270" cy="65752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Faculty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Compilers for 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0866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Should </a:t>
            </a:r>
            <a:r>
              <a:rPr lang="en-US" i="1" dirty="0" smtClean="0"/>
              <a:t>every</a:t>
            </a:r>
            <a:r>
              <a:rPr lang="en-US" dirty="0" smtClean="0"/>
              <a:t> CS undergraduate take a compilers course?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8,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Teaching PLDI</a:t>
            </a:r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600200" y="2838450"/>
            <a:ext cx="32004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Honest answer:  </a:t>
            </a:r>
          </a:p>
          <a:p>
            <a:pPr marL="0" indent="0">
              <a:buFontTx/>
              <a:buNone/>
            </a:pPr>
            <a:r>
              <a:rPr lang="en-US" sz="1000" b="0" dirty="0"/>
              <a:t> </a:t>
            </a:r>
            <a:r>
              <a:rPr lang="en-US" sz="1000" b="0" dirty="0" smtClean="0"/>
              <a:t>    </a:t>
            </a:r>
          </a:p>
          <a:p>
            <a:pPr marL="0" indent="0">
              <a:buFontTx/>
              <a:buNone/>
            </a:pPr>
            <a:r>
              <a:rPr lang="en-US" b="0" dirty="0"/>
              <a:t> </a:t>
            </a:r>
            <a:r>
              <a:rPr lang="en-US" b="0" dirty="0" smtClean="0"/>
              <a:t>   No.</a:t>
            </a:r>
          </a:p>
          <a:p>
            <a:pPr marL="0" indent="0">
              <a:buFontTx/>
              <a:buNone/>
            </a:pPr>
            <a:endParaRPr lang="en-US" sz="1000" b="0" dirty="0"/>
          </a:p>
          <a:p>
            <a:pPr marL="0" indent="0">
              <a:buFontTx/>
              <a:buNone/>
            </a:pPr>
            <a:r>
              <a:rPr lang="en-US" b="0" dirty="0" smtClean="0"/>
              <a:t>    Maybe 75% should     </a:t>
            </a:r>
          </a:p>
          <a:p>
            <a:pPr marL="0" indent="0">
              <a:buFontTx/>
              <a:buNone/>
            </a:pPr>
            <a:r>
              <a:rPr lang="en-US" b="0" dirty="0"/>
              <a:t> </a:t>
            </a:r>
            <a:r>
              <a:rPr lang="en-US" b="0" dirty="0" smtClean="0"/>
              <a:t>   and 40% will.</a:t>
            </a:r>
          </a:p>
          <a:p>
            <a:pPr marL="0" indent="0">
              <a:buFontTx/>
              <a:buNone/>
            </a:pPr>
            <a:endParaRPr lang="en-US" b="0" dirty="0"/>
          </a:p>
          <a:p>
            <a:pPr marL="0" indent="0">
              <a:buFontTx/>
              <a:buNone/>
            </a:pPr>
            <a:endParaRPr lang="en-US" b="0" dirty="0" smtClean="0"/>
          </a:p>
          <a:p>
            <a:pPr marL="0" indent="0">
              <a:buFontTx/>
              <a:buNone/>
            </a:pPr>
            <a:endParaRPr lang="en-US" b="0" dirty="0"/>
          </a:p>
          <a:p>
            <a:pPr marL="0" indent="0">
              <a:buFontTx/>
              <a:buNone/>
            </a:pPr>
            <a:endParaRPr lang="en-US" b="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025" y="2362199"/>
            <a:ext cx="2251375" cy="3800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1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the field grows, the courses a student takes does not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1996, I took compilers </a:t>
            </a:r>
            <a:r>
              <a:rPr lang="en-US" i="1" dirty="0" smtClean="0"/>
              <a:t>as part of a full curriculum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Since then, what about growth in: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security, networking, web programming, machine learning, 	parallel programming, human-computer interaction, 	embedded systems, massive data, 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Have</a:t>
            </a:r>
            <a:r>
              <a:rPr lang="en-US" dirty="0" smtClean="0"/>
              <a:t> to support undergraduates specializing and double-majoring</a:t>
            </a:r>
          </a:p>
          <a:p>
            <a:pPr lvl="1"/>
            <a:r>
              <a:rPr lang="en-US" dirty="0" smtClean="0"/>
              <a:t>While justifying compilers as an important, vibrant area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(Our colleagues don’t think so!)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8,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Dan Grossman: Teaching PLDI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162800" y="152400"/>
            <a:ext cx="1752600" cy="1676400"/>
            <a:chOff x="457200" y="1752599"/>
            <a:chExt cx="3581400" cy="3581399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1752599"/>
              <a:ext cx="3581400" cy="3581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91478" y="2797315"/>
              <a:ext cx="2024270" cy="65752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n-lt"/>
                </a:rPr>
                <a:t>Faculty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77040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68562</TotalTime>
  <Words>794</Words>
  <Application>Microsoft Office PowerPoint</Application>
  <PresentationFormat>On-screen Show (4:3)</PresentationFormat>
  <Paragraphs>198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dan_design_template</vt:lpstr>
      <vt:lpstr> Teaching Programming Language Design and Implementation: Perspective From Two Roles</vt:lpstr>
      <vt:lpstr>My roles today</vt:lpstr>
      <vt:lpstr>Curriculum 2013: cs2013.org</vt:lpstr>
      <vt:lpstr>The PLDI piece</vt:lpstr>
      <vt:lpstr>SIGPLAN</vt:lpstr>
      <vt:lpstr>Compilers for all?</vt:lpstr>
      <vt:lpstr>Compilers for all?</vt:lpstr>
      <vt:lpstr>Compilers for all?</vt:lpstr>
      <vt:lpstr>Growing field</vt:lpstr>
      <vt:lpstr>My advice</vt:lpstr>
      <vt:lpstr>Compiler-course ideas</vt:lpstr>
      <vt:lpstr>What everyone should know</vt:lpstr>
      <vt:lpstr>Standard elective material</vt:lpstr>
      <vt:lpstr>Standard core material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1916</cp:revision>
  <cp:lastPrinted>2011-06-03T20:53:16Z</cp:lastPrinted>
  <dcterms:created xsi:type="dcterms:W3CDTF">2009-03-13T20:43:19Z</dcterms:created>
  <dcterms:modified xsi:type="dcterms:W3CDTF">2011-06-08T14:43:18Z</dcterms:modified>
</cp:coreProperties>
</file>