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756" r:id="rId3"/>
    <p:sldId id="757" r:id="rId4"/>
    <p:sldId id="768" r:id="rId5"/>
    <p:sldId id="769" r:id="rId6"/>
    <p:sldId id="770" r:id="rId7"/>
    <p:sldId id="771" r:id="rId8"/>
    <p:sldId id="758" r:id="rId9"/>
    <p:sldId id="759" r:id="rId10"/>
    <p:sldId id="790" r:id="rId11"/>
    <p:sldId id="772" r:id="rId12"/>
    <p:sldId id="773" r:id="rId13"/>
    <p:sldId id="779" r:id="rId14"/>
    <p:sldId id="780" r:id="rId15"/>
    <p:sldId id="774" r:id="rId16"/>
    <p:sldId id="775" r:id="rId17"/>
    <p:sldId id="776" r:id="rId18"/>
    <p:sldId id="767" r:id="rId19"/>
    <p:sldId id="781" r:id="rId20"/>
    <p:sldId id="782" r:id="rId21"/>
    <p:sldId id="783" r:id="rId22"/>
    <p:sldId id="784" r:id="rId23"/>
    <p:sldId id="785" r:id="rId24"/>
    <p:sldId id="786" r:id="rId25"/>
    <p:sldId id="787" r:id="rId26"/>
    <p:sldId id="788" r:id="rId27"/>
    <p:sldId id="789" r:id="rId28"/>
  </p:sldIdLst>
  <p:sldSz cx="9144000" cy="6858000" type="screen4x3"/>
  <p:notesSz cx="6934200" cy="92202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a-cse" initials="c" lastIdx="5" clrIdx="0"/>
  <p:cmAuthor id="1" name="djg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FF3300"/>
    <a:srgbClr val="119F33"/>
    <a:srgbClr val="00FF99"/>
    <a:srgbClr val="03D7ED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620" autoAdjust="0"/>
    <p:restoredTop sz="94695" autoAdjust="0"/>
  </p:normalViewPr>
  <p:slideViewPr>
    <p:cSldViewPr>
      <p:cViewPr>
        <p:scale>
          <a:sx n="80" d="100"/>
          <a:sy n="80" d="100"/>
        </p:scale>
        <p:origin x="-1728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/>
          <a:lstStyle>
            <a:lvl1pPr algn="r">
              <a:defRPr sz="1100"/>
            </a:lvl1pPr>
          </a:lstStyle>
          <a:p>
            <a:r>
              <a:rPr lang="en-US" smtClean="0"/>
              <a:t>3/3/2012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8276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379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r>
              <a:rPr lang="en-US" smtClean="0"/>
              <a:t>3/3/2012</a:t>
            </a: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6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1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1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1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3/3/2012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 PLOOC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 PLOOC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14600" y="6400800"/>
            <a:ext cx="5105400" cy="457200"/>
          </a:xfrm>
        </p:spPr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 PLOOC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 PLOOC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21,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 PLOOC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 PLOOC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 PLOOC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 PLOOC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 PLOOC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June 21, 2013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nl-NL" smtClean="0"/>
              <a:t>Grossman PLOOC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81000" y="762000"/>
            <a:ext cx="8534400" cy="5410200"/>
          </a:xfrm>
        </p:spPr>
        <p:txBody>
          <a:bodyPr/>
          <a:lstStyle/>
          <a:p>
            <a:pPr algn="ctr"/>
            <a:r>
              <a:rPr lang="en-US" sz="2800" i="0" dirty="0" smtClean="0"/>
              <a:t>Actual Needs and Opportunities Based on Teaching a Programming Languages MOOC</a:t>
            </a:r>
            <a:br>
              <a:rPr lang="en-US" sz="2800" i="0" dirty="0" smtClean="0"/>
            </a:br>
            <a:r>
              <a:rPr lang="en-US" sz="2600" i="0" dirty="0" smtClean="0"/>
              <a:t/>
            </a:r>
            <a:br>
              <a:rPr lang="en-US" sz="2600" i="0" dirty="0" smtClean="0"/>
            </a:br>
            <a:r>
              <a:rPr lang="en-US" sz="2600" i="0" dirty="0" smtClean="0"/>
              <a:t/>
            </a:r>
            <a:br>
              <a:rPr lang="en-US" sz="2600" i="0" dirty="0" smtClean="0"/>
            </a:br>
            <a:r>
              <a:rPr lang="en-US" sz="2400" i="0" dirty="0" smtClean="0"/>
              <a:t>Dan Grossman</a:t>
            </a:r>
            <a:br>
              <a:rPr lang="en-US" sz="2400" i="0" dirty="0" smtClean="0"/>
            </a:br>
            <a:r>
              <a:rPr lang="en-US" sz="2000" i="0" dirty="0" smtClean="0"/>
              <a:t>Department of Computer Science &amp; Engineering</a:t>
            </a:r>
            <a:br>
              <a:rPr lang="en-US" sz="2000" i="0" dirty="0" smtClean="0"/>
            </a:br>
            <a:r>
              <a:rPr lang="en-US" sz="2000" i="0" dirty="0" smtClean="0"/>
              <a:t>University of Washington</a:t>
            </a:r>
            <a:br>
              <a:rPr lang="en-US" sz="2000" i="0" dirty="0" smtClean="0"/>
            </a:br>
            <a:r>
              <a:rPr lang="en-US" sz="2000" i="0" dirty="0" smtClean="0"/>
              <a:t/>
            </a:r>
            <a:br>
              <a:rPr lang="en-US" sz="2000" i="0" dirty="0" smtClean="0"/>
            </a:br>
            <a:r>
              <a:rPr lang="en-US" sz="2000" i="0" dirty="0" smtClean="0"/>
              <a:t>PLOOC Workshop</a:t>
            </a:r>
            <a:br>
              <a:rPr lang="en-US" sz="2000" i="0" dirty="0" smtClean="0"/>
            </a:br>
            <a:r>
              <a:rPr lang="en-US" sz="2000" i="0" dirty="0" smtClean="0"/>
              <a:t>June 21, 2013</a:t>
            </a:r>
            <a:endParaRPr lang="en-US" sz="2000" i="0" dirty="0"/>
          </a:p>
        </p:txBody>
      </p:sp>
      <p:pic>
        <p:nvPicPr>
          <p:cNvPr id="3" name="Picture 4" descr="cse_logo_80x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029200"/>
            <a:ext cx="1905000" cy="1146175"/>
          </a:xfrm>
          <a:prstGeom prst="rect">
            <a:avLst/>
          </a:prstGeom>
          <a:noFill/>
        </p:spPr>
      </p:pic>
      <p:pic>
        <p:nvPicPr>
          <p:cNvPr id="4" name="Picture 14" descr="WashingtonColorSeal-21-cl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455" y="4953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Roughly 30 hours of video in 6-14 minute blocks</a:t>
            </a:r>
          </a:p>
          <a:p>
            <a:pPr lvl="1"/>
            <a:r>
              <a:rPr lang="en-US" dirty="0" smtClean="0"/>
              <a:t>In-video questions written by TAs</a:t>
            </a:r>
          </a:p>
          <a:p>
            <a:endParaRPr lang="en-US" dirty="0"/>
          </a:p>
          <a:p>
            <a:r>
              <a:rPr lang="en-US" dirty="0" smtClean="0"/>
              <a:t>Reading notes covering the same material</a:t>
            </a:r>
          </a:p>
          <a:p>
            <a:endParaRPr lang="en-US" dirty="0"/>
          </a:p>
          <a:p>
            <a:r>
              <a:rPr lang="en-US" dirty="0" smtClean="0"/>
              <a:t>Unorganized discussion forum</a:t>
            </a:r>
          </a:p>
          <a:p>
            <a:endParaRPr lang="en-US" dirty="0"/>
          </a:p>
          <a:p>
            <a:r>
              <a:rPr lang="en-US" dirty="0" smtClean="0"/>
              <a:t>Practice exams</a:t>
            </a:r>
          </a:p>
          <a:p>
            <a:endParaRPr lang="en-US" dirty="0"/>
          </a:p>
          <a:p>
            <a:r>
              <a:rPr lang="en-US" dirty="0" smtClean="0"/>
              <a:t>Announcements, calendars, instructions,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732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/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800600"/>
          </a:xfrm>
        </p:spPr>
        <p:txBody>
          <a:bodyPr/>
          <a:lstStyle/>
          <a:p>
            <a:r>
              <a:rPr lang="en-US" dirty="0" smtClean="0"/>
              <a:t>Submit files containing code (tightly informally-specified behavior)</a:t>
            </a:r>
          </a:p>
          <a:p>
            <a:pPr lvl="1"/>
            <a:r>
              <a:rPr lang="en-US" dirty="0" smtClean="0"/>
              <a:t>“Write a function that …”</a:t>
            </a:r>
          </a:p>
          <a:p>
            <a:pPr lvl="1"/>
            <a:r>
              <a:rPr lang="en-US" dirty="0" smtClean="0"/>
              <a:t>“Complete the interpreter…”</a:t>
            </a:r>
          </a:p>
          <a:p>
            <a:pPr lvl="1"/>
            <a:r>
              <a:rPr lang="en-US" dirty="0" smtClean="0"/>
              <a:t>“Port this function from ML to Ruby…”</a:t>
            </a:r>
          </a:p>
          <a:p>
            <a:pPr lvl="1"/>
            <a:endParaRPr lang="en-US" sz="1000" dirty="0"/>
          </a:p>
          <a:p>
            <a:r>
              <a:rPr lang="en-US" dirty="0" smtClean="0"/>
              <a:t>90% of grade from home-grown auto-grader</a:t>
            </a:r>
          </a:p>
          <a:p>
            <a:pPr lvl="1"/>
            <a:r>
              <a:rPr lang="en-US" dirty="0" smtClean="0"/>
              <a:t>Outer harness: Python, </a:t>
            </a:r>
            <a:r>
              <a:rPr lang="en-US" dirty="0" err="1" smtClean="0"/>
              <a:t>Makefile</a:t>
            </a:r>
            <a:r>
              <a:rPr lang="en-US" dirty="0" smtClean="0"/>
              <a:t>, </a:t>
            </a:r>
            <a:r>
              <a:rPr lang="en-US" dirty="0" err="1" smtClean="0"/>
              <a:t>chroot</a:t>
            </a:r>
            <a:r>
              <a:rPr lang="en-US" dirty="0" smtClean="0"/>
              <a:t>, timer, …</a:t>
            </a:r>
          </a:p>
          <a:p>
            <a:pPr lvl="1"/>
            <a:r>
              <a:rPr lang="en-US" dirty="0" smtClean="0"/>
              <a:t>Per-problem unit tests</a:t>
            </a:r>
          </a:p>
          <a:p>
            <a:pPr lvl="1"/>
            <a:r>
              <a:rPr lang="en-US" dirty="0" smtClean="0"/>
              <a:t>Some clever tricks (dynamic scoping, macros, </a:t>
            </a:r>
            <a:r>
              <a:rPr lang="en-US" dirty="0" err="1" smtClean="0"/>
              <a:t>grep</a:t>
            </a:r>
            <a:r>
              <a:rPr lang="en-US" dirty="0" smtClean="0"/>
              <a:t>-if-needed)</a:t>
            </a:r>
          </a:p>
          <a:p>
            <a:pPr lvl="1"/>
            <a:endParaRPr lang="en-US" sz="1000" dirty="0"/>
          </a:p>
          <a:p>
            <a:r>
              <a:rPr lang="en-US" dirty="0" smtClean="0"/>
              <a:t>10% of grade from peer assessment</a:t>
            </a:r>
          </a:p>
          <a:p>
            <a:pPr lvl="1"/>
            <a:r>
              <a:rPr lang="en-US" dirty="0" smtClean="0"/>
              <a:t>Detailed rubric</a:t>
            </a:r>
          </a:p>
          <a:p>
            <a:pPr lvl="1"/>
            <a:r>
              <a:rPr lang="en-US" dirty="0" smtClean="0"/>
              <a:t>Exists for “style matters” and for pedagogy</a:t>
            </a:r>
          </a:p>
          <a:p>
            <a:pPr lvl="1"/>
            <a:r>
              <a:rPr lang="en-US" dirty="0" smtClean="0"/>
              <a:t>Hope to back-port to conventional course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529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conventional course:</a:t>
            </a:r>
          </a:p>
          <a:p>
            <a:pPr lvl="1"/>
            <a:r>
              <a:rPr lang="en-US" dirty="0" smtClean="0"/>
              <a:t>Multiple choice, check-boxes, etc.</a:t>
            </a:r>
          </a:p>
          <a:p>
            <a:pPr lvl="1"/>
            <a:r>
              <a:rPr lang="en-US" dirty="0" smtClean="0"/>
              <a:t>Open course-materials, compiler, etc.</a:t>
            </a:r>
          </a:p>
          <a:p>
            <a:pPr lvl="1"/>
            <a:r>
              <a:rPr lang="en-US" dirty="0" smtClean="0"/>
              <a:t>Trivial to cheat via two accounts</a:t>
            </a:r>
          </a:p>
          <a:p>
            <a:pPr lvl="1"/>
            <a:endParaRPr lang="en-US" dirty="0"/>
          </a:p>
          <a:p>
            <a:r>
              <a:rPr lang="en-US" dirty="0" smtClean="0"/>
              <a:t>But still sophisticated and difficult (average about 80%)</a:t>
            </a:r>
          </a:p>
          <a:p>
            <a:pPr lvl="1"/>
            <a:r>
              <a:rPr lang="en-US" dirty="0" smtClean="0"/>
              <a:t>“Which best describes why this program doesn’t terminate?”</a:t>
            </a:r>
          </a:p>
          <a:p>
            <a:pPr lvl="1"/>
            <a:r>
              <a:rPr lang="en-US" dirty="0" smtClean="0"/>
              <a:t>“Can a client of this module cause ___ to happen?”</a:t>
            </a:r>
          </a:p>
          <a:p>
            <a:pPr lvl="1"/>
            <a:r>
              <a:rPr lang="en-US" dirty="0" smtClean="0"/>
              <a:t>“Check all for which lexical/dynamic scope differ”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071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495800"/>
          </a:xfrm>
        </p:spPr>
        <p:txBody>
          <a:bodyPr/>
          <a:lstStyle/>
          <a:p>
            <a:r>
              <a:rPr lang="en-US" dirty="0" smtClean="0"/>
              <a:t>“Registered”: 		70,000   </a:t>
            </a:r>
            <a:r>
              <a:rPr lang="en-US" i="1" dirty="0" smtClean="0"/>
              <a:t>totally irrelevant</a:t>
            </a:r>
          </a:p>
          <a:p>
            <a:r>
              <a:rPr lang="en-US" dirty="0" smtClean="0"/>
              <a:t>Clicked play in first 2 weeks: 	30,000   </a:t>
            </a:r>
            <a:r>
              <a:rPr lang="en-US" i="1" dirty="0" smtClean="0"/>
              <a:t>many didn’t have pre-</a:t>
            </a:r>
            <a:r>
              <a:rPr lang="en-US" i="1" dirty="0" err="1" smtClean="0"/>
              <a:t>reqs</a:t>
            </a:r>
            <a:r>
              <a:rPr lang="en-US" i="1" dirty="0" smtClean="0"/>
              <a:t>?</a:t>
            </a:r>
          </a:p>
          <a:p>
            <a:r>
              <a:rPr lang="en-US" dirty="0" smtClean="0"/>
              <a:t>Watched an hour of video: 	11,000   </a:t>
            </a:r>
            <a:r>
              <a:rPr lang="en-US" i="1" dirty="0" smtClean="0"/>
              <a:t>like coming to first day?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Turned in first homework: 	  5,000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Took midterm: 		  3,000   </a:t>
            </a:r>
            <a:r>
              <a:rPr lang="en-US" i="1" dirty="0" smtClean="0">
                <a:solidFill>
                  <a:schemeClr val="accent2"/>
                </a:solidFill>
              </a:rPr>
              <a:t>this is a solid number</a:t>
            </a:r>
          </a:p>
          <a:p>
            <a:r>
              <a:rPr lang="en-US" dirty="0" smtClean="0"/>
              <a:t>Turned in 5</a:t>
            </a:r>
            <a:r>
              <a:rPr lang="en-US" baseline="30000" dirty="0" smtClean="0"/>
              <a:t>th</a:t>
            </a:r>
            <a:r>
              <a:rPr lang="en-US" dirty="0" smtClean="0"/>
              <a:t> homework: 	  2,000   </a:t>
            </a:r>
            <a:r>
              <a:rPr lang="en-US" i="1" dirty="0" smtClean="0"/>
              <a:t>attrition doesn’t stop</a:t>
            </a:r>
          </a:p>
          <a:p>
            <a:r>
              <a:rPr lang="en-US" dirty="0" smtClean="0"/>
              <a:t>“Passed”:                                  1,700</a:t>
            </a:r>
          </a:p>
          <a:p>
            <a:r>
              <a:rPr lang="en-US" dirty="0" smtClean="0"/>
              <a:t>Fan mail/posts: 		  &gt; 300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Define success however you want</a:t>
            </a:r>
          </a:p>
          <a:p>
            <a:pPr lvl="1"/>
            <a:r>
              <a:rPr lang="en-US" dirty="0" smtClean="0"/>
              <a:t>Many love it in parts, start late, don’t turn in homework, etc.</a:t>
            </a:r>
          </a:p>
          <a:p>
            <a:pPr lvl="1"/>
            <a:r>
              <a:rPr lang="en-US" dirty="0" smtClean="0"/>
              <a:t>Learning rather than watching television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 smtClean="0"/>
              <a:t>Fairly consistent with </a:t>
            </a:r>
            <a:r>
              <a:rPr lang="en-US" dirty="0" err="1" smtClean="0"/>
              <a:t>Coursera</a:t>
            </a:r>
            <a:r>
              <a:rPr lang="en-US" dirty="0" smtClean="0"/>
              <a:t> data across “hard” courses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066800" y="1600200"/>
            <a:ext cx="411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44311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2000+ very happy</a:t>
            </a:r>
          </a:p>
          <a:p>
            <a:pPr lvl="1"/>
            <a:r>
              <a:rPr lang="en-US" dirty="0" smtClean="0"/>
              <a:t>Perhaps more</a:t>
            </a:r>
          </a:p>
          <a:p>
            <a:pPr lvl="1"/>
            <a:r>
              <a:rPr lang="en-US" dirty="0" smtClean="0"/>
              <a:t>In some sense, I get to pick </a:t>
            </a:r>
          </a:p>
          <a:p>
            <a:pPr marL="457200" lvl="1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which</a:t>
            </a:r>
            <a:r>
              <a:rPr lang="en-US" dirty="0" smtClean="0"/>
              <a:t> 2000+ are happy</a:t>
            </a:r>
            <a:endParaRPr lang="en-US" dirty="0"/>
          </a:p>
          <a:p>
            <a:r>
              <a:rPr lang="en-US" dirty="0" smtClean="0"/>
              <a:t>Forum posts, online reviews, emails, </a:t>
            </a:r>
          </a:p>
          <a:p>
            <a:pPr marL="0" indent="0">
              <a:buNone/>
            </a:pPr>
            <a:r>
              <a:rPr lang="en-US" dirty="0" smtClean="0"/>
              <a:t>     postcards, …</a:t>
            </a:r>
          </a:p>
          <a:p>
            <a:pPr lvl="1"/>
            <a:r>
              <a:rPr lang="en-US" dirty="0" smtClean="0"/>
              <a:t>Spare you the gushing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  <p:pic>
        <p:nvPicPr>
          <p:cNvPr id="2051" name="Picture 3" descr="C:\Users\djg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8892"/>
            <a:ext cx="34480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jg\Desktop\Capt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"/>
          <a:stretch/>
        </p:blipFill>
        <p:spPr bwMode="auto">
          <a:xfrm>
            <a:off x="5791200" y="1480421"/>
            <a:ext cx="3125787" cy="27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jg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26232"/>
            <a:ext cx="7086600" cy="14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1813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My course and what’s unique</a:t>
            </a:r>
          </a:p>
          <a:p>
            <a:pPr lvl="1"/>
            <a:r>
              <a:rPr lang="en-US" dirty="0" smtClean="0"/>
              <a:t>How we did it</a:t>
            </a:r>
          </a:p>
          <a:p>
            <a:pPr lvl="1"/>
            <a:r>
              <a:rPr lang="en-US" dirty="0" smtClean="0"/>
              <a:t>(Leverage that Scott went first: agree with &gt; 80%)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Clarifying a MOOC’s goals</a:t>
            </a:r>
          </a:p>
          <a:p>
            <a:endParaRPr lang="en-US" dirty="0"/>
          </a:p>
          <a:p>
            <a:r>
              <a:rPr lang="en-US" dirty="0" smtClean="0"/>
              <a:t>Things we do </a:t>
            </a:r>
            <a:r>
              <a:rPr lang="en-US" i="1" dirty="0" smtClean="0"/>
              <a:t>NOT</a:t>
            </a:r>
            <a:r>
              <a:rPr lang="en-US" dirty="0" smtClean="0"/>
              <a:t> need formal methods for</a:t>
            </a:r>
          </a:p>
          <a:p>
            <a:endParaRPr lang="en-US" dirty="0"/>
          </a:p>
          <a:p>
            <a:r>
              <a:rPr lang="en-US" dirty="0" smtClean="0"/>
              <a:t>Longer-term opportunities </a:t>
            </a:r>
            <a:r>
              <a:rPr lang="en-US" i="1" dirty="0" smtClean="0"/>
              <a:t>FOR</a:t>
            </a:r>
            <a:r>
              <a:rPr lang="en-US" dirty="0" smtClean="0"/>
              <a:t> formal methods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08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I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I </a:t>
            </a:r>
            <a:r>
              <a:rPr lang="en-US" dirty="0">
                <a:solidFill>
                  <a:schemeClr val="accent2"/>
                </a:solidFill>
              </a:rPr>
              <a:t>believe I have </a:t>
            </a:r>
            <a:r>
              <a:rPr lang="en-US" dirty="0" smtClean="0">
                <a:solidFill>
                  <a:schemeClr val="accent2"/>
                </a:solidFill>
              </a:rPr>
              <a:t>a great </a:t>
            </a:r>
            <a:r>
              <a:rPr lang="en-US" dirty="0">
                <a:solidFill>
                  <a:schemeClr val="accent2"/>
                </a:solidFill>
              </a:rPr>
              <a:t>course and want to have impact</a:t>
            </a:r>
          </a:p>
          <a:p>
            <a:pPr lvl="1"/>
            <a:r>
              <a:rPr lang="en-US" dirty="0" smtClean="0"/>
              <a:t>5-10x </a:t>
            </a:r>
            <a:r>
              <a:rPr lang="en-US" dirty="0"/>
              <a:t>more students in 1</a:t>
            </a:r>
            <a:r>
              <a:rPr lang="en-US" dirty="0" smtClean="0"/>
              <a:t> </a:t>
            </a:r>
            <a:r>
              <a:rPr lang="en-US" dirty="0"/>
              <a:t>term than in last decade combined</a:t>
            </a:r>
          </a:p>
          <a:p>
            <a:pPr lvl="1"/>
            <a:r>
              <a:rPr lang="en-US" dirty="0"/>
              <a:t>Influence </a:t>
            </a:r>
            <a:r>
              <a:rPr lang="en-US" dirty="0" smtClean="0"/>
              <a:t>other </a:t>
            </a:r>
            <a:r>
              <a:rPr lang="en-US" dirty="0"/>
              <a:t>educators</a:t>
            </a:r>
          </a:p>
          <a:p>
            <a:pPr lvl="1"/>
            <a:r>
              <a:rPr lang="en-US" dirty="0"/>
              <a:t>More </a:t>
            </a:r>
            <a:r>
              <a:rPr lang="en-US" dirty="0" smtClean="0"/>
              <a:t>fun and effective </a:t>
            </a:r>
            <a:r>
              <a:rPr lang="en-US" dirty="0"/>
              <a:t>than writing a textbook</a:t>
            </a:r>
          </a:p>
          <a:p>
            <a:pPr lvl="1"/>
            <a:r>
              <a:rPr lang="en-US" dirty="0"/>
              <a:t>Fame (not fortune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Be part of academic change</a:t>
            </a:r>
          </a:p>
          <a:p>
            <a:pPr lvl="1"/>
            <a:r>
              <a:rPr lang="en-US" dirty="0"/>
              <a:t>Not read about it in the newspaper</a:t>
            </a:r>
          </a:p>
          <a:p>
            <a:pPr lvl="1"/>
            <a:r>
              <a:rPr lang="en-US" dirty="0"/>
              <a:t>No substitute for first-hand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Have people learn instead of watching Real Housewives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  <p:pic>
        <p:nvPicPr>
          <p:cNvPr id="4098" name="Picture 2" descr="http://www.martinprint.com.au/blog/wp-content/uploads/2012/12/roo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3356"/>
            <a:ext cx="2895600" cy="19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80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iuinfo.org/librarynews/wp-content/uploads/2012/01/Text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05124"/>
            <a:ext cx="23812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 smtClean="0"/>
              <a:t>Compared to conventional courses</a:t>
            </a:r>
          </a:p>
          <a:p>
            <a:pPr lvl="1"/>
            <a:r>
              <a:rPr lang="en-US" dirty="0" smtClean="0"/>
              <a:t>Same or better:  </a:t>
            </a:r>
            <a:r>
              <a:rPr lang="en-US" dirty="0" err="1" smtClean="0"/>
              <a:t>Homeworks</a:t>
            </a:r>
            <a:r>
              <a:rPr lang="en-US" dirty="0" smtClean="0"/>
              <a:t>, lectures</a:t>
            </a:r>
          </a:p>
          <a:p>
            <a:pPr lvl="1"/>
            <a:r>
              <a:rPr lang="en-US" dirty="0" smtClean="0"/>
              <a:t>Unclear: </a:t>
            </a:r>
            <a:r>
              <a:rPr lang="en-US" dirty="0"/>
              <a:t>S</a:t>
            </a:r>
            <a:r>
              <a:rPr lang="en-US" dirty="0" smtClean="0"/>
              <a:t>tudy groups</a:t>
            </a:r>
          </a:p>
          <a:p>
            <a:pPr lvl="1"/>
            <a:r>
              <a:rPr lang="en-US" dirty="0" smtClean="0"/>
              <a:t>Worse:  Design projects, exams, mentoring, …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Compared to textbook writing!!</a:t>
            </a:r>
          </a:p>
          <a:p>
            <a:pPr lvl="1"/>
            <a:r>
              <a:rPr lang="en-US" dirty="0" smtClean="0"/>
              <a:t>Attrition </a:t>
            </a:r>
            <a:r>
              <a:rPr lang="en-US" sz="2400" b="1" dirty="0" smtClean="0">
                <a:sym typeface="Symbol"/>
              </a:rPr>
              <a:t>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failure</a:t>
            </a:r>
          </a:p>
          <a:p>
            <a:pPr lvl="1"/>
            <a:r>
              <a:rPr lang="en-US" dirty="0" smtClean="0"/>
              <a:t>Rarely profitable for authors</a:t>
            </a:r>
          </a:p>
          <a:p>
            <a:pPr lvl="1"/>
            <a:r>
              <a:rPr lang="en-US" dirty="0" smtClean="0"/>
              <a:t>Worldwide impact of high-quality materials</a:t>
            </a:r>
          </a:p>
          <a:p>
            <a:pPr lvl="1"/>
            <a:r>
              <a:rPr lang="en-US" dirty="0" smtClean="0"/>
              <a:t>Influence other educators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Better:</a:t>
            </a:r>
            <a:r>
              <a:rPr lang="en-US" dirty="0" smtClean="0"/>
              <a:t> videos, forums, graded homework</a:t>
            </a:r>
          </a:p>
          <a:p>
            <a:pPr lvl="1"/>
            <a:endParaRPr lang="en-US" sz="1400" dirty="0"/>
          </a:p>
          <a:p>
            <a:pPr marL="457200" lvl="1" indent="0" algn="ctr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“21</a:t>
            </a:r>
            <a:r>
              <a:rPr lang="en-US" i="1" baseline="30000" dirty="0" smtClean="0">
                <a:solidFill>
                  <a:schemeClr val="accent2"/>
                </a:solidFill>
              </a:rPr>
              <a:t>st</a:t>
            </a:r>
            <a:r>
              <a:rPr lang="en-US" i="1" dirty="0" smtClean="0">
                <a:solidFill>
                  <a:schemeClr val="accent2"/>
                </a:solidFill>
              </a:rPr>
              <a:t> - century textbook plus social”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7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 millions of people something?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Teach thousands of students/professionals in a discipline?</a:t>
            </a:r>
          </a:p>
          <a:p>
            <a:endParaRPr lang="en-US" dirty="0"/>
          </a:p>
          <a:p>
            <a:r>
              <a:rPr lang="en-US" dirty="0" smtClean="0"/>
              <a:t>Become rich and/or famous?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Assess learning?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Improve education (e.g., data analytics)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Give academic credit, degrees, certification, …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Detect cheating?</a:t>
            </a:r>
          </a:p>
          <a:p>
            <a:endParaRPr lang="en-US" dirty="0"/>
          </a:p>
          <a:p>
            <a:r>
              <a:rPr lang="en-US" dirty="0" smtClean="0"/>
              <a:t>Lower cost of higher education?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6790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depends!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in computer science, there are hundreds (thousands?) of great courses each near its local optimum</a:t>
            </a:r>
          </a:p>
          <a:p>
            <a:pPr lvl="1"/>
            <a:r>
              <a:rPr lang="en-US" dirty="0" smtClean="0"/>
              <a:t>Multiply by 500 to cover a large university</a:t>
            </a:r>
          </a:p>
          <a:p>
            <a:pPr lvl="1"/>
            <a:endParaRPr lang="en-US" dirty="0"/>
          </a:p>
          <a:p>
            <a:r>
              <a:rPr lang="en-US" dirty="0" smtClean="0"/>
              <a:t>Why I’m “pro MOOC”: </a:t>
            </a:r>
          </a:p>
          <a:p>
            <a:pPr lvl="1"/>
            <a:r>
              <a:rPr lang="en-US" dirty="0" smtClean="0"/>
              <a:t>Many courses I’m familiar with, especially mine, MOOC-</a:t>
            </a:r>
            <a:r>
              <a:rPr lang="en-US" dirty="0" err="1" smtClean="0"/>
              <a:t>ify</a:t>
            </a:r>
            <a:endParaRPr lang="en-US" dirty="0" smtClean="0"/>
          </a:p>
          <a:p>
            <a:pPr lvl="1"/>
            <a:r>
              <a:rPr lang="en-US" dirty="0" smtClean="0"/>
              <a:t>Can reach worldwide audience, full-time professionals, etc.</a:t>
            </a:r>
          </a:p>
          <a:p>
            <a:pPr lvl="1"/>
            <a:r>
              <a:rPr lang="en-US" dirty="0" smtClean="0"/>
              <a:t>A better textbook</a:t>
            </a:r>
          </a:p>
          <a:p>
            <a:pPr lvl="1"/>
            <a:endParaRPr lang="en-US" dirty="0"/>
          </a:p>
          <a:p>
            <a:r>
              <a:rPr lang="en-US" dirty="0" smtClean="0"/>
              <a:t>But every course </a:t>
            </a:r>
            <a:r>
              <a:rPr lang="en-US" i="1" dirty="0" smtClean="0"/>
              <a:t>on my campus</a:t>
            </a:r>
            <a:r>
              <a:rPr lang="en-US" dirty="0" smtClean="0"/>
              <a:t> uses different technology or same technology in different ways</a:t>
            </a:r>
          </a:p>
          <a:p>
            <a:pPr lvl="1"/>
            <a:r>
              <a:rPr lang="en-US" i="1" dirty="0" smtClean="0"/>
              <a:t>And</a:t>
            </a:r>
            <a:r>
              <a:rPr lang="en-US" dirty="0" smtClean="0"/>
              <a:t> has different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12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My course and what’s unique</a:t>
            </a:r>
          </a:p>
          <a:p>
            <a:pPr lvl="1"/>
            <a:r>
              <a:rPr lang="en-US" dirty="0" smtClean="0"/>
              <a:t>How we did it</a:t>
            </a:r>
          </a:p>
          <a:p>
            <a:pPr lvl="1"/>
            <a:r>
              <a:rPr lang="en-US" dirty="0" smtClean="0"/>
              <a:t>(Leverage that Scott went first: agree with &gt; 80%)</a:t>
            </a:r>
          </a:p>
          <a:p>
            <a:pPr lvl="1"/>
            <a:endParaRPr lang="en-US" dirty="0"/>
          </a:p>
          <a:p>
            <a:r>
              <a:rPr lang="en-US" dirty="0" smtClean="0"/>
              <a:t>Clarifying a MOOC’s goals</a:t>
            </a:r>
          </a:p>
          <a:p>
            <a:endParaRPr lang="en-US" dirty="0"/>
          </a:p>
          <a:p>
            <a:r>
              <a:rPr lang="en-US" dirty="0" smtClean="0"/>
              <a:t>Things we do </a:t>
            </a:r>
            <a:r>
              <a:rPr lang="en-US" i="1" dirty="0" smtClean="0"/>
              <a:t>NOT</a:t>
            </a:r>
            <a:r>
              <a:rPr lang="en-US" dirty="0" smtClean="0"/>
              <a:t> need formal methods for</a:t>
            </a:r>
          </a:p>
          <a:p>
            <a:endParaRPr lang="en-US" dirty="0"/>
          </a:p>
          <a:p>
            <a:r>
              <a:rPr lang="en-US" dirty="0" smtClean="0"/>
              <a:t>Longer-term opportunities </a:t>
            </a:r>
            <a:r>
              <a:rPr lang="en-US" i="1" dirty="0" smtClean="0"/>
              <a:t>FOR</a:t>
            </a:r>
            <a:r>
              <a:rPr lang="en-US" dirty="0" smtClean="0"/>
              <a:t> formal methods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0011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My course and what’s unique</a:t>
            </a:r>
          </a:p>
          <a:p>
            <a:pPr lvl="1"/>
            <a:r>
              <a:rPr lang="en-US" dirty="0" smtClean="0"/>
              <a:t>How we did it</a:t>
            </a:r>
          </a:p>
          <a:p>
            <a:pPr lvl="1"/>
            <a:r>
              <a:rPr lang="en-US" dirty="0" smtClean="0"/>
              <a:t>(Leverage that Scott went first: agree with &gt; 80%)</a:t>
            </a:r>
          </a:p>
          <a:p>
            <a:pPr lvl="1"/>
            <a:endParaRPr lang="en-US" dirty="0"/>
          </a:p>
          <a:p>
            <a:r>
              <a:rPr lang="en-US" dirty="0" smtClean="0"/>
              <a:t>Clarifying a MOOC’s goals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Thing we do </a:t>
            </a:r>
            <a:r>
              <a:rPr lang="en-US" i="1" dirty="0" smtClean="0">
                <a:solidFill>
                  <a:schemeClr val="accent2"/>
                </a:solidFill>
              </a:rPr>
              <a:t>NOT</a:t>
            </a:r>
            <a:r>
              <a:rPr lang="en-US" dirty="0" smtClean="0">
                <a:solidFill>
                  <a:schemeClr val="accent2"/>
                </a:solidFill>
              </a:rPr>
              <a:t> need formal methods for</a:t>
            </a:r>
          </a:p>
          <a:p>
            <a:endParaRPr lang="en-US" dirty="0"/>
          </a:p>
          <a:p>
            <a:r>
              <a:rPr lang="en-US" dirty="0" smtClean="0"/>
              <a:t>Longer-term opportunities </a:t>
            </a:r>
            <a:r>
              <a:rPr lang="en-US" i="1" dirty="0" smtClean="0"/>
              <a:t>FOR</a:t>
            </a:r>
            <a:r>
              <a:rPr lang="en-US" dirty="0" smtClean="0"/>
              <a:t> formal methods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8217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Skeptical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[Assume my MOOC’s goals]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things I don’t think I need:</a:t>
            </a:r>
          </a:p>
          <a:p>
            <a:endParaRPr lang="en-US" dirty="0" smtClean="0"/>
          </a:p>
          <a:p>
            <a:r>
              <a:rPr lang="en-US" dirty="0" smtClean="0"/>
              <a:t>Problem generation: Have enough or humans could make more</a:t>
            </a:r>
          </a:p>
          <a:p>
            <a:endParaRPr lang="en-US" sz="1000" dirty="0" smtClean="0"/>
          </a:p>
          <a:p>
            <a:r>
              <a:rPr lang="en-US" dirty="0" smtClean="0"/>
              <a:t>Better grader testing/verification: Students aren’t adversarial</a:t>
            </a:r>
          </a:p>
          <a:p>
            <a:endParaRPr lang="en-US" sz="1000" dirty="0" smtClean="0"/>
          </a:p>
          <a:p>
            <a:r>
              <a:rPr lang="en-US" dirty="0" smtClean="0"/>
              <a:t>Plagiarism detection: Not my goal and diff/Moss is plenty</a:t>
            </a:r>
          </a:p>
          <a:p>
            <a:endParaRPr lang="en-US" sz="1000" dirty="0" smtClean="0"/>
          </a:p>
          <a:p>
            <a:r>
              <a:rPr lang="en-US" dirty="0" smtClean="0"/>
              <a:t>Human-quality feedback: Maybe, but peer assessment with incentives may be better for overall learning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5502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my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I would spend time first: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Video examples error free (video is 60+% of total effort!)</a:t>
            </a:r>
          </a:p>
          <a:p>
            <a:endParaRPr lang="en-US" sz="1200" dirty="0" smtClean="0"/>
          </a:p>
          <a:p>
            <a:r>
              <a:rPr lang="en-US" dirty="0" smtClean="0"/>
              <a:t>Keeping installation instructions up-to-date</a:t>
            </a:r>
          </a:p>
          <a:p>
            <a:endParaRPr lang="en-US" sz="1200" dirty="0"/>
          </a:p>
          <a:p>
            <a:r>
              <a:rPr lang="en-US" dirty="0" smtClean="0"/>
              <a:t>Better suggestions for students without assumed background</a:t>
            </a:r>
          </a:p>
          <a:p>
            <a:endParaRPr lang="en-US" sz="1200" dirty="0"/>
          </a:p>
          <a:p>
            <a:r>
              <a:rPr lang="en-US" dirty="0" smtClean="0"/>
              <a:t>Native-language translation</a:t>
            </a:r>
          </a:p>
          <a:p>
            <a:endParaRPr lang="en-US" sz="1200" dirty="0"/>
          </a:p>
          <a:p>
            <a:r>
              <a:rPr lang="en-US" dirty="0" smtClean="0"/>
              <a:t>Discussion-forum sanity, searching, especially at course-start</a:t>
            </a:r>
          </a:p>
          <a:p>
            <a:endParaRPr lang="en-US" sz="1200" dirty="0"/>
          </a:p>
          <a:p>
            <a:r>
              <a:rPr lang="en-US" dirty="0" smtClean="0"/>
              <a:t>Better social interactions (group learning)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8865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cheating?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[Assuming this goal]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Are current approaches enough?</a:t>
            </a:r>
          </a:p>
          <a:p>
            <a:pPr lvl="1"/>
            <a:r>
              <a:rPr lang="en-US" dirty="0" err="1" smtClean="0"/>
              <a:t>Coursera</a:t>
            </a:r>
            <a:r>
              <a:rPr lang="en-US" dirty="0"/>
              <a:t> </a:t>
            </a:r>
            <a:r>
              <a:rPr lang="en-US" dirty="0" smtClean="0"/>
              <a:t>Signature Track: biometrics, money</a:t>
            </a:r>
          </a:p>
          <a:p>
            <a:pPr lvl="1"/>
            <a:r>
              <a:rPr lang="en-US" dirty="0" err="1" smtClean="0"/>
              <a:t>Udacity</a:t>
            </a:r>
            <a:r>
              <a:rPr lang="en-US" dirty="0" smtClean="0"/>
              <a:t>: Worldwide testing centers</a:t>
            </a:r>
          </a:p>
          <a:p>
            <a:pPr lvl="1"/>
            <a:r>
              <a:rPr lang="en-US" dirty="0" smtClean="0"/>
              <a:t>DMV: Draw from a pool of multiple-choice questions</a:t>
            </a:r>
          </a:p>
          <a:p>
            <a:pPr lvl="1"/>
            <a:endParaRPr lang="en-US" dirty="0"/>
          </a:p>
          <a:p>
            <a:r>
              <a:rPr lang="en-US" dirty="0" smtClean="0"/>
              <a:t>Is there an inherent trade-off between generating an infinite number of problems and pedagogically optimal problems?</a:t>
            </a:r>
          </a:p>
          <a:p>
            <a:pPr lvl="1"/>
            <a:r>
              <a:rPr lang="en-US" dirty="0" smtClean="0"/>
              <a:t>May depend on domain and topic</a:t>
            </a:r>
          </a:p>
          <a:p>
            <a:pPr lvl="1"/>
            <a:r>
              <a:rPr lang="en-US" dirty="0" smtClean="0"/>
              <a:t>May require human ingenuity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7517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My course and what’s unique</a:t>
            </a:r>
          </a:p>
          <a:p>
            <a:pPr lvl="1"/>
            <a:r>
              <a:rPr lang="en-US" dirty="0" smtClean="0"/>
              <a:t>How we did it</a:t>
            </a:r>
          </a:p>
          <a:p>
            <a:pPr lvl="1"/>
            <a:r>
              <a:rPr lang="en-US" dirty="0" smtClean="0"/>
              <a:t>(Leverage that Scott went first: agree with &gt; 80%)</a:t>
            </a:r>
          </a:p>
          <a:p>
            <a:pPr lvl="1"/>
            <a:endParaRPr lang="en-US" dirty="0"/>
          </a:p>
          <a:p>
            <a:r>
              <a:rPr lang="en-US" dirty="0" smtClean="0"/>
              <a:t>Clarifying a MOOC’s goals</a:t>
            </a:r>
          </a:p>
          <a:p>
            <a:endParaRPr lang="en-US" dirty="0"/>
          </a:p>
          <a:p>
            <a:r>
              <a:rPr lang="en-US" dirty="0" smtClean="0"/>
              <a:t>Thing we do </a:t>
            </a:r>
            <a:r>
              <a:rPr lang="en-US" i="1" dirty="0" smtClean="0"/>
              <a:t>NOT</a:t>
            </a:r>
            <a:r>
              <a:rPr lang="en-US" dirty="0" smtClean="0"/>
              <a:t> need formal methods for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Longer-term opportunities </a:t>
            </a:r>
            <a:r>
              <a:rPr lang="en-US" i="1" dirty="0" smtClean="0">
                <a:solidFill>
                  <a:schemeClr val="accent2"/>
                </a:solidFill>
              </a:rPr>
              <a:t>FOR</a:t>
            </a:r>
            <a:r>
              <a:rPr lang="en-US" dirty="0" smtClean="0">
                <a:solidFill>
                  <a:schemeClr val="accent2"/>
                </a:solidFill>
              </a:rPr>
              <a:t> formal methods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4595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Meta-idea: Aim 5-10 years out so not competing in the land grab</a:t>
            </a:r>
          </a:p>
          <a:p>
            <a:pPr lvl="1"/>
            <a:r>
              <a:rPr lang="en-US" dirty="0" smtClean="0"/>
              <a:t>Focus on radically different learning experience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One-on-one intelligent tutors</a:t>
            </a:r>
          </a:p>
          <a:p>
            <a:pPr lvl="1"/>
            <a:r>
              <a:rPr lang="en-US" dirty="0" smtClean="0"/>
              <a:t>Instant turn-around compared to peer assessment</a:t>
            </a:r>
          </a:p>
          <a:p>
            <a:endParaRPr lang="en-US" dirty="0"/>
          </a:p>
          <a:p>
            <a:r>
              <a:rPr lang="en-US" dirty="0" smtClean="0"/>
              <a:t>Auto-graders that gave feedback based on nearest-correct-answer</a:t>
            </a:r>
          </a:p>
          <a:p>
            <a:endParaRPr lang="en-US" dirty="0"/>
          </a:p>
          <a:p>
            <a:r>
              <a:rPr lang="en-US" dirty="0" smtClean="0"/>
              <a:t>Auto-graders with minimal, well-explained counter-examples</a:t>
            </a:r>
          </a:p>
          <a:p>
            <a:pPr lvl="1"/>
            <a:r>
              <a:rPr lang="en-US" dirty="0" smtClean="0"/>
              <a:t>Also useful for interactive tutors</a:t>
            </a:r>
          </a:p>
          <a:p>
            <a:endParaRPr lang="en-US" dirty="0" smtClean="0"/>
          </a:p>
          <a:p>
            <a:r>
              <a:rPr lang="en-US" dirty="0" smtClean="0"/>
              <a:t>Automatic cross-references among homework, video, readings,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2646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Deep code analysis for assigning study groups</a:t>
            </a:r>
          </a:p>
          <a:p>
            <a:pPr lvl="1"/>
            <a:r>
              <a:rPr lang="en-US" dirty="0" smtClean="0"/>
              <a:t>Complementary concept deficiencies</a:t>
            </a:r>
          </a:p>
          <a:p>
            <a:pPr lvl="1"/>
            <a:endParaRPr lang="en-US" dirty="0"/>
          </a:p>
          <a:p>
            <a:r>
              <a:rPr lang="en-US" dirty="0" smtClean="0"/>
              <a:t>Actual education research at scale</a:t>
            </a:r>
          </a:p>
          <a:p>
            <a:pPr lvl="1"/>
            <a:r>
              <a:rPr lang="en-US" dirty="0" smtClean="0"/>
              <a:t>In ways that complement the machine-learning crowd</a:t>
            </a:r>
          </a:p>
          <a:p>
            <a:pPr lvl="1"/>
            <a:endParaRPr lang="en-US" dirty="0"/>
          </a:p>
          <a:p>
            <a:r>
              <a:rPr lang="en-US" dirty="0" smtClean="0"/>
              <a:t>At-scale research on how informal specifications are misinterpreted</a:t>
            </a:r>
          </a:p>
          <a:p>
            <a:endParaRPr lang="en-US" dirty="0"/>
          </a:p>
          <a:p>
            <a:r>
              <a:rPr lang="en-US" dirty="0" smtClean="0"/>
              <a:t>Grading on style while teaching the peer-assessors too</a:t>
            </a:r>
          </a:p>
          <a:p>
            <a:endParaRPr lang="en-US" dirty="0"/>
          </a:p>
          <a:p>
            <a:r>
              <a:rPr lang="en-US" dirty="0" smtClean="0"/>
              <a:t>[Your idea here… a chance to run it by folks who have “been there”]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Grossman PLOOC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1155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495800"/>
          </a:xfrm>
        </p:spPr>
        <p:txBody>
          <a:bodyPr/>
          <a:lstStyle/>
          <a:p>
            <a:r>
              <a:rPr lang="en-US" dirty="0" smtClean="0"/>
              <a:t>Nobody knows where MOOCs are </a:t>
            </a:r>
            <a:r>
              <a:rPr lang="en-US" dirty="0" smtClean="0"/>
              <a:t>heading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Really </a:t>
            </a:r>
            <a:r>
              <a:rPr lang="en-US" dirty="0" smtClean="0"/>
              <a:t>proud of my MOOC as-is, but big game-changers welcome</a:t>
            </a:r>
          </a:p>
          <a:p>
            <a:pPr lvl="1"/>
            <a:r>
              <a:rPr lang="en-US" dirty="0" smtClean="0"/>
              <a:t>And like any course, shelf-life is probably &lt; 10 years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Will be offered again in Fall 2013: feel free to lurk!</a:t>
            </a:r>
          </a:p>
          <a:p>
            <a:pPr lvl="1"/>
            <a:r>
              <a:rPr lang="en-US" dirty="0"/>
              <a:t>https://www.coursera.org/course/proglang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  <p:pic>
        <p:nvPicPr>
          <p:cNvPr id="1026" name="Picture 2" descr="http://upload.wikimedia.org/wikipedia/commons/thumb/2/25/Palmpilot5000_eu.png/220px-Palmpilot5000_e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51176"/>
            <a:ext cx="1536477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678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Instructor: </a:t>
            </a:r>
            <a:r>
              <a:rPr lang="en-US" i="1" dirty="0" smtClean="0">
                <a:solidFill>
                  <a:schemeClr val="accent2"/>
                </a:solidFill>
              </a:rPr>
              <a:t>Programming Languages</a:t>
            </a:r>
            <a:r>
              <a:rPr lang="en-US" dirty="0" smtClean="0">
                <a:solidFill>
                  <a:schemeClr val="accent2"/>
                </a:solidFill>
              </a:rPr>
              <a:t> on </a:t>
            </a:r>
            <a:r>
              <a:rPr lang="en-US" dirty="0" err="1" smtClean="0">
                <a:solidFill>
                  <a:schemeClr val="accent2"/>
                </a:solidFill>
              </a:rPr>
              <a:t>Coursera</a:t>
            </a:r>
            <a:r>
              <a:rPr lang="en-US" dirty="0" smtClean="0">
                <a:solidFill>
                  <a:schemeClr val="accent2"/>
                </a:solidFill>
              </a:rPr>
              <a:t>, Jan-Mar 2013</a:t>
            </a:r>
          </a:p>
          <a:p>
            <a:pPr lvl="1"/>
            <a:r>
              <a:rPr lang="en-US" dirty="0" smtClean="0"/>
              <a:t>Sophomore-level majors-only class in a very competitive major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A challenging non-introductory course</a:t>
            </a:r>
          </a:p>
          <a:p>
            <a:pPr lvl="1"/>
            <a:r>
              <a:rPr lang="en-US" dirty="0" smtClean="0"/>
              <a:t>1700 passed, 3000 watched through to the end, 5500 turned in first homework, …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Led department’s efforts </a:t>
            </a:r>
            <a:r>
              <a:rPr lang="en-US" dirty="0" smtClean="0"/>
              <a:t>to offer 5 courses this year</a:t>
            </a:r>
          </a:p>
          <a:p>
            <a:pPr lvl="1"/>
            <a:r>
              <a:rPr lang="en-US" dirty="0" smtClean="0"/>
              <a:t>Instructors plus cadre of nimble TAs</a:t>
            </a:r>
          </a:p>
          <a:p>
            <a:pPr lvl="1"/>
            <a:r>
              <a:rPr lang="en-US" dirty="0" smtClean="0"/>
              <a:t>Simple-</a:t>
            </a:r>
            <a:r>
              <a:rPr lang="en-US" dirty="0" err="1" smtClean="0"/>
              <a:t>ish</a:t>
            </a:r>
            <a:r>
              <a:rPr lang="en-US" dirty="0" smtClean="0"/>
              <a:t> “recording studio”</a:t>
            </a:r>
          </a:p>
          <a:p>
            <a:pPr lvl="1"/>
            <a:r>
              <a:rPr lang="en-US" dirty="0" smtClean="0"/>
              <a:t>High-quality pedagogy and logistics</a:t>
            </a:r>
            <a:endParaRPr lang="en-US" dirty="0"/>
          </a:p>
          <a:p>
            <a:endParaRPr lang="en-US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Meeting with administrators, companies, faculty committees, …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 PLOOC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0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  <p:pic>
        <p:nvPicPr>
          <p:cNvPr id="7" name="Picture 2" descr="C:\Users\djg\Desktop\recor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287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75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  <p:pic>
        <p:nvPicPr>
          <p:cNvPr id="8" name="Picture 5" descr="C:\Users\djg\Desktop\coursera_t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72" y="1730828"/>
            <a:ext cx="5109028" cy="383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jg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6" y="1731818"/>
            <a:ext cx="1245647" cy="14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47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  <p:pic>
        <p:nvPicPr>
          <p:cNvPr id="1026" name="Picture 2" descr="C:\Users\djg\Desktop\schedu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8"/>
          <a:stretch/>
        </p:blipFill>
        <p:spPr bwMode="auto">
          <a:xfrm>
            <a:off x="1066800" y="1143000"/>
            <a:ext cx="6658139" cy="50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33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  <p:pic>
        <p:nvPicPr>
          <p:cNvPr id="2050" name="Picture 2" descr="C:\Users\djg\Desktop\7573_10101935034132988_15208569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16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university PL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 weeks</a:t>
            </a:r>
          </a:p>
          <a:p>
            <a:r>
              <a:rPr lang="en-US" dirty="0" smtClean="0"/>
              <a:t>Topics:  </a:t>
            </a:r>
            <a:r>
              <a:rPr lang="en-US" dirty="0" smtClean="0">
                <a:solidFill>
                  <a:schemeClr val="bg2"/>
                </a:solidFill>
              </a:rPr>
              <a:t>Syntax vs. semantics, recursive functions, benefits of no mutation, algebraic </a:t>
            </a:r>
            <a:r>
              <a:rPr lang="en-US" dirty="0" err="1" smtClean="0">
                <a:solidFill>
                  <a:schemeClr val="bg2"/>
                </a:solidFill>
              </a:rPr>
              <a:t>datatypes</a:t>
            </a:r>
            <a:r>
              <a:rPr lang="en-US" dirty="0" smtClean="0">
                <a:solidFill>
                  <a:schemeClr val="bg2"/>
                </a:solidFill>
              </a:rPr>
              <a:t> and pattern matching, tail recursion, higher-order function closures, lexical scope, currying, syntactic sugar, equivalence and effects, parametric polymorphism, type inference, modules and abstract types, static vs. dynamic typing, streams and </a:t>
            </a:r>
            <a:r>
              <a:rPr lang="en-US" dirty="0" err="1" smtClean="0">
                <a:solidFill>
                  <a:schemeClr val="bg2"/>
                </a:solidFill>
              </a:rPr>
              <a:t>memoization</a:t>
            </a:r>
            <a:r>
              <a:rPr lang="en-US" dirty="0" smtClean="0">
                <a:solidFill>
                  <a:schemeClr val="bg2"/>
                </a:solidFill>
              </a:rPr>
              <a:t>, macros, </a:t>
            </a:r>
            <a:r>
              <a:rPr lang="en-US" dirty="0" err="1" smtClean="0">
                <a:solidFill>
                  <a:schemeClr val="bg2"/>
                </a:solidFill>
              </a:rPr>
              <a:t>eval</a:t>
            </a:r>
            <a:r>
              <a:rPr lang="en-US" dirty="0" smtClean="0">
                <a:solidFill>
                  <a:schemeClr val="bg2"/>
                </a:solidFill>
              </a:rPr>
              <a:t>, pure OOP, implementing dynamic dispatch, multiple inheritance vs. </a:t>
            </a:r>
            <a:r>
              <a:rPr lang="en-US" dirty="0" err="1" smtClean="0">
                <a:solidFill>
                  <a:schemeClr val="bg2"/>
                </a:solidFill>
              </a:rPr>
              <a:t>mixins</a:t>
            </a:r>
            <a:r>
              <a:rPr lang="en-US" dirty="0" smtClean="0">
                <a:solidFill>
                  <a:schemeClr val="bg2"/>
                </a:solidFill>
              </a:rPr>
              <a:t>, OOP vs. functional decomposition, subtyping, bounded polymorphism</a:t>
            </a:r>
          </a:p>
          <a:p>
            <a:r>
              <a:rPr lang="en-US" dirty="0" smtClean="0"/>
              <a:t>Languages: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ML, Racket, Ruby</a:t>
            </a:r>
          </a:p>
          <a:p>
            <a:r>
              <a:rPr lang="en-US" dirty="0" smtClean="0"/>
              <a:t>Seven </a:t>
            </a:r>
            <a:r>
              <a:rPr lang="en-US" dirty="0" err="1" smtClean="0"/>
              <a:t>homeworks</a:t>
            </a:r>
            <a:r>
              <a:rPr lang="en-US" dirty="0" smtClean="0"/>
              <a:t>, all programming</a:t>
            </a:r>
          </a:p>
          <a:p>
            <a:r>
              <a:rPr lang="en-US" dirty="0" smtClean="0"/>
              <a:t>Midterm and final, including English and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49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Coursera</a:t>
            </a:r>
            <a:r>
              <a:rPr lang="en-US" dirty="0" smtClean="0"/>
              <a:t>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 weeks</a:t>
            </a:r>
          </a:p>
          <a:p>
            <a:r>
              <a:rPr lang="en-US" dirty="0" smtClean="0"/>
              <a:t>Topics:  </a:t>
            </a:r>
            <a:r>
              <a:rPr lang="en-US" dirty="0" smtClean="0">
                <a:solidFill>
                  <a:schemeClr val="bg2"/>
                </a:solidFill>
              </a:rPr>
              <a:t>Syntax vs. semantics, recursive functions, benefits of no mutation, algebraic </a:t>
            </a:r>
            <a:r>
              <a:rPr lang="en-US" dirty="0" err="1" smtClean="0">
                <a:solidFill>
                  <a:schemeClr val="bg2"/>
                </a:solidFill>
              </a:rPr>
              <a:t>datatypes</a:t>
            </a:r>
            <a:r>
              <a:rPr lang="en-US" dirty="0" smtClean="0">
                <a:solidFill>
                  <a:schemeClr val="bg2"/>
                </a:solidFill>
              </a:rPr>
              <a:t> and pattern matching, tail recursion, higher-order function closures, lexical scope, currying, syntactic sugar, equivalence and effects, parametric polymorphism, type inference, modules and abstract types, static vs. dynamic typing, streams and </a:t>
            </a:r>
            <a:r>
              <a:rPr lang="en-US" dirty="0" err="1" smtClean="0">
                <a:solidFill>
                  <a:schemeClr val="bg2"/>
                </a:solidFill>
              </a:rPr>
              <a:t>memoization</a:t>
            </a:r>
            <a:r>
              <a:rPr lang="en-US" dirty="0" smtClean="0">
                <a:solidFill>
                  <a:schemeClr val="bg2"/>
                </a:solidFill>
              </a:rPr>
              <a:t>, macros, </a:t>
            </a:r>
            <a:r>
              <a:rPr lang="en-US" dirty="0" err="1" smtClean="0">
                <a:solidFill>
                  <a:schemeClr val="bg2"/>
                </a:solidFill>
              </a:rPr>
              <a:t>eval</a:t>
            </a:r>
            <a:r>
              <a:rPr lang="en-US" dirty="0" smtClean="0">
                <a:solidFill>
                  <a:schemeClr val="bg2"/>
                </a:solidFill>
              </a:rPr>
              <a:t>, pure OOP, implementing dynamic dispatch, multiple inheritance vs. </a:t>
            </a:r>
            <a:r>
              <a:rPr lang="en-US" dirty="0" err="1" smtClean="0">
                <a:solidFill>
                  <a:schemeClr val="bg2"/>
                </a:solidFill>
              </a:rPr>
              <a:t>mixins</a:t>
            </a:r>
            <a:r>
              <a:rPr lang="en-US" dirty="0" smtClean="0">
                <a:solidFill>
                  <a:schemeClr val="bg2"/>
                </a:solidFill>
              </a:rPr>
              <a:t>, OOP vs. functional decomposition, subtyping, bounded polymorphism</a:t>
            </a:r>
          </a:p>
          <a:p>
            <a:r>
              <a:rPr lang="en-US" dirty="0" smtClean="0"/>
              <a:t>Languages: ML, Racket, Ruby</a:t>
            </a:r>
          </a:p>
          <a:p>
            <a:r>
              <a:rPr lang="en-US" dirty="0" smtClean="0"/>
              <a:t>Seven </a:t>
            </a:r>
            <a:r>
              <a:rPr lang="en-US" dirty="0" err="1" smtClean="0"/>
              <a:t>homeworks</a:t>
            </a:r>
            <a:r>
              <a:rPr lang="en-US" dirty="0" smtClean="0"/>
              <a:t>, all programming, </a:t>
            </a:r>
            <a:r>
              <a:rPr lang="en-US" dirty="0" smtClean="0">
                <a:solidFill>
                  <a:srgbClr val="FF0000"/>
                </a:solidFill>
              </a:rPr>
              <a:t>average of  2 submissions</a:t>
            </a:r>
          </a:p>
          <a:p>
            <a:r>
              <a:rPr lang="en-US" dirty="0" smtClean="0"/>
              <a:t>Midterm and final, including English and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 PLOOC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086600" y="3733800"/>
            <a:ext cx="7620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143000" y="4038600"/>
            <a:ext cx="3810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276600" y="5715000"/>
            <a:ext cx="29718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3068975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117542</TotalTime>
  <Words>1498</Words>
  <Application>Microsoft Office PowerPoint</Application>
  <PresentationFormat>On-screen Show (4:3)</PresentationFormat>
  <Paragraphs>336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dan_design_template</vt:lpstr>
      <vt:lpstr>Actual Needs and Opportunities Based on Teaching a Programming Languages MOOC   Dan Grossman Department of Computer Science &amp; Engineering University of Washington  PLOOC Workshop June 21, 2013</vt:lpstr>
      <vt:lpstr>Outline</vt:lpstr>
      <vt:lpstr>My role</vt:lpstr>
      <vt:lpstr>Four pictures</vt:lpstr>
      <vt:lpstr>Four pictures</vt:lpstr>
      <vt:lpstr>Four Pictures</vt:lpstr>
      <vt:lpstr>Four pictures</vt:lpstr>
      <vt:lpstr>The university PL course</vt:lpstr>
      <vt:lpstr>The Coursera course</vt:lpstr>
      <vt:lpstr>Course materials</vt:lpstr>
      <vt:lpstr>Homework / Grading</vt:lpstr>
      <vt:lpstr>Exams</vt:lpstr>
      <vt:lpstr>The numbers</vt:lpstr>
      <vt:lpstr>For the participants</vt:lpstr>
      <vt:lpstr>Outline</vt:lpstr>
      <vt:lpstr>Why did I do this?</vt:lpstr>
      <vt:lpstr>Two Comparisons</vt:lpstr>
      <vt:lpstr>Goals?</vt:lpstr>
      <vt:lpstr>It depends!</vt:lpstr>
      <vt:lpstr>Outline</vt:lpstr>
      <vt:lpstr>Skeptical view</vt:lpstr>
      <vt:lpstr>Not my priority</vt:lpstr>
      <vt:lpstr>What about cheating?</vt:lpstr>
      <vt:lpstr>Outline</vt:lpstr>
      <vt:lpstr>Some ideas</vt:lpstr>
      <vt:lpstr>Some more…</vt:lpstr>
      <vt:lpstr>Conclusions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cse</cp:lastModifiedBy>
  <cp:revision>2736</cp:revision>
  <cp:lastPrinted>2012-10-24T15:55:06Z</cp:lastPrinted>
  <dcterms:created xsi:type="dcterms:W3CDTF">2009-03-13T20:43:19Z</dcterms:created>
  <dcterms:modified xsi:type="dcterms:W3CDTF">2013-06-20T16:10:46Z</dcterms:modified>
</cp:coreProperties>
</file>