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8" r:id="rId3"/>
    <p:sldId id="388" r:id="rId4"/>
    <p:sldId id="387" r:id="rId5"/>
    <p:sldId id="394" r:id="rId6"/>
    <p:sldId id="389" r:id="rId7"/>
    <p:sldId id="393" r:id="rId8"/>
    <p:sldId id="390" r:id="rId9"/>
    <p:sldId id="391" r:id="rId10"/>
    <p:sldId id="392" r:id="rId11"/>
    <p:sldId id="395" r:id="rId12"/>
    <p:sldId id="396" r:id="rId13"/>
    <p:sldId id="397" r:id="rId14"/>
    <p:sldId id="398" r:id="rId15"/>
    <p:sldId id="400" r:id="rId16"/>
    <p:sldId id="404" r:id="rId17"/>
    <p:sldId id="401" r:id="rId18"/>
    <p:sldId id="402" r:id="rId19"/>
    <p:sldId id="403" r:id="rId20"/>
    <p:sldId id="365" r:id="rId21"/>
  </p:sldIdLst>
  <p:sldSz cx="9144000" cy="5143500" type="screen16x9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900CC"/>
    <a:srgbClr val="4BDFEF"/>
    <a:srgbClr val="56CCE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070" autoAdjust="0"/>
  </p:normalViewPr>
  <p:slideViewPr>
    <p:cSldViewPr>
      <p:cViewPr varScale="1">
        <p:scale>
          <a:sx n="96" d="100"/>
          <a:sy n="96" d="100"/>
        </p:scale>
        <p:origin x="102" y="8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82884B81-6372-4314-A9FF-3FEEA5BA7FD8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5FBCB171-D845-4996-B264-125C6B72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2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UW faculty since 2003</a:t>
            </a:r>
          </a:p>
          <a:p>
            <a:r>
              <a:rPr lang="en-US" dirty="0" smtClean="0"/>
              <a:t>Led undergrad curriculum revision 2009</a:t>
            </a:r>
          </a:p>
          <a:p>
            <a:r>
              <a:rPr lang="en-US" dirty="0" smtClean="0"/>
              <a:t>ACM / IEEE-CS guidelines 2010-2013</a:t>
            </a:r>
          </a:p>
          <a:p>
            <a:r>
              <a:rPr lang="en-US" dirty="0" smtClean="0"/>
              <a:t>MOOCs 2013 – present</a:t>
            </a:r>
          </a:p>
          <a:p>
            <a:r>
              <a:rPr lang="en-US" dirty="0" smtClean="0"/>
              <a:t>Associate Chair for </a:t>
            </a:r>
            <a:r>
              <a:rPr lang="en-US" dirty="0" err="1" smtClean="0"/>
              <a:t>Eduction</a:t>
            </a:r>
            <a:r>
              <a:rPr lang="en-US" dirty="0" smtClean="0"/>
              <a:t> 2015 – present</a:t>
            </a:r>
          </a:p>
          <a:p>
            <a:r>
              <a:rPr lang="en-US" dirty="0" smtClean="0"/>
              <a:t>Alumni relations, etc.,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8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434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-228600" y="4800600"/>
            <a:ext cx="3429000" cy="342900"/>
          </a:xfrm>
        </p:spPr>
        <p:txBody>
          <a:bodyPr/>
          <a:lstStyle/>
          <a:p>
            <a:r>
              <a:rPr lang="en-US" smtClean="0"/>
              <a:t>Grossman/DECONSTRUCT/2017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38100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100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00150"/>
            <a:ext cx="77724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8006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4800600"/>
            <a:ext cx="3429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Grossman/DECONSTRUCT/2017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006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57350"/>
            <a:ext cx="7772400" cy="1657350"/>
          </a:xfrm>
        </p:spPr>
        <p:txBody>
          <a:bodyPr/>
          <a:lstStyle/>
          <a:p>
            <a:pPr algn="ctr"/>
            <a:r>
              <a:rPr lang="en-US" sz="3000" i="0" dirty="0" smtClean="0"/>
              <a:t>Rice COMP Alum Spends 14 Years and Counting Posing as a PL Professor</a:t>
            </a:r>
            <a:endParaRPr lang="en-US" sz="30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074" y="3143250"/>
            <a:ext cx="8125126" cy="914400"/>
          </a:xfrm>
        </p:spPr>
        <p:txBody>
          <a:bodyPr/>
          <a:lstStyle/>
          <a:p>
            <a:r>
              <a:rPr lang="en-US" sz="2200" dirty="0" smtClean="0"/>
              <a:t>Dan </a:t>
            </a:r>
            <a:r>
              <a:rPr lang="en-US" sz="2200" dirty="0" smtClean="0"/>
              <a:t>Grossman</a:t>
            </a:r>
          </a:p>
          <a:p>
            <a:r>
              <a:rPr lang="en-US" sz="1800" dirty="0" smtClean="0"/>
              <a:t>Professor and Deputy Director</a:t>
            </a:r>
            <a:endParaRPr lang="en-US" sz="1800" dirty="0" smtClean="0"/>
          </a:p>
          <a:p>
            <a:r>
              <a:rPr lang="en-US" sz="1800" dirty="0" smtClean="0"/>
              <a:t>Paul G. Allen School of Computer Science &amp; Engineering</a:t>
            </a:r>
          </a:p>
          <a:p>
            <a:r>
              <a:rPr lang="en-US" sz="1800" dirty="0" smtClean="0"/>
              <a:t>University of Washington</a:t>
            </a:r>
          </a:p>
          <a:p>
            <a:r>
              <a:rPr lang="en-US" sz="1800" dirty="0" smtClean="0"/>
              <a:t>November 8, </a:t>
            </a:r>
            <a:r>
              <a:rPr lang="en-US" sz="1800" dirty="0" smtClean="0"/>
              <a:t>2017</a:t>
            </a:r>
            <a:endParaRPr lang="en-US" sz="1800" dirty="0"/>
          </a:p>
        </p:txBody>
      </p:sp>
      <p:pic>
        <p:nvPicPr>
          <p:cNvPr id="8" name="Picture 2" descr="C:\Users\djg\Downloads\AllenSchool_mark_RGB-PUR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4556"/>
            <a:ext cx="7315215" cy="7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PLDI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elevator pitch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43012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07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533400" y="438150"/>
            <a:ext cx="2362200" cy="1219200"/>
          </a:xfrm>
          <a:prstGeom prst="roundRect">
            <a:avLst/>
          </a:prstGeom>
          <a:solidFill>
            <a:srgbClr val="FFCC99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2002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2150"/>
            <a:ext cx="7725991" cy="24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25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533400" y="438150"/>
            <a:ext cx="2362200" cy="1219200"/>
          </a:xfrm>
          <a:prstGeom prst="roundRect">
            <a:avLst/>
          </a:prstGeom>
          <a:solidFill>
            <a:srgbClr val="FFCC99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2007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09750"/>
            <a:ext cx="7392028" cy="230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8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533400" y="438150"/>
            <a:ext cx="2362200" cy="1219200"/>
          </a:xfrm>
          <a:prstGeom prst="roundRect">
            <a:avLst/>
          </a:prstGeom>
          <a:solidFill>
            <a:srgbClr val="FFCC99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2007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09750"/>
            <a:ext cx="8068801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38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533400" y="438150"/>
            <a:ext cx="2362200" cy="1219200"/>
          </a:xfrm>
          <a:prstGeom prst="roundRect">
            <a:avLst/>
          </a:prstGeom>
          <a:solidFill>
            <a:srgbClr val="FFCC99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2011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62150"/>
            <a:ext cx="7440063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96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533400" y="438150"/>
            <a:ext cx="2362200" cy="1219200"/>
          </a:xfrm>
          <a:prstGeom prst="roundRect">
            <a:avLst/>
          </a:prstGeom>
          <a:solidFill>
            <a:srgbClr val="FFCC99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2012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90750"/>
            <a:ext cx="8001000" cy="19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12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533400" y="438150"/>
            <a:ext cx="2362200" cy="1219200"/>
          </a:xfrm>
          <a:prstGeom prst="roundRect">
            <a:avLst/>
          </a:prstGeom>
          <a:solidFill>
            <a:srgbClr val="FFCC99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2013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85950"/>
            <a:ext cx="7421011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26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533400" y="438150"/>
            <a:ext cx="2362200" cy="1219200"/>
          </a:xfrm>
          <a:prstGeom prst="roundRect">
            <a:avLst/>
          </a:prstGeom>
          <a:solidFill>
            <a:srgbClr val="FFCC99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2014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09750"/>
            <a:ext cx="8563873" cy="21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81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533400" y="438150"/>
            <a:ext cx="2362200" cy="1219200"/>
          </a:xfrm>
          <a:prstGeom prst="roundRect">
            <a:avLst/>
          </a:prstGeom>
          <a:solidFill>
            <a:srgbClr val="FFCC99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2014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62150"/>
            <a:ext cx="7836031" cy="247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72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533400" y="438150"/>
            <a:ext cx="2362200" cy="1219200"/>
          </a:xfrm>
          <a:prstGeom prst="roundRect">
            <a:avLst/>
          </a:prstGeom>
          <a:solidFill>
            <a:srgbClr val="FFCC99"/>
          </a:soli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2016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85950"/>
            <a:ext cx="598089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59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is this guy?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" y="1080490"/>
            <a:ext cx="2273813" cy="1606677"/>
            <a:chOff x="685800" y="1600200"/>
            <a:chExt cx="2273813" cy="2142236"/>
          </a:xfrm>
        </p:grpSpPr>
        <p:pic>
          <p:nvPicPr>
            <p:cNvPr id="1026" name="Picture 2" descr="Image resul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" y="1600200"/>
              <a:ext cx="2273813" cy="149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14400" y="3126883"/>
              <a:ext cx="187743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2003-2050[?]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29000" y="1047750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0" dirty="0" err="1" smtClean="0">
                <a:latin typeface="Symbol" panose="05050102010706020507" pitchFamily="18" charset="2"/>
              </a:rPr>
              <a:t>l</a:t>
            </a:r>
            <a:r>
              <a:rPr lang="en-US" sz="10000" b="0" dirty="0" err="1" smtClean="0">
                <a:latin typeface="+mj-lt"/>
              </a:rPr>
              <a:t>x.x</a:t>
            </a:r>
            <a:endParaRPr lang="en-US" sz="10000" b="0" dirty="0">
              <a:latin typeface="Symbol" panose="05050102010706020507" pitchFamily="18" charset="2"/>
            </a:endParaRPr>
          </a:p>
        </p:txBody>
      </p:sp>
      <p:pic>
        <p:nvPicPr>
          <p:cNvPr id="1028" name="Picture 4" descr="C:\Users\djg\Desktop\Cap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804641"/>
            <a:ext cx="2667000" cy="197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jg\Desktop\Cap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2724150"/>
            <a:ext cx="3780728" cy="212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jg\Desktop\Captu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8358" y="548838"/>
            <a:ext cx="3708642" cy="43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jg\Desktop\Picture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16" y="797428"/>
            <a:ext cx="2941637" cy="183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20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Computer Science &amp; Engineering University of Washington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-533400" y="2343150"/>
            <a:ext cx="77724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Dan Grossman</a:t>
            </a:r>
          </a:p>
          <a:p>
            <a:pPr marL="0" indent="0" algn="ctr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djg@cs.uw.edu</a:t>
            </a:r>
          </a:p>
          <a:p>
            <a:pPr marL="0" indent="0" algn="ctr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homes.cs.uw.edu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/~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djg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AutoShape 4" descr="Computer Science &amp; Engineering University of Washingto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omputer Science &amp; Engineering University of Washington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8" descr="C:\Users\djg\Downloads\IMG_4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8605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jg\Downloads\AllenSchool_mark_RGB-PUR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5" y="1428750"/>
            <a:ext cx="7315215" cy="7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74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at the UW Allen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345 CSE Bachelor’s degrees + second building in 2019</a:t>
            </a:r>
          </a:p>
          <a:p>
            <a:r>
              <a:rPr lang="en-US" dirty="0" smtClean="0"/>
              <a:t>Out of a graduating class of ~6000 with much more demand</a:t>
            </a:r>
          </a:p>
          <a:p>
            <a:r>
              <a:rPr lang="en-US" dirty="0" smtClean="0"/>
              <a:t>~70 faculty and growing</a:t>
            </a:r>
            <a:endParaRPr lang="en-US" dirty="0"/>
          </a:p>
        </p:txBody>
      </p:sp>
      <p:pic>
        <p:nvPicPr>
          <p:cNvPr id="4" name="Picture 2" descr="http://lazowska.cs.washington.edu/lara.sm/UW087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61" y="2910338"/>
            <a:ext cx="2771482" cy="18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3811093" y="3647231"/>
            <a:ext cx="2056307" cy="572858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4" descr="Image result for real worl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9084" y="2948438"/>
            <a:ext cx="2441516" cy="183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6169" y="2476501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8569" y="2590801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0969" y="2705101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369" y="2819401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8569" y="2590801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0969" y="2705101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369" y="2819401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5769" y="2933701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2376" y="2419350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4776" y="2533650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176" y="2647950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9576" y="2762250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9576" y="2476500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1976" y="2590800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3373" y="2983309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C:\Users\djg\AppData\Local\Microsoft\Windows\Temporary Internet Files\Content.IE5\UGGL0TDI\kid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6776" y="2819400"/>
            <a:ext cx="390717" cy="7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566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But before all that…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5356677" cy="33718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Rice 1993-1997</a:t>
            </a:r>
          </a:p>
          <a:p>
            <a:pPr lvl="1"/>
            <a:r>
              <a:rPr lang="en-US" dirty="0" smtClean="0"/>
              <a:t>Sid</a:t>
            </a:r>
          </a:p>
          <a:p>
            <a:pPr lvl="1"/>
            <a:r>
              <a:rPr lang="en-US" dirty="0" smtClean="0"/>
              <a:t>Chug captain (I wasn’t any good at it)</a:t>
            </a:r>
          </a:p>
          <a:p>
            <a:pPr lvl="1"/>
            <a:r>
              <a:rPr lang="en-US" dirty="0" smtClean="0"/>
              <a:t>Honor Council</a:t>
            </a:r>
          </a:p>
          <a:p>
            <a:pPr lvl="1"/>
            <a:r>
              <a:rPr lang="en-US" dirty="0" smtClean="0"/>
              <a:t>Flying to my 20</a:t>
            </a:r>
            <a:r>
              <a:rPr lang="en-US" baseline="30000" dirty="0" smtClean="0"/>
              <a:t>th</a:t>
            </a:r>
            <a:r>
              <a:rPr lang="en-US" dirty="0" smtClean="0"/>
              <a:t> reunion tomorrow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Jesse and I were friends and lab partners in </a:t>
            </a:r>
            <a:r>
              <a:rPr lang="en-US" i="1" dirty="0" smtClean="0"/>
              <a:t>N </a:t>
            </a:r>
            <a:r>
              <a:rPr lang="en-US" dirty="0" smtClean="0"/>
              <a:t>COMP/EE courses</a:t>
            </a:r>
          </a:p>
          <a:p>
            <a:pPr lvl="1"/>
            <a:r>
              <a:rPr lang="en-US" dirty="0" smtClean="0"/>
              <a:t>Somewhere I have a pre-digital photograph of him as Obi-Wan Kenobi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77" y="838200"/>
            <a:ext cx="2415723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48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is a series of accidents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Impressionable freshman has friend say “take COMP 210”</a:t>
            </a:r>
          </a:p>
          <a:p>
            <a:endParaRPr lang="en-US" dirty="0"/>
          </a:p>
          <a:p>
            <a:r>
              <a:rPr lang="en-US" dirty="0" smtClean="0"/>
              <a:t>Impressionable sophomore has professor connect him for summer research</a:t>
            </a:r>
          </a:p>
          <a:p>
            <a:endParaRPr lang="en-US" dirty="0"/>
          </a:p>
          <a:p>
            <a:r>
              <a:rPr lang="en-US" dirty="0" smtClean="0"/>
              <a:t>Impressionable junior/senior gets reasonably good advice about applying to Ph.D. programs</a:t>
            </a:r>
          </a:p>
          <a:p>
            <a:endParaRPr lang="en-US" dirty="0"/>
          </a:p>
          <a:p>
            <a:r>
              <a:rPr lang="en-US" dirty="0" smtClean="0"/>
              <a:t>… then at some unknown point I turned into an adult who has been doing PL research for 20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07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in PL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 research papers</a:t>
            </a:r>
          </a:p>
          <a:p>
            <a:pPr lvl="1"/>
            <a:r>
              <a:rPr lang="en-US" dirty="0" smtClean="0"/>
              <a:t>Hope for impact in 5-20 years</a:t>
            </a:r>
          </a:p>
          <a:p>
            <a:pPr lvl="1"/>
            <a:endParaRPr lang="en-US" sz="1000" dirty="0"/>
          </a:p>
          <a:p>
            <a:r>
              <a:rPr lang="en-US" dirty="0" smtClean="0"/>
              <a:t>Less theoretical of the two top conferences: PLDI</a:t>
            </a:r>
          </a:p>
          <a:p>
            <a:pPr marL="457200" lvl="1" indent="0" algn="ctr">
              <a:buNone/>
            </a:pPr>
            <a:r>
              <a:rPr lang="en-US" i="1" dirty="0"/>
              <a:t>ACM SIGPLAN Conference on </a:t>
            </a:r>
            <a:endParaRPr lang="en-US" i="1" dirty="0" smtClean="0"/>
          </a:p>
          <a:p>
            <a:pPr marL="457200" lvl="1" indent="0" algn="ctr">
              <a:buNone/>
            </a:pPr>
            <a:r>
              <a:rPr lang="en-US" i="1" dirty="0" smtClean="0"/>
              <a:t>Programming </a:t>
            </a:r>
            <a:r>
              <a:rPr lang="en-US" i="1" dirty="0"/>
              <a:t>Language Design and Implementation</a:t>
            </a:r>
          </a:p>
          <a:p>
            <a:endParaRPr lang="en-US" sz="1000" dirty="0" smtClean="0"/>
          </a:p>
          <a:p>
            <a:r>
              <a:rPr lang="en-US" dirty="0" smtClean="0"/>
              <a:t>On my mind…</a:t>
            </a:r>
          </a:p>
        </p:txBody>
      </p:sp>
    </p:spTree>
    <p:extLst>
      <p:ext uri="{BB962C8B-B14F-4D97-AF65-F5344CB8AC3E}">
        <p14:creationId xmlns:p14="http://schemas.microsoft.com/office/powerpoint/2010/main" val="2378679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66750"/>
            <a:ext cx="7772400" cy="15766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06"/>
          <a:stretch/>
        </p:blipFill>
        <p:spPr>
          <a:xfrm>
            <a:off x="2057400" y="1885950"/>
            <a:ext cx="2995382" cy="30034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7010400" y="1047750"/>
            <a:ext cx="1600200" cy="609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05000" y="2778088"/>
            <a:ext cx="2286000" cy="124146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56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PLDI != PLDI</a:t>
            </a:r>
            <a:endParaRPr lang="en-US" dirty="0"/>
          </a:p>
        </p:txBody>
      </p:sp>
      <p:pic>
        <p:nvPicPr>
          <p:cNvPr id="4" name="Picture 2" descr="http://upload.wikimedia.org/wikipedia/en/2/24/MythBusters_title_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5415"/>
            <a:ext cx="3403600" cy="19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38600" y="1120588"/>
            <a:ext cx="51054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1980s and 1990s answer: compiler optimization and a little other stuff</a:t>
            </a:r>
          </a:p>
          <a:p>
            <a:endParaRPr lang="en-US" sz="1000" b="0" kern="0" dirty="0"/>
          </a:p>
          <a:p>
            <a:r>
              <a:rPr lang="en-US" b="0" kern="0" dirty="0" smtClean="0"/>
              <a:t>Almost-never answer: design and implementation of a new language</a:t>
            </a:r>
          </a:p>
          <a:p>
            <a:endParaRPr lang="en-US" sz="1000" b="0" kern="0" dirty="0"/>
          </a:p>
          <a:p>
            <a:r>
              <a:rPr lang="en-US" b="0" kern="0" dirty="0" smtClean="0"/>
              <a:t>I’m, like, in charge, but can’t give a one-tweet answer.  Here’s a try: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347780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5250"/>
            <a:ext cx="7772400" cy="8572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76300"/>
            <a:ext cx="7772400" cy="33718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Cutting-edge PL research leverages a </a:t>
            </a:r>
            <a:r>
              <a:rPr lang="en-US" i="1" dirty="0" smtClean="0"/>
              <a:t>worldview </a:t>
            </a:r>
            <a:r>
              <a:rPr lang="en-US" dirty="0" smtClean="0"/>
              <a:t>centered on: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Structured language with precise semantics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Interpreters, compilers, run-time systems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Static and/or dynamic code </a:t>
            </a:r>
            <a:r>
              <a:rPr lang="en-US" dirty="0" smtClean="0"/>
              <a:t>analysis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Automated creation, modification, and verification of programs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dirty="0" smtClean="0"/>
          </a:p>
          <a:p>
            <a:pPr marL="457200" lvl="1" indent="0">
              <a:spcBef>
                <a:spcPct val="0"/>
              </a:spcBef>
              <a:buNone/>
            </a:pPr>
            <a:r>
              <a:rPr lang="en-US" dirty="0" smtClean="0"/>
              <a:t>… to do anything </a:t>
            </a:r>
            <a:r>
              <a:rPr lang="en-US" i="1" dirty="0" smtClean="0"/>
              <a:t>useful to somebody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 rot="12213154">
            <a:off x="4399474" y="373764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86400" y="3714750"/>
            <a:ext cx="2667000" cy="971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What changes most quickly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124200" y="3257550"/>
            <a:ext cx="2514600" cy="609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91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62296</TotalTime>
  <Words>359</Words>
  <Application>Microsoft Office PowerPoint</Application>
  <PresentationFormat>On-screen Show (16:9)</PresentationFormat>
  <Paragraphs>75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Courier New</vt:lpstr>
      <vt:lpstr>Symbol</vt:lpstr>
      <vt:lpstr>Times New Roman</vt:lpstr>
      <vt:lpstr>dan_design_template</vt:lpstr>
      <vt:lpstr>Rice COMP Alum Spends 14 Years and Counting Posing as a PL Professor</vt:lpstr>
      <vt:lpstr>Who is this guy?</vt:lpstr>
      <vt:lpstr>Life at the UW Allen School</vt:lpstr>
      <vt:lpstr>But before all that…</vt:lpstr>
      <vt:lpstr>Life is a series of accidents</vt:lpstr>
      <vt:lpstr>Life in PL Research </vt:lpstr>
      <vt:lpstr>PowerPoint Presentation</vt:lpstr>
      <vt:lpstr>PLDI != PLDI</vt:lpstr>
      <vt:lpstr>PowerPoint Presentation</vt:lpstr>
      <vt:lpstr>My PLDI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Dan Grossman</cp:lastModifiedBy>
  <cp:revision>898</cp:revision>
  <cp:lastPrinted>2011-09-27T20:26:28Z</cp:lastPrinted>
  <dcterms:created xsi:type="dcterms:W3CDTF">2009-03-13T20:43:19Z</dcterms:created>
  <dcterms:modified xsi:type="dcterms:W3CDTF">2017-11-08T21:42:02Z</dcterms:modified>
</cp:coreProperties>
</file>