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7"/>
  </p:notesMasterIdLst>
  <p:handoutMasterIdLst>
    <p:handoutMasterId r:id="rId98"/>
  </p:handoutMasterIdLst>
  <p:sldIdLst>
    <p:sldId id="256" r:id="rId2"/>
    <p:sldId id="568" r:id="rId3"/>
    <p:sldId id="570" r:id="rId4"/>
    <p:sldId id="571" r:id="rId5"/>
    <p:sldId id="572" r:id="rId6"/>
    <p:sldId id="569" r:id="rId7"/>
    <p:sldId id="574" r:id="rId8"/>
    <p:sldId id="573" r:id="rId9"/>
    <p:sldId id="575" r:id="rId10"/>
    <p:sldId id="578" r:id="rId11"/>
    <p:sldId id="579" r:id="rId12"/>
    <p:sldId id="576" r:id="rId13"/>
    <p:sldId id="580" r:id="rId14"/>
    <p:sldId id="582" r:id="rId15"/>
    <p:sldId id="583" r:id="rId16"/>
    <p:sldId id="584" r:id="rId17"/>
    <p:sldId id="585" r:id="rId18"/>
    <p:sldId id="586" r:id="rId19"/>
    <p:sldId id="589" r:id="rId20"/>
    <p:sldId id="590" r:id="rId21"/>
    <p:sldId id="591" r:id="rId22"/>
    <p:sldId id="592" r:id="rId23"/>
    <p:sldId id="593" r:id="rId24"/>
    <p:sldId id="594" r:id="rId25"/>
    <p:sldId id="669" r:id="rId26"/>
    <p:sldId id="595" r:id="rId27"/>
    <p:sldId id="596" r:id="rId28"/>
    <p:sldId id="597" r:id="rId29"/>
    <p:sldId id="598" r:id="rId30"/>
    <p:sldId id="599" r:id="rId31"/>
    <p:sldId id="607" r:id="rId32"/>
    <p:sldId id="600" r:id="rId33"/>
    <p:sldId id="601" r:id="rId34"/>
    <p:sldId id="602" r:id="rId35"/>
    <p:sldId id="604" r:id="rId36"/>
    <p:sldId id="670" r:id="rId37"/>
    <p:sldId id="605" r:id="rId38"/>
    <p:sldId id="606" r:id="rId39"/>
    <p:sldId id="610" r:id="rId40"/>
    <p:sldId id="611" r:id="rId41"/>
    <p:sldId id="612" r:id="rId42"/>
    <p:sldId id="614" r:id="rId43"/>
    <p:sldId id="609" r:id="rId44"/>
    <p:sldId id="615" r:id="rId45"/>
    <p:sldId id="619" r:id="rId46"/>
    <p:sldId id="616" r:id="rId47"/>
    <p:sldId id="617" r:id="rId48"/>
    <p:sldId id="618" r:id="rId49"/>
    <p:sldId id="620" r:id="rId50"/>
    <p:sldId id="621" r:id="rId51"/>
    <p:sldId id="622" r:id="rId52"/>
    <p:sldId id="623" r:id="rId53"/>
    <p:sldId id="624" r:id="rId54"/>
    <p:sldId id="626" r:id="rId55"/>
    <p:sldId id="625" r:id="rId56"/>
    <p:sldId id="627" r:id="rId57"/>
    <p:sldId id="628" r:id="rId58"/>
    <p:sldId id="629" r:id="rId59"/>
    <p:sldId id="630" r:id="rId60"/>
    <p:sldId id="631" r:id="rId61"/>
    <p:sldId id="632" r:id="rId62"/>
    <p:sldId id="633" r:id="rId63"/>
    <p:sldId id="634" r:id="rId64"/>
    <p:sldId id="635" r:id="rId65"/>
    <p:sldId id="636" r:id="rId66"/>
    <p:sldId id="637" r:id="rId67"/>
    <p:sldId id="638" r:id="rId68"/>
    <p:sldId id="639" r:id="rId69"/>
    <p:sldId id="640" r:id="rId70"/>
    <p:sldId id="641" r:id="rId71"/>
    <p:sldId id="642" r:id="rId72"/>
    <p:sldId id="643" r:id="rId73"/>
    <p:sldId id="644" r:id="rId74"/>
    <p:sldId id="645" r:id="rId75"/>
    <p:sldId id="646" r:id="rId76"/>
    <p:sldId id="647" r:id="rId77"/>
    <p:sldId id="648" r:id="rId78"/>
    <p:sldId id="651" r:id="rId79"/>
    <p:sldId id="652" r:id="rId80"/>
    <p:sldId id="653" r:id="rId81"/>
    <p:sldId id="654" r:id="rId82"/>
    <p:sldId id="655" r:id="rId83"/>
    <p:sldId id="656" r:id="rId84"/>
    <p:sldId id="657" r:id="rId85"/>
    <p:sldId id="658" r:id="rId86"/>
    <p:sldId id="659" r:id="rId87"/>
    <p:sldId id="660" r:id="rId88"/>
    <p:sldId id="661" r:id="rId89"/>
    <p:sldId id="662" r:id="rId90"/>
    <p:sldId id="663" r:id="rId91"/>
    <p:sldId id="664" r:id="rId92"/>
    <p:sldId id="665" r:id="rId93"/>
    <p:sldId id="666" r:id="rId94"/>
    <p:sldId id="667" r:id="rId95"/>
    <p:sldId id="668" r:id="rId96"/>
  </p:sldIdLst>
  <p:sldSz cx="9144000" cy="6858000" type="screen4x3"/>
  <p:notesSz cx="6934200" cy="9220200"/>
  <p:custDataLst>
    <p:tags r:id="rId9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a-cse" initials="c" lastIdx="5" clrIdx="0"/>
  <p:cmAuthor id="1" name="djg" initials="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99"/>
    <a:srgbClr val="119F33"/>
    <a:srgbClr val="00FF99"/>
    <a:srgbClr val="03D7ED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620" autoAdjust="0"/>
    <p:restoredTop sz="94695" autoAdjust="0"/>
  </p:normalViewPr>
  <p:slideViewPr>
    <p:cSldViewPr>
      <p:cViewPr>
        <p:scale>
          <a:sx n="80" d="100"/>
          <a:sy n="80" d="100"/>
        </p:scale>
        <p:origin x="-1248" y="-1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2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gs" Target="tags/tag1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10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/>
          <a:lstStyle>
            <a:lvl1pPr algn="r">
              <a:defRPr sz="1100"/>
            </a:lvl1pPr>
          </a:lstStyle>
          <a:p>
            <a:r>
              <a:rPr lang="en-US" smtClean="0"/>
              <a:t>3/3/2012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8276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7379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r>
              <a:rPr lang="en-US" smtClean="0"/>
              <a:t>3/3/2012</a:t>
            </a: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6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1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1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2131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3/3/2012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 Programming-Languages View of Data Races, Dan Grossman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 Programming-Languages View of Data Races, Dan Grossman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14600" y="6400800"/>
            <a:ext cx="5105400" cy="457200"/>
          </a:xfrm>
        </p:spPr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 Programming-Languages View of Data Races, Dan Grossman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 Programming-Languages View of Data Races, Dan Grossman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 Programming-Languages View of Data Races, Dan Grossman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 Programming-Languages View of Data Races, Dan Grossman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 Programming-Languages View of Data Races, Dan Grossman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 Programming-Languages View of Data Races, Dan Grossman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 Programming-Languages View of Data Races, Dan Grossman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August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A Programming-Languages View of Data Races, Dan Grossman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image" Target="../media/image1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6.xml"/><Relationship Id="rId4" Type="http://schemas.openxmlformats.org/officeDocument/2006/relationships/tags" Target="../tags/tag8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1.xml"/><Relationship Id="rId4" Type="http://schemas.openxmlformats.org/officeDocument/2006/relationships/tags" Target="../tags/tag9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6.xml"/><Relationship Id="rId4" Type="http://schemas.openxmlformats.org/officeDocument/2006/relationships/tags" Target="../tags/tag9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1.xml"/><Relationship Id="rId4" Type="http://schemas.openxmlformats.org/officeDocument/2006/relationships/tags" Target="../tags/tag10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6.xml"/><Relationship Id="rId4" Type="http://schemas.openxmlformats.org/officeDocument/2006/relationships/tags" Target="../tags/tag10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1.xml"/><Relationship Id="rId4" Type="http://schemas.openxmlformats.org/officeDocument/2006/relationships/tags" Target="../tags/tag11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1.xml"/><Relationship Id="rId4" Type="http://schemas.openxmlformats.org/officeDocument/2006/relationships/tags" Target="../tags/tag120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9" Type="http://schemas.openxmlformats.org/officeDocument/2006/relationships/tags" Target="../tags/tag44.xml"/><Relationship Id="rId21" Type="http://schemas.openxmlformats.org/officeDocument/2006/relationships/tags" Target="../tags/tag26.xml"/><Relationship Id="rId34" Type="http://schemas.openxmlformats.org/officeDocument/2006/relationships/tags" Target="../tags/tag39.xml"/><Relationship Id="rId42" Type="http://schemas.openxmlformats.org/officeDocument/2006/relationships/tags" Target="../tags/tag47.xml"/><Relationship Id="rId47" Type="http://schemas.openxmlformats.org/officeDocument/2006/relationships/tags" Target="../tags/tag52.xml"/><Relationship Id="rId50" Type="http://schemas.openxmlformats.org/officeDocument/2006/relationships/tags" Target="../tags/tag55.xml"/><Relationship Id="rId55" Type="http://schemas.openxmlformats.org/officeDocument/2006/relationships/tags" Target="../tags/tag60.xml"/><Relationship Id="rId63" Type="http://schemas.openxmlformats.org/officeDocument/2006/relationships/tags" Target="../tags/tag68.xml"/><Relationship Id="rId68" Type="http://schemas.openxmlformats.org/officeDocument/2006/relationships/tags" Target="../tags/tag73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9" Type="http://schemas.openxmlformats.org/officeDocument/2006/relationships/tags" Target="../tags/tag34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tags" Target="../tags/tag37.xml"/><Relationship Id="rId37" Type="http://schemas.openxmlformats.org/officeDocument/2006/relationships/tags" Target="../tags/tag42.xml"/><Relationship Id="rId40" Type="http://schemas.openxmlformats.org/officeDocument/2006/relationships/tags" Target="../tags/tag45.xml"/><Relationship Id="rId45" Type="http://schemas.openxmlformats.org/officeDocument/2006/relationships/tags" Target="../tags/tag50.xml"/><Relationship Id="rId53" Type="http://schemas.openxmlformats.org/officeDocument/2006/relationships/tags" Target="../tags/tag58.xml"/><Relationship Id="rId58" Type="http://schemas.openxmlformats.org/officeDocument/2006/relationships/tags" Target="../tags/tag63.xml"/><Relationship Id="rId66" Type="http://schemas.openxmlformats.org/officeDocument/2006/relationships/tags" Target="../tags/tag71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36" Type="http://schemas.openxmlformats.org/officeDocument/2006/relationships/tags" Target="../tags/tag41.xml"/><Relationship Id="rId49" Type="http://schemas.openxmlformats.org/officeDocument/2006/relationships/tags" Target="../tags/tag54.xml"/><Relationship Id="rId57" Type="http://schemas.openxmlformats.org/officeDocument/2006/relationships/tags" Target="../tags/tag62.xml"/><Relationship Id="rId61" Type="http://schemas.openxmlformats.org/officeDocument/2006/relationships/tags" Target="../tags/tag66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tags" Target="../tags/tag36.xml"/><Relationship Id="rId44" Type="http://schemas.openxmlformats.org/officeDocument/2006/relationships/tags" Target="../tags/tag49.xml"/><Relationship Id="rId52" Type="http://schemas.openxmlformats.org/officeDocument/2006/relationships/tags" Target="../tags/tag57.xml"/><Relationship Id="rId60" Type="http://schemas.openxmlformats.org/officeDocument/2006/relationships/tags" Target="../tags/tag65.xml"/><Relationship Id="rId65" Type="http://schemas.openxmlformats.org/officeDocument/2006/relationships/tags" Target="../tags/tag70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35" Type="http://schemas.openxmlformats.org/officeDocument/2006/relationships/tags" Target="../tags/tag40.xml"/><Relationship Id="rId43" Type="http://schemas.openxmlformats.org/officeDocument/2006/relationships/tags" Target="../tags/tag48.xml"/><Relationship Id="rId48" Type="http://schemas.openxmlformats.org/officeDocument/2006/relationships/tags" Target="../tags/tag53.xml"/><Relationship Id="rId56" Type="http://schemas.openxmlformats.org/officeDocument/2006/relationships/tags" Target="../tags/tag61.xml"/><Relationship Id="rId64" Type="http://schemas.openxmlformats.org/officeDocument/2006/relationships/tags" Target="../tags/tag69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13.xml"/><Relationship Id="rId51" Type="http://schemas.openxmlformats.org/officeDocument/2006/relationships/tags" Target="../tags/tag56.xml"/><Relationship Id="rId3" Type="http://schemas.openxmlformats.org/officeDocument/2006/relationships/tags" Target="../tags/tag8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tags" Target="../tags/tag38.xml"/><Relationship Id="rId38" Type="http://schemas.openxmlformats.org/officeDocument/2006/relationships/tags" Target="../tags/tag43.xml"/><Relationship Id="rId46" Type="http://schemas.openxmlformats.org/officeDocument/2006/relationships/tags" Target="../tags/tag51.xml"/><Relationship Id="rId59" Type="http://schemas.openxmlformats.org/officeDocument/2006/relationships/tags" Target="../tags/tag64.xml"/><Relationship Id="rId67" Type="http://schemas.openxmlformats.org/officeDocument/2006/relationships/tags" Target="../tags/tag72.xml"/><Relationship Id="rId20" Type="http://schemas.openxmlformats.org/officeDocument/2006/relationships/tags" Target="../tags/tag25.xml"/><Relationship Id="rId41" Type="http://schemas.openxmlformats.org/officeDocument/2006/relationships/tags" Target="../tags/tag46.xml"/><Relationship Id="rId54" Type="http://schemas.openxmlformats.org/officeDocument/2006/relationships/tags" Target="../tags/tag59.xml"/><Relationship Id="rId62" Type="http://schemas.openxmlformats.org/officeDocument/2006/relationships/tags" Target="../tags/tag6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3" Type="http://schemas.openxmlformats.org/officeDocument/2006/relationships/tags" Target="../tags/tag136.xml"/><Relationship Id="rId18" Type="http://schemas.openxmlformats.org/officeDocument/2006/relationships/tags" Target="../tags/tag141.xml"/><Relationship Id="rId26" Type="http://schemas.openxmlformats.org/officeDocument/2006/relationships/tags" Target="../tags/tag149.xml"/><Relationship Id="rId39" Type="http://schemas.openxmlformats.org/officeDocument/2006/relationships/tags" Target="../tags/tag162.xml"/><Relationship Id="rId21" Type="http://schemas.openxmlformats.org/officeDocument/2006/relationships/tags" Target="../tags/tag144.xml"/><Relationship Id="rId34" Type="http://schemas.openxmlformats.org/officeDocument/2006/relationships/tags" Target="../tags/tag157.xml"/><Relationship Id="rId42" Type="http://schemas.openxmlformats.org/officeDocument/2006/relationships/tags" Target="../tags/tag165.xml"/><Relationship Id="rId47" Type="http://schemas.openxmlformats.org/officeDocument/2006/relationships/tags" Target="../tags/tag170.xml"/><Relationship Id="rId50" Type="http://schemas.openxmlformats.org/officeDocument/2006/relationships/tags" Target="../tags/tag173.xml"/><Relationship Id="rId55" Type="http://schemas.openxmlformats.org/officeDocument/2006/relationships/tags" Target="../tags/tag178.xml"/><Relationship Id="rId63" Type="http://schemas.openxmlformats.org/officeDocument/2006/relationships/tags" Target="../tags/tag186.xml"/><Relationship Id="rId7" Type="http://schemas.openxmlformats.org/officeDocument/2006/relationships/tags" Target="../tags/tag130.xml"/><Relationship Id="rId2" Type="http://schemas.openxmlformats.org/officeDocument/2006/relationships/tags" Target="../tags/tag125.xml"/><Relationship Id="rId16" Type="http://schemas.openxmlformats.org/officeDocument/2006/relationships/tags" Target="../tags/tag139.xml"/><Relationship Id="rId29" Type="http://schemas.openxmlformats.org/officeDocument/2006/relationships/tags" Target="../tags/tag152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1" Type="http://schemas.openxmlformats.org/officeDocument/2006/relationships/tags" Target="../tags/tag134.xml"/><Relationship Id="rId24" Type="http://schemas.openxmlformats.org/officeDocument/2006/relationships/tags" Target="../tags/tag147.xml"/><Relationship Id="rId32" Type="http://schemas.openxmlformats.org/officeDocument/2006/relationships/tags" Target="../tags/tag155.xml"/><Relationship Id="rId37" Type="http://schemas.openxmlformats.org/officeDocument/2006/relationships/tags" Target="../tags/tag160.xml"/><Relationship Id="rId40" Type="http://schemas.openxmlformats.org/officeDocument/2006/relationships/tags" Target="../tags/tag163.xml"/><Relationship Id="rId45" Type="http://schemas.openxmlformats.org/officeDocument/2006/relationships/tags" Target="../tags/tag168.xml"/><Relationship Id="rId53" Type="http://schemas.openxmlformats.org/officeDocument/2006/relationships/tags" Target="../tags/tag176.xml"/><Relationship Id="rId58" Type="http://schemas.openxmlformats.org/officeDocument/2006/relationships/tags" Target="../tags/tag181.xml"/><Relationship Id="rId66" Type="http://schemas.openxmlformats.org/officeDocument/2006/relationships/tags" Target="../tags/tag189.xml"/><Relationship Id="rId5" Type="http://schemas.openxmlformats.org/officeDocument/2006/relationships/tags" Target="../tags/tag128.xml"/><Relationship Id="rId15" Type="http://schemas.openxmlformats.org/officeDocument/2006/relationships/tags" Target="../tags/tag138.xml"/><Relationship Id="rId23" Type="http://schemas.openxmlformats.org/officeDocument/2006/relationships/tags" Target="../tags/tag146.xml"/><Relationship Id="rId28" Type="http://schemas.openxmlformats.org/officeDocument/2006/relationships/tags" Target="../tags/tag151.xml"/><Relationship Id="rId36" Type="http://schemas.openxmlformats.org/officeDocument/2006/relationships/tags" Target="../tags/tag159.xml"/><Relationship Id="rId49" Type="http://schemas.openxmlformats.org/officeDocument/2006/relationships/tags" Target="../tags/tag172.xml"/><Relationship Id="rId57" Type="http://schemas.openxmlformats.org/officeDocument/2006/relationships/tags" Target="../tags/tag180.xml"/><Relationship Id="rId61" Type="http://schemas.openxmlformats.org/officeDocument/2006/relationships/tags" Target="../tags/tag184.xml"/><Relationship Id="rId10" Type="http://schemas.openxmlformats.org/officeDocument/2006/relationships/tags" Target="../tags/tag133.xml"/><Relationship Id="rId19" Type="http://schemas.openxmlformats.org/officeDocument/2006/relationships/tags" Target="../tags/tag142.xml"/><Relationship Id="rId31" Type="http://schemas.openxmlformats.org/officeDocument/2006/relationships/tags" Target="../tags/tag154.xml"/><Relationship Id="rId44" Type="http://schemas.openxmlformats.org/officeDocument/2006/relationships/tags" Target="../tags/tag167.xml"/><Relationship Id="rId52" Type="http://schemas.openxmlformats.org/officeDocument/2006/relationships/tags" Target="../tags/tag175.xml"/><Relationship Id="rId60" Type="http://schemas.openxmlformats.org/officeDocument/2006/relationships/tags" Target="../tags/tag183.xml"/><Relationship Id="rId65" Type="http://schemas.openxmlformats.org/officeDocument/2006/relationships/tags" Target="../tags/tag188.xml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tags" Target="../tags/tag137.xml"/><Relationship Id="rId22" Type="http://schemas.openxmlformats.org/officeDocument/2006/relationships/tags" Target="../tags/tag145.xml"/><Relationship Id="rId27" Type="http://schemas.openxmlformats.org/officeDocument/2006/relationships/tags" Target="../tags/tag150.xml"/><Relationship Id="rId30" Type="http://schemas.openxmlformats.org/officeDocument/2006/relationships/tags" Target="../tags/tag153.xml"/><Relationship Id="rId35" Type="http://schemas.openxmlformats.org/officeDocument/2006/relationships/tags" Target="../tags/tag158.xml"/><Relationship Id="rId43" Type="http://schemas.openxmlformats.org/officeDocument/2006/relationships/tags" Target="../tags/tag166.xml"/><Relationship Id="rId48" Type="http://schemas.openxmlformats.org/officeDocument/2006/relationships/tags" Target="../tags/tag171.xml"/><Relationship Id="rId56" Type="http://schemas.openxmlformats.org/officeDocument/2006/relationships/tags" Target="../tags/tag179.xml"/><Relationship Id="rId64" Type="http://schemas.openxmlformats.org/officeDocument/2006/relationships/tags" Target="../tags/tag187.xml"/><Relationship Id="rId8" Type="http://schemas.openxmlformats.org/officeDocument/2006/relationships/tags" Target="../tags/tag131.xml"/><Relationship Id="rId51" Type="http://schemas.openxmlformats.org/officeDocument/2006/relationships/tags" Target="../tags/tag174.xml"/><Relationship Id="rId3" Type="http://schemas.openxmlformats.org/officeDocument/2006/relationships/tags" Target="../tags/tag126.xml"/><Relationship Id="rId12" Type="http://schemas.openxmlformats.org/officeDocument/2006/relationships/tags" Target="../tags/tag135.xml"/><Relationship Id="rId17" Type="http://schemas.openxmlformats.org/officeDocument/2006/relationships/tags" Target="../tags/tag140.xml"/><Relationship Id="rId25" Type="http://schemas.openxmlformats.org/officeDocument/2006/relationships/tags" Target="../tags/tag148.xml"/><Relationship Id="rId33" Type="http://schemas.openxmlformats.org/officeDocument/2006/relationships/tags" Target="../tags/tag156.xml"/><Relationship Id="rId38" Type="http://schemas.openxmlformats.org/officeDocument/2006/relationships/tags" Target="../tags/tag161.xml"/><Relationship Id="rId46" Type="http://schemas.openxmlformats.org/officeDocument/2006/relationships/tags" Target="../tags/tag169.xml"/><Relationship Id="rId59" Type="http://schemas.openxmlformats.org/officeDocument/2006/relationships/tags" Target="../tags/tag182.xml"/><Relationship Id="rId67" Type="http://schemas.openxmlformats.org/officeDocument/2006/relationships/slideLayout" Target="../slideLayouts/slideLayout2.xml"/><Relationship Id="rId20" Type="http://schemas.openxmlformats.org/officeDocument/2006/relationships/tags" Target="../tags/tag143.xml"/><Relationship Id="rId41" Type="http://schemas.openxmlformats.org/officeDocument/2006/relationships/tags" Target="../tags/tag164.xml"/><Relationship Id="rId54" Type="http://schemas.openxmlformats.org/officeDocument/2006/relationships/tags" Target="../tags/tag177.xml"/><Relationship Id="rId62" Type="http://schemas.openxmlformats.org/officeDocument/2006/relationships/tags" Target="../tags/tag18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8" Type="http://schemas.openxmlformats.org/officeDocument/2006/relationships/tags" Target="../tags/tag197.xml"/><Relationship Id="rId13" Type="http://schemas.openxmlformats.org/officeDocument/2006/relationships/tags" Target="../tags/tag202.xml"/><Relationship Id="rId18" Type="http://schemas.openxmlformats.org/officeDocument/2006/relationships/tags" Target="../tags/tag207.xml"/><Relationship Id="rId26" Type="http://schemas.openxmlformats.org/officeDocument/2006/relationships/tags" Target="../tags/tag215.xml"/><Relationship Id="rId3" Type="http://schemas.openxmlformats.org/officeDocument/2006/relationships/tags" Target="../tags/tag192.xml"/><Relationship Id="rId21" Type="http://schemas.openxmlformats.org/officeDocument/2006/relationships/tags" Target="../tags/tag210.xml"/><Relationship Id="rId7" Type="http://schemas.openxmlformats.org/officeDocument/2006/relationships/tags" Target="../tags/tag196.xml"/><Relationship Id="rId12" Type="http://schemas.openxmlformats.org/officeDocument/2006/relationships/tags" Target="../tags/tag201.xml"/><Relationship Id="rId17" Type="http://schemas.openxmlformats.org/officeDocument/2006/relationships/tags" Target="../tags/tag206.xml"/><Relationship Id="rId25" Type="http://schemas.openxmlformats.org/officeDocument/2006/relationships/tags" Target="../tags/tag214.xml"/><Relationship Id="rId2" Type="http://schemas.openxmlformats.org/officeDocument/2006/relationships/tags" Target="../tags/tag191.xml"/><Relationship Id="rId16" Type="http://schemas.openxmlformats.org/officeDocument/2006/relationships/tags" Target="../tags/tag205.xml"/><Relationship Id="rId20" Type="http://schemas.openxmlformats.org/officeDocument/2006/relationships/tags" Target="../tags/tag209.xml"/><Relationship Id="rId29" Type="http://schemas.openxmlformats.org/officeDocument/2006/relationships/tags" Target="../tags/tag218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11" Type="http://schemas.openxmlformats.org/officeDocument/2006/relationships/tags" Target="../tags/tag200.xml"/><Relationship Id="rId24" Type="http://schemas.openxmlformats.org/officeDocument/2006/relationships/tags" Target="../tags/tag213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194.xml"/><Relationship Id="rId15" Type="http://schemas.openxmlformats.org/officeDocument/2006/relationships/tags" Target="../tags/tag204.xml"/><Relationship Id="rId23" Type="http://schemas.openxmlformats.org/officeDocument/2006/relationships/tags" Target="../tags/tag212.xml"/><Relationship Id="rId28" Type="http://schemas.openxmlformats.org/officeDocument/2006/relationships/tags" Target="../tags/tag217.xml"/><Relationship Id="rId10" Type="http://schemas.openxmlformats.org/officeDocument/2006/relationships/tags" Target="../tags/tag199.xml"/><Relationship Id="rId19" Type="http://schemas.openxmlformats.org/officeDocument/2006/relationships/tags" Target="../tags/tag208.xml"/><Relationship Id="rId31" Type="http://schemas.openxmlformats.org/officeDocument/2006/relationships/tags" Target="../tags/tag220.xml"/><Relationship Id="rId4" Type="http://schemas.openxmlformats.org/officeDocument/2006/relationships/tags" Target="../tags/tag193.xml"/><Relationship Id="rId9" Type="http://schemas.openxmlformats.org/officeDocument/2006/relationships/tags" Target="../tags/tag198.xml"/><Relationship Id="rId14" Type="http://schemas.openxmlformats.org/officeDocument/2006/relationships/tags" Target="../tags/tag203.xml"/><Relationship Id="rId22" Type="http://schemas.openxmlformats.org/officeDocument/2006/relationships/tags" Target="../tags/tag211.xml"/><Relationship Id="rId27" Type="http://schemas.openxmlformats.org/officeDocument/2006/relationships/tags" Target="../tags/tag216.xml"/><Relationship Id="rId30" Type="http://schemas.openxmlformats.org/officeDocument/2006/relationships/tags" Target="../tags/tag219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381000" y="1828800"/>
            <a:ext cx="8305800" cy="1676400"/>
          </a:xfrm>
        </p:spPr>
        <p:txBody>
          <a:bodyPr/>
          <a:lstStyle/>
          <a:p>
            <a:pPr algn="ctr"/>
            <a:r>
              <a:rPr lang="en-US" sz="2600" i="0" dirty="0" smtClean="0"/>
              <a:t>A Programming-Languages View of Data Races</a:t>
            </a:r>
            <a:endParaRPr lang="en-US" sz="26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838200" y="3505200"/>
            <a:ext cx="7391400" cy="2362200"/>
          </a:xfrm>
        </p:spPr>
        <p:txBody>
          <a:bodyPr/>
          <a:lstStyle/>
          <a:p>
            <a:r>
              <a:rPr lang="en-US" sz="2200" dirty="0" smtClean="0">
                <a:latin typeface="+mj-lt"/>
              </a:rPr>
              <a:t>Dan Grossman</a:t>
            </a:r>
          </a:p>
          <a:p>
            <a:r>
              <a:rPr lang="en-US" sz="2200" dirty="0" smtClean="0">
                <a:latin typeface="+mj-lt"/>
              </a:rPr>
              <a:t>University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2200" dirty="0" smtClean="0">
                <a:latin typeface="+mj-lt"/>
              </a:rPr>
              <a:t>of Washington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Prepared for the </a:t>
            </a:r>
          </a:p>
          <a:p>
            <a:r>
              <a:rPr lang="en-US" dirty="0" smtClean="0">
                <a:latin typeface="+mj-lt"/>
              </a:rPr>
              <a:t>2012 Microsoft Research Summer School on Concurrency</a:t>
            </a:r>
          </a:p>
          <a:p>
            <a:r>
              <a:rPr lang="en-US" dirty="0" smtClean="0">
                <a:latin typeface="+mj-lt"/>
              </a:rPr>
              <a:t>St. Petersburg, Russia</a:t>
            </a:r>
            <a:endParaRPr lang="en-US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interleaving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143000"/>
            <a:ext cx="61722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ts val="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Stack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lvl="0" indent="-342900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state used by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isEmpty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, push, pop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 { … }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ts val="0"/>
              </a:spcBef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push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) { … }</a:t>
            </a:r>
          </a:p>
          <a:p>
            <a:pPr marL="342900" lvl="0" indent="-342900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pop</a:t>
            </a:r>
            <a:r>
              <a:rPr lang="en-US" sz="2000" kern="0" dirty="0" smtClean="0">
                <a:latin typeface="Courier New" pitchFamily="49" charset="0"/>
              </a:rPr>
              <a:t>() { … } </a:t>
            </a:r>
          </a:p>
          <a:p>
            <a:pPr marL="342900" lvl="0" indent="-342900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peek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this is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wrong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ts val="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00200" y="4572000"/>
            <a:ext cx="2743200" cy="1752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4590316"/>
            <a:ext cx="3505200" cy="762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1293811" y="4514910"/>
            <a:ext cx="1588" cy="180969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646222" y="50658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403860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rot="10800000" flipV="1">
            <a:off x="3505200" y="5048309"/>
            <a:ext cx="1600200" cy="76199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905000" y="413311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>
            <a:off x="3733800" y="4514910"/>
            <a:ext cx="1371600" cy="22860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36223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all mutable, thread-shared memory is </a:t>
            </a:r>
            <a:r>
              <a:rPr lang="en-US" i="1" dirty="0" smtClean="0">
                <a:solidFill>
                  <a:schemeClr val="accent2"/>
                </a:solidFill>
              </a:rPr>
              <a:t>consistently guarded by some lock</a:t>
            </a:r>
            <a:r>
              <a:rPr lang="en-US" dirty="0" smtClean="0"/>
              <a:t>, then data races are impossible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But:</a:t>
            </a:r>
          </a:p>
          <a:p>
            <a:pPr lvl="1"/>
            <a:endParaRPr lang="en-US" sz="600" dirty="0" smtClean="0"/>
          </a:p>
          <a:p>
            <a:pPr lvl="1"/>
            <a:r>
              <a:rPr lang="en-US" dirty="0" smtClean="0"/>
              <a:t>Bad </a:t>
            </a:r>
            <a:r>
              <a:rPr lang="en-US" dirty="0" err="1" smtClean="0"/>
              <a:t>interleavings</a:t>
            </a:r>
            <a:r>
              <a:rPr lang="en-US" dirty="0" smtClean="0"/>
              <a:t> can remain: programmer must make </a:t>
            </a:r>
            <a:r>
              <a:rPr lang="en-US" i="1" dirty="0" smtClean="0">
                <a:solidFill>
                  <a:schemeClr val="accent2"/>
                </a:solidFill>
              </a:rPr>
              <a:t>critical sections</a:t>
            </a:r>
            <a:r>
              <a:rPr lang="en-US" dirty="0" smtClean="0"/>
              <a:t>  large enough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Consistent locking is </a:t>
            </a:r>
            <a:r>
              <a:rPr lang="en-US" i="1" dirty="0" smtClean="0"/>
              <a:t>sufficient</a:t>
            </a:r>
            <a:r>
              <a:rPr lang="en-US" dirty="0" smtClean="0"/>
              <a:t>  but not </a:t>
            </a:r>
            <a:r>
              <a:rPr lang="en-US" i="1" dirty="0" smtClean="0"/>
              <a:t>necessary</a:t>
            </a:r>
          </a:p>
          <a:p>
            <a:pPr lvl="2"/>
            <a:r>
              <a:rPr lang="en-US" dirty="0" smtClean="0"/>
              <a:t>A tool detecting consistent-locking violations might report “problems” even if no data races are possible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20574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590800" y="26670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581400" y="26670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9530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3434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048000" y="24384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715000" y="25908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248400" y="24384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2667000" y="3200400"/>
            <a:ext cx="533400" cy="533400"/>
            <a:chOff x="4717" y="731"/>
            <a:chExt cx="630" cy="672"/>
          </a:xfrm>
        </p:grpSpPr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8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9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0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1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22" name="Group 12"/>
          <p:cNvGrpSpPr>
            <a:grpSpLocks/>
          </p:cNvGrpSpPr>
          <p:nvPr/>
        </p:nvGrpSpPr>
        <p:grpSpPr bwMode="auto">
          <a:xfrm>
            <a:off x="4191000" y="3124200"/>
            <a:ext cx="533400" cy="533400"/>
            <a:chOff x="4717" y="731"/>
            <a:chExt cx="630" cy="672"/>
          </a:xfrm>
        </p:grpSpPr>
        <p:sp>
          <p:nvSpPr>
            <p:cNvPr id="23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4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5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6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7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8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29" name="Group 12"/>
          <p:cNvGrpSpPr>
            <a:grpSpLocks/>
          </p:cNvGrpSpPr>
          <p:nvPr/>
        </p:nvGrpSpPr>
        <p:grpSpPr bwMode="auto">
          <a:xfrm>
            <a:off x="5029200" y="3124200"/>
            <a:ext cx="533400" cy="533400"/>
            <a:chOff x="4717" y="731"/>
            <a:chExt cx="630" cy="672"/>
          </a:xfrm>
        </p:grpSpPr>
        <p:sp>
          <p:nvSpPr>
            <p:cNvPr id="30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1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2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3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4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5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36" name="Group 12"/>
          <p:cNvGrpSpPr>
            <a:grpSpLocks/>
          </p:cNvGrpSpPr>
          <p:nvPr/>
        </p:nvGrpSpPr>
        <p:grpSpPr bwMode="auto">
          <a:xfrm>
            <a:off x="6248400" y="3124200"/>
            <a:ext cx="533400" cy="533400"/>
            <a:chOff x="4717" y="731"/>
            <a:chExt cx="630" cy="672"/>
          </a:xfrm>
        </p:grpSpPr>
        <p:sp>
          <p:nvSpPr>
            <p:cNvPr id="37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8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9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0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1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2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cxnSp>
        <p:nvCxnSpPr>
          <p:cNvPr id="43" name="Straight Connector 42"/>
          <p:cNvCxnSpPr>
            <a:stCxn id="7" idx="4"/>
          </p:cNvCxnSpPr>
          <p:nvPr/>
        </p:nvCxnSpPr>
        <p:spPr bwMode="auto">
          <a:xfrm rot="16200000" flipH="1">
            <a:off x="2379689" y="2687610"/>
            <a:ext cx="423069" cy="6866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16200000" flipH="1">
            <a:off x="2762249" y="3028949"/>
            <a:ext cx="228600" cy="1143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2" idx="4"/>
          </p:cNvCxnSpPr>
          <p:nvPr/>
        </p:nvCxnSpPr>
        <p:spPr bwMode="auto">
          <a:xfrm rot="5400000">
            <a:off x="2857500" y="28194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9" idx="3"/>
          </p:cNvCxnSpPr>
          <p:nvPr/>
        </p:nvCxnSpPr>
        <p:spPr bwMode="auto">
          <a:xfrm rot="5400000">
            <a:off x="3148830" y="2712033"/>
            <a:ext cx="273237" cy="7034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11" idx="4"/>
          </p:cNvCxnSpPr>
          <p:nvPr/>
        </p:nvCxnSpPr>
        <p:spPr bwMode="auto">
          <a:xfrm rot="5400000">
            <a:off x="4302032" y="2936968"/>
            <a:ext cx="349437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0" idx="4"/>
          </p:cNvCxnSpPr>
          <p:nvPr/>
        </p:nvCxnSpPr>
        <p:spPr bwMode="auto">
          <a:xfrm rot="16200000" flipH="1">
            <a:off x="5077503" y="2885397"/>
            <a:ext cx="304799" cy="1728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13" idx="3"/>
          </p:cNvCxnSpPr>
          <p:nvPr/>
        </p:nvCxnSpPr>
        <p:spPr bwMode="auto">
          <a:xfrm rot="5400000">
            <a:off x="5396730" y="2750133"/>
            <a:ext cx="273237" cy="4748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4" idx="4"/>
          </p:cNvCxnSpPr>
          <p:nvPr/>
        </p:nvCxnSpPr>
        <p:spPr bwMode="auto">
          <a:xfrm rot="16200000" flipH="1">
            <a:off x="6277653" y="2904446"/>
            <a:ext cx="380999" cy="585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49355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races, more 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5045365" cy="45941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 threads T1, …, </a:t>
            </a:r>
            <a:r>
              <a:rPr lang="en-US" dirty="0" err="1" smtClean="0"/>
              <a:t>Tn</a:t>
            </a:r>
            <a:r>
              <a:rPr lang="en-US" dirty="0" smtClean="0"/>
              <a:t> perform </a:t>
            </a:r>
            <a:r>
              <a:rPr lang="en-US" i="1" dirty="0" smtClean="0">
                <a:solidFill>
                  <a:schemeClr val="accent2"/>
                </a:solidFill>
              </a:rPr>
              <a:t>actions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Read</a:t>
            </a:r>
            <a:r>
              <a:rPr lang="en-US" dirty="0" smtClean="0"/>
              <a:t> shared location </a:t>
            </a:r>
            <a:r>
              <a:rPr lang="en-US" i="1" dirty="0" smtClean="0"/>
              <a:t>x</a:t>
            </a:r>
          </a:p>
          <a:p>
            <a:pPr lvl="1"/>
            <a:r>
              <a:rPr lang="en-US" i="1" dirty="0" smtClean="0"/>
              <a:t>Write</a:t>
            </a:r>
            <a:r>
              <a:rPr lang="en-US" dirty="0" smtClean="0"/>
              <a:t> shared location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[Successfully] </a:t>
            </a:r>
            <a:r>
              <a:rPr lang="en-US" i="1" dirty="0" smtClean="0"/>
              <a:t>Acquire</a:t>
            </a:r>
            <a:r>
              <a:rPr lang="en-US" dirty="0" smtClean="0"/>
              <a:t> lock </a:t>
            </a:r>
            <a:r>
              <a:rPr lang="en-US" i="1" dirty="0" smtClean="0"/>
              <a:t>m</a:t>
            </a:r>
          </a:p>
          <a:p>
            <a:pPr lvl="1"/>
            <a:r>
              <a:rPr lang="en-US" i="1" dirty="0" smtClean="0"/>
              <a:t>Release</a:t>
            </a:r>
            <a:r>
              <a:rPr lang="en-US" dirty="0" smtClean="0"/>
              <a:t> lock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Thread-local actions (local variables, control flow, arithmetic)</a:t>
            </a:r>
          </a:p>
          <a:p>
            <a:pPr lvl="2"/>
            <a:r>
              <a:rPr lang="en-US" dirty="0" smtClean="0"/>
              <a:t>Will ignore these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Order in one thread is </a:t>
            </a:r>
            <a:r>
              <a:rPr lang="en-US" i="1" dirty="0" smtClean="0">
                <a:solidFill>
                  <a:schemeClr val="accent2"/>
                </a:solidFill>
              </a:rPr>
              <a:t>program order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Legal orders given by language’s single-threaded semantics + reads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cxnSp>
        <p:nvCxnSpPr>
          <p:cNvPr id="7" name="AutoShape 2"/>
          <p:cNvCxnSpPr>
            <a:cxnSpLocks noChangeShapeType="1"/>
          </p:cNvCxnSpPr>
          <p:nvPr/>
        </p:nvCxnSpPr>
        <p:spPr bwMode="auto">
          <a:xfrm>
            <a:off x="6400800" y="1790700"/>
            <a:ext cx="18361" cy="11620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" name="AutoShape 4"/>
          <p:cNvCxnSpPr>
            <a:cxnSpLocks noChangeShapeType="1"/>
          </p:cNvCxnSpPr>
          <p:nvPr/>
        </p:nvCxnSpPr>
        <p:spPr bwMode="auto">
          <a:xfrm>
            <a:off x="6400800" y="34194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6"/>
          <p:cNvCxnSpPr>
            <a:cxnSpLocks noChangeShapeType="1"/>
          </p:cNvCxnSpPr>
          <p:nvPr/>
        </p:nvCxnSpPr>
        <p:spPr bwMode="auto">
          <a:xfrm>
            <a:off x="8058604" y="2286000"/>
            <a:ext cx="18596" cy="309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5562600" y="5486469"/>
            <a:ext cx="184731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2000" b="1"/>
          </a:p>
          <a:p>
            <a:endParaRPr lang="en-US" sz="2000" b="1"/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5867399" y="131445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5867400" y="29527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5" name="AutoShape 4"/>
          <p:cNvCxnSpPr>
            <a:cxnSpLocks noChangeShapeType="1"/>
          </p:cNvCxnSpPr>
          <p:nvPr/>
        </p:nvCxnSpPr>
        <p:spPr bwMode="auto">
          <a:xfrm>
            <a:off x="6419161" y="450532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5885761" y="403860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(z)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7" name="AutoShape 4"/>
          <p:cNvCxnSpPr>
            <a:cxnSpLocks noChangeShapeType="1"/>
          </p:cNvCxnSpPr>
          <p:nvPr/>
        </p:nvCxnSpPr>
        <p:spPr bwMode="auto">
          <a:xfrm>
            <a:off x="6477000" y="56292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5867400" y="51625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96000" y="89529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924800" y="91440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T2</a:t>
            </a: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7562160" y="180975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7562160" y="259080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7" name="AutoShape 6"/>
          <p:cNvCxnSpPr>
            <a:cxnSpLocks noChangeShapeType="1"/>
          </p:cNvCxnSpPr>
          <p:nvPr/>
        </p:nvCxnSpPr>
        <p:spPr bwMode="auto">
          <a:xfrm>
            <a:off x="8058604" y="3048000"/>
            <a:ext cx="18596" cy="309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4"/>
          <p:cNvCxnSpPr>
            <a:cxnSpLocks noChangeShapeType="1"/>
          </p:cNvCxnSpPr>
          <p:nvPr/>
        </p:nvCxnSpPr>
        <p:spPr bwMode="auto">
          <a:xfrm>
            <a:off x="8077200" y="38766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7543800" y="34099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0" name="AutoShape 4"/>
          <p:cNvCxnSpPr>
            <a:cxnSpLocks noChangeShapeType="1"/>
          </p:cNvCxnSpPr>
          <p:nvPr/>
        </p:nvCxnSpPr>
        <p:spPr bwMode="auto">
          <a:xfrm>
            <a:off x="8095561" y="496252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7562161" y="449580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991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races, more 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5257800" cy="41148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Execution [trace]</a:t>
            </a:r>
            <a:r>
              <a:rPr lang="en-US" dirty="0" smtClean="0"/>
              <a:t>  is a partial order over actions </a:t>
            </a:r>
            <a:r>
              <a:rPr lang="en-US" i="1" dirty="0" smtClean="0"/>
              <a:t>a1</a:t>
            </a:r>
            <a:r>
              <a:rPr lang="en-US" dirty="0" smtClean="0"/>
              <a:t> &lt; </a:t>
            </a:r>
            <a:r>
              <a:rPr lang="en-US" i="1" dirty="0" smtClean="0"/>
              <a:t>a2</a:t>
            </a:r>
          </a:p>
          <a:p>
            <a:pPr lvl="1"/>
            <a:r>
              <a:rPr lang="en-US" i="1" dirty="0" smtClean="0"/>
              <a:t>Program order:</a:t>
            </a:r>
            <a:r>
              <a:rPr lang="en-US" dirty="0" smtClean="0"/>
              <a:t>  If Ti performs </a:t>
            </a:r>
            <a:r>
              <a:rPr lang="en-US" i="1" dirty="0" smtClean="0"/>
              <a:t>a1</a:t>
            </a:r>
            <a:r>
              <a:rPr lang="en-US" dirty="0" smtClean="0"/>
              <a:t> before </a:t>
            </a:r>
            <a:r>
              <a:rPr lang="en-US" i="1" dirty="0" smtClean="0"/>
              <a:t>a2</a:t>
            </a:r>
            <a:r>
              <a:rPr lang="en-US" dirty="0" smtClean="0"/>
              <a:t>, then </a:t>
            </a:r>
            <a:r>
              <a:rPr lang="en-US" i="1" dirty="0" smtClean="0"/>
              <a:t>a1</a:t>
            </a:r>
            <a:r>
              <a:rPr lang="en-US" dirty="0" smtClean="0"/>
              <a:t> &lt; </a:t>
            </a:r>
            <a:r>
              <a:rPr lang="en-US" i="1" dirty="0" smtClean="0"/>
              <a:t>a2</a:t>
            </a:r>
          </a:p>
          <a:p>
            <a:pPr lvl="1"/>
            <a:r>
              <a:rPr lang="en-US" i="1" dirty="0" smtClean="0"/>
              <a:t>Sync order:</a:t>
            </a:r>
            <a:r>
              <a:rPr lang="en-US" dirty="0" smtClean="0"/>
              <a:t>  If a2=(Ti acquires m) occurs after a1=(</a:t>
            </a:r>
            <a:r>
              <a:rPr lang="en-US" dirty="0" err="1" smtClean="0"/>
              <a:t>Tj</a:t>
            </a:r>
            <a:r>
              <a:rPr lang="en-US" dirty="0" smtClean="0"/>
              <a:t> releases m), then </a:t>
            </a:r>
            <a:r>
              <a:rPr lang="en-US" i="1" dirty="0" smtClean="0"/>
              <a:t>a1</a:t>
            </a:r>
            <a:r>
              <a:rPr lang="en-US" dirty="0" smtClean="0"/>
              <a:t> &lt; </a:t>
            </a:r>
            <a:r>
              <a:rPr lang="en-US" i="1" dirty="0" smtClean="0"/>
              <a:t>a2</a:t>
            </a:r>
            <a:r>
              <a:rPr lang="en-US" dirty="0" smtClean="0"/>
              <a:t>  </a:t>
            </a:r>
          </a:p>
          <a:p>
            <a:pPr lvl="1"/>
            <a:r>
              <a:rPr lang="en-US" i="1" dirty="0" smtClean="0"/>
              <a:t>Transitivity:</a:t>
            </a:r>
            <a:r>
              <a:rPr lang="en-US" dirty="0" smtClean="0"/>
              <a:t>  If </a:t>
            </a:r>
            <a:r>
              <a:rPr lang="en-US" i="1" dirty="0" smtClean="0"/>
              <a:t>a1</a:t>
            </a:r>
            <a:r>
              <a:rPr lang="en-US" dirty="0" smtClean="0"/>
              <a:t> &lt; </a:t>
            </a:r>
            <a:r>
              <a:rPr lang="en-US" i="1" dirty="0" smtClean="0"/>
              <a:t>a2</a:t>
            </a:r>
            <a:r>
              <a:rPr lang="en-US" dirty="0" smtClean="0"/>
              <a:t> and </a:t>
            </a:r>
            <a:r>
              <a:rPr lang="en-US" i="1" dirty="0" smtClean="0"/>
              <a:t>a2</a:t>
            </a:r>
            <a:r>
              <a:rPr lang="en-US" dirty="0" smtClean="0"/>
              <a:t> &lt; </a:t>
            </a:r>
            <a:r>
              <a:rPr lang="en-US" i="1" dirty="0" smtClean="0"/>
              <a:t>a3</a:t>
            </a:r>
            <a:r>
              <a:rPr lang="en-US" dirty="0" smtClean="0"/>
              <a:t>, then </a:t>
            </a:r>
            <a:r>
              <a:rPr lang="en-US" i="1" dirty="0" smtClean="0"/>
              <a:t>a1</a:t>
            </a:r>
            <a:r>
              <a:rPr lang="en-US" dirty="0" smtClean="0"/>
              <a:t> &lt; </a:t>
            </a:r>
            <a:r>
              <a:rPr lang="en-US" i="1" dirty="0" smtClean="0"/>
              <a:t>a3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Called the </a:t>
            </a:r>
            <a:r>
              <a:rPr lang="en-US" i="1" dirty="0" smtClean="0">
                <a:solidFill>
                  <a:schemeClr val="accent2"/>
                </a:solidFill>
              </a:rPr>
              <a:t>happens-before relation</a:t>
            </a:r>
            <a:endParaRPr lang="en-US" i="1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cxnSp>
        <p:nvCxnSpPr>
          <p:cNvPr id="7" name="AutoShape 2"/>
          <p:cNvCxnSpPr>
            <a:cxnSpLocks noChangeShapeType="1"/>
          </p:cNvCxnSpPr>
          <p:nvPr/>
        </p:nvCxnSpPr>
        <p:spPr bwMode="auto">
          <a:xfrm>
            <a:off x="6477000" y="1790700"/>
            <a:ext cx="18361" cy="11620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" name="AutoShape 4"/>
          <p:cNvCxnSpPr>
            <a:cxnSpLocks noChangeShapeType="1"/>
          </p:cNvCxnSpPr>
          <p:nvPr/>
        </p:nvCxnSpPr>
        <p:spPr bwMode="auto">
          <a:xfrm>
            <a:off x="6477000" y="34194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" name="AutoShape 6"/>
          <p:cNvCxnSpPr>
            <a:cxnSpLocks noChangeShapeType="1"/>
          </p:cNvCxnSpPr>
          <p:nvPr/>
        </p:nvCxnSpPr>
        <p:spPr bwMode="auto">
          <a:xfrm>
            <a:off x="8134804" y="2286000"/>
            <a:ext cx="18596" cy="309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5943599" y="131445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943600" y="29527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AutoShape 4"/>
          <p:cNvCxnSpPr>
            <a:cxnSpLocks noChangeShapeType="1"/>
          </p:cNvCxnSpPr>
          <p:nvPr/>
        </p:nvCxnSpPr>
        <p:spPr bwMode="auto">
          <a:xfrm>
            <a:off x="6495361" y="450532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961961" y="403860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(z)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AutoShape 4"/>
          <p:cNvCxnSpPr>
            <a:cxnSpLocks noChangeShapeType="1"/>
          </p:cNvCxnSpPr>
          <p:nvPr/>
        </p:nvCxnSpPr>
        <p:spPr bwMode="auto">
          <a:xfrm>
            <a:off x="6553200" y="56292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943600" y="51625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2200" y="89529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01000" y="91440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T2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7620000" y="180975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7638360" y="259080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AutoShape 6"/>
          <p:cNvCxnSpPr>
            <a:cxnSpLocks noChangeShapeType="1"/>
          </p:cNvCxnSpPr>
          <p:nvPr/>
        </p:nvCxnSpPr>
        <p:spPr bwMode="auto">
          <a:xfrm>
            <a:off x="8134804" y="3048000"/>
            <a:ext cx="18596" cy="309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4"/>
          <p:cNvCxnSpPr>
            <a:cxnSpLocks noChangeShapeType="1"/>
          </p:cNvCxnSpPr>
          <p:nvPr/>
        </p:nvCxnSpPr>
        <p:spPr bwMode="auto">
          <a:xfrm>
            <a:off x="8153400" y="38766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7620000" y="34099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3" name="AutoShape 4"/>
          <p:cNvCxnSpPr>
            <a:cxnSpLocks noChangeShapeType="1"/>
          </p:cNvCxnSpPr>
          <p:nvPr/>
        </p:nvCxnSpPr>
        <p:spPr bwMode="auto">
          <a:xfrm>
            <a:off x="8171761" y="496252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7638361" y="449580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6907397" y="3167856"/>
            <a:ext cx="730964" cy="561181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38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races, more 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5410200" cy="4114800"/>
          </a:xfrm>
        </p:spPr>
        <p:txBody>
          <a:bodyPr/>
          <a:lstStyle/>
          <a:p>
            <a:r>
              <a:rPr lang="en-US" dirty="0" smtClean="0"/>
              <a:t>Two actions </a:t>
            </a:r>
            <a:r>
              <a:rPr lang="en-US" dirty="0" smtClean="0">
                <a:solidFill>
                  <a:schemeClr val="accent2"/>
                </a:solidFill>
              </a:rPr>
              <a:t>conflict</a:t>
            </a:r>
            <a:r>
              <a:rPr lang="en-US" dirty="0" smtClean="0"/>
              <a:t> if they read/write, write/read, or write/write the same location</a:t>
            </a:r>
          </a:p>
          <a:p>
            <a:pPr lvl="1"/>
            <a:r>
              <a:rPr lang="en-US" dirty="0" smtClean="0"/>
              <a:t>Different locations not a conflict</a:t>
            </a:r>
          </a:p>
          <a:p>
            <a:pPr lvl="1"/>
            <a:r>
              <a:rPr lang="en-US" dirty="0" smtClean="0"/>
              <a:t>Read/read not a conflict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cxnSp>
        <p:nvCxnSpPr>
          <p:cNvPr id="7" name="AutoShape 2"/>
          <p:cNvCxnSpPr>
            <a:cxnSpLocks noChangeShapeType="1"/>
          </p:cNvCxnSpPr>
          <p:nvPr/>
        </p:nvCxnSpPr>
        <p:spPr bwMode="auto">
          <a:xfrm>
            <a:off x="6477000" y="1790700"/>
            <a:ext cx="18361" cy="11620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" name="AutoShape 4"/>
          <p:cNvCxnSpPr>
            <a:cxnSpLocks noChangeShapeType="1"/>
          </p:cNvCxnSpPr>
          <p:nvPr/>
        </p:nvCxnSpPr>
        <p:spPr bwMode="auto">
          <a:xfrm>
            <a:off x="6477000" y="34194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" name="AutoShape 6"/>
          <p:cNvCxnSpPr>
            <a:cxnSpLocks noChangeShapeType="1"/>
          </p:cNvCxnSpPr>
          <p:nvPr/>
        </p:nvCxnSpPr>
        <p:spPr bwMode="auto">
          <a:xfrm>
            <a:off x="8134804" y="2286000"/>
            <a:ext cx="18596" cy="309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5943599" y="131445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943600" y="29527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AutoShape 4"/>
          <p:cNvCxnSpPr>
            <a:cxnSpLocks noChangeShapeType="1"/>
          </p:cNvCxnSpPr>
          <p:nvPr/>
        </p:nvCxnSpPr>
        <p:spPr bwMode="auto">
          <a:xfrm>
            <a:off x="6495361" y="450532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961961" y="403860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(z)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AutoShape 4"/>
          <p:cNvCxnSpPr>
            <a:cxnSpLocks noChangeShapeType="1"/>
          </p:cNvCxnSpPr>
          <p:nvPr/>
        </p:nvCxnSpPr>
        <p:spPr bwMode="auto">
          <a:xfrm>
            <a:off x="6553200" y="56292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943600" y="51625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2200" y="89529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01000" y="91440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T2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7620000" y="180975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7638360" y="259080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AutoShape 6"/>
          <p:cNvCxnSpPr>
            <a:cxnSpLocks noChangeShapeType="1"/>
          </p:cNvCxnSpPr>
          <p:nvPr/>
        </p:nvCxnSpPr>
        <p:spPr bwMode="auto">
          <a:xfrm>
            <a:off x="8134804" y="3048000"/>
            <a:ext cx="18596" cy="309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4"/>
          <p:cNvCxnSpPr>
            <a:cxnSpLocks noChangeShapeType="1"/>
          </p:cNvCxnSpPr>
          <p:nvPr/>
        </p:nvCxnSpPr>
        <p:spPr bwMode="auto">
          <a:xfrm>
            <a:off x="8153400" y="38766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7620000" y="34099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3" name="AutoShape 4"/>
          <p:cNvCxnSpPr>
            <a:cxnSpLocks noChangeShapeType="1"/>
          </p:cNvCxnSpPr>
          <p:nvPr/>
        </p:nvCxnSpPr>
        <p:spPr bwMode="auto">
          <a:xfrm>
            <a:off x="8171761" y="496252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7638361" y="449580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6907397" y="3167856"/>
            <a:ext cx="730964" cy="561181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37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races, more 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5410200" cy="4114800"/>
          </a:xfrm>
        </p:spPr>
        <p:txBody>
          <a:bodyPr/>
          <a:lstStyle/>
          <a:p>
            <a:r>
              <a:rPr lang="en-US" dirty="0" smtClean="0"/>
              <a:t>Finally, a </a:t>
            </a:r>
            <a:r>
              <a:rPr lang="en-US" i="1" dirty="0" smtClean="0">
                <a:solidFill>
                  <a:schemeClr val="accent2"/>
                </a:solidFill>
              </a:rPr>
              <a:t>data race</a:t>
            </a:r>
            <a:r>
              <a:rPr lang="en-US" dirty="0" smtClean="0"/>
              <a:t> is two </a:t>
            </a:r>
            <a:r>
              <a:rPr lang="en-US" dirty="0" smtClean="0">
                <a:solidFill>
                  <a:schemeClr val="accent2"/>
                </a:solidFill>
              </a:rPr>
              <a:t>conflicting</a:t>
            </a:r>
            <a:r>
              <a:rPr lang="en-US" dirty="0" smtClean="0"/>
              <a:t> actions </a:t>
            </a:r>
            <a:r>
              <a:rPr lang="en-US" i="1" dirty="0" smtClean="0"/>
              <a:t>a1</a:t>
            </a:r>
            <a:r>
              <a:rPr lang="en-US" dirty="0" smtClean="0"/>
              <a:t> and </a:t>
            </a:r>
            <a:r>
              <a:rPr lang="en-US" i="1" dirty="0" smtClean="0"/>
              <a:t>a2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unordered</a:t>
            </a:r>
            <a:r>
              <a:rPr lang="en-US" dirty="0" smtClean="0"/>
              <a:t> by the happens-before relation </a:t>
            </a:r>
            <a:endParaRPr lang="en-US" dirty="0"/>
          </a:p>
          <a:p>
            <a:pPr lvl="1"/>
            <a:r>
              <a:rPr lang="en-US" i="1" dirty="0" smtClean="0"/>
              <a:t>a1</a:t>
            </a:r>
            <a:r>
              <a:rPr lang="en-US" dirty="0" smtClean="0"/>
              <a:t> &lt; </a:t>
            </a:r>
            <a:r>
              <a:rPr lang="en-US" i="1" dirty="0" smtClean="0"/>
              <a:t>a2</a:t>
            </a:r>
            <a:r>
              <a:rPr lang="en-US" dirty="0" smtClean="0"/>
              <a:t> and </a:t>
            </a:r>
            <a:r>
              <a:rPr lang="en-US" i="1" dirty="0" smtClean="0"/>
              <a:t>a2</a:t>
            </a:r>
            <a:r>
              <a:rPr lang="en-US" dirty="0" smtClean="0"/>
              <a:t> &lt; </a:t>
            </a:r>
            <a:r>
              <a:rPr lang="en-US" i="1" dirty="0" smtClean="0"/>
              <a:t>a1</a:t>
            </a:r>
          </a:p>
          <a:p>
            <a:pPr lvl="1"/>
            <a:r>
              <a:rPr lang="en-US" dirty="0" smtClean="0"/>
              <a:t>By definition of happens-before, actions will be in different threads</a:t>
            </a:r>
          </a:p>
          <a:p>
            <a:pPr lvl="1"/>
            <a:r>
              <a:rPr lang="en-US" dirty="0" smtClean="0"/>
              <a:t>By definition of conflicting, will be read/write, write/read, or write/write</a:t>
            </a:r>
          </a:p>
          <a:p>
            <a:pPr lvl="1"/>
            <a:endParaRPr lang="en-US" dirty="0"/>
          </a:p>
          <a:p>
            <a:r>
              <a:rPr lang="en-US" dirty="0" smtClean="0"/>
              <a:t>A program is </a:t>
            </a:r>
            <a:r>
              <a:rPr lang="en-US" i="1" dirty="0" smtClean="0">
                <a:solidFill>
                  <a:schemeClr val="accent2"/>
                </a:solidFill>
              </a:rPr>
              <a:t>data-race free</a:t>
            </a:r>
            <a:r>
              <a:rPr lang="en-US" dirty="0" smtClean="0"/>
              <a:t> if no trace on any input has a data race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cxnSp>
        <p:nvCxnSpPr>
          <p:cNvPr id="7" name="AutoShape 2"/>
          <p:cNvCxnSpPr>
            <a:cxnSpLocks noChangeShapeType="1"/>
          </p:cNvCxnSpPr>
          <p:nvPr/>
        </p:nvCxnSpPr>
        <p:spPr bwMode="auto">
          <a:xfrm>
            <a:off x="6477000" y="1790700"/>
            <a:ext cx="18361" cy="11620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" name="AutoShape 4"/>
          <p:cNvCxnSpPr>
            <a:cxnSpLocks noChangeShapeType="1"/>
          </p:cNvCxnSpPr>
          <p:nvPr/>
        </p:nvCxnSpPr>
        <p:spPr bwMode="auto">
          <a:xfrm>
            <a:off x="6477000" y="34194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" name="AutoShape 6"/>
          <p:cNvCxnSpPr>
            <a:cxnSpLocks noChangeShapeType="1"/>
          </p:cNvCxnSpPr>
          <p:nvPr/>
        </p:nvCxnSpPr>
        <p:spPr bwMode="auto">
          <a:xfrm>
            <a:off x="8134804" y="2286000"/>
            <a:ext cx="18596" cy="309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5943599" y="131445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943600" y="29527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AutoShape 4"/>
          <p:cNvCxnSpPr>
            <a:cxnSpLocks noChangeShapeType="1"/>
          </p:cNvCxnSpPr>
          <p:nvPr/>
        </p:nvCxnSpPr>
        <p:spPr bwMode="auto">
          <a:xfrm>
            <a:off x="6495361" y="450532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961961" y="403860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(z)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AutoShape 4"/>
          <p:cNvCxnSpPr>
            <a:cxnSpLocks noChangeShapeType="1"/>
          </p:cNvCxnSpPr>
          <p:nvPr/>
        </p:nvCxnSpPr>
        <p:spPr bwMode="auto">
          <a:xfrm>
            <a:off x="6553200" y="56292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943600" y="5162550"/>
            <a:ext cx="972239" cy="476250"/>
          </a:xfrm>
          <a:prstGeom prst="rect">
            <a:avLst/>
          </a:prstGeom>
          <a:solidFill>
            <a:srgbClr val="FF0000">
              <a:alpha val="2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2200" y="89529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01000" y="91440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T2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7620000" y="180975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7638360" y="259080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AutoShape 6"/>
          <p:cNvCxnSpPr>
            <a:cxnSpLocks noChangeShapeType="1"/>
          </p:cNvCxnSpPr>
          <p:nvPr/>
        </p:nvCxnSpPr>
        <p:spPr bwMode="auto">
          <a:xfrm>
            <a:off x="8134804" y="3048000"/>
            <a:ext cx="18596" cy="309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4"/>
          <p:cNvCxnSpPr>
            <a:cxnSpLocks noChangeShapeType="1"/>
          </p:cNvCxnSpPr>
          <p:nvPr/>
        </p:nvCxnSpPr>
        <p:spPr bwMode="auto">
          <a:xfrm>
            <a:off x="8153400" y="38766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7620000" y="34099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3" name="AutoShape 4"/>
          <p:cNvCxnSpPr>
            <a:cxnSpLocks noChangeShapeType="1"/>
          </p:cNvCxnSpPr>
          <p:nvPr/>
        </p:nvCxnSpPr>
        <p:spPr bwMode="auto">
          <a:xfrm>
            <a:off x="8171761" y="496252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7638361" y="4495800"/>
            <a:ext cx="972239" cy="476250"/>
          </a:xfrm>
          <a:prstGeom prst="rect">
            <a:avLst/>
          </a:prstGeom>
          <a:solidFill>
            <a:srgbClr val="FF0000">
              <a:alpha val="2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6907397" y="3167856"/>
            <a:ext cx="730964" cy="561181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676400" y="2590800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/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97602" y="2590800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409627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Notion of data race extends to synchronization other than locks</a:t>
            </a:r>
          </a:p>
          <a:p>
            <a:pPr lvl="1"/>
            <a:r>
              <a:rPr lang="en-US" dirty="0" smtClean="0"/>
              <a:t>Just define happens-before appropriately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Thread fork</a:t>
            </a:r>
          </a:p>
          <a:p>
            <a:pPr lvl="1"/>
            <a:r>
              <a:rPr lang="en-US" dirty="0" smtClean="0"/>
              <a:t>Thread join</a:t>
            </a:r>
          </a:p>
          <a:p>
            <a:pPr lvl="1"/>
            <a:r>
              <a:rPr lang="en-US" dirty="0" smtClean="0"/>
              <a:t>Volatile variables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37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724400"/>
          </a:xfrm>
        </p:spPr>
        <p:txBody>
          <a:bodyPr/>
          <a:lstStyle/>
          <a:p>
            <a:r>
              <a:rPr lang="en-US" dirty="0" smtClean="0"/>
              <a:t>What are data races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Memory-consistency models: why data races muddy semantics</a:t>
            </a:r>
          </a:p>
          <a:p>
            <a:endParaRPr lang="en-US" sz="800" dirty="0" smtClean="0"/>
          </a:p>
          <a:p>
            <a:r>
              <a:rPr lang="en-US" dirty="0" smtClean="0"/>
              <a:t>Approaches to data-race detection</a:t>
            </a:r>
          </a:p>
          <a:p>
            <a:pPr lvl="1"/>
            <a:r>
              <a:rPr lang="en-US" dirty="0"/>
              <a:t>Static vs. </a:t>
            </a:r>
            <a:r>
              <a:rPr lang="en-US" dirty="0" smtClean="0"/>
              <a:t>dynamic</a:t>
            </a:r>
          </a:p>
          <a:p>
            <a:pPr lvl="1"/>
            <a:r>
              <a:rPr lang="en-US" dirty="0" smtClean="0"/>
              <a:t>Sound </a:t>
            </a:r>
            <a:r>
              <a:rPr lang="en-US" dirty="0"/>
              <a:t>vs. complete vs. both vs. neither</a:t>
            </a:r>
            <a:endParaRPr lang="en-US" dirty="0" smtClean="0"/>
          </a:p>
          <a:p>
            <a:pPr lvl="1"/>
            <a:r>
              <a:rPr lang="en-US" dirty="0" smtClean="0"/>
              <a:t>Locksets</a:t>
            </a:r>
          </a:p>
          <a:p>
            <a:pPr lvl="1"/>
            <a:r>
              <a:rPr lang="en-US" dirty="0" smtClean="0"/>
              <a:t>Vector clocks and </a:t>
            </a:r>
            <a:r>
              <a:rPr lang="en-US" dirty="0" err="1" smtClean="0"/>
              <a:t>FastTrack</a:t>
            </a:r>
            <a:endParaRPr lang="en-US" dirty="0" smtClean="0"/>
          </a:p>
          <a:p>
            <a:pPr lvl="1"/>
            <a:r>
              <a:rPr lang="en-US" dirty="0" smtClean="0"/>
              <a:t>Other recent approaches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Low-level vs. high-level data races</a:t>
            </a:r>
          </a:p>
          <a:p>
            <a:pPr lvl="1"/>
            <a:r>
              <a:rPr lang="en-US" dirty="0"/>
              <a:t>Low-level detection is wrong for detecting high-level data races</a:t>
            </a:r>
            <a:endParaRPr lang="en-US" dirty="0" smtClean="0"/>
          </a:p>
          <a:p>
            <a:pPr lvl="1"/>
            <a:r>
              <a:rPr lang="en-US" dirty="0" smtClean="0"/>
              <a:t>Abstracting low-level data races to remove this gap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57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 about data races?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Recall not all race conditions are data races…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So why focus on data races?</a:t>
            </a:r>
          </a:p>
          <a:p>
            <a:endParaRPr lang="en-US" dirty="0"/>
          </a:p>
          <a:p>
            <a:r>
              <a:rPr lang="en-US" dirty="0" smtClean="0"/>
              <a:t>One answer: Find some bugs without application-specific knowledge</a:t>
            </a:r>
          </a:p>
          <a:p>
            <a:endParaRPr lang="en-US" dirty="0"/>
          </a:p>
          <a:p>
            <a:r>
              <a:rPr lang="en-US" dirty="0" smtClean="0"/>
              <a:t>More interesting: Semantics for modern languages very </a:t>
            </a:r>
            <a:r>
              <a:rPr lang="en-US" i="1" dirty="0" smtClean="0"/>
              <a:t>relaxed</a:t>
            </a:r>
            <a:r>
              <a:rPr lang="en-US" dirty="0" smtClean="0"/>
              <a:t> for programs with data races</a:t>
            </a:r>
          </a:p>
          <a:p>
            <a:pPr lvl="1"/>
            <a:r>
              <a:rPr lang="en-US" dirty="0" smtClean="0"/>
              <a:t>Else optimizing compilers and hardware too difficult in practice</a:t>
            </a:r>
          </a:p>
          <a:p>
            <a:pPr lvl="2"/>
            <a:r>
              <a:rPr lang="en-US" dirty="0" smtClean="0"/>
              <a:t>Our focus: compiler issues</a:t>
            </a:r>
          </a:p>
          <a:p>
            <a:pPr lvl="1"/>
            <a:r>
              <a:rPr lang="en-US" dirty="0" smtClean="0"/>
              <a:t>Increases importance of writing data-race-free programs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14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the assertion fail?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2133600"/>
            <a:ext cx="26670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shared memory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119F33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= 0;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= 0;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22912" y="2994413"/>
            <a:ext cx="2391888" cy="154386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Thread 1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a + b;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latin typeface="Courier New" pitchFamily="49" charset="0"/>
              </a:rPr>
              <a:t>= a + b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assert(z&gt;=y);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3009900"/>
            <a:ext cx="2286000" cy="952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Thread 2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b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a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Connector 9"/>
          <p:cNvCxnSpPr/>
          <p:nvPr>
            <p:custDataLst>
              <p:tags r:id="rId4"/>
            </p:custDataLst>
          </p:nvPr>
        </p:nvCxnSpPr>
        <p:spPr bwMode="auto">
          <a:xfrm>
            <a:off x="4495800" y="2971800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>
            <p:custDataLst>
              <p:tags r:id="rId5"/>
            </p:custDataLst>
          </p:nvPr>
        </p:nvCxnSpPr>
        <p:spPr bwMode="auto">
          <a:xfrm>
            <a:off x="4648200" y="2971800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15491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010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Broad overview of </a:t>
            </a:r>
            <a:r>
              <a:rPr lang="en-US" dirty="0" smtClean="0">
                <a:solidFill>
                  <a:schemeClr val="accent2"/>
                </a:solidFill>
              </a:rPr>
              <a:t>data races</a:t>
            </a:r>
          </a:p>
          <a:p>
            <a:pPr lvl="1"/>
            <a:r>
              <a:rPr lang="en-US" dirty="0" smtClean="0"/>
              <a:t>What they are [not]</a:t>
            </a:r>
          </a:p>
          <a:p>
            <a:pPr lvl="1"/>
            <a:r>
              <a:rPr lang="en-US" dirty="0" smtClean="0"/>
              <a:t>Why they complicate language </a:t>
            </a:r>
            <a:r>
              <a:rPr lang="en-US" dirty="0" smtClean="0">
                <a:solidFill>
                  <a:schemeClr val="accent2"/>
                </a:solidFill>
              </a:rPr>
              <a:t>semantics</a:t>
            </a:r>
          </a:p>
          <a:p>
            <a:pPr lvl="1"/>
            <a:r>
              <a:rPr lang="en-US" dirty="0" smtClean="0"/>
              <a:t>Data-race </a:t>
            </a:r>
            <a:r>
              <a:rPr lang="en-US" dirty="0" smtClean="0">
                <a:solidFill>
                  <a:schemeClr val="accent2"/>
                </a:solidFill>
              </a:rPr>
              <a:t>detection</a:t>
            </a:r>
            <a:r>
              <a:rPr lang="en-US" dirty="0" smtClean="0"/>
              <a:t>, especially </a:t>
            </a:r>
            <a:r>
              <a:rPr lang="en-US" dirty="0" smtClean="0">
                <a:solidFill>
                  <a:schemeClr val="accent2"/>
                </a:solidFill>
              </a:rPr>
              <a:t>dynamic</a:t>
            </a:r>
            <a:r>
              <a:rPr lang="en-US" i="1" dirty="0" smtClean="0"/>
              <a:t> </a:t>
            </a:r>
            <a:r>
              <a:rPr lang="en-US" dirty="0" smtClean="0"/>
              <a:t>detection</a:t>
            </a:r>
            <a:endParaRPr lang="en-US" i="1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Difference between </a:t>
            </a:r>
            <a:r>
              <a:rPr lang="en-US" dirty="0" smtClean="0">
                <a:solidFill>
                  <a:schemeClr val="accent2"/>
                </a:solidFill>
              </a:rPr>
              <a:t>low-level and high-level</a:t>
            </a:r>
            <a:r>
              <a:rPr lang="en-US" dirty="0" smtClean="0"/>
              <a:t> data races</a:t>
            </a:r>
          </a:p>
          <a:p>
            <a:pPr lvl="1"/>
            <a:r>
              <a:rPr lang="en-US" dirty="0" smtClean="0"/>
              <a:t>How to use low-level data races to detect high-level data races </a:t>
            </a:r>
          </a:p>
          <a:p>
            <a:pPr lvl="1"/>
            <a:r>
              <a:rPr lang="en-US" dirty="0" smtClean="0"/>
              <a:t>[Recent work with Benjamin Wood, Luis </a:t>
            </a:r>
            <a:r>
              <a:rPr lang="en-US" dirty="0" err="1" smtClean="0"/>
              <a:t>Ceze</a:t>
            </a:r>
            <a:r>
              <a:rPr lang="en-US" dirty="0"/>
              <a:t>:</a:t>
            </a:r>
            <a:r>
              <a:rPr lang="en-US" dirty="0" smtClean="0"/>
              <a:t> MSPC2010 </a:t>
            </a:r>
            <a:r>
              <a:rPr lang="en-US" dirty="0"/>
              <a:t>+</a:t>
            </a:r>
            <a:r>
              <a:rPr lang="en-US" dirty="0" smtClean="0"/>
              <a:t> under submission]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202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the assertion fail?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2133600"/>
            <a:ext cx="26670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shared memory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119F33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= 0;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= 0;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22912" y="2994413"/>
            <a:ext cx="2391888" cy="154386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Thread 1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a + b;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latin typeface="Courier New" pitchFamily="49" charset="0"/>
              </a:rPr>
              <a:t>= a + b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assert(z&gt;=y);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3009900"/>
            <a:ext cx="2286000" cy="952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Thread 2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b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a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Connector 9"/>
          <p:cNvCxnSpPr/>
          <p:nvPr>
            <p:custDataLst>
              <p:tags r:id="rId4"/>
            </p:custDataLst>
          </p:nvPr>
        </p:nvCxnSpPr>
        <p:spPr bwMode="auto">
          <a:xfrm>
            <a:off x="4495800" y="2971800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>
            <p:custDataLst>
              <p:tags r:id="rId5"/>
            </p:custDataLst>
          </p:nvPr>
        </p:nvCxnSpPr>
        <p:spPr bwMode="auto">
          <a:xfrm>
            <a:off x="4648200" y="2971800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62000" y="48006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Argue assertion cannot fail: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a</a:t>
            </a:r>
            <a:r>
              <a:rPr lang="en-US" b="0" dirty="0" smtClean="0"/>
              <a:t> never decreases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0" dirty="0" smtClean="0"/>
              <a:t> is never negative, so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z&gt;=y</a:t>
            </a:r>
          </a:p>
          <a:p>
            <a:pPr lvl="1"/>
            <a:r>
              <a:rPr lang="en-US" b="0" dirty="0" smtClean="0">
                <a:latin typeface="+mj-lt"/>
                <a:cs typeface="Courier New" pitchFamily="49" charset="0"/>
              </a:rPr>
              <a:t>But argument makes implicit assumptions you </a:t>
            </a:r>
            <a:r>
              <a:rPr lang="en-US" b="0" i="1" dirty="0" smtClean="0">
                <a:latin typeface="+mj-lt"/>
                <a:cs typeface="Courier New" pitchFamily="49" charset="0"/>
              </a:rPr>
              <a:t>cannot</a:t>
            </a:r>
            <a:r>
              <a:rPr lang="en-US" b="0" dirty="0" smtClean="0">
                <a:latin typeface="+mj-lt"/>
                <a:cs typeface="Courier New" pitchFamily="49" charset="0"/>
              </a:rPr>
              <a:t>  make in Java, C#, C++, etc. (!)</a:t>
            </a:r>
          </a:p>
        </p:txBody>
      </p:sp>
    </p:spTree>
    <p:extLst>
      <p:ext uri="{BB962C8B-B14F-4D97-AF65-F5344CB8AC3E}">
        <p14:creationId xmlns:p14="http://schemas.microsoft.com/office/powerpoint/2010/main" val="3871033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Common-</a:t>
            </a:r>
            <a:r>
              <a:rPr lang="en-US" dirty="0" err="1" smtClean="0"/>
              <a:t>subexpression</a:t>
            </a:r>
            <a:r>
              <a:rPr lang="en-US" dirty="0" smtClean="0"/>
              <a:t>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Compilers simplify/optimize code in many ways, e.g.: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2014921"/>
            <a:ext cx="26670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shared memory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119F33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= 0;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= 0;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99112" y="2875734"/>
            <a:ext cx="2391888" cy="154386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Thread 1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a + b;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latin typeface="Courier New" pitchFamily="49" charset="0"/>
              </a:rPr>
              <a:t>= a + b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x;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assert(z&gt;=y);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2891221"/>
            <a:ext cx="2286000" cy="952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Thread 2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b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a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Connector 9"/>
          <p:cNvCxnSpPr/>
          <p:nvPr>
            <p:custDataLst>
              <p:tags r:id="rId4"/>
            </p:custDataLst>
          </p:nvPr>
        </p:nvCxnSpPr>
        <p:spPr bwMode="auto">
          <a:xfrm>
            <a:off x="4572000" y="28531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>
            <p:custDataLst>
              <p:tags r:id="rId5"/>
            </p:custDataLst>
          </p:nvPr>
        </p:nvCxnSpPr>
        <p:spPr bwMode="auto">
          <a:xfrm>
            <a:off x="4724400" y="28531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514600" y="3919921"/>
            <a:ext cx="8382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762000" y="4648200"/>
            <a:ext cx="7772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Now assertion can fail</a:t>
            </a:r>
          </a:p>
          <a:p>
            <a:pPr lvl="1"/>
            <a:r>
              <a:rPr lang="en-US" b="0" dirty="0" smtClean="0">
                <a:latin typeface="+mj-lt"/>
                <a:cs typeface="Courier New" pitchFamily="49" charset="0"/>
              </a:rPr>
              <a:t>As though third read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0" dirty="0" smtClean="0">
                <a:latin typeface="+mj-lt"/>
                <a:cs typeface="Courier New" pitchFamily="49" charset="0"/>
              </a:rPr>
              <a:t> precedes second read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0" dirty="0" smtClean="0">
                <a:latin typeface="+mj-lt"/>
                <a:cs typeface="Courier New" pitchFamily="49" charset="0"/>
              </a:rPr>
              <a:t> </a:t>
            </a:r>
          </a:p>
          <a:p>
            <a:pPr lvl="1"/>
            <a:r>
              <a:rPr lang="en-US" b="0" dirty="0" smtClean="0">
                <a:latin typeface="+mj-lt"/>
                <a:cs typeface="Courier New" pitchFamily="49" charset="0"/>
              </a:rPr>
              <a:t>Most </a:t>
            </a:r>
            <a:r>
              <a:rPr lang="en-US" b="0" dirty="0" smtClean="0">
                <a:latin typeface="+mj-lt"/>
                <a:cs typeface="Courier New" pitchFamily="49" charset="0"/>
              </a:rPr>
              <a:t>compiler </a:t>
            </a:r>
            <a:r>
              <a:rPr lang="en-US" b="0" dirty="0" smtClean="0">
                <a:latin typeface="+mj-lt"/>
                <a:cs typeface="Courier New" pitchFamily="49" charset="0"/>
              </a:rPr>
              <a:t>optimizations have </a:t>
            </a:r>
            <a:r>
              <a:rPr lang="en-US" b="0" dirty="0" smtClean="0">
                <a:latin typeface="+mj-lt"/>
                <a:cs typeface="Courier New" pitchFamily="49" charset="0"/>
              </a:rPr>
              <a:t>the effect of reordering/removing/adding memory operations like </a:t>
            </a:r>
            <a:r>
              <a:rPr lang="en-US" b="0" dirty="0" smtClean="0">
                <a:latin typeface="+mj-lt"/>
                <a:cs typeface="Courier New" pitchFamily="49" charset="0"/>
              </a:rPr>
              <a:t>this (exceptions: constant-folding, function </a:t>
            </a:r>
            <a:r>
              <a:rPr lang="en-US" b="0" dirty="0" err="1" smtClean="0">
                <a:latin typeface="+mj-lt"/>
                <a:cs typeface="Courier New" pitchFamily="49" charset="0"/>
              </a:rPr>
              <a:t>inlining</a:t>
            </a:r>
            <a:r>
              <a:rPr lang="en-US" b="0" dirty="0" smtClean="0">
                <a:latin typeface="+mj-lt"/>
                <a:cs typeface="Courier New" pitchFamily="49" charset="0"/>
              </a:rPr>
              <a:t>, …)</a:t>
            </a:r>
            <a:endParaRPr lang="en-US" b="0" dirty="0" smtClean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808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decision…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2014921"/>
            <a:ext cx="26670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shared memory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119F33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= 0;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= 0;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99112" y="2875734"/>
            <a:ext cx="2391888" cy="154386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Thread 1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a + b;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latin typeface="Courier New" pitchFamily="49" charset="0"/>
              </a:rPr>
              <a:t>= a + b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x;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assert(z&gt;=y);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2891221"/>
            <a:ext cx="2286000" cy="952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Thread 2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b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a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Connector 9"/>
          <p:cNvCxnSpPr/>
          <p:nvPr>
            <p:custDataLst>
              <p:tags r:id="rId4"/>
            </p:custDataLst>
          </p:nvPr>
        </p:nvCxnSpPr>
        <p:spPr bwMode="auto">
          <a:xfrm>
            <a:off x="4572000" y="28531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>
            <p:custDataLst>
              <p:tags r:id="rId5"/>
            </p:custDataLst>
          </p:nvPr>
        </p:nvCxnSpPr>
        <p:spPr bwMode="auto">
          <a:xfrm>
            <a:off x="4724400" y="28531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514600" y="3919921"/>
            <a:ext cx="8382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762000" y="4724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Language semantics </a:t>
            </a:r>
            <a:r>
              <a:rPr lang="en-US" i="1" dirty="0" smtClean="0">
                <a:solidFill>
                  <a:srgbClr val="FF0000"/>
                </a:solidFill>
              </a:rPr>
              <a:t>must</a:t>
            </a:r>
            <a:r>
              <a:rPr lang="en-US" b="0" dirty="0" smtClean="0"/>
              <a:t>  resolve this tension:</a:t>
            </a:r>
          </a:p>
          <a:p>
            <a:pPr lvl="1"/>
            <a:r>
              <a:rPr lang="en-US" b="0" dirty="0" smtClean="0">
                <a:latin typeface="+mj-lt"/>
                <a:cs typeface="Courier New" pitchFamily="49" charset="0"/>
              </a:rPr>
              <a:t>If assertion can fail, the program is wrong</a:t>
            </a:r>
          </a:p>
          <a:p>
            <a:pPr lvl="1"/>
            <a:r>
              <a:rPr lang="en-US" b="0" dirty="0" smtClean="0">
                <a:latin typeface="+mj-lt"/>
                <a:cs typeface="Courier New" pitchFamily="49" charset="0"/>
              </a:rPr>
              <a:t>If assertion cannot fail, the compiler is wrong</a:t>
            </a:r>
          </a:p>
        </p:txBody>
      </p:sp>
    </p:spTree>
    <p:extLst>
      <p:ext uri="{BB962C8B-B14F-4D97-AF65-F5344CB8AC3E}">
        <p14:creationId xmlns:p14="http://schemas.microsoft.com/office/powerpoint/2010/main" val="4032022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914400" y="4572000"/>
            <a:ext cx="7696200" cy="1524000"/>
          </a:xfrm>
          <a:prstGeom prst="roundRect">
            <a:avLst>
              <a:gd name="adj" fmla="val 10433"/>
            </a:avLst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Memory-consistency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memory-consistency model</a:t>
            </a:r>
            <a:r>
              <a:rPr lang="en-US" dirty="0" smtClean="0"/>
              <a:t> (or </a:t>
            </a:r>
            <a:r>
              <a:rPr lang="en-US" i="1" dirty="0" smtClean="0">
                <a:solidFill>
                  <a:schemeClr val="accent2"/>
                </a:solidFill>
              </a:rPr>
              <a:t>memory model</a:t>
            </a:r>
            <a:r>
              <a:rPr lang="en-US" dirty="0" smtClean="0"/>
              <a:t>) for a shared-memory language specifies </a:t>
            </a:r>
            <a:r>
              <a:rPr lang="en-US" i="1" dirty="0" smtClean="0"/>
              <a:t>which write a read can see</a:t>
            </a:r>
          </a:p>
          <a:p>
            <a:pPr lvl="1"/>
            <a:r>
              <a:rPr lang="en-US" dirty="0" smtClean="0"/>
              <a:t>Essential part of language definition</a:t>
            </a:r>
          </a:p>
          <a:p>
            <a:pPr lvl="1"/>
            <a:r>
              <a:rPr lang="en-US" dirty="0" smtClean="0"/>
              <a:t>Widely under-appreciated until last several years</a:t>
            </a:r>
          </a:p>
          <a:p>
            <a:pPr lvl="1"/>
            <a:endParaRPr lang="en-US" dirty="0"/>
          </a:p>
          <a:p>
            <a:r>
              <a:rPr lang="en-US" dirty="0" smtClean="0"/>
              <a:t>Natural, strong model is </a:t>
            </a:r>
            <a:r>
              <a:rPr lang="en-US" i="1" dirty="0" smtClean="0">
                <a:solidFill>
                  <a:schemeClr val="accent2"/>
                </a:solidFill>
              </a:rPr>
              <a:t>sequential consistency (SC)</a:t>
            </a:r>
            <a:r>
              <a:rPr lang="en-US" dirty="0" smtClean="0"/>
              <a:t> [</a:t>
            </a:r>
            <a:r>
              <a:rPr lang="en-US" dirty="0" err="1" smtClean="0"/>
              <a:t>Lamport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Intuitive “interleaving semantics” with a  global memory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      “</a:t>
            </a:r>
            <a:r>
              <a:rPr lang="en-US" i="1" dirty="0" smtClean="0"/>
              <a:t>the results </a:t>
            </a:r>
            <a:r>
              <a:rPr lang="en-US" i="1" dirty="0"/>
              <a:t>of any execution is the same as if the operations of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all the processors </a:t>
            </a:r>
            <a:r>
              <a:rPr lang="en-US" i="1" dirty="0"/>
              <a:t>were executed in some sequential order,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and the operations </a:t>
            </a:r>
            <a:r>
              <a:rPr lang="en-US" i="1" dirty="0"/>
              <a:t>of each individual processor appear in this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sequence in the </a:t>
            </a:r>
            <a:r>
              <a:rPr lang="en-US" i="1" dirty="0"/>
              <a:t>order specified by its </a:t>
            </a:r>
            <a:r>
              <a:rPr lang="en-US" i="1" dirty="0" smtClean="0"/>
              <a:t>program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92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Considered too strong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/>
          <a:lstStyle/>
          <a:p>
            <a:r>
              <a:rPr lang="en-US" dirty="0" smtClean="0"/>
              <a:t>Under SC, compiler is wrong in our example</a:t>
            </a:r>
          </a:p>
          <a:p>
            <a:pPr lvl="1"/>
            <a:r>
              <a:rPr lang="en-US" dirty="0" smtClean="0"/>
              <a:t>Must disable any optimization that has effect of reordering memory operations [on mutable, thread-shared memory]</a:t>
            </a:r>
          </a:p>
          <a:p>
            <a:pPr lvl="1"/>
            <a:endParaRPr lang="en-US" dirty="0"/>
          </a:p>
          <a:p>
            <a:r>
              <a:rPr lang="en-US" dirty="0" smtClean="0"/>
              <a:t>So modern languages do </a:t>
            </a:r>
            <a:r>
              <a:rPr lang="en-US" i="1" dirty="0" smtClean="0"/>
              <a:t>not</a:t>
            </a:r>
            <a:r>
              <a:rPr lang="en-US" dirty="0" smtClean="0"/>
              <a:t> </a:t>
            </a:r>
            <a:r>
              <a:rPr lang="en-US" sz="400" dirty="0" smtClean="0"/>
              <a:t> </a:t>
            </a:r>
            <a:r>
              <a:rPr lang="en-US" dirty="0" smtClean="0"/>
              <a:t>guarantee SC</a:t>
            </a:r>
          </a:p>
          <a:p>
            <a:pPr lvl="1"/>
            <a:r>
              <a:rPr lang="en-US" dirty="0" smtClean="0"/>
              <a:t>Another reason: Disabling optimization insufficient because      the hardware also reorders memory operations unless you      use very expensive (10x-100x) instructions</a:t>
            </a:r>
          </a:p>
          <a:p>
            <a:pPr lvl="1"/>
            <a:endParaRPr lang="en-US" dirty="0"/>
          </a:p>
          <a:p>
            <a:r>
              <a:rPr lang="en-US" dirty="0" smtClean="0"/>
              <a:t>But still need </a:t>
            </a:r>
            <a:r>
              <a:rPr lang="en-US" i="1" dirty="0" smtClean="0"/>
              <a:t>some</a:t>
            </a:r>
            <a:r>
              <a:rPr lang="en-US" dirty="0" smtClean="0"/>
              <a:t> language semantics to reason about programs…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576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7315200" cy="4953000"/>
          </a:xfrm>
          <a:prstGeom prst="roundRect">
            <a:avLst>
              <a:gd name="adj" fmla="val 9126"/>
            </a:avLst>
          </a:prstGeom>
          <a:solidFill>
            <a:srgbClr val="FFC000"/>
          </a:solidFill>
          <a:ln>
            <a:solidFill>
              <a:schemeClr val="accent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50800" dir="20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/>
        </p:spPr>
        <p:txBody>
          <a:bodyPr/>
          <a:lstStyle/>
          <a:p>
            <a:pPr marL="0" indent="0" algn="ctr">
              <a:buNone/>
            </a:pPr>
            <a:endParaRPr lang="en-US" sz="200" dirty="0" smtClean="0"/>
          </a:p>
          <a:p>
            <a:pPr marL="0" indent="0" algn="ctr">
              <a:buNone/>
            </a:pPr>
            <a:r>
              <a:rPr lang="en-US" sz="4000" dirty="0" smtClean="0"/>
              <a:t>the </a:t>
            </a:r>
            <a:r>
              <a:rPr lang="en-US" sz="4000" dirty="0"/>
              <a:t>grand compromise</a:t>
            </a:r>
            <a:br>
              <a:rPr lang="en-US" sz="4000" dirty="0"/>
            </a:br>
            <a:r>
              <a:rPr lang="az-Cyrl-AZ" sz="4000" dirty="0"/>
              <a:t>великий компромисс</a:t>
            </a:r>
            <a:br>
              <a:rPr lang="az-Cyrl-AZ" sz="4000" dirty="0"/>
            </a:br>
            <a:r>
              <a:rPr lang="az-Cyrl-AZ" sz="4000" dirty="0"/>
              <a:t>вялікі кампраміс</a:t>
            </a:r>
            <a:br>
              <a:rPr lang="az-Cyrl-AZ" sz="4000" dirty="0"/>
            </a:br>
            <a:r>
              <a:rPr lang="en-US" sz="4000" dirty="0"/>
              <a:t>le grand </a:t>
            </a:r>
            <a:r>
              <a:rPr lang="en-US" sz="4000" dirty="0" err="1"/>
              <a:t>compromis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die </a:t>
            </a:r>
            <a:r>
              <a:rPr lang="en-US" sz="4000" dirty="0" err="1"/>
              <a:t>große</a:t>
            </a:r>
            <a:r>
              <a:rPr lang="en-US" sz="4000" dirty="0"/>
              <a:t> </a:t>
            </a:r>
            <a:r>
              <a:rPr lang="en-US" sz="4000" dirty="0" err="1"/>
              <a:t>Kompromiss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err="1"/>
              <a:t>il</a:t>
            </a:r>
            <a:r>
              <a:rPr lang="en-US" sz="4000" dirty="0"/>
              <a:t> </a:t>
            </a:r>
            <a:r>
              <a:rPr lang="en-US" sz="4000" dirty="0" err="1"/>
              <a:t>compromesso</a:t>
            </a:r>
            <a:r>
              <a:rPr lang="en-US" sz="4000" dirty="0"/>
              <a:t> </a:t>
            </a:r>
            <a:r>
              <a:rPr lang="en-US" sz="4000" dirty="0" err="1"/>
              <a:t>grande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die </a:t>
            </a:r>
            <a:r>
              <a:rPr lang="en-US" sz="4000" dirty="0" err="1"/>
              <a:t>groot</a:t>
            </a:r>
            <a:r>
              <a:rPr lang="en-US" sz="4000" dirty="0"/>
              <a:t> </a:t>
            </a:r>
            <a:r>
              <a:rPr lang="en-US" sz="4000" dirty="0" err="1"/>
              <a:t>kompromie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83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“grand compromise”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800600"/>
          </a:xfrm>
        </p:spPr>
        <p:txBody>
          <a:bodyPr/>
          <a:lstStyle/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Guarantee SC only for “</a:t>
            </a:r>
            <a:r>
              <a:rPr lang="en-US" i="1" dirty="0" smtClean="0"/>
              <a:t>correctly synchronized”</a:t>
            </a:r>
            <a:r>
              <a:rPr lang="en-US" dirty="0" smtClean="0"/>
              <a:t> programs [</a:t>
            </a:r>
            <a:r>
              <a:rPr lang="en-US" dirty="0" err="1" smtClean="0"/>
              <a:t>Adve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Rely on programmer to synchronize correctly</a:t>
            </a:r>
          </a:p>
          <a:p>
            <a:pPr lvl="1"/>
            <a:r>
              <a:rPr lang="en-US" dirty="0" smtClean="0"/>
              <a:t>Correctly synchronized == data-race free (DRF)!</a:t>
            </a:r>
          </a:p>
          <a:p>
            <a:pPr lvl="1"/>
            <a:endParaRPr lang="en-US" dirty="0"/>
          </a:p>
          <a:p>
            <a:r>
              <a:rPr lang="en-US" dirty="0" smtClean="0"/>
              <a:t>More precisely:</a:t>
            </a:r>
          </a:p>
          <a:p>
            <a:pPr marL="457200" lvl="1" indent="0">
              <a:buNone/>
            </a:pPr>
            <a:r>
              <a:rPr lang="en-US" i="1" dirty="0" smtClean="0"/>
              <a:t>If</a:t>
            </a:r>
            <a:r>
              <a:rPr lang="en-US" dirty="0" smtClean="0"/>
              <a:t> every SC execution of a program </a:t>
            </a:r>
            <a:r>
              <a:rPr lang="en-US" i="1" dirty="0" smtClean="0"/>
              <a:t>P</a:t>
            </a:r>
            <a:r>
              <a:rPr lang="en-US" dirty="0" smtClean="0"/>
              <a:t> has no data races,              </a:t>
            </a:r>
            <a:r>
              <a:rPr lang="en-US" i="1" dirty="0" smtClean="0"/>
              <a:t>then</a:t>
            </a:r>
            <a:r>
              <a:rPr lang="en-US" dirty="0" smtClean="0"/>
              <a:t> every execution of </a:t>
            </a:r>
            <a:r>
              <a:rPr lang="en-US" i="1" dirty="0" smtClean="0"/>
              <a:t>P</a:t>
            </a:r>
            <a:r>
              <a:rPr lang="en-US" dirty="0" smtClean="0"/>
              <a:t> is equivalent to an SC execution</a:t>
            </a:r>
          </a:p>
          <a:p>
            <a:pPr lvl="1"/>
            <a:r>
              <a:rPr lang="en-US" dirty="0" smtClean="0"/>
              <a:t>Notice we use SC to decide if </a:t>
            </a:r>
            <a:r>
              <a:rPr lang="en-US" i="1" dirty="0" smtClean="0"/>
              <a:t>P</a:t>
            </a:r>
            <a:r>
              <a:rPr lang="en-US" dirty="0" smtClean="0"/>
              <a:t> has data races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Known as “DRF implies SC”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96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under the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Programmer: write a DRF program</a:t>
            </a:r>
          </a:p>
          <a:p>
            <a:r>
              <a:rPr lang="en-US" dirty="0" smtClean="0"/>
              <a:t>Language </a:t>
            </a:r>
            <a:r>
              <a:rPr lang="en-US" dirty="0" err="1" smtClean="0"/>
              <a:t>implementor</a:t>
            </a:r>
            <a:r>
              <a:rPr lang="en-US" dirty="0" smtClean="0"/>
              <a:t>: provide SC assuming program is DRF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But what if there </a:t>
            </a:r>
            <a:r>
              <a:rPr lang="en-US" i="1" dirty="0" smtClean="0"/>
              <a:t>is</a:t>
            </a:r>
            <a:r>
              <a:rPr lang="en-US" dirty="0" smtClean="0"/>
              <a:t> a data race:</a:t>
            </a:r>
          </a:p>
          <a:p>
            <a:pPr lvl="1"/>
            <a:r>
              <a:rPr lang="en-US" dirty="0" smtClean="0"/>
              <a:t>C++: anything can happen</a:t>
            </a:r>
          </a:p>
          <a:p>
            <a:pPr lvl="2"/>
            <a:r>
              <a:rPr lang="en-US" dirty="0" smtClean="0"/>
              <a:t>“catch-fire semantics”</a:t>
            </a:r>
          </a:p>
          <a:p>
            <a:pPr lvl="2"/>
            <a:r>
              <a:rPr lang="en-US" dirty="0" smtClean="0"/>
              <a:t>Just like array-bounds errors, uninitialized data, etc.</a:t>
            </a:r>
          </a:p>
          <a:p>
            <a:pPr lvl="1"/>
            <a:r>
              <a:rPr lang="en-US" dirty="0" smtClean="0"/>
              <a:t>Java/C#: very complicated story</a:t>
            </a:r>
          </a:p>
          <a:p>
            <a:pPr lvl="2"/>
            <a:r>
              <a:rPr lang="en-US" dirty="0" smtClean="0"/>
              <a:t>Preserve safety/security despite </a:t>
            </a:r>
            <a:r>
              <a:rPr lang="en-US" dirty="0" err="1" smtClean="0"/>
              <a:t>reorderings</a:t>
            </a:r>
            <a:endParaRPr lang="en-US" dirty="0" smtClean="0"/>
          </a:p>
          <a:p>
            <a:pPr lvl="2"/>
            <a:r>
              <a:rPr lang="en-US" dirty="0" smtClean="0"/>
              <a:t>“DRF implies SC” a theorem about the very-complicated definition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48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Code has a data race, so program is wrong and compiler is justified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2395921"/>
            <a:ext cx="26670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shared memory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119F33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= 0;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= 0;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99112" y="3256734"/>
            <a:ext cx="2391888" cy="154386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Thread 1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a + b;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latin typeface="Courier New" pitchFamily="49" charset="0"/>
              </a:rPr>
              <a:t>= a + b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x;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assert(z&gt;=y);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3272221"/>
            <a:ext cx="2286000" cy="952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Thread 2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b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a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Connector 9"/>
          <p:cNvCxnSpPr/>
          <p:nvPr>
            <p:custDataLst>
              <p:tags r:id="rId4"/>
            </p:custDataLst>
          </p:nvPr>
        </p:nvCxnSpPr>
        <p:spPr bwMode="auto">
          <a:xfrm>
            <a:off x="4572000" y="32341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>
            <p:custDataLst>
              <p:tags r:id="rId5"/>
            </p:custDataLst>
          </p:nvPr>
        </p:nvCxnSpPr>
        <p:spPr bwMode="auto">
          <a:xfrm>
            <a:off x="4724400" y="32341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514600" y="4300921"/>
            <a:ext cx="8382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89382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version is DRF, so the “optimization” is </a:t>
            </a:r>
            <a:r>
              <a:rPr lang="en-US" i="1" dirty="0" smtClean="0"/>
              <a:t>illegal</a:t>
            </a:r>
            <a:endParaRPr lang="en-US" dirty="0"/>
          </a:p>
          <a:p>
            <a:pPr lvl="1"/>
            <a:r>
              <a:rPr lang="en-US" dirty="0" smtClean="0"/>
              <a:t>Compiler would be wrong: assertion must not fail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2395920"/>
            <a:ext cx="2667000" cy="9568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shared memory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119F33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= 0;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= 0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</a:t>
            </a:r>
            <a:r>
              <a:rPr lang="en-US" sz="2000" kern="0" dirty="0" smtClean="0">
                <a:latin typeface="Courier New" pitchFamily="49" charset="0"/>
              </a:rPr>
              <a:t> a lock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3713934"/>
            <a:ext cx="3200400" cy="154386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Thread 1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sync(m){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a + b;}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sync(m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a;}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sync(m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latin typeface="Courier New" pitchFamily="49" charset="0"/>
              </a:rPr>
              <a:t>= a + b;}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assert(z&gt;=y);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3729421"/>
            <a:ext cx="2743200" cy="952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Thread 2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sync(m</a:t>
            </a:r>
            <a:r>
              <a:rPr lang="en-US" sz="2000" kern="0" dirty="0" smtClean="0">
                <a:latin typeface="Courier New" pitchFamily="49" charset="0"/>
              </a:rPr>
              <a:t>){b = 1;}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sync(m</a:t>
            </a:r>
            <a:r>
              <a:rPr lang="en-US" sz="2000" kern="0" dirty="0" smtClean="0">
                <a:latin typeface="Courier New" pitchFamily="49" charset="0"/>
              </a:rPr>
              <a:t>){a = 1;}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Connector 9"/>
          <p:cNvCxnSpPr/>
          <p:nvPr>
            <p:custDataLst>
              <p:tags r:id="rId4"/>
            </p:custDataLst>
          </p:nvPr>
        </p:nvCxnSpPr>
        <p:spPr bwMode="auto">
          <a:xfrm>
            <a:off x="4572000" y="36913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>
            <p:custDataLst>
              <p:tags r:id="rId5"/>
            </p:custDataLst>
          </p:nvPr>
        </p:nvCxnSpPr>
        <p:spPr bwMode="auto">
          <a:xfrm>
            <a:off x="4724400" y="36913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51923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of presentation is background</a:t>
            </a:r>
          </a:p>
          <a:p>
            <a:pPr lvl="1"/>
            <a:r>
              <a:rPr lang="en-US" dirty="0" smtClean="0"/>
              <a:t>Prepared for a summer school</a:t>
            </a:r>
          </a:p>
          <a:p>
            <a:pPr lvl="1"/>
            <a:r>
              <a:rPr lang="en-US" dirty="0" smtClean="0"/>
              <a:t>Much not my work</a:t>
            </a:r>
          </a:p>
          <a:p>
            <a:pPr lvl="1"/>
            <a:r>
              <a:rPr lang="en-US" dirty="0" smtClean="0"/>
              <a:t>Will not carefully cite references: better to omit most than cite most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pPr lvl="1"/>
            <a:r>
              <a:rPr lang="en-US" dirty="0" smtClean="0"/>
              <a:t>There are surely &gt; 100 good papers on data races, which should be accessible after this material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most-important-references listed at </a:t>
            </a:r>
            <a:r>
              <a:rPr lang="en-US" dirty="0" smtClean="0"/>
              <a:t>end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Some materials generously adapted from Joseph </a:t>
            </a:r>
            <a:r>
              <a:rPr lang="en-US" dirty="0" err="1" smtClean="0"/>
              <a:t>Devietti</a:t>
            </a:r>
            <a:r>
              <a:rPr lang="en-US" dirty="0" smtClean="0"/>
              <a:t>, Stephen Freund, Vijay </a:t>
            </a:r>
            <a:r>
              <a:rPr lang="en-US" dirty="0" err="1" smtClean="0"/>
              <a:t>Menon</a:t>
            </a:r>
            <a:r>
              <a:rPr lang="en-US" dirty="0" smtClean="0"/>
              <a:t>, Hal Perkins, Benjamin Wood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239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version is DRF, but the optimization is </a:t>
            </a:r>
            <a:r>
              <a:rPr lang="en-US" i="1" dirty="0" smtClean="0"/>
              <a:t>legal</a:t>
            </a:r>
            <a:r>
              <a:rPr lang="en-US" dirty="0" smtClean="0"/>
              <a:t>  because it does not affect </a:t>
            </a:r>
            <a:r>
              <a:rPr lang="en-US" i="1" dirty="0" smtClean="0"/>
              <a:t>observable</a:t>
            </a:r>
            <a:r>
              <a:rPr lang="en-US" dirty="0" smtClean="0"/>
              <a:t> behavior:  the assertion will not fail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2395920"/>
            <a:ext cx="2667000" cy="9568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shared memory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119F33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= 0;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= 0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</a:t>
            </a:r>
            <a:r>
              <a:rPr lang="en-US" sz="2000" kern="0" dirty="0" smtClean="0">
                <a:latin typeface="Courier New" pitchFamily="49" charset="0"/>
              </a:rPr>
              <a:t> a lock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3713934"/>
            <a:ext cx="3200400" cy="222966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Thread 1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sync(m){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a + b;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z </a:t>
            </a:r>
            <a:r>
              <a:rPr lang="en-US" sz="2000" kern="0" dirty="0">
                <a:latin typeface="Courier New" pitchFamily="49" charset="0"/>
              </a:rPr>
              <a:t>= a + b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x;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assert(z&gt;=y);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3729420"/>
            <a:ext cx="2743200" cy="15283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Thread 2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sync(m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b = 1;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a = 1;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Connector 9"/>
          <p:cNvCxnSpPr/>
          <p:nvPr>
            <p:custDataLst>
              <p:tags r:id="rId4"/>
            </p:custDataLst>
          </p:nvPr>
        </p:nvCxnSpPr>
        <p:spPr bwMode="auto">
          <a:xfrm>
            <a:off x="4572000" y="36913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>
            <p:custDataLst>
              <p:tags r:id="rId5"/>
            </p:custDataLst>
          </p:nvPr>
        </p:nvCxnSpPr>
        <p:spPr bwMode="auto">
          <a:xfrm>
            <a:off x="4724400" y="36913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905000" y="5105400"/>
            <a:ext cx="8382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30355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version is also DRF and the optimization is illegal</a:t>
            </a:r>
          </a:p>
          <a:p>
            <a:pPr lvl="1"/>
            <a:r>
              <a:rPr lang="en-US" dirty="0" smtClean="0"/>
              <a:t>Volatile fields (cf. C++ atomics) exist precisely for writing “clever” code like this (e.g., lock-free data structures)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2548321"/>
            <a:ext cx="3124200" cy="12616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shared memory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volatile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0;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= 0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05000" y="4094934"/>
            <a:ext cx="2286000" cy="177246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Thread 1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a + b;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latin typeface="Courier New" pitchFamily="49" charset="0"/>
              </a:rPr>
              <a:t>= a + b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assert(z&gt;=y);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4110420"/>
            <a:ext cx="2743200" cy="15283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Thread 2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b = 1;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Connector 9"/>
          <p:cNvCxnSpPr/>
          <p:nvPr>
            <p:custDataLst>
              <p:tags r:id="rId4"/>
            </p:custDataLst>
          </p:nvPr>
        </p:nvCxnSpPr>
        <p:spPr bwMode="auto">
          <a:xfrm>
            <a:off x="4572000" y="40723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>
            <p:custDataLst>
              <p:tags r:id="rId5"/>
            </p:custDataLst>
          </p:nvPr>
        </p:nvCxnSpPr>
        <p:spPr bwMode="auto">
          <a:xfrm>
            <a:off x="4724400" y="4072321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26280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allowed?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can language </a:t>
            </a:r>
            <a:r>
              <a:rPr lang="en-US" dirty="0" err="1" smtClean="0"/>
              <a:t>implementors</a:t>
            </a:r>
            <a:r>
              <a:rPr lang="en-US" dirty="0" smtClean="0"/>
              <a:t> know if an optimization obeys  “DRF implies SC”?  Must be aware of threads! [Boehm]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Basically 2.5 rules suffice, </a:t>
            </a:r>
            <a:r>
              <a:rPr lang="en-US" i="1" dirty="0" smtClean="0"/>
              <a:t>without</a:t>
            </a:r>
            <a:r>
              <a:rPr lang="en-US" dirty="0" smtClean="0"/>
              <a:t> needing inter-thread analysis: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0.   </a:t>
            </a:r>
            <a:r>
              <a:rPr lang="en-US" sz="1000" dirty="0" smtClean="0"/>
              <a:t> </a:t>
            </a:r>
            <a:r>
              <a:rPr lang="en-US" dirty="0" smtClean="0"/>
              <a:t>Optimization must be legal for single-threaded programs</a:t>
            </a:r>
          </a:p>
          <a:p>
            <a:pPr marL="0" indent="0"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not move shared-memory accesses across lock acquires/releases</a:t>
            </a:r>
          </a:p>
          <a:p>
            <a:pPr lvl="1"/>
            <a:r>
              <a:rPr lang="en-US" dirty="0" smtClean="0"/>
              <a:t>Careful: A </a:t>
            </a:r>
            <a:r>
              <a:rPr lang="en-US" dirty="0" err="1" smtClean="0"/>
              <a:t>callee</a:t>
            </a:r>
            <a:r>
              <a:rPr lang="en-US" dirty="0" smtClean="0"/>
              <a:t> might do synchronization</a:t>
            </a:r>
          </a:p>
          <a:p>
            <a:pPr lvl="1"/>
            <a:r>
              <a:rPr lang="en-US" dirty="0" smtClean="0"/>
              <a:t>Can relax this slightly: next slide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Never add a memory operation not in the program [Boehm]</a:t>
            </a:r>
          </a:p>
          <a:p>
            <a:pPr lvl="1"/>
            <a:r>
              <a:rPr lang="en-US" dirty="0" smtClean="0"/>
              <a:t>Seems like it would be strange to do this, but there are some non-strange examples: upcoming slides</a:t>
            </a:r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287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Across synchronization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 guideline: Do not have effect of moving memory operations across synchronization operations</a:t>
            </a:r>
          </a:p>
          <a:p>
            <a:pPr lvl="1"/>
            <a:r>
              <a:rPr lang="en-US" dirty="0" smtClean="0"/>
              <a:t>Suffices to understand our example</a:t>
            </a:r>
          </a:p>
          <a:p>
            <a:pPr lvl="1"/>
            <a:endParaRPr lang="en-US" dirty="0"/>
          </a:p>
          <a:p>
            <a:r>
              <a:rPr lang="en-US" dirty="0" smtClean="0"/>
              <a:t>In fact, some simple extensions are sound</a:t>
            </a:r>
          </a:p>
          <a:p>
            <a:pPr lvl="1"/>
            <a:r>
              <a:rPr lang="en-US" dirty="0" smtClean="0"/>
              <a:t>Okay to move memory operations </a:t>
            </a:r>
            <a:r>
              <a:rPr lang="en-US" i="1" dirty="0" smtClean="0"/>
              <a:t>forward</a:t>
            </a:r>
            <a:r>
              <a:rPr lang="en-US" dirty="0"/>
              <a:t> </a:t>
            </a:r>
            <a:r>
              <a:rPr lang="en-US" sz="400" dirty="0" smtClean="0"/>
              <a:t> </a:t>
            </a:r>
            <a:r>
              <a:rPr lang="en-US" dirty="0" smtClean="0"/>
              <a:t>past </a:t>
            </a:r>
            <a:r>
              <a:rPr lang="en-US" i="1" dirty="0" smtClean="0"/>
              <a:t>acquires</a:t>
            </a:r>
          </a:p>
          <a:p>
            <a:pPr lvl="1"/>
            <a:r>
              <a:rPr lang="en-US" dirty="0" smtClean="0"/>
              <a:t>Okay to move memory operations </a:t>
            </a:r>
            <a:r>
              <a:rPr lang="en-US" i="1" dirty="0" smtClean="0"/>
              <a:t>backward</a:t>
            </a:r>
            <a:r>
              <a:rPr lang="en-US" dirty="0" smtClean="0"/>
              <a:t> </a:t>
            </a:r>
            <a:r>
              <a:rPr lang="en-US" sz="400" dirty="0" smtClean="0"/>
              <a:t> </a:t>
            </a:r>
            <a:r>
              <a:rPr lang="en-US" dirty="0" smtClean="0"/>
              <a:t>past </a:t>
            </a:r>
            <a:r>
              <a:rPr lang="en-US" i="1" dirty="0" smtClean="0"/>
              <a:t>releases</a:t>
            </a:r>
          </a:p>
          <a:p>
            <a:pPr lvl="1"/>
            <a:r>
              <a:rPr lang="en-US" dirty="0" smtClean="0"/>
              <a:t>See work on “interference-free regions” </a:t>
            </a:r>
          </a:p>
          <a:p>
            <a:pPr lvl="2"/>
            <a:r>
              <a:rPr lang="en-US" dirty="0" smtClean="0"/>
              <a:t>[</a:t>
            </a:r>
            <a:r>
              <a:rPr lang="en-US" dirty="0" err="1" smtClean="0"/>
              <a:t>Effinger</a:t>
            </a:r>
            <a:r>
              <a:rPr lang="en-US" dirty="0" smtClean="0"/>
              <a:t>-Dean et al, MSPC2010, OOPSLA2012]</a:t>
            </a:r>
          </a:p>
          <a:p>
            <a:pPr lvl="2"/>
            <a:r>
              <a:rPr lang="en-US" dirty="0" smtClean="0"/>
              <a:t>And older subsumed idea of 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“roach-motel reordering”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pic>
        <p:nvPicPr>
          <p:cNvPr id="1026" name="Picture 2" descr="http://normanweaver.files.wordpress.com/2011/10/roach-motel-smal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864257"/>
            <a:ext cx="1752600" cy="154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741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memory values?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if this code ran concurrently: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Transformation </a:t>
            </a:r>
            <a:r>
              <a:rPr lang="en-US" dirty="0"/>
              <a:t>is legal in a single-threaded program, but is illegal* because it adds a new write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/>
              <a:t> into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) that cannot occur: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* Legal </a:t>
            </a:r>
            <a:r>
              <a:rPr lang="en-US" dirty="0"/>
              <a:t>in C++ </a:t>
            </a:r>
            <a:r>
              <a:rPr lang="en-US" dirty="0" smtClean="0"/>
              <a:t>because </a:t>
            </a:r>
            <a:r>
              <a:rPr lang="en-US" dirty="0"/>
              <a:t>there is a data race, but illegal in Java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524000" y="1371600"/>
            <a:ext cx="64008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ts val="22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x and y are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globals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 initially 0</a:t>
            </a:r>
          </a:p>
          <a:p>
            <a:pPr>
              <a:lnSpc>
                <a:spcPts val="2200"/>
              </a:lnSpc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foo() {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optimized?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void foo() {   </a:t>
            </a:r>
          </a:p>
          <a:p>
            <a:pPr>
              <a:lnSpc>
                <a:spcPts val="2200"/>
              </a:lnSpc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++x;      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========&gt;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x += 2;</a:t>
            </a:r>
          </a:p>
          <a:p>
            <a:pPr>
              <a:lnSpc>
                <a:spcPts val="2200"/>
              </a:lnSpc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(y==1)                  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(y!=1) </a:t>
            </a:r>
          </a:p>
          <a:p>
            <a:pPr>
              <a:lnSpc>
                <a:spcPts val="2200"/>
              </a:lnSpc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++x;                       --x;</a:t>
            </a:r>
          </a:p>
          <a:p>
            <a:pPr>
              <a:lnSpc>
                <a:spcPts val="2200"/>
              </a:lnSpc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                         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895600" y="4114800"/>
            <a:ext cx="3200400" cy="83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ts val="22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(x==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                </a:t>
            </a:r>
          </a:p>
          <a:p>
            <a:pPr>
              <a:lnSpc>
                <a:spcPts val="2200"/>
              </a:lnSpc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do_evil_things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187163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 with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more subtle example of an illegal* transformation: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global memory,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/>
              <a:t> is a (fast) register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Problematic case: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n==0</a:t>
            </a:r>
            <a:r>
              <a:rPr lang="en-US" dirty="0" smtClean="0"/>
              <a:t> and another thread writes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while for-loop executes</a:t>
            </a:r>
          </a:p>
          <a:p>
            <a:pPr lvl="1"/>
            <a:r>
              <a:rPr lang="en-US" dirty="0" smtClean="0"/>
              <a:t>Optimization okay if check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n&gt;0</a:t>
            </a:r>
          </a:p>
          <a:p>
            <a:pPr marL="0" indent="0">
              <a:buNone/>
            </a:pPr>
            <a:endParaRPr lang="en-US" sz="1000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*Illegal even in C++ because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n==0</a:t>
            </a:r>
            <a:r>
              <a:rPr lang="en-US" dirty="0" smtClean="0">
                <a:latin typeface="+mj-lt"/>
                <a:cs typeface="Courier New" pitchFamily="49" charset="0"/>
              </a:rPr>
              <a:t> there are no data races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90600" y="2442358"/>
            <a:ext cx="7010400" cy="182484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ts val="2200"/>
              </a:lnSpc>
              <a:buFont typeface="Wingdings" pitchFamily="2" charset="2"/>
              <a:buNone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                optimized?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>
              <a:lnSpc>
                <a:spcPts val="22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n;i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========&gt;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x;</a:t>
            </a:r>
          </a:p>
          <a:p>
            <a:pPr>
              <a:lnSpc>
                <a:spcPts val="2200"/>
              </a:lnSpc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 += 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n;i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22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+= 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22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         x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773362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Thread-local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these issues go away for memory the compiler knows is thread-local</a:t>
            </a:r>
          </a:p>
          <a:p>
            <a:pPr lvl="1"/>
            <a:r>
              <a:rPr lang="en-US" dirty="0" smtClean="0"/>
              <a:t>Could be via static analysis</a:t>
            </a:r>
          </a:p>
          <a:p>
            <a:pPr lvl="1"/>
            <a:r>
              <a:rPr lang="en-US" dirty="0" smtClean="0"/>
              <a:t>Could be via programmer annotations</a:t>
            </a:r>
          </a:p>
          <a:p>
            <a:pPr lvl="1"/>
            <a:endParaRPr lang="en-US" dirty="0"/>
          </a:p>
          <a:p>
            <a:r>
              <a:rPr lang="en-US" dirty="0" smtClean="0"/>
              <a:t>If the </a:t>
            </a:r>
            <a:r>
              <a:rPr lang="en-US" i="1" dirty="0" smtClean="0"/>
              <a:t>default</a:t>
            </a:r>
            <a:r>
              <a:rPr lang="en-US" dirty="0" smtClean="0"/>
              <a:t> were thread-local, maybe we could live with less/no optimization on thread-shared</a:t>
            </a:r>
          </a:p>
          <a:p>
            <a:pPr lvl="1"/>
            <a:r>
              <a:rPr lang="en-US" dirty="0" smtClean="0"/>
              <a:t>But harder to write reusable libraries</a:t>
            </a:r>
          </a:p>
          <a:p>
            <a:pPr lvl="1"/>
            <a:r>
              <a:rPr lang="en-US" dirty="0" smtClean="0"/>
              <a:t>And potential aliasing often makes it hard to infer statically what data is thread-local</a:t>
            </a:r>
          </a:p>
          <a:p>
            <a:pPr lvl="1"/>
            <a:endParaRPr lang="en-US" dirty="0"/>
          </a:p>
          <a:p>
            <a:r>
              <a:rPr lang="en-US" dirty="0" smtClean="0"/>
              <a:t>Most memory </a:t>
            </a:r>
            <a:r>
              <a:rPr lang="en-US" i="1" dirty="0" smtClean="0"/>
              <a:t>is</a:t>
            </a:r>
            <a:r>
              <a:rPr lang="en-US" dirty="0" smtClean="0"/>
              <a:t> thread-local, so the best way to improve compilers may be to work on identifying thread-local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120891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724400"/>
          </a:xfrm>
        </p:spPr>
        <p:txBody>
          <a:bodyPr/>
          <a:lstStyle/>
          <a:p>
            <a:r>
              <a:rPr lang="en-US" dirty="0" smtClean="0"/>
              <a:t>What are data races</a:t>
            </a:r>
          </a:p>
          <a:p>
            <a:endParaRPr lang="en-US" sz="800" dirty="0" smtClean="0"/>
          </a:p>
          <a:p>
            <a:r>
              <a:rPr lang="en-US" dirty="0" smtClean="0"/>
              <a:t>Memory-consistency models: why data races muddy semantics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Approaches to data-race detection</a:t>
            </a:r>
          </a:p>
          <a:p>
            <a:pPr lvl="1"/>
            <a:r>
              <a:rPr lang="en-US" dirty="0"/>
              <a:t>Static vs. </a:t>
            </a:r>
            <a:r>
              <a:rPr lang="en-US" dirty="0" smtClean="0"/>
              <a:t>dynamic</a:t>
            </a:r>
          </a:p>
          <a:p>
            <a:pPr lvl="1"/>
            <a:r>
              <a:rPr lang="en-US" dirty="0" smtClean="0"/>
              <a:t>Sound </a:t>
            </a:r>
            <a:r>
              <a:rPr lang="en-US" dirty="0"/>
              <a:t>vs. complete vs. both vs. neither</a:t>
            </a:r>
            <a:endParaRPr lang="en-US" dirty="0" smtClean="0"/>
          </a:p>
          <a:p>
            <a:pPr lvl="1"/>
            <a:r>
              <a:rPr lang="en-US" dirty="0" smtClean="0"/>
              <a:t>Locksets</a:t>
            </a:r>
          </a:p>
          <a:p>
            <a:pPr lvl="1"/>
            <a:r>
              <a:rPr lang="en-US" dirty="0" smtClean="0"/>
              <a:t>Vector clocks and </a:t>
            </a:r>
            <a:r>
              <a:rPr lang="en-US" dirty="0" err="1" smtClean="0"/>
              <a:t>FastTrack</a:t>
            </a:r>
            <a:endParaRPr lang="en-US" dirty="0" smtClean="0"/>
          </a:p>
          <a:p>
            <a:pPr lvl="1"/>
            <a:r>
              <a:rPr lang="en-US" dirty="0" smtClean="0"/>
              <a:t>Other recent approaches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Low-level vs. high-level data races</a:t>
            </a:r>
          </a:p>
          <a:p>
            <a:pPr lvl="1"/>
            <a:r>
              <a:rPr lang="en-US" dirty="0"/>
              <a:t>Low-level detection is wrong for detecting high-level data races</a:t>
            </a:r>
            <a:endParaRPr lang="en-US" dirty="0" smtClean="0"/>
          </a:p>
          <a:p>
            <a:pPr lvl="1"/>
            <a:r>
              <a:rPr lang="en-US" dirty="0" smtClean="0"/>
              <a:t>Abstracting low-level data races to remove this gap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54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Done: Technical definition of a data race</a:t>
            </a:r>
          </a:p>
          <a:p>
            <a:r>
              <a:rPr lang="en-US" dirty="0" smtClean="0"/>
              <a:t>Done: Why programmers must avoid data races</a:t>
            </a:r>
          </a:p>
          <a:p>
            <a:endParaRPr lang="en-US" dirty="0"/>
          </a:p>
          <a:p>
            <a:r>
              <a:rPr lang="en-US" dirty="0" smtClean="0"/>
              <a:t>Now: Trusting programmers to avoid data races is unsatisfying, so would like to </a:t>
            </a:r>
            <a:r>
              <a:rPr lang="en-US" dirty="0" smtClean="0">
                <a:solidFill>
                  <a:schemeClr val="accent2"/>
                </a:solidFill>
              </a:rPr>
              <a:t>detect them</a:t>
            </a:r>
          </a:p>
          <a:p>
            <a:pPr lvl="1"/>
            <a:r>
              <a:rPr lang="en-US" b="1" dirty="0" smtClean="0">
                <a:sym typeface="Symbol"/>
              </a:rPr>
              <a:t>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20 years of research, still ongoing</a:t>
            </a:r>
          </a:p>
          <a:p>
            <a:pPr lvl="1"/>
            <a:r>
              <a:rPr lang="en-US" dirty="0" smtClean="0"/>
              <a:t>Analogous to research on other programming errors </a:t>
            </a:r>
          </a:p>
          <a:p>
            <a:pPr lvl="2"/>
            <a:r>
              <a:rPr lang="en-US" dirty="0" smtClean="0"/>
              <a:t>type-checking, array-bounds, …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Key design-space dimensions</a:t>
            </a:r>
            <a:r>
              <a:rPr lang="en-US" dirty="0" smtClean="0"/>
              <a:t> not unique to data-race detection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09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vs.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Static</a:t>
            </a:r>
            <a:r>
              <a:rPr lang="en-US" dirty="0" smtClean="0"/>
              <a:t> data-race detectors analyze a program</a:t>
            </a:r>
          </a:p>
          <a:p>
            <a:pPr lvl="1"/>
            <a:r>
              <a:rPr lang="en-US" dirty="0" smtClean="0"/>
              <a:t>Typically expected to terminate, like type-checking</a:t>
            </a:r>
          </a:p>
          <a:p>
            <a:pPr lvl="1"/>
            <a:r>
              <a:rPr lang="en-US" dirty="0"/>
              <a:t>Typically </a:t>
            </a:r>
            <a:r>
              <a:rPr lang="en-US" dirty="0" smtClean="0"/>
              <a:t>do </a:t>
            </a:r>
            <a:r>
              <a:rPr lang="en-US" dirty="0"/>
              <a:t>not </a:t>
            </a:r>
            <a:r>
              <a:rPr lang="en-US" dirty="0" smtClean="0"/>
              <a:t>tune analysis to program inputs: Analyze program for all inputs</a:t>
            </a:r>
          </a:p>
          <a:p>
            <a:pPr lvl="1"/>
            <a:r>
              <a:rPr lang="en-US" dirty="0" smtClean="0"/>
              <a:t>Report pairs of “program points” that can execute data races</a:t>
            </a:r>
          </a:p>
          <a:p>
            <a:pPr lvl="2"/>
            <a:r>
              <a:rPr lang="en-US" dirty="0" smtClean="0"/>
              <a:t>Line numbers? Plus calling contexts? </a:t>
            </a:r>
          </a:p>
          <a:p>
            <a:pPr lvl="1"/>
            <a:r>
              <a:rPr lang="en-US" dirty="0" smtClean="0"/>
              <a:t>Can purely </a:t>
            </a:r>
            <a:r>
              <a:rPr lang="en-US" i="1" dirty="0" smtClean="0"/>
              <a:t>infer</a:t>
            </a:r>
            <a:r>
              <a:rPr lang="en-US" dirty="0" smtClean="0"/>
              <a:t> results or require programmer </a:t>
            </a:r>
            <a:r>
              <a:rPr lang="en-US" i="1" dirty="0" smtClean="0"/>
              <a:t>annotations</a:t>
            </a:r>
            <a:r>
              <a:rPr lang="en-US" dirty="0" smtClean="0"/>
              <a:t> such as richer types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4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724400"/>
          </a:xfrm>
        </p:spPr>
        <p:txBody>
          <a:bodyPr/>
          <a:lstStyle/>
          <a:p>
            <a:r>
              <a:rPr lang="en-US" dirty="0" smtClean="0"/>
              <a:t>What are data races</a:t>
            </a:r>
          </a:p>
          <a:p>
            <a:endParaRPr lang="en-US" sz="800" dirty="0" smtClean="0"/>
          </a:p>
          <a:p>
            <a:r>
              <a:rPr lang="en-US" dirty="0" smtClean="0"/>
              <a:t>Memory-consistency models: why data races muddy semantics</a:t>
            </a:r>
          </a:p>
          <a:p>
            <a:endParaRPr lang="en-US" sz="800" dirty="0" smtClean="0"/>
          </a:p>
          <a:p>
            <a:r>
              <a:rPr lang="en-US" dirty="0" smtClean="0"/>
              <a:t>Approaches to data-race detection</a:t>
            </a:r>
          </a:p>
          <a:p>
            <a:pPr lvl="1"/>
            <a:r>
              <a:rPr lang="en-US" dirty="0"/>
              <a:t>Static vs. </a:t>
            </a:r>
            <a:r>
              <a:rPr lang="en-US" dirty="0" smtClean="0"/>
              <a:t>dynamic</a:t>
            </a:r>
          </a:p>
          <a:p>
            <a:pPr lvl="1"/>
            <a:r>
              <a:rPr lang="en-US" dirty="0" smtClean="0"/>
              <a:t>Sound </a:t>
            </a:r>
            <a:r>
              <a:rPr lang="en-US" dirty="0"/>
              <a:t>vs. complete vs. both vs. neither</a:t>
            </a:r>
            <a:endParaRPr lang="en-US" dirty="0" smtClean="0"/>
          </a:p>
          <a:p>
            <a:pPr lvl="1"/>
            <a:r>
              <a:rPr lang="en-US" dirty="0" smtClean="0"/>
              <a:t>Locksets</a:t>
            </a:r>
          </a:p>
          <a:p>
            <a:pPr lvl="1"/>
            <a:r>
              <a:rPr lang="en-US" dirty="0" smtClean="0"/>
              <a:t>Vector clocks and </a:t>
            </a:r>
            <a:r>
              <a:rPr lang="en-US" dirty="0" err="1" smtClean="0"/>
              <a:t>FastTrack</a:t>
            </a:r>
            <a:endParaRPr lang="en-US" dirty="0" smtClean="0"/>
          </a:p>
          <a:p>
            <a:pPr lvl="1"/>
            <a:r>
              <a:rPr lang="en-US" dirty="0" smtClean="0"/>
              <a:t>Other recent approaches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Low-level vs. high-level data races</a:t>
            </a:r>
          </a:p>
          <a:p>
            <a:pPr lvl="1"/>
            <a:r>
              <a:rPr lang="en-US" dirty="0" smtClean="0"/>
              <a:t>Low-level detection is wrong for detecting high-level data races</a:t>
            </a:r>
          </a:p>
          <a:p>
            <a:pPr lvl="1"/>
            <a:r>
              <a:rPr lang="en-US" dirty="0" smtClean="0"/>
              <a:t>Abstracting low-level data races to remove this gap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468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vs.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Dynamic</a:t>
            </a:r>
            <a:r>
              <a:rPr lang="en-US" dirty="0" smtClean="0"/>
              <a:t> data-race detectors observe program executions</a:t>
            </a:r>
          </a:p>
          <a:p>
            <a:pPr lvl="1"/>
            <a:r>
              <a:rPr lang="en-US" dirty="0" smtClean="0"/>
              <a:t>Report data races observed as program runs</a:t>
            </a:r>
          </a:p>
          <a:p>
            <a:pPr lvl="1"/>
            <a:r>
              <a:rPr lang="en-US" dirty="0" smtClean="0"/>
              <a:t>Maintain </a:t>
            </a:r>
            <a:r>
              <a:rPr lang="en-US" i="1" dirty="0" smtClean="0"/>
              <a:t>metadata</a:t>
            </a:r>
            <a:r>
              <a:rPr lang="en-US" dirty="0" smtClean="0"/>
              <a:t> to do detection (time, space)</a:t>
            </a:r>
          </a:p>
          <a:p>
            <a:pPr lvl="1"/>
            <a:r>
              <a:rPr lang="en-US" dirty="0" smtClean="0"/>
              <a:t>Observe only inputs on which detector is run</a:t>
            </a:r>
          </a:p>
          <a:p>
            <a:pPr lvl="2"/>
            <a:r>
              <a:rPr lang="en-US" dirty="0" smtClean="0"/>
              <a:t>But some detectors attempt </a:t>
            </a:r>
            <a:r>
              <a:rPr lang="en-US" i="1" dirty="0" smtClean="0"/>
              <a:t>trace generalization</a:t>
            </a:r>
          </a:p>
          <a:p>
            <a:pPr lvl="1"/>
            <a:r>
              <a:rPr lang="en-US" dirty="0" smtClean="0"/>
              <a:t>When data race occurs, can report as much about program state as desired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12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Static, considered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724400"/>
          </a:xfrm>
        </p:spPr>
        <p:txBody>
          <a:bodyPr/>
          <a:lstStyle/>
          <a:p>
            <a:r>
              <a:rPr lang="en-US" dirty="0" smtClean="0"/>
              <a:t>Advantages of static:</a:t>
            </a:r>
          </a:p>
          <a:p>
            <a:pPr lvl="1"/>
            <a:r>
              <a:rPr lang="en-US" dirty="0" smtClean="0"/>
              <a:t>Results for all inputs, not just inputs tested</a:t>
            </a:r>
          </a:p>
          <a:p>
            <a:pPr lvl="1"/>
            <a:r>
              <a:rPr lang="en-US" dirty="0" smtClean="0"/>
              <a:t>No run-time overhead</a:t>
            </a:r>
          </a:p>
          <a:p>
            <a:pPr lvl="1"/>
            <a:r>
              <a:rPr lang="en-US" dirty="0" smtClean="0"/>
              <a:t>Easier to present results in terms of source-code</a:t>
            </a:r>
          </a:p>
          <a:p>
            <a:pPr lvl="1"/>
            <a:r>
              <a:rPr lang="en-US" dirty="0" smtClean="0"/>
              <a:t>Can adapt well-understood static-analysis techniques</a:t>
            </a:r>
          </a:p>
          <a:p>
            <a:pPr lvl="1"/>
            <a:r>
              <a:rPr lang="en-US" dirty="0" smtClean="0"/>
              <a:t>Annotations help document (subtle) concurrency invariants</a:t>
            </a:r>
          </a:p>
          <a:p>
            <a:pPr lvl="1"/>
            <a:endParaRPr lang="en-US" sz="1000" dirty="0"/>
          </a:p>
          <a:p>
            <a:r>
              <a:rPr lang="en-US" dirty="0" smtClean="0"/>
              <a:t>Disadvantages of static:</a:t>
            </a:r>
          </a:p>
          <a:p>
            <a:pPr lvl="1"/>
            <a:r>
              <a:rPr lang="en-US" dirty="0" smtClean="0"/>
              <a:t>“Will a data race occur?” is </a:t>
            </a:r>
            <a:r>
              <a:rPr lang="en-US" i="1" dirty="0" err="1" smtClean="0"/>
              <a:t>undecidable</a:t>
            </a:r>
            <a:r>
              <a:rPr lang="en-US" dirty="0"/>
              <a:t>:</a:t>
            </a:r>
            <a:r>
              <a:rPr lang="en-US" dirty="0" smtClean="0"/>
              <a:t>  no terminating procedure can accept any program (in a Turing-complete language) and always correctly identify whether or not there are inputs for which a data race will happen</a:t>
            </a:r>
          </a:p>
          <a:p>
            <a:pPr lvl="1"/>
            <a:r>
              <a:rPr lang="en-US" dirty="0" smtClean="0"/>
              <a:t>In practice, “false positives” or “false negatives”</a:t>
            </a:r>
          </a:p>
          <a:p>
            <a:pPr lvl="1"/>
            <a:r>
              <a:rPr lang="en-US" dirty="0" smtClean="0"/>
              <a:t>May be slow and/or require programmer annotations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300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Dynamic, considered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 of dynamic:</a:t>
            </a:r>
          </a:p>
          <a:p>
            <a:pPr lvl="1"/>
            <a:r>
              <a:rPr lang="en-US" dirty="0" smtClean="0"/>
              <a:t>Easier to avoid “false positives”</a:t>
            </a:r>
          </a:p>
          <a:p>
            <a:pPr lvl="1"/>
            <a:r>
              <a:rPr lang="en-US" dirty="0" smtClean="0"/>
              <a:t>No language extensions or sophisticated static analysis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Disadvantages of dynamic:</a:t>
            </a:r>
          </a:p>
          <a:p>
            <a:pPr lvl="1"/>
            <a:r>
              <a:rPr lang="en-US" dirty="0" smtClean="0"/>
              <a:t>Need good test coverage:  especially hard with threads because problematic </a:t>
            </a:r>
            <a:r>
              <a:rPr lang="en-US" dirty="0" err="1" smtClean="0"/>
              <a:t>interleavings</a:t>
            </a:r>
            <a:r>
              <a:rPr lang="en-US" dirty="0" smtClean="0"/>
              <a:t> can be rare</a:t>
            </a:r>
          </a:p>
          <a:p>
            <a:pPr lvl="1"/>
            <a:r>
              <a:rPr lang="en-US" dirty="0" smtClean="0"/>
              <a:t>Performance overhead:  state-of-the-art often 5x-20x</a:t>
            </a:r>
          </a:p>
          <a:p>
            <a:pPr lvl="2"/>
            <a:r>
              <a:rPr lang="en-US" dirty="0" smtClean="0"/>
              <a:t>Reasonable at most for debugging</a:t>
            </a:r>
          </a:p>
          <a:p>
            <a:pPr lvl="1"/>
            <a:r>
              <a:rPr lang="en-US" dirty="0" smtClean="0"/>
              <a:t>Harder to interpret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672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Dimension: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Sound</a:t>
            </a:r>
            <a:r>
              <a:rPr lang="en-US" dirty="0" smtClean="0"/>
              <a:t> data-race detector:</a:t>
            </a:r>
          </a:p>
          <a:p>
            <a:pPr lvl="1"/>
            <a:r>
              <a:rPr lang="en-US" dirty="0" smtClean="0"/>
              <a:t>Every data race is reported </a:t>
            </a:r>
            <a:r>
              <a:rPr lang="en-US" dirty="0"/>
              <a:t>(“no false negatives</a:t>
            </a:r>
            <a:r>
              <a:rPr lang="en-US" dirty="0" smtClean="0"/>
              <a:t>”)</a:t>
            </a:r>
          </a:p>
          <a:p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 </a:t>
            </a:r>
            <a:r>
              <a:rPr lang="en-US" dirty="0"/>
              <a:t>data-race detector:</a:t>
            </a:r>
          </a:p>
          <a:p>
            <a:pPr lvl="1"/>
            <a:r>
              <a:rPr lang="en-US" dirty="0" smtClean="0"/>
              <a:t>Every </a:t>
            </a:r>
            <a:r>
              <a:rPr lang="en-US" dirty="0"/>
              <a:t>reported data race is </a:t>
            </a:r>
            <a:r>
              <a:rPr lang="en-US" dirty="0" smtClean="0"/>
              <a:t>a </a:t>
            </a:r>
            <a:r>
              <a:rPr lang="en-US" dirty="0"/>
              <a:t>data race (“no false positives</a:t>
            </a:r>
            <a:r>
              <a:rPr lang="en-US" dirty="0" smtClean="0"/>
              <a:t>”)</a:t>
            </a:r>
          </a:p>
          <a:p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Precise</a:t>
            </a:r>
            <a:r>
              <a:rPr lang="en-US" dirty="0" smtClean="0"/>
              <a:t> </a:t>
            </a:r>
            <a:r>
              <a:rPr lang="en-US" dirty="0"/>
              <a:t>data-race detector is sound and </a:t>
            </a:r>
            <a:r>
              <a:rPr lang="en-US" dirty="0" smtClean="0"/>
              <a:t>complete</a:t>
            </a:r>
            <a:endParaRPr lang="en-US" dirty="0"/>
          </a:p>
          <a:p>
            <a:endParaRPr lang="en-US" sz="1000" dirty="0"/>
          </a:p>
          <a:p>
            <a:r>
              <a:rPr lang="en-US" dirty="0" smtClean="0"/>
              <a:t>Some effective detectors are </a:t>
            </a:r>
            <a:r>
              <a:rPr lang="en-US" dirty="0" smtClean="0">
                <a:solidFill>
                  <a:schemeClr val="accent2"/>
                </a:solidFill>
              </a:rPr>
              <a:t>neither</a:t>
            </a:r>
            <a:r>
              <a:rPr lang="en-US" dirty="0" smtClean="0"/>
              <a:t> sound nor complete</a:t>
            </a:r>
          </a:p>
          <a:p>
            <a:pPr lvl="1"/>
            <a:r>
              <a:rPr lang="en-US" dirty="0" smtClean="0"/>
              <a:t>For example, use sampling to improve performance</a:t>
            </a:r>
          </a:p>
          <a:p>
            <a:pPr lvl="1"/>
            <a:r>
              <a:rPr lang="en-US" dirty="0" smtClean="0"/>
              <a:t>Can be precise up to the first data race (if one occurs)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831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vs. dynamic reconsidered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Soundness/completeness mean different things for static and dynamic data-race detectors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Static: A precise detector would identify all data races possible for any input</a:t>
            </a:r>
          </a:p>
          <a:p>
            <a:pPr lvl="1"/>
            <a:r>
              <a:rPr lang="en-US" dirty="0" smtClean="0"/>
              <a:t>As noted, this is impossible</a:t>
            </a:r>
          </a:p>
          <a:p>
            <a:pPr lvl="1"/>
            <a:r>
              <a:rPr lang="en-US" dirty="0" smtClean="0"/>
              <a:t>But sound </a:t>
            </a:r>
            <a:r>
              <a:rPr lang="en-US" dirty="0" err="1" smtClean="0"/>
              <a:t>xor</a:t>
            </a:r>
            <a:r>
              <a:rPr lang="en-US" dirty="0" smtClean="0"/>
              <a:t> complete is possible: trivial but to be useful try to reduce the </a:t>
            </a:r>
            <a:r>
              <a:rPr lang="en-US" i="1" dirty="0" smtClean="0"/>
              <a:t>number</a:t>
            </a:r>
            <a:r>
              <a:rPr lang="en-US" dirty="0" smtClean="0"/>
              <a:t> of false positives or negatives</a:t>
            </a:r>
          </a:p>
          <a:p>
            <a:pPr lvl="1"/>
            <a:endParaRPr lang="en-US" dirty="0"/>
          </a:p>
          <a:p>
            <a:r>
              <a:rPr lang="en-US" dirty="0" smtClean="0"/>
              <a:t>Dynamic: A precise detector identifies all data races that occur on this execution</a:t>
            </a:r>
          </a:p>
          <a:p>
            <a:pPr lvl="1"/>
            <a:r>
              <a:rPr lang="en-US" dirty="0" smtClean="0"/>
              <a:t>Could miss data races for other inputs or thread schedules</a:t>
            </a:r>
          </a:p>
          <a:p>
            <a:pPr lvl="1"/>
            <a:r>
              <a:rPr lang="en-US" dirty="0" smtClean="0"/>
              <a:t>Can do some trace generalization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140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dimension: 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Does the detector distinguish accessing different fields (or array elements) of the same object?</a:t>
            </a:r>
          </a:p>
          <a:p>
            <a:pPr lvl="1"/>
            <a:r>
              <a:rPr lang="en-US" dirty="0" smtClean="0"/>
              <a:t>If not, then another source of false positives</a:t>
            </a:r>
          </a:p>
          <a:p>
            <a:pPr lvl="1"/>
            <a:endParaRPr lang="en-US" dirty="0"/>
          </a:p>
          <a:p>
            <a:r>
              <a:rPr lang="en-US" dirty="0" smtClean="0"/>
              <a:t>For hardware-level detectors, can mean tracking every byte of memory separately</a:t>
            </a:r>
          </a:p>
          <a:p>
            <a:pPr lvl="1"/>
            <a:r>
              <a:rPr lang="en-US" dirty="0" smtClean="0"/>
              <a:t>Even though most memory not accessed at such </a:t>
            </a:r>
            <a:r>
              <a:rPr lang="en-US" i="1" dirty="0" smtClean="0"/>
              <a:t>fine-grain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370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724400"/>
          </a:xfrm>
        </p:spPr>
        <p:txBody>
          <a:bodyPr/>
          <a:lstStyle/>
          <a:p>
            <a:r>
              <a:rPr lang="en-US" dirty="0" smtClean="0"/>
              <a:t>What are data races</a:t>
            </a:r>
          </a:p>
          <a:p>
            <a:endParaRPr lang="en-US" sz="800" dirty="0" smtClean="0"/>
          </a:p>
          <a:p>
            <a:r>
              <a:rPr lang="en-US" dirty="0" smtClean="0"/>
              <a:t>Memory-consistency models: why data races muddy semantics</a:t>
            </a:r>
          </a:p>
          <a:p>
            <a:endParaRPr lang="en-US" sz="800" dirty="0" smtClean="0"/>
          </a:p>
          <a:p>
            <a:r>
              <a:rPr lang="en-US" dirty="0" smtClean="0"/>
              <a:t>Approaches to data-race detection</a:t>
            </a:r>
          </a:p>
          <a:p>
            <a:pPr lvl="1"/>
            <a:r>
              <a:rPr lang="en-US" dirty="0"/>
              <a:t>Static vs. </a:t>
            </a:r>
            <a:r>
              <a:rPr lang="en-US" dirty="0" smtClean="0"/>
              <a:t>dynamic</a:t>
            </a:r>
          </a:p>
          <a:p>
            <a:pPr lvl="1"/>
            <a:r>
              <a:rPr lang="en-US" dirty="0" smtClean="0"/>
              <a:t>Sound </a:t>
            </a:r>
            <a:r>
              <a:rPr lang="en-US" dirty="0"/>
              <a:t>vs. complete vs. both vs. neither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Locksets</a:t>
            </a:r>
          </a:p>
          <a:p>
            <a:pPr lvl="1"/>
            <a:r>
              <a:rPr lang="en-US" dirty="0" smtClean="0"/>
              <a:t>Vector clocks and </a:t>
            </a:r>
            <a:r>
              <a:rPr lang="en-US" dirty="0" err="1" smtClean="0"/>
              <a:t>FastTrack</a:t>
            </a:r>
            <a:endParaRPr lang="en-US" dirty="0" smtClean="0"/>
          </a:p>
          <a:p>
            <a:pPr lvl="1"/>
            <a:r>
              <a:rPr lang="en-US" dirty="0" smtClean="0"/>
              <a:t>Other recent approaches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Low-level vs. high-level data races</a:t>
            </a:r>
          </a:p>
          <a:p>
            <a:pPr lvl="1"/>
            <a:r>
              <a:rPr lang="en-US" dirty="0"/>
              <a:t>Low-level detection is wrong for detecting high-level data races</a:t>
            </a:r>
            <a:endParaRPr lang="en-US" dirty="0" smtClean="0"/>
          </a:p>
          <a:p>
            <a:pPr lvl="1"/>
            <a:r>
              <a:rPr lang="en-US" dirty="0" smtClean="0"/>
              <a:t>Abstracting low-level data races to remove this gap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706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Locksets in 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simple approach to data-race detection: Report any violation of consistent locking as a potential data-race source</a:t>
            </a:r>
          </a:p>
          <a:p>
            <a:pPr lvl="1"/>
            <a:r>
              <a:rPr lang="en-US" dirty="0" smtClean="0"/>
              <a:t>Reports one memory access not two, but still useful</a:t>
            </a:r>
          </a:p>
          <a:p>
            <a:pPr lvl="1"/>
            <a:endParaRPr lang="en-US" dirty="0"/>
          </a:p>
          <a:p>
            <a:r>
              <a:rPr lang="en-US" dirty="0" smtClean="0"/>
              <a:t>Recall consistent locking: For all thread-shared mutable memory, there exists a lock that is always held when accessing that memory</a:t>
            </a:r>
          </a:p>
          <a:p>
            <a:pPr lvl="1"/>
            <a:r>
              <a:rPr lang="en-US" dirty="0" smtClean="0"/>
              <a:t>Partitions shared memory among the locks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2057400" y="47244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590800" y="48768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581400" y="48768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953000" y="47244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343400" y="47244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048000" y="46482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715000" y="4800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248400" y="46482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2667000" y="5410200"/>
            <a:ext cx="533400" cy="533400"/>
            <a:chOff x="4717" y="731"/>
            <a:chExt cx="630" cy="672"/>
          </a:xfrm>
        </p:grpSpPr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8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9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0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1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22" name="Group 12"/>
          <p:cNvGrpSpPr>
            <a:grpSpLocks/>
          </p:cNvGrpSpPr>
          <p:nvPr/>
        </p:nvGrpSpPr>
        <p:grpSpPr bwMode="auto">
          <a:xfrm>
            <a:off x="4191000" y="5334000"/>
            <a:ext cx="533400" cy="533400"/>
            <a:chOff x="4717" y="731"/>
            <a:chExt cx="630" cy="672"/>
          </a:xfrm>
        </p:grpSpPr>
        <p:sp>
          <p:nvSpPr>
            <p:cNvPr id="23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4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5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6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7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8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29" name="Group 12"/>
          <p:cNvGrpSpPr>
            <a:grpSpLocks/>
          </p:cNvGrpSpPr>
          <p:nvPr/>
        </p:nvGrpSpPr>
        <p:grpSpPr bwMode="auto">
          <a:xfrm>
            <a:off x="5029200" y="5334000"/>
            <a:ext cx="533400" cy="533400"/>
            <a:chOff x="4717" y="731"/>
            <a:chExt cx="630" cy="672"/>
          </a:xfrm>
        </p:grpSpPr>
        <p:sp>
          <p:nvSpPr>
            <p:cNvPr id="30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1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2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3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4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5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36" name="Group 12"/>
          <p:cNvGrpSpPr>
            <a:grpSpLocks/>
          </p:cNvGrpSpPr>
          <p:nvPr/>
        </p:nvGrpSpPr>
        <p:grpSpPr bwMode="auto">
          <a:xfrm>
            <a:off x="6248400" y="5334000"/>
            <a:ext cx="533400" cy="533400"/>
            <a:chOff x="4717" y="731"/>
            <a:chExt cx="630" cy="672"/>
          </a:xfrm>
        </p:grpSpPr>
        <p:sp>
          <p:nvSpPr>
            <p:cNvPr id="37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8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9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0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1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2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cxnSp>
        <p:nvCxnSpPr>
          <p:cNvPr id="43" name="Straight Connector 42"/>
          <p:cNvCxnSpPr>
            <a:stCxn id="7" idx="4"/>
          </p:cNvCxnSpPr>
          <p:nvPr/>
        </p:nvCxnSpPr>
        <p:spPr bwMode="auto">
          <a:xfrm rot="16200000" flipH="1">
            <a:off x="2379689" y="4897410"/>
            <a:ext cx="423069" cy="6866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16200000" flipH="1">
            <a:off x="2762249" y="5238749"/>
            <a:ext cx="228600" cy="1143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2" idx="4"/>
          </p:cNvCxnSpPr>
          <p:nvPr/>
        </p:nvCxnSpPr>
        <p:spPr bwMode="auto">
          <a:xfrm rot="5400000">
            <a:off x="2857500" y="50292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9" idx="3"/>
          </p:cNvCxnSpPr>
          <p:nvPr/>
        </p:nvCxnSpPr>
        <p:spPr bwMode="auto">
          <a:xfrm rot="5400000">
            <a:off x="3148830" y="4921833"/>
            <a:ext cx="273237" cy="7034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11" idx="4"/>
          </p:cNvCxnSpPr>
          <p:nvPr/>
        </p:nvCxnSpPr>
        <p:spPr bwMode="auto">
          <a:xfrm rot="5400000">
            <a:off x="4302032" y="5146768"/>
            <a:ext cx="349437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0" idx="4"/>
          </p:cNvCxnSpPr>
          <p:nvPr/>
        </p:nvCxnSpPr>
        <p:spPr bwMode="auto">
          <a:xfrm rot="16200000" flipH="1">
            <a:off x="5077503" y="5095197"/>
            <a:ext cx="304799" cy="1728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13" idx="3"/>
          </p:cNvCxnSpPr>
          <p:nvPr/>
        </p:nvCxnSpPr>
        <p:spPr bwMode="auto">
          <a:xfrm rot="5400000">
            <a:off x="5396730" y="4959933"/>
            <a:ext cx="273237" cy="4748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4" idx="4"/>
          </p:cNvCxnSpPr>
          <p:nvPr/>
        </p:nvCxnSpPr>
        <p:spPr bwMode="auto">
          <a:xfrm rot="16200000" flipH="1">
            <a:off x="6277653" y="5114246"/>
            <a:ext cx="380999" cy="585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22922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r>
              <a:rPr lang="en-US" dirty="0" smtClean="0"/>
              <a:t>Dynamic Lockset detector </a:t>
            </a:r>
            <a:r>
              <a:rPr lang="en-US" sz="2000" dirty="0" smtClean="0"/>
              <a:t>[Savage et al]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shared memory location </a:t>
            </a:r>
            <a:r>
              <a:rPr lang="en-US" i="1" dirty="0" smtClean="0"/>
              <a:t>x</a:t>
            </a:r>
            <a:r>
              <a:rPr lang="en-US" dirty="0" smtClean="0"/>
              <a:t> (e.g., object field), maintain a lockset: LS(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For each thread </a:t>
            </a:r>
            <a:r>
              <a:rPr lang="en-US" i="1" dirty="0" smtClean="0"/>
              <a:t>T</a:t>
            </a:r>
            <a:r>
              <a:rPr lang="en-US" dirty="0" smtClean="0"/>
              <a:t>, maintain current locks </a:t>
            </a:r>
            <a:r>
              <a:rPr lang="en-US" i="1" dirty="0" smtClean="0"/>
              <a:t>T</a:t>
            </a:r>
            <a:r>
              <a:rPr lang="en-US" dirty="0" smtClean="0"/>
              <a:t>  holds: LS(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For each </a:t>
            </a:r>
            <a:r>
              <a:rPr lang="en-US" i="1" dirty="0" smtClean="0"/>
              <a:t>x</a:t>
            </a:r>
            <a:r>
              <a:rPr lang="en-US" dirty="0" smtClean="0"/>
              <a:t>, when memory for </a:t>
            </a:r>
            <a:r>
              <a:rPr lang="en-US" i="1" dirty="0"/>
              <a:t>x</a:t>
            </a:r>
            <a:r>
              <a:rPr lang="en-US" dirty="0"/>
              <a:t> is </a:t>
            </a:r>
            <a:r>
              <a:rPr lang="en-US" dirty="0" smtClean="0"/>
              <a:t>allocated, initialize LS(</a:t>
            </a:r>
            <a:r>
              <a:rPr lang="en-US" i="1" dirty="0" smtClean="0"/>
              <a:t>x</a:t>
            </a:r>
            <a:r>
              <a:rPr lang="en-US" dirty="0" smtClean="0"/>
              <a:t>) to special value “</a:t>
            </a:r>
            <a:r>
              <a:rPr lang="en-US" dirty="0"/>
              <a:t>ALL”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When thread </a:t>
            </a:r>
            <a:r>
              <a:rPr lang="en-US" i="1" dirty="0" smtClean="0"/>
              <a:t>T</a:t>
            </a:r>
            <a:r>
              <a:rPr lang="en-US" dirty="0" smtClean="0"/>
              <a:t> accesses shared memory location </a:t>
            </a:r>
            <a:r>
              <a:rPr lang="en-US" i="1" dirty="0" smtClean="0"/>
              <a:t>x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Set LS(</a:t>
            </a:r>
            <a:r>
              <a:rPr lang="en-US" i="1" dirty="0" smtClean="0"/>
              <a:t>x</a:t>
            </a:r>
            <a:r>
              <a:rPr lang="en-US" dirty="0" smtClean="0"/>
              <a:t>) = LS(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b="1" dirty="0" smtClean="0">
                <a:sym typeface="Symbol"/>
              </a:rPr>
              <a:t></a:t>
            </a:r>
            <a:r>
              <a:rPr lang="en-US" dirty="0" smtClean="0">
                <a:sym typeface="Symbol"/>
              </a:rPr>
              <a:t> LS(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</a:t>
            </a:r>
          </a:p>
          <a:p>
            <a:pPr lvl="2"/>
            <a:r>
              <a:rPr lang="en-US" dirty="0" smtClean="0">
                <a:sym typeface="Symbol"/>
              </a:rPr>
              <a:t>Where “ALL” </a:t>
            </a:r>
            <a:r>
              <a:rPr lang="en-US" b="1" dirty="0" smtClean="0">
                <a:sym typeface="Symbol"/>
              </a:rPr>
              <a:t> </a:t>
            </a:r>
            <a:r>
              <a:rPr lang="en-US" dirty="0" smtClean="0">
                <a:sym typeface="Symbol"/>
              </a:rPr>
              <a:t>S = S</a:t>
            </a:r>
          </a:p>
          <a:p>
            <a:pPr lvl="1"/>
            <a:r>
              <a:rPr lang="en-US" dirty="0" smtClean="0">
                <a:sym typeface="Symbol"/>
              </a:rPr>
              <a:t>If LS(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= </a:t>
            </a:r>
            <a:r>
              <a:rPr lang="en-US" b="1" dirty="0" smtClean="0">
                <a:sym typeface="Symbol"/>
              </a:rPr>
              <a:t></a:t>
            </a:r>
            <a:r>
              <a:rPr lang="en-US" dirty="0" smtClean="0">
                <a:sym typeface="Symbol"/>
              </a:rPr>
              <a:t>, report error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847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Sound, incomplete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495800"/>
          </a:xfrm>
        </p:spPr>
        <p:txBody>
          <a:bodyPr/>
          <a:lstStyle/>
          <a:p>
            <a:r>
              <a:rPr lang="en-US" dirty="0" smtClean="0"/>
              <a:t>Dynamic lockset is sound:</a:t>
            </a:r>
          </a:p>
          <a:p>
            <a:pPr lvl="1"/>
            <a:r>
              <a:rPr lang="en-US" dirty="0" smtClean="0"/>
              <a:t>If no error reported, then no data race occurred 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ith this schedule on this input</a:t>
            </a:r>
          </a:p>
          <a:p>
            <a:pPr lvl="2"/>
            <a:r>
              <a:rPr lang="en-US" dirty="0" smtClean="0"/>
              <a:t>Because consistent locking suffices to avoid data races</a:t>
            </a:r>
          </a:p>
          <a:p>
            <a:pPr lvl="1"/>
            <a:endParaRPr lang="en-US" dirty="0"/>
          </a:p>
          <a:p>
            <a:r>
              <a:rPr lang="en-US" dirty="0" smtClean="0"/>
              <a:t>Dynamic lockset is incomplete:</a:t>
            </a:r>
          </a:p>
          <a:p>
            <a:pPr lvl="1"/>
            <a:r>
              <a:rPr lang="en-US" dirty="0" smtClean="0"/>
              <a:t>Because consistent locking is not necessary to avoid data races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24300" y="4114800"/>
            <a:ext cx="2324100" cy="56358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data 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0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ready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false;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80112" y="4823213"/>
            <a:ext cx="2391888" cy="154386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data = 42;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</a:t>
            </a:r>
            <a:r>
              <a:rPr lang="en-US" sz="2000" kern="0" dirty="0" smtClean="0">
                <a:latin typeface="Courier New" pitchFamily="49" charset="0"/>
              </a:rPr>
              <a:t>(m){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ready = true;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86400" y="4800600"/>
            <a:ext cx="2590800" cy="15283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</a:t>
            </a:r>
            <a:r>
              <a:rPr lang="en-US" sz="2000" kern="0" dirty="0" smtClean="0">
                <a:latin typeface="Courier New" pitchFamily="49" charset="0"/>
              </a:rPr>
              <a:t>(m){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tmp</a:t>
            </a:r>
            <a:r>
              <a:rPr lang="en-US" sz="2000" kern="0" dirty="0" smtClean="0">
                <a:latin typeface="Courier New" pitchFamily="49" charset="0"/>
              </a:rPr>
              <a:t> = ready;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tmp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print(data);</a:t>
            </a:r>
          </a:p>
        </p:txBody>
      </p:sp>
      <p:cxnSp>
        <p:nvCxnSpPr>
          <p:cNvPr id="10" name="Straight Connector 9"/>
          <p:cNvCxnSpPr/>
          <p:nvPr>
            <p:custDataLst>
              <p:tags r:id="rId4"/>
            </p:custDataLst>
          </p:nvPr>
        </p:nvCxnSpPr>
        <p:spPr bwMode="auto">
          <a:xfrm>
            <a:off x="4953000" y="4800600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>
            <p:custDataLst>
              <p:tags r:id="rId5"/>
            </p:custDataLst>
          </p:nvPr>
        </p:nvCxnSpPr>
        <p:spPr bwMode="auto">
          <a:xfrm>
            <a:off x="5105400" y="4800600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37849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968" y="4800600"/>
            <a:ext cx="80772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Assume programming model with </a:t>
            </a:r>
            <a:r>
              <a:rPr lang="en-US" dirty="0" smtClean="0">
                <a:solidFill>
                  <a:schemeClr val="accent2"/>
                </a:solidFill>
              </a:rPr>
              <a:t>shared memory</a:t>
            </a:r>
            <a:r>
              <a:rPr lang="en-US" dirty="0" smtClean="0"/>
              <a:t> and explicit threads</a:t>
            </a:r>
          </a:p>
          <a:p>
            <a:pPr lvl="1"/>
            <a:r>
              <a:rPr lang="en-US" dirty="0" smtClean="0"/>
              <a:t>Technical definition of data races assumes shared memory</a:t>
            </a:r>
          </a:p>
          <a:p>
            <a:pPr lvl="1"/>
            <a:r>
              <a:rPr lang="en-US" dirty="0" smtClean="0"/>
              <a:t>Not claiming shared memory is the best model, but a prevalent model that needs support and understanding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sp>
        <p:nvSpPr>
          <p:cNvPr id="7" name="Oval 6"/>
          <p:cNvSpPr/>
          <p:nvPr>
            <p:custDataLst>
              <p:tags r:id="rId1"/>
            </p:custDataLst>
          </p:nvPr>
        </p:nvSpPr>
        <p:spPr bwMode="auto">
          <a:xfrm>
            <a:off x="3952038" y="1371600"/>
            <a:ext cx="3581400" cy="33528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>
            <p:custDataLst>
              <p:tags r:id="rId2"/>
            </p:custDataLst>
          </p:nvPr>
        </p:nvSpPr>
        <p:spPr bwMode="auto">
          <a:xfrm>
            <a:off x="4779899" y="2600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>
            <p:custDataLst>
              <p:tags r:id="rId3"/>
            </p:custDataLst>
          </p:nvPr>
        </p:nvSpPr>
        <p:spPr bwMode="auto">
          <a:xfrm>
            <a:off x="4932299" y="2600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 bwMode="auto">
          <a:xfrm>
            <a:off x="4779899" y="3286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>
            <p:custDataLst>
              <p:tags r:id="rId5"/>
            </p:custDataLst>
          </p:nvPr>
        </p:nvSpPr>
        <p:spPr bwMode="auto">
          <a:xfrm>
            <a:off x="4932299" y="3286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>
            <p:custDataLst>
              <p:tags r:id="rId6"/>
            </p:custDataLst>
          </p:nvPr>
        </p:nvSpPr>
        <p:spPr bwMode="auto">
          <a:xfrm>
            <a:off x="5084699" y="3286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>
            <p:custDataLst>
              <p:tags r:id="rId7"/>
            </p:custDataLst>
          </p:nvPr>
        </p:nvSpPr>
        <p:spPr bwMode="auto">
          <a:xfrm>
            <a:off x="5237099" y="3286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>
            <p:custDataLst>
              <p:tags r:id="rId8"/>
            </p:custDataLst>
          </p:nvPr>
        </p:nvSpPr>
        <p:spPr bwMode="auto">
          <a:xfrm>
            <a:off x="5389499" y="2753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>
            <p:custDataLst>
              <p:tags r:id="rId9"/>
            </p:custDataLst>
          </p:nvPr>
        </p:nvSpPr>
        <p:spPr bwMode="auto">
          <a:xfrm>
            <a:off x="5541899" y="2753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>
            <p:custDataLst>
              <p:tags r:id="rId10"/>
            </p:custDataLst>
          </p:nvPr>
        </p:nvSpPr>
        <p:spPr bwMode="auto">
          <a:xfrm>
            <a:off x="5999099" y="2524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>
            <p:custDataLst>
              <p:tags r:id="rId11"/>
            </p:custDataLst>
          </p:nvPr>
        </p:nvSpPr>
        <p:spPr bwMode="auto">
          <a:xfrm>
            <a:off x="6151499" y="2524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>
            <p:custDataLst>
              <p:tags r:id="rId12"/>
            </p:custDataLst>
          </p:nvPr>
        </p:nvSpPr>
        <p:spPr bwMode="auto">
          <a:xfrm>
            <a:off x="5237099" y="1915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>
            <p:custDataLst>
              <p:tags r:id="rId13"/>
            </p:custDataLst>
          </p:nvPr>
        </p:nvSpPr>
        <p:spPr bwMode="auto">
          <a:xfrm>
            <a:off x="5389499" y="1915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>
            <p:custDataLst>
              <p:tags r:id="rId14"/>
            </p:custDataLst>
          </p:nvPr>
        </p:nvSpPr>
        <p:spPr bwMode="auto">
          <a:xfrm>
            <a:off x="5541899" y="1915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>
            <p:custDataLst>
              <p:tags r:id="rId15"/>
            </p:custDataLst>
          </p:nvPr>
        </p:nvSpPr>
        <p:spPr bwMode="auto">
          <a:xfrm>
            <a:off x="5694299" y="1915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>
            <p:custDataLst>
              <p:tags r:id="rId16"/>
            </p:custDataLst>
          </p:nvPr>
        </p:nvSpPr>
        <p:spPr bwMode="auto">
          <a:xfrm>
            <a:off x="6837299" y="2981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>
            <p:custDataLst>
              <p:tags r:id="rId17"/>
            </p:custDataLst>
          </p:nvPr>
        </p:nvSpPr>
        <p:spPr bwMode="auto">
          <a:xfrm>
            <a:off x="6989699" y="2981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>
            <p:custDataLst>
              <p:tags r:id="rId18"/>
            </p:custDataLst>
          </p:nvPr>
        </p:nvSpPr>
        <p:spPr bwMode="auto">
          <a:xfrm>
            <a:off x="7142099" y="2981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>
            <p:custDataLst>
              <p:tags r:id="rId19"/>
            </p:custDataLst>
          </p:nvPr>
        </p:nvSpPr>
        <p:spPr bwMode="auto">
          <a:xfrm>
            <a:off x="7294499" y="2981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>
            <p:custDataLst>
              <p:tags r:id="rId20"/>
            </p:custDataLst>
          </p:nvPr>
        </p:nvSpPr>
        <p:spPr bwMode="auto">
          <a:xfrm>
            <a:off x="4932299" y="3820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>
            <p:custDataLst>
              <p:tags r:id="rId21"/>
            </p:custDataLst>
          </p:nvPr>
        </p:nvSpPr>
        <p:spPr bwMode="auto">
          <a:xfrm>
            <a:off x="5084699" y="3820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>
            <p:custDataLst>
              <p:tags r:id="rId22"/>
            </p:custDataLst>
          </p:nvPr>
        </p:nvSpPr>
        <p:spPr bwMode="auto">
          <a:xfrm>
            <a:off x="5237099" y="3820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>
            <p:custDataLst>
              <p:tags r:id="rId23"/>
            </p:custDataLst>
          </p:nvPr>
        </p:nvSpPr>
        <p:spPr bwMode="auto">
          <a:xfrm>
            <a:off x="5389499" y="3820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>
            <p:custDataLst>
              <p:tags r:id="rId24"/>
            </p:custDataLst>
          </p:nvPr>
        </p:nvSpPr>
        <p:spPr bwMode="auto">
          <a:xfrm>
            <a:off x="5541899" y="3820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>
            <p:custDataLst>
              <p:tags r:id="rId25"/>
            </p:custDataLst>
          </p:nvPr>
        </p:nvSpPr>
        <p:spPr bwMode="auto">
          <a:xfrm>
            <a:off x="5694299" y="3820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>
            <p:custDataLst>
              <p:tags r:id="rId26"/>
            </p:custDataLst>
          </p:nvPr>
        </p:nvSpPr>
        <p:spPr bwMode="auto">
          <a:xfrm>
            <a:off x="5846699" y="3820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>
            <p:custDataLst>
              <p:tags r:id="rId27"/>
            </p:custDataLst>
          </p:nvPr>
        </p:nvSpPr>
        <p:spPr bwMode="auto">
          <a:xfrm>
            <a:off x="5999099" y="3820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>
            <p:custDataLst>
              <p:tags r:id="rId28"/>
            </p:custDataLst>
          </p:nvPr>
        </p:nvSpPr>
        <p:spPr bwMode="auto">
          <a:xfrm>
            <a:off x="6151499" y="3820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stCxn id="21" idx="2"/>
            <a:endCxn id="16" idx="0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5732399" y="2181880"/>
            <a:ext cx="381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9" idx="0"/>
            <a:endCxn id="14" idx="1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5065649" y="2543830"/>
            <a:ext cx="2667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15" idx="3"/>
            <a:endCxn id="16" idx="1"/>
          </p:cNvCxnSpPr>
          <p:nvPr>
            <p:custDataLst>
              <p:tags r:id="rId31"/>
            </p:custDataLst>
          </p:nvPr>
        </p:nvCxnSpPr>
        <p:spPr bwMode="auto">
          <a:xfrm flipV="1">
            <a:off x="5694299" y="263908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6" idx="0"/>
            <a:endCxn id="10" idx="2"/>
          </p:cNvCxnSpPr>
          <p:nvPr>
            <p:custDataLst>
              <p:tags r:id="rId32"/>
            </p:custDataLst>
          </p:nvPr>
        </p:nvCxnSpPr>
        <p:spPr bwMode="auto">
          <a:xfrm rot="16200000" flipV="1">
            <a:off x="4779899" y="359158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28" idx="0"/>
            <a:endCxn id="14" idx="2"/>
          </p:cNvCxnSpPr>
          <p:nvPr>
            <p:custDataLst>
              <p:tags r:id="rId33"/>
            </p:custDataLst>
          </p:nvPr>
        </p:nvCxnSpPr>
        <p:spPr bwMode="auto">
          <a:xfrm rot="5400000" flipH="1" flipV="1">
            <a:off x="4970399" y="3324880"/>
            <a:ext cx="838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>
            <p:custDataLst>
              <p:tags r:id="rId34"/>
            </p:custDataLst>
          </p:nvPr>
        </p:nvSpPr>
        <p:spPr>
          <a:xfrm>
            <a:off x="6499567" y="343553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…</a:t>
            </a:r>
          </a:p>
        </p:txBody>
      </p:sp>
      <p:sp>
        <p:nvSpPr>
          <p:cNvPr id="41" name="Oval 40"/>
          <p:cNvSpPr/>
          <p:nvPr>
            <p:custDataLst>
              <p:tags r:id="rId35"/>
            </p:custDataLst>
          </p:nvPr>
        </p:nvSpPr>
        <p:spPr bwMode="auto">
          <a:xfrm>
            <a:off x="1894638" y="13716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>
            <p:custDataLst>
              <p:tags r:id="rId36"/>
            </p:custDataLst>
          </p:nvPr>
        </p:nvSpPr>
        <p:spPr bwMode="auto">
          <a:xfrm>
            <a:off x="2123238" y="1905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>
            <p:custDataLst>
              <p:tags r:id="rId37"/>
            </p:custDataLst>
          </p:nvPr>
        </p:nvSpPr>
        <p:spPr bwMode="auto">
          <a:xfrm>
            <a:off x="2123238" y="2057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>
            <p:custDataLst>
              <p:tags r:id="rId38"/>
            </p:custDataLst>
          </p:nvPr>
        </p:nvSpPr>
        <p:spPr bwMode="auto">
          <a:xfrm>
            <a:off x="2123238" y="2209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>
            <p:custDataLst>
              <p:tags r:id="rId39"/>
            </p:custDataLst>
          </p:nvPr>
        </p:nvSpPr>
        <p:spPr bwMode="auto">
          <a:xfrm>
            <a:off x="2123238" y="2362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40"/>
            </p:custDataLst>
          </p:nvPr>
        </p:nvSpPr>
        <p:spPr>
          <a:xfrm rot="5400000">
            <a:off x="2236010" y="25351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47" name="Straight Arrow Connector 46"/>
          <p:cNvCxnSpPr>
            <a:stCxn id="42" idx="0"/>
            <a:endCxn id="22" idx="1"/>
          </p:cNvCxnSpPr>
          <p:nvPr>
            <p:custDataLst>
              <p:tags r:id="rId41"/>
            </p:custDataLst>
          </p:nvPr>
        </p:nvCxnSpPr>
        <p:spPr bwMode="auto">
          <a:xfrm>
            <a:off x="2351838" y="1905000"/>
            <a:ext cx="4485461" cy="1191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44" idx="3"/>
            <a:endCxn id="18" idx="2"/>
          </p:cNvCxnSpPr>
          <p:nvPr>
            <p:custDataLst>
              <p:tags r:id="rId42"/>
            </p:custDataLst>
          </p:nvPr>
        </p:nvCxnSpPr>
        <p:spPr bwMode="auto">
          <a:xfrm flipV="1">
            <a:off x="2580438" y="2143780"/>
            <a:ext cx="2732861" cy="1422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Oval 48"/>
          <p:cNvSpPr/>
          <p:nvPr>
            <p:custDataLst>
              <p:tags r:id="rId43"/>
            </p:custDataLst>
          </p:nvPr>
        </p:nvSpPr>
        <p:spPr bwMode="auto">
          <a:xfrm>
            <a:off x="1238175" y="2743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>
            <p:custDataLst>
              <p:tags r:id="rId44"/>
            </p:custDataLst>
          </p:nvPr>
        </p:nvSpPr>
        <p:spPr bwMode="auto">
          <a:xfrm>
            <a:off x="1390575" y="3276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>
            <p:custDataLst>
              <p:tags r:id="rId45"/>
            </p:custDataLst>
          </p:nvPr>
        </p:nvSpPr>
        <p:spPr bwMode="auto">
          <a:xfrm>
            <a:off x="1390575" y="3429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>
            <p:custDataLst>
              <p:tags r:id="rId46"/>
            </p:custDataLst>
          </p:nvPr>
        </p:nvSpPr>
        <p:spPr bwMode="auto">
          <a:xfrm>
            <a:off x="1390575" y="3581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>
            <p:custDataLst>
              <p:tags r:id="rId47"/>
            </p:custDataLst>
          </p:nvPr>
        </p:nvSpPr>
        <p:spPr bwMode="auto">
          <a:xfrm>
            <a:off x="1390575" y="3733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>
            <p:custDataLst>
              <p:tags r:id="rId48"/>
            </p:custDataLst>
          </p:nvPr>
        </p:nvSpPr>
        <p:spPr>
          <a:xfrm rot="5400000">
            <a:off x="1503347" y="3906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55" name="Oval 54"/>
          <p:cNvSpPr/>
          <p:nvPr>
            <p:custDataLst>
              <p:tags r:id="rId49"/>
            </p:custDataLst>
          </p:nvPr>
        </p:nvSpPr>
        <p:spPr bwMode="auto">
          <a:xfrm>
            <a:off x="2609775" y="28194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>
            <p:custDataLst>
              <p:tags r:id="rId50"/>
            </p:custDataLst>
          </p:nvPr>
        </p:nvSpPr>
        <p:spPr bwMode="auto">
          <a:xfrm>
            <a:off x="2762175" y="3352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>
            <p:custDataLst>
              <p:tags r:id="rId51"/>
            </p:custDataLst>
          </p:nvPr>
        </p:nvSpPr>
        <p:spPr bwMode="auto">
          <a:xfrm>
            <a:off x="2762175" y="3505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>
            <p:custDataLst>
              <p:tags r:id="rId52"/>
            </p:custDataLst>
          </p:nvPr>
        </p:nvSpPr>
        <p:spPr bwMode="auto">
          <a:xfrm>
            <a:off x="2762175" y="3657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>
            <p:custDataLst>
              <p:tags r:id="rId53"/>
            </p:custDataLst>
          </p:nvPr>
        </p:nvSpPr>
        <p:spPr bwMode="auto">
          <a:xfrm>
            <a:off x="2762175" y="3810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extBox 59"/>
          <p:cNvSpPr txBox="1"/>
          <p:nvPr>
            <p:custDataLst>
              <p:tags r:id="rId54"/>
            </p:custDataLst>
          </p:nvPr>
        </p:nvSpPr>
        <p:spPr>
          <a:xfrm rot="5400000">
            <a:off x="2874947" y="39829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61" name="Straight Arrow Connector 60"/>
          <p:cNvCxnSpPr>
            <a:stCxn id="50" idx="3"/>
            <a:endCxn id="10" idx="1"/>
          </p:cNvCxnSpPr>
          <p:nvPr>
            <p:custDataLst>
              <p:tags r:id="rId55"/>
            </p:custDataLst>
          </p:nvPr>
        </p:nvCxnSpPr>
        <p:spPr bwMode="auto">
          <a:xfrm>
            <a:off x="1847775" y="3352800"/>
            <a:ext cx="2932124" cy="48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>
            <a:stCxn id="57" idx="3"/>
            <a:endCxn id="26" idx="2"/>
          </p:cNvCxnSpPr>
          <p:nvPr>
            <p:custDataLst>
              <p:tags r:id="rId56"/>
            </p:custDataLst>
          </p:nvPr>
        </p:nvCxnSpPr>
        <p:spPr bwMode="auto">
          <a:xfrm>
            <a:off x="3219375" y="3581400"/>
            <a:ext cx="1789124" cy="467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>
            <a:stCxn id="59" idx="3"/>
            <a:endCxn id="8" idx="1"/>
          </p:cNvCxnSpPr>
          <p:nvPr>
            <p:custDataLst>
              <p:tags r:id="rId57"/>
            </p:custDataLst>
          </p:nvPr>
        </p:nvCxnSpPr>
        <p:spPr bwMode="auto">
          <a:xfrm flipV="1">
            <a:off x="3219375" y="2715280"/>
            <a:ext cx="1560524" cy="1170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8" idx="3"/>
            <a:endCxn id="22" idx="1"/>
          </p:cNvCxnSpPr>
          <p:nvPr>
            <p:custDataLst>
              <p:tags r:id="rId58"/>
            </p:custDataLst>
          </p:nvPr>
        </p:nvCxnSpPr>
        <p:spPr bwMode="auto">
          <a:xfrm flipV="1">
            <a:off x="3219375" y="3096280"/>
            <a:ext cx="3617924" cy="637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Rectangle 64"/>
          <p:cNvSpPr/>
          <p:nvPr>
            <p:custDataLst>
              <p:tags r:id="rId59"/>
            </p:custDataLst>
          </p:nvPr>
        </p:nvSpPr>
        <p:spPr bwMode="auto">
          <a:xfrm>
            <a:off x="6542838" y="2514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>
            <p:custDataLst>
              <p:tags r:id="rId60"/>
            </p:custDataLst>
          </p:nvPr>
        </p:nvSpPr>
        <p:spPr bwMode="auto">
          <a:xfrm>
            <a:off x="6695238" y="2514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7" name="Straight Arrow Connector 66"/>
          <p:cNvCxnSpPr>
            <a:stCxn id="17" idx="3"/>
            <a:endCxn id="65" idx="1"/>
          </p:cNvCxnSpPr>
          <p:nvPr>
            <p:custDataLst>
              <p:tags r:id="rId61"/>
            </p:custDataLst>
          </p:nvPr>
        </p:nvCxnSpPr>
        <p:spPr bwMode="auto">
          <a:xfrm flipV="1">
            <a:off x="6303899" y="2628900"/>
            <a:ext cx="238939" cy="10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8" name="Rectangle 67"/>
          <p:cNvSpPr/>
          <p:nvPr>
            <p:custDataLst>
              <p:tags r:id="rId62"/>
            </p:custDataLst>
          </p:nvPr>
        </p:nvSpPr>
        <p:spPr bwMode="auto">
          <a:xfrm>
            <a:off x="6542838" y="2057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>
            <p:custDataLst>
              <p:tags r:id="rId63"/>
            </p:custDataLst>
          </p:nvPr>
        </p:nvSpPr>
        <p:spPr bwMode="auto">
          <a:xfrm>
            <a:off x="6695238" y="2057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0" name="Straight Arrow Connector 69"/>
          <p:cNvCxnSpPr>
            <a:stCxn id="65" idx="0"/>
            <a:endCxn id="68" idx="2"/>
          </p:cNvCxnSpPr>
          <p:nvPr>
            <p:custDataLst>
              <p:tags r:id="rId64"/>
            </p:custDataLst>
          </p:nvPr>
        </p:nvCxnSpPr>
        <p:spPr bwMode="auto">
          <a:xfrm rot="5400000" flipH="1" flipV="1">
            <a:off x="6504738" y="24003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68" idx="1"/>
          </p:cNvCxnSpPr>
          <p:nvPr>
            <p:custDataLst>
              <p:tags r:id="rId65"/>
            </p:custDataLst>
          </p:nvPr>
        </p:nvCxnSpPr>
        <p:spPr bwMode="auto">
          <a:xfrm rot="10800000" flipV="1">
            <a:off x="4866438" y="2171700"/>
            <a:ext cx="16764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66" idx="2"/>
            <a:endCxn id="22" idx="0"/>
          </p:cNvCxnSpPr>
          <p:nvPr>
            <p:custDataLst>
              <p:tags r:id="rId66"/>
            </p:custDataLst>
          </p:nvPr>
        </p:nvCxnSpPr>
        <p:spPr bwMode="auto">
          <a:xfrm rot="16200000" flipH="1">
            <a:off x="6723078" y="2791559"/>
            <a:ext cx="238780" cy="142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TextBox 72"/>
          <p:cNvSpPr txBox="1"/>
          <p:nvPr>
            <p:custDataLst>
              <p:tags r:id="rId67"/>
            </p:custDataLst>
          </p:nvPr>
        </p:nvSpPr>
        <p:spPr>
          <a:xfrm>
            <a:off x="314560" y="1600200"/>
            <a:ext cx="14814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Unshared:</a:t>
            </a:r>
          </a:p>
          <a:p>
            <a:r>
              <a:rPr lang="en-US" sz="2000" b="0" i="1" dirty="0" smtClean="0">
                <a:latin typeface="+mn-lt"/>
              </a:rPr>
              <a:t>locals and</a:t>
            </a:r>
          </a:p>
          <a:p>
            <a:r>
              <a:rPr lang="en-US" sz="2000" b="0" i="1" dirty="0" smtClean="0">
                <a:latin typeface="+mn-lt"/>
              </a:rPr>
              <a:t>control flow</a:t>
            </a:r>
          </a:p>
        </p:txBody>
      </p:sp>
      <p:sp>
        <p:nvSpPr>
          <p:cNvPr id="74" name="TextBox 73"/>
          <p:cNvSpPr txBox="1"/>
          <p:nvPr>
            <p:custDataLst>
              <p:tags r:id="rId68"/>
            </p:custDataLst>
          </p:nvPr>
        </p:nvSpPr>
        <p:spPr>
          <a:xfrm>
            <a:off x="7419478" y="1600200"/>
            <a:ext cx="14959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Shared:</a:t>
            </a:r>
          </a:p>
          <a:p>
            <a:r>
              <a:rPr lang="en-US" sz="2000" b="0" i="1" dirty="0" smtClean="0">
                <a:latin typeface="+mn-lt"/>
              </a:rPr>
              <a:t>objects and</a:t>
            </a:r>
          </a:p>
          <a:p>
            <a:r>
              <a:rPr lang="en-US" sz="2000" b="0" i="1" dirty="0" smtClean="0">
                <a:latin typeface="+mn-lt"/>
              </a:rPr>
              <a:t>static fields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144215" y="1447800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pc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447800" y="2895600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pc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897226" y="2952690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pc</a:t>
            </a:r>
          </a:p>
        </p:txBody>
      </p:sp>
    </p:spTree>
    <p:extLst>
      <p:ext uri="{BB962C8B-B14F-4D97-AF65-F5344CB8AC3E}">
        <p14:creationId xmlns:p14="http://schemas.microsoft.com/office/powerpoint/2010/main" val="1378783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and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projects improve dynamic lockset approach: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May not know which memory is </a:t>
            </a:r>
            <a:r>
              <a:rPr lang="en-US" dirty="0" smtClean="0">
                <a:solidFill>
                  <a:schemeClr val="accent2"/>
                </a:solidFill>
              </a:rPr>
              <a:t>thread-local</a:t>
            </a:r>
          </a:p>
          <a:p>
            <a:pPr lvl="1"/>
            <a:r>
              <a:rPr lang="en-US" dirty="0" smtClean="0"/>
              <a:t>Too many false positives if assume all might be shared</a:t>
            </a:r>
          </a:p>
          <a:p>
            <a:pPr lvl="1"/>
            <a:r>
              <a:rPr lang="en-US" dirty="0" smtClean="0"/>
              <a:t>Standard shortcut: leave LS(</a:t>
            </a:r>
            <a:r>
              <a:rPr lang="en-US" i="1" dirty="0" smtClean="0"/>
              <a:t>x</a:t>
            </a:r>
            <a:r>
              <a:rPr lang="en-US" dirty="0" smtClean="0"/>
              <a:t>) = “ALL” until second thread accesses </a:t>
            </a:r>
            <a:r>
              <a:rPr lang="en-US" i="1" dirty="0" smtClean="0"/>
              <a:t>x</a:t>
            </a:r>
            <a:r>
              <a:rPr lang="en-US" dirty="0" smtClean="0"/>
              <a:t>, but can introduce (unlikely) false negatives to improve performance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Recognize </a:t>
            </a:r>
            <a:r>
              <a:rPr lang="en-US" dirty="0" smtClean="0">
                <a:solidFill>
                  <a:schemeClr val="accent2"/>
                </a:solidFill>
              </a:rPr>
              <a:t>immutable</a:t>
            </a:r>
            <a:r>
              <a:rPr lang="en-US" dirty="0" smtClean="0"/>
              <a:t> data to avoid false positives</a:t>
            </a:r>
          </a:p>
          <a:p>
            <a:pPr lvl="1"/>
            <a:r>
              <a:rPr lang="en-US" dirty="0" smtClean="0"/>
              <a:t>Recall read/read not a conflict</a:t>
            </a:r>
          </a:p>
          <a:p>
            <a:pPr lvl="1"/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Performance</a:t>
            </a:r>
            <a:r>
              <a:rPr lang="en-US" dirty="0" smtClean="0"/>
              <a:t> (clever set representations)</a:t>
            </a:r>
          </a:p>
          <a:p>
            <a:endParaRPr lang="en-US" sz="800" dirty="0" smtClean="0"/>
          </a:p>
          <a:p>
            <a:r>
              <a:rPr lang="en-US" dirty="0" smtClean="0"/>
              <a:t>Scale to </a:t>
            </a:r>
            <a:r>
              <a:rPr lang="en-US" dirty="0" smtClean="0">
                <a:solidFill>
                  <a:schemeClr val="accent2"/>
                </a:solidFill>
              </a:rPr>
              <a:t>real</a:t>
            </a:r>
            <a:r>
              <a:rPr lang="en-US" dirty="0" smtClean="0"/>
              <a:t> systems (like OS kernels)</a:t>
            </a:r>
          </a:p>
          <a:p>
            <a:endParaRPr lang="en-US" sz="800" dirty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92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lockset </a:t>
            </a:r>
            <a:r>
              <a:rPr lang="en-US" sz="2000" dirty="0" smtClean="0"/>
              <a:t>[</a:t>
            </a:r>
            <a:r>
              <a:rPr lang="en-US" sz="2000" dirty="0" err="1" smtClean="0"/>
              <a:t>Abadi</a:t>
            </a:r>
            <a:r>
              <a:rPr lang="en-US" sz="2000" dirty="0" smtClean="0"/>
              <a:t>, Flanagan, Freund]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analyze source to verify consistent locking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Most code verifies because complicated concurrency protocols are too difficult to get right</a:t>
            </a:r>
          </a:p>
          <a:p>
            <a:pPr lvl="1"/>
            <a:endParaRPr lang="en-US" sz="1200" dirty="0" smtClean="0"/>
          </a:p>
          <a:p>
            <a:pPr lvl="1"/>
            <a:r>
              <a:rPr lang="en-US" dirty="0" smtClean="0"/>
              <a:t>Forcing type annotations to describe the locking protocol may be “a good thing” for code quality</a:t>
            </a:r>
          </a:p>
          <a:p>
            <a:pPr lvl="1"/>
            <a:endParaRPr lang="en-US" sz="1200" dirty="0" smtClean="0"/>
          </a:p>
          <a:p>
            <a:pPr lvl="1"/>
            <a:r>
              <a:rPr lang="en-US" dirty="0" smtClean="0"/>
              <a:t>Or can try to infer the locking protocol (no annotations)</a:t>
            </a:r>
          </a:p>
          <a:p>
            <a:pPr lvl="1"/>
            <a:endParaRPr lang="en-US" sz="1200" dirty="0" smtClean="0"/>
          </a:p>
          <a:p>
            <a:pPr lvl="1"/>
            <a:r>
              <a:rPr lang="en-US" dirty="0" smtClean="0"/>
              <a:t>Can catch many errors and be “mostly sound,” but scaling to full languages (</a:t>
            </a:r>
            <a:r>
              <a:rPr lang="en-US" dirty="0" err="1" smtClean="0"/>
              <a:t>finalizers</a:t>
            </a:r>
            <a:r>
              <a:rPr lang="en-US" dirty="0" smtClean="0"/>
              <a:t>, reflection, class loading, …) is hard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5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219200"/>
            <a:ext cx="77724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SyncedList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&lt;T&gt; {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callee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locks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locked_by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&lt;this&gt;</a:t>
            </a:r>
            <a:r>
              <a:rPr lang="en-US" sz="2000" kern="0" dirty="0" smtClean="0">
                <a:latin typeface="Courier New" pitchFamily="49" charset="0"/>
              </a:rPr>
              <a:t> Node&lt;</a:t>
            </a:r>
            <a:r>
              <a:rPr lang="en-US" sz="2000" kern="0" dirty="0" err="1" smtClean="0">
                <a:latin typeface="Courier New" pitchFamily="49" charset="0"/>
              </a:rPr>
              <a:t>T,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n</a:t>
            </a:r>
            <a:r>
              <a:rPr lang="en-US" sz="2000" kern="0" dirty="0" smtClean="0">
                <a:latin typeface="Courier New" pitchFamily="49" charset="0"/>
              </a:rPr>
              <a:t> = null;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addToFront</a:t>
            </a:r>
            <a:r>
              <a:rPr lang="en-US" sz="2000" kern="0" dirty="0" smtClean="0">
                <a:latin typeface="Courier New" pitchFamily="49" charset="0"/>
              </a:rPr>
              <a:t>(T x)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n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Node&lt;</a:t>
            </a:r>
            <a:r>
              <a:rPr lang="en-US" sz="2000" kern="0" dirty="0" err="1">
                <a:latin typeface="Courier New" pitchFamily="49" charset="0"/>
              </a:rPr>
              <a:t>T,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&gt;(</a:t>
            </a:r>
            <a:r>
              <a:rPr lang="en-US" sz="2000" kern="0" dirty="0" err="1" smtClean="0">
                <a:latin typeface="Courier New" pitchFamily="49" charset="0"/>
              </a:rPr>
              <a:t>x,n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contains</a:t>
            </a:r>
            <a:r>
              <a:rPr lang="en-US" sz="2000" kern="0" dirty="0" smtClean="0">
                <a:latin typeface="Courier New" pitchFamily="49" charset="0"/>
              </a:rPr>
              <a:t>(T </a:t>
            </a:r>
            <a:r>
              <a:rPr lang="en-US" sz="2000" kern="0" dirty="0">
                <a:latin typeface="Courier New" pitchFamily="49" charset="0"/>
              </a:rPr>
              <a:t>x)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Node&lt;</a:t>
            </a:r>
            <a:r>
              <a:rPr lang="en-US" sz="2000" kern="0" dirty="0" err="1" smtClean="0">
                <a:latin typeface="Courier New" pitchFamily="49" charset="0"/>
              </a:rPr>
              <a:t>T,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lang="en-US" sz="2000" kern="0" dirty="0" smtClean="0">
                <a:solidFill>
                  <a:srgbClr val="00B050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latin typeface="Courier New" pitchFamily="49" charset="0"/>
              </a:rPr>
              <a:t> = n;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(; t!=null; t=</a:t>
            </a:r>
            <a:r>
              <a:rPr lang="en-US" sz="2000" kern="0" dirty="0" err="1" smtClean="0">
                <a:latin typeface="Courier New" pitchFamily="49" charset="0"/>
              </a:rPr>
              <a:t>t.next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t.elt.equals</a:t>
            </a:r>
            <a:r>
              <a:rPr lang="en-US" sz="2000" kern="0" dirty="0" smtClean="0">
                <a:latin typeface="Courier New" pitchFamily="49" charset="0"/>
              </a:rPr>
              <a:t>(x))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Node&lt;T,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L</a:t>
            </a:r>
            <a:r>
              <a:rPr lang="en-US" sz="2000" kern="0" dirty="0" smtClean="0">
                <a:latin typeface="Courier New" pitchFamily="49" charset="0"/>
              </a:rPr>
              <a:t>&gt;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client locks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locked_by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&lt;L&gt;</a:t>
            </a:r>
            <a:r>
              <a:rPr lang="en-US" sz="2000" kern="0" dirty="0" smtClean="0">
                <a:latin typeface="Courier New" pitchFamily="49" charset="0"/>
              </a:rPr>
              <a:t> T         </a:t>
            </a:r>
            <a:r>
              <a:rPr lang="en-US" sz="2000" kern="0" dirty="0" err="1" smtClean="0">
                <a:solidFill>
                  <a:srgbClr val="00B050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locked_by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&lt;L&gt;</a:t>
            </a:r>
            <a:r>
              <a:rPr lang="en-US" sz="2000" kern="0" dirty="0" smtClean="0">
                <a:latin typeface="Courier New" pitchFamily="49" charset="0"/>
              </a:rPr>
              <a:t> Node&lt;T,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L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lang="en-US" sz="2000" kern="0" dirty="0" smtClean="0">
                <a:solidFill>
                  <a:srgbClr val="00B050"/>
                </a:solidFill>
                <a:latin typeface="Courier New" pitchFamily="49" charset="0"/>
              </a:rPr>
              <a:t>next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64554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Indicating “content of location A is the lock for location B” is sound only if content of A is not mutated</a:t>
            </a:r>
          </a:p>
          <a:p>
            <a:pPr lvl="1"/>
            <a:r>
              <a:rPr lang="en-US" dirty="0" smtClean="0"/>
              <a:t>Else can violate consistent locking: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Fix: require fields used in lock-types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Methods can indicate locks that must be held by caller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743200"/>
            <a:ext cx="67818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locked_by</a:t>
            </a:r>
            <a:r>
              <a:rPr lang="en-US" sz="2000" kern="0" dirty="0" smtClean="0">
                <a:latin typeface="Courier New" pitchFamily="49" charset="0"/>
              </a:rPr>
              <a:t>&lt;this&gt; Object foo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Object();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locked_by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latin typeface="Courier New" pitchFamily="49" charset="0"/>
              </a:rPr>
              <a:t>&gt;  Bar    x  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Bar();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synchronized(foo) { </a:t>
            </a:r>
            <a:r>
              <a:rPr lang="en-US" sz="2000" kern="0" dirty="0" err="1" smtClean="0">
                <a:latin typeface="Courier New" pitchFamily="49" charset="0"/>
              </a:rPr>
              <a:t>x.m</a:t>
            </a:r>
            <a:r>
              <a:rPr lang="en-US" sz="2000" kern="0" dirty="0" smtClean="0">
                <a:latin typeface="Courier New" pitchFamily="49" charset="0"/>
              </a:rPr>
              <a:t>();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foo = new Object();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synchronized(foo) { </a:t>
            </a:r>
            <a:r>
              <a:rPr lang="en-US" sz="2000" kern="0" dirty="0" err="1">
                <a:latin typeface="Courier New" pitchFamily="49" charset="0"/>
              </a:rPr>
              <a:t>x.m</a:t>
            </a:r>
            <a:r>
              <a:rPr lang="en-US" sz="2000" kern="0" dirty="0">
                <a:latin typeface="Courier New" pitchFamily="49" charset="0"/>
              </a:rPr>
              <a:t>();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544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724400"/>
          </a:xfrm>
        </p:spPr>
        <p:txBody>
          <a:bodyPr/>
          <a:lstStyle/>
          <a:p>
            <a:r>
              <a:rPr lang="en-US" dirty="0" smtClean="0"/>
              <a:t>What are data races</a:t>
            </a:r>
          </a:p>
          <a:p>
            <a:endParaRPr lang="en-US" sz="800" dirty="0" smtClean="0"/>
          </a:p>
          <a:p>
            <a:r>
              <a:rPr lang="en-US" dirty="0" smtClean="0"/>
              <a:t>Memory-consistency models: why data races muddy semantics</a:t>
            </a:r>
          </a:p>
          <a:p>
            <a:endParaRPr lang="en-US" sz="800" dirty="0" smtClean="0"/>
          </a:p>
          <a:p>
            <a:r>
              <a:rPr lang="en-US" dirty="0" smtClean="0"/>
              <a:t>Approaches to data-race detection</a:t>
            </a:r>
          </a:p>
          <a:p>
            <a:pPr lvl="1"/>
            <a:r>
              <a:rPr lang="en-US" dirty="0"/>
              <a:t>Static vs. </a:t>
            </a:r>
            <a:r>
              <a:rPr lang="en-US" dirty="0" smtClean="0"/>
              <a:t>dynamic</a:t>
            </a:r>
          </a:p>
          <a:p>
            <a:pPr lvl="1"/>
            <a:r>
              <a:rPr lang="en-US" dirty="0" smtClean="0"/>
              <a:t>Sound </a:t>
            </a:r>
            <a:r>
              <a:rPr lang="en-US" dirty="0"/>
              <a:t>vs. complete vs. both vs. neither</a:t>
            </a:r>
            <a:endParaRPr lang="en-US" dirty="0" smtClean="0"/>
          </a:p>
          <a:p>
            <a:pPr lvl="1"/>
            <a:r>
              <a:rPr lang="en-US" dirty="0" smtClean="0"/>
              <a:t>Locksets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Vector clocks and </a:t>
            </a:r>
            <a:r>
              <a:rPr lang="en-US" dirty="0" err="1" smtClean="0">
                <a:solidFill>
                  <a:schemeClr val="accent2"/>
                </a:solidFill>
              </a:rPr>
              <a:t>FastTrack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Other recent approaches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Low-level vs. high-level data races</a:t>
            </a:r>
          </a:p>
          <a:p>
            <a:pPr lvl="1"/>
            <a:r>
              <a:rPr lang="en-US" dirty="0"/>
              <a:t>Low-level detection is wrong for detecting high-level data races </a:t>
            </a:r>
            <a:endParaRPr lang="en-US" dirty="0" smtClean="0"/>
          </a:p>
          <a:p>
            <a:pPr lvl="1"/>
            <a:r>
              <a:rPr lang="en-US" dirty="0" smtClean="0"/>
              <a:t>Abstracting low-level data races to remove this gap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71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happens-before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00200"/>
            <a:ext cx="4876800" cy="4495800"/>
          </a:xfrm>
        </p:spPr>
        <p:txBody>
          <a:bodyPr/>
          <a:lstStyle/>
          <a:p>
            <a:r>
              <a:rPr lang="en-US" dirty="0" smtClean="0"/>
              <a:t>For precise (sound and complete) dynamic data-race detection, we could build the full </a:t>
            </a:r>
            <a:r>
              <a:rPr lang="en-US" dirty="0" smtClean="0">
                <a:solidFill>
                  <a:schemeClr val="accent2"/>
                </a:solidFill>
              </a:rPr>
              <a:t>happens-before DAG </a:t>
            </a:r>
            <a:r>
              <a:rPr lang="en-US" dirty="0" smtClean="0"/>
              <a:t>of a trace and check for data races</a:t>
            </a:r>
          </a:p>
          <a:p>
            <a:pPr lvl="1"/>
            <a:r>
              <a:rPr lang="en-US" dirty="0" smtClean="0"/>
              <a:t>Program order</a:t>
            </a:r>
          </a:p>
          <a:p>
            <a:pPr lvl="1"/>
            <a:r>
              <a:rPr lang="en-US" dirty="0" smtClean="0"/>
              <a:t>Sync order</a:t>
            </a:r>
          </a:p>
          <a:p>
            <a:pPr lvl="1"/>
            <a:r>
              <a:rPr lang="en-US" dirty="0" smtClean="0"/>
              <a:t>Transitivity</a:t>
            </a:r>
          </a:p>
          <a:p>
            <a:endParaRPr lang="en-US" dirty="0"/>
          </a:p>
          <a:p>
            <a:r>
              <a:rPr lang="en-US" dirty="0" smtClean="0"/>
              <a:t>Intractable for long-running programs, but we can use </a:t>
            </a:r>
            <a:r>
              <a:rPr lang="en-US" dirty="0" smtClean="0">
                <a:solidFill>
                  <a:schemeClr val="accent2"/>
                </a:solidFill>
              </a:rPr>
              <a:t>vector clocks</a:t>
            </a:r>
            <a:r>
              <a:rPr lang="en-US" dirty="0" smtClean="0"/>
              <a:t> to detect all data-race second accesses</a:t>
            </a:r>
          </a:p>
          <a:p>
            <a:pPr lvl="1"/>
            <a:r>
              <a:rPr lang="en-US" dirty="0" smtClean="0"/>
              <a:t>Won’t prove correctness, but will give intuition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cxnSp>
        <p:nvCxnSpPr>
          <p:cNvPr id="7" name="AutoShape 2"/>
          <p:cNvCxnSpPr>
            <a:cxnSpLocks noChangeShapeType="1"/>
          </p:cNvCxnSpPr>
          <p:nvPr/>
        </p:nvCxnSpPr>
        <p:spPr bwMode="auto">
          <a:xfrm>
            <a:off x="6477000" y="1790700"/>
            <a:ext cx="18361" cy="11620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" name="AutoShape 4"/>
          <p:cNvCxnSpPr>
            <a:cxnSpLocks noChangeShapeType="1"/>
          </p:cNvCxnSpPr>
          <p:nvPr/>
        </p:nvCxnSpPr>
        <p:spPr bwMode="auto">
          <a:xfrm>
            <a:off x="6477000" y="34194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" name="AutoShape 6"/>
          <p:cNvCxnSpPr>
            <a:cxnSpLocks noChangeShapeType="1"/>
          </p:cNvCxnSpPr>
          <p:nvPr/>
        </p:nvCxnSpPr>
        <p:spPr bwMode="auto">
          <a:xfrm>
            <a:off x="8134804" y="2286000"/>
            <a:ext cx="18596" cy="309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5943599" y="131445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943600" y="29527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AutoShape 4"/>
          <p:cNvCxnSpPr>
            <a:cxnSpLocks noChangeShapeType="1"/>
          </p:cNvCxnSpPr>
          <p:nvPr/>
        </p:nvCxnSpPr>
        <p:spPr bwMode="auto">
          <a:xfrm>
            <a:off x="6495361" y="450532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961961" y="403860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(z)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AutoShape 4"/>
          <p:cNvCxnSpPr>
            <a:cxnSpLocks noChangeShapeType="1"/>
          </p:cNvCxnSpPr>
          <p:nvPr/>
        </p:nvCxnSpPr>
        <p:spPr bwMode="auto">
          <a:xfrm>
            <a:off x="6553200" y="56292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943600" y="51625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2200" y="89529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01000" y="91440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7620000" y="180975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7638360" y="259080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AutoShape 6"/>
          <p:cNvCxnSpPr>
            <a:cxnSpLocks noChangeShapeType="1"/>
          </p:cNvCxnSpPr>
          <p:nvPr/>
        </p:nvCxnSpPr>
        <p:spPr bwMode="auto">
          <a:xfrm>
            <a:off x="8134804" y="3048000"/>
            <a:ext cx="18596" cy="309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4"/>
          <p:cNvCxnSpPr>
            <a:cxnSpLocks noChangeShapeType="1"/>
          </p:cNvCxnSpPr>
          <p:nvPr/>
        </p:nvCxnSpPr>
        <p:spPr bwMode="auto">
          <a:xfrm>
            <a:off x="8153400" y="38766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7620000" y="34099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3" name="AutoShape 4"/>
          <p:cNvCxnSpPr>
            <a:cxnSpLocks noChangeShapeType="1"/>
          </p:cNvCxnSpPr>
          <p:nvPr/>
        </p:nvCxnSpPr>
        <p:spPr bwMode="auto">
          <a:xfrm>
            <a:off x="8171761" y="496252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7638361" y="449580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6907397" y="3167856"/>
            <a:ext cx="730964" cy="561181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auto">
          <a:xfrm flipH="1">
            <a:off x="6907396" y="4962525"/>
            <a:ext cx="712603" cy="39568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42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clocks </a:t>
            </a:r>
            <a:r>
              <a:rPr lang="en-US" sz="2400" dirty="0" smtClean="0"/>
              <a:t>(as used for data race detection)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/>
              <a:t>A thread’s </a:t>
            </a:r>
            <a:r>
              <a:rPr lang="en-US" dirty="0" smtClean="0"/>
              <a:t>“</a:t>
            </a:r>
            <a:r>
              <a:rPr lang="en-US" i="1" dirty="0" smtClean="0"/>
              <a:t>logical time</a:t>
            </a:r>
            <a:r>
              <a:rPr lang="en-US" dirty="0" smtClean="0"/>
              <a:t>” </a:t>
            </a:r>
            <a:r>
              <a:rPr lang="en-US" dirty="0"/>
              <a:t>is measured in “</a:t>
            </a:r>
            <a:r>
              <a:rPr lang="en-US" i="1" dirty="0"/>
              <a:t>epochs</a:t>
            </a:r>
            <a:r>
              <a:rPr lang="en-US" dirty="0"/>
              <a:t>” where an epoch starts and ends with a lock release</a:t>
            </a:r>
          </a:p>
          <a:p>
            <a:pPr lvl="1"/>
            <a:r>
              <a:rPr lang="en-US" dirty="0"/>
              <a:t>Thread X’s 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epoch starts with its (i-1)</a:t>
            </a:r>
            <a:r>
              <a:rPr lang="en-US" baseline="30000" dirty="0" err="1"/>
              <a:t>th</a:t>
            </a:r>
            <a:r>
              <a:rPr lang="en-US" dirty="0"/>
              <a:t> lock-release and ends with its 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lock-release</a:t>
            </a:r>
          </a:p>
          <a:p>
            <a:endParaRPr lang="en-US" sz="1000" dirty="0" smtClean="0"/>
          </a:p>
          <a:p>
            <a:r>
              <a:rPr lang="en-US" dirty="0" smtClean="0"/>
              <a:t>A vector clock records a “logical time” for each thread</a:t>
            </a:r>
          </a:p>
          <a:p>
            <a:pPr lvl="1"/>
            <a:r>
              <a:rPr lang="en-US" dirty="0" smtClean="0"/>
              <a:t>If there are </a:t>
            </a:r>
            <a:r>
              <a:rPr lang="en-US" i="1" dirty="0" smtClean="0"/>
              <a:t>N</a:t>
            </a:r>
            <a:r>
              <a:rPr lang="en-US" dirty="0" smtClean="0"/>
              <a:t> threads, then each vector clock has </a:t>
            </a:r>
            <a:r>
              <a:rPr lang="en-US" i="1" dirty="0" smtClean="0"/>
              <a:t>N</a:t>
            </a:r>
            <a:r>
              <a:rPr lang="en-US" dirty="0" smtClean="0"/>
              <a:t> entries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If the vector-clock entry for thread 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>
                <a:solidFill>
                  <a:schemeClr val="accent2"/>
                </a:solidFill>
              </a:rPr>
              <a:t> is </a:t>
            </a:r>
            <a:r>
              <a:rPr lang="en-US" i="1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, this represents a “time” known to be after or during thread 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>
                <a:solidFill>
                  <a:schemeClr val="accent2"/>
                </a:solidFill>
              </a:rPr>
              <a:t>’s </a:t>
            </a:r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baseline="30000" dirty="0" err="1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 epoch</a:t>
            </a:r>
          </a:p>
          <a:p>
            <a:endParaRPr lang="en-US" sz="1000" dirty="0" smtClean="0"/>
          </a:p>
          <a:p>
            <a:r>
              <a:rPr lang="en-US" dirty="0" smtClean="0"/>
              <a:t>For conciseness, our examples will use just two threads A and B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A Programming-Languages View of Data Races, Dan Grossman</a:t>
            </a:r>
            <a:endParaRPr lang="en-US" dirty="0"/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4191000" y="5267295"/>
            <a:ext cx="1082675" cy="476250"/>
            <a:chOff x="778" y="267"/>
            <a:chExt cx="682" cy="300"/>
          </a:xfrm>
        </p:grpSpPr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b="0" dirty="0" smtClean="0">
                  <a:latin typeface="+mj-lt"/>
                </a:rPr>
                <a:t> 4</a:t>
              </a:r>
              <a:endParaRPr lang="en-US" sz="2000" b="0" dirty="0">
                <a:latin typeface="+mj-lt"/>
              </a:endParaRPr>
            </a:p>
          </p:txBody>
        </p: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b="0" dirty="0" smtClean="0">
                  <a:latin typeface="+mj-lt"/>
                </a:rPr>
                <a:t> 1</a:t>
              </a:r>
              <a:endParaRPr lang="en-US" sz="2000" b="0" dirty="0">
                <a:latin typeface="+mj-lt"/>
              </a:endParaRPr>
            </a:p>
          </p:txBody>
        </p:sp>
      </p:grpSp>
      <p:sp>
        <p:nvSpPr>
          <p:cNvPr id="10" name="Text Box 186"/>
          <p:cNvSpPr txBox="1">
            <a:spLocks noChangeArrowheads="1"/>
          </p:cNvSpPr>
          <p:nvPr/>
        </p:nvSpPr>
        <p:spPr bwMode="auto">
          <a:xfrm>
            <a:off x="4237037" y="5772090"/>
            <a:ext cx="866199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latin typeface="+mj-lt"/>
              </a:rPr>
              <a:t>A     B</a:t>
            </a:r>
          </a:p>
        </p:txBody>
      </p:sp>
    </p:spTree>
    <p:extLst>
      <p:ext uri="{BB962C8B-B14F-4D97-AF65-F5344CB8AC3E}">
        <p14:creationId xmlns:p14="http://schemas.microsoft.com/office/powerpoint/2010/main" val="1780343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Lots of vector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During execution, store a vector clock for: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chemeClr val="accent2"/>
                </a:solidFill>
              </a:rPr>
              <a:t>thread</a:t>
            </a:r>
            <a:r>
              <a:rPr lang="en-US" dirty="0" smtClean="0"/>
              <a:t>: For thread X’s vector clock, if entry Y is </a:t>
            </a:r>
            <a:r>
              <a:rPr lang="en-US" dirty="0" err="1" smtClean="0"/>
              <a:t>i</a:t>
            </a:r>
            <a:r>
              <a:rPr lang="en-US" dirty="0" smtClean="0"/>
              <a:t>, then Y’s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epoch happens-before X’s next instruction</a:t>
            </a:r>
          </a:p>
          <a:p>
            <a:pPr lvl="1"/>
            <a:r>
              <a:rPr lang="en-US" dirty="0" smtClean="0"/>
              <a:t>Entry </a:t>
            </a:r>
            <a:r>
              <a:rPr lang="en-US" i="1" dirty="0" smtClean="0"/>
              <a:t>X</a:t>
            </a:r>
            <a:r>
              <a:rPr lang="en-US" dirty="0" smtClean="0"/>
              <a:t> is in </a:t>
            </a:r>
            <a:r>
              <a:rPr lang="en-US" i="1" dirty="0" smtClean="0"/>
              <a:t>X</a:t>
            </a:r>
            <a:r>
              <a:rPr lang="en-US" dirty="0" smtClean="0"/>
              <a:t>’s vector clock is </a:t>
            </a:r>
            <a:r>
              <a:rPr lang="en-US" i="1" dirty="0" smtClean="0"/>
              <a:t>X</a:t>
            </a:r>
            <a:r>
              <a:rPr lang="en-US" dirty="0" smtClean="0"/>
              <a:t>’s number of releases – 1 (in odd English, a thread’s epoch “happens-before” itself)</a:t>
            </a:r>
          </a:p>
          <a:p>
            <a:pPr lvl="1"/>
            <a:endParaRPr lang="en-US" sz="800" dirty="0"/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chemeClr val="accent2"/>
                </a:solidFill>
              </a:rPr>
              <a:t>lock</a:t>
            </a:r>
            <a:r>
              <a:rPr lang="en-US" dirty="0" smtClean="0"/>
              <a:t>: Lock M’s vector clock holds the logical time when M was most recently released</a:t>
            </a:r>
          </a:p>
          <a:p>
            <a:endParaRPr lang="en-US" sz="800" dirty="0"/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chemeClr val="accent2"/>
                </a:solidFill>
              </a:rPr>
              <a:t>heap location (read clock)</a:t>
            </a:r>
            <a:r>
              <a:rPr lang="en-US" dirty="0" smtClean="0"/>
              <a:t>: For f’s read vector clock, if </a:t>
            </a:r>
            <a:r>
              <a:rPr lang="en-US" dirty="0"/>
              <a:t>entry Y is </a:t>
            </a:r>
            <a:r>
              <a:rPr lang="en-US" dirty="0" err="1"/>
              <a:t>i</a:t>
            </a:r>
            <a:r>
              <a:rPr lang="en-US" dirty="0"/>
              <a:t>, then Y’s </a:t>
            </a:r>
            <a:r>
              <a:rPr lang="en-US" dirty="0" smtClean="0"/>
              <a:t>most recent read of f was in Y’s 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 smtClean="0"/>
              <a:t> epoch</a:t>
            </a:r>
          </a:p>
          <a:p>
            <a:endParaRPr lang="en-US" sz="800" dirty="0" smtClean="0"/>
          </a:p>
          <a:p>
            <a:r>
              <a:rPr lang="en-US" dirty="0"/>
              <a:t>Each </a:t>
            </a:r>
            <a:r>
              <a:rPr lang="en-US" dirty="0" smtClean="0">
                <a:solidFill>
                  <a:schemeClr val="accent2"/>
                </a:solidFill>
              </a:rPr>
              <a:t>heap location (write </a:t>
            </a:r>
            <a:r>
              <a:rPr lang="en-US" dirty="0">
                <a:solidFill>
                  <a:schemeClr val="accent2"/>
                </a:solidFill>
              </a:rPr>
              <a:t>clock)</a:t>
            </a:r>
            <a:r>
              <a:rPr lang="en-US" dirty="0"/>
              <a:t>: For </a:t>
            </a:r>
            <a:r>
              <a:rPr lang="en-US" dirty="0" smtClean="0"/>
              <a:t>f’s write </a:t>
            </a:r>
            <a:r>
              <a:rPr lang="en-US" dirty="0"/>
              <a:t>vector clock, if entry Y is </a:t>
            </a:r>
            <a:r>
              <a:rPr lang="en-US" dirty="0" err="1"/>
              <a:t>i</a:t>
            </a:r>
            <a:r>
              <a:rPr lang="en-US" dirty="0"/>
              <a:t>, then Y’s </a:t>
            </a:r>
            <a:r>
              <a:rPr lang="en-US" dirty="0" smtClean="0"/>
              <a:t>most recent write of f was in Y’s 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 smtClean="0"/>
              <a:t> epoch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Total space: O(|heap|*|</a:t>
            </a:r>
            <a:r>
              <a:rPr lang="en-US" dirty="0" err="1" smtClean="0"/>
              <a:t>numThreads</a:t>
            </a:r>
            <a:r>
              <a:rPr lang="en-US" dirty="0" smtClean="0"/>
              <a:t>|) 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FastTrack</a:t>
            </a:r>
            <a:r>
              <a:rPr lang="en-US" dirty="0" smtClean="0"/>
              <a:t> optimizes this in common cases)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1279525" y="1524000"/>
            <a:ext cx="1082675" cy="476250"/>
            <a:chOff x="778" y="267"/>
            <a:chExt cx="682" cy="300"/>
          </a:xfrm>
        </p:grpSpPr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4</a:t>
              </a:r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2667000" y="1524000"/>
            <a:ext cx="1082675" cy="476250"/>
            <a:chOff x="778" y="267"/>
            <a:chExt cx="682" cy="300"/>
          </a:xfrm>
        </p:grpSpPr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2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8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4327525" y="1524000"/>
            <a:ext cx="1082675" cy="476250"/>
            <a:chOff x="778" y="267"/>
            <a:chExt cx="682" cy="300"/>
          </a:xfrm>
        </p:grpSpPr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2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19" name="Group 19"/>
          <p:cNvGrpSpPr>
            <a:grpSpLocks/>
          </p:cNvGrpSpPr>
          <p:nvPr/>
        </p:nvGrpSpPr>
        <p:grpSpPr bwMode="auto">
          <a:xfrm>
            <a:off x="6019800" y="1524000"/>
            <a:ext cx="1082675" cy="476250"/>
            <a:chOff x="778" y="267"/>
            <a:chExt cx="682" cy="300"/>
          </a:xfrm>
        </p:grpSpPr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3</a:t>
              </a: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0</a:t>
              </a:r>
            </a:p>
          </p:txBody>
        </p:sp>
      </p:grp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1611312" y="1162050"/>
            <a:ext cx="42056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A </a:t>
            </a:r>
            <a:endParaRPr lang="en-US" sz="2000" b="1" dirty="0"/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026774" y="1162050"/>
            <a:ext cx="35618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baseline="-25000" dirty="0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616450" y="1162050"/>
            <a:ext cx="42672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M</a:t>
            </a:r>
            <a:endParaRPr lang="en-US" sz="2000" b="1" dirty="0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6259512" y="1162050"/>
            <a:ext cx="526106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/>
              <a:t>Wf</a:t>
            </a:r>
            <a:endParaRPr lang="en-US" sz="2000" b="1" dirty="0"/>
          </a:p>
        </p:txBody>
      </p:sp>
      <p:grpSp>
        <p:nvGrpSpPr>
          <p:cNvPr id="26" name="Group 32"/>
          <p:cNvGrpSpPr>
            <a:grpSpLocks/>
          </p:cNvGrpSpPr>
          <p:nvPr/>
        </p:nvGrpSpPr>
        <p:grpSpPr bwMode="auto">
          <a:xfrm>
            <a:off x="7456487" y="1524000"/>
            <a:ext cx="1082675" cy="476250"/>
            <a:chOff x="778" y="267"/>
            <a:chExt cx="682" cy="300"/>
          </a:xfrm>
        </p:grpSpPr>
        <p:sp>
          <p:nvSpPr>
            <p:cNvPr id="27" name="Text Box 33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0</a:t>
              </a:r>
            </a:p>
          </p:txBody>
        </p:sp>
        <p:sp>
          <p:nvSpPr>
            <p:cNvPr id="28" name="Text Box 34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sp>
        <p:nvSpPr>
          <p:cNvPr id="29" name="Text Box 35"/>
          <p:cNvSpPr txBox="1">
            <a:spLocks noChangeArrowheads="1"/>
          </p:cNvSpPr>
          <p:nvPr/>
        </p:nvSpPr>
        <p:spPr bwMode="auto">
          <a:xfrm>
            <a:off x="7758112" y="1162050"/>
            <a:ext cx="45557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/>
              <a:t>Rf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74605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total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4495800"/>
          </a:xfrm>
        </p:spPr>
        <p:txBody>
          <a:bodyPr/>
          <a:lstStyle/>
          <a:p>
            <a:r>
              <a:rPr lang="en-US" dirty="0" smtClean="0"/>
              <a:t>Total vector-clock space is O(|heap size| * |thread count|)</a:t>
            </a:r>
          </a:p>
          <a:p>
            <a:pPr lvl="1"/>
            <a:r>
              <a:rPr lang="en-US" dirty="0" err="1" smtClean="0"/>
              <a:t>FastTrack</a:t>
            </a:r>
            <a:r>
              <a:rPr lang="en-US" dirty="0" smtClean="0"/>
              <a:t> will optimize this for common cases later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Now: As program executes, at each step we need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Check for data </a:t>
            </a:r>
            <a:r>
              <a:rPr lang="en-US" dirty="0" smtClean="0"/>
              <a:t>races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Update vector clocks to avoid future false positives /  negatives</a:t>
            </a:r>
          </a:p>
          <a:p>
            <a:pPr marL="457200" lvl="1" indent="0">
              <a:buNone/>
            </a:pPr>
            <a:r>
              <a:rPr lang="en-US" dirty="0" smtClean="0"/>
              <a:t>Cases for writes, reads, acquires, releases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Extra time per program step will be O(|thread count|), 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gain to be optimized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355725" y="2724150"/>
            <a:ext cx="1082675" cy="476250"/>
            <a:chOff x="778" y="267"/>
            <a:chExt cx="682" cy="300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4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2789238" y="2724150"/>
            <a:ext cx="1082675" cy="476250"/>
            <a:chOff x="778" y="267"/>
            <a:chExt cx="682" cy="300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2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8</a:t>
              </a:r>
            </a:p>
          </p:txBody>
        </p:sp>
      </p:grpSp>
      <p:grpSp>
        <p:nvGrpSpPr>
          <p:cNvPr id="13" name="Group 16"/>
          <p:cNvGrpSpPr>
            <a:grpSpLocks/>
          </p:cNvGrpSpPr>
          <p:nvPr/>
        </p:nvGrpSpPr>
        <p:grpSpPr bwMode="auto">
          <a:xfrm>
            <a:off x="4572000" y="2724150"/>
            <a:ext cx="1082675" cy="476250"/>
            <a:chOff x="778" y="267"/>
            <a:chExt cx="682" cy="300"/>
          </a:xfrm>
        </p:grpSpPr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2</a:t>
              </a: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16" name="Group 19"/>
          <p:cNvGrpSpPr>
            <a:grpSpLocks/>
          </p:cNvGrpSpPr>
          <p:nvPr/>
        </p:nvGrpSpPr>
        <p:grpSpPr bwMode="auto">
          <a:xfrm>
            <a:off x="6061075" y="2724150"/>
            <a:ext cx="1082675" cy="476250"/>
            <a:chOff x="778" y="267"/>
            <a:chExt cx="682" cy="300"/>
          </a:xfrm>
        </p:grpSpPr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3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0</a:t>
              </a:r>
            </a:p>
          </p:txBody>
        </p:sp>
      </p:grp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1687512" y="2222470"/>
            <a:ext cx="42056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A </a:t>
            </a:r>
            <a:endParaRPr lang="en-US" sz="2000" b="1" dirty="0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3149012" y="2222470"/>
            <a:ext cx="35618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baseline="-25000" dirty="0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4860925" y="2222470"/>
            <a:ext cx="42672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M</a:t>
            </a:r>
            <a:endParaRPr lang="en-US" sz="2000" b="1" dirty="0"/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6300787" y="2222470"/>
            <a:ext cx="526106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/>
              <a:t>Wf</a:t>
            </a:r>
            <a:endParaRPr lang="en-US" sz="2000" b="1" dirty="0"/>
          </a:p>
        </p:txBody>
      </p:sp>
      <p:grpSp>
        <p:nvGrpSpPr>
          <p:cNvPr id="23" name="Group 32"/>
          <p:cNvGrpSpPr>
            <a:grpSpLocks/>
          </p:cNvGrpSpPr>
          <p:nvPr/>
        </p:nvGrpSpPr>
        <p:grpSpPr bwMode="auto">
          <a:xfrm>
            <a:off x="7497762" y="2724150"/>
            <a:ext cx="1082675" cy="476250"/>
            <a:chOff x="778" y="267"/>
            <a:chExt cx="682" cy="300"/>
          </a:xfrm>
        </p:grpSpPr>
        <p:sp>
          <p:nvSpPr>
            <p:cNvPr id="24" name="Text Box 33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0</a:t>
              </a:r>
            </a:p>
          </p:txBody>
        </p:sp>
        <p:sp>
          <p:nvSpPr>
            <p:cNvPr id="25" name="Text Box 34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sp>
        <p:nvSpPr>
          <p:cNvPr id="26" name="Text Box 35"/>
          <p:cNvSpPr txBox="1">
            <a:spLocks noChangeArrowheads="1"/>
          </p:cNvSpPr>
          <p:nvPr/>
        </p:nvSpPr>
        <p:spPr bwMode="auto">
          <a:xfrm>
            <a:off x="7799387" y="2222470"/>
            <a:ext cx="45557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/>
              <a:t>Rf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60005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2667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 write by thread </a:t>
            </a:r>
            <a:r>
              <a:rPr lang="en-US" i="1" dirty="0" smtClean="0"/>
              <a:t>X</a:t>
            </a:r>
            <a:r>
              <a:rPr lang="en-US" dirty="0" smtClean="0"/>
              <a:t> to location </a:t>
            </a:r>
            <a:r>
              <a:rPr lang="en-US" i="1" dirty="0" smtClean="0"/>
              <a:t>f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Check: most-recent writes </a:t>
            </a:r>
            <a:r>
              <a:rPr lang="en-US" i="1" dirty="0" smtClean="0"/>
              <a:t>and</a:t>
            </a:r>
            <a:r>
              <a:rPr lang="en-US" dirty="0" smtClean="0"/>
              <a:t> reads to location “happen-before” this write</a:t>
            </a:r>
          </a:p>
          <a:p>
            <a:pPr lvl="1" indent="-342900"/>
            <a:r>
              <a:rPr lang="en-US" dirty="0" smtClean="0"/>
              <a:t>vc1      vc2 if for all </a:t>
            </a:r>
            <a:r>
              <a:rPr lang="en-US" dirty="0" err="1" smtClean="0"/>
              <a:t>i</a:t>
            </a:r>
            <a:r>
              <a:rPr lang="en-US" dirty="0" smtClean="0"/>
              <a:t>, vc1[</a:t>
            </a:r>
            <a:r>
              <a:rPr lang="en-US" dirty="0" err="1" smtClean="0"/>
              <a:t>i</a:t>
            </a:r>
            <a:r>
              <a:rPr lang="en-US" dirty="0" smtClean="0"/>
              <a:t>] </a:t>
            </a:r>
            <a:r>
              <a:rPr lang="en-US" sz="2400" b="1" dirty="0" smtClean="0">
                <a:sym typeface="Symbol"/>
              </a:rPr>
              <a:t></a:t>
            </a:r>
            <a:r>
              <a:rPr lang="en-US" dirty="0" smtClean="0"/>
              <a:t> vc2[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1" indent="-342900"/>
            <a:r>
              <a:rPr lang="en-US" dirty="0" smtClean="0"/>
              <a:t>If so, all previous writes and reads happen-before, else there is at least one data race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Update 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 smtClean="0"/>
              <a:t> entry of f’s write-clock to </a:t>
            </a:r>
            <a:r>
              <a:rPr lang="en-US" i="1" dirty="0" smtClean="0"/>
              <a:t>X</a:t>
            </a:r>
            <a:r>
              <a:rPr lang="en-US" dirty="0" smtClean="0"/>
              <a:t>’s current epoch</a:t>
            </a:r>
          </a:p>
          <a:p>
            <a:pPr lvl="1" indent="-34290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338341" y="4311680"/>
            <a:ext cx="1082675" cy="476250"/>
            <a:chOff x="778" y="267"/>
            <a:chExt cx="682" cy="300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4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2789238" y="4311680"/>
            <a:ext cx="1082675" cy="476250"/>
            <a:chOff x="778" y="267"/>
            <a:chExt cx="682" cy="300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2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8</a:t>
              </a:r>
            </a:p>
          </p:txBody>
        </p:sp>
      </p:grpSp>
      <p:grpSp>
        <p:nvGrpSpPr>
          <p:cNvPr id="13" name="Group 16"/>
          <p:cNvGrpSpPr>
            <a:grpSpLocks/>
          </p:cNvGrpSpPr>
          <p:nvPr/>
        </p:nvGrpSpPr>
        <p:grpSpPr bwMode="auto">
          <a:xfrm>
            <a:off x="4830763" y="4311680"/>
            <a:ext cx="1082675" cy="476250"/>
            <a:chOff x="778" y="267"/>
            <a:chExt cx="682" cy="300"/>
          </a:xfrm>
        </p:grpSpPr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2</a:t>
              </a: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16" name="Group 19"/>
          <p:cNvGrpSpPr>
            <a:grpSpLocks/>
          </p:cNvGrpSpPr>
          <p:nvPr/>
        </p:nvGrpSpPr>
        <p:grpSpPr bwMode="auto">
          <a:xfrm>
            <a:off x="6319838" y="4311680"/>
            <a:ext cx="1082675" cy="476250"/>
            <a:chOff x="778" y="267"/>
            <a:chExt cx="682" cy="300"/>
          </a:xfrm>
        </p:grpSpPr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3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0</a:t>
              </a:r>
            </a:p>
          </p:txBody>
        </p:sp>
      </p:grp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1706764" y="3810000"/>
            <a:ext cx="42056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A </a:t>
            </a:r>
            <a:endParaRPr lang="en-US" sz="2000" b="1" dirty="0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3149012" y="3810000"/>
            <a:ext cx="35618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baseline="-25000" dirty="0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5119688" y="3810000"/>
            <a:ext cx="42672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M</a:t>
            </a:r>
            <a:endParaRPr lang="en-US" sz="2000" b="1" dirty="0"/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6559550" y="3810000"/>
            <a:ext cx="526106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/>
              <a:t>Wf</a:t>
            </a:r>
            <a:endParaRPr lang="en-US" sz="2000" b="1" dirty="0"/>
          </a:p>
        </p:txBody>
      </p:sp>
      <p:grpSp>
        <p:nvGrpSpPr>
          <p:cNvPr id="23" name="Group 32"/>
          <p:cNvGrpSpPr>
            <a:grpSpLocks/>
          </p:cNvGrpSpPr>
          <p:nvPr/>
        </p:nvGrpSpPr>
        <p:grpSpPr bwMode="auto">
          <a:xfrm>
            <a:off x="7756525" y="4311680"/>
            <a:ext cx="1082675" cy="476250"/>
            <a:chOff x="778" y="267"/>
            <a:chExt cx="682" cy="300"/>
          </a:xfrm>
        </p:grpSpPr>
        <p:sp>
          <p:nvSpPr>
            <p:cNvPr id="24" name="Text Box 33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0</a:t>
              </a:r>
            </a:p>
          </p:txBody>
        </p:sp>
        <p:sp>
          <p:nvSpPr>
            <p:cNvPr id="25" name="Text Box 34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sp>
        <p:nvSpPr>
          <p:cNvPr id="26" name="Text Box 35"/>
          <p:cNvSpPr txBox="1">
            <a:spLocks noChangeArrowheads="1"/>
          </p:cNvSpPr>
          <p:nvPr/>
        </p:nvSpPr>
        <p:spPr bwMode="auto">
          <a:xfrm>
            <a:off x="8058150" y="3810000"/>
            <a:ext cx="45557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/>
              <a:t>Rf</a:t>
            </a:r>
            <a:endParaRPr lang="en-US" sz="2000" b="1" dirty="0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1330404" y="5045075"/>
            <a:ext cx="1107996" cy="400110"/>
          </a:xfrm>
          <a:prstGeom prst="rect">
            <a:avLst/>
          </a:prstGeom>
          <a:solidFill>
            <a:srgbClr val="FFC000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ourier New" charset="0"/>
              </a:rPr>
              <a:t>f</a:t>
            </a:r>
            <a:r>
              <a:rPr lang="en-US" sz="2000" b="1" dirty="0" smtClean="0">
                <a:latin typeface="Courier New" charset="0"/>
              </a:rPr>
              <a:t> </a:t>
            </a:r>
            <a:r>
              <a:rPr lang="en-US" sz="2000" b="1" dirty="0">
                <a:latin typeface="Courier New" charset="0"/>
              </a:rPr>
              <a:t>= </a:t>
            </a:r>
            <a:r>
              <a:rPr lang="en-US" sz="2000" b="1" dirty="0" smtClean="0">
                <a:latin typeface="Courier New" charset="0"/>
              </a:rPr>
              <a:t>42</a:t>
            </a:r>
            <a:endParaRPr lang="en-US" sz="2000" b="1" dirty="0">
              <a:latin typeface="Courier New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1879679" y="4787930"/>
            <a:ext cx="0" cy="2571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0" name="Group 57"/>
          <p:cNvGrpSpPr>
            <a:grpSpLocks/>
          </p:cNvGrpSpPr>
          <p:nvPr/>
        </p:nvGrpSpPr>
        <p:grpSpPr bwMode="auto">
          <a:xfrm>
            <a:off x="4685111" y="5467350"/>
            <a:ext cx="1082675" cy="476250"/>
            <a:chOff x="778" y="267"/>
            <a:chExt cx="682" cy="300"/>
          </a:xfrm>
        </p:grpSpPr>
        <p:sp>
          <p:nvSpPr>
            <p:cNvPr id="31" name="Text Box 58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4</a:t>
              </a:r>
            </a:p>
          </p:txBody>
        </p:sp>
        <p:sp>
          <p:nvSpPr>
            <p:cNvPr id="32" name="Text Box 59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33" name="Group 60"/>
          <p:cNvGrpSpPr>
            <a:grpSpLocks/>
          </p:cNvGrpSpPr>
          <p:nvPr/>
        </p:nvGrpSpPr>
        <p:grpSpPr bwMode="auto">
          <a:xfrm>
            <a:off x="2883298" y="5467350"/>
            <a:ext cx="1082675" cy="476250"/>
            <a:chOff x="778" y="267"/>
            <a:chExt cx="682" cy="300"/>
          </a:xfrm>
        </p:grpSpPr>
        <p:sp>
          <p:nvSpPr>
            <p:cNvPr id="34" name="Text Box 61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3</a:t>
              </a:r>
            </a:p>
          </p:txBody>
        </p:sp>
        <p:sp>
          <p:nvSpPr>
            <p:cNvPr id="35" name="Text Box 62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0</a:t>
              </a:r>
            </a:p>
          </p:txBody>
        </p:sp>
      </p:grpSp>
      <p:grpSp>
        <p:nvGrpSpPr>
          <p:cNvPr id="36" name="Group 69"/>
          <p:cNvGrpSpPr>
            <a:grpSpLocks/>
          </p:cNvGrpSpPr>
          <p:nvPr/>
        </p:nvGrpSpPr>
        <p:grpSpPr bwMode="auto">
          <a:xfrm>
            <a:off x="4146948" y="5554663"/>
            <a:ext cx="311150" cy="312737"/>
            <a:chOff x="1389" y="3372"/>
            <a:chExt cx="196" cy="197"/>
          </a:xfrm>
        </p:grpSpPr>
        <p:sp>
          <p:nvSpPr>
            <p:cNvPr id="37" name="Line 70"/>
            <p:cNvSpPr>
              <a:spLocks noChangeShapeType="1"/>
            </p:cNvSpPr>
            <p:nvPr/>
          </p:nvSpPr>
          <p:spPr bwMode="auto">
            <a:xfrm>
              <a:off x="1389" y="3372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71"/>
            <p:cNvSpPr>
              <a:spLocks noChangeShapeType="1"/>
            </p:cNvSpPr>
            <p:nvPr/>
          </p:nvSpPr>
          <p:spPr bwMode="auto">
            <a:xfrm>
              <a:off x="1389" y="3372"/>
              <a:ext cx="0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72"/>
            <p:cNvSpPr>
              <a:spLocks noChangeShapeType="1"/>
            </p:cNvSpPr>
            <p:nvPr/>
          </p:nvSpPr>
          <p:spPr bwMode="auto">
            <a:xfrm>
              <a:off x="1389" y="3518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73"/>
            <p:cNvSpPr>
              <a:spLocks noChangeShapeType="1"/>
            </p:cNvSpPr>
            <p:nvPr/>
          </p:nvSpPr>
          <p:spPr bwMode="auto">
            <a:xfrm>
              <a:off x="1389" y="3569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" name="Group 69"/>
          <p:cNvGrpSpPr>
            <a:grpSpLocks/>
          </p:cNvGrpSpPr>
          <p:nvPr/>
        </p:nvGrpSpPr>
        <p:grpSpPr bwMode="auto">
          <a:xfrm>
            <a:off x="2059782" y="2450486"/>
            <a:ext cx="211930" cy="149967"/>
            <a:chOff x="1389" y="3372"/>
            <a:chExt cx="196" cy="197"/>
          </a:xfrm>
        </p:grpSpPr>
        <p:sp>
          <p:nvSpPr>
            <p:cNvPr id="42" name="Line 70"/>
            <p:cNvSpPr>
              <a:spLocks noChangeShapeType="1"/>
            </p:cNvSpPr>
            <p:nvPr/>
          </p:nvSpPr>
          <p:spPr bwMode="auto">
            <a:xfrm>
              <a:off x="1389" y="3372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71"/>
            <p:cNvSpPr>
              <a:spLocks noChangeShapeType="1"/>
            </p:cNvSpPr>
            <p:nvPr/>
          </p:nvSpPr>
          <p:spPr bwMode="auto">
            <a:xfrm>
              <a:off x="1389" y="3372"/>
              <a:ext cx="0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72"/>
            <p:cNvSpPr>
              <a:spLocks noChangeShapeType="1"/>
            </p:cNvSpPr>
            <p:nvPr/>
          </p:nvSpPr>
          <p:spPr bwMode="auto">
            <a:xfrm>
              <a:off x="1389" y="3518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73"/>
            <p:cNvSpPr>
              <a:spLocks noChangeShapeType="1"/>
            </p:cNvSpPr>
            <p:nvPr/>
          </p:nvSpPr>
          <p:spPr bwMode="auto">
            <a:xfrm>
              <a:off x="1389" y="3569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5817730" y="5439596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119F33"/>
                </a:solidFill>
                <a:latin typeface="+mn-lt"/>
                <a:sym typeface="Wingdings"/>
              </a:rPr>
              <a:t></a:t>
            </a:r>
            <a:endParaRPr lang="en-US" sz="3200" b="0" dirty="0" smtClean="0">
              <a:solidFill>
                <a:srgbClr val="119F33"/>
              </a:solidFill>
              <a:latin typeface="+mn-lt"/>
            </a:endParaRPr>
          </a:p>
        </p:txBody>
      </p:sp>
      <p:grpSp>
        <p:nvGrpSpPr>
          <p:cNvPr id="47" name="Group 57"/>
          <p:cNvGrpSpPr>
            <a:grpSpLocks/>
          </p:cNvGrpSpPr>
          <p:nvPr/>
        </p:nvGrpSpPr>
        <p:grpSpPr bwMode="auto">
          <a:xfrm>
            <a:off x="4661697" y="6072379"/>
            <a:ext cx="1082675" cy="476250"/>
            <a:chOff x="778" y="267"/>
            <a:chExt cx="682" cy="300"/>
          </a:xfrm>
        </p:grpSpPr>
        <p:sp>
          <p:nvSpPr>
            <p:cNvPr id="48" name="Text Box 58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4</a:t>
              </a:r>
            </a:p>
          </p:txBody>
        </p:sp>
        <p:sp>
          <p:nvSpPr>
            <p:cNvPr id="49" name="Text Box 59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50" name="Group 60"/>
          <p:cNvGrpSpPr>
            <a:grpSpLocks/>
          </p:cNvGrpSpPr>
          <p:nvPr/>
        </p:nvGrpSpPr>
        <p:grpSpPr bwMode="auto">
          <a:xfrm>
            <a:off x="2859884" y="6072379"/>
            <a:ext cx="1082675" cy="476250"/>
            <a:chOff x="778" y="267"/>
            <a:chExt cx="682" cy="300"/>
          </a:xfrm>
        </p:grpSpPr>
        <p:sp>
          <p:nvSpPr>
            <p:cNvPr id="51" name="Text Box 61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>
                  <a:latin typeface="Times New Roman" charset="0"/>
                </a:rPr>
                <a:t>0</a:t>
              </a:r>
            </a:p>
          </p:txBody>
        </p:sp>
        <p:sp>
          <p:nvSpPr>
            <p:cNvPr id="52" name="Text Box 62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53" name="Group 69"/>
          <p:cNvGrpSpPr>
            <a:grpSpLocks/>
          </p:cNvGrpSpPr>
          <p:nvPr/>
        </p:nvGrpSpPr>
        <p:grpSpPr bwMode="auto">
          <a:xfrm>
            <a:off x="4123534" y="6159692"/>
            <a:ext cx="311150" cy="312737"/>
            <a:chOff x="1389" y="3372"/>
            <a:chExt cx="196" cy="197"/>
          </a:xfrm>
        </p:grpSpPr>
        <p:sp>
          <p:nvSpPr>
            <p:cNvPr id="54" name="Line 70"/>
            <p:cNvSpPr>
              <a:spLocks noChangeShapeType="1"/>
            </p:cNvSpPr>
            <p:nvPr/>
          </p:nvSpPr>
          <p:spPr bwMode="auto">
            <a:xfrm>
              <a:off x="1389" y="3372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71"/>
            <p:cNvSpPr>
              <a:spLocks noChangeShapeType="1"/>
            </p:cNvSpPr>
            <p:nvPr/>
          </p:nvSpPr>
          <p:spPr bwMode="auto">
            <a:xfrm>
              <a:off x="1389" y="3372"/>
              <a:ext cx="0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72"/>
            <p:cNvSpPr>
              <a:spLocks noChangeShapeType="1"/>
            </p:cNvSpPr>
            <p:nvPr/>
          </p:nvSpPr>
          <p:spPr bwMode="auto">
            <a:xfrm>
              <a:off x="1389" y="3518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73"/>
            <p:cNvSpPr>
              <a:spLocks noChangeShapeType="1"/>
            </p:cNvSpPr>
            <p:nvPr/>
          </p:nvSpPr>
          <p:spPr bwMode="auto">
            <a:xfrm>
              <a:off x="1389" y="3569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5794316" y="6044625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119F33"/>
                </a:solidFill>
                <a:latin typeface="+mn-lt"/>
                <a:sym typeface="Wingdings"/>
              </a:rPr>
              <a:t></a:t>
            </a:r>
            <a:endParaRPr lang="en-US" sz="3200" b="0" dirty="0" smtClean="0">
              <a:solidFill>
                <a:srgbClr val="119F33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>
            <a:off x="6858000" y="4800600"/>
            <a:ext cx="0" cy="2571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0" name="Group 19"/>
          <p:cNvGrpSpPr>
            <a:grpSpLocks/>
          </p:cNvGrpSpPr>
          <p:nvPr/>
        </p:nvGrpSpPr>
        <p:grpSpPr bwMode="auto">
          <a:xfrm>
            <a:off x="6324600" y="5086350"/>
            <a:ext cx="1082675" cy="476250"/>
            <a:chOff x="778" y="267"/>
            <a:chExt cx="682" cy="300"/>
          </a:xfrm>
        </p:grpSpPr>
        <p:sp>
          <p:nvSpPr>
            <p:cNvPr id="61" name="Text Box 20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 smtClean="0">
                  <a:latin typeface="Times New Roman" charset="0"/>
                </a:rPr>
                <a:t>4</a:t>
              </a:r>
              <a:endParaRPr lang="en-US" sz="2000" dirty="0">
                <a:latin typeface="Times New Roman" charset="0"/>
              </a:endParaRPr>
            </a:p>
          </p:txBody>
        </p:sp>
        <p:sp>
          <p:nvSpPr>
            <p:cNvPr id="62" name="Text Box 21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0177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Digression: Why Use Threads?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First distinguish </a:t>
            </a:r>
            <a:r>
              <a:rPr lang="en-US" i="1" dirty="0" smtClean="0"/>
              <a:t>parallelism</a:t>
            </a:r>
            <a:r>
              <a:rPr lang="en-US" dirty="0" smtClean="0"/>
              <a:t>  from </a:t>
            </a:r>
            <a:r>
              <a:rPr lang="en-US" i="1" dirty="0" smtClean="0"/>
              <a:t>concurrency</a:t>
            </a:r>
          </a:p>
          <a:p>
            <a:pPr lvl="1"/>
            <a:r>
              <a:rPr lang="en-US" dirty="0" smtClean="0"/>
              <a:t>Terms may not yet be standard, but distinction is essential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846250"/>
            <a:ext cx="2971800" cy="9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Parallelism:</a:t>
            </a:r>
            <a:r>
              <a:rPr lang="en-US" b="0" dirty="0" smtClean="0"/>
              <a:t> </a:t>
            </a:r>
          </a:p>
          <a:p>
            <a:pPr marL="0" indent="0">
              <a:buFontTx/>
              <a:buNone/>
            </a:pPr>
            <a:r>
              <a:rPr lang="en-US" b="0" dirty="0" smtClean="0"/>
              <a:t>   Use extra resources to </a:t>
            </a:r>
          </a:p>
          <a:p>
            <a:pPr marL="0" indent="0">
              <a:buFontTx/>
              <a:buNone/>
            </a:pPr>
            <a:r>
              <a:rPr lang="en-US" b="0" dirty="0"/>
              <a:t> </a:t>
            </a:r>
            <a:r>
              <a:rPr lang="en-US" b="0" dirty="0" smtClean="0"/>
              <a:t>  solve a problem faster</a:t>
            </a:r>
            <a:endParaRPr lang="en-US" b="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1828800" y="4418391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2095500" y="4418391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362200" y="4418391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362200" y="4418391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738026" y="493389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572000" y="2819400"/>
            <a:ext cx="4114800" cy="104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Concurrency: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Correctly </a:t>
            </a:r>
            <a:r>
              <a:rPr lang="en-US" b="0" dirty="0"/>
              <a:t>and </a:t>
            </a:r>
            <a:r>
              <a:rPr lang="en-US" b="0" dirty="0" smtClean="0"/>
              <a:t>efficiently manage 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access </a:t>
            </a:r>
            <a:r>
              <a:rPr lang="en-US" b="0" dirty="0"/>
              <a:t>to shared resources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00066" y="39624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requests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 flipH="1">
            <a:off x="6216320" y="4343399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10800000" flipH="1">
            <a:off x="6178220" y="4343399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0800000">
            <a:off x="6044868" y="4343399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>
            <a:off x="5606721" y="4343399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037059" y="4021185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work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00066" y="4857691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</a:t>
            </a:r>
          </a:p>
        </p:txBody>
      </p:sp>
    </p:spTree>
    <p:extLst>
      <p:ext uri="{BB962C8B-B14F-4D97-AF65-F5344CB8AC3E}">
        <p14:creationId xmlns:p14="http://schemas.microsoft.com/office/powerpoint/2010/main" val="4069381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Reads are like writes except:</a:t>
            </a:r>
          </a:p>
          <a:p>
            <a:pPr lvl="1"/>
            <a:r>
              <a:rPr lang="en-US" dirty="0" smtClean="0"/>
              <a:t>Check only against the location’s write-clock 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o read/read conflicts</a:t>
            </a:r>
          </a:p>
          <a:p>
            <a:pPr lvl="1"/>
            <a:r>
              <a:rPr lang="en-US" dirty="0" smtClean="0"/>
              <a:t>Update the read-clock instead of the write-clock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658813" y="4311680"/>
            <a:ext cx="1082675" cy="476250"/>
            <a:chOff x="778" y="267"/>
            <a:chExt cx="682" cy="300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4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2789238" y="4311680"/>
            <a:ext cx="1082675" cy="476250"/>
            <a:chOff x="778" y="267"/>
            <a:chExt cx="682" cy="300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2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8</a:t>
              </a:r>
            </a:p>
          </p:txBody>
        </p:sp>
      </p:grpSp>
      <p:grpSp>
        <p:nvGrpSpPr>
          <p:cNvPr id="13" name="Group 16"/>
          <p:cNvGrpSpPr>
            <a:grpSpLocks/>
          </p:cNvGrpSpPr>
          <p:nvPr/>
        </p:nvGrpSpPr>
        <p:grpSpPr bwMode="auto">
          <a:xfrm>
            <a:off x="4830763" y="4311680"/>
            <a:ext cx="1082675" cy="476250"/>
            <a:chOff x="778" y="267"/>
            <a:chExt cx="682" cy="300"/>
          </a:xfrm>
        </p:grpSpPr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2</a:t>
              </a: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 smtClean="0">
                  <a:latin typeface="Times New Roman" charset="0"/>
                </a:rPr>
                <a:t>4</a:t>
              </a:r>
              <a:endParaRPr lang="en-US" sz="2000" dirty="0">
                <a:latin typeface="Times New Roman" charset="0"/>
              </a:endParaRPr>
            </a:p>
          </p:txBody>
        </p:sp>
      </p:grpSp>
      <p:grpSp>
        <p:nvGrpSpPr>
          <p:cNvPr id="16" name="Group 19"/>
          <p:cNvGrpSpPr>
            <a:grpSpLocks/>
          </p:cNvGrpSpPr>
          <p:nvPr/>
        </p:nvGrpSpPr>
        <p:grpSpPr bwMode="auto">
          <a:xfrm>
            <a:off x="6319838" y="4311680"/>
            <a:ext cx="1082675" cy="476250"/>
            <a:chOff x="778" y="267"/>
            <a:chExt cx="682" cy="300"/>
          </a:xfrm>
        </p:grpSpPr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3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0</a:t>
              </a:r>
            </a:p>
          </p:txBody>
        </p:sp>
      </p:grp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990600" y="3810000"/>
            <a:ext cx="37061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3149012" y="3810000"/>
            <a:ext cx="35618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baseline="-25000" dirty="0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5119688" y="3810000"/>
            <a:ext cx="42672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M</a:t>
            </a:r>
            <a:endParaRPr lang="en-US" sz="2000" b="1" dirty="0"/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6559550" y="3810000"/>
            <a:ext cx="526106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/>
              <a:t>Wf</a:t>
            </a:r>
            <a:endParaRPr lang="en-US" sz="2000" b="1" dirty="0"/>
          </a:p>
        </p:txBody>
      </p:sp>
      <p:grpSp>
        <p:nvGrpSpPr>
          <p:cNvPr id="23" name="Group 32"/>
          <p:cNvGrpSpPr>
            <a:grpSpLocks/>
          </p:cNvGrpSpPr>
          <p:nvPr/>
        </p:nvGrpSpPr>
        <p:grpSpPr bwMode="auto">
          <a:xfrm>
            <a:off x="7756525" y="4311680"/>
            <a:ext cx="1082675" cy="476250"/>
            <a:chOff x="778" y="267"/>
            <a:chExt cx="682" cy="300"/>
          </a:xfrm>
        </p:grpSpPr>
        <p:sp>
          <p:nvSpPr>
            <p:cNvPr id="24" name="Text Box 33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0</a:t>
              </a:r>
            </a:p>
          </p:txBody>
        </p:sp>
        <p:sp>
          <p:nvSpPr>
            <p:cNvPr id="25" name="Text Box 34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sp>
        <p:nvSpPr>
          <p:cNvPr id="26" name="Text Box 35"/>
          <p:cNvSpPr txBox="1">
            <a:spLocks noChangeArrowheads="1"/>
          </p:cNvSpPr>
          <p:nvPr/>
        </p:nvSpPr>
        <p:spPr bwMode="auto">
          <a:xfrm>
            <a:off x="8058150" y="3810000"/>
            <a:ext cx="45557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/>
              <a:t>Rf</a:t>
            </a:r>
            <a:endParaRPr lang="en-US" sz="2000" b="1" dirty="0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650876" y="5045075"/>
            <a:ext cx="1261884" cy="400110"/>
          </a:xfrm>
          <a:prstGeom prst="rect">
            <a:avLst/>
          </a:prstGeom>
          <a:solidFill>
            <a:srgbClr val="FFC000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latin typeface="Courier New" charset="0"/>
              </a:rPr>
              <a:t>tmp</a:t>
            </a:r>
            <a:r>
              <a:rPr lang="en-US" sz="2000" dirty="0" smtClean="0">
                <a:latin typeface="Courier New" charset="0"/>
              </a:rPr>
              <a:t> = f</a:t>
            </a:r>
            <a:endParaRPr lang="en-US" sz="2000" b="1" dirty="0">
              <a:latin typeface="Courier New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1200151" y="4787930"/>
            <a:ext cx="0" cy="2571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9" name="Group 57"/>
          <p:cNvGrpSpPr>
            <a:grpSpLocks/>
          </p:cNvGrpSpPr>
          <p:nvPr/>
        </p:nvGrpSpPr>
        <p:grpSpPr bwMode="auto">
          <a:xfrm>
            <a:off x="4837511" y="5467350"/>
            <a:ext cx="1082675" cy="476250"/>
            <a:chOff x="778" y="267"/>
            <a:chExt cx="682" cy="300"/>
          </a:xfrm>
        </p:grpSpPr>
        <p:sp>
          <p:nvSpPr>
            <p:cNvPr id="30" name="Text Box 58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4</a:t>
              </a:r>
            </a:p>
          </p:txBody>
        </p:sp>
        <p:sp>
          <p:nvSpPr>
            <p:cNvPr id="31" name="Text Box 59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32" name="Group 60"/>
          <p:cNvGrpSpPr>
            <a:grpSpLocks/>
          </p:cNvGrpSpPr>
          <p:nvPr/>
        </p:nvGrpSpPr>
        <p:grpSpPr bwMode="auto">
          <a:xfrm>
            <a:off x="3035698" y="5467350"/>
            <a:ext cx="1082675" cy="476250"/>
            <a:chOff x="778" y="267"/>
            <a:chExt cx="682" cy="300"/>
          </a:xfrm>
        </p:grpSpPr>
        <p:sp>
          <p:nvSpPr>
            <p:cNvPr id="33" name="Text Box 61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3</a:t>
              </a:r>
            </a:p>
          </p:txBody>
        </p:sp>
        <p:sp>
          <p:nvSpPr>
            <p:cNvPr id="34" name="Text Box 62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0</a:t>
              </a:r>
            </a:p>
          </p:txBody>
        </p:sp>
      </p:grpSp>
      <p:grpSp>
        <p:nvGrpSpPr>
          <p:cNvPr id="35" name="Group 69"/>
          <p:cNvGrpSpPr>
            <a:grpSpLocks/>
          </p:cNvGrpSpPr>
          <p:nvPr/>
        </p:nvGrpSpPr>
        <p:grpSpPr bwMode="auto">
          <a:xfrm>
            <a:off x="4299348" y="5554663"/>
            <a:ext cx="311150" cy="312737"/>
            <a:chOff x="1389" y="3372"/>
            <a:chExt cx="196" cy="197"/>
          </a:xfrm>
        </p:grpSpPr>
        <p:sp>
          <p:nvSpPr>
            <p:cNvPr id="36" name="Line 70"/>
            <p:cNvSpPr>
              <a:spLocks noChangeShapeType="1"/>
            </p:cNvSpPr>
            <p:nvPr/>
          </p:nvSpPr>
          <p:spPr bwMode="auto">
            <a:xfrm>
              <a:off x="1389" y="3372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71"/>
            <p:cNvSpPr>
              <a:spLocks noChangeShapeType="1"/>
            </p:cNvSpPr>
            <p:nvPr/>
          </p:nvSpPr>
          <p:spPr bwMode="auto">
            <a:xfrm>
              <a:off x="1389" y="3372"/>
              <a:ext cx="0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72"/>
            <p:cNvSpPr>
              <a:spLocks noChangeShapeType="1"/>
            </p:cNvSpPr>
            <p:nvPr/>
          </p:nvSpPr>
          <p:spPr bwMode="auto">
            <a:xfrm>
              <a:off x="1389" y="3518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73"/>
            <p:cNvSpPr>
              <a:spLocks noChangeShapeType="1"/>
            </p:cNvSpPr>
            <p:nvPr/>
          </p:nvSpPr>
          <p:spPr bwMode="auto">
            <a:xfrm>
              <a:off x="1389" y="3569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970130" y="5439596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119F33"/>
                </a:solidFill>
                <a:latin typeface="+mn-lt"/>
                <a:sym typeface="Wingdings"/>
              </a:rPr>
              <a:t></a:t>
            </a:r>
            <a:endParaRPr lang="en-US" sz="3200" b="0" dirty="0" smtClean="0">
              <a:solidFill>
                <a:srgbClr val="119F33"/>
              </a:solidFill>
              <a:latin typeface="+mn-lt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8305800" y="4800600"/>
            <a:ext cx="0" cy="2571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3" name="Group 19"/>
          <p:cNvGrpSpPr>
            <a:grpSpLocks/>
          </p:cNvGrpSpPr>
          <p:nvPr/>
        </p:nvGrpSpPr>
        <p:grpSpPr bwMode="auto">
          <a:xfrm>
            <a:off x="7772400" y="5086350"/>
            <a:ext cx="1082675" cy="476250"/>
            <a:chOff x="778" y="267"/>
            <a:chExt cx="682" cy="300"/>
          </a:xfrm>
        </p:grpSpPr>
        <p:sp>
          <p:nvSpPr>
            <p:cNvPr id="54" name="Text Box 20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 smtClean="0">
                  <a:latin typeface="Times New Roman" charset="0"/>
                </a:rPr>
                <a:t>4</a:t>
              </a:r>
              <a:endParaRPr lang="en-US" sz="2000" dirty="0">
                <a:latin typeface="Times New Roman" charset="0"/>
              </a:endParaRPr>
            </a:p>
          </p:txBody>
        </p:sp>
        <p:sp>
          <p:nvSpPr>
            <p:cNvPr id="55" name="Text Box 21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8409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acquire of </a:t>
            </a:r>
            <a:r>
              <a:rPr lang="en-US" i="1" dirty="0" smtClean="0"/>
              <a:t>M</a:t>
            </a:r>
            <a:r>
              <a:rPr lang="en-US" dirty="0" smtClean="0"/>
              <a:t> by </a:t>
            </a:r>
            <a:r>
              <a:rPr lang="en-US" i="1" dirty="0" smtClean="0"/>
              <a:t>X</a:t>
            </a:r>
            <a:r>
              <a:rPr lang="en-US" dirty="0" smtClean="0"/>
              <a:t>, update </a:t>
            </a:r>
            <a:r>
              <a:rPr lang="en-US" i="1" dirty="0" smtClean="0"/>
              <a:t>X</a:t>
            </a:r>
            <a:r>
              <a:rPr lang="en-US" dirty="0" smtClean="0"/>
              <a:t>’s vector clock to account for what must “happen before” the lock-acquire</a:t>
            </a:r>
          </a:p>
          <a:p>
            <a:pPr lvl="1"/>
            <a:r>
              <a:rPr lang="en-US" dirty="0" smtClean="0"/>
              <a:t>Set thread </a:t>
            </a:r>
            <a:r>
              <a:rPr lang="en-US" i="1" dirty="0" smtClean="0"/>
              <a:t>X</a:t>
            </a:r>
            <a:r>
              <a:rPr lang="en-US" dirty="0" smtClean="0"/>
              <a:t>’s 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 smtClean="0"/>
              <a:t> entry to max(</a:t>
            </a:r>
            <a:r>
              <a:rPr lang="en-US" i="1" dirty="0" smtClean="0"/>
              <a:t>X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],</a:t>
            </a:r>
            <a:r>
              <a:rPr lang="en-US" i="1" dirty="0" smtClean="0"/>
              <a:t>M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658813" y="4311680"/>
            <a:ext cx="1082675" cy="476250"/>
            <a:chOff x="778" y="267"/>
            <a:chExt cx="682" cy="300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4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2789238" y="4311680"/>
            <a:ext cx="1082675" cy="476250"/>
            <a:chOff x="778" y="267"/>
            <a:chExt cx="682" cy="300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2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8</a:t>
              </a:r>
            </a:p>
          </p:txBody>
        </p:sp>
      </p:grpSp>
      <p:grpSp>
        <p:nvGrpSpPr>
          <p:cNvPr id="13" name="Group 16"/>
          <p:cNvGrpSpPr>
            <a:grpSpLocks/>
          </p:cNvGrpSpPr>
          <p:nvPr/>
        </p:nvGrpSpPr>
        <p:grpSpPr bwMode="auto">
          <a:xfrm>
            <a:off x="4830763" y="4311680"/>
            <a:ext cx="1082675" cy="476250"/>
            <a:chOff x="778" y="267"/>
            <a:chExt cx="682" cy="300"/>
          </a:xfrm>
        </p:grpSpPr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2</a:t>
              </a: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5</a:t>
              </a:r>
            </a:p>
          </p:txBody>
        </p:sp>
      </p:grpSp>
      <p:grpSp>
        <p:nvGrpSpPr>
          <p:cNvPr id="16" name="Group 19"/>
          <p:cNvGrpSpPr>
            <a:grpSpLocks/>
          </p:cNvGrpSpPr>
          <p:nvPr/>
        </p:nvGrpSpPr>
        <p:grpSpPr bwMode="auto">
          <a:xfrm>
            <a:off x="6319838" y="4311680"/>
            <a:ext cx="1082675" cy="476250"/>
            <a:chOff x="778" y="267"/>
            <a:chExt cx="682" cy="300"/>
          </a:xfrm>
        </p:grpSpPr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3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0</a:t>
              </a:r>
            </a:p>
          </p:txBody>
        </p:sp>
      </p:grp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1000986" y="3810000"/>
            <a:ext cx="37061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3149012" y="3810000"/>
            <a:ext cx="35618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baseline="-25000" dirty="0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5119688" y="3810000"/>
            <a:ext cx="42672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M</a:t>
            </a:r>
            <a:endParaRPr lang="en-US" sz="2000" b="1" dirty="0"/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6559550" y="3810000"/>
            <a:ext cx="526106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/>
              <a:t>Wf</a:t>
            </a:r>
            <a:endParaRPr lang="en-US" sz="2000" b="1" dirty="0"/>
          </a:p>
        </p:txBody>
      </p:sp>
      <p:grpSp>
        <p:nvGrpSpPr>
          <p:cNvPr id="23" name="Group 32"/>
          <p:cNvGrpSpPr>
            <a:grpSpLocks/>
          </p:cNvGrpSpPr>
          <p:nvPr/>
        </p:nvGrpSpPr>
        <p:grpSpPr bwMode="auto">
          <a:xfrm>
            <a:off x="7756525" y="4311680"/>
            <a:ext cx="1082675" cy="476250"/>
            <a:chOff x="778" y="267"/>
            <a:chExt cx="682" cy="300"/>
          </a:xfrm>
        </p:grpSpPr>
        <p:sp>
          <p:nvSpPr>
            <p:cNvPr id="24" name="Text Box 33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0</a:t>
              </a:r>
            </a:p>
          </p:txBody>
        </p:sp>
        <p:sp>
          <p:nvSpPr>
            <p:cNvPr id="25" name="Text Box 34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sp>
        <p:nvSpPr>
          <p:cNvPr id="26" name="Text Box 35"/>
          <p:cNvSpPr txBox="1">
            <a:spLocks noChangeArrowheads="1"/>
          </p:cNvSpPr>
          <p:nvPr/>
        </p:nvSpPr>
        <p:spPr bwMode="auto">
          <a:xfrm>
            <a:off x="8058150" y="3810000"/>
            <a:ext cx="45557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/>
              <a:t>Rf</a:t>
            </a:r>
            <a:endParaRPr lang="en-US" sz="2000" b="1" dirty="0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650876" y="5045075"/>
            <a:ext cx="1107996" cy="400110"/>
          </a:xfrm>
          <a:prstGeom prst="rect">
            <a:avLst/>
          </a:prstGeom>
          <a:solidFill>
            <a:srgbClr val="FFC000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latin typeface="Courier New" charset="0"/>
              </a:rPr>
              <a:t>acq</a:t>
            </a:r>
            <a:r>
              <a:rPr lang="en-US" sz="2000" dirty="0" smtClean="0">
                <a:latin typeface="Courier New" charset="0"/>
              </a:rPr>
              <a:t>(M)</a:t>
            </a:r>
            <a:endParaRPr lang="en-US" sz="2000" b="1" dirty="0">
              <a:latin typeface="Courier New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1200151" y="4787930"/>
            <a:ext cx="0" cy="2571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5" name="Group 4"/>
          <p:cNvGrpSpPr>
            <a:grpSpLocks/>
          </p:cNvGrpSpPr>
          <p:nvPr/>
        </p:nvGrpSpPr>
        <p:grpSpPr bwMode="auto">
          <a:xfrm>
            <a:off x="685800" y="5543550"/>
            <a:ext cx="1082675" cy="476250"/>
            <a:chOff x="778" y="267"/>
            <a:chExt cx="682" cy="300"/>
          </a:xfrm>
        </p:grpSpPr>
        <p:sp>
          <p:nvSpPr>
            <p:cNvPr id="46" name="Text Box 5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4</a:t>
              </a:r>
            </a:p>
          </p:txBody>
        </p:sp>
        <p:sp>
          <p:nvSpPr>
            <p:cNvPr id="47" name="Text Box 6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5383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r>
              <a:rPr lang="en-US" dirty="0" smtClean="0"/>
              <a:t>On release of </a:t>
            </a:r>
            <a:r>
              <a:rPr lang="en-US" i="1" dirty="0" smtClean="0"/>
              <a:t>M </a:t>
            </a:r>
            <a:r>
              <a:rPr lang="en-US" dirty="0" smtClean="0"/>
              <a:t>by </a:t>
            </a:r>
            <a:r>
              <a:rPr lang="en-US" i="1" dirty="0" smtClean="0"/>
              <a:t>X</a:t>
            </a:r>
            <a:r>
              <a:rPr lang="en-US" dirty="0" smtClean="0"/>
              <a:t>, update vector clock of the lock to account for “</a:t>
            </a:r>
            <a:r>
              <a:rPr lang="en-US" i="1" dirty="0" smtClean="0"/>
              <a:t>X’s </a:t>
            </a:r>
            <a:r>
              <a:rPr lang="en-US" dirty="0" smtClean="0"/>
              <a:t>knowledge” and [then] increment </a:t>
            </a:r>
            <a:r>
              <a:rPr lang="en-US" i="1" dirty="0" smtClean="0"/>
              <a:t>X</a:t>
            </a:r>
            <a:r>
              <a:rPr lang="en-US" dirty="0" smtClean="0"/>
              <a:t>’s epoch</a:t>
            </a:r>
          </a:p>
          <a:p>
            <a:pPr lvl="1"/>
            <a:r>
              <a:rPr lang="en-US" dirty="0" smtClean="0"/>
              <a:t>Copying </a:t>
            </a:r>
            <a:r>
              <a:rPr lang="en-US" i="1" dirty="0" smtClean="0"/>
              <a:t>all</a:t>
            </a:r>
            <a:r>
              <a:rPr lang="en-US" dirty="0" smtClean="0"/>
              <a:t> entries captures transitivity of happens-before</a:t>
            </a:r>
          </a:p>
          <a:p>
            <a:pPr lvl="1"/>
            <a:r>
              <a:rPr lang="en-US" dirty="0" smtClean="0"/>
              <a:t>Subtle invariant: copying </a:t>
            </a:r>
            <a:r>
              <a:rPr lang="en-US" i="1" dirty="0" smtClean="0"/>
              <a:t>X</a:t>
            </a:r>
            <a:r>
              <a:rPr lang="en-US" dirty="0" smtClean="0"/>
              <a:t>’s clock onto </a:t>
            </a:r>
            <a:r>
              <a:rPr lang="en-US" i="1" dirty="0" smtClean="0"/>
              <a:t>M</a:t>
            </a:r>
            <a:r>
              <a:rPr lang="en-US" dirty="0" smtClean="0"/>
              <a:t>’s clock will not decrease any entry because we updated </a:t>
            </a:r>
            <a:r>
              <a:rPr lang="en-US" i="1" dirty="0" smtClean="0"/>
              <a:t>X</a:t>
            </a:r>
            <a:r>
              <a:rPr lang="en-US" dirty="0" smtClean="0"/>
              <a:t>’s clock when it acquired </a:t>
            </a:r>
            <a:r>
              <a:rPr lang="en-US" i="1" dirty="0" smtClean="0"/>
              <a:t>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658813" y="4311680"/>
            <a:ext cx="1082675" cy="476250"/>
            <a:chOff x="778" y="267"/>
            <a:chExt cx="682" cy="300"/>
          </a:xfrm>
        </p:grpSpPr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4</a:t>
              </a:r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 smtClean="0">
                  <a:latin typeface="Times New Roman" charset="0"/>
                </a:rPr>
                <a:t>5</a:t>
              </a:r>
              <a:endParaRPr lang="en-US" sz="2000" dirty="0">
                <a:latin typeface="Times New Roman" charset="0"/>
              </a:endParaRPr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2789238" y="4311680"/>
            <a:ext cx="1082675" cy="476250"/>
            <a:chOff x="778" y="267"/>
            <a:chExt cx="682" cy="300"/>
          </a:xfrm>
        </p:grpSpPr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2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8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4830763" y="4311680"/>
            <a:ext cx="1082675" cy="476250"/>
            <a:chOff x="778" y="267"/>
            <a:chExt cx="682" cy="300"/>
          </a:xfrm>
        </p:grpSpPr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2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5</a:t>
              </a:r>
            </a:p>
          </p:txBody>
        </p:sp>
      </p:grpSp>
      <p:grpSp>
        <p:nvGrpSpPr>
          <p:cNvPr id="19" name="Group 19"/>
          <p:cNvGrpSpPr>
            <a:grpSpLocks/>
          </p:cNvGrpSpPr>
          <p:nvPr/>
        </p:nvGrpSpPr>
        <p:grpSpPr bwMode="auto">
          <a:xfrm>
            <a:off x="6319838" y="4311680"/>
            <a:ext cx="1082675" cy="476250"/>
            <a:chOff x="778" y="267"/>
            <a:chExt cx="682" cy="300"/>
          </a:xfrm>
        </p:grpSpPr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3</a:t>
              </a: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0</a:t>
              </a:r>
            </a:p>
          </p:txBody>
        </p:sp>
      </p:grp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1000986" y="3810000"/>
            <a:ext cx="37061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149012" y="3810000"/>
            <a:ext cx="35618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baseline="-25000" dirty="0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5119688" y="3810000"/>
            <a:ext cx="42672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M</a:t>
            </a:r>
            <a:endParaRPr lang="en-US" sz="2000" b="1" dirty="0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6559550" y="3810000"/>
            <a:ext cx="526106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/>
              <a:t>Wf</a:t>
            </a:r>
            <a:endParaRPr lang="en-US" sz="2000" b="1" dirty="0"/>
          </a:p>
        </p:txBody>
      </p:sp>
      <p:grpSp>
        <p:nvGrpSpPr>
          <p:cNvPr id="26" name="Group 32"/>
          <p:cNvGrpSpPr>
            <a:grpSpLocks/>
          </p:cNvGrpSpPr>
          <p:nvPr/>
        </p:nvGrpSpPr>
        <p:grpSpPr bwMode="auto">
          <a:xfrm>
            <a:off x="7756525" y="4311680"/>
            <a:ext cx="1082675" cy="476250"/>
            <a:chOff x="778" y="267"/>
            <a:chExt cx="682" cy="300"/>
          </a:xfrm>
        </p:grpSpPr>
        <p:sp>
          <p:nvSpPr>
            <p:cNvPr id="27" name="Text Box 33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0</a:t>
              </a:r>
            </a:p>
          </p:txBody>
        </p:sp>
        <p:sp>
          <p:nvSpPr>
            <p:cNvPr id="28" name="Text Box 34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sp>
        <p:nvSpPr>
          <p:cNvPr id="29" name="Text Box 35"/>
          <p:cNvSpPr txBox="1">
            <a:spLocks noChangeArrowheads="1"/>
          </p:cNvSpPr>
          <p:nvPr/>
        </p:nvSpPr>
        <p:spPr bwMode="auto">
          <a:xfrm>
            <a:off x="8058150" y="3810000"/>
            <a:ext cx="45557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/>
              <a:t>Rf</a:t>
            </a:r>
            <a:endParaRPr lang="en-US" sz="2000" b="1" dirty="0"/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650876" y="5045075"/>
            <a:ext cx="1107996" cy="400110"/>
          </a:xfrm>
          <a:prstGeom prst="rect">
            <a:avLst/>
          </a:prstGeom>
          <a:solidFill>
            <a:srgbClr val="FFC000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latin typeface="Courier New" charset="0"/>
              </a:rPr>
              <a:t>rel</a:t>
            </a:r>
            <a:r>
              <a:rPr lang="en-US" sz="2000" dirty="0" smtClean="0">
                <a:latin typeface="Courier New" charset="0"/>
              </a:rPr>
              <a:t>(M)</a:t>
            </a:r>
            <a:endParaRPr lang="en-US" sz="2000" b="1" dirty="0">
              <a:latin typeface="Courier New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1200151" y="4787930"/>
            <a:ext cx="0" cy="2571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2" name="Group 4"/>
          <p:cNvGrpSpPr>
            <a:grpSpLocks/>
          </p:cNvGrpSpPr>
          <p:nvPr/>
        </p:nvGrpSpPr>
        <p:grpSpPr bwMode="auto">
          <a:xfrm>
            <a:off x="685800" y="5543550"/>
            <a:ext cx="1082675" cy="476250"/>
            <a:chOff x="778" y="267"/>
            <a:chExt cx="682" cy="300"/>
          </a:xfrm>
        </p:grpSpPr>
        <p:sp>
          <p:nvSpPr>
            <p:cNvPr id="33" name="Text Box 5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 smtClean="0">
                  <a:latin typeface="Times New Roman" charset="0"/>
                </a:rPr>
                <a:t>5</a:t>
              </a:r>
              <a:endParaRPr lang="en-US" sz="2000" dirty="0">
                <a:latin typeface="Times New Roman" charset="0"/>
              </a:endParaRPr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5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 bwMode="auto">
          <a:xfrm>
            <a:off x="5382740" y="4786068"/>
            <a:ext cx="0" cy="2571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9" name="Group 16"/>
          <p:cNvGrpSpPr>
            <a:grpSpLocks/>
          </p:cNvGrpSpPr>
          <p:nvPr/>
        </p:nvGrpSpPr>
        <p:grpSpPr bwMode="auto">
          <a:xfrm>
            <a:off x="4800600" y="5314950"/>
            <a:ext cx="1082675" cy="476250"/>
            <a:chOff x="778" y="267"/>
            <a:chExt cx="682" cy="300"/>
          </a:xfrm>
        </p:grpSpPr>
        <p:sp>
          <p:nvSpPr>
            <p:cNvPr id="40" name="Text Box 17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4</a:t>
              </a:r>
            </a:p>
          </p:txBody>
        </p:sp>
        <p:sp>
          <p:nvSpPr>
            <p:cNvPr id="41" name="Text Box 18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1785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Example: Put it all together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658813" y="1423192"/>
            <a:ext cx="1082675" cy="476250"/>
            <a:chOff x="778" y="267"/>
            <a:chExt cx="682" cy="300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4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2789238" y="1423192"/>
            <a:ext cx="1082675" cy="476250"/>
            <a:chOff x="778" y="267"/>
            <a:chExt cx="682" cy="300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0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8</a:t>
              </a:r>
            </a:p>
          </p:txBody>
        </p:sp>
      </p:grpSp>
      <p:grpSp>
        <p:nvGrpSpPr>
          <p:cNvPr id="13" name="Group 16"/>
          <p:cNvGrpSpPr>
            <a:grpSpLocks/>
          </p:cNvGrpSpPr>
          <p:nvPr/>
        </p:nvGrpSpPr>
        <p:grpSpPr bwMode="auto">
          <a:xfrm>
            <a:off x="4830763" y="1423192"/>
            <a:ext cx="1082675" cy="476250"/>
            <a:chOff x="778" y="267"/>
            <a:chExt cx="682" cy="300"/>
          </a:xfrm>
        </p:grpSpPr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0</a:t>
              </a: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 smtClean="0">
                  <a:latin typeface="Times New Roman" charset="0"/>
                </a:rPr>
                <a:t>0</a:t>
              </a:r>
              <a:endParaRPr lang="en-US" sz="2000" dirty="0">
                <a:latin typeface="Times New Roman" charset="0"/>
              </a:endParaRPr>
            </a:p>
          </p:txBody>
        </p:sp>
      </p:grpSp>
      <p:grpSp>
        <p:nvGrpSpPr>
          <p:cNvPr id="16" name="Group 19"/>
          <p:cNvGrpSpPr>
            <a:grpSpLocks/>
          </p:cNvGrpSpPr>
          <p:nvPr/>
        </p:nvGrpSpPr>
        <p:grpSpPr bwMode="auto">
          <a:xfrm>
            <a:off x="6319838" y="1423192"/>
            <a:ext cx="1082675" cy="476250"/>
            <a:chOff x="778" y="267"/>
            <a:chExt cx="682" cy="300"/>
          </a:xfrm>
        </p:grpSpPr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 smtClean="0">
                  <a:latin typeface="Times New Roman" charset="0"/>
                </a:rPr>
                <a:t>0</a:t>
              </a:r>
              <a:endParaRPr lang="en-US" sz="2000" dirty="0">
                <a:latin typeface="Times New Roman" charset="0"/>
              </a:endParaRP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0</a:t>
              </a:r>
            </a:p>
          </p:txBody>
        </p:sp>
      </p:grp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1027236" y="762000"/>
            <a:ext cx="42056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A </a:t>
            </a:r>
            <a:endParaRPr lang="en-US" sz="2000" b="1" dirty="0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3149012" y="762000"/>
            <a:ext cx="35618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baseline="-25000" dirty="0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5119688" y="762000"/>
            <a:ext cx="42672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M</a:t>
            </a:r>
            <a:endParaRPr lang="en-US" sz="2000" b="1" dirty="0"/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6559550" y="762000"/>
            <a:ext cx="526106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/>
              <a:t>Wf</a:t>
            </a:r>
            <a:endParaRPr lang="en-US" sz="2000" b="1" dirty="0"/>
          </a:p>
        </p:txBody>
      </p:sp>
      <p:grpSp>
        <p:nvGrpSpPr>
          <p:cNvPr id="23" name="Group 32"/>
          <p:cNvGrpSpPr>
            <a:grpSpLocks/>
          </p:cNvGrpSpPr>
          <p:nvPr/>
        </p:nvGrpSpPr>
        <p:grpSpPr bwMode="auto">
          <a:xfrm>
            <a:off x="7756525" y="1423192"/>
            <a:ext cx="1082675" cy="476250"/>
            <a:chOff x="778" y="267"/>
            <a:chExt cx="682" cy="300"/>
          </a:xfrm>
        </p:grpSpPr>
        <p:sp>
          <p:nvSpPr>
            <p:cNvPr id="24" name="Text Box 33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2</a:t>
              </a:r>
            </a:p>
          </p:txBody>
        </p:sp>
        <p:sp>
          <p:nvSpPr>
            <p:cNvPr id="25" name="Text Box 34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0</a:t>
              </a:r>
            </a:p>
          </p:txBody>
        </p:sp>
      </p:grpSp>
      <p:sp>
        <p:nvSpPr>
          <p:cNvPr id="26" name="Text Box 35"/>
          <p:cNvSpPr txBox="1">
            <a:spLocks noChangeArrowheads="1"/>
          </p:cNvSpPr>
          <p:nvPr/>
        </p:nvSpPr>
        <p:spPr bwMode="auto">
          <a:xfrm>
            <a:off x="8058150" y="762000"/>
            <a:ext cx="45557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/>
              <a:t>Rf</a:t>
            </a:r>
            <a:endParaRPr lang="en-US" sz="2000" b="1" dirty="0"/>
          </a:p>
        </p:txBody>
      </p:sp>
      <p:cxnSp>
        <p:nvCxnSpPr>
          <p:cNvPr id="27" name="AutoShape 2"/>
          <p:cNvCxnSpPr>
            <a:cxnSpLocks noChangeShapeType="1"/>
          </p:cNvCxnSpPr>
          <p:nvPr/>
        </p:nvCxnSpPr>
        <p:spPr bwMode="auto">
          <a:xfrm flipH="1">
            <a:off x="1192214" y="1872071"/>
            <a:ext cx="7937" cy="526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1257181" y="1998249"/>
            <a:ext cx="800219" cy="400110"/>
          </a:xfrm>
          <a:prstGeom prst="rect">
            <a:avLst/>
          </a:prstGeom>
          <a:solidFill>
            <a:srgbClr val="FFC000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ourier New" charset="0"/>
              </a:rPr>
              <a:t>f</a:t>
            </a:r>
            <a:r>
              <a:rPr lang="en-US" sz="2000" b="1" dirty="0" smtClean="0">
                <a:latin typeface="Courier New" charset="0"/>
              </a:rPr>
              <a:t>=42</a:t>
            </a:r>
            <a:endParaRPr lang="en-US" sz="2000" b="1" dirty="0">
              <a:latin typeface="Courier New" charset="0"/>
            </a:endParaRPr>
          </a:p>
        </p:txBody>
      </p:sp>
      <p:grpSp>
        <p:nvGrpSpPr>
          <p:cNvPr id="29" name="Group 4"/>
          <p:cNvGrpSpPr>
            <a:grpSpLocks/>
          </p:cNvGrpSpPr>
          <p:nvPr/>
        </p:nvGrpSpPr>
        <p:grpSpPr bwMode="auto">
          <a:xfrm>
            <a:off x="658813" y="2432842"/>
            <a:ext cx="1082675" cy="476250"/>
            <a:chOff x="778" y="267"/>
            <a:chExt cx="682" cy="300"/>
          </a:xfrm>
        </p:grpSpPr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4</a:t>
              </a:r>
            </a:p>
          </p:txBody>
        </p:sp>
        <p:sp>
          <p:nvSpPr>
            <p:cNvPr id="31" name="Text Box 6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32" name="Group 10"/>
          <p:cNvGrpSpPr>
            <a:grpSpLocks/>
          </p:cNvGrpSpPr>
          <p:nvPr/>
        </p:nvGrpSpPr>
        <p:grpSpPr bwMode="auto">
          <a:xfrm>
            <a:off x="2789238" y="2432842"/>
            <a:ext cx="1082675" cy="476250"/>
            <a:chOff x="778" y="267"/>
            <a:chExt cx="682" cy="300"/>
          </a:xfrm>
        </p:grpSpPr>
        <p:sp>
          <p:nvSpPr>
            <p:cNvPr id="33" name="Text Box 11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0</a:t>
              </a: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8</a:t>
              </a:r>
            </a:p>
          </p:txBody>
        </p:sp>
      </p:grpSp>
      <p:grpSp>
        <p:nvGrpSpPr>
          <p:cNvPr id="35" name="Group 16"/>
          <p:cNvGrpSpPr>
            <a:grpSpLocks/>
          </p:cNvGrpSpPr>
          <p:nvPr/>
        </p:nvGrpSpPr>
        <p:grpSpPr bwMode="auto">
          <a:xfrm>
            <a:off x="4830763" y="2432842"/>
            <a:ext cx="1082675" cy="476250"/>
            <a:chOff x="778" y="267"/>
            <a:chExt cx="682" cy="300"/>
          </a:xfrm>
        </p:grpSpPr>
        <p:sp>
          <p:nvSpPr>
            <p:cNvPr id="36" name="Text Box 17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0</a:t>
              </a:r>
            </a:p>
          </p:txBody>
        </p:sp>
        <p:sp>
          <p:nvSpPr>
            <p:cNvPr id="37" name="Text Box 18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 smtClean="0">
                  <a:latin typeface="Times New Roman" charset="0"/>
                </a:rPr>
                <a:t>0</a:t>
              </a:r>
              <a:endParaRPr lang="en-US" sz="2000" dirty="0">
                <a:latin typeface="Times New Roman" charset="0"/>
              </a:endParaRPr>
            </a:p>
          </p:txBody>
        </p:sp>
      </p:grpSp>
      <p:grpSp>
        <p:nvGrpSpPr>
          <p:cNvPr id="38" name="Group 19"/>
          <p:cNvGrpSpPr>
            <a:grpSpLocks/>
          </p:cNvGrpSpPr>
          <p:nvPr/>
        </p:nvGrpSpPr>
        <p:grpSpPr bwMode="auto">
          <a:xfrm>
            <a:off x="6319838" y="2432842"/>
            <a:ext cx="1082675" cy="476250"/>
            <a:chOff x="778" y="267"/>
            <a:chExt cx="682" cy="300"/>
          </a:xfrm>
        </p:grpSpPr>
        <p:sp>
          <p:nvSpPr>
            <p:cNvPr id="39" name="Text Box 20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4</a:t>
              </a:r>
            </a:p>
          </p:txBody>
        </p:sp>
        <p:sp>
          <p:nvSpPr>
            <p:cNvPr id="40" name="Text Box 21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0</a:t>
              </a:r>
            </a:p>
          </p:txBody>
        </p:sp>
      </p:grpSp>
      <p:grpSp>
        <p:nvGrpSpPr>
          <p:cNvPr id="41" name="Group 32"/>
          <p:cNvGrpSpPr>
            <a:grpSpLocks/>
          </p:cNvGrpSpPr>
          <p:nvPr/>
        </p:nvGrpSpPr>
        <p:grpSpPr bwMode="auto">
          <a:xfrm>
            <a:off x="7756525" y="2432842"/>
            <a:ext cx="1082675" cy="476250"/>
            <a:chOff x="778" y="267"/>
            <a:chExt cx="682" cy="300"/>
          </a:xfrm>
        </p:grpSpPr>
        <p:sp>
          <p:nvSpPr>
            <p:cNvPr id="42" name="Text Box 33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2</a:t>
              </a:r>
            </a:p>
          </p:txBody>
        </p:sp>
        <p:sp>
          <p:nvSpPr>
            <p:cNvPr id="43" name="Text Box 34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0</a:t>
              </a:r>
            </a:p>
          </p:txBody>
        </p:sp>
      </p:grpSp>
      <p:cxnSp>
        <p:nvCxnSpPr>
          <p:cNvPr id="45" name="AutoShape 2"/>
          <p:cNvCxnSpPr>
            <a:cxnSpLocks noChangeShapeType="1"/>
          </p:cNvCxnSpPr>
          <p:nvPr/>
        </p:nvCxnSpPr>
        <p:spPr bwMode="auto">
          <a:xfrm flipH="1">
            <a:off x="1180981" y="2813842"/>
            <a:ext cx="7937" cy="526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1254204" y="2940020"/>
            <a:ext cx="1107996" cy="400110"/>
          </a:xfrm>
          <a:prstGeom prst="rect">
            <a:avLst/>
          </a:prstGeom>
          <a:solidFill>
            <a:srgbClr val="FFC000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Courier New" charset="0"/>
              </a:rPr>
              <a:t>r</a:t>
            </a:r>
            <a:r>
              <a:rPr lang="en-US" sz="2000" b="1" dirty="0" err="1" smtClean="0">
                <a:latin typeface="Courier New" charset="0"/>
              </a:rPr>
              <a:t>el</a:t>
            </a:r>
            <a:r>
              <a:rPr lang="en-US" sz="2000" b="1" dirty="0" smtClean="0">
                <a:latin typeface="Courier New" charset="0"/>
              </a:rPr>
              <a:t>(M)</a:t>
            </a:r>
            <a:endParaRPr lang="en-US" sz="2000" b="1" dirty="0">
              <a:latin typeface="Courier New" charset="0"/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1221459" y="1029020"/>
            <a:ext cx="1107996" cy="400110"/>
          </a:xfrm>
          <a:prstGeom prst="rect">
            <a:avLst/>
          </a:prstGeom>
          <a:solidFill>
            <a:srgbClr val="FFC000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latin typeface="Courier New" charset="0"/>
              </a:rPr>
              <a:t>acq</a:t>
            </a:r>
            <a:r>
              <a:rPr lang="en-US" sz="2000" b="1" dirty="0" smtClean="0">
                <a:latin typeface="Courier New" charset="0"/>
              </a:rPr>
              <a:t>(M)</a:t>
            </a:r>
            <a:endParaRPr lang="en-US" sz="2000" b="1" dirty="0">
              <a:latin typeface="Courier New" charset="0"/>
            </a:endParaRPr>
          </a:p>
        </p:txBody>
      </p:sp>
      <p:grpSp>
        <p:nvGrpSpPr>
          <p:cNvPr id="48" name="Group 4"/>
          <p:cNvGrpSpPr>
            <a:grpSpLocks/>
          </p:cNvGrpSpPr>
          <p:nvPr/>
        </p:nvGrpSpPr>
        <p:grpSpPr bwMode="auto">
          <a:xfrm>
            <a:off x="685800" y="3340130"/>
            <a:ext cx="1082675" cy="476250"/>
            <a:chOff x="778" y="267"/>
            <a:chExt cx="682" cy="300"/>
          </a:xfrm>
        </p:grpSpPr>
        <p:sp>
          <p:nvSpPr>
            <p:cNvPr id="49" name="Text Box 5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5</a:t>
              </a:r>
            </a:p>
          </p:txBody>
        </p:sp>
        <p:sp>
          <p:nvSpPr>
            <p:cNvPr id="50" name="Text Box 6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51" name="Group 10"/>
          <p:cNvGrpSpPr>
            <a:grpSpLocks/>
          </p:cNvGrpSpPr>
          <p:nvPr/>
        </p:nvGrpSpPr>
        <p:grpSpPr bwMode="auto">
          <a:xfrm>
            <a:off x="2816225" y="3340130"/>
            <a:ext cx="1082675" cy="476250"/>
            <a:chOff x="778" y="267"/>
            <a:chExt cx="682" cy="300"/>
          </a:xfrm>
        </p:grpSpPr>
        <p:sp>
          <p:nvSpPr>
            <p:cNvPr id="52" name="Text Box 11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0</a:t>
              </a:r>
            </a:p>
          </p:txBody>
        </p:sp>
        <p:sp>
          <p:nvSpPr>
            <p:cNvPr id="53" name="Text Box 12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8</a:t>
              </a:r>
            </a:p>
          </p:txBody>
        </p:sp>
      </p:grpSp>
      <p:grpSp>
        <p:nvGrpSpPr>
          <p:cNvPr id="54" name="Group 16"/>
          <p:cNvGrpSpPr>
            <a:grpSpLocks/>
          </p:cNvGrpSpPr>
          <p:nvPr/>
        </p:nvGrpSpPr>
        <p:grpSpPr bwMode="auto">
          <a:xfrm>
            <a:off x="4857750" y="3340130"/>
            <a:ext cx="1082675" cy="476250"/>
            <a:chOff x="778" y="267"/>
            <a:chExt cx="682" cy="300"/>
          </a:xfrm>
        </p:grpSpPr>
        <p:sp>
          <p:nvSpPr>
            <p:cNvPr id="55" name="Text Box 17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 smtClean="0">
                  <a:latin typeface="Times New Roman" charset="0"/>
                </a:rPr>
                <a:t>4</a:t>
              </a:r>
              <a:endParaRPr lang="en-US" sz="2000" dirty="0">
                <a:latin typeface="Times New Roman" charset="0"/>
              </a:endParaRPr>
            </a:p>
          </p:txBody>
        </p:sp>
        <p:sp>
          <p:nvSpPr>
            <p:cNvPr id="56" name="Text Box 18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57" name="Group 19"/>
          <p:cNvGrpSpPr>
            <a:grpSpLocks/>
          </p:cNvGrpSpPr>
          <p:nvPr/>
        </p:nvGrpSpPr>
        <p:grpSpPr bwMode="auto">
          <a:xfrm>
            <a:off x="6346825" y="3340130"/>
            <a:ext cx="1082675" cy="476250"/>
            <a:chOff x="778" y="267"/>
            <a:chExt cx="682" cy="300"/>
          </a:xfrm>
        </p:grpSpPr>
        <p:sp>
          <p:nvSpPr>
            <p:cNvPr id="58" name="Text Box 20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4</a:t>
              </a:r>
            </a:p>
          </p:txBody>
        </p:sp>
        <p:sp>
          <p:nvSpPr>
            <p:cNvPr id="59" name="Text Box 21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0</a:t>
              </a:r>
            </a:p>
          </p:txBody>
        </p:sp>
      </p:grpSp>
      <p:grpSp>
        <p:nvGrpSpPr>
          <p:cNvPr id="60" name="Group 32"/>
          <p:cNvGrpSpPr>
            <a:grpSpLocks/>
          </p:cNvGrpSpPr>
          <p:nvPr/>
        </p:nvGrpSpPr>
        <p:grpSpPr bwMode="auto">
          <a:xfrm>
            <a:off x="7783512" y="3340130"/>
            <a:ext cx="1082675" cy="476250"/>
            <a:chOff x="778" y="267"/>
            <a:chExt cx="682" cy="300"/>
          </a:xfrm>
        </p:grpSpPr>
        <p:sp>
          <p:nvSpPr>
            <p:cNvPr id="61" name="Text Box 33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2</a:t>
              </a:r>
            </a:p>
          </p:txBody>
        </p:sp>
        <p:sp>
          <p:nvSpPr>
            <p:cNvPr id="62" name="Text Box 34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0</a:t>
              </a:r>
            </a:p>
          </p:txBody>
        </p:sp>
      </p:grpSp>
      <p:cxnSp>
        <p:nvCxnSpPr>
          <p:cNvPr id="63" name="AutoShape 2"/>
          <p:cNvCxnSpPr>
            <a:cxnSpLocks noChangeShapeType="1"/>
          </p:cNvCxnSpPr>
          <p:nvPr/>
        </p:nvCxnSpPr>
        <p:spPr bwMode="auto">
          <a:xfrm flipH="1">
            <a:off x="3352800" y="3797330"/>
            <a:ext cx="7937" cy="526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3387804" y="3923508"/>
            <a:ext cx="1107996" cy="400110"/>
          </a:xfrm>
          <a:prstGeom prst="rect">
            <a:avLst/>
          </a:prstGeom>
          <a:solidFill>
            <a:srgbClr val="FFC000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latin typeface="Courier New" charset="0"/>
              </a:rPr>
              <a:t>acq</a:t>
            </a:r>
            <a:r>
              <a:rPr lang="en-US" sz="2000" b="1" dirty="0" smtClean="0">
                <a:latin typeface="Courier New" charset="0"/>
              </a:rPr>
              <a:t>(M)</a:t>
            </a:r>
            <a:endParaRPr lang="en-US" sz="2000" b="1" dirty="0">
              <a:latin typeface="Courier New" charset="0"/>
            </a:endParaRPr>
          </a:p>
        </p:txBody>
      </p:sp>
      <p:grpSp>
        <p:nvGrpSpPr>
          <p:cNvPr id="65" name="Group 4"/>
          <p:cNvGrpSpPr>
            <a:grpSpLocks/>
          </p:cNvGrpSpPr>
          <p:nvPr/>
        </p:nvGrpSpPr>
        <p:grpSpPr bwMode="auto">
          <a:xfrm>
            <a:off x="685800" y="4330730"/>
            <a:ext cx="1082675" cy="476250"/>
            <a:chOff x="778" y="267"/>
            <a:chExt cx="682" cy="300"/>
          </a:xfrm>
        </p:grpSpPr>
        <p:sp>
          <p:nvSpPr>
            <p:cNvPr id="66" name="Text Box 5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5</a:t>
              </a:r>
            </a:p>
          </p:txBody>
        </p:sp>
        <p:sp>
          <p:nvSpPr>
            <p:cNvPr id="67" name="Text Box 6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68" name="Group 10"/>
          <p:cNvGrpSpPr>
            <a:grpSpLocks/>
          </p:cNvGrpSpPr>
          <p:nvPr/>
        </p:nvGrpSpPr>
        <p:grpSpPr bwMode="auto">
          <a:xfrm>
            <a:off x="2816225" y="4330730"/>
            <a:ext cx="1082675" cy="476250"/>
            <a:chOff x="778" y="267"/>
            <a:chExt cx="682" cy="300"/>
          </a:xfrm>
        </p:grpSpPr>
        <p:sp>
          <p:nvSpPr>
            <p:cNvPr id="69" name="Text Box 11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4</a:t>
              </a:r>
            </a:p>
          </p:txBody>
        </p:sp>
        <p:sp>
          <p:nvSpPr>
            <p:cNvPr id="70" name="Text Box 12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8</a:t>
              </a:r>
            </a:p>
          </p:txBody>
        </p:sp>
      </p:grpSp>
      <p:grpSp>
        <p:nvGrpSpPr>
          <p:cNvPr id="71" name="Group 16"/>
          <p:cNvGrpSpPr>
            <a:grpSpLocks/>
          </p:cNvGrpSpPr>
          <p:nvPr/>
        </p:nvGrpSpPr>
        <p:grpSpPr bwMode="auto">
          <a:xfrm>
            <a:off x="4857750" y="4330730"/>
            <a:ext cx="1082675" cy="476250"/>
            <a:chOff x="778" y="267"/>
            <a:chExt cx="682" cy="300"/>
          </a:xfrm>
        </p:grpSpPr>
        <p:sp>
          <p:nvSpPr>
            <p:cNvPr id="72" name="Text Box 17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 smtClean="0">
                  <a:latin typeface="Times New Roman" charset="0"/>
                </a:rPr>
                <a:t>4</a:t>
              </a:r>
              <a:endParaRPr lang="en-US" sz="2000" dirty="0">
                <a:latin typeface="Times New Roman" charset="0"/>
              </a:endParaRPr>
            </a:p>
          </p:txBody>
        </p:sp>
        <p:sp>
          <p:nvSpPr>
            <p:cNvPr id="73" name="Text Box 18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74" name="Group 19"/>
          <p:cNvGrpSpPr>
            <a:grpSpLocks/>
          </p:cNvGrpSpPr>
          <p:nvPr/>
        </p:nvGrpSpPr>
        <p:grpSpPr bwMode="auto">
          <a:xfrm>
            <a:off x="6346825" y="4330730"/>
            <a:ext cx="1082675" cy="476250"/>
            <a:chOff x="778" y="267"/>
            <a:chExt cx="682" cy="300"/>
          </a:xfrm>
        </p:grpSpPr>
        <p:sp>
          <p:nvSpPr>
            <p:cNvPr id="75" name="Text Box 20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4</a:t>
              </a:r>
            </a:p>
          </p:txBody>
        </p:sp>
        <p:sp>
          <p:nvSpPr>
            <p:cNvPr id="76" name="Text Box 21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0</a:t>
              </a:r>
            </a:p>
          </p:txBody>
        </p:sp>
      </p:grpSp>
      <p:grpSp>
        <p:nvGrpSpPr>
          <p:cNvPr id="77" name="Group 32"/>
          <p:cNvGrpSpPr>
            <a:grpSpLocks/>
          </p:cNvGrpSpPr>
          <p:nvPr/>
        </p:nvGrpSpPr>
        <p:grpSpPr bwMode="auto">
          <a:xfrm>
            <a:off x="7783512" y="4330730"/>
            <a:ext cx="1082675" cy="476250"/>
            <a:chOff x="778" y="267"/>
            <a:chExt cx="682" cy="300"/>
          </a:xfrm>
        </p:grpSpPr>
        <p:sp>
          <p:nvSpPr>
            <p:cNvPr id="78" name="Text Box 33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2</a:t>
              </a:r>
            </a:p>
          </p:txBody>
        </p:sp>
        <p:sp>
          <p:nvSpPr>
            <p:cNvPr id="79" name="Text Box 34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0</a:t>
              </a:r>
            </a:p>
          </p:txBody>
        </p:sp>
      </p:grpSp>
      <p:sp>
        <p:nvSpPr>
          <p:cNvPr id="80" name="Line 96"/>
          <p:cNvSpPr>
            <a:spLocks noChangeShapeType="1"/>
          </p:cNvSpPr>
          <p:nvPr/>
        </p:nvSpPr>
        <p:spPr bwMode="auto">
          <a:xfrm>
            <a:off x="1992312" y="3294092"/>
            <a:ext cx="1055688" cy="9604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1" name="AutoShape 2"/>
          <p:cNvCxnSpPr>
            <a:cxnSpLocks noChangeShapeType="1"/>
          </p:cNvCxnSpPr>
          <p:nvPr/>
        </p:nvCxnSpPr>
        <p:spPr bwMode="auto">
          <a:xfrm flipH="1">
            <a:off x="3344863" y="4795042"/>
            <a:ext cx="7937" cy="526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2" name="Text Box 3"/>
          <p:cNvSpPr txBox="1">
            <a:spLocks noChangeArrowheads="1"/>
          </p:cNvSpPr>
          <p:nvPr/>
        </p:nvSpPr>
        <p:spPr bwMode="auto">
          <a:xfrm>
            <a:off x="3392269" y="4837908"/>
            <a:ext cx="646331" cy="400110"/>
          </a:xfrm>
          <a:prstGeom prst="rect">
            <a:avLst/>
          </a:prstGeom>
          <a:solidFill>
            <a:srgbClr val="FFC000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ourier New" charset="0"/>
              </a:rPr>
              <a:t>f=1</a:t>
            </a:r>
            <a:endParaRPr lang="en-US" sz="2000" b="1" dirty="0">
              <a:latin typeface="Courier New" charset="0"/>
            </a:endParaRPr>
          </a:p>
        </p:txBody>
      </p:sp>
      <p:grpSp>
        <p:nvGrpSpPr>
          <p:cNvPr id="83" name="Group 4"/>
          <p:cNvGrpSpPr>
            <a:grpSpLocks/>
          </p:cNvGrpSpPr>
          <p:nvPr/>
        </p:nvGrpSpPr>
        <p:grpSpPr bwMode="auto">
          <a:xfrm>
            <a:off x="685800" y="5302280"/>
            <a:ext cx="1082675" cy="476250"/>
            <a:chOff x="778" y="267"/>
            <a:chExt cx="682" cy="300"/>
          </a:xfrm>
        </p:grpSpPr>
        <p:sp>
          <p:nvSpPr>
            <p:cNvPr id="84" name="Text Box 5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5</a:t>
              </a:r>
            </a:p>
          </p:txBody>
        </p:sp>
        <p:sp>
          <p:nvSpPr>
            <p:cNvPr id="85" name="Text Box 6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86" name="Group 10"/>
          <p:cNvGrpSpPr>
            <a:grpSpLocks/>
          </p:cNvGrpSpPr>
          <p:nvPr/>
        </p:nvGrpSpPr>
        <p:grpSpPr bwMode="auto">
          <a:xfrm>
            <a:off x="2816225" y="5302280"/>
            <a:ext cx="1082675" cy="476250"/>
            <a:chOff x="778" y="267"/>
            <a:chExt cx="682" cy="300"/>
          </a:xfrm>
        </p:grpSpPr>
        <p:sp>
          <p:nvSpPr>
            <p:cNvPr id="87" name="Text Box 11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4</a:t>
              </a:r>
            </a:p>
          </p:txBody>
        </p:sp>
        <p:sp>
          <p:nvSpPr>
            <p:cNvPr id="88" name="Text Box 12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8</a:t>
              </a:r>
            </a:p>
          </p:txBody>
        </p:sp>
      </p:grpSp>
      <p:grpSp>
        <p:nvGrpSpPr>
          <p:cNvPr id="89" name="Group 16"/>
          <p:cNvGrpSpPr>
            <a:grpSpLocks/>
          </p:cNvGrpSpPr>
          <p:nvPr/>
        </p:nvGrpSpPr>
        <p:grpSpPr bwMode="auto">
          <a:xfrm>
            <a:off x="4857750" y="5302280"/>
            <a:ext cx="1082675" cy="476250"/>
            <a:chOff x="778" y="267"/>
            <a:chExt cx="682" cy="300"/>
          </a:xfrm>
        </p:grpSpPr>
        <p:sp>
          <p:nvSpPr>
            <p:cNvPr id="90" name="Text Box 17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 smtClean="0">
                  <a:latin typeface="Times New Roman" charset="0"/>
                </a:rPr>
                <a:t>4</a:t>
              </a:r>
              <a:endParaRPr lang="en-US" sz="2000" dirty="0">
                <a:latin typeface="Times New Roman" charset="0"/>
              </a:endParaRPr>
            </a:p>
          </p:txBody>
        </p:sp>
        <p:sp>
          <p:nvSpPr>
            <p:cNvPr id="91" name="Text Box 18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92" name="Group 19"/>
          <p:cNvGrpSpPr>
            <a:grpSpLocks/>
          </p:cNvGrpSpPr>
          <p:nvPr/>
        </p:nvGrpSpPr>
        <p:grpSpPr bwMode="auto">
          <a:xfrm>
            <a:off x="6346825" y="5302280"/>
            <a:ext cx="1082675" cy="476250"/>
            <a:chOff x="778" y="267"/>
            <a:chExt cx="682" cy="300"/>
          </a:xfrm>
        </p:grpSpPr>
        <p:sp>
          <p:nvSpPr>
            <p:cNvPr id="93" name="Text Box 20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4</a:t>
              </a:r>
            </a:p>
          </p:txBody>
        </p:sp>
        <p:sp>
          <p:nvSpPr>
            <p:cNvPr id="94" name="Text Box 21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8</a:t>
              </a:r>
            </a:p>
          </p:txBody>
        </p:sp>
      </p:grpSp>
      <p:grpSp>
        <p:nvGrpSpPr>
          <p:cNvPr id="95" name="Group 32"/>
          <p:cNvGrpSpPr>
            <a:grpSpLocks/>
          </p:cNvGrpSpPr>
          <p:nvPr/>
        </p:nvGrpSpPr>
        <p:grpSpPr bwMode="auto">
          <a:xfrm>
            <a:off x="7783512" y="5302280"/>
            <a:ext cx="1082675" cy="476250"/>
            <a:chOff x="778" y="267"/>
            <a:chExt cx="682" cy="300"/>
          </a:xfrm>
        </p:grpSpPr>
        <p:sp>
          <p:nvSpPr>
            <p:cNvPr id="96" name="Text Box 33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2</a:t>
              </a:r>
            </a:p>
          </p:txBody>
        </p:sp>
        <p:sp>
          <p:nvSpPr>
            <p:cNvPr id="97" name="Text Box 34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0</a:t>
              </a:r>
            </a:p>
          </p:txBody>
        </p:sp>
      </p:grpSp>
      <p:cxnSp>
        <p:nvCxnSpPr>
          <p:cNvPr id="98" name="AutoShape 2"/>
          <p:cNvCxnSpPr>
            <a:cxnSpLocks noChangeShapeType="1"/>
          </p:cNvCxnSpPr>
          <p:nvPr/>
        </p:nvCxnSpPr>
        <p:spPr bwMode="auto">
          <a:xfrm flipH="1">
            <a:off x="1176259" y="5798312"/>
            <a:ext cx="7937" cy="526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9" name="Text Box 3"/>
          <p:cNvSpPr txBox="1">
            <a:spLocks noChangeArrowheads="1"/>
          </p:cNvSpPr>
          <p:nvPr/>
        </p:nvSpPr>
        <p:spPr bwMode="auto">
          <a:xfrm>
            <a:off x="1255693" y="5841178"/>
            <a:ext cx="954107" cy="400110"/>
          </a:xfrm>
          <a:prstGeom prst="rect">
            <a:avLst/>
          </a:prstGeom>
          <a:solidFill>
            <a:srgbClr val="FF3300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Courier New" charset="0"/>
              </a:rPr>
              <a:t>t</a:t>
            </a:r>
            <a:r>
              <a:rPr lang="en-US" sz="2000" dirty="0" err="1" smtClean="0">
                <a:latin typeface="Courier New" charset="0"/>
              </a:rPr>
              <a:t>mp</a:t>
            </a:r>
            <a:r>
              <a:rPr lang="en-US" sz="2000" dirty="0" smtClean="0">
                <a:latin typeface="Courier New" charset="0"/>
              </a:rPr>
              <a:t>=f</a:t>
            </a:r>
            <a:endParaRPr lang="en-US" sz="2000" b="1" dirty="0">
              <a:latin typeface="Courier New" charset="0"/>
            </a:endParaRPr>
          </a:p>
        </p:txBody>
      </p:sp>
      <p:grpSp>
        <p:nvGrpSpPr>
          <p:cNvPr id="101" name="Group 96"/>
          <p:cNvGrpSpPr>
            <a:grpSpLocks/>
          </p:cNvGrpSpPr>
          <p:nvPr/>
        </p:nvGrpSpPr>
        <p:grpSpPr bwMode="auto">
          <a:xfrm>
            <a:off x="4254331" y="6003163"/>
            <a:ext cx="847101" cy="414473"/>
            <a:chOff x="778" y="267"/>
            <a:chExt cx="682" cy="300"/>
          </a:xfrm>
        </p:grpSpPr>
        <p:sp>
          <p:nvSpPr>
            <p:cNvPr id="102" name="Text Box 97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5</a:t>
              </a:r>
            </a:p>
          </p:txBody>
        </p:sp>
        <p:sp>
          <p:nvSpPr>
            <p:cNvPr id="103" name="Text Box 98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104" name="Group 108"/>
          <p:cNvGrpSpPr>
            <a:grpSpLocks/>
          </p:cNvGrpSpPr>
          <p:nvPr/>
        </p:nvGrpSpPr>
        <p:grpSpPr bwMode="auto">
          <a:xfrm>
            <a:off x="3716169" y="6090477"/>
            <a:ext cx="243448" cy="272170"/>
            <a:chOff x="1389" y="3372"/>
            <a:chExt cx="196" cy="197"/>
          </a:xfrm>
        </p:grpSpPr>
        <p:sp>
          <p:nvSpPr>
            <p:cNvPr id="105" name="Line 109"/>
            <p:cNvSpPr>
              <a:spLocks noChangeShapeType="1"/>
            </p:cNvSpPr>
            <p:nvPr/>
          </p:nvSpPr>
          <p:spPr bwMode="auto">
            <a:xfrm>
              <a:off x="1389" y="3372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10"/>
            <p:cNvSpPr>
              <a:spLocks noChangeShapeType="1"/>
            </p:cNvSpPr>
            <p:nvPr/>
          </p:nvSpPr>
          <p:spPr bwMode="auto">
            <a:xfrm>
              <a:off x="1389" y="3372"/>
              <a:ext cx="0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11"/>
            <p:cNvSpPr>
              <a:spLocks noChangeShapeType="1"/>
            </p:cNvSpPr>
            <p:nvPr/>
          </p:nvSpPr>
          <p:spPr bwMode="auto">
            <a:xfrm>
              <a:off x="1389" y="3518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12"/>
            <p:cNvSpPr>
              <a:spLocks noChangeShapeType="1"/>
            </p:cNvSpPr>
            <p:nvPr/>
          </p:nvSpPr>
          <p:spPr bwMode="auto">
            <a:xfrm>
              <a:off x="1389" y="3569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9" name="Group 120"/>
          <p:cNvGrpSpPr>
            <a:grpSpLocks/>
          </p:cNvGrpSpPr>
          <p:nvPr/>
        </p:nvGrpSpPr>
        <p:grpSpPr bwMode="auto">
          <a:xfrm>
            <a:off x="2463631" y="6003163"/>
            <a:ext cx="847101" cy="414473"/>
            <a:chOff x="778" y="267"/>
            <a:chExt cx="682" cy="300"/>
          </a:xfrm>
        </p:grpSpPr>
        <p:sp>
          <p:nvSpPr>
            <p:cNvPr id="110" name="Text Box 121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4</a:t>
              </a:r>
            </a:p>
          </p:txBody>
        </p:sp>
        <p:sp>
          <p:nvSpPr>
            <p:cNvPr id="111" name="Text Box 122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8</a:t>
              </a:r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3719282" y="5867400"/>
            <a:ext cx="24983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0" dirty="0" smtClean="0">
                <a:solidFill>
                  <a:srgbClr val="FF0000"/>
                </a:solidFill>
                <a:latin typeface="+mn-lt"/>
                <a:sym typeface="Wingdings"/>
              </a:rPr>
              <a:t>/</a:t>
            </a:r>
            <a:endParaRPr lang="en-US" sz="3800" b="0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9555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works!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495800"/>
          </a:xfrm>
        </p:spPr>
        <p:txBody>
          <a:bodyPr/>
          <a:lstStyle/>
          <a:p>
            <a:r>
              <a:rPr lang="en-US" dirty="0" smtClean="0"/>
              <a:t>Complete: If execution is data-race free, every check passes</a:t>
            </a:r>
          </a:p>
          <a:p>
            <a:endParaRPr lang="en-US" dirty="0" smtClean="0"/>
          </a:p>
          <a:p>
            <a:r>
              <a:rPr lang="en-US" dirty="0" smtClean="0"/>
              <a:t>Sound: If execution has a data race, a check fails</a:t>
            </a:r>
          </a:p>
          <a:p>
            <a:pPr lvl="1"/>
            <a:r>
              <a:rPr lang="en-US" dirty="0" smtClean="0"/>
              <a:t>May not report all first-accesses that race with second access</a:t>
            </a:r>
          </a:p>
          <a:p>
            <a:endParaRPr lang="en-US" dirty="0" smtClean="0"/>
          </a:p>
          <a:p>
            <a:r>
              <a:rPr lang="en-US" dirty="0" smtClean="0"/>
              <a:t>In theory, slows program by a factor of </a:t>
            </a:r>
            <a:r>
              <a:rPr lang="en-US" i="1" dirty="0" smtClean="0"/>
              <a:t>O</a:t>
            </a:r>
            <a:r>
              <a:rPr lang="en-US" dirty="0" smtClean="0"/>
              <a:t>(thread count)</a:t>
            </a:r>
          </a:p>
          <a:p>
            <a:pPr lvl="1"/>
            <a:r>
              <a:rPr lang="en-US" dirty="0" smtClean="0"/>
              <a:t>In practice 100x or more</a:t>
            </a:r>
          </a:p>
          <a:p>
            <a:endParaRPr lang="en-US" dirty="0" smtClean="0"/>
          </a:p>
          <a:p>
            <a:r>
              <a:rPr lang="en-US" dirty="0" smtClean="0"/>
              <a:t>In theory, extra space of </a:t>
            </a:r>
            <a:r>
              <a:rPr lang="en-US" i="1" dirty="0" smtClean="0"/>
              <a:t>O</a:t>
            </a:r>
            <a:r>
              <a:rPr lang="en-US" dirty="0" smtClean="0"/>
              <a:t>(thread count * heap size)</a:t>
            </a:r>
          </a:p>
          <a:p>
            <a:pPr lvl="1"/>
            <a:r>
              <a:rPr lang="en-US" dirty="0" smtClean="0"/>
              <a:t>Large in practice too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41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FastTrack</a:t>
            </a:r>
            <a:r>
              <a:rPr lang="en-US" dirty="0" smtClean="0"/>
              <a:t> </a:t>
            </a:r>
            <a:r>
              <a:rPr lang="en-US" sz="2400" dirty="0" smtClean="0"/>
              <a:t>[Flanagan, Freund, PLDI2010]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FastTrack</a:t>
            </a:r>
            <a:r>
              <a:rPr lang="en-US" i="1" dirty="0" smtClean="0"/>
              <a:t> </a:t>
            </a:r>
            <a:r>
              <a:rPr lang="en-US" sz="400" i="1" dirty="0" smtClean="0"/>
              <a:t> </a:t>
            </a:r>
            <a:r>
              <a:rPr lang="en-US" dirty="0" smtClean="0"/>
              <a:t>lowers </a:t>
            </a:r>
            <a:r>
              <a:rPr lang="en-US" dirty="0"/>
              <a:t>time </a:t>
            </a:r>
            <a:r>
              <a:rPr lang="en-US" dirty="0" smtClean="0"/>
              <a:t>and space overhead by </a:t>
            </a:r>
            <a:r>
              <a:rPr lang="en-US" dirty="0"/>
              <a:t>exploiting common cases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Replace most read/write vector clocks with </a:t>
            </a:r>
            <a:r>
              <a:rPr lang="en-US" i="1" dirty="0" smtClean="0"/>
              <a:t>O</a:t>
            </a:r>
            <a:r>
              <a:rPr lang="en-US" dirty="0" smtClean="0"/>
              <a:t>(1) space and  most updates/checks in </a:t>
            </a:r>
            <a:r>
              <a:rPr lang="en-US" i="1" dirty="0" smtClean="0"/>
              <a:t>O</a:t>
            </a:r>
            <a:r>
              <a:rPr lang="en-US" dirty="0" smtClean="0"/>
              <a:t>(1) time</a:t>
            </a:r>
          </a:p>
          <a:p>
            <a:pPr lvl="1"/>
            <a:r>
              <a:rPr lang="en-US" dirty="0" smtClean="0"/>
              <a:t>O(1) improvement happens naturally for all thread-local and consistently locked data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full vector clocks only as needed</a:t>
            </a:r>
          </a:p>
          <a:p>
            <a:endParaRPr lang="en-US" dirty="0" smtClean="0"/>
          </a:p>
          <a:p>
            <a:r>
              <a:rPr lang="en-US" dirty="0" smtClean="0"/>
              <a:t>Same guarantees as full vector clocks up to </a:t>
            </a:r>
            <a:r>
              <a:rPr lang="en-US" i="1" dirty="0" smtClean="0"/>
              <a:t>first data race on each memory location</a:t>
            </a:r>
          </a:p>
          <a:p>
            <a:pPr lvl="1"/>
            <a:r>
              <a:rPr lang="en-US" dirty="0" smtClean="0"/>
              <a:t>More than adequate for testing/debugging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004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724400"/>
          </a:xfrm>
        </p:spPr>
        <p:txBody>
          <a:bodyPr/>
          <a:lstStyle/>
          <a:p>
            <a:r>
              <a:rPr lang="en-US" dirty="0" smtClean="0"/>
              <a:t>For read/write clocks, </a:t>
            </a:r>
            <a:r>
              <a:rPr lang="en-US" i="1" dirty="0" smtClean="0"/>
              <a:t>if</a:t>
            </a:r>
            <a:r>
              <a:rPr lang="en-US" dirty="0" smtClean="0"/>
              <a:t> all previous reads/writes happen-before the most recent read/write, then store just thread-id and epoch of most recent read/write</a:t>
            </a:r>
          </a:p>
          <a:p>
            <a:pPr lvl="1"/>
            <a:r>
              <a:rPr lang="en-US" dirty="0" smtClean="0"/>
              <a:t>Number</a:t>
            </a:r>
            <a:r>
              <a:rPr lang="en-US" sz="1400" dirty="0" smtClean="0"/>
              <a:t> </a:t>
            </a:r>
            <a:r>
              <a:rPr lang="en-US" dirty="0" smtClean="0"/>
              <a:t>of fields: 2, not |threads|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write clocks, we can </a:t>
            </a:r>
            <a:r>
              <a:rPr lang="en-US" i="1" dirty="0" smtClean="0"/>
              <a:t>always </a:t>
            </a:r>
            <a:r>
              <a:rPr lang="en-US" dirty="0" smtClean="0"/>
              <a:t>do this</a:t>
            </a:r>
          </a:p>
          <a:p>
            <a:pPr lvl="1"/>
            <a:r>
              <a:rPr lang="en-US" dirty="0" smtClean="0"/>
              <a:t>If there is a previous write that does not happen-before most recent write, report a data race for that location</a:t>
            </a:r>
          </a:p>
          <a:p>
            <a:pPr lvl="1"/>
            <a:r>
              <a:rPr lang="en-US" dirty="0" smtClean="0"/>
              <a:t>Else latest write comes after all previous: if it does not race with a later access, then neither can any previous one</a:t>
            </a:r>
          </a:p>
          <a:p>
            <a:pPr lvl="1"/>
            <a:endParaRPr lang="en-US" sz="1200" dirty="0"/>
          </a:p>
          <a:p>
            <a:r>
              <a:rPr lang="en-US" dirty="0" smtClean="0"/>
              <a:t>For read clocks, we can </a:t>
            </a:r>
            <a:r>
              <a:rPr lang="en-US" i="1" dirty="0" smtClean="0"/>
              <a:t>usually</a:t>
            </a:r>
            <a:r>
              <a:rPr lang="en-US" dirty="0" smtClean="0"/>
              <a:t> do this</a:t>
            </a:r>
          </a:p>
          <a:p>
            <a:pPr lvl="1"/>
            <a:r>
              <a:rPr lang="en-US" dirty="0" smtClean="0"/>
              <a:t>For thread-local data, all reads in program-order of thread</a:t>
            </a:r>
          </a:p>
          <a:p>
            <a:pPr lvl="1"/>
            <a:r>
              <a:rPr lang="en-US" dirty="0" smtClean="0"/>
              <a:t>For consistently locked data, all reads in happens-before order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6019800" y="2638301"/>
            <a:ext cx="765817" cy="4762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Times New Roman" charset="0"/>
              </a:rPr>
              <a:t>4</a:t>
            </a:r>
            <a:r>
              <a:rPr lang="en-US" sz="2000" dirty="0" smtClean="0">
                <a:latin typeface="Times New Roman" charset="0"/>
              </a:rPr>
              <a:t>@A</a:t>
            </a:r>
            <a:endParaRPr lang="en-US" sz="20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038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Acquires and releases unchanged</a:t>
            </a:r>
          </a:p>
          <a:p>
            <a:pPr lvl="1"/>
            <a:r>
              <a:rPr lang="en-US" dirty="0" smtClean="0"/>
              <a:t>Still maintain full vector clocks for each thread and lock</a:t>
            </a:r>
          </a:p>
          <a:p>
            <a:pPr lvl="1"/>
            <a:r>
              <a:rPr lang="en-US" dirty="0" smtClean="0"/>
              <a:t>Very few of these compared to size of heap</a:t>
            </a:r>
          </a:p>
          <a:p>
            <a:pPr lvl="1"/>
            <a:endParaRPr lang="en-US" dirty="0"/>
          </a:p>
          <a:p>
            <a:r>
              <a:rPr lang="en-US" dirty="0" smtClean="0"/>
              <a:t>For writes, check and update using just thread-and-epoch of last write and the read clock</a:t>
            </a:r>
          </a:p>
          <a:p>
            <a:endParaRPr lang="en-US" dirty="0"/>
          </a:p>
          <a:p>
            <a:r>
              <a:rPr lang="en-US" dirty="0" smtClean="0"/>
              <a:t>For reads, a few cases to switch between compact representation and full vector clock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281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2667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 a write by thread </a:t>
            </a:r>
            <a:r>
              <a:rPr lang="en-US" i="1" dirty="0" smtClean="0"/>
              <a:t>X</a:t>
            </a:r>
            <a:r>
              <a:rPr lang="en-US" dirty="0" smtClean="0"/>
              <a:t> to location </a:t>
            </a:r>
            <a:r>
              <a:rPr lang="en-US" i="1" dirty="0" smtClean="0"/>
              <a:t>f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Check: most-recent writes </a:t>
            </a:r>
            <a:r>
              <a:rPr lang="en-US" i="1" dirty="0" smtClean="0"/>
              <a:t>and</a:t>
            </a:r>
            <a:r>
              <a:rPr lang="en-US" dirty="0" smtClean="0"/>
              <a:t> reads to location “happen-before” this write</a:t>
            </a:r>
          </a:p>
          <a:p>
            <a:pPr lvl="1" indent="-342900"/>
            <a:r>
              <a:rPr lang="en-US" dirty="0" smtClean="0"/>
              <a:t>vc1      vc2 if for all </a:t>
            </a:r>
            <a:r>
              <a:rPr lang="en-US" dirty="0" err="1" smtClean="0"/>
              <a:t>i</a:t>
            </a:r>
            <a:r>
              <a:rPr lang="en-US" dirty="0" smtClean="0"/>
              <a:t>, vc1[</a:t>
            </a:r>
            <a:r>
              <a:rPr lang="en-US" dirty="0" err="1" smtClean="0"/>
              <a:t>i</a:t>
            </a:r>
            <a:r>
              <a:rPr lang="en-US" dirty="0" smtClean="0"/>
              <a:t>] &lt;= vc2[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1" indent="-342900"/>
            <a:r>
              <a:rPr lang="en-US" dirty="0" smtClean="0"/>
              <a:t>For compact representation </a:t>
            </a:r>
            <a:r>
              <a:rPr lang="en-US" dirty="0" err="1" smtClean="0"/>
              <a:t>j@T</a:t>
            </a:r>
            <a:r>
              <a:rPr lang="en-US" dirty="0" smtClean="0"/>
              <a:t>, just check j &lt;= </a:t>
            </a:r>
            <a:r>
              <a:rPr lang="en-US" dirty="0"/>
              <a:t>vc1[j]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Update of </a:t>
            </a:r>
            <a:r>
              <a:rPr lang="en-US" i="1" dirty="0" smtClean="0"/>
              <a:t>f</a:t>
            </a:r>
            <a:r>
              <a:rPr lang="en-US" dirty="0" smtClean="0"/>
              <a:t>’s write-clock to </a:t>
            </a:r>
            <a:r>
              <a:rPr lang="en-US" i="1" dirty="0" smtClean="0"/>
              <a:t>X</a:t>
            </a:r>
            <a:r>
              <a:rPr lang="en-US" dirty="0" smtClean="0"/>
              <a:t>’s current epoch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Case 1: </a:t>
            </a:r>
            <a:r>
              <a:rPr lang="en-US" dirty="0" err="1" smtClean="0"/>
              <a:t>Rf</a:t>
            </a:r>
            <a:r>
              <a:rPr lang="en-US" dirty="0" smtClean="0"/>
              <a:t> is a full vector clock</a:t>
            </a:r>
          </a:p>
          <a:p>
            <a:pPr lvl="1" indent="-34290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658813" y="4311680"/>
            <a:ext cx="1082675" cy="476250"/>
            <a:chOff x="778" y="267"/>
            <a:chExt cx="682" cy="300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4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2789238" y="4311680"/>
            <a:ext cx="1082675" cy="476250"/>
            <a:chOff x="778" y="267"/>
            <a:chExt cx="682" cy="300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2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8</a:t>
              </a:r>
            </a:p>
          </p:txBody>
        </p:sp>
      </p:grpSp>
      <p:grpSp>
        <p:nvGrpSpPr>
          <p:cNvPr id="13" name="Group 16"/>
          <p:cNvGrpSpPr>
            <a:grpSpLocks/>
          </p:cNvGrpSpPr>
          <p:nvPr/>
        </p:nvGrpSpPr>
        <p:grpSpPr bwMode="auto">
          <a:xfrm>
            <a:off x="4830763" y="4311680"/>
            <a:ext cx="1082675" cy="476250"/>
            <a:chOff x="778" y="267"/>
            <a:chExt cx="682" cy="300"/>
          </a:xfrm>
        </p:grpSpPr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2</a:t>
              </a: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6319838" y="4311680"/>
            <a:ext cx="765817" cy="4762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Times New Roman" charset="0"/>
              </a:rPr>
              <a:t>3@A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1027236" y="3810000"/>
            <a:ext cx="42056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A </a:t>
            </a:r>
            <a:endParaRPr lang="en-US" sz="2000" b="1" dirty="0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3149012" y="3810000"/>
            <a:ext cx="35618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baseline="-25000" dirty="0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5119688" y="3810000"/>
            <a:ext cx="42672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M</a:t>
            </a:r>
            <a:endParaRPr lang="en-US" sz="2000" b="1" dirty="0"/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6559550" y="3810000"/>
            <a:ext cx="526106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/>
              <a:t>Wf</a:t>
            </a:r>
            <a:endParaRPr lang="en-US" sz="2000" b="1" dirty="0"/>
          </a:p>
        </p:txBody>
      </p:sp>
      <p:grpSp>
        <p:nvGrpSpPr>
          <p:cNvPr id="23" name="Group 32"/>
          <p:cNvGrpSpPr>
            <a:grpSpLocks/>
          </p:cNvGrpSpPr>
          <p:nvPr/>
        </p:nvGrpSpPr>
        <p:grpSpPr bwMode="auto">
          <a:xfrm>
            <a:off x="7756525" y="4311680"/>
            <a:ext cx="1082675" cy="476250"/>
            <a:chOff x="778" y="267"/>
            <a:chExt cx="682" cy="300"/>
          </a:xfrm>
        </p:grpSpPr>
        <p:sp>
          <p:nvSpPr>
            <p:cNvPr id="24" name="Text Box 33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0</a:t>
              </a:r>
            </a:p>
          </p:txBody>
        </p:sp>
        <p:sp>
          <p:nvSpPr>
            <p:cNvPr id="25" name="Text Box 34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sp>
        <p:nvSpPr>
          <p:cNvPr id="26" name="Text Box 35"/>
          <p:cNvSpPr txBox="1">
            <a:spLocks noChangeArrowheads="1"/>
          </p:cNvSpPr>
          <p:nvPr/>
        </p:nvSpPr>
        <p:spPr bwMode="auto">
          <a:xfrm>
            <a:off x="8058150" y="3810000"/>
            <a:ext cx="45557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/>
              <a:t>Rf</a:t>
            </a:r>
            <a:endParaRPr lang="en-US" sz="2000" b="1" dirty="0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650876" y="5045075"/>
            <a:ext cx="1107996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ourier New" charset="0"/>
              </a:rPr>
              <a:t>f</a:t>
            </a:r>
            <a:r>
              <a:rPr lang="en-US" sz="2000" b="1" dirty="0" smtClean="0">
                <a:latin typeface="Courier New" charset="0"/>
              </a:rPr>
              <a:t> </a:t>
            </a:r>
            <a:r>
              <a:rPr lang="en-US" sz="2000" b="1" dirty="0">
                <a:latin typeface="Courier New" charset="0"/>
              </a:rPr>
              <a:t>= </a:t>
            </a:r>
            <a:r>
              <a:rPr lang="en-US" sz="2000" b="1" dirty="0" smtClean="0">
                <a:latin typeface="Courier New" charset="0"/>
              </a:rPr>
              <a:t>42</a:t>
            </a:r>
            <a:endParaRPr lang="en-US" sz="2000" b="1" dirty="0">
              <a:latin typeface="Courier New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1200151" y="4787930"/>
            <a:ext cx="0" cy="2571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0" name="Group 57"/>
          <p:cNvGrpSpPr>
            <a:grpSpLocks/>
          </p:cNvGrpSpPr>
          <p:nvPr/>
        </p:nvGrpSpPr>
        <p:grpSpPr bwMode="auto">
          <a:xfrm>
            <a:off x="2498725" y="5467350"/>
            <a:ext cx="1082675" cy="476250"/>
            <a:chOff x="778" y="267"/>
            <a:chExt cx="682" cy="300"/>
          </a:xfrm>
        </p:grpSpPr>
        <p:sp>
          <p:nvSpPr>
            <p:cNvPr id="31" name="Text Box 58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4</a:t>
              </a:r>
            </a:p>
          </p:txBody>
        </p:sp>
        <p:sp>
          <p:nvSpPr>
            <p:cNvPr id="32" name="Text Box 59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36" name="Group 69"/>
          <p:cNvGrpSpPr>
            <a:grpSpLocks/>
          </p:cNvGrpSpPr>
          <p:nvPr/>
        </p:nvGrpSpPr>
        <p:grpSpPr bwMode="auto">
          <a:xfrm>
            <a:off x="1960562" y="5554663"/>
            <a:ext cx="311150" cy="312737"/>
            <a:chOff x="1389" y="3372"/>
            <a:chExt cx="196" cy="197"/>
          </a:xfrm>
        </p:grpSpPr>
        <p:sp>
          <p:nvSpPr>
            <p:cNvPr id="37" name="Line 70"/>
            <p:cNvSpPr>
              <a:spLocks noChangeShapeType="1"/>
            </p:cNvSpPr>
            <p:nvPr/>
          </p:nvSpPr>
          <p:spPr bwMode="auto">
            <a:xfrm>
              <a:off x="1389" y="3372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71"/>
            <p:cNvSpPr>
              <a:spLocks noChangeShapeType="1"/>
            </p:cNvSpPr>
            <p:nvPr/>
          </p:nvSpPr>
          <p:spPr bwMode="auto">
            <a:xfrm>
              <a:off x="1389" y="3372"/>
              <a:ext cx="0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72"/>
            <p:cNvSpPr>
              <a:spLocks noChangeShapeType="1"/>
            </p:cNvSpPr>
            <p:nvPr/>
          </p:nvSpPr>
          <p:spPr bwMode="auto">
            <a:xfrm>
              <a:off x="1389" y="3518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73"/>
            <p:cNvSpPr>
              <a:spLocks noChangeShapeType="1"/>
            </p:cNvSpPr>
            <p:nvPr/>
          </p:nvSpPr>
          <p:spPr bwMode="auto">
            <a:xfrm>
              <a:off x="1389" y="3569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" name="Group 69"/>
          <p:cNvGrpSpPr>
            <a:grpSpLocks/>
          </p:cNvGrpSpPr>
          <p:nvPr/>
        </p:nvGrpSpPr>
        <p:grpSpPr bwMode="auto">
          <a:xfrm>
            <a:off x="2059782" y="2362200"/>
            <a:ext cx="157162" cy="238253"/>
            <a:chOff x="1389" y="3372"/>
            <a:chExt cx="196" cy="197"/>
          </a:xfrm>
        </p:grpSpPr>
        <p:sp>
          <p:nvSpPr>
            <p:cNvPr id="42" name="Line 70"/>
            <p:cNvSpPr>
              <a:spLocks noChangeShapeType="1"/>
            </p:cNvSpPr>
            <p:nvPr/>
          </p:nvSpPr>
          <p:spPr bwMode="auto">
            <a:xfrm>
              <a:off x="1389" y="3372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71"/>
            <p:cNvSpPr>
              <a:spLocks noChangeShapeType="1"/>
            </p:cNvSpPr>
            <p:nvPr/>
          </p:nvSpPr>
          <p:spPr bwMode="auto">
            <a:xfrm>
              <a:off x="1389" y="3372"/>
              <a:ext cx="0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72"/>
            <p:cNvSpPr>
              <a:spLocks noChangeShapeType="1"/>
            </p:cNvSpPr>
            <p:nvPr/>
          </p:nvSpPr>
          <p:spPr bwMode="auto">
            <a:xfrm>
              <a:off x="1389" y="3518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73"/>
            <p:cNvSpPr>
              <a:spLocks noChangeShapeType="1"/>
            </p:cNvSpPr>
            <p:nvPr/>
          </p:nvSpPr>
          <p:spPr bwMode="auto">
            <a:xfrm>
              <a:off x="1389" y="3569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631344" y="5439596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119F33"/>
                </a:solidFill>
                <a:latin typeface="+mn-lt"/>
                <a:sym typeface="Wingdings"/>
              </a:rPr>
              <a:t></a:t>
            </a:r>
            <a:endParaRPr lang="en-US" sz="3200" b="0" dirty="0" smtClean="0">
              <a:solidFill>
                <a:srgbClr val="119F33"/>
              </a:solidFill>
              <a:latin typeface="+mn-lt"/>
            </a:endParaRPr>
          </a:p>
        </p:txBody>
      </p:sp>
      <p:grpSp>
        <p:nvGrpSpPr>
          <p:cNvPr id="47" name="Group 57"/>
          <p:cNvGrpSpPr>
            <a:grpSpLocks/>
          </p:cNvGrpSpPr>
          <p:nvPr/>
        </p:nvGrpSpPr>
        <p:grpSpPr bwMode="auto">
          <a:xfrm>
            <a:off x="2475311" y="6072379"/>
            <a:ext cx="1082675" cy="476250"/>
            <a:chOff x="778" y="267"/>
            <a:chExt cx="682" cy="300"/>
          </a:xfrm>
        </p:grpSpPr>
        <p:sp>
          <p:nvSpPr>
            <p:cNvPr id="48" name="Text Box 58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4</a:t>
              </a:r>
            </a:p>
          </p:txBody>
        </p:sp>
        <p:sp>
          <p:nvSpPr>
            <p:cNvPr id="49" name="Text Box 59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50" name="Group 60"/>
          <p:cNvGrpSpPr>
            <a:grpSpLocks/>
          </p:cNvGrpSpPr>
          <p:nvPr/>
        </p:nvGrpSpPr>
        <p:grpSpPr bwMode="auto">
          <a:xfrm>
            <a:off x="673498" y="6072379"/>
            <a:ext cx="1082675" cy="476250"/>
            <a:chOff x="778" y="267"/>
            <a:chExt cx="682" cy="300"/>
          </a:xfrm>
        </p:grpSpPr>
        <p:sp>
          <p:nvSpPr>
            <p:cNvPr id="51" name="Text Box 61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>
                  <a:latin typeface="Times New Roman" charset="0"/>
                </a:rPr>
                <a:t>0</a:t>
              </a:r>
            </a:p>
          </p:txBody>
        </p:sp>
        <p:sp>
          <p:nvSpPr>
            <p:cNvPr id="52" name="Text Box 62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53" name="Group 69"/>
          <p:cNvGrpSpPr>
            <a:grpSpLocks/>
          </p:cNvGrpSpPr>
          <p:nvPr/>
        </p:nvGrpSpPr>
        <p:grpSpPr bwMode="auto">
          <a:xfrm>
            <a:off x="1937148" y="6159692"/>
            <a:ext cx="311150" cy="312737"/>
            <a:chOff x="1389" y="3372"/>
            <a:chExt cx="196" cy="197"/>
          </a:xfrm>
        </p:grpSpPr>
        <p:sp>
          <p:nvSpPr>
            <p:cNvPr id="54" name="Line 70"/>
            <p:cNvSpPr>
              <a:spLocks noChangeShapeType="1"/>
            </p:cNvSpPr>
            <p:nvPr/>
          </p:nvSpPr>
          <p:spPr bwMode="auto">
            <a:xfrm>
              <a:off x="1389" y="3372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71"/>
            <p:cNvSpPr>
              <a:spLocks noChangeShapeType="1"/>
            </p:cNvSpPr>
            <p:nvPr/>
          </p:nvSpPr>
          <p:spPr bwMode="auto">
            <a:xfrm>
              <a:off x="1389" y="3372"/>
              <a:ext cx="0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72"/>
            <p:cNvSpPr>
              <a:spLocks noChangeShapeType="1"/>
            </p:cNvSpPr>
            <p:nvPr/>
          </p:nvSpPr>
          <p:spPr bwMode="auto">
            <a:xfrm>
              <a:off x="1389" y="3518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73"/>
            <p:cNvSpPr>
              <a:spLocks noChangeShapeType="1"/>
            </p:cNvSpPr>
            <p:nvPr/>
          </p:nvSpPr>
          <p:spPr bwMode="auto">
            <a:xfrm>
              <a:off x="1389" y="3569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607930" y="6044625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119F33"/>
                </a:solidFill>
                <a:latin typeface="+mn-lt"/>
                <a:sym typeface="Wingdings"/>
              </a:rPr>
              <a:t></a:t>
            </a:r>
            <a:endParaRPr lang="en-US" sz="3200" b="0" dirty="0" smtClean="0">
              <a:solidFill>
                <a:srgbClr val="119F33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>
            <a:off x="6705600" y="4800600"/>
            <a:ext cx="0" cy="2571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6324600" y="5086350"/>
            <a:ext cx="765817" cy="4762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Times New Roman" charset="0"/>
              </a:rPr>
              <a:t>4</a:t>
            </a:r>
            <a:r>
              <a:rPr lang="en-US" sz="2000" dirty="0" smtClean="0">
                <a:latin typeface="Times New Roman" charset="0"/>
              </a:rPr>
              <a:t>@A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64" name="Text Box 20"/>
          <p:cNvSpPr txBox="1">
            <a:spLocks noChangeArrowheads="1"/>
          </p:cNvSpPr>
          <p:nvPr/>
        </p:nvSpPr>
        <p:spPr bwMode="auto">
          <a:xfrm>
            <a:off x="912912" y="5445185"/>
            <a:ext cx="765817" cy="4762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Times New Roman" charset="0"/>
              </a:rPr>
              <a:t>3@A</a:t>
            </a:r>
            <a:endParaRPr lang="en-US" sz="20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962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2667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 a write by thread </a:t>
            </a:r>
            <a:r>
              <a:rPr lang="en-US" i="1" dirty="0" smtClean="0"/>
              <a:t>X</a:t>
            </a:r>
            <a:r>
              <a:rPr lang="en-US" dirty="0" smtClean="0"/>
              <a:t> to location </a:t>
            </a:r>
            <a:r>
              <a:rPr lang="en-US" i="1" dirty="0" smtClean="0"/>
              <a:t>f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Check: most-recent writes </a:t>
            </a:r>
            <a:r>
              <a:rPr lang="en-US" i="1" dirty="0" smtClean="0"/>
              <a:t>and</a:t>
            </a:r>
            <a:r>
              <a:rPr lang="en-US" dirty="0" smtClean="0"/>
              <a:t> reads to location “happen-before” this write</a:t>
            </a:r>
          </a:p>
          <a:p>
            <a:pPr lvl="1" indent="-342900"/>
            <a:r>
              <a:rPr lang="en-US" dirty="0" smtClean="0"/>
              <a:t>vc1      vc2 if for all </a:t>
            </a:r>
            <a:r>
              <a:rPr lang="en-US" dirty="0" err="1" smtClean="0"/>
              <a:t>i</a:t>
            </a:r>
            <a:r>
              <a:rPr lang="en-US" dirty="0" smtClean="0"/>
              <a:t>, vc1[</a:t>
            </a:r>
            <a:r>
              <a:rPr lang="en-US" dirty="0" err="1" smtClean="0"/>
              <a:t>i</a:t>
            </a:r>
            <a:r>
              <a:rPr lang="en-US" dirty="0" smtClean="0"/>
              <a:t>] &lt;= vc2[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1" indent="-342900"/>
            <a:r>
              <a:rPr lang="en-US" dirty="0" smtClean="0"/>
              <a:t>For compact representation </a:t>
            </a:r>
            <a:r>
              <a:rPr lang="en-US" dirty="0" err="1" smtClean="0"/>
              <a:t>j@T</a:t>
            </a:r>
            <a:r>
              <a:rPr lang="en-US" dirty="0" smtClean="0"/>
              <a:t>, just check j &lt;= </a:t>
            </a:r>
            <a:r>
              <a:rPr lang="en-US" dirty="0"/>
              <a:t>vc1[j]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Update of </a:t>
            </a:r>
            <a:r>
              <a:rPr lang="en-US" i="1" dirty="0" smtClean="0"/>
              <a:t>f</a:t>
            </a:r>
            <a:r>
              <a:rPr lang="en-US" dirty="0" smtClean="0"/>
              <a:t>’s write-clock to </a:t>
            </a:r>
            <a:r>
              <a:rPr lang="en-US" i="1" dirty="0" smtClean="0"/>
              <a:t>X</a:t>
            </a:r>
            <a:r>
              <a:rPr lang="en-US" dirty="0" smtClean="0"/>
              <a:t>’s current epoch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Case 2: </a:t>
            </a:r>
            <a:r>
              <a:rPr lang="en-US" dirty="0" err="1" smtClean="0"/>
              <a:t>Rf</a:t>
            </a:r>
            <a:r>
              <a:rPr lang="en-US" dirty="0" smtClean="0"/>
              <a:t> is compact</a:t>
            </a:r>
          </a:p>
          <a:p>
            <a:pPr lvl="1" indent="-34290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658813" y="4311680"/>
            <a:ext cx="1082675" cy="476250"/>
            <a:chOff x="778" y="267"/>
            <a:chExt cx="682" cy="300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4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2789238" y="4311680"/>
            <a:ext cx="1082675" cy="476250"/>
            <a:chOff x="778" y="267"/>
            <a:chExt cx="682" cy="300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2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8</a:t>
              </a:r>
            </a:p>
          </p:txBody>
        </p:sp>
      </p:grpSp>
      <p:grpSp>
        <p:nvGrpSpPr>
          <p:cNvPr id="13" name="Group 16"/>
          <p:cNvGrpSpPr>
            <a:grpSpLocks/>
          </p:cNvGrpSpPr>
          <p:nvPr/>
        </p:nvGrpSpPr>
        <p:grpSpPr bwMode="auto">
          <a:xfrm>
            <a:off x="4830763" y="4311680"/>
            <a:ext cx="1082675" cy="476250"/>
            <a:chOff x="778" y="267"/>
            <a:chExt cx="682" cy="300"/>
          </a:xfrm>
        </p:grpSpPr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2</a:t>
              </a: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6319838" y="4311680"/>
            <a:ext cx="765817" cy="4762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Times New Roman" charset="0"/>
              </a:rPr>
              <a:t>3@A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1027236" y="3810000"/>
            <a:ext cx="42056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A </a:t>
            </a:r>
            <a:endParaRPr lang="en-US" sz="2000" b="1" dirty="0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3149012" y="3810000"/>
            <a:ext cx="35618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baseline="-25000" dirty="0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5119688" y="3810000"/>
            <a:ext cx="42672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M</a:t>
            </a:r>
            <a:endParaRPr lang="en-US" sz="2000" b="1" dirty="0"/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6559550" y="3810000"/>
            <a:ext cx="526106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/>
              <a:t>Wf</a:t>
            </a:r>
            <a:endParaRPr lang="en-US" sz="2000" b="1" dirty="0"/>
          </a:p>
        </p:txBody>
      </p:sp>
      <p:sp>
        <p:nvSpPr>
          <p:cNvPr id="26" name="Text Box 35"/>
          <p:cNvSpPr txBox="1">
            <a:spLocks noChangeArrowheads="1"/>
          </p:cNvSpPr>
          <p:nvPr/>
        </p:nvSpPr>
        <p:spPr bwMode="auto">
          <a:xfrm>
            <a:off x="8058150" y="3810000"/>
            <a:ext cx="45557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/>
              <a:t>Rf</a:t>
            </a:r>
            <a:endParaRPr lang="en-US" sz="2000" b="1" dirty="0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650876" y="5045075"/>
            <a:ext cx="1107996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ourier New" charset="0"/>
              </a:rPr>
              <a:t>f</a:t>
            </a:r>
            <a:r>
              <a:rPr lang="en-US" sz="2000" b="1" dirty="0" smtClean="0">
                <a:latin typeface="Courier New" charset="0"/>
              </a:rPr>
              <a:t> </a:t>
            </a:r>
            <a:r>
              <a:rPr lang="en-US" sz="2000" b="1" dirty="0">
                <a:latin typeface="Courier New" charset="0"/>
              </a:rPr>
              <a:t>= </a:t>
            </a:r>
            <a:r>
              <a:rPr lang="en-US" sz="2000" b="1" dirty="0" smtClean="0">
                <a:latin typeface="Courier New" charset="0"/>
              </a:rPr>
              <a:t>42</a:t>
            </a:r>
            <a:endParaRPr lang="en-US" sz="2000" b="1" dirty="0">
              <a:latin typeface="Courier New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1200151" y="4787930"/>
            <a:ext cx="0" cy="2571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0" name="Group 57"/>
          <p:cNvGrpSpPr>
            <a:grpSpLocks/>
          </p:cNvGrpSpPr>
          <p:nvPr/>
        </p:nvGrpSpPr>
        <p:grpSpPr bwMode="auto">
          <a:xfrm>
            <a:off x="2498725" y="5467350"/>
            <a:ext cx="1082675" cy="476250"/>
            <a:chOff x="778" y="267"/>
            <a:chExt cx="682" cy="300"/>
          </a:xfrm>
        </p:grpSpPr>
        <p:sp>
          <p:nvSpPr>
            <p:cNvPr id="31" name="Text Box 58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4</a:t>
              </a:r>
            </a:p>
          </p:txBody>
        </p:sp>
        <p:sp>
          <p:nvSpPr>
            <p:cNvPr id="32" name="Text Box 59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36" name="Group 69"/>
          <p:cNvGrpSpPr>
            <a:grpSpLocks/>
          </p:cNvGrpSpPr>
          <p:nvPr/>
        </p:nvGrpSpPr>
        <p:grpSpPr bwMode="auto">
          <a:xfrm>
            <a:off x="1960562" y="5554663"/>
            <a:ext cx="311150" cy="312737"/>
            <a:chOff x="1389" y="3372"/>
            <a:chExt cx="196" cy="197"/>
          </a:xfrm>
        </p:grpSpPr>
        <p:sp>
          <p:nvSpPr>
            <p:cNvPr id="37" name="Line 70"/>
            <p:cNvSpPr>
              <a:spLocks noChangeShapeType="1"/>
            </p:cNvSpPr>
            <p:nvPr/>
          </p:nvSpPr>
          <p:spPr bwMode="auto">
            <a:xfrm>
              <a:off x="1389" y="3372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71"/>
            <p:cNvSpPr>
              <a:spLocks noChangeShapeType="1"/>
            </p:cNvSpPr>
            <p:nvPr/>
          </p:nvSpPr>
          <p:spPr bwMode="auto">
            <a:xfrm>
              <a:off x="1389" y="3372"/>
              <a:ext cx="0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72"/>
            <p:cNvSpPr>
              <a:spLocks noChangeShapeType="1"/>
            </p:cNvSpPr>
            <p:nvPr/>
          </p:nvSpPr>
          <p:spPr bwMode="auto">
            <a:xfrm>
              <a:off x="1389" y="3518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73"/>
            <p:cNvSpPr>
              <a:spLocks noChangeShapeType="1"/>
            </p:cNvSpPr>
            <p:nvPr/>
          </p:nvSpPr>
          <p:spPr bwMode="auto">
            <a:xfrm>
              <a:off x="1389" y="3569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" name="Group 69"/>
          <p:cNvGrpSpPr>
            <a:grpSpLocks/>
          </p:cNvGrpSpPr>
          <p:nvPr/>
        </p:nvGrpSpPr>
        <p:grpSpPr bwMode="auto">
          <a:xfrm>
            <a:off x="2059782" y="2362200"/>
            <a:ext cx="157162" cy="238253"/>
            <a:chOff x="1389" y="3372"/>
            <a:chExt cx="196" cy="197"/>
          </a:xfrm>
        </p:grpSpPr>
        <p:sp>
          <p:nvSpPr>
            <p:cNvPr id="42" name="Line 70"/>
            <p:cNvSpPr>
              <a:spLocks noChangeShapeType="1"/>
            </p:cNvSpPr>
            <p:nvPr/>
          </p:nvSpPr>
          <p:spPr bwMode="auto">
            <a:xfrm>
              <a:off x="1389" y="3372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71"/>
            <p:cNvSpPr>
              <a:spLocks noChangeShapeType="1"/>
            </p:cNvSpPr>
            <p:nvPr/>
          </p:nvSpPr>
          <p:spPr bwMode="auto">
            <a:xfrm>
              <a:off x="1389" y="3372"/>
              <a:ext cx="0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72"/>
            <p:cNvSpPr>
              <a:spLocks noChangeShapeType="1"/>
            </p:cNvSpPr>
            <p:nvPr/>
          </p:nvSpPr>
          <p:spPr bwMode="auto">
            <a:xfrm>
              <a:off x="1389" y="3518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73"/>
            <p:cNvSpPr>
              <a:spLocks noChangeShapeType="1"/>
            </p:cNvSpPr>
            <p:nvPr/>
          </p:nvSpPr>
          <p:spPr bwMode="auto">
            <a:xfrm>
              <a:off x="1389" y="3569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631344" y="5439596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119F33"/>
                </a:solidFill>
                <a:latin typeface="+mn-lt"/>
                <a:sym typeface="Wingdings"/>
              </a:rPr>
              <a:t></a:t>
            </a:r>
            <a:endParaRPr lang="en-US" sz="3200" b="0" dirty="0" smtClean="0">
              <a:solidFill>
                <a:srgbClr val="119F33"/>
              </a:solidFill>
              <a:latin typeface="+mn-lt"/>
            </a:endParaRPr>
          </a:p>
        </p:txBody>
      </p:sp>
      <p:grpSp>
        <p:nvGrpSpPr>
          <p:cNvPr id="47" name="Group 57"/>
          <p:cNvGrpSpPr>
            <a:grpSpLocks/>
          </p:cNvGrpSpPr>
          <p:nvPr/>
        </p:nvGrpSpPr>
        <p:grpSpPr bwMode="auto">
          <a:xfrm>
            <a:off x="2475311" y="6072379"/>
            <a:ext cx="1082675" cy="476250"/>
            <a:chOff x="778" y="267"/>
            <a:chExt cx="682" cy="300"/>
          </a:xfrm>
        </p:grpSpPr>
        <p:sp>
          <p:nvSpPr>
            <p:cNvPr id="48" name="Text Box 58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4</a:t>
              </a:r>
            </a:p>
          </p:txBody>
        </p:sp>
        <p:sp>
          <p:nvSpPr>
            <p:cNvPr id="49" name="Text Box 59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53" name="Group 69"/>
          <p:cNvGrpSpPr>
            <a:grpSpLocks/>
          </p:cNvGrpSpPr>
          <p:nvPr/>
        </p:nvGrpSpPr>
        <p:grpSpPr bwMode="auto">
          <a:xfrm>
            <a:off x="1937148" y="6159692"/>
            <a:ext cx="311150" cy="312737"/>
            <a:chOff x="1389" y="3372"/>
            <a:chExt cx="196" cy="197"/>
          </a:xfrm>
        </p:grpSpPr>
        <p:sp>
          <p:nvSpPr>
            <p:cNvPr id="54" name="Line 70"/>
            <p:cNvSpPr>
              <a:spLocks noChangeShapeType="1"/>
            </p:cNvSpPr>
            <p:nvPr/>
          </p:nvSpPr>
          <p:spPr bwMode="auto">
            <a:xfrm>
              <a:off x="1389" y="3372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71"/>
            <p:cNvSpPr>
              <a:spLocks noChangeShapeType="1"/>
            </p:cNvSpPr>
            <p:nvPr/>
          </p:nvSpPr>
          <p:spPr bwMode="auto">
            <a:xfrm>
              <a:off x="1389" y="3372"/>
              <a:ext cx="0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72"/>
            <p:cNvSpPr>
              <a:spLocks noChangeShapeType="1"/>
            </p:cNvSpPr>
            <p:nvPr/>
          </p:nvSpPr>
          <p:spPr bwMode="auto">
            <a:xfrm>
              <a:off x="1389" y="3518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73"/>
            <p:cNvSpPr>
              <a:spLocks noChangeShapeType="1"/>
            </p:cNvSpPr>
            <p:nvPr/>
          </p:nvSpPr>
          <p:spPr bwMode="auto">
            <a:xfrm>
              <a:off x="1389" y="3569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607930" y="6044625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119F33"/>
                </a:solidFill>
                <a:latin typeface="+mn-lt"/>
                <a:sym typeface="Wingdings"/>
              </a:rPr>
              <a:t></a:t>
            </a:r>
            <a:endParaRPr lang="en-US" sz="3200" b="0" dirty="0" smtClean="0">
              <a:solidFill>
                <a:srgbClr val="119F33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>
            <a:off x="6705600" y="4800600"/>
            <a:ext cx="0" cy="2571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6324600" y="5086350"/>
            <a:ext cx="765817" cy="4762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Times New Roman" charset="0"/>
              </a:rPr>
              <a:t>4</a:t>
            </a:r>
            <a:r>
              <a:rPr lang="en-US" sz="2000" dirty="0" smtClean="0">
                <a:latin typeface="Times New Roman" charset="0"/>
              </a:rPr>
              <a:t>@A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64" name="Text Box 20"/>
          <p:cNvSpPr txBox="1">
            <a:spLocks noChangeArrowheads="1"/>
          </p:cNvSpPr>
          <p:nvPr/>
        </p:nvSpPr>
        <p:spPr bwMode="auto">
          <a:xfrm>
            <a:off x="912912" y="5445185"/>
            <a:ext cx="765817" cy="4762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Times New Roman" charset="0"/>
              </a:rPr>
              <a:t>3@A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60" name="Text Box 20"/>
          <p:cNvSpPr txBox="1">
            <a:spLocks noChangeArrowheads="1"/>
          </p:cNvSpPr>
          <p:nvPr/>
        </p:nvSpPr>
        <p:spPr bwMode="auto">
          <a:xfrm>
            <a:off x="929482" y="6012013"/>
            <a:ext cx="765817" cy="4762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Times New Roman" charset="0"/>
              </a:rPr>
              <a:t>1@B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61" name="Text Box 20"/>
          <p:cNvSpPr txBox="1">
            <a:spLocks noChangeArrowheads="1"/>
          </p:cNvSpPr>
          <p:nvPr/>
        </p:nvSpPr>
        <p:spPr bwMode="auto">
          <a:xfrm>
            <a:off x="7924800" y="4267200"/>
            <a:ext cx="765817" cy="4762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Times New Roman" charset="0"/>
              </a:rPr>
              <a:t>1@B</a:t>
            </a:r>
            <a:endParaRPr lang="en-US" sz="20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11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analogy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CS1 idea: A program is like a recipe for a cook</a:t>
            </a:r>
          </a:p>
          <a:p>
            <a:pPr lvl="1"/>
            <a:r>
              <a:rPr lang="en-US" dirty="0" smtClean="0"/>
              <a:t>One cook who does one thing at a time! (</a:t>
            </a:r>
            <a:r>
              <a:rPr lang="en-US" i="1" dirty="0" smtClean="0"/>
              <a:t>Sequential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Parallelism:</a:t>
            </a:r>
          </a:p>
          <a:p>
            <a:pPr lvl="1"/>
            <a:r>
              <a:rPr lang="en-US" dirty="0" smtClean="0"/>
              <a:t>Have lots of potatoes to slice? </a:t>
            </a:r>
          </a:p>
          <a:p>
            <a:pPr lvl="1"/>
            <a:r>
              <a:rPr lang="en-US" dirty="0" smtClean="0"/>
              <a:t>Hire helpers, hand out potatoes and knives</a:t>
            </a:r>
          </a:p>
          <a:p>
            <a:pPr lvl="1"/>
            <a:r>
              <a:rPr lang="en-US" dirty="0" smtClean="0"/>
              <a:t>But too many chefs and you spend all your time coordinating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Concurrency:</a:t>
            </a:r>
          </a:p>
          <a:p>
            <a:pPr lvl="1"/>
            <a:r>
              <a:rPr lang="en-US" dirty="0" smtClean="0"/>
              <a:t>Lots of cooks making different things, but only 4 stove burners</a:t>
            </a:r>
          </a:p>
          <a:p>
            <a:pPr lvl="1"/>
            <a:r>
              <a:rPr lang="en-US" dirty="0" smtClean="0"/>
              <a:t>Want to allow access to all 4 burners, but not cause spills or incorrect burner settings</a:t>
            </a:r>
          </a:p>
        </p:txBody>
      </p:sp>
    </p:spTree>
    <p:extLst>
      <p:ext uri="{BB962C8B-B14F-4D97-AF65-F5344CB8AC3E}">
        <p14:creationId xmlns:p14="http://schemas.microsoft.com/office/powerpoint/2010/main" val="2505288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with write case, compare thread’s vector clock with last-write: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Now update last-read information (4 cases):</a:t>
            </a:r>
          </a:p>
          <a:p>
            <a:pPr lvl="1"/>
            <a:r>
              <a:rPr lang="en-US" dirty="0" smtClean="0"/>
              <a:t>Before update, could be compact or full vector clock</a:t>
            </a:r>
          </a:p>
          <a:p>
            <a:pPr lvl="1"/>
            <a:r>
              <a:rPr lang="en-US" dirty="0" smtClean="0"/>
              <a:t>After update, could be compact or full vector clock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4267200" y="2057400"/>
            <a:ext cx="1082675" cy="476250"/>
            <a:chOff x="778" y="267"/>
            <a:chExt cx="682" cy="300"/>
          </a:xfrm>
        </p:grpSpPr>
        <p:sp>
          <p:nvSpPr>
            <p:cNvPr id="8" name="Text Box 58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4</a:t>
              </a:r>
            </a:p>
          </p:txBody>
        </p:sp>
        <p:sp>
          <p:nvSpPr>
            <p:cNvPr id="9" name="Text Box 59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10" name="Group 69"/>
          <p:cNvGrpSpPr>
            <a:grpSpLocks/>
          </p:cNvGrpSpPr>
          <p:nvPr/>
        </p:nvGrpSpPr>
        <p:grpSpPr bwMode="auto">
          <a:xfrm>
            <a:off x="3729037" y="2144713"/>
            <a:ext cx="311150" cy="312737"/>
            <a:chOff x="1389" y="3372"/>
            <a:chExt cx="196" cy="197"/>
          </a:xfrm>
        </p:grpSpPr>
        <p:sp>
          <p:nvSpPr>
            <p:cNvPr id="11" name="Line 70"/>
            <p:cNvSpPr>
              <a:spLocks noChangeShapeType="1"/>
            </p:cNvSpPr>
            <p:nvPr/>
          </p:nvSpPr>
          <p:spPr bwMode="auto">
            <a:xfrm>
              <a:off x="1389" y="3372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71"/>
            <p:cNvSpPr>
              <a:spLocks noChangeShapeType="1"/>
            </p:cNvSpPr>
            <p:nvPr/>
          </p:nvSpPr>
          <p:spPr bwMode="auto">
            <a:xfrm>
              <a:off x="1389" y="3372"/>
              <a:ext cx="0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72"/>
            <p:cNvSpPr>
              <a:spLocks noChangeShapeType="1"/>
            </p:cNvSpPr>
            <p:nvPr/>
          </p:nvSpPr>
          <p:spPr bwMode="auto">
            <a:xfrm>
              <a:off x="1389" y="3518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73"/>
            <p:cNvSpPr>
              <a:spLocks noChangeShapeType="1"/>
            </p:cNvSpPr>
            <p:nvPr/>
          </p:nvSpPr>
          <p:spPr bwMode="auto">
            <a:xfrm>
              <a:off x="1389" y="3569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399819" y="2029646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119F33"/>
                </a:solidFill>
                <a:latin typeface="+mn-lt"/>
                <a:sym typeface="Wingdings"/>
              </a:rPr>
              <a:t></a:t>
            </a:r>
            <a:endParaRPr lang="en-US" sz="3200" b="0" dirty="0" smtClean="0">
              <a:solidFill>
                <a:srgbClr val="119F33"/>
              </a:solidFill>
              <a:latin typeface="+mn-lt"/>
            </a:endParaRP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2681387" y="2035235"/>
            <a:ext cx="765817" cy="4762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Times New Roman" charset="0"/>
              </a:rPr>
              <a:t>3@A</a:t>
            </a:r>
            <a:endParaRPr lang="en-US" sz="2000" dirty="0">
              <a:latin typeface="Times New Roman" charset="0"/>
            </a:endParaRPr>
          </a:p>
        </p:txBody>
      </p: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812925" y="4552950"/>
            <a:ext cx="1082675" cy="476250"/>
            <a:chOff x="778" y="267"/>
            <a:chExt cx="682" cy="300"/>
          </a:xfrm>
        </p:grpSpPr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4</a:t>
              </a:r>
            </a:p>
          </p:txBody>
        </p:sp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2168956" y="4136939"/>
            <a:ext cx="37061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1723321" y="5155563"/>
            <a:ext cx="126188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latin typeface="Courier New" charset="0"/>
              </a:rPr>
              <a:t>tmp</a:t>
            </a:r>
            <a:r>
              <a:rPr lang="en-US" sz="2000" dirty="0" smtClean="0">
                <a:latin typeface="Courier New" charset="0"/>
              </a:rPr>
              <a:t> = f</a:t>
            </a:r>
            <a:endParaRPr lang="en-US" sz="2000" b="1" dirty="0">
              <a:latin typeface="Courier New" charset="0"/>
            </a:endParaRPr>
          </a:p>
        </p:txBody>
      </p:sp>
      <p:sp>
        <p:nvSpPr>
          <p:cNvPr id="23" name="Text Box 35"/>
          <p:cNvSpPr txBox="1">
            <a:spLocks noChangeArrowheads="1"/>
          </p:cNvSpPr>
          <p:nvPr/>
        </p:nvSpPr>
        <p:spPr bwMode="auto">
          <a:xfrm>
            <a:off x="3729037" y="4111209"/>
            <a:ext cx="45557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/>
              <a:t>Rf</a:t>
            </a:r>
            <a:endParaRPr lang="en-US" sz="2000" b="1" dirty="0"/>
          </a:p>
        </p:txBody>
      </p:sp>
      <p:grpSp>
        <p:nvGrpSpPr>
          <p:cNvPr id="25" name="Group 4"/>
          <p:cNvGrpSpPr>
            <a:grpSpLocks/>
          </p:cNvGrpSpPr>
          <p:nvPr/>
        </p:nvGrpSpPr>
        <p:grpSpPr bwMode="auto">
          <a:xfrm>
            <a:off x="3489325" y="4552950"/>
            <a:ext cx="1082675" cy="476250"/>
            <a:chOff x="778" y="267"/>
            <a:chExt cx="682" cy="300"/>
          </a:xfrm>
        </p:grpSpPr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3</a:t>
              </a:r>
            </a:p>
          </p:txBody>
        </p:sp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2</a:t>
              </a:r>
            </a:p>
          </p:txBody>
        </p:sp>
      </p:grpSp>
      <p:cxnSp>
        <p:nvCxnSpPr>
          <p:cNvPr id="28" name="AutoShape 2"/>
          <p:cNvCxnSpPr>
            <a:cxnSpLocks noChangeShapeType="1"/>
          </p:cNvCxnSpPr>
          <p:nvPr/>
        </p:nvCxnSpPr>
        <p:spPr bwMode="auto">
          <a:xfrm flipH="1">
            <a:off x="4030663" y="5032354"/>
            <a:ext cx="7937" cy="526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9" name="Group 4"/>
          <p:cNvGrpSpPr>
            <a:grpSpLocks/>
          </p:cNvGrpSpPr>
          <p:nvPr/>
        </p:nvGrpSpPr>
        <p:grpSpPr bwMode="auto">
          <a:xfrm>
            <a:off x="3489325" y="5543550"/>
            <a:ext cx="1082675" cy="476250"/>
            <a:chOff x="778" y="267"/>
            <a:chExt cx="682" cy="300"/>
          </a:xfrm>
        </p:grpSpPr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 smtClean="0">
                  <a:latin typeface="Times New Roman" charset="0"/>
                </a:rPr>
                <a:t>4</a:t>
              </a:r>
              <a:endParaRPr lang="en-US" sz="2000" dirty="0">
                <a:latin typeface="Times New Roman" charset="0"/>
              </a:endParaRPr>
            </a:p>
          </p:txBody>
        </p:sp>
        <p:sp>
          <p:nvSpPr>
            <p:cNvPr id="31" name="Text Box 6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1764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with write case, compare thread’s vector clock with last-write: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Now update last-read information (4 cases):</a:t>
            </a:r>
          </a:p>
          <a:p>
            <a:pPr lvl="1"/>
            <a:r>
              <a:rPr lang="en-US" dirty="0" smtClean="0"/>
              <a:t>Before update, could be compact or full vector clock</a:t>
            </a:r>
          </a:p>
          <a:p>
            <a:pPr lvl="1"/>
            <a:r>
              <a:rPr lang="en-US" dirty="0" smtClean="0"/>
              <a:t>After update, could be compact or full vector clock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4267200" y="2057400"/>
            <a:ext cx="1082675" cy="476250"/>
            <a:chOff x="778" y="267"/>
            <a:chExt cx="682" cy="300"/>
          </a:xfrm>
        </p:grpSpPr>
        <p:sp>
          <p:nvSpPr>
            <p:cNvPr id="8" name="Text Box 58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4</a:t>
              </a:r>
            </a:p>
          </p:txBody>
        </p:sp>
        <p:sp>
          <p:nvSpPr>
            <p:cNvPr id="9" name="Text Box 59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10" name="Group 69"/>
          <p:cNvGrpSpPr>
            <a:grpSpLocks/>
          </p:cNvGrpSpPr>
          <p:nvPr/>
        </p:nvGrpSpPr>
        <p:grpSpPr bwMode="auto">
          <a:xfrm>
            <a:off x="3729037" y="2144713"/>
            <a:ext cx="311150" cy="312737"/>
            <a:chOff x="1389" y="3372"/>
            <a:chExt cx="196" cy="197"/>
          </a:xfrm>
        </p:grpSpPr>
        <p:sp>
          <p:nvSpPr>
            <p:cNvPr id="11" name="Line 70"/>
            <p:cNvSpPr>
              <a:spLocks noChangeShapeType="1"/>
            </p:cNvSpPr>
            <p:nvPr/>
          </p:nvSpPr>
          <p:spPr bwMode="auto">
            <a:xfrm>
              <a:off x="1389" y="3372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71"/>
            <p:cNvSpPr>
              <a:spLocks noChangeShapeType="1"/>
            </p:cNvSpPr>
            <p:nvPr/>
          </p:nvSpPr>
          <p:spPr bwMode="auto">
            <a:xfrm>
              <a:off x="1389" y="3372"/>
              <a:ext cx="0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72"/>
            <p:cNvSpPr>
              <a:spLocks noChangeShapeType="1"/>
            </p:cNvSpPr>
            <p:nvPr/>
          </p:nvSpPr>
          <p:spPr bwMode="auto">
            <a:xfrm>
              <a:off x="1389" y="3518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73"/>
            <p:cNvSpPr>
              <a:spLocks noChangeShapeType="1"/>
            </p:cNvSpPr>
            <p:nvPr/>
          </p:nvSpPr>
          <p:spPr bwMode="auto">
            <a:xfrm>
              <a:off x="1389" y="3569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399819" y="2029646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119F33"/>
                </a:solidFill>
                <a:latin typeface="+mn-lt"/>
                <a:sym typeface="Wingdings"/>
              </a:rPr>
              <a:t></a:t>
            </a:r>
            <a:endParaRPr lang="en-US" sz="3200" b="0" dirty="0" smtClean="0">
              <a:solidFill>
                <a:srgbClr val="119F33"/>
              </a:solidFill>
              <a:latin typeface="+mn-lt"/>
            </a:endParaRP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2681387" y="2035235"/>
            <a:ext cx="765817" cy="4762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Times New Roman" charset="0"/>
              </a:rPr>
              <a:t>3@A</a:t>
            </a:r>
            <a:endParaRPr lang="en-US" sz="2000" dirty="0">
              <a:latin typeface="Times New Roman" charset="0"/>
            </a:endParaRPr>
          </a:p>
        </p:txBody>
      </p: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812925" y="4552950"/>
            <a:ext cx="1082675" cy="476250"/>
            <a:chOff x="778" y="267"/>
            <a:chExt cx="682" cy="300"/>
          </a:xfrm>
        </p:grpSpPr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4</a:t>
              </a:r>
            </a:p>
          </p:txBody>
        </p:sp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5</a:t>
              </a:r>
            </a:p>
          </p:txBody>
        </p:sp>
      </p:grp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2168956" y="4136939"/>
            <a:ext cx="37061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1723321" y="5155563"/>
            <a:ext cx="126188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latin typeface="Courier New" charset="0"/>
              </a:rPr>
              <a:t>tmp</a:t>
            </a:r>
            <a:r>
              <a:rPr lang="en-US" sz="2000" dirty="0" smtClean="0">
                <a:latin typeface="Courier New" charset="0"/>
              </a:rPr>
              <a:t> = f</a:t>
            </a:r>
            <a:endParaRPr lang="en-US" sz="2000" b="1" dirty="0">
              <a:latin typeface="Courier New" charset="0"/>
            </a:endParaRPr>
          </a:p>
        </p:txBody>
      </p:sp>
      <p:sp>
        <p:nvSpPr>
          <p:cNvPr id="23" name="Text Box 35"/>
          <p:cNvSpPr txBox="1">
            <a:spLocks noChangeArrowheads="1"/>
          </p:cNvSpPr>
          <p:nvPr/>
        </p:nvSpPr>
        <p:spPr bwMode="auto">
          <a:xfrm>
            <a:off x="3729037" y="4111209"/>
            <a:ext cx="45557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/>
              <a:t>Rf</a:t>
            </a:r>
            <a:endParaRPr lang="en-US" sz="2000" b="1" dirty="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3657600" y="5555673"/>
            <a:ext cx="765817" cy="4762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Times New Roman" charset="0"/>
              </a:rPr>
              <a:t>4@A</a:t>
            </a:r>
            <a:endParaRPr lang="en-US" sz="2000" dirty="0">
              <a:latin typeface="Times New Roman" charset="0"/>
            </a:endParaRPr>
          </a:p>
        </p:txBody>
      </p:sp>
      <p:grpSp>
        <p:nvGrpSpPr>
          <p:cNvPr id="25" name="Group 4"/>
          <p:cNvGrpSpPr>
            <a:grpSpLocks/>
          </p:cNvGrpSpPr>
          <p:nvPr/>
        </p:nvGrpSpPr>
        <p:grpSpPr bwMode="auto">
          <a:xfrm>
            <a:off x="3489325" y="4552950"/>
            <a:ext cx="1082675" cy="476250"/>
            <a:chOff x="778" y="267"/>
            <a:chExt cx="682" cy="300"/>
          </a:xfrm>
        </p:grpSpPr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3</a:t>
              </a:r>
            </a:p>
          </p:txBody>
        </p:sp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1</a:t>
              </a:r>
            </a:p>
          </p:txBody>
        </p:sp>
      </p:grpSp>
      <p:cxnSp>
        <p:nvCxnSpPr>
          <p:cNvPr id="28" name="AutoShape 2"/>
          <p:cNvCxnSpPr>
            <a:cxnSpLocks noChangeShapeType="1"/>
          </p:cNvCxnSpPr>
          <p:nvPr/>
        </p:nvCxnSpPr>
        <p:spPr bwMode="auto">
          <a:xfrm flipH="1">
            <a:off x="4030663" y="5032354"/>
            <a:ext cx="7937" cy="526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3544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with write case, compare thread’s vector clock with last-write: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Now update last-read information (4 cases):</a:t>
            </a:r>
          </a:p>
          <a:p>
            <a:pPr lvl="1"/>
            <a:r>
              <a:rPr lang="en-US" dirty="0" smtClean="0"/>
              <a:t>Before update, could be compact or full vector clock</a:t>
            </a:r>
          </a:p>
          <a:p>
            <a:pPr lvl="1"/>
            <a:r>
              <a:rPr lang="en-US" dirty="0" smtClean="0"/>
              <a:t>After update, could be compact or full vector clock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4267200" y="2057400"/>
            <a:ext cx="1082675" cy="476250"/>
            <a:chOff x="778" y="267"/>
            <a:chExt cx="682" cy="300"/>
          </a:xfrm>
        </p:grpSpPr>
        <p:sp>
          <p:nvSpPr>
            <p:cNvPr id="8" name="Text Box 58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4</a:t>
              </a:r>
            </a:p>
          </p:txBody>
        </p:sp>
        <p:sp>
          <p:nvSpPr>
            <p:cNvPr id="9" name="Text Box 59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10" name="Group 69"/>
          <p:cNvGrpSpPr>
            <a:grpSpLocks/>
          </p:cNvGrpSpPr>
          <p:nvPr/>
        </p:nvGrpSpPr>
        <p:grpSpPr bwMode="auto">
          <a:xfrm>
            <a:off x="3729037" y="2144713"/>
            <a:ext cx="311150" cy="312737"/>
            <a:chOff x="1389" y="3372"/>
            <a:chExt cx="196" cy="197"/>
          </a:xfrm>
        </p:grpSpPr>
        <p:sp>
          <p:nvSpPr>
            <p:cNvPr id="11" name="Line 70"/>
            <p:cNvSpPr>
              <a:spLocks noChangeShapeType="1"/>
            </p:cNvSpPr>
            <p:nvPr/>
          </p:nvSpPr>
          <p:spPr bwMode="auto">
            <a:xfrm>
              <a:off x="1389" y="3372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71"/>
            <p:cNvSpPr>
              <a:spLocks noChangeShapeType="1"/>
            </p:cNvSpPr>
            <p:nvPr/>
          </p:nvSpPr>
          <p:spPr bwMode="auto">
            <a:xfrm>
              <a:off x="1389" y="3372"/>
              <a:ext cx="0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72"/>
            <p:cNvSpPr>
              <a:spLocks noChangeShapeType="1"/>
            </p:cNvSpPr>
            <p:nvPr/>
          </p:nvSpPr>
          <p:spPr bwMode="auto">
            <a:xfrm>
              <a:off x="1389" y="3518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73"/>
            <p:cNvSpPr>
              <a:spLocks noChangeShapeType="1"/>
            </p:cNvSpPr>
            <p:nvPr/>
          </p:nvSpPr>
          <p:spPr bwMode="auto">
            <a:xfrm>
              <a:off x="1389" y="3569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399819" y="2029646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119F33"/>
                </a:solidFill>
                <a:latin typeface="+mn-lt"/>
                <a:sym typeface="Wingdings"/>
              </a:rPr>
              <a:t></a:t>
            </a:r>
            <a:endParaRPr lang="en-US" sz="3200" b="0" dirty="0" smtClean="0">
              <a:solidFill>
                <a:srgbClr val="119F33"/>
              </a:solidFill>
              <a:latin typeface="+mn-lt"/>
            </a:endParaRP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2681387" y="2035235"/>
            <a:ext cx="765817" cy="4762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Times New Roman" charset="0"/>
              </a:rPr>
              <a:t>3@A</a:t>
            </a:r>
            <a:endParaRPr lang="en-US" sz="2000" dirty="0">
              <a:latin typeface="Times New Roman" charset="0"/>
            </a:endParaRPr>
          </a:p>
        </p:txBody>
      </p: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812925" y="4552950"/>
            <a:ext cx="1082675" cy="476250"/>
            <a:chOff x="778" y="267"/>
            <a:chExt cx="682" cy="300"/>
          </a:xfrm>
        </p:grpSpPr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4</a:t>
              </a:r>
            </a:p>
          </p:txBody>
        </p:sp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1</a:t>
              </a:r>
            </a:p>
          </p:txBody>
        </p:sp>
      </p:grp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2168956" y="4136939"/>
            <a:ext cx="37061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1723321" y="5155563"/>
            <a:ext cx="126188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latin typeface="Courier New" charset="0"/>
              </a:rPr>
              <a:t>tmp</a:t>
            </a:r>
            <a:r>
              <a:rPr lang="en-US" sz="2000" dirty="0" smtClean="0">
                <a:latin typeface="Courier New" charset="0"/>
              </a:rPr>
              <a:t> = f</a:t>
            </a:r>
            <a:endParaRPr lang="en-US" sz="2000" b="1" dirty="0">
              <a:latin typeface="Courier New" charset="0"/>
            </a:endParaRPr>
          </a:p>
        </p:txBody>
      </p:sp>
      <p:sp>
        <p:nvSpPr>
          <p:cNvPr id="23" name="Text Box 35"/>
          <p:cNvSpPr txBox="1">
            <a:spLocks noChangeArrowheads="1"/>
          </p:cNvSpPr>
          <p:nvPr/>
        </p:nvSpPr>
        <p:spPr bwMode="auto">
          <a:xfrm>
            <a:off x="3729037" y="4111209"/>
            <a:ext cx="45557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/>
              <a:t>Rf</a:t>
            </a:r>
            <a:endParaRPr lang="en-US" sz="2000" b="1" dirty="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3657600" y="4556104"/>
            <a:ext cx="765817" cy="4762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Times New Roman" charset="0"/>
              </a:rPr>
              <a:t>2@B</a:t>
            </a:r>
            <a:endParaRPr lang="en-US" sz="2000" dirty="0">
              <a:latin typeface="Times New Roman" charset="0"/>
            </a:endParaRPr>
          </a:p>
        </p:txBody>
      </p:sp>
      <p:grpSp>
        <p:nvGrpSpPr>
          <p:cNvPr id="25" name="Group 4"/>
          <p:cNvGrpSpPr>
            <a:grpSpLocks/>
          </p:cNvGrpSpPr>
          <p:nvPr/>
        </p:nvGrpSpPr>
        <p:grpSpPr bwMode="auto">
          <a:xfrm>
            <a:off x="3499170" y="5551652"/>
            <a:ext cx="1082675" cy="476250"/>
            <a:chOff x="778" y="267"/>
            <a:chExt cx="682" cy="300"/>
          </a:xfrm>
        </p:grpSpPr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4</a:t>
              </a:r>
            </a:p>
          </p:txBody>
        </p:sp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2</a:t>
              </a:r>
            </a:p>
          </p:txBody>
        </p:sp>
      </p:grpSp>
      <p:cxnSp>
        <p:nvCxnSpPr>
          <p:cNvPr id="28" name="AutoShape 2"/>
          <p:cNvCxnSpPr>
            <a:cxnSpLocks noChangeShapeType="1"/>
          </p:cNvCxnSpPr>
          <p:nvPr/>
        </p:nvCxnSpPr>
        <p:spPr bwMode="auto">
          <a:xfrm flipH="1">
            <a:off x="4030663" y="5032354"/>
            <a:ext cx="7937" cy="526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23556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with write case, compare thread’s vector clock with last-write: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Now update last-read information (4 cases):</a:t>
            </a:r>
          </a:p>
          <a:p>
            <a:pPr lvl="1"/>
            <a:r>
              <a:rPr lang="en-US" dirty="0" smtClean="0"/>
              <a:t>Before update, could be compact or full vector clock</a:t>
            </a:r>
          </a:p>
          <a:p>
            <a:pPr lvl="1"/>
            <a:r>
              <a:rPr lang="en-US" dirty="0" smtClean="0"/>
              <a:t>After update, could be compact or full vector clock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3657600" lvl="8" indent="0">
              <a:buNone/>
            </a:pPr>
            <a:r>
              <a:rPr lang="en-US" dirty="0" smtClean="0"/>
              <a:t>      </a:t>
            </a:r>
            <a:r>
              <a:rPr lang="en-US" i="1" dirty="0" smtClean="0"/>
              <a:t>Common case covers all uses    </a:t>
            </a:r>
          </a:p>
          <a:p>
            <a:pPr marL="3657600" lvl="8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of consistent locking and </a:t>
            </a:r>
          </a:p>
          <a:p>
            <a:pPr marL="3657600" lvl="8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thread-local data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4267200" y="2057400"/>
            <a:ext cx="1082675" cy="476250"/>
            <a:chOff x="778" y="267"/>
            <a:chExt cx="682" cy="300"/>
          </a:xfrm>
        </p:grpSpPr>
        <p:sp>
          <p:nvSpPr>
            <p:cNvPr id="8" name="Text Box 58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4</a:t>
              </a:r>
            </a:p>
          </p:txBody>
        </p:sp>
        <p:sp>
          <p:nvSpPr>
            <p:cNvPr id="9" name="Text Box 59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10" name="Group 69"/>
          <p:cNvGrpSpPr>
            <a:grpSpLocks/>
          </p:cNvGrpSpPr>
          <p:nvPr/>
        </p:nvGrpSpPr>
        <p:grpSpPr bwMode="auto">
          <a:xfrm>
            <a:off x="3729037" y="2144713"/>
            <a:ext cx="311150" cy="312737"/>
            <a:chOff x="1389" y="3372"/>
            <a:chExt cx="196" cy="197"/>
          </a:xfrm>
        </p:grpSpPr>
        <p:sp>
          <p:nvSpPr>
            <p:cNvPr id="11" name="Line 70"/>
            <p:cNvSpPr>
              <a:spLocks noChangeShapeType="1"/>
            </p:cNvSpPr>
            <p:nvPr/>
          </p:nvSpPr>
          <p:spPr bwMode="auto">
            <a:xfrm>
              <a:off x="1389" y="3372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71"/>
            <p:cNvSpPr>
              <a:spLocks noChangeShapeType="1"/>
            </p:cNvSpPr>
            <p:nvPr/>
          </p:nvSpPr>
          <p:spPr bwMode="auto">
            <a:xfrm>
              <a:off x="1389" y="3372"/>
              <a:ext cx="0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72"/>
            <p:cNvSpPr>
              <a:spLocks noChangeShapeType="1"/>
            </p:cNvSpPr>
            <p:nvPr/>
          </p:nvSpPr>
          <p:spPr bwMode="auto">
            <a:xfrm>
              <a:off x="1389" y="3518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73"/>
            <p:cNvSpPr>
              <a:spLocks noChangeShapeType="1"/>
            </p:cNvSpPr>
            <p:nvPr/>
          </p:nvSpPr>
          <p:spPr bwMode="auto">
            <a:xfrm>
              <a:off x="1389" y="3569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399819" y="2029646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119F33"/>
                </a:solidFill>
                <a:latin typeface="+mn-lt"/>
                <a:sym typeface="Wingdings"/>
              </a:rPr>
              <a:t></a:t>
            </a:r>
            <a:endParaRPr lang="en-US" sz="3200" b="0" dirty="0" smtClean="0">
              <a:solidFill>
                <a:srgbClr val="119F33"/>
              </a:solidFill>
              <a:latin typeface="+mn-lt"/>
            </a:endParaRP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2681387" y="2035235"/>
            <a:ext cx="765817" cy="4762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Times New Roman" charset="0"/>
              </a:rPr>
              <a:t>3@A</a:t>
            </a:r>
            <a:endParaRPr lang="en-US" sz="2000" dirty="0">
              <a:latin typeface="Times New Roman" charset="0"/>
            </a:endParaRPr>
          </a:p>
        </p:txBody>
      </p: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812925" y="4552950"/>
            <a:ext cx="1082675" cy="476250"/>
            <a:chOff x="778" y="267"/>
            <a:chExt cx="682" cy="300"/>
          </a:xfrm>
        </p:grpSpPr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78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</a:rPr>
                <a:t>4</a:t>
              </a:r>
            </a:p>
          </p:txBody>
        </p:sp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1119" y="267"/>
              <a:ext cx="341" cy="3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 dirty="0">
                  <a:latin typeface="Times New Roman" charset="0"/>
                </a:rPr>
                <a:t>2</a:t>
              </a:r>
            </a:p>
          </p:txBody>
        </p:sp>
      </p:grp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2168956" y="4136939"/>
            <a:ext cx="37061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1723321" y="5155563"/>
            <a:ext cx="126188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latin typeface="Courier New" charset="0"/>
              </a:rPr>
              <a:t>tmp</a:t>
            </a:r>
            <a:r>
              <a:rPr lang="en-US" sz="2000" dirty="0" smtClean="0">
                <a:latin typeface="Courier New" charset="0"/>
              </a:rPr>
              <a:t> = f</a:t>
            </a:r>
            <a:endParaRPr lang="en-US" sz="2000" b="1" dirty="0">
              <a:latin typeface="Courier New" charset="0"/>
            </a:endParaRPr>
          </a:p>
        </p:txBody>
      </p:sp>
      <p:sp>
        <p:nvSpPr>
          <p:cNvPr id="23" name="Text Box 35"/>
          <p:cNvSpPr txBox="1">
            <a:spLocks noChangeArrowheads="1"/>
          </p:cNvSpPr>
          <p:nvPr/>
        </p:nvSpPr>
        <p:spPr bwMode="auto">
          <a:xfrm>
            <a:off x="3729037" y="4111209"/>
            <a:ext cx="45557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/>
              <a:t>Rf</a:t>
            </a:r>
            <a:endParaRPr lang="en-US" sz="2000" b="1" dirty="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3657600" y="4556104"/>
            <a:ext cx="765817" cy="4762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Times New Roman" charset="0"/>
              </a:rPr>
              <a:t>1</a:t>
            </a:r>
            <a:r>
              <a:rPr lang="en-US" sz="2000" dirty="0" smtClean="0">
                <a:latin typeface="Times New Roman" charset="0"/>
              </a:rPr>
              <a:t>@B</a:t>
            </a:r>
            <a:endParaRPr lang="en-US" sz="2000" dirty="0">
              <a:latin typeface="Times New Roman" charset="0"/>
            </a:endParaRPr>
          </a:p>
        </p:txBody>
      </p:sp>
      <p:cxnSp>
        <p:nvCxnSpPr>
          <p:cNvPr id="28" name="AutoShape 2"/>
          <p:cNvCxnSpPr>
            <a:cxnSpLocks noChangeShapeType="1"/>
          </p:cNvCxnSpPr>
          <p:nvPr/>
        </p:nvCxnSpPr>
        <p:spPr bwMode="auto">
          <a:xfrm flipH="1">
            <a:off x="4030663" y="5032354"/>
            <a:ext cx="7937" cy="526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3657600" y="5562600"/>
            <a:ext cx="765817" cy="4762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Times New Roman" charset="0"/>
              </a:rPr>
              <a:t>4@A</a:t>
            </a:r>
            <a:endParaRPr lang="en-US" sz="20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602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 clocks keep enough “recent information” to do precise dynamic data-race detection as the program executes</a:t>
            </a:r>
          </a:p>
          <a:p>
            <a:endParaRPr lang="en-US" dirty="0"/>
          </a:p>
          <a:p>
            <a:r>
              <a:rPr lang="en-US" dirty="0" err="1" smtClean="0"/>
              <a:t>FastTrack</a:t>
            </a:r>
            <a:r>
              <a:rPr lang="en-US" dirty="0" smtClean="0"/>
              <a:t> removes some unnecessary vector-clock elements, getting </a:t>
            </a:r>
            <a:r>
              <a:rPr lang="en-US" i="1" dirty="0" smtClean="0"/>
              <a:t>O</a:t>
            </a:r>
            <a:r>
              <a:rPr lang="en-US" dirty="0" smtClean="0"/>
              <a:t>(1) time and space except when there are reads from multiple threads unordered by happens-before</a:t>
            </a:r>
          </a:p>
          <a:p>
            <a:pPr lvl="1"/>
            <a:r>
              <a:rPr lang="en-US" dirty="0" smtClean="0"/>
              <a:t>Fundamental improvement in theory and practice</a:t>
            </a:r>
          </a:p>
          <a:p>
            <a:pPr lvl="1"/>
            <a:endParaRPr lang="en-US" dirty="0"/>
          </a:p>
          <a:p>
            <a:r>
              <a:rPr lang="en-US" dirty="0" smtClean="0"/>
              <a:t>Much faster but still too slow for deployed software</a:t>
            </a:r>
          </a:p>
          <a:p>
            <a:pPr lvl="1"/>
            <a:r>
              <a:rPr lang="en-US" dirty="0" smtClean="0"/>
              <a:t>Recent work investigates using hardware support [</a:t>
            </a:r>
            <a:r>
              <a:rPr lang="en-US" dirty="0" err="1" smtClean="0"/>
              <a:t>Devietti</a:t>
            </a:r>
            <a:r>
              <a:rPr lang="en-US" dirty="0" smtClean="0"/>
              <a:t> et al, ISCA2012] or hypervisor techniques [</a:t>
            </a:r>
            <a:r>
              <a:rPr lang="en-US" dirty="0" err="1" smtClean="0"/>
              <a:t>Olszewski</a:t>
            </a:r>
            <a:r>
              <a:rPr lang="en-US" dirty="0" smtClean="0"/>
              <a:t> et al, ASPLOS2012] to get within 2x performance in some 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790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42564" cy="4724400"/>
          </a:xfrm>
        </p:spPr>
        <p:txBody>
          <a:bodyPr/>
          <a:lstStyle/>
          <a:p>
            <a:r>
              <a:rPr lang="en-US" dirty="0" smtClean="0"/>
              <a:t>What are data races</a:t>
            </a:r>
          </a:p>
          <a:p>
            <a:endParaRPr lang="en-US" sz="800" dirty="0" smtClean="0"/>
          </a:p>
          <a:p>
            <a:r>
              <a:rPr lang="en-US" dirty="0" smtClean="0"/>
              <a:t>Memory-consistency models: why data races muddy semantics</a:t>
            </a:r>
          </a:p>
          <a:p>
            <a:endParaRPr lang="en-US" sz="800" dirty="0" smtClean="0"/>
          </a:p>
          <a:p>
            <a:r>
              <a:rPr lang="en-US" dirty="0" smtClean="0"/>
              <a:t>Approaches to data-race detection</a:t>
            </a:r>
          </a:p>
          <a:p>
            <a:pPr lvl="1"/>
            <a:r>
              <a:rPr lang="en-US" dirty="0"/>
              <a:t>Static vs. </a:t>
            </a:r>
            <a:r>
              <a:rPr lang="en-US" dirty="0" smtClean="0"/>
              <a:t>dynamic</a:t>
            </a:r>
          </a:p>
          <a:p>
            <a:pPr lvl="1"/>
            <a:r>
              <a:rPr lang="en-US" dirty="0" smtClean="0"/>
              <a:t>Sound </a:t>
            </a:r>
            <a:r>
              <a:rPr lang="en-US" dirty="0"/>
              <a:t>vs. complete vs. both vs. neither</a:t>
            </a:r>
            <a:endParaRPr lang="en-US" dirty="0" smtClean="0"/>
          </a:p>
          <a:p>
            <a:pPr lvl="1"/>
            <a:r>
              <a:rPr lang="en-US" dirty="0" smtClean="0"/>
              <a:t>Locksets</a:t>
            </a:r>
          </a:p>
          <a:p>
            <a:pPr lvl="1"/>
            <a:r>
              <a:rPr lang="en-US" dirty="0" smtClean="0"/>
              <a:t>Vector clocks and </a:t>
            </a:r>
            <a:r>
              <a:rPr lang="en-US" dirty="0" err="1" smtClean="0"/>
              <a:t>FastTrack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Other recent approaches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Low-level vs. high-level data races</a:t>
            </a:r>
          </a:p>
          <a:p>
            <a:pPr lvl="1"/>
            <a:r>
              <a:rPr lang="en-US" dirty="0"/>
              <a:t>Low-level detection is wrong for detecting high-level data races</a:t>
            </a:r>
            <a:endParaRPr lang="en-US" dirty="0" smtClean="0"/>
          </a:p>
          <a:p>
            <a:pPr lvl="1"/>
            <a:r>
              <a:rPr lang="en-US" dirty="0" smtClean="0"/>
              <a:t>Abstracting low-level data races to remove this gap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52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other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PACER: proportional sampling:</a:t>
            </a:r>
          </a:p>
          <a:p>
            <a:pPr lvl="1"/>
            <a:r>
              <a:rPr lang="en-US" dirty="0" smtClean="0"/>
              <a:t>Proportionality: detect any race at rate equal to sampling</a:t>
            </a:r>
          </a:p>
          <a:p>
            <a:pPr lvl="1"/>
            <a:r>
              <a:rPr lang="en-US" dirty="0" smtClean="0"/>
              <a:t>Inside sampling interval, </a:t>
            </a:r>
            <a:r>
              <a:rPr lang="en-US" dirty="0" err="1" smtClean="0"/>
              <a:t>FastTrack</a:t>
            </a:r>
            <a:endParaRPr lang="en-US" dirty="0" smtClean="0"/>
          </a:p>
          <a:p>
            <a:pPr lvl="1"/>
            <a:r>
              <a:rPr lang="en-US" dirty="0" smtClean="0"/>
              <a:t>Outside sampling interval, still check “second” accesses, but discard outdated metadata and do not update vector clocks</a:t>
            </a:r>
          </a:p>
          <a:p>
            <a:pPr lvl="1"/>
            <a:endParaRPr lang="en-US" dirty="0"/>
          </a:p>
          <a:p>
            <a:r>
              <a:rPr lang="en-US" dirty="0" err="1" smtClean="0"/>
              <a:t>LiteRace</a:t>
            </a:r>
            <a:r>
              <a:rPr lang="en-US" dirty="0" smtClean="0"/>
              <a:t>: more heuristic sampling: neither sound nor complete, but effectively samples “cold” code regions</a:t>
            </a:r>
          </a:p>
          <a:p>
            <a:endParaRPr lang="en-US" dirty="0"/>
          </a:p>
          <a:p>
            <a:r>
              <a:rPr lang="en-US" dirty="0" smtClean="0"/>
              <a:t>More scalable static detectors with fewer false positives:</a:t>
            </a:r>
          </a:p>
          <a:p>
            <a:pPr lvl="1"/>
            <a:r>
              <a:rPr lang="en-US" dirty="0" smtClean="0"/>
              <a:t>Infer “what locks what” via </a:t>
            </a:r>
            <a:r>
              <a:rPr lang="en-US" i="1" dirty="0" smtClean="0"/>
              <a:t>conditional must-not aliasing</a:t>
            </a:r>
          </a:p>
          <a:p>
            <a:pPr lvl="1"/>
            <a:r>
              <a:rPr lang="en-US" dirty="0" smtClean="0"/>
              <a:t>RELAY: modularize unsoundness and various filters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173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724400"/>
          </a:xfrm>
        </p:spPr>
        <p:txBody>
          <a:bodyPr/>
          <a:lstStyle/>
          <a:p>
            <a:r>
              <a:rPr lang="en-US" dirty="0" smtClean="0"/>
              <a:t>What are data races</a:t>
            </a:r>
          </a:p>
          <a:p>
            <a:endParaRPr lang="en-US" sz="800" dirty="0" smtClean="0"/>
          </a:p>
          <a:p>
            <a:r>
              <a:rPr lang="en-US" dirty="0" smtClean="0"/>
              <a:t>Memory-consistency models: why data races muddy semantics</a:t>
            </a:r>
          </a:p>
          <a:p>
            <a:endParaRPr lang="en-US" sz="800" dirty="0" smtClean="0"/>
          </a:p>
          <a:p>
            <a:r>
              <a:rPr lang="en-US" dirty="0" smtClean="0"/>
              <a:t>Approaches to data-race detection</a:t>
            </a:r>
          </a:p>
          <a:p>
            <a:pPr lvl="1"/>
            <a:r>
              <a:rPr lang="en-US" dirty="0"/>
              <a:t>Static vs. </a:t>
            </a:r>
            <a:r>
              <a:rPr lang="en-US" dirty="0" smtClean="0"/>
              <a:t>dynamic</a:t>
            </a:r>
          </a:p>
          <a:p>
            <a:pPr lvl="1"/>
            <a:r>
              <a:rPr lang="en-US" dirty="0" smtClean="0"/>
              <a:t>Sound </a:t>
            </a:r>
            <a:r>
              <a:rPr lang="en-US" dirty="0"/>
              <a:t>vs. complete vs. both vs. neither</a:t>
            </a:r>
            <a:endParaRPr lang="en-US" dirty="0" smtClean="0"/>
          </a:p>
          <a:p>
            <a:pPr lvl="1"/>
            <a:r>
              <a:rPr lang="en-US" dirty="0" smtClean="0"/>
              <a:t>Locksets</a:t>
            </a:r>
          </a:p>
          <a:p>
            <a:pPr lvl="1"/>
            <a:r>
              <a:rPr lang="en-US" dirty="0" smtClean="0"/>
              <a:t>Vector clocks and </a:t>
            </a:r>
            <a:r>
              <a:rPr lang="en-US" dirty="0" err="1" smtClean="0"/>
              <a:t>FastTrack</a:t>
            </a:r>
            <a:endParaRPr lang="en-US" dirty="0" smtClean="0"/>
          </a:p>
          <a:p>
            <a:pPr lvl="1"/>
            <a:r>
              <a:rPr lang="en-US" dirty="0" smtClean="0"/>
              <a:t>Other recent approaches</a:t>
            </a:r>
          </a:p>
          <a:p>
            <a:pPr lvl="1"/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Low-level vs. high-level data races</a:t>
            </a:r>
          </a:p>
          <a:p>
            <a:pPr lvl="1"/>
            <a:r>
              <a:rPr lang="en-US" dirty="0"/>
              <a:t>Low-level detection is wrong for detecting high-level data races </a:t>
            </a:r>
            <a:endParaRPr lang="en-US" dirty="0" smtClean="0"/>
          </a:p>
          <a:p>
            <a:pPr lvl="1"/>
            <a:r>
              <a:rPr lang="en-US" dirty="0" smtClean="0"/>
              <a:t>Abstracting low-level data races to remove this gap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964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memory?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Definition of data race relies on:</a:t>
            </a:r>
          </a:p>
          <a:p>
            <a:pPr lvl="1"/>
            <a:r>
              <a:rPr lang="en-US" dirty="0" smtClean="0"/>
              <a:t>What is a memory location</a:t>
            </a:r>
          </a:p>
          <a:p>
            <a:pPr lvl="1"/>
            <a:r>
              <a:rPr lang="en-US" dirty="0" smtClean="0"/>
              <a:t>What does it mean to read/write a memory location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Definition of memory in Java, C#, etc. is fundamentally different than memory provided to an OS process</a:t>
            </a:r>
          </a:p>
          <a:p>
            <a:pPr lvl="1"/>
            <a:r>
              <a:rPr lang="en-US" dirty="0" smtClean="0"/>
              <a:t>Language-level memory is implemented on top of     machine-level memory by the language run-time system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Phenomenon extends to any number of memory levels</a:t>
            </a:r>
          </a:p>
          <a:p>
            <a:pPr lvl="1"/>
            <a:r>
              <a:rPr lang="en-US" dirty="0" smtClean="0"/>
              <a:t>Example: OS has a lower-level view of memory than a running process</a:t>
            </a:r>
          </a:p>
          <a:p>
            <a:pPr lvl="1"/>
            <a:r>
              <a:rPr lang="en-US" dirty="0" smtClean="0"/>
              <a:t>But we will focus on the language-level (“high”) and  machine-level (“low”)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254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90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Memory in a garbage-collected high-level language:</a:t>
            </a:r>
          </a:p>
          <a:p>
            <a:pPr lvl="1"/>
            <a:r>
              <a:rPr lang="en-US" dirty="0" smtClean="0"/>
              <a:t>Logically infinite size (but allocation may fail)</a:t>
            </a:r>
          </a:p>
          <a:p>
            <a:pPr lvl="1"/>
            <a:r>
              <a:rPr lang="en-US" dirty="0" smtClean="0"/>
              <a:t>Memory never observably reused</a:t>
            </a:r>
          </a:p>
          <a:p>
            <a:pPr lvl="1"/>
            <a:r>
              <a:rPr lang="en-US" dirty="0" smtClean="0"/>
              <a:t>Reads/writes are field or array accesses</a:t>
            </a:r>
          </a:p>
          <a:p>
            <a:pPr lvl="1"/>
            <a:r>
              <a:rPr lang="en-US" dirty="0" smtClean="0"/>
              <a:t>Synchronization provided by language primitives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sp>
        <p:nvSpPr>
          <p:cNvPr id="7" name="Oval 6"/>
          <p:cNvSpPr/>
          <p:nvPr>
            <p:custDataLst>
              <p:tags r:id="rId1"/>
            </p:custDataLst>
          </p:nvPr>
        </p:nvSpPr>
        <p:spPr bwMode="auto">
          <a:xfrm>
            <a:off x="3952038" y="3200400"/>
            <a:ext cx="3581400" cy="33528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>
            <p:custDataLst>
              <p:tags r:id="rId2"/>
            </p:custDataLst>
          </p:nvPr>
        </p:nvSpPr>
        <p:spPr bwMode="auto">
          <a:xfrm>
            <a:off x="4779899" y="4429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>
            <p:custDataLst>
              <p:tags r:id="rId3"/>
            </p:custDataLst>
          </p:nvPr>
        </p:nvSpPr>
        <p:spPr bwMode="auto">
          <a:xfrm>
            <a:off x="4932299" y="4429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 bwMode="auto">
          <a:xfrm>
            <a:off x="4779899" y="5115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>
            <p:custDataLst>
              <p:tags r:id="rId5"/>
            </p:custDataLst>
          </p:nvPr>
        </p:nvSpPr>
        <p:spPr bwMode="auto">
          <a:xfrm>
            <a:off x="4932299" y="5115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>
            <p:custDataLst>
              <p:tags r:id="rId6"/>
            </p:custDataLst>
          </p:nvPr>
        </p:nvSpPr>
        <p:spPr bwMode="auto">
          <a:xfrm>
            <a:off x="5084699" y="5115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>
            <p:custDataLst>
              <p:tags r:id="rId7"/>
            </p:custDataLst>
          </p:nvPr>
        </p:nvSpPr>
        <p:spPr bwMode="auto">
          <a:xfrm>
            <a:off x="5237099" y="5115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>
            <p:custDataLst>
              <p:tags r:id="rId8"/>
            </p:custDataLst>
          </p:nvPr>
        </p:nvSpPr>
        <p:spPr bwMode="auto">
          <a:xfrm>
            <a:off x="5389499" y="4582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>
            <p:custDataLst>
              <p:tags r:id="rId9"/>
            </p:custDataLst>
          </p:nvPr>
        </p:nvSpPr>
        <p:spPr bwMode="auto">
          <a:xfrm>
            <a:off x="5541899" y="4582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>
            <p:custDataLst>
              <p:tags r:id="rId10"/>
            </p:custDataLst>
          </p:nvPr>
        </p:nvSpPr>
        <p:spPr bwMode="auto">
          <a:xfrm>
            <a:off x="59990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>
            <p:custDataLst>
              <p:tags r:id="rId11"/>
            </p:custDataLst>
          </p:nvPr>
        </p:nvSpPr>
        <p:spPr bwMode="auto">
          <a:xfrm>
            <a:off x="61514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>
            <p:custDataLst>
              <p:tags r:id="rId12"/>
            </p:custDataLst>
          </p:nvPr>
        </p:nvSpPr>
        <p:spPr bwMode="auto">
          <a:xfrm>
            <a:off x="5237099" y="3743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>
            <p:custDataLst>
              <p:tags r:id="rId13"/>
            </p:custDataLst>
          </p:nvPr>
        </p:nvSpPr>
        <p:spPr bwMode="auto">
          <a:xfrm>
            <a:off x="5389499" y="3743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>
            <p:custDataLst>
              <p:tags r:id="rId14"/>
            </p:custDataLst>
          </p:nvPr>
        </p:nvSpPr>
        <p:spPr bwMode="auto">
          <a:xfrm>
            <a:off x="5541899" y="3743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>
            <p:custDataLst>
              <p:tags r:id="rId15"/>
            </p:custDataLst>
          </p:nvPr>
        </p:nvSpPr>
        <p:spPr bwMode="auto">
          <a:xfrm>
            <a:off x="5694299" y="3743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>
            <p:custDataLst>
              <p:tags r:id="rId16"/>
            </p:custDataLst>
          </p:nvPr>
        </p:nvSpPr>
        <p:spPr bwMode="auto">
          <a:xfrm>
            <a:off x="6837299" y="4810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>
            <p:custDataLst>
              <p:tags r:id="rId17"/>
            </p:custDataLst>
          </p:nvPr>
        </p:nvSpPr>
        <p:spPr bwMode="auto">
          <a:xfrm>
            <a:off x="6989699" y="4810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>
            <p:custDataLst>
              <p:tags r:id="rId18"/>
            </p:custDataLst>
          </p:nvPr>
        </p:nvSpPr>
        <p:spPr bwMode="auto">
          <a:xfrm>
            <a:off x="7142099" y="4810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>
            <p:custDataLst>
              <p:tags r:id="rId19"/>
            </p:custDataLst>
          </p:nvPr>
        </p:nvSpPr>
        <p:spPr bwMode="auto">
          <a:xfrm>
            <a:off x="7294499" y="4810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>
            <p:custDataLst>
              <p:tags r:id="rId20"/>
            </p:custDataLst>
          </p:nvPr>
        </p:nvSpPr>
        <p:spPr bwMode="auto">
          <a:xfrm>
            <a:off x="4932299" y="5648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>
            <p:custDataLst>
              <p:tags r:id="rId21"/>
            </p:custDataLst>
          </p:nvPr>
        </p:nvSpPr>
        <p:spPr bwMode="auto">
          <a:xfrm>
            <a:off x="5084699" y="5648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>
            <p:custDataLst>
              <p:tags r:id="rId22"/>
            </p:custDataLst>
          </p:nvPr>
        </p:nvSpPr>
        <p:spPr bwMode="auto">
          <a:xfrm>
            <a:off x="5237099" y="5648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>
            <p:custDataLst>
              <p:tags r:id="rId23"/>
            </p:custDataLst>
          </p:nvPr>
        </p:nvSpPr>
        <p:spPr bwMode="auto">
          <a:xfrm>
            <a:off x="5389499" y="5648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>
            <p:custDataLst>
              <p:tags r:id="rId24"/>
            </p:custDataLst>
          </p:nvPr>
        </p:nvSpPr>
        <p:spPr bwMode="auto">
          <a:xfrm>
            <a:off x="5541899" y="5648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>
            <p:custDataLst>
              <p:tags r:id="rId25"/>
            </p:custDataLst>
          </p:nvPr>
        </p:nvSpPr>
        <p:spPr bwMode="auto">
          <a:xfrm>
            <a:off x="5694299" y="5648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>
            <p:custDataLst>
              <p:tags r:id="rId26"/>
            </p:custDataLst>
          </p:nvPr>
        </p:nvSpPr>
        <p:spPr bwMode="auto">
          <a:xfrm>
            <a:off x="5846699" y="5648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>
            <p:custDataLst>
              <p:tags r:id="rId27"/>
            </p:custDataLst>
          </p:nvPr>
        </p:nvSpPr>
        <p:spPr bwMode="auto">
          <a:xfrm>
            <a:off x="5999099" y="5648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>
            <p:custDataLst>
              <p:tags r:id="rId28"/>
            </p:custDataLst>
          </p:nvPr>
        </p:nvSpPr>
        <p:spPr bwMode="auto">
          <a:xfrm>
            <a:off x="6151499" y="5648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stCxn id="21" idx="2"/>
            <a:endCxn id="16" idx="0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5732399" y="4010680"/>
            <a:ext cx="381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9" idx="0"/>
            <a:endCxn id="14" idx="1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5065649" y="4372630"/>
            <a:ext cx="2667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15" idx="3"/>
            <a:endCxn id="16" idx="1"/>
          </p:cNvCxnSpPr>
          <p:nvPr>
            <p:custDataLst>
              <p:tags r:id="rId31"/>
            </p:custDataLst>
          </p:nvPr>
        </p:nvCxnSpPr>
        <p:spPr bwMode="auto">
          <a:xfrm flipV="1">
            <a:off x="5694299" y="446788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6" idx="0"/>
            <a:endCxn id="10" idx="2"/>
          </p:cNvCxnSpPr>
          <p:nvPr>
            <p:custDataLst>
              <p:tags r:id="rId32"/>
            </p:custDataLst>
          </p:nvPr>
        </p:nvCxnSpPr>
        <p:spPr bwMode="auto">
          <a:xfrm rot="16200000" flipV="1">
            <a:off x="4779899" y="542038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28" idx="0"/>
            <a:endCxn id="14" idx="2"/>
          </p:cNvCxnSpPr>
          <p:nvPr>
            <p:custDataLst>
              <p:tags r:id="rId33"/>
            </p:custDataLst>
          </p:nvPr>
        </p:nvCxnSpPr>
        <p:spPr bwMode="auto">
          <a:xfrm rot="5400000" flipH="1" flipV="1">
            <a:off x="4970399" y="5153680"/>
            <a:ext cx="838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>
            <p:custDataLst>
              <p:tags r:id="rId34"/>
            </p:custDataLst>
          </p:nvPr>
        </p:nvSpPr>
        <p:spPr>
          <a:xfrm>
            <a:off x="6499567" y="526433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…</a:t>
            </a:r>
          </a:p>
        </p:txBody>
      </p:sp>
      <p:sp>
        <p:nvSpPr>
          <p:cNvPr id="41" name="Oval 40"/>
          <p:cNvSpPr/>
          <p:nvPr>
            <p:custDataLst>
              <p:tags r:id="rId35"/>
            </p:custDataLst>
          </p:nvPr>
        </p:nvSpPr>
        <p:spPr bwMode="auto">
          <a:xfrm>
            <a:off x="1894638" y="32004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>
            <p:custDataLst>
              <p:tags r:id="rId36"/>
            </p:custDataLst>
          </p:nvPr>
        </p:nvSpPr>
        <p:spPr bwMode="auto">
          <a:xfrm>
            <a:off x="2123238" y="3733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>
            <p:custDataLst>
              <p:tags r:id="rId37"/>
            </p:custDataLst>
          </p:nvPr>
        </p:nvSpPr>
        <p:spPr bwMode="auto">
          <a:xfrm>
            <a:off x="2123238" y="3886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>
            <p:custDataLst>
              <p:tags r:id="rId38"/>
            </p:custDataLst>
          </p:nvPr>
        </p:nvSpPr>
        <p:spPr bwMode="auto">
          <a:xfrm>
            <a:off x="2123238" y="4038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>
            <p:custDataLst>
              <p:tags r:id="rId39"/>
            </p:custDataLst>
          </p:nvPr>
        </p:nvSpPr>
        <p:spPr bwMode="auto">
          <a:xfrm>
            <a:off x="2123238" y="4191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40"/>
            </p:custDataLst>
          </p:nvPr>
        </p:nvSpPr>
        <p:spPr>
          <a:xfrm rot="5400000">
            <a:off x="2236010" y="43639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47" name="Straight Arrow Connector 46"/>
          <p:cNvCxnSpPr>
            <a:stCxn id="42" idx="0"/>
            <a:endCxn id="22" idx="1"/>
          </p:cNvCxnSpPr>
          <p:nvPr>
            <p:custDataLst>
              <p:tags r:id="rId41"/>
            </p:custDataLst>
          </p:nvPr>
        </p:nvCxnSpPr>
        <p:spPr bwMode="auto">
          <a:xfrm>
            <a:off x="2351838" y="3733800"/>
            <a:ext cx="4485461" cy="1191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44" idx="3"/>
            <a:endCxn id="18" idx="2"/>
          </p:cNvCxnSpPr>
          <p:nvPr>
            <p:custDataLst>
              <p:tags r:id="rId42"/>
            </p:custDataLst>
          </p:nvPr>
        </p:nvCxnSpPr>
        <p:spPr bwMode="auto">
          <a:xfrm flipV="1">
            <a:off x="2580438" y="3972580"/>
            <a:ext cx="2732861" cy="1422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Oval 48"/>
          <p:cNvSpPr/>
          <p:nvPr>
            <p:custDataLst>
              <p:tags r:id="rId43"/>
            </p:custDataLst>
          </p:nvPr>
        </p:nvSpPr>
        <p:spPr bwMode="auto">
          <a:xfrm>
            <a:off x="1238175" y="45720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>
            <p:custDataLst>
              <p:tags r:id="rId44"/>
            </p:custDataLst>
          </p:nvPr>
        </p:nvSpPr>
        <p:spPr bwMode="auto">
          <a:xfrm>
            <a:off x="1390575" y="5105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>
            <p:custDataLst>
              <p:tags r:id="rId45"/>
            </p:custDataLst>
          </p:nvPr>
        </p:nvSpPr>
        <p:spPr bwMode="auto">
          <a:xfrm>
            <a:off x="1390575" y="5257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>
            <p:custDataLst>
              <p:tags r:id="rId46"/>
            </p:custDataLst>
          </p:nvPr>
        </p:nvSpPr>
        <p:spPr bwMode="auto">
          <a:xfrm>
            <a:off x="13905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>
            <p:custDataLst>
              <p:tags r:id="rId47"/>
            </p:custDataLst>
          </p:nvPr>
        </p:nvSpPr>
        <p:spPr bwMode="auto">
          <a:xfrm>
            <a:off x="13905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>
            <p:custDataLst>
              <p:tags r:id="rId48"/>
            </p:custDataLst>
          </p:nvPr>
        </p:nvSpPr>
        <p:spPr>
          <a:xfrm rot="5400000">
            <a:off x="1503347" y="57355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55" name="Oval 54"/>
          <p:cNvSpPr/>
          <p:nvPr>
            <p:custDataLst>
              <p:tags r:id="rId49"/>
            </p:custDataLst>
          </p:nvPr>
        </p:nvSpPr>
        <p:spPr bwMode="auto">
          <a:xfrm>
            <a:off x="2609775" y="4648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>
            <p:custDataLst>
              <p:tags r:id="rId50"/>
            </p:custDataLst>
          </p:nvPr>
        </p:nvSpPr>
        <p:spPr bwMode="auto">
          <a:xfrm>
            <a:off x="2762175" y="5181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>
            <p:custDataLst>
              <p:tags r:id="rId51"/>
            </p:custDataLst>
          </p:nvPr>
        </p:nvSpPr>
        <p:spPr bwMode="auto">
          <a:xfrm>
            <a:off x="2762175" y="5334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>
            <p:custDataLst>
              <p:tags r:id="rId52"/>
            </p:custDataLst>
          </p:nvPr>
        </p:nvSpPr>
        <p:spPr bwMode="auto">
          <a:xfrm>
            <a:off x="2762175" y="5486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>
            <p:custDataLst>
              <p:tags r:id="rId53"/>
            </p:custDataLst>
          </p:nvPr>
        </p:nvSpPr>
        <p:spPr bwMode="auto">
          <a:xfrm>
            <a:off x="2762175" y="5638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extBox 59"/>
          <p:cNvSpPr txBox="1"/>
          <p:nvPr>
            <p:custDataLst>
              <p:tags r:id="rId54"/>
            </p:custDataLst>
          </p:nvPr>
        </p:nvSpPr>
        <p:spPr>
          <a:xfrm rot="5400000">
            <a:off x="2874947" y="5811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61" name="Straight Arrow Connector 60"/>
          <p:cNvCxnSpPr>
            <a:stCxn id="50" idx="3"/>
            <a:endCxn id="10" idx="1"/>
          </p:cNvCxnSpPr>
          <p:nvPr>
            <p:custDataLst>
              <p:tags r:id="rId55"/>
            </p:custDataLst>
          </p:nvPr>
        </p:nvCxnSpPr>
        <p:spPr bwMode="auto">
          <a:xfrm>
            <a:off x="1847775" y="5181600"/>
            <a:ext cx="2932124" cy="48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>
            <a:stCxn id="57" idx="3"/>
            <a:endCxn id="26" idx="2"/>
          </p:cNvCxnSpPr>
          <p:nvPr>
            <p:custDataLst>
              <p:tags r:id="rId56"/>
            </p:custDataLst>
          </p:nvPr>
        </p:nvCxnSpPr>
        <p:spPr bwMode="auto">
          <a:xfrm>
            <a:off x="3219375" y="5410200"/>
            <a:ext cx="1789124" cy="467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>
            <a:stCxn id="59" idx="3"/>
            <a:endCxn id="8" idx="1"/>
          </p:cNvCxnSpPr>
          <p:nvPr>
            <p:custDataLst>
              <p:tags r:id="rId57"/>
            </p:custDataLst>
          </p:nvPr>
        </p:nvCxnSpPr>
        <p:spPr bwMode="auto">
          <a:xfrm flipV="1">
            <a:off x="3219375" y="4544080"/>
            <a:ext cx="1560524" cy="1170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8" idx="3"/>
            <a:endCxn id="22" idx="1"/>
          </p:cNvCxnSpPr>
          <p:nvPr>
            <p:custDataLst>
              <p:tags r:id="rId58"/>
            </p:custDataLst>
          </p:nvPr>
        </p:nvCxnSpPr>
        <p:spPr bwMode="auto">
          <a:xfrm flipV="1">
            <a:off x="3219375" y="4925080"/>
            <a:ext cx="3617924" cy="637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Rectangle 64"/>
          <p:cNvSpPr/>
          <p:nvPr>
            <p:custDataLst>
              <p:tags r:id="rId59"/>
            </p:custDataLst>
          </p:nvPr>
        </p:nvSpPr>
        <p:spPr bwMode="auto">
          <a:xfrm>
            <a:off x="6542838" y="4343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>
            <p:custDataLst>
              <p:tags r:id="rId60"/>
            </p:custDataLst>
          </p:nvPr>
        </p:nvSpPr>
        <p:spPr bwMode="auto">
          <a:xfrm>
            <a:off x="6695238" y="4343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7" name="Straight Arrow Connector 66"/>
          <p:cNvCxnSpPr>
            <a:stCxn id="17" idx="3"/>
            <a:endCxn id="65" idx="1"/>
          </p:cNvCxnSpPr>
          <p:nvPr>
            <p:custDataLst>
              <p:tags r:id="rId61"/>
            </p:custDataLst>
          </p:nvPr>
        </p:nvCxnSpPr>
        <p:spPr bwMode="auto">
          <a:xfrm flipV="1">
            <a:off x="6303899" y="4457700"/>
            <a:ext cx="238939" cy="10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8" name="Rectangle 67"/>
          <p:cNvSpPr/>
          <p:nvPr>
            <p:custDataLst>
              <p:tags r:id="rId62"/>
            </p:custDataLst>
          </p:nvPr>
        </p:nvSpPr>
        <p:spPr bwMode="auto">
          <a:xfrm>
            <a:off x="6542838" y="3886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>
            <p:custDataLst>
              <p:tags r:id="rId63"/>
            </p:custDataLst>
          </p:nvPr>
        </p:nvSpPr>
        <p:spPr bwMode="auto">
          <a:xfrm>
            <a:off x="6695238" y="3886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0" name="Straight Arrow Connector 69"/>
          <p:cNvCxnSpPr>
            <a:stCxn id="65" idx="0"/>
            <a:endCxn id="68" idx="2"/>
          </p:cNvCxnSpPr>
          <p:nvPr>
            <p:custDataLst>
              <p:tags r:id="rId64"/>
            </p:custDataLst>
          </p:nvPr>
        </p:nvCxnSpPr>
        <p:spPr bwMode="auto">
          <a:xfrm rot="5400000" flipH="1" flipV="1">
            <a:off x="6504738" y="42291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68" idx="1"/>
          </p:cNvCxnSpPr>
          <p:nvPr>
            <p:custDataLst>
              <p:tags r:id="rId65"/>
            </p:custDataLst>
          </p:nvPr>
        </p:nvCxnSpPr>
        <p:spPr bwMode="auto">
          <a:xfrm rot="10800000" flipV="1">
            <a:off x="4866438" y="4000500"/>
            <a:ext cx="16764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66" idx="2"/>
            <a:endCxn id="22" idx="0"/>
          </p:cNvCxnSpPr>
          <p:nvPr>
            <p:custDataLst>
              <p:tags r:id="rId66"/>
            </p:custDataLst>
          </p:nvPr>
        </p:nvCxnSpPr>
        <p:spPr bwMode="auto">
          <a:xfrm rot="16200000" flipH="1">
            <a:off x="6723078" y="4620359"/>
            <a:ext cx="238780" cy="142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2144215" y="3276600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pc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447800" y="4724400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pc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897226" y="4781490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pc</a:t>
            </a:r>
          </a:p>
        </p:txBody>
      </p:sp>
    </p:spTree>
    <p:extLst>
      <p:ext uri="{BB962C8B-B14F-4D97-AF65-F5344CB8AC3E}">
        <p14:creationId xmlns:p14="http://schemas.microsoft.com/office/powerpoint/2010/main" val="11898577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/>
      <p:bldP spid="75" grpId="0"/>
      <p:bldP spid="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shared memory…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Natural to confuse parallelism and concurrency:</a:t>
            </a:r>
          </a:p>
          <a:p>
            <a:endParaRPr lang="en-US" dirty="0" smtClean="0"/>
          </a:p>
          <a:p>
            <a:r>
              <a:rPr lang="en-US" dirty="0" smtClean="0"/>
              <a:t>Common to use threads to divide work (parallelism) and to provide responsiveness to external events (concurrency)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parallel computations need access to shared resources, then the concurrency needs </a:t>
            </a:r>
            <a:r>
              <a:rPr lang="en-US" dirty="0" smtClean="0"/>
              <a:t>managing</a:t>
            </a:r>
          </a:p>
          <a:p>
            <a:pPr lvl="1"/>
            <a:r>
              <a:rPr lang="en-US" dirty="0" smtClean="0"/>
              <a:t>Library client thinks parallelism </a:t>
            </a:r>
            <a:endParaRPr lang="en-US" dirty="0"/>
          </a:p>
          <a:p>
            <a:pPr lvl="1"/>
            <a:r>
              <a:rPr lang="en-US" dirty="0" smtClean="0"/>
              <a:t>Library </a:t>
            </a:r>
            <a:r>
              <a:rPr lang="en-US" dirty="0" err="1" smtClean="0"/>
              <a:t>implementor</a:t>
            </a:r>
            <a:r>
              <a:rPr lang="en-US" dirty="0" smtClean="0"/>
              <a:t> thinks concurrency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Shared memory (which leads to data races) relevant to both:</a:t>
            </a:r>
          </a:p>
          <a:p>
            <a:pPr lvl="1"/>
            <a:r>
              <a:rPr lang="en-US" dirty="0" smtClean="0"/>
              <a:t>Parallelism: Communicate arguments/results to/from workers</a:t>
            </a:r>
          </a:p>
          <a:p>
            <a:pPr lvl="1"/>
            <a:r>
              <a:rPr lang="en-US" dirty="0" smtClean="0"/>
              <a:t>Concurrency: Shared resource often resides in memory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455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Memory at the binary level of an OS process:</a:t>
            </a:r>
          </a:p>
          <a:p>
            <a:pPr lvl="1"/>
            <a:r>
              <a:rPr lang="en-US" dirty="0" smtClean="0"/>
              <a:t>Logically fixed address space (e.g., 2</a:t>
            </a:r>
            <a:r>
              <a:rPr lang="en-US" sz="2400" baseline="30000" dirty="0" smtClean="0"/>
              <a:t>64</a:t>
            </a:r>
            <a:r>
              <a:rPr lang="en-US" dirty="0" smtClean="0"/>
              <a:t> bytes)</a:t>
            </a:r>
          </a:p>
          <a:p>
            <a:pPr lvl="1"/>
            <a:r>
              <a:rPr lang="en-US" dirty="0" smtClean="0"/>
              <a:t>No “objects” that get reclaimed, just addresses used for data</a:t>
            </a:r>
          </a:p>
          <a:p>
            <a:pPr lvl="1"/>
            <a:r>
              <a:rPr lang="en-US" dirty="0" smtClean="0"/>
              <a:t>Reads/writes are to elements of “the one global array”</a:t>
            </a:r>
          </a:p>
          <a:p>
            <a:pPr lvl="1"/>
            <a:r>
              <a:rPr lang="en-US" dirty="0" smtClean="0"/>
              <a:t>Synchronization via special instructions like CAS</a:t>
            </a:r>
          </a:p>
          <a:p>
            <a:pPr lvl="1"/>
            <a:r>
              <a:rPr lang="en-US" dirty="0" smtClean="0"/>
              <a:t>Do have notion of distinct thread contexts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sp>
        <p:nvSpPr>
          <p:cNvPr id="26" name="Rectangle 25"/>
          <p:cNvSpPr/>
          <p:nvPr>
            <p:custDataLst>
              <p:tags r:id="rId1"/>
            </p:custDataLst>
          </p:nvPr>
        </p:nvSpPr>
        <p:spPr bwMode="auto">
          <a:xfrm>
            <a:off x="32766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>
            <p:custDataLst>
              <p:tags r:id="rId2"/>
            </p:custDataLst>
          </p:nvPr>
        </p:nvSpPr>
        <p:spPr bwMode="auto">
          <a:xfrm>
            <a:off x="34290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>
            <p:custDataLst>
              <p:tags r:id="rId3"/>
            </p:custDataLst>
          </p:nvPr>
        </p:nvSpPr>
        <p:spPr bwMode="auto">
          <a:xfrm>
            <a:off x="35814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>
            <p:custDataLst>
              <p:tags r:id="rId4"/>
            </p:custDataLst>
          </p:nvPr>
        </p:nvSpPr>
        <p:spPr bwMode="auto">
          <a:xfrm>
            <a:off x="37338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>
            <p:custDataLst>
              <p:tags r:id="rId5"/>
            </p:custDataLst>
          </p:nvPr>
        </p:nvSpPr>
        <p:spPr bwMode="auto">
          <a:xfrm>
            <a:off x="38862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>
            <p:custDataLst>
              <p:tags r:id="rId6"/>
            </p:custDataLst>
          </p:nvPr>
        </p:nvSpPr>
        <p:spPr bwMode="auto">
          <a:xfrm>
            <a:off x="40386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>
            <p:custDataLst>
              <p:tags r:id="rId7"/>
            </p:custDataLst>
          </p:nvPr>
        </p:nvSpPr>
        <p:spPr bwMode="auto">
          <a:xfrm>
            <a:off x="41910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>
            <p:custDataLst>
              <p:tags r:id="rId8"/>
            </p:custDataLst>
          </p:nvPr>
        </p:nvSpPr>
        <p:spPr bwMode="auto">
          <a:xfrm>
            <a:off x="43434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>
            <p:custDataLst>
              <p:tags r:id="rId9"/>
            </p:custDataLst>
          </p:nvPr>
        </p:nvSpPr>
        <p:spPr bwMode="auto">
          <a:xfrm>
            <a:off x="44958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Oval 40"/>
          <p:cNvSpPr/>
          <p:nvPr>
            <p:custDataLst>
              <p:tags r:id="rId10"/>
            </p:custDataLst>
          </p:nvPr>
        </p:nvSpPr>
        <p:spPr bwMode="auto">
          <a:xfrm>
            <a:off x="1399338" y="4163079"/>
            <a:ext cx="990600" cy="713721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536819" y="4267825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p</a:t>
            </a:r>
            <a:r>
              <a:rPr lang="en-US" sz="2000" b="0" dirty="0" smtClean="0">
                <a:latin typeface="+mn-lt"/>
              </a:rPr>
              <a:t>c, …</a:t>
            </a:r>
          </a:p>
        </p:txBody>
      </p:sp>
      <p:sp>
        <p:nvSpPr>
          <p:cNvPr id="76" name="Oval 75"/>
          <p:cNvSpPr/>
          <p:nvPr>
            <p:custDataLst>
              <p:tags r:id="rId11"/>
            </p:custDataLst>
          </p:nvPr>
        </p:nvSpPr>
        <p:spPr bwMode="auto">
          <a:xfrm>
            <a:off x="609600" y="5001279"/>
            <a:ext cx="990600" cy="713721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47081" y="5162490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p</a:t>
            </a:r>
            <a:r>
              <a:rPr lang="en-US" sz="2000" b="0" dirty="0" smtClean="0">
                <a:latin typeface="+mn-lt"/>
              </a:rPr>
              <a:t>c, …</a:t>
            </a:r>
          </a:p>
        </p:txBody>
      </p:sp>
      <p:sp>
        <p:nvSpPr>
          <p:cNvPr id="78" name="Oval 77"/>
          <p:cNvSpPr/>
          <p:nvPr>
            <p:custDataLst>
              <p:tags r:id="rId12"/>
            </p:custDataLst>
          </p:nvPr>
        </p:nvSpPr>
        <p:spPr bwMode="auto">
          <a:xfrm>
            <a:off x="1905000" y="4953000"/>
            <a:ext cx="990600" cy="713721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042481" y="5114211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p</a:t>
            </a:r>
            <a:r>
              <a:rPr lang="en-US" sz="2000" b="0" dirty="0" smtClean="0">
                <a:latin typeface="+mn-lt"/>
              </a:rPr>
              <a:t>c, …</a:t>
            </a:r>
          </a:p>
        </p:txBody>
      </p:sp>
      <p:sp>
        <p:nvSpPr>
          <p:cNvPr id="80" name="Rectangle 79"/>
          <p:cNvSpPr/>
          <p:nvPr>
            <p:custDataLst>
              <p:tags r:id="rId13"/>
            </p:custDataLst>
          </p:nvPr>
        </p:nvSpPr>
        <p:spPr bwMode="auto">
          <a:xfrm>
            <a:off x="46482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80"/>
          <p:cNvSpPr/>
          <p:nvPr>
            <p:custDataLst>
              <p:tags r:id="rId14"/>
            </p:custDataLst>
          </p:nvPr>
        </p:nvSpPr>
        <p:spPr bwMode="auto">
          <a:xfrm>
            <a:off x="48006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/>
          <p:cNvSpPr/>
          <p:nvPr>
            <p:custDataLst>
              <p:tags r:id="rId15"/>
            </p:custDataLst>
          </p:nvPr>
        </p:nvSpPr>
        <p:spPr bwMode="auto">
          <a:xfrm>
            <a:off x="49530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Rectangle 82"/>
          <p:cNvSpPr/>
          <p:nvPr>
            <p:custDataLst>
              <p:tags r:id="rId16"/>
            </p:custDataLst>
          </p:nvPr>
        </p:nvSpPr>
        <p:spPr bwMode="auto">
          <a:xfrm>
            <a:off x="51054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>
            <p:custDataLst>
              <p:tags r:id="rId17"/>
            </p:custDataLst>
          </p:nvPr>
        </p:nvSpPr>
        <p:spPr bwMode="auto">
          <a:xfrm>
            <a:off x="52578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Rectangle 84"/>
          <p:cNvSpPr/>
          <p:nvPr>
            <p:custDataLst>
              <p:tags r:id="rId18"/>
            </p:custDataLst>
          </p:nvPr>
        </p:nvSpPr>
        <p:spPr bwMode="auto">
          <a:xfrm>
            <a:off x="54102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>
            <p:custDataLst>
              <p:tags r:id="rId19"/>
            </p:custDataLst>
          </p:nvPr>
        </p:nvSpPr>
        <p:spPr bwMode="auto">
          <a:xfrm>
            <a:off x="55626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>
            <p:custDataLst>
              <p:tags r:id="rId20"/>
            </p:custDataLst>
          </p:nvPr>
        </p:nvSpPr>
        <p:spPr bwMode="auto">
          <a:xfrm>
            <a:off x="57150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>
            <p:custDataLst>
              <p:tags r:id="rId21"/>
            </p:custDataLst>
          </p:nvPr>
        </p:nvSpPr>
        <p:spPr bwMode="auto">
          <a:xfrm>
            <a:off x="58674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/>
          <p:cNvSpPr/>
          <p:nvPr>
            <p:custDataLst>
              <p:tags r:id="rId22"/>
            </p:custDataLst>
          </p:nvPr>
        </p:nvSpPr>
        <p:spPr bwMode="auto">
          <a:xfrm>
            <a:off x="60198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>
            <p:custDataLst>
              <p:tags r:id="rId23"/>
            </p:custDataLst>
          </p:nvPr>
        </p:nvSpPr>
        <p:spPr bwMode="auto">
          <a:xfrm>
            <a:off x="61722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/>
          <p:cNvSpPr/>
          <p:nvPr>
            <p:custDataLst>
              <p:tags r:id="rId24"/>
            </p:custDataLst>
          </p:nvPr>
        </p:nvSpPr>
        <p:spPr bwMode="auto">
          <a:xfrm>
            <a:off x="63246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>
            <p:custDataLst>
              <p:tags r:id="rId25"/>
            </p:custDataLst>
          </p:nvPr>
        </p:nvSpPr>
        <p:spPr bwMode="auto">
          <a:xfrm>
            <a:off x="64770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Rectangle 92"/>
          <p:cNvSpPr/>
          <p:nvPr>
            <p:custDataLst>
              <p:tags r:id="rId26"/>
            </p:custDataLst>
          </p:nvPr>
        </p:nvSpPr>
        <p:spPr bwMode="auto">
          <a:xfrm>
            <a:off x="66294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Rectangle 93"/>
          <p:cNvSpPr/>
          <p:nvPr>
            <p:custDataLst>
              <p:tags r:id="rId27"/>
            </p:custDataLst>
          </p:nvPr>
        </p:nvSpPr>
        <p:spPr bwMode="auto">
          <a:xfrm>
            <a:off x="67818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/>
          <p:cNvSpPr/>
          <p:nvPr>
            <p:custDataLst>
              <p:tags r:id="rId28"/>
            </p:custDataLst>
          </p:nvPr>
        </p:nvSpPr>
        <p:spPr bwMode="auto">
          <a:xfrm>
            <a:off x="69342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Rectangle 95"/>
          <p:cNvSpPr/>
          <p:nvPr>
            <p:custDataLst>
              <p:tags r:id="rId29"/>
            </p:custDataLst>
          </p:nvPr>
        </p:nvSpPr>
        <p:spPr bwMode="auto">
          <a:xfrm>
            <a:off x="70866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Rectangle 96"/>
          <p:cNvSpPr/>
          <p:nvPr>
            <p:custDataLst>
              <p:tags r:id="rId30"/>
            </p:custDataLst>
          </p:nvPr>
        </p:nvSpPr>
        <p:spPr bwMode="auto">
          <a:xfrm>
            <a:off x="7239000" y="4648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Rectangle 97"/>
          <p:cNvSpPr/>
          <p:nvPr>
            <p:custDataLst>
              <p:tags r:id="rId31"/>
            </p:custDataLst>
          </p:nvPr>
        </p:nvSpPr>
        <p:spPr bwMode="auto">
          <a:xfrm>
            <a:off x="7832546" y="4656554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391400" y="451815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229249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Run-Time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Language run-time system (garbage collector, systems libraries, etc.), implement the high-level memory on the low-level memory</a:t>
            </a:r>
          </a:p>
          <a:p>
            <a:r>
              <a:rPr lang="en-US" dirty="0" smtClean="0"/>
              <a:t>Allocate objects</a:t>
            </a:r>
          </a:p>
          <a:p>
            <a:r>
              <a:rPr lang="en-US" dirty="0" smtClean="0"/>
              <a:t>Reclaim unreachable objects</a:t>
            </a:r>
          </a:p>
          <a:p>
            <a:r>
              <a:rPr lang="en-US" dirty="0" smtClean="0"/>
              <a:t>Move objects to avoid fragmentation</a:t>
            </a:r>
          </a:p>
          <a:p>
            <a:r>
              <a:rPr lang="en-US" dirty="0" smtClean="0"/>
              <a:t>Implement synchronization primitives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Compiled code is also relevant</a:t>
            </a:r>
          </a:p>
          <a:p>
            <a:r>
              <a:rPr lang="en-US" dirty="0" smtClean="0"/>
              <a:t>High-level memory accesses compiled down to low-level ones</a:t>
            </a:r>
          </a:p>
          <a:p>
            <a:pPr lvl="1"/>
            <a:r>
              <a:rPr lang="en-US" dirty="0" smtClean="0"/>
              <a:t>May include extra memory operations or run-time checks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40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data 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our </a:t>
            </a:r>
            <a:r>
              <a:rPr lang="en-US" dirty="0" smtClean="0"/>
              <a:t>goal is a precise dynamic data-race detector for [only] high-level memory (e.g., Java/C# programs)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Suppose we use a precise dynamic data-race detector for low-level memory</a:t>
            </a:r>
          </a:p>
          <a:p>
            <a:pPr lvl="1"/>
            <a:r>
              <a:rPr lang="en-US" dirty="0" smtClean="0"/>
              <a:t>Performance advantages</a:t>
            </a:r>
          </a:p>
          <a:p>
            <a:pPr lvl="1"/>
            <a:r>
              <a:rPr lang="en-US" dirty="0" smtClean="0"/>
              <a:t>Reuse advantages (available for any high-level language)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Unfortunately, it is wrong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Will report false positives, in theory and practice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Will report false negatives, in theory and practice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Four fundamental causes of imprecision…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41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#1: False 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Data races [by design] in the run-time system or between run-time system and the program are not high-level data races</a:t>
            </a:r>
          </a:p>
          <a:p>
            <a:pPr lvl="1"/>
            <a:r>
              <a:rPr lang="en-US" dirty="0" smtClean="0"/>
              <a:t>Example: Implementation of a lock using spinning</a:t>
            </a:r>
          </a:p>
          <a:p>
            <a:pPr lvl="1"/>
            <a:r>
              <a:rPr lang="en-US" dirty="0" smtClean="0"/>
              <a:t>Example: Clever allocator or parallel garbage collector</a:t>
            </a:r>
          </a:p>
          <a:p>
            <a:pPr lvl="1"/>
            <a:r>
              <a:rPr lang="en-US" dirty="0" smtClean="0"/>
              <a:t>Example: Concurrent garbage collector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Expert run-time system </a:t>
            </a:r>
            <a:r>
              <a:rPr lang="en-US" dirty="0" err="1" smtClean="0"/>
              <a:t>implementors</a:t>
            </a:r>
            <a:r>
              <a:rPr lang="en-US" dirty="0" smtClean="0"/>
              <a:t> understand and use low-level memory-consistency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352801"/>
            <a:ext cx="7239000" cy="218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458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#2: False negatives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Run-time systems have their own synchronization that should not induce happens-before edges for high-level race detection</a:t>
            </a:r>
          </a:p>
          <a:p>
            <a:pPr lvl="1"/>
            <a:r>
              <a:rPr lang="en-US" dirty="0" smtClean="0"/>
              <a:t>Example: Allocation from a central memory pool</a:t>
            </a:r>
          </a:p>
          <a:p>
            <a:pPr lvl="1"/>
            <a:r>
              <a:rPr lang="en-US" dirty="0" smtClean="0"/>
              <a:t>Example: “Stop the world” garbage collection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" y="3200400"/>
            <a:ext cx="742547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45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#3: False 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Memory reuse could make accesses to distinct high-level objects appear as unsynchronized races on low-level memory</a:t>
            </a:r>
          </a:p>
          <a:p>
            <a:pPr lvl="1"/>
            <a:r>
              <a:rPr lang="en-US" dirty="0" smtClean="0"/>
              <a:t>Especially after ignoring run-time system internal synchronization to avoid Problem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9067800" cy="203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091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#4: False negatives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Memory movement (for compacting garbage collection) can make high-level conflicting memory accesses go to different low-level addresses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pic>
        <p:nvPicPr>
          <p:cNvPr id="1026" name="Picture 2" descr="Z:\Dan\mytalks\russia2012\bpw_paper_ex1trac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9400"/>
            <a:ext cx="9095197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879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the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solution: Extend low-level data-race detector so the run-time system can control it to perform high-level data-race detection</a:t>
            </a:r>
          </a:p>
          <a:p>
            <a:pPr lvl="1"/>
            <a:r>
              <a:rPr lang="en-US" dirty="0" smtClean="0"/>
              <a:t>But keep low-level performance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Extension points: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Versions of load/store that “don’t count” as memory accesses for data-race detection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Versions of CAS that “don’t count” as happens-before edges for data-race detection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Instructions to “clear the history” of a memory location (for when object is newly allocated)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Instructions to “copy the history” of a memory location to a different location (for moving garbage collectors)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314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2" t="11655" b="432"/>
          <a:stretch/>
        </p:blipFill>
        <p:spPr bwMode="auto">
          <a:xfrm>
            <a:off x="438396" y="1282535"/>
            <a:ext cx="8324604" cy="502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704604" y="5105400"/>
            <a:ext cx="3943596" cy="119347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Makes it look like chip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has extended ISA and precise data-race detection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9883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Reuse /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to </a:t>
            </a:r>
            <a:r>
              <a:rPr lang="en-US" dirty="0" err="1" smtClean="0"/>
              <a:t>JikesRVM</a:t>
            </a:r>
            <a:r>
              <a:rPr lang="en-US" dirty="0" smtClean="0"/>
              <a:t> to use the low-level race detector:</a:t>
            </a:r>
          </a:p>
          <a:p>
            <a:pPr lvl="1"/>
            <a:r>
              <a:rPr lang="en-US" dirty="0" smtClean="0"/>
              <a:t>&lt; 1% of lines of code</a:t>
            </a:r>
          </a:p>
          <a:p>
            <a:pPr lvl="1"/>
            <a:r>
              <a:rPr lang="en-US" dirty="0" smtClean="0"/>
              <a:t>&lt; 0.3% of files</a:t>
            </a:r>
          </a:p>
          <a:p>
            <a:pPr lvl="1"/>
            <a:endParaRPr lang="en-US" dirty="0"/>
          </a:p>
          <a:p>
            <a:r>
              <a:rPr lang="en-US" dirty="0" smtClean="0"/>
              <a:t>Prototype data-race detector is slow (simulating hardware), but the overhead from extra </a:t>
            </a:r>
            <a:r>
              <a:rPr lang="en-US" dirty="0" err="1" smtClean="0"/>
              <a:t>JikesRVM</a:t>
            </a:r>
            <a:r>
              <a:rPr lang="en-US" dirty="0" smtClean="0"/>
              <a:t> work is usually &lt; 50%</a:t>
            </a:r>
          </a:p>
          <a:p>
            <a:pPr lvl="1"/>
            <a:r>
              <a:rPr lang="en-US" dirty="0" smtClean="0"/>
              <a:t>So </a:t>
            </a:r>
            <a:r>
              <a:rPr lang="en-US" i="1" dirty="0" smtClean="0"/>
              <a:t>if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we can implement fast low-level data-race detectors, then we can transfer that performance to high-level data-race detectors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40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races, informally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[More formal definition to follow]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/>
              <a:t>race condition</a:t>
            </a:r>
            <a:r>
              <a:rPr lang="en-US" dirty="0" smtClean="0"/>
              <a:t>” means two different things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 smtClean="0">
                <a:solidFill>
                  <a:schemeClr val="accent2"/>
                </a:solidFill>
              </a:rPr>
              <a:t>Data race:</a:t>
            </a:r>
            <a:r>
              <a:rPr lang="en-US" dirty="0" smtClean="0"/>
              <a:t>  Two threads read/write, write/read, or write/write the same location without intervening synchronization</a:t>
            </a:r>
          </a:p>
          <a:p>
            <a:pPr lvl="1"/>
            <a:r>
              <a:rPr lang="en-US" dirty="0" smtClean="0"/>
              <a:t>So two conflicting accesses could happen “at the same time”</a:t>
            </a:r>
          </a:p>
          <a:p>
            <a:pPr lvl="1"/>
            <a:r>
              <a:rPr lang="en-US" dirty="0" smtClean="0"/>
              <a:t>Better name not used: </a:t>
            </a:r>
            <a:r>
              <a:rPr lang="en-US" i="1" dirty="0" smtClean="0"/>
              <a:t>simultaneous access error</a:t>
            </a:r>
          </a:p>
          <a:p>
            <a:pPr lvl="1"/>
            <a:endParaRPr lang="en-US" dirty="0"/>
          </a:p>
          <a:p>
            <a:r>
              <a:rPr lang="en-US" i="1" dirty="0" smtClean="0">
                <a:solidFill>
                  <a:schemeClr val="accent2"/>
                </a:solidFill>
              </a:rPr>
              <a:t>Bad interleaving:</a:t>
            </a:r>
            <a:r>
              <a:rPr lang="en-US" dirty="0" smtClean="0"/>
              <a:t>  Application error due to thread scheduling</a:t>
            </a:r>
          </a:p>
          <a:p>
            <a:pPr lvl="1"/>
            <a:r>
              <a:rPr lang="en-US" dirty="0" smtClean="0"/>
              <a:t>Different order would not produce error</a:t>
            </a:r>
          </a:p>
          <a:p>
            <a:pPr lvl="1"/>
            <a:r>
              <a:rPr lang="en-US" dirty="0" smtClean="0"/>
              <a:t>A data-race free program can have bad </a:t>
            </a:r>
            <a:r>
              <a:rPr lang="en-US" dirty="0" err="1" smtClean="0"/>
              <a:t>interleavings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271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Solving the “four problems” sufficient and necessary in practice!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Totals across four </a:t>
            </a:r>
            <a:r>
              <a:rPr lang="en-US" dirty="0" err="1" smtClean="0"/>
              <a:t>DaCapo</a:t>
            </a:r>
            <a:r>
              <a:rPr lang="en-US" dirty="0" smtClean="0"/>
              <a:t> benchmarks and copying collector:</a:t>
            </a:r>
          </a:p>
          <a:p>
            <a:pPr marL="457200" indent="-457200">
              <a:buFont typeface="+mj-lt"/>
              <a:buAutoNum type="arabicPeriod"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0.   Identifies data races involving </a:t>
            </a:r>
            <a:r>
              <a:rPr lang="en-US" dirty="0" smtClean="0">
                <a:solidFill>
                  <a:schemeClr val="accent2"/>
                </a:solidFill>
              </a:rPr>
              <a:t>69</a:t>
            </a:r>
            <a:r>
              <a:rPr lang="en-US" dirty="0" smtClean="0"/>
              <a:t> program points</a:t>
            </a:r>
          </a:p>
          <a:p>
            <a:pPr marL="0" indent="0">
              <a:buNone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don’t treat run-time memory accesses as “not counting”, </a:t>
            </a:r>
            <a:r>
              <a:rPr lang="en-US" dirty="0" smtClean="0">
                <a:solidFill>
                  <a:schemeClr val="accent2"/>
                </a:solidFill>
              </a:rPr>
              <a:t>false positives</a:t>
            </a:r>
            <a:r>
              <a:rPr lang="en-US" dirty="0" smtClean="0"/>
              <a:t> involving </a:t>
            </a:r>
            <a:r>
              <a:rPr lang="en-US" dirty="0" smtClean="0">
                <a:solidFill>
                  <a:schemeClr val="accent2"/>
                </a:solidFill>
              </a:rPr>
              <a:t>1314</a:t>
            </a:r>
            <a:r>
              <a:rPr lang="en-US" dirty="0" smtClean="0"/>
              <a:t> program points</a:t>
            </a:r>
          </a:p>
          <a:p>
            <a:pPr marL="457200" indent="-457200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don’t treat run-time synchronization as “not counting”, </a:t>
            </a:r>
            <a:r>
              <a:rPr lang="en-US" dirty="0" smtClean="0">
                <a:solidFill>
                  <a:schemeClr val="accent2"/>
                </a:solidFill>
              </a:rPr>
              <a:t>false negatives</a:t>
            </a:r>
            <a:r>
              <a:rPr lang="en-US" dirty="0" smtClean="0"/>
              <a:t> involving </a:t>
            </a:r>
            <a:r>
              <a:rPr lang="en-US" dirty="0" smtClean="0">
                <a:solidFill>
                  <a:schemeClr val="accent2"/>
                </a:solidFill>
              </a:rPr>
              <a:t>67</a:t>
            </a:r>
            <a:r>
              <a:rPr lang="en-US" dirty="0" smtClean="0"/>
              <a:t> program points</a:t>
            </a:r>
          </a:p>
          <a:p>
            <a:pPr marL="457200" indent="-457200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don’t “clear the history” when allocating an object, </a:t>
            </a:r>
            <a:r>
              <a:rPr lang="en-US" dirty="0" smtClean="0">
                <a:solidFill>
                  <a:schemeClr val="accent2"/>
                </a:solidFill>
              </a:rPr>
              <a:t>false positives</a:t>
            </a:r>
            <a:r>
              <a:rPr lang="en-US" dirty="0" smtClean="0"/>
              <a:t> involving </a:t>
            </a:r>
            <a:r>
              <a:rPr lang="en-US" dirty="0" smtClean="0">
                <a:solidFill>
                  <a:schemeClr val="accent2"/>
                </a:solidFill>
              </a:rPr>
              <a:t>11</a:t>
            </a:r>
            <a:r>
              <a:rPr lang="en-US" dirty="0" smtClean="0"/>
              <a:t> program points</a:t>
            </a:r>
          </a:p>
          <a:p>
            <a:pPr marL="457200" indent="-457200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don’t “move the history” when moving an object, </a:t>
            </a:r>
            <a:r>
              <a:rPr lang="en-US" dirty="0" smtClean="0">
                <a:solidFill>
                  <a:schemeClr val="accent2"/>
                </a:solidFill>
              </a:rPr>
              <a:t>false negatives</a:t>
            </a:r>
            <a:r>
              <a:rPr lang="en-US" dirty="0" smtClean="0"/>
              <a:t> involving </a:t>
            </a:r>
            <a:r>
              <a:rPr lang="en-US" dirty="0" smtClean="0">
                <a:solidFill>
                  <a:schemeClr val="accent2"/>
                </a:solidFill>
              </a:rPr>
              <a:t>12</a:t>
            </a:r>
            <a:r>
              <a:rPr lang="en-US" dirty="0" smtClean="0"/>
              <a:t> program points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85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724400"/>
          </a:xfrm>
        </p:spPr>
        <p:txBody>
          <a:bodyPr/>
          <a:lstStyle/>
          <a:p>
            <a:r>
              <a:rPr lang="en-US" dirty="0" smtClean="0"/>
              <a:t>What are data races</a:t>
            </a:r>
          </a:p>
          <a:p>
            <a:endParaRPr lang="en-US" sz="800" dirty="0" smtClean="0"/>
          </a:p>
          <a:p>
            <a:r>
              <a:rPr lang="en-US" dirty="0" smtClean="0"/>
              <a:t>Memory-consistency models: why data races muddy semantics</a:t>
            </a:r>
          </a:p>
          <a:p>
            <a:endParaRPr lang="en-US" sz="800" dirty="0" smtClean="0"/>
          </a:p>
          <a:p>
            <a:r>
              <a:rPr lang="en-US" dirty="0" smtClean="0"/>
              <a:t>Approaches to data-race detection</a:t>
            </a:r>
          </a:p>
          <a:p>
            <a:pPr lvl="1"/>
            <a:r>
              <a:rPr lang="en-US" dirty="0"/>
              <a:t>Static vs. </a:t>
            </a:r>
            <a:r>
              <a:rPr lang="en-US" dirty="0" smtClean="0"/>
              <a:t>dynamic</a:t>
            </a:r>
          </a:p>
          <a:p>
            <a:pPr lvl="1"/>
            <a:r>
              <a:rPr lang="en-US" dirty="0" smtClean="0"/>
              <a:t>Sound </a:t>
            </a:r>
            <a:r>
              <a:rPr lang="en-US" dirty="0"/>
              <a:t>vs. complete vs. both vs. neither</a:t>
            </a:r>
            <a:endParaRPr lang="en-US" dirty="0" smtClean="0"/>
          </a:p>
          <a:p>
            <a:pPr lvl="1"/>
            <a:r>
              <a:rPr lang="en-US" dirty="0" smtClean="0"/>
              <a:t>Locksets</a:t>
            </a:r>
          </a:p>
          <a:p>
            <a:pPr lvl="1"/>
            <a:r>
              <a:rPr lang="en-US" dirty="0" smtClean="0"/>
              <a:t>Vector clocks and </a:t>
            </a:r>
            <a:r>
              <a:rPr lang="en-US" dirty="0" err="1" smtClean="0"/>
              <a:t>FastTrack</a:t>
            </a:r>
            <a:endParaRPr lang="en-US" dirty="0" smtClean="0"/>
          </a:p>
          <a:p>
            <a:pPr lvl="1"/>
            <a:r>
              <a:rPr lang="en-US" dirty="0" smtClean="0"/>
              <a:t>Other recent approaches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Low-level vs. high-level data races</a:t>
            </a:r>
          </a:p>
          <a:p>
            <a:pPr lvl="1"/>
            <a:r>
              <a:rPr lang="en-US" dirty="0"/>
              <a:t>Low-level detection is wrong for detecting high-level data races</a:t>
            </a:r>
            <a:endParaRPr lang="en-US" dirty="0" smtClean="0"/>
          </a:p>
          <a:p>
            <a:pPr lvl="1"/>
            <a:r>
              <a:rPr lang="en-US" dirty="0" smtClean="0"/>
              <a:t>Abstracting low-level data races to remove this gap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346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 consider the semantics of shared memory in the presence of data races to be </a:t>
            </a:r>
            <a:r>
              <a:rPr lang="en-US" dirty="0" smtClean="0">
                <a:solidFill>
                  <a:schemeClr val="accent2"/>
                </a:solidFill>
              </a:rPr>
              <a:t>“the great failure” </a:t>
            </a:r>
            <a:r>
              <a:rPr lang="en-US" dirty="0" smtClean="0"/>
              <a:t>of language design and semantics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Options:</a:t>
            </a:r>
          </a:p>
          <a:p>
            <a:pPr lvl="1"/>
            <a:r>
              <a:rPr lang="en-US" dirty="0" smtClean="0"/>
              <a:t>Abandon shared memory </a:t>
            </a:r>
            <a:r>
              <a:rPr lang="en-US" dirty="0" smtClean="0"/>
              <a:t>/ ignore </a:t>
            </a:r>
            <a:r>
              <a:rPr lang="en-US" dirty="0" smtClean="0"/>
              <a:t>the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Make it easy for language implementation to identify thread-local memory</a:t>
            </a:r>
            <a:endParaRPr lang="en-US" dirty="0" smtClean="0"/>
          </a:p>
          <a:p>
            <a:pPr lvl="1"/>
            <a:r>
              <a:rPr lang="en-US" dirty="0" smtClean="0"/>
              <a:t>Use much slower hardware instructions (10-100x) to access memory </a:t>
            </a:r>
            <a:r>
              <a:rPr lang="en-US" dirty="0" smtClean="0"/>
              <a:t>while providing no benefit to </a:t>
            </a:r>
            <a:r>
              <a:rPr lang="en-US" dirty="0" smtClean="0"/>
              <a:t>data-race-free programs</a:t>
            </a:r>
            <a:endParaRPr lang="en-US" dirty="0" smtClean="0"/>
          </a:p>
          <a:p>
            <a:pPr lvl="1"/>
            <a:r>
              <a:rPr lang="en-US" dirty="0" smtClean="0"/>
              <a:t>Detect data races when they occur</a:t>
            </a:r>
          </a:p>
          <a:p>
            <a:pPr lvl="1"/>
            <a:r>
              <a:rPr lang="en-US" dirty="0" smtClean="0"/>
              <a:t>Make data races impossible via static disciplines</a:t>
            </a:r>
          </a:p>
          <a:p>
            <a:pPr lvl="1"/>
            <a:r>
              <a:rPr lang="en-US" dirty="0" smtClean="0"/>
              <a:t>Continue to “trust programmers”</a:t>
            </a:r>
          </a:p>
          <a:p>
            <a:pPr lvl="1"/>
            <a:r>
              <a:rPr lang="en-US" dirty="0" smtClean="0"/>
              <a:t>Other??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On the plus side, much progress in last 20 years, still accelerating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20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References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There are &gt; 100 papers – these are just ones I find seminal, excellent background, or especially related to topics focused on in this presentation.  Apologies for omissions.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1400" dirty="0"/>
              <a:t>You Don't Know Jack About Shared Variables or Memory Models, </a:t>
            </a:r>
            <a:r>
              <a:rPr lang="en-US" sz="1400" dirty="0" smtClean="0"/>
              <a:t>Hans-J. Boehm</a:t>
            </a:r>
            <a:r>
              <a:rPr lang="en-US" sz="1400" dirty="0"/>
              <a:t>, </a:t>
            </a:r>
            <a:r>
              <a:rPr lang="en-US" sz="1400" dirty="0" err="1"/>
              <a:t>Sarita</a:t>
            </a:r>
            <a:r>
              <a:rPr lang="en-US" sz="1400" dirty="0"/>
              <a:t> V. </a:t>
            </a:r>
            <a:r>
              <a:rPr lang="en-US" sz="1400" dirty="0" err="1"/>
              <a:t>Adve</a:t>
            </a:r>
            <a:r>
              <a:rPr lang="en-US" sz="1400" dirty="0"/>
              <a:t>, Communications of the ACM, February 2012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S. </a:t>
            </a:r>
            <a:r>
              <a:rPr lang="en-US" sz="1400" dirty="0" err="1"/>
              <a:t>Adve</a:t>
            </a:r>
            <a:r>
              <a:rPr lang="en-US" sz="1400" dirty="0"/>
              <a:t> and H. Boehm. Memory Models: A Case for </a:t>
            </a:r>
            <a:r>
              <a:rPr lang="en-US" sz="1400" dirty="0" smtClean="0"/>
              <a:t>Rethinking Parallel </a:t>
            </a:r>
            <a:r>
              <a:rPr lang="en-US" sz="1400" dirty="0"/>
              <a:t>Languages and Hardware. </a:t>
            </a:r>
            <a:r>
              <a:rPr lang="en-US" sz="1400" dirty="0" smtClean="0"/>
              <a:t>Communication of the ACM</a:t>
            </a:r>
            <a:r>
              <a:rPr lang="en-US" sz="1400" dirty="0"/>
              <a:t>, Aug 2010.</a:t>
            </a:r>
            <a:endParaRPr lang="en-US" sz="1400" dirty="0" smtClean="0"/>
          </a:p>
          <a:p>
            <a:r>
              <a:rPr lang="en-US" sz="1400" dirty="0" smtClean="0"/>
              <a:t>Threads Cannot Be Implemented as a Library, Hans-J. Boehm.  PLDI, June 2005.</a:t>
            </a:r>
          </a:p>
          <a:p>
            <a:r>
              <a:rPr lang="en-US" sz="1400" dirty="0" err="1"/>
              <a:t>FastTrack</a:t>
            </a:r>
            <a:r>
              <a:rPr lang="en-US" sz="1400" dirty="0"/>
              <a:t>: efficient and precise dynamic race detection Cormac Flanagan, Stephen N. Freund </a:t>
            </a:r>
            <a:r>
              <a:rPr lang="en-US" sz="1400" dirty="0" smtClean="0"/>
              <a:t>PLDI, </a:t>
            </a:r>
            <a:r>
              <a:rPr lang="en-US" sz="1400" dirty="0"/>
              <a:t>June 2009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Types for Safe Locking: Static Race Detection for Java.  Martin </a:t>
            </a:r>
            <a:r>
              <a:rPr lang="en-US" sz="1400" dirty="0" err="1"/>
              <a:t>Abadi</a:t>
            </a:r>
            <a:r>
              <a:rPr lang="en-US" sz="1400" dirty="0"/>
              <a:t>, Cormac Flanagan, and Stephen N. Freund.  ACM Transactions on Programming Languages and Systems, 2006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Data-Race Exceptions Have Benefits Beyond the Memory Model Benjamin P. Wood, Luis </a:t>
            </a:r>
            <a:r>
              <a:rPr lang="en-US" sz="1400" dirty="0" err="1"/>
              <a:t>Ceze</a:t>
            </a:r>
            <a:r>
              <a:rPr lang="en-US" sz="1400" dirty="0"/>
              <a:t>, Dan </a:t>
            </a:r>
            <a:r>
              <a:rPr lang="en-US" sz="1400" dirty="0" smtClean="0"/>
              <a:t>Grossman. ACM </a:t>
            </a:r>
            <a:r>
              <a:rPr lang="en-US" sz="1400" dirty="0"/>
              <a:t>SIGPLAN Workshop on Memory Systems Performance and Correctness, San </a:t>
            </a:r>
            <a:r>
              <a:rPr lang="en-US" sz="1400" dirty="0" smtClean="0"/>
              <a:t>Jose, </a:t>
            </a:r>
            <a:r>
              <a:rPr lang="en-US" sz="1400" dirty="0"/>
              <a:t>CA, June, 2011</a:t>
            </a:r>
            <a:r>
              <a:rPr lang="en-US" sz="1400" dirty="0" smtClean="0"/>
              <a:t>. [Better more recent paper under submission as of August 2012]</a:t>
            </a:r>
          </a:p>
          <a:p>
            <a:r>
              <a:rPr lang="en-US" sz="1400" dirty="0" err="1" smtClean="0"/>
              <a:t>IFRit</a:t>
            </a:r>
            <a:r>
              <a:rPr lang="en-US" sz="1400" dirty="0"/>
              <a:t>: Interference-Free Regions for Dynamic </a:t>
            </a:r>
            <a:r>
              <a:rPr lang="en-US" sz="1400" dirty="0" smtClean="0"/>
              <a:t>Data-Race Detection.  Laura </a:t>
            </a:r>
            <a:r>
              <a:rPr lang="en-US" sz="1400" dirty="0" err="1"/>
              <a:t>Effinger</a:t>
            </a:r>
            <a:r>
              <a:rPr lang="en-US" sz="1400" dirty="0"/>
              <a:t>-Dean, Brandon Lucia, Luis </a:t>
            </a:r>
            <a:r>
              <a:rPr lang="en-US" sz="1400" dirty="0" err="1"/>
              <a:t>Ceze</a:t>
            </a:r>
            <a:r>
              <a:rPr lang="en-US" sz="1400" dirty="0"/>
              <a:t>, Dan Grossman, Hans-J. </a:t>
            </a:r>
            <a:r>
              <a:rPr lang="en-US" sz="1400" dirty="0" smtClean="0"/>
              <a:t>Boehm. OOPSLA, </a:t>
            </a:r>
            <a:r>
              <a:rPr lang="en-US" sz="1400" dirty="0"/>
              <a:t>October, 2012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845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References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There are &gt; 100 papers – these are just ones I find seminal, excellent background, or especially related to topics focused on in this presentation.  Apologies for omissions.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1400" dirty="0"/>
              <a:t>RADISH: Always-On Sound and Complete Race Detection in Software and Hardware </a:t>
            </a:r>
            <a:br>
              <a:rPr lang="en-US" sz="1400" dirty="0"/>
            </a:br>
            <a:r>
              <a:rPr lang="en-US" sz="1400" dirty="0"/>
              <a:t>Joseph </a:t>
            </a:r>
            <a:r>
              <a:rPr lang="en-US" sz="1400" dirty="0" err="1"/>
              <a:t>Devietti</a:t>
            </a:r>
            <a:r>
              <a:rPr lang="en-US" sz="1400" dirty="0"/>
              <a:t>, Benjamin P. Wood, Karin Strauss, Luis </a:t>
            </a:r>
            <a:r>
              <a:rPr lang="en-US" sz="1400" dirty="0" err="1"/>
              <a:t>Ceze</a:t>
            </a:r>
            <a:r>
              <a:rPr lang="en-US" sz="1400" dirty="0"/>
              <a:t>, Dan Grossman, </a:t>
            </a:r>
            <a:r>
              <a:rPr lang="en-US" sz="1400" dirty="0" err="1"/>
              <a:t>Shaz</a:t>
            </a:r>
            <a:r>
              <a:rPr lang="en-US" sz="1400" dirty="0"/>
              <a:t> </a:t>
            </a:r>
            <a:r>
              <a:rPr lang="en-US" sz="1400" dirty="0" err="1"/>
              <a:t>Qadeer</a:t>
            </a:r>
            <a:r>
              <a:rPr lang="en-US" sz="1400" dirty="0"/>
              <a:t>.</a:t>
            </a:r>
            <a:br>
              <a:rPr lang="en-US" sz="1400" dirty="0"/>
            </a:br>
            <a:r>
              <a:rPr lang="en-US" sz="1400" dirty="0"/>
              <a:t>ISCA, June, 2012. </a:t>
            </a:r>
            <a:endParaRPr lang="en-US" sz="1400" dirty="0" smtClean="0"/>
          </a:p>
          <a:p>
            <a:r>
              <a:rPr lang="en-US" sz="1400" dirty="0" smtClean="0"/>
              <a:t>M</a:t>
            </a:r>
            <a:r>
              <a:rPr lang="en-US" sz="1400" dirty="0"/>
              <a:t>. D. Bond, K. E. Coons, and K. S. McKinley. Pacer: </a:t>
            </a:r>
            <a:r>
              <a:rPr lang="en-US" sz="1400" dirty="0" smtClean="0"/>
              <a:t>Proportional detection </a:t>
            </a:r>
            <a:r>
              <a:rPr lang="en-US" sz="1400" dirty="0"/>
              <a:t>of data races. </a:t>
            </a:r>
            <a:r>
              <a:rPr lang="en-US" sz="1400" dirty="0" smtClean="0"/>
              <a:t>PLDI</a:t>
            </a:r>
            <a:r>
              <a:rPr lang="en-US" sz="1400" dirty="0"/>
              <a:t>, </a:t>
            </a:r>
            <a:r>
              <a:rPr lang="en-US" sz="1400" dirty="0" smtClean="0"/>
              <a:t>June 2010.</a:t>
            </a:r>
          </a:p>
          <a:p>
            <a:r>
              <a:rPr lang="en-US" sz="1400" dirty="0"/>
              <a:t>T. </a:t>
            </a:r>
            <a:r>
              <a:rPr lang="en-US" sz="1400" dirty="0" err="1"/>
              <a:t>Elmas</a:t>
            </a:r>
            <a:r>
              <a:rPr lang="en-US" sz="1400" dirty="0"/>
              <a:t>, S. </a:t>
            </a:r>
            <a:r>
              <a:rPr lang="en-US" sz="1400" dirty="0" err="1"/>
              <a:t>Qadeer</a:t>
            </a:r>
            <a:r>
              <a:rPr lang="en-US" sz="1400" dirty="0"/>
              <a:t>, and S. </a:t>
            </a:r>
            <a:r>
              <a:rPr lang="en-US" sz="1400" dirty="0" err="1"/>
              <a:t>Tasiran</a:t>
            </a:r>
            <a:r>
              <a:rPr lang="en-US" sz="1400" dirty="0"/>
              <a:t>. Goldilocks: A race </a:t>
            </a:r>
            <a:r>
              <a:rPr lang="en-US" sz="1400" dirty="0" smtClean="0"/>
              <a:t>and transaction-aware </a:t>
            </a:r>
            <a:r>
              <a:rPr lang="en-US" sz="1400" dirty="0"/>
              <a:t>Java runtime. </a:t>
            </a:r>
            <a:r>
              <a:rPr lang="en-US" sz="1400" dirty="0" smtClean="0"/>
              <a:t>PLDI</a:t>
            </a:r>
            <a:r>
              <a:rPr lang="en-US" sz="1400" dirty="0"/>
              <a:t>, </a:t>
            </a:r>
            <a:r>
              <a:rPr lang="en-US" sz="1400" dirty="0" smtClean="0"/>
              <a:t>June </a:t>
            </a:r>
            <a:r>
              <a:rPr lang="en-US" sz="1400" dirty="0"/>
              <a:t>2007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D. R. </a:t>
            </a:r>
            <a:r>
              <a:rPr lang="en-US" sz="1400" dirty="0" err="1"/>
              <a:t>Engler</a:t>
            </a:r>
            <a:r>
              <a:rPr lang="en-US" sz="1400" dirty="0"/>
              <a:t> and K. Ashcraft. </a:t>
            </a:r>
            <a:r>
              <a:rPr lang="en-US" sz="1400" dirty="0" err="1"/>
              <a:t>RacerX</a:t>
            </a:r>
            <a:r>
              <a:rPr lang="en-US" sz="1400" dirty="0"/>
              <a:t>: Effective, static detection </a:t>
            </a:r>
            <a:r>
              <a:rPr lang="en-US" sz="1400" dirty="0" smtClean="0"/>
              <a:t>of race </a:t>
            </a:r>
            <a:r>
              <a:rPr lang="en-US" sz="1400" dirty="0"/>
              <a:t>conditions and deadlocks. </a:t>
            </a:r>
            <a:r>
              <a:rPr lang="en-US" sz="1400" dirty="0" smtClean="0"/>
              <a:t>SOSP</a:t>
            </a:r>
            <a:r>
              <a:rPr lang="en-US" sz="1400" dirty="0"/>
              <a:t>, </a:t>
            </a:r>
            <a:r>
              <a:rPr lang="en-US" sz="1400" dirty="0" smtClean="0"/>
              <a:t>2003.</a:t>
            </a:r>
          </a:p>
          <a:p>
            <a:r>
              <a:rPr lang="en-US" sz="1400" dirty="0"/>
              <a:t>M. </a:t>
            </a:r>
            <a:r>
              <a:rPr lang="en-US" sz="1400" dirty="0" err="1"/>
              <a:t>Naik</a:t>
            </a:r>
            <a:r>
              <a:rPr lang="en-US" sz="1400" dirty="0"/>
              <a:t>, A. Aiken, and J. Whaley. Effective static race detection </a:t>
            </a:r>
            <a:r>
              <a:rPr lang="en-US" sz="1400" dirty="0" smtClean="0"/>
              <a:t>for Java</a:t>
            </a:r>
            <a:r>
              <a:rPr lang="en-US" sz="1400" dirty="0"/>
              <a:t>. </a:t>
            </a:r>
            <a:r>
              <a:rPr lang="en-US" sz="1400" dirty="0" smtClean="0"/>
              <a:t>PLDI</a:t>
            </a:r>
            <a:r>
              <a:rPr lang="en-US" sz="1400" dirty="0"/>
              <a:t>, </a:t>
            </a:r>
            <a:r>
              <a:rPr lang="en-US" sz="1400" dirty="0" smtClean="0"/>
              <a:t>June 2006.</a:t>
            </a:r>
          </a:p>
          <a:p>
            <a:r>
              <a:rPr lang="en-US" sz="1400" dirty="0"/>
              <a:t>R. </a:t>
            </a:r>
            <a:r>
              <a:rPr lang="en-US" sz="1400" dirty="0" err="1"/>
              <a:t>O’Callahan</a:t>
            </a:r>
            <a:r>
              <a:rPr lang="en-US" sz="1400" dirty="0"/>
              <a:t> and J.-D. Choi. Hybrid dynamic data race </a:t>
            </a:r>
            <a:r>
              <a:rPr lang="en-US" sz="1400" dirty="0" smtClean="0"/>
              <a:t>detection. In </a:t>
            </a:r>
            <a:r>
              <a:rPr lang="en-US" sz="1400" dirty="0" err="1"/>
              <a:t>PPoPP</a:t>
            </a:r>
            <a:r>
              <a:rPr lang="en-US" sz="1400" dirty="0"/>
              <a:t>, </a:t>
            </a:r>
            <a:r>
              <a:rPr lang="en-US" sz="1400" dirty="0" smtClean="0"/>
              <a:t>2003.</a:t>
            </a:r>
          </a:p>
          <a:p>
            <a:r>
              <a:rPr lang="en-US" sz="1400" dirty="0"/>
              <a:t>S. Savage, M. Burrows, G. Nelson, P. </a:t>
            </a:r>
            <a:r>
              <a:rPr lang="en-US" sz="1400" dirty="0" err="1"/>
              <a:t>Sobalvarro</a:t>
            </a:r>
            <a:r>
              <a:rPr lang="en-US" sz="1400" dirty="0"/>
              <a:t>, and T. E. </a:t>
            </a:r>
            <a:r>
              <a:rPr lang="en-US" sz="1400" dirty="0" smtClean="0"/>
              <a:t>Anderson. Eraser</a:t>
            </a:r>
            <a:r>
              <a:rPr lang="en-US" sz="1400" dirty="0"/>
              <a:t>: A dynamic data race detector for multi-threaded </a:t>
            </a:r>
            <a:r>
              <a:rPr lang="en-US" sz="1400" dirty="0" smtClean="0"/>
              <a:t>programs. Transactions on Computer Systems, 1997.</a:t>
            </a:r>
          </a:p>
          <a:p>
            <a:r>
              <a:rPr lang="en-US" sz="1400" dirty="0"/>
              <a:t>J. W. </a:t>
            </a:r>
            <a:r>
              <a:rPr lang="en-US" sz="1400" dirty="0" err="1"/>
              <a:t>Voung</a:t>
            </a:r>
            <a:r>
              <a:rPr lang="en-US" sz="1400" dirty="0"/>
              <a:t>, R. </a:t>
            </a:r>
            <a:r>
              <a:rPr lang="en-US" sz="1400" dirty="0" err="1"/>
              <a:t>Jhala</a:t>
            </a:r>
            <a:r>
              <a:rPr lang="en-US" sz="1400" dirty="0"/>
              <a:t>, and S. Lerner. Relay: static race detection </a:t>
            </a:r>
            <a:r>
              <a:rPr lang="en-US" sz="1400" dirty="0" smtClean="0"/>
              <a:t>on millions </a:t>
            </a:r>
            <a:r>
              <a:rPr lang="en-US" sz="1400" dirty="0"/>
              <a:t>of lines of code. </a:t>
            </a:r>
            <a:r>
              <a:rPr lang="en-US" sz="1400" dirty="0" smtClean="0"/>
              <a:t> </a:t>
            </a:r>
            <a:r>
              <a:rPr lang="en-US" sz="1400" dirty="0"/>
              <a:t>FSE, </a:t>
            </a:r>
            <a:r>
              <a:rPr lang="en-US" sz="1400" dirty="0" smtClean="0"/>
              <a:t>2007</a:t>
            </a:r>
            <a:r>
              <a:rPr lang="en-US" sz="14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300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“Advertisement”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have written a “from the beginning” introduction to parallelism and concurrency for second-year undergraduates</a:t>
            </a:r>
          </a:p>
          <a:p>
            <a:pPr lvl="1"/>
            <a:r>
              <a:rPr lang="en-US" dirty="0" smtClean="0"/>
              <a:t>Good background reading for your younger friends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http://www.cs.washington.edu/homes/djg/teachingMaterials/spac/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More basic than this presentation</a:t>
            </a:r>
          </a:p>
          <a:p>
            <a:pPr lvl="1"/>
            <a:r>
              <a:rPr lang="en-US" dirty="0" smtClean="0"/>
              <a:t>Much less on data races</a:t>
            </a:r>
          </a:p>
          <a:p>
            <a:pPr lvl="1"/>
            <a:r>
              <a:rPr lang="en-US" dirty="0" smtClean="0"/>
              <a:t>More on parallel algorithms</a:t>
            </a:r>
          </a:p>
          <a:p>
            <a:pPr lvl="1"/>
            <a:r>
              <a:rPr lang="en-US" dirty="0" smtClean="0"/>
              <a:t>More on synchronization mechanisms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Has been used at roughly 10 universities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 Programming-Languages View of Data Races,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64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95729</TotalTime>
  <Words>8074</Words>
  <Application>Microsoft Office PowerPoint</Application>
  <PresentationFormat>On-screen Show (4:3)</PresentationFormat>
  <Paragraphs>1685</Paragraphs>
  <Slides>95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96" baseType="lpstr">
      <vt:lpstr>dan_design_template</vt:lpstr>
      <vt:lpstr>A Programming-Languages View of Data Races</vt:lpstr>
      <vt:lpstr>Goals</vt:lpstr>
      <vt:lpstr>Meta</vt:lpstr>
      <vt:lpstr>Outline</vt:lpstr>
      <vt:lpstr>Shared memory</vt:lpstr>
      <vt:lpstr>Digression: Why Use Threads?</vt:lpstr>
      <vt:lpstr>An analogy</vt:lpstr>
      <vt:lpstr>Back to shared memory…</vt:lpstr>
      <vt:lpstr>Data races, informally</vt:lpstr>
      <vt:lpstr>Bad interleaving example</vt:lpstr>
      <vt:lpstr>Consistent locking</vt:lpstr>
      <vt:lpstr>Data races, more formally</vt:lpstr>
      <vt:lpstr>Data races, more formally</vt:lpstr>
      <vt:lpstr>Data races, more formally</vt:lpstr>
      <vt:lpstr>Data races, more formally</vt:lpstr>
      <vt:lpstr>Beyond locks</vt:lpstr>
      <vt:lpstr>Outline</vt:lpstr>
      <vt:lpstr>Why care about data races?</vt:lpstr>
      <vt:lpstr>An example</vt:lpstr>
      <vt:lpstr>An example</vt:lpstr>
      <vt:lpstr>Common-subexpression elimination</vt:lpstr>
      <vt:lpstr>A decision…</vt:lpstr>
      <vt:lpstr>Memory-consistency model</vt:lpstr>
      <vt:lpstr>Considered too strong</vt:lpstr>
      <vt:lpstr>PowerPoint Presentation</vt:lpstr>
      <vt:lpstr>The “grand compromise”</vt:lpstr>
      <vt:lpstr>Roles under the compromise</vt:lpstr>
      <vt:lpstr>Back to the example</vt:lpstr>
      <vt:lpstr>Back to the example</vt:lpstr>
      <vt:lpstr>Back to the example</vt:lpstr>
      <vt:lpstr>Back to the example</vt:lpstr>
      <vt:lpstr>So what is allowed?</vt:lpstr>
      <vt:lpstr>Across synchronization operations</vt:lpstr>
      <vt:lpstr>New memory values?</vt:lpstr>
      <vt:lpstr>Trouble with loops</vt:lpstr>
      <vt:lpstr>Thread-local memory</vt:lpstr>
      <vt:lpstr>Outline</vt:lpstr>
      <vt:lpstr>Where we are…</vt:lpstr>
      <vt:lpstr>Static vs. dynamic</vt:lpstr>
      <vt:lpstr>Static vs. Dynamic</vt:lpstr>
      <vt:lpstr>Static, considered</vt:lpstr>
      <vt:lpstr>Dynamic, considered</vt:lpstr>
      <vt:lpstr>Design Dimension: Precision</vt:lpstr>
      <vt:lpstr>Static vs. dynamic reconsidered</vt:lpstr>
      <vt:lpstr>Design dimension: Granularity</vt:lpstr>
      <vt:lpstr>Outline</vt:lpstr>
      <vt:lpstr>Locksets in brief</vt:lpstr>
      <vt:lpstr>Dynamic Lockset detector [Savage et al]</vt:lpstr>
      <vt:lpstr>Sound, incomplete</vt:lpstr>
      <vt:lpstr>Issues and extensions</vt:lpstr>
      <vt:lpstr>Static lockset [Abadi, Flanagan, Freund]</vt:lpstr>
      <vt:lpstr>Pseudocode</vt:lpstr>
      <vt:lpstr>Key details</vt:lpstr>
      <vt:lpstr>Outline</vt:lpstr>
      <vt:lpstr>Dynamic happens-before</vt:lpstr>
      <vt:lpstr>Vector clocks (as used for data race detection)</vt:lpstr>
      <vt:lpstr>Lots of vector clocks</vt:lpstr>
      <vt:lpstr>In total</vt:lpstr>
      <vt:lpstr>Writes</vt:lpstr>
      <vt:lpstr>Reads</vt:lpstr>
      <vt:lpstr>Acquires</vt:lpstr>
      <vt:lpstr>Releases</vt:lpstr>
      <vt:lpstr>Example: Put it all together</vt:lpstr>
      <vt:lpstr>It works!</vt:lpstr>
      <vt:lpstr>FastTrack [Flanagan, Freund, PLDI2010]</vt:lpstr>
      <vt:lpstr>Key idea</vt:lpstr>
      <vt:lpstr>Revised algorithm</vt:lpstr>
      <vt:lpstr>Writes</vt:lpstr>
      <vt:lpstr>Writes</vt:lpstr>
      <vt:lpstr>Reads</vt:lpstr>
      <vt:lpstr>Reads</vt:lpstr>
      <vt:lpstr>Reads</vt:lpstr>
      <vt:lpstr>Reads</vt:lpstr>
      <vt:lpstr>Summary</vt:lpstr>
      <vt:lpstr>Outline</vt:lpstr>
      <vt:lpstr>A few other projects</vt:lpstr>
      <vt:lpstr>Outline</vt:lpstr>
      <vt:lpstr>What is memory?</vt:lpstr>
      <vt:lpstr>Language-level</vt:lpstr>
      <vt:lpstr>Machine-level</vt:lpstr>
      <vt:lpstr>The Run-Time System</vt:lpstr>
      <vt:lpstr>Connection to data races</vt:lpstr>
      <vt:lpstr>Problem #1: False positives</vt:lpstr>
      <vt:lpstr>Problem #2: False negatives</vt:lpstr>
      <vt:lpstr>Problem #3: False positives</vt:lpstr>
      <vt:lpstr>Problem #4: False negatives</vt:lpstr>
      <vt:lpstr>Fixing the problems</vt:lpstr>
      <vt:lpstr>Prototype</vt:lpstr>
      <vt:lpstr>Reuse / performance</vt:lpstr>
      <vt:lpstr>But does it work?</vt:lpstr>
      <vt:lpstr>Outline</vt:lpstr>
      <vt:lpstr>Perspective</vt:lpstr>
      <vt:lpstr>Key References (1/2)</vt:lpstr>
      <vt:lpstr>Key References (2/2)</vt:lpstr>
      <vt:lpstr>“Advertisement”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2489</cp:revision>
  <cp:lastPrinted>2012-02-29T20:46:23Z</cp:lastPrinted>
  <dcterms:created xsi:type="dcterms:W3CDTF">2009-03-13T20:43:19Z</dcterms:created>
  <dcterms:modified xsi:type="dcterms:W3CDTF">2012-09-13T16:50:11Z</dcterms:modified>
</cp:coreProperties>
</file>