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411" r:id="rId3"/>
    <p:sldId id="467" r:id="rId4"/>
    <p:sldId id="492" r:id="rId5"/>
    <p:sldId id="468" r:id="rId6"/>
    <p:sldId id="469" r:id="rId7"/>
    <p:sldId id="470" r:id="rId8"/>
    <p:sldId id="471" r:id="rId9"/>
    <p:sldId id="516" r:id="rId10"/>
    <p:sldId id="437" r:id="rId11"/>
    <p:sldId id="518" r:id="rId12"/>
    <p:sldId id="520" r:id="rId13"/>
    <p:sldId id="517" r:id="rId14"/>
    <p:sldId id="521" r:id="rId15"/>
    <p:sldId id="522" r:id="rId16"/>
    <p:sldId id="526" r:id="rId17"/>
    <p:sldId id="528" r:id="rId18"/>
    <p:sldId id="529" r:id="rId19"/>
    <p:sldId id="536" r:id="rId20"/>
    <p:sldId id="533" r:id="rId21"/>
    <p:sldId id="530" r:id="rId22"/>
    <p:sldId id="531" r:id="rId23"/>
    <p:sldId id="532" r:id="rId24"/>
    <p:sldId id="534" r:id="rId25"/>
    <p:sldId id="535" r:id="rId26"/>
    <p:sldId id="525" r:id="rId27"/>
    <p:sldId id="524" r:id="rId28"/>
    <p:sldId id="543" r:id="rId29"/>
    <p:sldId id="538" r:id="rId30"/>
    <p:sldId id="539" r:id="rId31"/>
    <p:sldId id="542" r:id="rId32"/>
    <p:sldId id="540" r:id="rId33"/>
    <p:sldId id="472" r:id="rId34"/>
    <p:sldId id="544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3D7E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0" autoAdjust="0"/>
    <p:restoredTop sz="94660"/>
  </p:normalViewPr>
  <p:slideViewPr>
    <p:cSldViewPr>
      <p:cViewPr varScale="1">
        <p:scale>
          <a:sx n="73" d="100"/>
          <a:sy n="73" d="100"/>
        </p:scale>
        <p:origin x="-108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7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9A6C3-7664-4CAD-A03B-69937D701C68}" type="slidenum">
              <a:rPr lang="en-US"/>
              <a:pPr/>
              <a:t>11</a:t>
            </a:fld>
            <a:endParaRPr lang="en-US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9A6C3-7664-4CAD-A03B-69937D701C68}" type="slidenum">
              <a:rPr lang="en-US"/>
              <a:pPr/>
              <a:t>12</a:t>
            </a:fld>
            <a:endParaRPr lang="en-US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47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2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3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E7A2A-9D83-4A79-9084-BBA9523B7768}" type="slidenum">
              <a:rPr lang="en-US"/>
              <a:pPr/>
              <a:t>16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29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9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34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4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458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1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527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14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41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04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69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69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831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892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E7A2A-9D83-4A79-9084-BBA9523B7768}" type="slidenum">
              <a:rPr lang="en-US"/>
              <a:pPr/>
              <a:t>34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86B8E-3403-4936-9DD6-DA5BA8789079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BF000-B95D-4AA2-85A7-E44654B4C03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50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E82A5-2CE2-4961-A7FB-318EC0716415}" type="slidenum">
              <a:rPr lang="en-US"/>
              <a:pPr/>
              <a:t>9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4267200" cy="457200"/>
          </a:xfrm>
        </p:spPr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November 19,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305800" cy="1600200"/>
          </a:xfrm>
        </p:spPr>
        <p:txBody>
          <a:bodyPr/>
          <a:lstStyle/>
          <a:p>
            <a:pPr algn="ctr"/>
            <a:r>
              <a:rPr lang="en-US" sz="2800" i="0" dirty="0" smtClean="0"/>
              <a:t>University </a:t>
            </a:r>
            <a:r>
              <a:rPr lang="en-US" sz="2800" i="0" dirty="0"/>
              <a:t>of Washington 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Computer </a:t>
            </a:r>
            <a:r>
              <a:rPr lang="en-US" sz="2800" i="0" dirty="0"/>
              <a:t>Science &amp; Engineering 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Curriculum </a:t>
            </a:r>
            <a:r>
              <a:rPr lang="en-US" sz="2800" i="0" dirty="0"/>
              <a:t>Revision: Why, What, </a:t>
            </a:r>
            <a:r>
              <a:rPr lang="en-US" sz="2800" i="0" dirty="0" smtClean="0"/>
              <a:t>How*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76800"/>
            <a:ext cx="7391400" cy="838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University of </a:t>
            </a:r>
            <a:r>
              <a:rPr lang="en-US" sz="2200" dirty="0" smtClean="0">
                <a:latin typeface="+mj-lt"/>
              </a:rPr>
              <a:t>Washington</a:t>
            </a:r>
          </a:p>
          <a:p>
            <a:endParaRPr lang="en-US" sz="2200" dirty="0">
              <a:latin typeface="+mj-lt"/>
            </a:endParaRPr>
          </a:p>
          <a:p>
            <a:pPr algn="l"/>
            <a:r>
              <a:rPr lang="en-US" sz="1800" dirty="0" smtClean="0">
                <a:latin typeface="+mj-lt"/>
              </a:rPr>
              <a:t>* Opinions expressed are the personal opinions of the presenter</a:t>
            </a:r>
            <a:endParaRPr lang="en-US" sz="1800" dirty="0" smtClean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The 300-level should “bridge” 143 to the 400-level,</a:t>
            </a:r>
          </a:p>
          <a:p>
            <a:pPr marL="0" indent="0" algn="ctr">
              <a:buNone/>
            </a:pPr>
            <a:r>
              <a:rPr lang="en-US" i="1" dirty="0" smtClean="0"/>
              <a:t>emphasizing the core principles of computing </a:t>
            </a:r>
          </a:p>
          <a:p>
            <a:pPr marL="0" indent="0" algn="ctr">
              <a:buNone/>
            </a:pPr>
            <a:r>
              <a:rPr lang="en-US" i="1" dirty="0" smtClean="0"/>
              <a:t>and preparing students regardless of later interests/specialization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lot must happen between week 20 of programming and CSE4xx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Various degree requirements and options omitted to tell a “simple story” that fits on slides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88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old way…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52578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326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Structures</a:t>
            </a:r>
            <a:endParaRPr lang="en-US" sz="1700" dirty="0">
              <a:latin typeface="Arial" charset="0"/>
            </a:endParaRPr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12954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321</a:t>
            </a:r>
          </a:p>
          <a:p>
            <a:pPr algn="ctr"/>
            <a:r>
              <a:rPr lang="en-US" sz="1700" dirty="0">
                <a:latin typeface="Arial" charset="0"/>
              </a:rPr>
              <a:t>Discrete </a:t>
            </a:r>
            <a:endParaRPr lang="en-US" sz="1700" dirty="0" smtClean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Math</a:t>
            </a:r>
            <a:endParaRPr lang="en-US" sz="1700" dirty="0">
              <a:latin typeface="Arial" charset="0"/>
            </a:endParaRPr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53340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370</a:t>
            </a:r>
          </a:p>
          <a:p>
            <a:pPr algn="ctr"/>
            <a:r>
              <a:rPr lang="en-US" sz="1700" dirty="0" smtClean="0">
                <a:latin typeface="Arial" charset="0"/>
              </a:rPr>
              <a:t>  Digital </a:t>
            </a:r>
          </a:p>
          <a:p>
            <a:pPr algn="ctr"/>
            <a:r>
              <a:rPr lang="en-US" sz="1700" dirty="0" smtClean="0">
                <a:latin typeface="Arial" charset="0"/>
              </a:rPr>
              <a:t>Design</a:t>
            </a:r>
            <a:endParaRPr lang="en-US" sz="1700" dirty="0">
              <a:latin typeface="Arial" charset="0"/>
            </a:endParaRP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2743200" y="4114800"/>
            <a:ext cx="6096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4114800" y="1524000"/>
            <a:ext cx="1524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33528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378</a:t>
            </a:r>
          </a:p>
          <a:p>
            <a:pPr algn="ctr"/>
            <a:r>
              <a:rPr lang="en-US" sz="1700">
                <a:latin typeface="Arial" charset="0"/>
              </a:rPr>
              <a:t>Architecture,</a:t>
            </a:r>
          </a:p>
          <a:p>
            <a:pPr algn="ctr"/>
            <a:r>
              <a:rPr lang="en-US" sz="1700">
                <a:latin typeface="Arial" charset="0"/>
              </a:rPr>
              <a:t>Assembly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70104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341</a:t>
            </a:r>
          </a:p>
          <a:p>
            <a:pPr algn="ctr"/>
            <a:r>
              <a:rPr lang="en-US" sz="1700">
                <a:latin typeface="Arial" charset="0"/>
              </a:rPr>
              <a:t>Programming</a:t>
            </a:r>
          </a:p>
          <a:p>
            <a:pPr algn="ctr"/>
            <a:r>
              <a:rPr lang="en-US" sz="1700">
                <a:latin typeface="Arial" charset="0"/>
              </a:rPr>
              <a:t>Languages</a:t>
            </a:r>
          </a:p>
        </p:txBody>
      </p:sp>
      <p:sp>
        <p:nvSpPr>
          <p:cNvPr id="195594" name="Oval 10"/>
          <p:cNvSpPr>
            <a:spLocks noChangeArrowheads="1"/>
          </p:cNvSpPr>
          <p:nvPr/>
        </p:nvSpPr>
        <p:spPr bwMode="auto">
          <a:xfrm>
            <a:off x="34290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322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Formal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Models</a:t>
            </a:r>
            <a:endParaRPr lang="en-US" sz="1700" dirty="0">
              <a:latin typeface="Arial" charset="0"/>
            </a:endParaRPr>
          </a:p>
        </p:txBody>
      </p:sp>
      <p:sp>
        <p:nvSpPr>
          <p:cNvPr id="195595" name="Oval 11"/>
          <p:cNvSpPr>
            <a:spLocks noChangeArrowheads="1"/>
          </p:cNvSpPr>
          <p:nvPr/>
        </p:nvSpPr>
        <p:spPr bwMode="auto">
          <a:xfrm>
            <a:off x="12954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303</a:t>
            </a:r>
          </a:p>
          <a:p>
            <a:pPr algn="ctr"/>
            <a:r>
              <a:rPr lang="en-US" sz="1700">
                <a:latin typeface="Arial" charset="0"/>
              </a:rPr>
              <a:t>C, tools, unix</a:t>
            </a:r>
          </a:p>
          <a:p>
            <a:pPr algn="ctr"/>
            <a:r>
              <a:rPr lang="en-US" sz="1700">
                <a:latin typeface="Arial" charset="0"/>
              </a:rPr>
              <a:t>ethics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2743200" y="2438400"/>
            <a:ext cx="685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>
            <a:off x="4800600" y="4114800"/>
            <a:ext cx="5334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2438400" y="1524000"/>
            <a:ext cx="16764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9" name="Oval 15"/>
          <p:cNvSpPr>
            <a:spLocks noChangeArrowheads="1"/>
          </p:cNvSpPr>
          <p:nvPr/>
        </p:nvSpPr>
        <p:spPr bwMode="auto">
          <a:xfrm>
            <a:off x="1447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STAT 390</a:t>
            </a:r>
          </a:p>
          <a:p>
            <a:pPr algn="ctr"/>
            <a:r>
              <a:rPr lang="en-US" sz="1700" dirty="0">
                <a:latin typeface="Arial" charset="0"/>
              </a:rPr>
              <a:t>or </a:t>
            </a:r>
            <a:r>
              <a:rPr lang="en-US" sz="1700" dirty="0" smtClean="0">
                <a:latin typeface="Arial" charset="0"/>
              </a:rPr>
              <a:t>STAT391</a:t>
            </a:r>
            <a:endParaRPr lang="en-US" sz="1700" dirty="0">
              <a:latin typeface="Arial" charset="0"/>
            </a:endParaRP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5257800" y="49530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215</a:t>
            </a:r>
          </a:p>
          <a:p>
            <a:pPr algn="ctr"/>
            <a:r>
              <a:rPr lang="en-US" sz="1700" dirty="0" smtClean="0">
                <a:latin typeface="Arial" charset="0"/>
              </a:rPr>
              <a:t>Intro EE</a:t>
            </a:r>
            <a:endParaRPr lang="en-US" sz="1700" dirty="0">
              <a:latin typeface="Arial" charset="0"/>
            </a:endParaRPr>
          </a:p>
        </p:txBody>
      </p:sp>
      <p:sp>
        <p:nvSpPr>
          <p:cNvPr id="195603" name="Oval 19" descr="Solid diamond"/>
          <p:cNvSpPr>
            <a:spLocks noChangeArrowheads="1"/>
          </p:cNvSpPr>
          <p:nvPr/>
        </p:nvSpPr>
        <p:spPr bwMode="auto">
          <a:xfrm>
            <a:off x="7010400" y="4953000"/>
            <a:ext cx="1447800" cy="1371600"/>
          </a:xfrm>
          <a:prstGeom prst="ellipse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233</a:t>
            </a:r>
          </a:p>
          <a:p>
            <a:pPr algn="ctr"/>
            <a:r>
              <a:rPr lang="en-US" sz="1700" dirty="0" smtClean="0">
                <a:latin typeface="Arial" charset="0"/>
              </a:rPr>
              <a:t>Frequency,</a:t>
            </a:r>
          </a:p>
          <a:p>
            <a:pPr algn="ctr"/>
            <a:r>
              <a:rPr lang="en-US" sz="1700" dirty="0" smtClean="0">
                <a:latin typeface="Arial" charset="0"/>
              </a:rPr>
              <a:t>Power, …</a:t>
            </a:r>
            <a:endParaRPr lang="en-US" sz="17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010400" y="1042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15200" y="990600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010400" y="2308225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480300" y="2133600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33" name="Rectangle 35" descr="Solid diamond"/>
          <p:cNvSpPr>
            <a:spLocks noChangeArrowheads="1"/>
          </p:cNvSpPr>
          <p:nvPr/>
        </p:nvSpPr>
        <p:spPr bwMode="auto">
          <a:xfrm>
            <a:off x="7010400" y="1524000"/>
            <a:ext cx="304800" cy="228600"/>
          </a:xfrm>
          <a:prstGeom prst="rect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7315200" y="1431925"/>
            <a:ext cx="1670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</a:t>
            </a:r>
            <a:r>
              <a:rPr lang="en-US" sz="1500" i="1">
                <a:latin typeface="Arial" charset="0"/>
              </a:rPr>
              <a:t>hardware</a:t>
            </a:r>
          </a:p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36" name="Oval 15"/>
          <p:cNvSpPr>
            <a:spLocks noChangeArrowheads="1"/>
          </p:cNvSpPr>
          <p:nvPr/>
        </p:nvSpPr>
        <p:spPr bwMode="auto">
          <a:xfrm>
            <a:off x="3352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 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918148" y="49530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21" y="49530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3697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old way…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52578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326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Structures</a:t>
            </a:r>
            <a:endParaRPr lang="en-US" sz="1700" dirty="0">
              <a:latin typeface="Arial" charset="0"/>
            </a:endParaRPr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12954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321</a:t>
            </a:r>
          </a:p>
          <a:p>
            <a:pPr algn="ctr"/>
            <a:r>
              <a:rPr lang="en-US" sz="1700" dirty="0">
                <a:latin typeface="Arial" charset="0"/>
              </a:rPr>
              <a:t>Discrete </a:t>
            </a:r>
            <a:endParaRPr lang="en-US" sz="1700" dirty="0" smtClean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Math</a:t>
            </a:r>
            <a:endParaRPr lang="en-US" sz="1700" dirty="0">
              <a:latin typeface="Arial" charset="0"/>
            </a:endParaRPr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53340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370</a:t>
            </a:r>
          </a:p>
          <a:p>
            <a:pPr algn="ctr"/>
            <a:r>
              <a:rPr lang="en-US" sz="1700" dirty="0" smtClean="0">
                <a:latin typeface="Arial" charset="0"/>
              </a:rPr>
              <a:t>  Digital </a:t>
            </a:r>
          </a:p>
          <a:p>
            <a:pPr algn="ctr"/>
            <a:r>
              <a:rPr lang="en-US" sz="1700" dirty="0" smtClean="0">
                <a:latin typeface="Arial" charset="0"/>
              </a:rPr>
              <a:t>Design</a:t>
            </a:r>
            <a:endParaRPr lang="en-US" sz="1700" dirty="0">
              <a:latin typeface="Arial" charset="0"/>
            </a:endParaRPr>
          </a:p>
        </p:txBody>
      </p:sp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2743200" y="4114800"/>
            <a:ext cx="6096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4114800" y="1524000"/>
            <a:ext cx="15240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33528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378</a:t>
            </a:r>
          </a:p>
          <a:p>
            <a:pPr algn="ctr"/>
            <a:r>
              <a:rPr lang="en-US" sz="1700">
                <a:latin typeface="Arial" charset="0"/>
              </a:rPr>
              <a:t>Architecture,</a:t>
            </a:r>
          </a:p>
          <a:p>
            <a:pPr algn="ctr"/>
            <a:r>
              <a:rPr lang="en-US" sz="1700">
                <a:latin typeface="Arial" charset="0"/>
              </a:rPr>
              <a:t>Assembly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70104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341</a:t>
            </a:r>
          </a:p>
          <a:p>
            <a:pPr algn="ctr"/>
            <a:r>
              <a:rPr lang="en-US" sz="1700">
                <a:latin typeface="Arial" charset="0"/>
              </a:rPr>
              <a:t>Programming</a:t>
            </a:r>
          </a:p>
          <a:p>
            <a:pPr algn="ctr"/>
            <a:r>
              <a:rPr lang="en-US" sz="1700">
                <a:latin typeface="Arial" charset="0"/>
              </a:rPr>
              <a:t>Languages</a:t>
            </a:r>
          </a:p>
        </p:txBody>
      </p:sp>
      <p:sp>
        <p:nvSpPr>
          <p:cNvPr id="195594" name="Oval 10"/>
          <p:cNvSpPr>
            <a:spLocks noChangeArrowheads="1"/>
          </p:cNvSpPr>
          <p:nvPr/>
        </p:nvSpPr>
        <p:spPr bwMode="auto">
          <a:xfrm>
            <a:off x="3429000" y="17526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322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Formal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Models</a:t>
            </a:r>
            <a:endParaRPr lang="en-US" sz="1700" dirty="0">
              <a:latin typeface="Arial" charset="0"/>
            </a:endParaRPr>
          </a:p>
        </p:txBody>
      </p:sp>
      <p:sp>
        <p:nvSpPr>
          <p:cNvPr id="195595" name="Oval 11"/>
          <p:cNvSpPr>
            <a:spLocks noChangeArrowheads="1"/>
          </p:cNvSpPr>
          <p:nvPr/>
        </p:nvSpPr>
        <p:spPr bwMode="auto">
          <a:xfrm>
            <a:off x="1295400" y="3352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303</a:t>
            </a:r>
          </a:p>
          <a:p>
            <a:pPr algn="ctr"/>
            <a:r>
              <a:rPr lang="en-US" sz="1700">
                <a:latin typeface="Arial" charset="0"/>
              </a:rPr>
              <a:t>C, tools, unix</a:t>
            </a:r>
          </a:p>
          <a:p>
            <a:pPr algn="ctr"/>
            <a:r>
              <a:rPr lang="en-US" sz="1700">
                <a:latin typeface="Arial" charset="0"/>
              </a:rPr>
              <a:t>ethics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2743200" y="2438400"/>
            <a:ext cx="685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>
            <a:off x="4800600" y="4114800"/>
            <a:ext cx="5334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2438400" y="1524000"/>
            <a:ext cx="1676400" cy="304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9" name="Oval 15"/>
          <p:cNvSpPr>
            <a:spLocks noChangeArrowheads="1"/>
          </p:cNvSpPr>
          <p:nvPr/>
        </p:nvSpPr>
        <p:spPr bwMode="auto">
          <a:xfrm>
            <a:off x="1447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STAT 390</a:t>
            </a:r>
          </a:p>
          <a:p>
            <a:pPr algn="ctr"/>
            <a:r>
              <a:rPr lang="en-US" sz="1700" dirty="0">
                <a:latin typeface="Arial" charset="0"/>
              </a:rPr>
              <a:t>or </a:t>
            </a:r>
            <a:r>
              <a:rPr lang="en-US" sz="1700" dirty="0" smtClean="0">
                <a:latin typeface="Arial" charset="0"/>
              </a:rPr>
              <a:t>STAT391</a:t>
            </a:r>
            <a:endParaRPr lang="en-US" sz="1700" dirty="0">
              <a:latin typeface="Arial" charset="0"/>
            </a:endParaRP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5257800" y="49530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215</a:t>
            </a:r>
          </a:p>
          <a:p>
            <a:pPr algn="ctr"/>
            <a:r>
              <a:rPr lang="en-US" sz="1700" dirty="0" smtClean="0">
                <a:latin typeface="Arial" charset="0"/>
              </a:rPr>
              <a:t>Intro EE</a:t>
            </a:r>
            <a:endParaRPr lang="en-US" sz="1700" dirty="0">
              <a:latin typeface="Arial" charset="0"/>
            </a:endParaRPr>
          </a:p>
        </p:txBody>
      </p:sp>
      <p:sp>
        <p:nvSpPr>
          <p:cNvPr id="195603" name="Oval 19" descr="Solid diamond"/>
          <p:cNvSpPr>
            <a:spLocks noChangeArrowheads="1"/>
          </p:cNvSpPr>
          <p:nvPr/>
        </p:nvSpPr>
        <p:spPr bwMode="auto">
          <a:xfrm>
            <a:off x="7010400" y="4953000"/>
            <a:ext cx="1447800" cy="1371600"/>
          </a:xfrm>
          <a:prstGeom prst="ellipse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EE </a:t>
            </a:r>
            <a:r>
              <a:rPr lang="en-US" sz="1700" dirty="0" smtClean="0">
                <a:latin typeface="Arial" charset="0"/>
              </a:rPr>
              <a:t>233</a:t>
            </a:r>
          </a:p>
          <a:p>
            <a:pPr algn="ctr"/>
            <a:r>
              <a:rPr lang="en-US" sz="1700" dirty="0" smtClean="0">
                <a:latin typeface="Arial" charset="0"/>
              </a:rPr>
              <a:t>Frequency,</a:t>
            </a:r>
          </a:p>
          <a:p>
            <a:pPr algn="ctr"/>
            <a:r>
              <a:rPr lang="en-US" sz="1700" dirty="0" smtClean="0">
                <a:latin typeface="Arial" charset="0"/>
              </a:rPr>
              <a:t>Power, …</a:t>
            </a:r>
            <a:endParaRPr lang="en-US" sz="17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010400" y="5857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15200" y="5334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010400" y="10429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15200" y="990600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010400" y="2308225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480300" y="2133600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33" name="Rectangle 35" descr="Solid diamond"/>
          <p:cNvSpPr>
            <a:spLocks noChangeArrowheads="1"/>
          </p:cNvSpPr>
          <p:nvPr/>
        </p:nvSpPr>
        <p:spPr bwMode="auto">
          <a:xfrm>
            <a:off x="7010400" y="1524000"/>
            <a:ext cx="304800" cy="228600"/>
          </a:xfrm>
          <a:prstGeom prst="rect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7315200" y="1431925"/>
            <a:ext cx="1670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</a:t>
            </a:r>
            <a:r>
              <a:rPr lang="en-US" sz="1500" i="1">
                <a:latin typeface="Arial" charset="0"/>
              </a:rPr>
              <a:t>hardware</a:t>
            </a:r>
          </a:p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36" name="Oval 15"/>
          <p:cNvSpPr>
            <a:spLocks noChangeArrowheads="1"/>
          </p:cNvSpPr>
          <p:nvPr/>
        </p:nvSpPr>
        <p:spPr bwMode="auto">
          <a:xfrm>
            <a:off x="3352800" y="4953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 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918148" y="49530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21" y="49530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5181600" y="990600"/>
            <a:ext cx="3276600" cy="10668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finite automata, </a:t>
            </a:r>
            <a:r>
              <a:rPr lang="en-US" sz="2000" dirty="0" err="1" smtClean="0">
                <a:latin typeface="Arial" charset="0"/>
              </a:rPr>
              <a:t>regexps</a:t>
            </a:r>
            <a:r>
              <a:rPr lang="en-US" sz="2000" dirty="0" smtClean="0">
                <a:latin typeface="Arial" charset="0"/>
              </a:rPr>
              <a:t>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context free languages,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undecidability</a:t>
            </a:r>
            <a:r>
              <a:rPr lang="en-US" sz="2000" dirty="0" smtClean="0">
                <a:latin typeface="Arial" charset="0"/>
              </a:rPr>
              <a:t>,  …</a:t>
            </a:r>
            <a:endParaRPr lang="en-US" sz="2000" dirty="0">
              <a:latin typeface="Arial" charset="0"/>
            </a:endParaRPr>
          </a:p>
        </p:txBody>
      </p:sp>
      <p:sp>
        <p:nvSpPr>
          <p:cNvPr id="32" name="AutoShape 33"/>
          <p:cNvSpPr>
            <a:spLocks noChangeArrowheads="1"/>
          </p:cNvSpPr>
          <p:nvPr/>
        </p:nvSpPr>
        <p:spPr bwMode="auto">
          <a:xfrm>
            <a:off x="3101340" y="693737"/>
            <a:ext cx="2880360" cy="13716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logic, proofs, 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sets, counting,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discrete probability,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…</a:t>
            </a:r>
            <a:endParaRPr lang="en-US" sz="2000" dirty="0">
              <a:latin typeface="Arial" charset="0"/>
            </a:endParaRPr>
          </a:p>
        </p:txBody>
      </p:sp>
      <p:sp>
        <p:nvSpPr>
          <p:cNvPr id="37" name="AutoShape 33"/>
          <p:cNvSpPr>
            <a:spLocks noChangeArrowheads="1"/>
          </p:cNvSpPr>
          <p:nvPr/>
        </p:nvSpPr>
        <p:spPr bwMode="auto">
          <a:xfrm>
            <a:off x="2438400" y="693737"/>
            <a:ext cx="3048000" cy="1149350"/>
          </a:xfrm>
          <a:prstGeom prst="wedgeRectCallout">
            <a:avLst>
              <a:gd name="adj1" fmla="val 45850"/>
              <a:gd name="adj2" fmla="val 724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big-O, balanced trees,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heaps, hashing,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sorting, graphs, …</a:t>
            </a:r>
          </a:p>
        </p:txBody>
      </p:sp>
      <p:sp>
        <p:nvSpPr>
          <p:cNvPr id="38" name="AutoShape 33"/>
          <p:cNvSpPr>
            <a:spLocks noChangeArrowheads="1"/>
          </p:cNvSpPr>
          <p:nvPr/>
        </p:nvSpPr>
        <p:spPr bwMode="auto">
          <a:xfrm>
            <a:off x="3139440" y="2126297"/>
            <a:ext cx="4191000" cy="1302703"/>
          </a:xfrm>
          <a:prstGeom prst="wedgeRectCallout">
            <a:avLst>
              <a:gd name="adj1" fmla="val 45850"/>
              <a:gd name="adj2" fmla="val 724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functional programming,</a:t>
            </a:r>
          </a:p>
          <a:p>
            <a:r>
              <a:rPr lang="en-US" sz="2000" dirty="0" smtClean="0">
                <a:latin typeface="Arial" charset="0"/>
              </a:rPr>
              <a:t>  static vs. dynamic typing,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modularity, ML, Scheme,  Ruby,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…</a:t>
            </a: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1851660" y="2057400"/>
            <a:ext cx="3581400" cy="1066800"/>
          </a:xfrm>
          <a:prstGeom prst="wedgeRectCallout">
            <a:avLst>
              <a:gd name="adj1" fmla="val 52659"/>
              <a:gd name="adj2" fmla="val 9386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hw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labs, Boolean algebra,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gates, binary numbers,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finite automata, ALUs, … </a:t>
            </a:r>
          </a:p>
        </p:txBody>
      </p:sp>
      <p:sp>
        <p:nvSpPr>
          <p:cNvPr id="41" name="AutoShape 33" title="foo"/>
          <p:cNvSpPr>
            <a:spLocks noChangeArrowheads="1"/>
          </p:cNvSpPr>
          <p:nvPr/>
        </p:nvSpPr>
        <p:spPr bwMode="auto">
          <a:xfrm>
            <a:off x="2377440" y="2286000"/>
            <a:ext cx="2689860" cy="838200"/>
          </a:xfrm>
          <a:prstGeom prst="wedgeRectCallout">
            <a:avLst>
              <a:gd name="adj1" fmla="val -46673"/>
              <a:gd name="adj2" fmla="val 9655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C, tools, “ethics”,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everything else, … </a:t>
            </a:r>
          </a:p>
        </p:txBody>
      </p:sp>
      <p:sp>
        <p:nvSpPr>
          <p:cNvPr id="40" name="AutoShape 33"/>
          <p:cNvSpPr>
            <a:spLocks noChangeArrowheads="1"/>
          </p:cNvSpPr>
          <p:nvPr/>
        </p:nvSpPr>
        <p:spPr bwMode="auto">
          <a:xfrm>
            <a:off x="381000" y="2209800"/>
            <a:ext cx="3261360" cy="1143000"/>
          </a:xfrm>
          <a:prstGeom prst="wedgeRectCallout">
            <a:avLst>
              <a:gd name="adj1" fmla="val 45850"/>
              <a:gd name="adj2" fmla="val 7243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more </a:t>
            </a:r>
            <a:r>
              <a:rPr lang="en-US" sz="2000" dirty="0" err="1" smtClean="0">
                <a:latin typeface="Arial" charset="0"/>
              </a:rPr>
              <a:t>hw</a:t>
            </a:r>
            <a:r>
              <a:rPr lang="en-US" sz="2000" dirty="0" smtClean="0">
                <a:latin typeface="Arial" charset="0"/>
              </a:rPr>
              <a:t> labs,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assembly, CPU design,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caching, pipelining, … </a:t>
            </a:r>
          </a:p>
        </p:txBody>
      </p:sp>
    </p:spTree>
    <p:extLst>
      <p:ext uri="{BB962C8B-B14F-4D97-AF65-F5344CB8AC3E}">
        <p14:creationId xmlns:p14="http://schemas.microsoft.com/office/powerpoint/2010/main" val="1254967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2" grpId="0" animBg="1"/>
      <p:bldP spid="32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“wrong”?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fair, our students were happy and doing great things</a:t>
            </a:r>
          </a:p>
          <a:p>
            <a:endParaRPr lang="en-US" dirty="0"/>
          </a:p>
          <a:p>
            <a:r>
              <a:rPr lang="en-US" dirty="0" smtClean="0"/>
              <a:t>But no cross-course innovation in 10-20 years</a:t>
            </a:r>
          </a:p>
          <a:p>
            <a:pPr lvl="1"/>
            <a:r>
              <a:rPr lang="en-US" dirty="0" smtClean="0"/>
              <a:t>Material seemed outdated and uncoordinated</a:t>
            </a:r>
          </a:p>
          <a:p>
            <a:pPr lvl="2"/>
            <a:r>
              <a:rPr lang="en-US" dirty="0" smtClean="0"/>
              <a:t>Pushdown automata are great, but required at 300-level?</a:t>
            </a:r>
          </a:p>
          <a:p>
            <a:pPr lvl="2"/>
            <a:r>
              <a:rPr lang="en-US" dirty="0" smtClean="0"/>
              <a:t>Teaching Boolean Algebra twice</a:t>
            </a:r>
          </a:p>
          <a:p>
            <a:pPr lvl="2"/>
            <a:endParaRPr lang="en-US" sz="1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“The field has grown”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“Programming has changed; we haven’t”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“We were teaching this course before Nixon resigned</a:t>
            </a:r>
            <a:r>
              <a:rPr lang="en-US" i="1" dirty="0" smtClean="0"/>
              <a:t>”</a:t>
            </a: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endParaRPr lang="en-US" sz="1000" i="1" dirty="0" smtClean="0"/>
          </a:p>
          <a:p>
            <a:r>
              <a:rPr lang="en-US" dirty="0" smtClean="0"/>
              <a:t>Saw other departments (Stanford, Cornell, Georgia Tech, …) revising while we were failing too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 in two buzzwords: </a:t>
            </a:r>
            <a:r>
              <a:rPr lang="en-US" i="1" dirty="0" smtClean="0"/>
              <a:t>modernize</a:t>
            </a:r>
            <a:r>
              <a:rPr lang="en-US" dirty="0" smtClean="0"/>
              <a:t> and </a:t>
            </a:r>
            <a:r>
              <a:rPr lang="en-US" i="1" dirty="0" smtClean="0"/>
              <a:t>streamline</a:t>
            </a:r>
          </a:p>
          <a:p>
            <a:pPr lvl="1"/>
            <a:r>
              <a:rPr lang="en-US" dirty="0" smtClean="0"/>
              <a:t>Allow for specialization without requiring it</a:t>
            </a:r>
          </a:p>
          <a:p>
            <a:pPr lvl="1"/>
            <a:r>
              <a:rPr lang="en-US" dirty="0" smtClean="0"/>
              <a:t>Respond to a growing field while staying a 4-year 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Three months in, realized two degrees of freedom: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Non-identical “cores” for Comp. Sci. and Comp. Engr.</a:t>
            </a:r>
          </a:p>
          <a:p>
            <a:pPr lvl="1"/>
            <a:r>
              <a:rPr lang="en-US" dirty="0" smtClean="0"/>
              <a:t>Fields have changed since 1990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Optional but highly enrolled 300-level courses</a:t>
            </a:r>
          </a:p>
          <a:p>
            <a:pPr lvl="1"/>
            <a:r>
              <a:rPr lang="en-US" dirty="0" smtClean="0"/>
              <a:t>Aim for, say, 80% of majors in each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key perspective: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Identify the concepts the faculty would be </a:t>
            </a:r>
            <a:r>
              <a:rPr lang="en-US" b="1" i="1" dirty="0" smtClean="0"/>
              <a:t>embarrassed</a:t>
            </a:r>
            <a:r>
              <a:rPr lang="en-US" i="1" dirty="0" smtClean="0"/>
              <a:t> </a:t>
            </a:r>
          </a:p>
          <a:p>
            <a:pPr marL="0" indent="0" algn="ctr">
              <a:buNone/>
            </a:pPr>
            <a:r>
              <a:rPr lang="en-US" i="1" dirty="0" smtClean="0"/>
              <a:t>having a graduate of your department not know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would be no room left for electives/specialization!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it’s okay to have some of the “embarrassed list” in courses that only 70% of our students take</a:t>
            </a:r>
          </a:p>
          <a:p>
            <a:pPr lvl="1"/>
            <a:r>
              <a:rPr lang="en-US" dirty="0" smtClean="0"/>
              <a:t>Differentiate “almost everyone ought to” and “required”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3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Oval 2"/>
          <p:cNvSpPr>
            <a:spLocks noChangeArrowheads="1"/>
          </p:cNvSpPr>
          <p:nvPr/>
        </p:nvSpPr>
        <p:spPr bwMode="auto">
          <a:xfrm>
            <a:off x="3124200" y="1905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312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II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3124200" y="304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332</a:t>
            </a: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>
                <a:latin typeface="Arial" charset="0"/>
              </a:rPr>
              <a:t>Abstractions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7620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311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7620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351</a:t>
            </a:r>
          </a:p>
          <a:p>
            <a:pPr algn="ctr"/>
            <a:r>
              <a:rPr lang="en-US" sz="1700">
                <a:latin typeface="Arial" charset="0"/>
              </a:rPr>
              <a:t>Hw/Sw</a:t>
            </a:r>
          </a:p>
          <a:p>
            <a:pPr algn="ctr"/>
            <a:r>
              <a:rPr lang="en-US" sz="1700">
                <a:latin typeface="Arial" charset="0"/>
              </a:rPr>
              <a:t>Interface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276600" y="33528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352</a:t>
            </a:r>
          </a:p>
          <a:p>
            <a:pPr algn="ctr"/>
            <a:r>
              <a:rPr lang="en-US" sz="1700">
                <a:latin typeface="Arial" charset="0"/>
              </a:rPr>
              <a:t>Hw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1524000" y="50292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EE205</a:t>
            </a:r>
          </a:p>
          <a:p>
            <a:pPr algn="ctr"/>
            <a:r>
              <a:rPr lang="en-US" sz="1700" dirty="0" smtClean="0">
                <a:latin typeface="Arial" charset="0"/>
              </a:rPr>
              <a:t>Signal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Conditioning</a:t>
            </a:r>
            <a:endParaRPr lang="en-US" sz="1700" dirty="0">
              <a:latin typeface="Arial" charset="0"/>
            </a:endParaRPr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5410200" y="304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344</a:t>
            </a:r>
          </a:p>
          <a:p>
            <a:pPr algn="ctr"/>
            <a:r>
              <a:rPr lang="en-US" sz="1700" dirty="0">
                <a:latin typeface="Arial" charset="0"/>
              </a:rPr>
              <a:t>Data </a:t>
            </a:r>
          </a:p>
          <a:p>
            <a:pPr algn="ctr"/>
            <a:r>
              <a:rPr lang="en-US" sz="1700" dirty="0" smtClean="0">
                <a:latin typeface="Arial" charset="0"/>
              </a:rPr>
              <a:t>Mgmt.</a:t>
            </a:r>
            <a:endParaRPr lang="en-US" sz="1700" dirty="0">
              <a:latin typeface="Arial" charset="0"/>
            </a:endParaRPr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5410200" y="1828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341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r>
              <a:rPr lang="en-US" sz="1700" dirty="0">
                <a:latin typeface="Arial" charset="0"/>
              </a:rPr>
              <a:t>Languages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2209800" y="41148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2209800" y="2590800"/>
            <a:ext cx="9906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 flipV="1">
            <a:off x="2209800" y="1333500"/>
            <a:ext cx="1066800" cy="12573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2209800" y="2590800"/>
            <a:ext cx="1143000" cy="1295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4305300" y="4495800"/>
            <a:ext cx="1333500" cy="533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4191000" y="1447799"/>
            <a:ext cx="114300" cy="669925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7010400" y="2809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7315200" y="2286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68981" name="Rectangle 21" descr="Solid diamond"/>
          <p:cNvSpPr>
            <a:spLocks noChangeArrowheads="1"/>
          </p:cNvSpPr>
          <p:nvPr/>
        </p:nvSpPr>
        <p:spPr bwMode="auto">
          <a:xfrm>
            <a:off x="7010400" y="1789112"/>
            <a:ext cx="304800" cy="228600"/>
          </a:xfrm>
          <a:prstGeom prst="rect">
            <a:avLst/>
          </a:prstGeom>
          <a:pattFill prst="solidDmnd">
            <a:fgClr>
              <a:srgbClr val="99CC00"/>
            </a:fgClr>
            <a:bgClr>
              <a:srgbClr val="FF9933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7315200" y="1736725"/>
            <a:ext cx="16589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CS &amp; CompE</a:t>
            </a:r>
          </a:p>
          <a:p>
            <a:r>
              <a:rPr lang="en-US" sz="1500" i="1">
                <a:latin typeface="Arial" charset="0"/>
              </a:rPr>
              <a:t>software</a:t>
            </a:r>
            <a:r>
              <a:rPr lang="en-US" sz="1500">
                <a:latin typeface="Arial" charset="0"/>
              </a:rPr>
              <a:t> required</a:t>
            </a: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7010400" y="7381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7315200" y="685800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68991" name="Oval 31"/>
          <p:cNvSpPr>
            <a:spLocks noChangeArrowheads="1"/>
          </p:cNvSpPr>
          <p:nvPr/>
        </p:nvSpPr>
        <p:spPr bwMode="auto">
          <a:xfrm>
            <a:off x="4800600" y="499007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STAT391</a:t>
            </a:r>
          </a:p>
        </p:txBody>
      </p:sp>
      <p:sp>
        <p:nvSpPr>
          <p:cNvPr id="168993" name="Oval 33" descr="Solid diamond"/>
          <p:cNvSpPr>
            <a:spLocks noChangeArrowheads="1"/>
          </p:cNvSpPr>
          <p:nvPr/>
        </p:nvSpPr>
        <p:spPr bwMode="auto">
          <a:xfrm>
            <a:off x="1295400" y="304800"/>
            <a:ext cx="1447800" cy="1371600"/>
          </a:xfrm>
          <a:prstGeom prst="ellipse">
            <a:avLst/>
          </a:prstGeom>
          <a:pattFill prst="solidDmnd">
            <a:fgClr>
              <a:srgbClr val="99CC00"/>
            </a:fgClr>
            <a:bgClr>
              <a:srgbClr val="FF9933"/>
            </a:bgClr>
          </a:patt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331</a:t>
            </a:r>
          </a:p>
          <a:p>
            <a:pPr algn="ctr"/>
            <a:r>
              <a:rPr lang="en-US" sz="1700">
                <a:latin typeface="Arial" charset="0"/>
              </a:rPr>
              <a:t>Sw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94" name="Oval 34" descr="Solid diamond"/>
          <p:cNvSpPr>
            <a:spLocks noChangeArrowheads="1"/>
          </p:cNvSpPr>
          <p:nvPr/>
        </p:nvSpPr>
        <p:spPr bwMode="auto">
          <a:xfrm>
            <a:off x="5410200" y="3352800"/>
            <a:ext cx="1447800" cy="1371600"/>
          </a:xfrm>
          <a:prstGeom prst="ellipse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333</a:t>
            </a:r>
          </a:p>
          <a:p>
            <a:pPr algn="ctr"/>
            <a:r>
              <a:rPr lang="en-US" sz="1700" dirty="0">
                <a:latin typeface="Arial" charset="0"/>
              </a:rPr>
              <a:t>Systems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4572000" y="1447800"/>
            <a:ext cx="1143000" cy="198120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3124200" y="50292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7026275" y="2322513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7331075" y="2270125"/>
            <a:ext cx="1203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not required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6934200" y="2954337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7404100" y="2779712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6934200" y="3335337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7404100" y="3184525"/>
            <a:ext cx="1616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co-req or pre-req</a:t>
            </a:r>
          </a:p>
        </p:txBody>
      </p:sp>
      <p:sp>
        <p:nvSpPr>
          <p:cNvPr id="45" name="Rectangle 35" descr="Solid diamond"/>
          <p:cNvSpPr>
            <a:spLocks noChangeArrowheads="1"/>
          </p:cNvSpPr>
          <p:nvPr/>
        </p:nvSpPr>
        <p:spPr bwMode="auto">
          <a:xfrm>
            <a:off x="7016750" y="1219200"/>
            <a:ext cx="304800" cy="228600"/>
          </a:xfrm>
          <a:prstGeom prst="rect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37"/>
          <p:cNvSpPr txBox="1">
            <a:spLocks noChangeArrowheads="1"/>
          </p:cNvSpPr>
          <p:nvPr/>
        </p:nvSpPr>
        <p:spPr bwMode="auto">
          <a:xfrm>
            <a:off x="7321550" y="1127125"/>
            <a:ext cx="1670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</a:t>
            </a:r>
            <a:r>
              <a:rPr lang="en-US" sz="1500" i="1">
                <a:latin typeface="Arial" charset="0"/>
              </a:rPr>
              <a:t>hardware</a:t>
            </a:r>
          </a:p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2209800" y="4191000"/>
            <a:ext cx="2095500" cy="8382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>
            <a:off x="342900" y="1001197"/>
            <a:ext cx="838200" cy="80113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390A</a:t>
            </a:r>
          </a:p>
          <a:p>
            <a:pPr algn="ctr"/>
            <a:r>
              <a:rPr lang="en-US" sz="1700" dirty="0" smtClean="0">
                <a:latin typeface="Arial" charset="0"/>
              </a:rPr>
              <a:t>Tools</a:t>
            </a:r>
            <a:endParaRPr lang="en-US" sz="1700" dirty="0">
              <a:latin typeface="Arial" charset="0"/>
            </a:endParaRPr>
          </a:p>
        </p:txBody>
      </p:sp>
      <p:sp>
        <p:nvSpPr>
          <p:cNvPr id="50" name="Left Brace 49"/>
          <p:cNvSpPr/>
          <p:nvPr/>
        </p:nvSpPr>
        <p:spPr bwMode="auto">
          <a:xfrm>
            <a:off x="918148" y="50292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9621" y="50292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53" name="AutoShape 33"/>
          <p:cNvSpPr>
            <a:spLocks noChangeArrowheads="1"/>
          </p:cNvSpPr>
          <p:nvPr/>
        </p:nvSpPr>
        <p:spPr bwMode="auto">
          <a:xfrm>
            <a:off x="2438400" y="2362200"/>
            <a:ext cx="2971800" cy="13716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bits, binary numbers,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assembly, C,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pointers, caching,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connection to Java, …</a:t>
            </a:r>
          </a:p>
        </p:txBody>
      </p:sp>
      <p:sp>
        <p:nvSpPr>
          <p:cNvPr id="54" name="AutoShape 33"/>
          <p:cNvSpPr>
            <a:spLocks noChangeArrowheads="1"/>
          </p:cNvSpPr>
          <p:nvPr/>
        </p:nvSpPr>
        <p:spPr bwMode="auto">
          <a:xfrm>
            <a:off x="3124200" y="1447800"/>
            <a:ext cx="2880360" cy="1371600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software design,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testing, APIs, specs,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debugging,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teamwork, (Java), …</a:t>
            </a:r>
          </a:p>
        </p:txBody>
      </p:sp>
      <p:sp>
        <p:nvSpPr>
          <p:cNvPr id="55" name="AutoShape 33"/>
          <p:cNvSpPr>
            <a:spLocks noChangeArrowheads="1"/>
          </p:cNvSpPr>
          <p:nvPr/>
        </p:nvSpPr>
        <p:spPr bwMode="auto">
          <a:xfrm>
            <a:off x="1676400" y="1752600"/>
            <a:ext cx="3124200" cy="1371600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linux</a:t>
            </a:r>
            <a:r>
              <a:rPr lang="en-US" sz="2000" dirty="0" smtClean="0">
                <a:latin typeface="Arial" charset="0"/>
              </a:rPr>
              <a:t>, bash, make,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grep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dirty="0" err="1" smtClean="0">
                <a:latin typeface="Arial" charset="0"/>
              </a:rPr>
              <a:t>svn</a:t>
            </a:r>
            <a:r>
              <a:rPr lang="en-US" sz="2000" dirty="0" smtClean="0">
                <a:latin typeface="Arial" charset="0"/>
              </a:rPr>
              <a:t>, …</a:t>
            </a:r>
          </a:p>
          <a:p>
            <a:r>
              <a:rPr lang="en-US" sz="2000" i="1" dirty="0" smtClean="0">
                <a:latin typeface="Arial" charset="0"/>
              </a:rPr>
              <a:t> (1-credit, pass/fail,  </a:t>
            </a:r>
          </a:p>
          <a:p>
            <a:r>
              <a:rPr lang="en-US" sz="2000" i="1" dirty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taught by senior/grad)</a:t>
            </a:r>
          </a:p>
        </p:txBody>
      </p:sp>
      <p:sp>
        <p:nvSpPr>
          <p:cNvPr id="56" name="AutoShape 33"/>
          <p:cNvSpPr>
            <a:spLocks noChangeArrowheads="1"/>
          </p:cNvSpPr>
          <p:nvPr/>
        </p:nvSpPr>
        <p:spPr bwMode="auto">
          <a:xfrm>
            <a:off x="5105400" y="990599"/>
            <a:ext cx="3429000" cy="1600201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70% data structures:</a:t>
            </a:r>
          </a:p>
          <a:p>
            <a:r>
              <a:rPr lang="en-US" sz="2000" dirty="0" smtClean="0">
                <a:latin typeface="Arial" charset="0"/>
              </a:rPr>
              <a:t>  big-O, trees, heaps, </a:t>
            </a:r>
          </a:p>
          <a:p>
            <a:r>
              <a:rPr lang="en-US" sz="2000" dirty="0" smtClean="0">
                <a:latin typeface="Arial" charset="0"/>
              </a:rPr>
              <a:t>  hashing, sorting, graphs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30% threads, parallelism,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concurrency</a:t>
            </a:r>
          </a:p>
        </p:txBody>
      </p:sp>
      <p:sp>
        <p:nvSpPr>
          <p:cNvPr id="57" name="AutoShape 33"/>
          <p:cNvSpPr>
            <a:spLocks noChangeArrowheads="1"/>
          </p:cNvSpPr>
          <p:nvPr/>
        </p:nvSpPr>
        <p:spPr bwMode="auto">
          <a:xfrm>
            <a:off x="5181600" y="2666999"/>
            <a:ext cx="3429000" cy="1600201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70% discrete probability /  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statistics in computing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(counting, Bayes, …)</a:t>
            </a:r>
          </a:p>
          <a:p>
            <a:r>
              <a:rPr lang="en-US" sz="2000" dirty="0" smtClean="0">
                <a:latin typeface="Arial" charset="0"/>
              </a:rPr>
              <a:t> 30% P vs. NP and </a:t>
            </a:r>
          </a:p>
          <a:p>
            <a:r>
              <a:rPr lang="en-US" sz="2000" dirty="0">
                <a:latin typeface="Arial" charset="0"/>
              </a:rPr>
              <a:t>  </a:t>
            </a:r>
            <a:r>
              <a:rPr lang="en-US" sz="2000" dirty="0" smtClean="0">
                <a:latin typeface="Arial" charset="0"/>
              </a:rPr>
              <a:t> NP-completeness</a:t>
            </a:r>
          </a:p>
        </p:txBody>
      </p:sp>
      <p:sp>
        <p:nvSpPr>
          <p:cNvPr id="58" name="AutoShape 33"/>
          <p:cNvSpPr>
            <a:spLocks noChangeArrowheads="1"/>
          </p:cNvSpPr>
          <p:nvPr/>
        </p:nvSpPr>
        <p:spPr bwMode="auto">
          <a:xfrm>
            <a:off x="5257800" y="4190999"/>
            <a:ext cx="3124200" cy="1484871"/>
          </a:xfrm>
          <a:prstGeom prst="wedgeRectCallout">
            <a:avLst>
              <a:gd name="adj1" fmla="val -68761"/>
              <a:gd name="adj2" fmla="val -578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hardware, lab-focused</a:t>
            </a:r>
            <a:endParaRPr lang="en-US" sz="2000" dirty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Circuit design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CPU design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Embedded systems</a:t>
            </a:r>
          </a:p>
        </p:txBody>
      </p:sp>
      <p:sp>
        <p:nvSpPr>
          <p:cNvPr id="59" name="AutoShape 33"/>
          <p:cNvSpPr>
            <a:spLocks noChangeArrowheads="1"/>
          </p:cNvSpPr>
          <p:nvPr/>
        </p:nvSpPr>
        <p:spPr bwMode="auto">
          <a:xfrm>
            <a:off x="5895975" y="2172729"/>
            <a:ext cx="2316162" cy="1103871"/>
          </a:xfrm>
          <a:prstGeom prst="wedgeRectCallout">
            <a:avLst>
              <a:gd name="adj1" fmla="val -43883"/>
              <a:gd name="adj2" fmla="val -917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</a:t>
            </a:r>
            <a:r>
              <a:rPr lang="en-US" sz="2000" i="1" dirty="0" smtClean="0">
                <a:latin typeface="Arial" charset="0"/>
              </a:rPr>
              <a:t>Using</a:t>
            </a:r>
            <a:r>
              <a:rPr lang="en-US" sz="2000" dirty="0" smtClean="0">
                <a:latin typeface="Arial" charset="0"/>
              </a:rPr>
              <a:t> a DBMS,</a:t>
            </a:r>
          </a:p>
          <a:p>
            <a:r>
              <a:rPr lang="en-US" sz="2000" dirty="0" smtClean="0">
                <a:latin typeface="Arial" charset="0"/>
              </a:rPr>
              <a:t>  web-scale data,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MapReduce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60" name="AutoShape 33"/>
          <p:cNvSpPr>
            <a:spLocks noChangeArrowheads="1"/>
          </p:cNvSpPr>
          <p:nvPr/>
        </p:nvSpPr>
        <p:spPr bwMode="auto">
          <a:xfrm>
            <a:off x="4545966" y="4038600"/>
            <a:ext cx="4217034" cy="1686414"/>
          </a:xfrm>
          <a:prstGeom prst="wedgeRectCallout">
            <a:avLst>
              <a:gd name="adj1" fmla="val -7898"/>
              <a:gd name="adj2" fmla="val -9584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</a:t>
            </a:r>
            <a:r>
              <a:rPr lang="en-US" sz="2000" i="1" dirty="0" smtClean="0">
                <a:latin typeface="Arial" charset="0"/>
              </a:rPr>
              <a:t>(unchanged but no longer </a:t>
            </a:r>
          </a:p>
          <a:p>
            <a:r>
              <a:rPr lang="en-US" sz="2000" i="1" dirty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  required </a:t>
            </a:r>
            <a:r>
              <a:rPr lang="en-US" sz="2000" i="1" dirty="0" smtClean="0">
                <a:latin typeface="Arial" charset="0"/>
                <a:sym typeface="Wingdings" pitchFamily="2" charset="2"/>
              </a:rPr>
              <a:t>)</a:t>
            </a:r>
          </a:p>
          <a:p>
            <a:r>
              <a:rPr lang="en-US" sz="2000" dirty="0">
                <a:latin typeface="Arial" charset="0"/>
              </a:rPr>
              <a:t> functional programming,</a:t>
            </a:r>
          </a:p>
          <a:p>
            <a:r>
              <a:rPr lang="en-US" sz="2000" dirty="0">
                <a:latin typeface="Arial" charset="0"/>
              </a:rPr>
              <a:t>  static vs. dynamic typing,</a:t>
            </a:r>
          </a:p>
          <a:p>
            <a:r>
              <a:rPr lang="en-US" sz="2000" dirty="0">
                <a:latin typeface="Arial" charset="0"/>
              </a:rPr>
              <a:t>  modularity, ML, Scheme,  Ruby,</a:t>
            </a:r>
          </a:p>
          <a:p>
            <a:r>
              <a:rPr lang="en-US" sz="2000" dirty="0">
                <a:latin typeface="Arial" charset="0"/>
              </a:rPr>
              <a:t>  …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61" name="AutoShape 33"/>
          <p:cNvSpPr>
            <a:spLocks noChangeArrowheads="1"/>
          </p:cNvSpPr>
          <p:nvPr/>
        </p:nvSpPr>
        <p:spPr bwMode="auto">
          <a:xfrm>
            <a:off x="4572000" y="5105400"/>
            <a:ext cx="4217034" cy="1153014"/>
          </a:xfrm>
          <a:prstGeom prst="wedgeRectCallout">
            <a:avLst>
              <a:gd name="adj1" fmla="val 569"/>
              <a:gd name="adj2" fmla="val -93166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 non-trivial C/C++ programming,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programming for performance,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asynchronous I/O, …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</a:t>
            </a:r>
          </a:p>
        </p:txBody>
      </p:sp>
      <p:sp>
        <p:nvSpPr>
          <p:cNvPr id="52" name="AutoShape 33"/>
          <p:cNvSpPr>
            <a:spLocks noChangeArrowheads="1"/>
          </p:cNvSpPr>
          <p:nvPr/>
        </p:nvSpPr>
        <p:spPr bwMode="auto">
          <a:xfrm>
            <a:off x="2438400" y="693737"/>
            <a:ext cx="2880360" cy="1371600"/>
          </a:xfrm>
          <a:prstGeom prst="wedgeRectCallout">
            <a:avLst>
              <a:gd name="adj1" fmla="val -62412"/>
              <a:gd name="adj2" fmla="val 56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 logic, proofs, sets,</a:t>
            </a:r>
          </a:p>
          <a:p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unclocked</a:t>
            </a:r>
            <a:r>
              <a:rPr lang="en-US" sz="2000" dirty="0" smtClean="0">
                <a:latin typeface="Arial" charset="0"/>
              </a:rPr>
              <a:t> circuits,</a:t>
            </a:r>
          </a:p>
          <a:p>
            <a:r>
              <a:rPr lang="en-US" sz="2000" dirty="0" smtClean="0">
                <a:latin typeface="Arial" charset="0"/>
              </a:rPr>
              <a:t> finite state machines,  </a:t>
            </a: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undecidability</a:t>
            </a:r>
            <a:r>
              <a:rPr lang="en-US" sz="2000" dirty="0" smtClean="0">
                <a:latin typeface="Arial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591482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52" grpId="0" animBg="1"/>
      <p:bldP spid="5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Laundry list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5257800"/>
          </a:xfrm>
        </p:spPr>
        <p:txBody>
          <a:bodyPr/>
          <a:lstStyle/>
          <a:p>
            <a:r>
              <a:rPr lang="en-US" dirty="0" smtClean="0"/>
              <a:t>3 fewer required 300-level courses</a:t>
            </a:r>
          </a:p>
          <a:p>
            <a:pPr lvl="1"/>
            <a:r>
              <a:rPr lang="en-US" dirty="0" smtClean="0"/>
              <a:t>But other 3xx offered 1-2x/year and same total course count</a:t>
            </a:r>
          </a:p>
          <a:p>
            <a:r>
              <a:rPr lang="en-US" dirty="0" smtClean="0"/>
              <a:t>Foundations I better serves </a:t>
            </a:r>
            <a:r>
              <a:rPr lang="en-US" dirty="0" err="1" smtClean="0"/>
              <a:t>CompE</a:t>
            </a:r>
            <a:r>
              <a:rPr lang="en-US" dirty="0" smtClean="0"/>
              <a:t> (circuits, FSMs)</a:t>
            </a:r>
          </a:p>
          <a:p>
            <a:r>
              <a:rPr lang="en-US" dirty="0" err="1" smtClean="0"/>
              <a:t>Undecidability</a:t>
            </a:r>
            <a:r>
              <a:rPr lang="en-US" dirty="0" smtClean="0"/>
              <a:t> (e.g., halting problem) without Turing Machines</a:t>
            </a:r>
          </a:p>
          <a:p>
            <a:r>
              <a:rPr lang="en-US" dirty="0" smtClean="0"/>
              <a:t>Software design course mostly new material (!)</a:t>
            </a:r>
          </a:p>
          <a:p>
            <a:r>
              <a:rPr lang="en-US" dirty="0" smtClean="0"/>
              <a:t>HW/SW interface connects Java to the bits, without a </a:t>
            </a:r>
            <a:r>
              <a:rPr lang="en-US" dirty="0" err="1" smtClean="0"/>
              <a:t>hw</a:t>
            </a:r>
            <a:r>
              <a:rPr lang="en-US" dirty="0" smtClean="0"/>
              <a:t> lab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hw</a:t>
            </a:r>
            <a:r>
              <a:rPr lang="en-US" dirty="0" smtClean="0"/>
              <a:t> lab course after they know some C and assembly</a:t>
            </a:r>
          </a:p>
          <a:p>
            <a:pPr lvl="1"/>
            <a:r>
              <a:rPr lang="en-US" dirty="0" smtClean="0"/>
              <a:t>More emphasis on systems integration, less on CPU design?</a:t>
            </a:r>
          </a:p>
          <a:p>
            <a:r>
              <a:rPr lang="en-US" dirty="0" smtClean="0"/>
              <a:t>Threads, parallelism, concurrency in data structures</a:t>
            </a:r>
          </a:p>
          <a:p>
            <a:r>
              <a:rPr lang="en-US" dirty="0" smtClean="0"/>
              <a:t>Proper treatment of P vs. NP and NP-completeness</a:t>
            </a:r>
          </a:p>
          <a:p>
            <a:r>
              <a:rPr lang="en-US" dirty="0" smtClean="0"/>
              <a:t>No context-free grammars, NFAs, etc.</a:t>
            </a:r>
          </a:p>
          <a:p>
            <a:r>
              <a:rPr lang="en-US" dirty="0" smtClean="0"/>
              <a:t>More discrete probability “in house”</a:t>
            </a:r>
          </a:p>
          <a:p>
            <a:r>
              <a:rPr lang="en-US" dirty="0" smtClean="0"/>
              <a:t>Separate 1-credit “no intellectual content” course</a:t>
            </a:r>
          </a:p>
          <a:p>
            <a:r>
              <a:rPr lang="en-US" dirty="0" smtClean="0"/>
              <a:t>New courses for systems programming, big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3810000" y="1219200"/>
            <a:ext cx="4800600" cy="31242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Nothing here is revolutionary</a:t>
            </a:r>
          </a:p>
          <a:p>
            <a:endParaRPr lang="en-US" sz="2200" dirty="0" smtClean="0">
              <a:latin typeface="Arial" charset="0"/>
            </a:endParaRPr>
          </a:p>
          <a:p>
            <a:r>
              <a:rPr lang="en-US" sz="2200" dirty="0" smtClean="0">
                <a:latin typeface="Arial" charset="0"/>
              </a:rPr>
              <a:t>But adds up to a big change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Mitigated by 4xx evolution</a:t>
            </a:r>
          </a:p>
          <a:p>
            <a:endParaRPr lang="en-US" sz="2200" dirty="0" smtClean="0">
              <a:latin typeface="Arial" charset="0"/>
            </a:endParaRPr>
          </a:p>
          <a:p>
            <a:r>
              <a:rPr lang="en-US" sz="2200" dirty="0" smtClean="0">
                <a:latin typeface="Arial" charset="0"/>
              </a:rPr>
              <a:t>Do “all at once” because pieces fit together and everyone gives up something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67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deeper on 332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have worked hard to bring new courses to life</a:t>
            </a:r>
          </a:p>
          <a:p>
            <a:pPr lvl="1"/>
            <a:r>
              <a:rPr lang="en-US" smtClean="0"/>
              <a:t>“</a:t>
            </a:r>
            <a:r>
              <a:rPr lang="en-US" dirty="0"/>
              <a:t>T</a:t>
            </a:r>
            <a:r>
              <a:rPr lang="en-US" smtClean="0"/>
              <a:t>he </a:t>
            </a:r>
            <a:r>
              <a:rPr lang="en-US" dirty="0" smtClean="0"/>
              <a:t>committee” made 2-3 pages descriptions for each course, which leaves much to-be-determined</a:t>
            </a:r>
          </a:p>
          <a:p>
            <a:pPr lvl="1"/>
            <a:endParaRPr lang="en-US" dirty="0"/>
          </a:p>
          <a:p>
            <a:r>
              <a:rPr lang="en-US" dirty="0" smtClean="0"/>
              <a:t>I took on threads/parallelism/concurrency in data structures</a:t>
            </a:r>
          </a:p>
          <a:p>
            <a:pPr lvl="1"/>
            <a:r>
              <a:rPr lang="en-US" dirty="0" smtClean="0"/>
              <a:t>Leveraging personal interests</a:t>
            </a:r>
          </a:p>
          <a:p>
            <a:pPr lvl="1"/>
            <a:endParaRPr lang="en-US" dirty="0"/>
          </a:p>
          <a:p>
            <a:r>
              <a:rPr lang="en-US" dirty="0" smtClean="0"/>
              <a:t>I am very happy with the results and am now advertising my teaching materials</a:t>
            </a:r>
          </a:p>
          <a:p>
            <a:pPr lvl="1"/>
            <a:r>
              <a:rPr lang="en-US" dirty="0" smtClean="0"/>
              <a:t>Example: workshop at the SIGCSE Conference, March 2011</a:t>
            </a:r>
          </a:p>
          <a:p>
            <a:pPr lvl="1"/>
            <a:r>
              <a:rPr lang="en-US" dirty="0" smtClean="0"/>
              <a:t>So please indulge a few minutes of focus on one course…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67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threads 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Multicore is here, blah, blah</a:t>
            </a:r>
          </a:p>
          <a:p>
            <a:endParaRPr lang="en-US" dirty="0"/>
          </a:p>
          <a:p>
            <a:r>
              <a:rPr lang="en-US" dirty="0" smtClean="0"/>
              <a:t>There are core computing concepts related to multiple things happening at once</a:t>
            </a:r>
          </a:p>
          <a:p>
            <a:pPr lvl="1"/>
            <a:r>
              <a:rPr lang="en-US" dirty="0" smtClean="0"/>
              <a:t>Senior-level O/S is too late</a:t>
            </a:r>
          </a:p>
          <a:p>
            <a:pPr lvl="1"/>
            <a:r>
              <a:rPr lang="en-US" dirty="0" smtClean="0"/>
              <a:t>No need to do in C, just as no need to do intro in C</a:t>
            </a:r>
          </a:p>
          <a:p>
            <a:pPr lvl="1"/>
            <a:endParaRPr lang="en-US" dirty="0"/>
          </a:p>
          <a:p>
            <a:r>
              <a:rPr lang="en-US" dirty="0" smtClean="0"/>
              <a:t>It’s hard: want an early exposure re-enforced in later courses</a:t>
            </a:r>
          </a:p>
          <a:p>
            <a:endParaRPr lang="en-US" dirty="0"/>
          </a:p>
          <a:p>
            <a:r>
              <a:rPr lang="en-US" dirty="0" smtClean="0"/>
              <a:t>Increasingly common: want some shared knowledge that 4xx courses in O/S, networks, graphics, PL, databases, etc. can build 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3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Rolling out a major restructuring/modernization of  “300-level”</a:t>
            </a:r>
          </a:p>
          <a:p>
            <a:pPr lvl="1"/>
            <a:r>
              <a:rPr lang="en-US" dirty="0" smtClean="0"/>
              <a:t>First systematic revision in decades</a:t>
            </a:r>
          </a:p>
          <a:p>
            <a:pPr lvl="1"/>
            <a:r>
              <a:rPr lang="en-US" dirty="0" smtClean="0"/>
              <a:t>30% different material, rest reshuffled</a:t>
            </a:r>
          </a:p>
          <a:p>
            <a:pPr lvl="1"/>
            <a:r>
              <a:rPr lang="en-US" dirty="0" smtClean="0"/>
              <a:t>More flexible: fewer courses everyone takes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What: The old curriculum and the new</a:t>
            </a:r>
          </a:p>
          <a:p>
            <a:r>
              <a:rPr lang="en-US" dirty="0" smtClean="0"/>
              <a:t>Why: Adapt to a changing field, better support specialization</a:t>
            </a:r>
          </a:p>
          <a:p>
            <a:r>
              <a:rPr lang="en-US" dirty="0" smtClean="0"/>
              <a:t>How: The mechanics and “diplomacy” of pulling this off</a:t>
            </a:r>
          </a:p>
          <a:p>
            <a:endParaRPr lang="en-US" dirty="0"/>
          </a:p>
          <a:p>
            <a:r>
              <a:rPr lang="en-US" dirty="0" smtClean="0"/>
              <a:t>Format: As informal as you want, focus on what you want</a:t>
            </a:r>
          </a:p>
          <a:p>
            <a:pPr lvl="1"/>
            <a:r>
              <a:rPr lang="en-US" dirty="0" smtClean="0"/>
              <a:t>For better or worse, I know this stuff in my sleep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Using extra computational resources to solve a problem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992092" y="276110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58792" y="276110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525492" y="276110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525492" y="27611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47466" y="32766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3505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Correctly </a:t>
            </a:r>
            <a:r>
              <a:rPr lang="en-US" b="0" dirty="0"/>
              <a:t>and efficiently </a:t>
            </a:r>
            <a:r>
              <a:rPr lang="en-US" b="0" dirty="0" smtClean="0"/>
              <a:t>managing access </a:t>
            </a:r>
            <a:r>
              <a:rPr lang="en-US" b="0" dirty="0"/>
              <a:t>to shared resources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9866" y="4419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0800000" flipH="1">
            <a:off x="4616120" y="481970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0800000" flipH="1">
            <a:off x="4578020" y="481970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4444668" y="481970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0800000">
            <a:off x="4006521" y="481970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00351" y="236389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99866" y="541020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  <p:extLst>
      <p:ext uri="{BB962C8B-B14F-4D97-AF65-F5344CB8AC3E}">
        <p14:creationId xmlns:p14="http://schemas.microsoft.com/office/powerpoint/2010/main" val="173765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332 Old </a:t>
            </a:r>
            <a:r>
              <a:rPr lang="en-US" dirty="0" smtClean="0"/>
              <a:t>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/>
              <a:t>Big-Oh, Algorithm Analysis</a:t>
            </a:r>
          </a:p>
          <a:p>
            <a:pPr>
              <a:buNone/>
            </a:pPr>
            <a:r>
              <a:rPr lang="en-US" dirty="0" smtClean="0"/>
              <a:t>Binary Heaps (Priority Qs)</a:t>
            </a:r>
          </a:p>
          <a:p>
            <a:pPr>
              <a:buNone/>
            </a:pPr>
            <a:r>
              <a:rPr lang="en-US" dirty="0" smtClean="0"/>
              <a:t>AVL Trees</a:t>
            </a:r>
          </a:p>
          <a:p>
            <a:pPr>
              <a:buNone/>
            </a:pPr>
            <a:r>
              <a:rPr lang="en-US" dirty="0" smtClean="0"/>
              <a:t>B Trees</a:t>
            </a:r>
          </a:p>
          <a:p>
            <a:pPr>
              <a:buNone/>
            </a:pPr>
            <a:r>
              <a:rPr lang="en-US" dirty="0" smtClean="0"/>
              <a:t>Hashing</a:t>
            </a:r>
          </a:p>
          <a:p>
            <a:pPr>
              <a:buNone/>
            </a:pPr>
            <a:r>
              <a:rPr lang="en-US" dirty="0" smtClean="0"/>
              <a:t>Sorting</a:t>
            </a:r>
          </a:p>
          <a:p>
            <a:pPr>
              <a:buNone/>
            </a:pPr>
            <a:r>
              <a:rPr lang="en-US" dirty="0" smtClean="0"/>
              <a:t>Graph Traversals</a:t>
            </a:r>
          </a:p>
          <a:p>
            <a:pPr>
              <a:buNone/>
            </a:pPr>
            <a:r>
              <a:rPr lang="en-US" dirty="0" smtClean="0"/>
              <a:t>Topological Sort</a:t>
            </a:r>
          </a:p>
          <a:p>
            <a:pPr>
              <a:buNone/>
            </a:pPr>
            <a:r>
              <a:rPr lang="en-US" dirty="0" smtClean="0"/>
              <a:t>Shortest Paths</a:t>
            </a:r>
          </a:p>
          <a:p>
            <a:pPr>
              <a:buNone/>
            </a:pPr>
            <a:r>
              <a:rPr lang="en-US" dirty="0" smtClean="0"/>
              <a:t>Minimum Spanning Trees</a:t>
            </a:r>
          </a:p>
          <a:p>
            <a:pPr>
              <a:buNone/>
            </a:pPr>
            <a:r>
              <a:rPr lang="en-US" dirty="0" smtClean="0"/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7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332 Old </a:t>
            </a:r>
            <a:r>
              <a:rPr lang="en-US" dirty="0"/>
              <a:t>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Removed: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lectures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Leftist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Skew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Binomial queues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Splay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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Disjoint</a:t>
            </a:r>
            <a:r>
              <a:rPr lang="en-US" sz="2000" b="0" kern="0" dirty="0" smtClean="0">
                <a:latin typeface="+mn-lt"/>
              </a:rPr>
              <a:t> sets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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Network flow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noProof="0" dirty="0" smtClean="0">
                <a:latin typeface="+mn-lt"/>
              </a:rPr>
              <a:t>Hack job on NP (moves elsewhere)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36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332 Old </a:t>
            </a:r>
            <a:r>
              <a:rPr lang="en-US" dirty="0"/>
              <a:t>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Old </a:t>
            </a:r>
            <a:r>
              <a:rPr lang="en-US" dirty="0">
                <a:solidFill>
                  <a:schemeClr val="accent2"/>
                </a:solidFill>
              </a:rPr>
              <a:t>and new: 20 lectures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58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Added: 8 lectures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Multithreading Basics 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Fork-Join Parallelism (3)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latin typeface="+mj-lt"/>
              </a:rPr>
              <a:t>Reductions, Prefix, </a:t>
            </a:r>
            <a:r>
              <a:rPr lang="en-US" sz="2000" b="0" kern="0" dirty="0" smtClean="0">
                <a:latin typeface="+mj-lt"/>
              </a:rPr>
              <a:t>Sorting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Parallelism Analysis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Amdahl’s Law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Concurrency (4)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Races, deadlocks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Locks (mostly)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Condition variables (a bit)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Programming guidelines (!)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68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fork-join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914400" y="1371600"/>
            <a:ext cx="7315200" cy="2305113"/>
            <a:chOff x="914400" y="1733487"/>
            <a:chExt cx="7315200" cy="2305113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06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37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1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2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67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98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8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43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9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20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4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5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0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81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5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1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419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72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2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7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8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33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63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48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79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94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40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55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85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70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01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16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46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31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62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7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807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92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/>
          </p:nvSpPr>
          <p:spPr bwMode="auto">
            <a:xfrm rot="16200000">
              <a:off x="952500" y="20001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1028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1333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/>
          </p:nvSpPr>
          <p:spPr bwMode="auto">
            <a:xfrm rot="16200000">
              <a:off x="14097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18669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3241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27813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2385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36957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1529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4610100" y="20001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0673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5245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59817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4389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68961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3533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/>
          </p:nvSpPr>
          <p:spPr bwMode="auto">
            <a:xfrm rot="16200000">
              <a:off x="78105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3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9431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22479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20574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16200000" flipH="1">
              <a:off x="2933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238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3048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38481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41529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9624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/>
          </p:nvCxnSpPr>
          <p:spPr bwMode="auto">
            <a:xfrm rot="16200000" flipH="1">
              <a:off x="47625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0673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8768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56769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59817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57912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5913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8961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67056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75056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78104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7619999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/>
          </p:nvCxnSpPr>
          <p:spPr bwMode="auto">
            <a:xfrm rot="16200000" flipH="1">
              <a:off x="1416936" y="27694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/>
          </p:nvCxnSpPr>
          <p:spPr bwMode="auto">
            <a:xfrm rot="5400000">
              <a:off x="1950337" y="27549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1600200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16200000" flipH="1">
              <a:off x="33074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38408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34762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16200000" flipH="1">
              <a:off x="51362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56696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3050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6965062" y="2674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7498463" y="2659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7133853" y="2781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1905000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0800000" flipV="1">
              <a:off x="2728730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485653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5638799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V="1">
              <a:off x="6462529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6219452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2819400" y="36384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10800000" flipV="1">
              <a:off x="4557530" y="36384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4343400" y="36384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000" b="0" dirty="0" smtClean="0"/>
          </a:p>
          <a:p>
            <a:pPr marL="0" indent="0">
              <a:buNone/>
            </a:pPr>
            <a:r>
              <a:rPr lang="en-US" b="0" dirty="0" smtClean="0"/>
              <a:t>Concepts </a:t>
            </a:r>
            <a:r>
              <a:rPr lang="en-US" b="0" i="1" dirty="0" smtClean="0"/>
              <a:t>already in the course</a:t>
            </a:r>
            <a:r>
              <a:rPr lang="en-US" b="0" dirty="0" smtClean="0"/>
              <a:t>:</a:t>
            </a:r>
            <a:endParaRPr lang="en-US" b="0" dirty="0"/>
          </a:p>
          <a:p>
            <a:r>
              <a:rPr lang="en-US" b="0" dirty="0" smtClean="0"/>
              <a:t>Divide-and-conquer </a:t>
            </a:r>
          </a:p>
          <a:p>
            <a:r>
              <a:rPr lang="en-US" b="0" dirty="0" smtClean="0"/>
              <a:t>Sequential cut-off to eliminate most recursion (constant factors)</a:t>
            </a:r>
          </a:p>
          <a:p>
            <a:r>
              <a:rPr lang="en-US" b="0" dirty="0" smtClean="0"/>
              <a:t>Balanced trees have logarithmic height</a:t>
            </a:r>
          </a:p>
          <a:p>
            <a:endParaRPr lang="en-US" sz="1000" b="0" dirty="0"/>
          </a:p>
          <a:p>
            <a:pPr marL="0" indent="0">
              <a:buNone/>
            </a:pPr>
            <a:r>
              <a:rPr lang="en-US" b="0" dirty="0" smtClean="0"/>
              <a:t>Easy-</a:t>
            </a:r>
            <a:r>
              <a:rPr lang="en-US" b="0" dirty="0" err="1" smtClean="0"/>
              <a:t>ish</a:t>
            </a:r>
            <a:r>
              <a:rPr lang="en-US" b="0" dirty="0" smtClean="0"/>
              <a:t> to implement (“manually”) in </a:t>
            </a:r>
            <a:r>
              <a:rPr lang="en-US" b="0" dirty="0" smtClean="0"/>
              <a:t>Java’s </a:t>
            </a:r>
            <a:r>
              <a:rPr lang="en-US" b="0" dirty="0" err="1" smtClean="0"/>
              <a:t>ForkJoin</a:t>
            </a:r>
            <a:r>
              <a:rPr lang="en-US" b="0" dirty="0" smtClean="0"/>
              <a:t> </a:t>
            </a:r>
            <a:r>
              <a:rPr lang="en-US" b="0" dirty="0" smtClean="0"/>
              <a:t>Framework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43213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</a:t>
            </a:r>
            <a:r>
              <a:rPr lang="en-US" dirty="0" smtClean="0"/>
              <a:t>shared-memory c</a:t>
            </a:r>
            <a:r>
              <a:rPr lang="en-US" dirty="0" smtClean="0"/>
              <a:t>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topics (locks, data races, etc.) with thread-safe ADTs as the canonical examples</a:t>
            </a:r>
            <a:endParaRPr lang="en-US" dirty="0" smtClean="0"/>
          </a:p>
          <a:p>
            <a:pPr lvl="1"/>
            <a:r>
              <a:rPr lang="en-US" dirty="0" smtClean="0"/>
              <a:t>Students get good at finding bad </a:t>
            </a:r>
            <a:r>
              <a:rPr lang="en-US" dirty="0" err="1" smtClean="0"/>
              <a:t>interleavings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766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758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3807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0752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8002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rot="10800000" flipV="1">
            <a:off x="3733800" y="38096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281940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733800" y="32766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V="1">
            <a:off x="3429001" y="41144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1943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33800"/>
            <a:ext cx="43053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28" y="1981200"/>
            <a:ext cx="498517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60 pages of reading notes for students (and instructors!)</a:t>
            </a:r>
          </a:p>
          <a:p>
            <a:r>
              <a:rPr lang="en-US" dirty="0" smtClean="0"/>
              <a:t>PowerPoint</a:t>
            </a:r>
          </a:p>
          <a:p>
            <a:r>
              <a:rPr lang="en-US" dirty="0" smtClean="0"/>
              <a:t>Homework problems</a:t>
            </a:r>
          </a:p>
          <a:p>
            <a:r>
              <a:rPr lang="en-US" dirty="0" smtClean="0"/>
              <a:t>Java </a:t>
            </a:r>
            <a:r>
              <a:rPr lang="en-US" dirty="0" err="1" smtClean="0"/>
              <a:t>ForkJoin</a:t>
            </a:r>
            <a:r>
              <a:rPr lang="en-US" dirty="0" smtClean="0"/>
              <a:t> for beginners</a:t>
            </a:r>
          </a:p>
          <a:p>
            <a:r>
              <a:rPr lang="en-US" dirty="0" smtClean="0"/>
              <a:t>Programming project</a:t>
            </a:r>
          </a:p>
          <a:p>
            <a:r>
              <a:rPr lang="en-US" dirty="0" smtClean="0"/>
              <a:t>Sample exam problems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6294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54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Maybe you’re thinking: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Gee this sounds swell, but I haven’t a clue how to organize such a revision or how to get the necessary broad department support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 me give you:</a:t>
            </a:r>
          </a:p>
          <a:p>
            <a:pPr lvl="1"/>
            <a:r>
              <a:rPr lang="en-US" dirty="0" smtClean="0"/>
              <a:t>Our timeline and how we approached the key pieces</a:t>
            </a:r>
          </a:p>
          <a:p>
            <a:pPr lvl="1"/>
            <a:r>
              <a:rPr lang="en-US" dirty="0" smtClean="0"/>
              <a:t>My take on the diplomacy issues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“Your mileage may vary,” but I’ve found </a:t>
            </a:r>
            <a:r>
              <a:rPr lang="en-US" i="1" dirty="0" smtClean="0"/>
              <a:t>very</a:t>
            </a:r>
            <a:r>
              <a:rPr lang="en-US" dirty="0" smtClean="0"/>
              <a:t> similar comments when comparing “war stories” with colleagues elsewhere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5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Pre-2008: A failed prior attempt </a:t>
            </a:r>
          </a:p>
          <a:p>
            <a:r>
              <a:rPr lang="en-US" dirty="0" smtClean="0"/>
              <a:t>Fall 2008: Stuart </a:t>
            </a:r>
            <a:r>
              <a:rPr lang="en-US" dirty="0" err="1" smtClean="0"/>
              <a:t>Reges</a:t>
            </a:r>
            <a:r>
              <a:rPr lang="en-US" dirty="0" smtClean="0"/>
              <a:t> and I agree to co-chair, do groundwork</a:t>
            </a:r>
          </a:p>
          <a:p>
            <a:r>
              <a:rPr lang="en-US" dirty="0" smtClean="0"/>
              <a:t>Jan-Mar 2009: Weekly open-committee meetings and department emails, focusing on broad structure and goals</a:t>
            </a:r>
          </a:p>
          <a:p>
            <a:pPr lvl="1"/>
            <a:r>
              <a:rPr lang="en-US" dirty="0" smtClean="0"/>
              <a:t>End of February: Full faculty meeting</a:t>
            </a:r>
          </a:p>
          <a:p>
            <a:r>
              <a:rPr lang="en-US" dirty="0" smtClean="0"/>
              <a:t>Apr-Jun 2009: Weekly open-committee meetings and department emails, focusing on specific courses</a:t>
            </a:r>
          </a:p>
          <a:p>
            <a:pPr lvl="1"/>
            <a:r>
              <a:rPr lang="en-US" dirty="0" smtClean="0"/>
              <a:t>Eventually 2-page docs for each, drawing in experts</a:t>
            </a:r>
          </a:p>
          <a:p>
            <a:r>
              <a:rPr lang="en-US" dirty="0" smtClean="0"/>
              <a:t>June 2009: Key faculty meeting, vote “in principle” modulo  concerns, with details and degree requirements TBD</a:t>
            </a:r>
          </a:p>
          <a:p>
            <a:pPr lvl="1"/>
            <a:r>
              <a:rPr lang="en-US" dirty="0" smtClean="0"/>
              <a:t>Also meeting with current students but won’t affect them</a:t>
            </a:r>
          </a:p>
          <a:p>
            <a:r>
              <a:rPr lang="en-US" dirty="0" smtClean="0"/>
              <a:t>Summer 2009: I work out the details with key experts</a:t>
            </a:r>
          </a:p>
          <a:p>
            <a:pPr lvl="1"/>
            <a:r>
              <a:rPr lang="en-US" dirty="0" smtClean="0"/>
              <a:t>Including transition plan for students caught in the middle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3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October 2009:</a:t>
            </a:r>
          </a:p>
          <a:p>
            <a:pPr lvl="1"/>
            <a:r>
              <a:rPr lang="en-US" dirty="0" smtClean="0"/>
              <a:t>Sanity check with 5 seniors (leads to Tools course)</a:t>
            </a:r>
          </a:p>
          <a:p>
            <a:pPr lvl="1"/>
            <a:r>
              <a:rPr lang="en-US" dirty="0" smtClean="0"/>
              <a:t>Report back to faculty two weeks prior to vote (meeting #3)</a:t>
            </a:r>
          </a:p>
          <a:p>
            <a:pPr lvl="1"/>
            <a:r>
              <a:rPr lang="en-US" dirty="0" smtClean="0"/>
              <a:t>Final vote (meeting #4), university approval etc.</a:t>
            </a:r>
          </a:p>
          <a:p>
            <a:pPr lvl="1"/>
            <a:r>
              <a:rPr lang="en-US" dirty="0" smtClean="0"/>
              <a:t>Instructors for Spring 2010 courses identified</a:t>
            </a:r>
          </a:p>
          <a:p>
            <a:r>
              <a:rPr lang="en-US" dirty="0" smtClean="0"/>
              <a:t>Spring 2010: 4 new courses </a:t>
            </a:r>
          </a:p>
          <a:p>
            <a:r>
              <a:rPr lang="en-US" dirty="0" smtClean="0"/>
              <a:t>2010-2011: remaining new courses</a:t>
            </a:r>
          </a:p>
          <a:p>
            <a:pPr lvl="1"/>
            <a:r>
              <a:rPr lang="en-US" dirty="0" smtClean="0"/>
              <a:t>2 still not yet taught</a:t>
            </a:r>
          </a:p>
          <a:p>
            <a:r>
              <a:rPr lang="en-US" dirty="0" smtClean="0"/>
              <a:t>2010-2011: Quarterly “hand-off” meetings with past/future instructors of new courses, one full faculty meeting status report</a:t>
            </a:r>
          </a:p>
          <a:p>
            <a:r>
              <a:rPr lang="en-US" dirty="0" smtClean="0"/>
              <a:t>2011-2013: 4xx courses have to handle students from old and new</a:t>
            </a:r>
          </a:p>
          <a:p>
            <a:pPr lvl="1"/>
            <a:r>
              <a:rPr lang="en-US" dirty="0" smtClean="0"/>
              <a:t>And tracking requirements for 80 transition students a pain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22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A quick program/curriculum overview </a:t>
            </a:r>
          </a:p>
          <a:p>
            <a:pPr marL="0" indent="0" algn="ctr">
              <a:buNone/>
            </a:pPr>
            <a:r>
              <a:rPr lang="en-US" i="1" dirty="0" smtClean="0"/>
              <a:t>to put our 300-level in context…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27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behind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“Part 2” is a lot of work, but reasonably straightforward</a:t>
            </a:r>
          </a:p>
          <a:p>
            <a:pPr lvl="1"/>
            <a:r>
              <a:rPr lang="en-US" dirty="0" smtClean="0"/>
              <a:t>Biggest need is finding the best “first instructors”</a:t>
            </a:r>
          </a:p>
          <a:p>
            <a:pPr lvl="1"/>
            <a:r>
              <a:rPr lang="en-US" dirty="0" smtClean="0"/>
              <a:t>Biggest mistakes have been transition course schedule, leading to a couple too-small courses</a:t>
            </a:r>
          </a:p>
          <a:p>
            <a:endParaRPr lang="en-US" dirty="0"/>
          </a:p>
          <a:p>
            <a:r>
              <a:rPr lang="en-US" dirty="0" smtClean="0"/>
              <a:t>So let’s revisit “Part 1” with the “Director’s Track”…</a:t>
            </a:r>
          </a:p>
          <a:p>
            <a:pPr lvl="1"/>
            <a:r>
              <a:rPr lang="en-US" dirty="0" smtClean="0"/>
              <a:t>While we got a lot right, also “hindsight is 20/20”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2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Pre-2008: A failed prior attempt </a:t>
            </a:r>
          </a:p>
          <a:p>
            <a:r>
              <a:rPr lang="en-US" dirty="0" smtClean="0"/>
              <a:t>Fall 2008: Stuart </a:t>
            </a:r>
            <a:r>
              <a:rPr lang="en-US" dirty="0" err="1" smtClean="0"/>
              <a:t>Reges</a:t>
            </a:r>
            <a:r>
              <a:rPr lang="en-US" dirty="0" smtClean="0"/>
              <a:t> and I agree to co-chair, do groundwork</a:t>
            </a:r>
          </a:p>
          <a:p>
            <a:r>
              <a:rPr lang="en-US" dirty="0" smtClean="0"/>
              <a:t>Jan-Mar 2009: Weekly open-committee meetings and department emails, focusing on broad structure and goals</a:t>
            </a:r>
          </a:p>
          <a:p>
            <a:pPr lvl="1"/>
            <a:r>
              <a:rPr lang="en-US" dirty="0" smtClean="0"/>
              <a:t>End of February: Full faculty meeting</a:t>
            </a:r>
          </a:p>
          <a:p>
            <a:r>
              <a:rPr lang="en-US" dirty="0" smtClean="0"/>
              <a:t>Apr-Jun 2009: Weekly open-committee meetings and department emails, focusing on specific courses</a:t>
            </a:r>
          </a:p>
          <a:p>
            <a:pPr lvl="1"/>
            <a:r>
              <a:rPr lang="en-US" dirty="0" smtClean="0"/>
              <a:t>Eventually 2-page docs for each, drawing in experts</a:t>
            </a:r>
          </a:p>
          <a:p>
            <a:r>
              <a:rPr lang="en-US" dirty="0" smtClean="0"/>
              <a:t>June 2009: Key faculty meeting, vote “in principle” modulo concerns, with details and degree requirements TBD</a:t>
            </a:r>
          </a:p>
          <a:p>
            <a:pPr lvl="1"/>
            <a:r>
              <a:rPr lang="en-US" dirty="0" smtClean="0"/>
              <a:t>Also meeting with current students but won’t affect them</a:t>
            </a:r>
          </a:p>
          <a:p>
            <a:r>
              <a:rPr lang="en-US" dirty="0" smtClean="0"/>
              <a:t>Summer 2009: I work out the details with key experts</a:t>
            </a:r>
          </a:p>
          <a:p>
            <a:pPr lvl="1"/>
            <a:r>
              <a:rPr lang="en-US" dirty="0" smtClean="0"/>
              <a:t>Including transition plan for students caught in the middle</a:t>
            </a:r>
          </a:p>
          <a:p>
            <a:endParaRPr lang="en-US" dirty="0"/>
          </a:p>
        </p:txBody>
      </p:sp>
      <p:sp>
        <p:nvSpPr>
          <p:cNvPr id="13" name="AutoShape 33"/>
          <p:cNvSpPr>
            <a:spLocks noChangeArrowheads="1"/>
          </p:cNvSpPr>
          <p:nvPr/>
        </p:nvSpPr>
        <p:spPr bwMode="auto">
          <a:xfrm>
            <a:off x="1219200" y="3886200"/>
            <a:ext cx="6705600" cy="15240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Degree requirements are trickier than I thought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Find the residents experts, listen and learn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Figure out transition and roll-out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Thankless work, but don’t screw it up!</a:t>
            </a:r>
          </a:p>
          <a:p>
            <a:endParaRPr lang="en-US" sz="2200" dirty="0" smtClean="0">
              <a:latin typeface="Arial" charset="0"/>
            </a:endParaRPr>
          </a:p>
          <a:p>
            <a:endParaRPr lang="en-US" sz="2200" dirty="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overview, part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1676400" y="2209800"/>
            <a:ext cx="5562600" cy="11430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Honestly, a key reason we succeeded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Understood as the last chance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Understood it’s hard but important</a:t>
            </a:r>
            <a:endParaRPr lang="en-US" sz="2200" dirty="0">
              <a:latin typeface="Arial" charset="0"/>
            </a:endParaRPr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1676400" y="2514600"/>
            <a:ext cx="5562600" cy="21336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Learned all about old curriculum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Lead from expertise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Held 10ish 1-1 meetings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Incredibly important diplomacy and understanding of key perspectives </a:t>
            </a:r>
            <a:r>
              <a:rPr lang="en-US" sz="2200" i="1" dirty="0" smtClean="0">
                <a:latin typeface="Arial" charset="0"/>
              </a:rPr>
              <a:t>in advance</a:t>
            </a:r>
            <a:endParaRPr lang="en-US" sz="2200" i="1" dirty="0">
              <a:latin typeface="Arial" charset="0"/>
            </a:endParaRP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1676400" y="3505200"/>
            <a:ext cx="5562600" cy="28194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Transparency and communication!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Anyone welcome on committee or to drop in on meetings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Email to full faculty agenda and notes afterward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Respond to every email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Web site with full archives</a:t>
            </a:r>
          </a:p>
          <a:p>
            <a:pPr marL="342900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Never quite stated: silence is consent</a:t>
            </a:r>
            <a:endParaRPr lang="en-US" sz="2200" dirty="0">
              <a:latin typeface="Arial" charset="0"/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2209800" y="3505200"/>
            <a:ext cx="5562600" cy="22098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Faculty meeting #1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Nothing set in stone, no vote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Where things headed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Let people hear that broad faculty has many different goals, not conflicting but can’t all be met</a:t>
            </a:r>
            <a:endParaRPr lang="en-US" sz="2200" dirty="0">
              <a:latin typeface="Arial" charset="0"/>
            </a:endParaRPr>
          </a:p>
        </p:txBody>
      </p:sp>
      <p:sp>
        <p:nvSpPr>
          <p:cNvPr id="11" name="AutoShape 33"/>
          <p:cNvSpPr>
            <a:spLocks noChangeArrowheads="1"/>
          </p:cNvSpPr>
          <p:nvPr/>
        </p:nvSpPr>
        <p:spPr bwMode="auto">
          <a:xfrm>
            <a:off x="2362200" y="4572000"/>
            <a:ext cx="5562600" cy="15240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2-3 page description per course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Need smaller working groups (2-5)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Figure out who will actually </a:t>
            </a:r>
            <a:r>
              <a:rPr lang="en-US" sz="2200" i="1" dirty="0" smtClean="0">
                <a:latin typeface="Arial" charset="0"/>
              </a:rPr>
              <a:t>do</a:t>
            </a:r>
            <a:r>
              <a:rPr lang="en-US" sz="2200" dirty="0" smtClean="0">
                <a:latin typeface="Arial" charset="0"/>
              </a:rPr>
              <a:t> 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Make a straw-man to drive progress</a:t>
            </a: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1219200" y="1524000"/>
            <a:ext cx="6705600" cy="28194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200" dirty="0" smtClean="0">
                <a:latin typeface="Arial" charset="0"/>
              </a:rPr>
              <a:t>Meeting and vote is essential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Means “promise not to start over if details flesh out reasonably”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Lots of 1-1 discussions (and some whip-counting) in advance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Two hours of discussion helps see substantial re-changes unlikely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Treat concerns as summer marching orders</a:t>
            </a:r>
          </a:p>
          <a:p>
            <a:endParaRPr lang="en-US" sz="2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22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Some more success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436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Caveat: These particular tricks align with my personal style.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AutoShape 33"/>
          <p:cNvSpPr>
            <a:spLocks noChangeArrowheads="1"/>
          </p:cNvSpPr>
          <p:nvPr/>
        </p:nvSpPr>
        <p:spPr bwMode="auto">
          <a:xfrm>
            <a:off x="1219200" y="1066800"/>
            <a:ext cx="7010400" cy="4800600"/>
          </a:xfrm>
          <a:prstGeom prst="wedgeRectCallout">
            <a:avLst>
              <a:gd name="adj1" fmla="val -23190"/>
              <a:gd name="adj2" fmla="val 4459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Work harder than anybody expected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And make the work visible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Seek out informal input from everyone you can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>
                <a:latin typeface="Arial" charset="0"/>
              </a:rPr>
              <a:t>Favor the opinions of those who do the </a:t>
            </a:r>
            <a:r>
              <a:rPr lang="en-US" sz="2200" dirty="0" smtClean="0">
                <a:latin typeface="Arial" charset="0"/>
              </a:rPr>
              <a:t>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Fall on your personal sword early and often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</a:rPr>
              <a:t>Helps for department chair to also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</a:rPr>
              <a:t>Settle for making everyone equally unhappy </a:t>
            </a:r>
            <a:r>
              <a:rPr lang="en-US" sz="2200" dirty="0" smtClean="0">
                <a:latin typeface="Arial" charset="0"/>
                <a:sym typeface="Wingdings" pitchFamily="2" charset="2"/>
              </a:rPr>
              <a:t>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People who feel treated fairly are supportive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When a big flare-up on something happens, work through it without panic</a:t>
            </a:r>
          </a:p>
          <a:p>
            <a:pPr marL="800100" lvl="1" indent="-342900">
              <a:buFont typeface="Arial" pitchFamily="34" charset="0"/>
              <a:buChar char="−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Still don’t understand why 7 vs. 10 weeks on topic X was such a huge @*^! deal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Arial" charset="0"/>
                <a:sym typeface="Wingdings" pitchFamily="2" charset="2"/>
              </a:rPr>
              <a:t>Final vote (faculty meeting #4) “up or down” after 10 months for feedback</a:t>
            </a:r>
            <a:endParaRPr lang="en-US" sz="2200" dirty="0" smtClean="0">
              <a:latin typeface="Arial" charset="0"/>
            </a:endParaRPr>
          </a:p>
          <a:p>
            <a:endParaRPr lang="en-US" sz="2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8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I can share:</a:t>
            </a:r>
          </a:p>
          <a:p>
            <a:pPr lvl="1"/>
            <a:r>
              <a:rPr lang="en-US" dirty="0" smtClean="0"/>
              <a:t>The 2-page documents</a:t>
            </a:r>
          </a:p>
          <a:p>
            <a:pPr lvl="1"/>
            <a:r>
              <a:rPr lang="en-US" dirty="0" smtClean="0"/>
              <a:t>The new degree requirements</a:t>
            </a:r>
          </a:p>
          <a:p>
            <a:pPr lvl="1"/>
            <a:r>
              <a:rPr lang="en-US" dirty="0" smtClean="0"/>
              <a:t>The new course’s home pages, catalog descriptions, etc.</a:t>
            </a:r>
          </a:p>
          <a:p>
            <a:pPr lvl="1"/>
            <a:r>
              <a:rPr lang="en-US" dirty="0" smtClean="0"/>
              <a:t>All the information posted for our students, etc.</a:t>
            </a:r>
          </a:p>
          <a:p>
            <a:pPr lvl="1"/>
            <a:endParaRPr lang="en-US" dirty="0"/>
          </a:p>
          <a:p>
            <a:r>
              <a:rPr lang="en-US" dirty="0" smtClean="0"/>
              <a:t>But honestly, those were designed for internal consumption</a:t>
            </a:r>
          </a:p>
          <a:p>
            <a:pPr lvl="1"/>
            <a:r>
              <a:rPr lang="en-US" dirty="0" smtClean="0"/>
              <a:t>For an overview for “outsiders,” </a:t>
            </a:r>
            <a:r>
              <a:rPr lang="en-US" dirty="0" err="1" smtClean="0"/>
              <a:t>uhm</a:t>
            </a:r>
            <a:r>
              <a:rPr lang="en-US" dirty="0" smtClean="0"/>
              <a:t>, that’s this presentation</a:t>
            </a:r>
          </a:p>
          <a:p>
            <a:pPr lvl="1"/>
            <a:endParaRPr lang="en-US" dirty="0"/>
          </a:p>
          <a:p>
            <a:r>
              <a:rPr lang="en-US" dirty="0" smtClean="0"/>
              <a:t>Acknowledgments: Many people thought and worked hard on this – deep input from over half the faculty, ten instructors for new/revised courses, etc.  I do </a:t>
            </a:r>
            <a:r>
              <a:rPr lang="en-US" b="1" i="1" dirty="0" smtClean="0"/>
              <a:t>not</a:t>
            </a:r>
            <a:r>
              <a:rPr lang="en-US" dirty="0" smtClean="0"/>
              <a:t> deserve all the credit!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32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Oval 2"/>
          <p:cNvSpPr>
            <a:spLocks noChangeArrowheads="1"/>
          </p:cNvSpPr>
          <p:nvPr/>
        </p:nvSpPr>
        <p:spPr bwMode="auto">
          <a:xfrm>
            <a:off x="3124200" y="1905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312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II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3124200" y="304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332</a:t>
            </a: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>
                <a:latin typeface="Arial" charset="0"/>
              </a:rPr>
              <a:t>Abstractions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7620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311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7620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351</a:t>
            </a:r>
          </a:p>
          <a:p>
            <a:pPr algn="ctr"/>
            <a:r>
              <a:rPr lang="en-US" sz="1700">
                <a:latin typeface="Arial" charset="0"/>
              </a:rPr>
              <a:t>Hw/Sw</a:t>
            </a:r>
          </a:p>
          <a:p>
            <a:pPr algn="ctr"/>
            <a:r>
              <a:rPr lang="en-US" sz="1700">
                <a:latin typeface="Arial" charset="0"/>
              </a:rPr>
              <a:t>Interface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276600" y="33528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352</a:t>
            </a:r>
          </a:p>
          <a:p>
            <a:pPr algn="ctr"/>
            <a:r>
              <a:rPr lang="en-US" sz="1700">
                <a:latin typeface="Arial" charset="0"/>
              </a:rPr>
              <a:t>Hw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1524000" y="50292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EE205</a:t>
            </a:r>
          </a:p>
          <a:p>
            <a:pPr algn="ctr"/>
            <a:r>
              <a:rPr lang="en-US" sz="1700" dirty="0" smtClean="0">
                <a:latin typeface="Arial" charset="0"/>
              </a:rPr>
              <a:t>Signal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Conditioning</a:t>
            </a:r>
            <a:endParaRPr lang="en-US" sz="1700" dirty="0">
              <a:latin typeface="Arial" charset="0"/>
            </a:endParaRPr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5410200" y="304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344</a:t>
            </a:r>
          </a:p>
          <a:p>
            <a:pPr algn="ctr"/>
            <a:r>
              <a:rPr lang="en-US" sz="1700" dirty="0">
                <a:latin typeface="Arial" charset="0"/>
              </a:rPr>
              <a:t>Data </a:t>
            </a:r>
          </a:p>
          <a:p>
            <a:pPr algn="ctr"/>
            <a:r>
              <a:rPr lang="en-US" sz="1700" dirty="0" smtClean="0">
                <a:latin typeface="Arial" charset="0"/>
              </a:rPr>
              <a:t>Mgmt.</a:t>
            </a:r>
            <a:endParaRPr lang="en-US" sz="1700" dirty="0">
              <a:latin typeface="Arial" charset="0"/>
            </a:endParaRPr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5410200" y="1828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341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r>
              <a:rPr lang="en-US" sz="1700" dirty="0">
                <a:latin typeface="Arial" charset="0"/>
              </a:rPr>
              <a:t>Languages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2209800" y="41148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2209800" y="2590800"/>
            <a:ext cx="9906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 flipV="1">
            <a:off x="2209800" y="1401762"/>
            <a:ext cx="1066800" cy="1189038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2209800" y="2590800"/>
            <a:ext cx="1143000" cy="1295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4305300" y="4495800"/>
            <a:ext cx="1333500" cy="533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4191000" y="1447799"/>
            <a:ext cx="114300" cy="669925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7010400" y="2809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7315200" y="2286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68981" name="Rectangle 21" descr="Solid diamond"/>
          <p:cNvSpPr>
            <a:spLocks noChangeArrowheads="1"/>
          </p:cNvSpPr>
          <p:nvPr/>
        </p:nvSpPr>
        <p:spPr bwMode="auto">
          <a:xfrm>
            <a:off x="7010400" y="1789112"/>
            <a:ext cx="304800" cy="228600"/>
          </a:xfrm>
          <a:prstGeom prst="rect">
            <a:avLst/>
          </a:prstGeom>
          <a:pattFill prst="solidDmnd">
            <a:fgClr>
              <a:srgbClr val="99CC00"/>
            </a:fgClr>
            <a:bgClr>
              <a:srgbClr val="FF9933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7315200" y="1736725"/>
            <a:ext cx="16589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CS &amp; CompE</a:t>
            </a:r>
          </a:p>
          <a:p>
            <a:r>
              <a:rPr lang="en-US" sz="1500" i="1">
                <a:latin typeface="Arial" charset="0"/>
              </a:rPr>
              <a:t>software</a:t>
            </a:r>
            <a:r>
              <a:rPr lang="en-US" sz="1500">
                <a:latin typeface="Arial" charset="0"/>
              </a:rPr>
              <a:t> required</a:t>
            </a: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7010400" y="738187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7315200" y="685800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68991" name="Oval 31"/>
          <p:cNvSpPr>
            <a:spLocks noChangeArrowheads="1"/>
          </p:cNvSpPr>
          <p:nvPr/>
        </p:nvSpPr>
        <p:spPr bwMode="auto">
          <a:xfrm>
            <a:off x="4800600" y="499007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STAT391</a:t>
            </a:r>
          </a:p>
        </p:txBody>
      </p:sp>
      <p:sp>
        <p:nvSpPr>
          <p:cNvPr id="168993" name="Oval 33" descr="Solid diamond"/>
          <p:cNvSpPr>
            <a:spLocks noChangeArrowheads="1"/>
          </p:cNvSpPr>
          <p:nvPr/>
        </p:nvSpPr>
        <p:spPr bwMode="auto">
          <a:xfrm>
            <a:off x="1295400" y="304800"/>
            <a:ext cx="1447800" cy="1371600"/>
          </a:xfrm>
          <a:prstGeom prst="ellipse">
            <a:avLst/>
          </a:prstGeom>
          <a:pattFill prst="solidDmnd">
            <a:fgClr>
              <a:srgbClr val="99CC00"/>
            </a:fgClr>
            <a:bgClr>
              <a:srgbClr val="FF9933"/>
            </a:bgClr>
          </a:patt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331</a:t>
            </a:r>
          </a:p>
          <a:p>
            <a:pPr algn="ctr"/>
            <a:r>
              <a:rPr lang="en-US" sz="1700">
                <a:latin typeface="Arial" charset="0"/>
              </a:rPr>
              <a:t>Sw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94" name="Oval 34" descr="Solid diamond"/>
          <p:cNvSpPr>
            <a:spLocks noChangeArrowheads="1"/>
          </p:cNvSpPr>
          <p:nvPr/>
        </p:nvSpPr>
        <p:spPr bwMode="auto">
          <a:xfrm>
            <a:off x="5410200" y="3352800"/>
            <a:ext cx="1447800" cy="1371600"/>
          </a:xfrm>
          <a:prstGeom prst="ellipse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333</a:t>
            </a:r>
          </a:p>
          <a:p>
            <a:pPr algn="ctr"/>
            <a:r>
              <a:rPr lang="en-US" sz="1700" dirty="0">
                <a:latin typeface="Arial" charset="0"/>
              </a:rPr>
              <a:t>Systems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4572000" y="1447800"/>
            <a:ext cx="1143000" cy="198120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3124200" y="50292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7026275" y="2322513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7331075" y="2270125"/>
            <a:ext cx="1203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not required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6934200" y="2954337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7404100" y="2779712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6934200" y="3335337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7404100" y="3184525"/>
            <a:ext cx="1616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co-req or pre-req</a:t>
            </a:r>
          </a:p>
        </p:txBody>
      </p:sp>
      <p:sp>
        <p:nvSpPr>
          <p:cNvPr id="45" name="Rectangle 35" descr="Solid diamond"/>
          <p:cNvSpPr>
            <a:spLocks noChangeArrowheads="1"/>
          </p:cNvSpPr>
          <p:nvPr/>
        </p:nvSpPr>
        <p:spPr bwMode="auto">
          <a:xfrm>
            <a:off x="7016750" y="1219200"/>
            <a:ext cx="304800" cy="228600"/>
          </a:xfrm>
          <a:prstGeom prst="rect">
            <a:avLst/>
          </a:prstGeom>
          <a:pattFill prst="solidDmnd">
            <a:fgClr>
              <a:srgbClr val="CC99FF"/>
            </a:fgClr>
            <a:bgClr>
              <a:srgbClr val="FF9933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37"/>
          <p:cNvSpPr txBox="1">
            <a:spLocks noChangeArrowheads="1"/>
          </p:cNvSpPr>
          <p:nvPr/>
        </p:nvSpPr>
        <p:spPr bwMode="auto">
          <a:xfrm>
            <a:off x="7321550" y="1127125"/>
            <a:ext cx="1670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</a:t>
            </a:r>
            <a:r>
              <a:rPr lang="en-US" sz="1500" i="1">
                <a:latin typeface="Arial" charset="0"/>
              </a:rPr>
              <a:t>hardware</a:t>
            </a:r>
          </a:p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2209800" y="4191000"/>
            <a:ext cx="2095500" cy="8382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>
            <a:off x="342900" y="1001197"/>
            <a:ext cx="838200" cy="80113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390A</a:t>
            </a:r>
          </a:p>
          <a:p>
            <a:pPr algn="ctr"/>
            <a:r>
              <a:rPr lang="en-US" sz="1700" dirty="0" smtClean="0">
                <a:latin typeface="Arial" charset="0"/>
              </a:rPr>
              <a:t>Tools</a:t>
            </a:r>
            <a:endParaRPr lang="en-US" sz="1700" dirty="0">
              <a:latin typeface="Arial" charset="0"/>
            </a:endParaRPr>
          </a:p>
        </p:txBody>
      </p:sp>
      <p:sp>
        <p:nvSpPr>
          <p:cNvPr id="50" name="Left Brace 49"/>
          <p:cNvSpPr/>
          <p:nvPr/>
        </p:nvSpPr>
        <p:spPr bwMode="auto">
          <a:xfrm>
            <a:off x="918148" y="50292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9621" y="50292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794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Outline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85800" y="13716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latin typeface="Arial" charset="0"/>
              </a:rPr>
              <a:t>170 graduates a year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0" dirty="0">
                <a:latin typeface="Arial" charset="0"/>
              </a:rPr>
              <a:t>Computer </a:t>
            </a:r>
            <a:r>
              <a:rPr lang="en-US" sz="2000" b="0" dirty="0" smtClean="0">
                <a:latin typeface="Arial" charset="0"/>
              </a:rPr>
              <a:t>Engineering (College of Engr.) (1/3)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ABET accredited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Two tracks: HW or SW</a:t>
            </a:r>
            <a:endParaRPr lang="en-US" sz="2000" b="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0" dirty="0">
                <a:latin typeface="Arial" charset="0"/>
              </a:rPr>
              <a:t>Computer Science </a:t>
            </a:r>
            <a:r>
              <a:rPr lang="en-US" sz="2000" b="0" dirty="0" smtClean="0">
                <a:latin typeface="Arial" charset="0"/>
              </a:rPr>
              <a:t> (College of </a:t>
            </a:r>
            <a:r>
              <a:rPr lang="en-US" sz="2000" b="0" dirty="0" err="1" smtClean="0">
                <a:latin typeface="Arial" charset="0"/>
              </a:rPr>
              <a:t>Arts&amp;Sciences</a:t>
            </a:r>
            <a:r>
              <a:rPr lang="en-US" sz="2000" b="0" dirty="0" smtClean="0">
                <a:latin typeface="Arial" charset="0"/>
              </a:rPr>
              <a:t>) (2/3)</a:t>
            </a:r>
            <a:endParaRPr lang="en-US" sz="2000" b="0" dirty="0">
              <a:latin typeface="Arial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More </a:t>
            </a:r>
            <a:r>
              <a:rPr lang="en-US" sz="2000" b="0" dirty="0">
                <a:latin typeface="Arial" charset="0"/>
              </a:rPr>
              <a:t>senior-level </a:t>
            </a:r>
            <a:r>
              <a:rPr lang="en-US" sz="2000" b="0" dirty="0" smtClean="0">
                <a:latin typeface="Arial" charset="0"/>
              </a:rPr>
              <a:t>flexibility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Competitive department admissions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Arial" charset="0"/>
              </a:rPr>
              <a:t>300-level courses shown today open only to majors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1000" b="0" dirty="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Arial" charset="0"/>
              </a:rPr>
              <a:t>Eliding other things like: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Separate upper-level  courses for non-majors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ACMS degree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100-level web programming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</a:pPr>
            <a:r>
              <a:rPr lang="en-US" sz="2000" b="0" dirty="0" smtClean="0">
                <a:latin typeface="Arial" charset="0"/>
              </a:rPr>
              <a:t>…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6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Curriculum overview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November 19, 2010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5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b="0" smtClean="0">
                <a:solidFill>
                  <a:srgbClr val="000000"/>
                </a:solidFill>
              </a:rPr>
              <a:t>Dan Grossman: UW CS&amp;E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2192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2004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495800" y="2590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819400" y="12954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133600" y="24384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743200" y="31242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590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495800" y="4495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657600" y="50292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6324600" y="2514600"/>
            <a:ext cx="2590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Pertinent detail: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Quarter system =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10-week courses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0" dirty="0" smtClean="0">
                <a:solidFill>
                  <a:srgbClr val="000000"/>
                </a:solidFill>
                <a:latin typeface="Arial" charset="0"/>
              </a:rPr>
              <a:t>3 terms / year</a:t>
            </a:r>
          </a:p>
        </p:txBody>
      </p:sp>
    </p:spTree>
    <p:extLst>
      <p:ext uri="{BB962C8B-B14F-4D97-AF65-F5344CB8AC3E}">
        <p14:creationId xmlns:p14="http://schemas.microsoft.com/office/powerpoint/2010/main" val="2114832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table: intro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105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CS142:</a:t>
            </a:r>
            <a:endParaRPr lang="en-US" dirty="0" smtClean="0"/>
          </a:p>
          <a:p>
            <a:pPr lvl="1"/>
            <a:r>
              <a:rPr lang="en-US" dirty="0" smtClean="0"/>
              <a:t>Variables, conditionals, loops, arrays, methods, I/O,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2000 students / </a:t>
            </a:r>
            <a:r>
              <a:rPr lang="en-US" dirty="0" smtClean="0"/>
              <a:t>year at UW Seattle</a:t>
            </a:r>
            <a:endParaRPr lang="en-US" dirty="0" smtClean="0"/>
          </a:p>
          <a:p>
            <a:pPr lvl="1"/>
            <a:r>
              <a:rPr lang="en-US" dirty="0" smtClean="0"/>
              <a:t>12%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</a:t>
            </a:r>
            <a:r>
              <a:rPr lang="en-US" dirty="0" smtClean="0"/>
              <a:t>colleges, etc.</a:t>
            </a:r>
            <a:endParaRPr lang="en-US" dirty="0" smtClean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November 19,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6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b="0" smtClean="0">
                <a:solidFill>
                  <a:srgbClr val="000000"/>
                </a:solidFill>
              </a:rPr>
              <a:t>Dan Grossman: UW CS&amp;E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table: intro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181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CS143:</a:t>
            </a:r>
            <a:endParaRPr lang="en-US" dirty="0" smtClean="0"/>
          </a:p>
          <a:p>
            <a:pPr lvl="1"/>
            <a:r>
              <a:rPr lang="en-US" dirty="0" smtClean="0"/>
              <a:t>Recursion, linked lists, binary search trees, OOP, …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9</a:t>
            </a:r>
            <a:r>
              <a:rPr lang="en-US" dirty="0" smtClean="0"/>
              <a:t>00 students / </a:t>
            </a:r>
            <a:r>
              <a:rPr lang="en-US" dirty="0" smtClean="0"/>
              <a:t>year at UW Seattle</a:t>
            </a:r>
            <a:endParaRPr lang="en-US" dirty="0" smtClean="0"/>
          </a:p>
          <a:p>
            <a:pPr lvl="1"/>
            <a:r>
              <a:rPr lang="en-US" dirty="0" smtClean="0"/>
              <a:t>25% become majors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taught at community </a:t>
            </a:r>
            <a:r>
              <a:rPr lang="en-US" dirty="0" smtClean="0"/>
              <a:t>colleges, etc.</a:t>
            </a:r>
            <a:endParaRPr lang="en-US" dirty="0" smtClean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0" smtClean="0">
                <a:solidFill>
                  <a:srgbClr val="000000"/>
                </a:solidFill>
              </a:rPr>
              <a:t>November 19, 2010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A75BB-EE97-4173-949D-46CBB316C839}" type="slidenum">
              <a:rPr lang="en-US" b="0">
                <a:solidFill>
                  <a:srgbClr val="000000"/>
                </a:solidFill>
              </a:rPr>
              <a:pPr/>
              <a:t>7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b="0" smtClean="0">
                <a:solidFill>
                  <a:srgbClr val="000000"/>
                </a:solidFill>
              </a:rPr>
              <a:t>Dan Grossman: UW CS&amp;E Curriculum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70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on the table: 400-level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3505200"/>
            <a:ext cx="2819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Junior/Senior </a:t>
            </a:r>
            <a:r>
              <a:rPr lang="en-US" dirty="0" smtClean="0"/>
              <a:t>year:</a:t>
            </a:r>
          </a:p>
          <a:p>
            <a:r>
              <a:rPr lang="en-US" dirty="0" smtClean="0"/>
              <a:t>Basically one course per “area”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09600" y="14478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CS142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85800" y="34290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CS143</a:t>
            </a:r>
            <a:endParaRPr lang="en-US" b="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495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819400" y="15240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“300-level”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2133600" y="26670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743200" y="3352800"/>
            <a:ext cx="33528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“400-level”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447800" y="2819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495800" y="4724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657600" y="52578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623364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400-level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Many courses, with varied enrollment (biased by 300 level)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O/S: 	  </a:t>
            </a:r>
            <a:r>
              <a:rPr lang="en-US" dirty="0" smtClean="0"/>
              <a:t>  75-90</a:t>
            </a:r>
            <a:r>
              <a:rPr lang="en-US" dirty="0"/>
              <a:t>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Databases: 55-75%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Compilers:  30-55%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Graphics:    30-60</a:t>
            </a:r>
            <a:r>
              <a:rPr lang="en-US" dirty="0"/>
              <a:t>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Algorithms: 40-60%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Theory of computation: 15-25%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Embedded systems:     20-25%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Architecture: 5-10</a:t>
            </a:r>
            <a:r>
              <a:rPr lang="en-US" dirty="0" smtClean="0"/>
              <a:t>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… (many </a:t>
            </a:r>
            <a:r>
              <a:rPr lang="en-US" dirty="0" err="1" smtClean="0"/>
              <a:t>many</a:t>
            </a:r>
            <a:r>
              <a:rPr lang="en-US" dirty="0" smtClean="0"/>
              <a:t> more)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sz="9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9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Basically “flat</a:t>
            </a:r>
            <a:r>
              <a:rPr lang="en-US" dirty="0"/>
              <a:t>”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19,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Dan Grossman: UW CS&amp;E Curriculum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97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40355</TotalTime>
  <Words>2970</Words>
  <Application>Microsoft Office PowerPoint</Application>
  <PresentationFormat>On-screen Show (4:3)</PresentationFormat>
  <Paragraphs>773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University of Washington  Computer Science &amp; Engineering  Curriculum Revision: Why, What, How*</vt:lpstr>
      <vt:lpstr>Executive Summary</vt:lpstr>
      <vt:lpstr>Context</vt:lpstr>
      <vt:lpstr>Program Outline</vt:lpstr>
      <vt:lpstr>Curriculum overview</vt:lpstr>
      <vt:lpstr>Not on the table: intro</vt:lpstr>
      <vt:lpstr>Not on the table: intro</vt:lpstr>
      <vt:lpstr>Not on the table: 400-level</vt:lpstr>
      <vt:lpstr>400-level</vt:lpstr>
      <vt:lpstr>300-level</vt:lpstr>
      <vt:lpstr>The old way…</vt:lpstr>
      <vt:lpstr>The old way…</vt:lpstr>
      <vt:lpstr>What was “wrong”?</vt:lpstr>
      <vt:lpstr>Some key changes</vt:lpstr>
      <vt:lpstr>Crossing a line</vt:lpstr>
      <vt:lpstr>PowerPoint Presentation</vt:lpstr>
      <vt:lpstr>Laundry list of changes</vt:lpstr>
      <vt:lpstr>A little deeper on 332 </vt:lpstr>
      <vt:lpstr>Why threads early?</vt:lpstr>
      <vt:lpstr>Parallelism vs. Concurrency</vt:lpstr>
      <vt:lpstr>332 Old vs. New</vt:lpstr>
      <vt:lpstr>332 Old vs. New</vt:lpstr>
      <vt:lpstr>332 Old vs. New</vt:lpstr>
      <vt:lpstr>Divide-and-conquer fork-join parallelism</vt:lpstr>
      <vt:lpstr>Lock-based shared-memory concurrency</vt:lpstr>
      <vt:lpstr>What I’ve got</vt:lpstr>
      <vt:lpstr>Now for how</vt:lpstr>
      <vt:lpstr>Timeline overview, part 1</vt:lpstr>
      <vt:lpstr>Timeline overview, part 2</vt:lpstr>
      <vt:lpstr>The story behind the story</vt:lpstr>
      <vt:lpstr>Timeline overview, part 1</vt:lpstr>
      <vt:lpstr>Some more success strategies</vt:lpstr>
      <vt:lpstr>Learn more?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1579</cp:revision>
  <cp:lastPrinted>2010-10-15T19:17:56Z</cp:lastPrinted>
  <dcterms:created xsi:type="dcterms:W3CDTF">2009-03-13T20:43:19Z</dcterms:created>
  <dcterms:modified xsi:type="dcterms:W3CDTF">2010-11-17T00:07:12Z</dcterms:modified>
</cp:coreProperties>
</file>