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733" r:id="rId3"/>
    <p:sldId id="734" r:id="rId4"/>
    <p:sldId id="735" r:id="rId5"/>
    <p:sldId id="723" r:id="rId6"/>
    <p:sldId id="736" r:id="rId7"/>
    <p:sldId id="737" r:id="rId8"/>
    <p:sldId id="738" r:id="rId9"/>
    <p:sldId id="739" r:id="rId10"/>
    <p:sldId id="740" r:id="rId11"/>
    <p:sldId id="741" r:id="rId12"/>
    <p:sldId id="742" r:id="rId13"/>
    <p:sldId id="743" r:id="rId14"/>
    <p:sldId id="744" r:id="rId15"/>
    <p:sldId id="746" r:id="rId16"/>
    <p:sldId id="747" r:id="rId17"/>
    <p:sldId id="715" r:id="rId18"/>
    <p:sldId id="745" r:id="rId19"/>
    <p:sldId id="724" r:id="rId20"/>
    <p:sldId id="725" r:id="rId21"/>
    <p:sldId id="748" r:id="rId22"/>
    <p:sldId id="726" r:id="rId23"/>
    <p:sldId id="727" r:id="rId24"/>
    <p:sldId id="730" r:id="rId25"/>
    <p:sldId id="749" r:id="rId26"/>
    <p:sldId id="750" r:id="rId27"/>
    <p:sldId id="751" r:id="rId28"/>
    <p:sldId id="752" r:id="rId29"/>
    <p:sldId id="720" r:id="rId30"/>
    <p:sldId id="729" r:id="rId31"/>
    <p:sldId id="721" r:id="rId32"/>
    <p:sldId id="728" r:id="rId33"/>
    <p:sldId id="713" r:id="rId34"/>
    <p:sldId id="753" r:id="rId35"/>
  </p:sldIdLst>
  <p:sldSz cx="9144000" cy="6858000" type="screen4x3"/>
  <p:notesSz cx="6934200" cy="9220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a-cse" initials="c" lastIdx="5" clrIdx="0"/>
  <p:cmAuthor id="1" name="djg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F3300"/>
    <a:srgbClr val="119F33"/>
    <a:srgbClr val="00FF99"/>
    <a:srgbClr val="03D7E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620" autoAdjust="0"/>
    <p:restoredTop sz="94695" autoAdjust="0"/>
  </p:normalViewPr>
  <p:slideViewPr>
    <p:cSldViewPr>
      <p:cViewPr>
        <p:scale>
          <a:sx n="80" d="100"/>
          <a:sy n="80" d="100"/>
        </p:scale>
        <p:origin x="-162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r">
              <a:defRPr sz="1100"/>
            </a:lvl1pPr>
          </a:lstStyle>
          <a:p>
            <a:r>
              <a:rPr lang="en-US" smtClean="0"/>
              <a:t>3/3/2012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r>
              <a:rPr lang="en-US" smtClean="0"/>
              <a:t>3/3/2012</a:t>
            </a: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6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3/3/2012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14600" y="6400800"/>
            <a:ext cx="5105400" cy="457200"/>
          </a:xfrm>
        </p:spPr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May 10, 2013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81000" y="1143000"/>
            <a:ext cx="8305800" cy="4114800"/>
          </a:xfrm>
        </p:spPr>
        <p:txBody>
          <a:bodyPr/>
          <a:lstStyle/>
          <a:p>
            <a:pPr algn="ctr"/>
            <a:r>
              <a:rPr lang="en-US" sz="2800" i="0" dirty="0" smtClean="0"/>
              <a:t>My Programming Languages MOOC: </a:t>
            </a:r>
            <a:br>
              <a:rPr lang="en-US" sz="2800" i="0" dirty="0" smtClean="0"/>
            </a:br>
            <a:r>
              <a:rPr lang="en-US" sz="2800" i="0" dirty="0" smtClean="0"/>
              <a:t>Some Reflections After a First Offering</a:t>
            </a:r>
            <a:br>
              <a:rPr lang="en-US" sz="28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400" i="0" dirty="0" smtClean="0"/>
              <a:t>Dan Grossman</a:t>
            </a:r>
            <a:br>
              <a:rPr lang="en-US" sz="2400" i="0" dirty="0" smtClean="0"/>
            </a:br>
            <a:r>
              <a:rPr lang="en-US" sz="2000" i="0" dirty="0" smtClean="0"/>
              <a:t>Department of Computer Science &amp; Engineering</a:t>
            </a:r>
            <a:br>
              <a:rPr lang="en-US" sz="2000" i="0" dirty="0" smtClean="0"/>
            </a:br>
            <a:r>
              <a:rPr lang="en-US" sz="2000" i="0" dirty="0" smtClean="0"/>
              <a:t>University of Washington</a:t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 smtClean="0"/>
              <a:t>UWT/CTC</a:t>
            </a:r>
            <a:br>
              <a:rPr lang="en-US" sz="2000" i="0" dirty="0" smtClean="0"/>
            </a:br>
            <a:r>
              <a:rPr lang="en-US" sz="2000" i="0" dirty="0" smtClean="0"/>
              <a:t>May 10, 2013</a:t>
            </a:r>
            <a:endParaRPr lang="en-US" sz="2000" i="0" dirty="0"/>
          </a:p>
        </p:txBody>
      </p:sp>
      <p:pic>
        <p:nvPicPr>
          <p:cNvPr id="3" name="Picture 4" descr="cse_logo_80x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29200"/>
            <a:ext cx="1905000" cy="1146175"/>
          </a:xfrm>
          <a:prstGeom prst="rect">
            <a:avLst/>
          </a:prstGeom>
          <a:noFill/>
        </p:spPr>
      </p:pic>
      <p:pic>
        <p:nvPicPr>
          <p:cNvPr id="4" name="Picture 14" descr="WashingtonColorSeal-21-c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455" y="4953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iuinfo.org/librarynews/wp-content/uploads/2012/01/Text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05124"/>
            <a:ext cx="23812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Compared to conventional courses</a:t>
            </a:r>
          </a:p>
          <a:p>
            <a:pPr lvl="1"/>
            <a:r>
              <a:rPr lang="en-US" dirty="0" smtClean="0"/>
              <a:t>Same or better:  </a:t>
            </a:r>
            <a:r>
              <a:rPr lang="en-US" dirty="0" err="1" smtClean="0"/>
              <a:t>Homeworks</a:t>
            </a:r>
            <a:r>
              <a:rPr lang="en-US" dirty="0" smtClean="0"/>
              <a:t>, lectures</a:t>
            </a:r>
          </a:p>
          <a:p>
            <a:pPr lvl="1"/>
            <a:r>
              <a:rPr lang="en-US" dirty="0" smtClean="0"/>
              <a:t>Unclear: </a:t>
            </a:r>
            <a:r>
              <a:rPr lang="en-US" dirty="0"/>
              <a:t>S</a:t>
            </a:r>
            <a:r>
              <a:rPr lang="en-US" dirty="0" smtClean="0"/>
              <a:t>tudy groups</a:t>
            </a:r>
          </a:p>
          <a:p>
            <a:pPr lvl="1"/>
            <a:r>
              <a:rPr lang="en-US" dirty="0" smtClean="0"/>
              <a:t>Worse:  Design projects, exams, mentoring, …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Compared to writing a textbook!!</a:t>
            </a:r>
          </a:p>
          <a:p>
            <a:pPr lvl="1"/>
            <a:r>
              <a:rPr lang="en-US" dirty="0" smtClean="0"/>
              <a:t>Attrition </a:t>
            </a:r>
            <a:r>
              <a:rPr lang="en-US" sz="2400" b="1" dirty="0" smtClean="0">
                <a:sym typeface="Symbol"/>
              </a:rPr>
              <a:t>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Rarely profitable for authors</a:t>
            </a:r>
          </a:p>
          <a:p>
            <a:pPr lvl="1"/>
            <a:r>
              <a:rPr lang="en-US" dirty="0" smtClean="0"/>
              <a:t>Worldwide impact of high-quality materials</a:t>
            </a:r>
          </a:p>
          <a:p>
            <a:pPr lvl="1"/>
            <a:r>
              <a:rPr lang="en-US" dirty="0" smtClean="0"/>
              <a:t>Influence other educators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Better:</a:t>
            </a:r>
            <a:r>
              <a:rPr lang="en-US" dirty="0" smtClean="0"/>
              <a:t> videos, forums, graded homework</a:t>
            </a:r>
          </a:p>
          <a:p>
            <a:pPr lvl="1"/>
            <a:endParaRPr lang="en-US" sz="1400" dirty="0"/>
          </a:p>
          <a:p>
            <a:pPr marL="457200" lvl="1" indent="0"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“21</a:t>
            </a:r>
            <a:r>
              <a:rPr lang="en-US" i="1" baseline="30000" dirty="0" smtClean="0">
                <a:solidFill>
                  <a:schemeClr val="accent2"/>
                </a:solidFill>
              </a:rPr>
              <a:t>st</a:t>
            </a:r>
            <a:r>
              <a:rPr lang="en-US" i="1" dirty="0" smtClean="0">
                <a:solidFill>
                  <a:schemeClr val="accent2"/>
                </a:solidFill>
              </a:rPr>
              <a:t> – century textbook plus social”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2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free mean doom?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“If these courses are free, why are people paying tuition?”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Coherent 4-year curriculum</a:t>
            </a:r>
          </a:p>
          <a:p>
            <a:r>
              <a:rPr lang="en-US" dirty="0" smtClean="0"/>
              <a:t>Personal interaction with faculty/TAs</a:t>
            </a:r>
          </a:p>
          <a:p>
            <a:r>
              <a:rPr lang="en-US" dirty="0" err="1" smtClean="0"/>
              <a:t>Homeworks</a:t>
            </a:r>
            <a:r>
              <a:rPr lang="en-US" dirty="0" smtClean="0"/>
              <a:t> graded by humans</a:t>
            </a:r>
          </a:p>
          <a:p>
            <a:r>
              <a:rPr lang="en-US" dirty="0" smtClean="0"/>
              <a:t>Open-ended design and free-response 		   questions</a:t>
            </a:r>
          </a:p>
          <a:p>
            <a:r>
              <a:rPr lang="en-US" dirty="0" smtClean="0"/>
              <a:t>Credit because we know you actually 		     learned the material</a:t>
            </a:r>
          </a:p>
          <a:p>
            <a:r>
              <a:rPr lang="en-US" dirty="0" smtClean="0"/>
              <a:t>Courses adapt to student needs</a:t>
            </a:r>
          </a:p>
          <a:p>
            <a:endParaRPr lang="en-US" sz="1600" dirty="0"/>
          </a:p>
          <a:p>
            <a:r>
              <a:rPr lang="en-US" dirty="0" smtClean="0"/>
              <a:t>Plus other reasons to be at a university: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social support, job fairs, advisors,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independent study/research, etc.</a:t>
            </a:r>
            <a:br>
              <a:rPr lang="en-US" dirty="0" smtClean="0"/>
            </a:b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http://upload.wikimedia.org/wikipedia/commons/8/80/University_of_Washington_Quad,_Spring_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41723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096001" y="4038600"/>
            <a:ext cx="2417232" cy="1219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Focus on our higher-value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“products”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274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plausible MOOCs will kill universities as we know them (!)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none of these did: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Plus:  iTunes U, UW TV, course web pages, books,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And yet: Big changes can happen fast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2050" name="Picture 2" descr="http://depts.washington.edu/rna2006/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84860"/>
            <a:ext cx="2057400" cy="14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dipity.com/uploads/events/4c125a3fabe0f17ed9b54ed47acfd500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29597"/>
            <a:ext cx="2057400" cy="13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3.wikia.nocookie.net/__cb20091129060515/stargate/images/6/63/Wikipedia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22552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munications,correspondences,government,letters,mail,mailboxes,postal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84861"/>
            <a:ext cx="1413691" cy="14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7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MOOCs </a:t>
            </a:r>
          </a:p>
          <a:p>
            <a:endParaRPr lang="en-US" sz="1000" dirty="0"/>
          </a:p>
          <a:p>
            <a:r>
              <a:rPr lang="en-US" dirty="0" smtClean="0"/>
              <a:t>My role</a:t>
            </a:r>
          </a:p>
          <a:p>
            <a:endParaRPr lang="en-US" sz="1000" dirty="0" smtClean="0"/>
          </a:p>
          <a:p>
            <a:r>
              <a:rPr lang="en-US" dirty="0" smtClean="0"/>
              <a:t>Why I did a MOOC and why UW CSE is doing 6+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Quick course-tour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000" dirty="0" smtClean="0"/>
          </a:p>
          <a:p>
            <a:r>
              <a:rPr lang="en-US" dirty="0" smtClean="0"/>
              <a:t>How it went</a:t>
            </a:r>
            <a:endParaRPr lang="en-US" dirty="0"/>
          </a:p>
          <a:p>
            <a:endParaRPr lang="en-US" sz="1000" dirty="0" smtClean="0"/>
          </a:p>
          <a:p>
            <a:r>
              <a:rPr lang="en-US" i="1" dirty="0" smtClean="0"/>
              <a:t>Lots</a:t>
            </a:r>
            <a:r>
              <a:rPr lang="en-US" dirty="0" smtClean="0"/>
              <a:t> of time for discussion</a:t>
            </a:r>
          </a:p>
          <a:p>
            <a:pPr lvl="1"/>
            <a:r>
              <a:rPr lang="en-US" dirty="0" smtClean="0"/>
              <a:t>Everybody likes talking about MOOCs, pro or con</a:t>
            </a:r>
          </a:p>
          <a:p>
            <a:pPr lvl="1"/>
            <a:r>
              <a:rPr lang="en-US" dirty="0" smtClean="0"/>
              <a:t>Rather let you pick the subtopics!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099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UW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weeks</a:t>
            </a:r>
          </a:p>
          <a:p>
            <a:r>
              <a:rPr lang="en-US" dirty="0" smtClean="0"/>
              <a:t>Topics:  </a:t>
            </a:r>
            <a:r>
              <a:rPr lang="en-US" dirty="0" smtClean="0">
                <a:solidFill>
                  <a:schemeClr val="bg2"/>
                </a:solidFill>
              </a:rPr>
              <a:t>Syntax vs. semantics, recursive functions, benefits of no mutation, algebraic </a:t>
            </a:r>
            <a:r>
              <a:rPr lang="en-US" dirty="0" err="1" smtClean="0">
                <a:solidFill>
                  <a:schemeClr val="bg2"/>
                </a:solidFill>
              </a:rPr>
              <a:t>datatypes</a:t>
            </a:r>
            <a:r>
              <a:rPr lang="en-US" dirty="0" smtClean="0">
                <a:solidFill>
                  <a:schemeClr val="bg2"/>
                </a:solidFill>
              </a:rPr>
              <a:t> and pattern matching, tail recursion, higher-order function closures, lexical scope, currying, syntactic sugar, equivalence and effects, parametric polymorphism, type inference, modules and abstract types, static vs. dynamic typing, streams and </a:t>
            </a:r>
            <a:r>
              <a:rPr lang="en-US" dirty="0" err="1" smtClean="0">
                <a:solidFill>
                  <a:schemeClr val="bg2"/>
                </a:solidFill>
              </a:rPr>
              <a:t>memoization</a:t>
            </a:r>
            <a:r>
              <a:rPr lang="en-US" dirty="0" smtClean="0">
                <a:solidFill>
                  <a:schemeClr val="bg2"/>
                </a:solidFill>
              </a:rPr>
              <a:t>, macros, </a:t>
            </a:r>
            <a:r>
              <a:rPr lang="en-US" dirty="0" err="1" smtClean="0">
                <a:solidFill>
                  <a:schemeClr val="bg2"/>
                </a:solidFill>
              </a:rPr>
              <a:t>eval</a:t>
            </a:r>
            <a:r>
              <a:rPr lang="en-US" dirty="0" smtClean="0">
                <a:solidFill>
                  <a:schemeClr val="bg2"/>
                </a:solidFill>
              </a:rPr>
              <a:t>, pure OOP, implementing dynamic dispatch, multiple inheritance vs. </a:t>
            </a:r>
            <a:r>
              <a:rPr lang="en-US" dirty="0" err="1" smtClean="0">
                <a:solidFill>
                  <a:schemeClr val="bg2"/>
                </a:solidFill>
              </a:rPr>
              <a:t>mixins</a:t>
            </a:r>
            <a:r>
              <a:rPr lang="en-US" dirty="0" smtClean="0">
                <a:solidFill>
                  <a:schemeClr val="bg2"/>
                </a:solidFill>
              </a:rPr>
              <a:t>, OOP vs. functional decomposition, subtyping, bounded polymorphism</a:t>
            </a:r>
          </a:p>
          <a:p>
            <a:r>
              <a:rPr lang="en-US" dirty="0" smtClean="0"/>
              <a:t>Languages: ML, Racket, Ruby</a:t>
            </a:r>
          </a:p>
          <a:p>
            <a:r>
              <a:rPr lang="en-US" dirty="0" smtClean="0"/>
              <a:t>Seven </a:t>
            </a:r>
            <a:r>
              <a:rPr lang="en-US" dirty="0" err="1" smtClean="0"/>
              <a:t>homeworks</a:t>
            </a:r>
            <a:r>
              <a:rPr lang="en-US" dirty="0" smtClean="0"/>
              <a:t>, all programming</a:t>
            </a:r>
          </a:p>
          <a:p>
            <a:r>
              <a:rPr lang="en-US" dirty="0" smtClean="0"/>
              <a:t>Midterm and final, including English and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5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Coursera</a:t>
            </a:r>
            <a:r>
              <a:rPr lang="en-US" dirty="0" smtClean="0"/>
              <a:t>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weeks</a:t>
            </a:r>
          </a:p>
          <a:p>
            <a:r>
              <a:rPr lang="en-US" dirty="0" smtClean="0"/>
              <a:t>Topics:  </a:t>
            </a:r>
            <a:r>
              <a:rPr lang="en-US" dirty="0" smtClean="0">
                <a:solidFill>
                  <a:schemeClr val="bg2"/>
                </a:solidFill>
              </a:rPr>
              <a:t>Syntax vs. semantics, recursive functions, benefits of no mutation, algebraic </a:t>
            </a:r>
            <a:r>
              <a:rPr lang="en-US" dirty="0" err="1" smtClean="0">
                <a:solidFill>
                  <a:schemeClr val="bg2"/>
                </a:solidFill>
              </a:rPr>
              <a:t>datatypes</a:t>
            </a:r>
            <a:r>
              <a:rPr lang="en-US" dirty="0" smtClean="0">
                <a:solidFill>
                  <a:schemeClr val="bg2"/>
                </a:solidFill>
              </a:rPr>
              <a:t> and pattern matching, tail recursion, higher-order function closures, lexical scope, currying, syntactic sugar, equivalence and effects, parametric polymorphism, type inference, modules and abstract types, static vs. dynamic typing, streams and </a:t>
            </a:r>
            <a:r>
              <a:rPr lang="en-US" dirty="0" err="1" smtClean="0">
                <a:solidFill>
                  <a:schemeClr val="bg2"/>
                </a:solidFill>
              </a:rPr>
              <a:t>memoization</a:t>
            </a:r>
            <a:r>
              <a:rPr lang="en-US" dirty="0" smtClean="0">
                <a:solidFill>
                  <a:schemeClr val="bg2"/>
                </a:solidFill>
              </a:rPr>
              <a:t>, macros, </a:t>
            </a:r>
            <a:r>
              <a:rPr lang="en-US" dirty="0" err="1" smtClean="0">
                <a:solidFill>
                  <a:schemeClr val="bg2"/>
                </a:solidFill>
              </a:rPr>
              <a:t>eval</a:t>
            </a:r>
            <a:r>
              <a:rPr lang="en-US" dirty="0" smtClean="0">
                <a:solidFill>
                  <a:schemeClr val="bg2"/>
                </a:solidFill>
              </a:rPr>
              <a:t>, pure OOP, implementing dynamic dispatch, multiple inheritance vs. </a:t>
            </a:r>
            <a:r>
              <a:rPr lang="en-US" dirty="0" err="1" smtClean="0">
                <a:solidFill>
                  <a:schemeClr val="bg2"/>
                </a:solidFill>
              </a:rPr>
              <a:t>mixins</a:t>
            </a:r>
            <a:r>
              <a:rPr lang="en-US" dirty="0" smtClean="0">
                <a:solidFill>
                  <a:schemeClr val="bg2"/>
                </a:solidFill>
              </a:rPr>
              <a:t>, OOP vs. functional decomposition, subtyping, bounded polymorphism</a:t>
            </a:r>
          </a:p>
          <a:p>
            <a:r>
              <a:rPr lang="en-US" dirty="0" smtClean="0"/>
              <a:t>Languages: ML, Racket, Ruby</a:t>
            </a:r>
          </a:p>
          <a:p>
            <a:r>
              <a:rPr lang="en-US" dirty="0" smtClean="0"/>
              <a:t>Seven </a:t>
            </a:r>
            <a:r>
              <a:rPr lang="en-US" dirty="0" err="1" smtClean="0"/>
              <a:t>homeworks</a:t>
            </a:r>
            <a:r>
              <a:rPr lang="en-US" dirty="0" smtClean="0"/>
              <a:t>, all programming, </a:t>
            </a:r>
            <a:r>
              <a:rPr lang="en-US" dirty="0" smtClean="0">
                <a:solidFill>
                  <a:srgbClr val="FF0000"/>
                </a:solidFill>
              </a:rPr>
              <a:t>average of  2 submissions</a:t>
            </a:r>
          </a:p>
          <a:p>
            <a:r>
              <a:rPr lang="en-US" dirty="0" smtClean="0"/>
              <a:t>Midterm and final, including English and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86600" y="3733800"/>
            <a:ext cx="7620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43000" y="4038600"/>
            <a:ext cx="3810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276600" y="5715000"/>
            <a:ext cx="2971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17119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Videos: </a:t>
            </a:r>
          </a:p>
          <a:p>
            <a:pPr lvl="1"/>
            <a:r>
              <a:rPr lang="en-US" dirty="0" smtClean="0"/>
              <a:t>7-12 minutes, released roughly weekly (3ish hours / week)</a:t>
            </a:r>
          </a:p>
          <a:p>
            <a:pPr lvl="1"/>
            <a:r>
              <a:rPr lang="en-US" dirty="0" smtClean="0"/>
              <a:t>Lots of writing code in </a:t>
            </a:r>
            <a:r>
              <a:rPr lang="en-US" dirty="0" err="1" smtClean="0"/>
              <a:t>Emacs</a:t>
            </a:r>
            <a:r>
              <a:rPr lang="en-US" dirty="0" smtClean="0"/>
              <a:t>, also </a:t>
            </a:r>
            <a:r>
              <a:rPr lang="en-US" dirty="0" err="1" smtClean="0"/>
              <a:t>Powerpoint</a:t>
            </a:r>
            <a:endParaRPr lang="en-US" dirty="0" smtClean="0"/>
          </a:p>
          <a:p>
            <a:pPr lvl="1"/>
            <a:r>
              <a:rPr lang="en-US" dirty="0" smtClean="0"/>
              <a:t>TAs added “in-video questions” independently</a:t>
            </a:r>
          </a:p>
          <a:p>
            <a:pPr lvl="1"/>
            <a:endParaRPr lang="en-US" sz="1000" dirty="0"/>
          </a:p>
          <a:p>
            <a:r>
              <a:rPr lang="en-US" dirty="0" err="1" smtClean="0"/>
              <a:t>Homeworks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From UW course, with “weapons-grade” auto-testing</a:t>
            </a:r>
          </a:p>
          <a:p>
            <a:pPr lvl="1"/>
            <a:r>
              <a:rPr lang="en-US" dirty="0" smtClean="0"/>
              <a:t>Peer assessment for 10% of grade</a:t>
            </a:r>
          </a:p>
          <a:p>
            <a:pPr lvl="1"/>
            <a:r>
              <a:rPr lang="en-US" dirty="0" smtClean="0"/>
              <a:t>Biggest complaint was lack of provided test cases</a:t>
            </a:r>
          </a:p>
          <a:p>
            <a:pPr lvl="1"/>
            <a:endParaRPr lang="en-US" sz="1000" dirty="0"/>
          </a:p>
          <a:p>
            <a:r>
              <a:rPr lang="en-US" dirty="0" smtClean="0"/>
              <a:t>Exams: Open materials, multiple-choice-</a:t>
            </a:r>
            <a:r>
              <a:rPr lang="en-US" dirty="0" err="1" smtClean="0"/>
              <a:t>ish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Discussion Forum: Active and </a:t>
            </a:r>
            <a:r>
              <a:rPr lang="en-US" i="1" dirty="0" smtClean="0"/>
              <a:t>mostly</a:t>
            </a:r>
            <a:r>
              <a:rPr lang="en-US" dirty="0" smtClean="0"/>
              <a:t> self-sufficient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893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/>
          <a:lstStyle/>
          <a:p>
            <a:r>
              <a:rPr lang="en-US" dirty="0" smtClean="0"/>
              <a:t>“Registered”: 		70,000   </a:t>
            </a:r>
            <a:r>
              <a:rPr lang="en-US" i="1" dirty="0" smtClean="0"/>
              <a:t>totally irrelevant</a:t>
            </a:r>
          </a:p>
          <a:p>
            <a:r>
              <a:rPr lang="en-US" dirty="0" smtClean="0"/>
              <a:t>Clicked play in first 2 weeks: 	30,000   </a:t>
            </a:r>
            <a:r>
              <a:rPr lang="en-US" i="1" dirty="0" smtClean="0"/>
              <a:t>many didn’t have pre-</a:t>
            </a:r>
            <a:r>
              <a:rPr lang="en-US" i="1" dirty="0" err="1" smtClean="0"/>
              <a:t>reqs</a:t>
            </a:r>
            <a:r>
              <a:rPr lang="en-US" i="1" dirty="0" smtClean="0"/>
              <a:t>?</a:t>
            </a:r>
          </a:p>
          <a:p>
            <a:r>
              <a:rPr lang="en-US" dirty="0" smtClean="0"/>
              <a:t>Watched an hour of video: 	11,000   </a:t>
            </a:r>
            <a:r>
              <a:rPr lang="en-US" i="1" dirty="0" smtClean="0"/>
              <a:t>like coming to first day?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Turned in first homework: 	  5,000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Took midterm: 		  3,000   </a:t>
            </a:r>
            <a:r>
              <a:rPr lang="en-US" i="1" dirty="0" smtClean="0">
                <a:solidFill>
                  <a:schemeClr val="accent2"/>
                </a:solidFill>
              </a:rPr>
              <a:t>this is a solid number</a:t>
            </a:r>
          </a:p>
          <a:p>
            <a:r>
              <a:rPr lang="en-US" dirty="0" smtClean="0"/>
              <a:t>Turned in 5</a:t>
            </a:r>
            <a:r>
              <a:rPr lang="en-US" baseline="30000" dirty="0" smtClean="0"/>
              <a:t>th</a:t>
            </a:r>
            <a:r>
              <a:rPr lang="en-US" dirty="0" smtClean="0"/>
              <a:t> homework: 	  2,000   </a:t>
            </a:r>
            <a:r>
              <a:rPr lang="en-US" i="1" dirty="0" smtClean="0"/>
              <a:t>attrition doesn’t stop</a:t>
            </a:r>
          </a:p>
          <a:p>
            <a:r>
              <a:rPr lang="en-US" dirty="0" smtClean="0"/>
              <a:t>“Passed”:                                  1,700</a:t>
            </a:r>
          </a:p>
          <a:p>
            <a:r>
              <a:rPr lang="en-US" dirty="0" smtClean="0"/>
              <a:t>Fan mail/posts: 		  &gt; 300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Define success however you want</a:t>
            </a:r>
          </a:p>
          <a:p>
            <a:pPr lvl="1"/>
            <a:r>
              <a:rPr lang="en-US" dirty="0" smtClean="0"/>
              <a:t>Many love it in parts, start late, don’t turn in homework, etc.</a:t>
            </a:r>
          </a:p>
          <a:p>
            <a:pPr lvl="1"/>
            <a:r>
              <a:rPr lang="en-US" dirty="0" smtClean="0"/>
              <a:t>Learning rather than watching television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 smtClean="0"/>
              <a:t>Fairly consistent with </a:t>
            </a:r>
            <a:r>
              <a:rPr lang="en-US" dirty="0" err="1" smtClean="0"/>
              <a:t>Coursera</a:t>
            </a:r>
            <a:r>
              <a:rPr lang="en-US" dirty="0" smtClean="0"/>
              <a:t> data across “hard” courses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066800" y="1600200"/>
            <a:ext cx="411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6607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Compared to most institutions, we did this all ad hoc</a:t>
            </a:r>
          </a:p>
          <a:p>
            <a:pPr lvl="1"/>
            <a:r>
              <a:rPr lang="en-US" dirty="0" smtClean="0"/>
              <a:t>With </a:t>
            </a:r>
            <a:r>
              <a:rPr lang="en-US" i="1" dirty="0" smtClean="0"/>
              <a:t>lots</a:t>
            </a:r>
            <a:r>
              <a:rPr lang="en-US" dirty="0" smtClean="0"/>
              <a:t> of advance preparation</a:t>
            </a:r>
          </a:p>
          <a:p>
            <a:pPr lvl="1"/>
            <a:r>
              <a:rPr lang="en-US" dirty="0" smtClean="0"/>
              <a:t>And </a:t>
            </a:r>
            <a:r>
              <a:rPr lang="en-US" i="1" dirty="0" smtClean="0"/>
              <a:t>lots</a:t>
            </a:r>
            <a:r>
              <a:rPr lang="en-US" dirty="0" smtClean="0"/>
              <a:t> of stress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A behind-the-scenes look in four pictures…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19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" name="Picture 2" descr="C:\Users\djg\Desktop\recor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8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87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MOOCs </a:t>
            </a:r>
          </a:p>
          <a:p>
            <a:endParaRPr lang="en-US" sz="1000" dirty="0"/>
          </a:p>
          <a:p>
            <a:r>
              <a:rPr lang="en-US" dirty="0" smtClean="0"/>
              <a:t>My role</a:t>
            </a:r>
          </a:p>
          <a:p>
            <a:endParaRPr lang="en-US" sz="1000" dirty="0" smtClean="0"/>
          </a:p>
          <a:p>
            <a:r>
              <a:rPr lang="en-US" dirty="0" smtClean="0"/>
              <a:t>Why I did a MOOC and why UW CSE is doing 6+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Quick course-tour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How it went</a:t>
            </a:r>
            <a:endParaRPr lang="en-US" dirty="0"/>
          </a:p>
          <a:p>
            <a:endParaRPr lang="en-US" sz="1000" dirty="0" smtClean="0"/>
          </a:p>
          <a:p>
            <a:r>
              <a:rPr lang="en-US" i="1" dirty="0" smtClean="0"/>
              <a:t>Lots</a:t>
            </a:r>
            <a:r>
              <a:rPr lang="en-US" dirty="0" smtClean="0"/>
              <a:t> of time for discussion</a:t>
            </a:r>
          </a:p>
          <a:p>
            <a:pPr lvl="1"/>
            <a:r>
              <a:rPr lang="en-US" dirty="0" smtClean="0"/>
              <a:t>Everybody likes talking about MOOCs, pro or con</a:t>
            </a:r>
          </a:p>
          <a:p>
            <a:pPr lvl="1"/>
            <a:r>
              <a:rPr lang="en-US" dirty="0" smtClean="0"/>
              <a:t>Rather let you pick the subtopics!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538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8" name="Picture 5" descr="C:\Users\djg\Desktop\coursera_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2" y="1730828"/>
            <a:ext cx="5109028" cy="38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jg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1731818"/>
            <a:ext cx="1245647" cy="14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6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1026" name="Picture 2" descr="C:\Users\djg\Desktop\schedu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8"/>
          <a:stretch/>
        </p:blipFill>
        <p:spPr bwMode="auto">
          <a:xfrm>
            <a:off x="1066800" y="1143000"/>
            <a:ext cx="6658139" cy="50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2050" name="Picture 2" descr="C:\Users\djg\Desktop\7573_10101935034132988_1520856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6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my time went (ignoring TAs)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Caveat: All very rough guesses; started 4 months early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Lectures: 30 hours of content, 250-300 hours total</a:t>
            </a:r>
          </a:p>
          <a:p>
            <a:pPr lvl="1"/>
            <a:r>
              <a:rPr lang="en-US" dirty="0" smtClean="0"/>
              <a:t>Had taught course 5 times previously</a:t>
            </a:r>
          </a:p>
          <a:p>
            <a:pPr lvl="1"/>
            <a:r>
              <a:rPr lang="en-US" dirty="0" smtClean="0"/>
              <a:t>80-90% of this work requires domain expertise</a:t>
            </a:r>
          </a:p>
          <a:p>
            <a:pPr lvl="1"/>
            <a:endParaRPr lang="en-US" sz="1000" dirty="0"/>
          </a:p>
          <a:p>
            <a:r>
              <a:rPr lang="en-US" dirty="0" smtClean="0"/>
              <a:t>Discussion forum: Several times / day, briefly (cf. Facebook)</a:t>
            </a:r>
          </a:p>
          <a:p>
            <a:endParaRPr lang="en-US" sz="1000" dirty="0"/>
          </a:p>
          <a:p>
            <a:r>
              <a:rPr lang="en-US" dirty="0" err="1" smtClean="0"/>
              <a:t>Homeworks</a:t>
            </a:r>
            <a:r>
              <a:rPr lang="en-US" dirty="0" smtClean="0"/>
              <a:t>: </a:t>
            </a:r>
            <a:r>
              <a:rPr lang="en-US" i="1" dirty="0" smtClean="0"/>
              <a:t>Auto-grading</a:t>
            </a:r>
            <a:r>
              <a:rPr lang="en-US" dirty="0" smtClean="0"/>
              <a:t> and </a:t>
            </a:r>
            <a:r>
              <a:rPr lang="en-US" i="1" dirty="0" smtClean="0"/>
              <a:t>peer assessment</a:t>
            </a:r>
            <a:r>
              <a:rPr lang="en-US" dirty="0" smtClean="0"/>
              <a:t> 100 hours?</a:t>
            </a:r>
          </a:p>
          <a:p>
            <a:pPr lvl="1"/>
            <a:r>
              <a:rPr lang="en-US" dirty="0" smtClean="0"/>
              <a:t>Much more than multiple choice</a:t>
            </a:r>
          </a:p>
          <a:p>
            <a:pPr lvl="1"/>
            <a:endParaRPr lang="en-US" sz="1000" dirty="0"/>
          </a:p>
          <a:p>
            <a:r>
              <a:rPr lang="en-US" dirty="0" smtClean="0"/>
              <a:t>Exams: 20-30 hours</a:t>
            </a:r>
          </a:p>
          <a:p>
            <a:endParaRPr lang="en-US" dirty="0"/>
          </a:p>
          <a:p>
            <a:r>
              <a:rPr lang="en-US" dirty="0" smtClean="0"/>
              <a:t>Announcements, website, TA meetings, fixing typos, schedule spreadsheet, stress, … 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2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TAs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In-video questions</a:t>
            </a:r>
          </a:p>
          <a:p>
            <a:endParaRPr lang="en-US" dirty="0"/>
          </a:p>
          <a:p>
            <a:r>
              <a:rPr lang="en-US" dirty="0" smtClean="0"/>
              <a:t>Grading scripts</a:t>
            </a:r>
          </a:p>
          <a:p>
            <a:endParaRPr lang="en-US" dirty="0"/>
          </a:p>
          <a:p>
            <a:r>
              <a:rPr lang="en-US" dirty="0" smtClean="0"/>
              <a:t>Some things not requiring domain expertise</a:t>
            </a:r>
          </a:p>
          <a:p>
            <a:pPr lvl="1"/>
            <a:r>
              <a:rPr lang="en-US" dirty="0" smtClean="0"/>
              <a:t>File uploading, proof-reading, …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Note: TAs are much better than faculty/staff at learning new things!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5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MOOCs </a:t>
            </a:r>
          </a:p>
          <a:p>
            <a:endParaRPr lang="en-US" sz="1000" dirty="0"/>
          </a:p>
          <a:p>
            <a:r>
              <a:rPr lang="en-US" dirty="0" smtClean="0"/>
              <a:t>My role</a:t>
            </a:r>
          </a:p>
          <a:p>
            <a:endParaRPr lang="en-US" sz="1000" dirty="0" smtClean="0"/>
          </a:p>
          <a:p>
            <a:r>
              <a:rPr lang="en-US" dirty="0" smtClean="0"/>
              <a:t>Why I did a MOOC and why UW CSE is doing 6+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Quick course-tour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How it went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000" dirty="0" smtClean="0"/>
          </a:p>
          <a:p>
            <a:r>
              <a:rPr lang="en-US" i="1" dirty="0" smtClean="0"/>
              <a:t>Lots</a:t>
            </a:r>
            <a:r>
              <a:rPr lang="en-US" dirty="0" smtClean="0"/>
              <a:t> of time for discussion</a:t>
            </a:r>
          </a:p>
          <a:p>
            <a:pPr lvl="1"/>
            <a:r>
              <a:rPr lang="en-US" dirty="0" smtClean="0"/>
              <a:t>Everybody likes talking about MOOCs, pro or con</a:t>
            </a:r>
          </a:p>
          <a:p>
            <a:pPr lvl="1"/>
            <a:r>
              <a:rPr lang="en-US" dirty="0" smtClean="0"/>
              <a:t>Rather let you pick the subtopics!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902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Me: </a:t>
            </a:r>
          </a:p>
          <a:p>
            <a:pPr lvl="1"/>
            <a:r>
              <a:rPr lang="en-US" dirty="0" smtClean="0"/>
              <a:t>Extremely rewarding, exhausting, and hopefully influential</a:t>
            </a:r>
          </a:p>
          <a:p>
            <a:endParaRPr lang="en-US" dirty="0"/>
          </a:p>
          <a:p>
            <a:r>
              <a:rPr lang="en-US" dirty="0" smtClean="0"/>
              <a:t>TAs: </a:t>
            </a:r>
          </a:p>
          <a:p>
            <a:pPr lvl="1"/>
            <a:r>
              <a:rPr lang="en-US" dirty="0" smtClean="0"/>
              <a:t>Really proud and worked super hard</a:t>
            </a:r>
          </a:p>
          <a:p>
            <a:pPr lvl="1"/>
            <a:r>
              <a:rPr lang="en-US" dirty="0" smtClean="0"/>
              <a:t>I made a point of acknowledging the “</a:t>
            </a:r>
            <a:r>
              <a:rPr lang="en-US" dirty="0" err="1" smtClean="0"/>
              <a:t>sherpas</a:t>
            </a:r>
            <a:r>
              <a:rPr lang="en-US" dirty="0" smtClean="0"/>
              <a:t>,” but MOOCs still create “cult of personality”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470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2000+ very happy</a:t>
            </a:r>
          </a:p>
          <a:p>
            <a:pPr lvl="1"/>
            <a:r>
              <a:rPr lang="en-US" dirty="0" smtClean="0"/>
              <a:t>Perhaps more</a:t>
            </a:r>
          </a:p>
          <a:p>
            <a:pPr lvl="1"/>
            <a:r>
              <a:rPr lang="en-US" dirty="0" smtClean="0"/>
              <a:t>In some sense, I get to pick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which</a:t>
            </a:r>
            <a:r>
              <a:rPr lang="en-US" dirty="0" smtClean="0"/>
              <a:t> 2000+ are happy</a:t>
            </a:r>
            <a:endParaRPr lang="en-US" dirty="0"/>
          </a:p>
          <a:p>
            <a:r>
              <a:rPr lang="en-US" dirty="0" smtClean="0"/>
              <a:t>Forum posts, online reviews, emails, </a:t>
            </a:r>
          </a:p>
          <a:p>
            <a:pPr marL="0" indent="0">
              <a:buNone/>
            </a:pPr>
            <a:r>
              <a:rPr lang="en-US" dirty="0" smtClean="0"/>
              <a:t>     postcards, …</a:t>
            </a:r>
          </a:p>
          <a:p>
            <a:pPr lvl="1"/>
            <a:r>
              <a:rPr lang="en-US" dirty="0" smtClean="0"/>
              <a:t>Spare you the gushing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2051" name="Picture 3" descr="C:\Users\djg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8892"/>
            <a:ext cx="3448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jg\Desktop\Cap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/>
          <a:stretch/>
        </p:blipFill>
        <p:spPr bwMode="auto">
          <a:xfrm>
            <a:off x="5791200" y="1480421"/>
            <a:ext cx="3125787" cy="27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jg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26232"/>
            <a:ext cx="7086600" cy="14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544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jg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1" y="2819401"/>
            <a:ext cx="74378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For the UW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r>
              <a:rPr lang="en-US" dirty="0" smtClean="0"/>
              <a:t>They got videos (not really flipped), more TAs, cachet</a:t>
            </a:r>
          </a:p>
          <a:p>
            <a:pPr lvl="1"/>
            <a:r>
              <a:rPr lang="en-US" dirty="0" smtClean="0"/>
              <a:t>But otherwise </a:t>
            </a:r>
            <a:r>
              <a:rPr lang="en-US" dirty="0" err="1" smtClean="0"/>
              <a:t>Coursera</a:t>
            </a:r>
            <a:r>
              <a:rPr lang="en-US" dirty="0" smtClean="0"/>
              <a:t> rarely mentioned</a:t>
            </a:r>
          </a:p>
          <a:p>
            <a:r>
              <a:rPr lang="en-US" dirty="0" smtClean="0"/>
              <a:t>My highest teaching evaluations ever…</a:t>
            </a:r>
          </a:p>
          <a:p>
            <a:pPr lvl="1"/>
            <a:r>
              <a:rPr lang="en-US" dirty="0" smtClean="0"/>
              <a:t>Great TAs a big reason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674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do I advise teaching a MOOC?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r>
              <a:rPr lang="en-US" dirty="0" smtClean="0"/>
              <a:t>Find your </a:t>
            </a:r>
            <a:r>
              <a:rPr lang="en-US" dirty="0" smtClean="0">
                <a:solidFill>
                  <a:schemeClr val="accent2"/>
                </a:solidFill>
              </a:rPr>
              <a:t>best, motivated faculty </a:t>
            </a:r>
            <a:r>
              <a:rPr lang="en-US" i="1" dirty="0" smtClean="0">
                <a:solidFill>
                  <a:schemeClr val="accent2"/>
                </a:solidFill>
              </a:rPr>
              <a:t>without arm-twisting</a:t>
            </a:r>
          </a:p>
          <a:p>
            <a:pPr lvl="1"/>
            <a:r>
              <a:rPr lang="en-US" dirty="0" smtClean="0"/>
              <a:t>Very public</a:t>
            </a:r>
          </a:p>
          <a:p>
            <a:pPr lvl="1"/>
            <a:r>
              <a:rPr lang="en-US" dirty="0" smtClean="0"/>
              <a:t>Share your unique passion with the world with high-quality material because you can’t pass it up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 smtClean="0"/>
              <a:t>Focus on basic A/V quality and great </a:t>
            </a:r>
            <a:r>
              <a:rPr lang="en-US" dirty="0" err="1" smtClean="0"/>
              <a:t>homeworks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More is distracting</a:t>
            </a:r>
          </a:p>
          <a:p>
            <a:endParaRPr lang="en-US" sz="1200" dirty="0" smtClean="0"/>
          </a:p>
          <a:p>
            <a:r>
              <a:rPr lang="en-US" dirty="0"/>
              <a:t>Understand (current) demographics: Most are non-U.S. and already have a Bachelor’s degree</a:t>
            </a:r>
          </a:p>
          <a:p>
            <a:endParaRPr lang="en-US" sz="1200" dirty="0" smtClean="0"/>
          </a:p>
          <a:p>
            <a:r>
              <a:rPr lang="en-US" dirty="0" smtClean="0"/>
              <a:t>How should you teach a MOOC?  Two answers:</a:t>
            </a:r>
          </a:p>
          <a:p>
            <a:pPr lvl="1"/>
            <a:r>
              <a:rPr lang="en-US" dirty="0" smtClean="0"/>
              <a:t>No more one-right-way than in a classroom</a:t>
            </a:r>
          </a:p>
          <a:p>
            <a:pPr lvl="1"/>
            <a:r>
              <a:rPr lang="en-US" dirty="0" smtClean="0"/>
              <a:t>But it’s different: learn from others’ experience</a:t>
            </a:r>
          </a:p>
          <a:p>
            <a:endParaRPr lang="en-US" sz="1000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9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MOOC a 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00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Online</a:t>
            </a:r>
          </a:p>
          <a:p>
            <a:pPr lvl="1"/>
            <a:r>
              <a:rPr lang="en-US" dirty="0"/>
              <a:t>Video, discussion board, etc.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Free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Can talk monetization strategies if you want, but not my role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Semi-synchronous </a:t>
            </a:r>
            <a:r>
              <a:rPr lang="en-US" i="1" dirty="0" smtClean="0">
                <a:solidFill>
                  <a:schemeClr val="accent2"/>
                </a:solidFill>
              </a:rPr>
              <a:t>courses</a:t>
            </a:r>
          </a:p>
          <a:p>
            <a:pPr lvl="1"/>
            <a:r>
              <a:rPr lang="en-US" dirty="0" smtClean="0"/>
              <a:t>Social cohorts with modern lives</a:t>
            </a:r>
          </a:p>
          <a:p>
            <a:endParaRPr lang="en-US" sz="1000" dirty="0"/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Scale</a:t>
            </a:r>
          </a:p>
          <a:p>
            <a:pPr lvl="1"/>
            <a:r>
              <a:rPr lang="en-US" dirty="0" smtClean="0"/>
              <a:t>Past, say, 5,000 students, more students makes a class better</a:t>
            </a:r>
          </a:p>
          <a:p>
            <a:pPr lvl="1"/>
            <a:r>
              <a:rPr lang="en-US" dirty="0" smtClean="0"/>
              <a:t>Nothing can flow through the course staff</a:t>
            </a: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Grossman's MOOC Reflections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coolest things I have ever done</a:t>
            </a:r>
          </a:p>
          <a:p>
            <a:pPr lvl="1"/>
            <a:r>
              <a:rPr lang="en-US" dirty="0" smtClean="0"/>
              <a:t>Rewarding, influential, exhausting</a:t>
            </a:r>
          </a:p>
          <a:p>
            <a:pPr lvl="1"/>
            <a:endParaRPr lang="en-US" dirty="0"/>
          </a:p>
          <a:p>
            <a:r>
              <a:rPr lang="en-US" dirty="0" smtClean="0"/>
              <a:t>What I got for teaching thousands of students around the world?</a:t>
            </a:r>
          </a:p>
          <a:p>
            <a:pPr lvl="1"/>
            <a:r>
              <a:rPr lang="en-US" dirty="0" smtClean="0"/>
              <a:t>I got to teach </a:t>
            </a:r>
            <a:r>
              <a:rPr lang="en-US" dirty="0"/>
              <a:t>thousands of students around the </a:t>
            </a:r>
            <a:r>
              <a:rPr lang="en-US" dirty="0" smtClean="0"/>
              <a:t>world!</a:t>
            </a:r>
          </a:p>
          <a:p>
            <a:pPr lvl="1"/>
            <a:endParaRPr lang="en-US" dirty="0"/>
          </a:p>
          <a:p>
            <a:r>
              <a:rPr lang="en-US" dirty="0" smtClean="0"/>
              <a:t>What I hope comes next:</a:t>
            </a:r>
          </a:p>
          <a:p>
            <a:pPr lvl="1"/>
            <a:r>
              <a:rPr lang="en-US" dirty="0" smtClean="0"/>
              <a:t>Help “high-impact” UW teachers find their audience</a:t>
            </a:r>
          </a:p>
          <a:p>
            <a:pPr lvl="1"/>
            <a:r>
              <a:rPr lang="en-US" dirty="0" smtClean="0"/>
              <a:t>Help UW become a leader with the highest-quality brand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It’s early days: everything will change in 5 years, but I couldn’t wait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[Things I predict you will ask about follow]</a:t>
            </a:r>
          </a:p>
          <a:p>
            <a:pPr marL="457200" lvl="1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14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Thorny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Yes, yes, many difficult questions ahead</a:t>
            </a:r>
          </a:p>
          <a:p>
            <a:pPr lvl="1"/>
            <a:r>
              <a:rPr lang="en-US" dirty="0" smtClean="0"/>
              <a:t>If you wait for clear answers, you may remain a spectator</a:t>
            </a:r>
          </a:p>
          <a:p>
            <a:pPr lvl="1"/>
            <a:endParaRPr lang="en-US" dirty="0"/>
          </a:p>
          <a:p>
            <a:r>
              <a:rPr lang="en-US" dirty="0"/>
              <a:t>intellectual </a:t>
            </a:r>
            <a:r>
              <a:rPr lang="en-US" dirty="0" smtClean="0"/>
              <a:t>property</a:t>
            </a:r>
          </a:p>
          <a:p>
            <a:r>
              <a:rPr lang="en-US" dirty="0" smtClean="0"/>
              <a:t>revenue models</a:t>
            </a:r>
          </a:p>
          <a:p>
            <a:r>
              <a:rPr lang="en-US" dirty="0" smtClean="0"/>
              <a:t>faculty compensation</a:t>
            </a:r>
          </a:p>
          <a:p>
            <a:r>
              <a:rPr lang="en-US" dirty="0" smtClean="0"/>
              <a:t>future  </a:t>
            </a:r>
            <a:r>
              <a:rPr lang="en-US" dirty="0"/>
              <a:t>of </a:t>
            </a:r>
            <a:r>
              <a:rPr lang="en-US" dirty="0" smtClean="0"/>
              <a:t>universities</a:t>
            </a:r>
          </a:p>
          <a:p>
            <a:r>
              <a:rPr lang="en-US" dirty="0" smtClean="0"/>
              <a:t>credit-for-MOOCs</a:t>
            </a:r>
          </a:p>
          <a:p>
            <a:r>
              <a:rPr lang="en-US" dirty="0" smtClean="0"/>
              <a:t>university quality control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Can talk about all this if you want, but less interesting?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96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they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My MOOC participants probably learned less on average than my conventional 50-70 students</a:t>
            </a:r>
          </a:p>
          <a:p>
            <a:pPr lvl="1"/>
            <a:endParaRPr lang="en-US" sz="1000" i="1" dirty="0" smtClean="0"/>
          </a:p>
          <a:p>
            <a:pPr lvl="1"/>
            <a:r>
              <a:rPr lang="en-US" i="1" dirty="0" smtClean="0"/>
              <a:t>That’s not my goal:</a:t>
            </a:r>
            <a:r>
              <a:rPr lang="en-US" dirty="0" smtClean="0"/>
              <a:t>  I want more impact than writing a book</a:t>
            </a:r>
          </a:p>
          <a:p>
            <a:pPr lvl="1"/>
            <a:endParaRPr lang="en-US" sz="1000" i="1" dirty="0" smtClean="0"/>
          </a:p>
          <a:p>
            <a:pPr lvl="1"/>
            <a:r>
              <a:rPr lang="en-US" i="1" dirty="0" smtClean="0"/>
              <a:t>The comparison is moot:</a:t>
            </a:r>
            <a:r>
              <a:rPr lang="en-US" dirty="0" smtClean="0"/>
              <a:t>  We don’t have the capacity and students don’t have the flexibility to make that choice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the impact, impact, impact!</a:t>
            </a:r>
          </a:p>
          <a:p>
            <a:pPr lvl="1"/>
            <a:r>
              <a:rPr lang="en-US" dirty="0" smtClean="0"/>
              <a:t>Not the grading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91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numerator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has more impact?</a:t>
            </a:r>
          </a:p>
          <a:p>
            <a:pPr lvl="1"/>
            <a:r>
              <a:rPr lang="en-US" dirty="0" smtClean="0"/>
              <a:t>9</a:t>
            </a:r>
            <a:r>
              <a:rPr lang="en-US" dirty="0"/>
              <a:t>5</a:t>
            </a:r>
            <a:r>
              <a:rPr lang="en-US" dirty="0" smtClean="0"/>
              <a:t>% completion rate with 200 students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% completion rate with 50,000 students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We need to change the denominator to something realistic</a:t>
            </a:r>
          </a:p>
          <a:p>
            <a:pPr lvl="1"/>
            <a:r>
              <a:rPr lang="en-US" dirty="0" smtClean="0"/>
              <a:t>I did not have 70,000 students</a:t>
            </a:r>
          </a:p>
          <a:p>
            <a:pPr lvl="1"/>
            <a:r>
              <a:rPr lang="en-US" dirty="0" smtClean="0"/>
              <a:t>Nor did I have a 3% completion rate</a:t>
            </a:r>
          </a:p>
          <a:p>
            <a:pPr lvl="1"/>
            <a:r>
              <a:rPr lang="en-US" dirty="0" smtClean="0"/>
              <a:t>“Did you intend to complete the coursework and did you watch at least 2 hours of video?”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Frontiers in Education, MOOC Panel, Dan Grossman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1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 [of “</a:t>
            </a:r>
            <a:r>
              <a:rPr lang="en-US" dirty="0" err="1" smtClean="0"/>
              <a:t>xMOOCs</a:t>
            </a:r>
            <a:r>
              <a:rPr lang="en-US" dirty="0" smtClean="0"/>
              <a:t>”]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2 years ago: </a:t>
            </a:r>
          </a:p>
          <a:p>
            <a:pPr lvl="1"/>
            <a:r>
              <a:rPr lang="en-US" dirty="0" smtClean="0"/>
              <a:t>3 CS MOOCs from Stanford go viral, hit NYT, etc.</a:t>
            </a:r>
          </a:p>
          <a:p>
            <a:pPr lvl="1"/>
            <a:r>
              <a:rPr lang="en-US" dirty="0" smtClean="0"/>
              <a:t>(Also Khan Academy, Code Academy, </a:t>
            </a:r>
            <a:r>
              <a:rPr lang="en-US" dirty="0" err="1" smtClean="0"/>
              <a:t>cMOOCs</a:t>
            </a:r>
            <a:r>
              <a:rPr lang="en-US" dirty="0" smtClean="0"/>
              <a:t>, …)</a:t>
            </a:r>
          </a:p>
          <a:p>
            <a:endParaRPr lang="en-US" sz="1000" dirty="0"/>
          </a:p>
          <a:p>
            <a:r>
              <a:rPr lang="en-US" dirty="0" smtClean="0"/>
              <a:t>1 year ago:</a:t>
            </a:r>
          </a:p>
          <a:p>
            <a:pPr lvl="1"/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Udacity</a:t>
            </a:r>
            <a:r>
              <a:rPr lang="en-US" dirty="0" smtClean="0"/>
              <a:t>, </a:t>
            </a:r>
            <a:r>
              <a:rPr lang="en-US" dirty="0" err="1" smtClean="0"/>
              <a:t>EdX</a:t>
            </a:r>
            <a:r>
              <a:rPr lang="en-US" dirty="0" smtClean="0"/>
              <a:t>, Stanford, …</a:t>
            </a:r>
          </a:p>
          <a:p>
            <a:pPr lvl="1"/>
            <a:r>
              <a:rPr lang="en-US" dirty="0"/>
              <a:t>UW signs </a:t>
            </a:r>
            <a:r>
              <a:rPr lang="en-US" i="1" dirty="0"/>
              <a:t>non-exclusive</a:t>
            </a:r>
            <a:r>
              <a:rPr lang="en-US" dirty="0"/>
              <a:t> agreement with </a:t>
            </a:r>
            <a:r>
              <a:rPr lang="en-US" dirty="0" err="1" smtClean="0"/>
              <a:t>Coursera</a:t>
            </a:r>
            <a:endParaRPr lang="en-US" dirty="0" smtClean="0"/>
          </a:p>
          <a:p>
            <a:pPr lvl="1"/>
            <a:r>
              <a:rPr lang="en-US" dirty="0" err="1" smtClean="0"/>
              <a:t>Coursera</a:t>
            </a:r>
            <a:r>
              <a:rPr lang="en-US" dirty="0" smtClean="0"/>
              <a:t>: &gt; 3M students, &gt; 60 universities, &gt; 350 courses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r>
              <a:rPr lang="en-US" i="1" dirty="0" smtClean="0"/>
              <a:t>Everybody</a:t>
            </a:r>
            <a:r>
              <a:rPr lang="en-US" dirty="0" smtClean="0"/>
              <a:t> is talking about it</a:t>
            </a:r>
          </a:p>
          <a:p>
            <a:pPr lvl="1"/>
            <a:r>
              <a:rPr lang="en-US" dirty="0" smtClean="0"/>
              <a:t>All of academia, from presidents on down</a:t>
            </a:r>
          </a:p>
          <a:p>
            <a:pPr lvl="1"/>
            <a:r>
              <a:rPr lang="en-US" dirty="0" smtClean="0"/>
              <a:t>Much of the software industry</a:t>
            </a:r>
          </a:p>
          <a:p>
            <a:pPr lvl="1"/>
            <a:r>
              <a:rPr lang="en-US" dirty="0" smtClean="0"/>
              <a:t>Friends I haven’t seen in 10 years, strangers, my parents,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3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Instructor: </a:t>
            </a:r>
            <a:r>
              <a:rPr lang="en-US" i="1" dirty="0" smtClean="0">
                <a:solidFill>
                  <a:schemeClr val="accent2"/>
                </a:solidFill>
              </a:rPr>
              <a:t>Programming Languages</a:t>
            </a:r>
            <a:r>
              <a:rPr lang="en-US" dirty="0" smtClean="0">
                <a:solidFill>
                  <a:schemeClr val="accent2"/>
                </a:solidFill>
              </a:rPr>
              <a:t> on </a:t>
            </a:r>
            <a:r>
              <a:rPr lang="en-US" dirty="0" err="1" smtClean="0">
                <a:solidFill>
                  <a:schemeClr val="accent2"/>
                </a:solidFill>
              </a:rPr>
              <a:t>Coursera</a:t>
            </a:r>
            <a:r>
              <a:rPr lang="en-US" dirty="0" smtClean="0">
                <a:solidFill>
                  <a:schemeClr val="accent2"/>
                </a:solidFill>
              </a:rPr>
              <a:t>, Jan-Mar 2013</a:t>
            </a:r>
          </a:p>
          <a:p>
            <a:pPr lvl="1"/>
            <a:r>
              <a:rPr lang="en-US" dirty="0" smtClean="0"/>
              <a:t>Sophomore-level majors-only class in a very competitive major</a:t>
            </a:r>
          </a:p>
          <a:p>
            <a:pPr lvl="2"/>
            <a:r>
              <a:rPr lang="en-US" dirty="0" smtClean="0"/>
              <a:t>A challenging course made available to all</a:t>
            </a:r>
          </a:p>
          <a:p>
            <a:pPr lvl="1"/>
            <a:r>
              <a:rPr lang="en-US" dirty="0" smtClean="0"/>
              <a:t>1700 passed, 3000 watched through to the end, 5500 turned in first homework, …</a:t>
            </a:r>
          </a:p>
          <a:p>
            <a:pPr lvl="1"/>
            <a:endParaRPr lang="en-US" sz="1000" dirty="0"/>
          </a:p>
          <a:p>
            <a:r>
              <a:rPr lang="en-US" dirty="0" smtClean="0">
                <a:solidFill>
                  <a:schemeClr val="accent2"/>
                </a:solidFill>
              </a:rPr>
              <a:t>Leading department’s efforts </a:t>
            </a:r>
            <a:r>
              <a:rPr lang="en-US" dirty="0" smtClean="0"/>
              <a:t>to offer 5 courses this year</a:t>
            </a:r>
          </a:p>
          <a:p>
            <a:pPr lvl="1"/>
            <a:r>
              <a:rPr lang="en-US" dirty="0" smtClean="0"/>
              <a:t>Instructors plus cadre of nimble TAs</a:t>
            </a:r>
          </a:p>
          <a:p>
            <a:pPr lvl="1"/>
            <a:r>
              <a:rPr lang="en-US" dirty="0" smtClean="0"/>
              <a:t>Simple-</a:t>
            </a:r>
            <a:r>
              <a:rPr lang="en-US" dirty="0" err="1" smtClean="0"/>
              <a:t>ish</a:t>
            </a:r>
            <a:r>
              <a:rPr lang="en-US" dirty="0" smtClean="0"/>
              <a:t> “recording studio”</a:t>
            </a:r>
          </a:p>
          <a:p>
            <a:pPr lvl="1"/>
            <a:r>
              <a:rPr lang="en-US" dirty="0" smtClean="0"/>
              <a:t>High-quality pedagogy and logistics</a:t>
            </a:r>
            <a:endParaRPr lang="en-US" dirty="0"/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 smtClean="0">
                <a:solidFill>
                  <a:schemeClr val="accent2"/>
                </a:solidFill>
              </a:rPr>
              <a:t>Meeting with various UW entities about the path forward</a:t>
            </a:r>
          </a:p>
          <a:p>
            <a:pPr lvl="1"/>
            <a:r>
              <a:rPr lang="en-US" dirty="0" smtClean="0"/>
              <a:t>UWEO has a different approach</a:t>
            </a:r>
          </a:p>
          <a:p>
            <a:pPr lvl="1"/>
            <a:r>
              <a:rPr lang="en-US" dirty="0" smtClean="0"/>
              <a:t>Attended the </a:t>
            </a:r>
            <a:r>
              <a:rPr lang="en-US" dirty="0" err="1" smtClean="0"/>
              <a:t>Coursera</a:t>
            </a:r>
            <a:r>
              <a:rPr lang="en-US" dirty="0" smtClean="0"/>
              <a:t> partners conference, representing UW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Grossman's MOOC Reflections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7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year!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12 months ago, I wasn’t a “MOOC expert,” </a:t>
            </a:r>
          </a:p>
          <a:p>
            <a:pPr marL="0" indent="0" algn="ctr">
              <a:buNone/>
            </a:pPr>
            <a:r>
              <a:rPr lang="en-US" dirty="0" smtClean="0"/>
              <a:t>but it has been a fantastic passion</a:t>
            </a:r>
          </a:p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It’s early days</a:t>
            </a:r>
          </a:p>
          <a:p>
            <a:pPr lvl="1"/>
            <a:r>
              <a:rPr lang="en-US" dirty="0" smtClean="0"/>
              <a:t>Mostly brought energy, organization, and “common sense”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225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MOOCs </a:t>
            </a:r>
          </a:p>
          <a:p>
            <a:endParaRPr lang="en-US" sz="1000" dirty="0"/>
          </a:p>
          <a:p>
            <a:r>
              <a:rPr lang="en-US" dirty="0" smtClean="0"/>
              <a:t>My role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Why I did a MOOC and why UW CSE is doing 6+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000" dirty="0" smtClean="0"/>
          </a:p>
          <a:p>
            <a:r>
              <a:rPr lang="en-US" dirty="0" smtClean="0"/>
              <a:t>Quick course-tour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How it went</a:t>
            </a:r>
            <a:endParaRPr lang="en-US" dirty="0"/>
          </a:p>
          <a:p>
            <a:endParaRPr lang="en-US" sz="1000" dirty="0" smtClean="0"/>
          </a:p>
          <a:p>
            <a:r>
              <a:rPr lang="en-US" i="1" dirty="0" smtClean="0"/>
              <a:t>Lots</a:t>
            </a:r>
            <a:r>
              <a:rPr lang="en-US" dirty="0" smtClean="0"/>
              <a:t> of time for discussion</a:t>
            </a:r>
          </a:p>
          <a:p>
            <a:pPr lvl="1"/>
            <a:r>
              <a:rPr lang="en-US" dirty="0" smtClean="0"/>
              <a:t>Everybody likes talking about MOOCs, pro or con</a:t>
            </a:r>
          </a:p>
          <a:p>
            <a:pPr lvl="1"/>
            <a:r>
              <a:rPr lang="en-US" dirty="0" smtClean="0"/>
              <a:t>Rather let you pick the subtopics!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52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Faculty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 </a:t>
            </a:r>
            <a:r>
              <a:rPr lang="en-US" dirty="0">
                <a:solidFill>
                  <a:schemeClr val="accent2"/>
                </a:solidFill>
              </a:rPr>
              <a:t>believe I have </a:t>
            </a:r>
            <a:r>
              <a:rPr lang="en-US" dirty="0" smtClean="0">
                <a:solidFill>
                  <a:schemeClr val="accent2"/>
                </a:solidFill>
              </a:rPr>
              <a:t>a great </a:t>
            </a:r>
            <a:r>
              <a:rPr lang="en-US" dirty="0">
                <a:solidFill>
                  <a:schemeClr val="accent2"/>
                </a:solidFill>
              </a:rPr>
              <a:t>course and want to have impact</a:t>
            </a:r>
          </a:p>
          <a:p>
            <a:pPr lvl="1"/>
            <a:r>
              <a:rPr lang="en-US" dirty="0" smtClean="0"/>
              <a:t>5-10x </a:t>
            </a:r>
            <a:r>
              <a:rPr lang="en-US" dirty="0"/>
              <a:t>more students in 1</a:t>
            </a:r>
            <a:r>
              <a:rPr lang="en-US" dirty="0" smtClean="0"/>
              <a:t> </a:t>
            </a:r>
            <a:r>
              <a:rPr lang="en-US" dirty="0"/>
              <a:t>term than in last decade combined</a:t>
            </a:r>
          </a:p>
          <a:p>
            <a:pPr lvl="1"/>
            <a:r>
              <a:rPr lang="en-US" dirty="0"/>
              <a:t>Influence </a:t>
            </a:r>
            <a:r>
              <a:rPr lang="en-US" dirty="0" smtClean="0"/>
              <a:t>other </a:t>
            </a:r>
            <a:r>
              <a:rPr lang="en-US" dirty="0"/>
              <a:t>educators</a:t>
            </a:r>
          </a:p>
          <a:p>
            <a:pPr lvl="1"/>
            <a:r>
              <a:rPr lang="en-US" dirty="0"/>
              <a:t>More </a:t>
            </a:r>
            <a:r>
              <a:rPr lang="en-US" dirty="0" smtClean="0"/>
              <a:t>fun and effective </a:t>
            </a:r>
            <a:r>
              <a:rPr lang="en-US" dirty="0"/>
              <a:t>than writing a textbook</a:t>
            </a:r>
          </a:p>
          <a:p>
            <a:pPr lvl="1"/>
            <a:r>
              <a:rPr lang="en-US" dirty="0"/>
              <a:t>Fame (not fortune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Be part of academic change</a:t>
            </a:r>
          </a:p>
          <a:p>
            <a:pPr lvl="1"/>
            <a:r>
              <a:rPr lang="en-US" dirty="0"/>
              <a:t>Not read about it in the newspaper</a:t>
            </a:r>
          </a:p>
          <a:p>
            <a:pPr lvl="1"/>
            <a:r>
              <a:rPr lang="en-US" dirty="0"/>
              <a:t>No substitute for first-hand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Have people learn instead of watching Real Housewives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4098" name="Picture 2" descr="http://www.martinprint.com.au/blog/wp-content/uploads/2012/12/roo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3356"/>
            <a:ext cx="2895600" cy="19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8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Why? Department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have amazing </a:t>
            </a:r>
            <a:r>
              <a:rPr lang="en-US" dirty="0">
                <a:solidFill>
                  <a:schemeClr val="accent2"/>
                </a:solidFill>
              </a:rPr>
              <a:t>impact</a:t>
            </a:r>
          </a:p>
          <a:p>
            <a:pPr lvl="1"/>
            <a:r>
              <a:rPr lang="en-US" dirty="0" smtClean="0"/>
              <a:t>Scalable, </a:t>
            </a:r>
            <a:r>
              <a:rPr lang="en-US" dirty="0"/>
              <a:t>worldwide leaders in </a:t>
            </a:r>
            <a:r>
              <a:rPr lang="en-US" dirty="0" smtClean="0"/>
              <a:t>computing </a:t>
            </a:r>
            <a:r>
              <a:rPr lang="en-US" dirty="0"/>
              <a:t>education</a:t>
            </a:r>
          </a:p>
          <a:p>
            <a:endParaRPr lang="en-US" sz="1000" dirty="0"/>
          </a:p>
          <a:p>
            <a:r>
              <a:rPr lang="en-US" dirty="0" smtClean="0"/>
              <a:t>MOOCs </a:t>
            </a:r>
            <a:r>
              <a:rPr lang="en-US" dirty="0"/>
              <a:t>might [not] change how universities work in </a:t>
            </a:r>
            <a:r>
              <a:rPr lang="en-US" i="1" dirty="0"/>
              <a:t>N</a:t>
            </a:r>
            <a:r>
              <a:rPr lang="en-US" dirty="0"/>
              <a:t> years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We need </a:t>
            </a:r>
            <a:r>
              <a:rPr lang="en-US" dirty="0" smtClean="0">
                <a:solidFill>
                  <a:schemeClr val="accent2"/>
                </a:solidFill>
              </a:rPr>
              <a:t>experience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Improve and leverage CSE and UW </a:t>
            </a:r>
            <a:r>
              <a:rPr lang="en-US" dirty="0">
                <a:solidFill>
                  <a:schemeClr val="accent2"/>
                </a:solidFill>
              </a:rPr>
              <a:t>reputation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Feedback</a:t>
            </a:r>
            <a:r>
              <a:rPr lang="en-US" dirty="0" smtClean="0"/>
              <a:t> </a:t>
            </a:r>
            <a:r>
              <a:rPr lang="en-US" dirty="0"/>
              <a:t>to improve </a:t>
            </a:r>
            <a:r>
              <a:rPr lang="en-US" dirty="0" smtClean="0"/>
              <a:t>conventional </a:t>
            </a:r>
            <a:r>
              <a:rPr lang="en-US" dirty="0"/>
              <a:t>courses</a:t>
            </a:r>
          </a:p>
          <a:p>
            <a:pPr lvl="1"/>
            <a:r>
              <a:rPr lang="en-US" dirty="0"/>
              <a:t>New modalities </a:t>
            </a:r>
            <a:r>
              <a:rPr lang="en-US" dirty="0" smtClean="0"/>
              <a:t>(e.g., video, peer assessment)</a:t>
            </a:r>
            <a:endParaRPr lang="en-US" dirty="0"/>
          </a:p>
          <a:p>
            <a:pPr lvl="1"/>
            <a:r>
              <a:rPr lang="en-US" dirty="0"/>
              <a:t>Massive </a:t>
            </a:r>
            <a:r>
              <a:rPr lang="en-US" dirty="0" smtClean="0"/>
              <a:t>data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/>
              <a:t>Yes, this costs </a:t>
            </a:r>
            <a:r>
              <a:rPr lang="en-US" dirty="0" smtClean="0">
                <a:solidFill>
                  <a:schemeClr val="accent2"/>
                </a:solidFill>
              </a:rPr>
              <a:t>money</a:t>
            </a:r>
            <a:r>
              <a:rPr lang="en-US" dirty="0"/>
              <a:t>, but remarkably </a:t>
            </a:r>
            <a:r>
              <a:rPr lang="en-US" dirty="0" smtClean="0"/>
              <a:t>little</a:t>
            </a:r>
          </a:p>
          <a:p>
            <a:pPr lvl="1"/>
            <a:r>
              <a:rPr lang="en-US" dirty="0" smtClean="0"/>
              <a:t>Cost is time (cf. textbook)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115779</TotalTime>
  <Words>1956</Words>
  <Application>Microsoft Office PowerPoint</Application>
  <PresentationFormat>On-screen Show (4:3)</PresentationFormat>
  <Paragraphs>442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dan_design_template</vt:lpstr>
      <vt:lpstr>My Programming Languages MOOC:  Some Reflections After a First Offering   Dan Grossman Department of Computer Science &amp; Engineering University of Washington  UWT/CTC May 10, 2013</vt:lpstr>
      <vt:lpstr>Plan</vt:lpstr>
      <vt:lpstr>What makes a MOOC a MOOC</vt:lpstr>
      <vt:lpstr>Recent history [of “xMOOCs”]</vt:lpstr>
      <vt:lpstr>My role</vt:lpstr>
      <vt:lpstr>What a year!</vt:lpstr>
      <vt:lpstr>Plan</vt:lpstr>
      <vt:lpstr>Why? Faculty View</vt:lpstr>
      <vt:lpstr>Why? Department View</vt:lpstr>
      <vt:lpstr>Two Comparisons</vt:lpstr>
      <vt:lpstr>Does free mean doom?</vt:lpstr>
      <vt:lpstr>Perspective</vt:lpstr>
      <vt:lpstr>Plan</vt:lpstr>
      <vt:lpstr>The UW course</vt:lpstr>
      <vt:lpstr>The Coursera course</vt:lpstr>
      <vt:lpstr>Key pieces</vt:lpstr>
      <vt:lpstr>The numbers</vt:lpstr>
      <vt:lpstr>How did we do it?</vt:lpstr>
      <vt:lpstr>Four pictures</vt:lpstr>
      <vt:lpstr>Four pictures</vt:lpstr>
      <vt:lpstr>Four Pictures</vt:lpstr>
      <vt:lpstr>Four pictures</vt:lpstr>
      <vt:lpstr>Where my time went (ignoring TAs)</vt:lpstr>
      <vt:lpstr>What the TAs did</vt:lpstr>
      <vt:lpstr>Plan</vt:lpstr>
      <vt:lpstr>For the staff</vt:lpstr>
      <vt:lpstr>For the participants</vt:lpstr>
      <vt:lpstr>For the UW students</vt:lpstr>
      <vt:lpstr>So… do I advise teaching a MOOC?</vt:lpstr>
      <vt:lpstr>For me…</vt:lpstr>
      <vt:lpstr>PowerPoint Presentation</vt:lpstr>
      <vt:lpstr>Thorny Issues</vt:lpstr>
      <vt:lpstr>Do they learn?</vt:lpstr>
      <vt:lpstr>Remember the numerator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2715</cp:revision>
  <cp:lastPrinted>2012-10-24T15:55:06Z</cp:lastPrinted>
  <dcterms:created xsi:type="dcterms:W3CDTF">2009-03-13T20:43:19Z</dcterms:created>
  <dcterms:modified xsi:type="dcterms:W3CDTF">2013-06-06T15:55:10Z</dcterms:modified>
</cp:coreProperties>
</file>