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20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21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22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23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24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25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350" r:id="rId2"/>
    <p:sldId id="323" r:id="rId3"/>
    <p:sldId id="324" r:id="rId4"/>
    <p:sldId id="325" r:id="rId5"/>
    <p:sldId id="326" r:id="rId6"/>
    <p:sldId id="341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4" r:id="rId22"/>
    <p:sldId id="345" r:id="rId23"/>
    <p:sldId id="347" r:id="rId24"/>
    <p:sldId id="346" r:id="rId25"/>
    <p:sldId id="343" r:id="rId26"/>
    <p:sldId id="342" r:id="rId27"/>
    <p:sldId id="348" r:id="rId28"/>
    <p:sldId id="349" r:id="rId2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B6F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6" autoAdjust="0"/>
    <p:restoredTop sz="94696" autoAdjust="0"/>
  </p:normalViewPr>
  <p:slideViewPr>
    <p:cSldViewPr>
      <p:cViewPr varScale="1">
        <p:scale>
          <a:sx n="110" d="100"/>
          <a:sy n="110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97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62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400800"/>
            <a:ext cx="4038600" cy="457200"/>
          </a:xfrm>
        </p:spPr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tags" Target="../tags/tag52.xml"/><Relationship Id="rId26" Type="http://schemas.openxmlformats.org/officeDocument/2006/relationships/tags" Target="../tags/tag60.xml"/><Relationship Id="rId3" Type="http://schemas.openxmlformats.org/officeDocument/2006/relationships/tags" Target="../tags/tag37.xml"/><Relationship Id="rId21" Type="http://schemas.openxmlformats.org/officeDocument/2006/relationships/tags" Target="../tags/tag55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5" Type="http://schemas.openxmlformats.org/officeDocument/2006/relationships/tags" Target="../tags/tag59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tags" Target="../tags/tag54.xml"/><Relationship Id="rId29" Type="http://schemas.openxmlformats.org/officeDocument/2006/relationships/tags" Target="../tags/tag63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24" Type="http://schemas.openxmlformats.org/officeDocument/2006/relationships/tags" Target="../tags/tag58.xml"/><Relationship Id="rId32" Type="http://schemas.openxmlformats.org/officeDocument/2006/relationships/notesSlide" Target="../notesSlides/notesSlide18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tags" Target="../tags/tag57.xml"/><Relationship Id="rId28" Type="http://schemas.openxmlformats.org/officeDocument/2006/relationships/tags" Target="../tags/tag62.xml"/><Relationship Id="rId10" Type="http://schemas.openxmlformats.org/officeDocument/2006/relationships/tags" Target="../tags/tag44.xml"/><Relationship Id="rId19" Type="http://schemas.openxmlformats.org/officeDocument/2006/relationships/tags" Target="../tags/tag53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tags" Target="../tags/tag56.xml"/><Relationship Id="rId27" Type="http://schemas.openxmlformats.org/officeDocument/2006/relationships/tags" Target="../tags/tag61.xml"/><Relationship Id="rId30" Type="http://schemas.openxmlformats.org/officeDocument/2006/relationships/tags" Target="../tags/tag6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notesSlide" Target="../notesSlides/notesSlide20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12" Type="http://schemas.openxmlformats.org/officeDocument/2006/relationships/notesSlide" Target="../notesSlides/notesSlide21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79.xml"/><Relationship Id="rId10" Type="http://schemas.openxmlformats.org/officeDocument/2006/relationships/tags" Target="../tags/tag84.xml"/><Relationship Id="rId4" Type="http://schemas.openxmlformats.org/officeDocument/2006/relationships/tags" Target="../tags/tag78.xml"/><Relationship Id="rId9" Type="http://schemas.openxmlformats.org/officeDocument/2006/relationships/tags" Target="../tags/tag8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notesSlide" Target="../notesSlides/notesSlide22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9.xml"/><Relationship Id="rId10" Type="http://schemas.openxmlformats.org/officeDocument/2006/relationships/tags" Target="../tags/tag94.xml"/><Relationship Id="rId4" Type="http://schemas.openxmlformats.org/officeDocument/2006/relationships/tags" Target="../tags/tag88.xml"/><Relationship Id="rId9" Type="http://schemas.openxmlformats.org/officeDocument/2006/relationships/tags" Target="../tags/tag9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12" Type="http://schemas.openxmlformats.org/officeDocument/2006/relationships/notesSlide" Target="../notesSlides/notesSlide23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99.xml"/><Relationship Id="rId10" Type="http://schemas.openxmlformats.org/officeDocument/2006/relationships/tags" Target="../tags/tag104.xml"/><Relationship Id="rId4" Type="http://schemas.openxmlformats.org/officeDocument/2006/relationships/tags" Target="../tags/tag98.xml"/><Relationship Id="rId9" Type="http://schemas.openxmlformats.org/officeDocument/2006/relationships/tags" Target="../tags/tag10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13" Type="http://schemas.openxmlformats.org/officeDocument/2006/relationships/tags" Target="../tags/tag117.xml"/><Relationship Id="rId18" Type="http://schemas.openxmlformats.org/officeDocument/2006/relationships/tags" Target="../tags/tag122.xml"/><Relationship Id="rId3" Type="http://schemas.openxmlformats.org/officeDocument/2006/relationships/tags" Target="../tags/tag107.xml"/><Relationship Id="rId21" Type="http://schemas.openxmlformats.org/officeDocument/2006/relationships/tags" Target="../tags/tag125.xml"/><Relationship Id="rId7" Type="http://schemas.openxmlformats.org/officeDocument/2006/relationships/tags" Target="../tags/tag111.xml"/><Relationship Id="rId12" Type="http://schemas.openxmlformats.org/officeDocument/2006/relationships/tags" Target="../tags/tag116.xml"/><Relationship Id="rId17" Type="http://schemas.openxmlformats.org/officeDocument/2006/relationships/tags" Target="../tags/tag121.xml"/><Relationship Id="rId2" Type="http://schemas.openxmlformats.org/officeDocument/2006/relationships/tags" Target="../tags/tag106.xml"/><Relationship Id="rId16" Type="http://schemas.openxmlformats.org/officeDocument/2006/relationships/tags" Target="../tags/tag120.xml"/><Relationship Id="rId20" Type="http://schemas.openxmlformats.org/officeDocument/2006/relationships/tags" Target="../tags/tag124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tags" Target="../tags/tag115.xml"/><Relationship Id="rId5" Type="http://schemas.openxmlformats.org/officeDocument/2006/relationships/tags" Target="../tags/tag109.xml"/><Relationship Id="rId15" Type="http://schemas.openxmlformats.org/officeDocument/2006/relationships/tags" Target="../tags/tag119.xml"/><Relationship Id="rId23" Type="http://schemas.openxmlformats.org/officeDocument/2006/relationships/notesSlide" Target="../notesSlides/notesSlide24.xml"/><Relationship Id="rId10" Type="http://schemas.openxmlformats.org/officeDocument/2006/relationships/tags" Target="../tags/tag114.xml"/><Relationship Id="rId19" Type="http://schemas.openxmlformats.org/officeDocument/2006/relationships/tags" Target="../tags/tag123.xml"/><Relationship Id="rId4" Type="http://schemas.openxmlformats.org/officeDocument/2006/relationships/tags" Target="../tags/tag108.xml"/><Relationship Id="rId9" Type="http://schemas.openxmlformats.org/officeDocument/2006/relationships/tags" Target="../tags/tag113.xml"/><Relationship Id="rId14" Type="http://schemas.openxmlformats.org/officeDocument/2006/relationships/tags" Target="../tags/tag118.xml"/><Relationship Id="rId2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tags" Target="../tags/tag138.xml"/><Relationship Id="rId18" Type="http://schemas.openxmlformats.org/officeDocument/2006/relationships/tags" Target="../tags/tag143.xml"/><Relationship Id="rId3" Type="http://schemas.openxmlformats.org/officeDocument/2006/relationships/tags" Target="../tags/tag128.xml"/><Relationship Id="rId21" Type="http://schemas.openxmlformats.org/officeDocument/2006/relationships/tags" Target="../tags/tag146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17" Type="http://schemas.openxmlformats.org/officeDocument/2006/relationships/tags" Target="../tags/tag142.xml"/><Relationship Id="rId2" Type="http://schemas.openxmlformats.org/officeDocument/2006/relationships/tags" Target="../tags/tag127.xml"/><Relationship Id="rId16" Type="http://schemas.openxmlformats.org/officeDocument/2006/relationships/tags" Target="../tags/tag141.xml"/><Relationship Id="rId20" Type="http://schemas.openxmlformats.org/officeDocument/2006/relationships/tags" Target="../tags/tag145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5" Type="http://schemas.openxmlformats.org/officeDocument/2006/relationships/tags" Target="../tags/tag130.xml"/><Relationship Id="rId15" Type="http://schemas.openxmlformats.org/officeDocument/2006/relationships/tags" Target="../tags/tag140.xml"/><Relationship Id="rId23" Type="http://schemas.openxmlformats.org/officeDocument/2006/relationships/notesSlide" Target="../notesSlides/notesSlide25.xml"/><Relationship Id="rId10" Type="http://schemas.openxmlformats.org/officeDocument/2006/relationships/tags" Target="../tags/tag135.xml"/><Relationship Id="rId19" Type="http://schemas.openxmlformats.org/officeDocument/2006/relationships/tags" Target="../tags/tag144.xml"/><Relationship Id="rId4" Type="http://schemas.openxmlformats.org/officeDocument/2006/relationships/tags" Target="../tags/tag129.xml"/><Relationship Id="rId9" Type="http://schemas.openxmlformats.org/officeDocument/2006/relationships/tags" Target="../tags/tag134.xml"/><Relationship Id="rId14" Type="http://schemas.openxmlformats.org/officeDocument/2006/relationships/tags" Target="../tags/tag139.xml"/><Relationship Id="rId2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54.xml"/><Relationship Id="rId13" Type="http://schemas.openxmlformats.org/officeDocument/2006/relationships/tags" Target="../tags/tag159.xml"/><Relationship Id="rId18" Type="http://schemas.openxmlformats.org/officeDocument/2006/relationships/tags" Target="../tags/tag164.xml"/><Relationship Id="rId3" Type="http://schemas.openxmlformats.org/officeDocument/2006/relationships/tags" Target="../tags/tag149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53.xml"/><Relationship Id="rId12" Type="http://schemas.openxmlformats.org/officeDocument/2006/relationships/tags" Target="../tags/tag158.xml"/><Relationship Id="rId17" Type="http://schemas.openxmlformats.org/officeDocument/2006/relationships/tags" Target="../tags/tag163.xml"/><Relationship Id="rId2" Type="http://schemas.openxmlformats.org/officeDocument/2006/relationships/tags" Target="../tags/tag148.xml"/><Relationship Id="rId16" Type="http://schemas.openxmlformats.org/officeDocument/2006/relationships/tags" Target="../tags/tag162.xml"/><Relationship Id="rId20" Type="http://schemas.openxmlformats.org/officeDocument/2006/relationships/tags" Target="../tags/tag166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11" Type="http://schemas.openxmlformats.org/officeDocument/2006/relationships/tags" Target="../tags/tag157.xml"/><Relationship Id="rId5" Type="http://schemas.openxmlformats.org/officeDocument/2006/relationships/tags" Target="../tags/tag151.xml"/><Relationship Id="rId15" Type="http://schemas.openxmlformats.org/officeDocument/2006/relationships/tags" Target="../tags/tag161.xml"/><Relationship Id="rId10" Type="http://schemas.openxmlformats.org/officeDocument/2006/relationships/tags" Target="../tags/tag156.xml"/><Relationship Id="rId19" Type="http://schemas.openxmlformats.org/officeDocument/2006/relationships/tags" Target="../tags/tag165.xml"/><Relationship Id="rId4" Type="http://schemas.openxmlformats.org/officeDocument/2006/relationships/tags" Target="../tags/tag150.xml"/><Relationship Id="rId9" Type="http://schemas.openxmlformats.org/officeDocument/2006/relationships/tags" Target="../tags/tag155.xml"/><Relationship Id="rId14" Type="http://schemas.openxmlformats.org/officeDocument/2006/relationships/tags" Target="../tags/tag160.xml"/><Relationship Id="rId2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notesSlide" Target="../notesSlides/notesSlide5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notesSlide" Target="../notesSlides/notesSlide6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057400"/>
            <a:ext cx="8610600" cy="2057400"/>
          </a:xfrm>
        </p:spPr>
        <p:txBody>
          <a:bodyPr/>
          <a:lstStyle/>
          <a:p>
            <a:pPr algn="ctr"/>
            <a:r>
              <a:rPr lang="en-US" sz="2800" i="0" dirty="0" smtClean="0"/>
              <a:t>A Sophomoric Introduction to Shared-Memory Parallelism and Concurrency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2800" i="0" dirty="0" smtClean="0"/>
              <a:t>Lecture 3</a:t>
            </a:r>
            <a:br>
              <a:rPr lang="en-US" sz="2800" i="0" dirty="0" smtClean="0"/>
            </a:br>
            <a:r>
              <a:rPr lang="en-US" sz="2800" i="0" dirty="0" smtClean="0"/>
              <a:t> Parallel Prefix, Pack, and Sorting</a:t>
            </a:r>
            <a:endParaRPr lang="en-US" sz="28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0"/>
            <a:ext cx="8534400" cy="15240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Last Updated</a:t>
            </a:r>
            <a:r>
              <a:rPr lang="en-US" sz="1400" smtClean="0"/>
              <a:t>: November </a:t>
            </a:r>
            <a:r>
              <a:rPr lang="en-US" sz="1400" dirty="0" smtClean="0"/>
              <a:t>2012</a:t>
            </a:r>
          </a:p>
          <a:p>
            <a:pPr algn="l"/>
            <a:r>
              <a:rPr lang="en-US" sz="1400" dirty="0" smtClean="0"/>
              <a:t>For more information, see http://www.cs.washington.edu/homes/djg/teachingMaterials/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prefix, generalized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Just as sum-array was the simplest example of a common pattern,</a:t>
            </a:r>
          </a:p>
          <a:p>
            <a:pPr>
              <a:buNone/>
            </a:pPr>
            <a:r>
              <a:rPr lang="en-US" dirty="0"/>
              <a:t>prefix-sum illustrates a pattern that arises in many, many problems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Minimum, maximum of all elements to the left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Is there an element to the left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+mj-lt"/>
                <a:cs typeface="Courier New" pitchFamily="49" charset="0"/>
              </a:rPr>
              <a:t> satisfying some property?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Count of elements to the left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</a:t>
            </a:r>
            <a:r>
              <a:rPr lang="en-US" dirty="0" smtClean="0">
                <a:latin typeface="+mj-lt"/>
                <a:cs typeface="Courier New" pitchFamily="49" charset="0"/>
              </a:rPr>
              <a:t>satisfying some property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This last one is perfect for an efficient parallel pack…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Perfect for building on top of the “parallel prefix trick”</a:t>
            </a: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We did an </a:t>
            </a:r>
            <a:r>
              <a:rPr lang="en-US" i="1" dirty="0" smtClean="0">
                <a:latin typeface="+mj-lt"/>
                <a:cs typeface="Courier New" pitchFamily="49" charset="0"/>
              </a:rPr>
              <a:t>inclusive</a:t>
            </a:r>
            <a:r>
              <a:rPr lang="en-US" dirty="0" smtClean="0">
                <a:latin typeface="+mj-lt"/>
                <a:cs typeface="Courier New" pitchFamily="49" charset="0"/>
              </a:rPr>
              <a:t> sum, but </a:t>
            </a:r>
            <a:r>
              <a:rPr lang="en-US" i="1" dirty="0" smtClean="0">
                <a:latin typeface="+mj-lt"/>
                <a:cs typeface="Courier New" pitchFamily="49" charset="0"/>
              </a:rPr>
              <a:t>exclusive</a:t>
            </a:r>
            <a:r>
              <a:rPr lang="en-US" dirty="0" smtClean="0">
                <a:latin typeface="+mj-lt"/>
                <a:cs typeface="Courier New" pitchFamily="49" charset="0"/>
              </a:rPr>
              <a:t> is just as easy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[Non-standard terminology]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Given 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dirty="0" smtClean="0"/>
              <a:t>, produce 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dirty="0" smtClean="0"/>
              <a:t> containing only elements 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 [17, 4, 6, 8, 11, 5, 13, 19, 0, 24]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f: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&gt; 10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output [17, 11, 13, 19, 24]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Parallelizable?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Finding elements for the output is easy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getting them in the right place seems hard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prefix to the rescue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971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Parallel map to compute a </a:t>
            </a:r>
            <a:r>
              <a:rPr lang="en-US" dirty="0" smtClean="0">
                <a:solidFill>
                  <a:schemeClr val="accent2"/>
                </a:solidFill>
              </a:rPr>
              <a:t>bit-vector</a:t>
            </a:r>
            <a:r>
              <a:rPr lang="en-US" dirty="0" smtClean="0"/>
              <a:t> for true elements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  [17, 4, 6, 8, 11, 5, 13, 19, 0, 24]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bits   [1,  0, 0, 0,  1, 0,  1,  1, 0,  1]</a:t>
            </a:r>
          </a:p>
          <a:p>
            <a:pPr marL="857250" lvl="1" indent="-457200">
              <a:buNone/>
            </a:pPr>
            <a:endParaRPr lang="en-US" sz="1000" dirty="0" smtClean="0"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Parallel-prefix sum on the bit-vector</a:t>
            </a:r>
          </a:p>
          <a:p>
            <a:pPr marL="457200" lvl="1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bitsum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[1,  1, 1, 1,  2, 2,  3,  4, 4,  5]</a:t>
            </a:r>
          </a:p>
          <a:p>
            <a:pPr marL="457200" lvl="1" indent="-45720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-457200">
              <a:buFont typeface="+mj-lt"/>
              <a:buAutoNum type="arabicPeriod" startAt="3"/>
            </a:pPr>
            <a:r>
              <a:rPr lang="en-US" dirty="0" smtClean="0">
                <a:latin typeface="+mj-lt"/>
                <a:cs typeface="Courier New" pitchFamily="49" charset="0"/>
              </a:rPr>
              <a:t>Parallel map to produce the output</a:t>
            </a:r>
          </a:p>
          <a:p>
            <a:pPr marL="457200" lvl="1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 [17, 11, 13, 19, 24]</a:t>
            </a:r>
          </a:p>
          <a:p>
            <a:pPr marL="457200" lvl="1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latin typeface="+mj-lt"/>
              <a:cs typeface="Courier New" pitchFamily="49" charset="0"/>
            </a:endParaRPr>
          </a:p>
          <a:p>
            <a:pPr marL="457200" indent="-45720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4724400"/>
            <a:ext cx="6019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new array of size </a:t>
            </a:r>
            <a:r>
              <a:rPr lang="en-US" sz="2000" i="1" kern="0" dirty="0" err="1" smtClean="0">
                <a:latin typeface="Courier New" pitchFamily="49" charset="0"/>
              </a:rPr>
              <a:t>bitsum</a:t>
            </a:r>
            <a:r>
              <a:rPr lang="en-US" sz="2000" i="1" kern="0" dirty="0" smtClean="0">
                <a:latin typeface="Courier New" pitchFamily="49" charset="0"/>
              </a:rPr>
              <a:t>[n-1]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i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.length; i++){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if(bits[i]==1)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bitsum</a:t>
            </a:r>
            <a:r>
              <a:rPr lang="en-US" sz="2000" kern="0" dirty="0" smtClean="0">
                <a:latin typeface="Courier New" pitchFamily="49" charset="0"/>
              </a:rPr>
              <a:t>[i]-1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input[i];</a:t>
            </a:r>
          </a:p>
          <a:p>
            <a:pPr>
              <a:lnSpc>
                <a:spcPts val="2200"/>
              </a:lnSpc>
              <a:buNone/>
            </a:pPr>
            <a:r>
              <a:rPr kumimoji="0" lang="en-US" sz="2000" b="1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First two steps can be combined into one pass</a:t>
            </a:r>
          </a:p>
          <a:p>
            <a:pPr lvl="1"/>
            <a:r>
              <a:rPr lang="en-US" dirty="0" smtClean="0"/>
              <a:t>Just using a different base case for the prefix sum</a:t>
            </a:r>
          </a:p>
          <a:p>
            <a:pPr lvl="1"/>
            <a:r>
              <a:rPr lang="en-US" dirty="0" smtClean="0"/>
              <a:t>No effect on asymptotic complexity</a:t>
            </a:r>
          </a:p>
          <a:p>
            <a:pPr lvl="1"/>
            <a:endParaRPr lang="en-US" dirty="0"/>
          </a:p>
          <a:p>
            <a:r>
              <a:rPr lang="en-US" dirty="0" smtClean="0"/>
              <a:t>Can also combine third step into the down pass of the prefix sum</a:t>
            </a:r>
          </a:p>
          <a:p>
            <a:pPr lvl="1"/>
            <a:r>
              <a:rPr lang="en-US" dirty="0" smtClean="0"/>
              <a:t>Again no effect on asymptotic complexity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Analysis: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 </a:t>
            </a:r>
          </a:p>
          <a:p>
            <a:pPr lvl="1"/>
            <a:r>
              <a:rPr lang="en-US" dirty="0" smtClean="0"/>
              <a:t>2 or 3 passes, but 3 is a constant</a:t>
            </a:r>
          </a:p>
          <a:p>
            <a:pPr lvl="1"/>
            <a:endParaRPr lang="en-US" dirty="0"/>
          </a:p>
          <a:p>
            <a:r>
              <a:rPr lang="en-US" dirty="0"/>
              <a:t>Parallelized packs will help us parallelize </a:t>
            </a:r>
            <a:r>
              <a:rPr lang="en-US" dirty="0" smtClean="0"/>
              <a:t>quicksort…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quicksort</a:t>
            </a:r>
            <a:r>
              <a:rPr lang="en-US" dirty="0" smtClean="0"/>
              <a:t> was sequential, in-place, expected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1905000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					    Best / expected case </a:t>
            </a:r>
            <a:r>
              <a:rPr lang="en-US" sz="2000" i="1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Pick a pivot element				    O(1)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Partition all the data into:			    O(n)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greater than the pivot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Recursively sort A and C                        	    2T(n/2)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42672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should we parallelize this?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1447800"/>
            <a:ext cx="7696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					   Best / expected case </a:t>
            </a:r>
            <a:r>
              <a:rPr lang="en-US" sz="2000" i="1" dirty="0" smtClean="0"/>
              <a:t>work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Pick a pivot element				    O(1)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Partition all the data into:			    O(n)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greater than the pivot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Recursively sort A and C                        	    2T(n/2)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41148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42672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Easy: Do the two recursive calls in parallel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Work: unchanged of course </a:t>
            </a:r>
            <a:r>
              <a:rPr lang="en-US" sz="2000" b="0" i="1" dirty="0" smtClean="0">
                <a:latin typeface="+mj-lt"/>
              </a:rPr>
              <a:t>O</a:t>
            </a:r>
            <a:r>
              <a:rPr lang="en-US" sz="2000" b="0" dirty="0" smtClean="0">
                <a:latin typeface="+mj-lt"/>
              </a:rPr>
              <a:t>(</a:t>
            </a:r>
            <a:r>
              <a:rPr lang="en-US" sz="2000" b="0" i="1" dirty="0" smtClean="0">
                <a:latin typeface="+mj-lt"/>
              </a:rPr>
              <a:t>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i="1" dirty="0" smtClean="0">
                <a:latin typeface="+mj-lt"/>
              </a:rPr>
              <a:t>n</a:t>
            </a:r>
            <a:r>
              <a:rPr lang="en-US" sz="2000" b="0" dirty="0" smtClean="0">
                <a:latin typeface="+mj-lt"/>
              </a:rPr>
              <a:t>)</a:t>
            </a:r>
            <a:endParaRPr lang="en-US" sz="2000" b="0" kern="0" dirty="0" smtClean="0">
              <a:latin typeface="+mj-lt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Span: now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+ 1T(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/2) =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So parallelism</a:t>
            </a:r>
            <a:r>
              <a:rPr lang="en-US" sz="2000" b="0" kern="0" dirty="0" smtClean="0">
                <a:latin typeface="+mn-lt"/>
              </a:rPr>
              <a:t> (i.e., work / span) is </a:t>
            </a:r>
            <a:r>
              <a:rPr lang="en-US" sz="2000" b="0" i="1" dirty="0" smtClean="0">
                <a:latin typeface="+mj-lt"/>
              </a:rPr>
              <a:t>O</a:t>
            </a:r>
            <a:r>
              <a:rPr lang="en-US" sz="2000" b="0" dirty="0" smtClean="0">
                <a:latin typeface="+mj-lt"/>
              </a:rPr>
              <a:t>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i="1" dirty="0" smtClean="0">
                <a:latin typeface="+mj-lt"/>
              </a:rPr>
              <a:t>n</a:t>
            </a:r>
            <a:r>
              <a:rPr lang="en-US" sz="2000" b="0" dirty="0" smtClean="0">
                <a:latin typeface="+mj-lt"/>
              </a:rPr>
              <a:t>)</a:t>
            </a:r>
          </a:p>
          <a:p>
            <a:pPr marL="1257300" lvl="2" indent="-342900">
              <a:spcBef>
                <a:spcPct val="20000"/>
              </a:spcBef>
            </a:pPr>
            <a:endParaRPr lang="en-US" sz="2000" b="0" kern="0" dirty="0" smtClean="0">
              <a:latin typeface="+mj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speed-up with an infinite number of processors is okay, but a bit underwhelming</a:t>
            </a:r>
          </a:p>
          <a:p>
            <a:pPr lvl="1"/>
            <a:r>
              <a:rPr lang="en-US" dirty="0" smtClean="0"/>
              <a:t>Sort 10</a:t>
            </a:r>
            <a:r>
              <a:rPr lang="en-US" b="1" baseline="30000" dirty="0" smtClean="0"/>
              <a:t>9</a:t>
            </a:r>
            <a:r>
              <a:rPr lang="en-US" dirty="0" smtClean="0"/>
              <a:t> elements 30 times faster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Google searches strongly suggest </a:t>
            </a:r>
            <a:r>
              <a:rPr lang="en-US" dirty="0" err="1" smtClean="0"/>
              <a:t>quicksort</a:t>
            </a:r>
            <a:r>
              <a:rPr lang="en-US" dirty="0" smtClean="0"/>
              <a:t> cannot do better because the partition cannot be parallelized</a:t>
            </a:r>
          </a:p>
          <a:p>
            <a:pPr lvl="1"/>
            <a:r>
              <a:rPr lang="en-US" dirty="0" smtClean="0"/>
              <a:t>The Internet has been known to be wrong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lvl="1"/>
            <a:r>
              <a:rPr lang="en-US" dirty="0" smtClean="0"/>
              <a:t>But we need auxiliary storage (no longer in place)</a:t>
            </a:r>
          </a:p>
          <a:p>
            <a:pPr lvl="1"/>
            <a:r>
              <a:rPr lang="en-US" dirty="0" smtClean="0"/>
              <a:t>In practice, constant factors may make it not worth it, but remember Amdahl’s Law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Already have everything we need to parallelize the partition…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Parallel partition (not in place)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276600"/>
          </a:xfrm>
        </p:spPr>
        <p:txBody>
          <a:bodyPr/>
          <a:lstStyle/>
          <a:p>
            <a:r>
              <a:rPr lang="en-US" dirty="0" smtClean="0"/>
              <a:t>This is just two packs!</a:t>
            </a:r>
          </a:p>
          <a:p>
            <a:pPr lvl="1"/>
            <a:r>
              <a:rPr lang="en-US" dirty="0" smtClean="0"/>
              <a:t>We know a pack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</a:t>
            </a:r>
          </a:p>
          <a:p>
            <a:pPr lvl="1"/>
            <a:r>
              <a:rPr lang="en-US" dirty="0" smtClean="0"/>
              <a:t>Pack elements less than pivot into left side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aux</a:t>
            </a:r>
            <a:r>
              <a:rPr lang="en-US" dirty="0" smtClean="0"/>
              <a:t> array </a:t>
            </a:r>
          </a:p>
          <a:p>
            <a:pPr lvl="1"/>
            <a:r>
              <a:rPr lang="en-US" dirty="0" smtClean="0"/>
              <a:t>Pack elements greater than pivot into right size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aux</a:t>
            </a:r>
            <a:r>
              <a:rPr lang="en-US" dirty="0" smtClean="0"/>
              <a:t> array</a:t>
            </a:r>
          </a:p>
          <a:p>
            <a:pPr lvl="1"/>
            <a:r>
              <a:rPr lang="en-US" dirty="0" smtClean="0"/>
              <a:t>Put pivot between them and recursively sort</a:t>
            </a:r>
          </a:p>
          <a:p>
            <a:pPr lvl="1"/>
            <a:r>
              <a:rPr lang="en-US" dirty="0" smtClean="0"/>
              <a:t>With a little more cleverness, can do both packs at once but no effect on asymptotic complexity</a:t>
            </a:r>
          </a:p>
          <a:p>
            <a:endParaRPr lang="en-US" sz="1000" dirty="0" smtClean="0"/>
          </a:p>
          <a:p>
            <a:r>
              <a:rPr lang="en-US" dirty="0" smtClean="0"/>
              <a:t>With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 for partition, the total best-case and expected-case span for quicksort is	</a:t>
            </a:r>
          </a:p>
          <a:p>
            <a:pPr marL="0" indent="0" algn="ctr">
              <a:buNone/>
            </a:pPr>
            <a:r>
              <a:rPr lang="en-US" dirty="0" smtClean="0"/>
              <a:t>T(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  <a:r>
              <a:rPr lang="en-US" dirty="0" smtClean="0"/>
              <a:t>) + 1T(</a:t>
            </a:r>
            <a:r>
              <a:rPr lang="en-US" i="1" dirty="0" smtClean="0"/>
              <a:t>n</a:t>
            </a:r>
            <a:r>
              <a:rPr lang="en-US" dirty="0" smtClean="0"/>
              <a:t>/2) =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114961"/>
            <a:ext cx="7696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Partition all the data into:			    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greater than the pivot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r>
              <a:rPr lang="en-US" dirty="0" smtClean="0"/>
              <a:t>Step 1: pick pivot as median of three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22098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2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22098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05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86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867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248400" y="22098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urier New" pitchFamily="49" charset="0"/>
              </a:rPr>
              <a:t>6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762000" y="2819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Steps 2a and 2c (combinable): pack less than, then pack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greater than into a second array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Fancy parallel prefix to pull this off not shown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	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43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24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05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886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Text Box 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267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 Box 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648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10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8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 Box 1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791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72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 bwMode="auto">
          <a:xfrm>
            <a:off x="762000" y="5562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3: Two recursive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sorts in parallel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n-lt"/>
              </a:rPr>
              <a:t>Can sort back into original array (like in </a:t>
            </a:r>
            <a:r>
              <a:rPr lang="en-US" sz="2000" b="0" kern="0" baseline="0" dirty="0" err="1" smtClean="0">
                <a:latin typeface="+mn-lt"/>
              </a:rPr>
              <a:t>mergesort</a:t>
            </a:r>
            <a:r>
              <a:rPr lang="en-US" sz="2000" b="0" kern="0" baseline="0" dirty="0" smtClean="0">
                <a:latin typeface="+mn-lt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3695700" y="4076700"/>
            <a:ext cx="304800" cy="2209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5829300" y="4610100"/>
            <a:ext cx="304800" cy="1143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</a:t>
            </a:r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mergesort</a:t>
            </a:r>
            <a:r>
              <a:rPr lang="en-US" dirty="0" smtClean="0"/>
              <a:t>: sequential, not-in-place, worst-case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209800"/>
            <a:ext cx="79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					</a:t>
            </a:r>
            <a:endParaRPr lang="en-US" sz="2000" i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Sort left half and right half			   2T(n/2)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Merge results				   O(n)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65760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 like quicksort, doing the two recursive sorts in parallel changes the recurrence for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span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T(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</a:t>
            </a:r>
            <a:r>
              <a:rPr lang="en-US" sz="2000" b="0" i="1" kern="0" dirty="0" smtClean="0">
                <a:latin typeface="+mj-lt"/>
              </a:rPr>
              <a:t>O</a:t>
            </a:r>
            <a:r>
              <a:rPr lang="en-US" sz="2000" b="0" kern="0" dirty="0" smtClean="0">
                <a:latin typeface="+mj-lt"/>
              </a:rPr>
              <a:t>(</a:t>
            </a:r>
            <a:r>
              <a:rPr lang="en-US" sz="2000" b="0" i="1" kern="0" dirty="0" smtClean="0">
                <a:latin typeface="+mj-lt"/>
              </a:rPr>
              <a:t>n</a:t>
            </a:r>
            <a:r>
              <a:rPr lang="en-US" sz="2000" b="0" kern="0" dirty="0" smtClean="0">
                <a:latin typeface="+mj-lt"/>
              </a:rPr>
              <a:t>) + 1T(</a:t>
            </a:r>
            <a:r>
              <a:rPr lang="en-US" sz="2000" b="0" i="1" kern="0" dirty="0" smtClean="0">
                <a:latin typeface="+mj-lt"/>
              </a:rPr>
              <a:t>n</a:t>
            </a:r>
            <a:r>
              <a:rPr lang="en-US" sz="2000" b="0" kern="0" dirty="0" smtClean="0">
                <a:latin typeface="+mj-lt"/>
              </a:rPr>
              <a:t>/2) = </a:t>
            </a:r>
            <a:r>
              <a:rPr lang="en-US" sz="2000" b="0" i="1" kern="0" dirty="0" smtClean="0">
                <a:latin typeface="+mj-lt"/>
              </a:rPr>
              <a:t>O</a:t>
            </a:r>
            <a:r>
              <a:rPr lang="en-US" sz="2000" b="0" kern="0" dirty="0" smtClean="0">
                <a:latin typeface="+mj-lt"/>
              </a:rPr>
              <a:t>(</a:t>
            </a:r>
            <a:r>
              <a:rPr lang="en-US" sz="2000" b="0" i="1" kern="0" dirty="0" smtClean="0">
                <a:latin typeface="+mj-lt"/>
              </a:rPr>
              <a:t>n</a:t>
            </a:r>
            <a:r>
              <a:rPr lang="en-US" sz="2000" b="0" kern="0" dirty="0" smtClean="0">
                <a:latin typeface="+mj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Again, parallelism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is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j-lt"/>
              </a:rPr>
              <a:t>To do better, need to parallelize the merge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The trick won’t use parallel prefix this time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pPr lvl="1"/>
            <a:r>
              <a:rPr lang="en-US" dirty="0" smtClean="0"/>
              <a:t>Simple ways to use parallelism for counting, summing, finding</a:t>
            </a:r>
          </a:p>
          <a:p>
            <a:pPr lvl="1"/>
            <a:r>
              <a:rPr lang="en-US" dirty="0" smtClean="0"/>
              <a:t>Analysis of running time and implications of Amdahl’s Law</a:t>
            </a:r>
          </a:p>
          <a:p>
            <a:pPr lvl="1"/>
            <a:endParaRPr lang="en-US" sz="1000" dirty="0" smtClean="0"/>
          </a:p>
          <a:p>
            <a:pPr marL="342900" lvl="1" indent="-342900">
              <a:buNone/>
            </a:pPr>
            <a:r>
              <a:rPr lang="en-US" dirty="0" smtClean="0"/>
              <a:t>Now</a:t>
            </a:r>
            <a:r>
              <a:rPr lang="en-US" dirty="0"/>
              <a:t>:  Clever ways to parallelize more than is intuitively </a:t>
            </a:r>
            <a:r>
              <a:rPr lang="en-US" dirty="0" smtClean="0"/>
              <a:t>possible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Parallel prefix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This “key trick” typically underlies surprising parallelization</a:t>
            </a:r>
          </a:p>
          <a:p>
            <a:pPr lvl="2"/>
            <a:r>
              <a:rPr lang="en-US" dirty="0" smtClean="0"/>
              <a:t>Enables other things like </a:t>
            </a:r>
            <a:r>
              <a:rPr lang="en-US" dirty="0" smtClean="0">
                <a:solidFill>
                  <a:schemeClr val="accent2"/>
                </a:solidFill>
              </a:rPr>
              <a:t>packs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Parallel sorting:</a:t>
            </a:r>
            <a:r>
              <a:rPr lang="en-US" dirty="0" smtClean="0"/>
              <a:t> </a:t>
            </a:r>
            <a:r>
              <a:rPr lang="en-US" dirty="0" err="1" smtClean="0"/>
              <a:t>quicksort</a:t>
            </a:r>
            <a:r>
              <a:rPr lang="en-US" dirty="0" smtClean="0"/>
              <a:t> (not in place) and </a:t>
            </a:r>
            <a:r>
              <a:rPr lang="en-US" dirty="0" err="1" smtClean="0"/>
              <a:t>mergesort</a:t>
            </a:r>
            <a:endParaRPr lang="en-US" dirty="0" smtClean="0"/>
          </a:p>
          <a:p>
            <a:pPr lvl="2"/>
            <a:r>
              <a:rPr lang="en-US" dirty="0" smtClean="0"/>
              <a:t>Easy to get a little parallelism</a:t>
            </a:r>
          </a:p>
          <a:p>
            <a:pPr lvl="2"/>
            <a:r>
              <a:rPr lang="en-US" dirty="0" smtClean="0"/>
              <a:t>With cleverness can get a lot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Need to merge two </a:t>
            </a:r>
            <a:r>
              <a:rPr lang="en-US" i="1" dirty="0" smtClean="0"/>
              <a:t>sorted</a:t>
            </a:r>
            <a:r>
              <a:rPr lang="en-US" dirty="0" smtClean="0"/>
              <a:t> </a:t>
            </a:r>
            <a:r>
              <a:rPr lang="en-US" dirty="0" err="1" smtClean="0"/>
              <a:t>subarrays</a:t>
            </a:r>
            <a:r>
              <a:rPr lang="en-US" dirty="0" smtClean="0"/>
              <a:t> (may not have the same size)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62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4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05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34290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Idea: Suppose the larger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subarray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 </a:t>
            </a:r>
            <a:r>
              <a:rPr lang="en-US" sz="2000" b="0" i="1" kern="0" dirty="0">
                <a:latin typeface="+mn-lt"/>
              </a:rPr>
              <a:t>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elements.  I</a:t>
            </a:r>
            <a:r>
              <a:rPr lang="en-US" sz="2000" b="0" kern="0" dirty="0" smtClean="0">
                <a:latin typeface="+mn-lt"/>
              </a:rPr>
              <a:t>n parallel: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Merge the first </a:t>
            </a:r>
            <a:r>
              <a:rPr lang="en-US" sz="2000" b="0" i="1" kern="0" dirty="0" smtClean="0">
                <a:latin typeface="+mn-lt"/>
              </a:rPr>
              <a:t>m</a:t>
            </a:r>
            <a:r>
              <a:rPr lang="en-US" sz="2000" b="0" kern="0" dirty="0" smtClean="0">
                <a:latin typeface="+mn-lt"/>
              </a:rPr>
              <a:t>/2 </a:t>
            </a:r>
            <a:r>
              <a:rPr lang="en-US" sz="2000" b="0" kern="0" dirty="0" smtClean="0">
                <a:latin typeface="+mn-lt"/>
              </a:rPr>
              <a:t>elements of the larger half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the “appropriate” elements of the smaller half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Merge the second </a:t>
            </a:r>
            <a:r>
              <a:rPr lang="en-US" sz="2000" b="0" i="1" kern="0" dirty="0" smtClean="0">
                <a:latin typeface="+mn-lt"/>
              </a:rPr>
              <a:t>m</a:t>
            </a:r>
            <a:r>
              <a:rPr lang="en-US" sz="2000" b="0" kern="0" dirty="0" smtClean="0">
                <a:latin typeface="+mn-lt"/>
              </a:rPr>
              <a:t>/2 </a:t>
            </a:r>
            <a:r>
              <a:rPr lang="en-US" sz="2000" b="0" kern="0" dirty="0" smtClean="0">
                <a:latin typeface="+mn-lt"/>
              </a:rPr>
              <a:t>elements of the larger half with the rest of the smaller half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42672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42672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baseline="0" dirty="0" smtClean="0">
                <a:latin typeface="+mn-lt"/>
              </a:rPr>
              <a:t>Find how to split the smaller half at the same value as the left-half split: </a:t>
            </a:r>
            <a:r>
              <a:rPr lang="en-US" sz="2000" b="0" i="1" kern="0" baseline="0" dirty="0" smtClean="0">
                <a:latin typeface="+mn-lt"/>
              </a:rPr>
              <a:t>O</a:t>
            </a:r>
            <a:r>
              <a:rPr lang="en-US" sz="2000" b="0" kern="0" baseline="0" dirty="0" smtClean="0">
                <a:latin typeface="+mn-lt"/>
              </a:rPr>
              <a:t>(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n</a:t>
            </a:r>
            <a:r>
              <a:rPr lang="en-US" sz="2000" b="0" kern="0" baseline="0" dirty="0" smtClean="0">
                <a:latin typeface="+mn-lt"/>
              </a:rPr>
              <a:t>) to do binary search on the sorted small half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42672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baseline="0" dirty="0" smtClean="0">
                <a:latin typeface="+mn-lt"/>
              </a:rPr>
              <a:t>Find how to split the smaller half at the same value as the left-half split: </a:t>
            </a:r>
            <a:r>
              <a:rPr lang="en-US" sz="2000" b="0" i="1" kern="0" baseline="0" dirty="0" smtClean="0">
                <a:latin typeface="+mn-lt"/>
              </a:rPr>
              <a:t>O</a:t>
            </a:r>
            <a:r>
              <a:rPr lang="en-US" sz="2000" b="0" kern="0" baseline="0" dirty="0" smtClean="0">
                <a:latin typeface="+mn-lt"/>
              </a:rPr>
              <a:t>(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n</a:t>
            </a:r>
            <a:r>
              <a:rPr lang="en-US" sz="2000" b="0" kern="0" baseline="0" dirty="0" smtClean="0">
                <a:latin typeface="+mn-lt"/>
              </a:rPr>
              <a:t>) to do binary search on the sorted small half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dirty="0" smtClean="0">
                <a:latin typeface="+mn-lt"/>
              </a:rPr>
              <a:t>Size of two sub-merges conceptually splits output array: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(1)</a:t>
            </a:r>
            <a:endParaRPr lang="en-US" sz="2000" b="0" kern="0" baseline="0" dirty="0" smtClean="0">
              <a:latin typeface="+mn-lt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 Box 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Text Box 1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 dirty="0">
              <a:latin typeface="Courier New" pitchFamily="49" charset="0"/>
            </a:endParaRPr>
          </a:p>
        </p:txBody>
      </p:sp>
      <p:sp>
        <p:nvSpPr>
          <p:cNvPr id="52" name="Line 1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2819400"/>
            <a:ext cx="0" cy="99060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4267200"/>
            <a:ext cx="792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baseline="0" dirty="0" smtClean="0">
                <a:latin typeface="+mn-lt"/>
              </a:rPr>
              <a:t>Find how to split the smaller half at the same value as the left-half split: </a:t>
            </a:r>
            <a:r>
              <a:rPr lang="en-US" sz="2000" b="0" i="1" kern="0" baseline="0" dirty="0" smtClean="0">
                <a:latin typeface="+mn-lt"/>
              </a:rPr>
              <a:t>O</a:t>
            </a:r>
            <a:r>
              <a:rPr lang="en-US" sz="2000" b="0" kern="0" baseline="0" dirty="0" smtClean="0">
                <a:latin typeface="+mn-lt"/>
              </a:rPr>
              <a:t>(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n</a:t>
            </a:r>
            <a:r>
              <a:rPr lang="en-US" sz="2000" b="0" kern="0" baseline="0" dirty="0" smtClean="0">
                <a:latin typeface="+mn-lt"/>
              </a:rPr>
              <a:t>) to do binary search on the sorted small half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0" kern="0" dirty="0" smtClean="0">
                <a:latin typeface="+mj-lt"/>
              </a:rPr>
              <a:t>Size of two sub-merges conceptually splits output array: </a:t>
            </a:r>
            <a:r>
              <a:rPr lang="en-US" sz="2000" b="0" i="1" kern="0" dirty="0" smtClean="0">
                <a:latin typeface="+mj-lt"/>
              </a:rPr>
              <a:t>O</a:t>
            </a:r>
            <a:r>
              <a:rPr lang="en-US" sz="2000" b="0" kern="0" dirty="0" smtClean="0">
                <a:latin typeface="+mj-lt"/>
              </a:rPr>
              <a:t>(1)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0" kern="0" dirty="0" smtClean="0">
                <a:latin typeface="+mj-lt"/>
              </a:rPr>
              <a:t>Do two submerges in parallel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7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5" name="Text Box 1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3200" y="3429000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lo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68158" y="3409890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hi</a:t>
            </a:r>
          </a:p>
        </p:txBody>
      </p:sp>
      <p:sp>
        <p:nvSpPr>
          <p:cNvPr id="43" name="Line 1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2819400"/>
            <a:ext cx="0" cy="99060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Recursion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09800" y="2514600"/>
            <a:ext cx="381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90800" y="2514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029200" y="2514600"/>
            <a:ext cx="381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10200" y="2514600"/>
            <a:ext cx="381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791200" y="2514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72200" y="2514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762000" y="4267200"/>
            <a:ext cx="792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we do each merge in parallel, we split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bigger one in half and use binary search to split the smaller one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2514600"/>
            <a:ext cx="381000" cy="381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514600"/>
            <a:ext cx="381000" cy="381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91000" y="2514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10000" y="2514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648200"/>
          </a:xfrm>
        </p:spPr>
        <p:txBody>
          <a:bodyPr/>
          <a:lstStyle/>
          <a:p>
            <a:r>
              <a:rPr lang="en-US" dirty="0" smtClean="0"/>
              <a:t>Sequential recurrence for </a:t>
            </a:r>
            <a:r>
              <a:rPr lang="en-US" dirty="0" err="1" smtClean="0"/>
              <a:t>mergesort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smtClean="0"/>
              <a:t>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/>
              <a:t>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Doing the two recursive calls in parallel but a sequential merge:</a:t>
            </a:r>
          </a:p>
          <a:p>
            <a:pPr algn="ctr">
              <a:buNone/>
            </a:pPr>
            <a:r>
              <a:rPr lang="en-US" dirty="0" smtClean="0"/>
              <a:t>Work: same as sequential    Span: T(</a:t>
            </a:r>
            <a:r>
              <a:rPr lang="en-US" i="1" dirty="0" smtClean="0"/>
              <a:t>n</a:t>
            </a:r>
            <a:r>
              <a:rPr lang="en-US" dirty="0" smtClean="0"/>
              <a:t>)=1T(</a:t>
            </a:r>
            <a:r>
              <a:rPr lang="en-US" i="1" dirty="0" smtClean="0"/>
              <a:t>n</a:t>
            </a:r>
            <a:r>
              <a:rPr lang="en-US" dirty="0" smtClean="0"/>
              <a:t>/2)+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Parallel merge makes work and span harder to compute</a:t>
            </a:r>
          </a:p>
          <a:p>
            <a:pPr lvl="1"/>
            <a:r>
              <a:rPr lang="en-US" dirty="0" smtClean="0"/>
              <a:t>Each merge step does an extra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binary search to find how to split the smaller </a:t>
            </a:r>
            <a:r>
              <a:rPr lang="en-US" dirty="0" err="1" smtClean="0"/>
              <a:t>subarray</a:t>
            </a:r>
            <a:endParaRPr lang="en-US" dirty="0" smtClean="0"/>
          </a:p>
          <a:p>
            <a:pPr lvl="1"/>
            <a:r>
              <a:rPr lang="en-US" dirty="0" smtClean="0"/>
              <a:t>To merge </a:t>
            </a:r>
            <a:r>
              <a:rPr lang="en-US" i="1" dirty="0" smtClean="0"/>
              <a:t>n</a:t>
            </a:r>
            <a:r>
              <a:rPr lang="en-US" dirty="0" smtClean="0"/>
              <a:t> elements total, do two smaller merges of possibly different sizes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worst-case split is (1/4)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and (3/4)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When </a:t>
            </a:r>
            <a:r>
              <a:rPr lang="en-US" dirty="0" err="1" smtClean="0">
                <a:solidFill>
                  <a:schemeClr val="accent2"/>
                </a:solidFill>
              </a:rPr>
              <a:t>subarrays</a:t>
            </a:r>
            <a:r>
              <a:rPr lang="en-US" dirty="0" smtClean="0">
                <a:solidFill>
                  <a:schemeClr val="accent2"/>
                </a:solidFill>
              </a:rPr>
              <a:t> same size and “smaller” splits “all” / “none”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just a parallel merge of </a:t>
            </a:r>
            <a:r>
              <a:rPr lang="en-US" i="1" dirty="0"/>
              <a:t>n</a:t>
            </a:r>
            <a:r>
              <a:rPr lang="en-US" dirty="0"/>
              <a:t> elements:</a:t>
            </a:r>
          </a:p>
          <a:p>
            <a:r>
              <a:rPr lang="en-US" dirty="0"/>
              <a:t>Work is T(</a:t>
            </a:r>
            <a:r>
              <a:rPr lang="en-US" i="1" dirty="0"/>
              <a:t>n</a:t>
            </a:r>
            <a:r>
              <a:rPr lang="en-US" dirty="0"/>
              <a:t>) = T(3</a:t>
            </a:r>
            <a:r>
              <a:rPr lang="en-US" i="1" dirty="0"/>
              <a:t>n</a:t>
            </a:r>
            <a:r>
              <a:rPr lang="en-US" dirty="0"/>
              <a:t>/4) + T(</a:t>
            </a:r>
            <a:r>
              <a:rPr lang="en-US" i="1" dirty="0"/>
              <a:t>n</a:t>
            </a:r>
            <a:r>
              <a:rPr lang="en-US" dirty="0"/>
              <a:t>/4) +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which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Span is T(</a:t>
            </a:r>
            <a:r>
              <a:rPr lang="en-US" i="1" dirty="0"/>
              <a:t>n</a:t>
            </a:r>
            <a:r>
              <a:rPr lang="en-US" dirty="0"/>
              <a:t>) = T(3</a:t>
            </a:r>
            <a:r>
              <a:rPr lang="en-US" i="1" dirty="0"/>
              <a:t>n</a:t>
            </a:r>
            <a:r>
              <a:rPr lang="en-US" dirty="0"/>
              <a:t>/4) +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), which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(neither bound is immediately obvious, but “trust me”)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So for </a:t>
            </a:r>
            <a:r>
              <a:rPr lang="en-US" dirty="0" err="1"/>
              <a:t>mergesort</a:t>
            </a:r>
            <a:r>
              <a:rPr lang="en-US" dirty="0"/>
              <a:t> with parallel merge overall:</a:t>
            </a:r>
          </a:p>
          <a:p>
            <a:r>
              <a:rPr lang="en-US" dirty="0"/>
              <a:t>Work is T(</a:t>
            </a:r>
            <a:r>
              <a:rPr lang="en-US" i="1" dirty="0"/>
              <a:t>n</a:t>
            </a:r>
            <a:r>
              <a:rPr lang="en-US" dirty="0"/>
              <a:t>) = 2T(</a:t>
            </a:r>
            <a:r>
              <a:rPr lang="en-US" i="1" dirty="0"/>
              <a:t>n</a:t>
            </a:r>
            <a:r>
              <a:rPr lang="en-US" dirty="0"/>
              <a:t>/2) +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), which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Span is T(</a:t>
            </a:r>
            <a:r>
              <a:rPr lang="en-US" i="1" dirty="0"/>
              <a:t>n</a:t>
            </a:r>
            <a:r>
              <a:rPr lang="en-US" dirty="0"/>
              <a:t>) = 1T(</a:t>
            </a:r>
            <a:r>
              <a:rPr lang="en-US" i="1" dirty="0"/>
              <a:t>n</a:t>
            </a:r>
            <a:r>
              <a:rPr lang="en-US" dirty="0"/>
              <a:t>/2) +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), which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So parallelism (work / span)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/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Not quite as good as quicksort’s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/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But worst-case guarantee</a:t>
            </a:r>
          </a:p>
          <a:p>
            <a:pPr lvl="1"/>
            <a:r>
              <a:rPr lang="en-US" dirty="0"/>
              <a:t>And as always this is just the asymptotic result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prefix-sum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Given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dirty="0" smtClean="0"/>
              <a:t>, produce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output[i]</a:t>
            </a:r>
            <a:r>
              <a:rPr lang="en-US" dirty="0" smtClean="0"/>
              <a:t> is the sum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input[0]+input[1]+…+input[i]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Sequential can be a CS1 exam problem: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6248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prefix_sum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input.length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output[0] = input[0];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  for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.length;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output[i-1]+input[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 smtClean="0">
                <a:latin typeface="Courier New" pitchFamily="49" charset="0"/>
              </a:rPr>
              <a:t> output;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9530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seem parallelizable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n-lt"/>
              </a:rPr>
              <a:t>Work: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), Span: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This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algorithm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is sequential, but a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</a:rPr>
              <a:t>different algorithm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</a:t>
            </a:r>
            <a:r>
              <a:rPr lang="en-US" sz="2000" b="0" kern="0" dirty="0">
                <a:latin typeface="+mj-lt"/>
              </a:rPr>
              <a:t>has Work: </a:t>
            </a:r>
            <a:r>
              <a:rPr lang="en-US" sz="2000" b="0" i="1" kern="0" dirty="0">
                <a:latin typeface="+mj-lt"/>
              </a:rPr>
              <a:t>O</a:t>
            </a:r>
            <a:r>
              <a:rPr lang="en-US" sz="2000" b="0" kern="0" dirty="0">
                <a:latin typeface="+mj-lt"/>
              </a:rPr>
              <a:t>(</a:t>
            </a:r>
            <a:r>
              <a:rPr lang="en-US" sz="2000" b="0" i="1" kern="0" dirty="0">
                <a:latin typeface="+mj-lt"/>
              </a:rPr>
              <a:t>n</a:t>
            </a:r>
            <a:r>
              <a:rPr lang="en-US" sz="2000" b="0" kern="0" dirty="0">
                <a:latin typeface="+mj-lt"/>
              </a:rPr>
              <a:t>), Span: </a:t>
            </a:r>
            <a:r>
              <a:rPr lang="en-US" sz="2000" b="0" i="1" kern="0" dirty="0">
                <a:latin typeface="+mj-lt"/>
              </a:rPr>
              <a:t>O</a:t>
            </a:r>
            <a:r>
              <a:rPr lang="en-US" sz="2000" b="0" kern="0" dirty="0">
                <a:latin typeface="+mj-lt"/>
              </a:rPr>
              <a:t>(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dirty="0">
                <a:latin typeface="+mj-lt"/>
              </a:rPr>
              <a:t> </a:t>
            </a:r>
            <a:r>
              <a:rPr lang="en-US" sz="2000" b="0" i="1" kern="0" dirty="0">
                <a:latin typeface="+mj-lt"/>
              </a:rPr>
              <a:t>n</a:t>
            </a:r>
            <a:r>
              <a:rPr lang="en-US" sz="2000" b="0" kern="0" dirty="0">
                <a:latin typeface="+mj-lt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prefix-sum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The parallel-prefix algorithm does two passes</a:t>
            </a:r>
          </a:p>
          <a:p>
            <a:pPr lvl="1"/>
            <a:r>
              <a:rPr lang="en-US" dirty="0" smtClean="0"/>
              <a:t>Each pass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 and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 smtClean="0"/>
              <a:t>) span</a:t>
            </a:r>
          </a:p>
          <a:p>
            <a:pPr lvl="1"/>
            <a:r>
              <a:rPr lang="en-US" dirty="0" smtClean="0"/>
              <a:t>So in total there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work and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span</a:t>
            </a:r>
          </a:p>
          <a:p>
            <a:pPr lvl="1"/>
            <a:r>
              <a:rPr lang="en-US" dirty="0"/>
              <a:t>So like with array summing, parallelism is </a:t>
            </a:r>
            <a:r>
              <a:rPr lang="en-US" i="1" dirty="0"/>
              <a:t>n</a:t>
            </a:r>
            <a:r>
              <a:rPr lang="en-US" dirty="0"/>
              <a:t>/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endParaRPr lang="en-US" dirty="0"/>
          </a:p>
          <a:p>
            <a:pPr lvl="2"/>
            <a:r>
              <a:rPr lang="en-US" dirty="0"/>
              <a:t>An exponential speedup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First pass builds a tree bottom-up: the “up” pass</a:t>
            </a:r>
          </a:p>
          <a:p>
            <a:endParaRPr lang="en-US" sz="1000" dirty="0"/>
          </a:p>
          <a:p>
            <a:r>
              <a:rPr lang="en-US" dirty="0" smtClean="0"/>
              <a:t>Second pass traverses the tree top-down: the “down” pass</a:t>
            </a: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Historical note:</a:t>
            </a:r>
          </a:p>
          <a:p>
            <a:pPr lvl="1"/>
            <a:r>
              <a:rPr lang="en-US" dirty="0" smtClean="0"/>
              <a:t>Original algorithm due to R. </a:t>
            </a:r>
            <a:r>
              <a:rPr lang="en-US" dirty="0" err="1" smtClean="0"/>
              <a:t>Ladner</a:t>
            </a:r>
            <a:r>
              <a:rPr lang="en-US" dirty="0" smtClean="0"/>
              <a:t> and M. Fischer at the University of Washington in 1977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 0,8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7,8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/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/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/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/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/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/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19050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8194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6576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5720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416854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3832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2976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8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5908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419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324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093254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521254" y="1916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36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239000" y="1905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578654" y="685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76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9" grpId="0"/>
      <p:bldP spid="110" grpId="0"/>
      <p:bldP spid="111" grpId="0"/>
      <p:bldP spid="112" grpId="0"/>
      <p:bldP spid="113" grpId="0"/>
      <p:bldP spid="114" grpId="0"/>
      <p:bldP spid="1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10</a:t>
            </a:r>
            <a:endParaRPr lang="en-US" sz="2000" dirty="0">
              <a:latin typeface="+mj-lt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26</a:t>
            </a:r>
            <a:endParaRPr lang="en-US" sz="2000" dirty="0">
              <a:latin typeface="+mj-lt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36</a:t>
            </a:r>
            <a:endParaRPr lang="en-US" sz="2000" dirty="0">
              <a:latin typeface="+mj-lt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52</a:t>
            </a:r>
            <a:endParaRPr lang="en-US" sz="2000" dirty="0">
              <a:latin typeface="+mj-lt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66</a:t>
            </a:r>
            <a:endParaRPr lang="en-US" sz="2000" dirty="0">
              <a:latin typeface="+mj-lt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68</a:t>
            </a:r>
            <a:endParaRPr lang="en-US" sz="2000" dirty="0">
              <a:latin typeface="+mj-lt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76</a:t>
            </a:r>
            <a:endParaRPr lang="en-US" sz="2000" dirty="0"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 0,8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7,8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/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/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/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/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/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/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19050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8194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6576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5720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416854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3832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2976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8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5908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419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324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093254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521254" y="1916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36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239000" y="1905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578654" y="685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76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638800" y="990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030A0"/>
                </a:solidFill>
                <a:latin typeface="+mn-lt"/>
              </a:rPr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581400" y="2221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667000" y="3505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5000" y="4888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324600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36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657600" y="4888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502454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36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315200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66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819400" y="4876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572000" y="487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26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400800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52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229600" y="4888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68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419600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10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093254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66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255054" y="2221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36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6" grpId="0"/>
      <p:bldP spid="77" grpId="0"/>
      <p:bldP spid="79" grpId="0"/>
      <p:bldP spid="80" grpId="0"/>
      <p:bldP spid="81" grpId="0"/>
      <p:bldP spid="82" grpId="0"/>
      <p:bldP spid="84" grpId="0"/>
      <p:bldP spid="85" grpId="0"/>
      <p:bldP spid="89" grpId="0"/>
      <p:bldP spid="90" grpId="0"/>
      <p:bldP spid="92" grpId="0"/>
      <p:bldP spid="93" grpId="0"/>
      <p:bldP spid="108" grpId="0"/>
      <p:bldP spid="1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Up: Build a binary tree where </a:t>
            </a:r>
          </a:p>
          <a:p>
            <a:pPr marL="857250" lvl="1" indent="-457200"/>
            <a:r>
              <a:rPr lang="en-US" dirty="0" smtClean="0"/>
              <a:t>Root has sum of the range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 smtClean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/>
              <a:t>If a node has sum of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lo,hi</a:t>
            </a:r>
            <a:r>
              <a:rPr lang="en-US" dirty="0" smtClean="0"/>
              <a:t>)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hi&gt;lo</a:t>
            </a:r>
            <a:r>
              <a:rPr lang="en-US" dirty="0" smtClean="0"/>
              <a:t>, </a:t>
            </a:r>
          </a:p>
          <a:p>
            <a:pPr marL="1257300" lvl="2" indent="-457200"/>
            <a:r>
              <a:rPr lang="en-US" dirty="0" smtClean="0"/>
              <a:t>Left child has sum of </a:t>
            </a:r>
            <a:r>
              <a:rPr lang="en-US" dirty="0"/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lo,middle</a:t>
            </a:r>
            <a:r>
              <a:rPr lang="en-US" dirty="0" smtClean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57300" lvl="2" indent="-457200"/>
            <a:r>
              <a:rPr lang="en-US" dirty="0" smtClean="0"/>
              <a:t>Right child has sum of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middle,hi</a:t>
            </a:r>
            <a:r>
              <a:rPr lang="en-US" dirty="0"/>
              <a:t>) </a:t>
            </a:r>
            <a:endParaRPr lang="en-US" dirty="0" smtClean="0"/>
          </a:p>
          <a:p>
            <a:pPr marL="1257300" lvl="2" indent="-457200"/>
            <a:r>
              <a:rPr lang="en-US" dirty="0" smtClean="0">
                <a:latin typeface="+mj-lt"/>
                <a:cs typeface="Courier New" pitchFamily="49" charset="0"/>
              </a:rPr>
              <a:t>A leaf has sum of </a:t>
            </a:r>
            <a:r>
              <a:rPr lang="en-US" dirty="0" smtClean="0"/>
              <a:t>[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i,i+1</a:t>
            </a:r>
            <a:r>
              <a:rPr lang="en-US" dirty="0" smtClean="0"/>
              <a:t>), </a:t>
            </a:r>
            <a:r>
              <a:rPr lang="en-US" dirty="0" smtClean="0">
                <a:latin typeface="+mj-lt"/>
                <a:cs typeface="Courier New" pitchFamily="49" charset="0"/>
              </a:rPr>
              <a:t> 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input[i]</a:t>
            </a:r>
          </a:p>
          <a:p>
            <a:pPr marL="1257300" lvl="2" indent="-457200"/>
            <a:endParaRPr lang="en-US" sz="1000" dirty="0" smtClean="0"/>
          </a:p>
          <a:p>
            <a:pPr marL="1257300" lvl="2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This is an easy fork-join computation: combine results by actually building a binary tree with all the range-sums</a:t>
            </a:r>
          </a:p>
          <a:p>
            <a:pPr marL="857250" lvl="1" indent="-457200"/>
            <a:r>
              <a:rPr lang="en-US" dirty="0" smtClean="0"/>
              <a:t>Tree built bottom-up in parallel</a:t>
            </a:r>
          </a:p>
          <a:p>
            <a:pPr marL="857250" lvl="1" indent="-457200"/>
            <a:r>
              <a:rPr lang="en-US" dirty="0" smtClean="0"/>
              <a:t>Could be more clever with an array like with heaps</a:t>
            </a:r>
            <a:endParaRPr lang="en-US" sz="1000" dirty="0" smtClean="0"/>
          </a:p>
          <a:p>
            <a:pPr marL="857250" lvl="1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Analysis: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4958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Down: Pass down a value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/>
              <a:t>Root given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857250" lvl="1" indent="-457200"/>
            <a:r>
              <a:rPr lang="en-US" dirty="0" smtClean="0"/>
              <a:t>Node takes its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/>
              <a:t> value and</a:t>
            </a:r>
          </a:p>
          <a:p>
            <a:pPr marL="1257300" lvl="2" indent="-457200"/>
            <a:r>
              <a:rPr lang="en-US" dirty="0" smtClean="0"/>
              <a:t>Passes its left child the same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57300" lvl="2" indent="-457200"/>
            <a:r>
              <a:rPr lang="en-US" dirty="0" smtClean="0"/>
              <a:t>Passes its right child its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/>
              <a:t> plus its left child’s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 (as stored in part 1)</a:t>
            </a:r>
          </a:p>
          <a:p>
            <a:pPr marL="857250" lvl="1" indent="-457200"/>
            <a:r>
              <a:rPr lang="en-US" dirty="0" smtClean="0"/>
              <a:t>At the leaf for array position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fromLeft+input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1257300" lvl="2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This is an easy fork-join computation: traverse the tree built in step 1 and produce no result </a:t>
            </a:r>
            <a:endParaRPr lang="en-US" dirty="0"/>
          </a:p>
          <a:p>
            <a:pPr lvl="1"/>
            <a:r>
              <a:rPr lang="en-US" dirty="0" smtClean="0"/>
              <a:t>Leaves assign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</a:t>
            </a:r>
            <a:endParaRPr lang="en-US" dirty="0" smtClean="0"/>
          </a:p>
          <a:p>
            <a:pPr lvl="1"/>
            <a:r>
              <a:rPr lang="en-US" dirty="0" smtClean="0"/>
              <a:t>Invariant: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>
                <a:solidFill>
                  <a:schemeClr val="accent2"/>
                </a:solidFill>
              </a:rPr>
              <a:t> is sum of elements left of the node’s range</a:t>
            </a:r>
          </a:p>
          <a:p>
            <a:pPr marL="457200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Analysis: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cut-off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Adding a sequential cut-off is easy as always:</a:t>
            </a:r>
          </a:p>
          <a:p>
            <a:endParaRPr lang="en-US" dirty="0" smtClean="0"/>
          </a:p>
          <a:p>
            <a:r>
              <a:rPr lang="en-US" dirty="0" smtClean="0"/>
              <a:t>Up: </a:t>
            </a:r>
          </a:p>
          <a:p>
            <a:pPr lvl="1">
              <a:buNone/>
            </a:pPr>
            <a:r>
              <a:rPr lang="en-US" dirty="0" smtClean="0"/>
              <a:t>	just a sum, have leaf node hold the sum of a range</a:t>
            </a:r>
          </a:p>
          <a:p>
            <a:endParaRPr lang="en-US" dirty="0" smtClean="0"/>
          </a:p>
          <a:p>
            <a:r>
              <a:rPr lang="en-US" dirty="0" smtClean="0"/>
              <a:t>Down: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output[lo]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input[lo];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=lo+1;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     output[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output[i-1] + input[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36372</TotalTime>
  <Words>2277</Words>
  <Application>Microsoft Office PowerPoint</Application>
  <PresentationFormat>On-screen Show (4:3)</PresentationFormat>
  <Paragraphs>622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dan_design_template</vt:lpstr>
      <vt:lpstr>A Sophomoric Introduction to Shared-Memory Parallelism and Concurrency  Lecture 3  Parallel Prefix, Pack, and Sorting</vt:lpstr>
      <vt:lpstr>Outline</vt:lpstr>
      <vt:lpstr>The prefix-sum problem</vt:lpstr>
      <vt:lpstr>Parallel prefix-sum</vt:lpstr>
      <vt:lpstr>Example</vt:lpstr>
      <vt:lpstr>Example</vt:lpstr>
      <vt:lpstr>The algorithm, part 1</vt:lpstr>
      <vt:lpstr>The algorithm, part 2</vt:lpstr>
      <vt:lpstr>Sequential cut-off</vt:lpstr>
      <vt:lpstr>Parallel prefix, generalized</vt:lpstr>
      <vt:lpstr>Pack</vt:lpstr>
      <vt:lpstr>Parallel prefix to the rescue</vt:lpstr>
      <vt:lpstr>Pack comments</vt:lpstr>
      <vt:lpstr>Quicksort review</vt:lpstr>
      <vt:lpstr>Quicksort</vt:lpstr>
      <vt:lpstr>Doing better</vt:lpstr>
      <vt:lpstr>Parallel partition (not in place)</vt:lpstr>
      <vt:lpstr>Example</vt:lpstr>
      <vt:lpstr>Now mergesort</vt:lpstr>
      <vt:lpstr>Parallelizing the merge</vt:lpstr>
      <vt:lpstr>Parallelizing the merge</vt:lpstr>
      <vt:lpstr>Parallelizing the merge</vt:lpstr>
      <vt:lpstr>Parallelizing the merge</vt:lpstr>
      <vt:lpstr>Parallelizing the merge</vt:lpstr>
      <vt:lpstr>Parallelizing the merge</vt:lpstr>
      <vt:lpstr>The Recursion</vt:lpstr>
      <vt:lpstr>Analysis</vt:lpstr>
      <vt:lpstr>Analysis continued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1605</cp:revision>
  <dcterms:created xsi:type="dcterms:W3CDTF">2009-03-13T20:43:19Z</dcterms:created>
  <dcterms:modified xsi:type="dcterms:W3CDTF">2012-11-14T23:08:09Z</dcterms:modified>
</cp:coreProperties>
</file>