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4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8.xml" ContentType="application/vnd.openxmlformats-officedocument.presentationml.notesSlide+xml"/>
  <Override PartName="/ppt/tags/tag31.xml" ContentType="application/vnd.openxmlformats-officedocument.presentationml.tags+xml"/>
  <Override PartName="/ppt/notesSlides/notesSlide29.xml" ContentType="application/vnd.openxmlformats-officedocument.presentationml.notesSlide+xml"/>
  <Override PartName="/ppt/tags/tag32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4.xml" ContentType="application/vnd.openxmlformats-officedocument.presentationml.notesSlide+xml"/>
  <Override PartName="/ppt/tags/tag38.xml" ContentType="application/vnd.openxmlformats-officedocument.presentationml.tags+xml"/>
  <Override PartName="/ppt/notesSlides/notesSlide3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6.xml" ContentType="application/vnd.openxmlformats-officedocument.presentationml.notesSlide+xml"/>
  <Override PartName="/ppt/tags/tag42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90" r:id="rId2"/>
    <p:sldId id="323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0" r:id="rId21"/>
    <p:sldId id="351" r:id="rId22"/>
    <p:sldId id="352" r:id="rId23"/>
    <p:sldId id="353" r:id="rId24"/>
    <p:sldId id="354" r:id="rId25"/>
    <p:sldId id="355" r:id="rId26"/>
    <p:sldId id="356" r:id="rId27"/>
    <p:sldId id="409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9" r:id="rId36"/>
    <p:sldId id="364" r:id="rId37"/>
    <p:sldId id="370" r:id="rId38"/>
    <p:sldId id="365" r:id="rId39"/>
    <p:sldId id="371" r:id="rId40"/>
    <p:sldId id="366" r:id="rId41"/>
    <p:sldId id="382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9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85800" y="6400800"/>
            <a:ext cx="4038600" cy="457200"/>
          </a:xfrm>
        </p:spPr>
        <p:txBody>
          <a:bodyPr/>
          <a:lstStyle/>
          <a:p>
            <a:r>
              <a:rPr lang="en-US" dirty="0" smtClean="0"/>
              <a:t>Sophomoric Parallelism &amp; Concurrency, Lecture 6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notesSlide" Target="../notesSlides/notesSlide28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notesSlide" Target="../notesSlides/notesSlide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10600" cy="31242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</a:t>
            </a:r>
            <a:r>
              <a:rPr lang="en-US" sz="2800" i="0" dirty="0"/>
              <a:t>6</a:t>
            </a:r>
            <a:br>
              <a:rPr lang="en-US" sz="2800" i="0" dirty="0"/>
            </a:br>
            <a:r>
              <a:rPr lang="en-US" sz="2800" i="0" dirty="0"/>
              <a:t>Data Races </a:t>
            </a:r>
            <a:r>
              <a:rPr lang="en-US" sz="2800" i="0" dirty="0" smtClean="0"/>
              <a:t>and Memory Reordering</a:t>
            </a:r>
            <a:br>
              <a:rPr lang="en-US" sz="2800" i="0" dirty="0" smtClean="0"/>
            </a:br>
            <a:r>
              <a:rPr lang="en-US" sz="2800" i="0" dirty="0"/>
              <a:t>Deadlock</a:t>
            </a: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 Readers/Writer Locks</a:t>
            </a:r>
            <a:br>
              <a:rPr lang="en-US" sz="2800" i="0" dirty="0" smtClean="0"/>
            </a:br>
            <a:r>
              <a:rPr lang="en-US" sz="2800" i="0" dirty="0" smtClean="0"/>
              <a:t>Condition Variables</a:t>
            </a:r>
            <a:br>
              <a:rPr lang="en-US" sz="2800" i="0" dirty="0" smtClean="0"/>
            </a:b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</a:t>
            </a:r>
            <a:r>
              <a:rPr lang="en-US" sz="1400" dirty="0" smtClean="0"/>
              <a:t>June 2014</a:t>
            </a:r>
            <a:endParaRPr lang="en-US" sz="1400" dirty="0" smtClean="0"/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that’s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066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more realistic example of code that is wrong</a:t>
            </a:r>
          </a:p>
          <a:p>
            <a:pPr lvl="1"/>
            <a:r>
              <a:rPr lang="en-US" dirty="0" smtClean="0"/>
              <a:t>No </a:t>
            </a:r>
            <a:r>
              <a:rPr lang="en-US" i="1" dirty="0" smtClean="0"/>
              <a:t>guarantee</a:t>
            </a:r>
            <a:r>
              <a:rPr lang="en-US" dirty="0" smtClean="0"/>
              <a:t> Thread </a:t>
            </a:r>
            <a:r>
              <a:rPr lang="en-US" dirty="0" smtClean="0"/>
              <a:t>1 </a:t>
            </a:r>
            <a:r>
              <a:rPr lang="en-US" dirty="0" smtClean="0"/>
              <a:t>will </a:t>
            </a:r>
            <a:r>
              <a:rPr lang="en-US" i="1" dirty="0" smtClean="0"/>
              <a:t>ever</a:t>
            </a:r>
            <a:r>
              <a:rPr lang="en-US" dirty="0" smtClean="0"/>
              <a:t> stop </a:t>
            </a:r>
            <a:r>
              <a:rPr lang="en-US" dirty="0" smtClean="0"/>
              <a:t>even if “user quits”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honestly, </a:t>
            </a:r>
            <a:r>
              <a:rPr lang="en-US" dirty="0" smtClean="0"/>
              <a:t>it will “likely work in practice”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41910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draw a monster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stop = </a:t>
            </a:r>
            <a:r>
              <a:rPr lang="en-US" sz="2000" kern="0" dirty="0" err="1" smtClean="0">
                <a:latin typeface="Courier New" pitchFamily="49" charset="0"/>
              </a:rPr>
              <a:t>didUserQuit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289560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3562290"/>
            <a:ext cx="1883849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g()</a:t>
            </a:r>
          </a:p>
        </p:txBody>
      </p:sp>
    </p:spTree>
    <p:extLst>
      <p:ext uri="{BB962C8B-B14F-4D97-AF65-F5344CB8AC3E}">
        <p14:creationId xmlns:p14="http://schemas.microsoft.com/office/powerpoint/2010/main" val="412223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Another common error: </a:t>
            </a:r>
            <a:r>
              <a:rPr lang="en-US" dirty="0" smtClean="0">
                <a:solidFill>
                  <a:schemeClr val="accent2"/>
                </a:solidFill>
              </a:rPr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Condition variables</a:t>
            </a: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8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Deadlock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Consider a method to transfer money between bank accounts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057400"/>
            <a:ext cx="75438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deposit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amt,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                            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5626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during call to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a.deposit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thread holds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Need to investigate when this may be a problem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368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Deadlock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667000"/>
            <a:ext cx="38100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acquire lock for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do withdraw from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kern="0" dirty="0" smtClean="0">
                <a:latin typeface="Courier New" pitchFamily="49" charset="0"/>
              </a:rPr>
              <a:t>block on lock for</a:t>
            </a:r>
            <a:r>
              <a:rPr lang="en-US" sz="2000" kern="0" dirty="0" smtClean="0">
                <a:latin typeface="Courier New" pitchFamily="49" charset="0"/>
              </a:rPr>
              <a:t> y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2667000"/>
            <a:ext cx="3733800" cy="2057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i="1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acquire lock for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do withdraw from</a:t>
            </a:r>
            <a:r>
              <a:rPr lang="en-US" sz="2000" kern="0" dirty="0" smtClean="0">
                <a:latin typeface="Courier New" pitchFamily="49" charset="0"/>
              </a:rPr>
              <a:t> y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block on lock for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057400"/>
            <a:ext cx="3967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(1,y)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-381000" y="3886200"/>
            <a:ext cx="24384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8134" y="3678068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/>
              <a:t>Suppose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are fields holding accounts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400" y="2038290"/>
            <a:ext cx="4038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y.transferTo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(1,x)</a:t>
            </a:r>
          </a:p>
        </p:txBody>
      </p:sp>
    </p:spTree>
    <p:extLst>
      <p:ext uri="{BB962C8B-B14F-4D97-AF65-F5344CB8AC3E}">
        <p14:creationId xmlns:p14="http://schemas.microsoft.com/office/powerpoint/2010/main" val="282730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Deadlock,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deadlock occurs when there are threads </a:t>
            </a:r>
            <a:r>
              <a:rPr lang="en-US" b="1" dirty="0" smtClean="0"/>
              <a:t>T1</a:t>
            </a:r>
            <a:r>
              <a:rPr lang="en-US" dirty="0" smtClean="0"/>
              <a:t>, …, </a:t>
            </a:r>
            <a:r>
              <a:rPr lang="en-US" b="1" dirty="0" err="1" smtClean="0"/>
              <a:t>Tn</a:t>
            </a:r>
            <a:r>
              <a:rPr lang="en-US" dirty="0" smtClean="0"/>
              <a:t> such that:</a:t>
            </a:r>
          </a:p>
          <a:p>
            <a:r>
              <a:rPr lang="en-US" dirty="0" smtClean="0"/>
              <a:t>For </a:t>
            </a:r>
            <a:r>
              <a:rPr lang="en-US" b="1" dirty="0" err="1" smtClean="0"/>
              <a:t>i</a:t>
            </a:r>
            <a:r>
              <a:rPr lang="en-US" dirty="0" smtClean="0"/>
              <a:t>=1,..,n-1, </a:t>
            </a:r>
            <a:r>
              <a:rPr lang="en-US" b="1" dirty="0" smtClean="0"/>
              <a:t>Ti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T(i+1)</a:t>
            </a:r>
          </a:p>
          <a:p>
            <a:r>
              <a:rPr lang="en-US" b="1" dirty="0" err="1" smtClean="0"/>
              <a:t>Tn</a:t>
            </a:r>
            <a:r>
              <a:rPr lang="en-US" dirty="0" smtClean="0"/>
              <a:t> is waiting for a resource held by </a:t>
            </a:r>
            <a:r>
              <a:rPr lang="en-US" b="1" dirty="0" smtClean="0"/>
              <a:t>T1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other words, there is a cycle of waiting</a:t>
            </a:r>
          </a:p>
          <a:p>
            <a:pPr lvl="1"/>
            <a:r>
              <a:rPr lang="en-US" dirty="0" smtClean="0"/>
              <a:t>Can formalize as a graph of dependencies with cycles bad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Deadlock avoidance in programming amounts to techniques to ensure a cycle can never arise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0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Options for deadlock-proof transfer: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a smaller critical section: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transferTo</a:t>
            </a:r>
            <a:r>
              <a:rPr lang="en-US" dirty="0" smtClean="0"/>
              <a:t> not synchronized</a:t>
            </a:r>
          </a:p>
          <a:p>
            <a:pPr marL="857250" lvl="1" indent="-457200"/>
            <a:r>
              <a:rPr lang="en-US" dirty="0" smtClean="0"/>
              <a:t>Exposes intermediate state after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withdraw</a:t>
            </a:r>
            <a:r>
              <a:rPr lang="en-US" dirty="0" smtClean="0"/>
              <a:t>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deposit</a:t>
            </a:r>
          </a:p>
          <a:p>
            <a:pPr marL="857250" lvl="1" indent="-457200"/>
            <a:r>
              <a:rPr lang="en-US" dirty="0" smtClean="0"/>
              <a:t>May be okay, but exposes wrong total amount in bank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Coarsen lock granularity: one lock for all accounts allowing transfers between them</a:t>
            </a:r>
          </a:p>
          <a:p>
            <a:pPr marL="857250" lvl="1" indent="-457200"/>
            <a:r>
              <a:rPr lang="en-US" dirty="0" smtClean="0"/>
              <a:t>Works, but sacrifices concurrent deposits/withdrawals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every bank-account a unique number and always acquire locks in the same order</a:t>
            </a:r>
          </a:p>
          <a:p>
            <a:pPr marL="857250" lvl="1" indent="-457200"/>
            <a:r>
              <a:rPr lang="en-US" i="1" dirty="0" smtClean="0"/>
              <a:t>Entire program </a:t>
            </a:r>
            <a:r>
              <a:rPr lang="en-US" dirty="0" smtClean="0"/>
              <a:t>should obey this order to avoid cycles</a:t>
            </a:r>
          </a:p>
          <a:p>
            <a:pPr marL="857250" lvl="1" indent="-457200"/>
            <a:r>
              <a:rPr lang="en-US" dirty="0" smtClean="0"/>
              <a:t>Code acquiring only one lock can ignore the order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Ordering 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86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acctNumber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must be unique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this.acctNumber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latin typeface="Courier New" pitchFamily="49" charset="0"/>
              </a:rPr>
              <a:t>a.acctNumber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(a)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6030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From the Java standard library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76200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StringBuffer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count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append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StringBuffer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sb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sb.length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.count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this.value.length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.expand</a:t>
            </a:r>
            <a:r>
              <a:rPr lang="en-US" sz="2000" kern="0" dirty="0" smtClean="0">
                <a:latin typeface="Courier New" pitchFamily="49" charset="0"/>
              </a:rPr>
              <a:t>(…);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sb.getChars</a:t>
            </a:r>
            <a:r>
              <a:rPr lang="en-US" sz="2000" kern="0" dirty="0" smtClean="0">
                <a:latin typeface="Courier New" pitchFamily="49" charset="0"/>
              </a:rPr>
              <a:t>(0,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,this.value,this.count);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getChars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   char[]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“copy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.value</a:t>
            </a:r>
            <a:r>
              <a:rPr lang="en-US" sz="2000" kern="0" dirty="0" smtClean="0">
                <a:latin typeface="Courier New" pitchFamily="49" charset="0"/>
              </a:rPr>
              <a:t>[x..y]</a:t>
            </a:r>
            <a:r>
              <a:rPr lang="en-US" sz="2000" i="1" kern="0" dirty="0" smtClean="0">
                <a:latin typeface="Courier New" pitchFamily="49" charset="0"/>
              </a:rPr>
              <a:t> into </a:t>
            </a:r>
            <a:r>
              <a:rPr lang="en-US" sz="2000" kern="0" dirty="0" smtClean="0">
                <a:latin typeface="Courier New" pitchFamily="49" charset="0"/>
              </a:rPr>
              <a:t>a</a:t>
            </a:r>
            <a:r>
              <a:rPr lang="en-US" sz="2000" i="1" kern="0" dirty="0" smtClean="0">
                <a:latin typeface="Courier New" pitchFamily="49" charset="0"/>
              </a:rPr>
              <a:t> starting at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i="1" kern="0" dirty="0" smtClean="0">
                <a:latin typeface="Courier New" pitchFamily="49" charset="0"/>
              </a:rPr>
              <a:t>”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9366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#1: Lock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is not held between calls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sb.getChars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 smtClean="0"/>
              <a:t> could get longer</a:t>
            </a:r>
          </a:p>
          <a:p>
            <a:pPr lvl="1"/>
            <a:r>
              <a:rPr lang="en-US" dirty="0" smtClean="0"/>
              <a:t>Would 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ArrayBoundsException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Problem #2: Deadlock potential if two threads try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</a:t>
            </a:r>
            <a:r>
              <a:rPr lang="en-US" dirty="0" smtClean="0"/>
              <a:t> in opposite directions, just like in the bank-account first example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Not easy to fix both problems without extra copying:</a:t>
            </a:r>
          </a:p>
          <a:p>
            <a:pPr lvl="1"/>
            <a:r>
              <a:rPr lang="en-US" dirty="0" smtClean="0"/>
              <a:t>Do not want unique ids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Do not want one lock for 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US" dirty="0" smtClean="0"/>
              <a:t> objects</a:t>
            </a:r>
          </a:p>
          <a:p>
            <a:pPr lvl="1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Actual Java library: fixed neither (left code as is; changed </a:t>
            </a:r>
            <a:r>
              <a:rPr lang="en-US" dirty="0" err="1" smtClean="0"/>
              <a:t>javadoc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Up to clients to avoid such situations with own 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98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like account-transfer and string-buffer append are difficult to deal with for deadlock</a:t>
            </a:r>
          </a:p>
          <a:p>
            <a:endParaRPr lang="en-US" dirty="0" smtClean="0"/>
          </a:p>
          <a:p>
            <a:r>
              <a:rPr lang="en-US" dirty="0" smtClean="0"/>
              <a:t>Easier case: different types of objects </a:t>
            </a:r>
          </a:p>
          <a:p>
            <a:pPr lvl="1"/>
            <a:r>
              <a:rPr lang="en-US" dirty="0" smtClean="0"/>
              <a:t>Can document a fixed order among types</a:t>
            </a:r>
          </a:p>
          <a:p>
            <a:pPr lvl="1"/>
            <a:r>
              <a:rPr lang="en-US" dirty="0" smtClean="0"/>
              <a:t>Example: “When moving an item from the </a:t>
            </a:r>
            <a:r>
              <a:rPr lang="en-US" dirty="0" err="1" smtClean="0"/>
              <a:t>hashtable</a:t>
            </a:r>
            <a:r>
              <a:rPr lang="en-US" dirty="0" smtClean="0"/>
              <a:t> to the work queue, never try to acquire the queue lock while holding the </a:t>
            </a:r>
            <a:r>
              <a:rPr lang="en-US" dirty="0" err="1" smtClean="0"/>
              <a:t>hashtable</a:t>
            </a:r>
            <a:r>
              <a:rPr lang="en-US" dirty="0" smtClean="0"/>
              <a:t> lock”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Easier case: objects are in an acyclic structure</a:t>
            </a:r>
          </a:p>
          <a:p>
            <a:pPr lvl="1"/>
            <a:r>
              <a:rPr lang="en-US" dirty="0" smtClean="0"/>
              <a:t>Can use the data structure to determine a fixed order</a:t>
            </a:r>
          </a:p>
          <a:p>
            <a:pPr lvl="1"/>
            <a:r>
              <a:rPr lang="en-US" dirty="0" smtClean="0"/>
              <a:t>Example: “If holding a tree node’s lock, do not acquire other tree nodes’ locks unless they are children in the tree”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8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/>
              <a:t>Another common error: </a:t>
            </a:r>
            <a:r>
              <a:rPr lang="en-US" dirty="0" smtClean="0"/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Condition variables, or, more generally, passive waiting</a:t>
            </a: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/>
              <a:t>Another common error: </a:t>
            </a:r>
            <a:r>
              <a:rPr lang="en-US" dirty="0" smtClean="0"/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Readers/writer locks</a:t>
            </a:r>
          </a:p>
          <a:p>
            <a:pPr lvl="1"/>
            <a:r>
              <a:rPr lang="en-US" dirty="0" smtClean="0"/>
              <a:t>Condition variables</a:t>
            </a: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vs.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Recall:</a:t>
            </a:r>
          </a:p>
          <a:p>
            <a:pPr lvl="1"/>
            <a:r>
              <a:rPr lang="en-US" dirty="0" smtClean="0"/>
              <a:t>Multiple concurrent reads of same memory: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/>
            <a:r>
              <a:rPr lang="en-US" dirty="0" smtClean="0"/>
              <a:t>Multiple concurrent writes of same memory: Problem</a:t>
            </a:r>
          </a:p>
          <a:p>
            <a:pPr lvl="1"/>
            <a:r>
              <a:rPr lang="en-US" dirty="0" smtClean="0"/>
              <a:t>Multiple concurrent read &amp; write of same memory: Problem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If concurrent write/write or read/write might occur, use synchronization to ensure one-thread-at-a-time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this is unnecessarily conservative:</a:t>
            </a:r>
          </a:p>
          <a:p>
            <a:pPr lvl="1"/>
            <a:r>
              <a:rPr lang="en-US" dirty="0" smtClean="0"/>
              <a:t>Could still allow multiple simultaneous readers!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a </a:t>
            </a:r>
            <a:r>
              <a:rPr lang="en-US" dirty="0" err="1" smtClean="0"/>
              <a:t>hashtable</a:t>
            </a:r>
            <a:r>
              <a:rPr lang="en-US" dirty="0" smtClean="0"/>
              <a:t> with one coarse-grained lock</a:t>
            </a:r>
          </a:p>
          <a:p>
            <a:pPr lvl="1"/>
            <a:r>
              <a:rPr lang="en-US" dirty="0" smtClean="0"/>
              <a:t>So only one thread can perform operations at a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suppose:</a:t>
            </a:r>
          </a:p>
          <a:p>
            <a:pPr lvl="1"/>
            <a:r>
              <a:rPr lang="en-US" dirty="0" smtClean="0"/>
              <a:t>There are many simultaneous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operations are very rare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Note: Important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 does not actually mutate shared memory, like a move-to-front list operation would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new synchronization ADT: The </a:t>
            </a:r>
            <a:r>
              <a:rPr lang="en-US" dirty="0" smtClean="0">
                <a:solidFill>
                  <a:schemeClr val="accent2"/>
                </a:solidFill>
              </a:rPr>
              <a:t>readers/writer lock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lock’s states fall into three categories:</a:t>
            </a:r>
          </a:p>
          <a:p>
            <a:pPr lvl="1"/>
            <a:r>
              <a:rPr lang="en-US" dirty="0" smtClean="0"/>
              <a:t>“not held” </a:t>
            </a:r>
          </a:p>
          <a:p>
            <a:pPr lvl="1"/>
            <a:r>
              <a:rPr lang="en-US" dirty="0" smtClean="0"/>
              <a:t>“held for writing” by one thread </a:t>
            </a:r>
          </a:p>
          <a:p>
            <a:pPr lvl="1"/>
            <a:r>
              <a:rPr lang="en-US" dirty="0" smtClean="0"/>
              <a:t>“held for reading” by </a:t>
            </a:r>
            <a:r>
              <a:rPr lang="en-US" i="1" dirty="0" smtClean="0"/>
              <a:t>one or more</a:t>
            </a:r>
            <a:r>
              <a:rPr lang="en-US" dirty="0" smtClean="0"/>
              <a:t> threads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new:</a:t>
            </a:r>
            <a:r>
              <a:rPr lang="en-US" dirty="0" smtClean="0"/>
              <a:t> make a new lock, initially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reading” or “held for writing”, else make “held for writing”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make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writing”, else make/keep “held for reading” and increment </a:t>
            </a:r>
            <a:r>
              <a:rPr lang="en-US" i="1" dirty="0" smtClean="0"/>
              <a:t>readers count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decrement readers count, if 0, make “not held”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248400" y="2209800"/>
            <a:ext cx="25908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Symbol"/>
              </a:rPr>
              <a:t>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writers </a:t>
            </a:r>
            <a:r>
              <a:rPr lang="en-US" sz="2000" dirty="0" smtClean="0">
                <a:sym typeface="Symbol"/>
              </a:rPr>
              <a:t>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</a:p>
          <a:p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+mj-lt"/>
                <a:sym typeface="Symbol"/>
              </a:rPr>
              <a:t></a:t>
            </a:r>
            <a:r>
              <a:rPr lang="en-US" sz="2000" dirty="0" smtClean="0">
                <a:sym typeface="Symbol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readers</a:t>
            </a:r>
          </a:p>
          <a:p>
            <a:r>
              <a:rPr lang="en-US" sz="2000" dirty="0" smtClean="0">
                <a:latin typeface="+mj-lt"/>
              </a:rPr>
              <a:t>writers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smtClean="0">
                <a:latin typeface="+mj-lt"/>
              </a:rPr>
              <a:t>readers==0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example (not Java)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172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coarse-grained, one lock for table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lk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RWLock</a:t>
            </a:r>
            <a:r>
              <a:rPr lang="en-US" sz="2000" kern="0" dirty="0" smtClean="0">
                <a:latin typeface="Courier New" pitchFamily="49" charset="0"/>
              </a:rPr>
              <a:t>();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… </a:t>
            </a:r>
            <a:r>
              <a:rPr lang="en-US" sz="2000" i="1" kern="0" dirty="0" smtClean="0">
                <a:latin typeface="Courier New" pitchFamily="49" charset="0"/>
              </a:rPr>
              <a:t>read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lk.release_read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hasher(key);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lk.acquire_write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… </a:t>
            </a:r>
            <a:r>
              <a:rPr lang="en-US" sz="2000" i="1" kern="0" dirty="0" smtClean="0">
                <a:latin typeface="Courier New" pitchFamily="49" charset="0"/>
              </a:rPr>
              <a:t>write array[bucket]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lk.release_write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readers/writer lock implementation (“not our problem”) usually gives </a:t>
            </a:r>
            <a:r>
              <a:rPr lang="en-US" i="1" dirty="0" smtClean="0"/>
              <a:t>priority</a:t>
            </a:r>
            <a:r>
              <a:rPr lang="en-US" dirty="0" smtClean="0"/>
              <a:t> to writers:</a:t>
            </a:r>
          </a:p>
          <a:p>
            <a:pPr lvl="1"/>
            <a:r>
              <a:rPr lang="en-US" dirty="0" smtClean="0"/>
              <a:t>Once a writer blocks, no readers </a:t>
            </a:r>
            <a:r>
              <a:rPr lang="en-US" i="1" dirty="0" smtClean="0"/>
              <a:t>arriving later</a:t>
            </a:r>
            <a:r>
              <a:rPr lang="en-US" dirty="0" smtClean="0"/>
              <a:t> will get the lock before the writer</a:t>
            </a:r>
          </a:p>
          <a:p>
            <a:pPr lvl="1"/>
            <a:r>
              <a:rPr lang="en-US" dirty="0" smtClean="0"/>
              <a:t>Otherwise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could </a:t>
            </a:r>
            <a:r>
              <a:rPr lang="en-US" i="1" dirty="0" smtClean="0"/>
              <a:t>starve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Re-entrant? </a:t>
            </a:r>
          </a:p>
          <a:p>
            <a:pPr lvl="1"/>
            <a:r>
              <a:rPr lang="en-US" dirty="0" smtClean="0"/>
              <a:t>Mostly an orthogonal issue</a:t>
            </a:r>
          </a:p>
          <a:p>
            <a:pPr lvl="1"/>
            <a:r>
              <a:rPr lang="en-US" dirty="0" smtClean="0"/>
              <a:t>But some libraries support </a:t>
            </a:r>
            <a:r>
              <a:rPr lang="en-US" i="1" dirty="0" smtClean="0"/>
              <a:t>upgrading</a:t>
            </a:r>
            <a:r>
              <a:rPr lang="en-US" dirty="0" smtClean="0"/>
              <a:t> from reader to writer</a:t>
            </a:r>
          </a:p>
          <a:p>
            <a:endParaRPr lang="en-US" dirty="0" smtClean="0"/>
          </a:p>
          <a:p>
            <a:r>
              <a:rPr lang="en-US" dirty="0" smtClean="0"/>
              <a:t>Why not use readers/writer locks with more fine-grained locking, like on each bucket?</a:t>
            </a:r>
          </a:p>
          <a:p>
            <a:pPr lvl="1"/>
            <a:r>
              <a:rPr lang="en-US" dirty="0" smtClean="0"/>
              <a:t>Not wrong, but likely not worth it due to low contention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Java’s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 does not support readers/writer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Instead, library 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java.util.concurrent.locks.ReentrantReadWriteLock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Different interface: methods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readLock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writeLock</a:t>
            </a:r>
            <a:r>
              <a:rPr lang="en-US" dirty="0" smtClean="0">
                <a:latin typeface="+mj-lt"/>
                <a:cs typeface="Courier New" pitchFamily="49" charset="0"/>
              </a:rPr>
              <a:t> return objects that themselves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unlock</a:t>
            </a:r>
            <a:r>
              <a:rPr lang="en-US" dirty="0" smtClean="0">
                <a:latin typeface="+mj-lt"/>
                <a:cs typeface="Courier New" pitchFamily="49" charset="0"/>
              </a:rPr>
              <a:t> methods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Does </a:t>
            </a:r>
            <a:r>
              <a:rPr lang="en-US" i="1" dirty="0" smtClean="0">
                <a:latin typeface="+mj-lt"/>
                <a:cs typeface="Courier New" pitchFamily="49" charset="0"/>
              </a:rPr>
              <a:t>not</a:t>
            </a:r>
            <a:r>
              <a:rPr lang="en-US" dirty="0" smtClean="0">
                <a:latin typeface="+mj-lt"/>
                <a:cs typeface="Courier New" pitchFamily="49" charset="0"/>
              </a:rPr>
              <a:t> have writer priority or reader-to-writer upgrading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Always read the documentation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Programming with locks and critical sections</a:t>
            </a:r>
          </a:p>
          <a:p>
            <a:r>
              <a:rPr lang="en-US" dirty="0" smtClean="0"/>
              <a:t>Key guidelines and trade-offs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 The other basics an informed programmer needs to know</a:t>
            </a:r>
          </a:p>
          <a:p>
            <a:pPr marL="400050" lvl="2" indent="0">
              <a:buNone/>
            </a:pPr>
            <a:endParaRPr lang="en-US" sz="1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Why </a:t>
            </a:r>
            <a:r>
              <a:rPr lang="en-US" dirty="0"/>
              <a:t>you must avoid data races (memory </a:t>
            </a:r>
            <a:r>
              <a:rPr lang="en-US" dirty="0" err="1"/>
              <a:t>reorderings</a:t>
            </a:r>
            <a:r>
              <a:rPr lang="en-US" dirty="0"/>
              <a:t>)</a:t>
            </a:r>
          </a:p>
          <a:p>
            <a:r>
              <a:rPr lang="en-US" dirty="0"/>
              <a:t>Another common error: </a:t>
            </a:r>
            <a:r>
              <a:rPr lang="en-US" dirty="0" smtClean="0"/>
              <a:t>Deadlock</a:t>
            </a:r>
          </a:p>
          <a:p>
            <a:r>
              <a:rPr lang="en-US" dirty="0" smtClean="0"/>
              <a:t>Other common facilities useful for shared-memory concurrency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Condition variables</a:t>
            </a:r>
            <a:endParaRPr lang="en-US" sz="1000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46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0772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motivate condition variables, consider the canonical example of a </a:t>
            </a:r>
            <a:r>
              <a:rPr lang="en-US" dirty="0" smtClean="0">
                <a:solidFill>
                  <a:schemeClr val="accent2"/>
                </a:solidFill>
              </a:rPr>
              <a:t>bounded buffer</a:t>
            </a:r>
            <a:r>
              <a:rPr lang="en-US" dirty="0" smtClean="0"/>
              <a:t> for sharing work among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Bounded buffer: A queue with a fixed size</a:t>
            </a:r>
          </a:p>
          <a:p>
            <a:pPr lvl="1"/>
            <a:r>
              <a:rPr lang="en-US" dirty="0" smtClean="0"/>
              <a:t>(Unbounded still needs a condition variable, but 1 instead of 2)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For sharing work – think an assembly line: </a:t>
            </a:r>
          </a:p>
          <a:p>
            <a:pPr lvl="1"/>
            <a:r>
              <a:rPr lang="en-US" dirty="0" smtClean="0"/>
              <a:t>Producer thread(s) do some work and </a:t>
            </a:r>
            <a:r>
              <a:rPr lang="en-US" dirty="0" err="1" smtClean="0"/>
              <a:t>enqueue</a:t>
            </a:r>
            <a:r>
              <a:rPr lang="en-US" dirty="0" smtClean="0"/>
              <a:t> result objects</a:t>
            </a:r>
          </a:p>
          <a:p>
            <a:pPr lvl="1"/>
            <a:r>
              <a:rPr lang="en-US" dirty="0" smtClean="0"/>
              <a:t>Consumer thread(s) </a:t>
            </a:r>
            <a:r>
              <a:rPr lang="en-US" dirty="0" err="1" smtClean="0"/>
              <a:t>dequeue</a:t>
            </a:r>
            <a:r>
              <a:rPr lang="en-US" dirty="0" smtClean="0"/>
              <a:t> objects and do next stage</a:t>
            </a:r>
          </a:p>
          <a:p>
            <a:pPr lvl="1"/>
            <a:r>
              <a:rPr lang="en-US" dirty="0" smtClean="0"/>
              <a:t>Must synchronize access to the queue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85800" y="1219200"/>
            <a:ext cx="77724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814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862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910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f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ectangle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1295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71126" y="1219200"/>
            <a:ext cx="834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buffer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2" name="AutoShape 29"/>
          <p:cNvCxnSpPr>
            <a:cxnSpLocks noChangeShapeType="1"/>
            <a:endCxn id="16" idx="2"/>
          </p:cNvCxnSpPr>
          <p:nvPr>
            <p:custDataLst>
              <p:tags r:id="rId11"/>
            </p:custDataLst>
          </p:nvPr>
        </p:nvCxnSpPr>
        <p:spPr bwMode="auto">
          <a:xfrm flipH="1" flipV="1">
            <a:off x="4038600" y="1600200"/>
            <a:ext cx="1588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" name="AutoShape 30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V="1">
            <a:off x="5257800" y="1600200"/>
            <a:ext cx="63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1676400"/>
            <a:ext cx="726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back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1733490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n-lt"/>
              </a:rPr>
              <a:t>front</a:t>
            </a:r>
            <a:endParaRPr lang="en-US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914400" y="1295400"/>
            <a:ext cx="1494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producer(s)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err="1" smtClean="0">
                <a:latin typeface="+mj-lt"/>
              </a:rPr>
              <a:t>enqueue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0067" y="1295400"/>
            <a:ext cx="16081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smtClean="0">
                <a:solidFill>
                  <a:schemeClr val="tx1"/>
                </a:solidFill>
                <a:latin typeface="+mj-lt"/>
              </a:rPr>
              <a:t>consumer(s)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b="0" dirty="0" err="1" smtClean="0">
                <a:latin typeface="+mj-lt"/>
              </a:rPr>
              <a:t>dequeue</a:t>
            </a:r>
            <a:endParaRPr lang="en-US" sz="20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10199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1950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1950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1950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1950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18581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332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0332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0332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0332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049137" y="20574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24291" y="2221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224291" y="23742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224291" y="2526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224291" y="2679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6887337" y="20574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62491" y="2221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62491" y="23742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62491" y="2526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062491" y="2679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725537" y="1981200"/>
            <a:ext cx="732663" cy="914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900691" y="21456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900691" y="22980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900691" y="24504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900691" y="2602826"/>
            <a:ext cx="338152" cy="8312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 bwMode="auto">
          <a:xfrm flipV="1">
            <a:off x="2590800" y="1828800"/>
            <a:ext cx="7620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6172200" y="1752600"/>
            <a:ext cx="685800" cy="3048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Code, attempt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47800"/>
            <a:ext cx="8001000" cy="487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front, back fields,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isEmpty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isFull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methods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???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memory-model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Tricky and </a:t>
            </a:r>
            <a:r>
              <a:rPr lang="en-US" i="1" dirty="0" smtClean="0">
                <a:solidFill>
                  <a:schemeClr val="accent2"/>
                </a:solidFill>
              </a:rPr>
              <a:t>surprisingly wrong</a:t>
            </a:r>
            <a:r>
              <a:rPr lang="en-US" dirty="0" smtClean="0"/>
              <a:t> unsynchronized concurrent 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3352800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267200" y="2209800"/>
            <a:ext cx="426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understand why it looks like the assertion cannot fail: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Easy case: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call to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ends before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call to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starts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baseline="0" dirty="0" smtClean="0">
                <a:latin typeface="+mn-lt"/>
              </a:rPr>
              <a:t>Easy case: at least one call to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0" kern="0" baseline="0" dirty="0" smtClean="0">
                <a:latin typeface="+mn-lt"/>
              </a:rPr>
              <a:t> completes</a:t>
            </a:r>
            <a:r>
              <a:rPr lang="en-US" sz="2000" b="0" kern="0" dirty="0" smtClean="0">
                <a:latin typeface="+mn-lt"/>
              </a:rPr>
              <a:t> before call to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0" kern="0" dirty="0" smtClean="0">
                <a:latin typeface="+mn-lt"/>
              </a:rPr>
              <a:t> starts</a:t>
            </a:r>
            <a:endParaRPr lang="en-US" sz="2000" b="0" kern="0" baseline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baseline="0" dirty="0" smtClean="0">
                <a:latin typeface="+mn-lt"/>
              </a:rPr>
              <a:t>If calls to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0" kern="0" baseline="0" dirty="0" smtClean="0">
                <a:latin typeface="+mn-lt"/>
              </a:rPr>
              <a:t> and 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interleave</a:t>
            </a:r>
            <a:r>
              <a:rPr lang="en-US" sz="2000" b="0" kern="0" baseline="0" dirty="0" smtClean="0">
                <a:latin typeface="+mn-lt"/>
              </a:rPr>
              <a:t>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477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2286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to a full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room</a:t>
            </a:r>
          </a:p>
          <a:p>
            <a:pPr lvl="1"/>
            <a:endParaRPr lang="en-US" sz="100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from an empty buffer should </a:t>
            </a:r>
            <a:r>
              <a:rPr lang="en-US" i="1" dirty="0" smtClean="0"/>
              <a:t>not</a:t>
            </a:r>
            <a:r>
              <a:rPr lang="en-US" dirty="0" smtClean="0"/>
              <a:t> raise an exception</a:t>
            </a:r>
          </a:p>
          <a:p>
            <a:pPr lvl="1"/>
            <a:r>
              <a:rPr lang="en-US" dirty="0" smtClean="0"/>
              <a:t>Wait until there is data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  <a:r>
              <a:rPr lang="en-US" dirty="0" smtClean="0"/>
              <a:t> is to </a:t>
            </a:r>
            <a:r>
              <a:rPr lang="en-US" i="1" dirty="0" smtClean="0"/>
              <a:t>spin</a:t>
            </a:r>
            <a:r>
              <a:rPr lang="en-US" dirty="0" smtClean="0"/>
              <a:t> (wasted work and keep grabbing lock)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810000"/>
            <a:ext cx="6096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(true)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… </a:t>
            </a:r>
            <a:r>
              <a:rPr lang="en-US" sz="2000" i="1" kern="0" dirty="0" smtClean="0">
                <a:latin typeface="Courier New" pitchFamily="49" charset="0"/>
              </a:rPr>
              <a:t>add to array and adjust back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similar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Better would be for a thread to </a:t>
            </a:r>
            <a:r>
              <a:rPr lang="en-US" i="1" dirty="0" smtClean="0"/>
              <a:t>wait</a:t>
            </a:r>
            <a:r>
              <a:rPr lang="en-US" dirty="0" smtClean="0"/>
              <a:t>  until it can proceed </a:t>
            </a:r>
          </a:p>
          <a:p>
            <a:pPr lvl="1"/>
            <a:r>
              <a:rPr lang="en-US" dirty="0" smtClean="0"/>
              <a:t>Be </a:t>
            </a:r>
            <a:r>
              <a:rPr lang="en-US" i="1" dirty="0" smtClean="0"/>
              <a:t>notified</a:t>
            </a:r>
            <a:r>
              <a:rPr lang="en-US" dirty="0" smtClean="0"/>
              <a:t>  when it should try again</a:t>
            </a:r>
          </a:p>
          <a:p>
            <a:pPr lvl="1"/>
            <a:r>
              <a:rPr lang="en-US" dirty="0" smtClean="0"/>
              <a:t>In the meantime, let other threads run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Like locks, not something you can implement on your own</a:t>
            </a:r>
          </a:p>
          <a:p>
            <a:pPr lvl="1"/>
            <a:r>
              <a:rPr lang="en-US" dirty="0" smtClean="0"/>
              <a:t>Language or library gives it to you, typically implemented with operating-system support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An ADT that supports this: </a:t>
            </a:r>
            <a:r>
              <a:rPr lang="en-US" dirty="0" smtClean="0">
                <a:solidFill>
                  <a:schemeClr val="accent2"/>
                </a:solidFill>
              </a:rPr>
              <a:t>condition variable</a:t>
            </a:r>
          </a:p>
          <a:p>
            <a:pPr lvl="1"/>
            <a:r>
              <a:rPr lang="en-US" dirty="0" smtClean="0"/>
              <a:t>Informs waiter(s) when the </a:t>
            </a:r>
            <a:r>
              <a:rPr lang="en-US" i="1" dirty="0" smtClean="0"/>
              <a:t>condition</a:t>
            </a:r>
            <a:r>
              <a:rPr lang="en-US" dirty="0" smtClean="0"/>
              <a:t> that causes it/them to wait has </a:t>
            </a:r>
            <a:r>
              <a:rPr lang="en-US" i="1" dirty="0" smtClean="0"/>
              <a:t>varied</a:t>
            </a:r>
          </a:p>
          <a:p>
            <a:pPr lvl="1"/>
            <a:endParaRPr lang="en-US" sz="1800" i="1" dirty="0" smtClean="0"/>
          </a:p>
          <a:p>
            <a:r>
              <a:rPr lang="en-US" dirty="0" smtClean="0"/>
              <a:t>Terminology not completely standard; will mostly stick with Java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approach: </a:t>
            </a:r>
            <a:r>
              <a:rPr lang="en-US" b="1" dirty="0" smtClean="0">
                <a:solidFill>
                  <a:schemeClr val="accent2"/>
                </a:solidFill>
              </a:rPr>
              <a:t>not</a:t>
            </a:r>
            <a:r>
              <a:rPr lang="en-US" dirty="0" smtClean="0">
                <a:solidFill>
                  <a:schemeClr val="accent2"/>
                </a:solidFill>
              </a:rPr>
              <a:t> quite right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Buffer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releases lock and waits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i="1" kern="0" dirty="0" smtClean="0">
                <a:latin typeface="Courier New" pitchFamily="49" charset="0"/>
              </a:rPr>
              <a:t>take from array and adjust front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somebody up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724400"/>
          </a:xfrm>
        </p:spPr>
        <p:txBody>
          <a:bodyPr/>
          <a:lstStyle/>
          <a:p>
            <a:r>
              <a:rPr lang="en-US" dirty="0" smtClean="0"/>
              <a:t>Java weirdness: every object “is” a condition variable (and a lock)</a:t>
            </a:r>
          </a:p>
          <a:p>
            <a:pPr lvl="1"/>
            <a:r>
              <a:rPr lang="en-US" dirty="0" smtClean="0"/>
              <a:t>other languages/libraries often make them separate</a:t>
            </a:r>
          </a:p>
          <a:p>
            <a:pPr lvl="1"/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wait: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“register” running thread as interested in being woken up</a:t>
            </a:r>
          </a:p>
          <a:p>
            <a:pPr lvl="1"/>
            <a:r>
              <a:rPr lang="en-US" dirty="0" smtClean="0"/>
              <a:t>then atomically: release the lock and block</a:t>
            </a:r>
          </a:p>
          <a:p>
            <a:pPr lvl="1"/>
            <a:r>
              <a:rPr lang="en-US" dirty="0" smtClean="0"/>
              <a:t>when execution resumes, </a:t>
            </a:r>
            <a:r>
              <a:rPr lang="en-US" i="1" dirty="0" smtClean="0"/>
              <a:t>thread again holds the lock</a:t>
            </a:r>
          </a:p>
          <a:p>
            <a:pPr lvl="1"/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notify:</a:t>
            </a:r>
          </a:p>
          <a:p>
            <a:pPr lvl="1"/>
            <a:r>
              <a:rPr lang="en-US" dirty="0" smtClean="0"/>
              <a:t>pick one waiting thread and wake it up</a:t>
            </a:r>
          </a:p>
          <a:p>
            <a:pPr lvl="1"/>
            <a:r>
              <a:rPr lang="en-US" dirty="0" smtClean="0"/>
              <a:t>no guarantee woken up thread runs next, just that it is no longer blocked on the </a:t>
            </a:r>
            <a:r>
              <a:rPr lang="en-US" i="1" dirty="0" smtClean="0"/>
              <a:t>condition</a:t>
            </a:r>
            <a:r>
              <a:rPr lang="en-US" dirty="0" smtClean="0"/>
              <a:t> – now waiting for the </a:t>
            </a:r>
            <a:r>
              <a:rPr lang="en-US" i="1" dirty="0" smtClean="0"/>
              <a:t>lock</a:t>
            </a:r>
          </a:p>
          <a:p>
            <a:pPr lvl="1"/>
            <a:r>
              <a:rPr lang="en-US" dirty="0" smtClean="0"/>
              <a:t>if no thread is waiting, then do nothing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Between the time a thread is notified and it re-acquires the lock, the condition can become false again!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066800"/>
            <a:ext cx="52578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add to array and adjust back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5022" y="4190206"/>
            <a:ext cx="23622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add to array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-305472" y="5295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131933" y="4989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6711" y="37908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 (</a:t>
            </a:r>
            <a:r>
              <a:rPr lang="en-US" sz="2000" b="0" dirty="0" err="1" smtClean="0">
                <a:latin typeface="+mn-lt"/>
              </a:rPr>
              <a:t>dequeue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5911" y="3809206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24311" y="4191000"/>
            <a:ext cx="2667000" cy="2209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take from array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was full</a:t>
            </a:r>
            <a:r>
              <a:rPr lang="en-US" sz="2000" kern="0" dirty="0" smtClean="0">
                <a:latin typeface="Courier New" pitchFamily="49" charset="0"/>
              </a:rPr>
              <a:t>)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67511" y="4191000"/>
            <a:ext cx="2590800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make full again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32401" y="38100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3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Guideline: </a:t>
            </a:r>
            <a:r>
              <a:rPr lang="en-US" i="1" dirty="0" smtClean="0"/>
              <a:t>Always</a:t>
            </a:r>
            <a:r>
              <a:rPr lang="en-US" dirty="0" smtClean="0"/>
              <a:t>  re-check the condition after re-gaining the lock</a:t>
            </a:r>
          </a:p>
          <a:p>
            <a:pPr lvl="1"/>
            <a:r>
              <a:rPr lang="en-US" dirty="0" smtClean="0"/>
              <a:t>In fact, for obscure reasons, Java is technically allowed to notify a thread </a:t>
            </a:r>
            <a:r>
              <a:rPr lang="en-US" i="1" dirty="0" smtClean="0"/>
              <a:t>spuriously</a:t>
            </a:r>
            <a:r>
              <a:rPr lang="en-US" dirty="0" smtClean="0"/>
              <a:t>  (i.e., for no reason)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447800"/>
            <a:ext cx="5486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i="1" kern="0" dirty="0" smtClean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.wait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If multiple threads are waiting, we wake up only one</a:t>
            </a:r>
          </a:p>
          <a:p>
            <a:pPr lvl="1"/>
            <a:r>
              <a:rPr lang="en-US" dirty="0" smtClean="0"/>
              <a:t>Sure only one can do work </a:t>
            </a:r>
            <a:r>
              <a:rPr lang="en-US" i="1" dirty="0" smtClean="0"/>
              <a:t>now</a:t>
            </a:r>
            <a:r>
              <a:rPr lang="en-US" dirty="0" smtClean="0"/>
              <a:t>, but can’t forget the others!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6689" y="3029844"/>
            <a:ext cx="2533711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-570706" y="4152900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16200000">
            <a:off x="-20467" y="3847416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5711" y="272409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3511" y="2667000"/>
            <a:ext cx="2449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b="0" dirty="0" err="1" smtClean="0">
                <a:latin typeface="+mn-lt"/>
              </a:rPr>
              <a:t>enqueue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86511" y="3048794"/>
            <a:ext cx="3124200" cy="28948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#1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#2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this.notify</a:t>
            </a:r>
            <a:r>
              <a:rPr lang="en-US" sz="2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i="1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0001" y="2667794"/>
            <a:ext cx="25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3 (</a:t>
            </a:r>
            <a:r>
              <a:rPr lang="en-US" sz="2000" b="0" dirty="0" err="1" smtClean="0">
                <a:latin typeface="+mn-lt"/>
              </a:rPr>
              <a:t>dequeue</a:t>
            </a:r>
            <a:r>
              <a:rPr lang="en-US" sz="2000" dirty="0" err="1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6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3268" y="3047206"/>
            <a:ext cx="2487932" cy="2210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isFull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this.wait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Bug fix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209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wakes up all current waiters on the condition variable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Guideline: If in any doubt,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Wasteful waking is better than never waking up</a:t>
            </a:r>
            <a:endParaRPr lang="en-US" dirty="0" smtClean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 why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notify</a:t>
            </a:r>
            <a:r>
              <a:rPr lang="en-US" dirty="0" smtClean="0">
                <a:sym typeface="Wingdings" pitchFamily="2" charset="2"/>
              </a:rPr>
              <a:t> exist?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Well, it is faster when correct…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143000"/>
            <a:ext cx="67056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elt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empty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dequeue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latin typeface="Courier New" pitchFamily="49" charset="0"/>
              </a:rPr>
              <a:t>buffer was full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this.notifyAll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wake everybody up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An alternative is to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</a:t>
            </a:r>
            <a:r>
              <a:rPr lang="en-US" dirty="0" smtClean="0"/>
              <a:t> (not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dirty="0" smtClean="0"/>
              <a:t>) on every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not just when the buffer was empty / full</a:t>
            </a:r>
          </a:p>
          <a:p>
            <a:pPr lvl="1"/>
            <a:r>
              <a:rPr lang="en-US" dirty="0" smtClean="0"/>
              <a:t>Easy: just remove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</a:t>
            </a:r>
          </a:p>
          <a:p>
            <a:endParaRPr lang="en-US" sz="1000" dirty="0" smtClean="0"/>
          </a:p>
          <a:p>
            <a:r>
              <a:rPr lang="en-US" dirty="0" smtClean="0"/>
              <a:t>Alas, makes our code subtly </a:t>
            </a:r>
            <a:r>
              <a:rPr lang="en-US" dirty="0" smtClean="0">
                <a:solidFill>
                  <a:schemeClr val="accent2"/>
                </a:solidFill>
              </a:rPr>
              <a:t>wrong</a:t>
            </a:r>
            <a:r>
              <a:rPr lang="en-US" dirty="0" smtClean="0"/>
              <a:t> since it is technically possible that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are both waiting</a:t>
            </a:r>
          </a:p>
          <a:p>
            <a:pPr lvl="1"/>
            <a:r>
              <a:rPr lang="en-US" dirty="0" smtClean="0"/>
              <a:t>See notes for the step-by-step details of how this can happen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endParaRPr lang="en-US" sz="1000" dirty="0" smtClean="0"/>
          </a:p>
          <a:p>
            <a:r>
              <a:rPr lang="en-US" dirty="0" smtClean="0"/>
              <a:t>Works fine if buffer is unbounded since then only </a:t>
            </a:r>
            <a:r>
              <a:rPr lang="en-US" dirty="0" err="1" smtClean="0"/>
              <a:t>dequeuers</a:t>
            </a:r>
            <a:r>
              <a:rPr lang="en-US" dirty="0" smtClean="0"/>
              <a:t> wait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alternate approach works if the </a:t>
            </a:r>
            <a:r>
              <a:rPr lang="en-US" dirty="0" err="1" smtClean="0"/>
              <a:t>enqueuers</a:t>
            </a:r>
            <a:r>
              <a:rPr lang="en-US" dirty="0" smtClean="0"/>
              <a:t> and </a:t>
            </a:r>
            <a:r>
              <a:rPr lang="en-US" dirty="0" err="1" smtClean="0"/>
              <a:t>dequeuers</a:t>
            </a:r>
            <a:r>
              <a:rPr lang="en-US" dirty="0" smtClean="0"/>
              <a:t> wait on </a:t>
            </a:r>
            <a:r>
              <a:rPr lang="en-US" i="1" dirty="0" smtClean="0"/>
              <a:t>different</a:t>
            </a:r>
            <a:r>
              <a:rPr lang="en-US" dirty="0" smtClean="0"/>
              <a:t>  condition variables</a:t>
            </a:r>
          </a:p>
          <a:p>
            <a:pPr lvl="1"/>
            <a:r>
              <a:rPr lang="en-US" dirty="0" smtClean="0"/>
              <a:t>But for mutual exclusion both condition variables must be associated with the same lock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Java’s “everything is a lock / condition variable” does not support this: each condition variable is associated with itself</a:t>
            </a:r>
          </a:p>
          <a:p>
            <a:endParaRPr lang="en-US" dirty="0" smtClean="0"/>
          </a:p>
          <a:p>
            <a:r>
              <a:rPr lang="en-US" dirty="0" smtClean="0"/>
              <a:t>Instead, Java has classes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java.util.concurrent.locks</a:t>
            </a:r>
            <a:r>
              <a:rPr lang="en-US" dirty="0" smtClean="0"/>
              <a:t> for when you want multiple conditions with one lock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en-US" dirty="0" smtClean="0"/>
              <a:t>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en-US" dirty="0" smtClean="0"/>
              <a:t> that returns a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/>
              <a:t> object associate with the lock</a:t>
            </a:r>
          </a:p>
          <a:p>
            <a:pPr lvl="1"/>
            <a:r>
              <a:rPr lang="en-US" dirty="0" smtClean="0"/>
              <a:t>See the documentation if curious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Interleavings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is no interleaving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where the assertion fails</a:t>
            </a:r>
          </a:p>
          <a:p>
            <a:pPr lvl="1"/>
            <a:r>
              <a:rPr lang="en-US" dirty="0" smtClean="0"/>
              <a:t>Proof #1: Exhaustively consider all possible orderings of access to shared memory (there are 6)</a:t>
            </a:r>
          </a:p>
          <a:p>
            <a:pPr lvl="1"/>
            <a:r>
              <a:rPr lang="en-US" dirty="0" smtClean="0"/>
              <a:t>Proof #2: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!(b&gt;=a)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b==0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smtClean="0"/>
              <a:t>But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a==1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smtClean="0"/>
              <a:t>Because programs execute in order: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a=y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b=x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x=1</a:t>
            </a:r>
            <a:r>
              <a:rPr lang="en-US" dirty="0" smtClean="0"/>
              <a:t> happened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y=1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So by transitivity,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b==1</a:t>
            </a:r>
            <a:r>
              <a:rPr lang="en-US" dirty="0" smtClean="0"/>
              <a:t>.  Contradiction.</a:t>
            </a:r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67540" y="4667310"/>
            <a:ext cx="1371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29740" y="4666516"/>
            <a:ext cx="2667000" cy="1524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9800" y="419100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6941" y="4191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3352800" y="4938490"/>
            <a:ext cx="1219200" cy="490424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734235" y="4938491"/>
            <a:ext cx="0" cy="419101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486400" y="4938490"/>
            <a:ext cx="0" cy="419101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3687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condition-variable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notify/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often called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signal/broadcast</a:t>
            </a:r>
            <a:r>
              <a:rPr lang="en-US" dirty="0" smtClean="0">
                <a:latin typeface="+mj-lt"/>
                <a:cs typeface="Times New Roman" pitchFamily="18" charset="0"/>
              </a:rPr>
              <a:t>, also called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pulse/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pulseAll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/>
          </a:p>
          <a:p>
            <a:r>
              <a:rPr lang="en-US" dirty="0" smtClean="0"/>
              <a:t>Condition variables are subtle and harder to use than locks</a:t>
            </a:r>
          </a:p>
          <a:p>
            <a:endParaRPr lang="en-US" sz="1400" dirty="0" smtClean="0"/>
          </a:p>
          <a:p>
            <a:r>
              <a:rPr lang="en-US" dirty="0" smtClean="0"/>
              <a:t>But when you need them, you need them </a:t>
            </a:r>
          </a:p>
          <a:p>
            <a:pPr lvl="1"/>
            <a:r>
              <a:rPr lang="en-US" dirty="0" smtClean="0"/>
              <a:t>Spinning and other work-</a:t>
            </a:r>
            <a:r>
              <a:rPr lang="en-US" dirty="0" err="1" smtClean="0"/>
              <a:t>arounds</a:t>
            </a:r>
            <a:r>
              <a:rPr lang="en-US" dirty="0" smtClean="0"/>
              <a:t> do not work well</a:t>
            </a:r>
          </a:p>
          <a:p>
            <a:endParaRPr lang="en-US" sz="1400" dirty="0" smtClean="0"/>
          </a:p>
          <a:p>
            <a:r>
              <a:rPr lang="en-US" dirty="0" smtClean="0"/>
              <a:t>Fortunately, like most things in a data-structures course, the common use-cases are provided in libraries written by experts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java.util.concurrent.ArrayBlockingQueue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All uses of condition variables hidden in the library; client just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take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Access to shared resources introduces new kinds of bugs</a:t>
            </a:r>
          </a:p>
          <a:p>
            <a:pPr lvl="1"/>
            <a:r>
              <a:rPr lang="en-US" dirty="0" smtClean="0"/>
              <a:t>Data races</a:t>
            </a:r>
          </a:p>
          <a:p>
            <a:pPr lvl="1"/>
            <a:r>
              <a:rPr lang="en-US" dirty="0" smtClean="0"/>
              <a:t>Critical sections too small</a:t>
            </a:r>
          </a:p>
          <a:p>
            <a:pPr lvl="1"/>
            <a:r>
              <a:rPr lang="en-US" dirty="0" smtClean="0"/>
              <a:t>Critical sections use wrong locks</a:t>
            </a:r>
          </a:p>
          <a:p>
            <a:pPr lvl="1"/>
            <a:r>
              <a:rPr lang="en-US" dirty="0" smtClean="0"/>
              <a:t>Deadlocks</a:t>
            </a:r>
          </a:p>
          <a:p>
            <a:endParaRPr lang="en-US" sz="1000" dirty="0" smtClean="0"/>
          </a:p>
          <a:p>
            <a:r>
              <a:rPr lang="en-US" dirty="0" smtClean="0"/>
              <a:t>Requires synchronization</a:t>
            </a:r>
          </a:p>
          <a:p>
            <a:pPr lvl="1"/>
            <a:r>
              <a:rPr lang="en-US" dirty="0" smtClean="0"/>
              <a:t>Locks for mutual exclusion (common, various flavors)</a:t>
            </a:r>
          </a:p>
          <a:p>
            <a:pPr lvl="1"/>
            <a:r>
              <a:rPr lang="en-US" dirty="0" smtClean="0"/>
              <a:t>Condition variables for signaling others (less common)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Guidelines for correct use help avoid common pitfalls</a:t>
            </a:r>
          </a:p>
          <a:p>
            <a:endParaRPr lang="en-US" sz="1000" dirty="0" smtClean="0"/>
          </a:p>
          <a:p>
            <a:r>
              <a:rPr lang="en-US" dirty="0" smtClean="0"/>
              <a:t>Not clear shared-memory is worth the pain</a:t>
            </a:r>
          </a:p>
          <a:p>
            <a:pPr lvl="1"/>
            <a:r>
              <a:rPr lang="en-US" dirty="0" smtClean="0"/>
              <a:t>But other models (e.g., message passing) not a panacea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However, the code has a </a:t>
            </a:r>
            <a:r>
              <a:rPr lang="en-US" i="1" dirty="0" smtClean="0"/>
              <a:t>data race</a:t>
            </a:r>
          </a:p>
          <a:p>
            <a:pPr lvl="1"/>
            <a:r>
              <a:rPr lang="en-US" dirty="0" smtClean="0"/>
              <a:t>Two actually</a:t>
            </a:r>
          </a:p>
          <a:p>
            <a:pPr lvl="1"/>
            <a:r>
              <a:rPr lang="en-US" dirty="0" smtClean="0"/>
              <a:t>Recall: data race: unsynchronized read/write or write/write of same location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If code has data races, you cannot reason about it with </a:t>
            </a:r>
            <a:r>
              <a:rPr lang="en-US" dirty="0" err="1" smtClean="0">
                <a:solidFill>
                  <a:srgbClr val="FF0000"/>
                </a:solidFill>
              </a:rPr>
              <a:t>interleavings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en-US" dirty="0" smtClean="0"/>
              <a:t>That is simply the rules of Java (and C, C++, C#, …)</a:t>
            </a:r>
          </a:p>
          <a:p>
            <a:pPr lvl="1"/>
            <a:r>
              <a:rPr lang="en-US" dirty="0"/>
              <a:t>(Else would slow down all programs just to “help” programs with data races, and that was deemed a bad engineering trade-off when designing the languages/compilers/hardware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 the assertion can fail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Recall Guideline #0: No data races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7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106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performance reasons, the compiler and the hardware often reorder memory operations</a:t>
            </a:r>
          </a:p>
          <a:p>
            <a:pPr lvl="1"/>
            <a:r>
              <a:rPr lang="en-US" dirty="0" smtClean="0"/>
              <a:t>Take a compiler or computer architecture course to learn why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15140" y="3067904"/>
            <a:ext cx="12192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x = 1;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y = 1;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4940" y="3067110"/>
            <a:ext cx="2667000" cy="1524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0" y="253371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2141" y="2514600"/>
            <a:ext cx="161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course, you cannot just let them reorder anything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want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Each thread executes in order after all!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Consider: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x=17; y=x;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urved Up Arrow 13"/>
          <p:cNvSpPr/>
          <p:nvPr/>
        </p:nvSpPr>
        <p:spPr bwMode="auto">
          <a:xfrm rot="17239143">
            <a:off x="5757875" y="3268969"/>
            <a:ext cx="1080999" cy="406159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19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compiler/hardware will never perform a memory reordering that affects the result of a single-threaded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compiler/hardware will never perform a memory reordering that affects the result of a </a:t>
            </a:r>
            <a:r>
              <a:rPr lang="en-US" dirty="0" smtClean="0">
                <a:solidFill>
                  <a:schemeClr val="accent2"/>
                </a:solidFill>
              </a:rPr>
              <a:t>data-race-free</a:t>
            </a:r>
            <a:r>
              <a:rPr lang="en-US" dirty="0" smtClean="0"/>
              <a:t> multi-threaded program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So: If no interleaving of your program has a data race, then you can </a:t>
            </a:r>
            <a:r>
              <a:rPr lang="en-US" i="1" dirty="0" smtClean="0">
                <a:solidFill>
                  <a:srgbClr val="FF0000"/>
                </a:solidFill>
              </a:rPr>
              <a:t>forget about all this reordering nonsense</a:t>
            </a:r>
            <a:r>
              <a:rPr lang="en-US" i="1" dirty="0" smtClean="0"/>
              <a:t>:</a:t>
            </a:r>
            <a:r>
              <a:rPr lang="en-US" dirty="0" smtClean="0"/>
              <a:t> the result will be equivalent to some interleaving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job: Avoid data races</a:t>
            </a:r>
          </a:p>
          <a:p>
            <a:pPr>
              <a:buNone/>
            </a:pPr>
            <a:r>
              <a:rPr lang="en-US" dirty="0" smtClean="0"/>
              <a:t>Compiler/hardware job: Give illusion of interleaving </a:t>
            </a:r>
            <a:r>
              <a:rPr lang="en-US" i="1" dirty="0" smtClean="0"/>
              <a:t>if you do your job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95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Fixing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 dirty="0" smtClean="0"/>
              <a:t>Naturally, we can use synchronization to avoid data races</a:t>
            </a:r>
          </a:p>
          <a:p>
            <a:pPr lvl="1"/>
            <a:r>
              <a:rPr lang="en-US" dirty="0" smtClean="0"/>
              <a:t>Then, indeed, the assertion cannot fail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209800"/>
            <a:ext cx="60960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x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y = 1; 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a = y;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smtClean="0">
                <a:latin typeface="Courier New" pitchFamily="49" charset="0"/>
              </a:rPr>
              <a:t>) { b = x; }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9873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A second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981200"/>
          </a:xfrm>
        </p:spPr>
        <p:txBody>
          <a:bodyPr/>
          <a:lstStyle/>
          <a:p>
            <a:r>
              <a:rPr lang="en-US" dirty="0" smtClean="0"/>
              <a:t>Java has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US" dirty="0" smtClean="0"/>
              <a:t> fields: accesses do not count as data races </a:t>
            </a:r>
          </a:p>
          <a:p>
            <a:r>
              <a:rPr lang="en-US" dirty="0" smtClean="0"/>
              <a:t>Implementation: slower than regular fields, faster than locks</a:t>
            </a:r>
          </a:p>
          <a:p>
            <a:r>
              <a:rPr lang="en-US" dirty="0" smtClean="0"/>
              <a:t>Really for experts: avoid them; use standard libraries instead</a:t>
            </a:r>
          </a:p>
          <a:p>
            <a:r>
              <a:rPr lang="en-US" dirty="0" smtClean="0"/>
              <a:t>And why do you need code like this anyway?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6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667000"/>
            <a:ext cx="47244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 volatile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y = 1;</a:t>
            </a:r>
          </a:p>
          <a:p>
            <a:pPr marL="342900" lvl="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 = y;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x;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assert</a:t>
            </a:r>
            <a:r>
              <a:rPr lang="en-US" sz="2000" kern="0" dirty="0" smtClean="0">
                <a:latin typeface="Courier New" pitchFamily="49" charset="0"/>
              </a:rPr>
              <a:t>(b &gt;= a);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 </a:t>
            </a:r>
          </a:p>
          <a:p>
            <a:pPr marL="342900" indent="-342900">
              <a:lnSpc>
                <a:spcPts val="18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7512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50045</TotalTime>
  <Words>3567</Words>
  <Application>Microsoft Office PowerPoint</Application>
  <PresentationFormat>On-screen Show (4:3)</PresentationFormat>
  <Paragraphs>729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dan_design_template</vt:lpstr>
      <vt:lpstr>A Sophomoric Introduction to Shared-Memory Parallelism and Concurrency  Lecture 6 Data Races and Memory Reordering Deadlock  Readers/Writer Locks Condition Variables </vt:lpstr>
      <vt:lpstr>Outline</vt:lpstr>
      <vt:lpstr>Motivating memory-model issues</vt:lpstr>
      <vt:lpstr>Interleavings</vt:lpstr>
      <vt:lpstr>Wrong</vt:lpstr>
      <vt:lpstr>Why</vt:lpstr>
      <vt:lpstr>The grand compromise</vt:lpstr>
      <vt:lpstr>Fixing our example</vt:lpstr>
      <vt:lpstr>A second fix</vt:lpstr>
      <vt:lpstr>Code that’s wrong</vt:lpstr>
      <vt:lpstr>Outline</vt:lpstr>
      <vt:lpstr>Motivating Deadlock Issues</vt:lpstr>
      <vt:lpstr>The Deadlock</vt:lpstr>
      <vt:lpstr>Deadlock, in general</vt:lpstr>
      <vt:lpstr>Back to our example</vt:lpstr>
      <vt:lpstr>Ordering locks</vt:lpstr>
      <vt:lpstr>Another example</vt:lpstr>
      <vt:lpstr>Two problems</vt:lpstr>
      <vt:lpstr>Perspective</vt:lpstr>
      <vt:lpstr>Outline</vt:lpstr>
      <vt:lpstr>Reading vs. writing</vt:lpstr>
      <vt:lpstr>Example</vt:lpstr>
      <vt:lpstr>Readers/writer locks</vt:lpstr>
      <vt:lpstr>Pseudocode example (not Java)</vt:lpstr>
      <vt:lpstr>Readers/writer lock details</vt:lpstr>
      <vt:lpstr>In Java</vt:lpstr>
      <vt:lpstr>Outline</vt:lpstr>
      <vt:lpstr>Motivating Condition Variables</vt:lpstr>
      <vt:lpstr>Code, attempt 1</vt:lpstr>
      <vt:lpstr>Waiting</vt:lpstr>
      <vt:lpstr>What we want</vt:lpstr>
      <vt:lpstr>Java approach: not quite right</vt:lpstr>
      <vt:lpstr>Key ideas</vt:lpstr>
      <vt:lpstr>Bug #1</vt:lpstr>
      <vt:lpstr>Bug fix #1</vt:lpstr>
      <vt:lpstr>Bug #2</vt:lpstr>
      <vt:lpstr>Bug fix #2</vt:lpstr>
      <vt:lpstr>Alternate approach</vt:lpstr>
      <vt:lpstr>Alternate approach fixed</vt:lpstr>
      <vt:lpstr>Last condition-variable comments</vt:lpstr>
      <vt:lpstr>Concurrency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2144</cp:revision>
  <dcterms:created xsi:type="dcterms:W3CDTF">2009-03-13T20:43:19Z</dcterms:created>
  <dcterms:modified xsi:type="dcterms:W3CDTF">2014-06-02T16:58:37Z</dcterms:modified>
</cp:coreProperties>
</file>