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5" r:id="rId3"/>
    <p:sldId id="416" r:id="rId4"/>
    <p:sldId id="417" r:id="rId5"/>
    <p:sldId id="418" r:id="rId6"/>
    <p:sldId id="436" r:id="rId7"/>
    <p:sldId id="437" r:id="rId8"/>
    <p:sldId id="405" r:id="rId9"/>
    <p:sldId id="428" r:id="rId10"/>
    <p:sldId id="406" r:id="rId11"/>
    <p:sldId id="420" r:id="rId12"/>
    <p:sldId id="407" r:id="rId13"/>
    <p:sldId id="410" r:id="rId14"/>
    <p:sldId id="411" r:id="rId15"/>
    <p:sldId id="412" r:id="rId16"/>
    <p:sldId id="427" r:id="rId17"/>
    <p:sldId id="414" r:id="rId18"/>
    <p:sldId id="424" r:id="rId19"/>
    <p:sldId id="425" r:id="rId20"/>
    <p:sldId id="422" r:id="rId21"/>
    <p:sldId id="42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1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6" y="91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df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Memory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Page Tables</a:t>
            </a:r>
            <a:endParaRPr lang="en-US" dirty="0"/>
          </a:p>
        </p:txBody>
      </p:sp>
      <p:pic>
        <p:nvPicPr>
          <p:cNvPr id="6" name="Content Placeholder 5" descr="ch10-04_shadowvm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530" r="-3530"/>
              <a:stretch>
                <a:fillRect/>
              </a:stretch>
            </p:blipFill>
          </mc:Choice>
          <mc:Fallback>
            <p:blipFill>
              <a:blip r:embed="rId3"/>
              <a:srcRect l="-3530" r="-3530"/>
              <a:stretch>
                <a:fillRect/>
              </a:stretch>
            </p:blipFill>
          </mc:Fallback>
        </mc:AlternateContent>
        <p:spPr>
          <a:xfrm>
            <a:off x="-234559" y="1207185"/>
            <a:ext cx="9969109" cy="548262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Support for                    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x86 recently added hardware support for running virtual machines at user level</a:t>
            </a:r>
          </a:p>
          <a:p>
            <a:r>
              <a:rPr lang="en-US" dirty="0" smtClean="0"/>
              <a:t>Operating system kernel initializes two sets of translation tables</a:t>
            </a:r>
          </a:p>
          <a:p>
            <a:pPr lvl="1"/>
            <a:r>
              <a:rPr lang="en-US" dirty="0" smtClean="0"/>
              <a:t>One for the guest OS</a:t>
            </a:r>
          </a:p>
          <a:p>
            <a:pPr lvl="1"/>
            <a:r>
              <a:rPr lang="en-US" dirty="0" smtClean="0"/>
              <a:t>One for the host OS</a:t>
            </a:r>
          </a:p>
          <a:p>
            <a:r>
              <a:rPr lang="en-US" dirty="0" smtClean="0"/>
              <a:t>Hardware translates address in two steps</a:t>
            </a:r>
          </a:p>
          <a:p>
            <a:pPr lvl="1"/>
            <a:r>
              <a:rPr lang="en-US" dirty="0" smtClean="0"/>
              <a:t>First using guest OS tables, then host OS tables</a:t>
            </a:r>
          </a:p>
          <a:p>
            <a:pPr lvl="1"/>
            <a:r>
              <a:rPr lang="en-US" dirty="0" smtClean="0"/>
              <a:t>TLB holds composition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5487"/>
            <a:ext cx="8229600" cy="1143000"/>
          </a:xfrm>
        </p:spPr>
        <p:txBody>
          <a:bodyPr/>
          <a:lstStyle/>
          <a:p>
            <a:r>
              <a:rPr lang="en-US" dirty="0" smtClean="0"/>
              <a:t>VMM Memory </a:t>
            </a:r>
            <a:r>
              <a:rPr lang="en-US" dirty="0" smtClean="0"/>
              <a:t>Compression</a:t>
            </a:r>
            <a:endParaRPr lang="en-US" dirty="0"/>
          </a:p>
        </p:txBody>
      </p:sp>
      <p:pic>
        <p:nvPicPr>
          <p:cNvPr id="6" name="Content Placeholder 5" descr="ch10-05_compress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5000" r="-15000"/>
              <a:stretch>
                <a:fillRect/>
              </a:stretch>
            </p:blipFill>
          </mc:Choice>
          <mc:Fallback>
            <p:blipFill>
              <a:blip r:embed="rId3"/>
              <a:srcRect l="-15000" r="-15000"/>
              <a:stretch>
                <a:fillRect/>
              </a:stretch>
            </p:blipFill>
          </mc:Fallback>
        </mc:AlternateContent>
        <p:spPr>
          <a:xfrm>
            <a:off x="-1296748" y="528145"/>
            <a:ext cx="11829748" cy="650590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Checkpoint</a:t>
            </a:r>
            <a:endParaRPr lang="en-US" dirty="0"/>
          </a:p>
        </p:txBody>
      </p:sp>
      <p:pic>
        <p:nvPicPr>
          <p:cNvPr id="6" name="Content Placeholder 5" descr="ch10-06_checkpoin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8100" r="-8100"/>
              <a:stretch>
                <a:fillRect/>
              </a:stretch>
            </p:blipFill>
          </mc:Choice>
          <mc:Fallback>
            <p:blipFill>
              <a:blip r:embed="rId3"/>
              <a:srcRect l="-8100" r="-8100"/>
              <a:stretch>
                <a:fillRect/>
              </a:stretch>
            </p:blipFill>
          </mc:Fallback>
        </mc:AlternateContent>
        <p:spPr>
          <a:xfrm>
            <a:off x="-554669" y="1056287"/>
            <a:ext cx="10883708" cy="598562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what point can we resume the execution of a </a:t>
            </a:r>
            <a:r>
              <a:rPr lang="en-US" dirty="0" err="1" smtClean="0"/>
              <a:t>checkpointed</a:t>
            </a:r>
            <a:r>
              <a:rPr lang="en-US" dirty="0" smtClean="0"/>
              <a:t> program?</a:t>
            </a:r>
          </a:p>
          <a:p>
            <a:pPr lvl="1"/>
            <a:r>
              <a:rPr lang="en-US" dirty="0" smtClean="0"/>
              <a:t>When the checkpoint starts?</a:t>
            </a:r>
          </a:p>
          <a:p>
            <a:pPr lvl="1"/>
            <a:r>
              <a:rPr lang="en-US" dirty="0" smtClean="0"/>
              <a:t>When the checkpoint is entirely on disk?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Checkpoint</a:t>
            </a:r>
            <a:endParaRPr lang="en-US" dirty="0"/>
          </a:p>
        </p:txBody>
      </p:sp>
      <p:pic>
        <p:nvPicPr>
          <p:cNvPr id="6" name="Content Placeholder 5" descr="ch10-07_incrementa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3765" b="-23765"/>
              <a:stretch>
                <a:fillRect/>
              </a:stretch>
            </p:blipFill>
          </mc:Choice>
          <mc:Fallback>
            <p:blipFill>
              <a:blip r:embed="rId3"/>
              <a:srcRect t="-23765" b="-23765"/>
              <a:stretch>
                <a:fillRect/>
              </a:stretch>
            </p:blipFill>
          </mc:Fallback>
        </mc:AlternateContent>
        <p:spPr>
          <a:xfrm>
            <a:off x="-600398" y="1018562"/>
            <a:ext cx="10617904" cy="58394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precisely replay the execution of a multi-threaded process?</a:t>
            </a:r>
          </a:p>
          <a:p>
            <a:pPr lvl="1"/>
            <a:r>
              <a:rPr lang="en-US" dirty="0" smtClean="0"/>
              <a:t>If process does not have a memory race</a:t>
            </a:r>
          </a:p>
          <a:p>
            <a:r>
              <a:rPr lang="en-US" dirty="0" smtClean="0"/>
              <a:t>From a checkpoint, record:</a:t>
            </a:r>
          </a:p>
          <a:p>
            <a:pPr lvl="1"/>
            <a:r>
              <a:rPr lang="en-US" dirty="0" smtClean="0"/>
              <a:t>All inputs and return values from system calls </a:t>
            </a:r>
          </a:p>
          <a:p>
            <a:pPr lvl="1"/>
            <a:r>
              <a:rPr lang="en-US" dirty="0" smtClean="0"/>
              <a:t>All scheduling decisions</a:t>
            </a:r>
          </a:p>
          <a:p>
            <a:pPr lvl="1"/>
            <a:r>
              <a:rPr lang="en-US" dirty="0" smtClean="0"/>
              <a:t>All synchronization operations</a:t>
            </a:r>
          </a:p>
          <a:p>
            <a:pPr lvl="2"/>
            <a:r>
              <a:rPr lang="en-US" dirty="0" smtClean="0"/>
              <a:t>Ex: which thread acquired lock in which order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checkpoint a process and then restart it on a different machine?</a:t>
            </a:r>
          </a:p>
          <a:p>
            <a:pPr lvl="1"/>
            <a:r>
              <a:rPr lang="en-US" dirty="0" smtClean="0"/>
              <a:t>Process migration: move a process from one machine to another</a:t>
            </a:r>
          </a:p>
          <a:p>
            <a:pPr lvl="1"/>
            <a:r>
              <a:rPr lang="en-US" dirty="0" smtClean="0"/>
              <a:t>Special handling needed if any system calls are in progress</a:t>
            </a:r>
          </a:p>
          <a:p>
            <a:pPr lvl="2"/>
            <a:r>
              <a:rPr lang="en-US" dirty="0" smtClean="0"/>
              <a:t>Where does the system call return to?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demand page to memory on a different machine?</a:t>
            </a:r>
          </a:p>
          <a:p>
            <a:pPr lvl="1"/>
            <a:r>
              <a:rPr lang="en-US" dirty="0" smtClean="0"/>
              <a:t>Remote memory over LAN much faster than disk</a:t>
            </a:r>
          </a:p>
          <a:p>
            <a:pPr lvl="1"/>
            <a:r>
              <a:rPr lang="en-US" dirty="0" smtClean="0"/>
              <a:t>On page fault, look in remote memory first before fetching from disk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66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we make a network of computers appear to be a shared-memory multiprocessor?</a:t>
            </a:r>
          </a:p>
          <a:p>
            <a:pPr lvl="1"/>
            <a:r>
              <a:rPr lang="en-US" dirty="0" smtClean="0"/>
              <a:t>Read-write: if page is cached only on one machine</a:t>
            </a:r>
          </a:p>
          <a:p>
            <a:pPr lvl="1"/>
            <a:r>
              <a:rPr lang="en-US" dirty="0" smtClean="0"/>
              <a:t>Read-only: if page is cached on several machines</a:t>
            </a:r>
          </a:p>
          <a:p>
            <a:pPr lvl="1"/>
            <a:r>
              <a:rPr lang="en-US" dirty="0" smtClean="0"/>
              <a:t>Invalid: if page is cached read-write on a different machine</a:t>
            </a:r>
          </a:p>
          <a:p>
            <a:r>
              <a:rPr lang="en-US" dirty="0" smtClean="0"/>
              <a:t>On read page fault:</a:t>
            </a:r>
          </a:p>
          <a:p>
            <a:pPr lvl="1"/>
            <a:r>
              <a:rPr lang="en-US" dirty="0" smtClean="0"/>
              <a:t>Change remote copy to read-only</a:t>
            </a:r>
          </a:p>
          <a:p>
            <a:pPr lvl="1"/>
            <a:r>
              <a:rPr lang="en-US" dirty="0" smtClean="0"/>
              <a:t>Copy remote version to local machine</a:t>
            </a:r>
          </a:p>
          <a:p>
            <a:r>
              <a:rPr lang="en-US" dirty="0" smtClean="0"/>
              <a:t>On write page fault (if cached):</a:t>
            </a:r>
          </a:p>
          <a:p>
            <a:pPr lvl="1"/>
            <a:r>
              <a:rPr lang="en-US" dirty="0" smtClean="0"/>
              <a:t>Change remote copy to invalid</a:t>
            </a:r>
          </a:p>
          <a:p>
            <a:pPr lvl="1"/>
            <a:r>
              <a:rPr lang="en-US" dirty="0" smtClean="0"/>
              <a:t>Change local copy to read-write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of memory management</a:t>
            </a:r>
          </a:p>
          <a:p>
            <a:pPr lvl="1"/>
            <a:r>
              <a:rPr lang="en-US" dirty="0" smtClean="0"/>
              <a:t>What can we do with ability to trap on memory references to individual pages?</a:t>
            </a:r>
          </a:p>
          <a:p>
            <a:r>
              <a:rPr lang="en-US" dirty="0" smtClean="0"/>
              <a:t>File systems and persistent storage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Abstractions</a:t>
            </a:r>
          </a:p>
          <a:p>
            <a:pPr lvl="1"/>
            <a:r>
              <a:rPr lang="en-US" dirty="0" smtClean="0"/>
              <a:t>Interfaces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Recoverable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Data structures that survive failures</a:t>
            </a:r>
          </a:p>
          <a:p>
            <a:pPr lvl="1"/>
            <a:r>
              <a:rPr lang="en-US" dirty="0" smtClean="0"/>
              <a:t>Want a consistent version of the data structure</a:t>
            </a:r>
          </a:p>
          <a:p>
            <a:pPr lvl="1"/>
            <a:r>
              <a:rPr lang="en-US" dirty="0" smtClean="0"/>
              <a:t>User marks region of code as needing to be atomic</a:t>
            </a:r>
          </a:p>
          <a:p>
            <a:pPr lvl="2"/>
            <a:r>
              <a:rPr lang="en-US" dirty="0" smtClean="0"/>
              <a:t>Begin transaction, end transaction</a:t>
            </a:r>
          </a:p>
          <a:p>
            <a:pPr lvl="1"/>
            <a:r>
              <a:rPr lang="en-US" dirty="0" smtClean="0"/>
              <a:t>If crash, restore state before or after transaction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Recoverable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begin transaction:</a:t>
            </a:r>
          </a:p>
          <a:p>
            <a:pPr lvl="1"/>
            <a:r>
              <a:rPr lang="en-US" dirty="0" smtClean="0"/>
              <a:t>Snapshot data structure to disk</a:t>
            </a:r>
          </a:p>
          <a:p>
            <a:pPr lvl="1"/>
            <a:r>
              <a:rPr lang="en-US" dirty="0" smtClean="0"/>
              <a:t>Change page table permission to read-only</a:t>
            </a:r>
          </a:p>
          <a:p>
            <a:r>
              <a:rPr lang="en-US" dirty="0" smtClean="0"/>
              <a:t>On page fault:</a:t>
            </a:r>
          </a:p>
          <a:p>
            <a:pPr lvl="1"/>
            <a:r>
              <a:rPr lang="en-US" dirty="0" smtClean="0"/>
              <a:t>Mark page as modified by transaction</a:t>
            </a:r>
          </a:p>
          <a:p>
            <a:pPr lvl="1"/>
            <a:r>
              <a:rPr lang="en-US" dirty="0" smtClean="0"/>
              <a:t>Change page table permission to read-write</a:t>
            </a:r>
          </a:p>
          <a:p>
            <a:r>
              <a:rPr lang="en-US" dirty="0" smtClean="0"/>
              <a:t>On end transaction:</a:t>
            </a:r>
          </a:p>
          <a:p>
            <a:pPr lvl="1"/>
            <a:r>
              <a:rPr lang="en-US" dirty="0" smtClean="0"/>
              <a:t>Log changed pages to disk</a:t>
            </a:r>
          </a:p>
          <a:p>
            <a:pPr lvl="1"/>
            <a:r>
              <a:rPr lang="en-US" dirty="0" smtClean="0"/>
              <a:t>Commit transaction when all </a:t>
            </a:r>
            <a:r>
              <a:rPr lang="en-US" dirty="0" err="1" smtClean="0"/>
              <a:t>mods</a:t>
            </a:r>
            <a:r>
              <a:rPr lang="en-US" dirty="0" smtClean="0"/>
              <a:t> are on disk</a:t>
            </a:r>
          </a:p>
          <a:p>
            <a:r>
              <a:rPr lang="en-US" dirty="0" smtClean="0"/>
              <a:t>Recovery:</a:t>
            </a:r>
          </a:p>
          <a:p>
            <a:pPr lvl="1"/>
            <a:r>
              <a:rPr lang="en-US" dirty="0" smtClean="0"/>
              <a:t>Read last snapshot + logged changes, if committed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Process isolation</a:t>
            </a:r>
          </a:p>
          <a:p>
            <a:pPr lvl="1"/>
            <a:r>
              <a:rPr lang="en-US" dirty="0" smtClean="0"/>
              <a:t>Keep a process from touching anyone else’s memory, or the kernel’s </a:t>
            </a:r>
          </a:p>
          <a:p>
            <a:r>
              <a:rPr lang="en-US" i="1" dirty="0" smtClean="0"/>
              <a:t>Efficient </a:t>
            </a:r>
            <a:r>
              <a:rPr lang="en-US" i="1" dirty="0" err="1" smtClean="0"/>
              <a:t>interprocess</a:t>
            </a:r>
            <a:r>
              <a:rPr lang="en-US" i="1" dirty="0" smtClean="0"/>
              <a:t> communication</a:t>
            </a:r>
          </a:p>
          <a:p>
            <a:pPr lvl="1"/>
            <a:r>
              <a:rPr lang="en-US" dirty="0" smtClean="0"/>
              <a:t>Shared regions of memory between processes</a:t>
            </a:r>
          </a:p>
          <a:p>
            <a:r>
              <a:rPr lang="en-US" i="1" dirty="0" smtClean="0"/>
              <a:t>Shared code segments </a:t>
            </a:r>
          </a:p>
          <a:p>
            <a:pPr lvl="1"/>
            <a:r>
              <a:rPr lang="en-US" dirty="0" smtClean="0"/>
              <a:t>E.g., common libraries used by many different programs</a:t>
            </a:r>
          </a:p>
          <a:p>
            <a:r>
              <a:rPr lang="en-US" i="1" dirty="0" smtClean="0"/>
              <a:t>Program initialization</a:t>
            </a:r>
          </a:p>
          <a:p>
            <a:pPr lvl="1"/>
            <a:r>
              <a:rPr lang="en-US" dirty="0" smtClean="0"/>
              <a:t>Start running a program before it is entirely in memory</a:t>
            </a:r>
          </a:p>
          <a:p>
            <a:r>
              <a:rPr lang="en-US" i="1" dirty="0" smtClean="0"/>
              <a:t>Dynamic memory allocation</a:t>
            </a:r>
          </a:p>
          <a:p>
            <a:pPr lvl="1"/>
            <a:r>
              <a:rPr lang="en-US" dirty="0" smtClean="0"/>
              <a:t>Allocate and initialize stack/heap pages on demand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debugging</a:t>
            </a:r>
          </a:p>
          <a:p>
            <a:pPr lvl="1"/>
            <a:r>
              <a:rPr lang="en-US" dirty="0" smtClean="0"/>
              <a:t>Data breakpoints when address is accessed</a:t>
            </a:r>
          </a:p>
          <a:p>
            <a:r>
              <a:rPr lang="en-US" i="1" dirty="0" smtClean="0"/>
              <a:t>Zero-copy I/O</a:t>
            </a:r>
          </a:p>
          <a:p>
            <a:pPr lvl="1"/>
            <a:r>
              <a:rPr lang="en-US" dirty="0" smtClean="0"/>
              <a:t>Directly from I/O device into/out of user memory</a:t>
            </a:r>
          </a:p>
          <a:p>
            <a:r>
              <a:rPr lang="en-US" i="1" dirty="0" smtClean="0"/>
              <a:t>Memory mapped files</a:t>
            </a:r>
          </a:p>
          <a:p>
            <a:pPr lvl="1"/>
            <a:r>
              <a:rPr lang="en-US" dirty="0" smtClean="0"/>
              <a:t>Access file data using load/store instructions</a:t>
            </a:r>
          </a:p>
          <a:p>
            <a:r>
              <a:rPr lang="en-US" i="1" dirty="0" smtClean="0"/>
              <a:t>Demand-paged virtual memory</a:t>
            </a:r>
          </a:p>
          <a:p>
            <a:pPr lvl="1"/>
            <a:r>
              <a:rPr lang="en-US" dirty="0" smtClean="0"/>
              <a:t>Illusion of near-infinite memory, backed by disk or memory on other machines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(even 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10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Checkpoint/restart</a:t>
            </a:r>
          </a:p>
          <a:p>
            <a:pPr lvl="1"/>
            <a:r>
              <a:rPr lang="en-US" dirty="0" smtClean="0"/>
              <a:t>Transparently save a copy of a process, without stopping the program while the save happens</a:t>
            </a:r>
          </a:p>
          <a:p>
            <a:r>
              <a:rPr lang="en-US" dirty="0" smtClean="0"/>
              <a:t>Persistent data structures</a:t>
            </a:r>
          </a:p>
          <a:p>
            <a:pPr lvl="1"/>
            <a:r>
              <a:rPr lang="en-US" dirty="0" smtClean="0"/>
              <a:t>Implement data structures that can survive system reboots</a:t>
            </a:r>
          </a:p>
          <a:p>
            <a:r>
              <a:rPr lang="en-US" dirty="0" smtClean="0"/>
              <a:t>Process migration</a:t>
            </a:r>
          </a:p>
          <a:p>
            <a:pPr lvl="1"/>
            <a:r>
              <a:rPr lang="en-US" dirty="0" smtClean="0"/>
              <a:t>Transparently move processes between machines</a:t>
            </a:r>
          </a:p>
          <a:p>
            <a:r>
              <a:rPr lang="en-US" dirty="0" smtClean="0"/>
              <a:t>Information flow control</a:t>
            </a:r>
          </a:p>
          <a:p>
            <a:pPr lvl="1"/>
            <a:r>
              <a:rPr lang="en-US" dirty="0" smtClean="0"/>
              <a:t>Track what data is being shared externally</a:t>
            </a:r>
          </a:p>
          <a:p>
            <a:r>
              <a:rPr lang="en-US" dirty="0" smtClean="0"/>
              <a:t>Distributed shared memory</a:t>
            </a:r>
          </a:p>
          <a:p>
            <a:pPr lvl="1"/>
            <a:r>
              <a:rPr lang="en-US" dirty="0" smtClean="0"/>
              <a:t>Illusion of memory that is shared between machines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pic>
        <p:nvPicPr>
          <p:cNvPr id="6" name="Content Placeholder 5" descr="ch10-01_onec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530" r="-3530"/>
              <a:stretch>
                <a:fillRect/>
              </a:stretch>
            </p:blipFill>
          </mc:Choice>
          <mc:Fallback>
            <p:blipFill>
              <a:blip r:embed="rId3"/>
              <a:srcRect l="-3530" r="-3530"/>
              <a:stretch>
                <a:fillRect/>
              </a:stretch>
            </p:blipFill>
          </mc:Fallback>
        </mc:AlternateContent>
        <p:spPr>
          <a:xfrm>
            <a:off x="-451804" y="1144311"/>
            <a:ext cx="10060572" cy="553292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Copy I/O</a:t>
            </a:r>
            <a:br>
              <a:rPr lang="en-US" dirty="0" smtClean="0"/>
            </a:br>
            <a:r>
              <a:rPr lang="en-US" dirty="0" smtClean="0"/>
              <a:t>Block Aligned Read/Write System Calls</a:t>
            </a:r>
            <a:endParaRPr lang="en-US" dirty="0"/>
          </a:p>
        </p:txBody>
      </p:sp>
      <p:pic>
        <p:nvPicPr>
          <p:cNvPr id="6" name="Content Placeholder 5" descr="ch10-02_zerocopy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4544" b="-14544"/>
              <a:stretch>
                <a:fillRect/>
              </a:stretch>
            </p:blipFill>
          </mc:Choice>
          <mc:Fallback>
            <p:blipFill>
              <a:blip r:embed="rId3"/>
              <a:srcRect t="-14544" b="-14544"/>
              <a:stretch>
                <a:fillRect/>
              </a:stretch>
            </p:blipFill>
          </mc:Fallback>
        </mc:AlternateContent>
        <p:spPr>
          <a:xfrm>
            <a:off x="-165965" y="1257483"/>
            <a:ext cx="9763325" cy="536945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Machines and Virtual Memory</a:t>
            </a:r>
            <a:endParaRPr lang="en-US" dirty="0"/>
          </a:p>
        </p:txBody>
      </p:sp>
      <p:pic>
        <p:nvPicPr>
          <p:cNvPr id="6" name="Content Placeholder 5" descr="ch10-03_twovm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5384" b="-15384"/>
              <a:stretch>
                <a:fillRect/>
              </a:stretch>
            </p:blipFill>
          </mc:Choice>
          <mc:Fallback>
            <p:blipFill>
              <a:blip r:embed="rId3"/>
              <a:srcRect t="-15384" b="-15384"/>
              <a:stretch>
                <a:fillRect/>
              </a:stretch>
            </p:blipFill>
          </mc:Fallback>
        </mc:AlternateContent>
        <p:spPr>
          <a:xfrm>
            <a:off x="-188829" y="1244910"/>
            <a:ext cx="9626136" cy="529400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1-04 at 9.10.51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7114" r="-47114"/>
          <a:stretch>
            <a:fillRect/>
          </a:stretch>
        </p:blipFill>
        <p:spPr>
          <a:xfrm>
            <a:off x="-1786696" y="0"/>
            <a:ext cx="12469964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17645</TotalTime>
  <Words>666</Words>
  <Application>Microsoft Macintosh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Advanced Memory Management</vt:lpstr>
      <vt:lpstr>Main Points</vt:lpstr>
      <vt:lpstr>Address Translation Uses</vt:lpstr>
      <vt:lpstr>Address Translation (more)</vt:lpstr>
      <vt:lpstr>Address Translation (even more)</vt:lpstr>
      <vt:lpstr>Web Server</vt:lpstr>
      <vt:lpstr>Zero Copy I/O Block Aligned Read/Write System Calls</vt:lpstr>
      <vt:lpstr>Virtual Machines and Virtual Memory</vt:lpstr>
      <vt:lpstr>Slide 9</vt:lpstr>
      <vt:lpstr>Shadow Page Tables</vt:lpstr>
      <vt:lpstr>Hardware Support for                     Virtual Machines</vt:lpstr>
      <vt:lpstr>VMM Memory Compression</vt:lpstr>
      <vt:lpstr>Transparent Checkpoint</vt:lpstr>
      <vt:lpstr>Question</vt:lpstr>
      <vt:lpstr>Incremental Checkpoint</vt:lpstr>
      <vt:lpstr>Deterministic Debugging</vt:lpstr>
      <vt:lpstr>Process Migration</vt:lpstr>
      <vt:lpstr>Cooperative Caching</vt:lpstr>
      <vt:lpstr>Distributed Virtual Memory</vt:lpstr>
      <vt:lpstr>Recoverable Virtual Memory</vt:lpstr>
      <vt:lpstr>Recoverable Virtual Memory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Advanced Memory Management</dc:title>
  <dc:subject/>
  <dc:creator>Thomas Anderson</dc:creator>
  <cp:keywords/>
  <dc:description>Copyright Thomas Anderson 2012</dc:description>
  <cp:lastModifiedBy>Thomas Anderson</cp:lastModifiedBy>
  <cp:revision>86</cp:revision>
  <cp:lastPrinted>2012-11-05T06:22:20Z</cp:lastPrinted>
  <dcterms:created xsi:type="dcterms:W3CDTF">2014-09-09T06:09:01Z</dcterms:created>
  <dcterms:modified xsi:type="dcterms:W3CDTF">2014-09-09T06:14:13Z</dcterms:modified>
  <cp:category/>
</cp:coreProperties>
</file>