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430" r:id="rId3"/>
    <p:sldId id="431" r:id="rId4"/>
    <p:sldId id="432" r:id="rId5"/>
    <p:sldId id="433" r:id="rId6"/>
    <p:sldId id="358" r:id="rId7"/>
    <p:sldId id="425" r:id="rId8"/>
    <p:sldId id="418" r:id="rId9"/>
    <p:sldId id="419" r:id="rId10"/>
    <p:sldId id="426" r:id="rId11"/>
    <p:sldId id="403" r:id="rId12"/>
    <p:sldId id="404" r:id="rId13"/>
    <p:sldId id="405" r:id="rId14"/>
    <p:sldId id="420" r:id="rId15"/>
    <p:sldId id="421" r:id="rId16"/>
    <p:sldId id="434" r:id="rId17"/>
    <p:sldId id="427" r:id="rId18"/>
    <p:sldId id="408" r:id="rId19"/>
    <p:sldId id="428" r:id="rId20"/>
    <p:sldId id="398" r:id="rId21"/>
    <p:sldId id="399" r:id="rId22"/>
    <p:sldId id="413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411" r:id="rId31"/>
    <p:sldId id="412" r:id="rId32"/>
    <p:sldId id="429" r:id="rId33"/>
    <p:sldId id="435" r:id="rId34"/>
    <p:sldId id="370" r:id="rId35"/>
    <p:sldId id="422" r:id="rId36"/>
    <p:sldId id="423" r:id="rId37"/>
    <p:sldId id="414" r:id="rId38"/>
    <p:sldId id="372" r:id="rId39"/>
    <p:sldId id="424" r:id="rId40"/>
    <p:sldId id="374" r:id="rId41"/>
    <p:sldId id="416" r:id="rId42"/>
    <p:sldId id="377" r:id="rId43"/>
    <p:sldId id="378" r:id="rId44"/>
    <p:sldId id="379" r:id="rId45"/>
    <p:sldId id="381" r:id="rId46"/>
    <p:sldId id="417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85" autoAdjust="0"/>
    <p:restoredTop sz="86449" autoAdjust="0"/>
  </p:normalViewPr>
  <p:slideViewPr>
    <p:cSldViewPr snapToGrid="0" snapToObjects="1">
      <p:cViewPr varScale="1">
        <p:scale>
          <a:sx n="101" d="100"/>
          <a:sy n="101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Anecdote:</a:t>
            </a:r>
            <a:r>
              <a:rPr lang="en-US" baseline="0" dirty="0" smtClean="0"/>
              <a:t> the system that I used for building my first OS, would fit in today’s 1</a:t>
            </a:r>
            <a:r>
              <a:rPr lang="en-US" baseline="30000" dirty="0" smtClean="0"/>
              <a:t>st</a:t>
            </a:r>
            <a:r>
              <a:rPr lang="en-US" baseline="0" dirty="0" smtClean="0"/>
              <a:t> level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didn’t we need to shoot down the TLB before?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reference pattern that</a:t>
            </a:r>
            <a:r>
              <a:rPr lang="en-US" baseline="0" dirty="0" smtClean="0"/>
              <a:t> exhibits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graph</a:t>
            </a:r>
            <a:r>
              <a:rPr lang="en-US" baseline="0" dirty="0" smtClean="0"/>
              <a:t> isn’t as useful as it should be!  Try a log scale miss rate.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miss cost is 1000x cache, then is hit rate is 99.9% -- spending half your time handling misses.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Alpha between 1 and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df"/><Relationship Id="rId3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df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df"/><Relationship Id="rId3" Type="http://schemas.openxmlformats.org/officeDocument/2006/relationships/image" Target="../media/image2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df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df"/><Relationship Id="rId3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df"/><Relationship Id="rId3" Type="http://schemas.openxmlformats.org/officeDocument/2006/relationships/image" Target="../media/image2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df"/><Relationship Id="rId3" Type="http://schemas.openxmlformats.org/officeDocument/2006/relationships/image" Target="../media/image3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df"/><Relationship Id="rId3" Type="http://schemas.openxmlformats.org/officeDocument/2006/relationships/image" Target="../media/image3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df"/><Relationship Id="rId3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Caching and Demand-Paged 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 on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Trap to kernel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Page table walk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page is invalid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virtual address to file +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Allocate page frame</a:t>
            </a:r>
          </a:p>
          <a:p>
            <a:pPr marL="914400" lvl="1" indent="-514350"/>
            <a:r>
              <a:rPr lang="en-US" dirty="0" smtClean="0"/>
              <a:t>Evict page if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Initiate disk block read into page frame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Disk interrupt when DMA complete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Mark page as valid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Load TLB entry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Resume process at faulting instruction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Execute instruction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Page table walk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Page fault (page invalid in page table)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Trap to kernel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virtual address to file +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Allocate page frame</a:t>
            </a:r>
          </a:p>
          <a:p>
            <a:pPr marL="914400" lvl="1" indent="-514350"/>
            <a:r>
              <a:rPr lang="en-US" dirty="0" smtClean="0"/>
              <a:t>Evict page if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Initiate disk block read into page frame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Disk interrupt when DMA complete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Mark page as valid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Resume process at faulting instruction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TLB miss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Page table walk to fetch translation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Execute instruction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a Page Frame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33155" cy="4525963"/>
          </a:xfrm>
        </p:spPr>
        <p:txBody>
          <a:bodyPr/>
          <a:lstStyle/>
          <a:p>
            <a:r>
              <a:rPr lang="en-US" dirty="0" smtClean="0"/>
              <a:t>Select old page to evict</a:t>
            </a:r>
          </a:p>
          <a:p>
            <a:r>
              <a:rPr lang="en-US" dirty="0" smtClean="0"/>
              <a:t>Find all page table entries that refer to old page</a:t>
            </a:r>
          </a:p>
          <a:p>
            <a:pPr lvl="1"/>
            <a:r>
              <a:rPr lang="en-US" dirty="0" smtClean="0"/>
              <a:t>If page frame is shared</a:t>
            </a:r>
          </a:p>
          <a:p>
            <a:r>
              <a:rPr lang="en-US" dirty="0" smtClean="0"/>
              <a:t>Set each page table entry to invalid</a:t>
            </a:r>
          </a:p>
          <a:p>
            <a:r>
              <a:rPr lang="en-US" dirty="0" smtClean="0"/>
              <a:t>Remove any TLB entries</a:t>
            </a:r>
          </a:p>
          <a:p>
            <a:pPr lvl="1"/>
            <a:r>
              <a:rPr lang="en-US" dirty="0" smtClean="0"/>
              <a:t>Copies of now invalid page table entry</a:t>
            </a:r>
          </a:p>
          <a:p>
            <a:r>
              <a:rPr lang="en-US" dirty="0" smtClean="0"/>
              <a:t>Write changes on page back to disk, if necessary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know if page has been modified?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19615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Every page table entry has some bookkeeping </a:t>
            </a:r>
          </a:p>
          <a:p>
            <a:pPr lvl="1"/>
            <a:r>
              <a:rPr lang="en-US" dirty="0" smtClean="0"/>
              <a:t>Has page been modified?</a:t>
            </a:r>
          </a:p>
          <a:p>
            <a:pPr lvl="2"/>
            <a:r>
              <a:rPr lang="en-US" dirty="0" smtClean="0"/>
              <a:t>Set by hardware on store instruction</a:t>
            </a:r>
          </a:p>
          <a:p>
            <a:pPr lvl="2"/>
            <a:r>
              <a:rPr lang="en-US" dirty="0" smtClean="0"/>
              <a:t>In both TLB and page table entry</a:t>
            </a:r>
          </a:p>
          <a:p>
            <a:pPr lvl="1"/>
            <a:r>
              <a:rPr lang="en-US" dirty="0" smtClean="0"/>
              <a:t>Has page been recently used?</a:t>
            </a:r>
          </a:p>
          <a:p>
            <a:pPr lvl="2"/>
            <a:r>
              <a:rPr lang="en-US" dirty="0" smtClean="0"/>
              <a:t>Set by hardware on in page table entry on every TLB miss</a:t>
            </a:r>
          </a:p>
          <a:p>
            <a:r>
              <a:rPr lang="en-US" dirty="0" smtClean="0"/>
              <a:t>Bookkeeping bits can be reset by the OS kernel</a:t>
            </a:r>
          </a:p>
          <a:p>
            <a:pPr lvl="1"/>
            <a:r>
              <a:rPr lang="en-US" dirty="0" smtClean="0"/>
              <a:t>When changes to page are flushed to disk</a:t>
            </a:r>
          </a:p>
          <a:p>
            <a:pPr lvl="1"/>
            <a:r>
              <a:rPr lang="en-US" dirty="0" smtClean="0"/>
              <a:t>To track whether page is recently used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Keeping Track of Page Modifications</a:t>
            </a:r>
            <a:br>
              <a:rPr lang="en-US" dirty="0" smtClean="0"/>
            </a:br>
            <a:r>
              <a:rPr lang="en-US" dirty="0" smtClean="0"/>
              <a:t>(Before)</a:t>
            </a:r>
            <a:endParaRPr lang="en-US" dirty="0"/>
          </a:p>
        </p:txBody>
      </p:sp>
      <p:pic>
        <p:nvPicPr>
          <p:cNvPr id="4" name="Content Placeholder 3" descr="ch9-14_dirtyBefor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5384" b="-15384"/>
              <a:stretch>
                <a:fillRect/>
              </a:stretch>
            </p:blipFill>
          </mc:Choice>
          <mc:Fallback>
            <p:blipFill>
              <a:blip r:embed="rId3"/>
              <a:srcRect t="-15384" b="-15384"/>
              <a:stretch>
                <a:fillRect/>
              </a:stretch>
            </p:blipFill>
          </mc:Fallback>
        </mc:AlternateContent>
        <p:spPr>
          <a:xfrm>
            <a:off x="-210581" y="1458685"/>
            <a:ext cx="9678342" cy="532271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Keeping Track of Page Modifications</a:t>
            </a:r>
            <a:br>
              <a:rPr lang="en-US" dirty="0" smtClean="0"/>
            </a:br>
            <a:r>
              <a:rPr lang="en-US" dirty="0" smtClean="0"/>
              <a:t>(After)</a:t>
            </a:r>
            <a:endParaRPr lang="en-US" dirty="0"/>
          </a:p>
        </p:txBody>
      </p:sp>
      <p:pic>
        <p:nvPicPr>
          <p:cNvPr id="4" name="Content Placeholder 3" descr="ch9-15_dirtyAfter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5384" b="-15384"/>
              <a:stretch>
                <a:fillRect/>
              </a:stretch>
            </p:blipFill>
          </mc:Choice>
          <mc:Fallback>
            <p:blipFill>
              <a:blip r:embed="rId3"/>
              <a:srcRect t="-15384" b="-15384"/>
              <a:stretch>
                <a:fillRect/>
              </a:stretch>
            </p:blipFill>
          </mc:Fallback>
        </mc:AlternateContent>
        <p:spPr>
          <a:xfrm>
            <a:off x="-257425" y="1207184"/>
            <a:ext cx="9626138" cy="529400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or Physical Dirty/Use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machines keep dirty/use bits in the page table entry</a:t>
            </a:r>
          </a:p>
          <a:p>
            <a:r>
              <a:rPr lang="en-US" dirty="0" smtClean="0"/>
              <a:t>Physical page is</a:t>
            </a:r>
          </a:p>
          <a:p>
            <a:pPr lvl="1"/>
            <a:r>
              <a:rPr lang="en-US" dirty="0" smtClean="0"/>
              <a:t>Modified if </a:t>
            </a:r>
            <a:r>
              <a:rPr lang="en-US" i="1" dirty="0" smtClean="0"/>
              <a:t>any</a:t>
            </a:r>
            <a:r>
              <a:rPr lang="en-US" dirty="0" smtClean="0"/>
              <a:t> page table entry that points to it is modified</a:t>
            </a:r>
          </a:p>
          <a:p>
            <a:pPr lvl="1"/>
            <a:r>
              <a:rPr lang="en-US" dirty="0" smtClean="0"/>
              <a:t>Recently used if </a:t>
            </a:r>
            <a:r>
              <a:rPr lang="en-US" i="1" dirty="0" smtClean="0"/>
              <a:t>any </a:t>
            </a:r>
            <a:r>
              <a:rPr lang="en-US" dirty="0" smtClean="0"/>
              <a:t>page table entry that points to it is recently used</a:t>
            </a:r>
          </a:p>
          <a:p>
            <a:r>
              <a:rPr lang="en-US" dirty="0" smtClean="0"/>
              <a:t>On MIPS, simpler to keep dirty/use bits in the core map</a:t>
            </a:r>
          </a:p>
          <a:p>
            <a:pPr lvl="1"/>
            <a:r>
              <a:rPr lang="en-US" dirty="0" smtClean="0"/>
              <a:t>Core map: map of physical page frames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Emulating Modified/Use Bits </a:t>
            </a:r>
            <a:r>
              <a:rPr lang="en-US" dirty="0" err="1" smtClean="0"/>
              <a:t>w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MIPS Software Loaded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4762" cy="50770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MIPS TLB entries have an extra bit: modified/unmodified</a:t>
            </a:r>
          </a:p>
          <a:p>
            <a:pPr lvl="1"/>
            <a:r>
              <a:rPr lang="en-US" dirty="0" smtClean="0"/>
              <a:t>Trap to kernel if no entry in TLB, or if write to an unmodified page</a:t>
            </a:r>
          </a:p>
          <a:p>
            <a:r>
              <a:rPr lang="en-US" dirty="0" smtClean="0"/>
              <a:t>On a TLB read miss:</a:t>
            </a:r>
          </a:p>
          <a:p>
            <a:pPr lvl="1"/>
            <a:r>
              <a:rPr lang="en-US" dirty="0" smtClean="0"/>
              <a:t>If page is clean, load TLB entry as read-only; if dirty, load as rd/</a:t>
            </a:r>
            <a:r>
              <a:rPr lang="en-US" dirty="0" err="1" smtClean="0"/>
              <a:t>wr</a:t>
            </a:r>
            <a:endParaRPr lang="en-US" dirty="0" smtClean="0"/>
          </a:p>
          <a:p>
            <a:pPr lvl="1"/>
            <a:r>
              <a:rPr lang="en-US" dirty="0" smtClean="0"/>
              <a:t>Mark page as recently used</a:t>
            </a:r>
          </a:p>
          <a:p>
            <a:r>
              <a:rPr lang="en-US" dirty="0" smtClean="0"/>
              <a:t>On a TLB write to an unmodified page:</a:t>
            </a:r>
          </a:p>
          <a:p>
            <a:pPr lvl="1"/>
            <a:r>
              <a:rPr lang="en-US" dirty="0" smtClean="0"/>
              <a:t>Kernel marks page as modified in its page table</a:t>
            </a:r>
          </a:p>
          <a:p>
            <a:pPr lvl="1"/>
            <a:r>
              <a:rPr lang="en-US" dirty="0" smtClean="0"/>
              <a:t>Reset TLB entry to be read-write</a:t>
            </a:r>
          </a:p>
          <a:p>
            <a:pPr lvl="1"/>
            <a:r>
              <a:rPr lang="en-US" dirty="0" smtClean="0"/>
              <a:t>Mark page as recently used</a:t>
            </a:r>
          </a:p>
          <a:p>
            <a:r>
              <a:rPr lang="en-US" dirty="0" smtClean="0"/>
              <a:t>On TLB write miss:</a:t>
            </a:r>
          </a:p>
          <a:p>
            <a:pPr lvl="1"/>
            <a:r>
              <a:rPr lang="en-US" dirty="0" smtClean="0"/>
              <a:t>Kernel marks page as modified in its page table</a:t>
            </a:r>
          </a:p>
          <a:p>
            <a:pPr lvl="1"/>
            <a:r>
              <a:rPr lang="en-US" dirty="0" smtClean="0"/>
              <a:t>Load TLB entry as read-write</a:t>
            </a:r>
          </a:p>
          <a:p>
            <a:pPr lvl="1"/>
            <a:r>
              <a:rPr lang="en-US" dirty="0" smtClean="0"/>
              <a:t>Mark page as recently used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Emulating a Modified Bit</a:t>
            </a:r>
            <a:br>
              <a:rPr lang="en-US" dirty="0" smtClean="0"/>
            </a:br>
            <a:r>
              <a:rPr lang="en-US" dirty="0" smtClean="0"/>
              <a:t>(Hardware Loaded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5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processor architectures do not keep a modified bit per page</a:t>
            </a:r>
          </a:p>
          <a:p>
            <a:pPr lvl="1"/>
            <a:r>
              <a:rPr lang="en-US" dirty="0" smtClean="0"/>
              <a:t>Extra bookkeeping and complexity</a:t>
            </a:r>
          </a:p>
          <a:p>
            <a:r>
              <a:rPr lang="en-US" dirty="0" smtClean="0"/>
              <a:t>Kernel can emulate a modified bit:</a:t>
            </a:r>
          </a:p>
          <a:p>
            <a:pPr lvl="1"/>
            <a:r>
              <a:rPr lang="en-US" dirty="0" smtClean="0"/>
              <a:t>Set all clean pages as read-only</a:t>
            </a:r>
          </a:p>
          <a:p>
            <a:pPr lvl="1"/>
            <a:r>
              <a:rPr lang="en-US" dirty="0" smtClean="0"/>
              <a:t>On first write to page, trap into kernel</a:t>
            </a:r>
          </a:p>
          <a:p>
            <a:pPr lvl="1"/>
            <a:r>
              <a:rPr lang="en-US" dirty="0" smtClean="0"/>
              <a:t>Kernel sets modified bit, marks page as read-write</a:t>
            </a:r>
          </a:p>
          <a:p>
            <a:pPr lvl="1"/>
            <a:r>
              <a:rPr lang="en-US" dirty="0" smtClean="0"/>
              <a:t>Resume execution</a:t>
            </a:r>
          </a:p>
          <a:p>
            <a:r>
              <a:rPr lang="en-US" dirty="0" smtClean="0"/>
              <a:t>Kernel needs to keep track of both</a:t>
            </a:r>
          </a:p>
          <a:p>
            <a:pPr lvl="1"/>
            <a:r>
              <a:rPr lang="en-US" dirty="0" smtClean="0"/>
              <a:t>Current page table permission (e.g., read-only)</a:t>
            </a:r>
          </a:p>
          <a:p>
            <a:pPr lvl="1"/>
            <a:r>
              <a:rPr lang="en-US" dirty="0" smtClean="0"/>
              <a:t>True page table permission (e.g., writeable, clean)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Emulating a Recently Used Bit</a:t>
            </a:r>
            <a:br>
              <a:rPr lang="en-US" dirty="0" smtClean="0"/>
            </a:br>
            <a:r>
              <a:rPr lang="en-US" dirty="0" smtClean="0"/>
              <a:t>(Hardware Loaded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1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processor architectures do not keep a recently used bit per page</a:t>
            </a:r>
          </a:p>
          <a:p>
            <a:pPr lvl="1"/>
            <a:r>
              <a:rPr lang="en-US" dirty="0" smtClean="0"/>
              <a:t>Extra bookkeeping and complexity</a:t>
            </a:r>
          </a:p>
          <a:p>
            <a:r>
              <a:rPr lang="en-US" dirty="0" smtClean="0"/>
              <a:t>Kernel can emulate a recently used bit:</a:t>
            </a:r>
          </a:p>
          <a:p>
            <a:pPr lvl="1"/>
            <a:r>
              <a:rPr lang="en-US" dirty="0" smtClean="0"/>
              <a:t>Set all recently unused pages as invalid</a:t>
            </a:r>
          </a:p>
          <a:p>
            <a:pPr lvl="1"/>
            <a:r>
              <a:rPr lang="en-US" dirty="0" smtClean="0"/>
              <a:t>On first read/write, trap into kernel</a:t>
            </a:r>
          </a:p>
          <a:p>
            <a:pPr lvl="1"/>
            <a:r>
              <a:rPr lang="en-US" dirty="0" smtClean="0"/>
              <a:t>Kernel sets recently used bit</a:t>
            </a:r>
          </a:p>
          <a:p>
            <a:pPr lvl="1"/>
            <a:r>
              <a:rPr lang="en-US" dirty="0" smtClean="0"/>
              <a:t>Marks page as read or read/write</a:t>
            </a:r>
          </a:p>
          <a:p>
            <a:r>
              <a:rPr lang="en-US" dirty="0" smtClean="0"/>
              <a:t>Kernel needs to keep track of both</a:t>
            </a:r>
          </a:p>
          <a:p>
            <a:pPr lvl="1"/>
            <a:r>
              <a:rPr lang="en-US" dirty="0" smtClean="0"/>
              <a:t>Current page table permission (e.g., invalid)</a:t>
            </a:r>
          </a:p>
          <a:p>
            <a:pPr lvl="1"/>
            <a:r>
              <a:rPr lang="en-US" dirty="0" smtClean="0"/>
              <a:t>True page table permission (e.g., read-only, writeable)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97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Copy of data that is faster to access than the original</a:t>
            </a:r>
          </a:p>
          <a:p>
            <a:pPr lvl="1"/>
            <a:r>
              <a:rPr lang="en-US" dirty="0" smtClean="0"/>
              <a:t>Hit: if cache has copy</a:t>
            </a:r>
          </a:p>
          <a:p>
            <a:pPr lvl="1"/>
            <a:r>
              <a:rPr lang="en-US" dirty="0" smtClean="0"/>
              <a:t>Miss: if cache does not have copy</a:t>
            </a:r>
          </a:p>
          <a:p>
            <a:r>
              <a:rPr lang="en-US" dirty="0" smtClean="0"/>
              <a:t>Cache block</a:t>
            </a:r>
          </a:p>
          <a:p>
            <a:pPr lvl="1"/>
            <a:r>
              <a:rPr lang="en-US" dirty="0" smtClean="0"/>
              <a:t>Unit of cache storage (multiple memory locations)</a:t>
            </a:r>
          </a:p>
          <a:p>
            <a:r>
              <a:rPr lang="en-US" dirty="0" smtClean="0"/>
              <a:t>Temporal locality</a:t>
            </a:r>
          </a:p>
          <a:p>
            <a:pPr lvl="1"/>
            <a:r>
              <a:rPr lang="en-US" dirty="0" smtClean="0"/>
              <a:t>Programs tend to reference the same memory locations multiple times</a:t>
            </a:r>
          </a:p>
          <a:p>
            <a:pPr lvl="1"/>
            <a:r>
              <a:rPr lang="en-US" dirty="0" smtClean="0"/>
              <a:t>Example: instructions in a loop</a:t>
            </a:r>
          </a:p>
          <a:p>
            <a:r>
              <a:rPr lang="en-US" dirty="0" smtClean="0"/>
              <a:t>Spatial locality</a:t>
            </a:r>
          </a:p>
          <a:p>
            <a:pPr lvl="1"/>
            <a:r>
              <a:rPr lang="en-US" dirty="0" smtClean="0"/>
              <a:t>Programs tend to reference nearby locations</a:t>
            </a:r>
          </a:p>
          <a:p>
            <a:pPr lvl="1"/>
            <a:r>
              <a:rPr lang="en-US" dirty="0" smtClean="0"/>
              <a:t>Example: data in a loop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Application 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smtClean="0"/>
              <a:t>Explicit read/write system calls</a:t>
            </a:r>
          </a:p>
          <a:p>
            <a:pPr marL="914400" lvl="1" indent="-514350"/>
            <a:r>
              <a:rPr lang="en-US" dirty="0" smtClean="0"/>
              <a:t>Data copied to user process using system call</a:t>
            </a:r>
          </a:p>
          <a:p>
            <a:pPr marL="914400" lvl="1" indent="-514350"/>
            <a:r>
              <a:rPr lang="en-US" dirty="0" smtClean="0"/>
              <a:t>Application operates on data</a:t>
            </a:r>
          </a:p>
          <a:p>
            <a:pPr marL="914400" lvl="1" indent="-514350"/>
            <a:r>
              <a:rPr lang="en-US" dirty="0" smtClean="0"/>
              <a:t>Data copied back to kernel using system call</a:t>
            </a:r>
          </a:p>
          <a:p>
            <a:pPr marL="514350" indent="-514350"/>
            <a:r>
              <a:rPr lang="en-US" dirty="0" smtClean="0"/>
              <a:t>Memory-mapped files</a:t>
            </a:r>
          </a:p>
          <a:p>
            <a:pPr marL="914400" lvl="1" indent="-514350"/>
            <a:r>
              <a:rPr lang="en-US" dirty="0" smtClean="0"/>
              <a:t>Open file as a memory segment</a:t>
            </a:r>
          </a:p>
          <a:p>
            <a:pPr marL="914400" lvl="1" indent="-514350"/>
            <a:r>
              <a:rPr lang="en-US" dirty="0" smtClean="0"/>
              <a:t>Program uses load/store instructions on segment memory, implicitly operating on the file</a:t>
            </a:r>
          </a:p>
          <a:p>
            <a:pPr marL="914400" lvl="1" indent="-514350"/>
            <a:r>
              <a:rPr lang="en-US" dirty="0" smtClean="0"/>
              <a:t>Page fault if portion of file is not yet in memory</a:t>
            </a:r>
          </a:p>
          <a:p>
            <a:pPr marL="914400" lvl="1" indent="-514350"/>
            <a:r>
              <a:rPr lang="en-US" dirty="0" smtClean="0"/>
              <a:t>Kernel brings missing blocks into memory, restarts process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to Memory-mapped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Programming simplicity, </a:t>
            </a:r>
            <a:r>
              <a:rPr lang="en-US" dirty="0" err="1" smtClean="0"/>
              <a:t>esp</a:t>
            </a:r>
            <a:r>
              <a:rPr lang="en-US" dirty="0" smtClean="0"/>
              <a:t> for </a:t>
            </a:r>
            <a:r>
              <a:rPr lang="en-US" smtClean="0"/>
              <a:t>large files</a:t>
            </a:r>
          </a:p>
          <a:p>
            <a:pPr lvl="1"/>
            <a:r>
              <a:rPr lang="en-US" dirty="0" smtClean="0"/>
              <a:t>Operate directly on file, instead of copy in/copy out</a:t>
            </a:r>
          </a:p>
          <a:p>
            <a:r>
              <a:rPr lang="en-US" dirty="0" smtClean="0"/>
              <a:t>Zero-copy I/O</a:t>
            </a:r>
          </a:p>
          <a:p>
            <a:pPr lvl="1"/>
            <a:r>
              <a:rPr lang="en-US" dirty="0" smtClean="0"/>
              <a:t>Data brought from disk directly into page frame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Process can start working before all the pages are populated</a:t>
            </a:r>
          </a:p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Shared memory segment vs. temporary file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Memory-Mapped Files to Demand-Paged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process segment backed by a file on disk</a:t>
            </a:r>
          </a:p>
          <a:p>
            <a:pPr lvl="1"/>
            <a:r>
              <a:rPr lang="en-US" dirty="0" smtClean="0"/>
              <a:t>Code segment -&gt; code portion of executable</a:t>
            </a:r>
          </a:p>
          <a:p>
            <a:pPr lvl="1"/>
            <a:r>
              <a:rPr lang="en-US" dirty="0" smtClean="0"/>
              <a:t>Data, heap, stack segments -&gt; temp files</a:t>
            </a:r>
          </a:p>
          <a:p>
            <a:pPr lvl="1"/>
            <a:r>
              <a:rPr lang="en-US" dirty="0" smtClean="0"/>
              <a:t>Shared libraries -&gt; code file and temp data file</a:t>
            </a:r>
          </a:p>
          <a:p>
            <a:pPr lvl="1"/>
            <a:r>
              <a:rPr lang="en-US" dirty="0" smtClean="0"/>
              <a:t>Memory-mapped files -&gt; memory-mapped files</a:t>
            </a:r>
          </a:p>
          <a:p>
            <a:pPr lvl="1"/>
            <a:r>
              <a:rPr lang="en-US" dirty="0" smtClean="0"/>
              <a:t>When process ends, delete temp files</a:t>
            </a:r>
          </a:p>
          <a:p>
            <a:r>
              <a:rPr lang="en-US" dirty="0" smtClean="0"/>
              <a:t>Unified memory management across file buffer and process memory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Replacement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a cache miss, how do we choose which entry to replace?</a:t>
            </a:r>
          </a:p>
          <a:p>
            <a:pPr lvl="1"/>
            <a:r>
              <a:rPr lang="en-US" dirty="0" smtClean="0"/>
              <a:t>Assuming the new entry is more likely to be used in the near future</a:t>
            </a:r>
          </a:p>
          <a:p>
            <a:pPr lvl="1"/>
            <a:r>
              <a:rPr lang="en-US" dirty="0" smtClean="0"/>
              <a:t>In direct mapped caches, not an issue!</a:t>
            </a:r>
          </a:p>
          <a:p>
            <a:endParaRPr lang="en-US" dirty="0" smtClean="0"/>
          </a:p>
          <a:p>
            <a:r>
              <a:rPr lang="en-US" dirty="0" smtClean="0"/>
              <a:t>Policy goal: reduce cache misses</a:t>
            </a:r>
          </a:p>
          <a:p>
            <a:pPr lvl="1"/>
            <a:r>
              <a:rPr lang="en-US" dirty="0" smtClean="0"/>
              <a:t>Improve expected case performance</a:t>
            </a:r>
          </a:p>
          <a:p>
            <a:pPr lvl="1"/>
            <a:r>
              <a:rPr lang="en-US" dirty="0" smtClean="0"/>
              <a:t>Also: reduce likelihood of very poor performance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Random?</a:t>
            </a:r>
          </a:p>
          <a:p>
            <a:pPr lvl="1"/>
            <a:r>
              <a:rPr lang="en-US" dirty="0" smtClean="0"/>
              <a:t>Replace a random entry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FIFO?</a:t>
            </a:r>
          </a:p>
          <a:p>
            <a:pPr lvl="1"/>
            <a:r>
              <a:rPr lang="en-US" dirty="0" smtClean="0"/>
              <a:t>Replace the entry that has been in the cache the longest time</a:t>
            </a:r>
          </a:p>
          <a:p>
            <a:pPr lvl="1"/>
            <a:r>
              <a:rPr lang="en-US" dirty="0" smtClean="0"/>
              <a:t>What could go wrong?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in Action</a:t>
            </a:r>
            <a:endParaRPr lang="en-US" dirty="0"/>
          </a:p>
        </p:txBody>
      </p:sp>
      <p:pic>
        <p:nvPicPr>
          <p:cNvPr id="4" name="Content Placeholder 3" descr="Screen Shot 2012-10-31 at 10.51.32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63572" b="-63572"/>
          <a:stretch>
            <a:fillRect/>
          </a:stretch>
        </p:blipFill>
        <p:spPr>
          <a:xfrm>
            <a:off x="-34709" y="274639"/>
            <a:ext cx="9195357" cy="5057092"/>
          </a:xfrm>
        </p:spPr>
      </p:pic>
      <p:sp>
        <p:nvSpPr>
          <p:cNvPr id="5" name="TextBox 4"/>
          <p:cNvSpPr txBox="1"/>
          <p:nvPr/>
        </p:nvSpPr>
        <p:spPr>
          <a:xfrm>
            <a:off x="457200" y="4640114"/>
            <a:ext cx="6269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Worst case for FIFO is if program strides through memory that is larger than the cache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MIN, LRU, LFU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06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MIN</a:t>
            </a:r>
          </a:p>
          <a:p>
            <a:pPr lvl="1"/>
            <a:r>
              <a:rPr lang="en-US" dirty="0" smtClean="0"/>
              <a:t>Replace the cache entry that will not be used for the longest time into the future</a:t>
            </a:r>
          </a:p>
          <a:p>
            <a:pPr lvl="1"/>
            <a:r>
              <a:rPr lang="en-US" dirty="0" smtClean="0"/>
              <a:t>Optimality proof based on exchange: if evict an entry used sooner, that will trigger an earlier cache miss</a:t>
            </a:r>
          </a:p>
          <a:p>
            <a:r>
              <a:rPr lang="en-US" dirty="0" smtClean="0"/>
              <a:t>Least Recently Used (LRU)</a:t>
            </a:r>
          </a:p>
          <a:p>
            <a:pPr lvl="1"/>
            <a:r>
              <a:rPr lang="en-US" dirty="0" smtClean="0"/>
              <a:t>Replace the cache entry that has not been used for the longest time in the past</a:t>
            </a:r>
          </a:p>
          <a:p>
            <a:pPr lvl="1"/>
            <a:r>
              <a:rPr lang="en-US" dirty="0" smtClean="0"/>
              <a:t>Approximation of MIN</a:t>
            </a:r>
          </a:p>
          <a:p>
            <a:r>
              <a:rPr lang="en-US" dirty="0" smtClean="0"/>
              <a:t>Least Frequently Used (LFU)</a:t>
            </a:r>
          </a:p>
          <a:p>
            <a:pPr lvl="1"/>
            <a:r>
              <a:rPr lang="en-US" dirty="0" smtClean="0"/>
              <a:t>Replace the cache entry used the least often (in the recent past)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LRU/MIN for Sequential Scan</a:t>
            </a:r>
            <a:endParaRPr lang="en-US" dirty="0"/>
          </a:p>
        </p:txBody>
      </p:sp>
      <p:pic>
        <p:nvPicPr>
          <p:cNvPr id="4" name="Content Placeholder 3" descr="Screen Shot 2012-10-31 at 11.08.42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6884" b="-6884"/>
          <a:stretch>
            <a:fillRect/>
          </a:stretch>
        </p:blipFill>
        <p:spPr/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0-31 at 11.01.44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3536" r="-13536"/>
          <a:stretch>
            <a:fillRect/>
          </a:stretch>
        </p:blipFill>
        <p:spPr>
          <a:xfrm>
            <a:off x="-1220130" y="226347"/>
            <a:ext cx="11699079" cy="643404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Belady’s</a:t>
            </a:r>
            <a:r>
              <a:rPr lang="en-US" dirty="0" smtClean="0"/>
              <a:t> Anomaly</a:t>
            </a:r>
            <a:endParaRPr lang="en-US" dirty="0"/>
          </a:p>
        </p:txBody>
      </p:sp>
      <p:pic>
        <p:nvPicPr>
          <p:cNvPr id="4" name="Content Placeholder 3" descr="Screen Shot 2012-10-31 at 11.14.50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792" b="-179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Concept (Read)</a:t>
            </a:r>
            <a:endParaRPr lang="en-US" dirty="0"/>
          </a:p>
        </p:txBody>
      </p:sp>
      <p:pic>
        <p:nvPicPr>
          <p:cNvPr id="6" name="Content Placeholder 3" descr="ch9-01_cach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-1635" b="-1635"/>
              <a:stretch>
                <a:fillRect/>
              </a:stretch>
            </p:blipFill>
          </mc:Choice>
          <mc:Fallback>
            <p:blipFill>
              <a:blip r:embed="rId3"/>
              <a:srcRect t="-1635" b="-1635"/>
              <a:stretch>
                <a:fillRect/>
              </a:stretch>
            </p:blipFill>
          </mc:Fallback>
        </mc:AlternateContent>
        <p:spPr>
          <a:xfrm>
            <a:off x="0" y="1417344"/>
            <a:ext cx="8839200" cy="486122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Algorithm: Estimating 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13533" cy="4525963"/>
          </a:xfrm>
        </p:spPr>
        <p:txBody>
          <a:bodyPr/>
          <a:lstStyle/>
          <a:p>
            <a:r>
              <a:rPr lang="en-US" dirty="0" smtClean="0"/>
              <a:t>Periodically, sweep through all pages</a:t>
            </a:r>
          </a:p>
          <a:p>
            <a:r>
              <a:rPr lang="en-US" dirty="0" smtClean="0"/>
              <a:t>If page is unused, reclaim</a:t>
            </a:r>
          </a:p>
          <a:p>
            <a:r>
              <a:rPr lang="en-US" dirty="0" smtClean="0"/>
              <a:t>If page is used, mark as unused</a:t>
            </a:r>
            <a:endParaRPr lang="en-US" dirty="0"/>
          </a:p>
        </p:txBody>
      </p:sp>
      <p:pic>
        <p:nvPicPr>
          <p:cNvPr id="5" name="Content Placeholder 5" descr="ch9-16_clo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8100" r="-8100"/>
              <a:stretch>
                <a:fillRect/>
              </a:stretch>
            </p:blipFill>
          </mc:Choice>
          <mc:Fallback>
            <p:blipFill>
              <a:blip r:embed="rId3"/>
              <a:srcRect l="-8100" r="-8100"/>
              <a:stretch>
                <a:fillRect/>
              </a:stretch>
            </p:blipFill>
          </mc:Fallback>
        </mc:AlternateContent>
        <p:spPr>
          <a:xfrm>
            <a:off x="1093901" y="1192133"/>
            <a:ext cx="10060790" cy="5533047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Nth Chance: Not Recently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Instead of one bit per page, keep an integer</a:t>
            </a:r>
          </a:p>
          <a:p>
            <a:pPr lvl="1"/>
            <a:r>
              <a:rPr lang="en-US" dirty="0" err="1" smtClean="0"/>
              <a:t>notInUseSince</a:t>
            </a:r>
            <a:r>
              <a:rPr lang="en-US" dirty="0" smtClean="0"/>
              <a:t>: number of sweeps since last use</a:t>
            </a:r>
          </a:p>
          <a:p>
            <a:r>
              <a:rPr lang="en-US" dirty="0" smtClean="0"/>
              <a:t>Periodically sweep through all page frames</a:t>
            </a:r>
          </a:p>
          <a:p>
            <a:pPr>
              <a:buNone/>
            </a:pPr>
            <a:r>
              <a:rPr lang="en-US" dirty="0" smtClean="0"/>
              <a:t>if (page is used)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notInUseSince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} else if (</a:t>
            </a:r>
            <a:r>
              <a:rPr lang="en-US" dirty="0" err="1" smtClean="0"/>
              <a:t>notInUseSince</a:t>
            </a:r>
            <a:r>
              <a:rPr lang="en-US" dirty="0" smtClean="0"/>
              <a:t> &lt; N)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notInUseSince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} else {</a:t>
            </a:r>
          </a:p>
          <a:p>
            <a:pPr>
              <a:buNone/>
            </a:pPr>
            <a:r>
              <a:rPr lang="en-US" dirty="0" smtClean="0"/>
              <a:t>     reclaim page;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Clock and Nth Chance can run synchronously</a:t>
            </a:r>
          </a:p>
          <a:p>
            <a:pPr lvl="1"/>
            <a:r>
              <a:rPr lang="en-US" dirty="0" smtClean="0"/>
              <a:t>In page fault handler, run algorithm to find next page to evict</a:t>
            </a:r>
          </a:p>
          <a:p>
            <a:pPr lvl="1"/>
            <a:r>
              <a:rPr lang="en-US" dirty="0" smtClean="0"/>
              <a:t>Might require writing changes back to disk first</a:t>
            </a:r>
          </a:p>
          <a:p>
            <a:r>
              <a:rPr lang="en-US" dirty="0" smtClean="0"/>
              <a:t>Or asynchronously</a:t>
            </a:r>
          </a:p>
          <a:p>
            <a:pPr lvl="1"/>
            <a:r>
              <a:rPr lang="en-US" dirty="0" smtClean="0"/>
              <a:t>Create a thread to maintain a pool of recently unused, clean pages</a:t>
            </a:r>
          </a:p>
          <a:p>
            <a:pPr lvl="1"/>
            <a:r>
              <a:rPr lang="en-US" dirty="0" smtClean="0"/>
              <a:t>Find recently unused dirty pages, write </a:t>
            </a:r>
            <a:r>
              <a:rPr lang="en-US" dirty="0" err="1" smtClean="0"/>
              <a:t>mods</a:t>
            </a:r>
            <a:r>
              <a:rPr lang="en-US" dirty="0" smtClean="0"/>
              <a:t> back to disk</a:t>
            </a:r>
          </a:p>
          <a:p>
            <a:pPr lvl="1"/>
            <a:r>
              <a:rPr lang="en-US" dirty="0" smtClean="0"/>
              <a:t>Find recently unused clean pages, mark as invalid and move to pool</a:t>
            </a:r>
          </a:p>
          <a:p>
            <a:pPr lvl="1"/>
            <a:r>
              <a:rPr lang="en-US" dirty="0" smtClean="0"/>
              <a:t>On page fault, check if requested page is in pool!</a:t>
            </a:r>
          </a:p>
          <a:p>
            <a:pPr lvl="1"/>
            <a:r>
              <a:rPr lang="en-US" dirty="0" smtClean="0"/>
              <a:t>If not, evict that page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 is optimal</a:t>
            </a:r>
          </a:p>
          <a:p>
            <a:pPr lvl="1"/>
            <a:r>
              <a:rPr lang="en-US" dirty="0" smtClean="0"/>
              <a:t>replace the page or cache entry that will be used farthest into the future</a:t>
            </a:r>
          </a:p>
          <a:p>
            <a:r>
              <a:rPr lang="en-US" dirty="0" smtClean="0"/>
              <a:t>LRU is an approximation of MIN</a:t>
            </a:r>
          </a:p>
          <a:p>
            <a:pPr lvl="1"/>
            <a:r>
              <a:rPr lang="en-US" dirty="0" smtClean="0"/>
              <a:t>For programs that exhibit spatial and temporal locality</a:t>
            </a:r>
          </a:p>
          <a:p>
            <a:r>
              <a:rPr lang="en-US" dirty="0" smtClean="0"/>
              <a:t>Clock/Nth Chance is an approximation of LRU</a:t>
            </a:r>
          </a:p>
          <a:p>
            <a:pPr lvl="1"/>
            <a:r>
              <a:rPr lang="en-US" dirty="0" smtClean="0"/>
              <a:t>Bin pages into sets of “not recently used”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Set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5496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Working Set: set of memory locations that need to be cached for reasonable cache hit rate</a:t>
            </a:r>
          </a:p>
          <a:p>
            <a:r>
              <a:rPr lang="en-US" dirty="0" smtClean="0"/>
              <a:t>Thrashing: when system has too small a cache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Working Set</a:t>
            </a:r>
            <a:endParaRPr lang="en-US" dirty="0"/>
          </a:p>
        </p:txBody>
      </p:sp>
      <p:pic>
        <p:nvPicPr>
          <p:cNvPr id="4" name="Content Placeholder 3" descr="ch9-03_workingse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17783" r="-17783"/>
              <a:stretch>
                <a:fillRect/>
              </a:stretch>
            </p:blipFill>
          </mc:Choice>
          <mc:Fallback>
            <p:blipFill>
              <a:blip r:embed="rId4"/>
              <a:srcRect l="-17783" r="-17783"/>
              <a:stretch>
                <a:fillRect/>
              </a:stretch>
            </p:blipFill>
          </mc:Fallback>
        </mc:AlternateContent>
        <p:spPr>
          <a:xfrm>
            <a:off x="-531804" y="1056286"/>
            <a:ext cx="9923382" cy="5457478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 Behavior</a:t>
            </a:r>
            <a:endParaRPr lang="en-US" dirty="0"/>
          </a:p>
        </p:txBody>
      </p:sp>
      <p:pic>
        <p:nvPicPr>
          <p:cNvPr id="4" name="Content Placeholder 3" descr="ch9-04_phasechang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7783" r="-17783"/>
              <a:stretch>
                <a:fillRect/>
              </a:stretch>
            </p:blipFill>
          </mc:Choice>
          <mc:Fallback>
            <p:blipFill>
              <a:blip r:embed="rId3"/>
              <a:srcRect l="-17783" r="-17783"/>
              <a:stretch>
                <a:fillRect/>
              </a:stretch>
            </p:blipFill>
          </mc:Fallback>
        </mc:AlternateContent>
        <p:spPr>
          <a:xfrm>
            <a:off x="-460354" y="1238120"/>
            <a:ext cx="10218680" cy="5619880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system performance as we increase the number of processes?</a:t>
            </a:r>
          </a:p>
          <a:p>
            <a:pPr lvl="1"/>
            <a:r>
              <a:rPr lang="en-US" dirty="0" smtClean="0"/>
              <a:t>If the sum of the working sets &gt; physical memory?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 behavior of many systems are not well characterized by the working set model</a:t>
            </a:r>
          </a:p>
          <a:p>
            <a:r>
              <a:rPr lang="en-US" dirty="0" smtClean="0"/>
              <a:t>An alternative is the </a:t>
            </a:r>
            <a:r>
              <a:rPr lang="en-US" dirty="0" err="1" smtClean="0"/>
              <a:t>Zipf</a:t>
            </a:r>
            <a:r>
              <a:rPr lang="en-US" dirty="0" smtClean="0"/>
              <a:t> distribution</a:t>
            </a:r>
          </a:p>
          <a:p>
            <a:pPr lvl="1"/>
            <a:r>
              <a:rPr lang="en-US" dirty="0" smtClean="0"/>
              <a:t>Popularity ~ 1/k^c, for </a:t>
            </a:r>
            <a:r>
              <a:rPr lang="en-US" dirty="0" err="1" smtClean="0"/>
              <a:t>kth</a:t>
            </a:r>
            <a:r>
              <a:rPr lang="en-US" dirty="0" smtClean="0"/>
              <a:t> most popular item,        1 &lt; </a:t>
            </a:r>
            <a:r>
              <a:rPr lang="en-US" dirty="0" err="1" smtClean="0"/>
              <a:t>c</a:t>
            </a:r>
            <a:r>
              <a:rPr lang="en-US" dirty="0" smtClean="0"/>
              <a:t> &lt; 2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</a:t>
            </a:r>
            <a:r>
              <a:rPr lang="en-US" dirty="0" smtClean="0"/>
              <a:t> Distribution</a:t>
            </a:r>
            <a:endParaRPr lang="en-US" dirty="0"/>
          </a:p>
        </p:txBody>
      </p:sp>
      <p:pic>
        <p:nvPicPr>
          <p:cNvPr id="4" name="Content Placeholder 3" descr="ch9-06_zipf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17783" r="-17783"/>
              <a:stretch>
                <a:fillRect/>
              </a:stretch>
            </p:blipFill>
          </mc:Choice>
          <mc:Fallback>
            <p:blipFill>
              <a:blip r:embed="rId4"/>
              <a:srcRect l="-17783" r="-17783"/>
              <a:stretch>
                <a:fillRect/>
              </a:stretch>
            </p:blipFill>
          </mc:Fallback>
        </mc:AlternateContent>
        <p:spPr>
          <a:xfrm>
            <a:off x="0" y="1348758"/>
            <a:ext cx="10017506" cy="55092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Concept (Write)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772450"/>
            <a:ext cx="38097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through: changes sent</a:t>
            </a:r>
          </a:p>
          <a:p>
            <a:r>
              <a:rPr lang="en-US" sz="2400" dirty="0" smtClean="0"/>
              <a:t>immediately to next level of storage</a:t>
            </a:r>
          </a:p>
          <a:p>
            <a:endParaRPr lang="en-US" sz="2400" dirty="0" smtClean="0"/>
          </a:p>
          <a:p>
            <a:r>
              <a:rPr lang="en-US" sz="2400" dirty="0" smtClean="0"/>
              <a:t>Write back: changes stored in cache until cache block is replaced</a:t>
            </a:r>
            <a:endParaRPr lang="en-US" sz="2400" dirty="0"/>
          </a:p>
        </p:txBody>
      </p:sp>
      <p:pic>
        <p:nvPicPr>
          <p:cNvPr id="7" name="Content Placeholder 6" descr="ch9-02_cacheWrit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635" b="-1635"/>
              <a:stretch>
                <a:fillRect/>
              </a:stretch>
            </p:blipFill>
          </mc:Choice>
          <mc:Fallback>
            <p:blipFill>
              <a:blip r:embed="rId3"/>
              <a:srcRect t="-1635" b="-1635"/>
              <a:stretch>
                <a:fillRect/>
              </a:stretch>
            </p:blipFill>
          </mc:Fallback>
        </mc:AlternateContent>
        <p:spPr>
          <a:xfrm>
            <a:off x="457199" y="1034330"/>
            <a:ext cx="8980113" cy="4938716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 pages</a:t>
            </a:r>
          </a:p>
          <a:p>
            <a:r>
              <a:rPr lang="en-US" dirty="0" smtClean="0"/>
              <a:t>Movies</a:t>
            </a:r>
          </a:p>
          <a:p>
            <a:r>
              <a:rPr lang="en-US" dirty="0" smtClean="0"/>
              <a:t>Library books</a:t>
            </a:r>
          </a:p>
          <a:p>
            <a:r>
              <a:rPr lang="en-US" dirty="0" smtClean="0"/>
              <a:t>Words in text</a:t>
            </a:r>
          </a:p>
          <a:p>
            <a:r>
              <a:rPr lang="en-US" dirty="0" smtClean="0"/>
              <a:t>Salaries</a:t>
            </a:r>
          </a:p>
          <a:p>
            <a:r>
              <a:rPr lang="en-US" dirty="0" smtClean="0"/>
              <a:t>City population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Common thread: popularity is self-reinforcing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</a:t>
            </a:r>
            <a:r>
              <a:rPr lang="en-US" dirty="0" smtClean="0"/>
              <a:t> and Caching</a:t>
            </a:r>
            <a:endParaRPr lang="en-US" dirty="0"/>
          </a:p>
        </p:txBody>
      </p:sp>
      <p:pic>
        <p:nvPicPr>
          <p:cNvPr id="5" name="Content Placeholder 4" descr="ch9-07_zipfhi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7783" r="-17783"/>
              <a:stretch>
                <a:fillRect/>
              </a:stretch>
            </p:blipFill>
          </mc:Choice>
          <mc:Fallback>
            <p:blipFill>
              <a:blip r:embed="rId3"/>
              <a:srcRect l="-17783" r="-17783"/>
              <a:stretch>
                <a:fillRect/>
              </a:stretch>
            </p:blipFill>
          </mc:Fallback>
        </mc:AlternateContent>
        <p:spPr>
          <a:xfrm>
            <a:off x="-520408" y="1062554"/>
            <a:ext cx="10537912" cy="5795446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Lookup: Fully Associative</a:t>
            </a:r>
            <a:endParaRPr lang="en-US" dirty="0"/>
          </a:p>
        </p:txBody>
      </p:sp>
      <p:pic>
        <p:nvPicPr>
          <p:cNvPr id="4" name="Content Placeholder 3" descr="fullyassoc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4442" r="-14442"/>
              <a:stretch>
                <a:fillRect/>
              </a:stretch>
            </p:blipFill>
          </mc:Choice>
          <mc:Fallback>
            <p:blipFill>
              <a:blip r:embed="rId3"/>
              <a:srcRect l="-14442" r="-14442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Lookup: Direct Mapped</a:t>
            </a:r>
            <a:endParaRPr lang="en-US" dirty="0"/>
          </a:p>
        </p:txBody>
      </p:sp>
      <p:pic>
        <p:nvPicPr>
          <p:cNvPr id="4" name="Content Placeholder 3" descr="directmapped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4442" r="-14442"/>
              <a:stretch>
                <a:fillRect/>
              </a:stretch>
            </p:blipFill>
          </mc:Choice>
          <mc:Fallback>
            <p:blipFill>
              <a:blip r:embed="rId3"/>
              <a:srcRect l="-14442" r="-14442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Lookup: Set Associative</a:t>
            </a:r>
            <a:endParaRPr lang="en-US" dirty="0"/>
          </a:p>
        </p:txBody>
      </p:sp>
      <p:pic>
        <p:nvPicPr>
          <p:cNvPr id="4" name="Content Placeholder 3" descr="setassoc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2874" b="-12874"/>
              <a:stretch>
                <a:fillRect/>
              </a:stretch>
            </p:blipFill>
          </mc:Choice>
          <mc:Fallback>
            <p:blipFill>
              <a:blip r:embed="rId3"/>
              <a:srcRect t="-12874" b="-12874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cache size &gt;&gt; page size?</a:t>
            </a:r>
          </a:p>
          <a:p>
            <a:pPr lvl="1"/>
            <a:r>
              <a:rPr lang="en-US" dirty="0" smtClean="0"/>
              <a:t>Direct mapped or set associative</a:t>
            </a:r>
          </a:p>
          <a:p>
            <a:pPr lvl="1"/>
            <a:r>
              <a:rPr lang="en-US" dirty="0" smtClean="0"/>
              <a:t>Multiple pages map to the same cache line</a:t>
            </a:r>
          </a:p>
          <a:p>
            <a:r>
              <a:rPr lang="en-US" dirty="0" smtClean="0"/>
              <a:t>OS page assignment matters! </a:t>
            </a:r>
          </a:p>
          <a:p>
            <a:pPr lvl="1"/>
            <a:r>
              <a:rPr lang="en-US" dirty="0" smtClean="0"/>
              <a:t>Example: 8MB cache, 4KB pages</a:t>
            </a:r>
          </a:p>
          <a:p>
            <a:pPr lvl="1"/>
            <a:r>
              <a:rPr lang="en-US" dirty="0" smtClean="0"/>
              <a:t>1 of every 2K pages lands in same place in cache</a:t>
            </a:r>
          </a:p>
          <a:p>
            <a:r>
              <a:rPr lang="en-US" dirty="0" smtClean="0"/>
              <a:t>What should the OS do?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Coloring</a:t>
            </a:r>
            <a:endParaRPr lang="en-US" dirty="0"/>
          </a:p>
        </p:txBody>
      </p:sp>
      <p:pic>
        <p:nvPicPr>
          <p:cNvPr id="4" name="Content Placeholder 3" descr="ch9-11_color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635" b="-1635"/>
              <a:stretch>
                <a:fillRect/>
              </a:stretch>
            </p:blipFill>
          </mc:Choice>
          <mc:Fallback>
            <p:blipFill>
              <a:blip r:embed="rId3"/>
              <a:srcRect t="-1635" b="-163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pic>
        <p:nvPicPr>
          <p:cNvPr id="4" name="Content Placeholder 3" descr="Screen Shot 2012-10-30 at 10.40.02 P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468" r="-3468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57200" y="6174241"/>
            <a:ext cx="8012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i7 has 8MB as shared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level cache;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level cache is per-core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we provide the illusion of near infinite memory in limited physical memory?</a:t>
            </a:r>
          </a:p>
          <a:p>
            <a:pPr lvl="1"/>
            <a:r>
              <a:rPr lang="en-US" dirty="0" smtClean="0"/>
              <a:t>Demand-paged virtual memory</a:t>
            </a:r>
          </a:p>
          <a:p>
            <a:pPr lvl="1"/>
            <a:r>
              <a:rPr lang="en-US" dirty="0" smtClean="0"/>
              <a:t>Memory-mapped files</a:t>
            </a:r>
          </a:p>
          <a:p>
            <a:r>
              <a:rPr lang="en-US" dirty="0" smtClean="0"/>
              <a:t>How do we choose which page to replace?</a:t>
            </a:r>
          </a:p>
          <a:p>
            <a:pPr lvl="1"/>
            <a:r>
              <a:rPr lang="en-US" dirty="0" smtClean="0"/>
              <a:t>FIFO, MIN, LRU, LFU, Clock</a:t>
            </a:r>
          </a:p>
          <a:p>
            <a:r>
              <a:rPr lang="en-US" dirty="0" smtClean="0"/>
              <a:t>What types of workloads does caching work for, and how well?</a:t>
            </a:r>
          </a:p>
          <a:p>
            <a:pPr lvl="1"/>
            <a:r>
              <a:rPr lang="en-US" dirty="0" smtClean="0"/>
              <a:t>Spatial/temporal locality vs. </a:t>
            </a:r>
            <a:r>
              <a:rPr lang="en-US" dirty="0" err="1" smtClean="0"/>
              <a:t>Zipf</a:t>
            </a:r>
            <a:r>
              <a:rPr lang="en-US" dirty="0" smtClean="0"/>
              <a:t> workloads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address translation</a:t>
            </a:r>
            <a:br>
              <a:rPr lang="en-US" dirty="0" smtClean="0"/>
            </a:br>
            <a:r>
              <a:rPr lang="en-US" dirty="0" smtClean="0"/>
              <a:t>is a power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Kernel trap on read/write to selected addresses</a:t>
            </a:r>
          </a:p>
          <a:p>
            <a:pPr lvl="1"/>
            <a:r>
              <a:rPr lang="en-US" dirty="0" smtClean="0"/>
              <a:t>Copy on write</a:t>
            </a:r>
          </a:p>
          <a:p>
            <a:pPr lvl="1"/>
            <a:r>
              <a:rPr lang="en-US" dirty="0" smtClean="0"/>
              <a:t>Fill on reference</a:t>
            </a:r>
          </a:p>
          <a:p>
            <a:pPr lvl="1"/>
            <a:r>
              <a:rPr lang="en-US" dirty="0" smtClean="0"/>
              <a:t>Zero on use</a:t>
            </a:r>
          </a:p>
          <a:p>
            <a:pPr lvl="1"/>
            <a:r>
              <a:rPr lang="en-US" dirty="0" smtClean="0"/>
              <a:t>Demand paged virtual memory</a:t>
            </a:r>
          </a:p>
          <a:p>
            <a:pPr lvl="1"/>
            <a:r>
              <a:rPr lang="en-US" dirty="0" smtClean="0"/>
              <a:t>Memory mapped files</a:t>
            </a:r>
          </a:p>
          <a:p>
            <a:pPr lvl="1"/>
            <a:r>
              <a:rPr lang="en-US" dirty="0" smtClean="0"/>
              <a:t>Modified bit emulation</a:t>
            </a:r>
          </a:p>
          <a:p>
            <a:pPr lvl="1"/>
            <a:r>
              <a:rPr lang="en-US" dirty="0" smtClean="0"/>
              <a:t>Use bit emulation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 (Before)</a:t>
            </a:r>
            <a:endParaRPr lang="en-US" dirty="0"/>
          </a:p>
        </p:txBody>
      </p:sp>
      <p:pic>
        <p:nvPicPr>
          <p:cNvPr id="4" name="Content Placeholder 3" descr="ch9-12_pageFaultBefor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373" b="-7373"/>
              <a:stretch>
                <a:fillRect/>
              </a:stretch>
            </p:blipFill>
          </mc:Choice>
          <mc:Fallback>
            <p:blipFill>
              <a:blip r:embed="rId3"/>
              <a:srcRect t="-7373" b="-737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 (After)</a:t>
            </a:r>
            <a:endParaRPr lang="en-US" dirty="0"/>
          </a:p>
        </p:txBody>
      </p:sp>
      <p:pic>
        <p:nvPicPr>
          <p:cNvPr id="4" name="Content Placeholder 3" descr="ch9-13_pageFaultAfter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373" b="-7373"/>
              <a:stretch>
                <a:fillRect/>
              </a:stretch>
            </p:blipFill>
          </mc:Choice>
          <mc:Fallback>
            <p:blipFill>
              <a:blip r:embed="rId3"/>
              <a:srcRect t="-7373" b="-737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16718</TotalTime>
  <Words>1820</Words>
  <Application>Microsoft Macintosh PowerPoint</Application>
  <PresentationFormat>On-screen Show (4:3)</PresentationFormat>
  <Paragraphs>269</Paragraphs>
  <Slides>46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Caching and Demand-Paged Virtual Memory</vt:lpstr>
      <vt:lpstr>Definitions</vt:lpstr>
      <vt:lpstr>Cache Concept (Read)</vt:lpstr>
      <vt:lpstr>Cache Concept (Write)</vt:lpstr>
      <vt:lpstr>Memory Hierarchy</vt:lpstr>
      <vt:lpstr>Main Points</vt:lpstr>
      <vt:lpstr>Hardware address translation is a power tool</vt:lpstr>
      <vt:lpstr>Demand Paging (Before)</vt:lpstr>
      <vt:lpstr>Demand Paging (After)</vt:lpstr>
      <vt:lpstr>Demand Paging on MIPS</vt:lpstr>
      <vt:lpstr>Demand Paging</vt:lpstr>
      <vt:lpstr>Allocating a Page Frame</vt:lpstr>
      <vt:lpstr>How do we know if page has been modified?</vt:lpstr>
      <vt:lpstr>Keeping Track of Page Modifications (Before)</vt:lpstr>
      <vt:lpstr>Keeping Track of Page Modifications (After)</vt:lpstr>
      <vt:lpstr>Virtual or Physical Dirty/Use Bits</vt:lpstr>
      <vt:lpstr>Emulating Modified/Use Bits w/ MIPS Software Loaded TLB</vt:lpstr>
      <vt:lpstr>Emulating a Modified Bit (Hardware Loaded TLB)</vt:lpstr>
      <vt:lpstr>Emulating a Recently Used Bit (Hardware Loaded TLB)</vt:lpstr>
      <vt:lpstr>Models for Application File I/O</vt:lpstr>
      <vt:lpstr>Advantages to Memory-mapped Files</vt:lpstr>
      <vt:lpstr>From Memory-Mapped Files to Demand-Paged Virtual Memory</vt:lpstr>
      <vt:lpstr>Cache Replacement Policy</vt:lpstr>
      <vt:lpstr>A Simple Policy</vt:lpstr>
      <vt:lpstr>FIFO in Action</vt:lpstr>
      <vt:lpstr>MIN, LRU, LFU</vt:lpstr>
      <vt:lpstr>LRU/MIN for Sequential Scan</vt:lpstr>
      <vt:lpstr>Slide 28</vt:lpstr>
      <vt:lpstr>Belady’s Anomaly</vt:lpstr>
      <vt:lpstr>Clock Algorithm: Estimating LRU</vt:lpstr>
      <vt:lpstr>Nth Chance: Not Recently Used</vt:lpstr>
      <vt:lpstr>Implementation Note</vt:lpstr>
      <vt:lpstr>Recap</vt:lpstr>
      <vt:lpstr>Working Set Model</vt:lpstr>
      <vt:lpstr>Cache Working Set</vt:lpstr>
      <vt:lpstr>Phase Change Behavior</vt:lpstr>
      <vt:lpstr>Question</vt:lpstr>
      <vt:lpstr>Zipf Distribution</vt:lpstr>
      <vt:lpstr>Zipf Distribution</vt:lpstr>
      <vt:lpstr>Zipf Examples</vt:lpstr>
      <vt:lpstr>Zipf and Caching</vt:lpstr>
      <vt:lpstr>Cache Lookup: Fully Associative</vt:lpstr>
      <vt:lpstr>Cache Lookup: Direct Mapped</vt:lpstr>
      <vt:lpstr>Cache Lookup: Set Associative</vt:lpstr>
      <vt:lpstr>Page Coloring</vt:lpstr>
      <vt:lpstr>Page Coloring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Caching and Virtual Memory</dc:title>
  <dc:subject/>
  <dc:creator>Thomas Anderson</dc:creator>
  <cp:keywords/>
  <dc:description>Copyright Thomas Anderson 2012</dc:description>
  <cp:lastModifiedBy>Thomas Anderson</cp:lastModifiedBy>
  <cp:revision>88</cp:revision>
  <cp:lastPrinted>2014-05-12T18:11:12Z</cp:lastPrinted>
  <dcterms:created xsi:type="dcterms:W3CDTF">2014-11-11T23:58:41Z</dcterms:created>
  <dcterms:modified xsi:type="dcterms:W3CDTF">2014-11-12T02:50:21Z</dcterms:modified>
  <cp:category/>
</cp:coreProperties>
</file>