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630" r:id="rId3"/>
    <p:sldId id="632" r:id="rId4"/>
    <p:sldId id="631" r:id="rId5"/>
    <p:sldId id="633" r:id="rId6"/>
    <p:sldId id="634" r:id="rId7"/>
    <p:sldId id="63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34606" autoAdjust="0"/>
    <p:restoredTop sz="86449" autoAdjust="0"/>
  </p:normalViewPr>
  <p:slideViewPr>
    <p:cSldViewPr snapToGrid="0" snapToObjects="1">
      <p:cViewPr varScale="1">
        <p:scale>
          <a:sx n="101" d="100"/>
          <a:sy n="101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Kernel/user mode, system calls</a:t>
            </a:r>
          </a:p>
          <a:p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Threads, monitors, deadlock, scheduling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Address translation, demand paging</a:t>
            </a:r>
          </a:p>
          <a:p>
            <a:r>
              <a:rPr lang="en-US" dirty="0" smtClean="0"/>
              <a:t>File systems</a:t>
            </a:r>
          </a:p>
          <a:p>
            <a:pPr lvl="1"/>
            <a:r>
              <a:rPr lang="en-US" dirty="0" smtClean="0"/>
              <a:t>Disk, flash, file layout, transactions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as Referee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OS isolates apps from bugs or attacks in other apps</a:t>
            </a:r>
          </a:p>
          <a:p>
            <a:pPr lvl="1"/>
            <a:r>
              <a:rPr lang="en-US" dirty="0" smtClean="0"/>
              <a:t>Pipes and files for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CPU scheduling</a:t>
            </a:r>
          </a:p>
          <a:p>
            <a:pPr lvl="1"/>
            <a:r>
              <a:rPr lang="en-US" dirty="0" smtClean="0"/>
              <a:t>OS decides which application thread is next onto the processor</a:t>
            </a:r>
          </a:p>
          <a:p>
            <a:r>
              <a:rPr lang="en-US" dirty="0" smtClean="0"/>
              <a:t>Memory allocation</a:t>
            </a:r>
          </a:p>
          <a:p>
            <a:pPr lvl="1"/>
            <a:r>
              <a:rPr lang="en-US" dirty="0" smtClean="0"/>
              <a:t>OS decides how many memory frames given to each app</a:t>
            </a:r>
          </a:p>
          <a:p>
            <a:r>
              <a:rPr lang="en-US" dirty="0" smtClean="0"/>
              <a:t>File system</a:t>
            </a:r>
          </a:p>
          <a:p>
            <a:pPr lvl="1"/>
            <a:r>
              <a:rPr lang="en-US" dirty="0" smtClean="0"/>
              <a:t>OS enforces security policy in accessing file data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as Illusionist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17636"/>
          <a:ext cx="9144000" cy="5006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  <a:gridCol w="4572000"/>
              </a:tblGrid>
              <a:tr h="544134">
                <a:tc>
                  <a:txBody>
                    <a:bodyPr/>
                    <a:lstStyle/>
                    <a:p>
                      <a:pPr algn="ctr"/>
                      <a:r>
                        <a:rPr lang="en-US" sz="2600" i="1" dirty="0" smtClean="0"/>
                        <a:t>Physical Reality</a:t>
                      </a:r>
                      <a:endParaRPr lang="en-US" sz="2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i="1" dirty="0" smtClean="0"/>
                        <a:t>Abstraction</a:t>
                      </a:r>
                      <a:endParaRPr lang="en-US" sz="2600" i="1" dirty="0"/>
                    </a:p>
                  </a:txBody>
                  <a:tcPr/>
                </a:tc>
              </a:tr>
              <a:tr h="97944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Limited</a:t>
                      </a:r>
                      <a:r>
                        <a:rPr lang="en-US" sz="2600" baseline="0" dirty="0" smtClean="0"/>
                        <a:t> # of CPUs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Can</a:t>
                      </a:r>
                      <a:r>
                        <a:rPr lang="en-US" sz="2600" baseline="0" dirty="0" smtClean="0"/>
                        <a:t> assume near infinite # of processes/threads</a:t>
                      </a:r>
                      <a:endParaRPr lang="en-US" sz="2600" dirty="0"/>
                    </a:p>
                  </a:txBody>
                  <a:tcPr/>
                </a:tc>
              </a:tr>
              <a:tr h="97944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CPU</a:t>
                      </a:r>
                      <a:r>
                        <a:rPr lang="en-US" sz="2600" baseline="0" dirty="0" smtClean="0"/>
                        <a:t> interrupts and time slicing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Each</a:t>
                      </a:r>
                      <a:r>
                        <a:rPr lang="en-US" sz="2600" baseline="0" dirty="0" smtClean="0"/>
                        <a:t> thread appears to run sequentially (at variable speed)</a:t>
                      </a:r>
                      <a:endParaRPr lang="en-US" sz="2600" dirty="0"/>
                    </a:p>
                  </a:txBody>
                  <a:tcPr/>
                </a:tc>
              </a:tr>
              <a:tr h="54413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Limited physical memory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Near-infinite</a:t>
                      </a:r>
                      <a:r>
                        <a:rPr lang="en-US" sz="2600" baseline="0" dirty="0" smtClean="0"/>
                        <a:t> virtual memory</a:t>
                      </a:r>
                      <a:endParaRPr lang="en-US" sz="2600" dirty="0"/>
                    </a:p>
                  </a:txBody>
                  <a:tcPr/>
                </a:tc>
              </a:tr>
              <a:tr h="97944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Apps share physical machine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Execution on virtual machine with isolation between apps</a:t>
                      </a:r>
                      <a:endParaRPr lang="en-US" sz="2600" dirty="0"/>
                    </a:p>
                  </a:txBody>
                  <a:tcPr/>
                </a:tc>
              </a:tr>
              <a:tr h="97944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Computers</a:t>
                      </a:r>
                      <a:r>
                        <a:rPr lang="en-US" sz="2600" baseline="0" dirty="0" smtClean="0"/>
                        <a:t> can crash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Changes</a:t>
                      </a:r>
                      <a:r>
                        <a:rPr lang="en-US" sz="2600" baseline="0" dirty="0" smtClean="0"/>
                        <a:t> to file system are atomic and durable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as Glue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Locks and condition variables</a:t>
            </a:r>
          </a:p>
          <a:p>
            <a:pPr lvl="1"/>
            <a:r>
              <a:rPr lang="en-US" dirty="0" smtClean="0"/>
              <a:t>Not </a:t>
            </a:r>
            <a:r>
              <a:rPr lang="en-US" dirty="0" err="1" smtClean="0"/>
              <a:t>test&amp;set</a:t>
            </a:r>
            <a:r>
              <a:rPr lang="en-US" dirty="0" smtClean="0"/>
              <a:t> instructions</a:t>
            </a:r>
          </a:p>
          <a:p>
            <a:r>
              <a:rPr lang="en-US" dirty="0" smtClean="0"/>
              <a:t>Named files and directories</a:t>
            </a:r>
          </a:p>
          <a:p>
            <a:pPr lvl="1"/>
            <a:r>
              <a:rPr lang="en-US" dirty="0" smtClean="0"/>
              <a:t>Not raw disk block storage</a:t>
            </a:r>
          </a:p>
          <a:p>
            <a:r>
              <a:rPr lang="en-US" dirty="0" smtClean="0"/>
              <a:t>Pipes: stream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Not fixed size read/write calls</a:t>
            </a:r>
          </a:p>
          <a:p>
            <a:r>
              <a:rPr lang="en-US" dirty="0" smtClean="0"/>
              <a:t>Memory-mapped files</a:t>
            </a:r>
          </a:p>
          <a:p>
            <a:pPr lvl="1"/>
            <a:r>
              <a:rPr lang="en-US" dirty="0" smtClean="0"/>
              <a:t>Not raw disk reads/writes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Trends and 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Optimize for the computer’s time </a:t>
            </a:r>
          </a:p>
          <a:p>
            <a:pPr>
              <a:buNone/>
            </a:pPr>
            <a:r>
              <a:rPr lang="en-US" dirty="0" smtClean="0"/>
              <a:t>           =&gt; optimize for the user’s time</a:t>
            </a:r>
          </a:p>
          <a:p>
            <a:r>
              <a:rPr lang="en-US" dirty="0" smtClean="0"/>
              <a:t>One processor =&gt; many</a:t>
            </a:r>
          </a:p>
          <a:p>
            <a:r>
              <a:rPr lang="en-US" dirty="0" smtClean="0"/>
              <a:t>One computer =&gt; server clusters</a:t>
            </a:r>
          </a:p>
          <a:p>
            <a:r>
              <a:rPr lang="en-US" dirty="0" smtClean="0"/>
              <a:t>Disk =&gt; solid state memory</a:t>
            </a:r>
          </a:p>
          <a:p>
            <a:r>
              <a:rPr lang="en-US" dirty="0" smtClean="0"/>
              <a:t>Operating systems at user level</a:t>
            </a:r>
          </a:p>
          <a:p>
            <a:pPr lvl="1"/>
            <a:r>
              <a:rPr lang="en-US" dirty="0" smtClean="0"/>
              <a:t>Browsers, databases, servers, parallel runtimes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CSE 452: Distributed Systems</a:t>
            </a:r>
          </a:p>
          <a:p>
            <a:pPr lvl="1"/>
            <a:r>
              <a:rPr lang="en-US" dirty="0" smtClean="0"/>
              <a:t>How can we </a:t>
            </a:r>
            <a:r>
              <a:rPr lang="en-US" smtClean="0"/>
              <a:t>build scalable systems </a:t>
            </a:r>
            <a:r>
              <a:rPr lang="en-US" dirty="0" smtClean="0"/>
              <a:t>that work even though parts of the system can fail at any time?</a:t>
            </a:r>
          </a:p>
          <a:p>
            <a:r>
              <a:rPr lang="en-US" dirty="0" smtClean="0"/>
              <a:t>CSE 484: Security</a:t>
            </a:r>
          </a:p>
          <a:p>
            <a:pPr lvl="1"/>
            <a:r>
              <a:rPr lang="en-US" dirty="0" smtClean="0"/>
              <a:t>How can we build systems that can withstand attack?</a:t>
            </a:r>
          </a:p>
          <a:p>
            <a:r>
              <a:rPr lang="en-US" dirty="0" smtClean="0"/>
              <a:t>CSE 444: Databases</a:t>
            </a:r>
          </a:p>
          <a:p>
            <a:pPr lvl="1"/>
            <a:r>
              <a:rPr lang="en-US" dirty="0" smtClean="0"/>
              <a:t>How do we build systems that can manage giant amounts of data reliably and efficiently?</a:t>
            </a:r>
          </a:p>
          <a:p>
            <a:r>
              <a:rPr lang="en-US" dirty="0" smtClean="0"/>
              <a:t>CSE 461: Networks</a:t>
            </a:r>
          </a:p>
          <a:p>
            <a:pPr lvl="1"/>
            <a:r>
              <a:rPr lang="en-US" dirty="0" smtClean="0"/>
              <a:t>How do we build protocols to allow reliable and efficient communication between computers?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30630</TotalTime>
  <Words>327</Words>
  <Application>Microsoft Macintosh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Course Wrapup</vt:lpstr>
      <vt:lpstr>Major Topics</vt:lpstr>
      <vt:lpstr>OS as Referee</vt:lpstr>
      <vt:lpstr>OS as Illusionist</vt:lpstr>
      <vt:lpstr>OS as Glue</vt:lpstr>
      <vt:lpstr>OS Trends and Future Directions</vt:lpstr>
      <vt:lpstr>Advertisements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Conclusion</dc:title>
  <dc:subject/>
  <dc:creator>Thomas Anderson</dc:creator>
  <cp:keywords/>
  <dc:description>Copyright Thomas Anderson 2012</dc:description>
  <cp:lastModifiedBy>Thomas Anderson</cp:lastModifiedBy>
  <cp:revision>144</cp:revision>
  <cp:lastPrinted>2012-11-28T18:51:02Z</cp:lastPrinted>
  <dcterms:created xsi:type="dcterms:W3CDTF">2012-12-16T07:23:55Z</dcterms:created>
  <dcterms:modified xsi:type="dcterms:W3CDTF">2012-12-16T07:27:59Z</dcterms:modified>
  <cp:category/>
</cp:coreProperties>
</file>