
<file path=[Content_Types].xml><?xml version="1.0" encoding="utf-8"?>
<Types xmlns="http://schemas.openxmlformats.org/package/2006/content-types">
  <Override PartName="/ppt/slides/slide45.xml" ContentType="application/vnd.openxmlformats-officedocument.presentationml.slide+xml"/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41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slides/slide38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s/slide34.xml" ContentType="application/vnd.openxmlformats-officedocument.presentationml.slide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jpeg" ContentType="image/jpeg"/>
  <Override PartName="/ppt/slides/slide22.xml" ContentType="application/vnd.openxmlformats-officedocument.presentationml.slide+xml"/>
  <Override PartName="/ppt/slides/slide30.xml" ContentType="application/vnd.openxmlformats-officedocument.presentationml.slide+xml"/>
  <Override PartName="/docProps/app.xml" ContentType="application/vnd.openxmlformats-officedocument.extended-properties+xml"/>
  <Override PartName="/ppt/slides/slide46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42.xml" ContentType="application/vnd.openxmlformats-officedocument.presentationml.slide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ppt/slides/slide39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35.xml" ContentType="application/vnd.openxmlformats-officedocument.presentationml.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Default Extension="png" ContentType="image/png"/>
  <Override PartName="/ppt/slides/slide23.xml" ContentType="application/vnd.openxmlformats-officedocument.presentationml.slide+xml"/>
  <Override PartName="/ppt/slides/slide31.xml" ContentType="application/vnd.openxmlformats-officedocument.presentationml.slide+xml"/>
  <Default Extension="pdf" ContentType="application/pdf"/>
  <Override PartName="/ppt/slides/slide47.xml" ContentType="application/vnd.openxmlformats-officedocument.presentationml.slide+xml"/>
  <Override PartName="/ppt/slides/slide43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s/slide36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48.xml" ContentType="application/vnd.openxmlformats-officedocument.presentationml.slide+xml"/>
  <Override PartName="/ppt/slides/slide20.xml" ContentType="application/vnd.openxmlformats-officedocument.presentationml.slide+xml"/>
  <Override PartName="/ppt/slides/slide44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37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50"/>
  </p:notesMasterIdLst>
  <p:handoutMasterIdLst>
    <p:handoutMasterId r:id="rId51"/>
  </p:handoutMasterIdLst>
  <p:sldIdLst>
    <p:sldId id="256" r:id="rId2"/>
    <p:sldId id="415" r:id="rId3"/>
    <p:sldId id="511" r:id="rId4"/>
    <p:sldId id="514" r:id="rId5"/>
    <p:sldId id="517" r:id="rId6"/>
    <p:sldId id="515" r:id="rId7"/>
    <p:sldId id="513" r:id="rId8"/>
    <p:sldId id="521" r:id="rId9"/>
    <p:sldId id="522" r:id="rId10"/>
    <p:sldId id="523" r:id="rId11"/>
    <p:sldId id="524" r:id="rId12"/>
    <p:sldId id="525" r:id="rId13"/>
    <p:sldId id="526" r:id="rId14"/>
    <p:sldId id="527" r:id="rId15"/>
    <p:sldId id="558" r:id="rId16"/>
    <p:sldId id="529" r:id="rId17"/>
    <p:sldId id="532" r:id="rId18"/>
    <p:sldId id="546" r:id="rId19"/>
    <p:sldId id="530" r:id="rId20"/>
    <p:sldId id="531" r:id="rId21"/>
    <p:sldId id="536" r:id="rId22"/>
    <p:sldId id="559" r:id="rId23"/>
    <p:sldId id="560" r:id="rId24"/>
    <p:sldId id="561" r:id="rId25"/>
    <p:sldId id="562" r:id="rId26"/>
    <p:sldId id="563" r:id="rId27"/>
    <p:sldId id="564" r:id="rId28"/>
    <p:sldId id="565" r:id="rId29"/>
    <p:sldId id="566" r:id="rId30"/>
    <p:sldId id="567" r:id="rId31"/>
    <p:sldId id="568" r:id="rId32"/>
    <p:sldId id="569" r:id="rId33"/>
    <p:sldId id="570" r:id="rId34"/>
    <p:sldId id="571" r:id="rId35"/>
    <p:sldId id="572" r:id="rId36"/>
    <p:sldId id="573" r:id="rId37"/>
    <p:sldId id="574" r:id="rId38"/>
    <p:sldId id="575" r:id="rId39"/>
    <p:sldId id="576" r:id="rId40"/>
    <p:sldId id="577" r:id="rId41"/>
    <p:sldId id="586" r:id="rId42"/>
    <p:sldId id="587" r:id="rId43"/>
    <p:sldId id="588" r:id="rId44"/>
    <p:sldId id="589" r:id="rId45"/>
    <p:sldId id="590" r:id="rId46"/>
    <p:sldId id="591" r:id="rId47"/>
    <p:sldId id="592" r:id="rId48"/>
    <p:sldId id="593" r:id="rId4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4" frameSlides="1"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34606" autoAdjust="0"/>
    <p:restoredTop sz="86449" autoAdjust="0"/>
  </p:normalViewPr>
  <p:slideViewPr>
    <p:cSldViewPr snapToGrid="0" snapToObjects="1">
      <p:cViewPr varScale="1">
        <p:scale>
          <a:sx n="101" d="100"/>
          <a:sy n="101" d="100"/>
        </p:scale>
        <p:origin x="-48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52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notesMaster" Target="notesMasters/notesMaster1.xml"/><Relationship Id="rId51" Type="http://schemas.openxmlformats.org/officeDocument/2006/relationships/handoutMaster" Target="handoutMasters/handoutMaster1.xml"/><Relationship Id="rId52" Type="http://schemas.openxmlformats.org/officeDocument/2006/relationships/printerSettings" Target="printerSettings/printerSettings1.bin"/><Relationship Id="rId53" Type="http://schemas.openxmlformats.org/officeDocument/2006/relationships/presProps" Target="presProps.xml"/><Relationship Id="rId54" Type="http://schemas.openxmlformats.org/officeDocument/2006/relationships/viewProps" Target="viewProps.xml"/><Relationship Id="rId55" Type="http://schemas.openxmlformats.org/officeDocument/2006/relationships/theme" Target="theme/theme1.xml"/><Relationship Id="rId56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64801D-7B6B-5F4A-8968-09970CCB169C}" type="datetimeFigureOut">
              <a:rPr lang="en-US" smtClean="0"/>
              <a:pPr/>
              <a:t>5/28/14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EEC0CD-F1DA-FC46-B0C6-E241E5C04A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BC2D66-7F57-E94D-93F5-2C545036412A}" type="datetimeFigureOut">
              <a:rPr lang="en-US" smtClean="0"/>
              <a:pPr/>
              <a:t>5/28/14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D3955F-9E14-2048-A3C7-B473A3FD9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3955F-9E14-2048-A3C7-B473A3FD983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9FA4-D782-704D-BA4F-C6B6CE6C5758}" type="datetimeFigureOut">
              <a:rPr lang="en-US" smtClean="0"/>
              <a:pPr/>
              <a:t>5/28/14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6C75-BD49-9148-AF50-F8E61D68A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9FA4-D782-704D-BA4F-C6B6CE6C5758}" type="datetimeFigureOut">
              <a:rPr lang="en-US" smtClean="0"/>
              <a:pPr/>
              <a:t>5/28/14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6C75-BD49-9148-AF50-F8E61D68A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9FA4-D782-704D-BA4F-C6B6CE6C5758}" type="datetimeFigureOut">
              <a:rPr lang="en-US" smtClean="0"/>
              <a:pPr/>
              <a:t>5/28/14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6C75-BD49-9148-AF50-F8E61D68A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9FA4-D782-704D-BA4F-C6B6CE6C5758}" type="datetimeFigureOut">
              <a:rPr lang="en-US" smtClean="0"/>
              <a:pPr/>
              <a:t>5/28/14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6C75-BD49-9148-AF50-F8E61D68A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9FA4-D782-704D-BA4F-C6B6CE6C5758}" type="datetimeFigureOut">
              <a:rPr lang="en-US" smtClean="0"/>
              <a:pPr/>
              <a:t>5/28/14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6C75-BD49-9148-AF50-F8E61D68A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9FA4-D782-704D-BA4F-C6B6CE6C5758}" type="datetimeFigureOut">
              <a:rPr lang="en-US" smtClean="0"/>
              <a:pPr/>
              <a:t>5/28/14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6C75-BD49-9148-AF50-F8E61D68A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9FA4-D782-704D-BA4F-C6B6CE6C5758}" type="datetimeFigureOut">
              <a:rPr lang="en-US" smtClean="0"/>
              <a:pPr/>
              <a:t>5/28/14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6C75-BD49-9148-AF50-F8E61D68A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9FA4-D782-704D-BA4F-C6B6CE6C5758}" type="datetimeFigureOut">
              <a:rPr lang="en-US" smtClean="0"/>
              <a:pPr/>
              <a:t>5/28/14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6C75-BD49-9148-AF50-F8E61D68A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9FA4-D782-704D-BA4F-C6B6CE6C5758}" type="datetimeFigureOut">
              <a:rPr lang="en-US" smtClean="0"/>
              <a:pPr/>
              <a:t>5/28/14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6C75-BD49-9148-AF50-F8E61D68A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9FA4-D782-704D-BA4F-C6B6CE6C5758}" type="datetimeFigureOut">
              <a:rPr lang="en-US" smtClean="0"/>
              <a:pPr/>
              <a:t>5/28/14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6C75-BD49-9148-AF50-F8E61D68A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9FA4-D782-704D-BA4F-C6B6CE6C5758}" type="datetimeFigureOut">
              <a:rPr lang="en-US" smtClean="0"/>
              <a:pPr/>
              <a:t>5/28/14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6C75-BD49-9148-AF50-F8E61D68A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09FA4-D782-704D-BA4F-C6B6CE6C5758}" type="datetimeFigureOut">
              <a:rPr lang="en-US" smtClean="0"/>
              <a:pPr/>
              <a:t>5/28/14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E6C75-BD49-9148-AF50-F8E61D68A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df"/><Relationship Id="rId3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df"/><Relationship Id="rId3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df"/><Relationship Id="rId3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df"/><Relationship Id="rId3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df"/><Relationship Id="rId3" Type="http://schemas.openxmlformats.org/officeDocument/2006/relationships/image" Target="../media/image12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df"/><Relationship Id="rId3" Type="http://schemas.openxmlformats.org/officeDocument/2006/relationships/image" Target="../media/image14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df"/><Relationship Id="rId3" Type="http://schemas.openxmlformats.org/officeDocument/2006/relationships/image" Target="../media/image16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df"/><Relationship Id="rId3" Type="http://schemas.openxmlformats.org/officeDocument/2006/relationships/image" Target="../media/image18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df"/><Relationship Id="rId3" Type="http://schemas.openxmlformats.org/officeDocument/2006/relationships/image" Target="../media/image20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pdf"/><Relationship Id="rId3" Type="http://schemas.openxmlformats.org/officeDocument/2006/relationships/image" Target="../media/image2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pdf"/><Relationship Id="rId3" Type="http://schemas.openxmlformats.org/officeDocument/2006/relationships/image" Target="../media/image24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5.pdf"/><Relationship Id="rId3" Type="http://schemas.openxmlformats.org/officeDocument/2006/relationships/image" Target="../media/image26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7.pdf"/><Relationship Id="rId3" Type="http://schemas.openxmlformats.org/officeDocument/2006/relationships/image" Target="../media/image28.pn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df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File System Reliability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FFS: Create a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Normal operation:</a:t>
            </a:r>
          </a:p>
          <a:p>
            <a:r>
              <a:rPr lang="en-US" dirty="0" smtClean="0"/>
              <a:t>Allocate data block</a:t>
            </a:r>
          </a:p>
          <a:p>
            <a:r>
              <a:rPr lang="en-US" dirty="0" smtClean="0"/>
              <a:t>Write data block</a:t>
            </a:r>
          </a:p>
          <a:p>
            <a:r>
              <a:rPr lang="en-US" dirty="0" smtClean="0"/>
              <a:t>Allocate </a:t>
            </a:r>
            <a:r>
              <a:rPr lang="en-US" dirty="0" err="1" smtClean="0"/>
              <a:t>inode</a:t>
            </a:r>
            <a:endParaRPr lang="en-US" dirty="0" smtClean="0"/>
          </a:p>
          <a:p>
            <a:r>
              <a:rPr lang="en-US" dirty="0" smtClean="0"/>
              <a:t>Write </a:t>
            </a:r>
            <a:r>
              <a:rPr lang="en-US" dirty="0" err="1" smtClean="0"/>
              <a:t>inode</a:t>
            </a:r>
            <a:r>
              <a:rPr lang="en-US" dirty="0" smtClean="0"/>
              <a:t> block</a:t>
            </a:r>
          </a:p>
          <a:p>
            <a:r>
              <a:rPr lang="en-US" dirty="0" smtClean="0"/>
              <a:t>Update bitmap of free blocks</a:t>
            </a:r>
          </a:p>
          <a:p>
            <a:r>
              <a:rPr lang="en-US" dirty="0" smtClean="0"/>
              <a:t>Update directory with file name -&gt; file number</a:t>
            </a:r>
          </a:p>
          <a:p>
            <a:r>
              <a:rPr lang="en-US" dirty="0" smtClean="0"/>
              <a:t>Update modify time for directory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90098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Recovery:</a:t>
            </a:r>
          </a:p>
          <a:p>
            <a:r>
              <a:rPr lang="en-US" dirty="0" smtClean="0"/>
              <a:t>Scan </a:t>
            </a:r>
            <a:r>
              <a:rPr lang="en-US" dirty="0" err="1" smtClean="0"/>
              <a:t>inode</a:t>
            </a:r>
            <a:r>
              <a:rPr lang="en-US" dirty="0" smtClean="0"/>
              <a:t> table</a:t>
            </a:r>
          </a:p>
          <a:p>
            <a:r>
              <a:rPr lang="en-US" dirty="0" smtClean="0"/>
              <a:t>If any unlinked files (not in any directory), delete</a:t>
            </a:r>
          </a:p>
          <a:p>
            <a:r>
              <a:rPr lang="en-US" dirty="0" smtClean="0"/>
              <a:t>Compare free block bitmap against </a:t>
            </a:r>
            <a:r>
              <a:rPr lang="en-US" dirty="0" err="1" smtClean="0"/>
              <a:t>inode</a:t>
            </a:r>
            <a:r>
              <a:rPr lang="en-US" dirty="0" smtClean="0"/>
              <a:t> trees</a:t>
            </a:r>
          </a:p>
          <a:p>
            <a:r>
              <a:rPr lang="en-US" dirty="0" smtClean="0"/>
              <a:t>Scan directories for missing update/access times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Time proportional to size of disk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FFS: Move a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Normal operation:</a:t>
            </a:r>
          </a:p>
          <a:p>
            <a:r>
              <a:rPr lang="en-US" dirty="0" smtClean="0"/>
              <a:t>Remove filename from old directory</a:t>
            </a:r>
          </a:p>
          <a:p>
            <a:r>
              <a:rPr lang="en-US" dirty="0" smtClean="0"/>
              <a:t>Add filename to new directory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Recovery:</a:t>
            </a:r>
          </a:p>
          <a:p>
            <a:r>
              <a:rPr lang="en-US" dirty="0" smtClean="0"/>
              <a:t>Scan all directories to determine set of live files</a:t>
            </a:r>
          </a:p>
          <a:p>
            <a:r>
              <a:rPr lang="en-US" dirty="0" smtClean="0"/>
              <a:t>Consider files with valid </a:t>
            </a:r>
            <a:r>
              <a:rPr lang="en-US" dirty="0" err="1" smtClean="0"/>
              <a:t>inodes</a:t>
            </a:r>
            <a:r>
              <a:rPr lang="en-US" dirty="0" smtClean="0"/>
              <a:t> and not in any directory</a:t>
            </a:r>
          </a:p>
          <a:p>
            <a:pPr lvl="1"/>
            <a:r>
              <a:rPr lang="en-US" dirty="0" smtClean="0"/>
              <a:t>New file being created?</a:t>
            </a:r>
          </a:p>
          <a:p>
            <a:pPr lvl="1"/>
            <a:r>
              <a:rPr lang="en-US" dirty="0" smtClean="0"/>
              <a:t>File move?</a:t>
            </a:r>
          </a:p>
          <a:p>
            <a:pPr lvl="1"/>
            <a:r>
              <a:rPr lang="en-US" dirty="0" smtClean="0"/>
              <a:t>File deletion?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FFS: Move and </a:t>
            </a:r>
            <a:r>
              <a:rPr lang="en-US" dirty="0" err="1" smtClean="0"/>
              <a:t>Grep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Process A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move file from </a:t>
            </a:r>
            <a:r>
              <a:rPr lang="en-US" dirty="0" err="1" smtClean="0"/>
              <a:t>x</a:t>
            </a:r>
            <a:r>
              <a:rPr lang="en-US" dirty="0" smtClean="0"/>
              <a:t> to </a:t>
            </a:r>
            <a:r>
              <a:rPr lang="en-US" dirty="0" err="1" smtClean="0"/>
              <a:t>y</a:t>
            </a:r>
            <a:endParaRPr lang="en-US" dirty="0" smtClean="0"/>
          </a:p>
          <a:p>
            <a:pPr lvl="1">
              <a:buNone/>
            </a:pPr>
            <a:r>
              <a:rPr lang="en-US" dirty="0" err="1" smtClean="0"/>
              <a:t>mv</a:t>
            </a:r>
            <a:r>
              <a:rPr lang="en-US" dirty="0" smtClean="0"/>
              <a:t> </a:t>
            </a:r>
            <a:r>
              <a:rPr lang="en-US" dirty="0" err="1" smtClean="0"/>
              <a:t>x</a:t>
            </a:r>
            <a:r>
              <a:rPr lang="en-US" dirty="0" smtClean="0"/>
              <a:t>/file </a:t>
            </a:r>
            <a:r>
              <a:rPr lang="en-US" dirty="0" err="1" smtClean="0"/>
              <a:t>y</a:t>
            </a:r>
            <a:r>
              <a:rPr lang="en-US" dirty="0" smtClean="0"/>
              <a:t>/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Process B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grep</a:t>
            </a:r>
            <a:r>
              <a:rPr lang="en-US" dirty="0" smtClean="0"/>
              <a:t> across </a:t>
            </a:r>
            <a:r>
              <a:rPr lang="en-US" dirty="0" err="1" smtClean="0"/>
              <a:t>x</a:t>
            </a:r>
            <a:r>
              <a:rPr lang="en-US" dirty="0" smtClean="0"/>
              <a:t> and </a:t>
            </a:r>
            <a:r>
              <a:rPr lang="en-US" dirty="0" err="1" smtClean="0"/>
              <a:t>y</a:t>
            </a:r>
            <a:endParaRPr lang="en-US" dirty="0" smtClean="0"/>
          </a:p>
          <a:p>
            <a:pPr lvl="1">
              <a:buNone/>
            </a:pPr>
            <a:r>
              <a:rPr lang="en-US" dirty="0" err="1" smtClean="0"/>
              <a:t>grep</a:t>
            </a:r>
            <a:r>
              <a:rPr lang="en-US" dirty="0" smtClean="0"/>
              <a:t> </a:t>
            </a:r>
            <a:r>
              <a:rPr lang="en-US" dirty="0" err="1" smtClean="0"/>
              <a:t>x</a:t>
            </a:r>
            <a:r>
              <a:rPr lang="en-US" dirty="0" smtClean="0"/>
              <a:t>/* </a:t>
            </a:r>
            <a:r>
              <a:rPr lang="en-US" dirty="0" err="1" smtClean="0"/>
              <a:t>y</a:t>
            </a:r>
            <a:r>
              <a:rPr lang="en-US" dirty="0" smtClean="0"/>
              <a:t>/*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Will </a:t>
            </a:r>
            <a:r>
              <a:rPr lang="en-US" dirty="0" err="1" smtClean="0"/>
              <a:t>grep</a:t>
            </a:r>
            <a:r>
              <a:rPr lang="en-US" dirty="0" smtClean="0"/>
              <a:t> always see contents of file?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Normal operation:</a:t>
            </a:r>
          </a:p>
          <a:p>
            <a:r>
              <a:rPr lang="en-US" dirty="0" smtClean="0"/>
              <a:t>Write name of each open file to app folder</a:t>
            </a:r>
          </a:p>
          <a:p>
            <a:r>
              <a:rPr lang="en-US" dirty="0" smtClean="0"/>
              <a:t>Write changes to backup file</a:t>
            </a:r>
          </a:p>
          <a:p>
            <a:r>
              <a:rPr lang="en-US" dirty="0" smtClean="0"/>
              <a:t>Rename backup file to be file (atomic operation provided by file system)</a:t>
            </a:r>
          </a:p>
          <a:p>
            <a:r>
              <a:rPr lang="en-US" dirty="0" smtClean="0"/>
              <a:t>Delete list in app folder on clean shutdown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Recovery:</a:t>
            </a:r>
          </a:p>
          <a:p>
            <a:r>
              <a:rPr lang="en-US" dirty="0" smtClean="0"/>
              <a:t>On startup, see if any files were left open</a:t>
            </a:r>
          </a:p>
          <a:p>
            <a:r>
              <a:rPr lang="en-US" dirty="0" smtClean="0"/>
              <a:t>If so, look for backup file</a:t>
            </a:r>
          </a:p>
          <a:p>
            <a:r>
              <a:rPr lang="en-US" dirty="0" smtClean="0"/>
              <a:t>If so, ask user to compare versions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Careful Ordering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Pros</a:t>
            </a:r>
          </a:p>
          <a:p>
            <a:pPr lvl="1"/>
            <a:r>
              <a:rPr lang="en-US" dirty="0" smtClean="0"/>
              <a:t>Works with minimal support in the disk drive</a:t>
            </a:r>
          </a:p>
          <a:p>
            <a:pPr lvl="1"/>
            <a:r>
              <a:rPr lang="en-US" dirty="0" smtClean="0"/>
              <a:t>Works for most multi-step operations</a:t>
            </a:r>
          </a:p>
          <a:p>
            <a:r>
              <a:rPr lang="en-US" dirty="0" smtClean="0"/>
              <a:t>Cons</a:t>
            </a:r>
          </a:p>
          <a:p>
            <a:pPr lvl="1"/>
            <a:r>
              <a:rPr lang="en-US" dirty="0" smtClean="0"/>
              <a:t>Can require time-consuming recovery after a failure</a:t>
            </a:r>
          </a:p>
          <a:p>
            <a:pPr lvl="1"/>
            <a:r>
              <a:rPr lang="en-US" dirty="0" smtClean="0"/>
              <a:t>Difficult to reduce every operation to a safely interruptible sequence of writes</a:t>
            </a:r>
          </a:p>
          <a:p>
            <a:pPr lvl="1"/>
            <a:r>
              <a:rPr lang="en-US" dirty="0" smtClean="0"/>
              <a:t>Difficult to achieve consistency when multiple operations occur concurrently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Reliability Approach #2:</a:t>
            </a:r>
            <a:br>
              <a:rPr lang="en-US" dirty="0" smtClean="0"/>
            </a:br>
            <a:r>
              <a:rPr lang="en-US" dirty="0" smtClean="0"/>
              <a:t>Copy on Write File Layout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 update file system, write a new version of the file system containing the update</a:t>
            </a:r>
          </a:p>
          <a:p>
            <a:pPr lvl="1"/>
            <a:r>
              <a:rPr lang="en-US" dirty="0" smtClean="0"/>
              <a:t>Never update in place</a:t>
            </a:r>
          </a:p>
          <a:p>
            <a:pPr lvl="1"/>
            <a:r>
              <a:rPr lang="en-US" dirty="0" smtClean="0"/>
              <a:t>Reuse existing unchanged disk blocks</a:t>
            </a:r>
          </a:p>
          <a:p>
            <a:r>
              <a:rPr lang="en-US" dirty="0" smtClean="0"/>
              <a:t>Seems expensive!  But</a:t>
            </a:r>
          </a:p>
          <a:p>
            <a:pPr lvl="1"/>
            <a:r>
              <a:rPr lang="en-US" dirty="0" smtClean="0"/>
              <a:t>Updates can be batched</a:t>
            </a:r>
          </a:p>
          <a:p>
            <a:pPr lvl="1"/>
            <a:r>
              <a:rPr lang="en-US" dirty="0" smtClean="0"/>
              <a:t>Almost all disk writes can occur in parallel</a:t>
            </a:r>
          </a:p>
          <a:p>
            <a:r>
              <a:rPr lang="en-US" dirty="0" smtClean="0"/>
              <a:t>Approach taken in network file server appliances (WAFL, ZFS)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 on Write/Write Anywhere</a:t>
            </a:r>
            <a:endParaRPr lang="en-US" dirty="0"/>
          </a:p>
        </p:txBody>
      </p:sp>
      <p:pic>
        <p:nvPicPr>
          <p:cNvPr id="4" name="Content Placeholder 3" descr="COW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l="-6239" r="-6239"/>
              <a:stretch>
                <a:fillRect/>
              </a:stretch>
            </p:blipFill>
          </mc:Choice>
          <mc:Fallback>
            <p:blipFill>
              <a:blip r:embed="rId3"/>
              <a:srcRect l="-6239" r="-6239"/>
              <a:stretch>
                <a:fillRect/>
              </a:stretch>
            </p:blipFill>
          </mc:Fallback>
        </mc:AlternateContent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 on Write/Write Anywhere</a:t>
            </a:r>
            <a:endParaRPr lang="en-US" dirty="0"/>
          </a:p>
        </p:txBody>
      </p:sp>
      <p:pic>
        <p:nvPicPr>
          <p:cNvPr id="4" name="Content Placeholder 3" descr="COW-update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t="-13978" b="-13978"/>
              <a:stretch>
                <a:fillRect/>
              </a:stretch>
            </p:blipFill>
          </mc:Choice>
          <mc:Fallback>
            <p:blipFill>
              <a:blip r:embed="rId3"/>
              <a:srcRect t="-13978" b="-13978"/>
              <a:stretch>
                <a:fillRect/>
              </a:stretch>
            </p:blipFill>
          </mc:Fallback>
        </mc:AlternateContent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 on Write Batch Update</a:t>
            </a:r>
            <a:endParaRPr lang="en-US" dirty="0"/>
          </a:p>
        </p:txBody>
      </p:sp>
      <p:pic>
        <p:nvPicPr>
          <p:cNvPr id="6" name="Content Placeholder 5" descr="BatchUpdate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l="-26656" r="-26656"/>
              <a:stretch>
                <a:fillRect/>
              </a:stretch>
            </p:blipFill>
          </mc:Choice>
          <mc:Fallback>
            <p:blipFill>
              <a:blip r:embed="rId3"/>
              <a:srcRect l="-26656" r="-26656"/>
              <a:stretch>
                <a:fillRect/>
              </a:stretch>
            </p:blipFill>
          </mc:Fallback>
        </mc:AlternateContent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FFS Update in Place</a:t>
            </a:r>
            <a:endParaRPr lang="en-US" dirty="0"/>
          </a:p>
        </p:txBody>
      </p:sp>
      <p:pic>
        <p:nvPicPr>
          <p:cNvPr id="4" name="Content Placeholder 3" descr="COW-v-UpdateInPlace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l="-40915" r="-40915"/>
              <a:stretch>
                <a:fillRect/>
              </a:stretch>
            </p:blipFill>
          </mc:Choice>
          <mc:Fallback>
            <p:blipFill>
              <a:blip r:embed="rId3"/>
              <a:srcRect l="-40915" r="-40915"/>
              <a:stretch>
                <a:fillRect/>
              </a:stretch>
            </p:blipFill>
          </mc:Fallback>
        </mc:AlternateContent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Problem posed by machine/disk failures</a:t>
            </a:r>
          </a:p>
          <a:p>
            <a:r>
              <a:rPr lang="en-US" dirty="0" smtClean="0"/>
              <a:t>Transaction concept</a:t>
            </a:r>
          </a:p>
          <a:p>
            <a:r>
              <a:rPr lang="en-US" dirty="0" smtClean="0"/>
              <a:t>Reliability</a:t>
            </a:r>
          </a:p>
          <a:p>
            <a:pPr lvl="1"/>
            <a:r>
              <a:rPr lang="en-US" dirty="0" smtClean="0"/>
              <a:t>Careful sequencing of file system operations</a:t>
            </a:r>
          </a:p>
          <a:p>
            <a:pPr lvl="1"/>
            <a:r>
              <a:rPr lang="en-US" dirty="0" smtClean="0"/>
              <a:t>Copy-on-write (WAFL, ZFS)</a:t>
            </a:r>
          </a:p>
          <a:p>
            <a:pPr lvl="1"/>
            <a:r>
              <a:rPr lang="en-US" dirty="0" err="1" smtClean="0"/>
              <a:t>Journalling</a:t>
            </a:r>
            <a:r>
              <a:rPr lang="en-US" dirty="0" smtClean="0"/>
              <a:t> (NTFS, </a:t>
            </a:r>
            <a:r>
              <a:rPr lang="en-US" dirty="0" err="1" smtClean="0"/>
              <a:t>linux</a:t>
            </a:r>
            <a:r>
              <a:rPr lang="en-US" dirty="0" smtClean="0"/>
              <a:t> ext4)</a:t>
            </a:r>
          </a:p>
          <a:p>
            <a:pPr lvl="1"/>
            <a:r>
              <a:rPr lang="en-US" dirty="0" smtClean="0"/>
              <a:t>Log structure (flash storage)</a:t>
            </a:r>
          </a:p>
          <a:p>
            <a:r>
              <a:rPr lang="en-US" dirty="0" smtClean="0"/>
              <a:t>Availability</a:t>
            </a:r>
          </a:p>
          <a:p>
            <a:pPr lvl="1"/>
            <a:r>
              <a:rPr lang="en-US" dirty="0" smtClean="0"/>
              <a:t>RAID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WAFL Write Location</a:t>
            </a:r>
            <a:endParaRPr lang="en-US" dirty="0"/>
          </a:p>
        </p:txBody>
      </p:sp>
      <p:pic>
        <p:nvPicPr>
          <p:cNvPr id="4" name="Content Placeholder 3" descr="COW-v-UpdateInPlace-COW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l="-40915" r="-40915"/>
              <a:stretch>
                <a:fillRect/>
              </a:stretch>
            </p:blipFill>
          </mc:Choice>
          <mc:Fallback>
            <p:blipFill>
              <a:blip r:embed="rId3"/>
              <a:srcRect l="-40915" r="-40915"/>
              <a:stretch>
                <a:fillRect/>
              </a:stretch>
            </p:blipFill>
          </mc:Fallback>
        </mc:AlternateContent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 on Write Garbage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write efficiency, want contiguous sequences of free blocks</a:t>
            </a:r>
          </a:p>
          <a:p>
            <a:pPr lvl="1"/>
            <a:r>
              <a:rPr lang="en-US" dirty="0" smtClean="0"/>
              <a:t>Spread across all block groups</a:t>
            </a:r>
          </a:p>
          <a:p>
            <a:pPr lvl="1"/>
            <a:r>
              <a:rPr lang="en-US" dirty="0" smtClean="0"/>
              <a:t>Updates leave dead blocks scattered</a:t>
            </a:r>
          </a:p>
          <a:p>
            <a:r>
              <a:rPr lang="en-US" dirty="0" smtClean="0"/>
              <a:t>For read efficiency, want data read together to be in the same block group</a:t>
            </a:r>
          </a:p>
          <a:p>
            <a:pPr lvl="1"/>
            <a:r>
              <a:rPr lang="en-US" dirty="0" smtClean="0"/>
              <a:t>Write anywhere leaves related data scattered</a:t>
            </a:r>
          </a:p>
          <a:p>
            <a:pPr>
              <a:buNone/>
            </a:pPr>
            <a:r>
              <a:rPr lang="en-US" dirty="0" smtClean="0"/>
              <a:t>=&gt; Background coalescing of live/dead blocks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 On Write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Pros</a:t>
            </a:r>
          </a:p>
          <a:p>
            <a:pPr lvl="1"/>
            <a:r>
              <a:rPr lang="en-US" dirty="0" smtClean="0"/>
              <a:t>Correct behavior regardless of failures</a:t>
            </a:r>
          </a:p>
          <a:p>
            <a:pPr lvl="1"/>
            <a:r>
              <a:rPr lang="en-US" dirty="0" smtClean="0"/>
              <a:t>Fast recovery (root block array)</a:t>
            </a:r>
          </a:p>
          <a:p>
            <a:pPr lvl="1"/>
            <a:r>
              <a:rPr lang="en-US" dirty="0" smtClean="0"/>
              <a:t>High throughput (best if updates are batched)</a:t>
            </a:r>
          </a:p>
          <a:p>
            <a:r>
              <a:rPr lang="en-US" dirty="0" smtClean="0"/>
              <a:t>Cons</a:t>
            </a:r>
          </a:p>
          <a:p>
            <a:pPr lvl="1"/>
            <a:r>
              <a:rPr lang="en-US" dirty="0" smtClean="0"/>
              <a:t>Potential for high latency</a:t>
            </a:r>
          </a:p>
          <a:p>
            <a:pPr lvl="1"/>
            <a:r>
              <a:rPr lang="en-US" dirty="0" smtClean="0"/>
              <a:t>Small changes require many writes</a:t>
            </a:r>
          </a:p>
          <a:p>
            <a:pPr lvl="1"/>
            <a:r>
              <a:rPr lang="en-US" dirty="0" smtClean="0"/>
              <a:t>Garbage collection essential for performance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Logging File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Instead of modifying data structures on disk directly, write changes to a journal/log</a:t>
            </a:r>
          </a:p>
          <a:p>
            <a:pPr lvl="1"/>
            <a:r>
              <a:rPr lang="en-US" dirty="0" smtClean="0"/>
              <a:t>Intention list: set of changes we intend to make</a:t>
            </a:r>
          </a:p>
          <a:p>
            <a:pPr lvl="1"/>
            <a:r>
              <a:rPr lang="en-US" dirty="0" smtClean="0"/>
              <a:t>Log/Journal is </a:t>
            </a:r>
            <a:r>
              <a:rPr lang="en-US" b="1" dirty="0" smtClean="0"/>
              <a:t>append-only</a:t>
            </a:r>
          </a:p>
          <a:p>
            <a:r>
              <a:rPr lang="en-US" dirty="0" smtClean="0"/>
              <a:t>Once changes are on log, safe to apply changes to data structures on disk</a:t>
            </a:r>
          </a:p>
          <a:p>
            <a:pPr lvl="1"/>
            <a:r>
              <a:rPr lang="en-US" dirty="0" smtClean="0"/>
              <a:t>Recovery can read log to see what changes were intended</a:t>
            </a:r>
          </a:p>
          <a:p>
            <a:r>
              <a:rPr lang="en-US" dirty="0" smtClean="0"/>
              <a:t>Once changes are copied, safe to remove log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Redo Logging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Prepare</a:t>
            </a:r>
          </a:p>
          <a:p>
            <a:pPr lvl="1"/>
            <a:r>
              <a:rPr lang="en-US" dirty="0" smtClean="0"/>
              <a:t>Write all changes (in transaction) to log</a:t>
            </a:r>
          </a:p>
          <a:p>
            <a:r>
              <a:rPr lang="en-US" dirty="0" smtClean="0"/>
              <a:t>Commit</a:t>
            </a:r>
          </a:p>
          <a:p>
            <a:pPr lvl="1"/>
            <a:r>
              <a:rPr lang="en-US" dirty="0" smtClean="0"/>
              <a:t>Single disk write to make transaction durable</a:t>
            </a:r>
          </a:p>
          <a:p>
            <a:r>
              <a:rPr lang="en-US" dirty="0" smtClean="0"/>
              <a:t>Redo</a:t>
            </a:r>
          </a:p>
          <a:p>
            <a:pPr lvl="1"/>
            <a:r>
              <a:rPr lang="en-US" dirty="0" smtClean="0"/>
              <a:t>Copy changes to disk</a:t>
            </a:r>
          </a:p>
          <a:p>
            <a:r>
              <a:rPr lang="en-US" dirty="0" smtClean="0"/>
              <a:t>Garbage collection</a:t>
            </a:r>
          </a:p>
          <a:p>
            <a:pPr lvl="1"/>
            <a:r>
              <a:rPr lang="en-US" dirty="0" smtClean="0"/>
              <a:t>Reclaim space in log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Recovery</a:t>
            </a:r>
          </a:p>
          <a:p>
            <a:pPr lvl="1"/>
            <a:r>
              <a:rPr lang="en-US" dirty="0" smtClean="0"/>
              <a:t>Read log</a:t>
            </a:r>
          </a:p>
          <a:p>
            <a:pPr lvl="1"/>
            <a:r>
              <a:rPr lang="en-US" dirty="0" smtClean="0"/>
              <a:t>Redo any operations for committed transactions</a:t>
            </a:r>
          </a:p>
          <a:p>
            <a:pPr lvl="1"/>
            <a:r>
              <a:rPr lang="en-US" dirty="0" smtClean="0"/>
              <a:t>Garbage collect log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Transaction Start</a:t>
            </a:r>
            <a:endParaRPr lang="en-US" dirty="0"/>
          </a:p>
        </p:txBody>
      </p:sp>
      <p:pic>
        <p:nvPicPr>
          <p:cNvPr id="6" name="Content Placeholder 5" descr="transactionExample-a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t="-27282" b="-27282"/>
              <a:stretch>
                <a:fillRect/>
              </a:stretch>
            </p:blipFill>
          </mc:Choice>
          <mc:Fallback>
            <p:blipFill>
              <a:blip r:embed="rId3"/>
              <a:srcRect t="-27282" b="-27282"/>
              <a:stretch>
                <a:fillRect/>
              </a:stretch>
            </p:blipFill>
          </mc:Fallback>
        </mc:AlternateContent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Updates Are Logged</a:t>
            </a:r>
            <a:endParaRPr lang="en-US" dirty="0"/>
          </a:p>
        </p:txBody>
      </p:sp>
      <p:pic>
        <p:nvPicPr>
          <p:cNvPr id="4" name="Content Placeholder 3" descr="transactionExample-b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t="-29893" b="-29893"/>
              <a:stretch>
                <a:fillRect/>
              </a:stretch>
            </p:blipFill>
          </mc:Choice>
          <mc:Fallback>
            <p:blipFill>
              <a:blip r:embed="rId3"/>
              <a:srcRect t="-29893" b="-29893"/>
              <a:stretch>
                <a:fillRect/>
              </a:stretch>
            </p:blipFill>
          </mc:Fallback>
        </mc:AlternateContent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Commit Logged</a:t>
            </a:r>
            <a:endParaRPr lang="en-US" dirty="0"/>
          </a:p>
        </p:txBody>
      </p:sp>
      <p:pic>
        <p:nvPicPr>
          <p:cNvPr id="4" name="Content Placeholder 3" descr="transactionExample-c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t="-29893" b="-29893"/>
              <a:stretch>
                <a:fillRect/>
              </a:stretch>
            </p:blipFill>
          </mc:Choice>
          <mc:Fallback>
            <p:blipFill>
              <a:blip r:embed="rId3"/>
              <a:srcRect t="-29893" b="-29893"/>
              <a:stretch>
                <a:fillRect/>
              </a:stretch>
            </p:blipFill>
          </mc:Fallback>
        </mc:AlternateContent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Copy Back</a:t>
            </a:r>
            <a:endParaRPr lang="en-US" dirty="0"/>
          </a:p>
        </p:txBody>
      </p:sp>
      <p:pic>
        <p:nvPicPr>
          <p:cNvPr id="4" name="Content Placeholder 3" descr="transactionExample-d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t="-29893" b="-29893"/>
              <a:stretch>
                <a:fillRect/>
              </a:stretch>
            </p:blipFill>
          </mc:Choice>
          <mc:Fallback>
            <p:blipFill>
              <a:blip r:embed="rId3"/>
              <a:srcRect t="-29893" b="-29893"/>
              <a:stretch>
                <a:fillRect/>
              </a:stretch>
            </p:blipFill>
          </mc:Fallback>
        </mc:AlternateContent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Garbage Collection</a:t>
            </a:r>
            <a:endParaRPr lang="en-US" dirty="0"/>
          </a:p>
        </p:txBody>
      </p:sp>
      <p:pic>
        <p:nvPicPr>
          <p:cNvPr id="4" name="Content Placeholder 3" descr="transactionExample-e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t="-29893" b="-29893"/>
              <a:stretch>
                <a:fillRect/>
              </a:stretch>
            </p:blipFill>
          </mc:Choice>
          <mc:Fallback>
            <p:blipFill>
              <a:blip r:embed="rId3"/>
              <a:srcRect t="-29893" b="-29893"/>
              <a:stretch>
                <a:fillRect/>
              </a:stretch>
            </p:blipFill>
          </mc:Fallback>
        </mc:AlternateContent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System Reliability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can happen if disk loses power or machine software crashes?</a:t>
            </a:r>
          </a:p>
          <a:p>
            <a:pPr lvl="1"/>
            <a:r>
              <a:rPr lang="en-US" dirty="0" smtClean="0"/>
              <a:t>Some operations in progress may complete</a:t>
            </a:r>
          </a:p>
          <a:p>
            <a:pPr lvl="1"/>
            <a:r>
              <a:rPr lang="en-US" dirty="0" smtClean="0"/>
              <a:t>Some operations in progress may be lost</a:t>
            </a:r>
          </a:p>
          <a:p>
            <a:pPr lvl="1"/>
            <a:r>
              <a:rPr lang="en-US" dirty="0" smtClean="0"/>
              <a:t>Overwrite of a block may only partially complete</a:t>
            </a:r>
          </a:p>
          <a:p>
            <a:r>
              <a:rPr lang="en-US" dirty="0" smtClean="0"/>
              <a:t>File system wants durability (as a minimum!)</a:t>
            </a:r>
          </a:p>
          <a:p>
            <a:pPr lvl="1"/>
            <a:r>
              <a:rPr lang="en-US" dirty="0" smtClean="0"/>
              <a:t>Data previously stored can be retrieved (maybe after some recovery step), regardless of failure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Redo Logging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Prepare</a:t>
            </a:r>
          </a:p>
          <a:p>
            <a:pPr lvl="1"/>
            <a:r>
              <a:rPr lang="en-US" dirty="0" smtClean="0"/>
              <a:t>Write all changes (in transaction) to log</a:t>
            </a:r>
          </a:p>
          <a:p>
            <a:r>
              <a:rPr lang="en-US" dirty="0" smtClean="0"/>
              <a:t>Commit</a:t>
            </a:r>
          </a:p>
          <a:p>
            <a:pPr lvl="1"/>
            <a:r>
              <a:rPr lang="en-US" dirty="0" smtClean="0"/>
              <a:t>Single disk write to make transaction durable</a:t>
            </a:r>
          </a:p>
          <a:p>
            <a:r>
              <a:rPr lang="en-US" dirty="0" smtClean="0"/>
              <a:t>Redo</a:t>
            </a:r>
          </a:p>
          <a:p>
            <a:pPr lvl="1"/>
            <a:r>
              <a:rPr lang="en-US" dirty="0" smtClean="0"/>
              <a:t>Copy changes to disk</a:t>
            </a:r>
          </a:p>
          <a:p>
            <a:r>
              <a:rPr lang="en-US" dirty="0" smtClean="0"/>
              <a:t>Garbage collection</a:t>
            </a:r>
          </a:p>
          <a:p>
            <a:pPr lvl="1"/>
            <a:r>
              <a:rPr lang="en-US" dirty="0" smtClean="0"/>
              <a:t>Reclaim space in log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Recovery</a:t>
            </a:r>
          </a:p>
          <a:p>
            <a:pPr lvl="1"/>
            <a:r>
              <a:rPr lang="en-US" dirty="0" smtClean="0"/>
              <a:t>Read log</a:t>
            </a:r>
          </a:p>
          <a:p>
            <a:pPr lvl="1"/>
            <a:r>
              <a:rPr lang="en-US" dirty="0" smtClean="0"/>
              <a:t>Redo any operations for committed transactions</a:t>
            </a:r>
          </a:p>
          <a:p>
            <a:pPr lvl="1"/>
            <a:r>
              <a:rPr lang="en-US" dirty="0" smtClean="0"/>
              <a:t>Garbage collect log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happens if machine crashes?</a:t>
            </a:r>
          </a:p>
          <a:p>
            <a:pPr lvl="1"/>
            <a:r>
              <a:rPr lang="en-US" dirty="0" smtClean="0"/>
              <a:t>Before transaction start</a:t>
            </a:r>
          </a:p>
          <a:p>
            <a:pPr lvl="1"/>
            <a:r>
              <a:rPr lang="en-US" dirty="0" smtClean="0"/>
              <a:t>After transaction start, before operations are logged</a:t>
            </a:r>
          </a:p>
          <a:p>
            <a:pPr lvl="1"/>
            <a:r>
              <a:rPr lang="en-US" dirty="0" smtClean="0"/>
              <a:t>After operations are logged, before commit</a:t>
            </a:r>
          </a:p>
          <a:p>
            <a:pPr lvl="1"/>
            <a:r>
              <a:rPr lang="en-US" dirty="0" smtClean="0"/>
              <a:t>After commit, before write back</a:t>
            </a:r>
          </a:p>
          <a:p>
            <a:pPr lvl="1"/>
            <a:r>
              <a:rPr lang="en-US" dirty="0" smtClean="0"/>
              <a:t>After write back before garbage collection</a:t>
            </a:r>
          </a:p>
          <a:p>
            <a:r>
              <a:rPr lang="en-US" dirty="0" smtClean="0"/>
              <a:t>What happens if machine crashes during recovery?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Log written sequentially</a:t>
            </a:r>
          </a:p>
          <a:p>
            <a:pPr lvl="1"/>
            <a:r>
              <a:rPr lang="en-US" dirty="0" smtClean="0"/>
              <a:t>Often kept in flash storage</a:t>
            </a:r>
          </a:p>
          <a:p>
            <a:r>
              <a:rPr lang="en-US" dirty="0" smtClean="0"/>
              <a:t>Asynchronous write back</a:t>
            </a:r>
          </a:p>
          <a:p>
            <a:pPr lvl="1"/>
            <a:r>
              <a:rPr lang="en-US" dirty="0" smtClean="0"/>
              <a:t>Any order as long as all changes are logged before commit, and all write backs occur after commit</a:t>
            </a:r>
          </a:p>
          <a:p>
            <a:r>
              <a:rPr lang="en-US" dirty="0" smtClean="0"/>
              <a:t>Can process multiple transactions</a:t>
            </a:r>
          </a:p>
          <a:p>
            <a:pPr lvl="1"/>
            <a:r>
              <a:rPr lang="en-US" dirty="0" smtClean="0"/>
              <a:t>Transaction ID in each log entry</a:t>
            </a:r>
          </a:p>
          <a:p>
            <a:pPr lvl="1"/>
            <a:r>
              <a:rPr lang="en-US" dirty="0" smtClean="0"/>
              <a:t>Transaction completed </a:t>
            </a:r>
            <a:r>
              <a:rPr lang="en-US" dirty="0" err="1" smtClean="0"/>
              <a:t>iff</a:t>
            </a:r>
            <a:r>
              <a:rPr lang="en-US" dirty="0" smtClean="0"/>
              <a:t> its commit record is in log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Redo Log Implementation</a:t>
            </a:r>
            <a:endParaRPr lang="en-US" dirty="0"/>
          </a:p>
        </p:txBody>
      </p:sp>
      <p:pic>
        <p:nvPicPr>
          <p:cNvPr id="4" name="Content Placeholder 3" descr="transactionLog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l="-493" r="-493"/>
              <a:stretch>
                <a:fillRect/>
              </a:stretch>
            </p:blipFill>
          </mc:Choice>
          <mc:Fallback>
            <p:blipFill>
              <a:blip r:embed="rId3"/>
              <a:srcRect l="-493" r="-493"/>
              <a:stretch>
                <a:fillRect/>
              </a:stretch>
            </p:blipFill>
          </mc:Fallback>
        </mc:AlternateContent>
        <p:spPr>
          <a:xfrm>
            <a:off x="-4125" y="1600199"/>
            <a:ext cx="9168753" cy="504246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 Isolation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Process A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move file from </a:t>
            </a:r>
            <a:r>
              <a:rPr lang="en-US" dirty="0" err="1" smtClean="0"/>
              <a:t>x</a:t>
            </a:r>
            <a:r>
              <a:rPr lang="en-US" dirty="0" smtClean="0"/>
              <a:t> to </a:t>
            </a:r>
            <a:r>
              <a:rPr lang="en-US" dirty="0" err="1" smtClean="0"/>
              <a:t>y</a:t>
            </a:r>
            <a:endParaRPr lang="en-US" dirty="0" smtClean="0"/>
          </a:p>
          <a:p>
            <a:pPr lvl="1">
              <a:buNone/>
            </a:pPr>
            <a:r>
              <a:rPr lang="en-US" dirty="0" err="1" smtClean="0"/>
              <a:t>mv</a:t>
            </a:r>
            <a:r>
              <a:rPr lang="en-US" dirty="0" smtClean="0"/>
              <a:t> </a:t>
            </a:r>
            <a:r>
              <a:rPr lang="en-US" dirty="0" err="1" smtClean="0"/>
              <a:t>x</a:t>
            </a:r>
            <a:r>
              <a:rPr lang="en-US" dirty="0" smtClean="0"/>
              <a:t>/file </a:t>
            </a:r>
            <a:r>
              <a:rPr lang="en-US" dirty="0" err="1" smtClean="0"/>
              <a:t>y</a:t>
            </a:r>
            <a:r>
              <a:rPr lang="en-US" dirty="0" smtClean="0"/>
              <a:t>/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Process B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grep</a:t>
            </a:r>
            <a:r>
              <a:rPr lang="en-US" dirty="0" smtClean="0"/>
              <a:t> across </a:t>
            </a:r>
            <a:r>
              <a:rPr lang="en-US" dirty="0" err="1" smtClean="0"/>
              <a:t>x</a:t>
            </a:r>
            <a:r>
              <a:rPr lang="en-US" dirty="0" smtClean="0"/>
              <a:t> and </a:t>
            </a:r>
            <a:r>
              <a:rPr lang="en-US" dirty="0" err="1" smtClean="0"/>
              <a:t>y</a:t>
            </a:r>
            <a:endParaRPr lang="en-US" dirty="0" smtClean="0"/>
          </a:p>
          <a:p>
            <a:pPr lvl="1">
              <a:buNone/>
            </a:pPr>
            <a:r>
              <a:rPr lang="en-US" dirty="0" err="1" smtClean="0"/>
              <a:t>grep</a:t>
            </a:r>
            <a:r>
              <a:rPr lang="en-US" dirty="0" smtClean="0"/>
              <a:t> </a:t>
            </a:r>
            <a:r>
              <a:rPr lang="en-US" dirty="0" err="1" smtClean="0"/>
              <a:t>x</a:t>
            </a:r>
            <a:r>
              <a:rPr lang="en-US" dirty="0" smtClean="0"/>
              <a:t>/* </a:t>
            </a:r>
            <a:r>
              <a:rPr lang="en-US" dirty="0" err="1" smtClean="0"/>
              <a:t>y</a:t>
            </a:r>
            <a:r>
              <a:rPr lang="en-US" dirty="0" smtClean="0"/>
              <a:t>/* &gt; log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What if </a:t>
            </a:r>
            <a:r>
              <a:rPr lang="en-US" dirty="0" err="1" smtClean="0"/>
              <a:t>grep</a:t>
            </a:r>
            <a:r>
              <a:rPr lang="en-US" dirty="0" smtClean="0"/>
              <a:t> starts after changes are logged, but before commit?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Phase Locking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phase locking: release locks only AFTER transaction commit</a:t>
            </a:r>
          </a:p>
          <a:p>
            <a:pPr lvl="1"/>
            <a:r>
              <a:rPr lang="en-US" dirty="0" smtClean="0"/>
              <a:t>Prevents a process from seeing results of another transaction that might not commit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 Isolation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Process A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Lock </a:t>
            </a:r>
            <a:r>
              <a:rPr lang="en-US" dirty="0" err="1" smtClean="0"/>
              <a:t>x</a:t>
            </a:r>
            <a:r>
              <a:rPr lang="en-US" dirty="0" smtClean="0"/>
              <a:t>, </a:t>
            </a:r>
            <a:r>
              <a:rPr lang="en-US" dirty="0" err="1" smtClean="0"/>
              <a:t>y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move file from </a:t>
            </a:r>
            <a:r>
              <a:rPr lang="en-US" dirty="0" err="1" smtClean="0"/>
              <a:t>x</a:t>
            </a:r>
            <a:r>
              <a:rPr lang="en-US" dirty="0" smtClean="0"/>
              <a:t> to </a:t>
            </a:r>
            <a:r>
              <a:rPr lang="en-US" dirty="0" err="1" smtClean="0"/>
              <a:t>y</a:t>
            </a:r>
            <a:endParaRPr lang="en-US" dirty="0" smtClean="0"/>
          </a:p>
          <a:p>
            <a:pPr lvl="1">
              <a:buNone/>
            </a:pPr>
            <a:r>
              <a:rPr lang="en-US" dirty="0" err="1" smtClean="0"/>
              <a:t>mv</a:t>
            </a:r>
            <a:r>
              <a:rPr lang="en-US" dirty="0" smtClean="0"/>
              <a:t> </a:t>
            </a:r>
            <a:r>
              <a:rPr lang="en-US" dirty="0" err="1" smtClean="0"/>
              <a:t>x</a:t>
            </a:r>
            <a:r>
              <a:rPr lang="en-US" dirty="0" smtClean="0"/>
              <a:t>/file </a:t>
            </a:r>
            <a:r>
              <a:rPr lang="en-US" dirty="0" err="1" smtClean="0"/>
              <a:t>y</a:t>
            </a:r>
            <a:r>
              <a:rPr lang="en-US" dirty="0" smtClean="0"/>
              <a:t>/</a:t>
            </a:r>
          </a:p>
          <a:p>
            <a:pPr>
              <a:buNone/>
            </a:pPr>
            <a:r>
              <a:rPr lang="en-US" dirty="0" smtClean="0"/>
              <a:t>Commit and release </a:t>
            </a:r>
            <a:r>
              <a:rPr lang="en-US" dirty="0" err="1" smtClean="0"/>
              <a:t>x,y</a:t>
            </a:r>
            <a:endParaRPr lang="en-US" dirty="0" smtClean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Process B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Lock </a:t>
            </a:r>
            <a:r>
              <a:rPr lang="en-US" dirty="0" err="1" smtClean="0"/>
              <a:t>x</a:t>
            </a:r>
            <a:r>
              <a:rPr lang="en-US" dirty="0" smtClean="0"/>
              <a:t>, </a:t>
            </a:r>
            <a:r>
              <a:rPr lang="en-US" dirty="0" err="1" smtClean="0"/>
              <a:t>y</a:t>
            </a:r>
            <a:r>
              <a:rPr lang="en-US" dirty="0" smtClean="0"/>
              <a:t>, log</a:t>
            </a:r>
          </a:p>
          <a:p>
            <a:pPr>
              <a:buNone/>
            </a:pPr>
            <a:r>
              <a:rPr lang="en-US" dirty="0" err="1" smtClean="0"/>
              <a:t>grep</a:t>
            </a:r>
            <a:r>
              <a:rPr lang="en-US" dirty="0" smtClean="0"/>
              <a:t> across </a:t>
            </a:r>
            <a:r>
              <a:rPr lang="en-US" dirty="0" err="1" smtClean="0"/>
              <a:t>x</a:t>
            </a:r>
            <a:r>
              <a:rPr lang="en-US" dirty="0" smtClean="0"/>
              <a:t> and </a:t>
            </a:r>
            <a:r>
              <a:rPr lang="en-US" dirty="0" err="1" smtClean="0"/>
              <a:t>y</a:t>
            </a:r>
            <a:endParaRPr lang="en-US" dirty="0" smtClean="0"/>
          </a:p>
          <a:p>
            <a:pPr lvl="1">
              <a:buNone/>
            </a:pPr>
            <a:r>
              <a:rPr lang="en-US" dirty="0" err="1" smtClean="0"/>
              <a:t>grep</a:t>
            </a:r>
            <a:r>
              <a:rPr lang="en-US" dirty="0" smtClean="0"/>
              <a:t> </a:t>
            </a:r>
            <a:r>
              <a:rPr lang="en-US" dirty="0" err="1" smtClean="0"/>
              <a:t>x</a:t>
            </a:r>
            <a:r>
              <a:rPr lang="en-US" dirty="0" smtClean="0"/>
              <a:t>/* </a:t>
            </a:r>
            <a:r>
              <a:rPr lang="en-US" dirty="0" err="1" smtClean="0"/>
              <a:t>y</a:t>
            </a:r>
            <a:r>
              <a:rPr lang="en-US" dirty="0" smtClean="0"/>
              <a:t>/* &gt; log</a:t>
            </a:r>
          </a:p>
          <a:p>
            <a:pPr>
              <a:buNone/>
            </a:pPr>
            <a:r>
              <a:rPr lang="en-US" dirty="0" smtClean="0"/>
              <a:t>Commit and release </a:t>
            </a:r>
            <a:r>
              <a:rPr lang="en-US" dirty="0" err="1" smtClean="0"/>
              <a:t>x</a:t>
            </a:r>
            <a:r>
              <a:rPr lang="en-US" dirty="0" smtClean="0"/>
              <a:t>, </a:t>
            </a:r>
            <a:r>
              <a:rPr lang="en-US" dirty="0" err="1" smtClean="0"/>
              <a:t>y</a:t>
            </a:r>
            <a:r>
              <a:rPr lang="en-US" dirty="0" smtClean="0"/>
              <a:t>, log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Grep</a:t>
            </a:r>
            <a:r>
              <a:rPr lang="en-US" dirty="0" smtClean="0"/>
              <a:t> occurs either before or after move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Serializability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two phase locking and redo logging, transactions appear to occur in </a:t>
            </a:r>
            <a:r>
              <a:rPr lang="en-US" b="1" dirty="0" smtClean="0"/>
              <a:t>a</a:t>
            </a:r>
            <a:r>
              <a:rPr lang="en-US" dirty="0" smtClean="0"/>
              <a:t> sequential order (</a:t>
            </a:r>
            <a:r>
              <a:rPr lang="en-US" dirty="0" err="1" smtClean="0"/>
              <a:t>serializability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Either: </a:t>
            </a:r>
            <a:r>
              <a:rPr lang="en-US" dirty="0" err="1" smtClean="0"/>
              <a:t>grep</a:t>
            </a:r>
            <a:r>
              <a:rPr lang="en-US" dirty="0" smtClean="0"/>
              <a:t> then move or move then </a:t>
            </a:r>
            <a:r>
              <a:rPr lang="en-US" dirty="0" err="1" smtClean="0"/>
              <a:t>grep</a:t>
            </a:r>
            <a:endParaRPr lang="en-US" dirty="0" smtClean="0"/>
          </a:p>
          <a:p>
            <a:r>
              <a:rPr lang="en-US" dirty="0" smtClean="0"/>
              <a:t>Other implementations can also provide </a:t>
            </a:r>
            <a:r>
              <a:rPr lang="en-US" dirty="0" err="1" smtClean="0"/>
              <a:t>serializability</a:t>
            </a:r>
            <a:endParaRPr lang="en-US" dirty="0" smtClean="0"/>
          </a:p>
          <a:p>
            <a:pPr lvl="1"/>
            <a:r>
              <a:rPr lang="en-US" dirty="0" smtClean="0"/>
              <a:t>Optimistic concurrency control: abort any transaction that would conflict with </a:t>
            </a:r>
            <a:r>
              <a:rPr lang="en-US" dirty="0" err="1" smtClean="0"/>
              <a:t>serializability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Caveat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Most file systems implement a transactional model internally</a:t>
            </a:r>
          </a:p>
          <a:p>
            <a:pPr lvl="1"/>
            <a:r>
              <a:rPr lang="en-US" dirty="0" smtClean="0"/>
              <a:t>Copy on write</a:t>
            </a:r>
          </a:p>
          <a:p>
            <a:pPr lvl="1"/>
            <a:r>
              <a:rPr lang="en-US" dirty="0" smtClean="0"/>
              <a:t>Redo logging</a:t>
            </a:r>
          </a:p>
          <a:p>
            <a:r>
              <a:rPr lang="en-US" dirty="0" smtClean="0"/>
              <a:t>Most file systems provide a transactional model for individual system calls</a:t>
            </a:r>
          </a:p>
          <a:p>
            <a:pPr lvl="1"/>
            <a:r>
              <a:rPr lang="en-US" dirty="0" smtClean="0"/>
              <a:t>File rename, move, …</a:t>
            </a:r>
          </a:p>
          <a:p>
            <a:r>
              <a:rPr lang="en-US" dirty="0" smtClean="0"/>
              <a:t>Most file systems do NOT provide a transactional model for user data</a:t>
            </a:r>
          </a:p>
          <a:p>
            <a:pPr lvl="1"/>
            <a:r>
              <a:rPr lang="en-US" dirty="0" smtClean="0"/>
              <a:t>Historical artifact (</a:t>
            </a:r>
            <a:r>
              <a:rPr lang="en-US" dirty="0" err="1" smtClean="0"/>
              <a:t>imo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we need the copy back?</a:t>
            </a:r>
          </a:p>
          <a:p>
            <a:pPr lvl="1"/>
            <a:r>
              <a:rPr lang="en-US" dirty="0" smtClean="0"/>
              <a:t>What if update in place is very expensive?</a:t>
            </a:r>
          </a:p>
          <a:p>
            <a:pPr lvl="1"/>
            <a:r>
              <a:rPr lang="en-US" dirty="0" smtClean="0"/>
              <a:t>Ex: flash storage, RAID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Storage Reliability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Single logical file operation can involve updates to multiple physical disk blocks</a:t>
            </a:r>
          </a:p>
          <a:p>
            <a:pPr lvl="1"/>
            <a:r>
              <a:rPr lang="en-US" dirty="0" err="1" smtClean="0"/>
              <a:t>inode</a:t>
            </a:r>
            <a:r>
              <a:rPr lang="en-US" dirty="0" smtClean="0"/>
              <a:t>, indirect block, data block, bitmap, …</a:t>
            </a:r>
          </a:p>
          <a:p>
            <a:pPr lvl="1"/>
            <a:r>
              <a:rPr lang="en-US" dirty="0" smtClean="0"/>
              <a:t>With remapping, single update to physical disk block can require multiple (even lower level) updates</a:t>
            </a:r>
          </a:p>
          <a:p>
            <a:r>
              <a:rPr lang="en-US" dirty="0" smtClean="0"/>
              <a:t>At a physical level, operations complete one at a time</a:t>
            </a:r>
          </a:p>
          <a:p>
            <a:pPr lvl="1"/>
            <a:r>
              <a:rPr lang="en-US" dirty="0" smtClean="0"/>
              <a:t>Want concurrent operations for performance</a:t>
            </a:r>
          </a:p>
          <a:p>
            <a:r>
              <a:rPr lang="en-US" dirty="0" smtClean="0"/>
              <a:t>How do we guarantee consistency regardless of when crash occurs?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Log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 smtClean="0"/>
              <a:t>Log is the data storage; no copy back</a:t>
            </a:r>
          </a:p>
          <a:p>
            <a:pPr lvl="1"/>
            <a:r>
              <a:rPr lang="en-US" dirty="0" smtClean="0"/>
              <a:t>Storage split into contiguous fixed size segments</a:t>
            </a:r>
          </a:p>
          <a:p>
            <a:pPr lvl="2"/>
            <a:r>
              <a:rPr lang="en-US" dirty="0" smtClean="0"/>
              <a:t>Flash: size of erasure block</a:t>
            </a:r>
          </a:p>
          <a:p>
            <a:pPr lvl="2"/>
            <a:r>
              <a:rPr lang="en-US" dirty="0" smtClean="0"/>
              <a:t>Disk: efficient transfer size (e.g., 1MB)</a:t>
            </a:r>
          </a:p>
          <a:p>
            <a:pPr lvl="1"/>
            <a:r>
              <a:rPr lang="en-US" dirty="0" smtClean="0"/>
              <a:t>Log new blocks into empty segment</a:t>
            </a:r>
          </a:p>
          <a:p>
            <a:pPr lvl="2"/>
            <a:r>
              <a:rPr lang="en-US" dirty="0" smtClean="0"/>
              <a:t>Garbage collect dead blocks to create empty segments</a:t>
            </a:r>
          </a:p>
          <a:p>
            <a:pPr lvl="1"/>
            <a:r>
              <a:rPr lang="en-US" dirty="0" smtClean="0"/>
              <a:t>Each segment contains extra level of indirection</a:t>
            </a:r>
          </a:p>
          <a:p>
            <a:pPr lvl="2"/>
            <a:r>
              <a:rPr lang="en-US" dirty="0" smtClean="0"/>
              <a:t>Which blocks are stored in that segment</a:t>
            </a:r>
          </a:p>
          <a:p>
            <a:r>
              <a:rPr lang="en-US" dirty="0" smtClean="0"/>
              <a:t>Recovery</a:t>
            </a:r>
          </a:p>
          <a:p>
            <a:pPr lvl="1"/>
            <a:r>
              <a:rPr lang="en-US" dirty="0" smtClean="0"/>
              <a:t>Find last successfully written segment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Storage Availability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507629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Storage reliability: data fetched is what you stored</a:t>
            </a:r>
          </a:p>
          <a:p>
            <a:pPr lvl="1"/>
            <a:r>
              <a:rPr lang="en-US" dirty="0" smtClean="0"/>
              <a:t>Transactions, redo logging, etc.</a:t>
            </a:r>
          </a:p>
          <a:p>
            <a:r>
              <a:rPr lang="en-US" dirty="0" smtClean="0"/>
              <a:t>Storage availability: data is there when you want it</a:t>
            </a:r>
          </a:p>
          <a:p>
            <a:pPr lvl="1"/>
            <a:r>
              <a:rPr lang="en-US" dirty="0" smtClean="0"/>
              <a:t>More disks =&gt; higher probability of some disk failing</a:t>
            </a:r>
          </a:p>
          <a:p>
            <a:pPr lvl="1"/>
            <a:r>
              <a:rPr lang="en-US" dirty="0" smtClean="0"/>
              <a:t>Data available ~ </a:t>
            </a:r>
            <a:r>
              <a:rPr lang="en-US" dirty="0" err="1" smtClean="0"/>
              <a:t>Prob(disk</a:t>
            </a:r>
            <a:r>
              <a:rPr lang="en-US" dirty="0" smtClean="0"/>
              <a:t> </a:t>
            </a:r>
            <a:r>
              <a:rPr lang="en-US" dirty="0" err="1" smtClean="0"/>
              <a:t>working)^k</a:t>
            </a:r>
            <a:endParaRPr lang="en-US" dirty="0" smtClean="0"/>
          </a:p>
          <a:p>
            <a:pPr lvl="2"/>
            <a:r>
              <a:rPr lang="en-US" dirty="0" smtClean="0"/>
              <a:t>If failures are independent and data is spread across </a:t>
            </a:r>
            <a:r>
              <a:rPr lang="en-US" dirty="0" err="1" smtClean="0"/>
              <a:t>k</a:t>
            </a:r>
            <a:r>
              <a:rPr lang="en-US" dirty="0" smtClean="0"/>
              <a:t> disks</a:t>
            </a:r>
          </a:p>
          <a:p>
            <a:pPr lvl="1"/>
            <a:r>
              <a:rPr lang="en-US" dirty="0" smtClean="0"/>
              <a:t>For large </a:t>
            </a:r>
            <a:r>
              <a:rPr lang="en-US" dirty="0" err="1" smtClean="0"/>
              <a:t>k</a:t>
            </a:r>
            <a:r>
              <a:rPr lang="en-US" dirty="0" smtClean="0"/>
              <a:t>, probability system works -&gt; 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RAID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Replicate data for availability</a:t>
            </a:r>
          </a:p>
          <a:p>
            <a:pPr lvl="1"/>
            <a:r>
              <a:rPr lang="en-US" dirty="0" smtClean="0"/>
              <a:t>RAID 0: no replication</a:t>
            </a:r>
          </a:p>
          <a:p>
            <a:pPr lvl="1"/>
            <a:r>
              <a:rPr lang="en-US" dirty="0" smtClean="0"/>
              <a:t>RAID 1: mirror data across two or more disks</a:t>
            </a:r>
          </a:p>
          <a:p>
            <a:pPr lvl="2"/>
            <a:r>
              <a:rPr lang="en-US" dirty="0" smtClean="0"/>
              <a:t>Google File System replicated its data on three disks, spread across multiple racks</a:t>
            </a:r>
          </a:p>
          <a:p>
            <a:pPr lvl="1"/>
            <a:r>
              <a:rPr lang="en-US" dirty="0" smtClean="0"/>
              <a:t>RAID 5: split data across disks, with redundancy to recover from a single disk failure</a:t>
            </a:r>
          </a:p>
          <a:p>
            <a:pPr lvl="1"/>
            <a:r>
              <a:rPr lang="en-US" dirty="0" smtClean="0"/>
              <a:t>RAID 6: RAID 5, with extra redundancy to recover from two disk failures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RAID 1: Mirroring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754887" cy="4525963"/>
          </a:xfrm>
        </p:spPr>
        <p:txBody>
          <a:bodyPr/>
          <a:lstStyle/>
          <a:p>
            <a:r>
              <a:rPr lang="en-US" dirty="0" smtClean="0"/>
              <a:t>Replicate writes to both disks</a:t>
            </a:r>
          </a:p>
          <a:p>
            <a:r>
              <a:rPr lang="en-US" dirty="0" smtClean="0"/>
              <a:t>Reads can go to either disk</a:t>
            </a:r>
          </a:p>
          <a:p>
            <a:endParaRPr lang="en-US" dirty="0"/>
          </a:p>
        </p:txBody>
      </p:sp>
      <p:pic>
        <p:nvPicPr>
          <p:cNvPr id="4" name="Content Placeholder 3" descr="RAID1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rcRect l="-88135" r="-88135"/>
              <a:stretch>
                <a:fillRect/>
              </a:stretch>
            </p:blipFill>
          </mc:Choice>
          <mc:Fallback>
            <p:blipFill>
              <a:blip r:embed="rId3"/>
              <a:srcRect l="-88135" r="-88135"/>
              <a:stretch>
                <a:fillRect/>
              </a:stretch>
            </p:blipFill>
          </mc:Fallback>
        </mc:AlternateContent>
        <p:spPr>
          <a:xfrm>
            <a:off x="1722065" y="1417638"/>
            <a:ext cx="9892260" cy="54403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394469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Parity block:  Block1 </a:t>
            </a:r>
            <a:r>
              <a:rPr lang="en-US" dirty="0" err="1" smtClean="0"/>
              <a:t>xor</a:t>
            </a:r>
            <a:r>
              <a:rPr lang="en-US" dirty="0" smtClean="0"/>
              <a:t> block2 </a:t>
            </a:r>
            <a:r>
              <a:rPr lang="en-US" dirty="0" err="1" smtClean="0"/>
              <a:t>xor</a:t>
            </a:r>
            <a:r>
              <a:rPr lang="en-US" dirty="0" smtClean="0"/>
              <a:t> block3 …</a:t>
            </a:r>
          </a:p>
          <a:p>
            <a:pPr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10001101		block1</a:t>
            </a:r>
          </a:p>
          <a:p>
            <a:pPr lvl="1">
              <a:buNone/>
            </a:pPr>
            <a:r>
              <a:rPr lang="en-US" dirty="0" smtClean="0"/>
              <a:t>01101100		block2</a:t>
            </a:r>
          </a:p>
          <a:p>
            <a:pPr lvl="1">
              <a:buNone/>
            </a:pPr>
            <a:r>
              <a:rPr lang="en-US" dirty="0" smtClean="0"/>
              <a:t>11000110		block3</a:t>
            </a:r>
          </a:p>
          <a:p>
            <a:pPr lvl="1">
              <a:buNone/>
            </a:pPr>
            <a:r>
              <a:rPr lang="en-US" dirty="0" smtClean="0"/>
              <a:t>--------------</a:t>
            </a:r>
          </a:p>
          <a:p>
            <a:pPr lvl="1">
              <a:buNone/>
            </a:pPr>
            <a:r>
              <a:rPr lang="en-US" dirty="0" smtClean="0"/>
              <a:t>00100111		parity block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Can reconstruct any missing block from the others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RAID 5: Rotating Parity </a:t>
            </a:r>
            <a:endParaRPr lang="en-US" dirty="0"/>
          </a:p>
        </p:txBody>
      </p:sp>
      <p:pic>
        <p:nvPicPr>
          <p:cNvPr id="4" name="Content Placeholder 3" descr="RAID5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t="-2377" b="-2377"/>
              <a:stretch>
                <a:fillRect/>
              </a:stretch>
            </p:blipFill>
          </mc:Choice>
          <mc:Fallback>
            <p:blipFill>
              <a:blip r:embed="rId3"/>
              <a:srcRect t="-2377" b="-2377"/>
              <a:stretch>
                <a:fillRect/>
              </a:stretch>
            </p:blipFill>
          </mc:Fallback>
        </mc:AlternateContent>
        <p:spPr>
          <a:xfrm>
            <a:off x="12958" y="1594960"/>
            <a:ext cx="9437309" cy="519015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RAID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Mirroring</a:t>
            </a:r>
          </a:p>
          <a:p>
            <a:pPr lvl="1"/>
            <a:r>
              <a:rPr lang="en-US" dirty="0" smtClean="0"/>
              <a:t>Write every mirror</a:t>
            </a:r>
          </a:p>
          <a:p>
            <a:r>
              <a:rPr lang="en-US" dirty="0" smtClean="0"/>
              <a:t>RAID-5: to write one block</a:t>
            </a:r>
          </a:p>
          <a:p>
            <a:pPr lvl="1"/>
            <a:r>
              <a:rPr lang="en-US" dirty="0" smtClean="0"/>
              <a:t>Read old data block</a:t>
            </a:r>
          </a:p>
          <a:p>
            <a:pPr lvl="1"/>
            <a:r>
              <a:rPr lang="en-US" dirty="0" smtClean="0"/>
              <a:t>Read old parity block</a:t>
            </a:r>
          </a:p>
          <a:p>
            <a:pPr lvl="1"/>
            <a:r>
              <a:rPr lang="en-US" dirty="0" smtClean="0"/>
              <a:t>Write new data block</a:t>
            </a:r>
          </a:p>
          <a:p>
            <a:pPr lvl="1"/>
            <a:r>
              <a:rPr lang="en-US" dirty="0" smtClean="0"/>
              <a:t>Write new parity block</a:t>
            </a:r>
          </a:p>
          <a:p>
            <a:pPr lvl="2"/>
            <a:r>
              <a:rPr lang="en-US" dirty="0" smtClean="0"/>
              <a:t>Old data </a:t>
            </a:r>
            <a:r>
              <a:rPr lang="en-US" dirty="0" err="1" smtClean="0"/>
              <a:t>xor</a:t>
            </a:r>
            <a:r>
              <a:rPr lang="en-US" dirty="0" smtClean="0"/>
              <a:t> old parity </a:t>
            </a:r>
            <a:r>
              <a:rPr lang="en-US" dirty="0" err="1" smtClean="0"/>
              <a:t>xor</a:t>
            </a:r>
            <a:r>
              <a:rPr lang="en-US" dirty="0" smtClean="0"/>
              <a:t> new data</a:t>
            </a:r>
          </a:p>
          <a:p>
            <a:r>
              <a:rPr lang="en-US" dirty="0" smtClean="0"/>
              <a:t>RAID-5: to write entire stripe </a:t>
            </a:r>
          </a:p>
          <a:p>
            <a:pPr lvl="1"/>
            <a:r>
              <a:rPr lang="en-US" dirty="0" smtClean="0"/>
              <a:t>Write data blocks and parity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Non-Recoverable Read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Disk devices can lose data</a:t>
            </a:r>
          </a:p>
          <a:p>
            <a:pPr lvl="1"/>
            <a:r>
              <a:rPr lang="en-US" dirty="0" smtClean="0"/>
              <a:t>One sector per 10^15 bits read</a:t>
            </a:r>
          </a:p>
          <a:p>
            <a:pPr lvl="1"/>
            <a:r>
              <a:rPr lang="en-US" dirty="0" smtClean="0"/>
              <a:t>Causes:</a:t>
            </a:r>
          </a:p>
          <a:p>
            <a:pPr lvl="2"/>
            <a:r>
              <a:rPr lang="en-US" dirty="0" smtClean="0"/>
              <a:t>Physical wear</a:t>
            </a:r>
          </a:p>
          <a:p>
            <a:pPr lvl="2"/>
            <a:r>
              <a:rPr lang="en-US" dirty="0" smtClean="0"/>
              <a:t>Repeated writes to nearby tracks</a:t>
            </a:r>
          </a:p>
          <a:p>
            <a:r>
              <a:rPr lang="en-US" dirty="0" smtClean="0"/>
              <a:t>What impact does this have on RAID recovery?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Read Errors and RAID recovery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Example</a:t>
            </a:r>
          </a:p>
          <a:p>
            <a:pPr lvl="1"/>
            <a:r>
              <a:rPr lang="en-US" dirty="0" smtClean="0"/>
              <a:t>10 1 TB disks, and 1 fails</a:t>
            </a:r>
          </a:p>
          <a:p>
            <a:pPr lvl="1"/>
            <a:r>
              <a:rPr lang="en-US" dirty="0" smtClean="0"/>
              <a:t>Read remaining disks to reconstruct missing data</a:t>
            </a:r>
          </a:p>
          <a:p>
            <a:r>
              <a:rPr lang="en-US" dirty="0" smtClean="0"/>
              <a:t>Probability of recovery = </a:t>
            </a:r>
          </a:p>
          <a:p>
            <a:pPr lvl="1">
              <a:buNone/>
            </a:pPr>
            <a:r>
              <a:rPr lang="en-US" dirty="0" smtClean="0"/>
              <a:t>(1 – 10^15)^(9 disks * 8 bits * 10^12 bytes/disk)</a:t>
            </a:r>
          </a:p>
          <a:p>
            <a:pPr lvl="1">
              <a:buNone/>
            </a:pPr>
            <a:r>
              <a:rPr lang="en-US" dirty="0" smtClean="0"/>
              <a:t>= 93%</a:t>
            </a:r>
          </a:p>
          <a:p>
            <a:r>
              <a:rPr lang="en-US" dirty="0" smtClean="0"/>
              <a:t>Solutions: </a:t>
            </a:r>
          </a:p>
          <a:p>
            <a:pPr lvl="1"/>
            <a:r>
              <a:rPr lang="en-US" dirty="0" smtClean="0"/>
              <a:t>RAID-6: two redundant disk blocks</a:t>
            </a:r>
          </a:p>
          <a:p>
            <a:pPr lvl="2"/>
            <a:r>
              <a:rPr lang="en-US" dirty="0" smtClean="0"/>
              <a:t> parity, linear feedback shift</a:t>
            </a:r>
          </a:p>
          <a:p>
            <a:pPr lvl="1"/>
            <a:r>
              <a:rPr lang="en-US" dirty="0" smtClean="0"/>
              <a:t>Scrubbing: read disk sectors in background to find and fix latent errors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 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Transaction is a group of operations</a:t>
            </a:r>
          </a:p>
          <a:p>
            <a:pPr lvl="1"/>
            <a:r>
              <a:rPr lang="en-US" dirty="0" smtClean="0"/>
              <a:t>Atomic: operations appear to happen as a group, or not at all (at logical level)</a:t>
            </a:r>
          </a:p>
          <a:p>
            <a:pPr lvl="2"/>
            <a:r>
              <a:rPr lang="en-US" dirty="0" smtClean="0"/>
              <a:t>At physical level, only single disk/flash write is atomic</a:t>
            </a:r>
          </a:p>
          <a:p>
            <a:pPr lvl="1"/>
            <a:r>
              <a:rPr lang="en-US" dirty="0" smtClean="0"/>
              <a:t>Durable: operations that complete stay completed</a:t>
            </a:r>
          </a:p>
          <a:p>
            <a:pPr lvl="2"/>
            <a:r>
              <a:rPr lang="en-US" dirty="0" smtClean="0"/>
              <a:t>Future failures do not corrupt previously stored data</a:t>
            </a:r>
          </a:p>
          <a:p>
            <a:pPr lvl="1"/>
            <a:r>
              <a:rPr lang="en-US" dirty="0" smtClean="0"/>
              <a:t>Isolation: other transactions do not see results of earlier transactions until they are committed</a:t>
            </a:r>
          </a:p>
          <a:p>
            <a:pPr lvl="1"/>
            <a:r>
              <a:rPr lang="en-US" dirty="0" smtClean="0"/>
              <a:t>Consistency: sequential memory model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Reliability Approach #1: </a:t>
            </a:r>
            <a:br>
              <a:rPr lang="en-US" dirty="0" smtClean="0"/>
            </a:br>
            <a:r>
              <a:rPr lang="en-US" dirty="0" smtClean="0"/>
              <a:t>Careful Ordering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Sequence operations in a specific order</a:t>
            </a:r>
          </a:p>
          <a:p>
            <a:pPr lvl="1"/>
            <a:r>
              <a:rPr lang="en-US" dirty="0" smtClean="0"/>
              <a:t>Careful design to allow sequence to be interrupted safely</a:t>
            </a:r>
          </a:p>
          <a:p>
            <a:r>
              <a:rPr lang="en-US" dirty="0" smtClean="0"/>
              <a:t>Post-crash recovery</a:t>
            </a:r>
          </a:p>
          <a:p>
            <a:pPr lvl="1"/>
            <a:r>
              <a:rPr lang="en-US" dirty="0" smtClean="0"/>
              <a:t>Read data structures to see if there were any operations in progress</a:t>
            </a:r>
          </a:p>
          <a:p>
            <a:pPr lvl="1"/>
            <a:r>
              <a:rPr lang="en-US" dirty="0" smtClean="0"/>
              <a:t>Clean up/finish as needed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Approach taken in FAT, FFS (</a:t>
            </a:r>
            <a:r>
              <a:rPr lang="en-US" dirty="0" err="1" smtClean="0"/>
              <a:t>fsck</a:t>
            </a:r>
            <a:r>
              <a:rPr lang="en-US" dirty="0" smtClean="0"/>
              <a:t>), and many app-level recovery schemes (e.g., Word)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FAT: Append Data to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3528131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Add data block</a:t>
            </a:r>
          </a:p>
          <a:p>
            <a:r>
              <a:rPr lang="en-US" dirty="0" smtClean="0"/>
              <a:t>Add pointer to data block</a:t>
            </a:r>
          </a:p>
          <a:p>
            <a:r>
              <a:rPr lang="en-US" dirty="0" smtClean="0"/>
              <a:t>Update file tail to point to new MFT entry</a:t>
            </a:r>
          </a:p>
          <a:p>
            <a:r>
              <a:rPr lang="en-US" dirty="0" smtClean="0"/>
              <a:t>Update access time at head of file</a:t>
            </a:r>
            <a:endParaRPr lang="en-US" dirty="0"/>
          </a:p>
        </p:txBody>
      </p:sp>
      <p:pic>
        <p:nvPicPr>
          <p:cNvPr id="4" name="Content Placeholder 3" descr="FATex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rcRect l="-33178" r="-33178"/>
              <a:stretch>
                <a:fillRect/>
              </a:stretch>
            </p:blipFill>
          </mc:Choice>
          <mc:Fallback>
            <p:blipFill>
              <a:blip r:embed="rId3"/>
              <a:srcRect l="-33178" r="-33178"/>
              <a:stretch>
                <a:fillRect/>
              </a:stretch>
            </p:blipFill>
          </mc:Fallback>
        </mc:AlternateContent>
        <p:spPr>
          <a:xfrm>
            <a:off x="2450442" y="1600200"/>
            <a:ext cx="8229600" cy="45259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FAT: Append Data to File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Normal operation:</a:t>
            </a:r>
          </a:p>
          <a:p>
            <a:r>
              <a:rPr lang="en-US" dirty="0" smtClean="0"/>
              <a:t>Add data block</a:t>
            </a:r>
          </a:p>
          <a:p>
            <a:r>
              <a:rPr lang="en-US" dirty="0" smtClean="0"/>
              <a:t>Add pointer to data block</a:t>
            </a:r>
          </a:p>
          <a:p>
            <a:r>
              <a:rPr lang="en-US" dirty="0" smtClean="0"/>
              <a:t>Update file tail to point to new MFT entry</a:t>
            </a:r>
          </a:p>
          <a:p>
            <a:r>
              <a:rPr lang="en-US" dirty="0" smtClean="0"/>
              <a:t>Update access time at head of file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Recovery:</a:t>
            </a:r>
          </a:p>
          <a:p>
            <a:r>
              <a:rPr lang="en-US" dirty="0" smtClean="0"/>
              <a:t>Scan MFT</a:t>
            </a:r>
          </a:p>
          <a:p>
            <a:r>
              <a:rPr lang="en-US" dirty="0" smtClean="0"/>
              <a:t>If entry is unlinked, delete data block</a:t>
            </a:r>
          </a:p>
          <a:p>
            <a:r>
              <a:rPr lang="en-US" dirty="0" smtClean="0"/>
              <a:t>If access time is incorrect, update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FAT: Create New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Normal operation:</a:t>
            </a:r>
          </a:p>
          <a:p>
            <a:r>
              <a:rPr lang="en-US" dirty="0" smtClean="0"/>
              <a:t>Allocate data block</a:t>
            </a:r>
          </a:p>
          <a:p>
            <a:r>
              <a:rPr lang="en-US" dirty="0" smtClean="0"/>
              <a:t>Update MFT entry to point to data block</a:t>
            </a:r>
          </a:p>
          <a:p>
            <a:r>
              <a:rPr lang="en-US" dirty="0" smtClean="0"/>
              <a:t>Update directory with file name -&gt; file number</a:t>
            </a:r>
          </a:p>
          <a:p>
            <a:pPr lvl="1"/>
            <a:r>
              <a:rPr lang="en-US" dirty="0" smtClean="0"/>
              <a:t>What if directory spans multiple disk blocks?</a:t>
            </a:r>
          </a:p>
          <a:p>
            <a:r>
              <a:rPr lang="en-US" dirty="0" smtClean="0"/>
              <a:t>Update modify time for directory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Recovery:</a:t>
            </a:r>
          </a:p>
          <a:p>
            <a:r>
              <a:rPr lang="en-US" dirty="0" smtClean="0"/>
              <a:t>Scan MFT</a:t>
            </a:r>
          </a:p>
          <a:p>
            <a:r>
              <a:rPr lang="en-US" dirty="0" smtClean="0"/>
              <a:t>If any unlinked files (not in any directory), delete</a:t>
            </a:r>
          </a:p>
          <a:p>
            <a:r>
              <a:rPr lang="en-US" dirty="0" smtClean="0"/>
              <a:t>Scan directories for missing update times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25510</TotalTime>
  <Words>1896</Words>
  <Application>Microsoft Macintosh PowerPoint</Application>
  <PresentationFormat>On-screen Show (4:3)</PresentationFormat>
  <Paragraphs>323</Paragraphs>
  <Slides>48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Office Theme</vt:lpstr>
      <vt:lpstr>File System Reliability</vt:lpstr>
      <vt:lpstr>Main Points</vt:lpstr>
      <vt:lpstr>File System Reliability</vt:lpstr>
      <vt:lpstr>Storage Reliability Problem</vt:lpstr>
      <vt:lpstr>Transaction Concept</vt:lpstr>
      <vt:lpstr>Reliability Approach #1:  Careful Ordering</vt:lpstr>
      <vt:lpstr>FAT: Append Data to File</vt:lpstr>
      <vt:lpstr>FAT: Append Data to File</vt:lpstr>
      <vt:lpstr>FAT: Create New File</vt:lpstr>
      <vt:lpstr>FFS: Create a File</vt:lpstr>
      <vt:lpstr>FFS: Move a File</vt:lpstr>
      <vt:lpstr>FFS: Move and Grep</vt:lpstr>
      <vt:lpstr>Application Level</vt:lpstr>
      <vt:lpstr>Careful Ordering</vt:lpstr>
      <vt:lpstr>Reliability Approach #2: Copy on Write File Layout</vt:lpstr>
      <vt:lpstr>Copy on Write/Write Anywhere</vt:lpstr>
      <vt:lpstr>Copy on Write/Write Anywhere</vt:lpstr>
      <vt:lpstr>Copy on Write Batch Update</vt:lpstr>
      <vt:lpstr>FFS Update in Place</vt:lpstr>
      <vt:lpstr>WAFL Write Location</vt:lpstr>
      <vt:lpstr>Copy on Write Garbage Collection</vt:lpstr>
      <vt:lpstr>Copy On Write</vt:lpstr>
      <vt:lpstr>Logging File Systems</vt:lpstr>
      <vt:lpstr>Redo Logging</vt:lpstr>
      <vt:lpstr>Before Transaction Start</vt:lpstr>
      <vt:lpstr>After Updates Are Logged</vt:lpstr>
      <vt:lpstr>After Commit Logged</vt:lpstr>
      <vt:lpstr>After Copy Back</vt:lpstr>
      <vt:lpstr>After Garbage Collection</vt:lpstr>
      <vt:lpstr>Redo Logging</vt:lpstr>
      <vt:lpstr>Questions</vt:lpstr>
      <vt:lpstr>Performance</vt:lpstr>
      <vt:lpstr>Redo Log Implementation</vt:lpstr>
      <vt:lpstr>Transaction Isolation</vt:lpstr>
      <vt:lpstr>Two Phase Locking</vt:lpstr>
      <vt:lpstr>Transaction Isolation</vt:lpstr>
      <vt:lpstr>Serializability</vt:lpstr>
      <vt:lpstr>Caveat</vt:lpstr>
      <vt:lpstr>Question</vt:lpstr>
      <vt:lpstr>Log Structure</vt:lpstr>
      <vt:lpstr>Storage Availability</vt:lpstr>
      <vt:lpstr>RAID</vt:lpstr>
      <vt:lpstr>RAID 1: Mirroring</vt:lpstr>
      <vt:lpstr>Parity</vt:lpstr>
      <vt:lpstr>RAID 5: Rotating Parity </vt:lpstr>
      <vt:lpstr>RAID Update</vt:lpstr>
      <vt:lpstr>Non-Recoverable Read Errors</vt:lpstr>
      <vt:lpstr>Read Errors and RAID recovery</vt:lpstr>
    </vt:vector>
  </TitlesOfParts>
  <Manager/>
  <Company>University of Washington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OSPP: File System Reliability</dc:title>
  <dc:subject/>
  <dc:creator>Thomas Anderson</dc:creator>
  <cp:keywords/>
  <dc:description>Copyright Thomas Anderson 2012</dc:description>
  <cp:lastModifiedBy>Thomas Anderson</cp:lastModifiedBy>
  <cp:revision>116</cp:revision>
  <cp:lastPrinted>2012-11-19T19:13:18Z</cp:lastPrinted>
  <dcterms:created xsi:type="dcterms:W3CDTF">2014-05-28T17:30:18Z</dcterms:created>
  <dcterms:modified xsi:type="dcterms:W3CDTF">2014-05-28T17:35:20Z</dcterms:modified>
  <cp:category/>
</cp:coreProperties>
</file>