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4" r:id="rId1"/>
  </p:sldMasterIdLst>
  <p:notesMasterIdLst>
    <p:notesMasterId r:id="rId72"/>
  </p:notesMasterIdLst>
  <p:handoutMasterIdLst>
    <p:handoutMasterId r:id="rId73"/>
  </p:handoutMasterIdLst>
  <p:sldIdLst>
    <p:sldId id="328" r:id="rId2"/>
    <p:sldId id="407" r:id="rId3"/>
    <p:sldId id="463" r:id="rId4"/>
    <p:sldId id="408" r:id="rId5"/>
    <p:sldId id="477" r:id="rId6"/>
    <p:sldId id="465" r:id="rId7"/>
    <p:sldId id="466" r:id="rId8"/>
    <p:sldId id="409" r:id="rId9"/>
    <p:sldId id="406" r:id="rId10"/>
    <p:sldId id="451" r:id="rId11"/>
    <p:sldId id="468" r:id="rId12"/>
    <p:sldId id="469" r:id="rId13"/>
    <p:sldId id="470" r:id="rId14"/>
    <p:sldId id="505" r:id="rId15"/>
    <p:sldId id="478" r:id="rId16"/>
    <p:sldId id="507" r:id="rId17"/>
    <p:sldId id="479" r:id="rId18"/>
    <p:sldId id="579" r:id="rId19"/>
    <p:sldId id="575" r:id="rId20"/>
    <p:sldId id="510" r:id="rId21"/>
    <p:sldId id="511" r:id="rId22"/>
    <p:sldId id="559" r:id="rId23"/>
    <p:sldId id="550" r:id="rId24"/>
    <p:sldId id="549" r:id="rId25"/>
    <p:sldId id="480" r:id="rId26"/>
    <p:sldId id="481" r:id="rId27"/>
    <p:sldId id="580" r:id="rId28"/>
    <p:sldId id="485" r:id="rId29"/>
    <p:sldId id="483" r:id="rId30"/>
    <p:sldId id="571" r:id="rId31"/>
    <p:sldId id="484" r:id="rId32"/>
    <p:sldId id="491" r:id="rId33"/>
    <p:sldId id="490" r:id="rId34"/>
    <p:sldId id="560" r:id="rId35"/>
    <p:sldId id="561" r:id="rId36"/>
    <p:sldId id="562" r:id="rId37"/>
    <p:sldId id="564" r:id="rId38"/>
    <p:sldId id="563" r:id="rId39"/>
    <p:sldId id="566" r:id="rId40"/>
    <p:sldId id="565" r:id="rId41"/>
    <p:sldId id="568" r:id="rId42"/>
    <p:sldId id="567" r:id="rId43"/>
    <p:sldId id="569" r:id="rId44"/>
    <p:sldId id="497" r:id="rId45"/>
    <p:sldId id="548" r:id="rId46"/>
    <p:sldId id="501" r:id="rId47"/>
    <p:sldId id="502" r:id="rId48"/>
    <p:sldId id="572" r:id="rId49"/>
    <p:sldId id="576" r:id="rId50"/>
    <p:sldId id="535" r:id="rId51"/>
    <p:sldId id="532" r:id="rId52"/>
    <p:sldId id="534" r:id="rId53"/>
    <p:sldId id="538" r:id="rId54"/>
    <p:sldId id="552" r:id="rId55"/>
    <p:sldId id="542" r:id="rId56"/>
    <p:sldId id="536" r:id="rId57"/>
    <p:sldId id="545" r:id="rId58"/>
    <p:sldId id="546" r:id="rId59"/>
    <p:sldId id="547" r:id="rId60"/>
    <p:sldId id="541" r:id="rId61"/>
    <p:sldId id="539" r:id="rId62"/>
    <p:sldId id="556" r:id="rId63"/>
    <p:sldId id="581" r:id="rId64"/>
    <p:sldId id="553" r:id="rId65"/>
    <p:sldId id="540" r:id="rId66"/>
    <p:sldId id="529" r:id="rId67"/>
    <p:sldId id="503" r:id="rId68"/>
    <p:sldId id="577" r:id="rId69"/>
    <p:sldId id="578" r:id="rId70"/>
    <p:sldId id="573" r:id="rId71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DC2"/>
    <a:srgbClr val="FF8C94"/>
    <a:srgbClr val="FFAAA6"/>
    <a:srgbClr val="A8E6CE"/>
    <a:srgbClr val="FEBD66"/>
    <a:srgbClr val="88E4B4"/>
    <a:srgbClr val="86A8E6"/>
    <a:srgbClr val="003EA2"/>
    <a:srgbClr val="1B61AD"/>
    <a:srgbClr val="00A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8" autoAdjust="0"/>
    <p:restoredTop sz="67044" autoAdjust="0"/>
  </p:normalViewPr>
  <p:slideViewPr>
    <p:cSldViewPr snapToGrid="0" snapToObjects="1">
      <p:cViewPr varScale="1">
        <p:scale>
          <a:sx n="115" d="100"/>
          <a:sy n="115" d="100"/>
        </p:scale>
        <p:origin x="1314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732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F32C1-926D-4080-B0D1-48EB7FB5E728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36EB2-6DE6-443C-9096-A979A41E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93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3C5224-E7C9-7E44-89EA-DCB9174972C8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1708A8-9C89-084C-B416-24967D273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4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0C386-84A7-F14C-A8F0-1BF098C77C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11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29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30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2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88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05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72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08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0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  <a:p>
            <a:r>
              <a:rPr lang="en-US" dirty="0"/>
              <a:t> </a:t>
            </a:r>
          </a:p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4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  <a:p>
            <a:r>
              <a:rPr lang="en-US" dirty="0"/>
              <a:t> </a:t>
            </a:r>
          </a:p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2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74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23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9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54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76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84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885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94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48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990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6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34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64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121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675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070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0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13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978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353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451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,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65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0C386-84A7-F14C-A8F0-1BF098C77C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794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984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360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980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02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063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818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43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218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473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63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0C386-84A7-F14C-A8F0-1BF098C77C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215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515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517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95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633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35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/>
              <a:t>The three different sliders allow me to change the length,</a:t>
            </a:r>
            <a:r>
              <a:rPr lang="en-US" baseline="0" dirty="0"/>
              <a:t> head radius and fillet radius and see how the geometry updates in real time. </a:t>
            </a:r>
          </a:p>
          <a:p>
            <a:pPr rtl="0"/>
            <a:r>
              <a:rPr lang="en-US" dirty="0"/>
              <a:t>You</a:t>
            </a:r>
            <a:r>
              <a:rPr lang="en-US" baseline="0" dirty="0"/>
              <a:t> can also see </a:t>
            </a:r>
            <a:r>
              <a:rPr lang="en-US" dirty="0"/>
              <a:t>varying mass and the moments of inertia  shown  in this (red and  green) axis.  These properties are evaluated in real time from the interpolated geometry. </a:t>
            </a:r>
            <a:r>
              <a:rPr lang="en-US" b="0" baseline="0" dirty="0">
                <a:effectLst/>
              </a:rPr>
              <a:t> And the stress shown by the color scheme </a:t>
            </a:r>
            <a:r>
              <a:rPr lang="en-US" dirty="0"/>
              <a:t>is interpolated from pre-computed  FEM simulation. </a:t>
            </a:r>
            <a:endParaRPr lang="en-US" b="0" dirty="0">
              <a:effectLst/>
            </a:endParaRP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615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/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783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574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27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45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430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229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877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732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306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920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189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3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77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69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1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0F33-2F55-48D0-9A08-8BACF19611F9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D87FE-EB2C-4B46-9FE7-38AD4008390A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56A9-7FF4-4F09-9D2F-B483761877A4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3238-B7E9-4734-8713-EC4427896B27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27FE-951A-4B27-B787-554E624342D3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26F8-B759-4D7E-ABAF-2675E3FE36BF}" type="datetime1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5FBA2-5410-4258-B553-1A9ECD1C3D01}" type="datetime1">
              <a:rPr lang="en-US" smtClean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FA98-911A-4312-AB43-FF791C88E305}" type="datetime1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556B-058E-4671-A605-34FAFA1CA091}" type="datetime1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3505-A815-4E25-8DE3-E9627E7ED892}" type="datetime1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6552-373E-490F-8789-F1A3D7A09EA3}" type="datetime1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19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9AF6E45-823C-4D25-A96C-7DDF46F968F1}" type="datetime1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effectLst>
            <a:outerShdw dist="38100" dir="2700000" algn="tl" rotWithShape="0">
              <a:schemeClr val="tx1">
                <a:alpha val="43000"/>
              </a:schemeClr>
            </a:outerShdw>
          </a:effectLst>
          <a:latin typeface="+mj-lt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1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51.png"/><Relationship Id="rId3" Type="http://schemas.openxmlformats.org/officeDocument/2006/relationships/image" Target="../media/image60.png"/><Relationship Id="rId21" Type="http://schemas.openxmlformats.org/officeDocument/2006/relationships/image" Target="../media/image69.png"/><Relationship Id="rId7" Type="http://schemas.openxmlformats.org/officeDocument/2006/relationships/image" Target="../media/image551.png"/><Relationship Id="rId12" Type="http://schemas.openxmlformats.org/officeDocument/2006/relationships/image" Target="../media/image600.png"/><Relationship Id="rId17" Type="http://schemas.openxmlformats.org/officeDocument/2006/relationships/image" Target="../media/image65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11" Type="http://schemas.openxmlformats.org/officeDocument/2006/relationships/image" Target="../media/image590.png"/><Relationship Id="rId24" Type="http://schemas.openxmlformats.org/officeDocument/2006/relationships/image" Target="../media/image49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52.png"/><Relationship Id="rId10" Type="http://schemas.openxmlformats.org/officeDocument/2006/relationships/image" Target="../media/image55.png"/><Relationship Id="rId19" Type="http://schemas.openxmlformats.org/officeDocument/2006/relationships/image" Target="../media/image67.png"/><Relationship Id="rId9" Type="http://schemas.openxmlformats.org/officeDocument/2006/relationships/image" Target="../media/image571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56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76.png"/><Relationship Id="rId5" Type="http://schemas.openxmlformats.org/officeDocument/2006/relationships/image" Target="../media/image58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57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56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76.png"/><Relationship Id="rId5" Type="http://schemas.openxmlformats.org/officeDocument/2006/relationships/image" Target="../media/image58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57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70.png"/><Relationship Id="rId8" Type="http://schemas.openxmlformats.org/officeDocument/2006/relationships/image" Target="../media/image561.png"/><Relationship Id="rId13" Type="http://schemas.openxmlformats.org/officeDocument/2006/relationships/image" Target="../media/image61.png"/><Relationship Id="rId3" Type="http://schemas.openxmlformats.org/officeDocument/2006/relationships/image" Target="../media/image730.png"/><Relationship Id="rId21" Type="http://schemas.openxmlformats.org/officeDocument/2006/relationships/image" Target="../media/image90.png"/><Relationship Id="rId17" Type="http://schemas.openxmlformats.org/officeDocument/2006/relationships/image" Target="../media/image860.png"/><Relationship Id="rId7" Type="http://schemas.openxmlformats.org/officeDocument/2006/relationships/image" Target="../media/image551.png"/><Relationship Id="rId12" Type="http://schemas.openxmlformats.org/officeDocument/2006/relationships/image" Target="../media/image60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31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90.png"/><Relationship Id="rId24" Type="http://schemas.openxmlformats.org/officeDocument/2006/relationships/image" Target="../media/image62.png"/><Relationship Id="rId6" Type="http://schemas.openxmlformats.org/officeDocument/2006/relationships/image" Target="../media/image541.png"/><Relationship Id="rId15" Type="http://schemas.openxmlformats.org/officeDocument/2006/relationships/image" Target="../media/image840.png"/><Relationship Id="rId19" Type="http://schemas.openxmlformats.org/officeDocument/2006/relationships/image" Target="../media/image880.png"/><Relationship Id="rId10" Type="http://schemas.openxmlformats.org/officeDocument/2006/relationships/image" Target="../media/image55.png"/><Relationship Id="rId4" Type="http://schemas.openxmlformats.org/officeDocument/2006/relationships/image" Target="../media/image740.png"/><Relationship Id="rId14" Type="http://schemas.openxmlformats.org/officeDocument/2006/relationships/image" Target="../media/image830.png"/><Relationship Id="rId9" Type="http://schemas.openxmlformats.org/officeDocument/2006/relationships/image" Target="../media/image5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1.png"/><Relationship Id="rId13" Type="http://schemas.openxmlformats.org/officeDocument/2006/relationships/image" Target="../media/image61.png"/><Relationship Id="rId18" Type="http://schemas.openxmlformats.org/officeDocument/2006/relationships/image" Target="../media/image830.png"/><Relationship Id="rId26" Type="http://schemas.openxmlformats.org/officeDocument/2006/relationships/image" Target="../media/image69.png"/><Relationship Id="rId3" Type="http://schemas.openxmlformats.org/officeDocument/2006/relationships/image" Target="../media/image60.png"/><Relationship Id="rId21" Type="http://schemas.openxmlformats.org/officeDocument/2006/relationships/image" Target="../media/image89.png"/><Relationship Id="rId7" Type="http://schemas.openxmlformats.org/officeDocument/2006/relationships/image" Target="../media/image551.png"/><Relationship Id="rId12" Type="http://schemas.openxmlformats.org/officeDocument/2006/relationships/image" Target="../media/image600.png"/><Relationship Id="rId17" Type="http://schemas.openxmlformats.org/officeDocument/2006/relationships/image" Target="../media/image68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7.png"/><Relationship Id="rId20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11" Type="http://schemas.openxmlformats.org/officeDocument/2006/relationships/image" Target="../media/image590.png"/><Relationship Id="rId24" Type="http://schemas.openxmlformats.org/officeDocument/2006/relationships/image" Target="../media/image64.png"/><Relationship Id="rId15" Type="http://schemas.openxmlformats.org/officeDocument/2006/relationships/image" Target="../media/image66.png"/><Relationship Id="rId23" Type="http://schemas.openxmlformats.org/officeDocument/2006/relationships/image" Target="../media/image63.png"/><Relationship Id="rId10" Type="http://schemas.openxmlformats.org/officeDocument/2006/relationships/image" Target="../media/image55.png"/><Relationship Id="rId19" Type="http://schemas.openxmlformats.org/officeDocument/2006/relationships/image" Target="../media/image840.png"/><Relationship Id="rId9" Type="http://schemas.openxmlformats.org/officeDocument/2006/relationships/image" Target="../media/image571.png"/><Relationship Id="rId14" Type="http://schemas.openxmlformats.org/officeDocument/2006/relationships/image" Target="../media/image62.png"/><Relationship Id="rId22" Type="http://schemas.openxmlformats.org/officeDocument/2006/relationships/image" Target="../media/image750.png"/><Relationship Id="rId27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55.png"/><Relationship Id="rId3" Type="http://schemas.openxmlformats.org/officeDocument/2006/relationships/image" Target="../media/image760.png"/><Relationship Id="rId7" Type="http://schemas.openxmlformats.org/officeDocument/2006/relationships/image" Target="../media/image800.png"/><Relationship Id="rId12" Type="http://schemas.openxmlformats.org/officeDocument/2006/relationships/image" Target="../media/image850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0.png"/><Relationship Id="rId11" Type="http://schemas.openxmlformats.org/officeDocument/2006/relationships/image" Target="../media/image561.png"/><Relationship Id="rId5" Type="http://schemas.openxmlformats.org/officeDocument/2006/relationships/image" Target="../media/image780.png"/><Relationship Id="rId15" Type="http://schemas.openxmlformats.org/officeDocument/2006/relationships/image" Target="../media/image600.png"/><Relationship Id="rId10" Type="http://schemas.openxmlformats.org/officeDocument/2006/relationships/image" Target="../media/image551.png"/><Relationship Id="rId4" Type="http://schemas.openxmlformats.org/officeDocument/2006/relationships/image" Target="../media/image770.png"/><Relationship Id="rId9" Type="http://schemas.openxmlformats.org/officeDocument/2006/relationships/image" Target="../media/image820.png"/><Relationship Id="rId14" Type="http://schemas.openxmlformats.org/officeDocument/2006/relationships/image" Target="../media/image5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9" Type="http://schemas.openxmlformats.org/officeDocument/2006/relationships/image" Target="../media/image114.png"/><Relationship Id="rId3" Type="http://schemas.openxmlformats.org/officeDocument/2006/relationships/notesSlide" Target="../notesSlides/notesSlide28.xml"/><Relationship Id="rId34" Type="http://schemas.openxmlformats.org/officeDocument/2006/relationships/image" Target="../media/image109.png"/><Relationship Id="rId42" Type="http://schemas.openxmlformats.org/officeDocument/2006/relationships/image" Target="../media/image117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08.png"/><Relationship Id="rId33" Type="http://schemas.openxmlformats.org/officeDocument/2006/relationships/image" Target="../media/image620.png"/><Relationship Id="rId38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41" Type="http://schemas.openxmlformats.org/officeDocument/2006/relationships/image" Target="../media/image11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4.wmf"/><Relationship Id="rId11" Type="http://schemas.openxmlformats.org/officeDocument/2006/relationships/image" Target="../media/image107.png"/><Relationship Id="rId37" Type="http://schemas.openxmlformats.org/officeDocument/2006/relationships/image" Target="../media/image112.png"/><Relationship Id="rId40" Type="http://schemas.openxmlformats.org/officeDocument/2006/relationships/image" Target="../media/image115.png"/><Relationship Id="rId5" Type="http://schemas.openxmlformats.org/officeDocument/2006/relationships/oleObject" Target="../embeddings/oleObject1.bin"/><Relationship Id="rId36" Type="http://schemas.openxmlformats.org/officeDocument/2006/relationships/image" Target="../media/image111.png"/><Relationship Id="rId10" Type="http://schemas.openxmlformats.org/officeDocument/2006/relationships/image" Target="../media/image106.wmf"/><Relationship Id="rId44" Type="http://schemas.openxmlformats.org/officeDocument/2006/relationships/image" Target="../media/image119.png"/><Relationship Id="rId4" Type="http://schemas.openxmlformats.org/officeDocument/2006/relationships/image" Target="../media/image530.png"/><Relationship Id="rId9" Type="http://schemas.openxmlformats.org/officeDocument/2006/relationships/oleObject" Target="../embeddings/oleObject3.bin"/><Relationship Id="rId35" Type="http://schemas.openxmlformats.org/officeDocument/2006/relationships/image" Target="../media/image110.png"/><Relationship Id="rId43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105.wmf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" Type="http://schemas.openxmlformats.org/officeDocument/2006/relationships/notesSlide" Target="../notesSlides/notesSlide29.xml"/><Relationship Id="rId21" Type="http://schemas.openxmlformats.org/officeDocument/2006/relationships/image" Target="../media/image125.png"/><Relationship Id="rId7" Type="http://schemas.openxmlformats.org/officeDocument/2006/relationships/image" Target="../media/image104.wmf"/><Relationship Id="rId12" Type="http://schemas.openxmlformats.org/officeDocument/2006/relationships/oleObject" Target="../embeddings/oleObject50.bin"/><Relationship Id="rId17" Type="http://schemas.openxmlformats.org/officeDocument/2006/relationships/image" Target="../media/image106.wmf"/><Relationship Id="rId25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0.bin"/><Relationship Id="rId20" Type="http://schemas.openxmlformats.org/officeDocument/2006/relationships/image" Target="../media/image124.png"/><Relationship Id="rId29" Type="http://schemas.openxmlformats.org/officeDocument/2006/relationships/image" Target="../media/image133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5.wmf"/><Relationship Id="rId24" Type="http://schemas.openxmlformats.org/officeDocument/2006/relationships/image" Target="../media/image128.png"/><Relationship Id="rId5" Type="http://schemas.openxmlformats.org/officeDocument/2006/relationships/image" Target="../media/image121.png"/><Relationship Id="rId15" Type="http://schemas.openxmlformats.org/officeDocument/2006/relationships/image" Target="../media/image106.wmf"/><Relationship Id="rId23" Type="http://schemas.openxmlformats.org/officeDocument/2006/relationships/image" Target="../media/image127.png"/><Relationship Id="rId28" Type="http://schemas.openxmlformats.org/officeDocument/2006/relationships/image" Target="../media/image132.pn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23.png"/><Relationship Id="rId4" Type="http://schemas.openxmlformats.org/officeDocument/2006/relationships/image" Target="../media/image120.png"/><Relationship Id="rId9" Type="http://schemas.openxmlformats.org/officeDocument/2006/relationships/image" Target="../media/image104.w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Relationship Id="rId30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13" Type="http://schemas.openxmlformats.org/officeDocument/2006/relationships/image" Target="../media/image105.wmf"/><Relationship Id="rId18" Type="http://schemas.openxmlformats.org/officeDocument/2006/relationships/image" Target="../media/image107.png"/><Relationship Id="rId26" Type="http://schemas.openxmlformats.org/officeDocument/2006/relationships/image" Target="../media/image140.png"/><Relationship Id="rId3" Type="http://schemas.openxmlformats.org/officeDocument/2006/relationships/notesSlide" Target="../notesSlides/notesSlide30.xml"/><Relationship Id="rId21" Type="http://schemas.openxmlformats.org/officeDocument/2006/relationships/image" Target="../media/image137.png"/><Relationship Id="rId7" Type="http://schemas.openxmlformats.org/officeDocument/2006/relationships/image" Target="../media/image104.wmf"/><Relationship Id="rId12" Type="http://schemas.openxmlformats.org/officeDocument/2006/relationships/oleObject" Target="../embeddings/oleObject80.bin"/><Relationship Id="rId17" Type="http://schemas.openxmlformats.org/officeDocument/2006/relationships/image" Target="../media/image106.wmf"/><Relationship Id="rId25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0.bin"/><Relationship Id="rId20" Type="http://schemas.openxmlformats.org/officeDocument/2006/relationships/image" Target="../media/image136.png"/><Relationship Id="rId29" Type="http://schemas.openxmlformats.org/officeDocument/2006/relationships/image" Target="../media/image143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05.wmf"/><Relationship Id="rId24" Type="http://schemas.openxmlformats.org/officeDocument/2006/relationships/image" Target="../media/image119.png"/><Relationship Id="rId5" Type="http://schemas.openxmlformats.org/officeDocument/2006/relationships/image" Target="../media/image135.png"/><Relationship Id="rId15" Type="http://schemas.openxmlformats.org/officeDocument/2006/relationships/image" Target="../media/image106.wmf"/><Relationship Id="rId23" Type="http://schemas.openxmlformats.org/officeDocument/2006/relationships/image" Target="../media/image118.png"/><Relationship Id="rId28" Type="http://schemas.openxmlformats.org/officeDocument/2006/relationships/image" Target="../media/image142.png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108.png"/><Relationship Id="rId4" Type="http://schemas.openxmlformats.org/officeDocument/2006/relationships/image" Target="../media/image120.png"/><Relationship Id="rId9" Type="http://schemas.openxmlformats.org/officeDocument/2006/relationships/image" Target="../media/image104.wmf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138.png"/><Relationship Id="rId27" Type="http://schemas.openxmlformats.org/officeDocument/2006/relationships/image" Target="../media/image141.png"/><Relationship Id="rId30" Type="http://schemas.openxmlformats.org/officeDocument/2006/relationships/image" Target="../media/image1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8" Type="http://schemas.openxmlformats.org/officeDocument/2006/relationships/image" Target="../media/image155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7" Type="http://schemas.openxmlformats.org/officeDocument/2006/relationships/image" Target="../media/image154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19" Type="http://schemas.openxmlformats.org/officeDocument/2006/relationships/image" Target="../media/image156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openxmlformats.org/officeDocument/2006/relationships/image" Target="../media/image157.png"/><Relationship Id="rId21" Type="http://schemas.openxmlformats.org/officeDocument/2006/relationships/image" Target="../media/image175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notesSlide" Target="../notesSlides/notesSlide33.xml"/><Relationship Id="rId20" Type="http://schemas.openxmlformats.org/officeDocument/2006/relationships/image" Target="../media/image174.png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23" Type="http://schemas.openxmlformats.org/officeDocument/2006/relationships/image" Target="../media/image177.png"/><Relationship Id="rId10" Type="http://schemas.openxmlformats.org/officeDocument/2006/relationships/image" Target="../media/image164.png"/><Relationship Id="rId19" Type="http://schemas.openxmlformats.org/officeDocument/2006/relationships/image" Target="../media/image173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Relationship Id="rId22" Type="http://schemas.openxmlformats.org/officeDocument/2006/relationships/image" Target="../media/image1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75.png"/><Relationship Id="rId3" Type="http://schemas.openxmlformats.org/officeDocument/2006/relationships/image" Target="../media/image157.png"/><Relationship Id="rId21" Type="http://schemas.openxmlformats.org/officeDocument/2006/relationships/image" Target="../media/image173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4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71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6.png"/><Relationship Id="rId5" Type="http://schemas.openxmlformats.org/officeDocument/2006/relationships/image" Target="../media/image159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19" Type="http://schemas.openxmlformats.org/officeDocument/2006/relationships/image" Target="../media/image176.png"/><Relationship Id="rId4" Type="http://schemas.openxmlformats.org/officeDocument/2006/relationships/image" Target="../media/image158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0.png"/><Relationship Id="rId18" Type="http://schemas.openxmlformats.org/officeDocument/2006/relationships/image" Target="../media/image177.png"/><Relationship Id="rId3" Type="http://schemas.openxmlformats.org/officeDocument/2006/relationships/image" Target="../media/image178.png"/><Relationship Id="rId21" Type="http://schemas.openxmlformats.org/officeDocument/2006/relationships/image" Target="../media/image181.png"/><Relationship Id="rId7" Type="http://schemas.openxmlformats.org/officeDocument/2006/relationships/image" Target="../media/image165.png"/><Relationship Id="rId12" Type="http://schemas.openxmlformats.org/officeDocument/2006/relationships/image" Target="../media/image160.png"/><Relationship Id="rId17" Type="http://schemas.openxmlformats.org/officeDocument/2006/relationships/image" Target="../media/image176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75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59.png"/><Relationship Id="rId5" Type="http://schemas.openxmlformats.org/officeDocument/2006/relationships/image" Target="../media/image163.png"/><Relationship Id="rId15" Type="http://schemas.openxmlformats.org/officeDocument/2006/relationships/image" Target="../media/image174.png"/><Relationship Id="rId23" Type="http://schemas.openxmlformats.org/officeDocument/2006/relationships/image" Target="../media/image183.png"/><Relationship Id="rId10" Type="http://schemas.openxmlformats.org/officeDocument/2006/relationships/image" Target="../media/image169.png"/><Relationship Id="rId19" Type="http://schemas.openxmlformats.org/officeDocument/2006/relationships/image" Target="../media/image173.png"/><Relationship Id="rId4" Type="http://schemas.openxmlformats.org/officeDocument/2006/relationships/image" Target="../media/image179.png"/><Relationship Id="rId9" Type="http://schemas.openxmlformats.org/officeDocument/2006/relationships/image" Target="../media/image168.png"/><Relationship Id="rId14" Type="http://schemas.openxmlformats.org/officeDocument/2006/relationships/image" Target="../media/image171.png"/><Relationship Id="rId22" Type="http://schemas.openxmlformats.org/officeDocument/2006/relationships/image" Target="../media/image1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0.png"/><Relationship Id="rId18" Type="http://schemas.openxmlformats.org/officeDocument/2006/relationships/image" Target="../media/image177.png"/><Relationship Id="rId3" Type="http://schemas.openxmlformats.org/officeDocument/2006/relationships/image" Target="../media/image178.png"/><Relationship Id="rId21" Type="http://schemas.openxmlformats.org/officeDocument/2006/relationships/image" Target="../media/image181.png"/><Relationship Id="rId7" Type="http://schemas.openxmlformats.org/officeDocument/2006/relationships/image" Target="../media/image165.png"/><Relationship Id="rId12" Type="http://schemas.openxmlformats.org/officeDocument/2006/relationships/image" Target="../media/image160.png"/><Relationship Id="rId17" Type="http://schemas.openxmlformats.org/officeDocument/2006/relationships/image" Target="../media/image176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75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59.png"/><Relationship Id="rId5" Type="http://schemas.openxmlformats.org/officeDocument/2006/relationships/image" Target="../media/image163.png"/><Relationship Id="rId15" Type="http://schemas.openxmlformats.org/officeDocument/2006/relationships/image" Target="../media/image174.png"/><Relationship Id="rId23" Type="http://schemas.openxmlformats.org/officeDocument/2006/relationships/image" Target="../media/image183.png"/><Relationship Id="rId10" Type="http://schemas.openxmlformats.org/officeDocument/2006/relationships/image" Target="../media/image169.png"/><Relationship Id="rId19" Type="http://schemas.openxmlformats.org/officeDocument/2006/relationships/image" Target="../media/image173.png"/><Relationship Id="rId4" Type="http://schemas.openxmlformats.org/officeDocument/2006/relationships/image" Target="../media/image179.png"/><Relationship Id="rId9" Type="http://schemas.openxmlformats.org/officeDocument/2006/relationships/image" Target="../media/image168.png"/><Relationship Id="rId14" Type="http://schemas.openxmlformats.org/officeDocument/2006/relationships/image" Target="../media/image171.png"/><Relationship Id="rId22" Type="http://schemas.openxmlformats.org/officeDocument/2006/relationships/image" Target="../media/image1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59.png"/><Relationship Id="rId18" Type="http://schemas.openxmlformats.org/officeDocument/2006/relationships/image" Target="../media/image175.png"/><Relationship Id="rId3" Type="http://schemas.openxmlformats.org/officeDocument/2006/relationships/image" Target="../media/image184.png"/><Relationship Id="rId21" Type="http://schemas.openxmlformats.org/officeDocument/2006/relationships/image" Target="../media/image173.png"/><Relationship Id="rId7" Type="http://schemas.openxmlformats.org/officeDocument/2006/relationships/image" Target="../media/image166.png"/><Relationship Id="rId12" Type="http://schemas.openxmlformats.org/officeDocument/2006/relationships/image" Target="../media/image183.png"/><Relationship Id="rId17" Type="http://schemas.openxmlformats.org/officeDocument/2006/relationships/image" Target="../media/image174.png"/><Relationship Id="rId25" Type="http://schemas.openxmlformats.org/officeDocument/2006/relationships/image" Target="../media/image189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71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82.png"/><Relationship Id="rId24" Type="http://schemas.openxmlformats.org/officeDocument/2006/relationships/image" Target="../media/image188.png"/><Relationship Id="rId5" Type="http://schemas.openxmlformats.org/officeDocument/2006/relationships/image" Target="../media/image163.png"/><Relationship Id="rId15" Type="http://schemas.openxmlformats.org/officeDocument/2006/relationships/image" Target="../media/image170.png"/><Relationship Id="rId23" Type="http://schemas.openxmlformats.org/officeDocument/2006/relationships/image" Target="../media/image187.png"/><Relationship Id="rId10" Type="http://schemas.openxmlformats.org/officeDocument/2006/relationships/image" Target="../media/image181.png"/><Relationship Id="rId19" Type="http://schemas.openxmlformats.org/officeDocument/2006/relationships/image" Target="../media/image176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60.png"/><Relationship Id="rId22" Type="http://schemas.openxmlformats.org/officeDocument/2006/relationships/image" Target="../media/image1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59.png"/><Relationship Id="rId18" Type="http://schemas.openxmlformats.org/officeDocument/2006/relationships/image" Target="../media/image175.png"/><Relationship Id="rId3" Type="http://schemas.openxmlformats.org/officeDocument/2006/relationships/image" Target="../media/image184.png"/><Relationship Id="rId21" Type="http://schemas.openxmlformats.org/officeDocument/2006/relationships/image" Target="../media/image173.png"/><Relationship Id="rId7" Type="http://schemas.openxmlformats.org/officeDocument/2006/relationships/image" Target="../media/image166.png"/><Relationship Id="rId12" Type="http://schemas.openxmlformats.org/officeDocument/2006/relationships/image" Target="../media/image183.png"/><Relationship Id="rId17" Type="http://schemas.openxmlformats.org/officeDocument/2006/relationships/image" Target="../media/image174.png"/><Relationship Id="rId25" Type="http://schemas.openxmlformats.org/officeDocument/2006/relationships/image" Target="../media/image189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71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82.png"/><Relationship Id="rId24" Type="http://schemas.openxmlformats.org/officeDocument/2006/relationships/image" Target="../media/image188.png"/><Relationship Id="rId5" Type="http://schemas.openxmlformats.org/officeDocument/2006/relationships/image" Target="../media/image163.png"/><Relationship Id="rId15" Type="http://schemas.openxmlformats.org/officeDocument/2006/relationships/image" Target="../media/image170.png"/><Relationship Id="rId23" Type="http://schemas.openxmlformats.org/officeDocument/2006/relationships/image" Target="../media/image187.png"/><Relationship Id="rId10" Type="http://schemas.openxmlformats.org/officeDocument/2006/relationships/image" Target="../media/image181.png"/><Relationship Id="rId19" Type="http://schemas.openxmlformats.org/officeDocument/2006/relationships/image" Target="../media/image176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60.png"/><Relationship Id="rId22" Type="http://schemas.openxmlformats.org/officeDocument/2006/relationships/image" Target="../media/image1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3" Type="http://schemas.openxmlformats.org/officeDocument/2006/relationships/image" Target="../media/image190.png"/><Relationship Id="rId21" Type="http://schemas.openxmlformats.org/officeDocument/2006/relationships/image" Target="../media/image206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5" Type="http://schemas.openxmlformats.org/officeDocument/2006/relationships/image" Target="../media/image209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01.png"/><Relationship Id="rId20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24" Type="http://schemas.openxmlformats.org/officeDocument/2006/relationships/image" Target="../media/image208.png"/><Relationship Id="rId5" Type="http://schemas.openxmlformats.org/officeDocument/2006/relationships/image" Target="../media/image185.png"/><Relationship Id="rId15" Type="http://schemas.openxmlformats.org/officeDocument/2006/relationships/image" Target="../media/image200.png"/><Relationship Id="rId23" Type="http://schemas.openxmlformats.org/officeDocument/2006/relationships/image" Target="../media/image207.png"/><Relationship Id="rId10" Type="http://schemas.openxmlformats.org/officeDocument/2006/relationships/image" Target="../media/image195.png"/><Relationship Id="rId19" Type="http://schemas.openxmlformats.org/officeDocument/2006/relationships/image" Target="../media/image204.png"/><Relationship Id="rId4" Type="http://schemas.openxmlformats.org/officeDocument/2006/relationships/image" Target="../media/image184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Relationship Id="rId22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18" Type="http://schemas.openxmlformats.org/officeDocument/2006/relationships/image" Target="../media/image212.png"/><Relationship Id="rId3" Type="http://schemas.openxmlformats.org/officeDocument/2006/relationships/image" Target="../media/image210.png"/><Relationship Id="rId21" Type="http://schemas.openxmlformats.org/officeDocument/2006/relationships/image" Target="../media/image202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17" Type="http://schemas.openxmlformats.org/officeDocument/2006/relationships/image" Target="../media/image211.png"/><Relationship Id="rId25" Type="http://schemas.openxmlformats.org/officeDocument/2006/relationships/image" Target="../media/image206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200.png"/><Relationship Id="rId20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195.png"/><Relationship Id="rId24" Type="http://schemas.openxmlformats.org/officeDocument/2006/relationships/image" Target="../media/image205.png"/><Relationship Id="rId5" Type="http://schemas.openxmlformats.org/officeDocument/2006/relationships/image" Target="../media/image184.png"/><Relationship Id="rId15" Type="http://schemas.openxmlformats.org/officeDocument/2006/relationships/image" Target="../media/image199.png"/><Relationship Id="rId23" Type="http://schemas.openxmlformats.org/officeDocument/2006/relationships/image" Target="../media/image204.png"/><Relationship Id="rId10" Type="http://schemas.openxmlformats.org/officeDocument/2006/relationships/image" Target="../media/image194.png"/><Relationship Id="rId19" Type="http://schemas.openxmlformats.org/officeDocument/2006/relationships/image" Target="../media/image175.png"/><Relationship Id="rId4" Type="http://schemas.openxmlformats.org/officeDocument/2006/relationships/image" Target="../media/image190.png"/><Relationship Id="rId9" Type="http://schemas.openxmlformats.org/officeDocument/2006/relationships/image" Target="../media/image193.png"/><Relationship Id="rId14" Type="http://schemas.openxmlformats.org/officeDocument/2006/relationships/image" Target="../media/image198.png"/><Relationship Id="rId22" Type="http://schemas.openxmlformats.org/officeDocument/2006/relationships/image" Target="../media/image2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59.png"/><Relationship Id="rId18" Type="http://schemas.openxmlformats.org/officeDocument/2006/relationships/image" Target="../media/image175.png"/><Relationship Id="rId3" Type="http://schemas.openxmlformats.org/officeDocument/2006/relationships/image" Target="../media/image184.png"/><Relationship Id="rId21" Type="http://schemas.openxmlformats.org/officeDocument/2006/relationships/image" Target="../media/image173.png"/><Relationship Id="rId7" Type="http://schemas.openxmlformats.org/officeDocument/2006/relationships/image" Target="../media/image166.png"/><Relationship Id="rId12" Type="http://schemas.openxmlformats.org/officeDocument/2006/relationships/image" Target="../media/image183.png"/><Relationship Id="rId17" Type="http://schemas.openxmlformats.org/officeDocument/2006/relationships/image" Target="../media/image174.png"/><Relationship Id="rId25" Type="http://schemas.openxmlformats.org/officeDocument/2006/relationships/image" Target="../media/image189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71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82.png"/><Relationship Id="rId24" Type="http://schemas.openxmlformats.org/officeDocument/2006/relationships/image" Target="../media/image188.png"/><Relationship Id="rId5" Type="http://schemas.openxmlformats.org/officeDocument/2006/relationships/image" Target="../media/image163.png"/><Relationship Id="rId15" Type="http://schemas.openxmlformats.org/officeDocument/2006/relationships/image" Target="../media/image170.png"/><Relationship Id="rId23" Type="http://schemas.openxmlformats.org/officeDocument/2006/relationships/image" Target="../media/image187.png"/><Relationship Id="rId10" Type="http://schemas.openxmlformats.org/officeDocument/2006/relationships/image" Target="../media/image181.png"/><Relationship Id="rId19" Type="http://schemas.openxmlformats.org/officeDocument/2006/relationships/image" Target="../media/image176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60.png"/><Relationship Id="rId22" Type="http://schemas.openxmlformats.org/officeDocument/2006/relationships/image" Target="../media/image18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59.png"/><Relationship Id="rId18" Type="http://schemas.openxmlformats.org/officeDocument/2006/relationships/image" Target="../media/image175.png"/><Relationship Id="rId26" Type="http://schemas.openxmlformats.org/officeDocument/2006/relationships/image" Target="../media/image214.png"/><Relationship Id="rId3" Type="http://schemas.openxmlformats.org/officeDocument/2006/relationships/image" Target="../media/image184.png"/><Relationship Id="rId21" Type="http://schemas.openxmlformats.org/officeDocument/2006/relationships/image" Target="../media/image173.png"/><Relationship Id="rId7" Type="http://schemas.openxmlformats.org/officeDocument/2006/relationships/image" Target="../media/image166.png"/><Relationship Id="rId12" Type="http://schemas.openxmlformats.org/officeDocument/2006/relationships/image" Target="../media/image183.png"/><Relationship Id="rId17" Type="http://schemas.openxmlformats.org/officeDocument/2006/relationships/image" Target="../media/image174.png"/><Relationship Id="rId25" Type="http://schemas.openxmlformats.org/officeDocument/2006/relationships/image" Target="../media/image189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71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82.png"/><Relationship Id="rId24" Type="http://schemas.openxmlformats.org/officeDocument/2006/relationships/image" Target="../media/image188.png"/><Relationship Id="rId5" Type="http://schemas.openxmlformats.org/officeDocument/2006/relationships/image" Target="../media/image163.png"/><Relationship Id="rId15" Type="http://schemas.openxmlformats.org/officeDocument/2006/relationships/image" Target="../media/image170.png"/><Relationship Id="rId23" Type="http://schemas.openxmlformats.org/officeDocument/2006/relationships/image" Target="../media/image187.png"/><Relationship Id="rId10" Type="http://schemas.openxmlformats.org/officeDocument/2006/relationships/image" Target="../media/image181.png"/><Relationship Id="rId19" Type="http://schemas.openxmlformats.org/officeDocument/2006/relationships/image" Target="../media/image176.png"/><Relationship Id="rId4" Type="http://schemas.openxmlformats.org/officeDocument/2006/relationships/image" Target="../media/image213.png"/><Relationship Id="rId9" Type="http://schemas.openxmlformats.org/officeDocument/2006/relationships/image" Target="../media/image180.png"/><Relationship Id="rId14" Type="http://schemas.openxmlformats.org/officeDocument/2006/relationships/image" Target="../media/image160.png"/><Relationship Id="rId22" Type="http://schemas.openxmlformats.org/officeDocument/2006/relationships/image" Target="../media/image18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216.png"/><Relationship Id="rId18" Type="http://schemas.openxmlformats.org/officeDocument/2006/relationships/image" Target="../media/image221.png"/><Relationship Id="rId3" Type="http://schemas.openxmlformats.org/officeDocument/2006/relationships/image" Target="../media/image159.png"/><Relationship Id="rId7" Type="http://schemas.openxmlformats.org/officeDocument/2006/relationships/image" Target="../media/image174.png"/><Relationship Id="rId12" Type="http://schemas.openxmlformats.org/officeDocument/2006/relationships/image" Target="../media/image215.png"/><Relationship Id="rId17" Type="http://schemas.openxmlformats.org/officeDocument/2006/relationships/image" Target="../media/image220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3.png"/><Relationship Id="rId5" Type="http://schemas.openxmlformats.org/officeDocument/2006/relationships/image" Target="../media/image170.png"/><Relationship Id="rId15" Type="http://schemas.openxmlformats.org/officeDocument/2006/relationships/image" Target="../media/image218.png"/><Relationship Id="rId10" Type="http://schemas.openxmlformats.org/officeDocument/2006/relationships/image" Target="../media/image177.png"/><Relationship Id="rId4" Type="http://schemas.openxmlformats.org/officeDocument/2006/relationships/image" Target="../media/image160.png"/><Relationship Id="rId9" Type="http://schemas.openxmlformats.org/officeDocument/2006/relationships/image" Target="../media/image176.png"/><Relationship Id="rId14" Type="http://schemas.openxmlformats.org/officeDocument/2006/relationships/image" Target="../media/image2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4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12" Type="http://schemas.openxmlformats.org/officeDocument/2006/relationships/image" Target="../media/image2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1" Type="http://schemas.openxmlformats.org/officeDocument/2006/relationships/image" Target="../media/image1060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Relationship Id="rId14" Type="http://schemas.openxmlformats.org/officeDocument/2006/relationships/image" Target="../media/image23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5.png"/><Relationship Id="rId3" Type="http://schemas.openxmlformats.org/officeDocument/2006/relationships/image" Target="../media/image236.png"/><Relationship Id="rId7" Type="http://schemas.openxmlformats.org/officeDocument/2006/relationships/image" Target="../media/image239.png"/><Relationship Id="rId12" Type="http://schemas.openxmlformats.org/officeDocument/2006/relationships/image" Target="../media/image244.png"/><Relationship Id="rId17" Type="http://schemas.openxmlformats.org/officeDocument/2006/relationships/image" Target="../media/image249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11" Type="http://schemas.openxmlformats.org/officeDocument/2006/relationships/image" Target="../media/image243.png"/><Relationship Id="rId5" Type="http://schemas.openxmlformats.org/officeDocument/2006/relationships/image" Target="../media/image1080.png"/><Relationship Id="rId15" Type="http://schemas.openxmlformats.org/officeDocument/2006/relationships/image" Target="../media/image247.png"/><Relationship Id="rId10" Type="http://schemas.openxmlformats.org/officeDocument/2006/relationships/image" Target="../media/image242.png"/><Relationship Id="rId4" Type="http://schemas.openxmlformats.org/officeDocument/2006/relationships/image" Target="../media/image237.png"/><Relationship Id="rId9" Type="http://schemas.openxmlformats.org/officeDocument/2006/relationships/image" Target="../media/image241.png"/><Relationship Id="rId14" Type="http://schemas.openxmlformats.org/officeDocument/2006/relationships/image" Target="../media/image2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50.png"/><Relationship Id="rId4" Type="http://schemas.openxmlformats.org/officeDocument/2006/relationships/image" Target="../media/image2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8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261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26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259.png"/><Relationship Id="rId5" Type="http://schemas.microsoft.com/office/2007/relationships/media" Target="../media/media7.mp4"/><Relationship Id="rId10" Type="http://schemas.openxmlformats.org/officeDocument/2006/relationships/notesSlide" Target="../notesSlides/notesSlide56.xml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63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64.pn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72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318701"/>
            <a:ext cx="7772400" cy="999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Interactive Design Space Exploration and Optimization for CAD Models </a:t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</a:rPr>
            </a:b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0023" y="2685421"/>
            <a:ext cx="3100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Adriana Schulz</a:t>
            </a:r>
            <a:r>
              <a:rPr lang="en-US" sz="2000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  </a:t>
            </a:r>
          </a:p>
          <a:p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Jie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Xu</a:t>
            </a:r>
            <a:r>
              <a:rPr lang="en-US" sz="2000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 </a:t>
            </a:r>
          </a:p>
          <a:p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Bo Zhu</a:t>
            </a:r>
            <a:r>
              <a:rPr lang="en-US" sz="2000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</a:t>
            </a:r>
          </a:p>
          <a:p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Changxi</a:t>
            </a:r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</a:rPr>
              <a:t> Zheng</a:t>
            </a:r>
            <a:r>
              <a:rPr lang="en-US" sz="2000" baseline="30000">
                <a:solidFill>
                  <a:schemeClr val="tx1">
                    <a:lumMod val="60000"/>
                    <a:lumOff val="40000"/>
                  </a:schemeClr>
                </a:solidFill>
              </a:rPr>
              <a:t>2            </a:t>
            </a:r>
            <a:endParaRPr lang="en-US" sz="2000" baseline="30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Eitan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Grinspun</a:t>
            </a:r>
            <a:r>
              <a:rPr lang="en-US" sz="2000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            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  </a:t>
            </a:r>
          </a:p>
          <a:p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Wojciech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Matusik</a:t>
            </a:r>
            <a:r>
              <a:rPr lang="en-US" sz="2000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</a:t>
            </a:r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410129" y="3625827"/>
            <a:ext cx="3880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aseline="30000" dirty="0">
                <a:solidFill>
                  <a:srgbClr val="95897F"/>
                </a:solidFill>
              </a:rPr>
              <a:t>1</a:t>
            </a:r>
            <a:r>
              <a:rPr lang="en-US" sz="1600" dirty="0">
                <a:solidFill>
                  <a:srgbClr val="95897F"/>
                </a:solidFill>
              </a:rPr>
              <a:t>Massachusetts Institute of Technology            </a:t>
            </a:r>
          </a:p>
          <a:p>
            <a:pPr algn="r"/>
            <a:r>
              <a:rPr lang="en-US" sz="1600" dirty="0">
                <a:solidFill>
                  <a:srgbClr val="95897F"/>
                </a:solidFill>
              </a:rPr>
              <a:t> </a:t>
            </a:r>
            <a:r>
              <a:rPr lang="en-US" sz="1600" baseline="30000" dirty="0">
                <a:solidFill>
                  <a:srgbClr val="95897F"/>
                </a:solidFill>
              </a:rPr>
              <a:t>2</a:t>
            </a:r>
            <a:r>
              <a:rPr lang="en-US" sz="1600" dirty="0">
                <a:solidFill>
                  <a:srgbClr val="95897F"/>
                </a:solidFill>
              </a:rPr>
              <a:t>Columbia University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8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no Real-time Exploration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94236" y="1112817"/>
            <a:ext cx="2060740" cy="1102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00116" y="133837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7215" y="1193588"/>
            <a:ext cx="246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parameters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702026" y="1626674"/>
            <a:ext cx="856953" cy="2830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3232" y="1434962"/>
            <a:ext cx="316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CAD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54560" y="2043838"/>
            <a:ext cx="5805002" cy="888380"/>
            <a:chOff x="654560" y="2043838"/>
            <a:chExt cx="5805002" cy="888380"/>
          </a:xfrm>
        </p:grpSpPr>
        <p:grpSp>
          <p:nvGrpSpPr>
            <p:cNvPr id="46" name="Group 45"/>
            <p:cNvGrpSpPr/>
            <p:nvPr/>
          </p:nvGrpSpPr>
          <p:grpSpPr>
            <a:xfrm>
              <a:off x="654560" y="2043838"/>
              <a:ext cx="4591250" cy="877448"/>
              <a:chOff x="654560" y="2043838"/>
              <a:chExt cx="4591250" cy="877448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flipH="1">
                <a:off x="1396362" y="2061522"/>
                <a:ext cx="857194" cy="50136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654560" y="2551954"/>
                <a:ext cx="16887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sweeping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105811" y="2551954"/>
                <a:ext cx="16887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booleans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57061" y="2551954"/>
                <a:ext cx="16887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filleting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4181104" y="2043838"/>
                <a:ext cx="857194" cy="50136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2614511" y="2088542"/>
                <a:ext cx="0" cy="4743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3770646" y="2080572"/>
                <a:ext cx="0" cy="4743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4770813" y="2562886"/>
              <a:ext cx="1688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drafting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" y="3161756"/>
            <a:ext cx="9144000" cy="1981743"/>
            <a:chOff x="1" y="3161756"/>
            <a:chExt cx="9144000" cy="1981743"/>
          </a:xfrm>
        </p:grpSpPr>
        <p:sp>
          <p:nvSpPr>
            <p:cNvPr id="43" name="Rectangle 42"/>
            <p:cNvSpPr/>
            <p:nvPr/>
          </p:nvSpPr>
          <p:spPr>
            <a:xfrm>
              <a:off x="1" y="3161756"/>
              <a:ext cx="9144000" cy="19817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13" t="5531" r="11683" b="974"/>
            <a:stretch/>
          </p:blipFill>
          <p:spPr>
            <a:xfrm>
              <a:off x="7260647" y="3174457"/>
              <a:ext cx="1146754" cy="162821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37" t="8455" r="10909" b="6498"/>
            <a:stretch/>
          </p:blipFill>
          <p:spPr>
            <a:xfrm>
              <a:off x="4836754" y="3410703"/>
              <a:ext cx="1328396" cy="131828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113" r="14489"/>
            <a:stretch/>
          </p:blipFill>
          <p:spPr>
            <a:xfrm>
              <a:off x="569231" y="3582779"/>
              <a:ext cx="805354" cy="114620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24679" y="4724970"/>
              <a:ext cx="11553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&lt; 1 second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39841" y="4796034"/>
              <a:ext cx="11541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14 seconds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60647" y="4789971"/>
              <a:ext cx="13352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72 seconds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20738" y="3582779"/>
              <a:ext cx="1125498" cy="988638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875202" y="4768208"/>
              <a:ext cx="10941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 seconds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6" y="3161757"/>
              <a:ext cx="3483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Regeneration Times (</a:t>
              </a:r>
              <a:r>
                <a:rPr lang="en-US" dirty="0" err="1"/>
                <a:t>Onshape</a:t>
              </a:r>
              <a:r>
                <a:rPr lang="en-US" dirty="0"/>
                <a:t>):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/>
          <a:srcRect l="21384" t="33018" r="6170" b="12555"/>
          <a:stretch/>
        </p:blipFill>
        <p:spPr>
          <a:xfrm>
            <a:off x="6672257" y="1094572"/>
            <a:ext cx="2257183" cy="1030202"/>
          </a:xfrm>
          <a:prstGeom prst="rect">
            <a:avLst/>
          </a:prstGeom>
        </p:spPr>
      </p:pic>
      <p:sp>
        <p:nvSpPr>
          <p:cNvPr id="49" name="Right Arrow 48"/>
          <p:cNvSpPr/>
          <p:nvPr/>
        </p:nvSpPr>
        <p:spPr>
          <a:xfrm>
            <a:off x="4644571" y="1626674"/>
            <a:ext cx="1501171" cy="2830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2" descr="Image result for tim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55" y="766240"/>
            <a:ext cx="876202" cy="87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Pipeline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879924" y="3759200"/>
            <a:ext cx="2721535" cy="1875971"/>
            <a:chOff x="5495924" y="3762375"/>
            <a:chExt cx="6591302" cy="454342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22369" t="15832" r="10523" b="21042"/>
            <a:stretch/>
          </p:blipFill>
          <p:spPr>
            <a:xfrm>
              <a:off x="7296150" y="3762375"/>
              <a:ext cx="4791076" cy="296227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5495924" y="5920952"/>
              <a:ext cx="2733443" cy="23848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194236" y="1112817"/>
            <a:ext cx="2060740" cy="1102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87215" y="1193588"/>
            <a:ext cx="246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parameters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702026" y="1626674"/>
            <a:ext cx="856953" cy="2830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644571" y="1626674"/>
            <a:ext cx="1501171" cy="2830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633232" y="1434962"/>
            <a:ext cx="316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CAD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8" name="Picture 2" descr="Image result for tim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55" y="766240"/>
            <a:ext cx="876202" cy="87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28"/>
          <p:cNvSpPr/>
          <p:nvPr/>
        </p:nvSpPr>
        <p:spPr>
          <a:xfrm rot="5400000">
            <a:off x="6650849" y="2791884"/>
            <a:ext cx="1501171" cy="2830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7727989" y="2388212"/>
            <a:ext cx="1304370" cy="1090354"/>
            <a:chOff x="2869235" y="1601159"/>
            <a:chExt cx="2908017" cy="2430880"/>
          </a:xfrm>
        </p:grpSpPr>
        <p:grpSp>
          <p:nvGrpSpPr>
            <p:cNvPr id="31" name="Group 30"/>
            <p:cNvGrpSpPr/>
            <p:nvPr/>
          </p:nvGrpSpPr>
          <p:grpSpPr>
            <a:xfrm>
              <a:off x="2869235" y="1601159"/>
              <a:ext cx="1945368" cy="1939950"/>
              <a:chOff x="4605675" y="2191709"/>
              <a:chExt cx="1945368" cy="1939950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3109897" y="1723891"/>
              <a:ext cx="1945368" cy="1939950"/>
              <a:chOff x="4605675" y="2191709"/>
              <a:chExt cx="1945368" cy="193995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3350559" y="1846623"/>
              <a:ext cx="1945368" cy="1939950"/>
              <a:chOff x="4605675" y="2191709"/>
              <a:chExt cx="1945368" cy="193995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3591221" y="1969355"/>
              <a:ext cx="1945368" cy="1939950"/>
              <a:chOff x="4605675" y="2191709"/>
              <a:chExt cx="1945368" cy="1939950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3831884" y="2092089"/>
              <a:ext cx="1945368" cy="1939950"/>
              <a:chOff x="4605675" y="2191709"/>
              <a:chExt cx="1945368" cy="1939950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6" name="TextBox 45"/>
          <p:cNvSpPr txBox="1"/>
          <p:nvPr/>
        </p:nvSpPr>
        <p:spPr>
          <a:xfrm>
            <a:off x="5744295" y="2756790"/>
            <a:ext cx="246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simulation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83701" y="1654208"/>
            <a:ext cx="5742978" cy="2904275"/>
            <a:chOff x="1183701" y="1654208"/>
            <a:chExt cx="5742978" cy="2904275"/>
          </a:xfrm>
        </p:grpSpPr>
        <p:grpSp>
          <p:nvGrpSpPr>
            <p:cNvPr id="3" name="Group 2"/>
            <p:cNvGrpSpPr/>
            <p:nvPr/>
          </p:nvGrpSpPr>
          <p:grpSpPr>
            <a:xfrm>
              <a:off x="1183701" y="1654208"/>
              <a:ext cx="5742978" cy="2904275"/>
              <a:chOff x="1183701" y="1654208"/>
              <a:chExt cx="5742978" cy="2904275"/>
            </a:xfrm>
          </p:grpSpPr>
          <p:sp>
            <p:nvSpPr>
              <p:cNvPr id="48" name="Arc 47"/>
              <p:cNvSpPr/>
              <p:nvPr/>
            </p:nvSpPr>
            <p:spPr>
              <a:xfrm flipH="1">
                <a:off x="1295005" y="1654208"/>
                <a:ext cx="5631674" cy="2904275"/>
              </a:xfrm>
              <a:prstGeom prst="arc">
                <a:avLst>
                  <a:gd name="adj1" fmla="val 62898"/>
                  <a:gd name="adj2" fmla="val 6164788"/>
                </a:avLst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1183701" y="3011187"/>
                <a:ext cx="222608" cy="247176"/>
              </a:xfrm>
              <a:custGeom>
                <a:avLst/>
                <a:gdLst>
                  <a:gd name="connsiteX0" fmla="*/ 95250 w 233363"/>
                  <a:gd name="connsiteY0" fmla="*/ 0 h 161925"/>
                  <a:gd name="connsiteX1" fmla="*/ 233363 w 233363"/>
                  <a:gd name="connsiteY1" fmla="*/ 157163 h 161925"/>
                  <a:gd name="connsiteX2" fmla="*/ 0 w 233363"/>
                  <a:gd name="connsiteY2" fmla="*/ 161925 h 161925"/>
                  <a:gd name="connsiteX3" fmla="*/ 95250 w 233363"/>
                  <a:gd name="connsiteY3" fmla="*/ 0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363" h="161925">
                    <a:moveTo>
                      <a:pt x="95250" y="0"/>
                    </a:moveTo>
                    <a:lnTo>
                      <a:pt x="233363" y="157163"/>
                    </a:lnTo>
                    <a:lnTo>
                      <a:pt x="0" y="161925"/>
                    </a:lnTo>
                    <a:lnTo>
                      <a:pt x="9525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2326891" y="3644405"/>
              <a:ext cx="2467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re-iterate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/>
          <a:srcRect l="21384" t="33018" r="6170" b="12555"/>
          <a:stretch/>
        </p:blipFill>
        <p:spPr>
          <a:xfrm>
            <a:off x="6672257" y="1094572"/>
            <a:ext cx="2257183" cy="103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6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Approach</a:t>
            </a:r>
          </a:p>
        </p:txBody>
      </p:sp>
      <p:pic>
        <p:nvPicPr>
          <p:cNvPr id="4" name="cadFix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2186" y="1246817"/>
            <a:ext cx="4297539" cy="241736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2971" y="2086168"/>
            <a:ext cx="1962150" cy="872554"/>
            <a:chOff x="3262971" y="2086168"/>
            <a:chExt cx="1962150" cy="872554"/>
          </a:xfrm>
        </p:grpSpPr>
        <p:sp>
          <p:nvSpPr>
            <p:cNvPr id="5" name="Right Arrow 4"/>
            <p:cNvSpPr/>
            <p:nvPr/>
          </p:nvSpPr>
          <p:spPr>
            <a:xfrm>
              <a:off x="3664782" y="2675711"/>
              <a:ext cx="856953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62971" y="2086168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59" y="2038455"/>
            <a:ext cx="2563813" cy="1557522"/>
          </a:xfrm>
          <a:prstGeom prst="rect">
            <a:avLst/>
          </a:prstGeom>
        </p:spPr>
      </p:pic>
      <p:pic>
        <p:nvPicPr>
          <p:cNvPr id="9" name="Picture 6" descr="Image result for onshap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924" y="3339722"/>
            <a:ext cx="604265" cy="1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9075" y="1381631"/>
            <a:ext cx="2833826" cy="1354426"/>
            <a:chOff x="219075" y="1381631"/>
            <a:chExt cx="2833826" cy="1354426"/>
          </a:xfrm>
        </p:grpSpPr>
        <p:sp>
          <p:nvSpPr>
            <p:cNvPr id="8" name="Rectangle 7"/>
            <p:cNvSpPr/>
            <p:nvPr/>
          </p:nvSpPr>
          <p:spPr>
            <a:xfrm>
              <a:off x="219075" y="2490788"/>
              <a:ext cx="337185" cy="24526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56260" y="1863990"/>
              <a:ext cx="516117" cy="626798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90751" y="1381631"/>
              <a:ext cx="196215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exposed parameters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54132" y="4064157"/>
            <a:ext cx="1949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CAD model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0751" y="4041869"/>
            <a:ext cx="470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Real-time Parametric Updates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64525" y="4507251"/>
            <a:ext cx="470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Physical Properties</a:t>
            </a:r>
          </a:p>
        </p:txBody>
      </p:sp>
    </p:spTree>
    <p:extLst>
      <p:ext uri="{BB962C8B-B14F-4D97-AF65-F5344CB8AC3E}">
        <p14:creationId xmlns:p14="http://schemas.microsoft.com/office/powerpoint/2010/main" val="333070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68" y="0"/>
            <a:ext cx="8229600" cy="857250"/>
          </a:xfrm>
        </p:spPr>
        <p:txBody>
          <a:bodyPr/>
          <a:lstStyle/>
          <a:p>
            <a:r>
              <a:rPr lang="en-US" dirty="0"/>
              <a:t>Our Method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2347" y="2027597"/>
            <a:ext cx="2492029" cy="2326808"/>
            <a:chOff x="112347" y="2027597"/>
            <a:chExt cx="2492029" cy="2326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47" y="2027597"/>
              <a:ext cx="2492029" cy="143422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39532" y="3892740"/>
              <a:ext cx="86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input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606677" y="2040223"/>
            <a:ext cx="1634924" cy="1289724"/>
            <a:chOff x="4606677" y="2040223"/>
            <a:chExt cx="1634924" cy="1289724"/>
          </a:xfrm>
          <a:solidFill>
            <a:schemeClr val="bg1">
              <a:lumMod val="50000"/>
            </a:schemeClr>
          </a:solidFill>
        </p:grpSpPr>
        <p:sp>
          <p:nvSpPr>
            <p:cNvPr id="14" name="Oval 13"/>
            <p:cNvSpPr/>
            <p:nvPr/>
          </p:nvSpPr>
          <p:spPr>
            <a:xfrm>
              <a:off x="5561273" y="2040223"/>
              <a:ext cx="118288" cy="11828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606677" y="2861884"/>
              <a:ext cx="118288" cy="11828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729685" y="3211659"/>
              <a:ext cx="118288" cy="11828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123313" y="2731915"/>
              <a:ext cx="118288" cy="11828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/>
          <p:cNvSpPr/>
          <p:nvPr/>
        </p:nvSpPr>
        <p:spPr>
          <a:xfrm>
            <a:off x="4806203" y="2298884"/>
            <a:ext cx="118288" cy="118288"/>
          </a:xfrm>
          <a:prstGeom prst="ellipse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3120507" y="1218451"/>
            <a:ext cx="1643587" cy="1012396"/>
            <a:chOff x="3087831" y="1277468"/>
            <a:chExt cx="1643587" cy="1012396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4261426" y="2046077"/>
              <a:ext cx="469992" cy="243787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7831" y="1277468"/>
              <a:ext cx="1506375" cy="89050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703611" y="993152"/>
            <a:ext cx="3964745" cy="3356921"/>
            <a:chOff x="2703611" y="993152"/>
            <a:chExt cx="3964745" cy="3356921"/>
          </a:xfrm>
        </p:grpSpPr>
        <p:grpSp>
          <p:nvGrpSpPr>
            <p:cNvPr id="8" name="Group 7"/>
            <p:cNvGrpSpPr/>
            <p:nvPr/>
          </p:nvGrpSpPr>
          <p:grpSpPr>
            <a:xfrm>
              <a:off x="4387721" y="2622745"/>
              <a:ext cx="681955" cy="831948"/>
              <a:chOff x="8353169" y="4540104"/>
              <a:chExt cx="681955" cy="831948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8363685" y="4540104"/>
                <a:ext cx="0" cy="65801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8353169" y="5201930"/>
                <a:ext cx="6819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8353169" y="5189551"/>
                <a:ext cx="477626" cy="1825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3128627" y="2980172"/>
              <a:ext cx="1302793" cy="699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Parametric</a:t>
              </a:r>
            </a:p>
            <a:p>
              <a:pPr algn="r"/>
              <a:r>
                <a:rPr lang="en-US" dirty="0"/>
                <a:t>Space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95266" y="3888408"/>
              <a:ext cx="3073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precomputed data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57854" y="993152"/>
              <a:ext cx="3488101" cy="2631721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2703611" y="2534205"/>
              <a:ext cx="297618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773683" y="2510232"/>
            <a:ext cx="2228727" cy="1817412"/>
            <a:chOff x="6773683" y="2510232"/>
            <a:chExt cx="2228727" cy="1817412"/>
          </a:xfrm>
        </p:grpSpPr>
        <p:sp>
          <p:nvSpPr>
            <p:cNvPr id="22" name="TextBox 21"/>
            <p:cNvSpPr txBox="1"/>
            <p:nvPr/>
          </p:nvSpPr>
          <p:spPr>
            <a:xfrm>
              <a:off x="7819033" y="3865979"/>
              <a:ext cx="1183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output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6773683" y="2510232"/>
              <a:ext cx="297618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3369" y="1774967"/>
            <a:ext cx="2236955" cy="117678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14383" y="2027705"/>
            <a:ext cx="2613710" cy="1440953"/>
            <a:chOff x="185595" y="1821385"/>
            <a:chExt cx="3281231" cy="180896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595" y="1821385"/>
              <a:ext cx="3143146" cy="1808961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4055" y="2736622"/>
              <a:ext cx="1532771" cy="5920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16917" y="2514854"/>
              <a:ext cx="1532771" cy="5920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448545" y="2578238"/>
              <a:ext cx="1532771" cy="5920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24915" y="2190849"/>
              <a:ext cx="1532771" cy="5920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6533" y="2230150"/>
              <a:ext cx="1978334" cy="1169503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112347" y="2693723"/>
            <a:ext cx="325503" cy="2203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 flipV="1">
            <a:off x="1182849" y="857248"/>
            <a:ext cx="3663740" cy="2558903"/>
            <a:chOff x="1246147" y="1654211"/>
            <a:chExt cx="3663740" cy="2558903"/>
          </a:xfrm>
        </p:grpSpPr>
        <p:sp>
          <p:nvSpPr>
            <p:cNvPr id="38" name="Arc 37"/>
            <p:cNvSpPr/>
            <p:nvPr/>
          </p:nvSpPr>
          <p:spPr>
            <a:xfrm flipH="1">
              <a:off x="1295005" y="1654211"/>
              <a:ext cx="3614882" cy="2558903"/>
            </a:xfrm>
            <a:prstGeom prst="arc">
              <a:avLst>
                <a:gd name="adj1" fmla="val 536434"/>
                <a:gd name="adj2" fmla="val 10834590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1246147" y="3011187"/>
              <a:ext cx="222608" cy="247176"/>
            </a:xfrm>
            <a:custGeom>
              <a:avLst/>
              <a:gdLst>
                <a:gd name="connsiteX0" fmla="*/ 95250 w 233363"/>
                <a:gd name="connsiteY0" fmla="*/ 0 h 161925"/>
                <a:gd name="connsiteX1" fmla="*/ 233363 w 233363"/>
                <a:gd name="connsiteY1" fmla="*/ 157163 h 161925"/>
                <a:gd name="connsiteX2" fmla="*/ 0 w 233363"/>
                <a:gd name="connsiteY2" fmla="*/ 161925 h 161925"/>
                <a:gd name="connsiteX3" fmla="*/ 95250 w 233363"/>
                <a:gd name="connsiteY3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363" h="161925">
                  <a:moveTo>
                    <a:pt x="95250" y="0"/>
                  </a:moveTo>
                  <a:lnTo>
                    <a:pt x="233363" y="157163"/>
                  </a:lnTo>
                  <a:lnTo>
                    <a:pt x="0" y="161925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rot="20187596" flipH="1" flipV="1">
            <a:off x="1328036" y="810028"/>
            <a:ext cx="2573851" cy="2488288"/>
            <a:chOff x="1246147" y="1654211"/>
            <a:chExt cx="3663740" cy="2558903"/>
          </a:xfrm>
        </p:grpSpPr>
        <p:sp>
          <p:nvSpPr>
            <p:cNvPr id="41" name="Arc 40"/>
            <p:cNvSpPr/>
            <p:nvPr/>
          </p:nvSpPr>
          <p:spPr>
            <a:xfrm flipH="1">
              <a:off x="1295005" y="1654211"/>
              <a:ext cx="3614882" cy="2558903"/>
            </a:xfrm>
            <a:prstGeom prst="arc">
              <a:avLst>
                <a:gd name="adj1" fmla="val 536434"/>
                <a:gd name="adj2" fmla="val 9237733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1246147" y="3011187"/>
              <a:ext cx="222608" cy="247176"/>
            </a:xfrm>
            <a:custGeom>
              <a:avLst/>
              <a:gdLst>
                <a:gd name="connsiteX0" fmla="*/ 95250 w 233363"/>
                <a:gd name="connsiteY0" fmla="*/ 0 h 161925"/>
                <a:gd name="connsiteX1" fmla="*/ 233363 w 233363"/>
                <a:gd name="connsiteY1" fmla="*/ 157163 h 161925"/>
                <a:gd name="connsiteX2" fmla="*/ 0 w 233363"/>
                <a:gd name="connsiteY2" fmla="*/ 161925 h 161925"/>
                <a:gd name="connsiteX3" fmla="*/ 95250 w 233363"/>
                <a:gd name="connsiteY3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363" h="161925">
                  <a:moveTo>
                    <a:pt x="95250" y="0"/>
                  </a:moveTo>
                  <a:lnTo>
                    <a:pt x="233363" y="157163"/>
                  </a:lnTo>
                  <a:lnTo>
                    <a:pt x="0" y="161925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Oval 45"/>
          <p:cNvSpPr/>
          <p:nvPr/>
        </p:nvSpPr>
        <p:spPr>
          <a:xfrm>
            <a:off x="5409448" y="2254840"/>
            <a:ext cx="118288" cy="1182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3844025" y="319384"/>
            <a:ext cx="4207170" cy="3401009"/>
            <a:chOff x="3844025" y="319384"/>
            <a:chExt cx="4207170" cy="3401009"/>
          </a:xfrm>
        </p:grpSpPr>
        <p:grpSp>
          <p:nvGrpSpPr>
            <p:cNvPr id="50" name="Group 49"/>
            <p:cNvGrpSpPr/>
            <p:nvPr/>
          </p:nvGrpSpPr>
          <p:grpSpPr>
            <a:xfrm>
              <a:off x="4734944" y="880990"/>
              <a:ext cx="2038739" cy="1112674"/>
              <a:chOff x="4734944" y="880990"/>
              <a:chExt cx="2038739" cy="1112674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34944" y="880990"/>
                <a:ext cx="2038739" cy="918327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48" name="Straight Arrow Connector 47"/>
              <p:cNvCxnSpPr/>
              <p:nvPr/>
            </p:nvCxnSpPr>
            <p:spPr>
              <a:xfrm flipH="1">
                <a:off x="5707160" y="1594972"/>
                <a:ext cx="255623" cy="398692"/>
              </a:xfrm>
              <a:prstGeom prst="straightConnector1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/>
            <p:cNvGrpSpPr/>
            <p:nvPr/>
          </p:nvGrpSpPr>
          <p:grpSpPr>
            <a:xfrm flipH="1" flipV="1">
              <a:off x="3844025" y="319384"/>
              <a:ext cx="4207170" cy="3248611"/>
              <a:chOff x="1177149" y="1654213"/>
              <a:chExt cx="3732738" cy="2558903"/>
            </a:xfrm>
          </p:grpSpPr>
          <p:sp>
            <p:nvSpPr>
              <p:cNvPr id="53" name="Arc 52"/>
              <p:cNvSpPr/>
              <p:nvPr/>
            </p:nvSpPr>
            <p:spPr>
              <a:xfrm flipH="1">
                <a:off x="1258262" y="1654213"/>
                <a:ext cx="3651625" cy="2558903"/>
              </a:xfrm>
              <a:prstGeom prst="arc">
                <a:avLst>
                  <a:gd name="adj1" fmla="val 306469"/>
                  <a:gd name="adj2" fmla="val 10071560"/>
                </a:avLst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1177149" y="2936577"/>
                <a:ext cx="222608" cy="213964"/>
              </a:xfrm>
              <a:custGeom>
                <a:avLst/>
                <a:gdLst>
                  <a:gd name="connsiteX0" fmla="*/ 95250 w 233363"/>
                  <a:gd name="connsiteY0" fmla="*/ 0 h 161925"/>
                  <a:gd name="connsiteX1" fmla="*/ 233363 w 233363"/>
                  <a:gd name="connsiteY1" fmla="*/ 157163 h 161925"/>
                  <a:gd name="connsiteX2" fmla="*/ 0 w 233363"/>
                  <a:gd name="connsiteY2" fmla="*/ 161925 h 161925"/>
                  <a:gd name="connsiteX3" fmla="*/ 95250 w 233363"/>
                  <a:gd name="connsiteY3" fmla="*/ 0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363" h="161925">
                    <a:moveTo>
                      <a:pt x="95250" y="0"/>
                    </a:moveTo>
                    <a:lnTo>
                      <a:pt x="233363" y="157163"/>
                    </a:lnTo>
                    <a:lnTo>
                      <a:pt x="0" y="161925"/>
                    </a:lnTo>
                    <a:lnTo>
                      <a:pt x="9525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Arc 54"/>
            <p:cNvSpPr/>
            <p:nvPr/>
          </p:nvSpPr>
          <p:spPr>
            <a:xfrm flipV="1">
              <a:off x="5277399" y="471782"/>
              <a:ext cx="2632817" cy="3248611"/>
            </a:xfrm>
            <a:prstGeom prst="arc">
              <a:avLst>
                <a:gd name="adj1" fmla="val 4965544"/>
                <a:gd name="adj2" fmla="val 8276656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433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68" y="0"/>
            <a:ext cx="8229600" cy="857250"/>
          </a:xfrm>
        </p:spPr>
        <p:txBody>
          <a:bodyPr/>
          <a:lstStyle/>
          <a:p>
            <a:r>
              <a:rPr lang="en-US" dirty="0"/>
              <a:t>Our Method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2347" y="2027597"/>
            <a:ext cx="2492029" cy="2326808"/>
            <a:chOff x="112347" y="2027597"/>
            <a:chExt cx="2492029" cy="2326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47" y="2027597"/>
              <a:ext cx="2492029" cy="143422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39532" y="3892740"/>
              <a:ext cx="86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input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606677" y="2040223"/>
            <a:ext cx="1634924" cy="1289724"/>
            <a:chOff x="4606677" y="2040223"/>
            <a:chExt cx="1634924" cy="1289724"/>
          </a:xfrm>
        </p:grpSpPr>
        <p:sp>
          <p:nvSpPr>
            <p:cNvPr id="14" name="Oval 13"/>
            <p:cNvSpPr/>
            <p:nvPr/>
          </p:nvSpPr>
          <p:spPr>
            <a:xfrm>
              <a:off x="5561273" y="2040223"/>
              <a:ext cx="118288" cy="118288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606677" y="2861884"/>
              <a:ext cx="118288" cy="118288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729685" y="3211659"/>
              <a:ext cx="118288" cy="118288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123313" y="2731915"/>
              <a:ext cx="118288" cy="118288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/>
          <p:cNvSpPr/>
          <p:nvPr/>
        </p:nvSpPr>
        <p:spPr>
          <a:xfrm>
            <a:off x="4806203" y="2298884"/>
            <a:ext cx="118288" cy="118288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703611" y="993152"/>
            <a:ext cx="3964745" cy="3356921"/>
            <a:chOff x="2703611" y="993152"/>
            <a:chExt cx="3964745" cy="3356921"/>
          </a:xfrm>
        </p:grpSpPr>
        <p:grpSp>
          <p:nvGrpSpPr>
            <p:cNvPr id="8" name="Group 7"/>
            <p:cNvGrpSpPr/>
            <p:nvPr/>
          </p:nvGrpSpPr>
          <p:grpSpPr>
            <a:xfrm>
              <a:off x="4387721" y="2622745"/>
              <a:ext cx="681955" cy="831948"/>
              <a:chOff x="8353169" y="4540104"/>
              <a:chExt cx="681955" cy="831948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8363685" y="4540104"/>
                <a:ext cx="0" cy="65801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8353169" y="5201930"/>
                <a:ext cx="6819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8353169" y="5189551"/>
                <a:ext cx="477626" cy="1825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3128627" y="2980172"/>
              <a:ext cx="1302793" cy="699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Parametric</a:t>
              </a:r>
            </a:p>
            <a:p>
              <a:pPr algn="r"/>
              <a:r>
                <a:rPr lang="en-US" dirty="0"/>
                <a:t>Space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95266" y="3888408"/>
              <a:ext cx="3073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precomputed data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57854" y="993152"/>
              <a:ext cx="3488101" cy="2631721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2703611" y="2534205"/>
              <a:ext cx="297618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773683" y="2508056"/>
            <a:ext cx="2228727" cy="1817412"/>
            <a:chOff x="6773683" y="2510232"/>
            <a:chExt cx="2228727" cy="1817412"/>
          </a:xfrm>
        </p:grpSpPr>
        <p:sp>
          <p:nvSpPr>
            <p:cNvPr id="22" name="TextBox 21"/>
            <p:cNvSpPr txBox="1"/>
            <p:nvPr/>
          </p:nvSpPr>
          <p:spPr>
            <a:xfrm>
              <a:off x="7819033" y="3865979"/>
              <a:ext cx="1183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output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6773683" y="2510232"/>
              <a:ext cx="297618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4383" y="2027705"/>
            <a:ext cx="2613710" cy="1440953"/>
            <a:chOff x="185595" y="1821385"/>
            <a:chExt cx="3281231" cy="180896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595" y="1821385"/>
              <a:ext cx="3143146" cy="1808961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4055" y="2736622"/>
              <a:ext cx="1532771" cy="5920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16917" y="2514854"/>
              <a:ext cx="1532771" cy="5920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448545" y="2578238"/>
              <a:ext cx="1532771" cy="5920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24915" y="2190849"/>
              <a:ext cx="1532771" cy="5920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6533" y="2230150"/>
              <a:ext cx="1978334" cy="1169503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112347" y="2693723"/>
            <a:ext cx="325503" cy="2203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409448" y="2254840"/>
            <a:ext cx="118288" cy="1182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4860966" y="479344"/>
            <a:ext cx="2845092" cy="165780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/>
          <a:srcRect t="13490" r="7167"/>
          <a:stretch/>
        </p:blipFill>
        <p:spPr>
          <a:xfrm>
            <a:off x="15052664" y="721542"/>
            <a:ext cx="2561241" cy="13753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39948" y="1204241"/>
            <a:ext cx="3390415" cy="1085623"/>
            <a:chOff x="3239948" y="1204241"/>
            <a:chExt cx="3390415" cy="1085623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/>
            <a:srcRect l="8529" r="6880" b="49613"/>
            <a:stretch/>
          </p:blipFill>
          <p:spPr>
            <a:xfrm>
              <a:off x="4665142" y="1204241"/>
              <a:ext cx="1965221" cy="46050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9948" y="1575777"/>
              <a:ext cx="1220950" cy="503919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4261426" y="2046077"/>
              <a:ext cx="469992" cy="243787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5707160" y="1594972"/>
              <a:ext cx="255623" cy="398692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844025" y="319384"/>
            <a:ext cx="5077926" cy="3401009"/>
            <a:chOff x="3844025" y="319384"/>
            <a:chExt cx="5077926" cy="3401009"/>
          </a:xfrm>
        </p:grpSpPr>
        <p:sp>
          <p:nvSpPr>
            <p:cNvPr id="55" name="Arc 54"/>
            <p:cNvSpPr/>
            <p:nvPr/>
          </p:nvSpPr>
          <p:spPr>
            <a:xfrm flipV="1">
              <a:off x="5277399" y="471782"/>
              <a:ext cx="2632817" cy="3248611"/>
            </a:xfrm>
            <a:prstGeom prst="arc">
              <a:avLst>
                <a:gd name="adj1" fmla="val 4965544"/>
                <a:gd name="adj2" fmla="val 8276656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844025" y="319384"/>
              <a:ext cx="5077926" cy="3248611"/>
              <a:chOff x="3844025" y="319384"/>
              <a:chExt cx="5077926" cy="3248611"/>
            </a:xfrm>
          </p:grpSpPr>
          <p:grpSp>
            <p:nvGrpSpPr>
              <p:cNvPr id="52" name="Group 51"/>
              <p:cNvGrpSpPr/>
              <p:nvPr/>
            </p:nvGrpSpPr>
            <p:grpSpPr>
              <a:xfrm flipH="1" flipV="1">
                <a:off x="3844025" y="319384"/>
                <a:ext cx="4207170" cy="3248611"/>
                <a:chOff x="1177149" y="1654213"/>
                <a:chExt cx="3732738" cy="2558903"/>
              </a:xfrm>
            </p:grpSpPr>
            <p:sp>
              <p:nvSpPr>
                <p:cNvPr id="53" name="Arc 52"/>
                <p:cNvSpPr/>
                <p:nvPr/>
              </p:nvSpPr>
              <p:spPr>
                <a:xfrm flipH="1">
                  <a:off x="1258262" y="1654213"/>
                  <a:ext cx="3651625" cy="2558903"/>
                </a:xfrm>
                <a:prstGeom prst="arc">
                  <a:avLst>
                    <a:gd name="adj1" fmla="val 306469"/>
                    <a:gd name="adj2" fmla="val 10071560"/>
                  </a:avLst>
                </a:prstGeom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Freeform 53"/>
                <p:cNvSpPr/>
                <p:nvPr/>
              </p:nvSpPr>
              <p:spPr>
                <a:xfrm>
                  <a:off x="1177149" y="2936577"/>
                  <a:ext cx="222608" cy="213964"/>
                </a:xfrm>
                <a:custGeom>
                  <a:avLst/>
                  <a:gdLst>
                    <a:gd name="connsiteX0" fmla="*/ 95250 w 233363"/>
                    <a:gd name="connsiteY0" fmla="*/ 0 h 161925"/>
                    <a:gd name="connsiteX1" fmla="*/ 233363 w 233363"/>
                    <a:gd name="connsiteY1" fmla="*/ 157163 h 161925"/>
                    <a:gd name="connsiteX2" fmla="*/ 0 w 233363"/>
                    <a:gd name="connsiteY2" fmla="*/ 161925 h 161925"/>
                    <a:gd name="connsiteX3" fmla="*/ 95250 w 233363"/>
                    <a:gd name="connsiteY3" fmla="*/ 0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363" h="161925">
                      <a:moveTo>
                        <a:pt x="95250" y="0"/>
                      </a:moveTo>
                      <a:lnTo>
                        <a:pt x="233363" y="157163"/>
                      </a:lnTo>
                      <a:lnTo>
                        <a:pt x="0" y="161925"/>
                      </a:lnTo>
                      <a:lnTo>
                        <a:pt x="9525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5"/>
              <a:srcRect l="9375" t="19201" r="7167" b="41085"/>
              <a:stretch/>
            </p:blipFill>
            <p:spPr>
              <a:xfrm>
                <a:off x="7276857" y="2340152"/>
                <a:ext cx="1645094" cy="451083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26610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sampling and 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8556"/>
            <a:ext cx="8229600" cy="3546067"/>
          </a:xfrm>
        </p:spPr>
        <p:txBody>
          <a:bodyPr>
            <a:normAutofit/>
          </a:bodyPr>
          <a:lstStyle/>
          <a:p>
            <a:r>
              <a:rPr lang="en-US" dirty="0"/>
              <a:t>Non-uniform</a:t>
            </a:r>
          </a:p>
          <a:p>
            <a:r>
              <a:rPr lang="en-US" dirty="0"/>
              <a:t>Different Combinatorics</a:t>
            </a:r>
          </a:p>
          <a:p>
            <a:r>
              <a:rPr lang="en-US" dirty="0"/>
              <a:t>Continuity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64687" y="2821589"/>
            <a:ext cx="4475163" cy="1959408"/>
            <a:chOff x="5040090" y="3081888"/>
            <a:chExt cx="4475163" cy="1959408"/>
          </a:xfrm>
        </p:grpSpPr>
        <p:grpSp>
          <p:nvGrpSpPr>
            <p:cNvPr id="4" name="Group 3"/>
            <p:cNvGrpSpPr/>
            <p:nvPr/>
          </p:nvGrpSpPr>
          <p:grpSpPr>
            <a:xfrm>
              <a:off x="6471235" y="3081888"/>
              <a:ext cx="3044018" cy="1959408"/>
              <a:chOff x="4572032" y="329875"/>
              <a:chExt cx="7658100" cy="473392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12" t="23099" r="28122" b="25147"/>
              <a:stretch/>
            </p:blipFill>
            <p:spPr>
              <a:xfrm>
                <a:off x="4572032" y="329875"/>
                <a:ext cx="7658100" cy="473392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6" name="Oval 5"/>
              <p:cNvSpPr/>
              <p:nvPr/>
            </p:nvSpPr>
            <p:spPr>
              <a:xfrm>
                <a:off x="8270113" y="3111174"/>
                <a:ext cx="469107" cy="216694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353" t="53506" r="50623" b="44125"/>
              <a:stretch/>
            </p:blipFill>
            <p:spPr>
              <a:xfrm>
                <a:off x="8401082" y="3406448"/>
                <a:ext cx="2532767" cy="1169958"/>
              </a:xfrm>
              <a:prstGeom prst="ellipse">
                <a:avLst/>
              </a:prstGeom>
              <a:ln w="12700" cap="rnd">
                <a:solidFill>
                  <a:srgbClr val="C00000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cxnSp>
            <p:nvCxnSpPr>
              <p:cNvPr id="8" name="Straight Arrow Connector 7"/>
              <p:cNvCxnSpPr>
                <a:endCxn id="7" idx="1"/>
              </p:cNvCxnSpPr>
              <p:nvPr/>
            </p:nvCxnSpPr>
            <p:spPr>
              <a:xfrm>
                <a:off x="8639128" y="3327868"/>
                <a:ext cx="132869" cy="24991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5040090" y="3125254"/>
              <a:ext cx="1968769" cy="1916042"/>
              <a:chOff x="-38100" y="539108"/>
              <a:chExt cx="4953001" cy="462915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45" t="27272" r="36222" b="22103"/>
              <a:stretch/>
            </p:blipFill>
            <p:spPr>
              <a:xfrm>
                <a:off x="-38100" y="539108"/>
                <a:ext cx="4953001" cy="4629151"/>
              </a:xfrm>
              <a:prstGeom prst="rect">
                <a:avLst/>
              </a:prstGeom>
            </p:spPr>
          </p:pic>
          <p:sp>
            <p:nvSpPr>
              <p:cNvPr id="11" name="Oval 10"/>
              <p:cNvSpPr/>
              <p:nvPr/>
            </p:nvSpPr>
            <p:spPr>
              <a:xfrm>
                <a:off x="2217575" y="2770540"/>
                <a:ext cx="445294" cy="387350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2627685" y="3074805"/>
                <a:ext cx="532865" cy="64823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42" t="51763" r="50472" b="43757"/>
              <a:stretch/>
            </p:blipFill>
            <p:spPr>
              <a:xfrm>
                <a:off x="2930461" y="3536999"/>
                <a:ext cx="1471002" cy="1258768"/>
              </a:xfrm>
              <a:prstGeom prst="ellipse">
                <a:avLst/>
              </a:prstGeom>
              <a:ln w="12700" cap="rnd">
                <a:solidFill>
                  <a:srgbClr val="C00000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2622767" y="2236814"/>
            <a:ext cx="2703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/Smoothness</a:t>
            </a:r>
          </a:p>
        </p:txBody>
      </p:sp>
    </p:spTree>
    <p:extLst>
      <p:ext uri="{BB962C8B-B14F-4D97-AF65-F5344CB8AC3E}">
        <p14:creationId xmlns:p14="http://schemas.microsoft.com/office/powerpoint/2010/main" val="340405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/>
          <p:cNvSpPr/>
          <p:nvPr/>
        </p:nvSpPr>
        <p:spPr>
          <a:xfrm>
            <a:off x="2302576" y="2965587"/>
            <a:ext cx="1166950" cy="12440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A9CB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2261102" y="1831931"/>
            <a:ext cx="1201685" cy="11336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A9CB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2271770" y="1839755"/>
            <a:ext cx="1182116" cy="23632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Sampling: K-d Trees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55196" y="4193955"/>
            <a:ext cx="1500126" cy="775900"/>
            <a:chOff x="1299202" y="4263846"/>
            <a:chExt cx="2000168" cy="1034533"/>
          </a:xfrm>
        </p:grpSpPr>
        <p:grpSp>
          <p:nvGrpSpPr>
            <p:cNvPr id="39" name="Group 38"/>
            <p:cNvGrpSpPr/>
            <p:nvPr/>
          </p:nvGrpSpPr>
          <p:grpSpPr>
            <a:xfrm>
              <a:off x="2617415" y="4263846"/>
              <a:ext cx="681955" cy="831948"/>
              <a:chOff x="8353169" y="4540104"/>
              <a:chExt cx="681955" cy="831948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 flipV="1">
                <a:off x="8363685" y="4540104"/>
                <a:ext cx="0" cy="65801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8353169" y="5201930"/>
                <a:ext cx="6819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8353169" y="5189551"/>
                <a:ext cx="477626" cy="1825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>
              <a:off x="1299202" y="4621272"/>
              <a:ext cx="1361912" cy="677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50" dirty="0"/>
                <a:t>Parametric</a:t>
              </a:r>
            </a:p>
            <a:p>
              <a:pPr algn="r"/>
              <a:r>
                <a:rPr lang="en-US" sz="1350" dirty="0"/>
                <a:t>Space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2277979" y="1832152"/>
            <a:ext cx="2326282" cy="2372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2769849" y="1734873"/>
            <a:ext cx="180519" cy="1311609"/>
            <a:chOff x="3555896" y="1669381"/>
            <a:chExt cx="180519" cy="1311609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3636580" y="1759970"/>
              <a:ext cx="0" cy="117002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3555896" y="1669381"/>
              <a:ext cx="178992" cy="17899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557423" y="2801998"/>
              <a:ext cx="178992" cy="17899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370358" y="1738494"/>
            <a:ext cx="181923" cy="2561635"/>
            <a:chOff x="4156405" y="1673002"/>
            <a:chExt cx="181923" cy="2561635"/>
          </a:xfrm>
        </p:grpSpPr>
        <p:cxnSp>
          <p:nvCxnSpPr>
            <p:cNvPr id="55" name="Straight Connector 54"/>
            <p:cNvCxnSpPr>
              <a:stCxn id="82" idx="0"/>
              <a:endCxn id="69" idx="4"/>
            </p:cNvCxnSpPr>
            <p:nvPr/>
          </p:nvCxnSpPr>
          <p:spPr>
            <a:xfrm>
              <a:off x="4245903" y="1673002"/>
              <a:ext cx="2931" cy="2561635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4159336" y="4055645"/>
              <a:ext cx="178992" cy="17899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156405" y="1673002"/>
              <a:ext cx="178992" cy="17899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197912" y="3465766"/>
            <a:ext cx="1353612" cy="184397"/>
            <a:chOff x="2983959" y="3400274"/>
            <a:chExt cx="1353612" cy="184397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3095364" y="3495174"/>
              <a:ext cx="116020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endCxn id="79" idx="2"/>
            </p:cNvCxnSpPr>
            <p:nvPr/>
          </p:nvCxnSpPr>
          <p:spPr>
            <a:xfrm flipH="1">
              <a:off x="4158579" y="3489770"/>
              <a:ext cx="111405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4158579" y="3400274"/>
              <a:ext cx="178992" cy="17899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983959" y="3405679"/>
              <a:ext cx="178992" cy="17899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48572" y="801292"/>
            <a:ext cx="6278472" cy="3441738"/>
            <a:chOff x="1334619" y="735800"/>
            <a:chExt cx="6278472" cy="3441738"/>
          </a:xfrm>
        </p:grpSpPr>
        <p:cxnSp>
          <p:nvCxnSpPr>
            <p:cNvPr id="87" name="Straight Arrow Connector 86"/>
            <p:cNvCxnSpPr/>
            <p:nvPr/>
          </p:nvCxnSpPr>
          <p:spPr>
            <a:xfrm>
              <a:off x="2465013" y="3933751"/>
              <a:ext cx="469992" cy="243787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34619" y="3305319"/>
              <a:ext cx="1358184" cy="802898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96199" y="3104154"/>
              <a:ext cx="2016892" cy="106101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73495" y="752583"/>
              <a:ext cx="1838175" cy="827985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8917" y="735800"/>
              <a:ext cx="1092654" cy="827985"/>
            </a:xfrm>
            <a:prstGeom prst="rect">
              <a:avLst/>
            </a:prstGeom>
          </p:spPr>
        </p:pic>
        <p:cxnSp>
          <p:nvCxnSpPr>
            <p:cNvPr id="105" name="Straight Arrow Connector 104"/>
            <p:cNvCxnSpPr/>
            <p:nvPr/>
          </p:nvCxnSpPr>
          <p:spPr>
            <a:xfrm flipH="1">
              <a:off x="5525296" y="3909658"/>
              <a:ext cx="469992" cy="243787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2465013" y="1494321"/>
              <a:ext cx="469992" cy="243787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5549404" y="1475069"/>
              <a:ext cx="469992" cy="243787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2191929" y="2862025"/>
            <a:ext cx="1357423" cy="193059"/>
            <a:chOff x="2977976" y="2796533"/>
            <a:chExt cx="1357423" cy="193059"/>
          </a:xfrm>
        </p:grpSpPr>
        <p:cxnSp>
          <p:nvCxnSpPr>
            <p:cNvPr id="122" name="Straight Connector 121"/>
            <p:cNvCxnSpPr>
              <a:stCxn id="123" idx="2"/>
              <a:endCxn id="124" idx="2"/>
            </p:cNvCxnSpPr>
            <p:nvPr/>
          </p:nvCxnSpPr>
          <p:spPr>
            <a:xfrm>
              <a:off x="2977976" y="2886029"/>
              <a:ext cx="1178431" cy="1406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Oval 122"/>
            <p:cNvSpPr/>
            <p:nvPr/>
          </p:nvSpPr>
          <p:spPr>
            <a:xfrm>
              <a:off x="2977976" y="2796533"/>
              <a:ext cx="178992" cy="17899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156407" y="2810600"/>
              <a:ext cx="178992" cy="17899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2171605" y="1735555"/>
            <a:ext cx="2536838" cy="2564574"/>
            <a:chOff x="2957652" y="1670063"/>
            <a:chExt cx="2536838" cy="2564574"/>
          </a:xfrm>
        </p:grpSpPr>
        <p:cxnSp>
          <p:nvCxnSpPr>
            <p:cNvPr id="133" name="Straight Connector 132"/>
            <p:cNvCxnSpPr/>
            <p:nvPr/>
          </p:nvCxnSpPr>
          <p:spPr>
            <a:xfrm>
              <a:off x="3056749" y="4145141"/>
              <a:ext cx="121323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41" idx="2"/>
              <a:endCxn id="140" idx="6"/>
            </p:cNvCxnSpPr>
            <p:nvPr/>
          </p:nvCxnSpPr>
          <p:spPr>
            <a:xfrm flipV="1">
              <a:off x="2957652" y="1759974"/>
              <a:ext cx="2536081" cy="646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140" idx="4"/>
              <a:endCxn id="139" idx="0"/>
            </p:cNvCxnSpPr>
            <p:nvPr/>
          </p:nvCxnSpPr>
          <p:spPr>
            <a:xfrm flipH="1">
              <a:off x="5404994" y="1849880"/>
              <a:ext cx="1" cy="2205765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141" idx="0"/>
              <a:endCxn id="138" idx="4"/>
            </p:cNvCxnSpPr>
            <p:nvPr/>
          </p:nvCxnSpPr>
          <p:spPr>
            <a:xfrm>
              <a:off x="3047148" y="1676939"/>
              <a:ext cx="20324" cy="2557698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endCxn id="139" idx="6"/>
            </p:cNvCxnSpPr>
            <p:nvPr/>
          </p:nvCxnSpPr>
          <p:spPr>
            <a:xfrm>
              <a:off x="4269984" y="4145141"/>
              <a:ext cx="1224505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/>
            <p:cNvSpPr/>
            <p:nvPr/>
          </p:nvSpPr>
          <p:spPr>
            <a:xfrm>
              <a:off x="2977976" y="4055645"/>
              <a:ext cx="178992" cy="17899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5315498" y="4055645"/>
              <a:ext cx="178992" cy="17899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139"/>
            <p:cNvSpPr/>
            <p:nvPr/>
          </p:nvSpPr>
          <p:spPr>
            <a:xfrm>
              <a:off x="5316256" y="1670063"/>
              <a:ext cx="177478" cy="17981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/>
            <p:cNvSpPr/>
            <p:nvPr/>
          </p:nvSpPr>
          <p:spPr>
            <a:xfrm>
              <a:off x="2957652" y="1676939"/>
              <a:ext cx="178992" cy="17899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525144" y="3018995"/>
            <a:ext cx="1432684" cy="1629627"/>
            <a:chOff x="7525144" y="3018995"/>
            <a:chExt cx="1432684" cy="1629627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8175223" y="3018995"/>
              <a:ext cx="0" cy="703631"/>
            </a:xfrm>
            <a:prstGeom prst="straightConnector1">
              <a:avLst/>
            </a:prstGeom>
            <a:ln w="57150">
              <a:solidFill>
                <a:schemeClr val="accent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25144" y="3770722"/>
              <a:ext cx="1432684" cy="877900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3369677" y="1722640"/>
            <a:ext cx="5444073" cy="1344582"/>
            <a:chOff x="3369677" y="1722640"/>
            <a:chExt cx="5444073" cy="1344582"/>
          </a:xfrm>
        </p:grpSpPr>
        <p:sp>
          <p:nvSpPr>
            <p:cNvPr id="80" name="TextBox 79"/>
            <p:cNvSpPr txBox="1"/>
            <p:nvPr/>
          </p:nvSpPr>
          <p:spPr>
            <a:xfrm>
              <a:off x="7109685" y="2697890"/>
              <a:ext cx="1704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Ground Truth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715858" y="1722640"/>
              <a:ext cx="1704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dirty="0"/>
            </a:p>
            <a:p>
              <a:pPr algn="r"/>
              <a:r>
                <a:rPr lang="en-US" dirty="0"/>
                <a:t>Error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6615699" y="2354062"/>
              <a:ext cx="334336" cy="2922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7293864" y="2356836"/>
              <a:ext cx="354614" cy="3240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3369677" y="2869593"/>
              <a:ext cx="182604" cy="17899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H="1">
              <a:off x="3610109" y="2207310"/>
              <a:ext cx="3057391" cy="72147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5545053" y="2697890"/>
              <a:ext cx="1704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Approximation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01274" y="1456692"/>
            <a:ext cx="2465204" cy="2482320"/>
            <a:chOff x="6501274" y="1456692"/>
            <a:chExt cx="2465204" cy="2482320"/>
          </a:xfrm>
        </p:grpSpPr>
        <p:cxnSp>
          <p:nvCxnSpPr>
            <p:cNvPr id="104" name="Straight Arrow Connector 103"/>
            <p:cNvCxnSpPr/>
            <p:nvPr/>
          </p:nvCxnSpPr>
          <p:spPr>
            <a:xfrm>
              <a:off x="6501274" y="1456692"/>
              <a:ext cx="1032520" cy="471903"/>
            </a:xfrm>
            <a:prstGeom prst="straightConnector1">
              <a:avLst/>
            </a:prstGeom>
            <a:ln w="57150">
              <a:solidFill>
                <a:schemeClr val="accent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3794" y="2194950"/>
              <a:ext cx="1432684" cy="877900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cxnSp>
          <p:nvCxnSpPr>
            <p:cNvPr id="108" name="Straight Arrow Connector 107"/>
            <p:cNvCxnSpPr/>
            <p:nvPr/>
          </p:nvCxnSpPr>
          <p:spPr>
            <a:xfrm flipV="1">
              <a:off x="6748137" y="3269074"/>
              <a:ext cx="855915" cy="669938"/>
            </a:xfrm>
            <a:prstGeom prst="straightConnector1">
              <a:avLst/>
            </a:prstGeom>
            <a:ln w="57150">
              <a:solidFill>
                <a:schemeClr val="accent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416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8" grpId="0" animBg="1"/>
      <p:bldP spid="128" grpId="1" animBg="1"/>
      <p:bldP spid="127" grpId="0" animBg="1"/>
      <p:bldP spid="127" grpId="1" animBg="1"/>
      <p:bldP spid="53" grpId="0" animBg="1"/>
      <p:bldP spid="5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 262"/>
          <p:cNvGrpSpPr/>
          <p:nvPr/>
        </p:nvGrpSpPr>
        <p:grpSpPr>
          <a:xfrm>
            <a:off x="2236048" y="2018063"/>
            <a:ext cx="4261953" cy="2168299"/>
            <a:chOff x="2236048" y="2018063"/>
            <a:chExt cx="4261953" cy="2168299"/>
          </a:xfrm>
        </p:grpSpPr>
        <p:grpSp>
          <p:nvGrpSpPr>
            <p:cNvPr id="264" name="Group 263"/>
            <p:cNvGrpSpPr/>
            <p:nvPr/>
          </p:nvGrpSpPr>
          <p:grpSpPr>
            <a:xfrm>
              <a:off x="2289427" y="2076624"/>
              <a:ext cx="4117775" cy="2064928"/>
              <a:chOff x="668464" y="1161308"/>
              <a:chExt cx="3806013" cy="1907007"/>
            </a:xfrm>
          </p:grpSpPr>
          <p:sp>
            <p:nvSpPr>
              <p:cNvPr id="274" name="Shape 215"/>
              <p:cNvSpPr/>
              <p:nvPr/>
            </p:nvSpPr>
            <p:spPr>
              <a:xfrm>
                <a:off x="2588029" y="1161308"/>
                <a:ext cx="1886448" cy="1907007"/>
              </a:xfrm>
              <a:prstGeom prst="rect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Shape 217"/>
              <p:cNvSpPr/>
              <p:nvPr/>
            </p:nvSpPr>
            <p:spPr>
              <a:xfrm>
                <a:off x="668464" y="1161995"/>
                <a:ext cx="1921021" cy="1906319"/>
              </a:xfrm>
              <a:prstGeom prst="rect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6" name="Straight Connector 275"/>
              <p:cNvCxnSpPr>
                <a:stCxn id="275" idx="3"/>
                <a:endCxn id="274" idx="3"/>
              </p:cNvCxnSpPr>
              <p:nvPr/>
            </p:nvCxnSpPr>
            <p:spPr>
              <a:xfrm flipV="1">
                <a:off x="2589485" y="2116566"/>
                <a:ext cx="1884992" cy="344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5" name="Oval 264"/>
            <p:cNvSpPr/>
            <p:nvPr/>
          </p:nvSpPr>
          <p:spPr>
            <a:xfrm>
              <a:off x="6330565" y="2023629"/>
              <a:ext cx="167436" cy="1674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6330565" y="3021278"/>
              <a:ext cx="167436" cy="1674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6330565" y="4018926"/>
              <a:ext cx="167436" cy="1674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8" name="Group 267"/>
            <p:cNvGrpSpPr/>
            <p:nvPr/>
          </p:nvGrpSpPr>
          <p:grpSpPr>
            <a:xfrm>
              <a:off x="2236048" y="2018063"/>
              <a:ext cx="2226602" cy="2162733"/>
              <a:chOff x="2236048" y="2018866"/>
              <a:chExt cx="2226602" cy="2162733"/>
            </a:xfrm>
            <a:solidFill>
              <a:schemeClr val="bg1">
                <a:lumMod val="50000"/>
              </a:schemeClr>
            </a:solidFill>
          </p:grpSpPr>
          <p:sp>
            <p:nvSpPr>
              <p:cNvPr id="269" name="Oval 268"/>
              <p:cNvSpPr/>
              <p:nvPr/>
            </p:nvSpPr>
            <p:spPr>
              <a:xfrm>
                <a:off x="4295214" y="2018866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295214" y="3016515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4295214" y="4014163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2236048" y="2018866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2236048" y="4014163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7486029" y="2783222"/>
            <a:ext cx="1374593" cy="561979"/>
            <a:chOff x="6250899" y="2605741"/>
            <a:chExt cx="2213766" cy="905061"/>
          </a:xfrm>
        </p:grpSpPr>
        <p:grpSp>
          <p:nvGrpSpPr>
            <p:cNvPr id="73" name="Group 72"/>
            <p:cNvGrpSpPr/>
            <p:nvPr/>
          </p:nvGrpSpPr>
          <p:grpSpPr>
            <a:xfrm>
              <a:off x="6639454" y="3209021"/>
              <a:ext cx="1825211" cy="301781"/>
              <a:chOff x="6638798" y="3209431"/>
              <a:chExt cx="1508439" cy="301781"/>
            </a:xfrm>
            <a:effectLst/>
          </p:grpSpPr>
          <p:sp>
            <p:nvSpPr>
              <p:cNvPr id="83" name="Rectangle 82"/>
              <p:cNvSpPr/>
              <p:nvPr/>
            </p:nvSpPr>
            <p:spPr>
              <a:xfrm>
                <a:off x="6638798" y="3209431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 flipH="1">
                <a:off x="6638798" y="3209431"/>
                <a:ext cx="301371" cy="3013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tangle 84"/>
              <p:cNvSpPr/>
              <p:nvPr/>
            </p:nvSpPr>
            <p:spPr>
              <a:xfrm>
                <a:off x="6940169" y="3209431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6" name="Straight Connector 85"/>
              <p:cNvCxnSpPr/>
              <p:nvPr/>
            </p:nvCxnSpPr>
            <p:spPr>
              <a:xfrm flipH="1">
                <a:off x="6940169" y="3209431"/>
                <a:ext cx="301371" cy="3013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7544495" y="3209841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 flipH="1">
                <a:off x="7544495" y="3209841"/>
                <a:ext cx="301371" cy="3013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tangle 88"/>
              <p:cNvSpPr/>
              <p:nvPr/>
            </p:nvSpPr>
            <p:spPr>
              <a:xfrm>
                <a:off x="7241767" y="3209841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 flipH="1">
                <a:off x="7241767" y="3209841"/>
                <a:ext cx="301371" cy="3013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ectangle 90"/>
              <p:cNvSpPr/>
              <p:nvPr/>
            </p:nvSpPr>
            <p:spPr>
              <a:xfrm>
                <a:off x="7845866" y="3209841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flipH="1">
                <a:off x="7845866" y="3209841"/>
                <a:ext cx="301371" cy="3013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250899" y="2605741"/>
              <a:ext cx="386541" cy="905061"/>
              <a:chOff x="6250899" y="2605741"/>
              <a:chExt cx="386541" cy="905061"/>
            </a:xfrm>
            <a:effectLst/>
          </p:grpSpPr>
          <p:sp>
            <p:nvSpPr>
              <p:cNvPr id="75" name="Rectangle 74"/>
              <p:cNvSpPr/>
              <p:nvPr/>
            </p:nvSpPr>
            <p:spPr>
              <a:xfrm>
                <a:off x="6250899" y="3209431"/>
                <a:ext cx="386541" cy="3013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 flipH="1">
                <a:off x="6250899" y="3209431"/>
                <a:ext cx="386541" cy="3013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Group 76"/>
              <p:cNvGrpSpPr/>
              <p:nvPr/>
            </p:nvGrpSpPr>
            <p:grpSpPr>
              <a:xfrm>
                <a:off x="6250899" y="2605741"/>
                <a:ext cx="386541" cy="301371"/>
                <a:chOff x="2100263" y="3121819"/>
                <a:chExt cx="757238" cy="757238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/>
              <p:cNvGrpSpPr/>
              <p:nvPr/>
            </p:nvGrpSpPr>
            <p:grpSpPr>
              <a:xfrm>
                <a:off x="6250899" y="2908470"/>
                <a:ext cx="386541" cy="301371"/>
                <a:chOff x="2100263" y="3121819"/>
                <a:chExt cx="757238" cy="757238"/>
              </a:xfrm>
            </p:grpSpPr>
            <p:sp>
              <p:nvSpPr>
                <p:cNvPr id="79" name="Rectangle 7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0" name="Straight Connector 7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73" name="Group 372"/>
          <p:cNvGrpSpPr/>
          <p:nvPr/>
        </p:nvGrpSpPr>
        <p:grpSpPr>
          <a:xfrm>
            <a:off x="2969569" y="2806973"/>
            <a:ext cx="583404" cy="918117"/>
            <a:chOff x="3151744" y="2641013"/>
            <a:chExt cx="583404" cy="9181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TextBox 224"/>
                <p:cNvSpPr txBox="1"/>
                <p:nvPr/>
              </p:nvSpPr>
              <p:spPr>
                <a:xfrm>
                  <a:off x="3223085" y="3189092"/>
                  <a:ext cx="512063" cy="3700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5" name="TextBox 2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3085" y="3189092"/>
                  <a:ext cx="512063" cy="37003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983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8" name="Group 227"/>
            <p:cNvGrpSpPr/>
            <p:nvPr/>
          </p:nvGrpSpPr>
          <p:grpSpPr>
            <a:xfrm>
              <a:off x="3334692" y="3020879"/>
              <a:ext cx="374260" cy="184893"/>
              <a:chOff x="1085416" y="3150573"/>
              <a:chExt cx="602742" cy="301371"/>
            </a:xfrm>
          </p:grpSpPr>
          <p:sp>
            <p:nvSpPr>
              <p:cNvPr id="229" name="Rectangle 228"/>
              <p:cNvSpPr/>
              <p:nvPr/>
            </p:nvSpPr>
            <p:spPr>
              <a:xfrm>
                <a:off x="1085416" y="3150573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0" name="Straight Connector 229"/>
              <p:cNvCxnSpPr/>
              <p:nvPr/>
            </p:nvCxnSpPr>
            <p:spPr>
              <a:xfrm flipH="1">
                <a:off x="1085416" y="3150573"/>
                <a:ext cx="301371" cy="301371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1" name="Rectangle 230"/>
              <p:cNvSpPr/>
              <p:nvPr/>
            </p:nvSpPr>
            <p:spPr>
              <a:xfrm>
                <a:off x="1386787" y="3150573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2" name="Straight Connector 231"/>
              <p:cNvCxnSpPr/>
              <p:nvPr/>
            </p:nvCxnSpPr>
            <p:spPr>
              <a:xfrm flipH="1">
                <a:off x="1386787" y="3150573"/>
                <a:ext cx="301371" cy="301371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3" name="Group 232"/>
            <p:cNvGrpSpPr/>
            <p:nvPr/>
          </p:nvGrpSpPr>
          <p:grpSpPr>
            <a:xfrm>
              <a:off x="3151744" y="2641013"/>
              <a:ext cx="183719" cy="564759"/>
              <a:chOff x="415388" y="2690670"/>
              <a:chExt cx="240015" cy="561979"/>
            </a:xfrm>
          </p:grpSpPr>
          <p:sp>
            <p:nvSpPr>
              <p:cNvPr id="234" name="Rectangle 233"/>
              <p:cNvSpPr/>
              <p:nvPr/>
            </p:nvSpPr>
            <p:spPr>
              <a:xfrm>
                <a:off x="415388" y="3065519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5" name="Straight Connector 234"/>
              <p:cNvCxnSpPr/>
              <p:nvPr/>
            </p:nvCxnSpPr>
            <p:spPr>
              <a:xfrm flipH="1">
                <a:off x="415388" y="3065519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6" name="Group 235"/>
              <p:cNvGrpSpPr/>
              <p:nvPr/>
            </p:nvGrpSpPr>
            <p:grpSpPr>
              <a:xfrm>
                <a:off x="415388" y="2690670"/>
                <a:ext cx="240015" cy="375104"/>
                <a:chOff x="697517" y="2546883"/>
                <a:chExt cx="386541" cy="604100"/>
              </a:xfrm>
            </p:grpSpPr>
            <p:grpSp>
              <p:nvGrpSpPr>
                <p:cNvPr id="237" name="Group 236"/>
                <p:cNvGrpSpPr/>
                <p:nvPr/>
              </p:nvGrpSpPr>
              <p:grpSpPr>
                <a:xfrm>
                  <a:off x="697517" y="2546883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241" name="Rectangle 240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42" name="Straight Connector 241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8" name="Group 237"/>
                <p:cNvGrpSpPr/>
                <p:nvPr/>
              </p:nvGrpSpPr>
              <p:grpSpPr>
                <a:xfrm>
                  <a:off x="697517" y="2849612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239" name="Rectangle 238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40" name="Straight Connector 239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324" name="Group 323"/>
          <p:cNvGrpSpPr/>
          <p:nvPr/>
        </p:nvGrpSpPr>
        <p:grpSpPr>
          <a:xfrm>
            <a:off x="1006809" y="2433729"/>
            <a:ext cx="1781564" cy="814793"/>
            <a:chOff x="1063198" y="2206086"/>
            <a:chExt cx="1781564" cy="814793"/>
          </a:xfrm>
        </p:grpSpPr>
        <p:cxnSp>
          <p:nvCxnSpPr>
            <p:cNvPr id="301" name="Straight Arrow Connector 300"/>
            <p:cNvCxnSpPr/>
            <p:nvPr/>
          </p:nvCxnSpPr>
          <p:spPr>
            <a:xfrm>
              <a:off x="1491253" y="2558969"/>
              <a:ext cx="1160175" cy="386431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3" name="Rectangle 302"/>
                <p:cNvSpPr/>
                <p:nvPr/>
              </p:nvSpPr>
              <p:spPr>
                <a:xfrm>
                  <a:off x="1063198" y="2206086"/>
                  <a:ext cx="44242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3" name="Rectangle 30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198" y="2206086"/>
                  <a:ext cx="442429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4" name="Oval 303"/>
            <p:cNvSpPr/>
            <p:nvPr/>
          </p:nvSpPr>
          <p:spPr>
            <a:xfrm>
              <a:off x="2712227" y="2888344"/>
              <a:ext cx="132535" cy="13253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886677" y="1268260"/>
            <a:ext cx="7066967" cy="3633226"/>
            <a:chOff x="1068852" y="1102300"/>
            <a:chExt cx="7066967" cy="36332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068853" y="1325107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853" y="1325107"/>
                  <a:ext cx="840808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Arrow Connector 66"/>
            <p:cNvCxnSpPr/>
            <p:nvPr/>
          </p:nvCxnSpPr>
          <p:spPr>
            <a:xfrm>
              <a:off x="1768050" y="1692837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1068852" y="4285723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852" y="4285723"/>
                  <a:ext cx="840808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/>
            <p:cNvCxnSpPr/>
            <p:nvPr/>
          </p:nvCxnSpPr>
          <p:spPr>
            <a:xfrm flipV="1">
              <a:off x="1852492" y="4153259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/>
            <p:cNvCxnSpPr/>
            <p:nvPr/>
          </p:nvCxnSpPr>
          <p:spPr>
            <a:xfrm>
              <a:off x="3718995" y="1721873"/>
              <a:ext cx="701166" cy="1043635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5" name="Rectangle 304"/>
                <p:cNvSpPr/>
                <p:nvPr/>
              </p:nvSpPr>
              <p:spPr>
                <a:xfrm>
                  <a:off x="3316603" y="1253455"/>
                  <a:ext cx="837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5" name="Rectangle 3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6603" y="1253455"/>
                  <a:ext cx="83708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Rectangle 306"/>
                <p:cNvSpPr/>
                <p:nvPr/>
              </p:nvSpPr>
              <p:spPr>
                <a:xfrm>
                  <a:off x="6831115" y="1102300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7" name="Rectangle 30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115" y="1102300"/>
                  <a:ext cx="840808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9" name="Straight Arrow Connector 308"/>
            <p:cNvCxnSpPr/>
            <p:nvPr/>
          </p:nvCxnSpPr>
          <p:spPr>
            <a:xfrm flipH="1">
              <a:off x="4809632" y="1619473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/>
            <p:nvPr/>
          </p:nvCxnSpPr>
          <p:spPr>
            <a:xfrm flipH="1">
              <a:off x="6834061" y="1545902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3" name="Rectangle 312"/>
                <p:cNvSpPr/>
                <p:nvPr/>
              </p:nvSpPr>
              <p:spPr>
                <a:xfrm>
                  <a:off x="7304053" y="2209341"/>
                  <a:ext cx="8317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3" name="Rectangle 3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053" y="2209341"/>
                  <a:ext cx="831766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5" name="Straight Arrow Connector 314"/>
            <p:cNvCxnSpPr/>
            <p:nvPr/>
          </p:nvCxnSpPr>
          <p:spPr>
            <a:xfrm flipH="1">
              <a:off x="6852390" y="2652943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6" name="Rectangle 315"/>
                <p:cNvSpPr/>
                <p:nvPr/>
              </p:nvSpPr>
              <p:spPr>
                <a:xfrm>
                  <a:off x="6821159" y="4298694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6" name="Rectangle 3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1159" y="4298694"/>
                  <a:ext cx="840808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8" name="Straight Arrow Connector 317"/>
            <p:cNvCxnSpPr/>
            <p:nvPr/>
          </p:nvCxnSpPr>
          <p:spPr>
            <a:xfrm flipH="1" flipV="1">
              <a:off x="6882673" y="4055010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0" name="Rectangle 319"/>
                <p:cNvSpPr/>
                <p:nvPr/>
              </p:nvSpPr>
              <p:spPr>
                <a:xfrm>
                  <a:off x="3216484" y="4366194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0" name="Rectangle 3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484" y="4366194"/>
                  <a:ext cx="840808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1" name="Straight Arrow Connector 320"/>
            <p:cNvCxnSpPr/>
            <p:nvPr/>
          </p:nvCxnSpPr>
          <p:spPr>
            <a:xfrm flipV="1">
              <a:off x="4015727" y="4176904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2" name="Rectangle 321"/>
                <p:cNvSpPr/>
                <p:nvPr/>
              </p:nvSpPr>
              <p:spPr>
                <a:xfrm>
                  <a:off x="4820461" y="1179276"/>
                  <a:ext cx="84080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2" name="Rectangle 3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0461" y="1179276"/>
                  <a:ext cx="840807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5" name="Group 374"/>
          <p:cNvGrpSpPr/>
          <p:nvPr/>
        </p:nvGrpSpPr>
        <p:grpSpPr>
          <a:xfrm>
            <a:off x="326913" y="1039442"/>
            <a:ext cx="8515848" cy="4064713"/>
            <a:chOff x="509088" y="873482"/>
            <a:chExt cx="8515848" cy="40647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528773" y="4568863"/>
                  <a:ext cx="47705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773" y="4568863"/>
                  <a:ext cx="477054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8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3" name="Group 92"/>
            <p:cNvGrpSpPr/>
            <p:nvPr/>
          </p:nvGrpSpPr>
          <p:grpSpPr>
            <a:xfrm>
              <a:off x="7622848" y="918686"/>
              <a:ext cx="1374593" cy="749109"/>
              <a:chOff x="6208427" y="796977"/>
              <a:chExt cx="2213766" cy="1206432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6596982" y="1701628"/>
                <a:ext cx="1825211" cy="301781"/>
                <a:chOff x="3013313" y="3274219"/>
                <a:chExt cx="3790172" cy="758269"/>
              </a:xfrm>
              <a:effectLst/>
            </p:grpSpPr>
            <p:grpSp>
              <p:nvGrpSpPr>
                <p:cNvPr id="108" name="Group 107"/>
                <p:cNvGrpSpPr/>
                <p:nvPr/>
              </p:nvGrpSpPr>
              <p:grpSpPr>
                <a:xfrm>
                  <a:off x="3013313" y="3274219"/>
                  <a:ext cx="757238" cy="757238"/>
                  <a:chOff x="2100263" y="3121819"/>
                  <a:chExt cx="757238" cy="757238"/>
                </a:xfrm>
              </p:grpSpPr>
              <p:sp>
                <p:nvSpPr>
                  <p:cNvPr id="121" name="Rectangle 120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2" name="Straight Connector 121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9" name="Group 108"/>
                <p:cNvGrpSpPr/>
                <p:nvPr/>
              </p:nvGrpSpPr>
              <p:grpSpPr>
                <a:xfrm>
                  <a:off x="3770551" y="3274219"/>
                  <a:ext cx="757238" cy="757238"/>
                  <a:chOff x="2100263" y="3121819"/>
                  <a:chExt cx="757238" cy="757238"/>
                </a:xfrm>
              </p:grpSpPr>
              <p:sp>
                <p:nvSpPr>
                  <p:cNvPr id="119" name="Rectangle 118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0" name="Straight Connector 119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5289009" y="3275250"/>
                  <a:ext cx="757238" cy="757238"/>
                  <a:chOff x="2100263" y="3121819"/>
                  <a:chExt cx="757238" cy="757238"/>
                </a:xfrm>
              </p:grpSpPr>
              <p:sp>
                <p:nvSpPr>
                  <p:cNvPr id="117" name="Rectangle 116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8" name="Straight Connector 117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1" name="Group 110"/>
                <p:cNvGrpSpPr/>
                <p:nvPr/>
              </p:nvGrpSpPr>
              <p:grpSpPr>
                <a:xfrm>
                  <a:off x="4528359" y="3275250"/>
                  <a:ext cx="757238" cy="757238"/>
                  <a:chOff x="2100263" y="3121819"/>
                  <a:chExt cx="757238" cy="757238"/>
                </a:xfrm>
              </p:grpSpPr>
              <p:sp>
                <p:nvSpPr>
                  <p:cNvPr id="115" name="Rectangle 114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6" name="Straight Connector 115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2" name="Group 111"/>
                <p:cNvGrpSpPr/>
                <p:nvPr/>
              </p:nvGrpSpPr>
              <p:grpSpPr>
                <a:xfrm>
                  <a:off x="6046247" y="3275250"/>
                  <a:ext cx="757238" cy="757238"/>
                  <a:chOff x="2100263" y="3121819"/>
                  <a:chExt cx="757238" cy="757238"/>
                </a:xfrm>
              </p:grpSpPr>
              <p:sp>
                <p:nvSpPr>
                  <p:cNvPr id="113" name="Rectangle 112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4" name="Straight Connector 113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5" name="Group 94"/>
              <p:cNvGrpSpPr/>
              <p:nvPr/>
            </p:nvGrpSpPr>
            <p:grpSpPr>
              <a:xfrm>
                <a:off x="6208427" y="1702038"/>
                <a:ext cx="386541" cy="301371"/>
                <a:chOff x="2100263" y="3121819"/>
                <a:chExt cx="757238" cy="757238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 rot="16200000">
                <a:off x="5948962" y="1056442"/>
                <a:ext cx="905471" cy="386541"/>
                <a:chOff x="2405063" y="3426619"/>
                <a:chExt cx="2275126" cy="757238"/>
              </a:xfrm>
            </p:grpSpPr>
            <p:grpSp>
              <p:nvGrpSpPr>
                <p:cNvPr id="97" name="Group 96"/>
                <p:cNvGrpSpPr/>
                <p:nvPr/>
              </p:nvGrpSpPr>
              <p:grpSpPr>
                <a:xfrm rot="5400000">
                  <a:off x="3165713" y="3426619"/>
                  <a:ext cx="757238" cy="757238"/>
                  <a:chOff x="2100263" y="3121819"/>
                  <a:chExt cx="757238" cy="757238"/>
                </a:xfrm>
              </p:grpSpPr>
              <p:sp>
                <p:nvSpPr>
                  <p:cNvPr id="104" name="Rectangle 103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5" name="Straight Connector 104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" name="Group 97"/>
                <p:cNvGrpSpPr/>
                <p:nvPr/>
              </p:nvGrpSpPr>
              <p:grpSpPr>
                <a:xfrm rot="5400000">
                  <a:off x="2405063" y="3426619"/>
                  <a:ext cx="757238" cy="757238"/>
                  <a:chOff x="2100263" y="3121819"/>
                  <a:chExt cx="757238" cy="757238"/>
                </a:xfrm>
              </p:grpSpPr>
              <p:sp>
                <p:nvSpPr>
                  <p:cNvPr id="102" name="Rectangle 101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3" name="Straight Connector 102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" name="Group 98"/>
                <p:cNvGrpSpPr/>
                <p:nvPr/>
              </p:nvGrpSpPr>
              <p:grpSpPr>
                <a:xfrm rot="5400000">
                  <a:off x="3922951" y="3426619"/>
                  <a:ext cx="757238" cy="757238"/>
                  <a:chOff x="2100263" y="3121819"/>
                  <a:chExt cx="757238" cy="757238"/>
                </a:xfrm>
              </p:grpSpPr>
              <p:sp>
                <p:nvSpPr>
                  <p:cNvPr id="100" name="Rectangle 99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1" name="Straight Connector 100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23" name="Group 122"/>
            <p:cNvGrpSpPr/>
            <p:nvPr/>
          </p:nvGrpSpPr>
          <p:grpSpPr>
            <a:xfrm>
              <a:off x="7650343" y="4033660"/>
              <a:ext cx="1374593" cy="327468"/>
              <a:chOff x="6282317" y="4278699"/>
              <a:chExt cx="2213766" cy="527384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6670872" y="4504302"/>
                <a:ext cx="1825211" cy="301781"/>
                <a:chOff x="6880124" y="5230620"/>
                <a:chExt cx="1508439" cy="301781"/>
              </a:xfrm>
              <a:effectLst/>
            </p:grpSpPr>
            <p:sp>
              <p:nvSpPr>
                <p:cNvPr id="130" name="Rectangle 129"/>
                <p:cNvSpPr/>
                <p:nvPr/>
              </p:nvSpPr>
              <p:spPr>
                <a:xfrm>
                  <a:off x="6880124" y="5230620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1" name="Straight Connector 130"/>
                <p:cNvCxnSpPr/>
                <p:nvPr/>
              </p:nvCxnSpPr>
              <p:spPr>
                <a:xfrm flipH="1">
                  <a:off x="6880124" y="5230620"/>
                  <a:ext cx="301371" cy="301371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Rectangle 131"/>
                <p:cNvSpPr/>
                <p:nvPr/>
              </p:nvSpPr>
              <p:spPr>
                <a:xfrm>
                  <a:off x="7181495" y="5230620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3" name="Straight Connector 132"/>
                <p:cNvCxnSpPr/>
                <p:nvPr/>
              </p:nvCxnSpPr>
              <p:spPr>
                <a:xfrm flipH="1">
                  <a:off x="7181495" y="5230620"/>
                  <a:ext cx="301371" cy="301371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Rectangle 133"/>
                <p:cNvSpPr/>
                <p:nvPr/>
              </p:nvSpPr>
              <p:spPr>
                <a:xfrm>
                  <a:off x="7785821" y="5231030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5" name="Straight Connector 134"/>
                <p:cNvCxnSpPr/>
                <p:nvPr/>
              </p:nvCxnSpPr>
              <p:spPr>
                <a:xfrm flipH="1">
                  <a:off x="7785821" y="5231030"/>
                  <a:ext cx="301371" cy="301371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Rectangle 135"/>
                <p:cNvSpPr/>
                <p:nvPr/>
              </p:nvSpPr>
              <p:spPr>
                <a:xfrm>
                  <a:off x="7483093" y="5231030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7" name="Straight Connector 136"/>
                <p:cNvCxnSpPr/>
                <p:nvPr/>
              </p:nvCxnSpPr>
              <p:spPr>
                <a:xfrm flipH="1">
                  <a:off x="7483093" y="5231030"/>
                  <a:ext cx="301371" cy="301371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8" name="Rectangle 137"/>
                <p:cNvSpPr/>
                <p:nvPr/>
              </p:nvSpPr>
              <p:spPr>
                <a:xfrm>
                  <a:off x="8087192" y="5231030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9" name="Straight Connector 138"/>
                <p:cNvCxnSpPr/>
                <p:nvPr/>
              </p:nvCxnSpPr>
              <p:spPr>
                <a:xfrm flipH="1">
                  <a:off x="8087192" y="5231030"/>
                  <a:ext cx="301371" cy="301371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" name="Rectangle 124"/>
              <p:cNvSpPr/>
              <p:nvPr/>
            </p:nvSpPr>
            <p:spPr>
              <a:xfrm>
                <a:off x="6282317" y="4504712"/>
                <a:ext cx="38654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 flipH="1">
                <a:off x="6282317" y="4504712"/>
                <a:ext cx="38654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" name="Group 126"/>
              <p:cNvGrpSpPr/>
              <p:nvPr/>
            </p:nvGrpSpPr>
            <p:grpSpPr>
              <a:xfrm>
                <a:off x="6282317" y="4278699"/>
                <a:ext cx="386541" cy="226425"/>
                <a:chOff x="2100263" y="3121819"/>
                <a:chExt cx="757238" cy="757238"/>
              </a:xfrm>
              <a:effectLst/>
            </p:grpSpPr>
            <p:sp>
              <p:nvSpPr>
                <p:cNvPr id="128" name="Rectangle 127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9" name="Straight Connector 128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" name="Group 139"/>
            <p:cNvGrpSpPr/>
            <p:nvPr/>
          </p:nvGrpSpPr>
          <p:grpSpPr>
            <a:xfrm>
              <a:off x="4565403" y="4386998"/>
              <a:ext cx="802389" cy="327723"/>
              <a:chOff x="3116765" y="4279852"/>
              <a:chExt cx="1292239" cy="527794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3504664" y="4505865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2" name="Straight Connector 141"/>
              <p:cNvCxnSpPr/>
              <p:nvPr/>
            </p:nvCxnSpPr>
            <p:spPr>
              <a:xfrm flipH="1">
                <a:off x="3504664" y="4505865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Rectangle 142"/>
              <p:cNvSpPr/>
              <p:nvPr/>
            </p:nvSpPr>
            <p:spPr>
              <a:xfrm>
                <a:off x="3806035" y="4505865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4" name="Straight Connector 143"/>
              <p:cNvCxnSpPr/>
              <p:nvPr/>
            </p:nvCxnSpPr>
            <p:spPr>
              <a:xfrm flipH="1">
                <a:off x="3806035" y="4505865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Rectangle 144"/>
              <p:cNvSpPr/>
              <p:nvPr/>
            </p:nvSpPr>
            <p:spPr>
              <a:xfrm>
                <a:off x="4107633" y="4506275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6" name="Straight Connector 145"/>
              <p:cNvCxnSpPr/>
              <p:nvPr/>
            </p:nvCxnSpPr>
            <p:spPr>
              <a:xfrm flipH="1">
                <a:off x="4107633" y="4506275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Rectangle 146"/>
              <p:cNvSpPr/>
              <p:nvPr/>
            </p:nvSpPr>
            <p:spPr>
              <a:xfrm>
                <a:off x="3116765" y="4505865"/>
                <a:ext cx="38654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8" name="Straight Connector 147"/>
              <p:cNvCxnSpPr/>
              <p:nvPr/>
            </p:nvCxnSpPr>
            <p:spPr>
              <a:xfrm flipH="1">
                <a:off x="3116765" y="4505865"/>
                <a:ext cx="38654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9" name="Group 148"/>
              <p:cNvGrpSpPr/>
              <p:nvPr/>
            </p:nvGrpSpPr>
            <p:grpSpPr>
              <a:xfrm>
                <a:off x="3116765" y="4279852"/>
                <a:ext cx="386541" cy="226425"/>
                <a:chOff x="2100263" y="3121819"/>
                <a:chExt cx="757238" cy="757238"/>
              </a:xfrm>
              <a:effectLst/>
            </p:grpSpPr>
            <p:sp>
              <p:nvSpPr>
                <p:cNvPr id="150" name="Rectangle 149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" name="Group 151"/>
            <p:cNvGrpSpPr/>
            <p:nvPr/>
          </p:nvGrpSpPr>
          <p:grpSpPr>
            <a:xfrm>
              <a:off x="550767" y="4285723"/>
              <a:ext cx="494309" cy="327468"/>
              <a:chOff x="337839" y="4279109"/>
              <a:chExt cx="796079" cy="527384"/>
            </a:xfrm>
          </p:grpSpPr>
          <p:grpSp>
            <p:nvGrpSpPr>
              <p:cNvPr id="153" name="Group 152"/>
              <p:cNvGrpSpPr/>
              <p:nvPr/>
            </p:nvGrpSpPr>
            <p:grpSpPr>
              <a:xfrm>
                <a:off x="729292" y="4505122"/>
                <a:ext cx="404626" cy="301371"/>
                <a:chOff x="919009" y="5231978"/>
                <a:chExt cx="301371" cy="301371"/>
              </a:xfrm>
              <a:effectLst/>
            </p:grpSpPr>
            <p:sp>
              <p:nvSpPr>
                <p:cNvPr id="159" name="Rectangle 158"/>
                <p:cNvSpPr/>
                <p:nvPr/>
              </p:nvSpPr>
              <p:spPr>
                <a:xfrm>
                  <a:off x="919009" y="5231978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0" name="Straight Connector 159"/>
                <p:cNvCxnSpPr/>
                <p:nvPr/>
              </p:nvCxnSpPr>
              <p:spPr>
                <a:xfrm flipH="1">
                  <a:off x="919009" y="5231978"/>
                  <a:ext cx="301371" cy="301371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4" name="Rectangle 153"/>
              <p:cNvSpPr/>
              <p:nvPr/>
            </p:nvSpPr>
            <p:spPr>
              <a:xfrm>
                <a:off x="337839" y="4505122"/>
                <a:ext cx="38654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/>
              <p:cNvCxnSpPr/>
              <p:nvPr/>
            </p:nvCxnSpPr>
            <p:spPr>
              <a:xfrm flipH="1">
                <a:off x="337839" y="4505122"/>
                <a:ext cx="38654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6" name="Group 155"/>
              <p:cNvGrpSpPr/>
              <p:nvPr/>
            </p:nvGrpSpPr>
            <p:grpSpPr>
              <a:xfrm>
                <a:off x="337839" y="4279109"/>
                <a:ext cx="386541" cy="226425"/>
                <a:chOff x="2100263" y="3121819"/>
                <a:chExt cx="757238" cy="757238"/>
              </a:xfrm>
              <a:effectLst/>
            </p:grpSpPr>
            <p:sp>
              <p:nvSpPr>
                <p:cNvPr id="157" name="Rectangle 15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8" name="Straight Connector 15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1" name="Group 160"/>
            <p:cNvGrpSpPr/>
            <p:nvPr/>
          </p:nvGrpSpPr>
          <p:grpSpPr>
            <a:xfrm>
              <a:off x="539692" y="920429"/>
              <a:ext cx="494309" cy="749109"/>
              <a:chOff x="193542" y="948165"/>
              <a:chExt cx="796079" cy="1206432"/>
            </a:xfrm>
          </p:grpSpPr>
          <p:grpSp>
            <p:nvGrpSpPr>
              <p:cNvPr id="162" name="Group 161"/>
              <p:cNvGrpSpPr/>
              <p:nvPr/>
            </p:nvGrpSpPr>
            <p:grpSpPr>
              <a:xfrm>
                <a:off x="584995" y="1853226"/>
                <a:ext cx="404626" cy="301371"/>
                <a:chOff x="919009" y="5231978"/>
                <a:chExt cx="301371" cy="301371"/>
              </a:xfrm>
              <a:effectLst/>
            </p:grpSpPr>
            <p:sp>
              <p:nvSpPr>
                <p:cNvPr id="175" name="Rectangle 174"/>
                <p:cNvSpPr/>
                <p:nvPr/>
              </p:nvSpPr>
              <p:spPr>
                <a:xfrm>
                  <a:off x="919009" y="5231978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6" name="Straight Connector 175"/>
                <p:cNvCxnSpPr/>
                <p:nvPr/>
              </p:nvCxnSpPr>
              <p:spPr>
                <a:xfrm flipH="1">
                  <a:off x="919009" y="5231978"/>
                  <a:ext cx="301371" cy="301371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3" name="Rectangle 162"/>
              <p:cNvSpPr/>
              <p:nvPr/>
            </p:nvSpPr>
            <p:spPr>
              <a:xfrm>
                <a:off x="193542" y="1853226"/>
                <a:ext cx="38654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4" name="Straight Connector 163"/>
              <p:cNvCxnSpPr/>
              <p:nvPr/>
            </p:nvCxnSpPr>
            <p:spPr>
              <a:xfrm flipH="1">
                <a:off x="193542" y="1853226"/>
                <a:ext cx="38654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5" name="Group 164"/>
              <p:cNvGrpSpPr/>
              <p:nvPr/>
            </p:nvGrpSpPr>
            <p:grpSpPr>
              <a:xfrm>
                <a:off x="193542" y="948165"/>
                <a:ext cx="386541" cy="905471"/>
                <a:chOff x="193542" y="948165"/>
                <a:chExt cx="386541" cy="905471"/>
              </a:xfrm>
            </p:grpSpPr>
            <p:grpSp>
              <p:nvGrpSpPr>
                <p:cNvPr id="166" name="Group 165"/>
                <p:cNvGrpSpPr/>
                <p:nvPr/>
              </p:nvGrpSpPr>
              <p:grpSpPr>
                <a:xfrm>
                  <a:off x="193542" y="1249536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173" name="Rectangle 172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4" name="Straight Connector 173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7" name="Group 166"/>
                <p:cNvGrpSpPr/>
                <p:nvPr/>
              </p:nvGrpSpPr>
              <p:grpSpPr>
                <a:xfrm>
                  <a:off x="193542" y="1552265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171" name="Rectangle 170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2" name="Straight Connector 171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8" name="Group 167"/>
                <p:cNvGrpSpPr/>
                <p:nvPr/>
              </p:nvGrpSpPr>
              <p:grpSpPr>
                <a:xfrm>
                  <a:off x="193542" y="948165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169" name="Rectangle 168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0" name="Straight Connector 169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77" name="Group 176"/>
            <p:cNvGrpSpPr/>
            <p:nvPr/>
          </p:nvGrpSpPr>
          <p:grpSpPr>
            <a:xfrm>
              <a:off x="2564861" y="1018492"/>
              <a:ext cx="797365" cy="562234"/>
              <a:chOff x="3330405" y="2606420"/>
              <a:chExt cx="1284147" cy="905471"/>
            </a:xfrm>
          </p:grpSpPr>
          <p:sp>
            <p:nvSpPr>
              <p:cNvPr id="178" name="Rectangle 177"/>
              <p:cNvSpPr/>
              <p:nvPr/>
            </p:nvSpPr>
            <p:spPr>
              <a:xfrm>
                <a:off x="3710212" y="321011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/>
              <p:cNvCxnSpPr/>
              <p:nvPr/>
            </p:nvCxnSpPr>
            <p:spPr>
              <a:xfrm flipH="1">
                <a:off x="3710212" y="321011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Rectangle 179"/>
              <p:cNvSpPr/>
              <p:nvPr/>
            </p:nvSpPr>
            <p:spPr>
              <a:xfrm>
                <a:off x="4011583" y="321011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1" name="Straight Connector 180"/>
              <p:cNvCxnSpPr/>
              <p:nvPr/>
            </p:nvCxnSpPr>
            <p:spPr>
              <a:xfrm flipH="1">
                <a:off x="4011583" y="321011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Rectangle 181"/>
              <p:cNvSpPr/>
              <p:nvPr/>
            </p:nvSpPr>
            <p:spPr>
              <a:xfrm>
                <a:off x="4313181" y="321052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/>
              <p:cNvCxnSpPr/>
              <p:nvPr/>
            </p:nvCxnSpPr>
            <p:spPr>
              <a:xfrm flipH="1">
                <a:off x="4313181" y="321052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Rectangle 183"/>
              <p:cNvSpPr/>
              <p:nvPr/>
            </p:nvSpPr>
            <p:spPr>
              <a:xfrm>
                <a:off x="3330405" y="3210110"/>
                <a:ext cx="38654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5" name="Straight Connector 184"/>
              <p:cNvCxnSpPr/>
              <p:nvPr/>
            </p:nvCxnSpPr>
            <p:spPr>
              <a:xfrm flipH="1">
                <a:off x="3330405" y="3210110"/>
                <a:ext cx="38654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/>
            </p:nvGrpSpPr>
            <p:grpSpPr>
              <a:xfrm>
                <a:off x="3330405" y="2606420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190" name="Rectangle 189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1" name="Straight Connector 190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/>
            </p:nvGrpSpPr>
            <p:grpSpPr>
              <a:xfrm>
                <a:off x="3330405" y="2909149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9" name="Straight Connector 188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2" name="Group 191"/>
            <p:cNvGrpSpPr/>
            <p:nvPr/>
          </p:nvGrpSpPr>
          <p:grpSpPr>
            <a:xfrm>
              <a:off x="5698749" y="873482"/>
              <a:ext cx="802389" cy="749364"/>
              <a:chOff x="3070826" y="857519"/>
              <a:chExt cx="1292239" cy="1206842"/>
            </a:xfrm>
          </p:grpSpPr>
          <p:sp>
            <p:nvSpPr>
              <p:cNvPr id="193" name="Rectangle 192"/>
              <p:cNvSpPr/>
              <p:nvPr/>
            </p:nvSpPr>
            <p:spPr>
              <a:xfrm>
                <a:off x="3458725" y="176258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4" name="Straight Connector 193"/>
              <p:cNvCxnSpPr/>
              <p:nvPr/>
            </p:nvCxnSpPr>
            <p:spPr>
              <a:xfrm flipH="1">
                <a:off x="3458725" y="176258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/>
              <p:cNvSpPr/>
              <p:nvPr/>
            </p:nvSpPr>
            <p:spPr>
              <a:xfrm>
                <a:off x="3760096" y="176258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6" name="Straight Connector 195"/>
              <p:cNvCxnSpPr/>
              <p:nvPr/>
            </p:nvCxnSpPr>
            <p:spPr>
              <a:xfrm flipH="1">
                <a:off x="3760096" y="176258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Rectangle 196"/>
              <p:cNvSpPr/>
              <p:nvPr/>
            </p:nvSpPr>
            <p:spPr>
              <a:xfrm>
                <a:off x="4061694" y="176299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 flipH="1">
                <a:off x="4061694" y="176299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Rectangle 198"/>
              <p:cNvSpPr/>
              <p:nvPr/>
            </p:nvSpPr>
            <p:spPr>
              <a:xfrm>
                <a:off x="3070826" y="1762580"/>
                <a:ext cx="38654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0" name="Straight Connector 199"/>
              <p:cNvCxnSpPr/>
              <p:nvPr/>
            </p:nvCxnSpPr>
            <p:spPr>
              <a:xfrm flipH="1">
                <a:off x="3070826" y="1762580"/>
                <a:ext cx="38654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/>
              <p:cNvGrpSpPr/>
              <p:nvPr/>
            </p:nvGrpSpPr>
            <p:grpSpPr>
              <a:xfrm>
                <a:off x="3070826" y="857519"/>
                <a:ext cx="386541" cy="905471"/>
                <a:chOff x="3070826" y="857519"/>
                <a:chExt cx="386541" cy="905471"/>
              </a:xfrm>
            </p:grpSpPr>
            <p:grpSp>
              <p:nvGrpSpPr>
                <p:cNvPr id="202" name="Group 201"/>
                <p:cNvGrpSpPr/>
                <p:nvPr/>
              </p:nvGrpSpPr>
              <p:grpSpPr>
                <a:xfrm>
                  <a:off x="3070826" y="1158890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209" name="Rectangle 208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10" name="Straight Connector 209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3" name="Group 202"/>
                <p:cNvGrpSpPr/>
                <p:nvPr/>
              </p:nvGrpSpPr>
              <p:grpSpPr>
                <a:xfrm>
                  <a:off x="3070826" y="1461619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207" name="Rectangle 206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8" name="Straight Connector 207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4" name="Group 203"/>
                <p:cNvGrpSpPr/>
                <p:nvPr/>
              </p:nvGrpSpPr>
              <p:grpSpPr>
                <a:xfrm>
                  <a:off x="3070826" y="857519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205" name="Rectangle 204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6" name="Straight Connector 205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TextBox 293"/>
                <p:cNvSpPr txBox="1"/>
                <p:nvPr/>
              </p:nvSpPr>
              <p:spPr>
                <a:xfrm>
                  <a:off x="509088" y="1605023"/>
                  <a:ext cx="49141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4" name="TextBox 2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088" y="1605023"/>
                  <a:ext cx="491417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8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6" name="TextBox 305"/>
                <p:cNvSpPr txBox="1"/>
                <p:nvPr/>
              </p:nvSpPr>
              <p:spPr>
                <a:xfrm>
                  <a:off x="2798636" y="1515344"/>
                  <a:ext cx="47173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6" name="TextBox 3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8636" y="1515344"/>
                  <a:ext cx="471732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8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" name="TextBox 307"/>
                <p:cNvSpPr txBox="1"/>
                <p:nvPr/>
              </p:nvSpPr>
              <p:spPr>
                <a:xfrm>
                  <a:off x="7636493" y="1665489"/>
                  <a:ext cx="47705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8" name="TextBox 3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6493" y="1665489"/>
                  <a:ext cx="477054" cy="36933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819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4" name="TextBox 313"/>
                <p:cNvSpPr txBox="1"/>
                <p:nvPr/>
              </p:nvSpPr>
              <p:spPr>
                <a:xfrm>
                  <a:off x="7654822" y="3084873"/>
                  <a:ext cx="47532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4" name="TextBox 3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822" y="3084873"/>
                  <a:ext cx="475323" cy="3693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819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7" name="TextBox 316"/>
                <p:cNvSpPr txBox="1"/>
                <p:nvPr/>
              </p:nvSpPr>
              <p:spPr>
                <a:xfrm>
                  <a:off x="7626537" y="4384015"/>
                  <a:ext cx="47705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7" name="TextBox 3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6537" y="4384015"/>
                  <a:ext cx="477054" cy="3693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819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9" name="TextBox 318"/>
                <p:cNvSpPr txBox="1"/>
                <p:nvPr/>
              </p:nvSpPr>
              <p:spPr>
                <a:xfrm>
                  <a:off x="4153692" y="4407962"/>
                  <a:ext cx="47705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9" name="TextBox 3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692" y="4407962"/>
                  <a:ext cx="477054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819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3" name="TextBox 322"/>
                <p:cNvSpPr txBox="1"/>
                <p:nvPr/>
              </p:nvSpPr>
              <p:spPr>
                <a:xfrm>
                  <a:off x="5333713" y="1532398"/>
                  <a:ext cx="47705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3" name="TextBox 3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3713" y="1532398"/>
                  <a:ext cx="477054" cy="3693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b="-8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1" name="Group 580"/>
          <p:cNvGrpSpPr/>
          <p:nvPr/>
        </p:nvGrpSpPr>
        <p:grpSpPr>
          <a:xfrm>
            <a:off x="5177007" y="22483"/>
            <a:ext cx="3665754" cy="1003114"/>
            <a:chOff x="5305426" y="52940"/>
            <a:chExt cx="3665754" cy="10031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5423519" y="225057"/>
                  <a:ext cx="354766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  <a:p>
                  <a:endParaRPr lang="en-US" sz="24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3519" y="225057"/>
                  <a:ext cx="3547661" cy="830997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0" name="Rectangle 579"/>
            <p:cNvSpPr/>
            <p:nvPr/>
          </p:nvSpPr>
          <p:spPr>
            <a:xfrm>
              <a:off x="5305426" y="52940"/>
              <a:ext cx="3665754" cy="92226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33430" y="2403209"/>
            <a:ext cx="5488990" cy="2868671"/>
            <a:chOff x="3833430" y="2403209"/>
            <a:chExt cx="5488990" cy="2868671"/>
          </a:xfrm>
        </p:grpSpPr>
        <p:grpSp>
          <p:nvGrpSpPr>
            <p:cNvPr id="6" name="Group 5"/>
            <p:cNvGrpSpPr/>
            <p:nvPr/>
          </p:nvGrpSpPr>
          <p:grpSpPr>
            <a:xfrm>
              <a:off x="3833430" y="2403209"/>
              <a:ext cx="5488990" cy="2868671"/>
              <a:chOff x="3634925" y="2406228"/>
              <a:chExt cx="5488990" cy="2868671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634925" y="2406228"/>
                <a:ext cx="5488990" cy="28686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softEdge rad="3175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2" name="Group 251"/>
              <p:cNvGrpSpPr/>
              <p:nvPr/>
            </p:nvGrpSpPr>
            <p:grpSpPr>
              <a:xfrm>
                <a:off x="4464687" y="2821589"/>
                <a:ext cx="4475163" cy="1959408"/>
                <a:chOff x="5040090" y="3081888"/>
                <a:chExt cx="4475163" cy="1959408"/>
              </a:xfrm>
            </p:grpSpPr>
            <p:grpSp>
              <p:nvGrpSpPr>
                <p:cNvPr id="253" name="Group 252"/>
                <p:cNvGrpSpPr/>
                <p:nvPr/>
              </p:nvGrpSpPr>
              <p:grpSpPr>
                <a:xfrm>
                  <a:off x="6471235" y="3081888"/>
                  <a:ext cx="3044018" cy="1959408"/>
                  <a:chOff x="4572032" y="329875"/>
                  <a:chExt cx="7658100" cy="4733924"/>
                </a:xfrm>
              </p:grpSpPr>
              <p:pic>
                <p:nvPicPr>
                  <p:cNvPr id="259" name="Picture 258"/>
                  <p:cNvPicPr>
                    <a:picLocks noChangeAspect="1"/>
                  </p:cNvPicPr>
                  <p:nvPr/>
                </p:nvPicPr>
                <p:blipFill rotWithShape="1"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512" t="23099" r="28122" b="25147"/>
                  <a:stretch/>
                </p:blipFill>
                <p:spPr>
                  <a:xfrm>
                    <a:off x="4572032" y="329875"/>
                    <a:ext cx="7658100" cy="4733924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sp>
                <p:nvSpPr>
                  <p:cNvPr id="260" name="Oval 259"/>
                  <p:cNvSpPr/>
                  <p:nvPr/>
                </p:nvSpPr>
                <p:spPr>
                  <a:xfrm>
                    <a:off x="8270113" y="3111174"/>
                    <a:ext cx="469107" cy="21669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261" name="Picture 260"/>
                  <p:cNvPicPr>
                    <a:picLocks noChangeAspect="1"/>
                  </p:cNvPicPr>
                  <p:nvPr/>
                </p:nvPicPr>
                <p:blipFill rotWithShape="1">
                  <a:blip r:embed="rId2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353" t="53506" r="50623" b="44125"/>
                  <a:stretch/>
                </p:blipFill>
                <p:spPr>
                  <a:xfrm>
                    <a:off x="8401082" y="3406448"/>
                    <a:ext cx="2532767" cy="1169958"/>
                  </a:xfrm>
                  <a:prstGeom prst="ellipse">
                    <a:avLst/>
                  </a:prstGeom>
                  <a:ln w="12700" cap="rnd">
                    <a:solidFill>
                      <a:srgbClr val="C00000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cxnSp>
                <p:nvCxnSpPr>
                  <p:cNvPr id="262" name="Straight Arrow Connector 261"/>
                  <p:cNvCxnSpPr>
                    <a:endCxn id="261" idx="1"/>
                  </p:cNvCxnSpPr>
                  <p:nvPr/>
                </p:nvCxnSpPr>
                <p:spPr>
                  <a:xfrm>
                    <a:off x="8639128" y="3327868"/>
                    <a:ext cx="132869" cy="249916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4" name="Group 253"/>
                <p:cNvGrpSpPr/>
                <p:nvPr/>
              </p:nvGrpSpPr>
              <p:grpSpPr>
                <a:xfrm>
                  <a:off x="5040090" y="3125254"/>
                  <a:ext cx="1968769" cy="1916042"/>
                  <a:chOff x="-38100" y="539108"/>
                  <a:chExt cx="4953001" cy="4629151"/>
                </a:xfrm>
              </p:grpSpPr>
              <p:pic>
                <p:nvPicPr>
                  <p:cNvPr id="255" name="Picture 254"/>
                  <p:cNvPicPr>
                    <a:picLocks noChangeAspect="1"/>
                  </p:cNvPicPr>
                  <p:nvPr/>
                </p:nvPicPr>
                <p:blipFill rotWithShape="1"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845" t="27272" r="36222" b="22103"/>
                  <a:stretch/>
                </p:blipFill>
                <p:spPr>
                  <a:xfrm>
                    <a:off x="-38100" y="539108"/>
                    <a:ext cx="4953001" cy="4629151"/>
                  </a:xfrm>
                  <a:prstGeom prst="rect">
                    <a:avLst/>
                  </a:prstGeom>
                </p:spPr>
              </p:pic>
              <p:sp>
                <p:nvSpPr>
                  <p:cNvPr id="256" name="Oval 255"/>
                  <p:cNvSpPr/>
                  <p:nvPr/>
                </p:nvSpPr>
                <p:spPr>
                  <a:xfrm>
                    <a:off x="2217575" y="2770540"/>
                    <a:ext cx="445294" cy="387350"/>
                  </a:xfrm>
                  <a:prstGeom prst="ellipse">
                    <a:avLst/>
                  </a:prstGeom>
                  <a:noFill/>
                  <a:ln w="2857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57" name="Straight Arrow Connector 256"/>
                  <p:cNvCxnSpPr/>
                  <p:nvPr/>
                </p:nvCxnSpPr>
                <p:spPr>
                  <a:xfrm>
                    <a:off x="2627685" y="3074805"/>
                    <a:ext cx="532865" cy="648235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58" name="Picture 257"/>
                  <p:cNvPicPr>
                    <a:picLocks noChangeAspect="1"/>
                  </p:cNvPicPr>
                  <p:nvPr/>
                </p:nvPicPr>
                <p:blipFill rotWithShape="1">
                  <a:blip r:embed="rId2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442" t="51763" r="50472" b="43757"/>
                  <a:stretch/>
                </p:blipFill>
                <p:spPr>
                  <a:xfrm>
                    <a:off x="2930461" y="3536999"/>
                    <a:ext cx="1471002" cy="1258768"/>
                  </a:xfrm>
                  <a:prstGeom prst="ellipse">
                    <a:avLst/>
                  </a:prstGeom>
                  <a:ln w="12700" cap="rnd">
                    <a:solidFill>
                      <a:srgbClr val="C00000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</p:grpSp>
          </p:grpSp>
        </p:grpSp>
        <p:pic>
          <p:nvPicPr>
            <p:cNvPr id="219" name="Picture 218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42" t="51763" r="50472" b="43757"/>
            <a:stretch/>
          </p:blipFill>
          <p:spPr>
            <a:xfrm>
              <a:off x="5846263" y="4105806"/>
              <a:ext cx="584709" cy="521014"/>
            </a:xfrm>
            <a:prstGeom prst="ellipse">
              <a:avLst/>
            </a:prstGeom>
            <a:ln w="12700" cap="rnd">
              <a:solidFill>
                <a:srgbClr val="C0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81499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263"/>
          <p:cNvGrpSpPr/>
          <p:nvPr/>
        </p:nvGrpSpPr>
        <p:grpSpPr>
          <a:xfrm>
            <a:off x="2289427" y="2076624"/>
            <a:ext cx="4117775" cy="2064928"/>
            <a:chOff x="668464" y="1161308"/>
            <a:chExt cx="3806013" cy="1907007"/>
          </a:xfrm>
        </p:grpSpPr>
        <p:sp>
          <p:nvSpPr>
            <p:cNvPr id="274" name="Shape 215"/>
            <p:cNvSpPr/>
            <p:nvPr/>
          </p:nvSpPr>
          <p:spPr>
            <a:xfrm>
              <a:off x="2588029" y="1161308"/>
              <a:ext cx="1886448" cy="1907007"/>
            </a:xfrm>
            <a:prstGeom prst="rect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Shape 217"/>
            <p:cNvSpPr/>
            <p:nvPr/>
          </p:nvSpPr>
          <p:spPr>
            <a:xfrm>
              <a:off x="668464" y="1161995"/>
              <a:ext cx="1921021" cy="1906319"/>
            </a:xfrm>
            <a:prstGeom prst="rect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6" name="Straight Connector 275"/>
            <p:cNvCxnSpPr>
              <a:stCxn id="275" idx="3"/>
              <a:endCxn id="274" idx="3"/>
            </p:cNvCxnSpPr>
            <p:nvPr/>
          </p:nvCxnSpPr>
          <p:spPr>
            <a:xfrm flipV="1">
              <a:off x="2589485" y="2116566"/>
              <a:ext cx="1884992" cy="34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5" name="Oval 264"/>
          <p:cNvSpPr/>
          <p:nvPr/>
        </p:nvSpPr>
        <p:spPr>
          <a:xfrm>
            <a:off x="6330565" y="2023629"/>
            <a:ext cx="167436" cy="1674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6330565" y="3021278"/>
            <a:ext cx="167436" cy="1674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6330565" y="4018926"/>
            <a:ext cx="167436" cy="1674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up 267"/>
          <p:cNvGrpSpPr/>
          <p:nvPr/>
        </p:nvGrpSpPr>
        <p:grpSpPr>
          <a:xfrm>
            <a:off x="2236048" y="2018063"/>
            <a:ext cx="2226602" cy="2162733"/>
            <a:chOff x="2236048" y="2018866"/>
            <a:chExt cx="2226602" cy="2162733"/>
          </a:xfrm>
          <a:solidFill>
            <a:schemeClr val="bg1">
              <a:lumMod val="50000"/>
            </a:schemeClr>
          </a:solidFill>
        </p:grpSpPr>
        <p:sp>
          <p:nvSpPr>
            <p:cNvPr id="269" name="Oval 268"/>
            <p:cNvSpPr/>
            <p:nvPr/>
          </p:nvSpPr>
          <p:spPr>
            <a:xfrm>
              <a:off x="4295214" y="2018866"/>
              <a:ext cx="167436" cy="167436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295214" y="3016515"/>
              <a:ext cx="167436" cy="167436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295214" y="4014163"/>
              <a:ext cx="167436" cy="167436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2236048" y="2018866"/>
              <a:ext cx="167436" cy="167436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2236048" y="4014163"/>
              <a:ext cx="167436" cy="167436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7727294" y="3157816"/>
            <a:ext cx="1133328" cy="187385"/>
            <a:chOff x="6638798" y="3209431"/>
            <a:chExt cx="1508439" cy="301781"/>
          </a:xfrm>
          <a:effectLst/>
        </p:grpSpPr>
        <p:sp>
          <p:nvSpPr>
            <p:cNvPr id="83" name="Rectangle 82"/>
            <p:cNvSpPr/>
            <p:nvPr/>
          </p:nvSpPr>
          <p:spPr>
            <a:xfrm>
              <a:off x="6638798" y="3209431"/>
              <a:ext cx="30137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 flipH="1">
              <a:off x="6638798" y="3209431"/>
              <a:ext cx="30137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6940169" y="3209431"/>
              <a:ext cx="30137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 flipH="1">
              <a:off x="6940169" y="3209431"/>
              <a:ext cx="30137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7544495" y="3209841"/>
              <a:ext cx="30137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 flipH="1">
              <a:off x="7544495" y="3209841"/>
              <a:ext cx="30137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7241767" y="3209841"/>
              <a:ext cx="30137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flipH="1">
              <a:off x="7241767" y="3209841"/>
              <a:ext cx="30137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/>
            <p:nvPr/>
          </p:nvSpPr>
          <p:spPr>
            <a:xfrm>
              <a:off x="7845866" y="3209841"/>
              <a:ext cx="30137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 flipH="1">
              <a:off x="7845866" y="3209841"/>
              <a:ext cx="30137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7486029" y="2783222"/>
            <a:ext cx="240015" cy="561979"/>
            <a:chOff x="6250899" y="2605741"/>
            <a:chExt cx="386541" cy="905061"/>
          </a:xfrm>
          <a:effectLst/>
        </p:grpSpPr>
        <p:sp>
          <p:nvSpPr>
            <p:cNvPr id="75" name="Rectangle 74"/>
            <p:cNvSpPr/>
            <p:nvPr/>
          </p:nvSpPr>
          <p:spPr>
            <a:xfrm>
              <a:off x="6250899" y="3209431"/>
              <a:ext cx="38654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H="1">
              <a:off x="6250899" y="3209431"/>
              <a:ext cx="38654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6250899" y="2605741"/>
              <a:ext cx="386541" cy="301371"/>
              <a:chOff x="2100263" y="3121819"/>
              <a:chExt cx="757238" cy="757238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6250899" y="2908470"/>
              <a:ext cx="386541" cy="301371"/>
              <a:chOff x="2100263" y="3121819"/>
              <a:chExt cx="757238" cy="757238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TextBox 224"/>
              <p:cNvSpPr txBox="1"/>
              <p:nvPr/>
            </p:nvSpPr>
            <p:spPr>
              <a:xfrm>
                <a:off x="3040910" y="3355052"/>
                <a:ext cx="512063" cy="3700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5" name="TextBox 2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910" y="3355052"/>
                <a:ext cx="512063" cy="370038"/>
              </a:xfrm>
              <a:prstGeom prst="rect">
                <a:avLst/>
              </a:prstGeom>
              <a:blipFill rotWithShape="0">
                <a:blip r:embed="rId3"/>
                <a:stretch>
                  <a:fillRect b="-98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8" name="Group 227"/>
          <p:cNvGrpSpPr/>
          <p:nvPr/>
        </p:nvGrpSpPr>
        <p:grpSpPr>
          <a:xfrm>
            <a:off x="3152517" y="3186839"/>
            <a:ext cx="374260" cy="184893"/>
            <a:chOff x="1085416" y="3150573"/>
            <a:chExt cx="602742" cy="301371"/>
          </a:xfrm>
        </p:grpSpPr>
        <p:sp>
          <p:nvSpPr>
            <p:cNvPr id="229" name="Rectangle 228"/>
            <p:cNvSpPr/>
            <p:nvPr/>
          </p:nvSpPr>
          <p:spPr>
            <a:xfrm>
              <a:off x="1085416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0" name="Straight Connector 229"/>
            <p:cNvCxnSpPr/>
            <p:nvPr/>
          </p:nvCxnSpPr>
          <p:spPr>
            <a:xfrm flipH="1">
              <a:off x="1085416" y="3150573"/>
              <a:ext cx="301371" cy="30137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Rectangle 230"/>
            <p:cNvSpPr/>
            <p:nvPr/>
          </p:nvSpPr>
          <p:spPr>
            <a:xfrm>
              <a:off x="1386787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2" name="Straight Connector 231"/>
            <p:cNvCxnSpPr/>
            <p:nvPr/>
          </p:nvCxnSpPr>
          <p:spPr>
            <a:xfrm flipH="1">
              <a:off x="1386787" y="3150573"/>
              <a:ext cx="301371" cy="30137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/>
          <p:cNvGrpSpPr/>
          <p:nvPr/>
        </p:nvGrpSpPr>
        <p:grpSpPr>
          <a:xfrm>
            <a:off x="2969569" y="2806973"/>
            <a:ext cx="183719" cy="564759"/>
            <a:chOff x="415388" y="2690670"/>
            <a:chExt cx="240015" cy="561979"/>
          </a:xfrm>
        </p:grpSpPr>
        <p:sp>
          <p:nvSpPr>
            <p:cNvPr id="234" name="Rectangle 233"/>
            <p:cNvSpPr/>
            <p:nvPr/>
          </p:nvSpPr>
          <p:spPr>
            <a:xfrm>
              <a:off x="415388" y="3065519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5" name="Straight Connector 234"/>
            <p:cNvCxnSpPr/>
            <p:nvPr/>
          </p:nvCxnSpPr>
          <p:spPr>
            <a:xfrm flipH="1">
              <a:off x="415388" y="3065519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" name="Group 235"/>
            <p:cNvGrpSpPr/>
            <p:nvPr/>
          </p:nvGrpSpPr>
          <p:grpSpPr>
            <a:xfrm>
              <a:off x="415388" y="2690670"/>
              <a:ext cx="240015" cy="375104"/>
              <a:chOff x="697517" y="2546883"/>
              <a:chExt cx="386541" cy="604100"/>
            </a:xfrm>
          </p:grpSpPr>
          <p:grpSp>
            <p:nvGrpSpPr>
              <p:cNvPr id="237" name="Group 236"/>
              <p:cNvGrpSpPr/>
              <p:nvPr/>
            </p:nvGrpSpPr>
            <p:grpSpPr>
              <a:xfrm>
                <a:off x="697517" y="2546883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41" name="Rectangle 240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2" name="Straight Connector 241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/>
            </p:nvGrpSpPr>
            <p:grpSpPr>
              <a:xfrm>
                <a:off x="697517" y="2849612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39" name="Rectangle 23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0" name="Straight Connector 23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301" name="Straight Arrow Connector 300"/>
          <p:cNvCxnSpPr/>
          <p:nvPr/>
        </p:nvCxnSpPr>
        <p:spPr>
          <a:xfrm>
            <a:off x="1434864" y="2786612"/>
            <a:ext cx="1160175" cy="38643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 302"/>
              <p:cNvSpPr/>
              <p:nvPr/>
            </p:nvSpPr>
            <p:spPr>
              <a:xfrm>
                <a:off x="1006809" y="2433729"/>
                <a:ext cx="4424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3" name="Rectangle 3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809" y="2433729"/>
                <a:ext cx="442429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4" name="Oval 303"/>
          <p:cNvSpPr/>
          <p:nvPr/>
        </p:nvSpPr>
        <p:spPr>
          <a:xfrm>
            <a:off x="2655838" y="3115987"/>
            <a:ext cx="132535" cy="13253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86678" y="1491067"/>
                <a:ext cx="840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78" y="1491067"/>
                <a:ext cx="840808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/>
          <p:cNvCxnSpPr/>
          <p:nvPr/>
        </p:nvCxnSpPr>
        <p:spPr>
          <a:xfrm>
            <a:off x="1585875" y="1858797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886677" y="4451683"/>
                <a:ext cx="840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77" y="4451683"/>
                <a:ext cx="840808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Arrow Connector 68"/>
          <p:cNvCxnSpPr/>
          <p:nvPr/>
        </p:nvCxnSpPr>
        <p:spPr>
          <a:xfrm flipV="1">
            <a:off x="1670317" y="4319219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Arrow Connector 296"/>
          <p:cNvCxnSpPr/>
          <p:nvPr/>
        </p:nvCxnSpPr>
        <p:spPr>
          <a:xfrm>
            <a:off x="3536820" y="1887833"/>
            <a:ext cx="701166" cy="1043635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Rectangle 304"/>
              <p:cNvSpPr/>
              <p:nvPr/>
            </p:nvSpPr>
            <p:spPr>
              <a:xfrm>
                <a:off x="3134428" y="1419415"/>
                <a:ext cx="837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5" name="Rectangle 3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428" y="1419415"/>
                <a:ext cx="837089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Rectangle 306"/>
              <p:cNvSpPr/>
              <p:nvPr/>
            </p:nvSpPr>
            <p:spPr>
              <a:xfrm>
                <a:off x="6648940" y="1268260"/>
                <a:ext cx="840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7" name="Rectangle 3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940" y="1268260"/>
                <a:ext cx="840808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9" name="Straight Arrow Connector 308"/>
          <p:cNvCxnSpPr/>
          <p:nvPr/>
        </p:nvCxnSpPr>
        <p:spPr>
          <a:xfrm flipH="1">
            <a:off x="4627457" y="1785433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/>
          <p:nvPr/>
        </p:nvCxnSpPr>
        <p:spPr>
          <a:xfrm flipH="1">
            <a:off x="6651886" y="1711862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Rectangle 312"/>
              <p:cNvSpPr/>
              <p:nvPr/>
            </p:nvSpPr>
            <p:spPr>
              <a:xfrm>
                <a:off x="7121878" y="2375301"/>
                <a:ext cx="8317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3" name="Rectangle 3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878" y="2375301"/>
                <a:ext cx="831766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5" name="Straight Arrow Connector 314"/>
          <p:cNvCxnSpPr/>
          <p:nvPr/>
        </p:nvCxnSpPr>
        <p:spPr>
          <a:xfrm flipH="1">
            <a:off x="6670215" y="2818903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Rectangle 315"/>
              <p:cNvSpPr/>
              <p:nvPr/>
            </p:nvSpPr>
            <p:spPr>
              <a:xfrm>
                <a:off x="6638984" y="4464654"/>
                <a:ext cx="840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6" name="Rectangle 3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984" y="4464654"/>
                <a:ext cx="840808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8" name="Straight Arrow Connector 317"/>
          <p:cNvCxnSpPr/>
          <p:nvPr/>
        </p:nvCxnSpPr>
        <p:spPr>
          <a:xfrm flipH="1" flipV="1">
            <a:off x="6700498" y="4220970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Rectangle 319"/>
              <p:cNvSpPr/>
              <p:nvPr/>
            </p:nvSpPr>
            <p:spPr>
              <a:xfrm>
                <a:off x="3034309" y="4532154"/>
                <a:ext cx="840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0" name="Rectangle 3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309" y="4532154"/>
                <a:ext cx="840808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1" name="Straight Arrow Connector 320"/>
          <p:cNvCxnSpPr/>
          <p:nvPr/>
        </p:nvCxnSpPr>
        <p:spPr>
          <a:xfrm flipV="1">
            <a:off x="3833552" y="4342864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Rectangle 321"/>
              <p:cNvSpPr/>
              <p:nvPr/>
            </p:nvSpPr>
            <p:spPr>
              <a:xfrm>
                <a:off x="4638286" y="1345236"/>
                <a:ext cx="8408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2" name="Rectangle 3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86" y="1345236"/>
                <a:ext cx="840807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46598" y="4734823"/>
                <a:ext cx="4770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98" y="4734823"/>
                <a:ext cx="477054" cy="369332"/>
              </a:xfrm>
              <a:prstGeom prst="rect">
                <a:avLst/>
              </a:prstGeom>
              <a:blipFill rotWithShape="0">
                <a:blip r:embed="rId13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/>
          <p:cNvGrpSpPr/>
          <p:nvPr/>
        </p:nvGrpSpPr>
        <p:grpSpPr>
          <a:xfrm>
            <a:off x="7440673" y="1084646"/>
            <a:ext cx="1374593" cy="749109"/>
            <a:chOff x="6208427" y="796977"/>
            <a:chExt cx="2213766" cy="1206432"/>
          </a:xfrm>
        </p:grpSpPr>
        <p:grpSp>
          <p:nvGrpSpPr>
            <p:cNvPr id="94" name="Group 93"/>
            <p:cNvGrpSpPr/>
            <p:nvPr/>
          </p:nvGrpSpPr>
          <p:grpSpPr>
            <a:xfrm>
              <a:off x="6596982" y="1701628"/>
              <a:ext cx="1825211" cy="301781"/>
              <a:chOff x="3013313" y="3274219"/>
              <a:chExt cx="3790172" cy="758269"/>
            </a:xfrm>
            <a:effectLst/>
          </p:grpSpPr>
          <p:grpSp>
            <p:nvGrpSpPr>
              <p:cNvPr id="108" name="Group 107"/>
              <p:cNvGrpSpPr/>
              <p:nvPr/>
            </p:nvGrpSpPr>
            <p:grpSpPr>
              <a:xfrm>
                <a:off x="3013313" y="3274219"/>
                <a:ext cx="757238" cy="757238"/>
                <a:chOff x="2100263" y="3121819"/>
                <a:chExt cx="757238" cy="757238"/>
              </a:xfrm>
            </p:grpSpPr>
            <p:sp>
              <p:nvSpPr>
                <p:cNvPr id="121" name="Rectangle 120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2" name="Straight Connector 121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3770551" y="3274219"/>
                <a:ext cx="757238" cy="757238"/>
                <a:chOff x="2100263" y="3121819"/>
                <a:chExt cx="757238" cy="757238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0" name="Straight Connector 11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/>
              <p:cNvGrpSpPr/>
              <p:nvPr/>
            </p:nvGrpSpPr>
            <p:grpSpPr>
              <a:xfrm>
                <a:off x="5289009" y="3275250"/>
                <a:ext cx="757238" cy="757238"/>
                <a:chOff x="2100263" y="3121819"/>
                <a:chExt cx="757238" cy="757238"/>
              </a:xfrm>
            </p:grpSpPr>
            <p:sp>
              <p:nvSpPr>
                <p:cNvPr id="117" name="Rectangle 11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8" name="Straight Connector 11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/>
              <p:cNvGrpSpPr/>
              <p:nvPr/>
            </p:nvGrpSpPr>
            <p:grpSpPr>
              <a:xfrm>
                <a:off x="4528359" y="3275250"/>
                <a:ext cx="757238" cy="757238"/>
                <a:chOff x="2100263" y="3121819"/>
                <a:chExt cx="757238" cy="757238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oup 111"/>
              <p:cNvGrpSpPr/>
              <p:nvPr/>
            </p:nvGrpSpPr>
            <p:grpSpPr>
              <a:xfrm>
                <a:off x="6046247" y="3275250"/>
                <a:ext cx="757238" cy="757238"/>
                <a:chOff x="2100263" y="3121819"/>
                <a:chExt cx="757238" cy="757238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5" name="Group 94"/>
            <p:cNvGrpSpPr/>
            <p:nvPr/>
          </p:nvGrpSpPr>
          <p:grpSpPr>
            <a:xfrm>
              <a:off x="6208427" y="1702038"/>
              <a:ext cx="386541" cy="301371"/>
              <a:chOff x="2100263" y="3121819"/>
              <a:chExt cx="757238" cy="757238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7" name="Straight Connector 106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 rot="16200000">
              <a:off x="5948962" y="1056442"/>
              <a:ext cx="905471" cy="386541"/>
              <a:chOff x="2405063" y="3426619"/>
              <a:chExt cx="2275126" cy="757238"/>
            </a:xfrm>
          </p:grpSpPr>
          <p:grpSp>
            <p:nvGrpSpPr>
              <p:cNvPr id="97" name="Group 96"/>
              <p:cNvGrpSpPr/>
              <p:nvPr/>
            </p:nvGrpSpPr>
            <p:grpSpPr>
              <a:xfrm rot="5400000">
                <a:off x="3165713" y="3426619"/>
                <a:ext cx="757238" cy="757238"/>
                <a:chOff x="2100263" y="3121819"/>
                <a:chExt cx="757238" cy="757238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97"/>
              <p:cNvGrpSpPr/>
              <p:nvPr/>
            </p:nvGrpSpPr>
            <p:grpSpPr>
              <a:xfrm rot="5400000">
                <a:off x="2405063" y="3426619"/>
                <a:ext cx="757238" cy="757238"/>
                <a:chOff x="2100263" y="3121819"/>
                <a:chExt cx="757238" cy="757238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3" name="Straight Connector 102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rot="5400000">
                <a:off x="3922951" y="3426619"/>
                <a:ext cx="757238" cy="757238"/>
                <a:chOff x="2100263" y="3121819"/>
                <a:chExt cx="757238" cy="757238"/>
              </a:xfrm>
            </p:grpSpPr>
            <p:sp>
              <p:nvSpPr>
                <p:cNvPr id="100" name="Rectangle 99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3" name="Group 122"/>
          <p:cNvGrpSpPr/>
          <p:nvPr/>
        </p:nvGrpSpPr>
        <p:grpSpPr>
          <a:xfrm>
            <a:off x="7468168" y="4199620"/>
            <a:ext cx="1374593" cy="327468"/>
            <a:chOff x="6282317" y="4278699"/>
            <a:chExt cx="2213766" cy="527384"/>
          </a:xfrm>
        </p:grpSpPr>
        <p:grpSp>
          <p:nvGrpSpPr>
            <p:cNvPr id="124" name="Group 123"/>
            <p:cNvGrpSpPr/>
            <p:nvPr/>
          </p:nvGrpSpPr>
          <p:grpSpPr>
            <a:xfrm>
              <a:off x="6670872" y="4504302"/>
              <a:ext cx="1825211" cy="301781"/>
              <a:chOff x="6880124" y="5230620"/>
              <a:chExt cx="1508439" cy="301781"/>
            </a:xfrm>
            <a:effectLst/>
          </p:grpSpPr>
          <p:sp>
            <p:nvSpPr>
              <p:cNvPr id="130" name="Rectangle 129"/>
              <p:cNvSpPr/>
              <p:nvPr/>
            </p:nvSpPr>
            <p:spPr>
              <a:xfrm>
                <a:off x="6880124" y="523062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 flipH="1">
                <a:off x="6880124" y="523062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Rectangle 131"/>
              <p:cNvSpPr/>
              <p:nvPr/>
            </p:nvSpPr>
            <p:spPr>
              <a:xfrm>
                <a:off x="7181495" y="523062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flipH="1">
                <a:off x="7181495" y="523062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Rectangle 133"/>
              <p:cNvSpPr/>
              <p:nvPr/>
            </p:nvSpPr>
            <p:spPr>
              <a:xfrm>
                <a:off x="7785821" y="523103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" name="Straight Connector 134"/>
              <p:cNvCxnSpPr/>
              <p:nvPr/>
            </p:nvCxnSpPr>
            <p:spPr>
              <a:xfrm flipH="1">
                <a:off x="7785821" y="523103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Rectangle 135"/>
              <p:cNvSpPr/>
              <p:nvPr/>
            </p:nvSpPr>
            <p:spPr>
              <a:xfrm>
                <a:off x="7483093" y="523103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7" name="Straight Connector 136"/>
              <p:cNvCxnSpPr/>
              <p:nvPr/>
            </p:nvCxnSpPr>
            <p:spPr>
              <a:xfrm flipH="1">
                <a:off x="7483093" y="523103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Rectangle 137"/>
              <p:cNvSpPr/>
              <p:nvPr/>
            </p:nvSpPr>
            <p:spPr>
              <a:xfrm>
                <a:off x="8087192" y="523103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 flipH="1">
                <a:off x="8087192" y="523103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Rectangle 124"/>
            <p:cNvSpPr/>
            <p:nvPr/>
          </p:nvSpPr>
          <p:spPr>
            <a:xfrm>
              <a:off x="6282317" y="4504712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/>
            <p:nvPr/>
          </p:nvCxnSpPr>
          <p:spPr>
            <a:xfrm flipH="1">
              <a:off x="6282317" y="4504712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26"/>
            <p:cNvGrpSpPr/>
            <p:nvPr/>
          </p:nvGrpSpPr>
          <p:grpSpPr>
            <a:xfrm>
              <a:off x="6282317" y="4278699"/>
              <a:ext cx="386541" cy="226425"/>
              <a:chOff x="2100263" y="3121819"/>
              <a:chExt cx="757238" cy="757238"/>
            </a:xfrm>
            <a:effectLst/>
          </p:grpSpPr>
          <p:sp>
            <p:nvSpPr>
              <p:cNvPr id="128" name="Rectangle 127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9" name="Straight Connector 128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0" name="Group 139"/>
          <p:cNvGrpSpPr/>
          <p:nvPr/>
        </p:nvGrpSpPr>
        <p:grpSpPr>
          <a:xfrm>
            <a:off x="4383228" y="4552958"/>
            <a:ext cx="802389" cy="327723"/>
            <a:chOff x="3116765" y="4279852"/>
            <a:chExt cx="1292239" cy="527794"/>
          </a:xfrm>
        </p:grpSpPr>
        <p:sp>
          <p:nvSpPr>
            <p:cNvPr id="141" name="Rectangle 140"/>
            <p:cNvSpPr/>
            <p:nvPr/>
          </p:nvSpPr>
          <p:spPr>
            <a:xfrm>
              <a:off x="3504664" y="4505865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2" name="Straight Connector 141"/>
            <p:cNvCxnSpPr/>
            <p:nvPr/>
          </p:nvCxnSpPr>
          <p:spPr>
            <a:xfrm flipH="1">
              <a:off x="3504664" y="4505865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ectangle 142"/>
            <p:cNvSpPr/>
            <p:nvPr/>
          </p:nvSpPr>
          <p:spPr>
            <a:xfrm>
              <a:off x="3806035" y="4505865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Connector 143"/>
            <p:cNvCxnSpPr/>
            <p:nvPr/>
          </p:nvCxnSpPr>
          <p:spPr>
            <a:xfrm flipH="1">
              <a:off x="3806035" y="4505865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/>
            <p:cNvSpPr/>
            <p:nvPr/>
          </p:nvSpPr>
          <p:spPr>
            <a:xfrm>
              <a:off x="4107633" y="4506275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Straight Connector 145"/>
            <p:cNvCxnSpPr/>
            <p:nvPr/>
          </p:nvCxnSpPr>
          <p:spPr>
            <a:xfrm flipH="1">
              <a:off x="4107633" y="4506275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ectangle 146"/>
            <p:cNvSpPr/>
            <p:nvPr/>
          </p:nvSpPr>
          <p:spPr>
            <a:xfrm>
              <a:off x="3116765" y="4505865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8" name="Straight Connector 147"/>
            <p:cNvCxnSpPr/>
            <p:nvPr/>
          </p:nvCxnSpPr>
          <p:spPr>
            <a:xfrm flipH="1">
              <a:off x="3116765" y="4505865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/>
            <p:cNvGrpSpPr/>
            <p:nvPr/>
          </p:nvGrpSpPr>
          <p:grpSpPr>
            <a:xfrm>
              <a:off x="3116765" y="4279852"/>
              <a:ext cx="386541" cy="226425"/>
              <a:chOff x="2100263" y="3121819"/>
              <a:chExt cx="757238" cy="757238"/>
            </a:xfrm>
            <a:effectLst/>
          </p:grpSpPr>
          <p:sp>
            <p:nvSpPr>
              <p:cNvPr id="150" name="Rectangle 149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1" name="Straight Connector 150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2" name="Group 151"/>
          <p:cNvGrpSpPr/>
          <p:nvPr/>
        </p:nvGrpSpPr>
        <p:grpSpPr>
          <a:xfrm>
            <a:off x="368592" y="4451683"/>
            <a:ext cx="494309" cy="327468"/>
            <a:chOff x="337839" y="4279109"/>
            <a:chExt cx="796079" cy="527384"/>
          </a:xfrm>
        </p:grpSpPr>
        <p:grpSp>
          <p:nvGrpSpPr>
            <p:cNvPr id="153" name="Group 152"/>
            <p:cNvGrpSpPr/>
            <p:nvPr/>
          </p:nvGrpSpPr>
          <p:grpSpPr>
            <a:xfrm>
              <a:off x="729292" y="4505122"/>
              <a:ext cx="404626" cy="301371"/>
              <a:chOff x="919009" y="5231978"/>
              <a:chExt cx="301371" cy="301371"/>
            </a:xfrm>
            <a:effectLst/>
          </p:grpSpPr>
          <p:sp>
            <p:nvSpPr>
              <p:cNvPr id="159" name="Rectangle 158"/>
              <p:cNvSpPr/>
              <p:nvPr/>
            </p:nvSpPr>
            <p:spPr>
              <a:xfrm>
                <a:off x="919009" y="5231978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0" name="Straight Connector 159"/>
              <p:cNvCxnSpPr/>
              <p:nvPr/>
            </p:nvCxnSpPr>
            <p:spPr>
              <a:xfrm flipH="1">
                <a:off x="919009" y="5231978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Rectangle 153"/>
            <p:cNvSpPr/>
            <p:nvPr/>
          </p:nvSpPr>
          <p:spPr>
            <a:xfrm>
              <a:off x="337839" y="4505122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H="1">
              <a:off x="337839" y="4505122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/>
            <p:cNvGrpSpPr/>
            <p:nvPr/>
          </p:nvGrpSpPr>
          <p:grpSpPr>
            <a:xfrm>
              <a:off x="337839" y="4279109"/>
              <a:ext cx="386541" cy="226425"/>
              <a:chOff x="2100263" y="3121819"/>
              <a:chExt cx="757238" cy="757238"/>
            </a:xfrm>
            <a:effectLst/>
          </p:grpSpPr>
          <p:sp>
            <p:nvSpPr>
              <p:cNvPr id="157" name="Rectangle 156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1" name="Group 160"/>
          <p:cNvGrpSpPr/>
          <p:nvPr/>
        </p:nvGrpSpPr>
        <p:grpSpPr>
          <a:xfrm>
            <a:off x="357517" y="1086389"/>
            <a:ext cx="494309" cy="749109"/>
            <a:chOff x="193542" y="948165"/>
            <a:chExt cx="796079" cy="1206432"/>
          </a:xfrm>
        </p:grpSpPr>
        <p:grpSp>
          <p:nvGrpSpPr>
            <p:cNvPr id="162" name="Group 161"/>
            <p:cNvGrpSpPr/>
            <p:nvPr/>
          </p:nvGrpSpPr>
          <p:grpSpPr>
            <a:xfrm>
              <a:off x="584995" y="1853226"/>
              <a:ext cx="404626" cy="301371"/>
              <a:chOff x="919009" y="5231978"/>
              <a:chExt cx="301371" cy="301371"/>
            </a:xfrm>
            <a:effectLst/>
          </p:grpSpPr>
          <p:sp>
            <p:nvSpPr>
              <p:cNvPr id="175" name="Rectangle 174"/>
              <p:cNvSpPr/>
              <p:nvPr/>
            </p:nvSpPr>
            <p:spPr>
              <a:xfrm>
                <a:off x="919009" y="5231978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6" name="Straight Connector 175"/>
              <p:cNvCxnSpPr/>
              <p:nvPr/>
            </p:nvCxnSpPr>
            <p:spPr>
              <a:xfrm flipH="1">
                <a:off x="919009" y="5231978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ectangle 162"/>
            <p:cNvSpPr/>
            <p:nvPr/>
          </p:nvSpPr>
          <p:spPr>
            <a:xfrm>
              <a:off x="193542" y="1853226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Connector 163"/>
            <p:cNvCxnSpPr/>
            <p:nvPr/>
          </p:nvCxnSpPr>
          <p:spPr>
            <a:xfrm flipH="1">
              <a:off x="193542" y="1853226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Group 164"/>
            <p:cNvGrpSpPr/>
            <p:nvPr/>
          </p:nvGrpSpPr>
          <p:grpSpPr>
            <a:xfrm>
              <a:off x="193542" y="948165"/>
              <a:ext cx="386541" cy="905471"/>
              <a:chOff x="193542" y="948165"/>
              <a:chExt cx="386541" cy="905471"/>
            </a:xfrm>
          </p:grpSpPr>
          <p:grpSp>
            <p:nvGrpSpPr>
              <p:cNvPr id="166" name="Group 165"/>
              <p:cNvGrpSpPr/>
              <p:nvPr/>
            </p:nvGrpSpPr>
            <p:grpSpPr>
              <a:xfrm>
                <a:off x="193542" y="1249536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173" name="Rectangle 172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4" name="Straight Connector 173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/>
            </p:nvGrpSpPr>
            <p:grpSpPr>
              <a:xfrm>
                <a:off x="193542" y="1552265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171" name="Rectangle 170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>
                <a:off x="193542" y="948165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169" name="Rectangle 16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0" name="Straight Connector 16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2" name="Group 191"/>
          <p:cNvGrpSpPr/>
          <p:nvPr/>
        </p:nvGrpSpPr>
        <p:grpSpPr>
          <a:xfrm>
            <a:off x="5516574" y="1039442"/>
            <a:ext cx="802389" cy="749364"/>
            <a:chOff x="3070826" y="857519"/>
            <a:chExt cx="1292239" cy="1206842"/>
          </a:xfrm>
        </p:grpSpPr>
        <p:sp>
          <p:nvSpPr>
            <p:cNvPr id="193" name="Rectangle 192"/>
            <p:cNvSpPr/>
            <p:nvPr/>
          </p:nvSpPr>
          <p:spPr>
            <a:xfrm>
              <a:off x="3458725" y="176258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/>
            <p:cNvCxnSpPr/>
            <p:nvPr/>
          </p:nvCxnSpPr>
          <p:spPr>
            <a:xfrm flipH="1">
              <a:off x="3458725" y="176258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194"/>
            <p:cNvSpPr/>
            <p:nvPr/>
          </p:nvSpPr>
          <p:spPr>
            <a:xfrm>
              <a:off x="3760096" y="176258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/>
            <p:nvPr/>
          </p:nvCxnSpPr>
          <p:spPr>
            <a:xfrm flipH="1">
              <a:off x="3760096" y="176258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Rectangle 196"/>
            <p:cNvSpPr/>
            <p:nvPr/>
          </p:nvSpPr>
          <p:spPr>
            <a:xfrm>
              <a:off x="4061694" y="176299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8" name="Straight Connector 197"/>
            <p:cNvCxnSpPr/>
            <p:nvPr/>
          </p:nvCxnSpPr>
          <p:spPr>
            <a:xfrm flipH="1">
              <a:off x="4061694" y="176299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Rectangle 198"/>
            <p:cNvSpPr/>
            <p:nvPr/>
          </p:nvSpPr>
          <p:spPr>
            <a:xfrm>
              <a:off x="3070826" y="1762580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/>
            <p:cNvCxnSpPr/>
            <p:nvPr/>
          </p:nvCxnSpPr>
          <p:spPr>
            <a:xfrm flipH="1">
              <a:off x="3070826" y="1762580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1" name="Group 200"/>
            <p:cNvGrpSpPr/>
            <p:nvPr/>
          </p:nvGrpSpPr>
          <p:grpSpPr>
            <a:xfrm>
              <a:off x="3070826" y="857519"/>
              <a:ext cx="386541" cy="905471"/>
              <a:chOff x="3070826" y="857519"/>
              <a:chExt cx="386541" cy="905471"/>
            </a:xfrm>
          </p:grpSpPr>
          <p:grpSp>
            <p:nvGrpSpPr>
              <p:cNvPr id="202" name="Group 201"/>
              <p:cNvGrpSpPr/>
              <p:nvPr/>
            </p:nvGrpSpPr>
            <p:grpSpPr>
              <a:xfrm>
                <a:off x="3070826" y="1158890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09" name="Rectangle 20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0" name="Straight Connector 20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/>
            </p:nvGrpSpPr>
            <p:grpSpPr>
              <a:xfrm>
                <a:off x="3070826" y="1461619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07" name="Rectangle 20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8" name="Straight Connector 20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3070826" y="857519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05" name="Rectangle 204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6" name="Straight Connector 205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TextBox 293"/>
              <p:cNvSpPr txBox="1"/>
              <p:nvPr/>
            </p:nvSpPr>
            <p:spPr>
              <a:xfrm>
                <a:off x="326913" y="1770983"/>
                <a:ext cx="49141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4" name="TextBox 2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13" y="1770983"/>
                <a:ext cx="491417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TextBox 305"/>
              <p:cNvSpPr txBox="1"/>
              <p:nvPr/>
            </p:nvSpPr>
            <p:spPr>
              <a:xfrm>
                <a:off x="2616461" y="1681304"/>
                <a:ext cx="47173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6" name="TextBox 3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461" y="1681304"/>
                <a:ext cx="471732" cy="369332"/>
              </a:xfrm>
              <a:prstGeom prst="rect">
                <a:avLst/>
              </a:prstGeom>
              <a:blipFill rotWithShape="0">
                <a:blip r:embed="rId15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Box 307"/>
              <p:cNvSpPr txBox="1"/>
              <p:nvPr/>
            </p:nvSpPr>
            <p:spPr>
              <a:xfrm>
                <a:off x="7454318" y="1831449"/>
                <a:ext cx="4770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8" name="TextBox 3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318" y="1831449"/>
                <a:ext cx="477054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TextBox 313"/>
              <p:cNvSpPr txBox="1"/>
              <p:nvPr/>
            </p:nvSpPr>
            <p:spPr>
              <a:xfrm>
                <a:off x="7472647" y="3250833"/>
                <a:ext cx="47532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4" name="TextBox 3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647" y="3250833"/>
                <a:ext cx="475323" cy="369332"/>
              </a:xfrm>
              <a:prstGeom prst="rect">
                <a:avLst/>
              </a:prstGeom>
              <a:blipFill rotWithShape="0">
                <a:blip r:embed="rId17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TextBox 316"/>
              <p:cNvSpPr txBox="1"/>
              <p:nvPr/>
            </p:nvSpPr>
            <p:spPr>
              <a:xfrm>
                <a:off x="7444362" y="4549975"/>
                <a:ext cx="4770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7" name="TextBox 3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362" y="4549975"/>
                <a:ext cx="477054" cy="369332"/>
              </a:xfrm>
              <a:prstGeom prst="rect">
                <a:avLst/>
              </a:prstGeom>
              <a:blipFill rotWithShape="0">
                <a:blip r:embed="rId18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TextBox 318"/>
              <p:cNvSpPr txBox="1"/>
              <p:nvPr/>
            </p:nvSpPr>
            <p:spPr>
              <a:xfrm>
                <a:off x="3971517" y="4573922"/>
                <a:ext cx="4770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9" name="TextBox 3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517" y="4573922"/>
                <a:ext cx="477054" cy="369332"/>
              </a:xfrm>
              <a:prstGeom prst="rect">
                <a:avLst/>
              </a:prstGeom>
              <a:blipFill rotWithShape="0">
                <a:blip r:embed="rId19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TextBox 322"/>
              <p:cNvSpPr txBox="1"/>
              <p:nvPr/>
            </p:nvSpPr>
            <p:spPr>
              <a:xfrm>
                <a:off x="5151538" y="1698358"/>
                <a:ext cx="4770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3" name="TextBox 3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538" y="1698358"/>
                <a:ext cx="477054" cy="369332"/>
              </a:xfrm>
              <a:prstGeom prst="rect">
                <a:avLst/>
              </a:prstGeom>
              <a:blipFill rotWithShape="0">
                <a:blip r:embed="rId20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295100" y="194600"/>
                <a:ext cx="35476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100" y="194600"/>
                <a:ext cx="3547661" cy="83099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0" name="Rectangle 579"/>
          <p:cNvSpPr/>
          <p:nvPr/>
        </p:nvSpPr>
        <p:spPr>
          <a:xfrm>
            <a:off x="5177007" y="22483"/>
            <a:ext cx="3665754" cy="9222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2812034" y="2138555"/>
            <a:ext cx="6452186" cy="30576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5" name="Group 354"/>
          <p:cNvGrpSpPr/>
          <p:nvPr/>
        </p:nvGrpSpPr>
        <p:grpSpPr>
          <a:xfrm>
            <a:off x="2382686" y="1184452"/>
            <a:ext cx="797365" cy="562234"/>
            <a:chOff x="3330405" y="2606420"/>
            <a:chExt cx="1284147" cy="905471"/>
          </a:xfrm>
        </p:grpSpPr>
        <p:sp>
          <p:nvSpPr>
            <p:cNvPr id="356" name="Rectangle 355"/>
            <p:cNvSpPr/>
            <p:nvPr/>
          </p:nvSpPr>
          <p:spPr>
            <a:xfrm>
              <a:off x="3710212" y="321011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7" name="Straight Connector 356"/>
            <p:cNvCxnSpPr/>
            <p:nvPr/>
          </p:nvCxnSpPr>
          <p:spPr>
            <a:xfrm flipH="1">
              <a:off x="3710212" y="321011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Rectangle 357"/>
            <p:cNvSpPr/>
            <p:nvPr/>
          </p:nvSpPr>
          <p:spPr>
            <a:xfrm>
              <a:off x="4011583" y="321011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9" name="Straight Connector 358"/>
            <p:cNvCxnSpPr/>
            <p:nvPr/>
          </p:nvCxnSpPr>
          <p:spPr>
            <a:xfrm flipH="1">
              <a:off x="4011583" y="321011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0" name="Rectangle 359"/>
            <p:cNvSpPr/>
            <p:nvPr/>
          </p:nvSpPr>
          <p:spPr>
            <a:xfrm>
              <a:off x="4313181" y="321052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1" name="Straight Connector 360"/>
            <p:cNvCxnSpPr/>
            <p:nvPr/>
          </p:nvCxnSpPr>
          <p:spPr>
            <a:xfrm flipH="1">
              <a:off x="4313181" y="321052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Rectangle 361"/>
            <p:cNvSpPr/>
            <p:nvPr/>
          </p:nvSpPr>
          <p:spPr>
            <a:xfrm>
              <a:off x="3330405" y="3210110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3" name="Straight Connector 362"/>
            <p:cNvCxnSpPr/>
            <p:nvPr/>
          </p:nvCxnSpPr>
          <p:spPr>
            <a:xfrm flipH="1">
              <a:off x="3330405" y="3210110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4" name="Group 363"/>
            <p:cNvGrpSpPr/>
            <p:nvPr/>
          </p:nvGrpSpPr>
          <p:grpSpPr>
            <a:xfrm>
              <a:off x="3330405" y="2606420"/>
              <a:ext cx="386541" cy="301371"/>
              <a:chOff x="2100263" y="3121819"/>
              <a:chExt cx="757238" cy="757238"/>
            </a:xfrm>
            <a:effectLst/>
          </p:grpSpPr>
          <p:sp>
            <p:nvSpPr>
              <p:cNvPr id="368" name="Rectangle 367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9" name="Straight Connector 368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5" name="Group 364"/>
            <p:cNvGrpSpPr/>
            <p:nvPr/>
          </p:nvGrpSpPr>
          <p:grpSpPr>
            <a:xfrm>
              <a:off x="3330405" y="2909149"/>
              <a:ext cx="386541" cy="301371"/>
              <a:chOff x="2100263" y="3121819"/>
              <a:chExt cx="757238" cy="757238"/>
            </a:xfrm>
            <a:effectLst/>
          </p:grpSpPr>
          <p:sp>
            <p:nvSpPr>
              <p:cNvPr id="366" name="Rectangle 365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7" name="Straight Connector 366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0" name="Group 369"/>
          <p:cNvGrpSpPr/>
          <p:nvPr/>
        </p:nvGrpSpPr>
        <p:grpSpPr>
          <a:xfrm>
            <a:off x="3514587" y="2878554"/>
            <a:ext cx="2058418" cy="1363653"/>
            <a:chOff x="337839" y="4279109"/>
            <a:chExt cx="796079" cy="527384"/>
          </a:xfrm>
        </p:grpSpPr>
        <p:grpSp>
          <p:nvGrpSpPr>
            <p:cNvPr id="371" name="Group 370"/>
            <p:cNvGrpSpPr/>
            <p:nvPr/>
          </p:nvGrpSpPr>
          <p:grpSpPr>
            <a:xfrm>
              <a:off x="729292" y="4505122"/>
              <a:ext cx="404626" cy="301371"/>
              <a:chOff x="919009" y="5231978"/>
              <a:chExt cx="301371" cy="301371"/>
            </a:xfrm>
            <a:effectLst/>
          </p:grpSpPr>
          <p:sp>
            <p:nvSpPr>
              <p:cNvPr id="379" name="Rectangle 378"/>
              <p:cNvSpPr/>
              <p:nvPr/>
            </p:nvSpPr>
            <p:spPr>
              <a:xfrm>
                <a:off x="919009" y="5231978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0" name="Straight Connector 379"/>
              <p:cNvCxnSpPr/>
              <p:nvPr/>
            </p:nvCxnSpPr>
            <p:spPr>
              <a:xfrm flipH="1">
                <a:off x="919009" y="5231978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2" name="Rectangle 371"/>
            <p:cNvSpPr/>
            <p:nvPr/>
          </p:nvSpPr>
          <p:spPr>
            <a:xfrm>
              <a:off x="337839" y="4505122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4" name="Straight Connector 373"/>
            <p:cNvCxnSpPr/>
            <p:nvPr/>
          </p:nvCxnSpPr>
          <p:spPr>
            <a:xfrm flipH="1">
              <a:off x="337839" y="4505122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6" name="Group 375"/>
            <p:cNvGrpSpPr/>
            <p:nvPr/>
          </p:nvGrpSpPr>
          <p:grpSpPr>
            <a:xfrm>
              <a:off x="337839" y="4279109"/>
              <a:ext cx="386541" cy="226425"/>
              <a:chOff x="2100263" y="3121819"/>
              <a:chExt cx="757238" cy="757238"/>
            </a:xfrm>
            <a:effectLst/>
          </p:grpSpPr>
          <p:sp>
            <p:nvSpPr>
              <p:cNvPr id="377" name="Rectangle 376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8" name="Straight Connector 377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0" name="Group 389"/>
          <p:cNvGrpSpPr/>
          <p:nvPr/>
        </p:nvGrpSpPr>
        <p:grpSpPr>
          <a:xfrm>
            <a:off x="6588213" y="2855879"/>
            <a:ext cx="2058997" cy="1364719"/>
            <a:chOff x="366431" y="4449645"/>
            <a:chExt cx="494448" cy="327724"/>
          </a:xfrm>
        </p:grpSpPr>
        <p:grpSp>
          <p:nvGrpSpPr>
            <p:cNvPr id="391" name="Group 390"/>
            <p:cNvGrpSpPr/>
            <p:nvPr/>
          </p:nvGrpSpPr>
          <p:grpSpPr>
            <a:xfrm>
              <a:off x="602264" y="4590239"/>
              <a:ext cx="258615" cy="187130"/>
              <a:chOff x="539692" y="3695811"/>
              <a:chExt cx="374261" cy="187130"/>
            </a:xfrm>
            <a:noFill/>
            <a:effectLst/>
          </p:grpSpPr>
          <p:sp>
            <p:nvSpPr>
              <p:cNvPr id="401" name="Rectangle 400"/>
              <p:cNvSpPr/>
              <p:nvPr/>
            </p:nvSpPr>
            <p:spPr>
              <a:xfrm>
                <a:off x="539692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2" name="Straight Connector 401"/>
              <p:cNvCxnSpPr/>
              <p:nvPr/>
            </p:nvCxnSpPr>
            <p:spPr>
              <a:xfrm flipH="1">
                <a:off x="539692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403" name="Rectangle 402"/>
              <p:cNvSpPr/>
              <p:nvPr/>
            </p:nvSpPr>
            <p:spPr>
              <a:xfrm>
                <a:off x="726823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4" name="Straight Connector 403"/>
              <p:cNvCxnSpPr/>
              <p:nvPr/>
            </p:nvCxnSpPr>
            <p:spPr>
              <a:xfrm flipH="1">
                <a:off x="726823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392" name="Rectangle 391"/>
            <p:cNvSpPr/>
            <p:nvPr/>
          </p:nvSpPr>
          <p:spPr>
            <a:xfrm>
              <a:off x="366431" y="4590239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3" name="Straight Connector 392"/>
            <p:cNvCxnSpPr/>
            <p:nvPr/>
          </p:nvCxnSpPr>
          <p:spPr>
            <a:xfrm flipH="1">
              <a:off x="366431" y="4590239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394" name="Group 393"/>
            <p:cNvGrpSpPr/>
            <p:nvPr/>
          </p:nvGrpSpPr>
          <p:grpSpPr>
            <a:xfrm>
              <a:off x="366431" y="4449645"/>
              <a:ext cx="240015" cy="140848"/>
              <a:chOff x="303859" y="3320962"/>
              <a:chExt cx="240015" cy="375103"/>
            </a:xfrm>
            <a:noFill/>
            <a:effectLst/>
          </p:grpSpPr>
          <p:grpSp>
            <p:nvGrpSpPr>
              <p:cNvPr id="395" name="Group 394"/>
              <p:cNvGrpSpPr/>
              <p:nvPr/>
            </p:nvGrpSpPr>
            <p:grpSpPr>
              <a:xfrm>
                <a:off x="303859" y="3320962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399" name="Rectangle 39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00" name="Straight Connector 39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396" name="Group 395"/>
              <p:cNvGrpSpPr/>
              <p:nvPr/>
            </p:nvGrpSpPr>
            <p:grpSpPr>
              <a:xfrm>
                <a:off x="303859" y="3508935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397" name="Rectangle 39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98" name="Straight Connector 39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</p:grpSp>
      </p:grpSp>
      <p:sp>
        <p:nvSpPr>
          <p:cNvPr id="7" name="Right Arrow 6"/>
          <p:cNvSpPr/>
          <p:nvPr/>
        </p:nvSpPr>
        <p:spPr>
          <a:xfrm>
            <a:off x="5869597" y="3591623"/>
            <a:ext cx="399586" cy="26693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5" name="TextBox 404"/>
              <p:cNvSpPr txBox="1"/>
              <p:nvPr/>
            </p:nvSpPr>
            <p:spPr>
              <a:xfrm>
                <a:off x="4292039" y="4246182"/>
                <a:ext cx="4770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5" name="TextBox 4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039" y="4246182"/>
                <a:ext cx="477054" cy="369332"/>
              </a:xfrm>
              <a:prstGeom prst="rect">
                <a:avLst/>
              </a:prstGeom>
              <a:blipFill rotWithShape="0">
                <a:blip r:embed="rId22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6" name="TextBox 405"/>
              <p:cNvSpPr txBox="1"/>
              <p:nvPr/>
            </p:nvSpPr>
            <p:spPr>
              <a:xfrm>
                <a:off x="7343967" y="4242207"/>
                <a:ext cx="512063" cy="373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6" name="TextBox 4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967" y="4242207"/>
                <a:ext cx="512063" cy="373564"/>
              </a:xfrm>
              <a:prstGeom prst="rect">
                <a:avLst/>
              </a:prstGeom>
              <a:blipFill rotWithShape="0">
                <a:blip r:embed="rId2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399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263"/>
          <p:cNvGrpSpPr/>
          <p:nvPr/>
        </p:nvGrpSpPr>
        <p:grpSpPr>
          <a:xfrm>
            <a:off x="2289427" y="2076624"/>
            <a:ext cx="4117775" cy="2064928"/>
            <a:chOff x="668464" y="1161308"/>
            <a:chExt cx="3806013" cy="1907007"/>
          </a:xfrm>
        </p:grpSpPr>
        <p:sp>
          <p:nvSpPr>
            <p:cNvPr id="274" name="Shape 215"/>
            <p:cNvSpPr/>
            <p:nvPr/>
          </p:nvSpPr>
          <p:spPr>
            <a:xfrm>
              <a:off x="2588029" y="1161308"/>
              <a:ext cx="1886448" cy="1907007"/>
            </a:xfrm>
            <a:prstGeom prst="rect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Shape 217"/>
            <p:cNvSpPr/>
            <p:nvPr/>
          </p:nvSpPr>
          <p:spPr>
            <a:xfrm>
              <a:off x="668464" y="1161995"/>
              <a:ext cx="1921021" cy="1906319"/>
            </a:xfrm>
            <a:prstGeom prst="rect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6" name="Straight Connector 275"/>
            <p:cNvCxnSpPr>
              <a:stCxn id="275" idx="3"/>
              <a:endCxn id="274" idx="3"/>
            </p:cNvCxnSpPr>
            <p:nvPr/>
          </p:nvCxnSpPr>
          <p:spPr>
            <a:xfrm flipV="1">
              <a:off x="2589485" y="2116566"/>
              <a:ext cx="1884992" cy="34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5" name="Oval 264"/>
          <p:cNvSpPr/>
          <p:nvPr/>
        </p:nvSpPr>
        <p:spPr>
          <a:xfrm>
            <a:off x="6330565" y="2023629"/>
            <a:ext cx="167436" cy="1674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6330565" y="3021278"/>
            <a:ext cx="167436" cy="1674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6330565" y="4018926"/>
            <a:ext cx="167436" cy="1674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up 267"/>
          <p:cNvGrpSpPr/>
          <p:nvPr/>
        </p:nvGrpSpPr>
        <p:grpSpPr>
          <a:xfrm>
            <a:off x="2236048" y="2018063"/>
            <a:ext cx="2226602" cy="2162733"/>
            <a:chOff x="2236048" y="2018866"/>
            <a:chExt cx="2226602" cy="2162733"/>
          </a:xfrm>
          <a:solidFill>
            <a:schemeClr val="bg1">
              <a:lumMod val="50000"/>
            </a:schemeClr>
          </a:solidFill>
        </p:grpSpPr>
        <p:sp>
          <p:nvSpPr>
            <p:cNvPr id="269" name="Oval 268"/>
            <p:cNvSpPr/>
            <p:nvPr/>
          </p:nvSpPr>
          <p:spPr>
            <a:xfrm>
              <a:off x="4295214" y="2018866"/>
              <a:ext cx="167436" cy="167436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295214" y="3016515"/>
              <a:ext cx="167436" cy="167436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295214" y="4014163"/>
              <a:ext cx="167436" cy="167436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2236048" y="2018866"/>
              <a:ext cx="167436" cy="167436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2236048" y="4014163"/>
              <a:ext cx="167436" cy="167436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7727294" y="3157816"/>
            <a:ext cx="1133328" cy="187385"/>
            <a:chOff x="6638798" y="3209431"/>
            <a:chExt cx="1508439" cy="301781"/>
          </a:xfrm>
          <a:effectLst/>
        </p:grpSpPr>
        <p:sp>
          <p:nvSpPr>
            <p:cNvPr id="83" name="Rectangle 82"/>
            <p:cNvSpPr/>
            <p:nvPr/>
          </p:nvSpPr>
          <p:spPr>
            <a:xfrm>
              <a:off x="6638798" y="3209431"/>
              <a:ext cx="30137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 flipH="1">
              <a:off x="6638798" y="3209431"/>
              <a:ext cx="30137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6940169" y="3209431"/>
              <a:ext cx="30137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 flipH="1">
              <a:off x="6940169" y="3209431"/>
              <a:ext cx="30137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7544495" y="3209841"/>
              <a:ext cx="30137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 flipH="1">
              <a:off x="7544495" y="3209841"/>
              <a:ext cx="30137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7241767" y="3209841"/>
              <a:ext cx="30137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flipH="1">
              <a:off x="7241767" y="3209841"/>
              <a:ext cx="30137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/>
            <p:nvPr/>
          </p:nvSpPr>
          <p:spPr>
            <a:xfrm>
              <a:off x="7845866" y="3209841"/>
              <a:ext cx="30137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 flipH="1">
              <a:off x="7845866" y="3209841"/>
              <a:ext cx="30137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7486029" y="2783222"/>
            <a:ext cx="240015" cy="561979"/>
            <a:chOff x="6250899" y="2605741"/>
            <a:chExt cx="386541" cy="905061"/>
          </a:xfrm>
          <a:effectLst/>
        </p:grpSpPr>
        <p:sp>
          <p:nvSpPr>
            <p:cNvPr id="75" name="Rectangle 74"/>
            <p:cNvSpPr/>
            <p:nvPr/>
          </p:nvSpPr>
          <p:spPr>
            <a:xfrm>
              <a:off x="6250899" y="3209431"/>
              <a:ext cx="386541" cy="30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H="1">
              <a:off x="6250899" y="3209431"/>
              <a:ext cx="386541" cy="3013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6250899" y="2605741"/>
              <a:ext cx="386541" cy="301371"/>
              <a:chOff x="2100263" y="3121819"/>
              <a:chExt cx="757238" cy="757238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6250899" y="2908470"/>
              <a:ext cx="386541" cy="301371"/>
              <a:chOff x="2100263" y="3121819"/>
              <a:chExt cx="757238" cy="757238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TextBox 224"/>
              <p:cNvSpPr txBox="1"/>
              <p:nvPr/>
            </p:nvSpPr>
            <p:spPr>
              <a:xfrm>
                <a:off x="3040910" y="3355052"/>
                <a:ext cx="512063" cy="3700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5" name="TextBox 2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910" y="3355052"/>
                <a:ext cx="512063" cy="370038"/>
              </a:xfrm>
              <a:prstGeom prst="rect">
                <a:avLst/>
              </a:prstGeom>
              <a:blipFill rotWithShape="0">
                <a:blip r:embed="rId3"/>
                <a:stretch>
                  <a:fillRect b="-98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8" name="Group 227"/>
          <p:cNvGrpSpPr/>
          <p:nvPr/>
        </p:nvGrpSpPr>
        <p:grpSpPr>
          <a:xfrm>
            <a:off x="3152517" y="3186839"/>
            <a:ext cx="374260" cy="184893"/>
            <a:chOff x="1085416" y="3150573"/>
            <a:chExt cx="602742" cy="301371"/>
          </a:xfrm>
        </p:grpSpPr>
        <p:sp>
          <p:nvSpPr>
            <p:cNvPr id="229" name="Rectangle 228"/>
            <p:cNvSpPr/>
            <p:nvPr/>
          </p:nvSpPr>
          <p:spPr>
            <a:xfrm>
              <a:off x="1085416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0" name="Straight Connector 229"/>
            <p:cNvCxnSpPr/>
            <p:nvPr/>
          </p:nvCxnSpPr>
          <p:spPr>
            <a:xfrm flipH="1">
              <a:off x="1085416" y="3150573"/>
              <a:ext cx="301371" cy="30137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Rectangle 230"/>
            <p:cNvSpPr/>
            <p:nvPr/>
          </p:nvSpPr>
          <p:spPr>
            <a:xfrm>
              <a:off x="1386787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2" name="Straight Connector 231"/>
            <p:cNvCxnSpPr/>
            <p:nvPr/>
          </p:nvCxnSpPr>
          <p:spPr>
            <a:xfrm flipH="1">
              <a:off x="1386787" y="3150573"/>
              <a:ext cx="301371" cy="30137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/>
          <p:cNvGrpSpPr/>
          <p:nvPr/>
        </p:nvGrpSpPr>
        <p:grpSpPr>
          <a:xfrm>
            <a:off x="2969569" y="2806973"/>
            <a:ext cx="183719" cy="564759"/>
            <a:chOff x="415388" y="2690670"/>
            <a:chExt cx="240015" cy="561979"/>
          </a:xfrm>
        </p:grpSpPr>
        <p:sp>
          <p:nvSpPr>
            <p:cNvPr id="234" name="Rectangle 233"/>
            <p:cNvSpPr/>
            <p:nvPr/>
          </p:nvSpPr>
          <p:spPr>
            <a:xfrm>
              <a:off x="415388" y="3065519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5" name="Straight Connector 234"/>
            <p:cNvCxnSpPr/>
            <p:nvPr/>
          </p:nvCxnSpPr>
          <p:spPr>
            <a:xfrm flipH="1">
              <a:off x="415388" y="3065519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" name="Group 235"/>
            <p:cNvGrpSpPr/>
            <p:nvPr/>
          </p:nvGrpSpPr>
          <p:grpSpPr>
            <a:xfrm>
              <a:off x="415388" y="2690670"/>
              <a:ext cx="240015" cy="375104"/>
              <a:chOff x="697517" y="2546883"/>
              <a:chExt cx="386541" cy="604100"/>
            </a:xfrm>
          </p:grpSpPr>
          <p:grpSp>
            <p:nvGrpSpPr>
              <p:cNvPr id="237" name="Group 236"/>
              <p:cNvGrpSpPr/>
              <p:nvPr/>
            </p:nvGrpSpPr>
            <p:grpSpPr>
              <a:xfrm>
                <a:off x="697517" y="2546883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41" name="Rectangle 240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2" name="Straight Connector 241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/>
            </p:nvGrpSpPr>
            <p:grpSpPr>
              <a:xfrm>
                <a:off x="697517" y="2849612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39" name="Rectangle 23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0" name="Straight Connector 23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301" name="Straight Arrow Connector 300"/>
          <p:cNvCxnSpPr/>
          <p:nvPr/>
        </p:nvCxnSpPr>
        <p:spPr>
          <a:xfrm>
            <a:off x="1434864" y="2786612"/>
            <a:ext cx="1160175" cy="38643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 302"/>
              <p:cNvSpPr/>
              <p:nvPr/>
            </p:nvSpPr>
            <p:spPr>
              <a:xfrm>
                <a:off x="1006809" y="2433729"/>
                <a:ext cx="4424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3" name="Rectangle 3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809" y="2433729"/>
                <a:ext cx="442429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4" name="Oval 303"/>
          <p:cNvSpPr/>
          <p:nvPr/>
        </p:nvSpPr>
        <p:spPr>
          <a:xfrm>
            <a:off x="2655838" y="3115987"/>
            <a:ext cx="132535" cy="13253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86678" y="1491067"/>
                <a:ext cx="840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78" y="1491067"/>
                <a:ext cx="840808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/>
          <p:cNvCxnSpPr/>
          <p:nvPr/>
        </p:nvCxnSpPr>
        <p:spPr>
          <a:xfrm>
            <a:off x="1585875" y="1858797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886677" y="4451683"/>
                <a:ext cx="840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77" y="4451683"/>
                <a:ext cx="840808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Arrow Connector 68"/>
          <p:cNvCxnSpPr/>
          <p:nvPr/>
        </p:nvCxnSpPr>
        <p:spPr>
          <a:xfrm flipV="1">
            <a:off x="1670317" y="4319219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Arrow Connector 296"/>
          <p:cNvCxnSpPr/>
          <p:nvPr/>
        </p:nvCxnSpPr>
        <p:spPr>
          <a:xfrm>
            <a:off x="3536820" y="1887833"/>
            <a:ext cx="701166" cy="1043635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Rectangle 304"/>
              <p:cNvSpPr/>
              <p:nvPr/>
            </p:nvSpPr>
            <p:spPr>
              <a:xfrm>
                <a:off x="3134428" y="1419415"/>
                <a:ext cx="837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5" name="Rectangle 3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428" y="1419415"/>
                <a:ext cx="837089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Rectangle 306"/>
              <p:cNvSpPr/>
              <p:nvPr/>
            </p:nvSpPr>
            <p:spPr>
              <a:xfrm>
                <a:off x="6648940" y="1268260"/>
                <a:ext cx="840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7" name="Rectangle 3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940" y="1268260"/>
                <a:ext cx="840808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9" name="Straight Arrow Connector 308"/>
          <p:cNvCxnSpPr/>
          <p:nvPr/>
        </p:nvCxnSpPr>
        <p:spPr>
          <a:xfrm flipH="1">
            <a:off x="4627457" y="1785433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/>
          <p:nvPr/>
        </p:nvCxnSpPr>
        <p:spPr>
          <a:xfrm flipH="1">
            <a:off x="6651886" y="1711862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Rectangle 312"/>
              <p:cNvSpPr/>
              <p:nvPr/>
            </p:nvSpPr>
            <p:spPr>
              <a:xfrm>
                <a:off x="7121878" y="2375301"/>
                <a:ext cx="8317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3" name="Rectangle 3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878" y="2375301"/>
                <a:ext cx="831766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5" name="Straight Arrow Connector 314"/>
          <p:cNvCxnSpPr/>
          <p:nvPr/>
        </p:nvCxnSpPr>
        <p:spPr>
          <a:xfrm flipH="1">
            <a:off x="6670215" y="2818903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Rectangle 315"/>
              <p:cNvSpPr/>
              <p:nvPr/>
            </p:nvSpPr>
            <p:spPr>
              <a:xfrm>
                <a:off x="6638984" y="4464654"/>
                <a:ext cx="840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6" name="Rectangle 3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984" y="4464654"/>
                <a:ext cx="840808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8" name="Straight Arrow Connector 317"/>
          <p:cNvCxnSpPr/>
          <p:nvPr/>
        </p:nvCxnSpPr>
        <p:spPr>
          <a:xfrm flipH="1" flipV="1">
            <a:off x="6700498" y="4220970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Rectangle 319"/>
              <p:cNvSpPr/>
              <p:nvPr/>
            </p:nvSpPr>
            <p:spPr>
              <a:xfrm>
                <a:off x="3034309" y="4532154"/>
                <a:ext cx="840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0" name="Rectangle 3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309" y="4532154"/>
                <a:ext cx="840808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1" name="Straight Arrow Connector 320"/>
          <p:cNvCxnSpPr/>
          <p:nvPr/>
        </p:nvCxnSpPr>
        <p:spPr>
          <a:xfrm flipV="1">
            <a:off x="3833552" y="4342864"/>
            <a:ext cx="469992" cy="2437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Rectangle 321"/>
              <p:cNvSpPr/>
              <p:nvPr/>
            </p:nvSpPr>
            <p:spPr>
              <a:xfrm>
                <a:off x="4638286" y="1345236"/>
                <a:ext cx="8408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2" name="Rectangle 3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86" y="1345236"/>
                <a:ext cx="840807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46598" y="4734823"/>
                <a:ext cx="4770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98" y="4734823"/>
                <a:ext cx="477054" cy="369332"/>
              </a:xfrm>
              <a:prstGeom prst="rect">
                <a:avLst/>
              </a:prstGeom>
              <a:blipFill rotWithShape="0">
                <a:blip r:embed="rId13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/>
          <p:cNvGrpSpPr/>
          <p:nvPr/>
        </p:nvGrpSpPr>
        <p:grpSpPr>
          <a:xfrm>
            <a:off x="7440673" y="1084646"/>
            <a:ext cx="1374593" cy="749109"/>
            <a:chOff x="6208427" y="796977"/>
            <a:chExt cx="2213766" cy="1206432"/>
          </a:xfrm>
        </p:grpSpPr>
        <p:grpSp>
          <p:nvGrpSpPr>
            <p:cNvPr id="94" name="Group 93"/>
            <p:cNvGrpSpPr/>
            <p:nvPr/>
          </p:nvGrpSpPr>
          <p:grpSpPr>
            <a:xfrm>
              <a:off x="6596982" y="1701628"/>
              <a:ext cx="1825211" cy="301781"/>
              <a:chOff x="3013313" y="3274219"/>
              <a:chExt cx="3790172" cy="758269"/>
            </a:xfrm>
            <a:effectLst/>
          </p:grpSpPr>
          <p:grpSp>
            <p:nvGrpSpPr>
              <p:cNvPr id="108" name="Group 107"/>
              <p:cNvGrpSpPr/>
              <p:nvPr/>
            </p:nvGrpSpPr>
            <p:grpSpPr>
              <a:xfrm>
                <a:off x="3013313" y="3274219"/>
                <a:ext cx="757238" cy="757238"/>
                <a:chOff x="2100263" y="3121819"/>
                <a:chExt cx="757238" cy="757238"/>
              </a:xfrm>
            </p:grpSpPr>
            <p:sp>
              <p:nvSpPr>
                <p:cNvPr id="121" name="Rectangle 120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2" name="Straight Connector 121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3770551" y="3274219"/>
                <a:ext cx="757238" cy="757238"/>
                <a:chOff x="2100263" y="3121819"/>
                <a:chExt cx="757238" cy="757238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0" name="Straight Connector 11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/>
              <p:cNvGrpSpPr/>
              <p:nvPr/>
            </p:nvGrpSpPr>
            <p:grpSpPr>
              <a:xfrm>
                <a:off x="5289009" y="3275250"/>
                <a:ext cx="757238" cy="757238"/>
                <a:chOff x="2100263" y="3121819"/>
                <a:chExt cx="757238" cy="757238"/>
              </a:xfrm>
            </p:grpSpPr>
            <p:sp>
              <p:nvSpPr>
                <p:cNvPr id="117" name="Rectangle 11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8" name="Straight Connector 11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/>
              <p:cNvGrpSpPr/>
              <p:nvPr/>
            </p:nvGrpSpPr>
            <p:grpSpPr>
              <a:xfrm>
                <a:off x="4528359" y="3275250"/>
                <a:ext cx="757238" cy="757238"/>
                <a:chOff x="2100263" y="3121819"/>
                <a:chExt cx="757238" cy="757238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oup 111"/>
              <p:cNvGrpSpPr/>
              <p:nvPr/>
            </p:nvGrpSpPr>
            <p:grpSpPr>
              <a:xfrm>
                <a:off x="6046247" y="3275250"/>
                <a:ext cx="757238" cy="757238"/>
                <a:chOff x="2100263" y="3121819"/>
                <a:chExt cx="757238" cy="757238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5" name="Group 94"/>
            <p:cNvGrpSpPr/>
            <p:nvPr/>
          </p:nvGrpSpPr>
          <p:grpSpPr>
            <a:xfrm>
              <a:off x="6208427" y="1702038"/>
              <a:ext cx="386541" cy="301371"/>
              <a:chOff x="2100263" y="3121819"/>
              <a:chExt cx="757238" cy="757238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7" name="Straight Connector 106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 rot="16200000">
              <a:off x="5948962" y="1056442"/>
              <a:ext cx="905471" cy="386541"/>
              <a:chOff x="2405063" y="3426619"/>
              <a:chExt cx="2275126" cy="757238"/>
            </a:xfrm>
          </p:grpSpPr>
          <p:grpSp>
            <p:nvGrpSpPr>
              <p:cNvPr id="97" name="Group 96"/>
              <p:cNvGrpSpPr/>
              <p:nvPr/>
            </p:nvGrpSpPr>
            <p:grpSpPr>
              <a:xfrm rot="5400000">
                <a:off x="3165713" y="3426619"/>
                <a:ext cx="757238" cy="757238"/>
                <a:chOff x="2100263" y="3121819"/>
                <a:chExt cx="757238" cy="757238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97"/>
              <p:cNvGrpSpPr/>
              <p:nvPr/>
            </p:nvGrpSpPr>
            <p:grpSpPr>
              <a:xfrm rot="5400000">
                <a:off x="2405063" y="3426619"/>
                <a:ext cx="757238" cy="757238"/>
                <a:chOff x="2100263" y="3121819"/>
                <a:chExt cx="757238" cy="757238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3" name="Straight Connector 102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rot="5400000">
                <a:off x="3922951" y="3426619"/>
                <a:ext cx="757238" cy="757238"/>
                <a:chOff x="2100263" y="3121819"/>
                <a:chExt cx="757238" cy="757238"/>
              </a:xfrm>
            </p:grpSpPr>
            <p:sp>
              <p:nvSpPr>
                <p:cNvPr id="100" name="Rectangle 99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3" name="Group 122"/>
          <p:cNvGrpSpPr/>
          <p:nvPr/>
        </p:nvGrpSpPr>
        <p:grpSpPr>
          <a:xfrm>
            <a:off x="7468168" y="4199620"/>
            <a:ext cx="1374593" cy="327468"/>
            <a:chOff x="6282317" y="4278699"/>
            <a:chExt cx="2213766" cy="527384"/>
          </a:xfrm>
        </p:grpSpPr>
        <p:grpSp>
          <p:nvGrpSpPr>
            <p:cNvPr id="124" name="Group 123"/>
            <p:cNvGrpSpPr/>
            <p:nvPr/>
          </p:nvGrpSpPr>
          <p:grpSpPr>
            <a:xfrm>
              <a:off x="6670872" y="4504302"/>
              <a:ext cx="1825211" cy="301781"/>
              <a:chOff x="6880124" y="5230620"/>
              <a:chExt cx="1508439" cy="301781"/>
            </a:xfrm>
            <a:effectLst/>
          </p:grpSpPr>
          <p:sp>
            <p:nvSpPr>
              <p:cNvPr id="130" name="Rectangle 129"/>
              <p:cNvSpPr/>
              <p:nvPr/>
            </p:nvSpPr>
            <p:spPr>
              <a:xfrm>
                <a:off x="6880124" y="523062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 flipH="1">
                <a:off x="6880124" y="523062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Rectangle 131"/>
              <p:cNvSpPr/>
              <p:nvPr/>
            </p:nvSpPr>
            <p:spPr>
              <a:xfrm>
                <a:off x="7181495" y="523062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flipH="1">
                <a:off x="7181495" y="523062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Rectangle 133"/>
              <p:cNvSpPr/>
              <p:nvPr/>
            </p:nvSpPr>
            <p:spPr>
              <a:xfrm>
                <a:off x="7785821" y="523103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" name="Straight Connector 134"/>
              <p:cNvCxnSpPr/>
              <p:nvPr/>
            </p:nvCxnSpPr>
            <p:spPr>
              <a:xfrm flipH="1">
                <a:off x="7785821" y="523103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Rectangle 135"/>
              <p:cNvSpPr/>
              <p:nvPr/>
            </p:nvSpPr>
            <p:spPr>
              <a:xfrm>
                <a:off x="7483093" y="523103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7" name="Straight Connector 136"/>
              <p:cNvCxnSpPr/>
              <p:nvPr/>
            </p:nvCxnSpPr>
            <p:spPr>
              <a:xfrm flipH="1">
                <a:off x="7483093" y="523103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Rectangle 137"/>
              <p:cNvSpPr/>
              <p:nvPr/>
            </p:nvSpPr>
            <p:spPr>
              <a:xfrm>
                <a:off x="8087192" y="523103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 flipH="1">
                <a:off x="8087192" y="5231030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Rectangle 124"/>
            <p:cNvSpPr/>
            <p:nvPr/>
          </p:nvSpPr>
          <p:spPr>
            <a:xfrm>
              <a:off x="6282317" y="4504712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/>
            <p:nvPr/>
          </p:nvCxnSpPr>
          <p:spPr>
            <a:xfrm flipH="1">
              <a:off x="6282317" y="4504712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26"/>
            <p:cNvGrpSpPr/>
            <p:nvPr/>
          </p:nvGrpSpPr>
          <p:grpSpPr>
            <a:xfrm>
              <a:off x="6282317" y="4278699"/>
              <a:ext cx="386541" cy="226425"/>
              <a:chOff x="2100263" y="3121819"/>
              <a:chExt cx="757238" cy="757238"/>
            </a:xfrm>
            <a:effectLst/>
          </p:grpSpPr>
          <p:sp>
            <p:nvSpPr>
              <p:cNvPr id="128" name="Rectangle 127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9" name="Straight Connector 128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0" name="Group 139"/>
          <p:cNvGrpSpPr/>
          <p:nvPr/>
        </p:nvGrpSpPr>
        <p:grpSpPr>
          <a:xfrm>
            <a:off x="4383228" y="4552958"/>
            <a:ext cx="802389" cy="327723"/>
            <a:chOff x="3116765" y="4279852"/>
            <a:chExt cx="1292239" cy="527794"/>
          </a:xfrm>
        </p:grpSpPr>
        <p:sp>
          <p:nvSpPr>
            <p:cNvPr id="141" name="Rectangle 140"/>
            <p:cNvSpPr/>
            <p:nvPr/>
          </p:nvSpPr>
          <p:spPr>
            <a:xfrm>
              <a:off x="3504664" y="4505865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2" name="Straight Connector 141"/>
            <p:cNvCxnSpPr/>
            <p:nvPr/>
          </p:nvCxnSpPr>
          <p:spPr>
            <a:xfrm flipH="1">
              <a:off x="3504664" y="4505865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ectangle 142"/>
            <p:cNvSpPr/>
            <p:nvPr/>
          </p:nvSpPr>
          <p:spPr>
            <a:xfrm>
              <a:off x="3806035" y="4505865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Connector 143"/>
            <p:cNvCxnSpPr/>
            <p:nvPr/>
          </p:nvCxnSpPr>
          <p:spPr>
            <a:xfrm flipH="1">
              <a:off x="3806035" y="4505865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/>
            <p:cNvSpPr/>
            <p:nvPr/>
          </p:nvSpPr>
          <p:spPr>
            <a:xfrm>
              <a:off x="4107633" y="4506275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Straight Connector 145"/>
            <p:cNvCxnSpPr/>
            <p:nvPr/>
          </p:nvCxnSpPr>
          <p:spPr>
            <a:xfrm flipH="1">
              <a:off x="4107633" y="4506275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ectangle 146"/>
            <p:cNvSpPr/>
            <p:nvPr/>
          </p:nvSpPr>
          <p:spPr>
            <a:xfrm>
              <a:off x="3116765" y="4505865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8" name="Straight Connector 147"/>
            <p:cNvCxnSpPr/>
            <p:nvPr/>
          </p:nvCxnSpPr>
          <p:spPr>
            <a:xfrm flipH="1">
              <a:off x="3116765" y="4505865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/>
            <p:cNvGrpSpPr/>
            <p:nvPr/>
          </p:nvGrpSpPr>
          <p:grpSpPr>
            <a:xfrm>
              <a:off x="3116765" y="4279852"/>
              <a:ext cx="386541" cy="226425"/>
              <a:chOff x="2100263" y="3121819"/>
              <a:chExt cx="757238" cy="757238"/>
            </a:xfrm>
            <a:effectLst/>
          </p:grpSpPr>
          <p:sp>
            <p:nvSpPr>
              <p:cNvPr id="150" name="Rectangle 149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1" name="Straight Connector 150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1" name="Group 160"/>
          <p:cNvGrpSpPr/>
          <p:nvPr/>
        </p:nvGrpSpPr>
        <p:grpSpPr>
          <a:xfrm>
            <a:off x="357517" y="1086389"/>
            <a:ext cx="494309" cy="749109"/>
            <a:chOff x="193542" y="948165"/>
            <a:chExt cx="796079" cy="1206432"/>
          </a:xfrm>
        </p:grpSpPr>
        <p:grpSp>
          <p:nvGrpSpPr>
            <p:cNvPr id="162" name="Group 161"/>
            <p:cNvGrpSpPr/>
            <p:nvPr/>
          </p:nvGrpSpPr>
          <p:grpSpPr>
            <a:xfrm>
              <a:off x="584995" y="1853226"/>
              <a:ext cx="404626" cy="301371"/>
              <a:chOff x="919009" y="5231978"/>
              <a:chExt cx="301371" cy="301371"/>
            </a:xfrm>
            <a:effectLst/>
          </p:grpSpPr>
          <p:sp>
            <p:nvSpPr>
              <p:cNvPr id="175" name="Rectangle 174"/>
              <p:cNvSpPr/>
              <p:nvPr/>
            </p:nvSpPr>
            <p:spPr>
              <a:xfrm>
                <a:off x="919009" y="5231978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6" name="Straight Connector 175"/>
              <p:cNvCxnSpPr/>
              <p:nvPr/>
            </p:nvCxnSpPr>
            <p:spPr>
              <a:xfrm flipH="1">
                <a:off x="919009" y="5231978"/>
                <a:ext cx="301371" cy="30137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ectangle 162"/>
            <p:cNvSpPr/>
            <p:nvPr/>
          </p:nvSpPr>
          <p:spPr>
            <a:xfrm>
              <a:off x="193542" y="1853226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Connector 163"/>
            <p:cNvCxnSpPr/>
            <p:nvPr/>
          </p:nvCxnSpPr>
          <p:spPr>
            <a:xfrm flipH="1">
              <a:off x="193542" y="1853226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Group 164"/>
            <p:cNvGrpSpPr/>
            <p:nvPr/>
          </p:nvGrpSpPr>
          <p:grpSpPr>
            <a:xfrm>
              <a:off x="193542" y="948165"/>
              <a:ext cx="386541" cy="905471"/>
              <a:chOff x="193542" y="948165"/>
              <a:chExt cx="386541" cy="905471"/>
            </a:xfrm>
          </p:grpSpPr>
          <p:grpSp>
            <p:nvGrpSpPr>
              <p:cNvPr id="166" name="Group 165"/>
              <p:cNvGrpSpPr/>
              <p:nvPr/>
            </p:nvGrpSpPr>
            <p:grpSpPr>
              <a:xfrm>
                <a:off x="193542" y="1249536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173" name="Rectangle 172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4" name="Straight Connector 173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/>
            </p:nvGrpSpPr>
            <p:grpSpPr>
              <a:xfrm>
                <a:off x="193542" y="1552265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171" name="Rectangle 170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>
                <a:off x="193542" y="948165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169" name="Rectangle 16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0" name="Straight Connector 16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2" name="Group 191"/>
          <p:cNvGrpSpPr/>
          <p:nvPr/>
        </p:nvGrpSpPr>
        <p:grpSpPr>
          <a:xfrm>
            <a:off x="5516574" y="1039442"/>
            <a:ext cx="802389" cy="749364"/>
            <a:chOff x="3070826" y="857519"/>
            <a:chExt cx="1292239" cy="1206842"/>
          </a:xfrm>
        </p:grpSpPr>
        <p:sp>
          <p:nvSpPr>
            <p:cNvPr id="193" name="Rectangle 192"/>
            <p:cNvSpPr/>
            <p:nvPr/>
          </p:nvSpPr>
          <p:spPr>
            <a:xfrm>
              <a:off x="3458725" y="176258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/>
            <p:cNvCxnSpPr/>
            <p:nvPr/>
          </p:nvCxnSpPr>
          <p:spPr>
            <a:xfrm flipH="1">
              <a:off x="3458725" y="176258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194"/>
            <p:cNvSpPr/>
            <p:nvPr/>
          </p:nvSpPr>
          <p:spPr>
            <a:xfrm>
              <a:off x="3760096" y="176258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/>
            <p:nvPr/>
          </p:nvCxnSpPr>
          <p:spPr>
            <a:xfrm flipH="1">
              <a:off x="3760096" y="176258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Rectangle 196"/>
            <p:cNvSpPr/>
            <p:nvPr/>
          </p:nvSpPr>
          <p:spPr>
            <a:xfrm>
              <a:off x="4061694" y="176299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8" name="Straight Connector 197"/>
            <p:cNvCxnSpPr/>
            <p:nvPr/>
          </p:nvCxnSpPr>
          <p:spPr>
            <a:xfrm flipH="1">
              <a:off x="4061694" y="176299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Rectangle 198"/>
            <p:cNvSpPr/>
            <p:nvPr/>
          </p:nvSpPr>
          <p:spPr>
            <a:xfrm>
              <a:off x="3070826" y="1762580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/>
            <p:cNvCxnSpPr/>
            <p:nvPr/>
          </p:nvCxnSpPr>
          <p:spPr>
            <a:xfrm flipH="1">
              <a:off x="3070826" y="1762580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1" name="Group 200"/>
            <p:cNvGrpSpPr/>
            <p:nvPr/>
          </p:nvGrpSpPr>
          <p:grpSpPr>
            <a:xfrm>
              <a:off x="3070826" y="857519"/>
              <a:ext cx="386541" cy="905471"/>
              <a:chOff x="3070826" y="857519"/>
              <a:chExt cx="386541" cy="905471"/>
            </a:xfrm>
          </p:grpSpPr>
          <p:grpSp>
            <p:nvGrpSpPr>
              <p:cNvPr id="202" name="Group 201"/>
              <p:cNvGrpSpPr/>
              <p:nvPr/>
            </p:nvGrpSpPr>
            <p:grpSpPr>
              <a:xfrm>
                <a:off x="3070826" y="1158890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09" name="Rectangle 20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0" name="Straight Connector 20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/>
            </p:nvGrpSpPr>
            <p:grpSpPr>
              <a:xfrm>
                <a:off x="3070826" y="1461619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07" name="Rectangle 20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8" name="Straight Connector 20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3070826" y="857519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05" name="Rectangle 204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6" name="Straight Connector 205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TextBox 293"/>
              <p:cNvSpPr txBox="1"/>
              <p:nvPr/>
            </p:nvSpPr>
            <p:spPr>
              <a:xfrm>
                <a:off x="326913" y="1770983"/>
                <a:ext cx="49141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4" name="TextBox 2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13" y="1770983"/>
                <a:ext cx="491417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TextBox 305"/>
              <p:cNvSpPr txBox="1"/>
              <p:nvPr/>
            </p:nvSpPr>
            <p:spPr>
              <a:xfrm>
                <a:off x="2616461" y="1681304"/>
                <a:ext cx="47173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6" name="TextBox 3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461" y="1681304"/>
                <a:ext cx="471732" cy="369332"/>
              </a:xfrm>
              <a:prstGeom prst="rect">
                <a:avLst/>
              </a:prstGeom>
              <a:blipFill rotWithShape="0">
                <a:blip r:embed="rId15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Box 307"/>
              <p:cNvSpPr txBox="1"/>
              <p:nvPr/>
            </p:nvSpPr>
            <p:spPr>
              <a:xfrm>
                <a:off x="7454318" y="1831449"/>
                <a:ext cx="4770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8" name="TextBox 3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318" y="1831449"/>
                <a:ext cx="477054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TextBox 313"/>
              <p:cNvSpPr txBox="1"/>
              <p:nvPr/>
            </p:nvSpPr>
            <p:spPr>
              <a:xfrm>
                <a:off x="7472647" y="3250833"/>
                <a:ext cx="47532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4" name="TextBox 3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647" y="3250833"/>
                <a:ext cx="475323" cy="369332"/>
              </a:xfrm>
              <a:prstGeom prst="rect">
                <a:avLst/>
              </a:prstGeom>
              <a:blipFill rotWithShape="0">
                <a:blip r:embed="rId17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TextBox 316"/>
              <p:cNvSpPr txBox="1"/>
              <p:nvPr/>
            </p:nvSpPr>
            <p:spPr>
              <a:xfrm>
                <a:off x="7444362" y="4549975"/>
                <a:ext cx="4770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7" name="TextBox 3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362" y="4549975"/>
                <a:ext cx="477054" cy="369332"/>
              </a:xfrm>
              <a:prstGeom prst="rect">
                <a:avLst/>
              </a:prstGeom>
              <a:blipFill rotWithShape="0">
                <a:blip r:embed="rId18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TextBox 318"/>
              <p:cNvSpPr txBox="1"/>
              <p:nvPr/>
            </p:nvSpPr>
            <p:spPr>
              <a:xfrm>
                <a:off x="3971517" y="4573922"/>
                <a:ext cx="4770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9" name="TextBox 3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517" y="4573922"/>
                <a:ext cx="477054" cy="369332"/>
              </a:xfrm>
              <a:prstGeom prst="rect">
                <a:avLst/>
              </a:prstGeom>
              <a:blipFill rotWithShape="0">
                <a:blip r:embed="rId19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TextBox 322"/>
              <p:cNvSpPr txBox="1"/>
              <p:nvPr/>
            </p:nvSpPr>
            <p:spPr>
              <a:xfrm>
                <a:off x="5151538" y="1698358"/>
                <a:ext cx="4770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3" name="TextBox 3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538" y="1698358"/>
                <a:ext cx="477054" cy="369332"/>
              </a:xfrm>
              <a:prstGeom prst="rect">
                <a:avLst/>
              </a:prstGeom>
              <a:blipFill rotWithShape="0">
                <a:blip r:embed="rId20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295100" y="194600"/>
                <a:ext cx="35476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100" y="194600"/>
                <a:ext cx="3547661" cy="83099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0" name="Rectangle 579"/>
          <p:cNvSpPr/>
          <p:nvPr/>
        </p:nvSpPr>
        <p:spPr>
          <a:xfrm>
            <a:off x="5177007" y="22483"/>
            <a:ext cx="3665754" cy="9222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5" name="Group 354"/>
          <p:cNvGrpSpPr/>
          <p:nvPr/>
        </p:nvGrpSpPr>
        <p:grpSpPr>
          <a:xfrm>
            <a:off x="2382686" y="1184452"/>
            <a:ext cx="797365" cy="562234"/>
            <a:chOff x="3330405" y="2606420"/>
            <a:chExt cx="1284147" cy="905471"/>
          </a:xfrm>
        </p:grpSpPr>
        <p:sp>
          <p:nvSpPr>
            <p:cNvPr id="356" name="Rectangle 355"/>
            <p:cNvSpPr/>
            <p:nvPr/>
          </p:nvSpPr>
          <p:spPr>
            <a:xfrm>
              <a:off x="3710212" y="321011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7" name="Straight Connector 356"/>
            <p:cNvCxnSpPr/>
            <p:nvPr/>
          </p:nvCxnSpPr>
          <p:spPr>
            <a:xfrm flipH="1">
              <a:off x="3710212" y="321011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Rectangle 357"/>
            <p:cNvSpPr/>
            <p:nvPr/>
          </p:nvSpPr>
          <p:spPr>
            <a:xfrm>
              <a:off x="4011583" y="321011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9" name="Straight Connector 358"/>
            <p:cNvCxnSpPr/>
            <p:nvPr/>
          </p:nvCxnSpPr>
          <p:spPr>
            <a:xfrm flipH="1">
              <a:off x="4011583" y="321011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0" name="Rectangle 359"/>
            <p:cNvSpPr/>
            <p:nvPr/>
          </p:nvSpPr>
          <p:spPr>
            <a:xfrm>
              <a:off x="4313181" y="3210520"/>
              <a:ext cx="30137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1" name="Straight Connector 360"/>
            <p:cNvCxnSpPr/>
            <p:nvPr/>
          </p:nvCxnSpPr>
          <p:spPr>
            <a:xfrm flipH="1">
              <a:off x="4313181" y="3210520"/>
              <a:ext cx="30137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Rectangle 361"/>
            <p:cNvSpPr/>
            <p:nvPr/>
          </p:nvSpPr>
          <p:spPr>
            <a:xfrm>
              <a:off x="3330405" y="3210110"/>
              <a:ext cx="386541" cy="301371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3" name="Straight Connector 362"/>
            <p:cNvCxnSpPr/>
            <p:nvPr/>
          </p:nvCxnSpPr>
          <p:spPr>
            <a:xfrm flipH="1">
              <a:off x="3330405" y="3210110"/>
              <a:ext cx="386541" cy="301371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4" name="Group 363"/>
            <p:cNvGrpSpPr/>
            <p:nvPr/>
          </p:nvGrpSpPr>
          <p:grpSpPr>
            <a:xfrm>
              <a:off x="3330405" y="2606420"/>
              <a:ext cx="386541" cy="301371"/>
              <a:chOff x="2100263" y="3121819"/>
              <a:chExt cx="757238" cy="757238"/>
            </a:xfrm>
            <a:effectLst/>
          </p:grpSpPr>
          <p:sp>
            <p:nvSpPr>
              <p:cNvPr id="368" name="Rectangle 367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9" name="Straight Connector 368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5" name="Group 364"/>
            <p:cNvGrpSpPr/>
            <p:nvPr/>
          </p:nvGrpSpPr>
          <p:grpSpPr>
            <a:xfrm>
              <a:off x="3330405" y="2909149"/>
              <a:ext cx="386541" cy="301371"/>
              <a:chOff x="2100263" y="3121819"/>
              <a:chExt cx="757238" cy="757238"/>
            </a:xfrm>
            <a:effectLst/>
          </p:grpSpPr>
          <p:sp>
            <p:nvSpPr>
              <p:cNvPr id="366" name="Rectangle 365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7" name="Straight Connector 366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ight Arrow 6"/>
          <p:cNvSpPr/>
          <p:nvPr/>
        </p:nvSpPr>
        <p:spPr>
          <a:xfrm>
            <a:off x="5869597" y="3591623"/>
            <a:ext cx="399586" cy="26693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7" name="Group 406"/>
          <p:cNvGrpSpPr/>
          <p:nvPr/>
        </p:nvGrpSpPr>
        <p:grpSpPr>
          <a:xfrm>
            <a:off x="366431" y="4449645"/>
            <a:ext cx="494448" cy="327724"/>
            <a:chOff x="366431" y="4449645"/>
            <a:chExt cx="494448" cy="327724"/>
          </a:xfrm>
        </p:grpSpPr>
        <p:grpSp>
          <p:nvGrpSpPr>
            <p:cNvPr id="408" name="Group 407"/>
            <p:cNvGrpSpPr/>
            <p:nvPr/>
          </p:nvGrpSpPr>
          <p:grpSpPr>
            <a:xfrm>
              <a:off x="602264" y="4590239"/>
              <a:ext cx="258615" cy="187130"/>
              <a:chOff x="539692" y="3695811"/>
              <a:chExt cx="374261" cy="187130"/>
            </a:xfrm>
            <a:noFill/>
            <a:effectLst/>
          </p:grpSpPr>
          <p:sp>
            <p:nvSpPr>
              <p:cNvPr id="418" name="Rectangle 417"/>
              <p:cNvSpPr/>
              <p:nvPr/>
            </p:nvSpPr>
            <p:spPr>
              <a:xfrm>
                <a:off x="539692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9" name="Straight Connector 418"/>
              <p:cNvCxnSpPr/>
              <p:nvPr/>
            </p:nvCxnSpPr>
            <p:spPr>
              <a:xfrm flipH="1">
                <a:off x="539692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420" name="Rectangle 419"/>
              <p:cNvSpPr/>
              <p:nvPr/>
            </p:nvSpPr>
            <p:spPr>
              <a:xfrm>
                <a:off x="726823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1" name="Straight Connector 420"/>
              <p:cNvCxnSpPr/>
              <p:nvPr/>
            </p:nvCxnSpPr>
            <p:spPr>
              <a:xfrm flipH="1">
                <a:off x="726823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409" name="Rectangle 408"/>
            <p:cNvSpPr/>
            <p:nvPr/>
          </p:nvSpPr>
          <p:spPr>
            <a:xfrm>
              <a:off x="366431" y="4590239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0" name="Straight Connector 409"/>
            <p:cNvCxnSpPr/>
            <p:nvPr/>
          </p:nvCxnSpPr>
          <p:spPr>
            <a:xfrm flipH="1">
              <a:off x="366431" y="4590239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411" name="Group 410"/>
            <p:cNvGrpSpPr/>
            <p:nvPr/>
          </p:nvGrpSpPr>
          <p:grpSpPr>
            <a:xfrm>
              <a:off x="366431" y="4449645"/>
              <a:ext cx="240015" cy="140848"/>
              <a:chOff x="303859" y="3320962"/>
              <a:chExt cx="240015" cy="375103"/>
            </a:xfrm>
            <a:noFill/>
            <a:effectLst/>
          </p:grpSpPr>
          <p:grpSp>
            <p:nvGrpSpPr>
              <p:cNvPr id="412" name="Group 411"/>
              <p:cNvGrpSpPr/>
              <p:nvPr/>
            </p:nvGrpSpPr>
            <p:grpSpPr>
              <a:xfrm>
                <a:off x="303859" y="3320962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416" name="Rectangle 415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17" name="Straight Connector 416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413" name="Group 412"/>
              <p:cNvGrpSpPr/>
              <p:nvPr/>
            </p:nvGrpSpPr>
            <p:grpSpPr>
              <a:xfrm>
                <a:off x="303859" y="3508935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414" name="Rectangle 413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15" name="Straight Connector 414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73083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Design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01009" y="3303080"/>
            <a:ext cx="2624644" cy="1414160"/>
            <a:chOff x="401009" y="3303080"/>
            <a:chExt cx="2624644" cy="1414160"/>
          </a:xfrm>
        </p:grpSpPr>
        <p:pic>
          <p:nvPicPr>
            <p:cNvPr id="2056" name="Picture 8" descr="https://lh6.googleusercontent.com/d6v8-N9wZnTg5mR6heNlSggiacQiBf8BsaZijd1Zp8yV_RXUzW5oAGg4g5uHU8n3t8t7FpDMj9ZuMlafzzOu3vaUFvckWGrIIBggb8joRDx2XfxNhVeKd05a_SuGncZyEkoI3GZ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09"/>
            <a:stretch/>
          </p:blipFill>
          <p:spPr bwMode="auto">
            <a:xfrm>
              <a:off x="401009" y="3303080"/>
              <a:ext cx="2384657" cy="1179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350602" y="4440241"/>
              <a:ext cx="16750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[</a:t>
              </a:r>
              <a:r>
                <a:rPr lang="en-US" sz="1200" dirty="0" err="1"/>
                <a:t>Musialski</a:t>
              </a:r>
              <a:r>
                <a:rPr lang="en-US" sz="1200" dirty="0"/>
                <a:t> et al. 2015]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65640" y="2078725"/>
            <a:ext cx="2536956" cy="1501354"/>
            <a:chOff x="3265640" y="2078725"/>
            <a:chExt cx="2536956" cy="15013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5640" y="2078725"/>
              <a:ext cx="2321656" cy="122435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127545" y="3303080"/>
              <a:ext cx="16750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[</a:t>
              </a:r>
              <a:r>
                <a:rPr lang="en-US" sz="1200" dirty="0" err="1"/>
                <a:t>Coros</a:t>
              </a:r>
              <a:r>
                <a:rPr lang="en-US" sz="1200" dirty="0"/>
                <a:t> et al. 2013]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2103" y="1062215"/>
            <a:ext cx="2570568" cy="1589690"/>
            <a:chOff x="332103" y="1062215"/>
            <a:chExt cx="2570568" cy="1589690"/>
          </a:xfrm>
        </p:grpSpPr>
        <p:pic>
          <p:nvPicPr>
            <p:cNvPr id="2050" name="Picture 2" descr="https://lh6.googleusercontent.com/8nkTwpbusnSGR0lNAY21X-f74QHgBFN9MaOMBH1eYwbA26KY4akB8NhsZ1K_YtcHgu6mPFWm_Dk-CdD5lAG2aQ2VCYCxPHfOkpUA27DlOyb8pfywoJnCvda7BYzvxeFR1z2a8zl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03" y="1062215"/>
              <a:ext cx="2355736" cy="131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227620" y="2374906"/>
              <a:ext cx="16750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[Prevost et al. 2014]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04469" y="439094"/>
            <a:ext cx="2415648" cy="1868884"/>
            <a:chOff x="6304469" y="439094"/>
            <a:chExt cx="2415648" cy="1868884"/>
          </a:xfrm>
        </p:grpSpPr>
        <p:pic>
          <p:nvPicPr>
            <p:cNvPr id="26" name="Picture 14" descr="https://lh5.googleusercontent.com/VkXreq8mgYrGMBZ3PgnBUFGFT0gGTPFgE0vjXy6IUnYLC5snjcqNBrvA9MrnpW4QSJKEIHeBs8Xud2mu3x9EOo-aJLzS3X7rHGB70u7qOzGOU54Tx799gVjS5zITuahNbGrVj4d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4469" y="439094"/>
              <a:ext cx="2159424" cy="1868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045066" y="2022512"/>
              <a:ext cx="16750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[</a:t>
              </a:r>
              <a:r>
                <a:rPr lang="en-US" sz="1200" dirty="0" err="1"/>
                <a:t>Bächer</a:t>
              </a:r>
              <a:r>
                <a:rPr lang="en-US" sz="1200" dirty="0"/>
                <a:t> et al. 2014]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76012" y="2891600"/>
            <a:ext cx="2544105" cy="1964140"/>
            <a:chOff x="6176012" y="2891600"/>
            <a:chExt cx="2544105" cy="1964140"/>
          </a:xfrm>
        </p:grpSpPr>
        <p:pic>
          <p:nvPicPr>
            <p:cNvPr id="2068" name="Picture 20" descr="https://lh5.googleusercontent.com/H-GuQCcmS48QNdKKPiDaCfSdGtJXQfRrn0eqtwJA6farQSH0O_szYFY6meMF77HoSP3D6bm7a8gjX-F63MaUTL4K2bhVBHaBjdrEBRwRh0JDT6URlNpG01ucasSHqYfGdT3eiXq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012" y="2891600"/>
              <a:ext cx="2249520" cy="1687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045066" y="4578741"/>
              <a:ext cx="16750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[</a:t>
              </a:r>
              <a:r>
                <a:rPr lang="en-US" sz="1200" dirty="0" err="1"/>
                <a:t>Umetani</a:t>
              </a:r>
              <a:r>
                <a:rPr lang="en-US" sz="1200" dirty="0"/>
                <a:t> et al. 2014]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79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08" name="TextBox 507"/>
              <p:cNvSpPr txBox="1"/>
              <p:nvPr/>
            </p:nvSpPr>
            <p:spPr>
              <a:xfrm>
                <a:off x="5305426" y="202144"/>
                <a:ext cx="35476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08" name="TextBox 5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426" y="202144"/>
                <a:ext cx="3547661" cy="8309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636264" y="-50461"/>
                <a:ext cx="4939933" cy="1408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)≠0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264" y="-50461"/>
                <a:ext cx="4939933" cy="140833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/>
              <p:cNvSpPr txBox="1"/>
              <p:nvPr/>
            </p:nvSpPr>
            <p:spPr>
              <a:xfrm>
                <a:off x="344576" y="4732785"/>
                <a:ext cx="512063" cy="373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5" name="TextBox 1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76" y="4732785"/>
                <a:ext cx="512063" cy="373564"/>
              </a:xfrm>
              <a:prstGeom prst="rect">
                <a:avLst/>
              </a:prstGeom>
              <a:blipFill rotWithShape="0">
                <a:blip r:embed="rId14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195"/>
              <p:cNvSpPr txBox="1"/>
              <p:nvPr/>
            </p:nvSpPr>
            <p:spPr>
              <a:xfrm>
                <a:off x="324891" y="1797520"/>
                <a:ext cx="512063" cy="376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6" name="TextBox 1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91" y="1797520"/>
                <a:ext cx="512063" cy="376321"/>
              </a:xfrm>
              <a:prstGeom prst="rect">
                <a:avLst/>
              </a:prstGeom>
              <a:blipFill rotWithShape="0">
                <a:blip r:embed="rId1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Box 196"/>
              <p:cNvSpPr txBox="1"/>
              <p:nvPr/>
            </p:nvSpPr>
            <p:spPr>
              <a:xfrm>
                <a:off x="2608785" y="1698316"/>
                <a:ext cx="512063" cy="374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7" name="TextBox 1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785" y="1698316"/>
                <a:ext cx="512063" cy="374077"/>
              </a:xfrm>
              <a:prstGeom prst="rect">
                <a:avLst/>
              </a:prstGeom>
              <a:blipFill rotWithShape="0">
                <a:blip r:embed="rId1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/>
              <p:cNvSpPr txBox="1"/>
              <p:nvPr/>
            </p:nvSpPr>
            <p:spPr>
              <a:xfrm>
                <a:off x="7452296" y="1829411"/>
                <a:ext cx="512063" cy="376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8" name="TextBox 1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296" y="1829411"/>
                <a:ext cx="512063" cy="376000"/>
              </a:xfrm>
              <a:prstGeom prst="rect">
                <a:avLst/>
              </a:prstGeom>
              <a:blipFill rotWithShape="0">
                <a:blip r:embed="rId17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/>
              <p:cNvSpPr txBox="1"/>
              <p:nvPr/>
            </p:nvSpPr>
            <p:spPr>
              <a:xfrm>
                <a:off x="7470625" y="3324995"/>
                <a:ext cx="512063" cy="373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9" name="TextBox 1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625" y="3324995"/>
                <a:ext cx="512063" cy="373820"/>
              </a:xfrm>
              <a:prstGeom prst="rect">
                <a:avLst/>
              </a:prstGeom>
              <a:blipFill rotWithShape="0">
                <a:blip r:embed="rId18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/>
              <p:cNvSpPr txBox="1"/>
              <p:nvPr/>
            </p:nvSpPr>
            <p:spPr>
              <a:xfrm>
                <a:off x="7442340" y="4547937"/>
                <a:ext cx="512063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0" name="TextBox 1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340" y="4547937"/>
                <a:ext cx="512063" cy="380232"/>
              </a:xfrm>
              <a:prstGeom prst="rect">
                <a:avLst/>
              </a:prstGeom>
              <a:blipFill rotWithShape="0">
                <a:blip r:embed="rId1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/>
              <p:cNvSpPr txBox="1"/>
              <p:nvPr/>
            </p:nvSpPr>
            <p:spPr>
              <a:xfrm>
                <a:off x="3969495" y="4571884"/>
                <a:ext cx="512063" cy="376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1" name="TextBox 2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495" y="4571884"/>
                <a:ext cx="512063" cy="376321"/>
              </a:xfrm>
              <a:prstGeom prst="rect">
                <a:avLst/>
              </a:prstGeom>
              <a:blipFill rotWithShape="0">
                <a:blip r:embed="rId20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/>
              <p:cNvSpPr txBox="1"/>
              <p:nvPr/>
            </p:nvSpPr>
            <p:spPr>
              <a:xfrm>
                <a:off x="5071434" y="1669464"/>
                <a:ext cx="512063" cy="374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2" name="TextBox 2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434" y="1669464"/>
                <a:ext cx="512063" cy="374590"/>
              </a:xfrm>
              <a:prstGeom prst="rect">
                <a:avLst/>
              </a:prstGeom>
              <a:blipFill rotWithShape="0">
                <a:blip r:embed="rId21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57243" y="1037405"/>
            <a:ext cx="8508351" cy="3489172"/>
            <a:chOff x="357243" y="1037405"/>
            <a:chExt cx="8508351" cy="3489172"/>
          </a:xfrm>
        </p:grpSpPr>
        <p:grpSp>
          <p:nvGrpSpPr>
            <p:cNvPr id="3" name="Group 2"/>
            <p:cNvGrpSpPr/>
            <p:nvPr/>
          </p:nvGrpSpPr>
          <p:grpSpPr>
            <a:xfrm>
              <a:off x="357243" y="1082608"/>
              <a:ext cx="492562" cy="749109"/>
              <a:chOff x="357243" y="1082608"/>
              <a:chExt cx="492562" cy="749109"/>
            </a:xfrm>
          </p:grpSpPr>
          <p:grpSp>
            <p:nvGrpSpPr>
              <p:cNvPr id="207" name="Group 206"/>
              <p:cNvGrpSpPr/>
              <p:nvPr/>
            </p:nvGrpSpPr>
            <p:grpSpPr>
              <a:xfrm>
                <a:off x="593077" y="1644587"/>
                <a:ext cx="256728" cy="187130"/>
                <a:chOff x="539692" y="3695811"/>
                <a:chExt cx="374261" cy="187130"/>
              </a:xfrm>
              <a:noFill/>
              <a:effectLst/>
            </p:grpSpPr>
            <p:sp>
              <p:nvSpPr>
                <p:cNvPr id="455" name="Rectangle 454"/>
                <p:cNvSpPr/>
                <p:nvPr/>
              </p:nvSpPr>
              <p:spPr>
                <a:xfrm>
                  <a:off x="539692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56" name="Straight Connector 455"/>
                <p:cNvCxnSpPr/>
                <p:nvPr/>
              </p:nvCxnSpPr>
              <p:spPr>
                <a:xfrm flipH="1">
                  <a:off x="539692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457" name="Rectangle 456"/>
                <p:cNvSpPr/>
                <p:nvPr/>
              </p:nvSpPr>
              <p:spPr>
                <a:xfrm>
                  <a:off x="726823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58" name="Straight Connector 457"/>
                <p:cNvCxnSpPr/>
                <p:nvPr/>
              </p:nvCxnSpPr>
              <p:spPr>
                <a:xfrm flipH="1">
                  <a:off x="726823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208" name="Rectangle 207"/>
              <p:cNvSpPr/>
              <p:nvPr/>
            </p:nvSpPr>
            <p:spPr>
              <a:xfrm>
                <a:off x="357243" y="1644587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9" name="Straight Connector 208"/>
              <p:cNvCxnSpPr/>
              <p:nvPr/>
            </p:nvCxnSpPr>
            <p:spPr>
              <a:xfrm flipH="1">
                <a:off x="357243" y="1644587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grpSp>
            <p:nvGrpSpPr>
              <p:cNvPr id="210" name="Group 209"/>
              <p:cNvGrpSpPr/>
              <p:nvPr/>
            </p:nvGrpSpPr>
            <p:grpSpPr>
              <a:xfrm>
                <a:off x="357243" y="1082608"/>
                <a:ext cx="240015" cy="562233"/>
                <a:chOff x="303859" y="3320962"/>
                <a:chExt cx="240015" cy="375103"/>
              </a:xfrm>
              <a:noFill/>
              <a:effectLst/>
            </p:grpSpPr>
            <p:grpSp>
              <p:nvGrpSpPr>
                <p:cNvPr id="421" name="Group 420"/>
                <p:cNvGrpSpPr/>
                <p:nvPr/>
              </p:nvGrpSpPr>
              <p:grpSpPr>
                <a:xfrm>
                  <a:off x="303859" y="3320962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453" name="Rectangle 452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54" name="Straight Connector 453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grpSp>
              <p:nvGrpSpPr>
                <p:cNvPr id="422" name="Group 421"/>
                <p:cNvGrpSpPr/>
                <p:nvPr/>
              </p:nvGrpSpPr>
              <p:grpSpPr>
                <a:xfrm>
                  <a:off x="303859" y="3508935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423" name="Rectangle 422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52" name="Straight Connector 451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</p:grpSp>
        </p:grpSp>
        <p:grpSp>
          <p:nvGrpSpPr>
            <p:cNvPr id="4" name="Group 3"/>
            <p:cNvGrpSpPr/>
            <p:nvPr/>
          </p:nvGrpSpPr>
          <p:grpSpPr>
            <a:xfrm>
              <a:off x="2374199" y="1037405"/>
              <a:ext cx="6439045" cy="793410"/>
              <a:chOff x="2374199" y="1037405"/>
              <a:chExt cx="6439045" cy="793410"/>
            </a:xfrm>
          </p:grpSpPr>
          <p:grpSp>
            <p:nvGrpSpPr>
              <p:cNvPr id="211" name="Group 210"/>
              <p:cNvGrpSpPr/>
              <p:nvPr/>
            </p:nvGrpSpPr>
            <p:grpSpPr>
              <a:xfrm>
                <a:off x="2610032" y="1559290"/>
                <a:ext cx="562343" cy="187130"/>
                <a:chOff x="539692" y="3695811"/>
                <a:chExt cx="374261" cy="187130"/>
              </a:xfrm>
              <a:noFill/>
              <a:effectLst/>
            </p:grpSpPr>
            <p:sp>
              <p:nvSpPr>
                <p:cNvPr id="417" name="Rectangle 416"/>
                <p:cNvSpPr/>
                <p:nvPr/>
              </p:nvSpPr>
              <p:spPr>
                <a:xfrm>
                  <a:off x="539692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18" name="Straight Connector 417"/>
                <p:cNvCxnSpPr/>
                <p:nvPr/>
              </p:nvCxnSpPr>
              <p:spPr>
                <a:xfrm flipH="1">
                  <a:off x="539692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419" name="Rectangle 418"/>
                <p:cNvSpPr/>
                <p:nvPr/>
              </p:nvSpPr>
              <p:spPr>
                <a:xfrm>
                  <a:off x="726823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0" name="Straight Connector 419"/>
                <p:cNvCxnSpPr/>
                <p:nvPr/>
              </p:nvCxnSpPr>
              <p:spPr>
                <a:xfrm flipH="1">
                  <a:off x="726823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212" name="Rectangle 211"/>
              <p:cNvSpPr/>
              <p:nvPr/>
            </p:nvSpPr>
            <p:spPr>
              <a:xfrm>
                <a:off x="2374199" y="1559290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3" name="Straight Connector 212"/>
              <p:cNvCxnSpPr/>
              <p:nvPr/>
            </p:nvCxnSpPr>
            <p:spPr>
              <a:xfrm flipH="1">
                <a:off x="2374199" y="1559290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grpSp>
            <p:nvGrpSpPr>
              <p:cNvPr id="214" name="Group 213"/>
              <p:cNvGrpSpPr/>
              <p:nvPr/>
            </p:nvGrpSpPr>
            <p:grpSpPr>
              <a:xfrm>
                <a:off x="2374199" y="1184441"/>
                <a:ext cx="240015" cy="375103"/>
                <a:chOff x="303859" y="3320962"/>
                <a:chExt cx="240015" cy="375103"/>
              </a:xfrm>
              <a:noFill/>
              <a:effectLst/>
            </p:grpSpPr>
            <p:grpSp>
              <p:nvGrpSpPr>
                <p:cNvPr id="411" name="Group 410"/>
                <p:cNvGrpSpPr/>
                <p:nvPr/>
              </p:nvGrpSpPr>
              <p:grpSpPr>
                <a:xfrm>
                  <a:off x="303859" y="3320962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415" name="Rectangle 414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16" name="Straight Connector 415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grpSp>
              <p:nvGrpSpPr>
                <p:cNvPr id="412" name="Group 411"/>
                <p:cNvGrpSpPr/>
                <p:nvPr/>
              </p:nvGrpSpPr>
              <p:grpSpPr>
                <a:xfrm>
                  <a:off x="303859" y="3508935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413" name="Rectangle 412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14" name="Straight Connector 413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</p:grpSp>
          <p:grpSp>
            <p:nvGrpSpPr>
              <p:cNvPr id="215" name="Group 214"/>
              <p:cNvGrpSpPr/>
              <p:nvPr/>
            </p:nvGrpSpPr>
            <p:grpSpPr>
              <a:xfrm>
                <a:off x="5749959" y="1599638"/>
                <a:ext cx="566982" cy="187130"/>
                <a:chOff x="539692" y="3695811"/>
                <a:chExt cx="374261" cy="187130"/>
              </a:xfrm>
              <a:noFill/>
              <a:effectLst/>
            </p:grpSpPr>
            <p:sp>
              <p:nvSpPr>
                <p:cNvPr id="379" name="Rectangle 378"/>
                <p:cNvSpPr/>
                <p:nvPr/>
              </p:nvSpPr>
              <p:spPr>
                <a:xfrm>
                  <a:off x="539692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0" name="Straight Connector 379"/>
                <p:cNvCxnSpPr/>
                <p:nvPr/>
              </p:nvCxnSpPr>
              <p:spPr>
                <a:xfrm flipH="1">
                  <a:off x="539692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381" name="Rectangle 380"/>
                <p:cNvSpPr/>
                <p:nvPr/>
              </p:nvSpPr>
              <p:spPr>
                <a:xfrm>
                  <a:off x="726823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10" name="Straight Connector 409"/>
                <p:cNvCxnSpPr/>
                <p:nvPr/>
              </p:nvCxnSpPr>
              <p:spPr>
                <a:xfrm flipH="1">
                  <a:off x="726823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216" name="Rectangle 215"/>
              <p:cNvSpPr/>
              <p:nvPr/>
            </p:nvSpPr>
            <p:spPr>
              <a:xfrm>
                <a:off x="5514126" y="1599638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7" name="Straight Connector 216"/>
              <p:cNvCxnSpPr/>
              <p:nvPr/>
            </p:nvCxnSpPr>
            <p:spPr>
              <a:xfrm flipH="1">
                <a:off x="5514126" y="1599638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grpSp>
            <p:nvGrpSpPr>
              <p:cNvPr id="218" name="Group 217"/>
              <p:cNvGrpSpPr/>
              <p:nvPr/>
            </p:nvGrpSpPr>
            <p:grpSpPr>
              <a:xfrm>
                <a:off x="5514126" y="1037405"/>
                <a:ext cx="240015" cy="562488"/>
                <a:chOff x="303859" y="3320962"/>
                <a:chExt cx="240015" cy="375103"/>
              </a:xfrm>
              <a:noFill/>
              <a:effectLst/>
            </p:grpSpPr>
            <p:grpSp>
              <p:nvGrpSpPr>
                <p:cNvPr id="371" name="Group 370"/>
                <p:cNvGrpSpPr/>
                <p:nvPr/>
              </p:nvGrpSpPr>
              <p:grpSpPr>
                <a:xfrm>
                  <a:off x="303859" y="3320962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377" name="Rectangle 376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78" name="Straight Connector 377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grpSp>
              <p:nvGrpSpPr>
                <p:cNvPr id="372" name="Group 371"/>
                <p:cNvGrpSpPr/>
                <p:nvPr/>
              </p:nvGrpSpPr>
              <p:grpSpPr>
                <a:xfrm>
                  <a:off x="303859" y="3508935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374" name="Rectangle 373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75" name="Straight Connector 374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</p:grpSp>
          <p:grpSp>
            <p:nvGrpSpPr>
              <p:cNvPr id="219" name="Group 218"/>
              <p:cNvGrpSpPr/>
              <p:nvPr/>
            </p:nvGrpSpPr>
            <p:grpSpPr>
              <a:xfrm>
                <a:off x="7673888" y="1643685"/>
                <a:ext cx="1139356" cy="187130"/>
                <a:chOff x="539692" y="3695811"/>
                <a:chExt cx="374261" cy="187130"/>
              </a:xfrm>
              <a:noFill/>
              <a:effectLst/>
            </p:grpSpPr>
            <p:sp>
              <p:nvSpPr>
                <p:cNvPr id="367" name="Rectangle 366"/>
                <p:cNvSpPr/>
                <p:nvPr/>
              </p:nvSpPr>
              <p:spPr>
                <a:xfrm>
                  <a:off x="539692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8" name="Straight Connector 367"/>
                <p:cNvCxnSpPr/>
                <p:nvPr/>
              </p:nvCxnSpPr>
              <p:spPr>
                <a:xfrm flipH="1">
                  <a:off x="539692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369" name="Rectangle 368"/>
                <p:cNvSpPr/>
                <p:nvPr/>
              </p:nvSpPr>
              <p:spPr>
                <a:xfrm>
                  <a:off x="726823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0" name="Straight Connector 369"/>
                <p:cNvCxnSpPr/>
                <p:nvPr/>
              </p:nvCxnSpPr>
              <p:spPr>
                <a:xfrm flipH="1">
                  <a:off x="726823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220" name="Rectangle 219"/>
              <p:cNvSpPr/>
              <p:nvPr/>
            </p:nvSpPr>
            <p:spPr>
              <a:xfrm>
                <a:off x="7438055" y="1643685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1" name="Straight Connector 220"/>
              <p:cNvCxnSpPr/>
              <p:nvPr/>
            </p:nvCxnSpPr>
            <p:spPr>
              <a:xfrm flipH="1">
                <a:off x="7438055" y="1643685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grpSp>
            <p:nvGrpSpPr>
              <p:cNvPr id="222" name="Group 221"/>
              <p:cNvGrpSpPr/>
              <p:nvPr/>
            </p:nvGrpSpPr>
            <p:grpSpPr>
              <a:xfrm>
                <a:off x="7438055" y="1082608"/>
                <a:ext cx="240015" cy="561331"/>
                <a:chOff x="303859" y="3320962"/>
                <a:chExt cx="240015" cy="375103"/>
              </a:xfrm>
              <a:noFill/>
              <a:effectLst/>
            </p:grpSpPr>
            <p:grpSp>
              <p:nvGrpSpPr>
                <p:cNvPr id="295" name="Group 294"/>
                <p:cNvGrpSpPr/>
                <p:nvPr/>
              </p:nvGrpSpPr>
              <p:grpSpPr>
                <a:xfrm>
                  <a:off x="303859" y="3320962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365" name="Rectangle 364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66" name="Straight Connector 365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grpSp>
              <p:nvGrpSpPr>
                <p:cNvPr id="296" name="Group 295"/>
                <p:cNvGrpSpPr/>
                <p:nvPr/>
              </p:nvGrpSpPr>
              <p:grpSpPr>
                <a:xfrm>
                  <a:off x="303859" y="3508935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299" name="Rectangle 298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64" name="Straight Connector 363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</p:grpSp>
        </p:grpSp>
        <p:grpSp>
          <p:nvGrpSpPr>
            <p:cNvPr id="5" name="Group 4"/>
            <p:cNvGrpSpPr/>
            <p:nvPr/>
          </p:nvGrpSpPr>
          <p:grpSpPr>
            <a:xfrm>
              <a:off x="7490405" y="2770119"/>
              <a:ext cx="1375189" cy="561979"/>
              <a:chOff x="7490405" y="2770119"/>
              <a:chExt cx="1375189" cy="561979"/>
            </a:xfrm>
          </p:grpSpPr>
          <p:grpSp>
            <p:nvGrpSpPr>
              <p:cNvPr id="223" name="Group 222"/>
              <p:cNvGrpSpPr/>
              <p:nvPr/>
            </p:nvGrpSpPr>
            <p:grpSpPr>
              <a:xfrm>
                <a:off x="7726238" y="3144968"/>
                <a:ext cx="1139356" cy="187130"/>
                <a:chOff x="539692" y="3695811"/>
                <a:chExt cx="374261" cy="187130"/>
              </a:xfrm>
              <a:noFill/>
              <a:effectLst/>
            </p:grpSpPr>
            <p:sp>
              <p:nvSpPr>
                <p:cNvPr id="289" name="Rectangle 288"/>
                <p:cNvSpPr/>
                <p:nvPr/>
              </p:nvSpPr>
              <p:spPr>
                <a:xfrm>
                  <a:off x="539692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0" name="Straight Connector 289"/>
                <p:cNvCxnSpPr/>
                <p:nvPr/>
              </p:nvCxnSpPr>
              <p:spPr>
                <a:xfrm flipH="1">
                  <a:off x="539692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291" name="Rectangle 290"/>
                <p:cNvSpPr/>
                <p:nvPr/>
              </p:nvSpPr>
              <p:spPr>
                <a:xfrm>
                  <a:off x="726823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2" name="Straight Connector 291"/>
                <p:cNvCxnSpPr/>
                <p:nvPr/>
              </p:nvCxnSpPr>
              <p:spPr>
                <a:xfrm flipH="1">
                  <a:off x="726823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224" name="Rectangle 223"/>
              <p:cNvSpPr/>
              <p:nvPr/>
            </p:nvSpPr>
            <p:spPr>
              <a:xfrm>
                <a:off x="7490405" y="3144968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6" name="Straight Connector 225"/>
              <p:cNvCxnSpPr/>
              <p:nvPr/>
            </p:nvCxnSpPr>
            <p:spPr>
              <a:xfrm flipH="1">
                <a:off x="7490405" y="3144968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grpSp>
            <p:nvGrpSpPr>
              <p:cNvPr id="227" name="Group 226"/>
              <p:cNvGrpSpPr/>
              <p:nvPr/>
            </p:nvGrpSpPr>
            <p:grpSpPr>
              <a:xfrm>
                <a:off x="7490405" y="2770119"/>
                <a:ext cx="240015" cy="375103"/>
                <a:chOff x="303859" y="3320962"/>
                <a:chExt cx="240015" cy="375103"/>
              </a:xfrm>
              <a:noFill/>
              <a:effectLst/>
            </p:grpSpPr>
            <p:grpSp>
              <p:nvGrpSpPr>
                <p:cNvPr id="283" name="Group 282"/>
                <p:cNvGrpSpPr/>
                <p:nvPr/>
              </p:nvGrpSpPr>
              <p:grpSpPr>
                <a:xfrm>
                  <a:off x="303859" y="3320962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287" name="Rectangle 286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8" name="Straight Connector 287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grpSp>
              <p:nvGrpSpPr>
                <p:cNvPr id="284" name="Group 283"/>
                <p:cNvGrpSpPr/>
                <p:nvPr/>
              </p:nvGrpSpPr>
              <p:grpSpPr>
                <a:xfrm>
                  <a:off x="303859" y="3508935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285" name="Rectangle 284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6" name="Straight Connector 285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</p:grpSp>
        </p:grpSp>
        <p:grpSp>
          <p:nvGrpSpPr>
            <p:cNvPr id="6" name="Group 5"/>
            <p:cNvGrpSpPr/>
            <p:nvPr/>
          </p:nvGrpSpPr>
          <p:grpSpPr>
            <a:xfrm>
              <a:off x="7464463" y="4197582"/>
              <a:ext cx="1375189" cy="328995"/>
              <a:chOff x="7464463" y="4197582"/>
              <a:chExt cx="1375189" cy="328995"/>
            </a:xfrm>
          </p:grpSpPr>
          <p:grpSp>
            <p:nvGrpSpPr>
              <p:cNvPr id="243" name="Group 242"/>
              <p:cNvGrpSpPr/>
              <p:nvPr/>
            </p:nvGrpSpPr>
            <p:grpSpPr>
              <a:xfrm>
                <a:off x="7700296" y="4339447"/>
                <a:ext cx="1139356" cy="187130"/>
                <a:chOff x="539692" y="3695811"/>
                <a:chExt cx="374261" cy="187130"/>
              </a:xfrm>
              <a:noFill/>
              <a:effectLst/>
            </p:grpSpPr>
            <p:sp>
              <p:nvSpPr>
                <p:cNvPr id="274" name="Rectangle 273"/>
                <p:cNvSpPr/>
                <p:nvPr/>
              </p:nvSpPr>
              <p:spPr>
                <a:xfrm>
                  <a:off x="539692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5" name="Straight Connector 274"/>
                <p:cNvCxnSpPr/>
                <p:nvPr/>
              </p:nvCxnSpPr>
              <p:spPr>
                <a:xfrm flipH="1">
                  <a:off x="539692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276" name="Rectangle 275"/>
                <p:cNvSpPr/>
                <p:nvPr/>
              </p:nvSpPr>
              <p:spPr>
                <a:xfrm>
                  <a:off x="726823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7" name="Straight Connector 276"/>
                <p:cNvCxnSpPr/>
                <p:nvPr/>
              </p:nvCxnSpPr>
              <p:spPr>
                <a:xfrm flipH="1">
                  <a:off x="726823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244" name="Rectangle 243"/>
              <p:cNvSpPr/>
              <p:nvPr/>
            </p:nvSpPr>
            <p:spPr>
              <a:xfrm>
                <a:off x="7464463" y="4339447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8" name="Straight Connector 247"/>
              <p:cNvCxnSpPr/>
              <p:nvPr/>
            </p:nvCxnSpPr>
            <p:spPr>
              <a:xfrm flipH="1">
                <a:off x="7464463" y="4339447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grpSp>
            <p:nvGrpSpPr>
              <p:cNvPr id="249" name="Group 248"/>
              <p:cNvGrpSpPr/>
              <p:nvPr/>
            </p:nvGrpSpPr>
            <p:grpSpPr>
              <a:xfrm>
                <a:off x="7464463" y="4197582"/>
                <a:ext cx="240015" cy="142119"/>
                <a:chOff x="303859" y="3320962"/>
                <a:chExt cx="240015" cy="375103"/>
              </a:xfrm>
              <a:noFill/>
              <a:effectLst/>
            </p:grpSpPr>
            <p:grpSp>
              <p:nvGrpSpPr>
                <p:cNvPr id="264" name="Group 263"/>
                <p:cNvGrpSpPr/>
                <p:nvPr/>
              </p:nvGrpSpPr>
              <p:grpSpPr>
                <a:xfrm>
                  <a:off x="303859" y="3320962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270" name="Rectangle 269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73" name="Straight Connector 272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grpSp>
              <p:nvGrpSpPr>
                <p:cNvPr id="265" name="Group 264"/>
                <p:cNvGrpSpPr/>
                <p:nvPr/>
              </p:nvGrpSpPr>
              <p:grpSpPr>
                <a:xfrm>
                  <a:off x="303859" y="3508935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268" name="Rectangle 267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69" name="Straight Connector 268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</p:grpSp>
        </p:grpSp>
      </p:grpSp>
      <p:grpSp>
        <p:nvGrpSpPr>
          <p:cNvPr id="9" name="Group 8"/>
          <p:cNvGrpSpPr/>
          <p:nvPr/>
        </p:nvGrpSpPr>
        <p:grpSpPr>
          <a:xfrm>
            <a:off x="366431" y="4449645"/>
            <a:ext cx="494448" cy="327724"/>
            <a:chOff x="366431" y="4449645"/>
            <a:chExt cx="494448" cy="327724"/>
          </a:xfrm>
        </p:grpSpPr>
        <p:grpSp>
          <p:nvGrpSpPr>
            <p:cNvPr id="203" name="Group 202"/>
            <p:cNvGrpSpPr/>
            <p:nvPr/>
          </p:nvGrpSpPr>
          <p:grpSpPr>
            <a:xfrm>
              <a:off x="602264" y="4590239"/>
              <a:ext cx="258615" cy="187130"/>
              <a:chOff x="539692" y="3695811"/>
              <a:chExt cx="374261" cy="187130"/>
            </a:xfrm>
            <a:noFill/>
            <a:effectLst/>
          </p:grpSpPr>
          <p:sp>
            <p:nvSpPr>
              <p:cNvPr id="465" name="Rectangle 464"/>
              <p:cNvSpPr/>
              <p:nvPr/>
            </p:nvSpPr>
            <p:spPr>
              <a:xfrm>
                <a:off x="539692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6" name="Straight Connector 465"/>
              <p:cNvCxnSpPr/>
              <p:nvPr/>
            </p:nvCxnSpPr>
            <p:spPr>
              <a:xfrm flipH="1">
                <a:off x="539692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467" name="Rectangle 466"/>
              <p:cNvSpPr/>
              <p:nvPr/>
            </p:nvSpPr>
            <p:spPr>
              <a:xfrm>
                <a:off x="726823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8" name="Straight Connector 467"/>
              <p:cNvCxnSpPr/>
              <p:nvPr/>
            </p:nvCxnSpPr>
            <p:spPr>
              <a:xfrm flipH="1">
                <a:off x="726823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204" name="Rectangle 203"/>
            <p:cNvSpPr/>
            <p:nvPr/>
          </p:nvSpPr>
          <p:spPr>
            <a:xfrm>
              <a:off x="366431" y="4590239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/>
            <p:cNvCxnSpPr/>
            <p:nvPr/>
          </p:nvCxnSpPr>
          <p:spPr>
            <a:xfrm flipH="1">
              <a:off x="366431" y="4590239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366431" y="4449645"/>
              <a:ext cx="240015" cy="140848"/>
              <a:chOff x="303859" y="3320962"/>
              <a:chExt cx="240015" cy="375103"/>
            </a:xfrm>
            <a:noFill/>
            <a:effectLst/>
          </p:grpSpPr>
          <p:grpSp>
            <p:nvGrpSpPr>
              <p:cNvPr id="459" name="Group 458"/>
              <p:cNvGrpSpPr/>
              <p:nvPr/>
            </p:nvGrpSpPr>
            <p:grpSpPr>
              <a:xfrm>
                <a:off x="303859" y="3320962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463" name="Rectangle 462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4" name="Straight Connector 463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460" name="Group 459"/>
              <p:cNvGrpSpPr/>
              <p:nvPr/>
            </p:nvGrpSpPr>
            <p:grpSpPr>
              <a:xfrm>
                <a:off x="303859" y="3508935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461" name="Rectangle 460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2" name="Straight Connector 461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</p:grpSp>
      </p:grpSp>
      <p:grpSp>
        <p:nvGrpSpPr>
          <p:cNvPr id="250" name="Group 249"/>
          <p:cNvGrpSpPr/>
          <p:nvPr/>
        </p:nvGrpSpPr>
        <p:grpSpPr>
          <a:xfrm>
            <a:off x="4618970" y="4691699"/>
            <a:ext cx="562343" cy="187130"/>
            <a:chOff x="539692" y="3695811"/>
            <a:chExt cx="374261" cy="187130"/>
          </a:xfrm>
          <a:noFill/>
          <a:effectLst/>
        </p:grpSpPr>
        <p:sp>
          <p:nvSpPr>
            <p:cNvPr id="260" name="Rectangle 259"/>
            <p:cNvSpPr/>
            <p:nvPr/>
          </p:nvSpPr>
          <p:spPr>
            <a:xfrm>
              <a:off x="539692" y="3695811"/>
              <a:ext cx="187130" cy="187130"/>
            </a:xfrm>
            <a:prstGeom prst="rect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1" name="Straight Connector 260"/>
            <p:cNvCxnSpPr/>
            <p:nvPr/>
          </p:nvCxnSpPr>
          <p:spPr>
            <a:xfrm flipH="1">
              <a:off x="539692" y="3695811"/>
              <a:ext cx="187130" cy="187130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262" name="Rectangle 261"/>
            <p:cNvSpPr/>
            <p:nvPr/>
          </p:nvSpPr>
          <p:spPr>
            <a:xfrm>
              <a:off x="726823" y="3695811"/>
              <a:ext cx="187130" cy="187130"/>
            </a:xfrm>
            <a:prstGeom prst="rect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3" name="Straight Connector 262"/>
            <p:cNvCxnSpPr/>
            <p:nvPr/>
          </p:nvCxnSpPr>
          <p:spPr>
            <a:xfrm flipH="1">
              <a:off x="726823" y="3695811"/>
              <a:ext cx="187130" cy="187130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</p:grpSp>
      <p:sp>
        <p:nvSpPr>
          <p:cNvPr id="251" name="Rectangle 250"/>
          <p:cNvSpPr/>
          <p:nvPr/>
        </p:nvSpPr>
        <p:spPr>
          <a:xfrm>
            <a:off x="4383137" y="4691699"/>
            <a:ext cx="240015" cy="18713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2" name="Straight Connector 251"/>
          <p:cNvCxnSpPr/>
          <p:nvPr/>
        </p:nvCxnSpPr>
        <p:spPr>
          <a:xfrm flipH="1">
            <a:off x="4383137" y="4691699"/>
            <a:ext cx="240015" cy="18713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grpSp>
        <p:nvGrpSpPr>
          <p:cNvPr id="253" name="Group 252"/>
          <p:cNvGrpSpPr/>
          <p:nvPr/>
        </p:nvGrpSpPr>
        <p:grpSpPr>
          <a:xfrm>
            <a:off x="4383137" y="4550920"/>
            <a:ext cx="240015" cy="141033"/>
            <a:chOff x="303859" y="3320962"/>
            <a:chExt cx="240015" cy="375103"/>
          </a:xfrm>
          <a:noFill/>
          <a:effectLst/>
        </p:grpSpPr>
        <p:grpSp>
          <p:nvGrpSpPr>
            <p:cNvPr id="254" name="Group 253"/>
            <p:cNvGrpSpPr/>
            <p:nvPr/>
          </p:nvGrpSpPr>
          <p:grpSpPr>
            <a:xfrm>
              <a:off x="303859" y="3320962"/>
              <a:ext cx="240015" cy="187130"/>
              <a:chOff x="2100263" y="3121819"/>
              <a:chExt cx="757238" cy="757238"/>
            </a:xfrm>
            <a:grpFill/>
            <a:effectLst/>
          </p:grpSpPr>
          <p:sp>
            <p:nvSpPr>
              <p:cNvPr id="258" name="Rectangle 257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9" name="Straight Connector 258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grpSp>
          <p:nvGrpSpPr>
            <p:cNvPr id="255" name="Group 254"/>
            <p:cNvGrpSpPr/>
            <p:nvPr/>
          </p:nvGrpSpPr>
          <p:grpSpPr>
            <a:xfrm>
              <a:off x="303859" y="3508935"/>
              <a:ext cx="240015" cy="187130"/>
              <a:chOff x="2100263" y="3121819"/>
              <a:chExt cx="757238" cy="757238"/>
            </a:xfrm>
            <a:grpFill/>
            <a:effectLst/>
          </p:grpSpPr>
          <p:sp>
            <p:nvSpPr>
              <p:cNvPr id="256" name="Rectangle 255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7" name="Straight Connector 256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</p:grpSp>
      <p:sp>
        <p:nvSpPr>
          <p:cNvPr id="507" name="Rectangle 506"/>
          <p:cNvSpPr/>
          <p:nvPr/>
        </p:nvSpPr>
        <p:spPr>
          <a:xfrm>
            <a:off x="5305426" y="52940"/>
            <a:ext cx="3665754" cy="9222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6" name="Group 175"/>
          <p:cNvGrpSpPr/>
          <p:nvPr/>
        </p:nvGrpSpPr>
        <p:grpSpPr>
          <a:xfrm>
            <a:off x="2236048" y="2018063"/>
            <a:ext cx="4261953" cy="2168299"/>
            <a:chOff x="2236048" y="2018063"/>
            <a:chExt cx="4261953" cy="2168299"/>
          </a:xfrm>
        </p:grpSpPr>
        <p:grpSp>
          <p:nvGrpSpPr>
            <p:cNvPr id="177" name="Group 176"/>
            <p:cNvGrpSpPr/>
            <p:nvPr/>
          </p:nvGrpSpPr>
          <p:grpSpPr>
            <a:xfrm>
              <a:off x="2289427" y="2076624"/>
              <a:ext cx="4117775" cy="2064928"/>
              <a:chOff x="668464" y="1161308"/>
              <a:chExt cx="3806013" cy="1907007"/>
            </a:xfrm>
          </p:grpSpPr>
          <p:sp>
            <p:nvSpPr>
              <p:cNvPr id="230" name="Shape 215"/>
              <p:cNvSpPr/>
              <p:nvPr/>
            </p:nvSpPr>
            <p:spPr>
              <a:xfrm>
                <a:off x="2588029" y="1161308"/>
                <a:ext cx="1886448" cy="1907007"/>
              </a:xfrm>
              <a:prstGeom prst="rect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Shape 217"/>
              <p:cNvSpPr/>
              <p:nvPr/>
            </p:nvSpPr>
            <p:spPr>
              <a:xfrm>
                <a:off x="668464" y="1161995"/>
                <a:ext cx="1921021" cy="1906319"/>
              </a:xfrm>
              <a:prstGeom prst="rect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2" name="Straight Connector 231"/>
              <p:cNvCxnSpPr>
                <a:stCxn id="231" idx="3"/>
                <a:endCxn id="230" idx="3"/>
              </p:cNvCxnSpPr>
              <p:nvPr/>
            </p:nvCxnSpPr>
            <p:spPr>
              <a:xfrm flipV="1">
                <a:off x="2589485" y="2116566"/>
                <a:ext cx="1884992" cy="344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8" name="Oval 177"/>
            <p:cNvSpPr/>
            <p:nvPr/>
          </p:nvSpPr>
          <p:spPr>
            <a:xfrm>
              <a:off x="6330565" y="2023629"/>
              <a:ext cx="167436" cy="1674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6330565" y="3021278"/>
              <a:ext cx="167436" cy="1674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6330565" y="4018926"/>
              <a:ext cx="167436" cy="1674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2236048" y="2018063"/>
              <a:ext cx="2226602" cy="2162733"/>
              <a:chOff x="2236048" y="2018866"/>
              <a:chExt cx="2226602" cy="2162733"/>
            </a:xfrm>
            <a:solidFill>
              <a:schemeClr val="bg1">
                <a:lumMod val="50000"/>
              </a:schemeClr>
            </a:solidFill>
          </p:grpSpPr>
          <p:sp>
            <p:nvSpPr>
              <p:cNvPr id="182" name="Oval 181"/>
              <p:cNvSpPr/>
              <p:nvPr/>
            </p:nvSpPr>
            <p:spPr>
              <a:xfrm>
                <a:off x="4295214" y="2018866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4295214" y="3016515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295214" y="4014163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2236048" y="2018866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2236048" y="4014163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3" name="Group 232"/>
          <p:cNvGrpSpPr/>
          <p:nvPr/>
        </p:nvGrpSpPr>
        <p:grpSpPr>
          <a:xfrm>
            <a:off x="886677" y="1268260"/>
            <a:ext cx="7066967" cy="3633226"/>
            <a:chOff x="1068852" y="1102300"/>
            <a:chExt cx="7066967" cy="36332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4" name="Rectangle 233"/>
                <p:cNvSpPr/>
                <p:nvPr/>
              </p:nvSpPr>
              <p:spPr>
                <a:xfrm>
                  <a:off x="1068853" y="1325107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853" y="1325107"/>
                  <a:ext cx="840808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5" name="Straight Arrow Connector 234"/>
            <p:cNvCxnSpPr/>
            <p:nvPr/>
          </p:nvCxnSpPr>
          <p:spPr>
            <a:xfrm>
              <a:off x="1768050" y="1692837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" name="Rectangle 235"/>
                <p:cNvSpPr/>
                <p:nvPr/>
              </p:nvSpPr>
              <p:spPr>
                <a:xfrm>
                  <a:off x="1068852" y="4285723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852" y="4285723"/>
                  <a:ext cx="840808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7" name="Straight Arrow Connector 236"/>
            <p:cNvCxnSpPr/>
            <p:nvPr/>
          </p:nvCxnSpPr>
          <p:spPr>
            <a:xfrm flipV="1">
              <a:off x="1852492" y="4153259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>
              <a:off x="3718995" y="1721873"/>
              <a:ext cx="701166" cy="1043635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9" name="Rectangle 238"/>
                <p:cNvSpPr/>
                <p:nvPr/>
              </p:nvSpPr>
              <p:spPr>
                <a:xfrm>
                  <a:off x="3316603" y="1253455"/>
                  <a:ext cx="837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5" name="Rectangle 3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6603" y="1253455"/>
                  <a:ext cx="83708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Rectangle 239"/>
                <p:cNvSpPr/>
                <p:nvPr/>
              </p:nvSpPr>
              <p:spPr>
                <a:xfrm>
                  <a:off x="6831115" y="1102300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7" name="Rectangle 30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115" y="1102300"/>
                  <a:ext cx="840808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1" name="Straight Arrow Connector 240"/>
            <p:cNvCxnSpPr/>
            <p:nvPr/>
          </p:nvCxnSpPr>
          <p:spPr>
            <a:xfrm flipH="1">
              <a:off x="4809632" y="1619473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/>
            <p:cNvCxnSpPr/>
            <p:nvPr/>
          </p:nvCxnSpPr>
          <p:spPr>
            <a:xfrm flipH="1">
              <a:off x="6834061" y="1545902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Rectangle 244"/>
                <p:cNvSpPr/>
                <p:nvPr/>
              </p:nvSpPr>
              <p:spPr>
                <a:xfrm>
                  <a:off x="7304053" y="2209341"/>
                  <a:ext cx="8317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3" name="Rectangle 3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053" y="2209341"/>
                  <a:ext cx="831766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6" name="Straight Arrow Connector 245"/>
            <p:cNvCxnSpPr/>
            <p:nvPr/>
          </p:nvCxnSpPr>
          <p:spPr>
            <a:xfrm flipH="1">
              <a:off x="6852390" y="2652943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Rectangle 246"/>
                <p:cNvSpPr/>
                <p:nvPr/>
              </p:nvSpPr>
              <p:spPr>
                <a:xfrm>
                  <a:off x="6821159" y="4298694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6" name="Rectangle 3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1159" y="4298694"/>
                  <a:ext cx="840808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6" name="Straight Arrow Connector 265"/>
            <p:cNvCxnSpPr/>
            <p:nvPr/>
          </p:nvCxnSpPr>
          <p:spPr>
            <a:xfrm flipH="1" flipV="1">
              <a:off x="6882673" y="4055010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Rectangle 266"/>
                <p:cNvSpPr/>
                <p:nvPr/>
              </p:nvSpPr>
              <p:spPr>
                <a:xfrm>
                  <a:off x="3216484" y="4366194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0" name="Rectangle 3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484" y="4366194"/>
                  <a:ext cx="840808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1" name="Straight Arrow Connector 270"/>
            <p:cNvCxnSpPr/>
            <p:nvPr/>
          </p:nvCxnSpPr>
          <p:spPr>
            <a:xfrm flipV="1">
              <a:off x="4015727" y="4176904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2" name="Rectangle 271"/>
                <p:cNvSpPr/>
                <p:nvPr/>
              </p:nvSpPr>
              <p:spPr>
                <a:xfrm>
                  <a:off x="4820461" y="1179276"/>
                  <a:ext cx="84080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2" name="Rectangle 3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0461" y="1179276"/>
                  <a:ext cx="840807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8" name="Group 277"/>
          <p:cNvGrpSpPr/>
          <p:nvPr/>
        </p:nvGrpSpPr>
        <p:grpSpPr>
          <a:xfrm>
            <a:off x="2969569" y="2806973"/>
            <a:ext cx="583404" cy="918117"/>
            <a:chOff x="3151744" y="2641013"/>
            <a:chExt cx="583404" cy="9181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TextBox 278"/>
                <p:cNvSpPr txBox="1"/>
                <p:nvPr/>
              </p:nvSpPr>
              <p:spPr>
                <a:xfrm>
                  <a:off x="3223085" y="3189092"/>
                  <a:ext cx="512063" cy="3700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9" name="TextBox 2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3085" y="3189092"/>
                  <a:ext cx="512063" cy="37003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983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0" name="Group 279"/>
            <p:cNvGrpSpPr/>
            <p:nvPr/>
          </p:nvGrpSpPr>
          <p:grpSpPr>
            <a:xfrm>
              <a:off x="3334692" y="3020879"/>
              <a:ext cx="374260" cy="184893"/>
              <a:chOff x="1085416" y="3150573"/>
              <a:chExt cx="602742" cy="301371"/>
            </a:xfrm>
          </p:grpSpPr>
          <p:sp>
            <p:nvSpPr>
              <p:cNvPr id="304" name="Rectangle 303"/>
              <p:cNvSpPr/>
              <p:nvPr/>
            </p:nvSpPr>
            <p:spPr>
              <a:xfrm>
                <a:off x="1085416" y="3150573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5" name="Straight Connector 304"/>
              <p:cNvCxnSpPr/>
              <p:nvPr/>
            </p:nvCxnSpPr>
            <p:spPr>
              <a:xfrm flipH="1">
                <a:off x="1085416" y="3150573"/>
                <a:ext cx="301371" cy="301371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6" name="Rectangle 305"/>
              <p:cNvSpPr/>
              <p:nvPr/>
            </p:nvSpPr>
            <p:spPr>
              <a:xfrm>
                <a:off x="1386787" y="3150573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/>
              <p:nvPr/>
            </p:nvCxnSpPr>
            <p:spPr>
              <a:xfrm flipH="1">
                <a:off x="1386787" y="3150573"/>
                <a:ext cx="301371" cy="301371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1" name="Group 280"/>
            <p:cNvGrpSpPr/>
            <p:nvPr/>
          </p:nvGrpSpPr>
          <p:grpSpPr>
            <a:xfrm>
              <a:off x="3151744" y="2641013"/>
              <a:ext cx="183719" cy="564759"/>
              <a:chOff x="415388" y="2690670"/>
              <a:chExt cx="240015" cy="561979"/>
            </a:xfrm>
          </p:grpSpPr>
          <p:sp>
            <p:nvSpPr>
              <p:cNvPr id="282" name="Rectangle 281"/>
              <p:cNvSpPr/>
              <p:nvPr/>
            </p:nvSpPr>
            <p:spPr>
              <a:xfrm>
                <a:off x="415388" y="3065519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3" name="Straight Connector 292"/>
              <p:cNvCxnSpPr/>
              <p:nvPr/>
            </p:nvCxnSpPr>
            <p:spPr>
              <a:xfrm flipH="1">
                <a:off x="415388" y="3065519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4" name="Group 293"/>
              <p:cNvGrpSpPr/>
              <p:nvPr/>
            </p:nvGrpSpPr>
            <p:grpSpPr>
              <a:xfrm>
                <a:off x="415388" y="2690670"/>
                <a:ext cx="240015" cy="375104"/>
                <a:chOff x="697517" y="2546883"/>
                <a:chExt cx="386541" cy="604100"/>
              </a:xfrm>
            </p:grpSpPr>
            <p:grpSp>
              <p:nvGrpSpPr>
                <p:cNvPr id="297" name="Group 296"/>
                <p:cNvGrpSpPr/>
                <p:nvPr/>
              </p:nvGrpSpPr>
              <p:grpSpPr>
                <a:xfrm>
                  <a:off x="697517" y="2546883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302" name="Rectangle 301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03" name="Straight Connector 302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8" name="Group 297"/>
                <p:cNvGrpSpPr/>
                <p:nvPr/>
              </p:nvGrpSpPr>
              <p:grpSpPr>
                <a:xfrm>
                  <a:off x="697517" y="2849612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300" name="Rectangle 299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01" name="Straight Connector 300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308" name="Group 307"/>
          <p:cNvGrpSpPr/>
          <p:nvPr/>
        </p:nvGrpSpPr>
        <p:grpSpPr>
          <a:xfrm>
            <a:off x="1006809" y="2433729"/>
            <a:ext cx="1781564" cy="814793"/>
            <a:chOff x="1063198" y="2206086"/>
            <a:chExt cx="1781564" cy="814793"/>
          </a:xfrm>
        </p:grpSpPr>
        <p:cxnSp>
          <p:nvCxnSpPr>
            <p:cNvPr id="309" name="Straight Arrow Connector 308"/>
            <p:cNvCxnSpPr/>
            <p:nvPr/>
          </p:nvCxnSpPr>
          <p:spPr>
            <a:xfrm>
              <a:off x="1491253" y="2558969"/>
              <a:ext cx="1160175" cy="386431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0" name="Rectangle 309"/>
                <p:cNvSpPr/>
                <p:nvPr/>
              </p:nvSpPr>
              <p:spPr>
                <a:xfrm>
                  <a:off x="1063198" y="2206086"/>
                  <a:ext cx="44242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3" name="Rectangle 30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198" y="2206086"/>
                  <a:ext cx="442429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1" name="Oval 310"/>
            <p:cNvSpPr/>
            <p:nvPr/>
          </p:nvSpPr>
          <p:spPr>
            <a:xfrm>
              <a:off x="2712227" y="2888344"/>
              <a:ext cx="132535" cy="13253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708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5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Property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1391512" y="1622499"/>
            <a:ext cx="1574153" cy="1545506"/>
            <a:chOff x="1391512" y="1622499"/>
            <a:chExt cx="1574153" cy="154550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1" name="Rectangle 60"/>
            <p:cNvSpPr/>
            <p:nvPr/>
          </p:nvSpPr>
          <p:spPr>
            <a:xfrm>
              <a:off x="1391512" y="2620827"/>
              <a:ext cx="1055223" cy="543542"/>
            </a:xfrm>
            <a:prstGeom prst="rect">
              <a:avLst/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911434" y="1622499"/>
              <a:ext cx="1054231" cy="1545506"/>
            </a:xfrm>
            <a:prstGeom prst="rect">
              <a:avLst/>
            </a:prstGeom>
            <a:grp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" name="Straight Connector 62"/>
          <p:cNvCxnSpPr>
            <a:stCxn id="102" idx="2"/>
            <a:endCxn id="104" idx="6"/>
          </p:cNvCxnSpPr>
          <p:nvPr/>
        </p:nvCxnSpPr>
        <p:spPr>
          <a:xfrm>
            <a:off x="1314987" y="2617003"/>
            <a:ext cx="224840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116" idx="0"/>
            <a:endCxn id="103" idx="4"/>
          </p:cNvCxnSpPr>
          <p:nvPr/>
        </p:nvCxnSpPr>
        <p:spPr>
          <a:xfrm>
            <a:off x="2447826" y="1533212"/>
            <a:ext cx="2619" cy="228871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06" idx="0"/>
          </p:cNvCxnSpPr>
          <p:nvPr/>
        </p:nvCxnSpPr>
        <p:spPr>
          <a:xfrm flipH="1">
            <a:off x="3483429" y="1530586"/>
            <a:ext cx="1" cy="1109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385365" y="3741969"/>
            <a:ext cx="1083979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07" idx="2"/>
            <a:endCxn id="106" idx="6"/>
          </p:cNvCxnSpPr>
          <p:nvPr/>
        </p:nvCxnSpPr>
        <p:spPr>
          <a:xfrm flipV="1">
            <a:off x="1296826" y="1610918"/>
            <a:ext cx="2265886" cy="577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2370482" y="2537042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>
            <a:stCxn id="104" idx="4"/>
            <a:endCxn id="105" idx="0"/>
          </p:cNvCxnSpPr>
          <p:nvPr/>
        </p:nvCxnSpPr>
        <p:spPr>
          <a:xfrm>
            <a:off x="3483427" y="2696964"/>
            <a:ext cx="0" cy="96504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957652" y="1610915"/>
            <a:ext cx="0" cy="154550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903421" y="1610915"/>
            <a:ext cx="0" cy="1045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419866" y="3161250"/>
            <a:ext cx="1036598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107" idx="0"/>
            <a:endCxn id="101" idx="4"/>
          </p:cNvCxnSpPr>
          <p:nvPr/>
        </p:nvCxnSpPr>
        <p:spPr>
          <a:xfrm>
            <a:off x="1376787" y="1536730"/>
            <a:ext cx="18159" cy="2285200"/>
          </a:xfrm>
          <a:prstGeom prst="lin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endCxn id="105" idx="6"/>
          </p:cNvCxnSpPr>
          <p:nvPr/>
        </p:nvCxnSpPr>
        <p:spPr>
          <a:xfrm>
            <a:off x="2469342" y="3741969"/>
            <a:ext cx="1094046" cy="0"/>
          </a:xfrm>
          <a:prstGeom prst="lin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106" idx="6"/>
          </p:cNvCxnSpPr>
          <p:nvPr/>
        </p:nvCxnSpPr>
        <p:spPr>
          <a:xfrm>
            <a:off x="3511630" y="1610915"/>
            <a:ext cx="51082" cy="1"/>
          </a:xfrm>
          <a:prstGeom prst="lin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1314985" y="3662008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1314985" y="2537042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370482" y="3662008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3403466" y="2537042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/>
          <p:nvPr/>
        </p:nvSpPr>
        <p:spPr>
          <a:xfrm>
            <a:off x="3403466" y="3662008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/>
          <p:nvPr/>
        </p:nvSpPr>
        <p:spPr>
          <a:xfrm>
            <a:off x="3404143" y="1530586"/>
            <a:ext cx="158569" cy="16065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1296826" y="1536730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/>
          <p:cNvCxnSpPr/>
          <p:nvPr/>
        </p:nvCxnSpPr>
        <p:spPr>
          <a:xfrm>
            <a:off x="2469342" y="3156421"/>
            <a:ext cx="1036598" cy="0"/>
          </a:xfrm>
          <a:prstGeom prst="lin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/>
          <p:cNvSpPr/>
          <p:nvPr/>
        </p:nvSpPr>
        <p:spPr>
          <a:xfrm>
            <a:off x="1831333" y="1529977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864317" y="1529977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1832697" y="2541925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2875108" y="2541925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2369806" y="3076460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402790" y="3076460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2874261" y="3064742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2367863" y="1533212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/>
          <p:nvPr/>
        </p:nvSpPr>
        <p:spPr>
          <a:xfrm>
            <a:off x="1320330" y="3081289"/>
            <a:ext cx="159922" cy="1599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up 158"/>
          <p:cNvGrpSpPr/>
          <p:nvPr/>
        </p:nvGrpSpPr>
        <p:grpSpPr>
          <a:xfrm>
            <a:off x="5344557" y="1508967"/>
            <a:ext cx="2266564" cy="2291953"/>
            <a:chOff x="858282" y="1689899"/>
            <a:chExt cx="2266564" cy="2291953"/>
          </a:xfrm>
        </p:grpSpPr>
        <p:sp>
          <p:nvSpPr>
            <p:cNvPr id="85" name="Rectangle 84"/>
            <p:cNvSpPr/>
            <p:nvPr/>
          </p:nvSpPr>
          <p:spPr>
            <a:xfrm>
              <a:off x="1999890" y="2770173"/>
              <a:ext cx="511403" cy="55775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>
              <a:stCxn id="141" idx="2"/>
              <a:endCxn id="143" idx="6"/>
            </p:cNvCxnSpPr>
            <p:nvPr/>
          </p:nvCxnSpPr>
          <p:spPr>
            <a:xfrm>
              <a:off x="876443" y="2776925"/>
              <a:ext cx="2248403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151" idx="0"/>
              <a:endCxn id="142" idx="4"/>
            </p:cNvCxnSpPr>
            <p:nvPr/>
          </p:nvCxnSpPr>
          <p:spPr>
            <a:xfrm>
              <a:off x="2009282" y="1693134"/>
              <a:ext cx="2619" cy="2288718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146" idx="0"/>
              <a:endCxn id="140" idx="4"/>
            </p:cNvCxnSpPr>
            <p:nvPr/>
          </p:nvCxnSpPr>
          <p:spPr>
            <a:xfrm>
              <a:off x="938245" y="1696652"/>
              <a:ext cx="18159" cy="228520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145" idx="0"/>
            </p:cNvCxnSpPr>
            <p:nvPr/>
          </p:nvCxnSpPr>
          <p:spPr>
            <a:xfrm flipH="1">
              <a:off x="3044885" y="1690508"/>
              <a:ext cx="1" cy="1109366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46821" y="3901891"/>
              <a:ext cx="1083979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1931938" y="2696964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>
              <a:stCxn id="143" idx="4"/>
              <a:endCxn id="144" idx="0"/>
            </p:cNvCxnSpPr>
            <p:nvPr/>
          </p:nvCxnSpPr>
          <p:spPr>
            <a:xfrm>
              <a:off x="3044883" y="2856886"/>
              <a:ext cx="0" cy="96504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030798" y="3316343"/>
              <a:ext cx="103659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519108" y="1770837"/>
              <a:ext cx="0" cy="1545506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1464877" y="1770837"/>
              <a:ext cx="0" cy="1045366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981322" y="3321172"/>
              <a:ext cx="103659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endCxn id="144" idx="6"/>
            </p:cNvCxnSpPr>
            <p:nvPr/>
          </p:nvCxnSpPr>
          <p:spPr>
            <a:xfrm>
              <a:off x="2030798" y="3901891"/>
              <a:ext cx="1094046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46" idx="2"/>
              <a:endCxn id="145" idx="6"/>
            </p:cNvCxnSpPr>
            <p:nvPr/>
          </p:nvCxnSpPr>
          <p:spPr>
            <a:xfrm flipV="1">
              <a:off x="858282" y="1770838"/>
              <a:ext cx="2265886" cy="5775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endCxn id="145" idx="6"/>
            </p:cNvCxnSpPr>
            <p:nvPr/>
          </p:nvCxnSpPr>
          <p:spPr>
            <a:xfrm>
              <a:off x="3073086" y="1770837"/>
              <a:ext cx="51082" cy="1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/>
            <p:cNvSpPr/>
            <p:nvPr/>
          </p:nvSpPr>
          <p:spPr>
            <a:xfrm>
              <a:off x="876441" y="3821930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876441" y="2696964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931938" y="3821930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964922" y="2696964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143"/>
            <p:cNvSpPr/>
            <p:nvPr/>
          </p:nvSpPr>
          <p:spPr>
            <a:xfrm>
              <a:off x="2964922" y="3821930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/>
            <p:cNvSpPr/>
            <p:nvPr/>
          </p:nvSpPr>
          <p:spPr>
            <a:xfrm>
              <a:off x="2965599" y="1690508"/>
              <a:ext cx="158569" cy="16065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145"/>
            <p:cNvSpPr/>
            <p:nvPr/>
          </p:nvSpPr>
          <p:spPr>
            <a:xfrm>
              <a:off x="858282" y="1696652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392789" y="1689899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2425773" y="1689899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Oval 148"/>
            <p:cNvSpPr/>
            <p:nvPr/>
          </p:nvSpPr>
          <p:spPr>
            <a:xfrm>
              <a:off x="1394153" y="2701847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2964246" y="3236382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Oval 150"/>
            <p:cNvSpPr/>
            <p:nvPr/>
          </p:nvSpPr>
          <p:spPr>
            <a:xfrm>
              <a:off x="1929319" y="1693134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Oval 151"/>
            <p:cNvSpPr/>
            <p:nvPr/>
          </p:nvSpPr>
          <p:spPr>
            <a:xfrm>
              <a:off x="881786" y="3241211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2436564" y="2701847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Oval 153"/>
            <p:cNvSpPr/>
            <p:nvPr/>
          </p:nvSpPr>
          <p:spPr>
            <a:xfrm>
              <a:off x="1931262" y="3236382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2435717" y="3224664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6419845" y="2513775"/>
            <a:ext cx="665224" cy="699340"/>
            <a:chOff x="6569937" y="2668432"/>
            <a:chExt cx="665224" cy="699340"/>
          </a:xfrm>
          <a:solidFill>
            <a:schemeClr val="accent6"/>
          </a:solidFill>
        </p:grpSpPr>
        <p:sp>
          <p:nvSpPr>
            <p:cNvPr id="161" name="Oval 160"/>
            <p:cNvSpPr/>
            <p:nvPr/>
          </p:nvSpPr>
          <p:spPr>
            <a:xfrm>
              <a:off x="6570613" y="2668432"/>
              <a:ext cx="159922" cy="15992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7075239" y="2673315"/>
              <a:ext cx="159922" cy="15992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Oval 162"/>
            <p:cNvSpPr/>
            <p:nvPr/>
          </p:nvSpPr>
          <p:spPr>
            <a:xfrm>
              <a:off x="6569937" y="3207850"/>
              <a:ext cx="159922" cy="15992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074392" y="3196132"/>
              <a:ext cx="159922" cy="159922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6" name="Oval 165"/>
          <p:cNvSpPr/>
          <p:nvPr/>
        </p:nvSpPr>
        <p:spPr>
          <a:xfrm>
            <a:off x="2370482" y="2543804"/>
            <a:ext cx="159922" cy="1599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with Locality</a:t>
            </a:r>
          </a:p>
        </p:txBody>
      </p:sp>
      <p:grpSp>
        <p:nvGrpSpPr>
          <p:cNvPr id="276" name="Group 275"/>
          <p:cNvGrpSpPr/>
          <p:nvPr/>
        </p:nvGrpSpPr>
        <p:grpSpPr>
          <a:xfrm>
            <a:off x="886677" y="1084646"/>
            <a:ext cx="7973945" cy="3834661"/>
            <a:chOff x="886677" y="1084646"/>
            <a:chExt cx="7973945" cy="3834661"/>
          </a:xfrm>
        </p:grpSpPr>
        <p:grpSp>
          <p:nvGrpSpPr>
            <p:cNvPr id="4" name="Group 3"/>
            <p:cNvGrpSpPr/>
            <p:nvPr/>
          </p:nvGrpSpPr>
          <p:grpSpPr>
            <a:xfrm>
              <a:off x="2236048" y="2018063"/>
              <a:ext cx="4261953" cy="2168299"/>
              <a:chOff x="2236048" y="2018063"/>
              <a:chExt cx="4261953" cy="216829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289427" y="2076624"/>
                <a:ext cx="4117775" cy="2064928"/>
                <a:chOff x="668464" y="1161308"/>
                <a:chExt cx="3806013" cy="1907007"/>
              </a:xfrm>
            </p:grpSpPr>
            <p:sp>
              <p:nvSpPr>
                <p:cNvPr id="15" name="Shape 215"/>
                <p:cNvSpPr/>
                <p:nvPr/>
              </p:nvSpPr>
              <p:spPr>
                <a:xfrm>
                  <a:off x="2588029" y="1161308"/>
                  <a:ext cx="1886448" cy="1907007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" name="Shape 217"/>
                <p:cNvSpPr/>
                <p:nvPr/>
              </p:nvSpPr>
              <p:spPr>
                <a:xfrm>
                  <a:off x="668464" y="1161995"/>
                  <a:ext cx="1921021" cy="1906319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bg1">
                      <a:lumMod val="50000"/>
                    </a:schemeClr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7" name="Straight Connector 16"/>
                <p:cNvCxnSpPr>
                  <a:stCxn id="16" idx="3"/>
                  <a:endCxn id="15" idx="3"/>
                </p:cNvCxnSpPr>
                <p:nvPr/>
              </p:nvCxnSpPr>
              <p:spPr>
                <a:xfrm flipV="1">
                  <a:off x="2589485" y="2116566"/>
                  <a:ext cx="1884992" cy="344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Oval 5"/>
              <p:cNvSpPr/>
              <p:nvPr/>
            </p:nvSpPr>
            <p:spPr>
              <a:xfrm>
                <a:off x="6330565" y="2023629"/>
                <a:ext cx="167436" cy="16743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330565" y="3021278"/>
                <a:ext cx="167436" cy="16743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330565" y="4018926"/>
                <a:ext cx="167436" cy="16743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236048" y="2018063"/>
                <a:ext cx="2226602" cy="2162733"/>
                <a:chOff x="2236048" y="2018866"/>
                <a:chExt cx="2226602" cy="2162733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10" name="Oval 9"/>
                <p:cNvSpPr/>
                <p:nvPr/>
              </p:nvSpPr>
              <p:spPr>
                <a:xfrm>
                  <a:off x="4295214" y="2018866"/>
                  <a:ext cx="167436" cy="167436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4295214" y="3016515"/>
                  <a:ext cx="167436" cy="167436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4295214" y="4014163"/>
                  <a:ext cx="167436" cy="167436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2236048" y="2018866"/>
                  <a:ext cx="167436" cy="167436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2236048" y="4014163"/>
                  <a:ext cx="167436" cy="167436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7486029" y="2783222"/>
              <a:ext cx="1374593" cy="561979"/>
              <a:chOff x="6250899" y="2605741"/>
              <a:chExt cx="2213766" cy="9050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639454" y="3209021"/>
                <a:ext cx="1825211" cy="301781"/>
                <a:chOff x="6638798" y="3209431"/>
                <a:chExt cx="1508439" cy="301781"/>
              </a:xfrm>
              <a:effectLst/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6638798" y="3209431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6638798" y="3209431"/>
                  <a:ext cx="301371" cy="3013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940169" y="3209431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 flipH="1">
                  <a:off x="6940169" y="3209431"/>
                  <a:ext cx="301371" cy="3013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7544495" y="3209841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7544495" y="3209841"/>
                  <a:ext cx="301371" cy="3013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ectangle 34"/>
                <p:cNvSpPr/>
                <p:nvPr/>
              </p:nvSpPr>
              <p:spPr>
                <a:xfrm>
                  <a:off x="7241767" y="3209841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7241767" y="3209841"/>
                  <a:ext cx="301371" cy="3013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 36"/>
                <p:cNvSpPr/>
                <p:nvPr/>
              </p:nvSpPr>
              <p:spPr>
                <a:xfrm>
                  <a:off x="7845866" y="3209841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7845866" y="3209841"/>
                  <a:ext cx="301371" cy="3013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6250899" y="2605741"/>
                <a:ext cx="386541" cy="905061"/>
                <a:chOff x="6250899" y="2605741"/>
                <a:chExt cx="386541" cy="905061"/>
              </a:xfrm>
              <a:effectLst/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6250899" y="3209431"/>
                  <a:ext cx="386541" cy="30137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6250899" y="3209431"/>
                  <a:ext cx="386541" cy="3013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oup 22"/>
                <p:cNvGrpSpPr/>
                <p:nvPr/>
              </p:nvGrpSpPr>
              <p:grpSpPr>
                <a:xfrm>
                  <a:off x="6250899" y="2605741"/>
                  <a:ext cx="386541" cy="301371"/>
                  <a:chOff x="2100263" y="3121819"/>
                  <a:chExt cx="757238" cy="757238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" name="Straight Connector 27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6250899" y="2908470"/>
                  <a:ext cx="386541" cy="301371"/>
                  <a:chOff x="2100263" y="3121819"/>
                  <a:chExt cx="757238" cy="757238"/>
                </a:xfrm>
              </p:grpSpPr>
              <p:sp>
                <p:nvSpPr>
                  <p:cNvPr id="25" name="Rectangle 24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6" name="Straight Connector 25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9" name="Group 38"/>
            <p:cNvGrpSpPr/>
            <p:nvPr/>
          </p:nvGrpSpPr>
          <p:grpSpPr>
            <a:xfrm>
              <a:off x="2969569" y="2806973"/>
              <a:ext cx="583404" cy="918117"/>
              <a:chOff x="3151744" y="2641013"/>
              <a:chExt cx="583404" cy="91811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223085" y="3189092"/>
                    <a:ext cx="512063" cy="3700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0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3085" y="3189092"/>
                    <a:ext cx="512063" cy="370038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983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1" name="Group 40"/>
              <p:cNvGrpSpPr/>
              <p:nvPr/>
            </p:nvGrpSpPr>
            <p:grpSpPr>
              <a:xfrm>
                <a:off x="3334692" y="3020879"/>
                <a:ext cx="374260" cy="184893"/>
                <a:chOff x="1085416" y="3150573"/>
                <a:chExt cx="602742" cy="301371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085416" y="3150573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1085416" y="3150573"/>
                  <a:ext cx="301371" cy="301371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Rectangle 53"/>
                <p:cNvSpPr/>
                <p:nvPr/>
              </p:nvSpPr>
              <p:spPr>
                <a:xfrm>
                  <a:off x="1386787" y="3150573"/>
                  <a:ext cx="301371" cy="301371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1386787" y="3150573"/>
                  <a:ext cx="301371" cy="301371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/>
            </p:nvGrpSpPr>
            <p:grpSpPr>
              <a:xfrm>
                <a:off x="3151744" y="2641013"/>
                <a:ext cx="183719" cy="564759"/>
                <a:chOff x="415388" y="2690670"/>
                <a:chExt cx="240015" cy="561979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415388" y="3065519"/>
                  <a:ext cx="240015" cy="187130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415388" y="3065519"/>
                  <a:ext cx="240015" cy="187130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Group 44"/>
                <p:cNvGrpSpPr/>
                <p:nvPr/>
              </p:nvGrpSpPr>
              <p:grpSpPr>
                <a:xfrm>
                  <a:off x="415388" y="2690670"/>
                  <a:ext cx="240015" cy="375104"/>
                  <a:chOff x="697517" y="2546883"/>
                  <a:chExt cx="386541" cy="604100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697517" y="2546883"/>
                    <a:ext cx="386541" cy="301371"/>
                    <a:chOff x="2100263" y="3121819"/>
                    <a:chExt cx="757238" cy="757238"/>
                  </a:xfrm>
                  <a:effectLst/>
                </p:grpSpPr>
                <p:sp>
                  <p:nvSpPr>
                    <p:cNvPr id="50" name="Rectangle 49"/>
                    <p:cNvSpPr/>
                    <p:nvPr/>
                  </p:nvSpPr>
                  <p:spPr>
                    <a:xfrm>
                      <a:off x="2100263" y="3121819"/>
                      <a:ext cx="757238" cy="757238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1" name="Straight Connector 50"/>
                    <p:cNvCxnSpPr/>
                    <p:nvPr/>
                  </p:nvCxnSpPr>
                  <p:spPr>
                    <a:xfrm flipH="1">
                      <a:off x="2100263" y="3121819"/>
                      <a:ext cx="757238" cy="757238"/>
                    </a:xfrm>
                    <a:prstGeom prst="line">
                      <a:avLst/>
                    </a:prstGeom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697517" y="2849612"/>
                    <a:ext cx="386541" cy="301371"/>
                    <a:chOff x="2100263" y="3121819"/>
                    <a:chExt cx="757238" cy="757238"/>
                  </a:xfrm>
                  <a:effectLst/>
                </p:grpSpPr>
                <p:sp>
                  <p:nvSpPr>
                    <p:cNvPr id="48" name="Rectangle 47"/>
                    <p:cNvSpPr/>
                    <p:nvPr/>
                  </p:nvSpPr>
                  <p:spPr>
                    <a:xfrm>
                      <a:off x="2100263" y="3121819"/>
                      <a:ext cx="757238" cy="757238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 flipH="1">
                      <a:off x="2100263" y="3121819"/>
                      <a:ext cx="757238" cy="757238"/>
                    </a:xfrm>
                    <a:prstGeom prst="line">
                      <a:avLst/>
                    </a:prstGeom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56" name="Group 55"/>
            <p:cNvGrpSpPr/>
            <p:nvPr/>
          </p:nvGrpSpPr>
          <p:grpSpPr>
            <a:xfrm>
              <a:off x="1006809" y="2433729"/>
              <a:ext cx="1781564" cy="814793"/>
              <a:chOff x="1063198" y="2206086"/>
              <a:chExt cx="1781564" cy="814793"/>
            </a:xfrm>
          </p:grpSpPr>
          <p:cxnSp>
            <p:nvCxnSpPr>
              <p:cNvPr id="57" name="Straight Arrow Connector 56"/>
              <p:cNvCxnSpPr/>
              <p:nvPr/>
            </p:nvCxnSpPr>
            <p:spPr>
              <a:xfrm>
                <a:off x="1491253" y="2558969"/>
                <a:ext cx="1160175" cy="386431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/>
                  <p:cNvSpPr/>
                  <p:nvPr/>
                </p:nvSpPr>
                <p:spPr>
                  <a:xfrm>
                    <a:off x="1063198" y="2206086"/>
                    <a:ext cx="44242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03" name="Rectangle 30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3198" y="2206086"/>
                    <a:ext cx="442429" cy="46166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Oval 58"/>
              <p:cNvSpPr/>
              <p:nvPr/>
            </p:nvSpPr>
            <p:spPr>
              <a:xfrm>
                <a:off x="2712227" y="2888344"/>
                <a:ext cx="132535" cy="13253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886677" y="1268260"/>
              <a:ext cx="7066967" cy="3633226"/>
              <a:chOff x="1068852" y="1102300"/>
              <a:chExt cx="7066967" cy="36332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Rectangle 60"/>
                  <p:cNvSpPr/>
                  <p:nvPr/>
                </p:nvSpPr>
                <p:spPr>
                  <a:xfrm>
                    <a:off x="1068853" y="1325107"/>
                    <a:ext cx="84080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" name="Rectangle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8853" y="1325107"/>
                    <a:ext cx="840808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2" name="Straight Arrow Connector 61"/>
              <p:cNvCxnSpPr/>
              <p:nvPr/>
            </p:nvCxnSpPr>
            <p:spPr>
              <a:xfrm>
                <a:off x="1768050" y="1692837"/>
                <a:ext cx="469992" cy="243787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/>
                  <p:cNvSpPr/>
                  <p:nvPr/>
                </p:nvSpPr>
                <p:spPr>
                  <a:xfrm>
                    <a:off x="1068852" y="4285723"/>
                    <a:ext cx="84080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8" name="Rectangle 6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8852" y="4285723"/>
                    <a:ext cx="840808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4" name="Straight Arrow Connector 63"/>
              <p:cNvCxnSpPr/>
              <p:nvPr/>
            </p:nvCxnSpPr>
            <p:spPr>
              <a:xfrm flipV="1">
                <a:off x="1852492" y="4153259"/>
                <a:ext cx="469992" cy="243787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3718995" y="1721873"/>
                <a:ext cx="701166" cy="1043635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angle 65"/>
                  <p:cNvSpPr/>
                  <p:nvPr/>
                </p:nvSpPr>
                <p:spPr>
                  <a:xfrm>
                    <a:off x="3316603" y="1253455"/>
                    <a:ext cx="837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05" name="Rectangle 30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6603" y="1253455"/>
                    <a:ext cx="837089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angle 66"/>
                  <p:cNvSpPr/>
                  <p:nvPr/>
                </p:nvSpPr>
                <p:spPr>
                  <a:xfrm>
                    <a:off x="6831115" y="1102300"/>
                    <a:ext cx="84080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07" name="Rectangle 30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31115" y="1102300"/>
                    <a:ext cx="840808" cy="36933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8" name="Straight Arrow Connector 67"/>
              <p:cNvCxnSpPr/>
              <p:nvPr/>
            </p:nvCxnSpPr>
            <p:spPr>
              <a:xfrm flipH="1">
                <a:off x="4809632" y="1619473"/>
                <a:ext cx="469992" cy="243787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>
                <a:off x="6834061" y="1545902"/>
                <a:ext cx="469992" cy="243787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Rectangle 69"/>
                  <p:cNvSpPr/>
                  <p:nvPr/>
                </p:nvSpPr>
                <p:spPr>
                  <a:xfrm>
                    <a:off x="7304053" y="2209341"/>
                    <a:ext cx="83176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13" name="Rectangle 3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4053" y="2209341"/>
                    <a:ext cx="831766" cy="36933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1" name="Straight Arrow Connector 70"/>
              <p:cNvCxnSpPr/>
              <p:nvPr/>
            </p:nvCxnSpPr>
            <p:spPr>
              <a:xfrm flipH="1">
                <a:off x="6852390" y="2652943"/>
                <a:ext cx="469992" cy="243787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Rectangle 71"/>
                  <p:cNvSpPr/>
                  <p:nvPr/>
                </p:nvSpPr>
                <p:spPr>
                  <a:xfrm>
                    <a:off x="6821159" y="4298694"/>
                    <a:ext cx="84080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16" name="Rectangle 3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1159" y="4298694"/>
                    <a:ext cx="840808" cy="369332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3" name="Straight Arrow Connector 72"/>
              <p:cNvCxnSpPr/>
              <p:nvPr/>
            </p:nvCxnSpPr>
            <p:spPr>
              <a:xfrm flipH="1" flipV="1">
                <a:off x="6882673" y="4055010"/>
                <a:ext cx="469992" cy="243787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ctangle 73"/>
                  <p:cNvSpPr/>
                  <p:nvPr/>
                </p:nvSpPr>
                <p:spPr>
                  <a:xfrm>
                    <a:off x="3216484" y="4366194"/>
                    <a:ext cx="84080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20" name="Rectangle 3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16484" y="4366194"/>
                    <a:ext cx="840808" cy="36933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5" name="Straight Arrow Connector 74"/>
              <p:cNvCxnSpPr/>
              <p:nvPr/>
            </p:nvCxnSpPr>
            <p:spPr>
              <a:xfrm flipV="1">
                <a:off x="4015727" y="4176904"/>
                <a:ext cx="469992" cy="243787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Rectangle 75"/>
                  <p:cNvSpPr/>
                  <p:nvPr/>
                </p:nvSpPr>
                <p:spPr>
                  <a:xfrm>
                    <a:off x="4820461" y="1179276"/>
                    <a:ext cx="84080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22" name="Rectangle 3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20461" y="1179276"/>
                    <a:ext cx="840807" cy="36933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2" name="Rectangle 201"/>
            <p:cNvSpPr/>
            <p:nvPr/>
          </p:nvSpPr>
          <p:spPr>
            <a:xfrm>
              <a:off x="7681938" y="1646370"/>
              <a:ext cx="226427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/>
            <p:nvPr/>
          </p:nvCxnSpPr>
          <p:spPr>
            <a:xfrm flipH="1">
              <a:off x="7681938" y="1646370"/>
              <a:ext cx="226427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ectangle 199"/>
            <p:cNvSpPr/>
            <p:nvPr/>
          </p:nvSpPr>
          <p:spPr>
            <a:xfrm>
              <a:off x="7908365" y="1646370"/>
              <a:ext cx="226427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/>
            <p:cNvCxnSpPr/>
            <p:nvPr/>
          </p:nvCxnSpPr>
          <p:spPr>
            <a:xfrm flipH="1">
              <a:off x="7908365" y="1646370"/>
              <a:ext cx="226427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Rectangle 197"/>
            <p:cNvSpPr/>
            <p:nvPr/>
          </p:nvSpPr>
          <p:spPr>
            <a:xfrm>
              <a:off x="8362411" y="1646625"/>
              <a:ext cx="226427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Connector 198"/>
            <p:cNvCxnSpPr/>
            <p:nvPr/>
          </p:nvCxnSpPr>
          <p:spPr>
            <a:xfrm flipH="1">
              <a:off x="8362411" y="1646625"/>
              <a:ext cx="226427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Rectangle 195"/>
            <p:cNvSpPr/>
            <p:nvPr/>
          </p:nvSpPr>
          <p:spPr>
            <a:xfrm>
              <a:off x="8134963" y="1646625"/>
              <a:ext cx="226427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7" name="Straight Connector 196"/>
            <p:cNvCxnSpPr/>
            <p:nvPr/>
          </p:nvCxnSpPr>
          <p:spPr>
            <a:xfrm flipH="1">
              <a:off x="8134963" y="1646625"/>
              <a:ext cx="226427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193"/>
            <p:cNvSpPr/>
            <p:nvPr/>
          </p:nvSpPr>
          <p:spPr>
            <a:xfrm>
              <a:off x="8588839" y="1646625"/>
              <a:ext cx="226427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/>
            <p:cNvCxnSpPr/>
            <p:nvPr/>
          </p:nvCxnSpPr>
          <p:spPr>
            <a:xfrm flipH="1">
              <a:off x="8588839" y="1646625"/>
              <a:ext cx="226427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Rectangle 186"/>
            <p:cNvSpPr/>
            <p:nvPr/>
          </p:nvSpPr>
          <p:spPr>
            <a:xfrm>
              <a:off x="7440673" y="1646625"/>
              <a:ext cx="240015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Connector 187"/>
            <p:cNvCxnSpPr/>
            <p:nvPr/>
          </p:nvCxnSpPr>
          <p:spPr>
            <a:xfrm flipH="1">
              <a:off x="7440673" y="1646625"/>
              <a:ext cx="240015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Rectangle 184"/>
            <p:cNvSpPr/>
            <p:nvPr/>
          </p:nvSpPr>
          <p:spPr>
            <a:xfrm>
              <a:off x="7440673" y="1271776"/>
              <a:ext cx="240015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/>
            <p:nvPr/>
          </p:nvCxnSpPr>
          <p:spPr>
            <a:xfrm flipH="1">
              <a:off x="7440673" y="1271776"/>
              <a:ext cx="240015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Rectangle 182"/>
            <p:cNvSpPr/>
            <p:nvPr/>
          </p:nvSpPr>
          <p:spPr>
            <a:xfrm>
              <a:off x="7440673" y="1459749"/>
              <a:ext cx="240015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4" name="Straight Connector 183"/>
            <p:cNvCxnSpPr/>
            <p:nvPr/>
          </p:nvCxnSpPr>
          <p:spPr>
            <a:xfrm flipH="1">
              <a:off x="7440673" y="1459749"/>
              <a:ext cx="240015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Rectangle 180"/>
            <p:cNvSpPr/>
            <p:nvPr/>
          </p:nvSpPr>
          <p:spPr>
            <a:xfrm>
              <a:off x="7440673" y="1084646"/>
              <a:ext cx="240015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2" name="Straight Connector 181"/>
            <p:cNvCxnSpPr/>
            <p:nvPr/>
          </p:nvCxnSpPr>
          <p:spPr>
            <a:xfrm flipH="1">
              <a:off x="7440673" y="1084646"/>
              <a:ext cx="240015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Rectangle 164"/>
            <p:cNvSpPr/>
            <p:nvPr/>
          </p:nvSpPr>
          <p:spPr>
            <a:xfrm>
              <a:off x="7709433" y="4339703"/>
              <a:ext cx="226428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H="1">
              <a:off x="7709433" y="4339703"/>
              <a:ext cx="226428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66"/>
            <p:cNvSpPr/>
            <p:nvPr/>
          </p:nvSpPr>
          <p:spPr>
            <a:xfrm>
              <a:off x="7935861" y="4339703"/>
              <a:ext cx="226428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8" name="Straight Connector 167"/>
            <p:cNvCxnSpPr/>
            <p:nvPr/>
          </p:nvCxnSpPr>
          <p:spPr>
            <a:xfrm flipH="1">
              <a:off x="7935861" y="4339703"/>
              <a:ext cx="226428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Rectangle 168"/>
            <p:cNvSpPr/>
            <p:nvPr/>
          </p:nvSpPr>
          <p:spPr>
            <a:xfrm>
              <a:off x="8389906" y="4339958"/>
              <a:ext cx="226428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0" name="Straight Connector 169"/>
            <p:cNvCxnSpPr/>
            <p:nvPr/>
          </p:nvCxnSpPr>
          <p:spPr>
            <a:xfrm flipH="1">
              <a:off x="8389906" y="4339958"/>
              <a:ext cx="226428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Rectangle 170"/>
            <p:cNvSpPr/>
            <p:nvPr/>
          </p:nvSpPr>
          <p:spPr>
            <a:xfrm>
              <a:off x="8162459" y="4339958"/>
              <a:ext cx="226428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2" name="Straight Connector 171"/>
            <p:cNvCxnSpPr/>
            <p:nvPr/>
          </p:nvCxnSpPr>
          <p:spPr>
            <a:xfrm flipH="1">
              <a:off x="8162459" y="4339958"/>
              <a:ext cx="226428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2"/>
            <p:cNvSpPr/>
            <p:nvPr/>
          </p:nvSpPr>
          <p:spPr>
            <a:xfrm>
              <a:off x="8616333" y="4339958"/>
              <a:ext cx="226428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4" name="Straight Connector 173"/>
            <p:cNvCxnSpPr/>
            <p:nvPr/>
          </p:nvCxnSpPr>
          <p:spPr>
            <a:xfrm flipH="1">
              <a:off x="8616333" y="4339958"/>
              <a:ext cx="226428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Rectangle 159"/>
            <p:cNvSpPr/>
            <p:nvPr/>
          </p:nvSpPr>
          <p:spPr>
            <a:xfrm>
              <a:off x="7468168" y="4339958"/>
              <a:ext cx="240015" cy="18713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/>
            <p:cNvCxnSpPr/>
            <p:nvPr/>
          </p:nvCxnSpPr>
          <p:spPr>
            <a:xfrm flipH="1">
              <a:off x="7468168" y="4339958"/>
              <a:ext cx="240015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/>
            <p:cNvSpPr/>
            <p:nvPr/>
          </p:nvSpPr>
          <p:spPr>
            <a:xfrm>
              <a:off x="7468168" y="4199620"/>
              <a:ext cx="240015" cy="140594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Connector 163"/>
            <p:cNvCxnSpPr/>
            <p:nvPr/>
          </p:nvCxnSpPr>
          <p:spPr>
            <a:xfrm flipH="1">
              <a:off x="7468168" y="4199620"/>
              <a:ext cx="240015" cy="140594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7454318" y="1831449"/>
                  <a:ext cx="47705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4318" y="1831449"/>
                  <a:ext cx="477054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819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7472647" y="3250833"/>
                  <a:ext cx="47532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2647" y="3250833"/>
                  <a:ext cx="475323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819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7444362" y="4549975"/>
                  <a:ext cx="47705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4362" y="4549975"/>
                  <a:ext cx="477054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819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6" name="Group 335"/>
          <p:cNvGrpSpPr/>
          <p:nvPr/>
        </p:nvGrpSpPr>
        <p:grpSpPr>
          <a:xfrm>
            <a:off x="324891" y="1037405"/>
            <a:ext cx="5992050" cy="4068944"/>
            <a:chOff x="324891" y="1037405"/>
            <a:chExt cx="5992050" cy="40689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7" name="TextBox 336"/>
                <p:cNvSpPr txBox="1"/>
                <p:nvPr/>
              </p:nvSpPr>
              <p:spPr>
                <a:xfrm>
                  <a:off x="344576" y="4732785"/>
                  <a:ext cx="512063" cy="3735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5" name="TextBox 1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576" y="4732785"/>
                  <a:ext cx="512063" cy="373564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8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8" name="TextBox 337"/>
                <p:cNvSpPr txBox="1"/>
                <p:nvPr/>
              </p:nvSpPr>
              <p:spPr>
                <a:xfrm>
                  <a:off x="324891" y="1797520"/>
                  <a:ext cx="512063" cy="376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6" name="TextBox 1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91" y="1797520"/>
                  <a:ext cx="512063" cy="376321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9" name="TextBox 338"/>
                <p:cNvSpPr txBox="1"/>
                <p:nvPr/>
              </p:nvSpPr>
              <p:spPr>
                <a:xfrm>
                  <a:off x="2608785" y="1698316"/>
                  <a:ext cx="512063" cy="374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7" name="TextBox 1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8785" y="1698316"/>
                  <a:ext cx="512063" cy="374077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0" name="TextBox 339"/>
                <p:cNvSpPr txBox="1"/>
                <p:nvPr/>
              </p:nvSpPr>
              <p:spPr>
                <a:xfrm>
                  <a:off x="3969495" y="4571884"/>
                  <a:ext cx="512063" cy="376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1" name="TextBox 2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9495" y="4571884"/>
                  <a:ext cx="512063" cy="376321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1" name="TextBox 340"/>
                <p:cNvSpPr txBox="1"/>
                <p:nvPr/>
              </p:nvSpPr>
              <p:spPr>
                <a:xfrm>
                  <a:off x="5139541" y="1687671"/>
                  <a:ext cx="512063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1" name="TextBox 3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9541" y="1687671"/>
                  <a:ext cx="512063" cy="374590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42" name="Group 341"/>
            <p:cNvGrpSpPr/>
            <p:nvPr/>
          </p:nvGrpSpPr>
          <p:grpSpPr>
            <a:xfrm>
              <a:off x="593077" y="1644587"/>
              <a:ext cx="256728" cy="187130"/>
              <a:chOff x="539692" y="3695811"/>
              <a:chExt cx="374261" cy="187130"/>
            </a:xfrm>
            <a:noFill/>
            <a:effectLst/>
          </p:grpSpPr>
          <p:sp>
            <p:nvSpPr>
              <p:cNvPr id="409" name="Rectangle 408"/>
              <p:cNvSpPr/>
              <p:nvPr/>
            </p:nvSpPr>
            <p:spPr>
              <a:xfrm>
                <a:off x="539692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0" name="Straight Connector 409"/>
              <p:cNvCxnSpPr/>
              <p:nvPr/>
            </p:nvCxnSpPr>
            <p:spPr>
              <a:xfrm flipH="1">
                <a:off x="539692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411" name="Rectangle 410"/>
              <p:cNvSpPr/>
              <p:nvPr/>
            </p:nvSpPr>
            <p:spPr>
              <a:xfrm>
                <a:off x="726823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2" name="Straight Connector 411"/>
              <p:cNvCxnSpPr/>
              <p:nvPr/>
            </p:nvCxnSpPr>
            <p:spPr>
              <a:xfrm flipH="1">
                <a:off x="726823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343" name="Rectangle 342"/>
            <p:cNvSpPr/>
            <p:nvPr/>
          </p:nvSpPr>
          <p:spPr>
            <a:xfrm>
              <a:off x="357243" y="1644587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4" name="Straight Connector 343"/>
            <p:cNvCxnSpPr/>
            <p:nvPr/>
          </p:nvCxnSpPr>
          <p:spPr>
            <a:xfrm flipH="1">
              <a:off x="357243" y="1644587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345" name="Group 344"/>
            <p:cNvGrpSpPr/>
            <p:nvPr/>
          </p:nvGrpSpPr>
          <p:grpSpPr>
            <a:xfrm>
              <a:off x="357243" y="1082608"/>
              <a:ext cx="240015" cy="562233"/>
              <a:chOff x="303859" y="3320962"/>
              <a:chExt cx="240015" cy="375103"/>
            </a:xfrm>
            <a:noFill/>
            <a:effectLst/>
          </p:grpSpPr>
          <p:grpSp>
            <p:nvGrpSpPr>
              <p:cNvPr id="403" name="Group 402"/>
              <p:cNvGrpSpPr/>
              <p:nvPr/>
            </p:nvGrpSpPr>
            <p:grpSpPr>
              <a:xfrm>
                <a:off x="303859" y="3320962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407" name="Rectangle 40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08" name="Straight Connector 40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404" name="Group 403"/>
              <p:cNvGrpSpPr/>
              <p:nvPr/>
            </p:nvGrpSpPr>
            <p:grpSpPr>
              <a:xfrm>
                <a:off x="303859" y="3508935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405" name="Rectangle 404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06" name="Straight Connector 405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</p:grpSp>
        <p:grpSp>
          <p:nvGrpSpPr>
            <p:cNvPr id="346" name="Group 345"/>
            <p:cNvGrpSpPr/>
            <p:nvPr/>
          </p:nvGrpSpPr>
          <p:grpSpPr>
            <a:xfrm>
              <a:off x="2610032" y="1559290"/>
              <a:ext cx="562343" cy="187130"/>
              <a:chOff x="539692" y="3695811"/>
              <a:chExt cx="374261" cy="187130"/>
            </a:xfrm>
            <a:noFill/>
            <a:effectLst/>
          </p:grpSpPr>
          <p:sp>
            <p:nvSpPr>
              <p:cNvPr id="399" name="Rectangle 398"/>
              <p:cNvSpPr/>
              <p:nvPr/>
            </p:nvSpPr>
            <p:spPr>
              <a:xfrm>
                <a:off x="539692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0" name="Straight Connector 399"/>
              <p:cNvCxnSpPr/>
              <p:nvPr/>
            </p:nvCxnSpPr>
            <p:spPr>
              <a:xfrm flipH="1">
                <a:off x="539692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401" name="Rectangle 400"/>
              <p:cNvSpPr/>
              <p:nvPr/>
            </p:nvSpPr>
            <p:spPr>
              <a:xfrm>
                <a:off x="726823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2" name="Straight Connector 401"/>
              <p:cNvCxnSpPr/>
              <p:nvPr/>
            </p:nvCxnSpPr>
            <p:spPr>
              <a:xfrm flipH="1">
                <a:off x="726823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347" name="Rectangle 346"/>
            <p:cNvSpPr/>
            <p:nvPr/>
          </p:nvSpPr>
          <p:spPr>
            <a:xfrm>
              <a:off x="2374199" y="1559290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Connector 347"/>
            <p:cNvCxnSpPr/>
            <p:nvPr/>
          </p:nvCxnSpPr>
          <p:spPr>
            <a:xfrm flipH="1">
              <a:off x="2374199" y="1559290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349" name="Group 348"/>
            <p:cNvGrpSpPr/>
            <p:nvPr/>
          </p:nvGrpSpPr>
          <p:grpSpPr>
            <a:xfrm>
              <a:off x="2374199" y="1184441"/>
              <a:ext cx="240015" cy="375103"/>
              <a:chOff x="303859" y="3320962"/>
              <a:chExt cx="240015" cy="375103"/>
            </a:xfrm>
            <a:noFill/>
            <a:effectLst/>
          </p:grpSpPr>
          <p:grpSp>
            <p:nvGrpSpPr>
              <p:cNvPr id="393" name="Group 392"/>
              <p:cNvGrpSpPr/>
              <p:nvPr/>
            </p:nvGrpSpPr>
            <p:grpSpPr>
              <a:xfrm>
                <a:off x="303859" y="3320962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397" name="Rectangle 39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98" name="Straight Connector 39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394" name="Group 393"/>
              <p:cNvGrpSpPr/>
              <p:nvPr/>
            </p:nvGrpSpPr>
            <p:grpSpPr>
              <a:xfrm>
                <a:off x="303859" y="3508935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395" name="Rectangle 394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96" name="Straight Connector 395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</p:grpSp>
        <p:grpSp>
          <p:nvGrpSpPr>
            <p:cNvPr id="350" name="Group 349"/>
            <p:cNvGrpSpPr/>
            <p:nvPr/>
          </p:nvGrpSpPr>
          <p:grpSpPr>
            <a:xfrm>
              <a:off x="5749959" y="1599638"/>
              <a:ext cx="566982" cy="187130"/>
              <a:chOff x="539692" y="3695811"/>
              <a:chExt cx="374261" cy="187130"/>
            </a:xfrm>
            <a:noFill/>
            <a:effectLst/>
          </p:grpSpPr>
          <p:sp>
            <p:nvSpPr>
              <p:cNvPr id="389" name="Rectangle 388"/>
              <p:cNvSpPr/>
              <p:nvPr/>
            </p:nvSpPr>
            <p:spPr>
              <a:xfrm>
                <a:off x="539692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0" name="Straight Connector 389"/>
              <p:cNvCxnSpPr/>
              <p:nvPr/>
            </p:nvCxnSpPr>
            <p:spPr>
              <a:xfrm flipH="1">
                <a:off x="539692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391" name="Rectangle 390"/>
              <p:cNvSpPr/>
              <p:nvPr/>
            </p:nvSpPr>
            <p:spPr>
              <a:xfrm>
                <a:off x="726823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2" name="Straight Connector 391"/>
              <p:cNvCxnSpPr/>
              <p:nvPr/>
            </p:nvCxnSpPr>
            <p:spPr>
              <a:xfrm flipH="1">
                <a:off x="726823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351" name="Rectangle 350"/>
            <p:cNvSpPr/>
            <p:nvPr/>
          </p:nvSpPr>
          <p:spPr>
            <a:xfrm>
              <a:off x="5514126" y="1599638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2" name="Straight Connector 351"/>
            <p:cNvCxnSpPr/>
            <p:nvPr/>
          </p:nvCxnSpPr>
          <p:spPr>
            <a:xfrm flipH="1">
              <a:off x="5514126" y="1599638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353" name="Group 352"/>
            <p:cNvGrpSpPr/>
            <p:nvPr/>
          </p:nvGrpSpPr>
          <p:grpSpPr>
            <a:xfrm>
              <a:off x="5514126" y="1037405"/>
              <a:ext cx="240015" cy="562488"/>
              <a:chOff x="303859" y="3320962"/>
              <a:chExt cx="240015" cy="375103"/>
            </a:xfrm>
            <a:noFill/>
            <a:effectLst/>
          </p:grpSpPr>
          <p:grpSp>
            <p:nvGrpSpPr>
              <p:cNvPr id="383" name="Group 382"/>
              <p:cNvGrpSpPr/>
              <p:nvPr/>
            </p:nvGrpSpPr>
            <p:grpSpPr>
              <a:xfrm>
                <a:off x="303859" y="3320962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387" name="Rectangle 38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8" name="Straight Connector 38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384" name="Group 383"/>
              <p:cNvGrpSpPr/>
              <p:nvPr/>
            </p:nvGrpSpPr>
            <p:grpSpPr>
              <a:xfrm>
                <a:off x="303859" y="3508935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385" name="Rectangle 384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6" name="Straight Connector 385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</p:grpSp>
        <p:grpSp>
          <p:nvGrpSpPr>
            <p:cNvPr id="354" name="Group 353"/>
            <p:cNvGrpSpPr/>
            <p:nvPr/>
          </p:nvGrpSpPr>
          <p:grpSpPr>
            <a:xfrm>
              <a:off x="366431" y="4449645"/>
              <a:ext cx="4814882" cy="429184"/>
              <a:chOff x="366431" y="4449645"/>
              <a:chExt cx="4814882" cy="429184"/>
            </a:xfrm>
          </p:grpSpPr>
          <p:grpSp>
            <p:nvGrpSpPr>
              <p:cNvPr id="355" name="Group 354"/>
              <p:cNvGrpSpPr/>
              <p:nvPr/>
            </p:nvGrpSpPr>
            <p:grpSpPr>
              <a:xfrm>
                <a:off x="602264" y="4590239"/>
                <a:ext cx="258615" cy="187130"/>
                <a:chOff x="539692" y="3695811"/>
                <a:chExt cx="374261" cy="187130"/>
              </a:xfrm>
              <a:noFill/>
              <a:effectLst/>
            </p:grpSpPr>
            <p:sp>
              <p:nvSpPr>
                <p:cNvPr id="379" name="Rectangle 378"/>
                <p:cNvSpPr/>
                <p:nvPr/>
              </p:nvSpPr>
              <p:spPr>
                <a:xfrm>
                  <a:off x="539692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0" name="Straight Connector 379"/>
                <p:cNvCxnSpPr/>
                <p:nvPr/>
              </p:nvCxnSpPr>
              <p:spPr>
                <a:xfrm flipH="1">
                  <a:off x="539692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381" name="Rectangle 380"/>
                <p:cNvSpPr/>
                <p:nvPr/>
              </p:nvSpPr>
              <p:spPr>
                <a:xfrm>
                  <a:off x="726823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2" name="Straight Connector 381"/>
                <p:cNvCxnSpPr/>
                <p:nvPr/>
              </p:nvCxnSpPr>
              <p:spPr>
                <a:xfrm flipH="1">
                  <a:off x="726823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356" name="Rectangle 355"/>
              <p:cNvSpPr/>
              <p:nvPr/>
            </p:nvSpPr>
            <p:spPr>
              <a:xfrm>
                <a:off x="366431" y="4590239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7" name="Straight Connector 356"/>
              <p:cNvCxnSpPr/>
              <p:nvPr/>
            </p:nvCxnSpPr>
            <p:spPr>
              <a:xfrm flipH="1">
                <a:off x="366431" y="4590239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grpSp>
            <p:nvGrpSpPr>
              <p:cNvPr id="358" name="Group 357"/>
              <p:cNvGrpSpPr/>
              <p:nvPr/>
            </p:nvGrpSpPr>
            <p:grpSpPr>
              <a:xfrm>
                <a:off x="366431" y="4449645"/>
                <a:ext cx="240015" cy="140848"/>
                <a:chOff x="303859" y="3320962"/>
                <a:chExt cx="240015" cy="375103"/>
              </a:xfrm>
              <a:noFill/>
              <a:effectLst/>
            </p:grpSpPr>
            <p:grpSp>
              <p:nvGrpSpPr>
                <p:cNvPr id="373" name="Group 372"/>
                <p:cNvGrpSpPr/>
                <p:nvPr/>
              </p:nvGrpSpPr>
              <p:grpSpPr>
                <a:xfrm>
                  <a:off x="303859" y="3320962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377" name="Rectangle 376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78" name="Straight Connector 377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grpSp>
              <p:nvGrpSpPr>
                <p:cNvPr id="374" name="Group 373"/>
                <p:cNvGrpSpPr/>
                <p:nvPr/>
              </p:nvGrpSpPr>
              <p:grpSpPr>
                <a:xfrm>
                  <a:off x="303859" y="3508935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375" name="Rectangle 374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76" name="Straight Connector 375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</p:grpSp>
          <p:grpSp>
            <p:nvGrpSpPr>
              <p:cNvPr id="359" name="Group 358"/>
              <p:cNvGrpSpPr/>
              <p:nvPr/>
            </p:nvGrpSpPr>
            <p:grpSpPr>
              <a:xfrm>
                <a:off x="4618970" y="4691699"/>
                <a:ext cx="562343" cy="187130"/>
                <a:chOff x="539692" y="3695811"/>
                <a:chExt cx="374261" cy="187130"/>
              </a:xfrm>
              <a:noFill/>
              <a:effectLst/>
            </p:grpSpPr>
            <p:sp>
              <p:nvSpPr>
                <p:cNvPr id="369" name="Rectangle 368"/>
                <p:cNvSpPr/>
                <p:nvPr/>
              </p:nvSpPr>
              <p:spPr>
                <a:xfrm>
                  <a:off x="539692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0" name="Straight Connector 369"/>
                <p:cNvCxnSpPr/>
                <p:nvPr/>
              </p:nvCxnSpPr>
              <p:spPr>
                <a:xfrm flipH="1">
                  <a:off x="539692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  <p:sp>
              <p:nvSpPr>
                <p:cNvPr id="371" name="Rectangle 370"/>
                <p:cNvSpPr/>
                <p:nvPr/>
              </p:nvSpPr>
              <p:spPr>
                <a:xfrm>
                  <a:off x="726823" y="3695811"/>
                  <a:ext cx="187130" cy="1871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2" name="Straight Connector 371"/>
                <p:cNvCxnSpPr/>
                <p:nvPr/>
              </p:nvCxnSpPr>
              <p:spPr>
                <a:xfrm flipH="1">
                  <a:off x="726823" y="3695811"/>
                  <a:ext cx="187130" cy="187130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360" name="Rectangle 359"/>
              <p:cNvSpPr/>
              <p:nvPr/>
            </p:nvSpPr>
            <p:spPr>
              <a:xfrm>
                <a:off x="4383137" y="4691699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1" name="Straight Connector 360"/>
              <p:cNvCxnSpPr/>
              <p:nvPr/>
            </p:nvCxnSpPr>
            <p:spPr>
              <a:xfrm flipH="1">
                <a:off x="4383137" y="4691699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grpSp>
            <p:nvGrpSpPr>
              <p:cNvPr id="362" name="Group 361"/>
              <p:cNvGrpSpPr/>
              <p:nvPr/>
            </p:nvGrpSpPr>
            <p:grpSpPr>
              <a:xfrm>
                <a:off x="4383137" y="4550920"/>
                <a:ext cx="240015" cy="141033"/>
                <a:chOff x="303859" y="3320962"/>
                <a:chExt cx="240015" cy="375103"/>
              </a:xfrm>
              <a:noFill/>
              <a:effectLst/>
            </p:grpSpPr>
            <p:grpSp>
              <p:nvGrpSpPr>
                <p:cNvPr id="363" name="Group 362"/>
                <p:cNvGrpSpPr/>
                <p:nvPr/>
              </p:nvGrpSpPr>
              <p:grpSpPr>
                <a:xfrm>
                  <a:off x="303859" y="3320962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367" name="Rectangle 366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68" name="Straight Connector 367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grpSp>
              <p:nvGrpSpPr>
                <p:cNvPr id="364" name="Group 363"/>
                <p:cNvGrpSpPr/>
                <p:nvPr/>
              </p:nvGrpSpPr>
              <p:grpSpPr>
                <a:xfrm>
                  <a:off x="303859" y="3508935"/>
                  <a:ext cx="240015" cy="187130"/>
                  <a:chOff x="2100263" y="3121819"/>
                  <a:chExt cx="757238" cy="757238"/>
                </a:xfrm>
                <a:grpFill/>
                <a:effectLst/>
              </p:grpSpPr>
              <p:sp>
                <p:nvSpPr>
                  <p:cNvPr id="365" name="Rectangle 364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66" name="Straight Connector 365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</p:grpSp>
        </p:grpSp>
      </p:grpSp>
      <p:grpSp>
        <p:nvGrpSpPr>
          <p:cNvPr id="483" name="Group 482"/>
          <p:cNvGrpSpPr/>
          <p:nvPr/>
        </p:nvGrpSpPr>
        <p:grpSpPr>
          <a:xfrm>
            <a:off x="2240344" y="2018063"/>
            <a:ext cx="2226602" cy="2162733"/>
            <a:chOff x="2240344" y="2018063"/>
            <a:chExt cx="2226602" cy="2162733"/>
          </a:xfrm>
        </p:grpSpPr>
        <p:sp>
          <p:nvSpPr>
            <p:cNvPr id="478" name="Oval 477"/>
            <p:cNvSpPr/>
            <p:nvPr/>
          </p:nvSpPr>
          <p:spPr>
            <a:xfrm>
              <a:off x="4299510" y="2018063"/>
              <a:ext cx="167436" cy="16743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4299510" y="3015712"/>
              <a:ext cx="167436" cy="16743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299510" y="4013360"/>
              <a:ext cx="167436" cy="16743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2240344" y="2018063"/>
              <a:ext cx="167436" cy="16743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2240344" y="4013360"/>
              <a:ext cx="167436" cy="16743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4" name="Group 483"/>
          <p:cNvGrpSpPr/>
          <p:nvPr/>
        </p:nvGrpSpPr>
        <p:grpSpPr>
          <a:xfrm>
            <a:off x="326913" y="1039442"/>
            <a:ext cx="5992050" cy="4064713"/>
            <a:chOff x="326913" y="1039442"/>
            <a:chExt cx="5992050" cy="4064713"/>
          </a:xfrm>
        </p:grpSpPr>
        <p:cxnSp>
          <p:nvCxnSpPr>
            <p:cNvPr id="485" name="Straight Connector 484"/>
            <p:cNvCxnSpPr/>
            <p:nvPr/>
          </p:nvCxnSpPr>
          <p:spPr>
            <a:xfrm flipH="1">
              <a:off x="4811216" y="4693296"/>
              <a:ext cx="187130" cy="18713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6" name="Group 485"/>
            <p:cNvGrpSpPr/>
            <p:nvPr/>
          </p:nvGrpSpPr>
          <p:grpSpPr>
            <a:xfrm>
              <a:off x="326913" y="1039442"/>
              <a:ext cx="5992050" cy="4064713"/>
              <a:chOff x="326913" y="1039442"/>
              <a:chExt cx="5992050" cy="40647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7" name="TextBox 486"/>
                  <p:cNvSpPr txBox="1"/>
                  <p:nvPr/>
                </p:nvSpPr>
                <p:spPr>
                  <a:xfrm>
                    <a:off x="346598" y="4734823"/>
                    <a:ext cx="477054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87" name="TextBox 4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6598" y="4734823"/>
                    <a:ext cx="477054" cy="369332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 b="-8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8" name="Rectangle 487"/>
              <p:cNvSpPr/>
              <p:nvPr/>
            </p:nvSpPr>
            <p:spPr>
              <a:xfrm>
                <a:off x="4624086" y="4693296"/>
                <a:ext cx="187130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9" name="Straight Connector 488"/>
              <p:cNvCxnSpPr/>
              <p:nvPr/>
            </p:nvCxnSpPr>
            <p:spPr>
              <a:xfrm flipH="1">
                <a:off x="4624086" y="4693296"/>
                <a:ext cx="187130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Rectangle 489"/>
              <p:cNvSpPr/>
              <p:nvPr/>
            </p:nvSpPr>
            <p:spPr>
              <a:xfrm>
                <a:off x="4811216" y="4693296"/>
                <a:ext cx="187130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Rectangle 490"/>
              <p:cNvSpPr/>
              <p:nvPr/>
            </p:nvSpPr>
            <p:spPr>
              <a:xfrm>
                <a:off x="4998487" y="4693551"/>
                <a:ext cx="187130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2" name="Straight Connector 491"/>
              <p:cNvCxnSpPr/>
              <p:nvPr/>
            </p:nvCxnSpPr>
            <p:spPr>
              <a:xfrm flipH="1">
                <a:off x="4998487" y="4693551"/>
                <a:ext cx="187130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3" name="Rectangle 492"/>
              <p:cNvSpPr/>
              <p:nvPr/>
            </p:nvSpPr>
            <p:spPr>
              <a:xfrm>
                <a:off x="4383228" y="4693296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4" name="Straight Connector 493"/>
              <p:cNvCxnSpPr/>
              <p:nvPr/>
            </p:nvCxnSpPr>
            <p:spPr>
              <a:xfrm flipH="1">
                <a:off x="4383228" y="4693296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5" name="Rectangle 494"/>
              <p:cNvSpPr/>
              <p:nvPr/>
            </p:nvSpPr>
            <p:spPr>
              <a:xfrm>
                <a:off x="4383228" y="4552958"/>
                <a:ext cx="240015" cy="140594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6" name="Straight Connector 495"/>
              <p:cNvCxnSpPr/>
              <p:nvPr/>
            </p:nvCxnSpPr>
            <p:spPr>
              <a:xfrm flipH="1">
                <a:off x="4383228" y="4552958"/>
                <a:ext cx="240015" cy="140594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/>
              <p:cNvSpPr/>
              <p:nvPr/>
            </p:nvSpPr>
            <p:spPr>
              <a:xfrm>
                <a:off x="611657" y="4592021"/>
                <a:ext cx="251244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8" name="Straight Connector 497"/>
              <p:cNvCxnSpPr/>
              <p:nvPr/>
            </p:nvCxnSpPr>
            <p:spPr>
              <a:xfrm flipH="1">
                <a:off x="611657" y="4592021"/>
                <a:ext cx="251244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9" name="Rectangle 498"/>
              <p:cNvSpPr/>
              <p:nvPr/>
            </p:nvSpPr>
            <p:spPr>
              <a:xfrm>
                <a:off x="368592" y="4592021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0" name="Straight Connector 499"/>
              <p:cNvCxnSpPr/>
              <p:nvPr/>
            </p:nvCxnSpPr>
            <p:spPr>
              <a:xfrm flipH="1">
                <a:off x="368592" y="4592021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1" name="Rectangle 500"/>
              <p:cNvSpPr/>
              <p:nvPr/>
            </p:nvSpPr>
            <p:spPr>
              <a:xfrm>
                <a:off x="368592" y="4451683"/>
                <a:ext cx="240015" cy="140594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2" name="Straight Connector 501"/>
              <p:cNvCxnSpPr/>
              <p:nvPr/>
            </p:nvCxnSpPr>
            <p:spPr>
              <a:xfrm flipH="1">
                <a:off x="368592" y="4451683"/>
                <a:ext cx="240015" cy="140594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3" name="Rectangle 502"/>
              <p:cNvSpPr/>
              <p:nvPr/>
            </p:nvSpPr>
            <p:spPr>
              <a:xfrm>
                <a:off x="600582" y="1648368"/>
                <a:ext cx="251244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4" name="Straight Connector 503"/>
              <p:cNvCxnSpPr/>
              <p:nvPr/>
            </p:nvCxnSpPr>
            <p:spPr>
              <a:xfrm flipH="1">
                <a:off x="600582" y="1648368"/>
                <a:ext cx="251244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5" name="Rectangle 504"/>
              <p:cNvSpPr/>
              <p:nvPr/>
            </p:nvSpPr>
            <p:spPr>
              <a:xfrm>
                <a:off x="357517" y="1648368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6" name="Straight Connector 505"/>
              <p:cNvCxnSpPr/>
              <p:nvPr/>
            </p:nvCxnSpPr>
            <p:spPr>
              <a:xfrm flipH="1">
                <a:off x="357517" y="1648368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7" name="Rectangle 506"/>
              <p:cNvSpPr/>
              <p:nvPr/>
            </p:nvSpPr>
            <p:spPr>
              <a:xfrm>
                <a:off x="357517" y="1273519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8" name="Straight Connector 507"/>
              <p:cNvCxnSpPr/>
              <p:nvPr/>
            </p:nvCxnSpPr>
            <p:spPr>
              <a:xfrm flipH="1">
                <a:off x="357517" y="1273519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9" name="Rectangle 508"/>
              <p:cNvSpPr/>
              <p:nvPr/>
            </p:nvSpPr>
            <p:spPr>
              <a:xfrm>
                <a:off x="357517" y="1461492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0" name="Straight Connector 509"/>
              <p:cNvCxnSpPr/>
              <p:nvPr/>
            </p:nvCxnSpPr>
            <p:spPr>
              <a:xfrm flipH="1">
                <a:off x="357517" y="1461492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1" name="Rectangle 510"/>
              <p:cNvSpPr/>
              <p:nvPr/>
            </p:nvSpPr>
            <p:spPr>
              <a:xfrm>
                <a:off x="357517" y="1086389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2" name="Straight Connector 511"/>
              <p:cNvCxnSpPr/>
              <p:nvPr/>
            </p:nvCxnSpPr>
            <p:spPr>
              <a:xfrm flipH="1">
                <a:off x="357517" y="1086389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Rectangle 512"/>
              <p:cNvSpPr/>
              <p:nvPr/>
            </p:nvSpPr>
            <p:spPr>
              <a:xfrm>
                <a:off x="2618519" y="1559301"/>
                <a:ext cx="187130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4" name="Straight Connector 513"/>
              <p:cNvCxnSpPr/>
              <p:nvPr/>
            </p:nvCxnSpPr>
            <p:spPr>
              <a:xfrm flipH="1">
                <a:off x="2618519" y="1559301"/>
                <a:ext cx="187130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/>
              <p:cNvSpPr/>
              <p:nvPr/>
            </p:nvSpPr>
            <p:spPr>
              <a:xfrm>
                <a:off x="2805650" y="1559301"/>
                <a:ext cx="187130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6" name="Straight Connector 515"/>
              <p:cNvCxnSpPr/>
              <p:nvPr/>
            </p:nvCxnSpPr>
            <p:spPr>
              <a:xfrm flipH="1">
                <a:off x="2805650" y="1559301"/>
                <a:ext cx="187130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7" name="Rectangle 516"/>
              <p:cNvSpPr/>
              <p:nvPr/>
            </p:nvSpPr>
            <p:spPr>
              <a:xfrm>
                <a:off x="2992921" y="1559556"/>
                <a:ext cx="187130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8" name="Straight Connector 517"/>
              <p:cNvCxnSpPr/>
              <p:nvPr/>
            </p:nvCxnSpPr>
            <p:spPr>
              <a:xfrm flipH="1">
                <a:off x="2992921" y="1559556"/>
                <a:ext cx="187130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9" name="Rectangle 518"/>
              <p:cNvSpPr/>
              <p:nvPr/>
            </p:nvSpPr>
            <p:spPr>
              <a:xfrm>
                <a:off x="2382686" y="1559301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0" name="Straight Connector 519"/>
              <p:cNvCxnSpPr/>
              <p:nvPr/>
            </p:nvCxnSpPr>
            <p:spPr>
              <a:xfrm flipH="1">
                <a:off x="2382686" y="1559301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1" name="Rectangle 520"/>
              <p:cNvSpPr/>
              <p:nvPr/>
            </p:nvSpPr>
            <p:spPr>
              <a:xfrm>
                <a:off x="2382686" y="1184452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2" name="Straight Connector 521"/>
              <p:cNvCxnSpPr/>
              <p:nvPr/>
            </p:nvCxnSpPr>
            <p:spPr>
              <a:xfrm flipH="1">
                <a:off x="2382686" y="1184452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Rectangle 522"/>
              <p:cNvSpPr/>
              <p:nvPr/>
            </p:nvSpPr>
            <p:spPr>
              <a:xfrm>
                <a:off x="2382686" y="1372425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4" name="Straight Connector 523"/>
              <p:cNvCxnSpPr/>
              <p:nvPr/>
            </p:nvCxnSpPr>
            <p:spPr>
              <a:xfrm flipH="1">
                <a:off x="2382686" y="1372425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5" name="Rectangle 524"/>
              <p:cNvSpPr/>
              <p:nvPr/>
            </p:nvSpPr>
            <p:spPr>
              <a:xfrm>
                <a:off x="5757432" y="1601421"/>
                <a:ext cx="187130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6" name="Straight Connector 525"/>
              <p:cNvCxnSpPr/>
              <p:nvPr/>
            </p:nvCxnSpPr>
            <p:spPr>
              <a:xfrm flipH="1">
                <a:off x="5757432" y="1601421"/>
                <a:ext cx="187130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7" name="Rectangle 526"/>
              <p:cNvSpPr/>
              <p:nvPr/>
            </p:nvSpPr>
            <p:spPr>
              <a:xfrm>
                <a:off x="5944562" y="1601421"/>
                <a:ext cx="187130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8" name="Straight Connector 527"/>
              <p:cNvCxnSpPr/>
              <p:nvPr/>
            </p:nvCxnSpPr>
            <p:spPr>
              <a:xfrm flipH="1">
                <a:off x="5944562" y="1601421"/>
                <a:ext cx="187130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9" name="Rectangle 528"/>
              <p:cNvSpPr/>
              <p:nvPr/>
            </p:nvSpPr>
            <p:spPr>
              <a:xfrm>
                <a:off x="6131833" y="1601676"/>
                <a:ext cx="187130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0" name="Straight Connector 529"/>
              <p:cNvCxnSpPr/>
              <p:nvPr/>
            </p:nvCxnSpPr>
            <p:spPr>
              <a:xfrm flipH="1">
                <a:off x="6131833" y="1601676"/>
                <a:ext cx="187130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1" name="Rectangle 530"/>
              <p:cNvSpPr/>
              <p:nvPr/>
            </p:nvSpPr>
            <p:spPr>
              <a:xfrm>
                <a:off x="5516574" y="1601421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2" name="Straight Connector 531"/>
              <p:cNvCxnSpPr/>
              <p:nvPr/>
            </p:nvCxnSpPr>
            <p:spPr>
              <a:xfrm flipH="1">
                <a:off x="5516574" y="1601421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3" name="Rectangle 532"/>
              <p:cNvSpPr/>
              <p:nvPr/>
            </p:nvSpPr>
            <p:spPr>
              <a:xfrm>
                <a:off x="5516574" y="1226572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4" name="Straight Connector 533"/>
              <p:cNvCxnSpPr/>
              <p:nvPr/>
            </p:nvCxnSpPr>
            <p:spPr>
              <a:xfrm flipH="1">
                <a:off x="5516574" y="1226572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Rectangle 534"/>
              <p:cNvSpPr/>
              <p:nvPr/>
            </p:nvSpPr>
            <p:spPr>
              <a:xfrm>
                <a:off x="5516574" y="1414546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6" name="Straight Connector 535"/>
              <p:cNvCxnSpPr/>
              <p:nvPr/>
            </p:nvCxnSpPr>
            <p:spPr>
              <a:xfrm flipH="1">
                <a:off x="5516574" y="1414546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Rectangle 536"/>
              <p:cNvSpPr/>
              <p:nvPr/>
            </p:nvSpPr>
            <p:spPr>
              <a:xfrm>
                <a:off x="5516574" y="1039442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8" name="Straight Connector 537"/>
              <p:cNvCxnSpPr/>
              <p:nvPr/>
            </p:nvCxnSpPr>
            <p:spPr>
              <a:xfrm flipH="1">
                <a:off x="5516574" y="1039442"/>
                <a:ext cx="240015" cy="1871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9" name="TextBox 538"/>
                  <p:cNvSpPr txBox="1"/>
                  <p:nvPr/>
                </p:nvSpPr>
                <p:spPr>
                  <a:xfrm>
                    <a:off x="326913" y="1770983"/>
                    <a:ext cx="491417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39" name="TextBox 5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913" y="1770983"/>
                    <a:ext cx="491417" cy="369332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 b="-8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0" name="TextBox 539"/>
                  <p:cNvSpPr txBox="1"/>
                  <p:nvPr/>
                </p:nvSpPr>
                <p:spPr>
                  <a:xfrm>
                    <a:off x="2616461" y="1681304"/>
                    <a:ext cx="47173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40" name="TextBox 5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16461" y="1681304"/>
                    <a:ext cx="471732" cy="369332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 b="-8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1" name="TextBox 540"/>
                  <p:cNvSpPr txBox="1"/>
                  <p:nvPr/>
                </p:nvSpPr>
                <p:spPr>
                  <a:xfrm>
                    <a:off x="3971517" y="4573922"/>
                    <a:ext cx="477054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41" name="TextBox 5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71517" y="4573922"/>
                    <a:ext cx="477054" cy="369332"/>
                  </a:xfrm>
                  <a:prstGeom prst="rect">
                    <a:avLst/>
                  </a:prstGeom>
                  <a:blipFill rotWithShape="0">
                    <a:blip r:embed="rId26"/>
                    <a:stretch>
                      <a:fillRect b="-819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2" name="TextBox 541"/>
                  <p:cNvSpPr txBox="1"/>
                  <p:nvPr/>
                </p:nvSpPr>
                <p:spPr>
                  <a:xfrm>
                    <a:off x="5151538" y="1698358"/>
                    <a:ext cx="477054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42" name="TextBox 5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1538" y="1698358"/>
                    <a:ext cx="477054" cy="369332"/>
                  </a:xfrm>
                  <a:prstGeom prst="rect">
                    <a:avLst/>
                  </a:prstGeom>
                  <a:blipFill rotWithShape="0">
                    <a:blip r:embed="rId27"/>
                    <a:stretch>
                      <a:fillRect b="-8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7589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roup 401"/>
          <p:cNvGrpSpPr/>
          <p:nvPr/>
        </p:nvGrpSpPr>
        <p:grpSpPr>
          <a:xfrm>
            <a:off x="2235252" y="2224044"/>
            <a:ext cx="4261953" cy="2168299"/>
            <a:chOff x="2236048" y="2018063"/>
            <a:chExt cx="4261953" cy="2168299"/>
          </a:xfrm>
        </p:grpSpPr>
        <p:grpSp>
          <p:nvGrpSpPr>
            <p:cNvPr id="403" name="Group 402"/>
            <p:cNvGrpSpPr/>
            <p:nvPr/>
          </p:nvGrpSpPr>
          <p:grpSpPr>
            <a:xfrm>
              <a:off x="2289427" y="2076624"/>
              <a:ext cx="4117775" cy="2064928"/>
              <a:chOff x="668464" y="1161308"/>
              <a:chExt cx="3806013" cy="1907007"/>
            </a:xfrm>
          </p:grpSpPr>
          <p:sp>
            <p:nvSpPr>
              <p:cNvPr id="413" name="Shape 215"/>
              <p:cNvSpPr/>
              <p:nvPr/>
            </p:nvSpPr>
            <p:spPr>
              <a:xfrm>
                <a:off x="2588029" y="1161308"/>
                <a:ext cx="1886448" cy="1907007"/>
              </a:xfrm>
              <a:prstGeom prst="rect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Shape 217"/>
              <p:cNvSpPr/>
              <p:nvPr/>
            </p:nvSpPr>
            <p:spPr>
              <a:xfrm>
                <a:off x="668464" y="1161995"/>
                <a:ext cx="1921021" cy="1906319"/>
              </a:xfrm>
              <a:prstGeom prst="rect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15" name="Straight Connector 414"/>
              <p:cNvCxnSpPr>
                <a:stCxn id="414" idx="3"/>
                <a:endCxn id="413" idx="3"/>
              </p:cNvCxnSpPr>
              <p:nvPr/>
            </p:nvCxnSpPr>
            <p:spPr>
              <a:xfrm flipV="1">
                <a:off x="2589485" y="2116566"/>
                <a:ext cx="1884992" cy="344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4" name="Oval 403"/>
            <p:cNvSpPr/>
            <p:nvPr/>
          </p:nvSpPr>
          <p:spPr>
            <a:xfrm>
              <a:off x="6330565" y="2023629"/>
              <a:ext cx="167436" cy="1674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6330565" y="3021278"/>
              <a:ext cx="167436" cy="1674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6330565" y="4018926"/>
              <a:ext cx="167436" cy="1674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7" name="Group 406"/>
            <p:cNvGrpSpPr/>
            <p:nvPr/>
          </p:nvGrpSpPr>
          <p:grpSpPr>
            <a:xfrm>
              <a:off x="2236048" y="2018063"/>
              <a:ext cx="2226602" cy="2162733"/>
              <a:chOff x="2236048" y="2018866"/>
              <a:chExt cx="2226602" cy="2162733"/>
            </a:xfrm>
            <a:solidFill>
              <a:schemeClr val="bg1">
                <a:lumMod val="50000"/>
              </a:schemeClr>
            </a:solidFill>
          </p:grpSpPr>
          <p:sp>
            <p:nvSpPr>
              <p:cNvPr id="408" name="Oval 407"/>
              <p:cNvSpPr/>
              <p:nvPr/>
            </p:nvSpPr>
            <p:spPr>
              <a:xfrm>
                <a:off x="4295214" y="2018866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/>
              <p:cNvSpPr/>
              <p:nvPr/>
            </p:nvSpPr>
            <p:spPr>
              <a:xfrm>
                <a:off x="4295214" y="3016515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/>
              <p:cNvSpPr/>
              <p:nvPr/>
            </p:nvSpPr>
            <p:spPr>
              <a:xfrm>
                <a:off x="4295214" y="4014163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/>
              <p:cNvSpPr/>
              <p:nvPr/>
            </p:nvSpPr>
            <p:spPr>
              <a:xfrm>
                <a:off x="2236048" y="2018866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2236048" y="4014163"/>
                <a:ext cx="167436" cy="167436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9" name="Group 318"/>
          <p:cNvGrpSpPr/>
          <p:nvPr/>
        </p:nvGrpSpPr>
        <p:grpSpPr>
          <a:xfrm>
            <a:off x="5146600" y="3841735"/>
            <a:ext cx="374260" cy="184893"/>
            <a:chOff x="1085416" y="3150573"/>
            <a:chExt cx="602742" cy="301371"/>
          </a:xfrm>
        </p:grpSpPr>
        <p:sp>
          <p:nvSpPr>
            <p:cNvPr id="320" name="Rectangle 319"/>
            <p:cNvSpPr/>
            <p:nvPr/>
          </p:nvSpPr>
          <p:spPr>
            <a:xfrm>
              <a:off x="1085416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1" name="Straight Connector 320"/>
            <p:cNvCxnSpPr/>
            <p:nvPr/>
          </p:nvCxnSpPr>
          <p:spPr>
            <a:xfrm flipH="1">
              <a:off x="1085416" y="3150573"/>
              <a:ext cx="301371" cy="301371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Rectangle 321"/>
            <p:cNvSpPr/>
            <p:nvPr/>
          </p:nvSpPr>
          <p:spPr>
            <a:xfrm>
              <a:off x="1386787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3" name="Straight Connector 322"/>
            <p:cNvCxnSpPr/>
            <p:nvPr/>
          </p:nvCxnSpPr>
          <p:spPr>
            <a:xfrm flipH="1">
              <a:off x="1386787" y="3150573"/>
              <a:ext cx="301371" cy="301371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4" name="Group 323"/>
          <p:cNvGrpSpPr/>
          <p:nvPr/>
        </p:nvGrpSpPr>
        <p:grpSpPr>
          <a:xfrm>
            <a:off x="4963652" y="3654602"/>
            <a:ext cx="183719" cy="374009"/>
            <a:chOff x="415388" y="2878640"/>
            <a:chExt cx="240015" cy="374009"/>
          </a:xfrm>
        </p:grpSpPr>
        <p:sp>
          <p:nvSpPr>
            <p:cNvPr id="325" name="Rectangle 324"/>
            <p:cNvSpPr/>
            <p:nvPr/>
          </p:nvSpPr>
          <p:spPr>
            <a:xfrm>
              <a:off x="415388" y="3065519"/>
              <a:ext cx="240015" cy="187130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6" name="Straight Connector 325"/>
            <p:cNvCxnSpPr/>
            <p:nvPr/>
          </p:nvCxnSpPr>
          <p:spPr>
            <a:xfrm flipH="1">
              <a:off x="415388" y="3065519"/>
              <a:ext cx="240015" cy="18713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Group 326"/>
            <p:cNvGrpSpPr/>
            <p:nvPr/>
          </p:nvGrpSpPr>
          <p:grpSpPr>
            <a:xfrm>
              <a:off x="415388" y="2878640"/>
              <a:ext cx="240015" cy="187130"/>
              <a:chOff x="2100263" y="3121819"/>
              <a:chExt cx="757238" cy="757238"/>
            </a:xfrm>
            <a:effectLst/>
          </p:grpSpPr>
          <p:sp>
            <p:nvSpPr>
              <p:cNvPr id="328" name="Rectangle 327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9" name="Straight Connector 328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0" name="Group 329"/>
          <p:cNvGrpSpPr/>
          <p:nvPr/>
        </p:nvGrpSpPr>
        <p:grpSpPr>
          <a:xfrm>
            <a:off x="5518842" y="3841547"/>
            <a:ext cx="374260" cy="184893"/>
            <a:chOff x="1085416" y="3150573"/>
            <a:chExt cx="602742" cy="301371"/>
          </a:xfrm>
        </p:grpSpPr>
        <p:sp>
          <p:nvSpPr>
            <p:cNvPr id="331" name="Rectangle 330"/>
            <p:cNvSpPr/>
            <p:nvPr/>
          </p:nvSpPr>
          <p:spPr>
            <a:xfrm>
              <a:off x="1085416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8" name="Straight Connector 337"/>
            <p:cNvCxnSpPr/>
            <p:nvPr/>
          </p:nvCxnSpPr>
          <p:spPr>
            <a:xfrm flipH="1">
              <a:off x="1085416" y="3150573"/>
              <a:ext cx="301371" cy="301371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9" name="Rectangle 338"/>
            <p:cNvSpPr/>
            <p:nvPr/>
          </p:nvSpPr>
          <p:spPr>
            <a:xfrm>
              <a:off x="1386787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Connector 342"/>
            <p:cNvCxnSpPr/>
            <p:nvPr/>
          </p:nvCxnSpPr>
          <p:spPr>
            <a:xfrm flipH="1">
              <a:off x="1386787" y="3150573"/>
              <a:ext cx="301371" cy="301371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4" name="TextBox 343"/>
              <p:cNvSpPr txBox="1"/>
              <p:nvPr/>
            </p:nvSpPr>
            <p:spPr>
              <a:xfrm>
                <a:off x="5099948" y="3039536"/>
                <a:ext cx="512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4" name="TextBox 3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948" y="3039536"/>
                <a:ext cx="512063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TextBox 349"/>
              <p:cNvSpPr txBox="1"/>
              <p:nvPr/>
            </p:nvSpPr>
            <p:spPr>
              <a:xfrm>
                <a:off x="5099948" y="4017824"/>
                <a:ext cx="512063" cy="370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0" name="TextBox 3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948" y="4017824"/>
                <a:ext cx="512063" cy="370038"/>
              </a:xfrm>
              <a:prstGeom prst="rect">
                <a:avLst/>
              </a:prstGeom>
              <a:blipFill rotWithShape="0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1" name="Group 350"/>
          <p:cNvGrpSpPr/>
          <p:nvPr/>
        </p:nvGrpSpPr>
        <p:grpSpPr>
          <a:xfrm>
            <a:off x="4928411" y="2500809"/>
            <a:ext cx="183719" cy="564505"/>
            <a:chOff x="415388" y="2690670"/>
            <a:chExt cx="240015" cy="561979"/>
          </a:xfrm>
        </p:grpSpPr>
        <p:sp>
          <p:nvSpPr>
            <p:cNvPr id="352" name="Rectangle 351"/>
            <p:cNvSpPr/>
            <p:nvPr/>
          </p:nvSpPr>
          <p:spPr>
            <a:xfrm>
              <a:off x="415388" y="3065519"/>
              <a:ext cx="240015" cy="18713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3" name="Straight Connector 352"/>
            <p:cNvCxnSpPr/>
            <p:nvPr/>
          </p:nvCxnSpPr>
          <p:spPr>
            <a:xfrm flipH="1">
              <a:off x="415388" y="3065519"/>
              <a:ext cx="240015" cy="18713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4" name="Group 353"/>
            <p:cNvGrpSpPr/>
            <p:nvPr/>
          </p:nvGrpSpPr>
          <p:grpSpPr>
            <a:xfrm>
              <a:off x="415388" y="2690670"/>
              <a:ext cx="240015" cy="375104"/>
              <a:chOff x="697517" y="2546883"/>
              <a:chExt cx="386541" cy="604100"/>
            </a:xfrm>
          </p:grpSpPr>
          <p:grpSp>
            <p:nvGrpSpPr>
              <p:cNvPr id="355" name="Group 354"/>
              <p:cNvGrpSpPr/>
              <p:nvPr/>
            </p:nvGrpSpPr>
            <p:grpSpPr>
              <a:xfrm>
                <a:off x="697517" y="2546883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359" name="Rectangle 35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0" name="Straight Connector 35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6" name="Group 355"/>
              <p:cNvGrpSpPr/>
              <p:nvPr/>
            </p:nvGrpSpPr>
            <p:grpSpPr>
              <a:xfrm>
                <a:off x="697517" y="2849612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357" name="Rectangle 35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8" name="Straight Connector 35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61" name="Group 360"/>
          <p:cNvGrpSpPr/>
          <p:nvPr/>
        </p:nvGrpSpPr>
        <p:grpSpPr>
          <a:xfrm>
            <a:off x="5112130" y="2880421"/>
            <a:ext cx="374260" cy="184893"/>
            <a:chOff x="1085416" y="3150573"/>
            <a:chExt cx="602742" cy="301371"/>
          </a:xfrm>
        </p:grpSpPr>
        <p:sp>
          <p:nvSpPr>
            <p:cNvPr id="362" name="Rectangle 361"/>
            <p:cNvSpPr/>
            <p:nvPr/>
          </p:nvSpPr>
          <p:spPr>
            <a:xfrm>
              <a:off x="1085416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3" name="Straight Connector 362"/>
            <p:cNvCxnSpPr/>
            <p:nvPr/>
          </p:nvCxnSpPr>
          <p:spPr>
            <a:xfrm flipH="1">
              <a:off x="1085416" y="3150573"/>
              <a:ext cx="301371" cy="30137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Rectangle 363"/>
            <p:cNvSpPr/>
            <p:nvPr/>
          </p:nvSpPr>
          <p:spPr>
            <a:xfrm>
              <a:off x="1386787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5" name="Straight Connector 364"/>
            <p:cNvCxnSpPr/>
            <p:nvPr/>
          </p:nvCxnSpPr>
          <p:spPr>
            <a:xfrm flipH="1">
              <a:off x="1386787" y="3150573"/>
              <a:ext cx="301371" cy="30137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6" name="Group 365"/>
          <p:cNvGrpSpPr/>
          <p:nvPr/>
        </p:nvGrpSpPr>
        <p:grpSpPr>
          <a:xfrm>
            <a:off x="5484372" y="2880233"/>
            <a:ext cx="374260" cy="184893"/>
            <a:chOff x="1085416" y="3150573"/>
            <a:chExt cx="602742" cy="301371"/>
          </a:xfrm>
        </p:grpSpPr>
        <p:sp>
          <p:nvSpPr>
            <p:cNvPr id="367" name="Rectangle 366"/>
            <p:cNvSpPr/>
            <p:nvPr/>
          </p:nvSpPr>
          <p:spPr>
            <a:xfrm>
              <a:off x="1085416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8" name="Straight Connector 367"/>
            <p:cNvCxnSpPr/>
            <p:nvPr/>
          </p:nvCxnSpPr>
          <p:spPr>
            <a:xfrm flipH="1">
              <a:off x="1085416" y="3150573"/>
              <a:ext cx="301371" cy="30137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Rectangle 368"/>
            <p:cNvSpPr/>
            <p:nvPr/>
          </p:nvSpPr>
          <p:spPr>
            <a:xfrm>
              <a:off x="1386787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0" name="Straight Connector 369"/>
            <p:cNvCxnSpPr/>
            <p:nvPr/>
          </p:nvCxnSpPr>
          <p:spPr>
            <a:xfrm flipH="1">
              <a:off x="1386787" y="3150573"/>
              <a:ext cx="301371" cy="30137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1" name="TextBox 370"/>
              <p:cNvSpPr txBox="1"/>
              <p:nvPr/>
            </p:nvSpPr>
            <p:spPr>
              <a:xfrm>
                <a:off x="2931995" y="3647786"/>
                <a:ext cx="512063" cy="3700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1" name="TextBox 3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1995" y="3647786"/>
                <a:ext cx="512063" cy="370038"/>
              </a:xfrm>
              <a:prstGeom prst="rect">
                <a:avLst/>
              </a:prstGeom>
              <a:blipFill rotWithShape="0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2" name="Group 371"/>
          <p:cNvGrpSpPr/>
          <p:nvPr/>
        </p:nvGrpSpPr>
        <p:grpSpPr>
          <a:xfrm>
            <a:off x="3043602" y="3479573"/>
            <a:ext cx="374260" cy="184893"/>
            <a:chOff x="1085416" y="3150573"/>
            <a:chExt cx="602742" cy="301371"/>
          </a:xfrm>
        </p:grpSpPr>
        <p:sp>
          <p:nvSpPr>
            <p:cNvPr id="373" name="Rectangle 372"/>
            <p:cNvSpPr/>
            <p:nvPr/>
          </p:nvSpPr>
          <p:spPr>
            <a:xfrm>
              <a:off x="1085416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4" name="Straight Connector 373"/>
            <p:cNvCxnSpPr/>
            <p:nvPr/>
          </p:nvCxnSpPr>
          <p:spPr>
            <a:xfrm flipH="1">
              <a:off x="1085416" y="3150573"/>
              <a:ext cx="301371" cy="30137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5" name="Rectangle 374"/>
            <p:cNvSpPr/>
            <p:nvPr/>
          </p:nvSpPr>
          <p:spPr>
            <a:xfrm>
              <a:off x="1386787" y="3150573"/>
              <a:ext cx="301371" cy="301371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6" name="Straight Connector 375"/>
            <p:cNvCxnSpPr/>
            <p:nvPr/>
          </p:nvCxnSpPr>
          <p:spPr>
            <a:xfrm flipH="1">
              <a:off x="1386787" y="3150573"/>
              <a:ext cx="301371" cy="30137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7" name="Group 376"/>
          <p:cNvGrpSpPr/>
          <p:nvPr/>
        </p:nvGrpSpPr>
        <p:grpSpPr>
          <a:xfrm>
            <a:off x="2860654" y="3099707"/>
            <a:ext cx="183719" cy="564759"/>
            <a:chOff x="415388" y="2690670"/>
            <a:chExt cx="240015" cy="561979"/>
          </a:xfrm>
        </p:grpSpPr>
        <p:sp>
          <p:nvSpPr>
            <p:cNvPr id="378" name="Rectangle 377"/>
            <p:cNvSpPr/>
            <p:nvPr/>
          </p:nvSpPr>
          <p:spPr>
            <a:xfrm>
              <a:off x="415388" y="3065519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9" name="Straight Connector 378"/>
            <p:cNvCxnSpPr/>
            <p:nvPr/>
          </p:nvCxnSpPr>
          <p:spPr>
            <a:xfrm flipH="1">
              <a:off x="415388" y="3065519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0" name="Group 379"/>
            <p:cNvGrpSpPr/>
            <p:nvPr/>
          </p:nvGrpSpPr>
          <p:grpSpPr>
            <a:xfrm>
              <a:off x="415388" y="2690670"/>
              <a:ext cx="240015" cy="375104"/>
              <a:chOff x="697517" y="2546883"/>
              <a:chExt cx="386541" cy="604100"/>
            </a:xfrm>
          </p:grpSpPr>
          <p:grpSp>
            <p:nvGrpSpPr>
              <p:cNvPr id="381" name="Group 380"/>
              <p:cNvGrpSpPr/>
              <p:nvPr/>
            </p:nvGrpSpPr>
            <p:grpSpPr>
              <a:xfrm>
                <a:off x="697517" y="2546883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386" name="Rectangle 385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7" name="Straight Connector 386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2" name="Group 381"/>
              <p:cNvGrpSpPr/>
              <p:nvPr/>
            </p:nvGrpSpPr>
            <p:grpSpPr>
              <a:xfrm>
                <a:off x="697517" y="2849612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383" name="Rectangle 382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5" name="Straight Connector 384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Interpolation Steps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846482" y="727583"/>
            <a:ext cx="797365" cy="866184"/>
            <a:chOff x="2864322" y="995213"/>
            <a:chExt cx="797365" cy="866184"/>
          </a:xfrm>
        </p:grpSpPr>
        <p:grpSp>
          <p:nvGrpSpPr>
            <p:cNvPr id="259" name="Group 258"/>
            <p:cNvGrpSpPr/>
            <p:nvPr/>
          </p:nvGrpSpPr>
          <p:grpSpPr>
            <a:xfrm>
              <a:off x="2864322" y="995213"/>
              <a:ext cx="797365" cy="562234"/>
              <a:chOff x="3330405" y="2606420"/>
              <a:chExt cx="1284147" cy="905471"/>
            </a:xfrm>
          </p:grpSpPr>
          <p:sp>
            <p:nvSpPr>
              <p:cNvPr id="260" name="Rectangle 259"/>
              <p:cNvSpPr/>
              <p:nvPr/>
            </p:nvSpPr>
            <p:spPr>
              <a:xfrm>
                <a:off x="3710212" y="321011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1" name="Straight Connector 260"/>
              <p:cNvCxnSpPr/>
              <p:nvPr/>
            </p:nvCxnSpPr>
            <p:spPr>
              <a:xfrm flipH="1">
                <a:off x="3710212" y="3210110"/>
                <a:ext cx="301371" cy="3013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Rectangle 261"/>
              <p:cNvSpPr/>
              <p:nvPr/>
            </p:nvSpPr>
            <p:spPr>
              <a:xfrm>
                <a:off x="4011583" y="321011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3" name="Straight Connector 262"/>
              <p:cNvCxnSpPr/>
              <p:nvPr/>
            </p:nvCxnSpPr>
            <p:spPr>
              <a:xfrm flipH="1">
                <a:off x="4011583" y="3210110"/>
                <a:ext cx="301371" cy="3013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Rectangle 263"/>
              <p:cNvSpPr/>
              <p:nvPr/>
            </p:nvSpPr>
            <p:spPr>
              <a:xfrm>
                <a:off x="4313181" y="3210520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5" name="Straight Connector 264"/>
              <p:cNvCxnSpPr/>
              <p:nvPr/>
            </p:nvCxnSpPr>
            <p:spPr>
              <a:xfrm flipH="1">
                <a:off x="4313181" y="3210520"/>
                <a:ext cx="301371" cy="3013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" name="Rectangle 265"/>
              <p:cNvSpPr/>
              <p:nvPr/>
            </p:nvSpPr>
            <p:spPr>
              <a:xfrm>
                <a:off x="3330405" y="3210110"/>
                <a:ext cx="386541" cy="3013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7" name="Straight Connector 266"/>
              <p:cNvCxnSpPr/>
              <p:nvPr/>
            </p:nvCxnSpPr>
            <p:spPr>
              <a:xfrm flipH="1">
                <a:off x="3330405" y="3210110"/>
                <a:ext cx="386541" cy="3013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8" name="Group 267"/>
              <p:cNvGrpSpPr/>
              <p:nvPr/>
            </p:nvGrpSpPr>
            <p:grpSpPr>
              <a:xfrm>
                <a:off x="3330405" y="2606420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72" name="Rectangle 271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3" name="Straight Connector 272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/>
              <p:cNvGrpSpPr/>
              <p:nvPr/>
            </p:nvGrpSpPr>
            <p:grpSpPr>
              <a:xfrm>
                <a:off x="3330405" y="2909149"/>
                <a:ext cx="386541" cy="301371"/>
                <a:chOff x="2100263" y="3121819"/>
                <a:chExt cx="757238" cy="757238"/>
              </a:xfrm>
              <a:effectLst/>
            </p:grpSpPr>
            <p:sp>
              <p:nvSpPr>
                <p:cNvPr id="270" name="Rectangle 269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1" name="Straight Connector 270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TextBox 273"/>
                <p:cNvSpPr txBox="1"/>
                <p:nvPr/>
              </p:nvSpPr>
              <p:spPr>
                <a:xfrm>
                  <a:off x="3098097" y="1492065"/>
                  <a:ext cx="47173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4" name="TextBox 2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097" y="1492065"/>
                  <a:ext cx="471732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8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Oval 10"/>
          <p:cNvSpPr/>
          <p:nvPr/>
        </p:nvSpPr>
        <p:spPr>
          <a:xfrm>
            <a:off x="6335330" y="2224044"/>
            <a:ext cx="167436" cy="167436"/>
          </a:xfrm>
          <a:prstGeom prst="ellipse">
            <a:avLst/>
          </a:prstGeom>
          <a:solidFill>
            <a:srgbClr val="9F9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718193" y="715772"/>
            <a:ext cx="3796833" cy="930030"/>
            <a:chOff x="3718193" y="715772"/>
            <a:chExt cx="3796833" cy="930030"/>
          </a:xfrm>
        </p:grpSpPr>
        <p:cxnSp>
          <p:nvCxnSpPr>
            <p:cNvPr id="275" name="Straight Arrow Connector 274"/>
            <p:cNvCxnSpPr/>
            <p:nvPr/>
          </p:nvCxnSpPr>
          <p:spPr>
            <a:xfrm>
              <a:off x="3718193" y="997256"/>
              <a:ext cx="558148" cy="54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4619360" y="1229647"/>
                  <a:ext cx="512063" cy="374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9360" y="1229647"/>
                  <a:ext cx="512063" cy="3740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7" name="Group 116"/>
            <p:cNvGrpSpPr/>
            <p:nvPr/>
          </p:nvGrpSpPr>
          <p:grpSpPr>
            <a:xfrm>
              <a:off x="4620607" y="1090621"/>
              <a:ext cx="562343" cy="187130"/>
              <a:chOff x="539692" y="3695811"/>
              <a:chExt cx="374261" cy="187130"/>
            </a:xfrm>
            <a:noFill/>
            <a:effectLst/>
          </p:grpSpPr>
          <p:sp>
            <p:nvSpPr>
              <p:cNvPr id="118" name="Rectangle 117"/>
              <p:cNvSpPr/>
              <p:nvPr/>
            </p:nvSpPr>
            <p:spPr>
              <a:xfrm>
                <a:off x="539692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 flipH="1">
                <a:off x="539692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120" name="Rectangle 119"/>
              <p:cNvSpPr/>
              <p:nvPr/>
            </p:nvSpPr>
            <p:spPr>
              <a:xfrm>
                <a:off x="726823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 flipH="1">
                <a:off x="726823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122" name="Rectangle 121"/>
            <p:cNvSpPr/>
            <p:nvPr/>
          </p:nvSpPr>
          <p:spPr>
            <a:xfrm>
              <a:off x="4384774" y="1090621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 flipH="1">
              <a:off x="4384774" y="1090621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124" name="Group 123"/>
            <p:cNvGrpSpPr/>
            <p:nvPr/>
          </p:nvGrpSpPr>
          <p:grpSpPr>
            <a:xfrm>
              <a:off x="4384774" y="715772"/>
              <a:ext cx="240015" cy="375103"/>
              <a:chOff x="303859" y="3320962"/>
              <a:chExt cx="240015" cy="375103"/>
            </a:xfrm>
            <a:noFill/>
            <a:effectLst/>
          </p:grpSpPr>
          <p:grpSp>
            <p:nvGrpSpPr>
              <p:cNvPr id="125" name="Group 124"/>
              <p:cNvGrpSpPr/>
              <p:nvPr/>
            </p:nvGrpSpPr>
            <p:grpSpPr>
              <a:xfrm>
                <a:off x="303859" y="3320962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0" name="Straight Connector 12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>
                <a:off x="303859" y="3508935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127" name="Rectangle 12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8" name="Straight Connector 12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/>
                <p:cNvSpPr txBox="1"/>
                <p:nvPr/>
              </p:nvSpPr>
              <p:spPr>
                <a:xfrm>
                  <a:off x="5743677" y="1247274"/>
                  <a:ext cx="512063" cy="374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1" name="TextBox 1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677" y="1247274"/>
                  <a:ext cx="512063" cy="3740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2" name="Group 131"/>
            <p:cNvGrpSpPr/>
            <p:nvPr/>
          </p:nvGrpSpPr>
          <p:grpSpPr>
            <a:xfrm>
              <a:off x="5744924" y="1108248"/>
              <a:ext cx="281171" cy="187130"/>
              <a:chOff x="539692" y="3695811"/>
              <a:chExt cx="374261" cy="187130"/>
            </a:xfrm>
            <a:noFill/>
            <a:effectLst/>
          </p:grpSpPr>
          <p:sp>
            <p:nvSpPr>
              <p:cNvPr id="133" name="Rectangle 132"/>
              <p:cNvSpPr/>
              <p:nvPr/>
            </p:nvSpPr>
            <p:spPr>
              <a:xfrm>
                <a:off x="539692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4" name="Straight Connector 133"/>
              <p:cNvCxnSpPr/>
              <p:nvPr/>
            </p:nvCxnSpPr>
            <p:spPr>
              <a:xfrm flipH="1">
                <a:off x="539692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135" name="Rectangle 134"/>
              <p:cNvSpPr/>
              <p:nvPr/>
            </p:nvSpPr>
            <p:spPr>
              <a:xfrm>
                <a:off x="726823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6" name="Straight Connector 135"/>
              <p:cNvCxnSpPr/>
              <p:nvPr/>
            </p:nvCxnSpPr>
            <p:spPr>
              <a:xfrm flipH="1">
                <a:off x="726823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137" name="Rectangle 136"/>
            <p:cNvSpPr/>
            <p:nvPr/>
          </p:nvSpPr>
          <p:spPr>
            <a:xfrm>
              <a:off x="5509091" y="1108248"/>
              <a:ext cx="240015" cy="18713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Connector 137"/>
            <p:cNvCxnSpPr/>
            <p:nvPr/>
          </p:nvCxnSpPr>
          <p:spPr>
            <a:xfrm flipH="1">
              <a:off x="5509091" y="1108248"/>
              <a:ext cx="240015" cy="18713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139" name="Group 138"/>
            <p:cNvGrpSpPr/>
            <p:nvPr/>
          </p:nvGrpSpPr>
          <p:grpSpPr>
            <a:xfrm>
              <a:off x="5509091" y="733399"/>
              <a:ext cx="240015" cy="375103"/>
              <a:chOff x="303859" y="3320962"/>
              <a:chExt cx="240015" cy="375103"/>
            </a:xfrm>
            <a:noFill/>
            <a:effectLst/>
          </p:grpSpPr>
          <p:grpSp>
            <p:nvGrpSpPr>
              <p:cNvPr id="140" name="Group 139"/>
              <p:cNvGrpSpPr/>
              <p:nvPr/>
            </p:nvGrpSpPr>
            <p:grpSpPr>
              <a:xfrm>
                <a:off x="303859" y="3320962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144" name="Rectangle 143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5" name="Straight Connector 144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141" name="Group 140"/>
              <p:cNvGrpSpPr/>
              <p:nvPr/>
            </p:nvGrpSpPr>
            <p:grpSpPr>
              <a:xfrm>
                <a:off x="303859" y="3508935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142" name="Rectangle 141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/>
                <p:cNvSpPr txBox="1"/>
                <p:nvPr/>
              </p:nvSpPr>
              <p:spPr>
                <a:xfrm>
                  <a:off x="6892377" y="1269802"/>
                  <a:ext cx="501611" cy="376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6" name="TextBox 1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2377" y="1269802"/>
                  <a:ext cx="501611" cy="3760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6" name="Group 275"/>
            <p:cNvGrpSpPr/>
            <p:nvPr/>
          </p:nvGrpSpPr>
          <p:grpSpPr>
            <a:xfrm>
              <a:off x="6026096" y="1108248"/>
              <a:ext cx="281170" cy="187130"/>
              <a:chOff x="539692" y="3695811"/>
              <a:chExt cx="374261" cy="187130"/>
            </a:xfrm>
            <a:noFill/>
            <a:effectLst/>
          </p:grpSpPr>
          <p:sp>
            <p:nvSpPr>
              <p:cNvPr id="277" name="Rectangle 276"/>
              <p:cNvSpPr/>
              <p:nvPr/>
            </p:nvSpPr>
            <p:spPr>
              <a:xfrm>
                <a:off x="539692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8" name="Straight Connector 277"/>
              <p:cNvCxnSpPr/>
              <p:nvPr/>
            </p:nvCxnSpPr>
            <p:spPr>
              <a:xfrm flipH="1">
                <a:off x="539692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279" name="Rectangle 278"/>
              <p:cNvSpPr/>
              <p:nvPr/>
            </p:nvSpPr>
            <p:spPr>
              <a:xfrm>
                <a:off x="726823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0" name="Straight Connector 279"/>
              <p:cNvCxnSpPr/>
              <p:nvPr/>
            </p:nvCxnSpPr>
            <p:spPr>
              <a:xfrm flipH="1">
                <a:off x="726823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6706481" y="733399"/>
              <a:ext cx="808545" cy="562233"/>
              <a:chOff x="7946559" y="952925"/>
              <a:chExt cx="808545" cy="562233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 flipH="1">
                <a:off x="7946559" y="1328028"/>
                <a:ext cx="240015" cy="187130"/>
              </a:xfrm>
              <a:prstGeom prst="line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grpSp>
            <p:nvGrpSpPr>
              <p:cNvPr id="8" name="Group 7"/>
              <p:cNvGrpSpPr/>
              <p:nvPr/>
            </p:nvGrpSpPr>
            <p:grpSpPr>
              <a:xfrm>
                <a:off x="7956929" y="952925"/>
                <a:ext cx="798175" cy="561979"/>
                <a:chOff x="7956929" y="952925"/>
                <a:chExt cx="798175" cy="561979"/>
              </a:xfrm>
            </p:grpSpPr>
            <p:grpSp>
              <p:nvGrpSpPr>
                <p:cNvPr id="332" name="Group 331"/>
                <p:cNvGrpSpPr/>
                <p:nvPr/>
              </p:nvGrpSpPr>
              <p:grpSpPr>
                <a:xfrm>
                  <a:off x="8192762" y="1327774"/>
                  <a:ext cx="281171" cy="187130"/>
                  <a:chOff x="539692" y="3695811"/>
                  <a:chExt cx="374261" cy="187130"/>
                </a:xfrm>
                <a:noFill/>
                <a:effectLst/>
              </p:grpSpPr>
              <p:sp>
                <p:nvSpPr>
                  <p:cNvPr id="333" name="Rectangle 332"/>
                  <p:cNvSpPr/>
                  <p:nvPr/>
                </p:nvSpPr>
                <p:spPr>
                  <a:xfrm>
                    <a:off x="539692" y="3695811"/>
                    <a:ext cx="187130" cy="187130"/>
                  </a:xfrm>
                  <a:prstGeom prst="rect">
                    <a:avLst/>
                  </a:prstGeom>
                  <a:grpFill/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34" name="Straight Connector 333"/>
                  <p:cNvCxnSpPr/>
                  <p:nvPr/>
                </p:nvCxnSpPr>
                <p:spPr>
                  <a:xfrm flipH="1">
                    <a:off x="539692" y="3695811"/>
                    <a:ext cx="187130" cy="187130"/>
                  </a:xfrm>
                  <a:prstGeom prst="line">
                    <a:avLst/>
                  </a:prstGeom>
                  <a:grpFill/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  <p:sp>
                <p:nvSpPr>
                  <p:cNvPr id="335" name="Rectangle 334"/>
                  <p:cNvSpPr/>
                  <p:nvPr/>
                </p:nvSpPr>
                <p:spPr>
                  <a:xfrm>
                    <a:off x="726823" y="3695811"/>
                    <a:ext cx="187130" cy="187130"/>
                  </a:xfrm>
                  <a:prstGeom prst="rect">
                    <a:avLst/>
                  </a:prstGeom>
                  <a:grpFill/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36" name="Straight Connector 335"/>
                  <p:cNvCxnSpPr/>
                  <p:nvPr/>
                </p:nvCxnSpPr>
                <p:spPr>
                  <a:xfrm flipH="1">
                    <a:off x="726823" y="3695811"/>
                    <a:ext cx="187130" cy="187130"/>
                  </a:xfrm>
                  <a:prstGeom prst="line">
                    <a:avLst/>
                  </a:prstGeom>
                  <a:grpFill/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sp>
              <p:nvSpPr>
                <p:cNvPr id="337" name="Rectangle 336"/>
                <p:cNvSpPr/>
                <p:nvPr/>
              </p:nvSpPr>
              <p:spPr>
                <a:xfrm>
                  <a:off x="7956929" y="1327774"/>
                  <a:ext cx="240015" cy="187130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40" name="Group 339"/>
                <p:cNvGrpSpPr/>
                <p:nvPr/>
              </p:nvGrpSpPr>
              <p:grpSpPr>
                <a:xfrm>
                  <a:off x="7956929" y="952925"/>
                  <a:ext cx="240015" cy="375103"/>
                  <a:chOff x="2100263" y="3121819"/>
                  <a:chExt cx="757238" cy="757238"/>
                </a:xfrm>
                <a:noFill/>
                <a:effectLst/>
              </p:grpSpPr>
              <p:sp>
                <p:nvSpPr>
                  <p:cNvPr id="341" name="Rectangle 340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grpFill/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42" name="Straight Connector 341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grpFill/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grpSp>
              <p:nvGrpSpPr>
                <p:cNvPr id="345" name="Group 344"/>
                <p:cNvGrpSpPr/>
                <p:nvPr/>
              </p:nvGrpSpPr>
              <p:grpSpPr>
                <a:xfrm>
                  <a:off x="8473934" y="1327774"/>
                  <a:ext cx="281170" cy="187130"/>
                  <a:chOff x="539692" y="3695811"/>
                  <a:chExt cx="374261" cy="187130"/>
                </a:xfrm>
                <a:noFill/>
                <a:effectLst/>
              </p:grpSpPr>
              <p:sp>
                <p:nvSpPr>
                  <p:cNvPr id="346" name="Rectangle 345"/>
                  <p:cNvSpPr/>
                  <p:nvPr/>
                </p:nvSpPr>
                <p:spPr>
                  <a:xfrm>
                    <a:off x="539692" y="3695811"/>
                    <a:ext cx="187130" cy="187130"/>
                  </a:xfrm>
                  <a:prstGeom prst="rect">
                    <a:avLst/>
                  </a:prstGeom>
                  <a:grpFill/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47" name="Straight Connector 346"/>
                  <p:cNvCxnSpPr/>
                  <p:nvPr/>
                </p:nvCxnSpPr>
                <p:spPr>
                  <a:xfrm flipH="1">
                    <a:off x="539692" y="3695811"/>
                    <a:ext cx="187130" cy="187130"/>
                  </a:xfrm>
                  <a:prstGeom prst="line">
                    <a:avLst/>
                  </a:prstGeom>
                  <a:grpFill/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  <p:sp>
                <p:nvSpPr>
                  <p:cNvPr id="348" name="Rectangle 347"/>
                  <p:cNvSpPr/>
                  <p:nvPr/>
                </p:nvSpPr>
                <p:spPr>
                  <a:xfrm>
                    <a:off x="726823" y="3695811"/>
                    <a:ext cx="187130" cy="187130"/>
                  </a:xfrm>
                  <a:prstGeom prst="rect">
                    <a:avLst/>
                  </a:prstGeom>
                  <a:grpFill/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49" name="Straight Connector 348"/>
                  <p:cNvCxnSpPr/>
                  <p:nvPr/>
                </p:nvCxnSpPr>
                <p:spPr>
                  <a:xfrm flipH="1">
                    <a:off x="726823" y="3695811"/>
                    <a:ext cx="187130" cy="187130"/>
                  </a:xfrm>
                  <a:prstGeom prst="line">
                    <a:avLst/>
                  </a:prstGeom>
                  <a:grpFill/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</p:grpSp>
        </p:grpSp>
      </p:grpSp>
      <p:grpSp>
        <p:nvGrpSpPr>
          <p:cNvPr id="149" name="Group 148"/>
          <p:cNvGrpSpPr/>
          <p:nvPr/>
        </p:nvGrpSpPr>
        <p:grpSpPr>
          <a:xfrm>
            <a:off x="886677" y="1467979"/>
            <a:ext cx="7066967" cy="3652065"/>
            <a:chOff x="1068852" y="1083461"/>
            <a:chExt cx="7066967" cy="36520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/>
                <p:cNvSpPr/>
                <p:nvPr/>
              </p:nvSpPr>
              <p:spPr>
                <a:xfrm>
                  <a:off x="1068853" y="1325107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853" y="1325107"/>
                  <a:ext cx="840808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1" name="Straight Arrow Connector 150"/>
            <p:cNvCxnSpPr/>
            <p:nvPr/>
          </p:nvCxnSpPr>
          <p:spPr>
            <a:xfrm>
              <a:off x="1768050" y="1692837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/>
                <p:cNvSpPr/>
                <p:nvPr/>
              </p:nvSpPr>
              <p:spPr>
                <a:xfrm>
                  <a:off x="1068852" y="4285723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852" y="4285723"/>
                  <a:ext cx="840808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4" name="Straight Arrow Connector 153"/>
            <p:cNvCxnSpPr/>
            <p:nvPr/>
          </p:nvCxnSpPr>
          <p:spPr>
            <a:xfrm flipV="1">
              <a:off x="1852492" y="4153259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Rectangle 155"/>
                <p:cNvSpPr/>
                <p:nvPr/>
              </p:nvSpPr>
              <p:spPr>
                <a:xfrm>
                  <a:off x="2625795" y="1083461"/>
                  <a:ext cx="837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6" name="Rectangle 1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5795" y="1083461"/>
                  <a:ext cx="837089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Rectangle 156"/>
                <p:cNvSpPr/>
                <p:nvPr/>
              </p:nvSpPr>
              <p:spPr>
                <a:xfrm>
                  <a:off x="6831115" y="1102300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7" name="Rectangle 30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115" y="1102300"/>
                  <a:ext cx="840808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8" name="Straight Arrow Connector 157"/>
            <p:cNvCxnSpPr>
              <a:stCxn id="182" idx="2"/>
            </p:cNvCxnSpPr>
            <p:nvPr/>
          </p:nvCxnSpPr>
          <p:spPr>
            <a:xfrm flipH="1">
              <a:off x="4809632" y="1548608"/>
              <a:ext cx="431233" cy="314652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flipH="1">
              <a:off x="6834061" y="1545902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/>
                <p:cNvSpPr/>
                <p:nvPr/>
              </p:nvSpPr>
              <p:spPr>
                <a:xfrm>
                  <a:off x="7304053" y="2209341"/>
                  <a:ext cx="8317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3" name="Rectangle 3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053" y="2209341"/>
                  <a:ext cx="831766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1" name="Straight Arrow Connector 160"/>
            <p:cNvCxnSpPr/>
            <p:nvPr/>
          </p:nvCxnSpPr>
          <p:spPr>
            <a:xfrm flipH="1">
              <a:off x="6852390" y="2652943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Rectangle 161"/>
                <p:cNvSpPr/>
                <p:nvPr/>
              </p:nvSpPr>
              <p:spPr>
                <a:xfrm>
                  <a:off x="6821159" y="4298694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6" name="Rectangle 3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1159" y="4298694"/>
                  <a:ext cx="840808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9" name="Straight Arrow Connector 178"/>
            <p:cNvCxnSpPr/>
            <p:nvPr/>
          </p:nvCxnSpPr>
          <p:spPr>
            <a:xfrm flipH="1" flipV="1">
              <a:off x="6882673" y="4055010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Rectangle 179"/>
                <p:cNvSpPr/>
                <p:nvPr/>
              </p:nvSpPr>
              <p:spPr>
                <a:xfrm>
                  <a:off x="3216484" y="4366194"/>
                  <a:ext cx="8408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0" name="Rectangle 3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484" y="4366194"/>
                  <a:ext cx="840808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1" name="Straight Arrow Connector 180"/>
            <p:cNvCxnSpPr/>
            <p:nvPr/>
          </p:nvCxnSpPr>
          <p:spPr>
            <a:xfrm flipV="1">
              <a:off x="4015727" y="4176904"/>
              <a:ext cx="469992" cy="24378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Rectangle 181"/>
                <p:cNvSpPr/>
                <p:nvPr/>
              </p:nvSpPr>
              <p:spPr>
                <a:xfrm>
                  <a:off x="4820461" y="1179276"/>
                  <a:ext cx="84080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2" name="Rectangle 3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0461" y="1179276"/>
                  <a:ext cx="840807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3" name="Arc 182"/>
          <p:cNvSpPr/>
          <p:nvPr/>
        </p:nvSpPr>
        <p:spPr>
          <a:xfrm>
            <a:off x="3838958" y="3244210"/>
            <a:ext cx="999706" cy="819569"/>
          </a:xfrm>
          <a:prstGeom prst="arc">
            <a:avLst>
              <a:gd name="adj1" fmla="val 11366264"/>
              <a:gd name="adj2" fmla="val 0"/>
            </a:avLst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Arc 183"/>
          <p:cNvSpPr/>
          <p:nvPr/>
        </p:nvSpPr>
        <p:spPr>
          <a:xfrm rot="16200000">
            <a:off x="5090008" y="2807054"/>
            <a:ext cx="999706" cy="819569"/>
          </a:xfrm>
          <a:prstGeom prst="arc">
            <a:avLst>
              <a:gd name="adj1" fmla="val 11366264"/>
              <a:gd name="adj2" fmla="val 0"/>
            </a:avLst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5" name="Straight Arrow Connector 184"/>
          <p:cNvCxnSpPr/>
          <p:nvPr/>
        </p:nvCxnSpPr>
        <p:spPr>
          <a:xfrm>
            <a:off x="3318923" y="1814965"/>
            <a:ext cx="941052" cy="1400688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7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0" y="-26710"/>
            <a:ext cx="8229600" cy="857250"/>
          </a:xfrm>
          <a:ln>
            <a:noFill/>
          </a:ln>
        </p:spPr>
        <p:txBody>
          <a:bodyPr/>
          <a:lstStyle/>
          <a:p>
            <a:r>
              <a:rPr lang="en-US"/>
              <a:t>Interpolation Steps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643921" y="1174650"/>
            <a:ext cx="4292359" cy="2865385"/>
            <a:chOff x="4643921" y="1174650"/>
            <a:chExt cx="4292359" cy="2865385"/>
          </a:xfrm>
        </p:grpSpPr>
        <p:sp>
          <p:nvSpPr>
            <p:cNvPr id="260" name="Rectangle 259"/>
            <p:cNvSpPr/>
            <p:nvPr/>
          </p:nvSpPr>
          <p:spPr>
            <a:xfrm>
              <a:off x="5861197" y="2324811"/>
              <a:ext cx="187130" cy="187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1" name="Straight Connector 260"/>
            <p:cNvCxnSpPr/>
            <p:nvPr/>
          </p:nvCxnSpPr>
          <p:spPr>
            <a:xfrm flipH="1">
              <a:off x="5861197" y="2324811"/>
              <a:ext cx="187130" cy="1871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Rectangle 261"/>
            <p:cNvSpPr/>
            <p:nvPr/>
          </p:nvSpPr>
          <p:spPr>
            <a:xfrm>
              <a:off x="6048328" y="2324811"/>
              <a:ext cx="187130" cy="187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3" name="Straight Connector 262"/>
            <p:cNvCxnSpPr/>
            <p:nvPr/>
          </p:nvCxnSpPr>
          <p:spPr>
            <a:xfrm flipH="1">
              <a:off x="6048328" y="2324811"/>
              <a:ext cx="187130" cy="1871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Rectangle 263"/>
            <p:cNvSpPr/>
            <p:nvPr/>
          </p:nvSpPr>
          <p:spPr>
            <a:xfrm>
              <a:off x="6235599" y="2325066"/>
              <a:ext cx="187130" cy="187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5" name="Straight Connector 264"/>
            <p:cNvCxnSpPr/>
            <p:nvPr/>
          </p:nvCxnSpPr>
          <p:spPr>
            <a:xfrm flipH="1">
              <a:off x="6235599" y="2325066"/>
              <a:ext cx="187130" cy="1871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/>
            <p:cNvSpPr/>
            <p:nvPr/>
          </p:nvSpPr>
          <p:spPr>
            <a:xfrm>
              <a:off x="5625364" y="2324811"/>
              <a:ext cx="240015" cy="187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Connector 266"/>
            <p:cNvCxnSpPr/>
            <p:nvPr/>
          </p:nvCxnSpPr>
          <p:spPr>
            <a:xfrm flipH="1">
              <a:off x="5625364" y="2324811"/>
              <a:ext cx="240015" cy="1871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625364" y="1949962"/>
              <a:ext cx="240015" cy="187130"/>
              <a:chOff x="2100263" y="3121819"/>
              <a:chExt cx="757238" cy="757238"/>
            </a:xfrm>
            <a:effectLst/>
          </p:grpSpPr>
          <p:sp>
            <p:nvSpPr>
              <p:cNvPr id="272" name="Rectangle 271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3" name="Straight Connector 272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" name="Group 268"/>
            <p:cNvGrpSpPr/>
            <p:nvPr/>
          </p:nvGrpSpPr>
          <p:grpSpPr>
            <a:xfrm>
              <a:off x="5625364" y="2137935"/>
              <a:ext cx="240015" cy="187130"/>
              <a:chOff x="2100263" y="3121819"/>
              <a:chExt cx="757238" cy="757238"/>
            </a:xfrm>
            <a:effectLst/>
          </p:grpSpPr>
          <p:sp>
            <p:nvSpPr>
              <p:cNvPr id="270" name="Rectangle 269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1" name="Straight Connector 270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TextBox 273"/>
                <p:cNvSpPr txBox="1"/>
                <p:nvPr/>
              </p:nvSpPr>
              <p:spPr>
                <a:xfrm>
                  <a:off x="5859139" y="2446814"/>
                  <a:ext cx="4717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4" name="TextBox 2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9139" y="2446814"/>
                  <a:ext cx="471732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5" name="Straight Arrow Connector 274"/>
            <p:cNvCxnSpPr/>
            <p:nvPr/>
          </p:nvCxnSpPr>
          <p:spPr>
            <a:xfrm>
              <a:off x="6679832" y="2324811"/>
              <a:ext cx="590641" cy="41656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7675231" y="3219230"/>
                  <a:ext cx="512063" cy="374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5231" y="3219230"/>
                  <a:ext cx="512063" cy="37407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7" name="Group 116"/>
            <p:cNvGrpSpPr/>
            <p:nvPr/>
          </p:nvGrpSpPr>
          <p:grpSpPr>
            <a:xfrm>
              <a:off x="7676478" y="3080204"/>
              <a:ext cx="562343" cy="187130"/>
              <a:chOff x="539692" y="3695811"/>
              <a:chExt cx="374261" cy="187130"/>
            </a:xfrm>
            <a:noFill/>
            <a:effectLst/>
          </p:grpSpPr>
          <p:sp>
            <p:nvSpPr>
              <p:cNvPr id="118" name="Rectangle 117"/>
              <p:cNvSpPr/>
              <p:nvPr/>
            </p:nvSpPr>
            <p:spPr>
              <a:xfrm>
                <a:off x="539692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 flipH="1">
                <a:off x="539692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120" name="Rectangle 119"/>
              <p:cNvSpPr/>
              <p:nvPr/>
            </p:nvSpPr>
            <p:spPr>
              <a:xfrm>
                <a:off x="726823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 flipH="1">
                <a:off x="726823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122" name="Rectangle 121"/>
            <p:cNvSpPr/>
            <p:nvPr/>
          </p:nvSpPr>
          <p:spPr>
            <a:xfrm>
              <a:off x="7440645" y="3080204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 flipH="1">
              <a:off x="7440645" y="3080204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124" name="Group 123"/>
            <p:cNvGrpSpPr/>
            <p:nvPr/>
          </p:nvGrpSpPr>
          <p:grpSpPr>
            <a:xfrm>
              <a:off x="7440645" y="2705355"/>
              <a:ext cx="240015" cy="375103"/>
              <a:chOff x="303859" y="3320962"/>
              <a:chExt cx="240015" cy="375103"/>
            </a:xfrm>
            <a:noFill/>
            <a:effectLst/>
          </p:grpSpPr>
          <p:grpSp>
            <p:nvGrpSpPr>
              <p:cNvPr id="125" name="Group 124"/>
              <p:cNvGrpSpPr/>
              <p:nvPr/>
            </p:nvGrpSpPr>
            <p:grpSpPr>
              <a:xfrm>
                <a:off x="303859" y="3320962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0" name="Straight Connector 12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>
                <a:off x="303859" y="3508935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127" name="Rectangle 12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8" name="Straight Connector 12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/>
                <p:cNvSpPr txBox="1"/>
                <p:nvPr/>
              </p:nvSpPr>
              <p:spPr>
                <a:xfrm>
                  <a:off x="5753001" y="3669997"/>
                  <a:ext cx="512063" cy="3700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7" name="TextBox 1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3001" y="3669997"/>
                  <a:ext cx="512063" cy="37003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8" name="Group 147"/>
            <p:cNvGrpSpPr/>
            <p:nvPr/>
          </p:nvGrpSpPr>
          <p:grpSpPr>
            <a:xfrm>
              <a:off x="5864608" y="3501784"/>
              <a:ext cx="374260" cy="184893"/>
              <a:chOff x="1085416" y="3150573"/>
              <a:chExt cx="602742" cy="301371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1085416" y="3150573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Connector 149"/>
              <p:cNvCxnSpPr/>
              <p:nvPr/>
            </p:nvCxnSpPr>
            <p:spPr>
              <a:xfrm flipH="1">
                <a:off x="1085416" y="3150573"/>
                <a:ext cx="301371" cy="301371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Rectangle 150"/>
              <p:cNvSpPr/>
              <p:nvPr/>
            </p:nvSpPr>
            <p:spPr>
              <a:xfrm>
                <a:off x="1386787" y="3150573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 flipH="1">
                <a:off x="1386787" y="3150573"/>
                <a:ext cx="301371" cy="301371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5681660" y="3121918"/>
              <a:ext cx="183719" cy="564759"/>
              <a:chOff x="415388" y="2690670"/>
              <a:chExt cx="240015" cy="561979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415388" y="3065519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6" name="Straight Connector 155"/>
              <p:cNvCxnSpPr/>
              <p:nvPr/>
            </p:nvCxnSpPr>
            <p:spPr>
              <a:xfrm flipH="1">
                <a:off x="415388" y="3065519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/>
              <p:cNvGrpSpPr/>
              <p:nvPr/>
            </p:nvGrpSpPr>
            <p:grpSpPr>
              <a:xfrm>
                <a:off x="415388" y="2690670"/>
                <a:ext cx="240015" cy="375104"/>
                <a:chOff x="697517" y="2546883"/>
                <a:chExt cx="386541" cy="604100"/>
              </a:xfrm>
            </p:grpSpPr>
            <p:grpSp>
              <p:nvGrpSpPr>
                <p:cNvPr id="158" name="Group 157"/>
                <p:cNvGrpSpPr/>
                <p:nvPr/>
              </p:nvGrpSpPr>
              <p:grpSpPr>
                <a:xfrm>
                  <a:off x="697517" y="2546883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162" name="Rectangle 161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9" name="Straight Connector 178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9" name="Group 158"/>
                <p:cNvGrpSpPr/>
                <p:nvPr/>
              </p:nvGrpSpPr>
              <p:grpSpPr>
                <a:xfrm>
                  <a:off x="697517" y="2849612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160" name="Rectangle 159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61" name="Straight Connector 160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181" name="Straight Arrow Connector 180"/>
            <p:cNvCxnSpPr/>
            <p:nvPr/>
          </p:nvCxnSpPr>
          <p:spPr>
            <a:xfrm flipV="1">
              <a:off x="6679832" y="3109829"/>
              <a:ext cx="590641" cy="41656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/>
            <p:cNvSpPr txBox="1"/>
            <p:nvPr/>
          </p:nvSpPr>
          <p:spPr>
            <a:xfrm>
              <a:off x="4872569" y="1174650"/>
              <a:ext cx="4063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(Locally) Consistent Mappings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06533" y="2014560"/>
              <a:ext cx="1119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sample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643921" y="3109829"/>
              <a:ext cx="1497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element</a:t>
              </a:r>
            </a:p>
            <a:p>
              <a:r>
                <a:rPr lang="en-US" dirty="0"/>
                <a:t>mesh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438308" y="3569524"/>
              <a:ext cx="1497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mapping</a:t>
              </a:r>
            </a:p>
          </p:txBody>
        </p:sp>
      </p:grpSp>
      <p:sp>
        <p:nvSpPr>
          <p:cNvPr id="506" name="Rectangle 505"/>
          <p:cNvSpPr/>
          <p:nvPr/>
        </p:nvSpPr>
        <p:spPr>
          <a:xfrm>
            <a:off x="4364629" y="781305"/>
            <a:ext cx="4657725" cy="38481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>
            <a:off x="253839" y="1162044"/>
            <a:ext cx="3653548" cy="3081186"/>
            <a:chOff x="253839" y="1162044"/>
            <a:chExt cx="3653548" cy="3081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53839" y="1866401"/>
                  <a:ext cx="354766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  <a:p>
                  <a:endParaRPr lang="en-US" sz="2400" dirty="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839" y="1866401"/>
                  <a:ext cx="3547661" cy="83099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TextBox 91"/>
            <p:cNvSpPr txBox="1"/>
            <p:nvPr/>
          </p:nvSpPr>
          <p:spPr>
            <a:xfrm>
              <a:off x="562022" y="1162044"/>
              <a:ext cx="33453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Define the Basis Functions</a:t>
              </a:r>
            </a:p>
          </p:txBody>
        </p:sp>
        <p:sp>
          <p:nvSpPr>
            <p:cNvPr id="93" name="Shape 215"/>
            <p:cNvSpPr/>
            <p:nvPr/>
          </p:nvSpPr>
          <p:spPr>
            <a:xfrm>
              <a:off x="2136013" y="3032454"/>
              <a:ext cx="860029" cy="870123"/>
            </a:xfrm>
            <a:prstGeom prst="rect">
              <a:avLst/>
            </a:prstGeom>
            <a:noFill/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Shape 217"/>
            <p:cNvSpPr/>
            <p:nvPr/>
          </p:nvSpPr>
          <p:spPr>
            <a:xfrm>
              <a:off x="1260887" y="3032767"/>
              <a:ext cx="875790" cy="869809"/>
            </a:xfrm>
            <a:prstGeom prst="rect">
              <a:avLst/>
            </a:prstGeom>
            <a:noFill/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5" name="Straight Connector 94"/>
            <p:cNvCxnSpPr>
              <a:stCxn id="94" idx="3"/>
              <a:endCxn id="93" idx="3"/>
            </p:cNvCxnSpPr>
            <p:nvPr/>
          </p:nvCxnSpPr>
          <p:spPr>
            <a:xfrm flipV="1">
              <a:off x="2136677" y="3468316"/>
              <a:ext cx="859365" cy="15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2106102" y="3000312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106102" y="3424270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2106102" y="3848228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1231045" y="3000312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1231045" y="3848228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2973063" y="2994626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2964967" y="3426679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2967553" y="3848727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>
              <a:off x="972805" y="2908172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1008689" y="3953746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1801873" y="2920511"/>
              <a:ext cx="297965" cy="44350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>
              <a:off x="2265347" y="2876995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H="1">
              <a:off x="3125642" y="2845731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3133431" y="3316176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H="1" flipV="1">
              <a:off x="3146300" y="3911994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1927971" y="3963794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/>
                <p:cNvSpPr/>
                <p:nvPr/>
              </p:nvSpPr>
              <p:spPr>
                <a:xfrm>
                  <a:off x="494973" y="2596446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2" name="Rectangle 1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973" y="2596446"/>
                  <a:ext cx="405999" cy="17833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478" r="-94030" b="-1379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/>
                <p:cNvSpPr/>
                <p:nvPr/>
              </p:nvSpPr>
              <p:spPr>
                <a:xfrm>
                  <a:off x="494973" y="4026034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973" y="4026034"/>
                  <a:ext cx="405999" cy="17833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478" r="-94030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/>
                <p:cNvSpPr/>
                <p:nvPr/>
              </p:nvSpPr>
              <p:spPr>
                <a:xfrm>
                  <a:off x="1443435" y="2560248"/>
                  <a:ext cx="404204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4" name="Rectangle 1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435" y="2560248"/>
                  <a:ext cx="404204" cy="17833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545" r="-95455" b="-1379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/>
                <p:cNvSpPr/>
                <p:nvPr/>
              </p:nvSpPr>
              <p:spPr>
                <a:xfrm>
                  <a:off x="3277387" y="2488860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5" name="Rectangle 1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387" y="2488860"/>
                  <a:ext cx="405999" cy="17833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545" r="-96970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/>
                <p:cNvSpPr/>
                <p:nvPr/>
              </p:nvSpPr>
              <p:spPr>
                <a:xfrm>
                  <a:off x="3339282" y="3102091"/>
                  <a:ext cx="401634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1" name="Rectangle 1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9282" y="3102091"/>
                  <a:ext cx="401634" cy="17833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4545" r="-93939" b="-1379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/>
                <p:cNvSpPr/>
                <p:nvPr/>
              </p:nvSpPr>
              <p:spPr>
                <a:xfrm>
                  <a:off x="3272580" y="4032297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2" name="Rectangle 1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580" y="4032297"/>
                  <a:ext cx="405999" cy="17833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4545" r="-96970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/>
                <p:cNvSpPr/>
                <p:nvPr/>
              </p:nvSpPr>
              <p:spPr>
                <a:xfrm>
                  <a:off x="1531996" y="4064892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3" name="Rectangle 1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1996" y="4064892"/>
                  <a:ext cx="405999" cy="17833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4478" r="-94030" b="-1379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/>
                <p:cNvSpPr/>
                <p:nvPr/>
              </p:nvSpPr>
              <p:spPr>
                <a:xfrm>
                  <a:off x="2306505" y="2526029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4" name="Rectangle 1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6505" y="2526029"/>
                  <a:ext cx="405999" cy="17833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4478" r="-94030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8676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Scheme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546"/>
            <a:ext cx="8229600" cy="3394472"/>
          </a:xfrm>
        </p:spPr>
        <p:txBody>
          <a:bodyPr>
            <a:normAutofit/>
          </a:bodyPr>
          <a:lstStyle/>
          <a:p>
            <a:pPr marL="400050" lvl="1" indent="0" algn="ctr">
              <a:spcBef>
                <a:spcPts val="0"/>
              </a:spcBef>
              <a:buNone/>
            </a:pPr>
            <a:r>
              <a:rPr lang="en-US" sz="3600" dirty="0"/>
              <a:t>Locality</a:t>
            </a:r>
          </a:p>
          <a:p>
            <a:pPr marL="400050" lvl="1" indent="0" algn="ctr">
              <a:spcBef>
                <a:spcPts val="0"/>
              </a:spcBef>
              <a:buNone/>
            </a:pPr>
            <a:r>
              <a:rPr lang="en-US" sz="3600" dirty="0"/>
              <a:t>+</a:t>
            </a:r>
          </a:p>
          <a:p>
            <a:pPr marL="400050" lvl="1" indent="0" algn="ctr">
              <a:spcBef>
                <a:spcPts val="0"/>
              </a:spcBef>
              <a:buNone/>
            </a:pPr>
            <a:r>
              <a:rPr lang="en-US" sz="3600" dirty="0"/>
              <a:t>Continuity </a:t>
            </a:r>
          </a:p>
          <a:p>
            <a:pPr marL="400050" lvl="1" indent="0" algn="ctr">
              <a:spcBef>
                <a:spcPts val="0"/>
              </a:spcBef>
              <a:buNone/>
            </a:pPr>
            <a:r>
              <a:rPr lang="en-US" sz="3600" dirty="0"/>
              <a:t>(smoothness)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231" y="3983216"/>
            <a:ext cx="631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Challenge: K-d Trees</a:t>
            </a:r>
          </a:p>
        </p:txBody>
      </p:sp>
    </p:spTree>
    <p:extLst>
      <p:ext uri="{BB962C8B-B14F-4D97-AF65-F5344CB8AC3E}">
        <p14:creationId xmlns:p14="http://schemas.microsoft.com/office/powerpoint/2010/main" val="118987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4037227" y="2295735"/>
            <a:ext cx="3853707" cy="1486747"/>
            <a:chOff x="4037227" y="2295735"/>
            <a:chExt cx="3853707" cy="1486747"/>
          </a:xfrm>
        </p:grpSpPr>
        <p:grpSp>
          <p:nvGrpSpPr>
            <p:cNvPr id="9" name="Group 8"/>
            <p:cNvGrpSpPr/>
            <p:nvPr/>
          </p:nvGrpSpPr>
          <p:grpSpPr>
            <a:xfrm>
              <a:off x="4037227" y="2295735"/>
              <a:ext cx="3853707" cy="1486747"/>
              <a:chOff x="4037227" y="2295735"/>
              <a:chExt cx="3853707" cy="148674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103284" y="2295735"/>
                <a:ext cx="2787650" cy="1486747"/>
              </a:xfrm>
              <a:prstGeom prst="rect">
                <a:avLst/>
              </a:prstGeom>
            </p:spPr>
          </p:pic>
          <p:cxnSp>
            <p:nvCxnSpPr>
              <p:cNvPr id="8" name="Straight Arrow Connector 7"/>
              <p:cNvCxnSpPr/>
              <p:nvPr/>
            </p:nvCxnSpPr>
            <p:spPr>
              <a:xfrm>
                <a:off x="4037227" y="3119831"/>
                <a:ext cx="902153" cy="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5234198" y="2359497"/>
              <a:ext cx="2641200" cy="1414413"/>
              <a:chOff x="5234198" y="2359497"/>
              <a:chExt cx="2641200" cy="141441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328043" y="2444347"/>
                <a:ext cx="1213507" cy="12310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541550" y="2444347"/>
                <a:ext cx="1213507" cy="12310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234198" y="2359497"/>
                <a:ext cx="187690" cy="18769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234198" y="3572602"/>
                <a:ext cx="187690" cy="18769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436705" y="2373115"/>
                <a:ext cx="187690" cy="18769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436705" y="3586220"/>
                <a:ext cx="187690" cy="18769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659111" y="2359497"/>
                <a:ext cx="187690" cy="18769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659111" y="3572602"/>
                <a:ext cx="187690" cy="18769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465302" y="2972885"/>
                <a:ext cx="187690" cy="18769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687708" y="2959267"/>
                <a:ext cx="187690" cy="18769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9" y="0"/>
            <a:ext cx="9056811" cy="857250"/>
          </a:xfrm>
        </p:spPr>
        <p:txBody>
          <a:bodyPr>
            <a:noAutofit/>
          </a:bodyPr>
          <a:lstStyle/>
          <a:p>
            <a:r>
              <a:rPr lang="en-US" dirty="0"/>
              <a:t>Challenge: Element Perspective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1042" y="921212"/>
            <a:ext cx="212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sym typeface="Wingdings" panose="05000000000000000000" pitchFamily="2" charset="2"/>
              </a:rPr>
              <a:t> </a:t>
            </a:r>
            <a:r>
              <a:rPr lang="en-US" sz="2400" dirty="0">
                <a:solidFill>
                  <a:srgbClr val="92D050"/>
                </a:solidFill>
                <a:sym typeface="Wingdings" panose="05000000000000000000" pitchFamily="2" charset="2"/>
              </a:rPr>
              <a:t>locality</a:t>
            </a:r>
            <a:endParaRPr lang="en-US" sz="2400" dirty="0">
              <a:solidFill>
                <a:srgbClr val="92D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6757" y="2436805"/>
            <a:ext cx="2787650" cy="14867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7200" r="51582"/>
          <a:stretch/>
        </p:blipFill>
        <p:spPr>
          <a:xfrm>
            <a:off x="1971046" y="2436805"/>
            <a:ext cx="1343094" cy="148674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314140" y="2703056"/>
            <a:ext cx="446050" cy="8695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85983" y="2583304"/>
            <a:ext cx="1213507" cy="12310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099490" y="2583304"/>
            <a:ext cx="1213507" cy="12310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92138" y="2498454"/>
            <a:ext cx="187690" cy="18769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92138" y="3711559"/>
            <a:ext cx="187690" cy="18769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994645" y="2498454"/>
            <a:ext cx="1410096" cy="1414413"/>
            <a:chOff x="1994645" y="2498454"/>
            <a:chExt cx="1410096" cy="1414413"/>
          </a:xfrm>
        </p:grpSpPr>
        <p:sp>
          <p:nvSpPr>
            <p:cNvPr id="38" name="Oval 37"/>
            <p:cNvSpPr/>
            <p:nvPr/>
          </p:nvSpPr>
          <p:spPr>
            <a:xfrm>
              <a:off x="1994645" y="2512072"/>
              <a:ext cx="187690" cy="1876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994645" y="3725177"/>
              <a:ext cx="187690" cy="1876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217051" y="2498454"/>
              <a:ext cx="187690" cy="1876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217051" y="3711559"/>
              <a:ext cx="187690" cy="1876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2101113" y="2574133"/>
            <a:ext cx="1213507" cy="123109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30" idx="6"/>
            <a:endCxn id="31" idx="2"/>
          </p:cNvCxnSpPr>
          <p:nvPr/>
        </p:nvCxnSpPr>
        <p:spPr>
          <a:xfrm flipV="1">
            <a:off x="6652992" y="3053112"/>
            <a:ext cx="1034716" cy="13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1981992" y="2509139"/>
            <a:ext cx="1410096" cy="1414413"/>
            <a:chOff x="1994645" y="2498454"/>
            <a:chExt cx="1410096" cy="1414413"/>
          </a:xfrm>
          <a:solidFill>
            <a:schemeClr val="accent6"/>
          </a:solidFill>
        </p:grpSpPr>
        <p:sp>
          <p:nvSpPr>
            <p:cNvPr id="52" name="Oval 51"/>
            <p:cNvSpPr/>
            <p:nvPr/>
          </p:nvSpPr>
          <p:spPr>
            <a:xfrm>
              <a:off x="1994645" y="2512072"/>
              <a:ext cx="187690" cy="187690"/>
            </a:xfrm>
            <a:prstGeom prst="ellipse">
              <a:avLst/>
            </a:prstGeom>
            <a:grpFill/>
            <a:ln w="76200"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994645" y="3725177"/>
              <a:ext cx="187690" cy="187690"/>
            </a:xfrm>
            <a:prstGeom prst="ellipse">
              <a:avLst/>
            </a:prstGeom>
            <a:grpFill/>
            <a:ln w="76200"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217051" y="2498454"/>
              <a:ext cx="187690" cy="187690"/>
            </a:xfrm>
            <a:prstGeom prst="ellipse">
              <a:avLst/>
            </a:prstGeom>
            <a:grpFill/>
            <a:ln w="76200"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217051" y="3711559"/>
              <a:ext cx="187690" cy="187690"/>
            </a:xfrm>
            <a:prstGeom prst="ellipse">
              <a:avLst/>
            </a:prstGeom>
            <a:grpFill/>
            <a:ln w="76200"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34127" y="1271671"/>
            <a:ext cx="4053097" cy="3147095"/>
            <a:chOff x="4734127" y="1271671"/>
            <a:chExt cx="4053097" cy="3147095"/>
          </a:xfrm>
        </p:grpSpPr>
        <p:sp>
          <p:nvSpPr>
            <p:cNvPr id="5" name="TextBox 4"/>
            <p:cNvSpPr txBox="1"/>
            <p:nvPr/>
          </p:nvSpPr>
          <p:spPr>
            <a:xfrm>
              <a:off x="6661043" y="1271671"/>
              <a:ext cx="2126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/>
                  </a:solidFill>
                  <a:sym typeface="Wingdings" panose="05000000000000000000" pitchFamily="2" charset="2"/>
                </a:rPr>
                <a:t> </a:t>
              </a:r>
              <a:r>
                <a:rPr lang="en-US" sz="2400" dirty="0">
                  <a:solidFill>
                    <a:schemeClr val="accent6"/>
                  </a:solidFill>
                  <a:sym typeface="Wingdings" panose="05000000000000000000" pitchFamily="2" charset="2"/>
                </a:rPr>
                <a:t>continuity</a:t>
              </a:r>
              <a:endParaRPr lang="en-US" sz="2400" dirty="0">
                <a:solidFill>
                  <a:schemeClr val="accent6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4" idx="3"/>
            </p:cNvCxnSpPr>
            <p:nvPr/>
          </p:nvCxnSpPr>
          <p:spPr>
            <a:xfrm flipH="1">
              <a:off x="5628355" y="3225337"/>
              <a:ext cx="747506" cy="897931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734127" y="4049434"/>
              <a:ext cx="2274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T- junction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07666" y="2827865"/>
              <a:ext cx="465667" cy="465667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1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0" grpId="0" animBg="1"/>
      <p:bldP spid="50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8961560" cy="857250"/>
          </a:xfrm>
        </p:spPr>
        <p:txBody>
          <a:bodyPr>
            <a:normAutofit/>
          </a:bodyPr>
          <a:lstStyle/>
          <a:p>
            <a:r>
              <a:rPr lang="en-US" dirty="0"/>
              <a:t>Challenge: Basis Perspective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Basis Functions: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 dirty="0"/>
                  <a:t> (continuous)</a:t>
                </a:r>
              </a:p>
              <a:p>
                <a:pPr marL="0" indent="0">
                  <a:buNone/>
                </a:pPr>
                <a:r>
                  <a:rPr lang="en-US" sz="2400" dirty="0"/>
                  <a:t>Interpolation: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(continuous)</a:t>
                </a:r>
              </a:p>
              <a:p>
                <a:pPr marL="0" indent="0">
                  <a:buNone/>
                </a:pPr>
                <a:r>
                  <a:rPr lang="en-US" sz="2400" dirty="0"/>
                  <a:t>Hierarchical Refinement: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111" t="-1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6661042" y="921212"/>
            <a:ext cx="212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sym typeface="Wingdings" panose="05000000000000000000" pitchFamily="2" charset="2"/>
              </a:rPr>
              <a:t> </a:t>
            </a:r>
            <a:r>
              <a:rPr lang="en-US" sz="2400" dirty="0">
                <a:solidFill>
                  <a:srgbClr val="92D050"/>
                </a:solidFill>
                <a:sym typeface="Wingdings" panose="05000000000000000000" pitchFamily="2" charset="2"/>
              </a:rPr>
              <a:t>continuity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985193" y="4719481"/>
            <a:ext cx="2338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Grinspun</a:t>
            </a:r>
            <a:r>
              <a:rPr lang="en-US" sz="1600" dirty="0"/>
              <a:t> et al. 2002]</a:t>
            </a:r>
          </a:p>
        </p:txBody>
      </p:sp>
    </p:spTree>
    <p:extLst>
      <p:ext uri="{BB962C8B-B14F-4D97-AF65-F5344CB8AC3E}">
        <p14:creationId xmlns:p14="http://schemas.microsoft.com/office/powerpoint/2010/main" val="14221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8961560" cy="857250"/>
          </a:xfrm>
        </p:spPr>
        <p:txBody>
          <a:bodyPr>
            <a:normAutofit/>
          </a:bodyPr>
          <a:lstStyle/>
          <a:p>
            <a:r>
              <a:rPr lang="en-US" dirty="0"/>
              <a:t>Challenge: Basis Perspective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Basis Functions: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 dirty="0"/>
                  <a:t> (continuous)</a:t>
                </a:r>
              </a:p>
              <a:p>
                <a:pPr marL="0" indent="0">
                  <a:buNone/>
                </a:pPr>
                <a:r>
                  <a:rPr lang="en-US" sz="2400" dirty="0"/>
                  <a:t>Interpolation: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(continuous)</a:t>
                </a:r>
              </a:p>
              <a:p>
                <a:pPr marL="0" indent="0">
                  <a:buNone/>
                </a:pPr>
                <a:r>
                  <a:rPr lang="en-US" sz="2400" dirty="0"/>
                  <a:t>Hierarchical Refinement: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111" t="-1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810486" y="4056237"/>
            <a:ext cx="3265668" cy="465137"/>
            <a:chOff x="810486" y="4427727"/>
            <a:chExt cx="3265668" cy="465137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810486" y="4549846"/>
              <a:ext cx="3265668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85972" y="4464753"/>
              <a:ext cx="0" cy="1701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917771" y="4464753"/>
              <a:ext cx="0" cy="1701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949813" y="4464753"/>
              <a:ext cx="0" cy="1701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936872" y="4464753"/>
              <a:ext cx="0" cy="1701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1644935"/>
                </p:ext>
              </p:extLst>
            </p:nvPr>
          </p:nvGraphicFramePr>
          <p:xfrm>
            <a:off x="1203357" y="4427727"/>
            <a:ext cx="315912" cy="465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83" name="Equation" r:id="rId5" imgW="164880" imgH="241200" progId="Equation.3">
                    <p:embed/>
                  </p:oleObj>
                </mc:Choice>
                <mc:Fallback>
                  <p:oleObj name="Equation" r:id="rId5" imgW="16488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03357" y="4427727"/>
                          <a:ext cx="315912" cy="465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07780"/>
                </p:ext>
              </p:extLst>
            </p:nvPr>
          </p:nvGraphicFramePr>
          <p:xfrm>
            <a:off x="2249519" y="4440427"/>
            <a:ext cx="315913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84" name="Equation" r:id="rId7" imgW="164880" imgH="228600" progId="Equation.3">
                    <p:embed/>
                  </p:oleObj>
                </mc:Choice>
                <mc:Fallback>
                  <p:oleObj name="Equation" r:id="rId7" imgW="164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49519" y="4440427"/>
                          <a:ext cx="315913" cy="439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3592799"/>
                </p:ext>
              </p:extLst>
            </p:nvPr>
          </p:nvGraphicFramePr>
          <p:xfrm>
            <a:off x="3287080" y="4429890"/>
            <a:ext cx="315913" cy="44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85" name="Equation" r:id="rId9" imgW="164880" imgH="228600" progId="Equation.3">
                    <p:embed/>
                  </p:oleObj>
                </mc:Choice>
                <mc:Fallback>
                  <p:oleObj name="Equation" r:id="rId9" imgW="164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287080" y="4429890"/>
                          <a:ext cx="315913" cy="4404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/>
          <p:cNvGrpSpPr/>
          <p:nvPr/>
        </p:nvGrpSpPr>
        <p:grpSpPr>
          <a:xfrm>
            <a:off x="879882" y="2854814"/>
            <a:ext cx="3096003" cy="1353958"/>
            <a:chOff x="895379" y="2755832"/>
            <a:chExt cx="3096003" cy="1353958"/>
          </a:xfrm>
        </p:grpSpPr>
        <p:grpSp>
          <p:nvGrpSpPr>
            <p:cNvPr id="24" name="Group 23"/>
            <p:cNvGrpSpPr/>
            <p:nvPr/>
          </p:nvGrpSpPr>
          <p:grpSpPr>
            <a:xfrm>
              <a:off x="895379" y="3173846"/>
              <a:ext cx="2063841" cy="931552"/>
              <a:chOff x="4125560" y="2524133"/>
              <a:chExt cx="1320751" cy="862136"/>
            </a:xfrm>
            <a:solidFill>
              <a:schemeClr val="tx1"/>
            </a:solidFill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4786013" y="2529840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4125560" y="2524133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1927541" y="3178238"/>
              <a:ext cx="2063841" cy="931552"/>
              <a:chOff x="4125560" y="2524133"/>
              <a:chExt cx="1320751" cy="862136"/>
            </a:xfrm>
            <a:solidFill>
              <a:schemeClr val="tx1"/>
            </a:solidFill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4786013" y="2529840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4125560" y="2524133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1684252" y="2760702"/>
                  <a:ext cx="5250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252" y="2760702"/>
                  <a:ext cx="525080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2713145" y="2755832"/>
                  <a:ext cx="5385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3145" y="2755832"/>
                  <a:ext cx="538545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8" name="Group 97"/>
          <p:cNvGrpSpPr/>
          <p:nvPr/>
        </p:nvGrpSpPr>
        <p:grpSpPr>
          <a:xfrm>
            <a:off x="6101016" y="2854814"/>
            <a:ext cx="972775" cy="1308883"/>
            <a:chOff x="6079635" y="2770986"/>
            <a:chExt cx="972775" cy="1308883"/>
          </a:xfrm>
        </p:grpSpPr>
        <p:grpSp>
          <p:nvGrpSpPr>
            <p:cNvPr id="47" name="Group 46"/>
            <p:cNvGrpSpPr/>
            <p:nvPr/>
          </p:nvGrpSpPr>
          <p:grpSpPr>
            <a:xfrm>
              <a:off x="6079635" y="3148316"/>
              <a:ext cx="972775" cy="931553"/>
              <a:chOff x="4704767" y="4723059"/>
              <a:chExt cx="2782467" cy="1210773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V="1">
                <a:off x="4704767" y="4723059"/>
                <a:ext cx="1391070" cy="120275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6096164" y="4731074"/>
                <a:ext cx="1391070" cy="120275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6293940" y="2770986"/>
                  <a:ext cx="5385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3940" y="2770986"/>
                  <a:ext cx="538545" cy="369332"/>
                </a:xfrm>
                <a:prstGeom prst="rect">
                  <a:avLst/>
                </a:prstGeom>
                <a:blipFill rotWithShape="0">
                  <a:blip r:embed="rId33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Group 96"/>
          <p:cNvGrpSpPr/>
          <p:nvPr/>
        </p:nvGrpSpPr>
        <p:grpSpPr>
          <a:xfrm>
            <a:off x="6373573" y="4104234"/>
            <a:ext cx="497572" cy="498706"/>
            <a:chOff x="6347358" y="3992426"/>
            <a:chExt cx="497572" cy="498706"/>
          </a:xfrm>
        </p:grpSpPr>
        <p:sp>
          <p:nvSpPr>
            <p:cNvPr id="55" name="Oval 54"/>
            <p:cNvSpPr/>
            <p:nvPr/>
          </p:nvSpPr>
          <p:spPr>
            <a:xfrm>
              <a:off x="6452502" y="3992426"/>
              <a:ext cx="188047" cy="1961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6347358" y="4121800"/>
                  <a:ext cx="4975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7358" y="4121800"/>
                  <a:ext cx="497572" cy="369332"/>
                </a:xfrm>
                <a:prstGeom prst="rect">
                  <a:avLst/>
                </a:prstGeom>
                <a:blipFill rotWithShape="0">
                  <a:blip r:embed="rId34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9" name="TextBox 68"/>
          <p:cNvSpPr txBox="1"/>
          <p:nvPr/>
        </p:nvSpPr>
        <p:spPr>
          <a:xfrm>
            <a:off x="6661042" y="921212"/>
            <a:ext cx="212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sym typeface="Wingdings" panose="05000000000000000000" pitchFamily="2" charset="2"/>
              </a:rPr>
              <a:t> </a:t>
            </a:r>
            <a:r>
              <a:rPr lang="en-US" sz="2400" dirty="0">
                <a:solidFill>
                  <a:srgbClr val="92D050"/>
                </a:solidFill>
                <a:sym typeface="Wingdings" panose="05000000000000000000" pitchFamily="2" charset="2"/>
              </a:rPr>
              <a:t>continuity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661043" y="1271671"/>
            <a:ext cx="212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sym typeface="Wingdings" panose="05000000000000000000" pitchFamily="2" charset="2"/>
              </a:rPr>
              <a:t> </a:t>
            </a:r>
            <a:r>
              <a:rPr lang="en-US" sz="2400" dirty="0">
                <a:solidFill>
                  <a:schemeClr val="accent6"/>
                </a:solidFill>
                <a:sym typeface="Wingdings" panose="05000000000000000000" pitchFamily="2" charset="2"/>
              </a:rPr>
              <a:t>locality</a:t>
            </a:r>
            <a:endParaRPr lang="en-US" sz="2400" dirty="0">
              <a:solidFill>
                <a:schemeClr val="accent6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00801" y="2826987"/>
            <a:ext cx="6299821" cy="1756407"/>
            <a:chOff x="1910828" y="3198477"/>
            <a:chExt cx="6299821" cy="1756407"/>
          </a:xfrm>
        </p:grpSpPr>
        <p:grpSp>
          <p:nvGrpSpPr>
            <p:cNvPr id="5" name="Group 4"/>
            <p:cNvGrpSpPr/>
            <p:nvPr/>
          </p:nvGrpSpPr>
          <p:grpSpPr>
            <a:xfrm>
              <a:off x="1910828" y="3198477"/>
              <a:ext cx="6299821" cy="1756407"/>
              <a:chOff x="1897474" y="3202357"/>
              <a:chExt cx="6299821" cy="1756407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1897474" y="3840556"/>
                <a:ext cx="3118245" cy="713258"/>
                <a:chOff x="1897474" y="3840556"/>
                <a:chExt cx="3118245" cy="713258"/>
              </a:xfrm>
            </p:grpSpPr>
            <p:cxnSp>
              <p:nvCxnSpPr>
                <p:cNvPr id="68" name="Straight Arrow Connector 67"/>
                <p:cNvCxnSpPr/>
                <p:nvPr/>
              </p:nvCxnSpPr>
              <p:spPr>
                <a:xfrm>
                  <a:off x="4113566" y="3840556"/>
                  <a:ext cx="902153" cy="1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V="1">
                  <a:off x="1897474" y="4553813"/>
                  <a:ext cx="1042815" cy="1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" name="Group 3"/>
              <p:cNvGrpSpPr/>
              <p:nvPr/>
            </p:nvGrpSpPr>
            <p:grpSpPr>
              <a:xfrm>
                <a:off x="4931627" y="3202357"/>
                <a:ext cx="3265668" cy="1756407"/>
                <a:chOff x="4931627" y="3202357"/>
                <a:chExt cx="3265668" cy="1756407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5001420" y="3621308"/>
                  <a:ext cx="2063841" cy="931552"/>
                  <a:chOff x="4133822" y="2924355"/>
                  <a:chExt cx="1320751" cy="862136"/>
                </a:xfrm>
                <a:solidFill>
                  <a:schemeClr val="tx1"/>
                </a:solidFill>
              </p:grpSpPr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4794275" y="2930062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flipV="1">
                    <a:off x="4133822" y="2924355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6033583" y="3625701"/>
                  <a:ext cx="2063840" cy="931552"/>
                  <a:chOff x="4133822" y="2924355"/>
                  <a:chExt cx="1320750" cy="862136"/>
                </a:xfrm>
                <a:solidFill>
                  <a:schemeClr val="tx1"/>
                </a:solidFill>
              </p:grpSpPr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4794274" y="2930062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flipV="1">
                    <a:off x="4133822" y="2924355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" name="Oval 50"/>
                <p:cNvSpPr/>
                <p:nvPr/>
              </p:nvSpPr>
              <p:spPr>
                <a:xfrm>
                  <a:off x="5939677" y="4487102"/>
                  <a:ext cx="177197" cy="18380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8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6971839" y="4487102"/>
                  <a:ext cx="177197" cy="18380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80"/>
                </a:p>
              </p:txBody>
            </p: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4931627" y="4547773"/>
                  <a:ext cx="3265668" cy="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5007113" y="4475032"/>
                  <a:ext cx="0" cy="15471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6022952" y="4475032"/>
                  <a:ext cx="0" cy="15471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7070954" y="4475032"/>
                  <a:ext cx="0" cy="15471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8058013" y="4475032"/>
                  <a:ext cx="0" cy="15471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6550174" y="4475032"/>
                  <a:ext cx="0" cy="15471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TextBox 90"/>
                    <p:cNvSpPr txBox="1"/>
                    <p:nvPr/>
                  </p:nvSpPr>
                  <p:spPr>
                    <a:xfrm>
                      <a:off x="5797740" y="3207227"/>
                      <a:ext cx="52508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1" name="TextBox 9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97740" y="3207227"/>
                      <a:ext cx="525080" cy="369332"/>
                    </a:xfrm>
                    <a:prstGeom prst="rect">
                      <a:avLst/>
                    </a:prstGeom>
                    <a:blipFill rotWithShape="0">
                      <a:blip r:embed="rId35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6826633" y="3202357"/>
                      <a:ext cx="53854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2" name="TextBox 9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26633" y="3202357"/>
                      <a:ext cx="538545" cy="369332"/>
                    </a:xfrm>
                    <a:prstGeom prst="rect">
                      <a:avLst/>
                    </a:prstGeom>
                    <a:blipFill rotWithShape="0">
                      <a:blip r:embed="rId36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5805987" y="4589432"/>
                      <a:ext cx="49141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3" name="TextBox 9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05987" y="4589432"/>
                      <a:ext cx="491417" cy="369332"/>
                    </a:xfrm>
                    <a:prstGeom prst="rect">
                      <a:avLst/>
                    </a:prstGeom>
                    <a:blipFill rotWithShape="0">
                      <a:blip r:embed="rId37"/>
                      <a:stretch>
                        <a:fillRect b="-819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/>
                    <p:cNvSpPr txBox="1"/>
                    <p:nvPr/>
                  </p:nvSpPr>
                  <p:spPr>
                    <a:xfrm>
                      <a:off x="6893172" y="4578845"/>
                      <a:ext cx="49757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4" name="TextBox 9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93172" y="4578845"/>
                      <a:ext cx="497572" cy="369332"/>
                    </a:xfrm>
                    <a:prstGeom prst="rect">
                      <a:avLst/>
                    </a:prstGeom>
                    <a:blipFill rotWithShape="0">
                      <a:blip r:embed="rId38"/>
                      <a:stretch>
                        <a:fillRect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11" name="Group 10"/>
            <p:cNvGrpSpPr/>
            <p:nvPr/>
          </p:nvGrpSpPr>
          <p:grpSpPr>
            <a:xfrm>
              <a:off x="5189561" y="4397723"/>
              <a:ext cx="2716967" cy="400110"/>
              <a:chOff x="5189561" y="4397723"/>
              <a:chExt cx="2716967" cy="4001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5189561" y="4397723"/>
                    <a:ext cx="57751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71" name="TextBox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9561" y="4397723"/>
                    <a:ext cx="577511" cy="400110"/>
                  </a:xfrm>
                  <a:prstGeom prst="rect">
                    <a:avLst/>
                  </a:prstGeom>
                  <a:blipFill rotWithShape="0">
                    <a:blip r:embed="rId39"/>
                    <a:stretch>
                      <a:fillRect b="-30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6024766" y="4397723"/>
                    <a:ext cx="57751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72" name="TextBox 7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4766" y="4397723"/>
                    <a:ext cx="577511" cy="400110"/>
                  </a:xfrm>
                  <a:prstGeom prst="rect">
                    <a:avLst/>
                  </a:prstGeom>
                  <a:blipFill rotWithShape="0">
                    <a:blip r:embed="rId40"/>
                    <a:stretch>
                      <a:fillRect b="-30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571073" y="4397723"/>
                    <a:ext cx="57751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71073" y="4397723"/>
                    <a:ext cx="577511" cy="400110"/>
                  </a:xfrm>
                  <a:prstGeom prst="rect">
                    <a:avLst/>
                  </a:prstGeom>
                  <a:blipFill rotWithShape="0">
                    <a:blip r:embed="rId41"/>
                    <a:stretch>
                      <a:fillRect b="-30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7329017" y="4397723"/>
                    <a:ext cx="57751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9017" y="4397723"/>
                    <a:ext cx="577511" cy="400110"/>
                  </a:xfrm>
                  <a:prstGeom prst="rect">
                    <a:avLst/>
                  </a:prstGeom>
                  <a:blipFill rotWithShape="0">
                    <a:blip r:embed="rId42"/>
                    <a:stretch>
                      <a:fillRect b="-30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" name="Group 6"/>
          <p:cNvGrpSpPr/>
          <p:nvPr/>
        </p:nvGrpSpPr>
        <p:grpSpPr>
          <a:xfrm>
            <a:off x="1655093" y="4070994"/>
            <a:ext cx="1572547" cy="464742"/>
            <a:chOff x="1670590" y="3972012"/>
            <a:chExt cx="1572547" cy="464742"/>
          </a:xfrm>
        </p:grpSpPr>
        <p:sp>
          <p:nvSpPr>
            <p:cNvPr id="23" name="Oval 22"/>
            <p:cNvSpPr/>
            <p:nvPr/>
          </p:nvSpPr>
          <p:spPr>
            <a:xfrm>
              <a:off x="1838701" y="3976404"/>
              <a:ext cx="177197" cy="18380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0"/>
            </a:p>
          </p:txBody>
        </p:sp>
        <p:sp>
          <p:nvSpPr>
            <p:cNvPr id="27" name="Oval 26"/>
            <p:cNvSpPr/>
            <p:nvPr/>
          </p:nvSpPr>
          <p:spPr>
            <a:xfrm>
              <a:off x="2870863" y="3972012"/>
              <a:ext cx="177197" cy="18380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1670590" y="4067422"/>
                  <a:ext cx="4914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0590" y="4067422"/>
                  <a:ext cx="491417" cy="369332"/>
                </a:xfrm>
                <a:prstGeom prst="rect">
                  <a:avLst/>
                </a:prstGeom>
                <a:blipFill rotWithShape="0">
                  <a:blip r:embed="rId43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2745565" y="4057989"/>
                  <a:ext cx="4975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5565" y="4057989"/>
                  <a:ext cx="497572" cy="369332"/>
                </a:xfrm>
                <a:prstGeom prst="rect">
                  <a:avLst/>
                </a:prstGeom>
                <a:blipFill rotWithShape="0">
                  <a:blip r:embed="rId4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TextBox 76"/>
          <p:cNvSpPr txBox="1"/>
          <p:nvPr/>
        </p:nvSpPr>
        <p:spPr>
          <a:xfrm>
            <a:off x="6985193" y="4719481"/>
            <a:ext cx="2338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Grinspun</a:t>
            </a:r>
            <a:r>
              <a:rPr lang="en-US" sz="1600" dirty="0"/>
              <a:t> et al. 2002]</a:t>
            </a:r>
          </a:p>
        </p:txBody>
      </p:sp>
    </p:spTree>
    <p:extLst>
      <p:ext uri="{BB962C8B-B14F-4D97-AF65-F5344CB8AC3E}">
        <p14:creationId xmlns:p14="http://schemas.microsoft.com/office/powerpoint/2010/main" val="18061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8961560" cy="857250"/>
          </a:xfrm>
        </p:spPr>
        <p:txBody>
          <a:bodyPr>
            <a:normAutofit/>
          </a:bodyPr>
          <a:lstStyle/>
          <a:p>
            <a:r>
              <a:rPr lang="en-US" dirty="0"/>
              <a:t>Challenge: Basis Perspective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13906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Basis Functions: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 dirty="0"/>
                  <a:t> (continuous)</a:t>
                </a:r>
              </a:p>
              <a:p>
                <a:pPr marL="0" indent="0">
                  <a:buNone/>
                </a:pPr>
                <a:r>
                  <a:rPr lang="en-US" sz="2400" dirty="0"/>
                  <a:t>Interpolation: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(continuous)</a:t>
                </a:r>
              </a:p>
              <a:p>
                <a:pPr marL="0" indent="0">
                  <a:buNone/>
                </a:pPr>
                <a:r>
                  <a:rPr lang="en-US" sz="2400" dirty="0"/>
                  <a:t>Hierarchical Refinement: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1390649"/>
              </a:xfrm>
              <a:blipFill rotWithShape="0">
                <a:blip r:embed="rId4"/>
                <a:stretch>
                  <a:fillRect l="-1111" t="-3070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99"/>
          <p:cNvSpPr txBox="1"/>
          <p:nvPr/>
        </p:nvSpPr>
        <p:spPr>
          <a:xfrm>
            <a:off x="6661042" y="921212"/>
            <a:ext cx="212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sym typeface="Wingdings" panose="05000000000000000000" pitchFamily="2" charset="2"/>
              </a:rPr>
              <a:t> </a:t>
            </a:r>
            <a:r>
              <a:rPr lang="en-US" sz="2400" dirty="0">
                <a:solidFill>
                  <a:srgbClr val="92D050"/>
                </a:solidFill>
                <a:sym typeface="Wingdings" panose="05000000000000000000" pitchFamily="2" charset="2"/>
              </a:rPr>
              <a:t>continuity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661043" y="1271671"/>
            <a:ext cx="212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sym typeface="Wingdings" panose="05000000000000000000" pitchFamily="2" charset="2"/>
              </a:rPr>
              <a:t> </a:t>
            </a:r>
            <a:r>
              <a:rPr lang="en-US" sz="2400" dirty="0">
                <a:solidFill>
                  <a:schemeClr val="accent6"/>
                </a:solidFill>
                <a:sym typeface="Wingdings" panose="05000000000000000000" pitchFamily="2" charset="2"/>
              </a:rPr>
              <a:t>locality</a:t>
            </a:r>
            <a:endParaRPr lang="en-US" sz="2400" dirty="0">
              <a:solidFill>
                <a:schemeClr val="accent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0486" y="2831866"/>
            <a:ext cx="7400163" cy="1786814"/>
            <a:chOff x="810486" y="3198477"/>
            <a:chExt cx="7400163" cy="17868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6883643" y="4615959"/>
                  <a:ext cx="4975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3643" y="4615959"/>
                  <a:ext cx="49757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9" name="Group 68"/>
            <p:cNvGrpSpPr/>
            <p:nvPr/>
          </p:nvGrpSpPr>
          <p:grpSpPr>
            <a:xfrm>
              <a:off x="810486" y="4427727"/>
              <a:ext cx="3265668" cy="465137"/>
              <a:chOff x="810486" y="4427727"/>
              <a:chExt cx="3265668" cy="465137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flipV="1">
                <a:off x="810486" y="4549846"/>
                <a:ext cx="3265668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885972" y="4464753"/>
                <a:ext cx="0" cy="1701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917771" y="4464753"/>
                <a:ext cx="0" cy="1701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2949813" y="4464753"/>
                <a:ext cx="0" cy="1701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936872" y="4464753"/>
                <a:ext cx="0" cy="1701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5" name="Object 7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685005468"/>
                      </p:ext>
                    </p:extLst>
                  </p:nvPr>
                </p:nvGraphicFramePr>
                <p:xfrm>
                  <a:off x="1203357" y="4427727"/>
                  <a:ext cx="315912" cy="46513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6004" name="Equation" r:id="rId6" imgW="164880" imgH="241200" progId="Equation.3">
                          <p:embed/>
                        </p:oleObj>
                      </mc:Choice>
                      <mc:Fallback>
                        <p:oleObj name="Equation" r:id="rId6" imgW="164880" imgH="2412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203357" y="4427727"/>
                                <a:ext cx="315912" cy="46513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5" name="Object 7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685005468"/>
                      </p:ext>
                    </p:extLst>
                  </p:nvPr>
                </p:nvGraphicFramePr>
                <p:xfrm>
                  <a:off x="1203357" y="4427727"/>
                  <a:ext cx="315912" cy="46513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5815" name="Equation" r:id="rId8" imgW="164880" imgH="241200" progId="Equation.3">
                          <p:embed/>
                        </p:oleObj>
                      </mc:Choice>
                      <mc:Fallback>
                        <p:oleObj name="Equation" r:id="rId8" imgW="164880" imgH="2412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203357" y="4427727"/>
                                <a:ext cx="315912" cy="46513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6" name="Object 7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34714351"/>
                      </p:ext>
                    </p:extLst>
                  </p:nvPr>
                </p:nvGraphicFramePr>
                <p:xfrm>
                  <a:off x="2249519" y="4440427"/>
                  <a:ext cx="315913" cy="43973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6005" name="Equation" r:id="rId10" imgW="164880" imgH="228600" progId="Equation.3">
                          <p:embed/>
                        </p:oleObj>
                      </mc:Choice>
                      <mc:Fallback>
                        <p:oleObj name="Equation" r:id="rId10" imgW="164880" imgH="2286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1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249519" y="4440427"/>
                                <a:ext cx="315913" cy="43973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6" name="Object 7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34714351"/>
                      </p:ext>
                    </p:extLst>
                  </p:nvPr>
                </p:nvGraphicFramePr>
                <p:xfrm>
                  <a:off x="2249519" y="4440427"/>
                  <a:ext cx="315913" cy="43973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5816" name="Equation" r:id="rId12" imgW="164880" imgH="228600" progId="Equation.3">
                          <p:embed/>
                        </p:oleObj>
                      </mc:Choice>
                      <mc:Fallback>
                        <p:oleObj name="Equation" r:id="rId12" imgW="164880" imgH="2286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249519" y="4440427"/>
                                <a:ext cx="315913" cy="43973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7" name="Object 76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25614641"/>
                      </p:ext>
                    </p:extLst>
                  </p:nvPr>
                </p:nvGraphicFramePr>
                <p:xfrm>
                  <a:off x="3287080" y="4429890"/>
                  <a:ext cx="315913" cy="44049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6006" name="Equation" r:id="rId14" imgW="164880" imgH="228600" progId="Equation.3">
                          <p:embed/>
                        </p:oleObj>
                      </mc:Choice>
                      <mc:Fallback>
                        <p:oleObj name="Equation" r:id="rId14" imgW="164880" imgH="2286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5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3287080" y="4429890"/>
                                <a:ext cx="315913" cy="44049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7" name="Object 76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25614641"/>
                      </p:ext>
                    </p:extLst>
                  </p:nvPr>
                </p:nvGraphicFramePr>
                <p:xfrm>
                  <a:off x="3287080" y="4429890"/>
                  <a:ext cx="315913" cy="44049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5817" name="Equation" r:id="rId16" imgW="164880" imgH="228600" progId="Equation.3">
                          <p:embed/>
                        </p:oleObj>
                      </mc:Choice>
                      <mc:Fallback>
                        <p:oleObj name="Equation" r:id="rId16" imgW="164880" imgH="2286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3287080" y="4429890"/>
                                <a:ext cx="315913" cy="44049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grpSp>
          <p:nvGrpSpPr>
            <p:cNvPr id="78" name="Group 77"/>
            <p:cNvGrpSpPr/>
            <p:nvPr/>
          </p:nvGrpSpPr>
          <p:grpSpPr>
            <a:xfrm>
              <a:off x="879882" y="3226304"/>
              <a:ext cx="3096003" cy="1353958"/>
              <a:chOff x="895379" y="2755832"/>
              <a:chExt cx="3096003" cy="1353958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895379" y="3173846"/>
                <a:ext cx="2063841" cy="931552"/>
                <a:chOff x="4125560" y="2524133"/>
                <a:chExt cx="1320751" cy="862136"/>
              </a:xfrm>
              <a:solidFill>
                <a:schemeClr val="tx1"/>
              </a:solidFill>
            </p:grpSpPr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786013" y="2529840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V="1">
                  <a:off x="4125560" y="2524133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1927541" y="3178238"/>
                <a:ext cx="2063841" cy="931552"/>
                <a:chOff x="4125560" y="2524133"/>
                <a:chExt cx="1320751" cy="862136"/>
              </a:xfrm>
              <a:solidFill>
                <a:schemeClr val="tx1"/>
              </a:solidFill>
            </p:grpSpPr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4786013" y="2529840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V="1">
                  <a:off x="4125560" y="2524133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/>
                  <p:cNvSpPr txBox="1"/>
                  <p:nvPr/>
                </p:nvSpPr>
                <p:spPr>
                  <a:xfrm>
                    <a:off x="1684252" y="2760702"/>
                    <a:ext cx="5250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TextBox 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84252" y="2760702"/>
                    <a:ext cx="525080" cy="369332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2713145" y="2755832"/>
                    <a:ext cx="53854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9" name="TextBox 9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13145" y="2755832"/>
                    <a:ext cx="538545" cy="369332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0" name="Straight Connector 129"/>
            <p:cNvCxnSpPr/>
            <p:nvPr/>
          </p:nvCxnSpPr>
          <p:spPr>
            <a:xfrm>
              <a:off x="6046816" y="3623595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5014774" y="361742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4944981" y="4543893"/>
              <a:ext cx="3265668" cy="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5020467" y="4471152"/>
              <a:ext cx="0" cy="15471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8071367" y="4471152"/>
              <a:ext cx="0" cy="15471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/>
                <p:cNvSpPr txBox="1"/>
                <p:nvPr/>
              </p:nvSpPr>
              <p:spPr>
                <a:xfrm>
                  <a:off x="5838476" y="3203347"/>
                  <a:ext cx="5250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TextBox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8476" y="3203347"/>
                  <a:ext cx="525080" cy="3693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6867369" y="3198477"/>
                  <a:ext cx="5385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369" y="3198477"/>
                  <a:ext cx="538545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7" name="Straight Connector 136"/>
            <p:cNvCxnSpPr/>
            <p:nvPr/>
          </p:nvCxnSpPr>
          <p:spPr>
            <a:xfrm flipV="1">
              <a:off x="6101016" y="3603634"/>
              <a:ext cx="486330" cy="9253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6587461" y="3609801"/>
              <a:ext cx="486330" cy="9253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/>
                <p:cNvSpPr txBox="1"/>
                <p:nvPr/>
              </p:nvSpPr>
              <p:spPr>
                <a:xfrm>
                  <a:off x="6342703" y="3226304"/>
                  <a:ext cx="5385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TextBox 1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2703" y="3226304"/>
                  <a:ext cx="538545" cy="3693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2" name="Group 141"/>
            <p:cNvGrpSpPr/>
            <p:nvPr/>
          </p:nvGrpSpPr>
          <p:grpSpPr>
            <a:xfrm>
              <a:off x="1655093" y="4442484"/>
              <a:ext cx="1572547" cy="464742"/>
              <a:chOff x="1670590" y="3972012"/>
              <a:chExt cx="1572547" cy="464742"/>
            </a:xfrm>
          </p:grpSpPr>
          <p:sp>
            <p:nvSpPr>
              <p:cNvPr id="143" name="Oval 142"/>
              <p:cNvSpPr/>
              <p:nvPr/>
            </p:nvSpPr>
            <p:spPr>
              <a:xfrm>
                <a:off x="1838701" y="3976404"/>
                <a:ext cx="177197" cy="1838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80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2870863" y="3972012"/>
                <a:ext cx="177197" cy="1838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8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1670590" y="4067422"/>
                    <a:ext cx="4914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5" name="TextBox 1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70590" y="4067422"/>
                    <a:ext cx="491417" cy="369332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/>
                  <p:cNvSpPr txBox="1"/>
                  <p:nvPr/>
                </p:nvSpPr>
                <p:spPr>
                  <a:xfrm>
                    <a:off x="2745565" y="4057989"/>
                    <a:ext cx="49757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6" name="TextBox 1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5565" y="4057989"/>
                    <a:ext cx="497572" cy="369332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7" name="Oval 116"/>
            <p:cNvSpPr/>
            <p:nvPr/>
          </p:nvSpPr>
          <p:spPr>
            <a:xfrm>
              <a:off x="6985193" y="4483222"/>
              <a:ext cx="177197" cy="1838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0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6563528" y="4471152"/>
              <a:ext cx="0" cy="15471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5846723" y="4585552"/>
                  <a:ext cx="4914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6723" y="4585552"/>
                  <a:ext cx="491417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7" name="Straight Connector 146"/>
            <p:cNvCxnSpPr/>
            <p:nvPr/>
          </p:nvCxnSpPr>
          <p:spPr>
            <a:xfrm flipV="1">
              <a:off x="6065232" y="4543894"/>
              <a:ext cx="486481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/>
            <p:cNvSpPr/>
            <p:nvPr/>
          </p:nvSpPr>
          <p:spPr>
            <a:xfrm>
              <a:off x="6478717" y="4475724"/>
              <a:ext cx="188047" cy="1961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/>
                <p:cNvSpPr txBox="1"/>
                <p:nvPr/>
              </p:nvSpPr>
              <p:spPr>
                <a:xfrm>
                  <a:off x="6400955" y="4605098"/>
                  <a:ext cx="4975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TextBox 1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955" y="4605098"/>
                  <a:ext cx="497572" cy="369332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5" name="Group 114"/>
            <p:cNvGrpSpPr/>
            <p:nvPr/>
          </p:nvGrpSpPr>
          <p:grpSpPr>
            <a:xfrm>
              <a:off x="6041871" y="3627988"/>
              <a:ext cx="2063840" cy="977110"/>
              <a:chOff x="4133822" y="2924355"/>
              <a:chExt cx="1320750" cy="862136"/>
            </a:xfrm>
            <a:solidFill>
              <a:schemeClr val="tx1"/>
            </a:solidFill>
          </p:grpSpPr>
          <p:cxnSp>
            <p:nvCxnSpPr>
              <p:cNvPr id="128" name="Straight Connector 127"/>
              <p:cNvCxnSpPr/>
              <p:nvPr/>
            </p:nvCxnSpPr>
            <p:spPr>
              <a:xfrm>
                <a:off x="4794274" y="2930062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4133822" y="2924355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Oval 115"/>
            <p:cNvSpPr/>
            <p:nvPr/>
          </p:nvSpPr>
          <p:spPr>
            <a:xfrm>
              <a:off x="5953031" y="4483222"/>
              <a:ext cx="177197" cy="1838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5213376" y="4397723"/>
                  <a:ext cx="5775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3376" y="4397723"/>
                  <a:ext cx="577511" cy="400110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/>
                <p:cNvSpPr txBox="1"/>
                <p:nvPr/>
              </p:nvSpPr>
              <p:spPr>
                <a:xfrm>
                  <a:off x="6048581" y="4412963"/>
                  <a:ext cx="5775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8" name="TextBox 1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8581" y="4412963"/>
                  <a:ext cx="577511" cy="400110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/>
                <p:cNvSpPr txBox="1"/>
                <p:nvPr/>
              </p:nvSpPr>
              <p:spPr>
                <a:xfrm>
                  <a:off x="6594888" y="4397723"/>
                  <a:ext cx="5775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0" name="TextBox 1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888" y="4397723"/>
                  <a:ext cx="577511" cy="400110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TextBox 150"/>
                <p:cNvSpPr txBox="1"/>
                <p:nvPr/>
              </p:nvSpPr>
              <p:spPr>
                <a:xfrm>
                  <a:off x="7352832" y="4397723"/>
                  <a:ext cx="5775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1" name="TextBox 1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2832" y="4397723"/>
                  <a:ext cx="577511" cy="400110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2" name="TextBox 171"/>
          <p:cNvSpPr txBox="1"/>
          <p:nvPr/>
        </p:nvSpPr>
        <p:spPr>
          <a:xfrm>
            <a:off x="6985193" y="4719481"/>
            <a:ext cx="2338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Grinspun</a:t>
            </a:r>
            <a:r>
              <a:rPr lang="en-US" sz="1600" dirty="0"/>
              <a:t> et al. 2002]</a:t>
            </a:r>
          </a:p>
        </p:txBody>
      </p:sp>
      <p:cxnSp>
        <p:nvCxnSpPr>
          <p:cNvPr id="173" name="Straight Arrow Connector 172"/>
          <p:cNvCxnSpPr/>
          <p:nvPr/>
        </p:nvCxnSpPr>
        <p:spPr>
          <a:xfrm>
            <a:off x="4116893" y="3465186"/>
            <a:ext cx="902153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3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Approaches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099" y="4521762"/>
            <a:ext cx="200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Optimization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7253" y="4536293"/>
            <a:ext cx="3301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Interactive Exploration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884811" y="1897362"/>
            <a:ext cx="2953592" cy="830997"/>
            <a:chOff x="2759385" y="1893536"/>
            <a:chExt cx="2953592" cy="830997"/>
          </a:xfrm>
        </p:grpSpPr>
        <p:sp>
          <p:nvSpPr>
            <p:cNvPr id="6" name="TextBox 5"/>
            <p:cNvSpPr txBox="1"/>
            <p:nvPr/>
          </p:nvSpPr>
          <p:spPr>
            <a:xfrm>
              <a:off x="3649508" y="1893536"/>
              <a:ext cx="14241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Design Space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759385" y="2259346"/>
              <a:ext cx="631178" cy="43748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5081799" y="2259345"/>
              <a:ext cx="631178" cy="43748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7091810" y="2177348"/>
            <a:ext cx="167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Umetani</a:t>
            </a:r>
            <a:r>
              <a:rPr lang="en-US" sz="1200" dirty="0"/>
              <a:t> et al. 2012]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92" y="2755483"/>
            <a:ext cx="2365419" cy="1347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20878" y="4026361"/>
            <a:ext cx="167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Megaro</a:t>
            </a:r>
            <a:r>
              <a:rPr lang="en-US" sz="1200" dirty="0"/>
              <a:t> et al. 2015]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112" y="1238395"/>
            <a:ext cx="2579943" cy="9696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61482" y="1492411"/>
            <a:ext cx="20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Parametrized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46" y="1294886"/>
            <a:ext cx="2500912" cy="11594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32885" y="2416708"/>
            <a:ext cx="167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Bächer</a:t>
            </a:r>
            <a:r>
              <a:rPr lang="en-US" sz="1200" dirty="0"/>
              <a:t> et al. 2014]</a:t>
            </a:r>
          </a:p>
        </p:txBody>
      </p:sp>
      <p:pic>
        <p:nvPicPr>
          <p:cNvPr id="23" name="Picture 16" descr="https://lh6.googleusercontent.com/iG9ol0cW0lZu-uQzfKwlz9EGlOZG1r756VSuKyq6hp4xnQ3DDHn277vTpK6oU-QT6vBrT1GPobNOAcK19N-TuvLkLglEJvi3whqeAVEg9Af9qVK9V4M3t5coSgYlO5lTteceVUG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8"/>
          <a:stretch/>
        </p:blipFill>
        <p:spPr bwMode="auto">
          <a:xfrm>
            <a:off x="218012" y="3023236"/>
            <a:ext cx="2500912" cy="105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37578" y="4075800"/>
            <a:ext cx="167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Bharaj</a:t>
            </a:r>
            <a:r>
              <a:rPr lang="en-US" sz="1200" dirty="0"/>
              <a:t> et al. 2015]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190" y="5438540"/>
            <a:ext cx="167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[Prevost et al. 2014]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28114" y="5854401"/>
            <a:ext cx="167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Musialski</a:t>
            </a:r>
            <a:r>
              <a:rPr lang="en-US" sz="1200" dirty="0"/>
              <a:t> et al. 2015]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99132" y="5296739"/>
            <a:ext cx="167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Bharaj</a:t>
            </a:r>
            <a:r>
              <a:rPr lang="en-US" sz="1200" dirty="0"/>
              <a:t> et al. 2015]</a:t>
            </a:r>
          </a:p>
        </p:txBody>
      </p:sp>
    </p:spTree>
    <p:extLst>
      <p:ext uri="{BB962C8B-B14F-4D97-AF65-F5344CB8AC3E}">
        <p14:creationId xmlns:p14="http://schemas.microsoft.com/office/powerpoint/2010/main" val="339164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8961560" cy="857250"/>
          </a:xfrm>
        </p:spPr>
        <p:txBody>
          <a:bodyPr>
            <a:normAutofit/>
          </a:bodyPr>
          <a:lstStyle/>
          <a:p>
            <a:r>
              <a:rPr lang="en-US" dirty="0"/>
              <a:t>Challenge: Basis Perspective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13906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Basis Functions: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 dirty="0"/>
                  <a:t> (continuous)</a:t>
                </a:r>
              </a:p>
              <a:p>
                <a:pPr marL="0" indent="0">
                  <a:buNone/>
                </a:pPr>
                <a:r>
                  <a:rPr lang="en-US" sz="2400" dirty="0"/>
                  <a:t>Interpolation: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(continuous)</a:t>
                </a:r>
              </a:p>
              <a:p>
                <a:pPr marL="0" indent="0">
                  <a:buNone/>
                </a:pPr>
                <a:r>
                  <a:rPr lang="en-US" sz="2400" dirty="0"/>
                  <a:t>Hierarchical Refinement: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1390649"/>
              </a:xfrm>
              <a:blipFill rotWithShape="0">
                <a:blip r:embed="rId4"/>
                <a:stretch>
                  <a:fillRect l="-1111" t="-3070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99"/>
          <p:cNvSpPr txBox="1"/>
          <p:nvPr/>
        </p:nvSpPr>
        <p:spPr>
          <a:xfrm>
            <a:off x="6661042" y="921212"/>
            <a:ext cx="212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sym typeface="Wingdings" panose="05000000000000000000" pitchFamily="2" charset="2"/>
              </a:rPr>
              <a:t> </a:t>
            </a:r>
            <a:r>
              <a:rPr lang="en-US" sz="2400" dirty="0">
                <a:solidFill>
                  <a:srgbClr val="92D050"/>
                </a:solidFill>
                <a:sym typeface="Wingdings" panose="05000000000000000000" pitchFamily="2" charset="2"/>
              </a:rPr>
              <a:t>continuity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661043" y="1271671"/>
            <a:ext cx="212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sym typeface="Wingdings" panose="05000000000000000000" pitchFamily="2" charset="2"/>
              </a:rPr>
              <a:t> </a:t>
            </a:r>
            <a:r>
              <a:rPr lang="en-US" sz="2400" dirty="0">
                <a:solidFill>
                  <a:schemeClr val="accent6"/>
                </a:solidFill>
                <a:sym typeface="Wingdings" panose="05000000000000000000" pitchFamily="2" charset="2"/>
              </a:rPr>
              <a:t>locality</a:t>
            </a:r>
            <a:endParaRPr lang="en-US" sz="2400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0486" y="2826984"/>
            <a:ext cx="7400163" cy="1786814"/>
            <a:chOff x="810486" y="3198477"/>
            <a:chExt cx="7400163" cy="17868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6883643" y="4615959"/>
                  <a:ext cx="4975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3643" y="4615959"/>
                  <a:ext cx="49757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9" name="Group 68"/>
            <p:cNvGrpSpPr/>
            <p:nvPr/>
          </p:nvGrpSpPr>
          <p:grpSpPr>
            <a:xfrm>
              <a:off x="810486" y="4427727"/>
              <a:ext cx="3265668" cy="465137"/>
              <a:chOff x="810486" y="4427727"/>
              <a:chExt cx="3265668" cy="465137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flipV="1">
                <a:off x="810486" y="4549846"/>
                <a:ext cx="3265668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885972" y="4464753"/>
                <a:ext cx="0" cy="1701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917771" y="4464753"/>
                <a:ext cx="0" cy="1701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2949813" y="4464753"/>
                <a:ext cx="0" cy="1701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936872" y="4464753"/>
                <a:ext cx="0" cy="1701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5" name="Object 74"/>
                  <p:cNvGraphicFramePr>
                    <a:graphicFrameLocks noChangeAspect="1"/>
                  </p:cNvGraphicFramePr>
                  <p:nvPr/>
                </p:nvGraphicFramePr>
                <p:xfrm>
                  <a:off x="1203357" y="4427727"/>
                  <a:ext cx="315912" cy="46513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20692" name="Equation" r:id="rId6" imgW="164880" imgH="241200" progId="Equation.3">
                          <p:embed/>
                        </p:oleObj>
                      </mc:Choice>
                      <mc:Fallback>
                        <p:oleObj name="Equation" r:id="rId6" imgW="164880" imgH="2412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203357" y="4427727"/>
                                <a:ext cx="315912" cy="46513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5" name="Object 74"/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1203357" y="4427727"/>
                  <a:ext cx="315912" cy="46513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20503" name="Equation" r:id="rId8" imgW="164880" imgH="241200" progId="Equation.3">
                          <p:embed/>
                        </p:oleObj>
                      </mc:Choice>
                      <mc:Fallback>
                        <p:oleObj name="Equation" r:id="rId8" imgW="164880" imgH="2412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203357" y="4427727"/>
                                <a:ext cx="315912" cy="46513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6" name="Object 75"/>
                  <p:cNvGraphicFramePr>
                    <a:graphicFrameLocks noChangeAspect="1"/>
                  </p:cNvGraphicFramePr>
                  <p:nvPr/>
                </p:nvGraphicFramePr>
                <p:xfrm>
                  <a:off x="2249519" y="4440427"/>
                  <a:ext cx="315913" cy="43973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20693" name="Equation" r:id="rId10" imgW="164880" imgH="228600" progId="Equation.3">
                          <p:embed/>
                        </p:oleObj>
                      </mc:Choice>
                      <mc:Fallback>
                        <p:oleObj name="Equation" r:id="rId10" imgW="164880" imgH="2286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1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249519" y="4440427"/>
                                <a:ext cx="315913" cy="43973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6" name="Object 75"/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2249519" y="4440427"/>
                  <a:ext cx="315913" cy="43973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20504" name="Equation" r:id="rId12" imgW="164880" imgH="228600" progId="Equation.3">
                          <p:embed/>
                        </p:oleObj>
                      </mc:Choice>
                      <mc:Fallback>
                        <p:oleObj name="Equation" r:id="rId12" imgW="164880" imgH="2286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249519" y="4440427"/>
                                <a:ext cx="315913" cy="43973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7" name="Object 76"/>
                  <p:cNvGraphicFramePr>
                    <a:graphicFrameLocks noChangeAspect="1"/>
                  </p:cNvGraphicFramePr>
                  <p:nvPr/>
                </p:nvGraphicFramePr>
                <p:xfrm>
                  <a:off x="3287080" y="4429890"/>
                  <a:ext cx="315913" cy="44049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20694" name="Equation" r:id="rId14" imgW="164880" imgH="228600" progId="Equation.3">
                          <p:embed/>
                        </p:oleObj>
                      </mc:Choice>
                      <mc:Fallback>
                        <p:oleObj name="Equation" r:id="rId14" imgW="164880" imgH="2286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5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3287080" y="4429890"/>
                                <a:ext cx="315913" cy="44049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7" name="Object 76"/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3287080" y="4429890"/>
                  <a:ext cx="315913" cy="44049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20505" name="Equation" r:id="rId16" imgW="164880" imgH="228600" progId="Equation.3">
                          <p:embed/>
                        </p:oleObj>
                      </mc:Choice>
                      <mc:Fallback>
                        <p:oleObj name="Equation" r:id="rId16" imgW="164880" imgH="2286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3287080" y="4429890"/>
                                <a:ext cx="315913" cy="44049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grpSp>
          <p:nvGrpSpPr>
            <p:cNvPr id="78" name="Group 77"/>
            <p:cNvGrpSpPr/>
            <p:nvPr/>
          </p:nvGrpSpPr>
          <p:grpSpPr>
            <a:xfrm>
              <a:off x="879882" y="3226304"/>
              <a:ext cx="3096003" cy="1353958"/>
              <a:chOff x="895379" y="2755832"/>
              <a:chExt cx="3096003" cy="1353958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895379" y="3173846"/>
                <a:ext cx="2063841" cy="931552"/>
                <a:chOff x="4125560" y="2524133"/>
                <a:chExt cx="1320751" cy="862136"/>
              </a:xfrm>
              <a:solidFill>
                <a:schemeClr val="tx1"/>
              </a:solidFill>
            </p:grpSpPr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786013" y="2529840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V="1">
                  <a:off x="4125560" y="2524133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1927541" y="3178238"/>
                <a:ext cx="2063841" cy="931552"/>
                <a:chOff x="4125560" y="2524133"/>
                <a:chExt cx="1320751" cy="862136"/>
              </a:xfrm>
              <a:solidFill>
                <a:schemeClr val="tx1"/>
              </a:solidFill>
            </p:grpSpPr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4786013" y="2529840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V="1">
                  <a:off x="4125560" y="2524133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/>
                  <p:cNvSpPr txBox="1"/>
                  <p:nvPr/>
                </p:nvSpPr>
                <p:spPr>
                  <a:xfrm>
                    <a:off x="1684252" y="2760702"/>
                    <a:ext cx="5250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TextBox 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84252" y="2760702"/>
                    <a:ext cx="525080" cy="369332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2713145" y="2755832"/>
                    <a:ext cx="53854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9" name="TextBox 9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13145" y="2755832"/>
                    <a:ext cx="538545" cy="369332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0" name="Straight Connector 129"/>
            <p:cNvCxnSpPr/>
            <p:nvPr/>
          </p:nvCxnSpPr>
          <p:spPr>
            <a:xfrm>
              <a:off x="6046816" y="3623595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5014774" y="361742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4944981" y="4543893"/>
              <a:ext cx="3265668" cy="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5020467" y="4471152"/>
              <a:ext cx="0" cy="15471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/>
                <p:cNvSpPr txBox="1"/>
                <p:nvPr/>
              </p:nvSpPr>
              <p:spPr>
                <a:xfrm>
                  <a:off x="5838476" y="3203347"/>
                  <a:ext cx="5250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TextBox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8476" y="3203347"/>
                  <a:ext cx="525080" cy="3693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6867369" y="3198477"/>
                  <a:ext cx="5385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369" y="3198477"/>
                  <a:ext cx="538545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7" name="Straight Connector 136"/>
            <p:cNvCxnSpPr/>
            <p:nvPr/>
          </p:nvCxnSpPr>
          <p:spPr>
            <a:xfrm flipV="1">
              <a:off x="6101016" y="3603634"/>
              <a:ext cx="486330" cy="9253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6587461" y="3609801"/>
              <a:ext cx="486330" cy="9253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/>
                <p:cNvSpPr txBox="1"/>
                <p:nvPr/>
              </p:nvSpPr>
              <p:spPr>
                <a:xfrm>
                  <a:off x="6342703" y="3226304"/>
                  <a:ext cx="5385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TextBox 1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2703" y="3226304"/>
                  <a:ext cx="538545" cy="3693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2" name="Group 141"/>
            <p:cNvGrpSpPr/>
            <p:nvPr/>
          </p:nvGrpSpPr>
          <p:grpSpPr>
            <a:xfrm>
              <a:off x="1655093" y="4442484"/>
              <a:ext cx="1572547" cy="464742"/>
              <a:chOff x="1670590" y="3972012"/>
              <a:chExt cx="1572547" cy="464742"/>
            </a:xfrm>
          </p:grpSpPr>
          <p:sp>
            <p:nvSpPr>
              <p:cNvPr id="143" name="Oval 142"/>
              <p:cNvSpPr/>
              <p:nvPr/>
            </p:nvSpPr>
            <p:spPr>
              <a:xfrm>
                <a:off x="1838701" y="3976404"/>
                <a:ext cx="177197" cy="1838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80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2870863" y="3972012"/>
                <a:ext cx="177197" cy="1838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8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1670590" y="4067422"/>
                    <a:ext cx="4914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5" name="TextBox 1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70590" y="4067422"/>
                    <a:ext cx="491417" cy="369332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/>
                  <p:cNvSpPr txBox="1"/>
                  <p:nvPr/>
                </p:nvSpPr>
                <p:spPr>
                  <a:xfrm>
                    <a:off x="2745565" y="4057989"/>
                    <a:ext cx="49757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6" name="TextBox 1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5565" y="4057989"/>
                    <a:ext cx="497572" cy="369332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7" name="Oval 116"/>
            <p:cNvSpPr/>
            <p:nvPr/>
          </p:nvSpPr>
          <p:spPr>
            <a:xfrm>
              <a:off x="6985193" y="4483222"/>
              <a:ext cx="177197" cy="1838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0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6563528" y="4471152"/>
              <a:ext cx="0" cy="15471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5846723" y="4585552"/>
                  <a:ext cx="4914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6723" y="4585552"/>
                  <a:ext cx="491417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7" name="Straight Connector 146"/>
            <p:cNvCxnSpPr/>
            <p:nvPr/>
          </p:nvCxnSpPr>
          <p:spPr>
            <a:xfrm flipV="1">
              <a:off x="6065232" y="4543894"/>
              <a:ext cx="486481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/>
            <p:cNvSpPr/>
            <p:nvPr/>
          </p:nvSpPr>
          <p:spPr>
            <a:xfrm>
              <a:off x="6478717" y="4475724"/>
              <a:ext cx="188047" cy="1961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/>
                <p:cNvSpPr txBox="1"/>
                <p:nvPr/>
              </p:nvSpPr>
              <p:spPr>
                <a:xfrm>
                  <a:off x="6400955" y="4605098"/>
                  <a:ext cx="4975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TextBox 1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955" y="4605098"/>
                  <a:ext cx="497572" cy="369332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5" name="Group 114"/>
            <p:cNvGrpSpPr/>
            <p:nvPr/>
          </p:nvGrpSpPr>
          <p:grpSpPr>
            <a:xfrm>
              <a:off x="6041871" y="3620368"/>
              <a:ext cx="2063840" cy="977110"/>
              <a:chOff x="4133822" y="2924355"/>
              <a:chExt cx="1320750" cy="862136"/>
            </a:xfrm>
            <a:solidFill>
              <a:schemeClr val="tx1"/>
            </a:solidFill>
          </p:grpSpPr>
          <p:cxnSp>
            <p:nvCxnSpPr>
              <p:cNvPr id="128" name="Straight Connector 127"/>
              <p:cNvCxnSpPr/>
              <p:nvPr/>
            </p:nvCxnSpPr>
            <p:spPr>
              <a:xfrm>
                <a:off x="4794274" y="2930062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4133822" y="2924355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Oval 115"/>
            <p:cNvSpPr/>
            <p:nvPr/>
          </p:nvSpPr>
          <p:spPr>
            <a:xfrm>
              <a:off x="5953031" y="4483222"/>
              <a:ext cx="177197" cy="1838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5213376" y="4397723"/>
                  <a:ext cx="5775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3376" y="4397723"/>
                  <a:ext cx="577511" cy="400110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/>
                <p:cNvSpPr txBox="1"/>
                <p:nvPr/>
              </p:nvSpPr>
              <p:spPr>
                <a:xfrm>
                  <a:off x="6048581" y="4412963"/>
                  <a:ext cx="5775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8" name="TextBox 1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8581" y="4412963"/>
                  <a:ext cx="577511" cy="400110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/>
                <p:cNvSpPr txBox="1"/>
                <p:nvPr/>
              </p:nvSpPr>
              <p:spPr>
                <a:xfrm>
                  <a:off x="6594888" y="4397723"/>
                  <a:ext cx="5775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0" name="TextBox 1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888" y="4397723"/>
                  <a:ext cx="577511" cy="400110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TextBox 150"/>
                <p:cNvSpPr txBox="1"/>
                <p:nvPr/>
              </p:nvSpPr>
              <p:spPr>
                <a:xfrm>
                  <a:off x="7352832" y="4397723"/>
                  <a:ext cx="5775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1" name="TextBox 1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2832" y="4397723"/>
                  <a:ext cx="577511" cy="400110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2" name="Straight Connector 121"/>
            <p:cNvCxnSpPr/>
            <p:nvPr/>
          </p:nvCxnSpPr>
          <p:spPr>
            <a:xfrm>
              <a:off x="8071367" y="4471152"/>
              <a:ext cx="0" cy="15471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/>
          <p:cNvSpPr txBox="1"/>
          <p:nvPr/>
        </p:nvSpPr>
        <p:spPr>
          <a:xfrm>
            <a:off x="6985193" y="4719481"/>
            <a:ext cx="2338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Grinspun</a:t>
            </a:r>
            <a:r>
              <a:rPr lang="en-US" sz="1600" dirty="0"/>
              <a:t> et al. 2002]</a:t>
            </a: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4116893" y="3465186"/>
            <a:ext cx="902153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557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8961560" cy="857250"/>
          </a:xfrm>
        </p:spPr>
        <p:txBody>
          <a:bodyPr>
            <a:normAutofit/>
          </a:bodyPr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5799"/>
            <a:ext cx="8229600" cy="26388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Element Perspective + Basis Perspective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1042" y="921212"/>
            <a:ext cx="212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sym typeface="Wingdings" panose="05000000000000000000" pitchFamily="2" charset="2"/>
              </a:rPr>
              <a:t> </a:t>
            </a:r>
            <a:r>
              <a:rPr lang="en-US" sz="2400" dirty="0">
                <a:solidFill>
                  <a:srgbClr val="92D050"/>
                </a:solidFill>
                <a:sym typeface="Wingdings" panose="05000000000000000000" pitchFamily="2" charset="2"/>
              </a:rPr>
              <a:t>continuity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1043" y="1271671"/>
            <a:ext cx="212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sym typeface="Wingdings" panose="05000000000000000000" pitchFamily="2" charset="2"/>
              </a:rPr>
              <a:t> </a:t>
            </a:r>
            <a:r>
              <a:rPr lang="en-US" sz="2400" dirty="0">
                <a:solidFill>
                  <a:srgbClr val="92D050"/>
                </a:solidFill>
                <a:sym typeface="Wingdings" panose="05000000000000000000" pitchFamily="2" charset="2"/>
              </a:rPr>
              <a:t>locality</a:t>
            </a:r>
            <a:endParaRPr lang="en-US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0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Refinement Relations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762075" y="871714"/>
            <a:ext cx="4247214" cy="1924483"/>
            <a:chOff x="4762075" y="871714"/>
            <a:chExt cx="4247214" cy="1924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Content Placeholder 2"/>
                <p:cNvSpPr txBox="1">
                  <a:spLocks/>
                </p:cNvSpPr>
                <p:nvPr/>
              </p:nvSpPr>
              <p:spPr>
                <a:xfrm>
                  <a:off x="4762075" y="871714"/>
                  <a:ext cx="4247214" cy="57113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/>
                    <a:buNone/>
                  </a:pPr>
                  <a:r>
                    <a:rPr lang="en-US" sz="2000" dirty="0"/>
                    <a:t>Finer level</a:t>
                  </a:r>
                  <a14:m>
                    <m:oMath xmlns:m="http://schemas.openxmlformats.org/officeDocument/2006/math">
                      <m:r>
                        <a:rPr lang="en-US" sz="200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/>
                    <a:t>:</a:t>
                  </a:r>
                </a:p>
                <a:p>
                  <a:pPr marL="0" indent="0">
                    <a:buFont typeface="Arial"/>
                    <a:buNone/>
                  </a:pPr>
                  <a:endParaRPr lang="en-US" sz="2000" dirty="0"/>
                </a:p>
              </p:txBody>
            </p:sp>
          </mc:Choice>
          <mc:Fallback xmlns="">
            <p:sp>
              <p:nvSpPr>
                <p:cNvPr id="134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2075" y="871714"/>
                  <a:ext cx="4247214" cy="57113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35" t="-42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3" name="Group 102"/>
            <p:cNvGrpSpPr/>
            <p:nvPr/>
          </p:nvGrpSpPr>
          <p:grpSpPr>
            <a:xfrm>
              <a:off x="5158994" y="1330725"/>
              <a:ext cx="3170298" cy="1465472"/>
              <a:chOff x="493729" y="3541968"/>
              <a:chExt cx="3170298" cy="1465472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flipV="1">
                <a:off x="493729" y="4873249"/>
                <a:ext cx="3170298" cy="1733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5" name="Group 104"/>
              <p:cNvGrpSpPr/>
              <p:nvPr/>
            </p:nvGrpSpPr>
            <p:grpSpPr>
              <a:xfrm>
                <a:off x="540064" y="3956647"/>
                <a:ext cx="2551709" cy="940336"/>
                <a:chOff x="135427" y="2053176"/>
                <a:chExt cx="5100043" cy="940336"/>
              </a:xfrm>
            </p:grpSpPr>
            <p:grpSp>
              <p:nvGrpSpPr>
                <p:cNvPr id="118" name="Group 117"/>
                <p:cNvGrpSpPr/>
                <p:nvPr/>
              </p:nvGrpSpPr>
              <p:grpSpPr>
                <a:xfrm>
                  <a:off x="2139950" y="2057568"/>
                  <a:ext cx="2063841" cy="931552"/>
                  <a:chOff x="4125560" y="2524133"/>
                  <a:chExt cx="1320751" cy="862136"/>
                </a:xfrm>
                <a:solidFill>
                  <a:schemeClr val="tx1"/>
                </a:solidFill>
              </p:grpSpPr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4786013" y="2529840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flipV="1">
                    <a:off x="4125560" y="2524133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135427" y="2053176"/>
                  <a:ext cx="5100043" cy="940336"/>
                  <a:chOff x="135427" y="2053176"/>
                  <a:chExt cx="5100043" cy="940336"/>
                </a:xfrm>
              </p:grpSpPr>
              <p:grpSp>
                <p:nvGrpSpPr>
                  <p:cNvPr id="120" name="Group 119"/>
                  <p:cNvGrpSpPr/>
                  <p:nvPr/>
                </p:nvGrpSpPr>
                <p:grpSpPr>
                  <a:xfrm>
                    <a:off x="135427" y="2057568"/>
                    <a:ext cx="2063841" cy="931552"/>
                    <a:chOff x="4125560" y="2524133"/>
                    <a:chExt cx="1320751" cy="862136"/>
                  </a:xfrm>
                  <a:solidFill>
                    <a:schemeClr val="tx1"/>
                  </a:solidFill>
                </p:grpSpPr>
                <p:cxnSp>
                  <p:nvCxnSpPr>
                    <p:cNvPr id="127" name="Straight Connector 126"/>
                    <p:cNvCxnSpPr/>
                    <p:nvPr/>
                  </p:nvCxnSpPr>
                  <p:spPr>
                    <a:xfrm>
                      <a:off x="4786013" y="2529840"/>
                      <a:ext cx="660298" cy="856429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Straight Connector 127"/>
                    <p:cNvCxnSpPr/>
                    <p:nvPr/>
                  </p:nvCxnSpPr>
                  <p:spPr>
                    <a:xfrm flipV="1">
                      <a:off x="4125560" y="2524133"/>
                      <a:ext cx="660298" cy="856429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1" name="Group 120"/>
                  <p:cNvGrpSpPr/>
                  <p:nvPr/>
                </p:nvGrpSpPr>
                <p:grpSpPr>
                  <a:xfrm>
                    <a:off x="1167589" y="2061960"/>
                    <a:ext cx="2063841" cy="931552"/>
                    <a:chOff x="4125560" y="2524133"/>
                    <a:chExt cx="1320751" cy="862136"/>
                  </a:xfrm>
                  <a:solidFill>
                    <a:schemeClr val="tx1"/>
                  </a:solidFill>
                </p:grpSpPr>
                <p:cxnSp>
                  <p:nvCxnSpPr>
                    <p:cNvPr id="125" name="Straight Connector 124"/>
                    <p:cNvCxnSpPr/>
                    <p:nvPr/>
                  </p:nvCxnSpPr>
                  <p:spPr>
                    <a:xfrm>
                      <a:off x="4786013" y="2529840"/>
                      <a:ext cx="660298" cy="856429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Straight Connector 125"/>
                    <p:cNvCxnSpPr/>
                    <p:nvPr/>
                  </p:nvCxnSpPr>
                  <p:spPr>
                    <a:xfrm flipV="1">
                      <a:off x="4125560" y="2524133"/>
                      <a:ext cx="660298" cy="856429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2" name="Group 121"/>
                  <p:cNvGrpSpPr/>
                  <p:nvPr/>
                </p:nvGrpSpPr>
                <p:grpSpPr>
                  <a:xfrm>
                    <a:off x="3171629" y="2053176"/>
                    <a:ext cx="2063841" cy="931552"/>
                    <a:chOff x="4125560" y="2524133"/>
                    <a:chExt cx="1320751" cy="862136"/>
                  </a:xfrm>
                  <a:solidFill>
                    <a:schemeClr val="tx1"/>
                  </a:solidFill>
                </p:grpSpPr>
                <p:cxnSp>
                  <p:nvCxnSpPr>
                    <p:cNvPr id="123" name="Straight Connector 122"/>
                    <p:cNvCxnSpPr/>
                    <p:nvPr/>
                  </p:nvCxnSpPr>
                  <p:spPr>
                    <a:xfrm>
                      <a:off x="4786013" y="2529840"/>
                      <a:ext cx="660298" cy="856429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Straight Connector 123"/>
                    <p:cNvCxnSpPr/>
                    <p:nvPr/>
                  </p:nvCxnSpPr>
                  <p:spPr>
                    <a:xfrm flipV="1">
                      <a:off x="4125560" y="2524133"/>
                      <a:ext cx="660298" cy="856429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06" name="Group 105"/>
              <p:cNvGrpSpPr/>
              <p:nvPr/>
            </p:nvGrpSpPr>
            <p:grpSpPr>
              <a:xfrm>
                <a:off x="2568075" y="3947864"/>
                <a:ext cx="1032603" cy="931552"/>
                <a:chOff x="4125560" y="2524133"/>
                <a:chExt cx="1320751" cy="862136"/>
              </a:xfrm>
              <a:solidFill>
                <a:schemeClr val="tx1"/>
              </a:solidFill>
            </p:grpSpPr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4786013" y="2529840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4125560" y="2524133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/>
              <p:cNvCxnSpPr/>
              <p:nvPr/>
            </p:nvCxnSpPr>
            <p:spPr>
              <a:xfrm>
                <a:off x="540064" y="4758268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1555903" y="4758268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2578505" y="4758268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3590964" y="4758268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2305842" y="3543987"/>
                    <a:ext cx="601133" cy="3724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oMath>
                      </m:oMathPara>
                    </a14:m>
                    <a:endParaRPr lang="en-US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1" name="TextBox 1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05842" y="3543987"/>
                    <a:ext cx="601133" cy="37247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/>
                  <p:cNvSpPr txBox="1"/>
                  <p:nvPr/>
                </p:nvSpPr>
                <p:spPr>
                  <a:xfrm>
                    <a:off x="1248254" y="3541968"/>
                    <a:ext cx="601133" cy="3765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oMath>
                      </m:oMathPara>
                    </a14:m>
                    <a:endParaRPr lang="en-US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2" name="TextBox 1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8254" y="3541968"/>
                    <a:ext cx="601133" cy="376513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1777048" y="3543122"/>
                    <a:ext cx="601133" cy="3742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oMath>
                      </m:oMathPara>
                    </a14:m>
                    <a:endParaRPr lang="en-US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3" name="TextBox 1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77048" y="3543122"/>
                    <a:ext cx="601133" cy="37420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/>
                  <p:cNvSpPr txBox="1"/>
                  <p:nvPr/>
                </p:nvSpPr>
                <p:spPr>
                  <a:xfrm>
                    <a:off x="719460" y="3543122"/>
                    <a:ext cx="601133" cy="3742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oMath>
                      </m:oMathPara>
                    </a14:m>
                    <a:endParaRPr lang="en-US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4" name="TextBox 1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460" y="3543122"/>
                    <a:ext cx="601133" cy="374205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2834635" y="3543282"/>
                    <a:ext cx="601133" cy="3738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oMath>
                      </m:oMathPara>
                    </a14:m>
                    <a:endParaRPr lang="en-US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5" name="TextBox 1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34635" y="3543282"/>
                    <a:ext cx="601133" cy="37388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9" name="Group 138"/>
          <p:cNvGrpSpPr/>
          <p:nvPr/>
        </p:nvGrpSpPr>
        <p:grpSpPr>
          <a:xfrm>
            <a:off x="372058" y="890087"/>
            <a:ext cx="4247214" cy="1915415"/>
            <a:chOff x="372058" y="890087"/>
            <a:chExt cx="4247214" cy="1915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Content Placeholder 2"/>
                <p:cNvSpPr txBox="1">
                  <a:spLocks/>
                </p:cNvSpPr>
                <p:nvPr/>
              </p:nvSpPr>
              <p:spPr>
                <a:xfrm>
                  <a:off x="372058" y="890087"/>
                  <a:ext cx="4247214" cy="55058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/>
                    <a:buNone/>
                  </a:pPr>
                  <a:r>
                    <a:rPr lang="en-US" sz="2000" dirty="0"/>
                    <a:t>Coarser level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/>
                    <a:t>:</a:t>
                  </a:r>
                </a:p>
                <a:p>
                  <a:pPr marL="0" indent="0">
                    <a:buFont typeface="Arial"/>
                    <a:buNone/>
                  </a:pPr>
                  <a:endParaRPr lang="en-US" sz="2000" dirty="0"/>
                </a:p>
                <a:p>
                  <a:pPr marL="0" indent="0">
                    <a:buFont typeface="Arial"/>
                    <a:buNone/>
                  </a:pPr>
                  <a:endParaRPr lang="en-US" sz="2000" dirty="0"/>
                </a:p>
                <a:p>
                  <a:pPr marL="0" indent="0">
                    <a:buFont typeface="Arial"/>
                    <a:buNone/>
                  </a:pPr>
                  <a:endParaRPr lang="en-US" sz="2000" dirty="0"/>
                </a:p>
                <a:p>
                  <a:pPr marL="0" indent="0">
                    <a:buFont typeface="Arial"/>
                    <a:buNone/>
                  </a:pPr>
                  <a:endParaRPr lang="en-US" sz="2000" dirty="0"/>
                </a:p>
                <a:p>
                  <a:pPr marL="0" indent="0">
                    <a:buFont typeface="Arial"/>
                    <a:buNone/>
                  </a:pPr>
                  <a:endParaRPr lang="en-US" sz="2000" dirty="0"/>
                </a:p>
                <a:p>
                  <a:pPr marL="0" indent="0">
                    <a:buFont typeface="Arial"/>
                    <a:buNone/>
                  </a:pPr>
                  <a:endParaRPr lang="en-US" sz="2000" dirty="0"/>
                </a:p>
              </p:txBody>
            </p:sp>
          </mc:Choice>
          <mc:Fallback xmlns="">
            <p:sp>
              <p:nvSpPr>
                <p:cNvPr id="141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058" y="890087"/>
                  <a:ext cx="4247214" cy="55058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435" t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0" name="Group 139"/>
            <p:cNvGrpSpPr/>
            <p:nvPr/>
          </p:nvGrpSpPr>
          <p:grpSpPr>
            <a:xfrm>
              <a:off x="581865" y="1323832"/>
              <a:ext cx="3101689" cy="1481670"/>
              <a:chOff x="581865" y="1323832"/>
              <a:chExt cx="3101689" cy="1481670"/>
            </a:xfrm>
          </p:grpSpPr>
          <p:grpSp>
            <p:nvGrpSpPr>
              <p:cNvPr id="142" name="Group 141"/>
              <p:cNvGrpSpPr/>
              <p:nvPr/>
            </p:nvGrpSpPr>
            <p:grpSpPr>
              <a:xfrm>
                <a:off x="581865" y="1768590"/>
                <a:ext cx="3101689" cy="1036912"/>
                <a:chOff x="1791110" y="1766108"/>
                <a:chExt cx="3101689" cy="1036912"/>
              </a:xfrm>
            </p:grpSpPr>
            <p:grpSp>
              <p:nvGrpSpPr>
                <p:cNvPr id="145" name="Group 144"/>
                <p:cNvGrpSpPr/>
                <p:nvPr/>
              </p:nvGrpSpPr>
              <p:grpSpPr>
                <a:xfrm>
                  <a:off x="1796796" y="1766108"/>
                  <a:ext cx="3096003" cy="935944"/>
                  <a:chOff x="275511" y="655280"/>
                  <a:chExt cx="3096003" cy="935944"/>
                </a:xfrm>
              </p:grpSpPr>
              <p:grpSp>
                <p:nvGrpSpPr>
                  <p:cNvPr id="151" name="Group 150"/>
                  <p:cNvGrpSpPr/>
                  <p:nvPr/>
                </p:nvGrpSpPr>
                <p:grpSpPr>
                  <a:xfrm>
                    <a:off x="275511" y="655280"/>
                    <a:ext cx="2063841" cy="931552"/>
                    <a:chOff x="4125560" y="2524133"/>
                    <a:chExt cx="1320751" cy="862136"/>
                  </a:xfrm>
                  <a:solidFill>
                    <a:schemeClr val="tx1"/>
                  </a:solidFill>
                </p:grpSpPr>
                <p:cxnSp>
                  <p:nvCxnSpPr>
                    <p:cNvPr id="155" name="Straight Connector 154"/>
                    <p:cNvCxnSpPr/>
                    <p:nvPr/>
                  </p:nvCxnSpPr>
                  <p:spPr>
                    <a:xfrm>
                      <a:off x="4786013" y="2529840"/>
                      <a:ext cx="660298" cy="856429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Straight Connector 155"/>
                    <p:cNvCxnSpPr/>
                    <p:nvPr/>
                  </p:nvCxnSpPr>
                  <p:spPr>
                    <a:xfrm flipV="1">
                      <a:off x="4125560" y="2524133"/>
                      <a:ext cx="660298" cy="856429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2" name="Group 151"/>
                  <p:cNvGrpSpPr/>
                  <p:nvPr/>
                </p:nvGrpSpPr>
                <p:grpSpPr>
                  <a:xfrm>
                    <a:off x="1307673" y="659672"/>
                    <a:ext cx="2063841" cy="931552"/>
                    <a:chOff x="4125560" y="2524133"/>
                    <a:chExt cx="1320751" cy="862136"/>
                  </a:xfrm>
                  <a:solidFill>
                    <a:schemeClr val="tx1"/>
                  </a:solidFill>
                </p:grpSpPr>
                <p:cxnSp>
                  <p:nvCxnSpPr>
                    <p:cNvPr id="153" name="Straight Connector 152"/>
                    <p:cNvCxnSpPr/>
                    <p:nvPr/>
                  </p:nvCxnSpPr>
                  <p:spPr>
                    <a:xfrm>
                      <a:off x="4786013" y="2529840"/>
                      <a:ext cx="660298" cy="856429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Straight Connector 153"/>
                    <p:cNvCxnSpPr/>
                    <p:nvPr/>
                  </p:nvCxnSpPr>
                  <p:spPr>
                    <a:xfrm flipV="1">
                      <a:off x="4125560" y="2524133"/>
                      <a:ext cx="660298" cy="856429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46" name="Straight Connector 145"/>
                <p:cNvCxnSpPr/>
                <p:nvPr/>
              </p:nvCxnSpPr>
              <p:spPr>
                <a:xfrm flipV="1">
                  <a:off x="1791110" y="2685091"/>
                  <a:ext cx="3101689" cy="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1800635" y="2553848"/>
                  <a:ext cx="0" cy="2491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2816474" y="2553848"/>
                  <a:ext cx="0" cy="2491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3864476" y="2553848"/>
                  <a:ext cx="0" cy="2491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4879039" y="2553848"/>
                  <a:ext cx="0" cy="2491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3" name="TextBox 142"/>
                  <p:cNvSpPr txBox="1"/>
                  <p:nvPr/>
                </p:nvSpPr>
                <p:spPr>
                  <a:xfrm>
                    <a:off x="2392291" y="1323832"/>
                    <a:ext cx="601133" cy="3742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lang="en-US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3" name="TextBox 1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92291" y="1323832"/>
                    <a:ext cx="601133" cy="374205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/>
                  <p:cNvSpPr txBox="1"/>
                  <p:nvPr/>
                </p:nvSpPr>
                <p:spPr>
                  <a:xfrm>
                    <a:off x="1319146" y="1348948"/>
                    <a:ext cx="601133" cy="3765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lang="en-US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4" name="TextBox 1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9146" y="1348948"/>
                    <a:ext cx="601133" cy="376513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91" name="Group 190"/>
          <p:cNvGrpSpPr/>
          <p:nvPr/>
        </p:nvGrpSpPr>
        <p:grpSpPr>
          <a:xfrm>
            <a:off x="5260726" y="3933397"/>
            <a:ext cx="2672541" cy="528536"/>
            <a:chOff x="5260726" y="3933397"/>
            <a:chExt cx="2672541" cy="528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/>
                <p:cNvSpPr txBox="1"/>
                <p:nvPr/>
              </p:nvSpPr>
              <p:spPr>
                <a:xfrm>
                  <a:off x="5260726" y="3933397"/>
                  <a:ext cx="2672541" cy="483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a14:m>
                  <a:r>
                    <a:rPr lang="en-US" dirty="0">
                      <a:solidFill>
                        <a:schemeClr val="tx1"/>
                      </a:solidFill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0726" y="3933397"/>
                  <a:ext cx="2672541" cy="483466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685"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1" name="Rectangle 170"/>
            <p:cNvSpPr/>
            <p:nvPr/>
          </p:nvSpPr>
          <p:spPr>
            <a:xfrm>
              <a:off x="5260726" y="3945880"/>
              <a:ext cx="2488855" cy="516053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493729" y="3083367"/>
            <a:ext cx="5492129" cy="1924073"/>
            <a:chOff x="493729" y="3083367"/>
            <a:chExt cx="5492129" cy="1924073"/>
          </a:xfrm>
        </p:grpSpPr>
        <p:cxnSp>
          <p:nvCxnSpPr>
            <p:cNvPr id="160" name="Straight Connector 159"/>
            <p:cNvCxnSpPr/>
            <p:nvPr/>
          </p:nvCxnSpPr>
          <p:spPr>
            <a:xfrm flipV="1">
              <a:off x="493729" y="4873249"/>
              <a:ext cx="3170298" cy="173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1542989" y="4275441"/>
              <a:ext cx="1032603" cy="617150"/>
              <a:chOff x="4125560" y="2524133"/>
              <a:chExt cx="1320751" cy="862136"/>
            </a:xfrm>
            <a:solidFill>
              <a:schemeClr val="tx1"/>
            </a:solidFill>
          </p:grpSpPr>
          <p:cxnSp>
            <p:nvCxnSpPr>
              <p:cNvPr id="178" name="Straight Connector 177"/>
              <p:cNvCxnSpPr/>
              <p:nvPr/>
            </p:nvCxnSpPr>
            <p:spPr>
              <a:xfrm>
                <a:off x="4786013" y="2529840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4125560" y="2524133"/>
                <a:ext cx="660298" cy="856431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 161"/>
            <p:cNvGrpSpPr/>
            <p:nvPr/>
          </p:nvGrpSpPr>
          <p:grpSpPr>
            <a:xfrm>
              <a:off x="2059170" y="3956647"/>
              <a:ext cx="1032603" cy="931552"/>
              <a:chOff x="4125560" y="2524133"/>
              <a:chExt cx="1320751" cy="862136"/>
            </a:xfrm>
            <a:solidFill>
              <a:schemeClr val="tx1"/>
            </a:solidFill>
          </p:grpSpPr>
          <p:cxnSp>
            <p:nvCxnSpPr>
              <p:cNvPr id="176" name="Straight Connector 175"/>
              <p:cNvCxnSpPr/>
              <p:nvPr/>
            </p:nvCxnSpPr>
            <p:spPr>
              <a:xfrm>
                <a:off x="4786013" y="2529840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4125560" y="2524133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162"/>
            <p:cNvGrpSpPr/>
            <p:nvPr/>
          </p:nvGrpSpPr>
          <p:grpSpPr>
            <a:xfrm>
              <a:off x="2568075" y="4266352"/>
              <a:ext cx="1032603" cy="613065"/>
              <a:chOff x="4125560" y="2529840"/>
              <a:chExt cx="1320751" cy="856429"/>
            </a:xfrm>
            <a:solidFill>
              <a:schemeClr val="tx1"/>
            </a:solidFill>
          </p:grpSpPr>
          <p:cxnSp>
            <p:nvCxnSpPr>
              <p:cNvPr id="174" name="Straight Connector 173"/>
              <p:cNvCxnSpPr/>
              <p:nvPr/>
            </p:nvCxnSpPr>
            <p:spPr>
              <a:xfrm>
                <a:off x="4786013" y="2529840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4125560" y="2548245"/>
                <a:ext cx="641708" cy="83231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4" name="Straight Connector 163"/>
            <p:cNvCxnSpPr/>
            <p:nvPr/>
          </p:nvCxnSpPr>
          <p:spPr>
            <a:xfrm>
              <a:off x="540064" y="4758268"/>
              <a:ext cx="0" cy="2491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1555903" y="4758268"/>
              <a:ext cx="0" cy="2491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2578505" y="4758268"/>
              <a:ext cx="0" cy="2491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3590964" y="4758268"/>
              <a:ext cx="0" cy="2491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/>
                <p:cNvSpPr txBox="1"/>
                <p:nvPr/>
              </p:nvSpPr>
              <p:spPr>
                <a:xfrm>
                  <a:off x="2305842" y="3543987"/>
                  <a:ext cx="601133" cy="372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8" name="TextBox 1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5842" y="3543987"/>
                  <a:ext cx="601133" cy="372474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/>
                <p:cNvSpPr txBox="1"/>
                <p:nvPr/>
              </p:nvSpPr>
              <p:spPr>
                <a:xfrm>
                  <a:off x="1718782" y="3792410"/>
                  <a:ext cx="621775" cy="483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a14:m>
                  <a:r>
                    <a:rPr lang="en-US" dirty="0">
                      <a:solidFill>
                        <a:srgbClr val="C0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9" name="TextBox 1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782" y="3792410"/>
                  <a:ext cx="621775" cy="483466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2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/>
                <p:cNvSpPr txBox="1"/>
                <p:nvPr/>
              </p:nvSpPr>
              <p:spPr>
                <a:xfrm>
                  <a:off x="2886420" y="3758190"/>
                  <a:ext cx="621775" cy="483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a14:m>
                  <a:r>
                    <a:rPr lang="en-US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0" name="TextBox 1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420" y="3758190"/>
                  <a:ext cx="621775" cy="483466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2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2" name="TextBox 171"/>
            <p:cNvSpPr txBox="1"/>
            <p:nvPr/>
          </p:nvSpPr>
          <p:spPr>
            <a:xfrm>
              <a:off x="2065953" y="3083367"/>
              <a:ext cx="14422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=</a:t>
              </a:r>
            </a:p>
          </p:txBody>
        </p:sp>
        <p:cxnSp>
          <p:nvCxnSpPr>
            <p:cNvPr id="173" name="Straight Arrow Connector 172"/>
            <p:cNvCxnSpPr/>
            <p:nvPr/>
          </p:nvCxnSpPr>
          <p:spPr>
            <a:xfrm flipH="1">
              <a:off x="4123267" y="3183467"/>
              <a:ext cx="1862591" cy="1096059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6208256" y="1736617"/>
            <a:ext cx="2057689" cy="944727"/>
            <a:chOff x="6208254" y="1736621"/>
            <a:chExt cx="2057689" cy="944727"/>
          </a:xfrm>
        </p:grpSpPr>
        <p:cxnSp>
          <p:nvCxnSpPr>
            <p:cNvPr id="181" name="Straight Connector 180"/>
            <p:cNvCxnSpPr/>
            <p:nvPr/>
          </p:nvCxnSpPr>
          <p:spPr>
            <a:xfrm>
              <a:off x="6724616" y="1755963"/>
              <a:ext cx="516241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V="1">
              <a:off x="6208254" y="1749796"/>
              <a:ext cx="516241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7240797" y="1751571"/>
              <a:ext cx="516241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V="1">
              <a:off x="6724435" y="1745404"/>
              <a:ext cx="516241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Group 184"/>
            <p:cNvGrpSpPr/>
            <p:nvPr/>
          </p:nvGrpSpPr>
          <p:grpSpPr>
            <a:xfrm>
              <a:off x="7233340" y="1736621"/>
              <a:ext cx="1032603" cy="931552"/>
              <a:chOff x="4125560" y="2524133"/>
              <a:chExt cx="1320751" cy="862136"/>
            </a:xfrm>
            <a:solidFill>
              <a:schemeClr val="tx1"/>
            </a:solidFill>
          </p:grpSpPr>
          <p:cxnSp>
            <p:nvCxnSpPr>
              <p:cNvPr id="186" name="Straight Connector 185"/>
              <p:cNvCxnSpPr/>
              <p:nvPr/>
            </p:nvCxnSpPr>
            <p:spPr>
              <a:xfrm>
                <a:off x="4786013" y="2529840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4125560" y="2524133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8" name="Group 187"/>
          <p:cNvGrpSpPr/>
          <p:nvPr/>
        </p:nvGrpSpPr>
        <p:grpSpPr>
          <a:xfrm>
            <a:off x="1619712" y="1772976"/>
            <a:ext cx="2063841" cy="931552"/>
            <a:chOff x="4125560" y="2524133"/>
            <a:chExt cx="1320751" cy="862136"/>
          </a:xfrm>
          <a:solidFill>
            <a:schemeClr val="tx1"/>
          </a:solidFill>
        </p:grpSpPr>
        <p:cxnSp>
          <p:nvCxnSpPr>
            <p:cNvPr id="189" name="Straight Connector 188"/>
            <p:cNvCxnSpPr/>
            <p:nvPr/>
          </p:nvCxnSpPr>
          <p:spPr>
            <a:xfrm>
              <a:off x="4786013" y="2529840"/>
              <a:ext cx="660298" cy="856429"/>
            </a:xfrm>
            <a:prstGeom prst="line">
              <a:avLst/>
            </a:prstGeom>
            <a:grp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V="1">
              <a:off x="4125560" y="2524133"/>
              <a:ext cx="660298" cy="856429"/>
            </a:xfrm>
            <a:prstGeom prst="line">
              <a:avLst/>
            </a:prstGeom>
            <a:grp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6514653" y="4777047"/>
            <a:ext cx="2629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Zorin</a:t>
            </a:r>
            <a:r>
              <a:rPr lang="en-US" sz="1600" dirty="0"/>
              <a:t> and Schroder 2000]</a:t>
            </a:r>
          </a:p>
        </p:txBody>
      </p:sp>
    </p:spTree>
    <p:extLst>
      <p:ext uri="{BB962C8B-B14F-4D97-AF65-F5344CB8AC3E}">
        <p14:creationId xmlns:p14="http://schemas.microsoft.com/office/powerpoint/2010/main" val="10848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02891" y="1600099"/>
            <a:ext cx="5113562" cy="940366"/>
            <a:chOff x="902891" y="1600099"/>
            <a:chExt cx="5113562" cy="940366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933" y="161068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02891" y="1604521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2967095" y="1615080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1935053" y="1608913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4984654" y="1609754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3952612" y="1603587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3960197" y="1606266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2928155" y="1600099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967740" y="3825240"/>
            <a:ext cx="3261545" cy="614761"/>
            <a:chOff x="967740" y="3825240"/>
            <a:chExt cx="3261545" cy="614761"/>
          </a:xfrm>
        </p:grpSpPr>
        <p:sp>
          <p:nvSpPr>
            <p:cNvPr id="134" name="Rounded Rectangle 133"/>
            <p:cNvSpPr/>
            <p:nvPr/>
          </p:nvSpPr>
          <p:spPr>
            <a:xfrm>
              <a:off x="1794372" y="3827391"/>
              <a:ext cx="659130" cy="60198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2695686" y="3838021"/>
              <a:ext cx="659130" cy="60198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3570155" y="3838021"/>
              <a:ext cx="659130" cy="60198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67740" y="3825240"/>
              <a:ext cx="659130" cy="60198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 – 1D example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1925839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957638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989680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975560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68127" y="2523871"/>
            <a:ext cx="221486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27405" y="2523502"/>
            <a:ext cx="3265668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87190" y="3813936"/>
                <a:ext cx="4442755" cy="915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0" y="3813936"/>
                <a:ext cx="4442755" cy="915443"/>
              </a:xfrm>
              <a:prstGeom prst="rect">
                <a:avLst/>
              </a:prstGeom>
              <a:blipFill rotWithShape="0">
                <a:blip r:embed="rId3"/>
                <a:stretch>
                  <a:fillRect r="-10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55848" y="1016800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Step1: Element Refinement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030267" y="3809514"/>
            <a:ext cx="1214695" cy="876650"/>
            <a:chOff x="4030267" y="3809514"/>
            <a:chExt cx="1214695" cy="876650"/>
          </a:xfrm>
        </p:grpSpPr>
        <p:sp>
          <p:nvSpPr>
            <p:cNvPr id="137" name="Rounded Rectangle 136"/>
            <p:cNvSpPr/>
            <p:nvPr/>
          </p:nvSpPr>
          <p:spPr>
            <a:xfrm>
              <a:off x="4468511" y="3843541"/>
              <a:ext cx="659130" cy="60198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4030267" y="3809514"/>
                  <a:ext cx="1214695" cy="8766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groupCh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lim>
                        </m:limLow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267" y="3809514"/>
                  <a:ext cx="1214695" cy="87665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25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310151" y="3816029"/>
                <a:ext cx="4065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51" y="3816029"/>
                <a:ext cx="4065920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1685815" y="1151667"/>
            <a:ext cx="4075465" cy="403218"/>
            <a:chOff x="1685815" y="1151667"/>
            <a:chExt cx="4075465" cy="403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/>
                <p:cNvSpPr txBox="1"/>
                <p:nvPr/>
              </p:nvSpPr>
              <p:spPr>
                <a:xfrm>
                  <a:off x="2638447" y="1180680"/>
                  <a:ext cx="657296" cy="3742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=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8447" y="1180680"/>
                  <a:ext cx="657296" cy="37420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8333" t="-819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/>
                <p:cNvSpPr txBox="1"/>
                <p:nvPr/>
              </p:nvSpPr>
              <p:spPr>
                <a:xfrm>
                  <a:off x="1685815" y="1165929"/>
                  <a:ext cx="657296" cy="376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=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5815" y="1165929"/>
                  <a:ext cx="657296" cy="37651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8411" t="-6452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TextBox 163"/>
                <p:cNvSpPr txBox="1"/>
                <p:nvPr/>
              </p:nvSpPr>
              <p:spPr>
                <a:xfrm>
                  <a:off x="5103984" y="1151667"/>
                  <a:ext cx="657296" cy="3761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=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4" name="TextBox 1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3984" y="1151667"/>
                  <a:ext cx="657296" cy="37619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7407" t="-8065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/>
                <p:cNvSpPr txBox="1"/>
                <p:nvPr/>
              </p:nvSpPr>
              <p:spPr>
                <a:xfrm>
                  <a:off x="4056486" y="1170798"/>
                  <a:ext cx="657296" cy="3747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=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5" name="TextBox 1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6486" y="1170798"/>
                  <a:ext cx="657296" cy="37478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7407" t="-6452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1719118" y="1541226"/>
            <a:ext cx="3435248" cy="856868"/>
            <a:chOff x="1719118" y="1541226"/>
            <a:chExt cx="3435248" cy="856868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719118" y="1541226"/>
              <a:ext cx="213734" cy="856868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>
              <a:off x="2757934" y="1541226"/>
              <a:ext cx="213734" cy="856868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 flipH="1">
              <a:off x="3960353" y="1541226"/>
              <a:ext cx="213734" cy="856868"/>
            </a:xfrm>
            <a:prstGeom prst="straightConnector1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H="1">
              <a:off x="4940632" y="1541226"/>
              <a:ext cx="213734" cy="856868"/>
            </a:xfrm>
            <a:prstGeom prst="straightConnector1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339809" y="1120786"/>
            <a:ext cx="3993451" cy="395883"/>
            <a:chOff x="1339809" y="1120786"/>
            <a:chExt cx="3993451" cy="395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/>
                <p:cNvSpPr txBox="1"/>
                <p:nvPr/>
              </p:nvSpPr>
              <p:spPr>
                <a:xfrm>
                  <a:off x="1339809" y="1147337"/>
                  <a:ext cx="5250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TextBox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9809" y="1147337"/>
                  <a:ext cx="525080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/>
                <p:cNvSpPr txBox="1"/>
                <p:nvPr/>
              </p:nvSpPr>
              <p:spPr>
                <a:xfrm>
                  <a:off x="2308402" y="1147337"/>
                  <a:ext cx="5385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9" name="TextBox 1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8402" y="1147337"/>
                  <a:ext cx="538545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/>
                <p:cNvSpPr txBox="1"/>
                <p:nvPr/>
              </p:nvSpPr>
              <p:spPr>
                <a:xfrm>
                  <a:off x="3730396" y="1129543"/>
                  <a:ext cx="5302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TextBox 1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0396" y="1129543"/>
                  <a:ext cx="530209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/>
                <p:cNvSpPr txBox="1"/>
                <p:nvPr/>
              </p:nvSpPr>
              <p:spPr>
                <a:xfrm>
                  <a:off x="4788688" y="1120786"/>
                  <a:ext cx="5445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TextBox 1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688" y="1120786"/>
                  <a:ext cx="544572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5682584" y="759798"/>
            <a:ext cx="1329328" cy="1057678"/>
            <a:chOff x="5682584" y="759798"/>
            <a:chExt cx="1329328" cy="1057678"/>
          </a:xfrm>
        </p:grpSpPr>
        <p:cxnSp>
          <p:nvCxnSpPr>
            <p:cNvPr id="29" name="Straight Arrow Connector 28"/>
            <p:cNvCxnSpPr/>
            <p:nvPr/>
          </p:nvCxnSpPr>
          <p:spPr>
            <a:xfrm flipH="1">
              <a:off x="5687656" y="1028851"/>
              <a:ext cx="253756" cy="2005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920344" y="759798"/>
              <a:ext cx="83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level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951020" y="1448144"/>
              <a:ext cx="1060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position</a:t>
              </a:r>
            </a:p>
          </p:txBody>
        </p:sp>
        <p:cxnSp>
          <p:nvCxnSpPr>
            <p:cNvPr id="174" name="Straight Arrow Connector 173"/>
            <p:cNvCxnSpPr>
              <a:stCxn id="173" idx="1"/>
            </p:cNvCxnSpPr>
            <p:nvPr/>
          </p:nvCxnSpPr>
          <p:spPr>
            <a:xfrm flipH="1" flipV="1">
              <a:off x="5682584" y="1454886"/>
              <a:ext cx="268436" cy="1779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/>
              <p:cNvSpPr txBox="1"/>
              <p:nvPr/>
            </p:nvSpPr>
            <p:spPr>
              <a:xfrm>
                <a:off x="3171309" y="2405572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3" name="TextBox 1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309" y="2405572"/>
                <a:ext cx="584161" cy="369332"/>
              </a:xfrm>
              <a:prstGeom prst="rect">
                <a:avLst/>
              </a:prstGeom>
              <a:blipFill rotWithShape="0">
                <a:blip r:embed="rId1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4" name="Straight Connector 183"/>
          <p:cNvCxnSpPr/>
          <p:nvPr/>
        </p:nvCxnSpPr>
        <p:spPr>
          <a:xfrm flipV="1">
            <a:off x="2939676" y="2519109"/>
            <a:ext cx="1075216" cy="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/>
          <p:cNvGrpSpPr/>
          <p:nvPr/>
        </p:nvGrpSpPr>
        <p:grpSpPr>
          <a:xfrm>
            <a:off x="1765307" y="2438268"/>
            <a:ext cx="3471698" cy="474910"/>
            <a:chOff x="1737729" y="2453727"/>
            <a:chExt cx="3471698" cy="474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0" name="Oval 129"/>
            <p:cNvSpPr/>
            <p:nvPr/>
          </p:nvSpPr>
          <p:spPr>
            <a:xfrm>
              <a:off x="2842734" y="2453727"/>
              <a:ext cx="219724" cy="22791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860293" y="2453727"/>
              <a:ext cx="219724" cy="22791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3868127" y="2453727"/>
              <a:ext cx="219724" cy="22791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1813294" y="2453727"/>
              <a:ext cx="219724" cy="2279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6137541" y="129191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Basis Refinement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000646" y="2400074"/>
            <a:ext cx="1023530" cy="372539"/>
            <a:chOff x="2998947" y="2394036"/>
            <a:chExt cx="1023530" cy="372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2" name="Straight Connector 181"/>
            <p:cNvCxnSpPr/>
            <p:nvPr/>
          </p:nvCxnSpPr>
          <p:spPr>
            <a:xfrm>
              <a:off x="3439445" y="2422022"/>
              <a:ext cx="0" cy="1872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3280366" y="2431361"/>
            <a:ext cx="460511" cy="497180"/>
            <a:chOff x="3281734" y="2446089"/>
            <a:chExt cx="460511" cy="497180"/>
          </a:xfrm>
        </p:grpSpPr>
        <p:sp>
          <p:nvSpPr>
            <p:cNvPr id="180" name="Oval 179"/>
            <p:cNvSpPr/>
            <p:nvPr/>
          </p:nvSpPr>
          <p:spPr>
            <a:xfrm>
              <a:off x="3320965" y="2446089"/>
              <a:ext cx="233178" cy="2431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TextBox 180"/>
                <p:cNvSpPr txBox="1"/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1" name="TextBox 1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3993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38" grpId="1"/>
      <p:bldP spid="138" grpId="2"/>
      <p:bldP spid="183" grpId="0"/>
      <p:bldP spid="18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77"/>
          <p:cNvSpPr/>
          <p:nvPr/>
        </p:nvSpPr>
        <p:spPr>
          <a:xfrm>
            <a:off x="1794372" y="3825240"/>
            <a:ext cx="659130" cy="601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928155" y="1600099"/>
            <a:ext cx="2063841" cy="931552"/>
            <a:chOff x="2928155" y="1600099"/>
            <a:chExt cx="2063841" cy="931552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3960197" y="1606266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2928155" y="1600099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902891" y="1604521"/>
            <a:ext cx="2063841" cy="931552"/>
            <a:chOff x="902891" y="1604521"/>
            <a:chExt cx="2063841" cy="931552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933" y="161068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02891" y="1604521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935053" y="1608913"/>
            <a:ext cx="2063841" cy="931552"/>
            <a:chOff x="1935053" y="1608913"/>
            <a:chExt cx="2063841" cy="931552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2967095" y="1615080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1935053" y="1608913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52612" y="1603587"/>
            <a:ext cx="2063841" cy="931552"/>
            <a:chOff x="3952612" y="1603587"/>
            <a:chExt cx="2063841" cy="93155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4984654" y="1609754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3952612" y="1603587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ounded Rectangle 133"/>
          <p:cNvSpPr/>
          <p:nvPr/>
        </p:nvSpPr>
        <p:spPr>
          <a:xfrm>
            <a:off x="1794372" y="3827391"/>
            <a:ext cx="659130" cy="601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2695686" y="3838021"/>
            <a:ext cx="659130" cy="6019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/>
          <p:cNvSpPr/>
          <p:nvPr/>
        </p:nvSpPr>
        <p:spPr>
          <a:xfrm>
            <a:off x="3570155" y="3838021"/>
            <a:ext cx="659130" cy="601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67740" y="3825240"/>
            <a:ext cx="659130" cy="6019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 – 1D example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1925839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957638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989680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975560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68127" y="2523871"/>
            <a:ext cx="221486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27405" y="2523502"/>
            <a:ext cx="3265668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87190" y="3813936"/>
                <a:ext cx="4442755" cy="915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0" y="3813936"/>
                <a:ext cx="4442755" cy="915443"/>
              </a:xfrm>
              <a:prstGeom prst="rect">
                <a:avLst/>
              </a:prstGeom>
              <a:blipFill rotWithShape="0">
                <a:blip r:embed="rId3"/>
                <a:stretch>
                  <a:fillRect r="-10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55848" y="1016800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Step1: Element Refinement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4468511" y="3843541"/>
            <a:ext cx="659130" cy="601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030267" y="3809514"/>
                <a:ext cx="1214695" cy="876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267" y="3809514"/>
                <a:ext cx="1214695" cy="876650"/>
              </a:xfrm>
              <a:prstGeom prst="rect">
                <a:avLst/>
              </a:prstGeom>
              <a:blipFill rotWithShape="0">
                <a:blip r:embed="rId4"/>
                <a:stretch>
                  <a:fillRect r="-25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1685815" y="1151667"/>
            <a:ext cx="4075465" cy="403218"/>
            <a:chOff x="1685815" y="1151667"/>
            <a:chExt cx="4075465" cy="403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/>
                <p:cNvSpPr txBox="1"/>
                <p:nvPr/>
              </p:nvSpPr>
              <p:spPr>
                <a:xfrm>
                  <a:off x="2638447" y="1180680"/>
                  <a:ext cx="657296" cy="3742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=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8447" y="1180680"/>
                  <a:ext cx="657296" cy="37420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8333" t="-819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/>
                <p:cNvSpPr txBox="1"/>
                <p:nvPr/>
              </p:nvSpPr>
              <p:spPr>
                <a:xfrm>
                  <a:off x="1685815" y="1165929"/>
                  <a:ext cx="657296" cy="376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=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5815" y="1165929"/>
                  <a:ext cx="657296" cy="37651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8411" t="-6452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TextBox 163"/>
                <p:cNvSpPr txBox="1"/>
                <p:nvPr/>
              </p:nvSpPr>
              <p:spPr>
                <a:xfrm>
                  <a:off x="5103984" y="1151667"/>
                  <a:ext cx="657296" cy="3761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=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4" name="TextBox 1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3984" y="1151667"/>
                  <a:ext cx="657296" cy="37619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7407" t="-8065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/>
                <p:cNvSpPr txBox="1"/>
                <p:nvPr/>
              </p:nvSpPr>
              <p:spPr>
                <a:xfrm>
                  <a:off x="4056486" y="1170798"/>
                  <a:ext cx="657296" cy="3747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=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5" name="TextBox 1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6486" y="1170798"/>
                  <a:ext cx="657296" cy="37478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7407" t="-6452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1339809" y="1120786"/>
            <a:ext cx="3993451" cy="395883"/>
            <a:chOff x="1339809" y="1120786"/>
            <a:chExt cx="3993451" cy="395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/>
                <p:cNvSpPr txBox="1"/>
                <p:nvPr/>
              </p:nvSpPr>
              <p:spPr>
                <a:xfrm>
                  <a:off x="1339809" y="1147337"/>
                  <a:ext cx="5250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TextBox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9809" y="1147337"/>
                  <a:ext cx="525080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/>
                <p:cNvSpPr txBox="1"/>
                <p:nvPr/>
              </p:nvSpPr>
              <p:spPr>
                <a:xfrm>
                  <a:off x="2308402" y="1147337"/>
                  <a:ext cx="5385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9" name="TextBox 1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8402" y="1147337"/>
                  <a:ext cx="538545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/>
                <p:cNvSpPr txBox="1"/>
                <p:nvPr/>
              </p:nvSpPr>
              <p:spPr>
                <a:xfrm>
                  <a:off x="3730396" y="1129543"/>
                  <a:ext cx="5302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TextBox 1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0396" y="1129543"/>
                  <a:ext cx="530209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/>
                <p:cNvSpPr txBox="1"/>
                <p:nvPr/>
              </p:nvSpPr>
              <p:spPr>
                <a:xfrm>
                  <a:off x="4788688" y="1120786"/>
                  <a:ext cx="5445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TextBox 1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688" y="1120786"/>
                  <a:ext cx="544572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2998947" y="2394036"/>
            <a:ext cx="1023530" cy="372539"/>
            <a:chOff x="2998947" y="2394036"/>
            <a:chExt cx="1023530" cy="372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2" name="Straight Connector 181"/>
            <p:cNvCxnSpPr/>
            <p:nvPr/>
          </p:nvCxnSpPr>
          <p:spPr>
            <a:xfrm>
              <a:off x="3439445" y="2438268"/>
              <a:ext cx="0" cy="154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1765307" y="2438268"/>
            <a:ext cx="3471698" cy="474910"/>
            <a:chOff x="1737729" y="2453727"/>
            <a:chExt cx="3471698" cy="474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0" name="Oval 129"/>
            <p:cNvSpPr/>
            <p:nvPr/>
          </p:nvSpPr>
          <p:spPr>
            <a:xfrm>
              <a:off x="2842734" y="2453727"/>
              <a:ext cx="219724" cy="22791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860293" y="2453727"/>
              <a:ext cx="219724" cy="22791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3868127" y="2453727"/>
              <a:ext cx="219724" cy="22791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1813294" y="2453727"/>
              <a:ext cx="219724" cy="2279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137541" y="129191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Basis Refinement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3280380" y="2438268"/>
            <a:ext cx="460511" cy="497180"/>
            <a:chOff x="3281734" y="2446089"/>
            <a:chExt cx="460511" cy="497180"/>
          </a:xfrm>
        </p:grpSpPr>
        <p:sp>
          <p:nvSpPr>
            <p:cNvPr id="71" name="Oval 70"/>
            <p:cNvSpPr/>
            <p:nvPr/>
          </p:nvSpPr>
          <p:spPr>
            <a:xfrm>
              <a:off x="3320965" y="2446089"/>
              <a:ext cx="233178" cy="2431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378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77"/>
          <p:cNvSpPr/>
          <p:nvPr/>
        </p:nvSpPr>
        <p:spPr>
          <a:xfrm>
            <a:off x="1794371" y="3617066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928155" y="1600099"/>
            <a:ext cx="2063841" cy="931552"/>
            <a:chOff x="2928155" y="1600099"/>
            <a:chExt cx="2063841" cy="931552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3960197" y="1606266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2928155" y="1600099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902891" y="1604521"/>
            <a:ext cx="2063841" cy="931552"/>
            <a:chOff x="902891" y="1604521"/>
            <a:chExt cx="2063841" cy="931552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933" y="161068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02891" y="1604521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52612" y="1603587"/>
            <a:ext cx="2063841" cy="931552"/>
            <a:chOff x="3952612" y="1603587"/>
            <a:chExt cx="2063841" cy="93155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4984654" y="1609754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3952612" y="1603587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ounded Rectangle 133"/>
          <p:cNvSpPr/>
          <p:nvPr/>
        </p:nvSpPr>
        <p:spPr>
          <a:xfrm>
            <a:off x="1794371" y="3619217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4384217" y="3825240"/>
            <a:ext cx="659130" cy="6019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/>
          <p:cNvSpPr/>
          <p:nvPr/>
        </p:nvSpPr>
        <p:spPr>
          <a:xfrm>
            <a:off x="5258686" y="3825240"/>
            <a:ext cx="659130" cy="601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67740" y="3825240"/>
            <a:ext cx="659130" cy="6019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 – 1D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287147" y="3622261"/>
                <a:ext cx="5747086" cy="125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" y="3622261"/>
                <a:ext cx="5747086" cy="12548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55848" y="1016800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Step1: Element Refinement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6157042" y="3830760"/>
            <a:ext cx="659130" cy="601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5718798" y="3796733"/>
                <a:ext cx="1214695" cy="876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798" y="3796733"/>
                <a:ext cx="1214695" cy="876650"/>
              </a:xfrm>
              <a:prstGeom prst="rect">
                <a:avLst/>
              </a:prstGeom>
              <a:blipFill rotWithShape="0">
                <a:blip r:embed="rId4"/>
                <a:stretch>
                  <a:fillRect r="-25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/>
              <p:cNvSpPr txBox="1"/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blipFill rotWithShape="0">
                <a:blip r:embed="rId5"/>
                <a:stretch>
                  <a:fillRect l="-8411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/>
              <p:cNvSpPr txBox="1"/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4" name="TextBox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blipFill rotWithShape="0">
                <a:blip r:embed="rId6"/>
                <a:stretch>
                  <a:fillRect l="-7407" t="-8065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/>
              <p:cNvSpPr txBox="1"/>
              <p:nvPr/>
            </p:nvSpPr>
            <p:spPr>
              <a:xfrm>
                <a:off x="4056486" y="1170798"/>
                <a:ext cx="657296" cy="374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5" name="TextBox 1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486" y="1170798"/>
                <a:ext cx="657296" cy="374783"/>
              </a:xfrm>
              <a:prstGeom prst="rect">
                <a:avLst/>
              </a:prstGeom>
              <a:blipFill rotWithShape="0">
                <a:blip r:embed="rId7"/>
                <a:stretch>
                  <a:fillRect l="-7407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/>
              <p:cNvSpPr txBox="1"/>
              <p:nvPr/>
            </p:nvSpPr>
            <p:spPr>
              <a:xfrm>
                <a:off x="3730396" y="1129543"/>
                <a:ext cx="530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0" name="TextBox 1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396" y="1129543"/>
                <a:ext cx="530209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6137541" y="129191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Basis Refinement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26056" y="1618151"/>
            <a:ext cx="2066166" cy="943524"/>
            <a:chOff x="1926056" y="1618151"/>
            <a:chExt cx="2066166" cy="943524"/>
          </a:xfrm>
        </p:grpSpPr>
        <p:grpSp>
          <p:nvGrpSpPr>
            <p:cNvPr id="59" name="Group 5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1" cy="93155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1" cy="931552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1" cy="931552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0" name="Straight Connector 89"/>
          <p:cNvCxnSpPr/>
          <p:nvPr/>
        </p:nvCxnSpPr>
        <p:spPr>
          <a:xfrm>
            <a:off x="1925839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957638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989680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975560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68127" y="2523871"/>
            <a:ext cx="221486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27405" y="2523502"/>
            <a:ext cx="3265668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/>
          <p:cNvGrpSpPr/>
          <p:nvPr/>
        </p:nvGrpSpPr>
        <p:grpSpPr>
          <a:xfrm>
            <a:off x="2998947" y="2394036"/>
            <a:ext cx="1023530" cy="372539"/>
            <a:chOff x="2998947" y="2394036"/>
            <a:chExt cx="1023530" cy="372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2" name="Straight Connector 181"/>
            <p:cNvCxnSpPr/>
            <p:nvPr/>
          </p:nvCxnSpPr>
          <p:spPr>
            <a:xfrm>
              <a:off x="3439445" y="2438268"/>
              <a:ext cx="0" cy="154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1765307" y="2438268"/>
            <a:ext cx="3471698" cy="474910"/>
            <a:chOff x="1737729" y="2453727"/>
            <a:chExt cx="3471698" cy="474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0" name="Oval 129"/>
            <p:cNvSpPr/>
            <p:nvPr/>
          </p:nvSpPr>
          <p:spPr>
            <a:xfrm>
              <a:off x="2842734" y="2453727"/>
              <a:ext cx="219724" cy="22791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860293" y="2453727"/>
              <a:ext cx="219724" cy="22791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3868127" y="2453727"/>
              <a:ext cx="219724" cy="22791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1813294" y="2453727"/>
              <a:ext cx="219724" cy="2279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280380" y="2438268"/>
            <a:ext cx="460511" cy="497180"/>
            <a:chOff x="3281734" y="2446089"/>
            <a:chExt cx="460511" cy="497180"/>
          </a:xfrm>
        </p:grpSpPr>
        <p:sp>
          <p:nvSpPr>
            <p:cNvPr id="71" name="Oval 70"/>
            <p:cNvSpPr/>
            <p:nvPr/>
          </p:nvSpPr>
          <p:spPr>
            <a:xfrm>
              <a:off x="3320965" y="2446089"/>
              <a:ext cx="233178" cy="2431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blipFill rotWithShape="0">
                <a:blip r:embed="rId20"/>
                <a:stretch>
                  <a:fillRect l="-2703" t="-10000" r="-630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  <a:blipFill rotWithShape="0">
                <a:blip r:embed="rId2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  <a:blipFill rotWithShape="0">
                <a:blip r:embed="rId2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  <a:blipFill rotWithShape="0">
                <a:blip r:embed="rId2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0045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77"/>
          <p:cNvSpPr/>
          <p:nvPr/>
        </p:nvSpPr>
        <p:spPr>
          <a:xfrm>
            <a:off x="1794371" y="3617066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928155" y="1600099"/>
            <a:ext cx="2063841" cy="931552"/>
            <a:chOff x="2928155" y="1600099"/>
            <a:chExt cx="2063841" cy="931552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3960197" y="1606266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2928155" y="1600099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902891" y="1604521"/>
            <a:ext cx="2063841" cy="931552"/>
            <a:chOff x="902891" y="1604521"/>
            <a:chExt cx="2063841" cy="931552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933" y="161068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02891" y="1604521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52612" y="1603587"/>
            <a:ext cx="2063841" cy="931552"/>
            <a:chOff x="3952612" y="1603587"/>
            <a:chExt cx="2063841" cy="93155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4984654" y="1609754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3952612" y="1603587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ounded Rectangle 133"/>
          <p:cNvSpPr/>
          <p:nvPr/>
        </p:nvSpPr>
        <p:spPr>
          <a:xfrm>
            <a:off x="1794371" y="3619217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4384217" y="3825240"/>
            <a:ext cx="659130" cy="6019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/>
          <p:cNvSpPr/>
          <p:nvPr/>
        </p:nvSpPr>
        <p:spPr>
          <a:xfrm>
            <a:off x="5258686" y="3825240"/>
            <a:ext cx="659130" cy="601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67740" y="3825240"/>
            <a:ext cx="659130" cy="6019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 – 1D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287147" y="3622261"/>
                <a:ext cx="5747086" cy="125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" y="3622261"/>
                <a:ext cx="5747086" cy="12548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55848" y="1016800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Step1: Element Refinement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6157042" y="3830760"/>
            <a:ext cx="659130" cy="601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5718798" y="3796733"/>
                <a:ext cx="1214695" cy="876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798" y="3796733"/>
                <a:ext cx="1214695" cy="876650"/>
              </a:xfrm>
              <a:prstGeom prst="rect">
                <a:avLst/>
              </a:prstGeom>
              <a:blipFill rotWithShape="0">
                <a:blip r:embed="rId4"/>
                <a:stretch>
                  <a:fillRect r="-25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/>
              <p:cNvSpPr txBox="1"/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blipFill rotWithShape="0">
                <a:blip r:embed="rId5"/>
                <a:stretch>
                  <a:fillRect l="-8411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/>
              <p:cNvSpPr txBox="1"/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4" name="TextBox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blipFill rotWithShape="0">
                <a:blip r:embed="rId6"/>
                <a:stretch>
                  <a:fillRect l="-7407" t="-8065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/>
              <p:cNvSpPr txBox="1"/>
              <p:nvPr/>
            </p:nvSpPr>
            <p:spPr>
              <a:xfrm>
                <a:off x="4056486" y="1170798"/>
                <a:ext cx="657296" cy="374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5" name="TextBox 1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486" y="1170798"/>
                <a:ext cx="657296" cy="374783"/>
              </a:xfrm>
              <a:prstGeom prst="rect">
                <a:avLst/>
              </a:prstGeom>
              <a:blipFill rotWithShape="0">
                <a:blip r:embed="rId7"/>
                <a:stretch>
                  <a:fillRect l="-7407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/>
              <p:cNvSpPr txBox="1"/>
              <p:nvPr/>
            </p:nvSpPr>
            <p:spPr>
              <a:xfrm>
                <a:off x="3730396" y="1129543"/>
                <a:ext cx="530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0" name="TextBox 1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396" y="1129543"/>
                <a:ext cx="530209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6137541" y="129191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Basis Refinement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26056" y="1618151"/>
            <a:ext cx="2066166" cy="943524"/>
            <a:chOff x="1926056" y="1618151"/>
            <a:chExt cx="2066166" cy="943524"/>
          </a:xfrm>
        </p:grpSpPr>
        <p:grpSp>
          <p:nvGrpSpPr>
            <p:cNvPr id="59" name="Group 5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1" cy="93155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1" cy="931552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1" cy="931552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0" name="Straight Connector 89"/>
          <p:cNvCxnSpPr/>
          <p:nvPr/>
        </p:nvCxnSpPr>
        <p:spPr>
          <a:xfrm>
            <a:off x="1925839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957638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989680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975560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68127" y="2523871"/>
            <a:ext cx="221486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27405" y="2523502"/>
            <a:ext cx="3265668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/>
          <p:cNvGrpSpPr/>
          <p:nvPr/>
        </p:nvGrpSpPr>
        <p:grpSpPr>
          <a:xfrm>
            <a:off x="2998947" y="2394036"/>
            <a:ext cx="1023530" cy="372539"/>
            <a:chOff x="2998947" y="2394036"/>
            <a:chExt cx="1023530" cy="372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2" name="Straight Connector 181"/>
            <p:cNvCxnSpPr/>
            <p:nvPr/>
          </p:nvCxnSpPr>
          <p:spPr>
            <a:xfrm>
              <a:off x="3439445" y="2438268"/>
              <a:ext cx="0" cy="154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1765307" y="2438268"/>
            <a:ext cx="3471698" cy="474910"/>
            <a:chOff x="1737729" y="2453727"/>
            <a:chExt cx="3471698" cy="474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0" name="Oval 129"/>
            <p:cNvSpPr/>
            <p:nvPr/>
          </p:nvSpPr>
          <p:spPr>
            <a:xfrm>
              <a:off x="2842734" y="2453727"/>
              <a:ext cx="219724" cy="22791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860293" y="2453727"/>
              <a:ext cx="219724" cy="22791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3868127" y="2453727"/>
              <a:ext cx="219724" cy="22791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1813294" y="2453727"/>
              <a:ext cx="219724" cy="2279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280380" y="2438268"/>
            <a:ext cx="460511" cy="497180"/>
            <a:chOff x="3281734" y="2446089"/>
            <a:chExt cx="460511" cy="497180"/>
          </a:xfrm>
        </p:grpSpPr>
        <p:sp>
          <p:nvSpPr>
            <p:cNvPr id="71" name="Oval 70"/>
            <p:cNvSpPr/>
            <p:nvPr/>
          </p:nvSpPr>
          <p:spPr>
            <a:xfrm>
              <a:off x="3320965" y="2446089"/>
              <a:ext cx="233178" cy="2431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blipFill rotWithShape="0">
                <a:blip r:embed="rId20"/>
                <a:stretch>
                  <a:fillRect l="-2703" t="-10000" r="-630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  <a:blipFill rotWithShape="0">
                <a:blip r:embed="rId2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  <a:blipFill rotWithShape="0">
                <a:blip r:embed="rId2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  <a:blipFill rotWithShape="0">
                <a:blip r:embed="rId2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8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77"/>
          <p:cNvSpPr/>
          <p:nvPr/>
        </p:nvSpPr>
        <p:spPr>
          <a:xfrm>
            <a:off x="1794371" y="3617066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02891" y="1604521"/>
            <a:ext cx="2063841" cy="931552"/>
            <a:chOff x="902891" y="1604521"/>
            <a:chExt cx="2063841" cy="931552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933" y="161068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02891" y="1604521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52612" y="1603587"/>
            <a:ext cx="2063841" cy="931552"/>
            <a:chOff x="3952612" y="1603587"/>
            <a:chExt cx="2063841" cy="93155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4984654" y="1609754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3952612" y="1603587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ounded Rectangle 133"/>
          <p:cNvSpPr/>
          <p:nvPr/>
        </p:nvSpPr>
        <p:spPr>
          <a:xfrm>
            <a:off x="1794371" y="3619217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4338638" y="3617067"/>
            <a:ext cx="2409825" cy="9765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/>
          <p:cNvSpPr/>
          <p:nvPr/>
        </p:nvSpPr>
        <p:spPr>
          <a:xfrm>
            <a:off x="7016058" y="3825240"/>
            <a:ext cx="659130" cy="601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67740" y="3825240"/>
            <a:ext cx="659130" cy="6019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 – 1D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55848" y="1016800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Step1: Element Refinement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914414" y="3830760"/>
            <a:ext cx="659130" cy="601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7476170" y="3796733"/>
                <a:ext cx="1214695" cy="876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170" y="3796733"/>
                <a:ext cx="1214695" cy="876650"/>
              </a:xfrm>
              <a:prstGeom prst="rect">
                <a:avLst/>
              </a:prstGeom>
              <a:blipFill rotWithShape="0">
                <a:blip r:embed="rId4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/>
              <p:cNvSpPr txBox="1"/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blipFill rotWithShape="0">
                <a:blip r:embed="rId5"/>
                <a:stretch>
                  <a:fillRect l="-8411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/>
              <p:cNvSpPr txBox="1"/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4" name="TextBox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blipFill rotWithShape="0">
                <a:blip r:embed="rId6"/>
                <a:stretch>
                  <a:fillRect l="-7407" t="-8065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926056" y="1618151"/>
            <a:ext cx="2066166" cy="943524"/>
            <a:chOff x="1926056" y="1618151"/>
            <a:chExt cx="2066166" cy="943524"/>
          </a:xfrm>
        </p:grpSpPr>
        <p:grpSp>
          <p:nvGrpSpPr>
            <p:cNvPr id="59" name="Group 5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1" cy="93155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1" cy="931552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1" cy="931552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extBox 68"/>
          <p:cNvSpPr txBox="1"/>
          <p:nvPr/>
        </p:nvSpPr>
        <p:spPr>
          <a:xfrm>
            <a:off x="6137541" y="129191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Basis Refinement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2703" t="-10000" r="-630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  <a:blipFill rotWithShape="0">
                <a:blip r:embed="rId1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  <a:blipFill rotWithShape="0"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2979230" y="1608778"/>
            <a:ext cx="2066166" cy="943524"/>
            <a:chOff x="1926056" y="1618151"/>
            <a:chExt cx="2066166" cy="943524"/>
          </a:xfrm>
        </p:grpSpPr>
        <p:grpSp>
          <p:nvGrpSpPr>
            <p:cNvPr id="79" name="Group 7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1" cy="93155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1" cy="931552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1" cy="931552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0" name="Straight Connector 89"/>
          <p:cNvCxnSpPr/>
          <p:nvPr/>
        </p:nvCxnSpPr>
        <p:spPr>
          <a:xfrm>
            <a:off x="1925839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957638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989680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975560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68127" y="2523871"/>
            <a:ext cx="221486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27405" y="2523502"/>
            <a:ext cx="3265668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/>
          <p:cNvGrpSpPr/>
          <p:nvPr/>
        </p:nvGrpSpPr>
        <p:grpSpPr>
          <a:xfrm>
            <a:off x="2998947" y="2394036"/>
            <a:ext cx="1023530" cy="372539"/>
            <a:chOff x="2998947" y="2394036"/>
            <a:chExt cx="1023530" cy="372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2" name="Straight Connector 181"/>
            <p:cNvCxnSpPr/>
            <p:nvPr/>
          </p:nvCxnSpPr>
          <p:spPr>
            <a:xfrm>
              <a:off x="3439445" y="2438268"/>
              <a:ext cx="0" cy="154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1765307" y="2438268"/>
            <a:ext cx="3471698" cy="474910"/>
            <a:chOff x="1737729" y="2453727"/>
            <a:chExt cx="3471698" cy="474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0" name="Oval 129"/>
            <p:cNvSpPr/>
            <p:nvPr/>
          </p:nvSpPr>
          <p:spPr>
            <a:xfrm>
              <a:off x="2842734" y="2453727"/>
              <a:ext cx="219724" cy="22791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860293" y="2453727"/>
              <a:ext cx="219724" cy="22791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3868127" y="2453727"/>
              <a:ext cx="219724" cy="22791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1813294" y="2453727"/>
              <a:ext cx="219724" cy="2279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280380" y="2438268"/>
            <a:ext cx="460511" cy="497180"/>
            <a:chOff x="3281734" y="2446089"/>
            <a:chExt cx="460511" cy="497180"/>
          </a:xfrm>
        </p:grpSpPr>
        <p:sp>
          <p:nvSpPr>
            <p:cNvPr id="71" name="Oval 70"/>
            <p:cNvSpPr/>
            <p:nvPr/>
          </p:nvSpPr>
          <p:spPr>
            <a:xfrm>
              <a:off x="3320965" y="2446089"/>
              <a:ext cx="233178" cy="2431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blipFill rotWithShape="0">
                <a:blip r:embed="rId22"/>
                <a:stretch>
                  <a:fillRect l="-2727" t="-10000" r="-54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  <a:blipFill rotWithShape="0">
                <a:blip r:embed="rId2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  <a:blipFill rotWithShape="0">
                <a:blip r:embed="rId2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  <a:blipFill rotWithShape="0">
                <a:blip r:embed="rId2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621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77"/>
          <p:cNvSpPr/>
          <p:nvPr/>
        </p:nvSpPr>
        <p:spPr>
          <a:xfrm>
            <a:off x="1794371" y="3617066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02891" y="1604521"/>
            <a:ext cx="2063841" cy="931552"/>
            <a:chOff x="902891" y="1604521"/>
            <a:chExt cx="2063841" cy="931552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933" y="161068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02891" y="1604521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52612" y="1603587"/>
            <a:ext cx="2063841" cy="931552"/>
            <a:chOff x="3952612" y="1603587"/>
            <a:chExt cx="2063841" cy="93155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4984654" y="1609754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3952612" y="1603587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ounded Rectangle 133"/>
          <p:cNvSpPr/>
          <p:nvPr/>
        </p:nvSpPr>
        <p:spPr>
          <a:xfrm>
            <a:off x="1794371" y="3619217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4338638" y="3617067"/>
            <a:ext cx="2409825" cy="9765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/>
          <p:cNvSpPr/>
          <p:nvPr/>
        </p:nvSpPr>
        <p:spPr>
          <a:xfrm>
            <a:off x="7016058" y="3825240"/>
            <a:ext cx="659130" cy="601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67740" y="3825240"/>
            <a:ext cx="659130" cy="6019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 – 1D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55848" y="1016800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Step1: Element Refinement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914414" y="3830760"/>
            <a:ext cx="659130" cy="601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7476170" y="3796733"/>
                <a:ext cx="1214695" cy="876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170" y="3796733"/>
                <a:ext cx="1214695" cy="876650"/>
              </a:xfrm>
              <a:prstGeom prst="rect">
                <a:avLst/>
              </a:prstGeom>
              <a:blipFill rotWithShape="0">
                <a:blip r:embed="rId4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/>
              <p:cNvSpPr txBox="1"/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blipFill rotWithShape="0">
                <a:blip r:embed="rId5"/>
                <a:stretch>
                  <a:fillRect l="-8411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/>
              <p:cNvSpPr txBox="1"/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4" name="TextBox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blipFill rotWithShape="0">
                <a:blip r:embed="rId6"/>
                <a:stretch>
                  <a:fillRect l="-7407" t="-8065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926056" y="1618151"/>
            <a:ext cx="2066166" cy="943524"/>
            <a:chOff x="1926056" y="1618151"/>
            <a:chExt cx="2066166" cy="943524"/>
          </a:xfrm>
        </p:grpSpPr>
        <p:grpSp>
          <p:nvGrpSpPr>
            <p:cNvPr id="59" name="Group 5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1" cy="93155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1" cy="931552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1" cy="931552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extBox 68"/>
          <p:cNvSpPr txBox="1"/>
          <p:nvPr/>
        </p:nvSpPr>
        <p:spPr>
          <a:xfrm>
            <a:off x="6137541" y="129191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Basis Refinement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2703" t="-10000" r="-630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  <a:blipFill rotWithShape="0">
                <a:blip r:embed="rId1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  <a:blipFill rotWithShape="0"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2979230" y="1608778"/>
            <a:ext cx="2066166" cy="943524"/>
            <a:chOff x="1926056" y="1618151"/>
            <a:chExt cx="2066166" cy="943524"/>
          </a:xfrm>
        </p:grpSpPr>
        <p:grpSp>
          <p:nvGrpSpPr>
            <p:cNvPr id="79" name="Group 7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1" cy="93155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1" cy="931552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1" cy="931552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0" name="Straight Connector 89"/>
          <p:cNvCxnSpPr/>
          <p:nvPr/>
        </p:nvCxnSpPr>
        <p:spPr>
          <a:xfrm>
            <a:off x="1925839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957638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989680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975560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68127" y="2523871"/>
            <a:ext cx="221486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27405" y="2523502"/>
            <a:ext cx="3265668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/>
          <p:cNvGrpSpPr/>
          <p:nvPr/>
        </p:nvGrpSpPr>
        <p:grpSpPr>
          <a:xfrm>
            <a:off x="2998947" y="2394036"/>
            <a:ext cx="1023530" cy="372539"/>
            <a:chOff x="2998947" y="2394036"/>
            <a:chExt cx="1023530" cy="372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2" name="Straight Connector 181"/>
            <p:cNvCxnSpPr/>
            <p:nvPr/>
          </p:nvCxnSpPr>
          <p:spPr>
            <a:xfrm>
              <a:off x="3439445" y="2438268"/>
              <a:ext cx="0" cy="154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1765307" y="2438268"/>
            <a:ext cx="3471698" cy="474910"/>
            <a:chOff x="1737729" y="2453727"/>
            <a:chExt cx="3471698" cy="474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0" name="Oval 129"/>
            <p:cNvSpPr/>
            <p:nvPr/>
          </p:nvSpPr>
          <p:spPr>
            <a:xfrm>
              <a:off x="2842734" y="2453727"/>
              <a:ext cx="219724" cy="22791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860293" y="2453727"/>
              <a:ext cx="219724" cy="22791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3868127" y="2453727"/>
              <a:ext cx="219724" cy="22791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1813294" y="2453727"/>
              <a:ext cx="219724" cy="2279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280380" y="2438268"/>
            <a:ext cx="460511" cy="497180"/>
            <a:chOff x="3281734" y="2446089"/>
            <a:chExt cx="460511" cy="497180"/>
          </a:xfrm>
        </p:grpSpPr>
        <p:sp>
          <p:nvSpPr>
            <p:cNvPr id="71" name="Oval 70"/>
            <p:cNvSpPr/>
            <p:nvPr/>
          </p:nvSpPr>
          <p:spPr>
            <a:xfrm>
              <a:off x="3320965" y="2446089"/>
              <a:ext cx="233178" cy="2431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blipFill rotWithShape="0">
                <a:blip r:embed="rId22"/>
                <a:stretch>
                  <a:fillRect l="-2727" t="-10000" r="-54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  <a:blipFill rotWithShape="0">
                <a:blip r:embed="rId2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  <a:blipFill rotWithShape="0">
                <a:blip r:embed="rId2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  <a:blipFill rotWithShape="0">
                <a:blip r:embed="rId2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7923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280380" y="2596894"/>
                <a:ext cx="4605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380" y="2596894"/>
                <a:ext cx="460511" cy="338554"/>
              </a:xfrm>
              <a:prstGeom prst="rect">
                <a:avLst/>
              </a:prstGeom>
              <a:blipFill rotWithShape="0">
                <a:blip r:embed="rId3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ounded Rectangle 77"/>
          <p:cNvSpPr/>
          <p:nvPr/>
        </p:nvSpPr>
        <p:spPr>
          <a:xfrm>
            <a:off x="1794371" y="3617066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02891" y="1604521"/>
            <a:ext cx="2063841" cy="931552"/>
            <a:chOff x="902891" y="1604521"/>
            <a:chExt cx="2063841" cy="931552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933" y="161068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02891" y="1604521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52612" y="1603587"/>
            <a:ext cx="2063841" cy="931552"/>
            <a:chOff x="3952612" y="1603587"/>
            <a:chExt cx="2063841" cy="93155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4984654" y="1609754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3952612" y="1603587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ounded Rectangle 133"/>
          <p:cNvSpPr/>
          <p:nvPr/>
        </p:nvSpPr>
        <p:spPr>
          <a:xfrm>
            <a:off x="1794371" y="3619217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4338638" y="3617067"/>
            <a:ext cx="2409825" cy="9765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/>
          <p:cNvSpPr/>
          <p:nvPr/>
        </p:nvSpPr>
        <p:spPr>
          <a:xfrm>
            <a:off x="7016058" y="3825240"/>
            <a:ext cx="659130" cy="601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67740" y="3825240"/>
            <a:ext cx="659130" cy="6019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 – 1D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55848" y="1016800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Step1: Element Refinement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914414" y="3830760"/>
            <a:ext cx="659130" cy="601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7476170" y="3796733"/>
                <a:ext cx="1214695" cy="876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170" y="3796733"/>
                <a:ext cx="1214695" cy="876650"/>
              </a:xfrm>
              <a:prstGeom prst="rect">
                <a:avLst/>
              </a:prstGeom>
              <a:blipFill rotWithShape="0">
                <a:blip r:embed="rId5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/>
              <p:cNvSpPr txBox="1"/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9" name="TextBox 1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blipFill rotWithShape="0">
                <a:blip r:embed="rId6"/>
                <a:stretch>
                  <a:fillRect l="-8411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/>
              <p:cNvSpPr txBox="1"/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4" name="TextBox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blipFill rotWithShape="0">
                <a:blip r:embed="rId7"/>
                <a:stretch>
                  <a:fillRect l="-7407" t="-8065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6137541" y="129191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Basis Refinement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2703" t="-10000" r="-630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  <a:blipFill rotWithShape="0"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  <a:blipFill rotWithShape="0">
                <a:blip r:embed="rId1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  <a:blipFill rotWithShape="0">
                <a:blip r:embed="rId1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2979230" y="1608778"/>
            <a:ext cx="2066166" cy="943524"/>
            <a:chOff x="1926056" y="1618151"/>
            <a:chExt cx="2066166" cy="943524"/>
          </a:xfrm>
        </p:grpSpPr>
        <p:grpSp>
          <p:nvGrpSpPr>
            <p:cNvPr id="79" name="Group 7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2" cy="93155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2967095" y="1615080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1935053" y="1608913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2" cy="931552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2967095" y="1615080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1935053" y="1608913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2" cy="931552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2967095" y="1615080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1935053" y="1608913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8" name="Straight Connector 97"/>
          <p:cNvCxnSpPr/>
          <p:nvPr/>
        </p:nvCxnSpPr>
        <p:spPr>
          <a:xfrm>
            <a:off x="4975560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68127" y="2523871"/>
            <a:ext cx="2214865" cy="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27405" y="2523502"/>
            <a:ext cx="3265668" cy="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3434490" y="245588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490" y="2455885"/>
                <a:ext cx="584161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67774" y="2574624"/>
                <a:ext cx="4692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774" y="2574624"/>
                <a:ext cx="469231" cy="338554"/>
              </a:xfrm>
              <a:prstGeom prst="rect">
                <a:avLst/>
              </a:prstGeom>
              <a:blipFill rotWithShape="0">
                <a:blip r:embed="rId17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Oval 130"/>
          <p:cNvSpPr/>
          <p:nvPr/>
        </p:nvSpPr>
        <p:spPr>
          <a:xfrm>
            <a:off x="4887871" y="2438268"/>
            <a:ext cx="219724" cy="2279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blipFill rotWithShape="0">
                <a:blip r:embed="rId18"/>
                <a:stretch>
                  <a:fillRect l="-2727" t="-10000" r="-54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  <a:blipFill rotWithShape="0">
                <a:blip r:embed="rId1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  <a:blipFill rotWithShape="0">
                <a:blip r:embed="rId2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  <a:blipFill rotWithShape="0">
                <a:blip r:embed="rId2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3490363" y="2524209"/>
            <a:ext cx="44729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926056" y="1618151"/>
            <a:ext cx="2066166" cy="943524"/>
            <a:chOff x="1926056" y="1618151"/>
            <a:chExt cx="2066166" cy="943524"/>
          </a:xfrm>
        </p:grpSpPr>
        <p:grpSp>
          <p:nvGrpSpPr>
            <p:cNvPr id="59" name="Group 5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1" cy="93155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1" cy="931552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1" cy="931552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2804235" y="2574624"/>
                <a:ext cx="4632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235" y="2574624"/>
                <a:ext cx="463204" cy="338554"/>
              </a:xfrm>
              <a:prstGeom prst="rect">
                <a:avLst/>
              </a:prstGeom>
              <a:blipFill rotWithShape="0">
                <a:blip r:embed="rId22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Connector 89"/>
          <p:cNvCxnSpPr/>
          <p:nvPr/>
        </p:nvCxnSpPr>
        <p:spPr>
          <a:xfrm>
            <a:off x="1925839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957638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/>
              <p:cNvSpPr txBox="1"/>
              <p:nvPr/>
            </p:nvSpPr>
            <p:spPr>
              <a:xfrm>
                <a:off x="3004862" y="2440320"/>
                <a:ext cx="353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862" y="2440320"/>
                <a:ext cx="353870" cy="369332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2" name="Straight Connector 181"/>
          <p:cNvCxnSpPr/>
          <p:nvPr/>
        </p:nvCxnSpPr>
        <p:spPr>
          <a:xfrm>
            <a:off x="3439445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1765307" y="2574624"/>
                <a:ext cx="4575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307" y="2574624"/>
                <a:ext cx="457561" cy="338554"/>
              </a:xfrm>
              <a:prstGeom prst="rect">
                <a:avLst/>
              </a:prstGeom>
              <a:blipFill rotWithShape="0">
                <a:blip r:embed="rId24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Oval 132"/>
          <p:cNvSpPr/>
          <p:nvPr/>
        </p:nvSpPr>
        <p:spPr>
          <a:xfrm>
            <a:off x="1840872" y="2438268"/>
            <a:ext cx="219724" cy="2279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870312" y="2438268"/>
            <a:ext cx="219724" cy="22791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352952" y="2438268"/>
            <a:ext cx="233178" cy="24319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cxnSp>
        <p:nvCxnSpPr>
          <p:cNvPr id="92" name="Straight Connector 91"/>
          <p:cNvCxnSpPr/>
          <p:nvPr/>
        </p:nvCxnSpPr>
        <p:spPr>
          <a:xfrm>
            <a:off x="3989680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3800776" y="2574624"/>
                <a:ext cx="4560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776" y="2574624"/>
                <a:ext cx="456087" cy="338554"/>
              </a:xfrm>
              <a:prstGeom prst="rect">
                <a:avLst/>
              </a:prstGeom>
              <a:blipFill rotWithShape="0">
                <a:blip r:embed="rId25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Oval 131"/>
          <p:cNvSpPr/>
          <p:nvPr/>
        </p:nvSpPr>
        <p:spPr>
          <a:xfrm>
            <a:off x="3895705" y="2438268"/>
            <a:ext cx="219724" cy="2279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65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Parametrization</a:t>
            </a:r>
          </a:p>
        </p:txBody>
      </p:sp>
      <p:pic>
        <p:nvPicPr>
          <p:cNvPr id="6" name="templa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7688" t="519"/>
          <a:stretch/>
        </p:blipFill>
        <p:spPr>
          <a:xfrm>
            <a:off x="6164240" y="18018"/>
            <a:ext cx="4013004" cy="2840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2796" y="149438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48291" y="1063619"/>
            <a:ext cx="2440144" cy="946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9648" y="1450983"/>
            <a:ext cx="246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parameters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679154" y="1509533"/>
            <a:ext cx="856953" cy="2830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565374" y="1542092"/>
            <a:ext cx="856953" cy="2830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58351" y="1226249"/>
            <a:ext cx="3160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Parametric</a:t>
            </a: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Shape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23875" y="2876310"/>
            <a:ext cx="8229600" cy="1989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Advantages</a:t>
            </a:r>
            <a:r>
              <a:rPr lang="en-US" dirty="0"/>
              <a:t>:</a:t>
            </a:r>
          </a:p>
          <a:p>
            <a:r>
              <a:rPr lang="en-US" sz="2400" dirty="0"/>
              <a:t>constrains manipulations</a:t>
            </a:r>
          </a:p>
          <a:p>
            <a:r>
              <a:rPr lang="en-US" sz="2400" dirty="0"/>
              <a:t>reduces the search space</a:t>
            </a:r>
          </a:p>
        </p:txBody>
      </p:sp>
    </p:spTree>
    <p:extLst>
      <p:ext uri="{BB962C8B-B14F-4D97-AF65-F5344CB8AC3E}">
        <p14:creationId xmlns:p14="http://schemas.microsoft.com/office/powerpoint/2010/main" val="29201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2804235" y="2574624"/>
                <a:ext cx="4632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235" y="2574624"/>
                <a:ext cx="463204" cy="338554"/>
              </a:xfrm>
              <a:prstGeom prst="rect">
                <a:avLst/>
              </a:prstGeom>
              <a:blipFill rotWithShape="0">
                <a:blip r:embed="rId3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280380" y="2596894"/>
                <a:ext cx="4605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380" y="2596894"/>
                <a:ext cx="460511" cy="338554"/>
              </a:xfrm>
              <a:prstGeom prst="rect">
                <a:avLst/>
              </a:prstGeom>
              <a:blipFill rotWithShape="0">
                <a:blip r:embed="rId4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ounded Rectangle 77"/>
          <p:cNvSpPr/>
          <p:nvPr/>
        </p:nvSpPr>
        <p:spPr>
          <a:xfrm>
            <a:off x="1794371" y="3617066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02891" y="1604521"/>
            <a:ext cx="2063841" cy="931552"/>
            <a:chOff x="902891" y="1604521"/>
            <a:chExt cx="2063841" cy="931552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933" y="161068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02891" y="1604521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52612" y="1603587"/>
            <a:ext cx="2063841" cy="931552"/>
            <a:chOff x="3952612" y="1603587"/>
            <a:chExt cx="2063841" cy="93155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4984654" y="1609754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3952612" y="1603587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ounded Rectangle 133"/>
          <p:cNvSpPr/>
          <p:nvPr/>
        </p:nvSpPr>
        <p:spPr>
          <a:xfrm>
            <a:off x="1794371" y="3619217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4338638" y="3617067"/>
            <a:ext cx="2409825" cy="9765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/>
          <p:cNvSpPr/>
          <p:nvPr/>
        </p:nvSpPr>
        <p:spPr>
          <a:xfrm>
            <a:off x="7016058" y="3825240"/>
            <a:ext cx="659130" cy="601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67740" y="3825240"/>
            <a:ext cx="659130" cy="6019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 – 1D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55848" y="1016800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Step1: Element Refinement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914414" y="3830760"/>
            <a:ext cx="659130" cy="601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7476170" y="3796733"/>
                <a:ext cx="1214695" cy="876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170" y="3796733"/>
                <a:ext cx="1214695" cy="876650"/>
              </a:xfrm>
              <a:prstGeom prst="rect">
                <a:avLst/>
              </a:prstGeom>
              <a:blipFill rotWithShape="0">
                <a:blip r:embed="rId6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/>
              <p:cNvSpPr txBox="1"/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9" name="TextBox 1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blipFill rotWithShape="0">
                <a:blip r:embed="rId7"/>
                <a:stretch>
                  <a:fillRect l="-8411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/>
              <p:cNvSpPr txBox="1"/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4" name="TextBox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blipFill rotWithShape="0">
                <a:blip r:embed="rId8"/>
                <a:stretch>
                  <a:fillRect l="-7407" t="-8065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926056" y="1618151"/>
            <a:ext cx="2066166" cy="943524"/>
            <a:chOff x="1926056" y="1618151"/>
            <a:chExt cx="2066166" cy="943524"/>
          </a:xfrm>
        </p:grpSpPr>
        <p:grpSp>
          <p:nvGrpSpPr>
            <p:cNvPr id="59" name="Group 5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1" cy="93155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1" cy="931552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1" cy="931552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extBox 68"/>
          <p:cNvSpPr txBox="1"/>
          <p:nvPr/>
        </p:nvSpPr>
        <p:spPr>
          <a:xfrm>
            <a:off x="6137541" y="129191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Basis Refinement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2703" t="-10000" r="-630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  <a:blipFill rotWithShape="0"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  <a:blipFill rotWithShape="0">
                <a:blip r:embed="rId1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  <a:blipFill rotWithShape="0">
                <a:blip r:embed="rId1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2979230" y="1608778"/>
            <a:ext cx="2066166" cy="943524"/>
            <a:chOff x="1926056" y="1618151"/>
            <a:chExt cx="2066166" cy="943524"/>
          </a:xfrm>
        </p:grpSpPr>
        <p:grpSp>
          <p:nvGrpSpPr>
            <p:cNvPr id="79" name="Group 7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2" cy="93155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2967095" y="1615080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1935053" y="1608913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2" cy="931552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2967095" y="1615080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1935053" y="1608913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2" cy="931552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2967095" y="1615080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1935053" y="1608913"/>
                <a:ext cx="1031800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0" name="Straight Connector 89"/>
          <p:cNvCxnSpPr/>
          <p:nvPr/>
        </p:nvCxnSpPr>
        <p:spPr>
          <a:xfrm>
            <a:off x="1925839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957638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989680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975560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68127" y="2523871"/>
            <a:ext cx="2214865" cy="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27405" y="2523502"/>
            <a:ext cx="3265668" cy="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/>
              <p:cNvSpPr txBox="1"/>
              <p:nvPr/>
            </p:nvSpPr>
            <p:spPr>
              <a:xfrm>
                <a:off x="3004862" y="2440320"/>
                <a:ext cx="353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862" y="2440320"/>
                <a:ext cx="353870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3438316" y="2394036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316" y="2394036"/>
                <a:ext cx="584161" cy="369332"/>
              </a:xfrm>
              <a:prstGeom prst="rect">
                <a:avLst/>
              </a:prstGeom>
              <a:blipFill rotWithShape="0">
                <a:blip r:embed="rId1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2" name="Straight Connector 181"/>
          <p:cNvCxnSpPr/>
          <p:nvPr/>
        </p:nvCxnSpPr>
        <p:spPr>
          <a:xfrm>
            <a:off x="3439445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3800776" y="2574624"/>
                <a:ext cx="4560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776" y="2574624"/>
                <a:ext cx="456087" cy="338554"/>
              </a:xfrm>
              <a:prstGeom prst="rect">
                <a:avLst/>
              </a:prstGeom>
              <a:blipFill rotWithShape="0">
                <a:blip r:embed="rId19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1765307" y="2574624"/>
                <a:ext cx="4575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307" y="2574624"/>
                <a:ext cx="457561" cy="338554"/>
              </a:xfrm>
              <a:prstGeom prst="rect">
                <a:avLst/>
              </a:prstGeom>
              <a:blipFill rotWithShape="0">
                <a:blip r:embed="rId20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67774" y="2574624"/>
                <a:ext cx="4692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774" y="2574624"/>
                <a:ext cx="469231" cy="338554"/>
              </a:xfrm>
              <a:prstGeom prst="rect">
                <a:avLst/>
              </a:prstGeom>
              <a:blipFill rotWithShape="0">
                <a:blip r:embed="rId21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Oval 130"/>
          <p:cNvSpPr/>
          <p:nvPr/>
        </p:nvSpPr>
        <p:spPr>
          <a:xfrm>
            <a:off x="4887871" y="2438268"/>
            <a:ext cx="219724" cy="2279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3895705" y="2438268"/>
            <a:ext cx="219724" cy="22791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840872" y="2438268"/>
            <a:ext cx="219724" cy="2279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blipFill rotWithShape="0">
                <a:blip r:embed="rId22"/>
                <a:stretch>
                  <a:fillRect l="-2727" t="-10000" r="-54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  <a:blipFill rotWithShape="0">
                <a:blip r:embed="rId2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  <a:blipFill rotWithShape="0">
                <a:blip r:embed="rId2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  <a:blipFill rotWithShape="0">
                <a:blip r:embed="rId2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3015398" y="2524209"/>
            <a:ext cx="40663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Oval 129"/>
          <p:cNvSpPr/>
          <p:nvPr/>
        </p:nvSpPr>
        <p:spPr>
          <a:xfrm>
            <a:off x="2870312" y="2438268"/>
            <a:ext cx="219724" cy="2279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372001" y="2438268"/>
            <a:ext cx="233178" cy="24319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3284235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77"/>
          <p:cNvSpPr/>
          <p:nvPr/>
        </p:nvSpPr>
        <p:spPr>
          <a:xfrm>
            <a:off x="1794371" y="3617066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02891" y="1604521"/>
            <a:ext cx="2063841" cy="931552"/>
            <a:chOff x="902891" y="1604521"/>
            <a:chExt cx="2063841" cy="931552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933" y="161068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02891" y="1604521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52612" y="1603587"/>
            <a:ext cx="2063841" cy="931552"/>
            <a:chOff x="3952612" y="1603587"/>
            <a:chExt cx="2063841" cy="93155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4984654" y="1609754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3952612" y="1603587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ounded Rectangle 133"/>
          <p:cNvSpPr/>
          <p:nvPr/>
        </p:nvSpPr>
        <p:spPr>
          <a:xfrm>
            <a:off x="1794371" y="3619217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4338638" y="3617067"/>
            <a:ext cx="2409825" cy="9765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/>
          <p:cNvSpPr/>
          <p:nvPr/>
        </p:nvSpPr>
        <p:spPr>
          <a:xfrm>
            <a:off x="7016058" y="3825240"/>
            <a:ext cx="659130" cy="601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67740" y="3825240"/>
            <a:ext cx="659130" cy="6019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 – 1D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55848" y="1016800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Step1: Element Refinement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914414" y="3830760"/>
            <a:ext cx="659130" cy="601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7476170" y="3796733"/>
                <a:ext cx="1214695" cy="876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170" y="3796733"/>
                <a:ext cx="1214695" cy="876650"/>
              </a:xfrm>
              <a:prstGeom prst="rect">
                <a:avLst/>
              </a:prstGeom>
              <a:blipFill rotWithShape="0">
                <a:blip r:embed="rId4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/>
              <p:cNvSpPr txBox="1"/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blipFill rotWithShape="0">
                <a:blip r:embed="rId5"/>
                <a:stretch>
                  <a:fillRect l="-8411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/>
              <p:cNvSpPr txBox="1"/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4" name="TextBox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blipFill rotWithShape="0">
                <a:blip r:embed="rId6"/>
                <a:stretch>
                  <a:fillRect l="-7407" t="-8065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926056" y="1618151"/>
            <a:ext cx="2066166" cy="943524"/>
            <a:chOff x="1926056" y="1618151"/>
            <a:chExt cx="2066166" cy="943524"/>
          </a:xfrm>
        </p:grpSpPr>
        <p:grpSp>
          <p:nvGrpSpPr>
            <p:cNvPr id="59" name="Group 5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1" cy="93155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1" cy="931552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1" cy="931552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extBox 68"/>
          <p:cNvSpPr txBox="1"/>
          <p:nvPr/>
        </p:nvSpPr>
        <p:spPr>
          <a:xfrm>
            <a:off x="6137541" y="129191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Basis Refinement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2703" t="-10000" r="-630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  <a:blipFill rotWithShape="0">
                <a:blip r:embed="rId1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  <a:blipFill rotWithShape="0"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2979230" y="1608778"/>
            <a:ext cx="2066166" cy="943524"/>
            <a:chOff x="1926056" y="1618151"/>
            <a:chExt cx="2066166" cy="943524"/>
          </a:xfrm>
        </p:grpSpPr>
        <p:grpSp>
          <p:nvGrpSpPr>
            <p:cNvPr id="79" name="Group 78"/>
            <p:cNvGrpSpPr/>
            <p:nvPr/>
          </p:nvGrpSpPr>
          <p:grpSpPr>
            <a:xfrm>
              <a:off x="1926056" y="2062162"/>
              <a:ext cx="1042168" cy="469148"/>
              <a:chOff x="1935053" y="1608913"/>
              <a:chExt cx="2063841" cy="93155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2950054" y="2092527"/>
              <a:ext cx="1042168" cy="469148"/>
              <a:chOff x="1935053" y="1608913"/>
              <a:chExt cx="2063841" cy="931552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2459699" y="1618151"/>
              <a:ext cx="1042168" cy="931552"/>
              <a:chOff x="1935053" y="1608913"/>
              <a:chExt cx="2063841" cy="931552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2967095" y="1615080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1935053" y="1608913"/>
                <a:ext cx="1031799" cy="925385"/>
              </a:xfrm>
              <a:prstGeom prst="line">
                <a:avLst/>
              </a:prstGeom>
              <a:solidFill>
                <a:schemeClr val="tx1"/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0" name="Straight Connector 89"/>
          <p:cNvCxnSpPr/>
          <p:nvPr/>
        </p:nvCxnSpPr>
        <p:spPr>
          <a:xfrm>
            <a:off x="1925839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957638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989680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975560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68127" y="2523871"/>
            <a:ext cx="221486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27405" y="2523502"/>
            <a:ext cx="3265668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/>
          <p:cNvGrpSpPr/>
          <p:nvPr/>
        </p:nvGrpSpPr>
        <p:grpSpPr>
          <a:xfrm>
            <a:off x="2998947" y="2394036"/>
            <a:ext cx="1023530" cy="372539"/>
            <a:chOff x="2998947" y="2394036"/>
            <a:chExt cx="1023530" cy="372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2" name="Straight Connector 181"/>
            <p:cNvCxnSpPr/>
            <p:nvPr/>
          </p:nvCxnSpPr>
          <p:spPr>
            <a:xfrm>
              <a:off x="3439445" y="2438268"/>
              <a:ext cx="0" cy="154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1765307" y="2438268"/>
            <a:ext cx="3471698" cy="474910"/>
            <a:chOff x="1737729" y="2453727"/>
            <a:chExt cx="3471698" cy="474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0" name="Oval 129"/>
            <p:cNvSpPr/>
            <p:nvPr/>
          </p:nvSpPr>
          <p:spPr>
            <a:xfrm>
              <a:off x="2842734" y="2453727"/>
              <a:ext cx="219724" cy="22791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860293" y="2453727"/>
              <a:ext cx="219724" cy="22791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3868127" y="2453727"/>
              <a:ext cx="219724" cy="22791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1813294" y="2453727"/>
              <a:ext cx="219724" cy="2279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280380" y="2438268"/>
            <a:ext cx="460511" cy="497180"/>
            <a:chOff x="3281734" y="2446089"/>
            <a:chExt cx="460511" cy="497180"/>
          </a:xfrm>
        </p:grpSpPr>
        <p:sp>
          <p:nvSpPr>
            <p:cNvPr id="71" name="Oval 70"/>
            <p:cNvSpPr/>
            <p:nvPr/>
          </p:nvSpPr>
          <p:spPr>
            <a:xfrm>
              <a:off x="3320965" y="2446089"/>
              <a:ext cx="233178" cy="2431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blipFill rotWithShape="0">
                <a:blip r:embed="rId22"/>
                <a:stretch>
                  <a:fillRect l="-2727" t="-10000" r="-54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  <a:blipFill rotWithShape="0">
                <a:blip r:embed="rId2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  <a:blipFill rotWithShape="0">
                <a:blip r:embed="rId2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  <a:blipFill rotWithShape="0">
                <a:blip r:embed="rId2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/>
          <p:cNvSpPr txBox="1"/>
          <p:nvPr/>
        </p:nvSpPr>
        <p:spPr>
          <a:xfrm>
            <a:off x="6155847" y="157748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3: Reallocation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3438317" y="3686271"/>
            <a:ext cx="4645201" cy="578679"/>
            <a:chOff x="3438317" y="3686271"/>
            <a:chExt cx="4645201" cy="578679"/>
          </a:xfrm>
        </p:grpSpPr>
        <p:sp>
          <p:nvSpPr>
            <p:cNvPr id="105" name="Rectangle 104"/>
            <p:cNvSpPr/>
            <p:nvPr/>
          </p:nvSpPr>
          <p:spPr>
            <a:xfrm>
              <a:off x="3438317" y="3686271"/>
              <a:ext cx="551364" cy="572964"/>
            </a:xfrm>
            <a:prstGeom prst="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086552" y="3691986"/>
              <a:ext cx="551364" cy="572964"/>
            </a:xfrm>
            <a:prstGeom prst="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Elbow Connector 106"/>
            <p:cNvCxnSpPr>
              <a:stCxn id="105" idx="0"/>
            </p:cNvCxnSpPr>
            <p:nvPr/>
          </p:nvCxnSpPr>
          <p:spPr>
            <a:xfrm rot="16200000" flipH="1">
              <a:off x="5843527" y="1556743"/>
              <a:ext cx="110462" cy="4369519"/>
            </a:xfrm>
            <a:prstGeom prst="bentConnector3">
              <a:avLst>
                <a:gd name="adj1" fmla="val -206949"/>
              </a:avLst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lbow Connector 107"/>
            <p:cNvCxnSpPr>
              <a:stCxn id="106" idx="0"/>
            </p:cNvCxnSpPr>
            <p:nvPr/>
          </p:nvCxnSpPr>
          <p:spPr>
            <a:xfrm rot="16200000" flipH="1">
              <a:off x="7170502" y="2883717"/>
              <a:ext cx="104747" cy="1721284"/>
            </a:xfrm>
            <a:prstGeom prst="bentConnector3">
              <a:avLst>
                <a:gd name="adj1" fmla="val -218240"/>
              </a:avLst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16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77"/>
          <p:cNvSpPr/>
          <p:nvPr/>
        </p:nvSpPr>
        <p:spPr>
          <a:xfrm>
            <a:off x="1794371" y="3617066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02891" y="1604521"/>
            <a:ext cx="2063841" cy="931552"/>
            <a:chOff x="902891" y="1604521"/>
            <a:chExt cx="2063841" cy="931552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933" y="161068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02891" y="1604521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52612" y="1603587"/>
            <a:ext cx="2063841" cy="931552"/>
            <a:chOff x="3952612" y="1603587"/>
            <a:chExt cx="2063841" cy="93155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4984654" y="1609754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3952612" y="1603587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ounded Rectangle 133"/>
          <p:cNvSpPr/>
          <p:nvPr/>
        </p:nvSpPr>
        <p:spPr>
          <a:xfrm>
            <a:off x="1794371" y="3619217"/>
            <a:ext cx="2410155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ounded Rectangle 134"/>
          <p:cNvSpPr/>
          <p:nvPr/>
        </p:nvSpPr>
        <p:spPr>
          <a:xfrm>
            <a:off x="4338638" y="3617067"/>
            <a:ext cx="2409825" cy="9765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ounded Rectangle 135"/>
          <p:cNvSpPr/>
          <p:nvPr/>
        </p:nvSpPr>
        <p:spPr>
          <a:xfrm>
            <a:off x="7016058" y="3825240"/>
            <a:ext cx="659130" cy="601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67740" y="3825240"/>
            <a:ext cx="659130" cy="6019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 – 1D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+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" y="3622261"/>
                <a:ext cx="7434536" cy="1255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55848" y="1016800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Step1: Element Refinement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914414" y="3830760"/>
            <a:ext cx="659130" cy="601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7476170" y="3796733"/>
                <a:ext cx="1214695" cy="912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170" y="3796733"/>
                <a:ext cx="1214695" cy="912814"/>
              </a:xfrm>
              <a:prstGeom prst="rect">
                <a:avLst/>
              </a:prstGeom>
              <a:blipFill rotWithShape="0">
                <a:blip r:embed="rId4"/>
                <a:stretch>
                  <a:fillRect r="-49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/>
              <p:cNvSpPr txBox="1"/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15" y="1165929"/>
                <a:ext cx="657296" cy="376513"/>
              </a:xfrm>
              <a:prstGeom prst="rect">
                <a:avLst/>
              </a:prstGeom>
              <a:blipFill rotWithShape="0">
                <a:blip r:embed="rId5"/>
                <a:stretch>
                  <a:fillRect l="-8411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/>
              <p:cNvSpPr txBox="1"/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4" name="TextBox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984" y="1151667"/>
                <a:ext cx="657296" cy="376193"/>
              </a:xfrm>
              <a:prstGeom prst="rect">
                <a:avLst/>
              </a:prstGeom>
              <a:blipFill rotWithShape="0">
                <a:blip r:embed="rId6"/>
                <a:stretch>
                  <a:fillRect l="-7407" t="-8065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09" y="1147337"/>
                <a:ext cx="525080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688" y="1120786"/>
                <a:ext cx="544572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1926056" y="2062162"/>
            <a:ext cx="1042168" cy="469148"/>
            <a:chOff x="1935053" y="1608913"/>
            <a:chExt cx="2063841" cy="931552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2967095" y="1615080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935053" y="1608913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950054" y="2092527"/>
            <a:ext cx="1042168" cy="469148"/>
            <a:chOff x="1935053" y="1608913"/>
            <a:chExt cx="2063841" cy="931552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2967095" y="1615080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1935053" y="1608913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2459699" y="1618151"/>
            <a:ext cx="1042168" cy="931552"/>
            <a:chOff x="1935053" y="1608913"/>
            <a:chExt cx="2063841" cy="931552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2967095" y="1615080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1935053" y="1608913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6137541" y="129191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Basis Refinement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413" y="931521"/>
                <a:ext cx="673198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2703" t="-10000" r="-630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860" y="1649929"/>
                <a:ext cx="517706" cy="371961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806" y="1276623"/>
                <a:ext cx="522643" cy="372538"/>
              </a:xfrm>
              <a:prstGeom prst="rect">
                <a:avLst/>
              </a:prstGeom>
              <a:blipFill rotWithShape="0">
                <a:blip r:embed="rId1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083" y="1658113"/>
                <a:ext cx="517706" cy="373885"/>
              </a:xfrm>
              <a:prstGeom prst="rect">
                <a:avLst/>
              </a:prstGeom>
              <a:blipFill rotWithShape="0"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/>
          <p:cNvGrpSpPr/>
          <p:nvPr/>
        </p:nvGrpSpPr>
        <p:grpSpPr>
          <a:xfrm>
            <a:off x="3029735" y="2086198"/>
            <a:ext cx="1042168" cy="469148"/>
            <a:chOff x="1935053" y="1608913"/>
            <a:chExt cx="2063841" cy="931552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2967095" y="1615080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1935053" y="1608913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4003228" y="2083154"/>
            <a:ext cx="1042168" cy="469148"/>
            <a:chOff x="1935053" y="1608913"/>
            <a:chExt cx="2063841" cy="931552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2967095" y="1615080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935053" y="1608913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3512873" y="1608778"/>
            <a:ext cx="1042168" cy="931552"/>
            <a:chOff x="1935053" y="1608913"/>
            <a:chExt cx="2063841" cy="931552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2967095" y="1615080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1935053" y="1608913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Connector 89"/>
          <p:cNvCxnSpPr/>
          <p:nvPr/>
        </p:nvCxnSpPr>
        <p:spPr>
          <a:xfrm>
            <a:off x="1925839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957638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989680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975560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68127" y="2523871"/>
            <a:ext cx="221486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27405" y="2523502"/>
            <a:ext cx="3265668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/>
          <p:cNvGrpSpPr/>
          <p:nvPr/>
        </p:nvGrpSpPr>
        <p:grpSpPr>
          <a:xfrm>
            <a:off x="2998947" y="2394036"/>
            <a:ext cx="1023530" cy="372539"/>
            <a:chOff x="2998947" y="2394036"/>
            <a:chExt cx="1023530" cy="372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2" name="Straight Connector 181"/>
            <p:cNvCxnSpPr/>
            <p:nvPr/>
          </p:nvCxnSpPr>
          <p:spPr>
            <a:xfrm>
              <a:off x="3439445" y="2438268"/>
              <a:ext cx="0" cy="154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1765307" y="2438268"/>
            <a:ext cx="3471698" cy="474910"/>
            <a:chOff x="1737729" y="2453727"/>
            <a:chExt cx="3471698" cy="474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0" name="Oval 129"/>
            <p:cNvSpPr/>
            <p:nvPr/>
          </p:nvSpPr>
          <p:spPr>
            <a:xfrm>
              <a:off x="2842734" y="2453727"/>
              <a:ext cx="219724" cy="22791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860293" y="2453727"/>
              <a:ext cx="219724" cy="22791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3868127" y="2453727"/>
              <a:ext cx="219724" cy="22791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1813294" y="2453727"/>
              <a:ext cx="219724" cy="2279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280380" y="2438268"/>
            <a:ext cx="460511" cy="497180"/>
            <a:chOff x="3281734" y="2446089"/>
            <a:chExt cx="460511" cy="497180"/>
          </a:xfrm>
        </p:grpSpPr>
        <p:sp>
          <p:nvSpPr>
            <p:cNvPr id="71" name="Oval 70"/>
            <p:cNvSpPr/>
            <p:nvPr/>
          </p:nvSpPr>
          <p:spPr>
            <a:xfrm>
              <a:off x="3320965" y="2446089"/>
              <a:ext cx="233178" cy="2431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313" y="942201"/>
                <a:ext cx="673198" cy="369332"/>
              </a:xfrm>
              <a:prstGeom prst="rect">
                <a:avLst/>
              </a:prstGeom>
              <a:blipFill rotWithShape="0">
                <a:blip r:embed="rId22"/>
                <a:stretch>
                  <a:fillRect l="-2727" t="-10000" r="-54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65" y="1662978"/>
                <a:ext cx="517706" cy="373885"/>
              </a:xfrm>
              <a:prstGeom prst="rect">
                <a:avLst/>
              </a:prstGeom>
              <a:blipFill rotWithShape="0">
                <a:blip r:embed="rId2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972" y="1260649"/>
                <a:ext cx="517706" cy="371705"/>
              </a:xfrm>
              <a:prstGeom prst="rect">
                <a:avLst/>
              </a:prstGeom>
              <a:blipFill rotWithShape="0">
                <a:blip r:embed="rId2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483" y="1642139"/>
                <a:ext cx="517706" cy="373885"/>
              </a:xfrm>
              <a:prstGeom prst="rect">
                <a:avLst/>
              </a:prstGeom>
              <a:blipFill rotWithShape="0">
                <a:blip r:embed="rId2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238449" y="3698250"/>
            <a:ext cx="751232" cy="5619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872359" y="3681306"/>
            <a:ext cx="709300" cy="5788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3153112" y="1355053"/>
                <a:ext cx="673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12" y="1355053"/>
                <a:ext cx="673198" cy="369332"/>
              </a:xfrm>
              <a:prstGeom prst="rect">
                <a:avLst/>
              </a:prstGeom>
              <a:blipFill rotWithShape="0">
                <a:blip r:embed="rId26"/>
                <a:stretch>
                  <a:fillRect l="-2703" t="-8197" r="-630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/>
          <p:cNvSpPr txBox="1"/>
          <p:nvPr/>
        </p:nvSpPr>
        <p:spPr>
          <a:xfrm>
            <a:off x="6155847" y="157748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3: Reallocation</a:t>
            </a:r>
          </a:p>
        </p:txBody>
      </p:sp>
    </p:spTree>
    <p:extLst>
      <p:ext uri="{BB962C8B-B14F-4D97-AF65-F5344CB8AC3E}">
        <p14:creationId xmlns:p14="http://schemas.microsoft.com/office/powerpoint/2010/main" val="2669803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02891" y="1604521"/>
            <a:ext cx="2063841" cy="931552"/>
            <a:chOff x="902891" y="1604521"/>
            <a:chExt cx="2063841" cy="931552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934933" y="1610688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902891" y="1604521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52612" y="1603587"/>
            <a:ext cx="2063841" cy="931552"/>
            <a:chOff x="3952612" y="1603587"/>
            <a:chExt cx="2063841" cy="93155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4984654" y="1609754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3952612" y="1603587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Method – 1D example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5848" y="1016800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Step1: Element Refinement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1926056" y="1624318"/>
            <a:ext cx="1072891" cy="903886"/>
          </a:xfrm>
          <a:prstGeom prst="line">
            <a:avLst/>
          </a:prstGeom>
          <a:solidFill>
            <a:schemeClr val="tx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2950054" y="1604521"/>
            <a:ext cx="1042168" cy="957154"/>
            <a:chOff x="1935053" y="1608913"/>
            <a:chExt cx="2063841" cy="931552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2967095" y="1615080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1935053" y="1608913"/>
              <a:ext cx="1031799" cy="925385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>
            <a:off x="2980844" y="1624318"/>
            <a:ext cx="521023" cy="925385"/>
          </a:xfrm>
          <a:prstGeom prst="line">
            <a:avLst/>
          </a:prstGeom>
          <a:solidFill>
            <a:schemeClr val="tx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137541" y="129191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Basis Refinement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4033896" y="1618151"/>
            <a:ext cx="1011500" cy="934151"/>
          </a:xfrm>
          <a:prstGeom prst="line">
            <a:avLst/>
          </a:prstGeom>
          <a:solidFill>
            <a:schemeClr val="tx1"/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512873" y="1608778"/>
            <a:ext cx="521023" cy="925385"/>
          </a:xfrm>
          <a:prstGeom prst="line">
            <a:avLst/>
          </a:prstGeom>
          <a:solidFill>
            <a:schemeClr val="tx1"/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1925839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957638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989680" y="2439202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975560" y="2438268"/>
            <a:ext cx="0" cy="154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68127" y="2523871"/>
            <a:ext cx="221486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27405" y="2523502"/>
            <a:ext cx="3265668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089" y="2390345"/>
                <a:ext cx="584161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527" y="2397243"/>
                <a:ext cx="584161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/>
          <p:cNvGrpSpPr/>
          <p:nvPr/>
        </p:nvGrpSpPr>
        <p:grpSpPr>
          <a:xfrm>
            <a:off x="2998947" y="2394036"/>
            <a:ext cx="1023530" cy="372539"/>
            <a:chOff x="2998947" y="2394036"/>
            <a:chExt cx="1023530" cy="372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8947" y="2397243"/>
                  <a:ext cx="35387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8316" y="2394036"/>
                  <a:ext cx="584161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2" name="Straight Connector 181"/>
            <p:cNvCxnSpPr/>
            <p:nvPr/>
          </p:nvCxnSpPr>
          <p:spPr>
            <a:xfrm>
              <a:off x="3439445" y="2438268"/>
              <a:ext cx="0" cy="154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1765307" y="2438268"/>
            <a:ext cx="3471698" cy="474910"/>
            <a:chOff x="1737729" y="2453727"/>
            <a:chExt cx="3471698" cy="474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657" y="2590083"/>
                  <a:ext cx="463204" cy="33855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3198" y="2590083"/>
                  <a:ext cx="456087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7729" y="2590083"/>
                  <a:ext cx="457561" cy="33855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0196" y="2590083"/>
                  <a:ext cx="469231" cy="33855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0" name="Oval 129"/>
            <p:cNvSpPr/>
            <p:nvPr/>
          </p:nvSpPr>
          <p:spPr>
            <a:xfrm>
              <a:off x="2842734" y="2453727"/>
              <a:ext cx="219724" cy="22791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860293" y="2453727"/>
              <a:ext cx="219724" cy="22791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3868127" y="2453727"/>
              <a:ext cx="219724" cy="22791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1813294" y="2453727"/>
              <a:ext cx="219724" cy="2279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280380" y="2438268"/>
            <a:ext cx="460511" cy="497180"/>
            <a:chOff x="3281734" y="2446089"/>
            <a:chExt cx="460511" cy="497180"/>
          </a:xfrm>
        </p:grpSpPr>
        <p:sp>
          <p:nvSpPr>
            <p:cNvPr id="71" name="Oval 70"/>
            <p:cNvSpPr/>
            <p:nvPr/>
          </p:nvSpPr>
          <p:spPr>
            <a:xfrm>
              <a:off x="3320965" y="2446089"/>
              <a:ext cx="233178" cy="2431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1734" y="2604715"/>
                  <a:ext cx="460511" cy="33855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1337128" y="1265558"/>
                <a:ext cx="997709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128" y="1265558"/>
                <a:ext cx="997709" cy="376513"/>
              </a:xfrm>
              <a:prstGeom prst="rect">
                <a:avLst/>
              </a:prstGeom>
              <a:blipFill rotWithShape="0">
                <a:blip r:embed="rId12"/>
                <a:stretch>
                  <a:fillRect l="-1829"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4765774" y="1265429"/>
                <a:ext cx="1011174" cy="374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774" y="1265429"/>
                <a:ext cx="1011174" cy="374205"/>
              </a:xfrm>
              <a:prstGeom prst="rect">
                <a:avLst/>
              </a:prstGeom>
              <a:blipFill rotWithShape="0">
                <a:blip r:embed="rId13"/>
                <a:stretch>
                  <a:fillRect l="-1807"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1860635" y="827331"/>
                <a:ext cx="1687129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635" y="827331"/>
                <a:ext cx="1687129" cy="483466"/>
              </a:xfrm>
              <a:prstGeom prst="rect">
                <a:avLst/>
              </a:prstGeom>
              <a:blipFill rotWithShape="0">
                <a:blip r:embed="rId14"/>
                <a:stretch>
                  <a:fillRect l="-1083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679572" y="761117"/>
                <a:ext cx="1888787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 +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572" y="761117"/>
                <a:ext cx="1888787" cy="610936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2965071" y="1269086"/>
                <a:ext cx="1106200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071" y="1269086"/>
                <a:ext cx="1106200" cy="373885"/>
              </a:xfrm>
              <a:prstGeom prst="rect">
                <a:avLst/>
              </a:prstGeom>
              <a:blipFill rotWithShape="0">
                <a:blip r:embed="rId16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Box 105"/>
          <p:cNvSpPr txBox="1"/>
          <p:nvPr/>
        </p:nvSpPr>
        <p:spPr>
          <a:xfrm>
            <a:off x="6155847" y="1577484"/>
            <a:ext cx="30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3: Reallocation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794372" y="3617066"/>
            <a:ext cx="1676706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ounded Rectangle 107"/>
          <p:cNvSpPr/>
          <p:nvPr/>
        </p:nvSpPr>
        <p:spPr>
          <a:xfrm>
            <a:off x="1794372" y="3619217"/>
            <a:ext cx="1676706" cy="976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ounded Rectangle 108"/>
          <p:cNvSpPr/>
          <p:nvPr/>
        </p:nvSpPr>
        <p:spPr>
          <a:xfrm>
            <a:off x="3703524" y="3617067"/>
            <a:ext cx="1629736" cy="9765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ounded Rectangle 109"/>
          <p:cNvSpPr/>
          <p:nvPr/>
        </p:nvSpPr>
        <p:spPr>
          <a:xfrm>
            <a:off x="5547732" y="3825240"/>
            <a:ext cx="659130" cy="601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ounded Rectangle 110"/>
          <p:cNvSpPr/>
          <p:nvPr/>
        </p:nvSpPr>
        <p:spPr>
          <a:xfrm>
            <a:off x="967740" y="3825240"/>
            <a:ext cx="659130" cy="6019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0" y="3622261"/>
                <a:ext cx="6629635" cy="1255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lim>
                      </m:limLow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22261"/>
                <a:ext cx="6629635" cy="1255665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Rounded Rectangle 112"/>
          <p:cNvSpPr/>
          <p:nvPr/>
        </p:nvSpPr>
        <p:spPr>
          <a:xfrm>
            <a:off x="6446088" y="3830760"/>
            <a:ext cx="659130" cy="601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6007844" y="3796733"/>
                <a:ext cx="1214695" cy="912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844" y="3796733"/>
                <a:ext cx="1214695" cy="912814"/>
              </a:xfrm>
              <a:prstGeom prst="rect">
                <a:avLst/>
              </a:prstGeom>
              <a:blipFill rotWithShape="0">
                <a:blip r:embed="rId18"/>
                <a:stretch>
                  <a:fillRect r="-49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61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Reallocation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Any Dimension/Grading</a:t>
            </a:r>
          </a:p>
          <a:p>
            <a:r>
              <a:rPr lang="en-US" dirty="0"/>
              <a:t>Locality</a:t>
            </a:r>
          </a:p>
          <a:p>
            <a:r>
              <a:rPr lang="en-US" dirty="0"/>
              <a:t>Partition of Unity</a:t>
            </a:r>
          </a:p>
          <a:p>
            <a:r>
              <a:rPr lang="en-US" dirty="0"/>
              <a:t>Linear Precision</a:t>
            </a:r>
          </a:p>
          <a:p>
            <a:r>
              <a:rPr lang="en-US" dirty="0"/>
              <a:t>Continuity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in High Dimensions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83" y="1102109"/>
            <a:ext cx="2849789" cy="3377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847" y="3978146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(supplemental material)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82469" y="1299804"/>
            <a:ext cx="2518182" cy="2583550"/>
            <a:chOff x="8012471" y="-5162096"/>
            <a:chExt cx="20016497" cy="205360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1893" y="1238894"/>
              <a:ext cx="10887075" cy="14135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63282" y="-1954275"/>
              <a:ext cx="10877550" cy="13868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2471" y="-5162096"/>
              <a:ext cx="11001375" cy="143065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870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for Smoothness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01536" y="1682086"/>
            <a:ext cx="2867331" cy="1325425"/>
            <a:chOff x="493729" y="3541968"/>
            <a:chExt cx="3170298" cy="146547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493729" y="4873249"/>
              <a:ext cx="3170298" cy="173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540064" y="3956647"/>
              <a:ext cx="2551709" cy="940336"/>
              <a:chOff x="135427" y="2053176"/>
              <a:chExt cx="5100043" cy="940336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139950" y="2057568"/>
                <a:ext cx="2063841" cy="931552"/>
                <a:chOff x="4125560" y="2524133"/>
                <a:chExt cx="1320751" cy="862136"/>
              </a:xfrm>
              <a:solidFill>
                <a:schemeClr val="tx1"/>
              </a:solidFill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4786013" y="2529840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4125560" y="2524133"/>
                  <a:ext cx="660298" cy="85642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135427" y="2053176"/>
                <a:ext cx="5100043" cy="940336"/>
                <a:chOff x="135427" y="2053176"/>
                <a:chExt cx="5100043" cy="940336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135427" y="2057568"/>
                  <a:ext cx="2063841" cy="931552"/>
                  <a:chOff x="4125560" y="2524133"/>
                  <a:chExt cx="1320751" cy="862136"/>
                </a:xfrm>
                <a:solidFill>
                  <a:schemeClr val="tx1"/>
                </a:solidFill>
              </p:grpSpPr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4786013" y="2529840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 flipV="1">
                    <a:off x="4125560" y="2524133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1167589" y="2061960"/>
                  <a:ext cx="2063841" cy="931552"/>
                  <a:chOff x="4125560" y="2524133"/>
                  <a:chExt cx="1320751" cy="862136"/>
                </a:xfrm>
                <a:solidFill>
                  <a:schemeClr val="tx1"/>
                </a:solidFill>
              </p:grpSpPr>
              <p:cxnSp>
                <p:nvCxnSpPr>
                  <p:cNvPr id="28" name="Straight Connector 27"/>
                  <p:cNvCxnSpPr/>
                  <p:nvPr/>
                </p:nvCxnSpPr>
                <p:spPr>
                  <a:xfrm>
                    <a:off x="4786013" y="2529840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 flipV="1">
                    <a:off x="4125560" y="2524133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3171629" y="2053176"/>
                  <a:ext cx="2063841" cy="931552"/>
                  <a:chOff x="4125560" y="2524133"/>
                  <a:chExt cx="1320751" cy="862136"/>
                </a:xfrm>
                <a:solidFill>
                  <a:schemeClr val="tx1"/>
                </a:solidFill>
              </p:grpSpPr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4786013" y="2529840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 flipV="1">
                    <a:off x="4125560" y="2524133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9" name="Group 8"/>
            <p:cNvGrpSpPr/>
            <p:nvPr/>
          </p:nvGrpSpPr>
          <p:grpSpPr>
            <a:xfrm>
              <a:off x="2568075" y="3947864"/>
              <a:ext cx="1032603" cy="931552"/>
              <a:chOff x="4125560" y="2524133"/>
              <a:chExt cx="1320751" cy="862136"/>
            </a:xfrm>
            <a:solidFill>
              <a:schemeClr val="tx1"/>
            </a:solidFill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4786013" y="2529840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4125560" y="2524133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/>
            <p:cNvCxnSpPr/>
            <p:nvPr/>
          </p:nvCxnSpPr>
          <p:spPr>
            <a:xfrm>
              <a:off x="540064" y="4758268"/>
              <a:ext cx="0" cy="2491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555903" y="4758268"/>
              <a:ext cx="0" cy="2491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78505" y="4758268"/>
              <a:ext cx="0" cy="2491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90964" y="4758268"/>
              <a:ext cx="0" cy="2491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305842" y="3543987"/>
                  <a:ext cx="601133" cy="411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5842" y="3543987"/>
                  <a:ext cx="601133" cy="41183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248254" y="3541968"/>
                  <a:ext cx="601133" cy="41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254" y="3541968"/>
                  <a:ext cx="601133" cy="41374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777048" y="3543122"/>
                  <a:ext cx="601133" cy="411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7048" y="3543122"/>
                  <a:ext cx="601133" cy="41126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719460" y="3543122"/>
                  <a:ext cx="601133" cy="411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460" y="3543122"/>
                  <a:ext cx="601133" cy="41126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371"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834635" y="3543282"/>
                  <a:ext cx="601133" cy="413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4635" y="3543282"/>
                  <a:ext cx="601133" cy="41339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561816" y="1675852"/>
            <a:ext cx="2805279" cy="1340075"/>
            <a:chOff x="581865" y="1323832"/>
            <a:chExt cx="3101689" cy="1481670"/>
          </a:xfrm>
        </p:grpSpPr>
        <p:grpSp>
          <p:nvGrpSpPr>
            <p:cNvPr id="37" name="Group 36"/>
            <p:cNvGrpSpPr/>
            <p:nvPr/>
          </p:nvGrpSpPr>
          <p:grpSpPr>
            <a:xfrm>
              <a:off x="581865" y="1768590"/>
              <a:ext cx="3101689" cy="1036912"/>
              <a:chOff x="1791110" y="1766108"/>
              <a:chExt cx="3101689" cy="1036912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796796" y="1766108"/>
                <a:ext cx="3096003" cy="935944"/>
                <a:chOff x="275511" y="655280"/>
                <a:chExt cx="3096003" cy="935944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275511" y="655280"/>
                  <a:ext cx="2063841" cy="931552"/>
                  <a:chOff x="4125560" y="2524133"/>
                  <a:chExt cx="1320751" cy="862136"/>
                </a:xfrm>
                <a:solidFill>
                  <a:schemeClr val="tx1"/>
                </a:solidFill>
              </p:grpSpPr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4786013" y="2529840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 flipV="1">
                    <a:off x="4125560" y="2524133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1307673" y="659672"/>
                  <a:ext cx="2063841" cy="931552"/>
                  <a:chOff x="4125560" y="2524133"/>
                  <a:chExt cx="1320751" cy="862136"/>
                </a:xfrm>
                <a:solidFill>
                  <a:schemeClr val="tx1"/>
                </a:solidFill>
              </p:grpSpPr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4786013" y="2529840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flipV="1">
                    <a:off x="4125560" y="2524133"/>
                    <a:ext cx="660298" cy="856429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1" name="Straight Connector 40"/>
              <p:cNvCxnSpPr/>
              <p:nvPr/>
            </p:nvCxnSpPr>
            <p:spPr>
              <a:xfrm flipV="1">
                <a:off x="1791110" y="2685091"/>
                <a:ext cx="3101689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800635" y="2553848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816474" y="2553848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864476" y="2553848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879039" y="2553848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392291" y="1323832"/>
                  <a:ext cx="601133" cy="41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2291" y="1323832"/>
                  <a:ext cx="601133" cy="41374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319146" y="1348948"/>
                  <a:ext cx="601133" cy="416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146" y="1348948"/>
                  <a:ext cx="601133" cy="41629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793546" y="4036036"/>
                <a:ext cx="3382714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546" y="4036036"/>
                <a:ext cx="3382714" cy="483466"/>
              </a:xfrm>
              <a:prstGeom prst="rect">
                <a:avLst/>
              </a:prstGeom>
              <a:blipFill rotWithShape="0">
                <a:blip r:embed="rId11"/>
                <a:stretch>
                  <a:fillRect l="-360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/>
          <p:cNvSpPr/>
          <p:nvPr/>
        </p:nvSpPr>
        <p:spPr>
          <a:xfrm>
            <a:off x="4793546" y="4047326"/>
            <a:ext cx="2506414" cy="46673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482103" y="4886072"/>
            <a:ext cx="2867332" cy="156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24010" y="4782079"/>
            <a:ext cx="0" cy="225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442771" y="4782079"/>
            <a:ext cx="0" cy="225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367649" y="4782079"/>
            <a:ext cx="0" cy="225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283354" y="4782079"/>
            <a:ext cx="0" cy="225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121043" y="3683839"/>
                <a:ext cx="543686" cy="372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043" y="3683839"/>
                <a:ext cx="543686" cy="372474"/>
              </a:xfrm>
              <a:prstGeom prst="rect">
                <a:avLst/>
              </a:prstGeom>
              <a:blipFill rotWithShape="0"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1622901" y="3908522"/>
                <a:ext cx="562356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01" y="3908522"/>
                <a:ext cx="562356" cy="483466"/>
              </a:xfrm>
              <a:prstGeom prst="rect">
                <a:avLst/>
              </a:prstGeom>
              <a:blipFill rotWithShape="0">
                <a:blip r:embed="rId13"/>
                <a:stretch>
                  <a:fillRect r="-6522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2646139" y="3877572"/>
                <a:ext cx="562356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139" y="3877572"/>
                <a:ext cx="562356" cy="483466"/>
              </a:xfrm>
              <a:prstGeom prst="rect">
                <a:avLst/>
              </a:prstGeom>
              <a:blipFill rotWithShape="0">
                <a:blip r:embed="rId14"/>
                <a:stretch>
                  <a:fillRect r="-6522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/>
          <p:cNvSpPr txBox="1"/>
          <p:nvPr/>
        </p:nvSpPr>
        <p:spPr>
          <a:xfrm>
            <a:off x="1904079" y="3267238"/>
            <a:ext cx="130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=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50143" y="2049189"/>
            <a:ext cx="6060383" cy="2854377"/>
            <a:chOff x="1450143" y="2049189"/>
            <a:chExt cx="6060383" cy="2854377"/>
          </a:xfrm>
        </p:grpSpPr>
        <p:grpSp>
          <p:nvGrpSpPr>
            <p:cNvPr id="57" name="Group 56"/>
            <p:cNvGrpSpPr/>
            <p:nvPr/>
          </p:nvGrpSpPr>
          <p:grpSpPr>
            <a:xfrm>
              <a:off x="1450143" y="4345393"/>
              <a:ext cx="933923" cy="558173"/>
              <a:chOff x="4125560" y="2524133"/>
              <a:chExt cx="1320751" cy="862136"/>
            </a:xfrm>
            <a:solidFill>
              <a:schemeClr val="tx1"/>
            </a:solidFill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4786013" y="2529840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4125560" y="2524133"/>
                <a:ext cx="660298" cy="856431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>
              <a:off x="1916996" y="4057064"/>
              <a:ext cx="933923" cy="842529"/>
              <a:chOff x="4125560" y="2524133"/>
              <a:chExt cx="1320751" cy="862136"/>
            </a:xfrm>
            <a:solidFill>
              <a:schemeClr val="tx1"/>
            </a:solidFill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4786013" y="2529840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4125560" y="2524133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2357168" y="4337172"/>
              <a:ext cx="933923" cy="554478"/>
              <a:chOff x="4125560" y="2529840"/>
              <a:chExt cx="1320751" cy="856429"/>
            </a:xfrm>
            <a:solidFill>
              <a:schemeClr val="tx1"/>
            </a:solidFill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4786013" y="2529840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4125560" y="2548245"/>
                <a:ext cx="641708" cy="83231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Arrow Connector 67"/>
            <p:cNvCxnSpPr/>
            <p:nvPr/>
          </p:nvCxnSpPr>
          <p:spPr>
            <a:xfrm flipH="1">
              <a:off x="3783840" y="3357772"/>
              <a:ext cx="1684594" cy="991315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116494" y="2066683"/>
              <a:ext cx="466907" cy="836951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5649478" y="2061105"/>
              <a:ext cx="466907" cy="836951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583347" y="2062710"/>
              <a:ext cx="466907" cy="836951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6116331" y="2057133"/>
              <a:ext cx="466907" cy="836951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576603" y="2049189"/>
              <a:ext cx="933923" cy="842529"/>
              <a:chOff x="4125560" y="2524133"/>
              <a:chExt cx="1320751" cy="862136"/>
            </a:xfrm>
            <a:solidFill>
              <a:schemeClr val="tx1"/>
            </a:solidFill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4786013" y="2529840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4125560" y="2524133"/>
                <a:ext cx="660298" cy="856429"/>
              </a:xfrm>
              <a:prstGeom prst="line">
                <a:avLst/>
              </a:prstGeom>
              <a:grpFill/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>
              <a:off x="2432850" y="2087651"/>
              <a:ext cx="933196" cy="836952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499434" y="2082074"/>
              <a:ext cx="933196" cy="836952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124453" y="1079046"/>
            <a:ext cx="3680004" cy="497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Linear B-Splines</a:t>
            </a:r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4081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for Smoothness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032980" y="1684513"/>
                <a:ext cx="543686" cy="374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980" y="1684513"/>
                <a:ext cx="543686" cy="374205"/>
              </a:xfrm>
              <a:prstGeom prst="rect">
                <a:avLst/>
              </a:prstGeom>
              <a:blipFill rotWithShape="0"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228639" y="1683469"/>
                <a:ext cx="543686" cy="37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639" y="1683469"/>
                <a:ext cx="543686" cy="376513"/>
              </a:xfrm>
              <a:prstGeom prst="rect">
                <a:avLst/>
              </a:prstGeom>
              <a:blipFill rotWithShape="0"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793545" y="4036036"/>
                <a:ext cx="4184199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m:rPr>
                        <m:nor/>
                      </m:rPr>
                      <a:rPr lang="en-US" dirty="0"/>
                      <m:t>+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545" y="4036036"/>
                <a:ext cx="4184199" cy="483466"/>
              </a:xfrm>
              <a:prstGeom prst="rect">
                <a:avLst/>
              </a:prstGeom>
              <a:blipFill rotWithShape="0">
                <a:blip r:embed="rId5"/>
                <a:stretch>
                  <a:fillRect l="-291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/>
          <p:cNvSpPr/>
          <p:nvPr/>
        </p:nvSpPr>
        <p:spPr>
          <a:xfrm>
            <a:off x="4793545" y="4047326"/>
            <a:ext cx="4127323" cy="46673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1904079" y="3267238"/>
            <a:ext cx="130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=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3764788" y="3357772"/>
            <a:ext cx="1684594" cy="991315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/>
          <p:cNvGrpSpPr/>
          <p:nvPr/>
        </p:nvGrpSpPr>
        <p:grpSpPr>
          <a:xfrm>
            <a:off x="569111" y="2034531"/>
            <a:ext cx="2783238" cy="998728"/>
            <a:chOff x="569111" y="1962745"/>
            <a:chExt cx="2557741" cy="1070513"/>
          </a:xfrm>
        </p:grpSpPr>
        <p:sp>
          <p:nvSpPr>
            <p:cNvPr id="129" name="Freeform 128"/>
            <p:cNvSpPr/>
            <p:nvPr/>
          </p:nvSpPr>
          <p:spPr>
            <a:xfrm>
              <a:off x="578636" y="1974088"/>
              <a:ext cx="2062287" cy="928210"/>
            </a:xfrm>
            <a:custGeom>
              <a:avLst/>
              <a:gdLst>
                <a:gd name="connsiteX0" fmla="*/ 0 w 4901514"/>
                <a:gd name="connsiteY0" fmla="*/ 1425147 h 1425147"/>
                <a:gd name="connsiteX1" fmla="*/ 1227438 w 4901514"/>
                <a:gd name="connsiteY1" fmla="*/ 1070920 h 1425147"/>
                <a:gd name="connsiteX2" fmla="*/ 2438400 w 4901514"/>
                <a:gd name="connsiteY2" fmla="*/ 1 h 1425147"/>
                <a:gd name="connsiteX3" fmla="*/ 3682314 w 4901514"/>
                <a:gd name="connsiteY3" fmla="*/ 1062682 h 1425147"/>
                <a:gd name="connsiteX4" fmla="*/ 4901514 w 4901514"/>
                <a:gd name="connsiteY4" fmla="*/ 1425147 h 142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514" h="1425147">
                  <a:moveTo>
                    <a:pt x="0" y="1425147"/>
                  </a:moveTo>
                  <a:cubicBezTo>
                    <a:pt x="410519" y="1366795"/>
                    <a:pt x="821038" y="1308444"/>
                    <a:pt x="1227438" y="1070920"/>
                  </a:cubicBezTo>
                  <a:cubicBezTo>
                    <a:pt x="1633838" y="833396"/>
                    <a:pt x="2029254" y="1374"/>
                    <a:pt x="2438400" y="1"/>
                  </a:cubicBezTo>
                  <a:cubicBezTo>
                    <a:pt x="2847546" y="-1372"/>
                    <a:pt x="3271795" y="825158"/>
                    <a:pt x="3682314" y="1062682"/>
                  </a:cubicBezTo>
                  <a:cubicBezTo>
                    <a:pt x="4092833" y="1300206"/>
                    <a:pt x="4497173" y="1362676"/>
                    <a:pt x="4901514" y="1425147"/>
                  </a:cubicBezTo>
                </a:path>
              </a:pathLst>
            </a:cu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046762" y="1962745"/>
              <a:ext cx="2080090" cy="928210"/>
            </a:xfrm>
            <a:custGeom>
              <a:avLst/>
              <a:gdLst>
                <a:gd name="connsiteX0" fmla="*/ 0 w 4901514"/>
                <a:gd name="connsiteY0" fmla="*/ 1425147 h 1425147"/>
                <a:gd name="connsiteX1" fmla="*/ 1227438 w 4901514"/>
                <a:gd name="connsiteY1" fmla="*/ 1070920 h 1425147"/>
                <a:gd name="connsiteX2" fmla="*/ 2438400 w 4901514"/>
                <a:gd name="connsiteY2" fmla="*/ 1 h 1425147"/>
                <a:gd name="connsiteX3" fmla="*/ 3682314 w 4901514"/>
                <a:gd name="connsiteY3" fmla="*/ 1062682 h 1425147"/>
                <a:gd name="connsiteX4" fmla="*/ 4901514 w 4901514"/>
                <a:gd name="connsiteY4" fmla="*/ 1425147 h 142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514" h="1425147">
                  <a:moveTo>
                    <a:pt x="0" y="1425147"/>
                  </a:moveTo>
                  <a:cubicBezTo>
                    <a:pt x="410519" y="1366795"/>
                    <a:pt x="821038" y="1308444"/>
                    <a:pt x="1227438" y="1070920"/>
                  </a:cubicBezTo>
                  <a:cubicBezTo>
                    <a:pt x="1633838" y="833396"/>
                    <a:pt x="2029254" y="1374"/>
                    <a:pt x="2438400" y="1"/>
                  </a:cubicBezTo>
                  <a:cubicBezTo>
                    <a:pt x="2847546" y="-1372"/>
                    <a:pt x="3271795" y="825158"/>
                    <a:pt x="3682314" y="1062682"/>
                  </a:cubicBezTo>
                  <a:cubicBezTo>
                    <a:pt x="4092833" y="1300206"/>
                    <a:pt x="4497173" y="1362676"/>
                    <a:pt x="4901514" y="1425147"/>
                  </a:cubicBezTo>
                </a:path>
              </a:pathLst>
            </a:cu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569111" y="2784086"/>
              <a:ext cx="2551940" cy="249172"/>
              <a:chOff x="284152" y="1428063"/>
              <a:chExt cx="2551940" cy="249172"/>
            </a:xfrm>
          </p:grpSpPr>
          <p:cxnSp>
            <p:nvCxnSpPr>
              <p:cNvPr id="132" name="Straight Connector 131"/>
              <p:cNvCxnSpPr/>
              <p:nvPr/>
            </p:nvCxnSpPr>
            <p:spPr>
              <a:xfrm flipV="1">
                <a:off x="284152" y="1554931"/>
                <a:ext cx="255194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93677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802160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327609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836092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310643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819126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4730305" y="1666793"/>
            <a:ext cx="2788892" cy="1364595"/>
            <a:chOff x="4730305" y="1666793"/>
            <a:chExt cx="2788892" cy="13645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596145" y="1666793"/>
                  <a:ext cx="543686" cy="373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145" y="1666793"/>
                  <a:ext cx="543686" cy="37388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644388" y="1669180"/>
                  <a:ext cx="543686" cy="3742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4388" y="1669180"/>
                  <a:ext cx="543686" cy="37420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938783" y="1684513"/>
                  <a:ext cx="543686" cy="371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8783" y="1684513"/>
                  <a:ext cx="543686" cy="37196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826945" y="1669069"/>
                  <a:ext cx="5436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945" y="1669069"/>
                  <a:ext cx="54368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37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6914985" y="1667883"/>
                  <a:ext cx="543686" cy="3717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4985" y="1667883"/>
                  <a:ext cx="543686" cy="37170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9" name="Group 138"/>
            <p:cNvGrpSpPr/>
            <p:nvPr/>
          </p:nvGrpSpPr>
          <p:grpSpPr>
            <a:xfrm>
              <a:off x="4730305" y="2049189"/>
              <a:ext cx="2788892" cy="982199"/>
              <a:chOff x="4048703" y="606722"/>
              <a:chExt cx="2562937" cy="1052796"/>
            </a:xfrm>
          </p:grpSpPr>
          <p:sp>
            <p:nvSpPr>
              <p:cNvPr id="140" name="Freeform 139"/>
              <p:cNvSpPr/>
              <p:nvPr/>
            </p:nvSpPr>
            <p:spPr>
              <a:xfrm>
                <a:off x="4052981" y="606722"/>
                <a:ext cx="1039533" cy="928210"/>
              </a:xfrm>
              <a:custGeom>
                <a:avLst/>
                <a:gdLst>
                  <a:gd name="connsiteX0" fmla="*/ 0 w 4901514"/>
                  <a:gd name="connsiteY0" fmla="*/ 1425147 h 1425147"/>
                  <a:gd name="connsiteX1" fmla="*/ 1227438 w 4901514"/>
                  <a:gd name="connsiteY1" fmla="*/ 1070920 h 1425147"/>
                  <a:gd name="connsiteX2" fmla="*/ 2438400 w 4901514"/>
                  <a:gd name="connsiteY2" fmla="*/ 1 h 1425147"/>
                  <a:gd name="connsiteX3" fmla="*/ 3682314 w 4901514"/>
                  <a:gd name="connsiteY3" fmla="*/ 1062682 h 1425147"/>
                  <a:gd name="connsiteX4" fmla="*/ 4901514 w 4901514"/>
                  <a:gd name="connsiteY4" fmla="*/ 1425147 h 1425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1514" h="1425147">
                    <a:moveTo>
                      <a:pt x="0" y="1425147"/>
                    </a:moveTo>
                    <a:cubicBezTo>
                      <a:pt x="410519" y="1366795"/>
                      <a:pt x="821038" y="1308444"/>
                      <a:pt x="1227438" y="1070920"/>
                    </a:cubicBezTo>
                    <a:cubicBezTo>
                      <a:pt x="1633838" y="833396"/>
                      <a:pt x="2029254" y="1374"/>
                      <a:pt x="2438400" y="1"/>
                    </a:cubicBezTo>
                    <a:cubicBezTo>
                      <a:pt x="2847546" y="-1372"/>
                      <a:pt x="3271795" y="825158"/>
                      <a:pt x="3682314" y="1062682"/>
                    </a:cubicBezTo>
                    <a:cubicBezTo>
                      <a:pt x="4092833" y="1300206"/>
                      <a:pt x="4497173" y="1362676"/>
                      <a:pt x="4901514" y="1425147"/>
                    </a:cubicBezTo>
                  </a:path>
                </a:pathLst>
              </a:cu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 140"/>
              <p:cNvSpPr/>
              <p:nvPr/>
            </p:nvSpPr>
            <p:spPr>
              <a:xfrm>
                <a:off x="4577215" y="606722"/>
                <a:ext cx="1039533" cy="928210"/>
              </a:xfrm>
              <a:custGeom>
                <a:avLst/>
                <a:gdLst>
                  <a:gd name="connsiteX0" fmla="*/ 0 w 4901514"/>
                  <a:gd name="connsiteY0" fmla="*/ 1425147 h 1425147"/>
                  <a:gd name="connsiteX1" fmla="*/ 1227438 w 4901514"/>
                  <a:gd name="connsiteY1" fmla="*/ 1070920 h 1425147"/>
                  <a:gd name="connsiteX2" fmla="*/ 2438400 w 4901514"/>
                  <a:gd name="connsiteY2" fmla="*/ 1 h 1425147"/>
                  <a:gd name="connsiteX3" fmla="*/ 3682314 w 4901514"/>
                  <a:gd name="connsiteY3" fmla="*/ 1062682 h 1425147"/>
                  <a:gd name="connsiteX4" fmla="*/ 4901514 w 4901514"/>
                  <a:gd name="connsiteY4" fmla="*/ 1425147 h 1425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1514" h="1425147">
                    <a:moveTo>
                      <a:pt x="0" y="1425147"/>
                    </a:moveTo>
                    <a:cubicBezTo>
                      <a:pt x="410519" y="1366795"/>
                      <a:pt x="821038" y="1308444"/>
                      <a:pt x="1227438" y="1070920"/>
                    </a:cubicBezTo>
                    <a:cubicBezTo>
                      <a:pt x="1633838" y="833396"/>
                      <a:pt x="2029254" y="1374"/>
                      <a:pt x="2438400" y="1"/>
                    </a:cubicBezTo>
                    <a:cubicBezTo>
                      <a:pt x="2847546" y="-1372"/>
                      <a:pt x="3271795" y="825158"/>
                      <a:pt x="3682314" y="1062682"/>
                    </a:cubicBezTo>
                    <a:cubicBezTo>
                      <a:pt x="4092833" y="1300206"/>
                      <a:pt x="4497173" y="1362676"/>
                      <a:pt x="4901514" y="1425147"/>
                    </a:cubicBezTo>
                  </a:path>
                </a:pathLst>
              </a:cu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5080266" y="606722"/>
                <a:ext cx="1039533" cy="928210"/>
              </a:xfrm>
              <a:custGeom>
                <a:avLst/>
                <a:gdLst>
                  <a:gd name="connsiteX0" fmla="*/ 0 w 4901514"/>
                  <a:gd name="connsiteY0" fmla="*/ 1425147 h 1425147"/>
                  <a:gd name="connsiteX1" fmla="*/ 1227438 w 4901514"/>
                  <a:gd name="connsiteY1" fmla="*/ 1070920 h 1425147"/>
                  <a:gd name="connsiteX2" fmla="*/ 2438400 w 4901514"/>
                  <a:gd name="connsiteY2" fmla="*/ 1 h 1425147"/>
                  <a:gd name="connsiteX3" fmla="*/ 3682314 w 4901514"/>
                  <a:gd name="connsiteY3" fmla="*/ 1062682 h 1425147"/>
                  <a:gd name="connsiteX4" fmla="*/ 4901514 w 4901514"/>
                  <a:gd name="connsiteY4" fmla="*/ 1425147 h 1425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1514" h="1425147">
                    <a:moveTo>
                      <a:pt x="0" y="1425147"/>
                    </a:moveTo>
                    <a:cubicBezTo>
                      <a:pt x="410519" y="1366795"/>
                      <a:pt x="821038" y="1308444"/>
                      <a:pt x="1227438" y="1070920"/>
                    </a:cubicBezTo>
                    <a:cubicBezTo>
                      <a:pt x="1633838" y="833396"/>
                      <a:pt x="2029254" y="1374"/>
                      <a:pt x="2438400" y="1"/>
                    </a:cubicBezTo>
                    <a:cubicBezTo>
                      <a:pt x="2847546" y="-1372"/>
                      <a:pt x="3271795" y="825158"/>
                      <a:pt x="3682314" y="1062682"/>
                    </a:cubicBezTo>
                    <a:cubicBezTo>
                      <a:pt x="4092833" y="1300206"/>
                      <a:pt x="4497173" y="1362676"/>
                      <a:pt x="4901514" y="1425147"/>
                    </a:cubicBezTo>
                  </a:path>
                </a:pathLst>
              </a:cu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4329781" y="606722"/>
                <a:ext cx="1039533" cy="928210"/>
              </a:xfrm>
              <a:custGeom>
                <a:avLst/>
                <a:gdLst>
                  <a:gd name="connsiteX0" fmla="*/ 0 w 4901514"/>
                  <a:gd name="connsiteY0" fmla="*/ 1425147 h 1425147"/>
                  <a:gd name="connsiteX1" fmla="*/ 1227438 w 4901514"/>
                  <a:gd name="connsiteY1" fmla="*/ 1070920 h 1425147"/>
                  <a:gd name="connsiteX2" fmla="*/ 2438400 w 4901514"/>
                  <a:gd name="connsiteY2" fmla="*/ 1 h 1425147"/>
                  <a:gd name="connsiteX3" fmla="*/ 3682314 w 4901514"/>
                  <a:gd name="connsiteY3" fmla="*/ 1062682 h 1425147"/>
                  <a:gd name="connsiteX4" fmla="*/ 4901514 w 4901514"/>
                  <a:gd name="connsiteY4" fmla="*/ 1425147 h 1425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1514" h="1425147">
                    <a:moveTo>
                      <a:pt x="0" y="1425147"/>
                    </a:moveTo>
                    <a:cubicBezTo>
                      <a:pt x="410519" y="1366795"/>
                      <a:pt x="821038" y="1308444"/>
                      <a:pt x="1227438" y="1070920"/>
                    </a:cubicBezTo>
                    <a:cubicBezTo>
                      <a:pt x="1633838" y="833396"/>
                      <a:pt x="2029254" y="1374"/>
                      <a:pt x="2438400" y="1"/>
                    </a:cubicBezTo>
                    <a:cubicBezTo>
                      <a:pt x="2847546" y="-1372"/>
                      <a:pt x="3271795" y="825158"/>
                      <a:pt x="3682314" y="1062682"/>
                    </a:cubicBezTo>
                    <a:cubicBezTo>
                      <a:pt x="4092833" y="1300206"/>
                      <a:pt x="4497173" y="1362676"/>
                      <a:pt x="4901514" y="1425147"/>
                    </a:cubicBezTo>
                  </a:path>
                </a:pathLst>
              </a:cu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4821914" y="606722"/>
                <a:ext cx="1039533" cy="928210"/>
              </a:xfrm>
              <a:custGeom>
                <a:avLst/>
                <a:gdLst>
                  <a:gd name="connsiteX0" fmla="*/ 0 w 4901514"/>
                  <a:gd name="connsiteY0" fmla="*/ 1425147 h 1425147"/>
                  <a:gd name="connsiteX1" fmla="*/ 1227438 w 4901514"/>
                  <a:gd name="connsiteY1" fmla="*/ 1070920 h 1425147"/>
                  <a:gd name="connsiteX2" fmla="*/ 2438400 w 4901514"/>
                  <a:gd name="connsiteY2" fmla="*/ 1 h 1425147"/>
                  <a:gd name="connsiteX3" fmla="*/ 3682314 w 4901514"/>
                  <a:gd name="connsiteY3" fmla="*/ 1062682 h 1425147"/>
                  <a:gd name="connsiteX4" fmla="*/ 4901514 w 4901514"/>
                  <a:gd name="connsiteY4" fmla="*/ 1425147 h 1425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1514" h="1425147">
                    <a:moveTo>
                      <a:pt x="0" y="1425147"/>
                    </a:moveTo>
                    <a:cubicBezTo>
                      <a:pt x="410519" y="1366795"/>
                      <a:pt x="821038" y="1308444"/>
                      <a:pt x="1227438" y="1070920"/>
                    </a:cubicBezTo>
                    <a:cubicBezTo>
                      <a:pt x="1633838" y="833396"/>
                      <a:pt x="2029254" y="1374"/>
                      <a:pt x="2438400" y="1"/>
                    </a:cubicBezTo>
                    <a:cubicBezTo>
                      <a:pt x="2847546" y="-1372"/>
                      <a:pt x="3271795" y="825158"/>
                      <a:pt x="3682314" y="1062682"/>
                    </a:cubicBezTo>
                    <a:cubicBezTo>
                      <a:pt x="4092833" y="1300206"/>
                      <a:pt x="4497173" y="1362676"/>
                      <a:pt x="4901514" y="1425147"/>
                    </a:cubicBezTo>
                  </a:path>
                </a:pathLst>
              </a:cu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5295307" y="608065"/>
                <a:ext cx="1039533" cy="928210"/>
              </a:xfrm>
              <a:custGeom>
                <a:avLst/>
                <a:gdLst>
                  <a:gd name="connsiteX0" fmla="*/ 0 w 4901514"/>
                  <a:gd name="connsiteY0" fmla="*/ 1425147 h 1425147"/>
                  <a:gd name="connsiteX1" fmla="*/ 1227438 w 4901514"/>
                  <a:gd name="connsiteY1" fmla="*/ 1070920 h 1425147"/>
                  <a:gd name="connsiteX2" fmla="*/ 2438400 w 4901514"/>
                  <a:gd name="connsiteY2" fmla="*/ 1 h 1425147"/>
                  <a:gd name="connsiteX3" fmla="*/ 3682314 w 4901514"/>
                  <a:gd name="connsiteY3" fmla="*/ 1062682 h 1425147"/>
                  <a:gd name="connsiteX4" fmla="*/ 4901514 w 4901514"/>
                  <a:gd name="connsiteY4" fmla="*/ 1425147 h 1425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1514" h="1425147">
                    <a:moveTo>
                      <a:pt x="0" y="1425147"/>
                    </a:moveTo>
                    <a:cubicBezTo>
                      <a:pt x="410519" y="1366795"/>
                      <a:pt x="821038" y="1308444"/>
                      <a:pt x="1227438" y="1070920"/>
                    </a:cubicBezTo>
                    <a:cubicBezTo>
                      <a:pt x="1633838" y="833396"/>
                      <a:pt x="2029254" y="1374"/>
                      <a:pt x="2438400" y="1"/>
                    </a:cubicBezTo>
                    <a:cubicBezTo>
                      <a:pt x="2847546" y="-1372"/>
                      <a:pt x="3271795" y="825158"/>
                      <a:pt x="3682314" y="1062682"/>
                    </a:cubicBezTo>
                    <a:cubicBezTo>
                      <a:pt x="4092833" y="1300206"/>
                      <a:pt x="4497173" y="1362676"/>
                      <a:pt x="4901514" y="1425147"/>
                    </a:cubicBezTo>
                  </a:path>
                </a:pathLst>
              </a:cu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5572107" y="608065"/>
                <a:ext cx="1039533" cy="928210"/>
              </a:xfrm>
              <a:custGeom>
                <a:avLst/>
                <a:gdLst>
                  <a:gd name="connsiteX0" fmla="*/ 0 w 4901514"/>
                  <a:gd name="connsiteY0" fmla="*/ 1425147 h 1425147"/>
                  <a:gd name="connsiteX1" fmla="*/ 1227438 w 4901514"/>
                  <a:gd name="connsiteY1" fmla="*/ 1070920 h 1425147"/>
                  <a:gd name="connsiteX2" fmla="*/ 2438400 w 4901514"/>
                  <a:gd name="connsiteY2" fmla="*/ 1 h 1425147"/>
                  <a:gd name="connsiteX3" fmla="*/ 3682314 w 4901514"/>
                  <a:gd name="connsiteY3" fmla="*/ 1062682 h 1425147"/>
                  <a:gd name="connsiteX4" fmla="*/ 4901514 w 4901514"/>
                  <a:gd name="connsiteY4" fmla="*/ 1425147 h 1425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1514" h="1425147">
                    <a:moveTo>
                      <a:pt x="0" y="1425147"/>
                    </a:moveTo>
                    <a:cubicBezTo>
                      <a:pt x="410519" y="1366795"/>
                      <a:pt x="821038" y="1308444"/>
                      <a:pt x="1227438" y="1070920"/>
                    </a:cubicBezTo>
                    <a:cubicBezTo>
                      <a:pt x="1633838" y="833396"/>
                      <a:pt x="2029254" y="1374"/>
                      <a:pt x="2438400" y="1"/>
                    </a:cubicBezTo>
                    <a:cubicBezTo>
                      <a:pt x="2847546" y="-1372"/>
                      <a:pt x="3271795" y="825158"/>
                      <a:pt x="3682314" y="1062682"/>
                    </a:cubicBezTo>
                    <a:cubicBezTo>
                      <a:pt x="4092833" y="1300206"/>
                      <a:pt x="4497173" y="1362676"/>
                      <a:pt x="4901514" y="1425147"/>
                    </a:cubicBezTo>
                  </a:path>
                </a:pathLst>
              </a:cu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7" name="Group 146"/>
              <p:cNvGrpSpPr/>
              <p:nvPr/>
            </p:nvGrpSpPr>
            <p:grpSpPr>
              <a:xfrm>
                <a:off x="4048703" y="1410346"/>
                <a:ext cx="2551940" cy="249172"/>
                <a:chOff x="284152" y="1428063"/>
                <a:chExt cx="2551940" cy="249172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 flipV="1">
                  <a:off x="284152" y="1554931"/>
                  <a:ext cx="2551940" cy="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293677" y="1428063"/>
                  <a:ext cx="0" cy="2491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802160" y="1428063"/>
                  <a:ext cx="0" cy="2491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2327609" y="1428063"/>
                  <a:ext cx="0" cy="2491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2836092" y="1428063"/>
                  <a:ext cx="0" cy="2491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1310643" y="1428063"/>
                  <a:ext cx="0" cy="2491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1819126" y="1428063"/>
                  <a:ext cx="0" cy="2491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Box 159"/>
                <p:cNvSpPr txBox="1"/>
                <p:nvPr/>
              </p:nvSpPr>
              <p:spPr>
                <a:xfrm>
                  <a:off x="5320785" y="1684513"/>
                  <a:ext cx="543686" cy="371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TextBox 1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0785" y="1684513"/>
                  <a:ext cx="543686" cy="37196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3371"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/>
                <p:cNvSpPr txBox="1"/>
                <p:nvPr/>
              </p:nvSpPr>
              <p:spPr>
                <a:xfrm>
                  <a:off x="6277305" y="1667498"/>
                  <a:ext cx="543686" cy="372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1" name="TextBox 1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7305" y="1667498"/>
                  <a:ext cx="543686" cy="37247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0" name="Group 189"/>
          <p:cNvGrpSpPr/>
          <p:nvPr/>
        </p:nvGrpSpPr>
        <p:grpSpPr>
          <a:xfrm>
            <a:off x="529536" y="4029229"/>
            <a:ext cx="2788892" cy="982199"/>
            <a:chOff x="4048703" y="606722"/>
            <a:chExt cx="2562937" cy="1052796"/>
          </a:xfrm>
        </p:grpSpPr>
        <p:sp>
          <p:nvSpPr>
            <p:cNvPr id="192" name="Freeform 191"/>
            <p:cNvSpPr/>
            <p:nvPr/>
          </p:nvSpPr>
          <p:spPr>
            <a:xfrm>
              <a:off x="4577215" y="1176959"/>
              <a:ext cx="1039533" cy="357972"/>
            </a:xfrm>
            <a:custGeom>
              <a:avLst/>
              <a:gdLst>
                <a:gd name="connsiteX0" fmla="*/ 0 w 4901514"/>
                <a:gd name="connsiteY0" fmla="*/ 1425147 h 1425147"/>
                <a:gd name="connsiteX1" fmla="*/ 1227438 w 4901514"/>
                <a:gd name="connsiteY1" fmla="*/ 1070920 h 1425147"/>
                <a:gd name="connsiteX2" fmla="*/ 2438400 w 4901514"/>
                <a:gd name="connsiteY2" fmla="*/ 1 h 1425147"/>
                <a:gd name="connsiteX3" fmla="*/ 3682314 w 4901514"/>
                <a:gd name="connsiteY3" fmla="*/ 1062682 h 1425147"/>
                <a:gd name="connsiteX4" fmla="*/ 4901514 w 4901514"/>
                <a:gd name="connsiteY4" fmla="*/ 1425147 h 142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514" h="1425147">
                  <a:moveTo>
                    <a:pt x="0" y="1425147"/>
                  </a:moveTo>
                  <a:cubicBezTo>
                    <a:pt x="410519" y="1366795"/>
                    <a:pt x="821038" y="1308444"/>
                    <a:pt x="1227438" y="1070920"/>
                  </a:cubicBezTo>
                  <a:cubicBezTo>
                    <a:pt x="1633838" y="833396"/>
                    <a:pt x="2029254" y="1374"/>
                    <a:pt x="2438400" y="1"/>
                  </a:cubicBezTo>
                  <a:cubicBezTo>
                    <a:pt x="2847546" y="-1372"/>
                    <a:pt x="3271795" y="825158"/>
                    <a:pt x="3682314" y="1062682"/>
                  </a:cubicBezTo>
                  <a:cubicBezTo>
                    <a:pt x="4092833" y="1300206"/>
                    <a:pt x="4497173" y="1362676"/>
                    <a:pt x="4901514" y="1425147"/>
                  </a:cubicBezTo>
                </a:path>
              </a:pathLst>
            </a:cu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5080266" y="606722"/>
              <a:ext cx="1039533" cy="928210"/>
            </a:xfrm>
            <a:custGeom>
              <a:avLst/>
              <a:gdLst>
                <a:gd name="connsiteX0" fmla="*/ 0 w 4901514"/>
                <a:gd name="connsiteY0" fmla="*/ 1425147 h 1425147"/>
                <a:gd name="connsiteX1" fmla="*/ 1227438 w 4901514"/>
                <a:gd name="connsiteY1" fmla="*/ 1070920 h 1425147"/>
                <a:gd name="connsiteX2" fmla="*/ 2438400 w 4901514"/>
                <a:gd name="connsiteY2" fmla="*/ 1 h 1425147"/>
                <a:gd name="connsiteX3" fmla="*/ 3682314 w 4901514"/>
                <a:gd name="connsiteY3" fmla="*/ 1062682 h 1425147"/>
                <a:gd name="connsiteX4" fmla="*/ 4901514 w 4901514"/>
                <a:gd name="connsiteY4" fmla="*/ 1425147 h 142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514" h="1425147">
                  <a:moveTo>
                    <a:pt x="0" y="1425147"/>
                  </a:moveTo>
                  <a:cubicBezTo>
                    <a:pt x="410519" y="1366795"/>
                    <a:pt x="821038" y="1308444"/>
                    <a:pt x="1227438" y="1070920"/>
                  </a:cubicBezTo>
                  <a:cubicBezTo>
                    <a:pt x="1633838" y="833396"/>
                    <a:pt x="2029254" y="1374"/>
                    <a:pt x="2438400" y="1"/>
                  </a:cubicBezTo>
                  <a:cubicBezTo>
                    <a:pt x="2847546" y="-1372"/>
                    <a:pt x="3271795" y="825158"/>
                    <a:pt x="3682314" y="1062682"/>
                  </a:cubicBezTo>
                  <a:cubicBezTo>
                    <a:pt x="4092833" y="1300206"/>
                    <a:pt x="4497173" y="1362676"/>
                    <a:pt x="4901514" y="1425147"/>
                  </a:cubicBezTo>
                </a:path>
              </a:pathLst>
            </a:cu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821914" y="911727"/>
              <a:ext cx="1039533" cy="623205"/>
            </a:xfrm>
            <a:custGeom>
              <a:avLst/>
              <a:gdLst>
                <a:gd name="connsiteX0" fmla="*/ 0 w 4901514"/>
                <a:gd name="connsiteY0" fmla="*/ 1425147 h 1425147"/>
                <a:gd name="connsiteX1" fmla="*/ 1227438 w 4901514"/>
                <a:gd name="connsiteY1" fmla="*/ 1070920 h 1425147"/>
                <a:gd name="connsiteX2" fmla="*/ 2438400 w 4901514"/>
                <a:gd name="connsiteY2" fmla="*/ 1 h 1425147"/>
                <a:gd name="connsiteX3" fmla="*/ 3682314 w 4901514"/>
                <a:gd name="connsiteY3" fmla="*/ 1062682 h 1425147"/>
                <a:gd name="connsiteX4" fmla="*/ 4901514 w 4901514"/>
                <a:gd name="connsiteY4" fmla="*/ 1425147 h 142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514" h="1425147">
                  <a:moveTo>
                    <a:pt x="0" y="1425147"/>
                  </a:moveTo>
                  <a:cubicBezTo>
                    <a:pt x="410519" y="1366795"/>
                    <a:pt x="821038" y="1308444"/>
                    <a:pt x="1227438" y="1070920"/>
                  </a:cubicBezTo>
                  <a:cubicBezTo>
                    <a:pt x="1633838" y="833396"/>
                    <a:pt x="2029254" y="1374"/>
                    <a:pt x="2438400" y="1"/>
                  </a:cubicBezTo>
                  <a:cubicBezTo>
                    <a:pt x="2847546" y="-1372"/>
                    <a:pt x="3271795" y="825158"/>
                    <a:pt x="3682314" y="1062682"/>
                  </a:cubicBezTo>
                  <a:cubicBezTo>
                    <a:pt x="4092833" y="1300206"/>
                    <a:pt x="4497173" y="1362676"/>
                    <a:pt x="4901514" y="1425147"/>
                  </a:cubicBezTo>
                </a:path>
              </a:pathLst>
            </a:cu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5295307" y="913070"/>
              <a:ext cx="1039533" cy="623205"/>
            </a:xfrm>
            <a:custGeom>
              <a:avLst/>
              <a:gdLst>
                <a:gd name="connsiteX0" fmla="*/ 0 w 4901514"/>
                <a:gd name="connsiteY0" fmla="*/ 1425147 h 1425147"/>
                <a:gd name="connsiteX1" fmla="*/ 1227438 w 4901514"/>
                <a:gd name="connsiteY1" fmla="*/ 1070920 h 1425147"/>
                <a:gd name="connsiteX2" fmla="*/ 2438400 w 4901514"/>
                <a:gd name="connsiteY2" fmla="*/ 1 h 1425147"/>
                <a:gd name="connsiteX3" fmla="*/ 3682314 w 4901514"/>
                <a:gd name="connsiteY3" fmla="*/ 1062682 h 1425147"/>
                <a:gd name="connsiteX4" fmla="*/ 4901514 w 4901514"/>
                <a:gd name="connsiteY4" fmla="*/ 1425147 h 142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514" h="1425147">
                  <a:moveTo>
                    <a:pt x="0" y="1425147"/>
                  </a:moveTo>
                  <a:cubicBezTo>
                    <a:pt x="410519" y="1366795"/>
                    <a:pt x="821038" y="1308444"/>
                    <a:pt x="1227438" y="1070920"/>
                  </a:cubicBezTo>
                  <a:cubicBezTo>
                    <a:pt x="1633838" y="833396"/>
                    <a:pt x="2029254" y="1374"/>
                    <a:pt x="2438400" y="1"/>
                  </a:cubicBezTo>
                  <a:cubicBezTo>
                    <a:pt x="2847546" y="-1372"/>
                    <a:pt x="3271795" y="825158"/>
                    <a:pt x="3682314" y="1062682"/>
                  </a:cubicBezTo>
                  <a:cubicBezTo>
                    <a:pt x="4092833" y="1300206"/>
                    <a:pt x="4497173" y="1362676"/>
                    <a:pt x="4901514" y="1425147"/>
                  </a:cubicBezTo>
                </a:path>
              </a:pathLst>
            </a:cu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5572107" y="1178302"/>
              <a:ext cx="1039533" cy="357972"/>
            </a:xfrm>
            <a:custGeom>
              <a:avLst/>
              <a:gdLst>
                <a:gd name="connsiteX0" fmla="*/ 0 w 4901514"/>
                <a:gd name="connsiteY0" fmla="*/ 1425147 h 1425147"/>
                <a:gd name="connsiteX1" fmla="*/ 1227438 w 4901514"/>
                <a:gd name="connsiteY1" fmla="*/ 1070920 h 1425147"/>
                <a:gd name="connsiteX2" fmla="*/ 2438400 w 4901514"/>
                <a:gd name="connsiteY2" fmla="*/ 1 h 1425147"/>
                <a:gd name="connsiteX3" fmla="*/ 3682314 w 4901514"/>
                <a:gd name="connsiteY3" fmla="*/ 1062682 h 1425147"/>
                <a:gd name="connsiteX4" fmla="*/ 4901514 w 4901514"/>
                <a:gd name="connsiteY4" fmla="*/ 1425147 h 142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514" h="1425147">
                  <a:moveTo>
                    <a:pt x="0" y="1425147"/>
                  </a:moveTo>
                  <a:cubicBezTo>
                    <a:pt x="410519" y="1366795"/>
                    <a:pt x="821038" y="1308444"/>
                    <a:pt x="1227438" y="1070920"/>
                  </a:cubicBezTo>
                  <a:cubicBezTo>
                    <a:pt x="1633838" y="833396"/>
                    <a:pt x="2029254" y="1374"/>
                    <a:pt x="2438400" y="1"/>
                  </a:cubicBezTo>
                  <a:cubicBezTo>
                    <a:pt x="2847546" y="-1372"/>
                    <a:pt x="3271795" y="825158"/>
                    <a:pt x="3682314" y="1062682"/>
                  </a:cubicBezTo>
                  <a:cubicBezTo>
                    <a:pt x="4092833" y="1300206"/>
                    <a:pt x="4497173" y="1362676"/>
                    <a:pt x="4901514" y="1425147"/>
                  </a:cubicBezTo>
                </a:path>
              </a:pathLst>
            </a:cu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4048703" y="1410346"/>
              <a:ext cx="2551940" cy="249172"/>
              <a:chOff x="284152" y="1428063"/>
              <a:chExt cx="2551940" cy="249172"/>
            </a:xfrm>
          </p:grpSpPr>
          <p:cxnSp>
            <p:nvCxnSpPr>
              <p:cNvPr id="199" name="Straight Connector 198"/>
              <p:cNvCxnSpPr/>
              <p:nvPr/>
            </p:nvCxnSpPr>
            <p:spPr>
              <a:xfrm flipV="1">
                <a:off x="284152" y="1554931"/>
                <a:ext cx="255194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93677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802160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327609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836092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1310643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1819126" y="1428063"/>
                <a:ext cx="0" cy="2491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TextBox 207"/>
              <p:cNvSpPr txBox="1"/>
              <p:nvPr/>
            </p:nvSpPr>
            <p:spPr>
              <a:xfrm>
                <a:off x="969929" y="4137699"/>
                <a:ext cx="562356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08" name="TextBox 2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929" y="4137699"/>
                <a:ext cx="562356" cy="483466"/>
              </a:xfrm>
              <a:prstGeom prst="rect">
                <a:avLst/>
              </a:prstGeom>
              <a:blipFill rotWithShape="0">
                <a:blip r:embed="rId13"/>
                <a:stretch>
                  <a:fillRect r="-6522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Box 208"/>
              <p:cNvSpPr txBox="1"/>
              <p:nvPr/>
            </p:nvSpPr>
            <p:spPr>
              <a:xfrm>
                <a:off x="2827851" y="4152597"/>
                <a:ext cx="562356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09" name="TextBox 2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851" y="4152597"/>
                <a:ext cx="562356" cy="483466"/>
              </a:xfrm>
              <a:prstGeom prst="rect">
                <a:avLst/>
              </a:prstGeom>
              <a:blipFill rotWithShape="0">
                <a:blip r:embed="rId14"/>
                <a:stretch>
                  <a:fillRect r="-5435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TextBox 209"/>
              <p:cNvSpPr txBox="1"/>
              <p:nvPr/>
            </p:nvSpPr>
            <p:spPr>
              <a:xfrm>
                <a:off x="1461321" y="3858615"/>
                <a:ext cx="562356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10" name="TextBox 2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321" y="3858615"/>
                <a:ext cx="562356" cy="483466"/>
              </a:xfrm>
              <a:prstGeom prst="rect">
                <a:avLst/>
              </a:prstGeom>
              <a:blipFill rotWithShape="0">
                <a:blip r:embed="rId15"/>
                <a:stretch>
                  <a:fillRect r="-5435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Box 210"/>
              <p:cNvSpPr txBox="1"/>
              <p:nvPr/>
            </p:nvSpPr>
            <p:spPr>
              <a:xfrm>
                <a:off x="2430521" y="3839510"/>
                <a:ext cx="562356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11" name="TextBox 2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521" y="3839510"/>
                <a:ext cx="562356" cy="483466"/>
              </a:xfrm>
              <a:prstGeom prst="rect">
                <a:avLst/>
              </a:prstGeom>
              <a:blipFill rotWithShape="0">
                <a:blip r:embed="rId16"/>
                <a:stretch>
                  <a:fillRect r="-5435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TextBox 211"/>
              <p:cNvSpPr txBox="1"/>
              <p:nvPr/>
            </p:nvSpPr>
            <p:spPr>
              <a:xfrm>
                <a:off x="1936456" y="3574063"/>
                <a:ext cx="562356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12" name="TextBox 2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456" y="3574063"/>
                <a:ext cx="562356" cy="483466"/>
              </a:xfrm>
              <a:prstGeom prst="rect">
                <a:avLst/>
              </a:prstGeom>
              <a:blipFill rotWithShape="0">
                <a:blip r:embed="rId17"/>
                <a:stretch>
                  <a:fillRect r="-5435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8136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0" y="-26710"/>
            <a:ext cx="8229600" cy="857250"/>
          </a:xfrm>
          <a:ln>
            <a:noFill/>
          </a:ln>
        </p:spPr>
        <p:txBody>
          <a:bodyPr/>
          <a:lstStyle/>
          <a:p>
            <a:r>
              <a:rPr lang="en-US"/>
              <a:t>Interpolation Steps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643921" y="1174650"/>
            <a:ext cx="4292359" cy="2865385"/>
            <a:chOff x="4643921" y="1174650"/>
            <a:chExt cx="4292359" cy="2865385"/>
          </a:xfrm>
        </p:grpSpPr>
        <p:sp>
          <p:nvSpPr>
            <p:cNvPr id="260" name="Rectangle 259"/>
            <p:cNvSpPr/>
            <p:nvPr/>
          </p:nvSpPr>
          <p:spPr>
            <a:xfrm>
              <a:off x="5861197" y="2324811"/>
              <a:ext cx="187130" cy="187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1" name="Straight Connector 260"/>
            <p:cNvCxnSpPr/>
            <p:nvPr/>
          </p:nvCxnSpPr>
          <p:spPr>
            <a:xfrm flipH="1">
              <a:off x="5861197" y="2324811"/>
              <a:ext cx="187130" cy="1871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Rectangle 261"/>
            <p:cNvSpPr/>
            <p:nvPr/>
          </p:nvSpPr>
          <p:spPr>
            <a:xfrm>
              <a:off x="6048328" y="2324811"/>
              <a:ext cx="187130" cy="187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3" name="Straight Connector 262"/>
            <p:cNvCxnSpPr/>
            <p:nvPr/>
          </p:nvCxnSpPr>
          <p:spPr>
            <a:xfrm flipH="1">
              <a:off x="6048328" y="2324811"/>
              <a:ext cx="187130" cy="1871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Rectangle 263"/>
            <p:cNvSpPr/>
            <p:nvPr/>
          </p:nvSpPr>
          <p:spPr>
            <a:xfrm>
              <a:off x="6235599" y="2325066"/>
              <a:ext cx="187130" cy="187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5" name="Straight Connector 264"/>
            <p:cNvCxnSpPr/>
            <p:nvPr/>
          </p:nvCxnSpPr>
          <p:spPr>
            <a:xfrm flipH="1">
              <a:off x="6235599" y="2325066"/>
              <a:ext cx="187130" cy="1871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/>
            <p:cNvSpPr/>
            <p:nvPr/>
          </p:nvSpPr>
          <p:spPr>
            <a:xfrm>
              <a:off x="5625364" y="2324811"/>
              <a:ext cx="240015" cy="187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Connector 266"/>
            <p:cNvCxnSpPr/>
            <p:nvPr/>
          </p:nvCxnSpPr>
          <p:spPr>
            <a:xfrm flipH="1">
              <a:off x="5625364" y="2324811"/>
              <a:ext cx="240015" cy="1871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625364" y="1949962"/>
              <a:ext cx="240015" cy="187130"/>
              <a:chOff x="2100263" y="3121819"/>
              <a:chExt cx="757238" cy="757238"/>
            </a:xfrm>
            <a:effectLst/>
          </p:grpSpPr>
          <p:sp>
            <p:nvSpPr>
              <p:cNvPr id="272" name="Rectangle 271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3" name="Straight Connector 272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" name="Group 268"/>
            <p:cNvGrpSpPr/>
            <p:nvPr/>
          </p:nvGrpSpPr>
          <p:grpSpPr>
            <a:xfrm>
              <a:off x="5625364" y="2137935"/>
              <a:ext cx="240015" cy="187130"/>
              <a:chOff x="2100263" y="3121819"/>
              <a:chExt cx="757238" cy="757238"/>
            </a:xfrm>
            <a:effectLst/>
          </p:grpSpPr>
          <p:sp>
            <p:nvSpPr>
              <p:cNvPr id="270" name="Rectangle 269"/>
              <p:cNvSpPr/>
              <p:nvPr/>
            </p:nvSpPr>
            <p:spPr>
              <a:xfrm>
                <a:off x="2100263" y="3121819"/>
                <a:ext cx="757238" cy="7572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1" name="Straight Connector 270"/>
              <p:cNvCxnSpPr/>
              <p:nvPr/>
            </p:nvCxnSpPr>
            <p:spPr>
              <a:xfrm flipH="1">
                <a:off x="2100263" y="3121819"/>
                <a:ext cx="757238" cy="7572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TextBox 273"/>
                <p:cNvSpPr txBox="1"/>
                <p:nvPr/>
              </p:nvSpPr>
              <p:spPr>
                <a:xfrm>
                  <a:off x="5859139" y="2446814"/>
                  <a:ext cx="4717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4" name="TextBox 2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9139" y="2446814"/>
                  <a:ext cx="471732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5" name="Straight Arrow Connector 274"/>
            <p:cNvCxnSpPr/>
            <p:nvPr/>
          </p:nvCxnSpPr>
          <p:spPr>
            <a:xfrm>
              <a:off x="6679832" y="2324811"/>
              <a:ext cx="590641" cy="41656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7675231" y="3219230"/>
                  <a:ext cx="512063" cy="374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5231" y="3219230"/>
                  <a:ext cx="512063" cy="37407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7" name="Group 116"/>
            <p:cNvGrpSpPr/>
            <p:nvPr/>
          </p:nvGrpSpPr>
          <p:grpSpPr>
            <a:xfrm>
              <a:off x="7676478" y="3080204"/>
              <a:ext cx="562343" cy="187130"/>
              <a:chOff x="539692" y="3695811"/>
              <a:chExt cx="374261" cy="187130"/>
            </a:xfrm>
            <a:noFill/>
            <a:effectLst/>
          </p:grpSpPr>
          <p:sp>
            <p:nvSpPr>
              <p:cNvPr id="118" name="Rectangle 117"/>
              <p:cNvSpPr/>
              <p:nvPr/>
            </p:nvSpPr>
            <p:spPr>
              <a:xfrm>
                <a:off x="539692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 flipH="1">
                <a:off x="539692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120" name="Rectangle 119"/>
              <p:cNvSpPr/>
              <p:nvPr/>
            </p:nvSpPr>
            <p:spPr>
              <a:xfrm>
                <a:off x="726823" y="3695811"/>
                <a:ext cx="187130" cy="18713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 flipH="1">
                <a:off x="726823" y="3695811"/>
                <a:ext cx="187130" cy="187130"/>
              </a:xfrm>
              <a:prstGeom prst="lin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  <p:sp>
          <p:nvSpPr>
            <p:cNvPr id="122" name="Rectangle 121"/>
            <p:cNvSpPr/>
            <p:nvPr/>
          </p:nvSpPr>
          <p:spPr>
            <a:xfrm>
              <a:off x="7440645" y="3080204"/>
              <a:ext cx="240015" cy="18713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 flipH="1">
              <a:off x="7440645" y="3080204"/>
              <a:ext cx="240015" cy="18713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124" name="Group 123"/>
            <p:cNvGrpSpPr/>
            <p:nvPr/>
          </p:nvGrpSpPr>
          <p:grpSpPr>
            <a:xfrm>
              <a:off x="7440645" y="2705355"/>
              <a:ext cx="240015" cy="375103"/>
              <a:chOff x="303859" y="3320962"/>
              <a:chExt cx="240015" cy="375103"/>
            </a:xfrm>
            <a:noFill/>
            <a:effectLst/>
          </p:grpSpPr>
          <p:grpSp>
            <p:nvGrpSpPr>
              <p:cNvPr id="125" name="Group 124"/>
              <p:cNvGrpSpPr/>
              <p:nvPr/>
            </p:nvGrpSpPr>
            <p:grpSpPr>
              <a:xfrm>
                <a:off x="303859" y="3320962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0" name="Straight Connector 129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>
                <a:off x="303859" y="3508935"/>
                <a:ext cx="240015" cy="187130"/>
                <a:chOff x="2100263" y="3121819"/>
                <a:chExt cx="757238" cy="757238"/>
              </a:xfrm>
              <a:grpFill/>
              <a:effectLst/>
            </p:grpSpPr>
            <p:sp>
              <p:nvSpPr>
                <p:cNvPr id="127" name="Rectangle 126"/>
                <p:cNvSpPr/>
                <p:nvPr/>
              </p:nvSpPr>
              <p:spPr>
                <a:xfrm>
                  <a:off x="2100263" y="3121819"/>
                  <a:ext cx="757238" cy="757238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8" name="Straight Connector 127"/>
                <p:cNvCxnSpPr/>
                <p:nvPr/>
              </p:nvCxnSpPr>
              <p:spPr>
                <a:xfrm flipH="1">
                  <a:off x="2100263" y="3121819"/>
                  <a:ext cx="757238" cy="757238"/>
                </a:xfrm>
                <a:prstGeom prst="line">
                  <a:avLst/>
                </a:prstGeom>
                <a:grpFill/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/>
                <p:cNvSpPr txBox="1"/>
                <p:nvPr/>
              </p:nvSpPr>
              <p:spPr>
                <a:xfrm>
                  <a:off x="5753001" y="3669997"/>
                  <a:ext cx="512063" cy="3700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7" name="TextBox 1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3001" y="3669997"/>
                  <a:ext cx="512063" cy="37003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8" name="Group 147"/>
            <p:cNvGrpSpPr/>
            <p:nvPr/>
          </p:nvGrpSpPr>
          <p:grpSpPr>
            <a:xfrm>
              <a:off x="5864608" y="3501784"/>
              <a:ext cx="374260" cy="184893"/>
              <a:chOff x="1085416" y="3150573"/>
              <a:chExt cx="602742" cy="301371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1085416" y="3150573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Connector 149"/>
              <p:cNvCxnSpPr/>
              <p:nvPr/>
            </p:nvCxnSpPr>
            <p:spPr>
              <a:xfrm flipH="1">
                <a:off x="1085416" y="3150573"/>
                <a:ext cx="301371" cy="301371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Rectangle 150"/>
              <p:cNvSpPr/>
              <p:nvPr/>
            </p:nvSpPr>
            <p:spPr>
              <a:xfrm>
                <a:off x="1386787" y="3150573"/>
                <a:ext cx="301371" cy="30137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 flipH="1">
                <a:off x="1386787" y="3150573"/>
                <a:ext cx="301371" cy="301371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5681660" y="3121918"/>
              <a:ext cx="183719" cy="564759"/>
              <a:chOff x="415388" y="2690670"/>
              <a:chExt cx="240015" cy="561979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415388" y="3065519"/>
                <a:ext cx="240015" cy="18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6" name="Straight Connector 155"/>
              <p:cNvCxnSpPr/>
              <p:nvPr/>
            </p:nvCxnSpPr>
            <p:spPr>
              <a:xfrm flipH="1">
                <a:off x="415388" y="3065519"/>
                <a:ext cx="240015" cy="18713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/>
              <p:cNvGrpSpPr/>
              <p:nvPr/>
            </p:nvGrpSpPr>
            <p:grpSpPr>
              <a:xfrm>
                <a:off x="415388" y="2690670"/>
                <a:ext cx="240015" cy="375104"/>
                <a:chOff x="697517" y="2546883"/>
                <a:chExt cx="386541" cy="604100"/>
              </a:xfrm>
            </p:grpSpPr>
            <p:grpSp>
              <p:nvGrpSpPr>
                <p:cNvPr id="158" name="Group 157"/>
                <p:cNvGrpSpPr/>
                <p:nvPr/>
              </p:nvGrpSpPr>
              <p:grpSpPr>
                <a:xfrm>
                  <a:off x="697517" y="2546883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162" name="Rectangle 161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9" name="Straight Connector 178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9" name="Group 158"/>
                <p:cNvGrpSpPr/>
                <p:nvPr/>
              </p:nvGrpSpPr>
              <p:grpSpPr>
                <a:xfrm>
                  <a:off x="697517" y="2849612"/>
                  <a:ext cx="386541" cy="301371"/>
                  <a:chOff x="2100263" y="3121819"/>
                  <a:chExt cx="757238" cy="757238"/>
                </a:xfrm>
                <a:effectLst/>
              </p:grpSpPr>
              <p:sp>
                <p:nvSpPr>
                  <p:cNvPr id="160" name="Rectangle 159"/>
                  <p:cNvSpPr/>
                  <p:nvPr/>
                </p:nvSpPr>
                <p:spPr>
                  <a:xfrm>
                    <a:off x="2100263" y="3121819"/>
                    <a:ext cx="757238" cy="75723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61" name="Straight Connector 160"/>
                  <p:cNvCxnSpPr/>
                  <p:nvPr/>
                </p:nvCxnSpPr>
                <p:spPr>
                  <a:xfrm flipH="1">
                    <a:off x="2100263" y="3121819"/>
                    <a:ext cx="757238" cy="757238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181" name="Straight Arrow Connector 180"/>
            <p:cNvCxnSpPr/>
            <p:nvPr/>
          </p:nvCxnSpPr>
          <p:spPr>
            <a:xfrm flipV="1">
              <a:off x="6679832" y="3109829"/>
              <a:ext cx="590641" cy="41656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/>
            <p:cNvSpPr txBox="1"/>
            <p:nvPr/>
          </p:nvSpPr>
          <p:spPr>
            <a:xfrm>
              <a:off x="4872569" y="1174650"/>
              <a:ext cx="4063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(Locally) Consistent Mappings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06533" y="2014560"/>
              <a:ext cx="1119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sample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643921" y="3109829"/>
              <a:ext cx="1497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element</a:t>
              </a:r>
            </a:p>
            <a:p>
              <a:r>
                <a:rPr lang="en-US" dirty="0"/>
                <a:t>mesh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438308" y="3569524"/>
              <a:ext cx="1497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mapping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53839" y="1162044"/>
            <a:ext cx="3653548" cy="3081186"/>
            <a:chOff x="253839" y="1162044"/>
            <a:chExt cx="3653548" cy="3081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53839" y="1866401"/>
                  <a:ext cx="354766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  <a:p>
                  <a:endParaRPr lang="en-US" sz="2400" dirty="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839" y="1866401"/>
                  <a:ext cx="3547661" cy="83099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TextBox 91"/>
            <p:cNvSpPr txBox="1"/>
            <p:nvPr/>
          </p:nvSpPr>
          <p:spPr>
            <a:xfrm>
              <a:off x="562022" y="1162044"/>
              <a:ext cx="33453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Define the Basis Functions</a:t>
              </a:r>
            </a:p>
          </p:txBody>
        </p:sp>
        <p:sp>
          <p:nvSpPr>
            <p:cNvPr id="93" name="Shape 215"/>
            <p:cNvSpPr/>
            <p:nvPr/>
          </p:nvSpPr>
          <p:spPr>
            <a:xfrm>
              <a:off x="2136013" y="3032454"/>
              <a:ext cx="860029" cy="870123"/>
            </a:xfrm>
            <a:prstGeom prst="rect">
              <a:avLst/>
            </a:prstGeom>
            <a:noFill/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Shape 217"/>
            <p:cNvSpPr/>
            <p:nvPr/>
          </p:nvSpPr>
          <p:spPr>
            <a:xfrm>
              <a:off x="1260887" y="3032767"/>
              <a:ext cx="875790" cy="869809"/>
            </a:xfrm>
            <a:prstGeom prst="rect">
              <a:avLst/>
            </a:prstGeom>
            <a:noFill/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5" name="Straight Connector 94"/>
            <p:cNvCxnSpPr>
              <a:stCxn id="94" idx="3"/>
              <a:endCxn id="93" idx="3"/>
            </p:cNvCxnSpPr>
            <p:nvPr/>
          </p:nvCxnSpPr>
          <p:spPr>
            <a:xfrm flipV="1">
              <a:off x="2136677" y="3468316"/>
              <a:ext cx="859365" cy="15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2106102" y="3000312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106102" y="3424270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2106102" y="3848228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1231045" y="3000312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1231045" y="3848228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2973063" y="2994626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2964967" y="3426679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2967553" y="3848727"/>
              <a:ext cx="71153" cy="711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>
              <a:off x="972805" y="2908172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1008689" y="3953746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1801873" y="2920511"/>
              <a:ext cx="297965" cy="44350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>
              <a:off x="2265347" y="2876995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H="1">
              <a:off x="3125642" y="2845731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3133431" y="3316176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H="1" flipV="1">
              <a:off x="3146300" y="3911994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1927971" y="3963794"/>
              <a:ext cx="199726" cy="10359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/>
                <p:cNvSpPr/>
                <p:nvPr/>
              </p:nvSpPr>
              <p:spPr>
                <a:xfrm>
                  <a:off x="494973" y="2596446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2" name="Rectangle 1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973" y="2596446"/>
                  <a:ext cx="405999" cy="17833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478" r="-94030" b="-1379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/>
                <p:cNvSpPr/>
                <p:nvPr/>
              </p:nvSpPr>
              <p:spPr>
                <a:xfrm>
                  <a:off x="494973" y="4026034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973" y="4026034"/>
                  <a:ext cx="405999" cy="17833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478" r="-94030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/>
                <p:cNvSpPr/>
                <p:nvPr/>
              </p:nvSpPr>
              <p:spPr>
                <a:xfrm>
                  <a:off x="1443435" y="2560248"/>
                  <a:ext cx="404204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4" name="Rectangle 1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435" y="2560248"/>
                  <a:ext cx="404204" cy="17833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545" r="-95455" b="-1379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/>
                <p:cNvSpPr/>
                <p:nvPr/>
              </p:nvSpPr>
              <p:spPr>
                <a:xfrm>
                  <a:off x="3277387" y="2488860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5" name="Rectangle 1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387" y="2488860"/>
                  <a:ext cx="405999" cy="17833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545" r="-96970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/>
                <p:cNvSpPr/>
                <p:nvPr/>
              </p:nvSpPr>
              <p:spPr>
                <a:xfrm>
                  <a:off x="3339282" y="3102091"/>
                  <a:ext cx="401634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1" name="Rectangle 1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9282" y="3102091"/>
                  <a:ext cx="401634" cy="17833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4545" r="-93939" b="-1379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/>
                <p:cNvSpPr/>
                <p:nvPr/>
              </p:nvSpPr>
              <p:spPr>
                <a:xfrm>
                  <a:off x="3272580" y="4032297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2" name="Rectangle 1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580" y="4032297"/>
                  <a:ext cx="405999" cy="17833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4545" r="-96970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/>
                <p:cNvSpPr/>
                <p:nvPr/>
              </p:nvSpPr>
              <p:spPr>
                <a:xfrm>
                  <a:off x="1531996" y="4064892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3" name="Rectangle 1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1996" y="4064892"/>
                  <a:ext cx="405999" cy="17833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4478" r="-94030" b="-1379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/>
                <p:cNvSpPr/>
                <p:nvPr/>
              </p:nvSpPr>
              <p:spPr>
                <a:xfrm>
                  <a:off x="2306505" y="2526029"/>
                  <a:ext cx="405999" cy="1783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4" name="Rectangle 1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6505" y="2526029"/>
                  <a:ext cx="405999" cy="17833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4478" r="-94030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6" name="Rectangle 505"/>
          <p:cNvSpPr/>
          <p:nvPr/>
        </p:nvSpPr>
        <p:spPr>
          <a:xfrm>
            <a:off x="48808" y="952945"/>
            <a:ext cx="4657725" cy="38481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16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Rectangle 419"/>
          <p:cNvSpPr/>
          <p:nvPr/>
        </p:nvSpPr>
        <p:spPr>
          <a:xfrm rot="16200000" flipH="1">
            <a:off x="574960" y="2471745"/>
            <a:ext cx="2669444" cy="812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Rectangle 420"/>
          <p:cNvSpPr/>
          <p:nvPr/>
        </p:nvSpPr>
        <p:spPr>
          <a:xfrm rot="16200000" flipH="1">
            <a:off x="5477833" y="2653235"/>
            <a:ext cx="2669444" cy="812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Rectangle 421"/>
          <p:cNvSpPr/>
          <p:nvPr/>
        </p:nvSpPr>
        <p:spPr>
          <a:xfrm rot="16200000" flipH="1">
            <a:off x="3848237" y="-1326080"/>
            <a:ext cx="1025763" cy="5715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26739" y="2878062"/>
            <a:ext cx="1028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Target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2" t="23099" r="28122" b="25147"/>
          <a:stretch/>
        </p:blipFill>
        <p:spPr>
          <a:xfrm>
            <a:off x="5886015" y="563731"/>
            <a:ext cx="3484189" cy="2153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" name="TextBox 69"/>
          <p:cNvSpPr txBox="1"/>
          <p:nvPr/>
        </p:nvSpPr>
        <p:spPr>
          <a:xfrm>
            <a:off x="932325" y="2878062"/>
            <a:ext cx="1113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Source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5" t="27272" r="36222" b="22103"/>
          <a:stretch/>
        </p:blipFill>
        <p:spPr>
          <a:xfrm>
            <a:off x="389659" y="801460"/>
            <a:ext cx="2253456" cy="2106114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2945584" y="1120137"/>
            <a:ext cx="3532049" cy="637244"/>
            <a:chOff x="2945584" y="1120137"/>
            <a:chExt cx="3532049" cy="637244"/>
          </a:xfrm>
        </p:grpSpPr>
        <p:cxnSp>
          <p:nvCxnSpPr>
            <p:cNvPr id="113" name="Straight Arrow Connector 112"/>
            <p:cNvCxnSpPr/>
            <p:nvPr/>
          </p:nvCxnSpPr>
          <p:spPr>
            <a:xfrm>
              <a:off x="2945584" y="1757381"/>
              <a:ext cx="3252787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2945584" y="1120137"/>
              <a:ext cx="35320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Dense Correspondence Map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44561" y="2700402"/>
            <a:ext cx="4088985" cy="2393541"/>
            <a:chOff x="2144561" y="2700402"/>
            <a:chExt cx="4088985" cy="2393541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78" t="28319" r="36198" b="21473"/>
            <a:stretch/>
          </p:blipFill>
          <p:spPr>
            <a:xfrm>
              <a:off x="3612267" y="2700402"/>
              <a:ext cx="2288124" cy="2088780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3613032" y="4693833"/>
              <a:ext cx="26205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Mapping Result</a:t>
              </a:r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>
              <a:off x="2144561" y="2793990"/>
              <a:ext cx="1083776" cy="85993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595086" y="2728457"/>
              <a:ext cx="1443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Geometry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37767" y="1829133"/>
            <a:ext cx="4842670" cy="2769501"/>
            <a:chOff x="3937767" y="1829133"/>
            <a:chExt cx="4842670" cy="2769501"/>
          </a:xfrm>
        </p:grpSpPr>
        <p:grpSp>
          <p:nvGrpSpPr>
            <p:cNvPr id="5" name="Group 4"/>
            <p:cNvGrpSpPr/>
            <p:nvPr/>
          </p:nvGrpSpPr>
          <p:grpSpPr>
            <a:xfrm>
              <a:off x="4677338" y="1829133"/>
              <a:ext cx="4103099" cy="2769501"/>
              <a:chOff x="4677338" y="1829133"/>
              <a:chExt cx="4103099" cy="2769501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568523" y="1829133"/>
                <a:ext cx="1211914" cy="666633"/>
                <a:chOff x="7568523" y="1829133"/>
                <a:chExt cx="1211914" cy="666633"/>
              </a:xfrm>
            </p:grpSpPr>
            <p:sp>
              <p:nvSpPr>
                <p:cNvPr id="75" name="Oval 74"/>
                <p:cNvSpPr/>
                <p:nvPr/>
              </p:nvSpPr>
              <p:spPr>
                <a:xfrm>
                  <a:off x="7568523" y="1829133"/>
                  <a:ext cx="213429" cy="98589"/>
                </a:xfrm>
                <a:prstGeom prst="ellipse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353" t="53506" r="50623" b="44125"/>
                <a:stretch/>
              </p:blipFill>
              <p:spPr>
                <a:xfrm>
                  <a:off x="7628110" y="1963473"/>
                  <a:ext cx="1152327" cy="532293"/>
                </a:xfrm>
                <a:prstGeom prst="ellipse">
                  <a:avLst/>
                </a:prstGeom>
                <a:ln w="12700" cap="rnd">
                  <a:solidFill>
                    <a:srgbClr val="C00000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cxnSp>
              <p:nvCxnSpPr>
                <p:cNvPr id="77" name="Straight Arrow Connector 76"/>
                <p:cNvCxnSpPr>
                  <a:endCxn id="76" idx="1"/>
                </p:cNvCxnSpPr>
                <p:nvPr/>
              </p:nvCxnSpPr>
              <p:spPr>
                <a:xfrm>
                  <a:off x="7736413" y="1927722"/>
                  <a:ext cx="60451" cy="113704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" name="Group 2"/>
              <p:cNvGrpSpPr/>
              <p:nvPr/>
            </p:nvGrpSpPr>
            <p:grpSpPr>
              <a:xfrm>
                <a:off x="4677338" y="3668777"/>
                <a:ext cx="989185" cy="929857"/>
                <a:chOff x="4677338" y="3668777"/>
                <a:chExt cx="989185" cy="929857"/>
              </a:xfrm>
            </p:grpSpPr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471" t="51704" r="50659" b="44060"/>
                <a:stretch/>
              </p:blipFill>
              <p:spPr>
                <a:xfrm>
                  <a:off x="5008154" y="4025935"/>
                  <a:ext cx="658369" cy="572699"/>
                </a:xfrm>
                <a:prstGeom prst="ellipse">
                  <a:avLst/>
                </a:prstGeom>
                <a:ln w="12700" cap="rnd">
                  <a:solidFill>
                    <a:srgbClr val="C00000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79" name="Oval 78"/>
                <p:cNvSpPr/>
                <p:nvPr/>
              </p:nvSpPr>
              <p:spPr>
                <a:xfrm>
                  <a:off x="4677338" y="3668777"/>
                  <a:ext cx="202594" cy="176232"/>
                </a:xfrm>
                <a:prstGeom prst="ellipse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cxnSp>
              <p:nvCxnSpPr>
                <p:cNvPr id="80" name="Straight Arrow Connector 79"/>
                <p:cNvCxnSpPr/>
                <p:nvPr/>
              </p:nvCxnSpPr>
              <p:spPr>
                <a:xfrm>
                  <a:off x="4863925" y="3807208"/>
                  <a:ext cx="242436" cy="294926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5" name="Straight Arrow Connector 34"/>
            <p:cNvCxnSpPr/>
            <p:nvPr/>
          </p:nvCxnSpPr>
          <p:spPr>
            <a:xfrm flipH="1">
              <a:off x="6107162" y="2790694"/>
              <a:ext cx="1083776" cy="85993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937767" y="2442503"/>
              <a:ext cx="28747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Mesh </a:t>
              </a:r>
            </a:p>
            <a:p>
              <a:pPr algn="r"/>
              <a:r>
                <a:rPr lang="en-US" sz="2000" dirty="0"/>
                <a:t>Topology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406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Parametrization Techniques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97565" y="1525256"/>
            <a:ext cx="2833219" cy="1062429"/>
            <a:chOff x="6078454" y="3033076"/>
            <a:chExt cx="2833219" cy="1062429"/>
          </a:xfrm>
        </p:grpSpPr>
        <p:pic>
          <p:nvPicPr>
            <p:cNvPr id="3075" name="Picture 3" descr="https://lh5.googleusercontent.com/tRA-WGlH_Q3Do6GDe7uB03jPwkMA8WQjk3zdJBVe6KiEX7n-8rqgkCHQY50nv6qEbm_iCI7kp7q-hSU16_jYJl0Nda9t9R7tewjhS4tOC5PYOoTyeNfacXaofQsB6QfWage198e3uz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81"/>
            <a:stretch/>
          </p:blipFill>
          <p:spPr bwMode="auto">
            <a:xfrm>
              <a:off x="7599338" y="3197068"/>
              <a:ext cx="1312335" cy="794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lh4.googleusercontent.com/XTTO4R6ecineQXhxYhEVvIymxfo598s_i_M_5wvr7A7bV5HA_-sl5JB6dxYwNFNeEb7znrRWAARlgOw4Ig3baJdPEsnlQ_35QALfU8jEd2z8DIv_s_3NqxB7SOyADMG45i1NuUJ3Md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454" y="3033076"/>
              <a:ext cx="1482154" cy="1062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988555" y="3486300"/>
            <a:ext cx="2977335" cy="1119607"/>
            <a:chOff x="1055460" y="2820327"/>
            <a:chExt cx="8840007" cy="3324225"/>
          </a:xfrm>
        </p:grpSpPr>
        <p:pic>
          <p:nvPicPr>
            <p:cNvPr id="3077" name="Picture 5" descr="https://lh5.googleusercontent.com/mQ9QANERzmrJrtZnmclW899od7riFSsWOFh5oLzLNZgdpuv6LdJZ9y-hhMGLvwQ-vOqR4HBl5qSszLs8ixmXQemBvXGIu8-BUxC8dgi1kuu8dn6Jb94doMlp32DBMSXgHuKTpGwBru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142" y="2839377"/>
              <a:ext cx="4505325" cy="3305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s://lh5.googleusercontent.com/JetmPOrVTE5zJCZ2vQUgbqbzi_hZ0KV01G9ndD4RuWTvbf5rFE7OBCQ6LQmWnUVo5FNZ0MHUAnPTeYAx02lxGOlZoAnv_QD3a-EIcvonp7ctLi5FcWqu--bEuvFwt9hEtjzdKEq6Uw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60" y="2820327"/>
              <a:ext cx="4324350" cy="3324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s://lh5.googleusercontent.com/WABX5OCgvZV7vKpnY5LIjkEq7fV1DL2zNar0WwJ8pQ9sJJtrwMKuFM-YmrfteB9bFavl77VpG7zFFU-k3Qz78XbIpG_uxTSP0QSCURqO7IFnGruHlcs5SAzPaWr85FggKBVZk_h6e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81" y="1445845"/>
            <a:ext cx="2635718" cy="117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43524" y="2785442"/>
            <a:ext cx="167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[Prevost et al. 2014]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22514" y="4651939"/>
            <a:ext cx="167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Musialski</a:t>
            </a:r>
            <a:r>
              <a:rPr lang="en-US" sz="1200" dirty="0"/>
              <a:t> et al. 2015]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34571" y="2711616"/>
            <a:ext cx="167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Bharaj</a:t>
            </a:r>
            <a:r>
              <a:rPr lang="en-US" sz="1200" dirty="0"/>
              <a:t> et al. 2015]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047" y="1152851"/>
            <a:ext cx="249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Blend Skinning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12112" y="3012786"/>
            <a:ext cx="249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Offset Surfaces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26007" y="1048685"/>
            <a:ext cx="249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Cages</a:t>
            </a:r>
          </a:p>
        </p:txBody>
      </p:sp>
    </p:spTree>
    <p:extLst>
      <p:ext uri="{BB962C8B-B14F-4D97-AF65-F5344CB8AC3E}">
        <p14:creationId xmlns:p14="http://schemas.microsoft.com/office/powerpoint/2010/main" val="1493287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Referencing in CAD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7509" y="1178496"/>
            <a:ext cx="6485803" cy="2853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175" y="4406255"/>
            <a:ext cx="5529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Boundary Representation (B-reps)</a:t>
            </a:r>
          </a:p>
        </p:txBody>
      </p:sp>
    </p:spTree>
    <p:extLst>
      <p:ext uri="{BB962C8B-B14F-4D97-AF65-F5344CB8AC3E}">
        <p14:creationId xmlns:p14="http://schemas.microsoft.com/office/powerpoint/2010/main" val="9204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Topological Changes in B-reps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52352" y="1493845"/>
            <a:ext cx="3746480" cy="2951662"/>
            <a:chOff x="401764" y="1098554"/>
            <a:chExt cx="4645879" cy="36602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5334" t="5853" r="12293" b="8085"/>
            <a:stretch/>
          </p:blipFill>
          <p:spPr>
            <a:xfrm>
              <a:off x="1259073" y="1098554"/>
              <a:ext cx="3788570" cy="36070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42573" t="55389" r="43962" b="32112"/>
            <a:stretch/>
          </p:blipFill>
          <p:spPr>
            <a:xfrm>
              <a:off x="443877" y="3612846"/>
              <a:ext cx="1577644" cy="1145961"/>
            </a:xfrm>
            <a:prstGeom prst="ellipse">
              <a:avLst/>
            </a:prstGeom>
            <a:ln w="12700" cap="rnd">
              <a:solidFill>
                <a:srgbClr val="C0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Oval 5"/>
            <p:cNvSpPr/>
            <p:nvPr/>
          </p:nvSpPr>
          <p:spPr>
            <a:xfrm>
              <a:off x="2689048" y="3138194"/>
              <a:ext cx="711996" cy="52387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507563" y="1392707"/>
              <a:ext cx="525091" cy="35948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2" idx="2"/>
              <a:endCxn id="15" idx="6"/>
            </p:cNvCxnSpPr>
            <p:nvPr/>
          </p:nvCxnSpPr>
          <p:spPr>
            <a:xfrm flipH="1" flipV="1">
              <a:off x="1695627" y="1556519"/>
              <a:ext cx="811932" cy="1592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6" idx="3"/>
              <a:endCxn id="5" idx="7"/>
            </p:cNvCxnSpPr>
            <p:nvPr/>
          </p:nvCxnSpPr>
          <p:spPr>
            <a:xfrm flipH="1">
              <a:off x="1790484" y="3585349"/>
              <a:ext cx="1002837" cy="19531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38972" t="12580" r="50565" b="78387"/>
            <a:stretch/>
          </p:blipFill>
          <p:spPr>
            <a:xfrm>
              <a:off x="401764" y="1109289"/>
              <a:ext cx="1293867" cy="894460"/>
            </a:xfrm>
            <a:prstGeom prst="ellipse">
              <a:avLst/>
            </a:prstGeom>
            <a:ln w="12700" cap="rnd">
              <a:solidFill>
                <a:srgbClr val="C0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3" name="Group 22"/>
          <p:cNvGrpSpPr/>
          <p:nvPr/>
        </p:nvGrpSpPr>
        <p:grpSpPr>
          <a:xfrm>
            <a:off x="4407102" y="1580150"/>
            <a:ext cx="4110737" cy="2982122"/>
            <a:chOff x="5305911" y="1205578"/>
            <a:chExt cx="5097582" cy="3698026"/>
          </a:xfrm>
        </p:grpSpPr>
        <p:grpSp>
          <p:nvGrpSpPr>
            <p:cNvPr id="7" name="Group 6"/>
            <p:cNvGrpSpPr/>
            <p:nvPr/>
          </p:nvGrpSpPr>
          <p:grpSpPr>
            <a:xfrm>
              <a:off x="5305911" y="1205578"/>
              <a:ext cx="4060802" cy="3510665"/>
              <a:chOff x="9884896" y="-884311"/>
              <a:chExt cx="4060802" cy="351066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9884896" y="-884311"/>
                <a:ext cx="4060802" cy="3510665"/>
                <a:chOff x="9884896" y="-884311"/>
                <a:chExt cx="4060802" cy="3510665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884896" y="-884311"/>
                  <a:ext cx="4060802" cy="3510665"/>
                </a:xfrm>
                <a:prstGeom prst="rect">
                  <a:avLst/>
                </a:prstGeom>
              </p:spPr>
            </p:pic>
            <p:sp>
              <p:nvSpPr>
                <p:cNvPr id="11" name="Oval 10"/>
                <p:cNvSpPr/>
                <p:nvPr/>
              </p:nvSpPr>
              <p:spPr>
                <a:xfrm>
                  <a:off x="11508760" y="-193612"/>
                  <a:ext cx="525091" cy="359483"/>
                </a:xfrm>
                <a:prstGeom prst="ellipse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1677853" y="1572063"/>
                <a:ext cx="711996" cy="52387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39828" t="19583" r="47037" b="69838"/>
            <a:stretch/>
          </p:blipFill>
          <p:spPr>
            <a:xfrm>
              <a:off x="8988393" y="1392703"/>
              <a:ext cx="1273183" cy="886686"/>
            </a:xfrm>
            <a:prstGeom prst="ellipse">
              <a:avLst/>
            </a:prstGeom>
            <a:ln w="12700" cap="rnd">
              <a:solidFill>
                <a:srgbClr val="C0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17" name="Straight Arrow Connector 16"/>
            <p:cNvCxnSpPr>
              <a:stCxn id="11" idx="6"/>
              <a:endCxn id="16" idx="2"/>
            </p:cNvCxnSpPr>
            <p:nvPr/>
          </p:nvCxnSpPr>
          <p:spPr>
            <a:xfrm flipV="1">
              <a:off x="7454870" y="1836050"/>
              <a:ext cx="1533523" cy="23996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21" idx="1"/>
            </p:cNvCxnSpPr>
            <p:nvPr/>
          </p:nvCxnSpPr>
          <p:spPr>
            <a:xfrm flipV="1">
              <a:off x="7810864" y="3902953"/>
              <a:ext cx="1263626" cy="2093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44097" t="69594" r="38851" b="15555"/>
            <a:stretch/>
          </p:blipFill>
          <p:spPr>
            <a:xfrm>
              <a:off x="8846469" y="3731264"/>
              <a:ext cx="1557024" cy="1172340"/>
            </a:xfrm>
            <a:prstGeom prst="ellipse">
              <a:avLst/>
            </a:prstGeom>
            <a:ln w="12700" cap="rnd">
              <a:solidFill>
                <a:srgbClr val="C0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632873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Mapping Approach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01368" y="973362"/>
            <a:ext cx="4539562" cy="3878919"/>
            <a:chOff x="501368" y="973362"/>
            <a:chExt cx="4539562" cy="3878919"/>
          </a:xfrm>
        </p:grpSpPr>
        <p:sp>
          <p:nvSpPr>
            <p:cNvPr id="18" name="Right Arrow 17"/>
            <p:cNvSpPr/>
            <p:nvPr/>
          </p:nvSpPr>
          <p:spPr>
            <a:xfrm>
              <a:off x="635332" y="2595940"/>
              <a:ext cx="1086402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833564" y="973362"/>
              <a:ext cx="3207366" cy="3878919"/>
              <a:chOff x="1833564" y="973362"/>
              <a:chExt cx="3207366" cy="387891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940542" y="973362"/>
                <a:ext cx="2343853" cy="3450818"/>
                <a:chOff x="2185534" y="560340"/>
                <a:chExt cx="2875731" cy="4233894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267" t="32917" r="35897" b="31250"/>
                <a:stretch/>
              </p:blipFill>
              <p:spPr>
                <a:xfrm>
                  <a:off x="2502536" y="560340"/>
                  <a:ext cx="2379233" cy="2056422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271" t="32918" r="36894" b="33541"/>
                <a:stretch/>
              </p:blipFill>
              <p:spPr>
                <a:xfrm>
                  <a:off x="2185534" y="2557554"/>
                  <a:ext cx="2875731" cy="2236680"/>
                </a:xfrm>
                <a:prstGeom prst="rect">
                  <a:avLst/>
                </a:prstGeom>
              </p:spPr>
            </p:pic>
          </p:grpSp>
          <p:sp>
            <p:nvSpPr>
              <p:cNvPr id="3" name="TextBox 2"/>
              <p:cNvSpPr txBox="1"/>
              <p:nvPr/>
            </p:nvSpPr>
            <p:spPr>
              <a:xfrm>
                <a:off x="1833564" y="4452171"/>
                <a:ext cx="32073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Sparse Correspondence 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01368" y="2101302"/>
              <a:ext cx="1597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CAD System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72871" y="856447"/>
            <a:ext cx="4963705" cy="3995834"/>
            <a:chOff x="4472871" y="856447"/>
            <a:chExt cx="4963705" cy="3995834"/>
          </a:xfrm>
        </p:grpSpPr>
        <p:sp>
          <p:nvSpPr>
            <p:cNvPr id="13" name="Right Arrow 12"/>
            <p:cNvSpPr/>
            <p:nvPr/>
          </p:nvSpPr>
          <p:spPr>
            <a:xfrm>
              <a:off x="4953385" y="2601183"/>
              <a:ext cx="1012877" cy="35294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194776" y="856447"/>
              <a:ext cx="2862963" cy="3524014"/>
              <a:chOff x="5989988" y="659322"/>
              <a:chExt cx="3484189" cy="428868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989988" y="2794219"/>
                <a:ext cx="3484189" cy="2153783"/>
                <a:chOff x="3742883" y="1018795"/>
                <a:chExt cx="3484189" cy="2153783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512" t="23099" r="28122" b="25147"/>
                <a:stretch/>
              </p:blipFill>
              <p:spPr>
                <a:xfrm>
                  <a:off x="3742883" y="1018795"/>
                  <a:ext cx="3484189" cy="215378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29" name="Oval 28"/>
                <p:cNvSpPr/>
                <p:nvPr/>
              </p:nvSpPr>
              <p:spPr>
                <a:xfrm>
                  <a:off x="5425391" y="2284197"/>
                  <a:ext cx="213429" cy="98589"/>
                </a:xfrm>
                <a:prstGeom prst="ellipse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353" t="53506" r="50623" b="44125"/>
                <a:stretch/>
              </p:blipFill>
              <p:spPr>
                <a:xfrm>
                  <a:off x="5484978" y="2418537"/>
                  <a:ext cx="1152327" cy="532293"/>
                </a:xfrm>
                <a:prstGeom prst="ellipse">
                  <a:avLst/>
                </a:prstGeom>
                <a:ln w="12700" cap="rnd">
                  <a:solidFill>
                    <a:srgbClr val="C00000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cxnSp>
              <p:nvCxnSpPr>
                <p:cNvPr id="31" name="Straight Arrow Connector 30"/>
                <p:cNvCxnSpPr>
                  <a:endCxn id="30" idx="1"/>
                </p:cNvCxnSpPr>
                <p:nvPr/>
              </p:nvCxnSpPr>
              <p:spPr>
                <a:xfrm>
                  <a:off x="5593281" y="2382786"/>
                  <a:ext cx="60451" cy="113704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6610680" y="659322"/>
                <a:ext cx="2288124" cy="2088780"/>
                <a:chOff x="3305157" y="2716915"/>
                <a:chExt cx="2288124" cy="2088780"/>
              </a:xfrm>
            </p:grpSpPr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78" t="28319" r="36198" b="21473"/>
                <a:stretch/>
              </p:blipFill>
              <p:spPr>
                <a:xfrm>
                  <a:off x="3305157" y="2716915"/>
                  <a:ext cx="2288124" cy="2088780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471" t="51704" r="50659" b="44060"/>
                <a:stretch/>
              </p:blipFill>
              <p:spPr>
                <a:xfrm>
                  <a:off x="4701044" y="4042448"/>
                  <a:ext cx="658369" cy="572699"/>
                </a:xfrm>
                <a:prstGeom prst="ellipse">
                  <a:avLst/>
                </a:prstGeom>
                <a:ln w="12700" cap="rnd">
                  <a:solidFill>
                    <a:srgbClr val="C00000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40" name="Oval 39"/>
                <p:cNvSpPr/>
                <p:nvPr/>
              </p:nvSpPr>
              <p:spPr>
                <a:xfrm>
                  <a:off x="4370228" y="3685290"/>
                  <a:ext cx="202594" cy="176232"/>
                </a:xfrm>
                <a:prstGeom prst="ellipse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4556815" y="3823721"/>
                  <a:ext cx="242436" cy="294926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2" name="TextBox 41"/>
            <p:cNvSpPr txBox="1"/>
            <p:nvPr/>
          </p:nvSpPr>
          <p:spPr>
            <a:xfrm>
              <a:off x="6229210" y="4452171"/>
              <a:ext cx="3207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Dense Correspondence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472871" y="1585946"/>
              <a:ext cx="25355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Patch Layout</a:t>
              </a:r>
            </a:p>
            <a:p>
              <a:r>
                <a:rPr lang="en-US" dirty="0"/>
                <a:t>Methods</a:t>
              </a:r>
            </a:p>
            <a:p>
              <a:r>
                <a:rPr lang="en-US" dirty="0"/>
                <a:t>e.g. [</a:t>
              </a:r>
              <a:r>
                <a:rPr lang="en-US" dirty="0" err="1"/>
                <a:t>Kraevoy</a:t>
              </a:r>
              <a:r>
                <a:rPr lang="en-US" dirty="0"/>
                <a:t> 2004]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532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43288" y="1826419"/>
            <a:ext cx="4710112" cy="1102519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81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Demo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54" y="1120778"/>
            <a:ext cx="7513471" cy="32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66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0" y="8750"/>
            <a:ext cx="9128710" cy="5134750"/>
          </a:xfrm>
        </p:spPr>
      </p:pic>
    </p:spTree>
    <p:extLst>
      <p:ext uri="{BB962C8B-B14F-4D97-AF65-F5344CB8AC3E}">
        <p14:creationId xmlns:p14="http://schemas.microsoft.com/office/powerpoint/2010/main" val="202191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11938" r="48175"/>
          <a:stretch>
            <a:fillRect/>
          </a:stretch>
        </p:blipFill>
        <p:spPr>
          <a:xfrm>
            <a:off x="929691" y="130705"/>
            <a:ext cx="2718384" cy="2598208"/>
          </a:xfrm>
        </p:spPr>
      </p:pic>
      <p:sp>
        <p:nvSpPr>
          <p:cNvPr id="5" name="Rectangle 4"/>
          <p:cNvSpPr/>
          <p:nvPr/>
        </p:nvSpPr>
        <p:spPr>
          <a:xfrm>
            <a:off x="7329488" y="4214813"/>
            <a:ext cx="2514600" cy="5953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fina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t="9320" r="27450"/>
          <a:stretch>
            <a:fillRect/>
          </a:stretch>
        </p:blipFill>
        <p:spPr>
          <a:xfrm>
            <a:off x="610603" y="2927041"/>
            <a:ext cx="2851734" cy="2004902"/>
          </a:xfrm>
          <a:prstGeom prst="rect">
            <a:avLst/>
          </a:prstGeom>
        </p:spPr>
      </p:pic>
      <p:pic>
        <p:nvPicPr>
          <p:cNvPr id="7" name="final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t="11827" r="12036"/>
          <a:stretch>
            <a:fillRect/>
          </a:stretch>
        </p:blipFill>
        <p:spPr>
          <a:xfrm>
            <a:off x="4896852" y="2597061"/>
            <a:ext cx="4037598" cy="2276475"/>
          </a:xfrm>
          <a:prstGeom prst="rect">
            <a:avLst/>
          </a:prstGeom>
        </p:spPr>
      </p:pic>
      <p:pic>
        <p:nvPicPr>
          <p:cNvPr id="8" name="final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t="16276" r="48040"/>
          <a:stretch>
            <a:fillRect/>
          </a:stretch>
        </p:blipFill>
        <p:spPr>
          <a:xfrm>
            <a:off x="5382627" y="145809"/>
            <a:ext cx="2704098" cy="2450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69000" y="-21328"/>
            <a:ext cx="330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Stress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003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4697" mute="1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24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3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36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0" y="8750"/>
            <a:ext cx="9128710" cy="5134750"/>
          </a:xfrm>
        </p:spPr>
      </p:pic>
    </p:spTree>
    <p:extLst>
      <p:ext uri="{BB962C8B-B14F-4D97-AF65-F5344CB8AC3E}">
        <p14:creationId xmlns:p14="http://schemas.microsoft.com/office/powerpoint/2010/main" val="133977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0" y="8750"/>
            <a:ext cx="9128710" cy="5134750"/>
          </a:xfrm>
        </p:spPr>
      </p:pic>
    </p:spTree>
    <p:extLst>
      <p:ext uri="{BB962C8B-B14F-4D97-AF65-F5344CB8AC3E}">
        <p14:creationId xmlns:p14="http://schemas.microsoft.com/office/powerpoint/2010/main" val="399078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Optimization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637779" y="1353589"/>
            <a:ext cx="2771095" cy="3263055"/>
            <a:chOff x="5894377" y="1042932"/>
            <a:chExt cx="3353025" cy="39482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94377" y="1042932"/>
              <a:ext cx="2336284" cy="318754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87075" y="3113755"/>
              <a:ext cx="1860327" cy="1877473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2988"/>
            <a:ext cx="2478421" cy="30061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50944" y="1328818"/>
            <a:ext cx="3103529" cy="3204239"/>
            <a:chOff x="2360909" y="1013220"/>
            <a:chExt cx="3755270" cy="38771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60909" y="1013220"/>
              <a:ext cx="2898088" cy="353322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88987" y="2779833"/>
              <a:ext cx="1627192" cy="2110516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9721770" y="4956379"/>
            <a:ext cx="184731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36575" y="895848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Case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3767" y="867153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Case 2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2556975" y="2670756"/>
            <a:ext cx="495300" cy="32977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2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8229600" cy="11049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World’s Preeminent Source of Parametric Data…</a:t>
            </a:r>
          </a:p>
        </p:txBody>
      </p:sp>
      <p:pic>
        <p:nvPicPr>
          <p:cNvPr id="4" name="Picture 22" descr="Image result for office cha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45" y="1341251"/>
            <a:ext cx="1598207" cy="239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18" y="1395886"/>
            <a:ext cx="2790629" cy="18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micro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26670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33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Discrete and topological changes</a:t>
            </a:r>
          </a:p>
          <a:p>
            <a:r>
              <a:rPr lang="en-US" dirty="0"/>
              <a:t>Dimensionality</a:t>
            </a:r>
          </a:p>
        </p:txBody>
      </p:sp>
    </p:spTree>
    <p:extLst>
      <p:ext uri="{BB962C8B-B14F-4D97-AF65-F5344CB8AC3E}">
        <p14:creationId xmlns:p14="http://schemas.microsoft.com/office/powerpoint/2010/main" val="336772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Discrete and topological changes</a:t>
            </a:r>
          </a:p>
          <a:p>
            <a:r>
              <a:rPr lang="en-US" dirty="0"/>
              <a:t>Dimensionality</a:t>
            </a:r>
          </a:p>
          <a:p>
            <a:r>
              <a:rPr lang="en-US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6705224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125" y="1003300"/>
            <a:ext cx="8229600" cy="3657599"/>
          </a:xfrm>
        </p:spPr>
        <p:txBody>
          <a:bodyPr>
            <a:normAutofit/>
          </a:bodyPr>
          <a:lstStyle/>
          <a:p>
            <a:r>
              <a:rPr lang="en-US" dirty="0"/>
              <a:t>Reshape CAD Workflow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1854200"/>
            <a:ext cx="3647742" cy="201951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558" y="1660974"/>
            <a:ext cx="3896442" cy="1856324"/>
          </a:xfrm>
          <a:prstGeom prst="rect">
            <a:avLst/>
          </a:prstGeom>
        </p:spPr>
      </p:pic>
      <p:sp>
        <p:nvSpPr>
          <p:cNvPr id="66" name="Right Arrow 65"/>
          <p:cNvSpPr/>
          <p:nvPr/>
        </p:nvSpPr>
        <p:spPr>
          <a:xfrm>
            <a:off x="4336525" y="2424251"/>
            <a:ext cx="495300" cy="329770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0233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125" y="1003300"/>
            <a:ext cx="8229600" cy="3657599"/>
          </a:xfrm>
        </p:spPr>
        <p:txBody>
          <a:bodyPr>
            <a:normAutofit/>
          </a:bodyPr>
          <a:lstStyle/>
          <a:p>
            <a:r>
              <a:rPr lang="en-US" dirty="0"/>
              <a:t>Reshape CAD Workflow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1854200"/>
            <a:ext cx="3647742" cy="201951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558" y="1660974"/>
            <a:ext cx="3896442" cy="1856324"/>
          </a:xfrm>
          <a:prstGeom prst="rect">
            <a:avLst/>
          </a:prstGeom>
        </p:spPr>
      </p:pic>
      <p:sp>
        <p:nvSpPr>
          <p:cNvPr id="66" name="Right Arrow 65"/>
          <p:cNvSpPr/>
          <p:nvPr/>
        </p:nvSpPr>
        <p:spPr>
          <a:xfrm>
            <a:off x="4336525" y="2424251"/>
            <a:ext cx="495300" cy="329770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4353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125" y="1003300"/>
            <a:ext cx="8229600" cy="3657599"/>
          </a:xfrm>
        </p:spPr>
        <p:txBody>
          <a:bodyPr>
            <a:normAutofit/>
          </a:bodyPr>
          <a:lstStyle/>
          <a:p>
            <a:r>
              <a:rPr lang="en-US" dirty="0"/>
              <a:t>Reshape CAD Workflow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Novel Interpolation Scheme for K-d Trees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1854200"/>
            <a:ext cx="3647742" cy="201951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558" y="1660974"/>
            <a:ext cx="3896442" cy="185632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336525" y="2424251"/>
            <a:ext cx="495300" cy="329770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5136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800" dirty="0"/>
              <a:t>Ilya </a:t>
            </a:r>
            <a:r>
              <a:rPr lang="en-US" sz="2800" dirty="0" err="1"/>
              <a:t>Baran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Michael </a:t>
            </a:r>
            <a:r>
              <a:rPr lang="en-US" sz="2800" dirty="0" err="1"/>
              <a:t>Foshey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Nicholas </a:t>
            </a:r>
            <a:r>
              <a:rPr lang="en-US" sz="2800" dirty="0" err="1"/>
              <a:t>Bandiera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Javier Ramos </a:t>
            </a:r>
          </a:p>
          <a:p>
            <a:pPr marL="0" indent="0">
              <a:buNone/>
            </a:pPr>
            <a:r>
              <a:rPr lang="en-US" sz="2800" dirty="0" err="1"/>
              <a:t>Onshape</a:t>
            </a:r>
            <a:r>
              <a:rPr lang="en-US" sz="2800" dirty="0"/>
              <a:t> Support Team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NSF CMMI-1547154</a:t>
            </a:r>
          </a:p>
          <a:p>
            <a:pPr marL="0" indent="0">
              <a:buNone/>
            </a:pPr>
            <a:r>
              <a:rPr lang="en-US" sz="2800" dirty="0"/>
              <a:t>NSF CCF-1138967 </a:t>
            </a:r>
          </a:p>
          <a:p>
            <a:pPr marL="0" indent="0">
              <a:buNone/>
            </a:pPr>
            <a:r>
              <a:rPr lang="en-US" sz="2800" dirty="0"/>
              <a:t>NSF CMMI-1644558 </a:t>
            </a:r>
          </a:p>
          <a:p>
            <a:pPr marL="0" indent="0">
              <a:buNone/>
            </a:pPr>
            <a:r>
              <a:rPr lang="en-US" sz="2800" dirty="0"/>
              <a:t>NSF IIS-1409286</a:t>
            </a:r>
          </a:p>
        </p:txBody>
      </p:sp>
    </p:spTree>
    <p:extLst>
      <p:ext uri="{BB962C8B-B14F-4D97-AF65-F5344CB8AC3E}">
        <p14:creationId xmlns:p14="http://schemas.microsoft.com/office/powerpoint/2010/main" val="18902165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890" y="4369425"/>
            <a:ext cx="8407909" cy="9239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Code: http://people.csail.mit.edu/aschulz/instantCAD</a:t>
            </a:r>
          </a:p>
        </p:txBody>
      </p:sp>
      <p:pic>
        <p:nvPicPr>
          <p:cNvPr id="5" name="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2943" y="672966"/>
            <a:ext cx="5406531" cy="304108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8229600" cy="85725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3101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for Smoothness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81252" y="1321212"/>
            <a:ext cx="6930522" cy="3041937"/>
            <a:chOff x="814123" y="1176322"/>
            <a:chExt cx="10244863" cy="449666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772203" y="3921665"/>
              <a:ext cx="103659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8797244" y="3382248"/>
              <a:ext cx="499134" cy="543542"/>
            </a:xfrm>
            <a:prstGeom prst="rect">
              <a:avLst/>
            </a:prstGeom>
            <a:solidFill>
              <a:srgbClr val="A9CBE9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446033" y="3344400"/>
              <a:ext cx="515495" cy="2263139"/>
            </a:xfrm>
            <a:prstGeom prst="rect">
              <a:avLst/>
            </a:prstGeom>
            <a:solidFill>
              <a:srgbClr val="A9C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83030" y="2382705"/>
              <a:ext cx="1093122" cy="1002998"/>
            </a:xfrm>
            <a:prstGeom prst="rect">
              <a:avLst/>
            </a:prstGeom>
            <a:solidFill>
              <a:srgbClr val="A9C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69026" y="3345746"/>
              <a:ext cx="2083036" cy="1168013"/>
            </a:xfrm>
            <a:prstGeom prst="rect">
              <a:avLst/>
            </a:prstGeom>
            <a:solidFill>
              <a:srgbClr val="A9C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59145" y="1243782"/>
              <a:ext cx="2107105" cy="2698964"/>
            </a:xfrm>
            <a:prstGeom prst="rect">
              <a:avLst/>
            </a:prstGeom>
            <a:solidFill>
              <a:srgbClr val="A9C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944317" y="2394289"/>
              <a:ext cx="1574153" cy="1545506"/>
              <a:chOff x="11677141" y="2552390"/>
              <a:chExt cx="1574153" cy="1545506"/>
            </a:xfrm>
            <a:solidFill>
              <a:srgbClr val="A9CBE9"/>
            </a:solidFill>
          </p:grpSpPr>
          <p:sp>
            <p:nvSpPr>
              <p:cNvPr id="111" name="Rectangle 110"/>
              <p:cNvSpPr/>
              <p:nvPr/>
            </p:nvSpPr>
            <p:spPr>
              <a:xfrm>
                <a:off x="11677141" y="3550718"/>
                <a:ext cx="1055223" cy="5435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12197063" y="2552390"/>
                <a:ext cx="1054231" cy="154550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647337" y="1235991"/>
              <a:ext cx="4335917" cy="4335917"/>
            </a:xfrm>
            <a:prstGeom prst="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6647337" y="3361222"/>
              <a:ext cx="433591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96396" y="1235991"/>
              <a:ext cx="0" cy="433591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740899" y="1235991"/>
              <a:ext cx="0" cy="433591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829380" y="1235991"/>
              <a:ext cx="0" cy="2167959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731316" y="4486188"/>
              <a:ext cx="1083979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815295" y="4486188"/>
              <a:ext cx="2167959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58" idx="6"/>
            </p:cNvCxnSpPr>
            <p:nvPr/>
          </p:nvCxnSpPr>
          <p:spPr>
            <a:xfrm>
              <a:off x="6647337" y="2335356"/>
              <a:ext cx="3261328" cy="1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857583" y="2346338"/>
              <a:ext cx="1125671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6591440" y="1176322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591440" y="2294952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591440" y="3281261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591440" y="5491947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660938" y="5491947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716435" y="5505272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0899064" y="5505272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660938" y="1197837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716435" y="3281261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9749419" y="1176322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10899064" y="4406227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10899064" y="3281261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10899064" y="2256852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10899064" y="1190425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7652304" y="2262628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56" idx="4"/>
              <a:endCxn id="57" idx="0"/>
            </p:cNvCxnSpPr>
            <p:nvPr/>
          </p:nvCxnSpPr>
          <p:spPr>
            <a:xfrm>
              <a:off x="9829380" y="3441183"/>
              <a:ext cx="0" cy="96504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9753188" y="5494179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/>
            <p:cNvCxnSpPr>
              <a:endCxn id="37" idx="0"/>
            </p:cNvCxnSpPr>
            <p:nvPr/>
          </p:nvCxnSpPr>
          <p:spPr>
            <a:xfrm>
              <a:off x="9833149" y="4529135"/>
              <a:ext cx="0" cy="96504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815295" y="3920419"/>
              <a:ext cx="103659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303605" y="2374913"/>
              <a:ext cx="0" cy="1545506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249374" y="2374913"/>
              <a:ext cx="0" cy="1045366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9221061" y="3281261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8715759" y="3840458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9220214" y="3828740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0020" y="1243783"/>
              <a:ext cx="4335917" cy="4335917"/>
            </a:xfrm>
            <a:prstGeom prst="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3019079" y="1243783"/>
              <a:ext cx="0" cy="433591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963582" y="1243783"/>
              <a:ext cx="0" cy="433591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052063" y="1243783"/>
              <a:ext cx="0" cy="2167959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89" idx="4"/>
              <a:endCxn id="90" idx="0"/>
            </p:cNvCxnSpPr>
            <p:nvPr/>
          </p:nvCxnSpPr>
          <p:spPr>
            <a:xfrm>
              <a:off x="4052063" y="3468754"/>
              <a:ext cx="0" cy="96504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97" idx="0"/>
            </p:cNvCxnSpPr>
            <p:nvPr/>
          </p:nvCxnSpPr>
          <p:spPr>
            <a:xfrm>
              <a:off x="4055832" y="4536927"/>
              <a:ext cx="0" cy="96504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526288" y="2382705"/>
              <a:ext cx="0" cy="1545506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72057" y="2382705"/>
              <a:ext cx="0" cy="1045366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7660938" y="4406227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7660938" y="3281261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716435" y="4406227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9749419" y="3281261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9749419" y="4406227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9750096" y="2255027"/>
              <a:ext cx="158569" cy="160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8177286" y="2254418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9210270" y="2254418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8178650" y="3281261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9748743" y="3800901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8713816" y="2257653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7672667" y="3802147"/>
              <a:ext cx="159922" cy="159922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>
              <a:endCxn id="110" idx="4"/>
            </p:cNvCxnSpPr>
            <p:nvPr/>
          </p:nvCxnSpPr>
          <p:spPr>
            <a:xfrm>
              <a:off x="1426211" y="3408872"/>
              <a:ext cx="3630" cy="2263489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814123" y="1184114"/>
              <a:ext cx="4467546" cy="4488872"/>
              <a:chOff x="814123" y="1184114"/>
              <a:chExt cx="4467546" cy="4488872"/>
            </a:xfrm>
            <a:solidFill>
              <a:schemeClr val="bg1">
                <a:lumMod val="50000"/>
              </a:schemeClr>
            </a:solidFill>
          </p:grpSpPr>
          <p:sp>
            <p:nvSpPr>
              <p:cNvPr id="71" name="Oval 70"/>
              <p:cNvSpPr/>
              <p:nvPr/>
            </p:nvSpPr>
            <p:spPr>
              <a:xfrm>
                <a:off x="1883621" y="4433798"/>
                <a:ext cx="159922" cy="15992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2939118" y="4433798"/>
                <a:ext cx="159922" cy="15992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121747" y="4433798"/>
                <a:ext cx="159922" cy="159922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814123" y="1184114"/>
                <a:ext cx="4467546" cy="4488872"/>
                <a:chOff x="814123" y="1184114"/>
                <a:chExt cx="4467546" cy="4488872"/>
              </a:xfrm>
              <a:grpFill/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870020" y="3388793"/>
                  <a:ext cx="4335917" cy="0"/>
                </a:xfrm>
                <a:prstGeom prst="line">
                  <a:avLst/>
                </a:prstGeom>
                <a:grp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1953999" y="4513759"/>
                  <a:ext cx="1083979" cy="0"/>
                </a:xfrm>
                <a:prstGeom prst="line">
                  <a:avLst/>
                </a:prstGeom>
                <a:grp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3037978" y="4513759"/>
                  <a:ext cx="2167959" cy="0"/>
                </a:xfrm>
                <a:prstGeom prst="line">
                  <a:avLst/>
                </a:prstGeom>
                <a:grp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>
                  <a:endCxn id="92" idx="6"/>
                </p:cNvCxnSpPr>
                <p:nvPr/>
              </p:nvCxnSpPr>
              <p:spPr>
                <a:xfrm>
                  <a:off x="870020" y="2382705"/>
                  <a:ext cx="3261328" cy="1"/>
                </a:xfrm>
                <a:prstGeom prst="line">
                  <a:avLst/>
                </a:prstGeom>
                <a:grp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4080266" y="2382705"/>
                  <a:ext cx="1125671" cy="0"/>
                </a:xfrm>
                <a:prstGeom prst="line">
                  <a:avLst/>
                </a:prstGeom>
                <a:grp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814123" y="1184114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814123" y="2302744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814123" y="3308832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814123" y="5499739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1883621" y="5499739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2939118" y="5513064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5121747" y="5513064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1883621" y="3308832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883621" y="1205629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3972102" y="3308832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3972102" y="4433798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3972102" y="1184114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3972779" y="2302376"/>
                  <a:ext cx="158569" cy="160659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5121747" y="3308832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5121747" y="2302744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5121747" y="1198217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1865462" y="2308520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3975871" y="5501971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3037978" y="3928211"/>
                  <a:ext cx="1036598" cy="0"/>
                </a:xfrm>
                <a:prstGeom prst="line">
                  <a:avLst/>
                </a:prstGeom>
                <a:grp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Oval 98"/>
                <p:cNvSpPr/>
                <p:nvPr/>
              </p:nvSpPr>
              <p:spPr>
                <a:xfrm>
                  <a:off x="2399969" y="2301767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3432953" y="2301767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2401333" y="3313715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3443744" y="3313715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2938442" y="3848250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3971426" y="3848250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3442897" y="3836532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2936499" y="2305002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1988502" y="3933040"/>
                  <a:ext cx="1036598" cy="0"/>
                </a:xfrm>
                <a:prstGeom prst="line">
                  <a:avLst/>
                </a:prstGeom>
                <a:grp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Oval 107"/>
                <p:cNvSpPr/>
                <p:nvPr/>
              </p:nvSpPr>
              <p:spPr>
                <a:xfrm>
                  <a:off x="1888966" y="3853079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1342481" y="3305743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1349880" y="5512439"/>
                  <a:ext cx="159922" cy="159922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7" name="Oval 66"/>
            <p:cNvSpPr/>
            <p:nvPr/>
          </p:nvSpPr>
          <p:spPr>
            <a:xfrm>
              <a:off x="7111719" y="3281261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7195449" y="3396805"/>
              <a:ext cx="3380" cy="2208982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7119118" y="5500372"/>
              <a:ext cx="159922" cy="1599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939118" y="3308832"/>
              <a:ext cx="159922" cy="1599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04635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Parameters and Storage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2627"/>
            <a:ext cx="8229600" cy="314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27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Errors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6" y="1299028"/>
            <a:ext cx="7259619" cy="34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6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8229600" cy="11049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World’s Preeminent Source of Parametric Data… CAD Systems</a:t>
            </a:r>
          </a:p>
        </p:txBody>
      </p:sp>
      <p:pic>
        <p:nvPicPr>
          <p:cNvPr id="5" name="Picture 18" descr="Image result for creo 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4" y="1178402"/>
            <a:ext cx="3737527" cy="174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68" y="1260562"/>
            <a:ext cx="3501040" cy="175694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26626" y="3189727"/>
            <a:ext cx="4387671" cy="1760142"/>
            <a:chOff x="4044827" y="4018604"/>
            <a:chExt cx="6709125" cy="2691408"/>
          </a:xfrm>
        </p:grpSpPr>
        <p:pic>
          <p:nvPicPr>
            <p:cNvPr id="1026" name="Picture 2" descr="Image result for solidworks micropho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4827" y="4018604"/>
              <a:ext cx="4784725" cy="2691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solidworks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927" y="5977688"/>
              <a:ext cx="3502025" cy="722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6" descr="Image result for onshap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728" y="2719880"/>
            <a:ext cx="1470762" cy="40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creo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4" y="2598368"/>
            <a:ext cx="1775029" cy="41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993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T-Splines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32" y="1378163"/>
            <a:ext cx="5587425" cy="2914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0164" y="4444030"/>
            <a:ext cx="297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Sederberg</a:t>
            </a:r>
            <a:r>
              <a:rPr lang="en-US" dirty="0"/>
              <a:t> et </a:t>
            </a:r>
            <a:r>
              <a:rPr lang="en-US" dirty="0" err="1"/>
              <a:t>atl.</a:t>
            </a:r>
            <a:r>
              <a:rPr lang="en-US" dirty="0"/>
              <a:t> 2003]</a:t>
            </a:r>
          </a:p>
        </p:txBody>
      </p:sp>
    </p:spTree>
    <p:extLst>
      <p:ext uri="{BB962C8B-B14F-4D97-AF65-F5344CB8AC3E}">
        <p14:creationId xmlns:p14="http://schemas.microsoft.com/office/powerpoint/2010/main" val="1420188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971386"/>
            <a:ext cx="3795713" cy="2703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 Shape Collections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395" y="1658093"/>
            <a:ext cx="4106280" cy="2245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351064"/>
            <a:ext cx="4325815" cy="2312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6550" y="3978363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GrabCAD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5365" y="3660988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Thingiverse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00624" y="4621836"/>
            <a:ext cx="47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Onshape’s</a:t>
            </a:r>
            <a:r>
              <a:rPr lang="en-US" dirty="0"/>
              <a:t> Public Repository</a:t>
            </a:r>
          </a:p>
        </p:txBody>
      </p:sp>
    </p:spTree>
    <p:extLst>
      <p:ext uri="{BB962C8B-B14F-4D97-AF65-F5344CB8AC3E}">
        <p14:creationId xmlns:p14="http://schemas.microsoft.com/office/powerpoint/2010/main" val="2591226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Expert Designed Parameters</a:t>
            </a:r>
          </a:p>
        </p:txBody>
      </p:sp>
      <p:pic>
        <p:nvPicPr>
          <p:cNvPr id="7" name="Picture 6" descr="Image result for onshape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5" y="3596650"/>
            <a:ext cx="953784" cy="26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rametricDesignExam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247" y="1733950"/>
            <a:ext cx="4446078" cy="2519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73247" y="1730318"/>
            <a:ext cx="4525595" cy="2519288"/>
            <a:chOff x="83019" y="1808649"/>
            <a:chExt cx="4525595" cy="25192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l="345"/>
            <a:stretch/>
          </p:blipFill>
          <p:spPr>
            <a:xfrm>
              <a:off x="83019" y="1808649"/>
              <a:ext cx="4525595" cy="251928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116" y="2135057"/>
              <a:ext cx="2972666" cy="202261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74106" y="1199774"/>
            <a:ext cx="4293737" cy="1319376"/>
            <a:chOff x="152122" y="1318760"/>
            <a:chExt cx="4293737" cy="1319376"/>
          </a:xfrm>
        </p:grpSpPr>
        <p:sp>
          <p:nvSpPr>
            <p:cNvPr id="6" name="Rectangle 5"/>
            <p:cNvSpPr/>
            <p:nvPr/>
          </p:nvSpPr>
          <p:spPr>
            <a:xfrm>
              <a:off x="152122" y="2324862"/>
              <a:ext cx="652462" cy="313274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>
            <a:xfrm flipV="1">
              <a:off x="478353" y="1618616"/>
              <a:ext cx="955707" cy="706246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348761" y="1318760"/>
              <a:ext cx="3097098" cy="9230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exposed parameters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92302" y="201534"/>
            <a:ext cx="3063672" cy="4790982"/>
            <a:chOff x="5292302" y="201534"/>
            <a:chExt cx="3063672" cy="4790982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5303293" y="1788623"/>
              <a:ext cx="631178" cy="437487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303293" y="3754725"/>
              <a:ext cx="631178" cy="437487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5292302" y="2990417"/>
              <a:ext cx="699104" cy="1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6154207" y="201534"/>
              <a:ext cx="2201767" cy="4790982"/>
              <a:chOff x="11206162" y="-6779140"/>
              <a:chExt cx="13268325" cy="2887149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68137" y="-6779140"/>
                <a:ext cx="12392025" cy="992505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06162" y="3023309"/>
                <a:ext cx="13268325" cy="987742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68137" y="12900734"/>
                <a:ext cx="11725275" cy="9191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25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14_Preso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37747</TotalTime>
  <Words>1970</Words>
  <Application>Microsoft Office PowerPoint</Application>
  <PresentationFormat>On-screen Show (16:9)</PresentationFormat>
  <Paragraphs>836</Paragraphs>
  <Slides>70</Slides>
  <Notes>67</Notes>
  <HiddenSlides>0</HiddenSlides>
  <MMClips>11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Cambria Math</vt:lpstr>
      <vt:lpstr>Gill Sans MT</vt:lpstr>
      <vt:lpstr>S14_Preso</vt:lpstr>
      <vt:lpstr>Equation</vt:lpstr>
      <vt:lpstr>Interactive Design Space Exploration and Optimization for CAD Models  </vt:lpstr>
      <vt:lpstr>Computational Design</vt:lpstr>
      <vt:lpstr>Typical Approaches</vt:lpstr>
      <vt:lpstr>Parametrization</vt:lpstr>
      <vt:lpstr>Parametrization Techniques</vt:lpstr>
      <vt:lpstr>The World’s Preeminent Source of Parametric Data…</vt:lpstr>
      <vt:lpstr>The World’s Preeminent Source of Parametric Data… CAD Systems</vt:lpstr>
      <vt:lpstr>CAD Shape Collections</vt:lpstr>
      <vt:lpstr>Expert Designed Parameters</vt:lpstr>
      <vt:lpstr>But no Real-time Exploration</vt:lpstr>
      <vt:lpstr>Typical Pipeline</vt:lpstr>
      <vt:lpstr>Proposed Approach</vt:lpstr>
      <vt:lpstr>Our Method </vt:lpstr>
      <vt:lpstr>Our Method </vt:lpstr>
      <vt:lpstr>Challenges: sampling and interpolation</vt:lpstr>
      <vt:lpstr>Adaptive Sampling: K-d Trees</vt:lpstr>
      <vt:lpstr>Interpolation</vt:lpstr>
      <vt:lpstr>Interpolation</vt:lpstr>
      <vt:lpstr>Interpolation</vt:lpstr>
      <vt:lpstr>Interpolation</vt:lpstr>
      <vt:lpstr>Locality Property</vt:lpstr>
      <vt:lpstr>Interpolation with Locality</vt:lpstr>
      <vt:lpstr>Interpolation Steps</vt:lpstr>
      <vt:lpstr>Interpolation Steps</vt:lpstr>
      <vt:lpstr>Interpolation Scheme</vt:lpstr>
      <vt:lpstr>Challenge: Element Perspective</vt:lpstr>
      <vt:lpstr>Challenge: Basis Perspective</vt:lpstr>
      <vt:lpstr>Challenge: Basis Perspective</vt:lpstr>
      <vt:lpstr>Challenge: Basis Perspective</vt:lpstr>
      <vt:lpstr>Challenge: Basis Perspective</vt:lpstr>
      <vt:lpstr>Solution</vt:lpstr>
      <vt:lpstr>Refinement Relations</vt:lpstr>
      <vt:lpstr>Our Method – 1D example</vt:lpstr>
      <vt:lpstr>Our Method – 1D example</vt:lpstr>
      <vt:lpstr>Our Method – 1D example</vt:lpstr>
      <vt:lpstr>Our Method – 1D example</vt:lpstr>
      <vt:lpstr>Our Method – 1D example</vt:lpstr>
      <vt:lpstr>Our Method – 1D example</vt:lpstr>
      <vt:lpstr>Our Method – 1D example</vt:lpstr>
      <vt:lpstr>Our Method – 1D example</vt:lpstr>
      <vt:lpstr>Our Method – 1D example</vt:lpstr>
      <vt:lpstr>Our Method – 1D example</vt:lpstr>
      <vt:lpstr>Our Method – 1D example</vt:lpstr>
      <vt:lpstr>Reallocation Procedure</vt:lpstr>
      <vt:lpstr>Algorithm in High Dimensions</vt:lpstr>
      <vt:lpstr>Extension for Smoothness </vt:lpstr>
      <vt:lpstr>Extension for Smoothness </vt:lpstr>
      <vt:lpstr>Interpolation Steps</vt:lpstr>
      <vt:lpstr>Mapping</vt:lpstr>
      <vt:lpstr>Referencing in CAD</vt:lpstr>
      <vt:lpstr>Topological Changes in B-reps</vt:lpstr>
      <vt:lpstr>Our Mapping Approach</vt:lpstr>
      <vt:lpstr>Results</vt:lpstr>
      <vt:lpstr>Live Demo</vt:lpstr>
      <vt:lpstr>PowerPoint Presentation</vt:lpstr>
      <vt:lpstr>PowerPoint Presentation</vt:lpstr>
      <vt:lpstr>PowerPoint Presentation</vt:lpstr>
      <vt:lpstr>PowerPoint Presentation</vt:lpstr>
      <vt:lpstr>Results - Optimization</vt:lpstr>
      <vt:lpstr>Future work</vt:lpstr>
      <vt:lpstr>Future work</vt:lpstr>
      <vt:lpstr>Conclusions</vt:lpstr>
      <vt:lpstr>Conclusions</vt:lpstr>
      <vt:lpstr>Conclusions</vt:lpstr>
      <vt:lpstr>Acknowledgements</vt:lpstr>
      <vt:lpstr>Thank you!</vt:lpstr>
      <vt:lpstr>Locality for Smoothness</vt:lpstr>
      <vt:lpstr>Results – Parameters and Storage</vt:lpstr>
      <vt:lpstr>Results – Errors</vt:lpstr>
      <vt:lpstr>T-Splines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Szymanski</dc:creator>
  <cp:lastModifiedBy>adrianas</cp:lastModifiedBy>
  <cp:revision>704</cp:revision>
  <dcterms:created xsi:type="dcterms:W3CDTF">2014-06-13T19:50:08Z</dcterms:created>
  <dcterms:modified xsi:type="dcterms:W3CDTF">2020-11-23T16:35:40Z</dcterms:modified>
</cp:coreProperties>
</file>