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4" r:id="rId1"/>
  </p:sldMasterIdLst>
  <p:notesMasterIdLst>
    <p:notesMasterId r:id="rId51"/>
  </p:notesMasterIdLst>
  <p:sldIdLst>
    <p:sldId id="328" r:id="rId2"/>
    <p:sldId id="617" r:id="rId3"/>
    <p:sldId id="408" r:id="rId4"/>
    <p:sldId id="559" r:id="rId5"/>
    <p:sldId id="477" r:id="rId6"/>
    <p:sldId id="615" r:id="rId7"/>
    <p:sldId id="531" r:id="rId8"/>
    <p:sldId id="560" r:id="rId9"/>
    <p:sldId id="532" r:id="rId10"/>
    <p:sldId id="629" r:id="rId11"/>
    <p:sldId id="565" r:id="rId12"/>
    <p:sldId id="535" r:id="rId13"/>
    <p:sldId id="563" r:id="rId14"/>
    <p:sldId id="564" r:id="rId15"/>
    <p:sldId id="566" r:id="rId16"/>
    <p:sldId id="567" r:id="rId17"/>
    <p:sldId id="539" r:id="rId18"/>
    <p:sldId id="568" r:id="rId19"/>
    <p:sldId id="543" r:id="rId20"/>
    <p:sldId id="579" r:id="rId21"/>
    <p:sldId id="581" r:id="rId22"/>
    <p:sldId id="582" r:id="rId23"/>
    <p:sldId id="583" r:id="rId24"/>
    <p:sldId id="584" r:id="rId25"/>
    <p:sldId id="580" r:id="rId26"/>
    <p:sldId id="586" r:id="rId27"/>
    <p:sldId id="588" r:id="rId28"/>
    <p:sldId id="604" r:id="rId29"/>
    <p:sldId id="619" r:id="rId30"/>
    <p:sldId id="618" r:id="rId31"/>
    <p:sldId id="620" r:id="rId32"/>
    <p:sldId id="630" r:id="rId33"/>
    <p:sldId id="557" r:id="rId34"/>
    <p:sldId id="605" r:id="rId35"/>
    <p:sldId id="577" r:id="rId36"/>
    <p:sldId id="624" r:id="rId37"/>
    <p:sldId id="607" r:id="rId38"/>
    <p:sldId id="627" r:id="rId39"/>
    <p:sldId id="609" r:id="rId40"/>
    <p:sldId id="622" r:id="rId41"/>
    <p:sldId id="626" r:id="rId42"/>
    <p:sldId id="625" r:id="rId43"/>
    <p:sldId id="612" r:id="rId44"/>
    <p:sldId id="570" r:id="rId45"/>
    <p:sldId id="613" r:id="rId46"/>
    <p:sldId id="614" r:id="rId47"/>
    <p:sldId id="572" r:id="rId48"/>
    <p:sldId id="573" r:id="rId49"/>
    <p:sldId id="574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8E6"/>
    <a:srgbClr val="88E4B4"/>
    <a:srgbClr val="AAD7F8"/>
    <a:srgbClr val="00A283"/>
    <a:srgbClr val="7F7F7F"/>
    <a:srgbClr val="A6A6A6"/>
    <a:srgbClr val="9F988B"/>
    <a:srgbClr val="003EA2"/>
    <a:srgbClr val="1B61A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67779" autoAdjust="0"/>
  </p:normalViewPr>
  <p:slideViewPr>
    <p:cSldViewPr snapToGrid="0" snapToObjects="1">
      <p:cViewPr varScale="1">
        <p:scale>
          <a:sx n="116" d="100"/>
          <a:sy n="116" d="100"/>
        </p:scale>
        <p:origin x="1446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355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3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4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41128694072116E-2"/>
          <c:y val="2.7720761424158996E-2"/>
          <c:w val="0.53742232727696138"/>
          <c:h val="0.66485716499700942"/>
        </c:manualLayout>
      </c:layout>
      <c:scatterChart>
        <c:scatterStyle val="lineMarker"/>
        <c:varyColors val="0"/>
        <c:ser>
          <c:idx val="6"/>
          <c:order val="0"/>
          <c:tx>
            <c:v>D2 (Manifold)</c:v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'D2 (2)'!$D$2:$D$11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</c:numCache>
            </c:numRef>
          </c:xVal>
          <c:yVal>
            <c:numRef>
              <c:f>'D2 (2)'!$E$2:$E$11</c:f>
              <c:numCache>
                <c:formatCode>General</c:formatCode>
                <c:ptCount val="10"/>
                <c:pt idx="0">
                  <c:v>0.56634200000000001</c:v>
                </c:pt>
                <c:pt idx="1">
                  <c:v>0.407889</c:v>
                </c:pt>
                <c:pt idx="2">
                  <c:v>0.37371300000000002</c:v>
                </c:pt>
                <c:pt idx="3">
                  <c:v>0.36448199999999997</c:v>
                </c:pt>
                <c:pt idx="4">
                  <c:v>0.30072500000000002</c:v>
                </c:pt>
                <c:pt idx="5">
                  <c:v>0.32209500000000002</c:v>
                </c:pt>
                <c:pt idx="6">
                  <c:v>0.35371900000000001</c:v>
                </c:pt>
                <c:pt idx="7">
                  <c:v>0.31014799999999998</c:v>
                </c:pt>
                <c:pt idx="8">
                  <c:v>0.28591299999999997</c:v>
                </c:pt>
                <c:pt idx="9">
                  <c:v>0.32023299999999999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B5-48A5-B265-D12C47C7C7AB}"/>
            </c:ext>
          </c:extLst>
        </c:ser>
        <c:ser>
          <c:idx val="1"/>
          <c:order val="1"/>
          <c:tx>
            <c:v>Voxel (Manifold)</c:v>
          </c:tx>
          <c:marker>
            <c:symbol val="none"/>
          </c:marker>
          <c:xVal>
            <c:numRef>
              <c:f>'D2 (2)'!$D$17:$D$26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</c:numCache>
            </c:numRef>
          </c:xVal>
          <c:yVal>
            <c:numRef>
              <c:f>'D2 (2)'!$E$17:$E$26</c:f>
              <c:numCache>
                <c:formatCode>General</c:formatCode>
                <c:ptCount val="10"/>
                <c:pt idx="0">
                  <c:v>0.46618500000000002</c:v>
                </c:pt>
                <c:pt idx="1">
                  <c:v>0.466339</c:v>
                </c:pt>
                <c:pt idx="2">
                  <c:v>0.45411200000000002</c:v>
                </c:pt>
                <c:pt idx="3">
                  <c:v>0.439577</c:v>
                </c:pt>
                <c:pt idx="4">
                  <c:v>0.25975900000000002</c:v>
                </c:pt>
                <c:pt idx="5">
                  <c:v>0.27150999999999997</c:v>
                </c:pt>
                <c:pt idx="6">
                  <c:v>0.291242</c:v>
                </c:pt>
                <c:pt idx="7">
                  <c:v>0.28559800000000002</c:v>
                </c:pt>
                <c:pt idx="8">
                  <c:v>0.23630200000000001</c:v>
                </c:pt>
                <c:pt idx="9">
                  <c:v>0.251114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B5-48A5-B265-D12C47C7C7AB}"/>
            </c:ext>
          </c:extLst>
        </c:ser>
        <c:ser>
          <c:idx val="3"/>
          <c:order val="2"/>
          <c:tx>
            <c:v>Light Field (Manifold)</c:v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'D2 (2)'!$D$29:$D$38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</c:numCache>
            </c:numRef>
          </c:xVal>
          <c:yVal>
            <c:numRef>
              <c:f>'D2 (2)'!$E$29:$E$38</c:f>
              <c:numCache>
                <c:formatCode>General</c:formatCode>
                <c:ptCount val="10"/>
                <c:pt idx="0">
                  <c:v>0.82738100000000003</c:v>
                </c:pt>
                <c:pt idx="1">
                  <c:v>0.73341199999999995</c:v>
                </c:pt>
                <c:pt idx="2">
                  <c:v>0.56780200000000003</c:v>
                </c:pt>
                <c:pt idx="3">
                  <c:v>0.61326899999999995</c:v>
                </c:pt>
                <c:pt idx="4">
                  <c:v>0.43482100000000001</c:v>
                </c:pt>
                <c:pt idx="5">
                  <c:v>0.45234400000000002</c:v>
                </c:pt>
                <c:pt idx="6">
                  <c:v>0.44107499999999999</c:v>
                </c:pt>
                <c:pt idx="7">
                  <c:v>0.36831599999999998</c:v>
                </c:pt>
                <c:pt idx="8">
                  <c:v>0.34009099999999998</c:v>
                </c:pt>
                <c:pt idx="9">
                  <c:v>0.30305700000000002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EB5-48A5-B265-D12C47C7C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314712"/>
        <c:axId val="203682360"/>
      </c:scatterChart>
      <c:valAx>
        <c:axId val="188314712"/>
        <c:scaling>
          <c:orientation val="minMax"/>
          <c:max val="1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600">
                    <a:latin typeface="+mn-lt"/>
                    <a:ea typeface="CMU Serif" panose="02000603000000000000" pitchFamily="2" charset="0"/>
                    <a:cs typeface="CMU Serif" panose="02000603000000000000" pitchFamily="2" charset="0"/>
                  </a:defRPr>
                </a:pPr>
                <a:r>
                  <a:rPr lang="en-US" sz="1600">
                    <a:latin typeface="+mn-lt"/>
                    <a:ea typeface="CMU Serif" panose="02000603000000000000" pitchFamily="2" charset="0"/>
                    <a:cs typeface="CMU Serif" panose="02000603000000000000" pitchFamily="2" charset="0"/>
                  </a:rPr>
                  <a:t>Recall</a:t>
                </a:r>
              </a:p>
            </c:rich>
          </c:tx>
          <c:layout>
            <c:manualLayout>
              <c:xMode val="edge"/>
              <c:yMode val="edge"/>
              <c:x val="0.31182744099816179"/>
              <c:y val="0.7678210665655743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03682360"/>
        <c:crosses val="autoZero"/>
        <c:crossBetween val="midCat"/>
        <c:majorUnit val="0.25"/>
        <c:minorUnit val="5.000000000000001E-2"/>
      </c:valAx>
      <c:valAx>
        <c:axId val="203682360"/>
        <c:scaling>
          <c:orientation val="minMax"/>
          <c:max val="1"/>
          <c:min val="0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 sz="1600">
                    <a:latin typeface="+mn-lt"/>
                    <a:ea typeface="CMU Serif" panose="02000603000000000000" pitchFamily="2" charset="0"/>
                    <a:cs typeface="CMU Serif" panose="02000603000000000000" pitchFamily="2" charset="0"/>
                  </a:defRPr>
                </a:pPr>
                <a:r>
                  <a:rPr lang="en-US" sz="1600" dirty="0">
                    <a:latin typeface="+mn-lt"/>
                    <a:ea typeface="CMU Serif" panose="02000603000000000000" pitchFamily="2" charset="0"/>
                    <a:cs typeface="CMU Serif" panose="02000603000000000000" pitchFamily="2" charset="0"/>
                  </a:rPr>
                  <a:t>Precision</a:t>
                </a:r>
              </a:p>
            </c:rich>
          </c:tx>
          <c:layout>
            <c:manualLayout>
              <c:xMode val="edge"/>
              <c:yMode val="edge"/>
              <c:x val="1.564680200720071E-2"/>
              <c:y val="0.26068672355182121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crossAx val="188314712"/>
        <c:crosses val="autoZero"/>
        <c:crossBetween val="midCat"/>
        <c:majorUnit val="0.2"/>
        <c:minorUnit val="0.1"/>
      </c:valAx>
    </c:plotArea>
    <c:legend>
      <c:legendPos val="r"/>
      <c:layout>
        <c:manualLayout>
          <c:xMode val="edge"/>
          <c:yMode val="edge"/>
          <c:x val="0.67524043320250793"/>
          <c:y val="0.13703938668749879"/>
          <c:w val="0.26710757565828075"/>
          <c:h val="0.43414004188702926"/>
        </c:manualLayout>
      </c:layout>
      <c:overlay val="0"/>
      <c:txPr>
        <a:bodyPr/>
        <a:lstStyle/>
        <a:p>
          <a:pPr>
            <a:defRPr sz="1400">
              <a:latin typeface="+mn-lt"/>
              <a:ea typeface="CMU Serif" panose="02000603000000000000" pitchFamily="2" charset="0"/>
              <a:cs typeface="CMU Serif" panose="02000603000000000000" pitchFamily="2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41128694072116E-2"/>
          <c:y val="2.7720761424158996E-2"/>
          <c:w val="0.53742232727696138"/>
          <c:h val="0.66485716499700942"/>
        </c:manualLayout>
      </c:layout>
      <c:scatterChart>
        <c:scatterStyle val="lineMarker"/>
        <c:varyColors val="0"/>
        <c:ser>
          <c:idx val="5"/>
          <c:order val="0"/>
          <c:tx>
            <c:v>D2 (Mean Shapes)</c:v>
          </c:tx>
          <c:spPr>
            <a:ln w="28575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'D2 (2)'!$A$2:$A$11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</c:numCache>
            </c:numRef>
          </c:xVal>
          <c:yVal>
            <c:numRef>
              <c:f>'D2 (2)'!$B$2:$B$11</c:f>
              <c:numCache>
                <c:formatCode>General</c:formatCode>
                <c:ptCount val="10"/>
                <c:pt idx="0">
                  <c:v>0.53232000000000002</c:v>
                </c:pt>
                <c:pt idx="1">
                  <c:v>0.33010099999999998</c:v>
                </c:pt>
                <c:pt idx="2">
                  <c:v>0.33329199999999998</c:v>
                </c:pt>
                <c:pt idx="3">
                  <c:v>0.42436000000000001</c:v>
                </c:pt>
                <c:pt idx="4">
                  <c:v>0.32703399999999999</c:v>
                </c:pt>
                <c:pt idx="5">
                  <c:v>0.27875499999999998</c:v>
                </c:pt>
                <c:pt idx="6">
                  <c:v>0.33395999999999998</c:v>
                </c:pt>
                <c:pt idx="7">
                  <c:v>0.28532999999999997</c:v>
                </c:pt>
                <c:pt idx="8">
                  <c:v>0.29556900000000003</c:v>
                </c:pt>
                <c:pt idx="9">
                  <c:v>0.22718099999999999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1A-41D4-817C-1D85C71379E8}"/>
            </c:ext>
          </c:extLst>
        </c:ser>
        <c:ser>
          <c:idx val="0"/>
          <c:order val="1"/>
          <c:tx>
            <c:v>Voxel (MeanShapes)</c:v>
          </c:tx>
          <c:spPr>
            <a:ln w="28575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'D2 (2)'!$A$17:$A$26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</c:numCache>
            </c:numRef>
          </c:xVal>
          <c:yVal>
            <c:numRef>
              <c:f>'D2 (2)'!$B$17:$B$26</c:f>
              <c:numCache>
                <c:formatCode>General</c:formatCode>
                <c:ptCount val="10"/>
                <c:pt idx="0">
                  <c:v>0.50576900000000002</c:v>
                </c:pt>
                <c:pt idx="1">
                  <c:v>0.45360499999999998</c:v>
                </c:pt>
                <c:pt idx="2">
                  <c:v>0.34323199999999998</c:v>
                </c:pt>
                <c:pt idx="3">
                  <c:v>0.52311300000000005</c:v>
                </c:pt>
                <c:pt idx="4">
                  <c:v>0.26532499999999998</c:v>
                </c:pt>
                <c:pt idx="5">
                  <c:v>0.274895</c:v>
                </c:pt>
                <c:pt idx="6">
                  <c:v>0.37443300000000002</c:v>
                </c:pt>
                <c:pt idx="7">
                  <c:v>0.31359199999999998</c:v>
                </c:pt>
                <c:pt idx="8">
                  <c:v>0.27989799999999998</c:v>
                </c:pt>
                <c:pt idx="9">
                  <c:v>0.26460099999999998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1A-41D4-817C-1D85C71379E8}"/>
            </c:ext>
          </c:extLst>
        </c:ser>
        <c:ser>
          <c:idx val="2"/>
          <c:order val="2"/>
          <c:tx>
            <c:v>Light Field (Mean Shapes)</c:v>
          </c:tx>
          <c:spPr>
            <a:ln w="28575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'D2 (2)'!$A$29:$A$38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</c:numCache>
            </c:numRef>
          </c:xVal>
          <c:yVal>
            <c:numRef>
              <c:f>'D2 (2)'!$B$29:$B$38</c:f>
              <c:numCache>
                <c:formatCode>General</c:formatCode>
                <c:ptCount val="10"/>
                <c:pt idx="0">
                  <c:v>0.724074</c:v>
                </c:pt>
                <c:pt idx="1">
                  <c:v>0.58189000000000002</c:v>
                </c:pt>
                <c:pt idx="2">
                  <c:v>0.53696299999999997</c:v>
                </c:pt>
                <c:pt idx="3">
                  <c:v>0.54287600000000003</c:v>
                </c:pt>
                <c:pt idx="4">
                  <c:v>0.444633</c:v>
                </c:pt>
                <c:pt idx="5">
                  <c:v>0.39255099999999998</c:v>
                </c:pt>
                <c:pt idx="6">
                  <c:v>0.39829599999999998</c:v>
                </c:pt>
                <c:pt idx="7">
                  <c:v>0.37389499999999998</c:v>
                </c:pt>
                <c:pt idx="8">
                  <c:v>0.30344500000000002</c:v>
                </c:pt>
                <c:pt idx="9">
                  <c:v>0.274588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81A-41D4-817C-1D85C71379E8}"/>
            </c:ext>
          </c:extLst>
        </c:ser>
        <c:ser>
          <c:idx val="6"/>
          <c:order val="3"/>
          <c:tx>
            <c:v>D2 (Manifold)</c:v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'D2 (2)'!$D$2:$D$11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</c:numCache>
            </c:numRef>
          </c:xVal>
          <c:yVal>
            <c:numRef>
              <c:f>'D2 (2)'!$E$2:$E$11</c:f>
              <c:numCache>
                <c:formatCode>General</c:formatCode>
                <c:ptCount val="10"/>
                <c:pt idx="0">
                  <c:v>0.56634200000000001</c:v>
                </c:pt>
                <c:pt idx="1">
                  <c:v>0.407889</c:v>
                </c:pt>
                <c:pt idx="2">
                  <c:v>0.37371300000000002</c:v>
                </c:pt>
                <c:pt idx="3">
                  <c:v>0.36448199999999997</c:v>
                </c:pt>
                <c:pt idx="4">
                  <c:v>0.30072500000000002</c:v>
                </c:pt>
                <c:pt idx="5">
                  <c:v>0.32209500000000002</c:v>
                </c:pt>
                <c:pt idx="6">
                  <c:v>0.35371900000000001</c:v>
                </c:pt>
                <c:pt idx="7">
                  <c:v>0.31014799999999998</c:v>
                </c:pt>
                <c:pt idx="8">
                  <c:v>0.28591299999999997</c:v>
                </c:pt>
                <c:pt idx="9">
                  <c:v>0.32023299999999999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81A-41D4-817C-1D85C71379E8}"/>
            </c:ext>
          </c:extLst>
        </c:ser>
        <c:ser>
          <c:idx val="1"/>
          <c:order val="4"/>
          <c:tx>
            <c:v>Voxel (Manifold)</c:v>
          </c:tx>
          <c:marker>
            <c:symbol val="none"/>
          </c:marker>
          <c:xVal>
            <c:numRef>
              <c:f>'D2 (2)'!$D$17:$D$26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</c:numCache>
            </c:numRef>
          </c:xVal>
          <c:yVal>
            <c:numRef>
              <c:f>'D2 (2)'!$E$17:$E$26</c:f>
              <c:numCache>
                <c:formatCode>General</c:formatCode>
                <c:ptCount val="10"/>
                <c:pt idx="0">
                  <c:v>0.46618500000000002</c:v>
                </c:pt>
                <c:pt idx="1">
                  <c:v>0.466339</c:v>
                </c:pt>
                <c:pt idx="2">
                  <c:v>0.45411200000000002</c:v>
                </c:pt>
                <c:pt idx="3">
                  <c:v>0.439577</c:v>
                </c:pt>
                <c:pt idx="4">
                  <c:v>0.25975900000000002</c:v>
                </c:pt>
                <c:pt idx="5">
                  <c:v>0.27150999999999997</c:v>
                </c:pt>
                <c:pt idx="6">
                  <c:v>0.291242</c:v>
                </c:pt>
                <c:pt idx="7">
                  <c:v>0.28559800000000002</c:v>
                </c:pt>
                <c:pt idx="8">
                  <c:v>0.23630200000000001</c:v>
                </c:pt>
                <c:pt idx="9">
                  <c:v>0.251114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81A-41D4-817C-1D85C71379E8}"/>
            </c:ext>
          </c:extLst>
        </c:ser>
        <c:ser>
          <c:idx val="3"/>
          <c:order val="5"/>
          <c:tx>
            <c:v>Light Field (Manifold)</c:v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'D2 (2)'!$D$29:$D$38</c:f>
              <c:numCache>
                <c:formatCode>General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</c:numCache>
            </c:numRef>
          </c:xVal>
          <c:yVal>
            <c:numRef>
              <c:f>'D2 (2)'!$E$29:$E$38</c:f>
              <c:numCache>
                <c:formatCode>General</c:formatCode>
                <c:ptCount val="10"/>
                <c:pt idx="0">
                  <c:v>0.82738100000000003</c:v>
                </c:pt>
                <c:pt idx="1">
                  <c:v>0.73341199999999995</c:v>
                </c:pt>
                <c:pt idx="2">
                  <c:v>0.56780200000000003</c:v>
                </c:pt>
                <c:pt idx="3">
                  <c:v>0.61326899999999995</c:v>
                </c:pt>
                <c:pt idx="4">
                  <c:v>0.43482100000000001</c:v>
                </c:pt>
                <c:pt idx="5">
                  <c:v>0.45234400000000002</c:v>
                </c:pt>
                <c:pt idx="6">
                  <c:v>0.44107499999999999</c:v>
                </c:pt>
                <c:pt idx="7">
                  <c:v>0.36831599999999998</c:v>
                </c:pt>
                <c:pt idx="8">
                  <c:v>0.34009099999999998</c:v>
                </c:pt>
                <c:pt idx="9">
                  <c:v>0.30305700000000002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81A-41D4-817C-1D85C7137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802984"/>
        <c:axId val="203803368"/>
      </c:scatterChart>
      <c:valAx>
        <c:axId val="203802984"/>
        <c:scaling>
          <c:orientation val="minMax"/>
          <c:max val="1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600">
                    <a:latin typeface="+mn-lt"/>
                    <a:ea typeface="CMU Serif" panose="02000603000000000000" pitchFamily="2" charset="0"/>
                    <a:cs typeface="CMU Serif" panose="02000603000000000000" pitchFamily="2" charset="0"/>
                  </a:defRPr>
                </a:pPr>
                <a:r>
                  <a:rPr lang="en-US" sz="1600">
                    <a:latin typeface="+mn-lt"/>
                    <a:ea typeface="CMU Serif" panose="02000603000000000000" pitchFamily="2" charset="0"/>
                    <a:cs typeface="CMU Serif" panose="02000603000000000000" pitchFamily="2" charset="0"/>
                  </a:rPr>
                  <a:t>Recall</a:t>
                </a:r>
              </a:p>
            </c:rich>
          </c:tx>
          <c:layout>
            <c:manualLayout>
              <c:xMode val="edge"/>
              <c:yMode val="edge"/>
              <c:x val="0.31182744099816179"/>
              <c:y val="0.7678210665655743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03803368"/>
        <c:crosses val="autoZero"/>
        <c:crossBetween val="midCat"/>
        <c:majorUnit val="0.25"/>
        <c:minorUnit val="5.000000000000001E-2"/>
      </c:valAx>
      <c:valAx>
        <c:axId val="203803368"/>
        <c:scaling>
          <c:orientation val="minMax"/>
          <c:max val="1"/>
          <c:min val="0"/>
        </c:scaling>
        <c:delete val="0"/>
        <c:axPos val="l"/>
        <c:minorGridlines/>
        <c:title>
          <c:tx>
            <c:rich>
              <a:bodyPr rot="-5400000" vert="horz"/>
              <a:lstStyle/>
              <a:p>
                <a:pPr>
                  <a:defRPr sz="1600">
                    <a:latin typeface="+mn-lt"/>
                    <a:ea typeface="CMU Serif" panose="02000603000000000000" pitchFamily="2" charset="0"/>
                    <a:cs typeface="CMU Serif" panose="02000603000000000000" pitchFamily="2" charset="0"/>
                  </a:defRPr>
                </a:pPr>
                <a:r>
                  <a:rPr lang="en-US" sz="1600" dirty="0">
                    <a:latin typeface="+mn-lt"/>
                    <a:ea typeface="CMU Serif" panose="02000603000000000000" pitchFamily="2" charset="0"/>
                    <a:cs typeface="CMU Serif" panose="02000603000000000000" pitchFamily="2" charset="0"/>
                  </a:rPr>
                  <a:t>Precision</a:t>
                </a:r>
              </a:p>
            </c:rich>
          </c:tx>
          <c:layout>
            <c:manualLayout>
              <c:xMode val="edge"/>
              <c:yMode val="edge"/>
              <c:x val="1.564680200720071E-2"/>
              <c:y val="0.26068672355182121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crossAx val="203802984"/>
        <c:crosses val="autoZero"/>
        <c:crossBetween val="midCat"/>
        <c:majorUnit val="0.2"/>
        <c:minorUnit val="0.1"/>
      </c:valAx>
    </c:plotArea>
    <c:legend>
      <c:legendPos val="r"/>
      <c:layout>
        <c:manualLayout>
          <c:xMode val="edge"/>
          <c:yMode val="edge"/>
          <c:x val="0.67812303275348063"/>
          <c:y val="0.14069499078615061"/>
          <c:w val="0.26710757565828075"/>
          <c:h val="0.43414004188702926"/>
        </c:manualLayout>
      </c:layout>
      <c:overlay val="0"/>
      <c:txPr>
        <a:bodyPr/>
        <a:lstStyle/>
        <a:p>
          <a:pPr>
            <a:defRPr sz="1400">
              <a:latin typeface="+mn-lt"/>
              <a:ea typeface="CMU Serif" panose="02000603000000000000" pitchFamily="2" charset="0"/>
              <a:cs typeface="CMU Serif" panose="02000603000000000000" pitchFamily="2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88.png"/><Relationship Id="rId7" Type="http://schemas.openxmlformats.org/officeDocument/2006/relationships/image" Target="../media/image93.png"/><Relationship Id="rId12" Type="http://schemas.openxmlformats.org/officeDocument/2006/relationships/image" Target="../media/image119.png"/><Relationship Id="rId2" Type="http://schemas.openxmlformats.org/officeDocument/2006/relationships/image" Target="../media/image84.wmf"/><Relationship Id="rId1" Type="http://schemas.openxmlformats.org/officeDocument/2006/relationships/image" Target="../media/image83.png"/><Relationship Id="rId6" Type="http://schemas.openxmlformats.org/officeDocument/2006/relationships/image" Target="../media/image92.png"/><Relationship Id="rId11" Type="http://schemas.openxmlformats.org/officeDocument/2006/relationships/image" Target="../media/image118.wmf"/><Relationship Id="rId5" Type="http://schemas.openxmlformats.org/officeDocument/2006/relationships/image" Target="../media/image90.png"/><Relationship Id="rId10" Type="http://schemas.openxmlformats.org/officeDocument/2006/relationships/image" Target="../media/image117.png"/><Relationship Id="rId4" Type="http://schemas.openxmlformats.org/officeDocument/2006/relationships/image" Target="../media/image89.png"/><Relationship Id="rId9" Type="http://schemas.openxmlformats.org/officeDocument/2006/relationships/image" Target="../media/image1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C5224-E7C9-7E44-89EA-DCB9174972C8}" type="datetimeFigureOut">
              <a:rPr lang="en-US" smtClean="0"/>
              <a:pPr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708A8-9C89-084C-B416-24967D273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4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/>
              <a:t>Thank</a:t>
            </a:r>
            <a:r>
              <a:rPr lang="en-US" baseline="0" dirty="0"/>
              <a:t> you </a:t>
            </a:r>
            <a:r>
              <a:rPr lang="en-US" dirty="0"/>
              <a:t>for the introduction</a:t>
            </a:r>
            <a:r>
              <a:rPr lang="en-US" baseline="0" dirty="0"/>
              <a:t>. It’s a pleasure to be 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0C386-84A7-F14C-A8F0-1BF098C77C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11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19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92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72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6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73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07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46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15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62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7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54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84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96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61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53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56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08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72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7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972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54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0C386-84A7-F14C-A8F0-1BF098C77C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79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52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934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622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701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626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359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17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69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09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6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874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730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023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861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222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09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8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415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166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54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4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0C386-84A7-F14C-A8F0-1BF098C77C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21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26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97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13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9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169B-F266-4248-AFF1-52D452F5A9DE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701-67FC-4E9A-94C3-81B78DD66F63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ADCA-5694-4AB0-BA83-140886FBC11A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CD46-0E1B-4B0C-9244-D4C292559A73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FBE21-93E3-4D47-A0D4-472A8DD5F8C9}" type="datetime1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B6BA-47D8-49FD-B4CD-974328FA08C4}" type="datetime1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B9DF-D16D-4098-B157-DDDB1B712E84}" type="datetime1">
              <a:rPr lang="en-US" smtClean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8F1E-FCB7-44DA-9148-989D214DE693}" type="datetime1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73E81-CE63-45CF-ADF7-641116C8E61D}" type="datetime1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DDFBF-3495-4367-A0AA-7DE1CFB0EF4F}" type="datetime1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88DF-BEE7-492F-BABD-6C1BDA5FA5A7}" type="datetime1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19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DF4623-0FD8-46BE-9BBE-925165CFFB01}" type="datetime1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effectLst>
            <a:outerShdw dist="38100" dir="2700000" algn="tl" rotWithShape="0">
              <a:schemeClr val="tx1">
                <a:alpha val="43000"/>
              </a:schemeClr>
            </a:outerShdw>
          </a:effectLst>
          <a:latin typeface="+mj-lt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44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10" Type="http://schemas.openxmlformats.org/officeDocument/2006/relationships/image" Target="../media/image46.png"/><Relationship Id="rId4" Type="http://schemas.openxmlformats.org/officeDocument/2006/relationships/image" Target="../media/image40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1.png"/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12" Type="http://schemas.openxmlformats.org/officeDocument/2006/relationships/image" Target="../media/image6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3" Type="http://schemas.openxmlformats.org/officeDocument/2006/relationships/image" Target="../media/image42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03.png"/><Relationship Id="rId1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2" Type="http://schemas.openxmlformats.org/officeDocument/2006/relationships/image" Target="../media/image78.pn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5" Type="http://schemas.openxmlformats.org/officeDocument/2006/relationships/image" Target="../media/image161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2.png"/><Relationship Id="rId17" Type="http://schemas.openxmlformats.org/officeDocument/2006/relationships/image" Target="../media/image16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0.png"/><Relationship Id="rId15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4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74.png"/><Relationship Id="rId10" Type="http://schemas.openxmlformats.org/officeDocument/2006/relationships/image" Target="../media/image98.png"/><Relationship Id="rId4" Type="http://schemas.openxmlformats.org/officeDocument/2006/relationships/image" Target="../media/image94.png"/><Relationship Id="rId9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8.png"/><Relationship Id="rId3" Type="http://schemas.openxmlformats.org/officeDocument/2006/relationships/image" Target="../media/image99.png"/><Relationship Id="rId7" Type="http://schemas.openxmlformats.org/officeDocument/2006/relationships/image" Target="../media/image8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106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42.png"/><Relationship Id="rId9" Type="http://schemas.openxmlformats.org/officeDocument/2006/relationships/image" Target="../media/image97.png"/><Relationship Id="rId1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91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0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0.png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120.png"/><Relationship Id="rId3" Type="http://schemas.openxmlformats.org/officeDocument/2006/relationships/notesSlide" Target="../notesSlides/notesSlide33.xml"/><Relationship Id="rId21" Type="http://schemas.openxmlformats.org/officeDocument/2006/relationships/image" Target="../media/image116.png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93.png"/><Relationship Id="rId25" Type="http://schemas.openxmlformats.org/officeDocument/2006/relationships/image" Target="../media/image11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9.png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83.png"/><Relationship Id="rId15" Type="http://schemas.openxmlformats.org/officeDocument/2006/relationships/image" Target="../media/image92.png"/><Relationship Id="rId23" Type="http://schemas.openxmlformats.org/officeDocument/2006/relationships/image" Target="../media/image117.png"/><Relationship Id="rId28" Type="http://schemas.openxmlformats.org/officeDocument/2006/relationships/image" Target="../media/image119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1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8.png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7.png"/><Relationship Id="rId15" Type="http://schemas.openxmlformats.org/officeDocument/2006/relationships/image" Target="../media/image160.png"/><Relationship Id="rId10" Type="http://schemas.openxmlformats.org/officeDocument/2006/relationships/image" Target="../media/image156.png"/><Relationship Id="rId14" Type="http://schemas.openxmlformats.org/officeDocument/2006/relationships/image" Target="../media/image1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.png"/><Relationship Id="rId3" Type="http://schemas.openxmlformats.org/officeDocument/2006/relationships/chart" Target="../charts/chart2.xml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9.png"/><Relationship Id="rId15" Type="http://schemas.openxmlformats.org/officeDocument/2006/relationships/image" Target="../media/image134.png"/><Relationship Id="rId14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750" y="1318701"/>
            <a:ext cx="7962900" cy="999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Retrieval on Parametric Shape Collections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0023" y="2685421"/>
            <a:ext cx="3100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Adriana Schulz</a:t>
            </a:r>
            <a:r>
              <a:rPr lang="en-US" sz="2000" baseline="30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          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Ariel Shamir</a:t>
            </a:r>
            <a:r>
              <a:rPr lang="en-US" sz="2000" baseline="30000" dirty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 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Ilya Baran</a:t>
            </a:r>
            <a:r>
              <a:rPr lang="en-US" sz="2000" baseline="30000" dirty="0">
                <a:solidFill>
                  <a:schemeClr val="bg2">
                    <a:lumMod val="25000"/>
                  </a:schemeClr>
                </a:solidFill>
              </a:rPr>
              <a:t>3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David Levin</a:t>
            </a:r>
            <a:r>
              <a:rPr lang="en-US" sz="2000" baseline="30000" dirty="0">
                <a:solidFill>
                  <a:schemeClr val="bg2">
                    <a:lumMod val="25000"/>
                  </a:schemeClr>
                </a:solidFill>
              </a:rPr>
              <a:t>1,4            </a:t>
            </a:r>
          </a:p>
          <a:p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Pitchaya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Sitthi-amorn</a:t>
            </a:r>
            <a:r>
              <a:rPr lang="en-US" sz="2000" baseline="30000" dirty="0">
                <a:solidFill>
                  <a:schemeClr val="bg2">
                    <a:lumMod val="25000"/>
                  </a:schemeClr>
                </a:solidFill>
              </a:rPr>
              <a:t>1,5           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          </a:t>
            </a:r>
          </a:p>
          <a:p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Wojciech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Matusik</a:t>
            </a:r>
            <a:r>
              <a:rPr lang="en-US" sz="2000" baseline="30000" dirty="0">
                <a:solidFill>
                  <a:schemeClr val="bg2">
                    <a:lumMod val="25000"/>
                  </a:schemeClr>
                </a:solidFill>
              </a:rPr>
              <a:t>1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2544" y="3313770"/>
            <a:ext cx="38801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aseline="30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Massachusetts Institute of Technology            </a:t>
            </a:r>
          </a:p>
          <a:p>
            <a:pPr algn="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aseline="30000" dirty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The Interdisciplinary Center,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Hertzliya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r>
              <a:rPr lang="en-US" sz="1600" baseline="30000" dirty="0">
                <a:solidFill>
                  <a:schemeClr val="bg2">
                    <a:lumMod val="25000"/>
                  </a:schemeClr>
                </a:solidFill>
              </a:rPr>
              <a:t>3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Onshape Inc.</a:t>
            </a:r>
          </a:p>
          <a:p>
            <a:pPr algn="r"/>
            <a:r>
              <a:rPr lang="en-US" sz="1600" baseline="30000" dirty="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University of Toronto</a:t>
            </a:r>
          </a:p>
          <a:p>
            <a:pPr algn="r"/>
            <a:r>
              <a:rPr lang="en-US" sz="1600" baseline="30000" dirty="0">
                <a:solidFill>
                  <a:schemeClr val="bg2">
                    <a:lumMod val="25000"/>
                  </a:schemeClr>
                </a:solidFill>
              </a:rPr>
              <a:t>5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Chulalongkorn University</a:t>
            </a:r>
          </a:p>
          <a:p>
            <a:pPr algn="r"/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8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Pipeline </a:t>
            </a:r>
            <a:r>
              <a:rPr lang="en-US" i="1" dirty="0"/>
              <a:t>Fit-First</a:t>
            </a:r>
          </a:p>
        </p:txBody>
      </p:sp>
      <p:pic>
        <p:nvPicPr>
          <p:cNvPr id="16" name="Picture 11" descr="E:\TemplateModels\renderedImages\robin_render\robin_render\in1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r="9101" b="8702"/>
          <a:stretch/>
        </p:blipFill>
        <p:spPr bwMode="auto">
          <a:xfrm>
            <a:off x="561275" y="826749"/>
            <a:ext cx="1442646" cy="131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E:\TemplateModels\renderedImages\robin_render\robin_render\in1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18745" r="7542" b="6889"/>
          <a:stretch/>
        </p:blipFill>
        <p:spPr bwMode="auto">
          <a:xfrm>
            <a:off x="495915" y="2160678"/>
            <a:ext cx="1436603" cy="118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E:\TemplateModels\renderedImages\robin_render\robin_render\in1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78" y="3283330"/>
            <a:ext cx="1147440" cy="11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224193" y="4330120"/>
            <a:ext cx="316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Parametric Shape </a:t>
            </a:r>
          </a:p>
          <a:p>
            <a:pPr algn="ctr"/>
            <a:r>
              <a:rPr lang="en-US" dirty="0"/>
              <a:t>Collection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51078" y="939277"/>
            <a:ext cx="4218216" cy="3968345"/>
            <a:chOff x="1943128" y="1004902"/>
            <a:chExt cx="4218216" cy="3968345"/>
          </a:xfrm>
        </p:grpSpPr>
        <p:pic>
          <p:nvPicPr>
            <p:cNvPr id="11" name="Picture 19" descr="E:\TemplateModels\renderedImages\robin_render\robin_render\out1A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86A8E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855" y="2963071"/>
              <a:ext cx="1587084" cy="1587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0" descr="E:\TemplateModels\renderedImages\robin_render\robin_render\out1B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86A8E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74" t="28862" r="15138" b="8520"/>
            <a:stretch/>
          </p:blipFill>
          <p:spPr bwMode="auto">
            <a:xfrm>
              <a:off x="3957871" y="1004902"/>
              <a:ext cx="1056808" cy="993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1" descr="E:\TemplateModels\renderedImages\robin_render\robin_render\out1C.p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86A8E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911" y="1766340"/>
              <a:ext cx="1587084" cy="1587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943128" y="2100701"/>
              <a:ext cx="1730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parameter</a:t>
              </a:r>
            </a:p>
            <a:p>
              <a:pPr algn="ctr"/>
              <a:r>
                <a:rPr lang="en-US" dirty="0"/>
                <a:t>fitting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00484" y="4603915"/>
              <a:ext cx="3160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Fitted Shapes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43409" y="1112999"/>
            <a:ext cx="1065041" cy="890293"/>
            <a:chOff x="2869235" y="1601159"/>
            <a:chExt cx="2908017" cy="2430880"/>
          </a:xfrm>
        </p:grpSpPr>
        <p:grpSp>
          <p:nvGrpSpPr>
            <p:cNvPr id="26" name="Group 25"/>
            <p:cNvGrpSpPr/>
            <p:nvPr/>
          </p:nvGrpSpPr>
          <p:grpSpPr>
            <a:xfrm>
              <a:off x="2869235" y="1601159"/>
              <a:ext cx="1945368" cy="1939950"/>
              <a:chOff x="4605675" y="2191709"/>
              <a:chExt cx="1945368" cy="193995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3109897" y="1723891"/>
              <a:ext cx="1945368" cy="1939950"/>
              <a:chOff x="4605675" y="2191709"/>
              <a:chExt cx="1945368" cy="1939950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3350559" y="1846623"/>
              <a:ext cx="1945368" cy="1939950"/>
              <a:chOff x="4605675" y="2191709"/>
              <a:chExt cx="1945368" cy="1939950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591221" y="1969355"/>
              <a:ext cx="1945368" cy="1939950"/>
              <a:chOff x="4605675" y="2191709"/>
              <a:chExt cx="1945368" cy="193995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3831884" y="2092089"/>
              <a:ext cx="1945368" cy="1939950"/>
              <a:chOff x="4605675" y="2191709"/>
              <a:chExt cx="1945368" cy="193995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5" name="Picture 9" descr="E:\TemplateModels\renderedImages\robin_render\robin_render\in1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8E4B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92" y="1876582"/>
            <a:ext cx="1681455" cy="16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00740" y="3548124"/>
            <a:ext cx="254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Query Shape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779449" y="2187418"/>
            <a:ext cx="3800929" cy="2243352"/>
            <a:chOff x="3779449" y="2253043"/>
            <a:chExt cx="3800929" cy="2243352"/>
          </a:xfrm>
        </p:grpSpPr>
        <p:grpSp>
          <p:nvGrpSpPr>
            <p:cNvPr id="6" name="Group 5"/>
            <p:cNvGrpSpPr/>
            <p:nvPr/>
          </p:nvGrpSpPr>
          <p:grpSpPr>
            <a:xfrm>
              <a:off x="3779449" y="2253043"/>
              <a:ext cx="3800929" cy="2243352"/>
              <a:chOff x="3671499" y="2315417"/>
              <a:chExt cx="3800929" cy="224335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065695" y="2315417"/>
                <a:ext cx="1406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matching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671499" y="3374719"/>
                <a:ext cx="1986351" cy="1184050"/>
              </a:xfrm>
              <a:prstGeom prst="rect">
                <a:avLst/>
              </a:prstGeom>
              <a:noFill/>
              <a:ln w="762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Right Arrow 41"/>
            <p:cNvSpPr/>
            <p:nvPr/>
          </p:nvSpPr>
          <p:spPr>
            <a:xfrm rot="10800000">
              <a:off x="6241951" y="2707322"/>
              <a:ext cx="856953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ight Arrow 42"/>
          <p:cNvSpPr/>
          <p:nvPr/>
        </p:nvSpPr>
        <p:spPr>
          <a:xfrm>
            <a:off x="2545233" y="2674380"/>
            <a:ext cx="856953" cy="2830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2373316" y="1091023"/>
            <a:ext cx="1065041" cy="890293"/>
            <a:chOff x="2869235" y="1601159"/>
            <a:chExt cx="2908017" cy="2430880"/>
          </a:xfrm>
        </p:grpSpPr>
        <p:grpSp>
          <p:nvGrpSpPr>
            <p:cNvPr id="45" name="Group 44"/>
            <p:cNvGrpSpPr/>
            <p:nvPr/>
          </p:nvGrpSpPr>
          <p:grpSpPr>
            <a:xfrm>
              <a:off x="2869235" y="1601159"/>
              <a:ext cx="1945368" cy="1939950"/>
              <a:chOff x="4605675" y="2191709"/>
              <a:chExt cx="1945368" cy="1939950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3109897" y="1723891"/>
              <a:ext cx="1945368" cy="1939950"/>
              <a:chOff x="4605675" y="2191709"/>
              <a:chExt cx="1945368" cy="1939950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3350559" y="1846623"/>
              <a:ext cx="1945368" cy="1939950"/>
              <a:chOff x="4605675" y="2191709"/>
              <a:chExt cx="1945368" cy="19399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3591221" y="1969355"/>
              <a:ext cx="1945368" cy="1939950"/>
              <a:chOff x="4605675" y="2191709"/>
              <a:chExt cx="1945368" cy="1939950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3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" name="Group 48"/>
            <p:cNvGrpSpPr/>
            <p:nvPr/>
          </p:nvGrpSpPr>
          <p:grpSpPr>
            <a:xfrm>
              <a:off x="3831884" y="2092089"/>
              <a:ext cx="1945368" cy="1939950"/>
              <a:chOff x="4605675" y="2191709"/>
              <a:chExt cx="1945368" cy="1939950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4646158" y="2211718"/>
                <a:ext cx="1826080" cy="18364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2" descr="Image result for time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675" y="2191709"/>
                <a:ext cx="1945368" cy="1939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0" name="TextBox 59"/>
          <p:cNvSpPr txBox="1"/>
          <p:nvPr/>
        </p:nvSpPr>
        <p:spPr>
          <a:xfrm>
            <a:off x="7079589" y="4722956"/>
            <a:ext cx="1943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[Nan et al 2012]</a:t>
            </a:r>
          </a:p>
        </p:txBody>
      </p:sp>
    </p:spTree>
    <p:extLst>
      <p:ext uri="{BB962C8B-B14F-4D97-AF65-F5344CB8AC3E}">
        <p14:creationId xmlns:p14="http://schemas.microsoft.com/office/powerpoint/2010/main" val="13278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051078" y="2100701"/>
            <a:ext cx="1730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precomputed </a:t>
            </a:r>
          </a:p>
          <a:p>
            <a:pPr algn="ctr"/>
            <a:r>
              <a:rPr lang="en-US" dirty="0"/>
              <a:t>descriptors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2545233" y="2740005"/>
            <a:ext cx="856953" cy="2830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3502208" y="1722749"/>
            <a:ext cx="3407066" cy="2252156"/>
            <a:chOff x="6294780" y="1284090"/>
            <a:chExt cx="3407066" cy="2252156"/>
          </a:xfrm>
        </p:grpSpPr>
        <p:grpSp>
          <p:nvGrpSpPr>
            <p:cNvPr id="45" name="Group 44"/>
            <p:cNvGrpSpPr/>
            <p:nvPr/>
          </p:nvGrpSpPr>
          <p:grpSpPr>
            <a:xfrm>
              <a:off x="6294780" y="1284090"/>
              <a:ext cx="2662712" cy="2252156"/>
              <a:chOff x="1881785" y="1786845"/>
              <a:chExt cx="4578692" cy="4065424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 flipH="1" flipV="1">
                <a:off x="3551395" y="1786845"/>
                <a:ext cx="33716" cy="282074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3572159" y="4626637"/>
                <a:ext cx="2888318" cy="1480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flipH="1">
                <a:off x="1881785" y="4622393"/>
                <a:ext cx="1703326" cy="122987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6540986" y="3124101"/>
              <a:ext cx="3160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Descriptor Space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B"/>
              </a:clrFrom>
              <a:clrTo>
                <a:srgbClr val="FA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51" y="2150581"/>
            <a:ext cx="1193904" cy="7214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81" y="3013577"/>
            <a:ext cx="1011008" cy="802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B"/>
              </a:clrFrom>
              <a:clrTo>
                <a:srgbClr val="FA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36" y="2910428"/>
            <a:ext cx="1493650" cy="670618"/>
          </a:xfrm>
          <a:prstGeom prst="rect">
            <a:avLst/>
          </a:prstGeom>
        </p:spPr>
      </p:pic>
      <p:pic>
        <p:nvPicPr>
          <p:cNvPr id="23" name="Picture 11" descr="E:\TemplateModels\renderedImages\robin_render\robin_render\in1B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r="9101" b="8702"/>
          <a:stretch/>
        </p:blipFill>
        <p:spPr bwMode="auto">
          <a:xfrm>
            <a:off x="561275" y="826749"/>
            <a:ext cx="1442646" cy="131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E:\TemplateModels\renderedImages\robin_render\robin_render\in1C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18745" r="7542" b="6889"/>
          <a:stretch/>
        </p:blipFill>
        <p:spPr bwMode="auto">
          <a:xfrm>
            <a:off x="495915" y="2160678"/>
            <a:ext cx="1436603" cy="118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E:\TemplateModels\renderedImages\robin_render\robin_render\in1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78" y="3283330"/>
            <a:ext cx="1147440" cy="11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224193" y="4330120"/>
            <a:ext cx="316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Parametric Shape </a:t>
            </a:r>
          </a:p>
          <a:p>
            <a:pPr algn="ctr"/>
            <a:r>
              <a:rPr lang="en-US" dirty="0"/>
              <a:t>Collection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73645" y="1942207"/>
            <a:ext cx="3269818" cy="1975249"/>
            <a:chOff x="6173645" y="1942207"/>
            <a:chExt cx="3269818" cy="1975249"/>
          </a:xfrm>
        </p:grpSpPr>
        <p:grpSp>
          <p:nvGrpSpPr>
            <p:cNvPr id="5" name="Group 4"/>
            <p:cNvGrpSpPr/>
            <p:nvPr/>
          </p:nvGrpSpPr>
          <p:grpSpPr>
            <a:xfrm>
              <a:off x="6173645" y="1942207"/>
              <a:ext cx="2796602" cy="1681455"/>
              <a:chOff x="6173645" y="1942207"/>
              <a:chExt cx="2796602" cy="1681455"/>
            </a:xfrm>
          </p:grpSpPr>
          <p:pic>
            <p:nvPicPr>
              <p:cNvPr id="15" name="Picture 9" descr="E:\TemplateModels\renderedImages\robin_render\robin_render\in1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rgbClr val="88E4B4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8792" y="1942207"/>
                <a:ext cx="1681455" cy="1681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6173645" y="2253043"/>
                <a:ext cx="1406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matching</a:t>
                </a:r>
              </a:p>
            </p:txBody>
          </p:sp>
          <p:sp>
            <p:nvSpPr>
              <p:cNvPr id="42" name="Right Arrow 41"/>
              <p:cNvSpPr/>
              <p:nvPr/>
            </p:nvSpPr>
            <p:spPr>
              <a:xfrm rot="10800000">
                <a:off x="6241951" y="2707322"/>
                <a:ext cx="856953" cy="283011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6900740" y="3548124"/>
              <a:ext cx="2542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Query Shape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753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42" y="991719"/>
            <a:ext cx="1886471" cy="1410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 Using Descriptors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6294780" y="1284090"/>
            <a:ext cx="3407066" cy="2252156"/>
            <a:chOff x="6294780" y="1284090"/>
            <a:chExt cx="3407066" cy="2252156"/>
          </a:xfrm>
        </p:grpSpPr>
        <p:grpSp>
          <p:nvGrpSpPr>
            <p:cNvPr id="7" name="Group 6"/>
            <p:cNvGrpSpPr/>
            <p:nvPr/>
          </p:nvGrpSpPr>
          <p:grpSpPr>
            <a:xfrm>
              <a:off x="6294780" y="1284090"/>
              <a:ext cx="2662712" cy="2252156"/>
              <a:chOff x="1881785" y="1786845"/>
              <a:chExt cx="4578692" cy="4065424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3551395" y="1786845"/>
                <a:ext cx="33716" cy="282074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3572159" y="4626637"/>
                <a:ext cx="2888318" cy="1480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>
                <a:off x="1881785" y="4622393"/>
                <a:ext cx="1703326" cy="122987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Oval 18"/>
            <p:cNvSpPr/>
            <p:nvPr/>
          </p:nvSpPr>
          <p:spPr>
            <a:xfrm flipH="1" flipV="1">
              <a:off x="6790059" y="2243059"/>
              <a:ext cx="168579" cy="16857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40986" y="3124101"/>
              <a:ext cx="3160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Descriptor Space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826826" y="1284090"/>
            <a:ext cx="3160860" cy="3203377"/>
            <a:chOff x="2815046" y="1274167"/>
            <a:chExt cx="3160860" cy="3626015"/>
          </a:xfrm>
        </p:grpSpPr>
        <p:sp>
          <p:nvSpPr>
            <p:cNvPr id="12" name="Freeform 11"/>
            <p:cNvSpPr/>
            <p:nvPr/>
          </p:nvSpPr>
          <p:spPr>
            <a:xfrm>
              <a:off x="4090107" y="1274167"/>
              <a:ext cx="75363" cy="3009352"/>
            </a:xfrm>
            <a:custGeom>
              <a:avLst/>
              <a:gdLst>
                <a:gd name="connsiteX0" fmla="*/ 923925 w 923925"/>
                <a:gd name="connsiteY0" fmla="*/ 0 h 1825625"/>
                <a:gd name="connsiteX1" fmla="*/ 0 w 923925"/>
                <a:gd name="connsiteY1" fmla="*/ 0 h 1825625"/>
                <a:gd name="connsiteX2" fmla="*/ 0 w 923925"/>
                <a:gd name="connsiteY2" fmla="*/ 1825625 h 1825625"/>
                <a:gd name="connsiteX3" fmla="*/ 914400 w 923925"/>
                <a:gd name="connsiteY3" fmla="*/ 1825625 h 182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925" h="1825625">
                  <a:moveTo>
                    <a:pt x="923925" y="0"/>
                  </a:moveTo>
                  <a:lnTo>
                    <a:pt x="0" y="0"/>
                  </a:lnTo>
                  <a:lnTo>
                    <a:pt x="0" y="1825625"/>
                  </a:lnTo>
                  <a:lnTo>
                    <a:pt x="914400" y="1825625"/>
                  </a:lnTo>
                </a:path>
              </a:pathLst>
            </a:cu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15046" y="4530850"/>
              <a:ext cx="3160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Shape descriptor</a:t>
              </a:r>
            </a:p>
          </p:txBody>
        </p:sp>
        <p:sp>
          <p:nvSpPr>
            <p:cNvPr id="29" name="Freeform 28"/>
            <p:cNvSpPr/>
            <p:nvPr/>
          </p:nvSpPr>
          <p:spPr>
            <a:xfrm flipH="1">
              <a:off x="4627762" y="1274167"/>
              <a:ext cx="75363" cy="3009352"/>
            </a:xfrm>
            <a:custGeom>
              <a:avLst/>
              <a:gdLst>
                <a:gd name="connsiteX0" fmla="*/ 923925 w 923925"/>
                <a:gd name="connsiteY0" fmla="*/ 0 h 1825625"/>
                <a:gd name="connsiteX1" fmla="*/ 0 w 923925"/>
                <a:gd name="connsiteY1" fmla="*/ 0 h 1825625"/>
                <a:gd name="connsiteX2" fmla="*/ 0 w 923925"/>
                <a:gd name="connsiteY2" fmla="*/ 1825625 h 1825625"/>
                <a:gd name="connsiteX3" fmla="*/ 914400 w 923925"/>
                <a:gd name="connsiteY3" fmla="*/ 1825625 h 182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925" h="1825625">
                  <a:moveTo>
                    <a:pt x="923925" y="0"/>
                  </a:moveTo>
                  <a:lnTo>
                    <a:pt x="0" y="0"/>
                  </a:lnTo>
                  <a:lnTo>
                    <a:pt x="0" y="1825625"/>
                  </a:lnTo>
                  <a:lnTo>
                    <a:pt x="914400" y="1825625"/>
                  </a:lnTo>
                </a:path>
              </a:pathLst>
            </a:cu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77376" y="1129546"/>
                <a:ext cx="18764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              )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76" y="1129546"/>
                <a:ext cx="1876425" cy="830997"/>
              </a:xfrm>
              <a:prstGeom prst="rect">
                <a:avLst/>
              </a:prstGeom>
              <a:blipFill rotWithShape="0">
                <a:blip r:embed="rId4"/>
                <a:stretch>
                  <a:fillRect r="-50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896577" y="1203854"/>
                <a:ext cx="1079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577" y="1203854"/>
                <a:ext cx="1079500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 flipV="1">
            <a:off x="3073699" y="1557195"/>
            <a:ext cx="870552" cy="1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20984" y="1542387"/>
                <a:ext cx="4388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84" y="1542387"/>
                <a:ext cx="438869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>
          <a:xfrm>
            <a:off x="3127693" y="1733494"/>
            <a:ext cx="869248" cy="356063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0984" y="1557196"/>
                <a:ext cx="4388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84" y="1557196"/>
                <a:ext cx="438869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855726" y="1696805"/>
                <a:ext cx="1079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726" y="1696805"/>
                <a:ext cx="1079500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888334" y="3274577"/>
                <a:ext cx="10795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334" y="3274577"/>
                <a:ext cx="1079500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/>
          <p:nvPr/>
        </p:nvCxnSpPr>
        <p:spPr>
          <a:xfrm>
            <a:off x="2939760" y="2002049"/>
            <a:ext cx="1084502" cy="1609013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22529" y="1542386"/>
                <a:ext cx="4388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29" y="1542386"/>
                <a:ext cx="438869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/>
          <p:cNvSpPr txBox="1"/>
          <p:nvPr/>
        </p:nvSpPr>
        <p:spPr>
          <a:xfrm>
            <a:off x="4175977" y="2333810"/>
            <a:ext cx="520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3200" dirty="0"/>
              <a:t>.</a:t>
            </a:r>
          </a:p>
          <a:p>
            <a:pPr>
              <a:lnSpc>
                <a:spcPts val="2000"/>
              </a:lnSpc>
            </a:pPr>
            <a:r>
              <a:rPr lang="en-US" sz="3200" dirty="0"/>
              <a:t>.</a:t>
            </a:r>
          </a:p>
          <a:p>
            <a:pPr>
              <a:lnSpc>
                <a:spcPts val="2000"/>
              </a:lnSpc>
            </a:pPr>
            <a:r>
              <a:rPr lang="en-US" sz="3200" dirty="0"/>
              <a:t>.</a:t>
            </a:r>
          </a:p>
        </p:txBody>
      </p:sp>
      <p:sp>
        <p:nvSpPr>
          <p:cNvPr id="70" name="Right Arrow 69"/>
          <p:cNvSpPr/>
          <p:nvPr/>
        </p:nvSpPr>
        <p:spPr>
          <a:xfrm>
            <a:off x="5263951" y="2281580"/>
            <a:ext cx="856953" cy="2830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36" grpId="0"/>
      <p:bldP spid="36" grpId="1"/>
      <p:bldP spid="40" grpId="0"/>
      <p:bldP spid="40" grpId="1"/>
      <p:bldP spid="42" grpId="0"/>
      <p:bldP spid="43" grpId="0"/>
      <p:bldP spid="47" grpId="0"/>
      <p:bldP spid="47" grpId="1"/>
      <p:bldP spid="50" grpId="0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Retrieval with Descriptors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92" y="2017276"/>
            <a:ext cx="1886471" cy="14101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31503" y="1515953"/>
            <a:ext cx="2662712" cy="2252156"/>
            <a:chOff x="1881785" y="1786845"/>
            <a:chExt cx="4578692" cy="4065424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3551395" y="1786845"/>
              <a:ext cx="33716" cy="28207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572159" y="4626637"/>
              <a:ext cx="2888318" cy="1480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881785" y="4622393"/>
              <a:ext cx="1703326" cy="122987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/>
          <p:cNvSpPr/>
          <p:nvPr/>
        </p:nvSpPr>
        <p:spPr>
          <a:xfrm flipH="1" flipV="1">
            <a:off x="4195544" y="2462031"/>
            <a:ext cx="168579" cy="16857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54732" y="3129130"/>
            <a:ext cx="31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Descriptor Space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755453" y="2562399"/>
            <a:ext cx="1311639" cy="86547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1" descr="E:\TemplateModels\renderedImages\robin_render\robin_render\in1B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r="9101" b="8702"/>
          <a:stretch/>
        </p:blipFill>
        <p:spPr bwMode="auto">
          <a:xfrm>
            <a:off x="1629680" y="3641185"/>
            <a:ext cx="1569153" cy="142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E:\TemplateModels\renderedImages\robin_render\robin_render\in1A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82" y="674983"/>
            <a:ext cx="1209038" cy="120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 flipH="1" flipV="1">
            <a:off x="5484703" y="2418365"/>
            <a:ext cx="168579" cy="16857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500005" y="1507750"/>
            <a:ext cx="1908629" cy="953359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500005" y="3768109"/>
            <a:ext cx="1222057" cy="532589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 flipH="1" flipV="1">
            <a:off x="4843710" y="3616553"/>
            <a:ext cx="168579" cy="16857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04292" y="667022"/>
            <a:ext cx="3290577" cy="1795009"/>
            <a:chOff x="5704292" y="667022"/>
            <a:chExt cx="3290577" cy="1795009"/>
          </a:xfrm>
        </p:grpSpPr>
        <p:pic>
          <p:nvPicPr>
            <p:cNvPr id="29" name="Picture 9" descr="E:\TemplateModels\renderedImages\robin_render\robin_render\in1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88E4B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414" y="667022"/>
              <a:ext cx="1681455" cy="16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/>
            <p:cNvSpPr/>
            <p:nvPr/>
          </p:nvSpPr>
          <p:spPr>
            <a:xfrm flipH="1" flipV="1">
              <a:off x="6221739" y="2136886"/>
              <a:ext cx="168579" cy="168571"/>
            </a:xfrm>
            <a:prstGeom prst="ellipse">
              <a:avLst/>
            </a:prstGeom>
            <a:solidFill>
              <a:srgbClr val="00A28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6546459" y="1829169"/>
              <a:ext cx="1035526" cy="307717"/>
            </a:xfrm>
            <a:prstGeom prst="straightConnector1">
              <a:avLst/>
            </a:prstGeom>
            <a:ln w="57150">
              <a:solidFill>
                <a:srgbClr val="00A283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704292" y="2270861"/>
              <a:ext cx="471297" cy="19117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927999" y="4203419"/>
            <a:ext cx="3640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Parametric Shapes?</a:t>
            </a:r>
          </a:p>
        </p:txBody>
      </p:sp>
    </p:spTree>
    <p:extLst>
      <p:ext uri="{BB962C8B-B14F-4D97-AF65-F5344CB8AC3E}">
        <p14:creationId xmlns:p14="http://schemas.microsoft.com/office/powerpoint/2010/main" val="7372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mplat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290"/>
                </p14:media>
              </p:ext>
            </p:extLst>
          </p:nvPr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688" t="519"/>
          <a:stretch/>
        </p:blipFill>
        <p:spPr>
          <a:xfrm>
            <a:off x="371024" y="1515953"/>
            <a:ext cx="3360479" cy="2378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63200" cy="857250"/>
          </a:xfrm>
        </p:spPr>
        <p:txBody>
          <a:bodyPr>
            <a:normAutofit/>
          </a:bodyPr>
          <a:lstStyle/>
          <a:p>
            <a:r>
              <a:rPr lang="en-US" dirty="0"/>
              <a:t>Parametric Shape Retrieval with Descriptors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31503" y="1515953"/>
            <a:ext cx="2662712" cy="2252156"/>
            <a:chOff x="1881785" y="1786845"/>
            <a:chExt cx="4578692" cy="4065424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3551395" y="1786845"/>
              <a:ext cx="33716" cy="28207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572159" y="4626637"/>
              <a:ext cx="2888318" cy="1480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881785" y="4622393"/>
              <a:ext cx="1703326" cy="122987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/>
          <p:cNvSpPr/>
          <p:nvPr/>
        </p:nvSpPr>
        <p:spPr>
          <a:xfrm flipH="1" flipV="1">
            <a:off x="4195544" y="2462031"/>
            <a:ext cx="168579" cy="16857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54732" y="3129130"/>
            <a:ext cx="31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Descriptor Space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755453" y="2562399"/>
            <a:ext cx="1311639" cy="86547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3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7284E-6 L 4.44444E-6 0.00031 C 0.00138 -0.00216 0.00277 -0.00463 0.00416 -0.00648 C 0.00468 -0.0071 0.00538 -0.00679 0.00572 -0.00741 C 0.00659 -0.00802 0.00711 -0.00926 0.00798 -0.01018 C 0.01128 -0.01358 0.00746 -0.00771 0.01163 -0.01296 C 0.01215 -0.01358 0.0125 -0.01481 0.01319 -0.01574 C 0.01614 -0.02006 0.01319 -0.01481 0.01684 -0.01944 C 0.01736 -0.02006 0.0177 -0.0216 0.0184 -0.02222 C 0.01909 -0.02284 0.02013 -0.02284 0.021 -0.02315 C 0.0276 -0.02562 0.0177 -0.02222 0.02569 -0.025 C 0.02621 -0.02562 0.02656 -0.02654 0.02725 -0.02685 C 0.02795 -0.02747 0.02899 -0.02747 0.02986 -0.02778 C 0.03055 -0.02808 0.03125 -0.02839 0.03194 -0.0287 C 0.03246 -0.02839 0.03333 -0.0287 0.0335 -0.02778 C 0.03368 -0.02592 0.03402 -0.01574 0.03194 -0.01296 C 0.03142 -0.01234 0.0309 -0.01234 0.03038 -0.01204 C 0.02968 -0.01111 0.02899 -0.00987 0.02829 -0.00926 C 0.0276 -0.00864 0.02691 -0.00864 0.02621 -0.00833 C 0.02569 -0.00802 0.02517 -0.00771 0.02465 -0.00741 C 0.02222 -0.00308 0.02395 -0.00525 0.02048 -0.0037 C 0.01927 -0.00308 0.01805 -0.00247 0.01684 -0.00185 C 0.01597 -0.00154 0.0151 -0.00123 0.01423 -0.00092 C 0.01371 -0.00062 0.01319 -0.00031 0.01267 -1.7284E-6 C 0.00798 0.00247 0.01267 -0.00031 0.00902 0.00185 C 0.0085 0.00247 0.00798 0.0034 0.00746 0.00371 C 0.00694 0.00432 0.00625 0.00432 0.00572 0.00463 C 0.00503 0.00556 0.00451 0.00679 0.00364 0.00741 C 0.00243 0.00834 -0.00053 0.00926 -0.00053 0.00957 C -0.00417 0.01605 -0.0007 0.01111 -0.00521 0.01389 C -0.00834 0.01605 -0.00782 0.01667 -0.01042 0.01945 C -0.01129 0.02068 -0.01216 0.0213 -0.01303 0.02222 C -0.01424 0.02438 -0.01667 0.02871 -0.01667 0.02901 C -0.01684 0.03025 -0.01667 0.0321 -0.01719 0.03334 C -0.01754 0.03426 -0.01823 0.03457 -0.01875 0.03519 C -0.0191 0.03611 -0.02032 0.03796 -0.0198 0.03796 C -0.01441 0.03889 -0.00903 0.03735 -0.00365 0.03704 C 0.00034 0.03241 -0.00469 0.03796 4.44444E-6 0.03426 C 0.00069 0.03395 0.00347 0.02994 0.00364 0.02963 C 0.00416 0.03025 0.00486 0.03087 0.0052 0.03148 C 0.00572 0.03241 0.00607 0.03334 0.00642 0.03426 C 0.00694 0.03642 0.00763 0.03858 0.00798 0.04074 C 0.00816 0.0429 0.00833 0.0463 0.00902 0.04815 C 0.0092 0.04938 0.00972 0.05 0.01007 0.05093 C 0.01024 0.05185 0.01007 0.05309 0.01059 0.05371 C 0.01093 0.05463 0.01145 0.05494 0.01215 0.05463 C 0.01302 0.05463 0.01388 0.05371 0.01475 0.05278 C 0.01666 0.05124 0.01753 0.05031 0.01944 0.04815 C 0.021 0.04414 0.02135 0.04445 0.01996 0.03704 C 0.01961 0.0358 0.01892 0.03519 0.0184 0.03426 C 0.01822 0.03334 0.01805 0.03241 0.01788 0.03148 C 0.01701 0.02932 0.01579 0.0284 0.01475 0.02685 C 0.01336 0.02006 0.0151 0.02871 0.01319 0.0213 C 0.01284 0.02037 0.01302 0.01945 0.01267 0.01852 C 0.01215 0.01759 0.01163 0.01729 0.01111 0.01667 C 0.01076 0.01543 0.01041 0.0142 0.01007 0.01296 C 0.00625 0.00494 0.00781 0.00741 0.00364 0.00556 C 0.00312 0.00525 0.0026 0.00494 0.00208 0.00463 C 0.00138 0.00371 0.00086 0.00278 4.44444E-6 0.00185 C -0.00035 0.00124 -0.00105 0.00093 -0.00157 -1.7284E-6 C -0.00434 -0.00494 -0.00157 -0.00278 -0.00469 -0.00463 C -0.00521 -0.00555 -0.00556 -0.00648 -0.00625 -0.00741 C -0.0066 -0.00802 -0.0073 -0.00771 -0.00782 -0.00833 C -0.01198 -0.01574 -0.00782 -0.01265 -0.01146 -0.01481 C -0.01198 -0.01574 -0.01233 -0.01666 -0.01303 -0.01759 C -0.01355 -0.01852 -0.01459 -0.01913 -0.01511 -0.02037 C -0.01546 -0.02099 -0.01528 -0.02222 -0.01563 -0.02315 C -0.0158 -0.02407 -0.01632 -0.025 -0.01667 -0.02592 C -0.01702 -0.02716 -0.01737 -0.02839 -0.01771 -0.02963 C -0.01893 -0.02932 -0.02084 -0.03055 -0.02136 -0.0287 C -0.02257 -0.02253 -0.02084 -0.01666 -0.02032 -0.01111 C -0.02014 -0.00926 -0.01997 -0.00741 -0.0198 -0.00555 C -0.01962 -0.00062 -0.0198 0.00463 -0.01928 0.00926 C -0.0191 0.0105 -0.01841 0.01204 -0.01771 0.01204 C -0.01459 0.01266 -0.01146 0.01142 -0.00834 0.01111 C -0.00782 0.01019 -0.0073 0.00926 -0.00678 0.00834 C -0.00625 0.00803 -0.00556 0.00803 -0.00521 0.00741 C -0.00469 0.00679 -0.00452 0.00556 -0.00417 0.00463 C -0.0033 0.0034 -0.0007 0.00093 4.44444E-6 -1.7284E-6 Z " pathEditMode="relative" rAng="0" ptsTypes="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63200" cy="857250"/>
          </a:xfrm>
        </p:spPr>
        <p:txBody>
          <a:bodyPr>
            <a:normAutofit/>
          </a:bodyPr>
          <a:lstStyle/>
          <a:p>
            <a:r>
              <a:rPr lang="en-US" dirty="0"/>
              <a:t>Parametric Shape Retrieval with Descriptors</a:t>
            </a:r>
          </a:p>
        </p:txBody>
      </p:sp>
      <p:pic>
        <p:nvPicPr>
          <p:cNvPr id="15" name="Picture 2" descr="E:\Projects\SiggraphAsia2013\TemplateModels\renderedImages\whiterrender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111"/>
            <a:ext cx="3371222" cy="189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731503" y="1515953"/>
            <a:ext cx="2662712" cy="2252156"/>
            <a:chOff x="1881785" y="1786845"/>
            <a:chExt cx="4578692" cy="4065424"/>
          </a:xfrm>
        </p:grpSpPr>
        <p:cxnSp>
          <p:nvCxnSpPr>
            <p:cNvPr id="17" name="Straight Arrow Connector 16"/>
            <p:cNvCxnSpPr/>
            <p:nvPr/>
          </p:nvCxnSpPr>
          <p:spPr>
            <a:xfrm flipH="1" flipV="1">
              <a:off x="3551395" y="1786845"/>
              <a:ext cx="33716" cy="28207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572159" y="4626637"/>
              <a:ext cx="2888318" cy="1480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1881785" y="4622393"/>
              <a:ext cx="1703326" cy="122987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254732" y="3129130"/>
            <a:ext cx="31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Descriptor Space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133141" y="2569909"/>
            <a:ext cx="556263" cy="71526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2" descr="Changing the tension parameter of the blob mesh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559">
            <a:off x="3573827" y="2013616"/>
            <a:ext cx="1484925" cy="111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444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92" y="2017276"/>
            <a:ext cx="1886471" cy="14101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31503" y="1515953"/>
            <a:ext cx="2662712" cy="2252156"/>
            <a:chOff x="1881785" y="1786845"/>
            <a:chExt cx="4578692" cy="4065424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3551395" y="1786845"/>
              <a:ext cx="33716" cy="28207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572159" y="4626637"/>
              <a:ext cx="2888318" cy="1480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881785" y="4622393"/>
              <a:ext cx="1703326" cy="122987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/>
          <p:cNvSpPr/>
          <p:nvPr/>
        </p:nvSpPr>
        <p:spPr>
          <a:xfrm flipH="1" flipV="1">
            <a:off x="4195544" y="2462031"/>
            <a:ext cx="168579" cy="16857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54732" y="3129130"/>
            <a:ext cx="31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Descriptor Space</a:t>
            </a:r>
          </a:p>
        </p:txBody>
      </p:sp>
      <p:pic>
        <p:nvPicPr>
          <p:cNvPr id="15" name="Picture 11" descr="E:\TemplateModels\renderedImages\robin_render\robin_render\in1B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r="9101" b="8702"/>
          <a:stretch/>
        </p:blipFill>
        <p:spPr bwMode="auto">
          <a:xfrm>
            <a:off x="1629680" y="3641185"/>
            <a:ext cx="1569153" cy="142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E:\TemplateModels\renderedImages\robin_render\robin_render\in1A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82" y="674983"/>
            <a:ext cx="1209038" cy="120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3500005" y="3862261"/>
            <a:ext cx="1081520" cy="438438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9" descr="E:\TemplateModels\renderedImages\robin_render\robin_render\in1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8E4B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14" y="667022"/>
            <a:ext cx="1681455" cy="16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 flipH="1" flipV="1">
            <a:off x="6221739" y="2136886"/>
            <a:ext cx="168579" cy="168571"/>
          </a:xfrm>
          <a:prstGeom prst="ellipse">
            <a:avLst/>
          </a:prstGeom>
          <a:solidFill>
            <a:srgbClr val="00A283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6546459" y="1829169"/>
            <a:ext cx="1035526" cy="307717"/>
          </a:xfrm>
          <a:prstGeom prst="straightConnector1">
            <a:avLst/>
          </a:prstGeom>
          <a:ln w="57150">
            <a:solidFill>
              <a:srgbClr val="00A283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63200" cy="857250"/>
          </a:xfrm>
        </p:spPr>
        <p:txBody>
          <a:bodyPr>
            <a:normAutofit/>
          </a:bodyPr>
          <a:lstStyle/>
          <a:p>
            <a:r>
              <a:rPr lang="en-US" dirty="0"/>
              <a:t>Parametric Shape Retrieval with Descriptors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133141" y="2569909"/>
            <a:ext cx="556263" cy="71526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" descr="Changing the tension parameter of the blob mesh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559">
            <a:off x="3573827" y="2013616"/>
            <a:ext cx="1484925" cy="111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>
            <a:off x="3500005" y="1507750"/>
            <a:ext cx="1631685" cy="710516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42" y="3255608"/>
            <a:ext cx="1660938" cy="75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918">
            <a:off x="4943026" y="2022776"/>
            <a:ext cx="1120294" cy="75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7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 in Descriptor Space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9542" y="4372560"/>
            <a:ext cx="3160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Parameter 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0" y="4547190"/>
            <a:ext cx="31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5897F"/>
                </a:solidFill>
              </a:rPr>
              <a:t>Descriptor Space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01305" y="1332098"/>
            <a:ext cx="4014292" cy="3776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8261" y="1784334"/>
            <a:ext cx="1691760" cy="1562630"/>
            <a:chOff x="3551395" y="1829835"/>
            <a:chExt cx="2909082" cy="282074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3551395" y="1829835"/>
              <a:ext cx="33715" cy="28207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572159" y="4626637"/>
              <a:ext cx="2888318" cy="1480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5330485" y="1462088"/>
            <a:ext cx="3685112" cy="3362222"/>
            <a:chOff x="5330485" y="1462088"/>
            <a:chExt cx="3685112" cy="3362222"/>
          </a:xfrm>
        </p:grpSpPr>
        <p:grpSp>
          <p:nvGrpSpPr>
            <p:cNvPr id="12" name="Group 11"/>
            <p:cNvGrpSpPr/>
            <p:nvPr/>
          </p:nvGrpSpPr>
          <p:grpSpPr>
            <a:xfrm>
              <a:off x="6250227" y="1694467"/>
              <a:ext cx="2662712" cy="2252156"/>
              <a:chOff x="1881785" y="1786845"/>
              <a:chExt cx="4578692" cy="4065424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3551395" y="1786845"/>
                <a:ext cx="33716" cy="282074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3572159" y="4626637"/>
                <a:ext cx="2888318" cy="1480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1881785" y="4622393"/>
                <a:ext cx="1703326" cy="122987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5854737" y="4424200"/>
              <a:ext cx="31608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Descriptor Space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7076936" y="1462088"/>
                  <a:ext cx="10092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6936" y="1462088"/>
                  <a:ext cx="100929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6" name="Group 45"/>
            <p:cNvGrpSpPr/>
            <p:nvPr/>
          </p:nvGrpSpPr>
          <p:grpSpPr>
            <a:xfrm>
              <a:off x="5330485" y="2297325"/>
              <a:ext cx="856953" cy="827716"/>
              <a:chOff x="5330485" y="2297325"/>
              <a:chExt cx="856953" cy="827716"/>
            </a:xfrm>
          </p:grpSpPr>
          <p:sp>
            <p:nvSpPr>
              <p:cNvPr id="17" name="Right Arrow 16"/>
              <p:cNvSpPr/>
              <p:nvPr/>
            </p:nvSpPr>
            <p:spPr>
              <a:xfrm>
                <a:off x="5330485" y="2842030"/>
                <a:ext cx="856953" cy="283011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5508931" y="2297325"/>
                    <a:ext cx="50006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08931" y="2297325"/>
                    <a:ext cx="500062" cy="52322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8" name="Group 47"/>
          <p:cNvGrpSpPr/>
          <p:nvPr/>
        </p:nvGrpSpPr>
        <p:grpSpPr>
          <a:xfrm>
            <a:off x="1535133" y="792649"/>
            <a:ext cx="5333713" cy="5533572"/>
            <a:chOff x="1535133" y="792649"/>
            <a:chExt cx="5333713" cy="55335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4005749" y="792649"/>
                  <a:ext cx="50006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5749" y="792649"/>
                  <a:ext cx="500062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Arc 27"/>
            <p:cNvSpPr/>
            <p:nvPr/>
          </p:nvSpPr>
          <p:spPr>
            <a:xfrm rot="19084236">
              <a:off x="1535133" y="1395736"/>
              <a:ext cx="5333713" cy="4930485"/>
            </a:xfrm>
            <a:prstGeom prst="arc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95186" y="1583017"/>
                <a:ext cx="10092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86" y="1583017"/>
                <a:ext cx="1009295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162300" y="3744122"/>
            <a:ext cx="454337" cy="44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322798" y="2264908"/>
            <a:ext cx="3857856" cy="1227403"/>
            <a:chOff x="1322798" y="2264908"/>
            <a:chExt cx="3857856" cy="1227403"/>
          </a:xfrm>
        </p:grpSpPr>
        <p:sp>
          <p:nvSpPr>
            <p:cNvPr id="18" name="Right Arrow 17"/>
            <p:cNvSpPr/>
            <p:nvPr/>
          </p:nvSpPr>
          <p:spPr>
            <a:xfrm>
              <a:off x="2594950" y="2828257"/>
              <a:ext cx="856953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743238" y="2264908"/>
                  <a:ext cx="50006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3238" y="2264908"/>
                  <a:ext cx="500062" cy="5232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16637" y="2323180"/>
              <a:ext cx="1564017" cy="1169131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1322798" y="2565649"/>
              <a:ext cx="251520" cy="373370"/>
              <a:chOff x="1322798" y="2565649"/>
              <a:chExt cx="251520" cy="373370"/>
            </a:xfrm>
          </p:grpSpPr>
          <p:sp>
            <p:nvSpPr>
              <p:cNvPr id="34" name="Oval 33"/>
              <p:cNvSpPr/>
              <p:nvPr/>
            </p:nvSpPr>
            <p:spPr>
              <a:xfrm flipH="1" flipV="1">
                <a:off x="1322798" y="2823488"/>
                <a:ext cx="115536" cy="11553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388581" y="2565649"/>
                    <a:ext cx="18573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88581" y="2565649"/>
                    <a:ext cx="185737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r="-63333" b="-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6" name="Oval 35"/>
          <p:cNvSpPr/>
          <p:nvPr/>
        </p:nvSpPr>
        <p:spPr>
          <a:xfrm flipH="1" flipV="1">
            <a:off x="7600716" y="2499373"/>
            <a:ext cx="115536" cy="11553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633356" y="2113645"/>
                <a:ext cx="1857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56" y="2113645"/>
                <a:ext cx="185737" cy="369332"/>
              </a:xfrm>
              <a:prstGeom prst="rect">
                <a:avLst/>
              </a:prstGeom>
              <a:blipFill rotWithShape="0">
                <a:blip r:embed="rId10"/>
                <a:stretch>
                  <a:fillRect r="-316129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549119" y="2305031"/>
            <a:ext cx="1574899" cy="1524765"/>
            <a:chOff x="549119" y="2305031"/>
            <a:chExt cx="1574899" cy="1524765"/>
          </a:xfrm>
        </p:grpSpPr>
        <p:sp>
          <p:nvSpPr>
            <p:cNvPr id="11" name="Freeform 10"/>
            <p:cNvSpPr/>
            <p:nvPr/>
          </p:nvSpPr>
          <p:spPr>
            <a:xfrm>
              <a:off x="549119" y="2305031"/>
              <a:ext cx="1574899" cy="1471056"/>
            </a:xfrm>
            <a:custGeom>
              <a:avLst/>
              <a:gdLst>
                <a:gd name="connsiteX0" fmla="*/ 103286 w 1960314"/>
                <a:gd name="connsiteY0" fmla="*/ 590776 h 1889680"/>
                <a:gd name="connsiteX1" fmla="*/ 836711 w 1960314"/>
                <a:gd name="connsiteY1" fmla="*/ 226 h 1889680"/>
                <a:gd name="connsiteX2" fmla="*/ 1541561 w 1960314"/>
                <a:gd name="connsiteY2" fmla="*/ 538389 h 1889680"/>
                <a:gd name="connsiteX3" fmla="*/ 1893986 w 1960314"/>
                <a:gd name="connsiteY3" fmla="*/ 1814739 h 1889680"/>
                <a:gd name="connsiteX4" fmla="*/ 198536 w 1960314"/>
                <a:gd name="connsiteY4" fmla="*/ 1614714 h 1889680"/>
                <a:gd name="connsiteX5" fmla="*/ 103286 w 1960314"/>
                <a:gd name="connsiteY5" fmla="*/ 590776 h 188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0314" h="1889680">
                  <a:moveTo>
                    <a:pt x="103286" y="590776"/>
                  </a:moveTo>
                  <a:cubicBezTo>
                    <a:pt x="209648" y="321695"/>
                    <a:pt x="596999" y="8957"/>
                    <a:pt x="836711" y="226"/>
                  </a:cubicBezTo>
                  <a:cubicBezTo>
                    <a:pt x="1076423" y="-8505"/>
                    <a:pt x="1365349" y="235970"/>
                    <a:pt x="1541561" y="538389"/>
                  </a:cubicBezTo>
                  <a:cubicBezTo>
                    <a:pt x="1717773" y="840808"/>
                    <a:pt x="2117823" y="1635352"/>
                    <a:pt x="1893986" y="1814739"/>
                  </a:cubicBezTo>
                  <a:cubicBezTo>
                    <a:pt x="1670149" y="1994126"/>
                    <a:pt x="494605" y="1821089"/>
                    <a:pt x="198536" y="1614714"/>
                  </a:cubicBezTo>
                  <a:cubicBezTo>
                    <a:pt x="-97533" y="1408339"/>
                    <a:pt x="-3076" y="859857"/>
                    <a:pt x="103286" y="590776"/>
                  </a:cubicBezTo>
                  <a:close/>
                </a:path>
              </a:pathLst>
            </a:custGeom>
            <a:solidFill>
              <a:srgbClr val="AAD7F8">
                <a:alpha val="21961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568997" y="3306576"/>
                  <a:ext cx="50006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997" y="3306576"/>
                  <a:ext cx="500062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6733071" y="1988684"/>
            <a:ext cx="1866760" cy="1317892"/>
            <a:chOff x="6733071" y="1988684"/>
            <a:chExt cx="1866760" cy="131789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071" y="2178576"/>
              <a:ext cx="1866760" cy="1128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7763292" y="1988684"/>
                  <a:ext cx="50006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3292" y="1988684"/>
                  <a:ext cx="500062" cy="523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975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173236" y="709739"/>
                <a:ext cx="10223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236" y="709739"/>
                <a:ext cx="1022350" cy="40011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3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8" grpId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378" y="1943675"/>
            <a:ext cx="1886471" cy="14101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31503" y="1515953"/>
            <a:ext cx="2662712" cy="2252156"/>
            <a:chOff x="1881785" y="1786845"/>
            <a:chExt cx="4578692" cy="4065424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3551395" y="1786845"/>
              <a:ext cx="33716" cy="28207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572159" y="4626637"/>
              <a:ext cx="2888318" cy="1480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881785" y="4622393"/>
              <a:ext cx="1703326" cy="122987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5254732" y="3129130"/>
            <a:ext cx="31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Descriptor Space</a:t>
            </a:r>
          </a:p>
        </p:txBody>
      </p:sp>
      <p:pic>
        <p:nvPicPr>
          <p:cNvPr id="15" name="Picture 11" descr="E:\TemplateModels\renderedImages\robin_render\robin_render\in1B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r="9101" b="8702"/>
          <a:stretch/>
        </p:blipFill>
        <p:spPr bwMode="auto">
          <a:xfrm>
            <a:off x="1629680" y="3641185"/>
            <a:ext cx="1569153" cy="142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E:\TemplateModels\renderedImages\robin_render\robin_render\in1A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82" y="674983"/>
            <a:ext cx="1209038" cy="120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3500005" y="3416521"/>
            <a:ext cx="1881620" cy="884178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9" descr="E:\TemplateModels\renderedImages\robin_render\robin_render\in1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8E4B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14" y="667022"/>
            <a:ext cx="1681455" cy="16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 flipH="1" flipV="1">
            <a:off x="6221739" y="2136886"/>
            <a:ext cx="168579" cy="168571"/>
          </a:xfrm>
          <a:prstGeom prst="ellipse">
            <a:avLst/>
          </a:prstGeom>
          <a:solidFill>
            <a:srgbClr val="00A283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6546459" y="1829169"/>
            <a:ext cx="1035526" cy="307717"/>
          </a:xfrm>
          <a:prstGeom prst="straightConnector1">
            <a:avLst/>
          </a:prstGeom>
          <a:ln w="57150">
            <a:solidFill>
              <a:srgbClr val="00A283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63200" cy="857250"/>
          </a:xfrm>
        </p:spPr>
        <p:txBody>
          <a:bodyPr>
            <a:normAutofit/>
          </a:bodyPr>
          <a:lstStyle/>
          <a:p>
            <a:r>
              <a:rPr lang="en-US" dirty="0"/>
              <a:t>Parametric Shape Retrieval with Descriptors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133141" y="2641435"/>
            <a:ext cx="730252" cy="25416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500005" y="1507750"/>
            <a:ext cx="726777" cy="376271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AFAFB"/>
              </a:clrFrom>
              <a:clrTo>
                <a:srgbClr val="FA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43" y="1776174"/>
            <a:ext cx="1193904" cy="7214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87" y="2838475"/>
            <a:ext cx="1011008" cy="8027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AFAFB"/>
              </a:clrFrom>
              <a:clrTo>
                <a:srgbClr val="FA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89" y="2622325"/>
            <a:ext cx="1493650" cy="670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07757" y="1314509"/>
                <a:ext cx="10092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757" y="1314509"/>
                <a:ext cx="1009295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07405" y="563974"/>
            <a:ext cx="1113533" cy="1224348"/>
            <a:chOff x="464294" y="1491035"/>
            <a:chExt cx="1995727" cy="2194335"/>
          </a:xfrm>
        </p:grpSpPr>
        <p:grpSp>
          <p:nvGrpSpPr>
            <p:cNvPr id="35" name="Group 34"/>
            <p:cNvGrpSpPr/>
            <p:nvPr/>
          </p:nvGrpSpPr>
          <p:grpSpPr>
            <a:xfrm>
              <a:off x="768261" y="1784334"/>
              <a:ext cx="1691760" cy="1562630"/>
              <a:chOff x="3551395" y="1829835"/>
              <a:chExt cx="2909082" cy="2820742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H="1" flipV="1">
                <a:off x="3551395" y="1829835"/>
                <a:ext cx="33715" cy="282074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3572159" y="4626637"/>
                <a:ext cx="2888318" cy="1480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856350" y="1491035"/>
                  <a:ext cx="1009295" cy="8274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350" y="1491035"/>
                  <a:ext cx="1009295" cy="82741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261" r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Freeform 39"/>
            <p:cNvSpPr/>
            <p:nvPr/>
          </p:nvSpPr>
          <p:spPr>
            <a:xfrm>
              <a:off x="464294" y="2563265"/>
              <a:ext cx="1377269" cy="1122105"/>
            </a:xfrm>
            <a:custGeom>
              <a:avLst/>
              <a:gdLst>
                <a:gd name="connsiteX0" fmla="*/ 103286 w 1960314"/>
                <a:gd name="connsiteY0" fmla="*/ 590776 h 1889680"/>
                <a:gd name="connsiteX1" fmla="*/ 836711 w 1960314"/>
                <a:gd name="connsiteY1" fmla="*/ 226 h 1889680"/>
                <a:gd name="connsiteX2" fmla="*/ 1541561 w 1960314"/>
                <a:gd name="connsiteY2" fmla="*/ 538389 h 1889680"/>
                <a:gd name="connsiteX3" fmla="*/ 1893986 w 1960314"/>
                <a:gd name="connsiteY3" fmla="*/ 1814739 h 1889680"/>
                <a:gd name="connsiteX4" fmla="*/ 198536 w 1960314"/>
                <a:gd name="connsiteY4" fmla="*/ 1614714 h 1889680"/>
                <a:gd name="connsiteX5" fmla="*/ 103286 w 1960314"/>
                <a:gd name="connsiteY5" fmla="*/ 590776 h 188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0314" h="1889680">
                  <a:moveTo>
                    <a:pt x="103286" y="590776"/>
                  </a:moveTo>
                  <a:cubicBezTo>
                    <a:pt x="209648" y="321695"/>
                    <a:pt x="596999" y="8957"/>
                    <a:pt x="836711" y="226"/>
                  </a:cubicBezTo>
                  <a:cubicBezTo>
                    <a:pt x="1076423" y="-8505"/>
                    <a:pt x="1365349" y="235970"/>
                    <a:pt x="1541561" y="538389"/>
                  </a:cubicBezTo>
                  <a:cubicBezTo>
                    <a:pt x="1717773" y="840808"/>
                    <a:pt x="2117823" y="1635352"/>
                    <a:pt x="1893986" y="1814739"/>
                  </a:cubicBezTo>
                  <a:cubicBezTo>
                    <a:pt x="1670149" y="1994126"/>
                    <a:pt x="494605" y="1821089"/>
                    <a:pt x="198536" y="1614714"/>
                  </a:cubicBezTo>
                  <a:cubicBezTo>
                    <a:pt x="-97533" y="1408339"/>
                    <a:pt x="-3076" y="859857"/>
                    <a:pt x="103286" y="590776"/>
                  </a:cubicBezTo>
                  <a:close/>
                </a:path>
              </a:pathLst>
            </a:custGeom>
            <a:solidFill>
              <a:srgbClr val="AAD7F8">
                <a:alpha val="21961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91521" y="1875432"/>
            <a:ext cx="943932" cy="1048613"/>
            <a:chOff x="768261" y="1491035"/>
            <a:chExt cx="1691760" cy="1879375"/>
          </a:xfrm>
        </p:grpSpPr>
        <p:grpSp>
          <p:nvGrpSpPr>
            <p:cNvPr id="49" name="Group 48"/>
            <p:cNvGrpSpPr/>
            <p:nvPr/>
          </p:nvGrpSpPr>
          <p:grpSpPr>
            <a:xfrm>
              <a:off x="768261" y="1784334"/>
              <a:ext cx="1691760" cy="1562630"/>
              <a:chOff x="3551395" y="1829835"/>
              <a:chExt cx="2909082" cy="2820742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 flipH="1" flipV="1">
                <a:off x="3551395" y="1829835"/>
                <a:ext cx="33715" cy="282074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3572159" y="4626637"/>
                <a:ext cx="2888318" cy="1480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856350" y="1491035"/>
                  <a:ext cx="1009295" cy="8274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350" y="1491035"/>
                  <a:ext cx="1009295" cy="827418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3261" r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Freeform 50"/>
            <p:cNvSpPr/>
            <p:nvPr/>
          </p:nvSpPr>
          <p:spPr>
            <a:xfrm rot="3345029">
              <a:off x="1035924" y="2315976"/>
              <a:ext cx="986762" cy="1122105"/>
            </a:xfrm>
            <a:custGeom>
              <a:avLst/>
              <a:gdLst>
                <a:gd name="connsiteX0" fmla="*/ 103286 w 1960314"/>
                <a:gd name="connsiteY0" fmla="*/ 590776 h 1889680"/>
                <a:gd name="connsiteX1" fmla="*/ 836711 w 1960314"/>
                <a:gd name="connsiteY1" fmla="*/ 226 h 1889680"/>
                <a:gd name="connsiteX2" fmla="*/ 1541561 w 1960314"/>
                <a:gd name="connsiteY2" fmla="*/ 538389 h 1889680"/>
                <a:gd name="connsiteX3" fmla="*/ 1893986 w 1960314"/>
                <a:gd name="connsiteY3" fmla="*/ 1814739 h 1889680"/>
                <a:gd name="connsiteX4" fmla="*/ 198536 w 1960314"/>
                <a:gd name="connsiteY4" fmla="*/ 1614714 h 1889680"/>
                <a:gd name="connsiteX5" fmla="*/ 103286 w 1960314"/>
                <a:gd name="connsiteY5" fmla="*/ 590776 h 188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0314" h="1889680">
                  <a:moveTo>
                    <a:pt x="103286" y="590776"/>
                  </a:moveTo>
                  <a:cubicBezTo>
                    <a:pt x="209648" y="321695"/>
                    <a:pt x="596999" y="8957"/>
                    <a:pt x="836711" y="226"/>
                  </a:cubicBezTo>
                  <a:cubicBezTo>
                    <a:pt x="1076423" y="-8505"/>
                    <a:pt x="1365349" y="235970"/>
                    <a:pt x="1541561" y="538389"/>
                  </a:cubicBezTo>
                  <a:cubicBezTo>
                    <a:pt x="1717773" y="840808"/>
                    <a:pt x="2117823" y="1635352"/>
                    <a:pt x="1893986" y="1814739"/>
                  </a:cubicBezTo>
                  <a:cubicBezTo>
                    <a:pt x="1670149" y="1994126"/>
                    <a:pt x="494605" y="1821089"/>
                    <a:pt x="198536" y="1614714"/>
                  </a:cubicBezTo>
                  <a:cubicBezTo>
                    <a:pt x="-97533" y="1408339"/>
                    <a:pt x="-3076" y="859857"/>
                    <a:pt x="103286" y="590776"/>
                  </a:cubicBezTo>
                  <a:close/>
                </a:path>
              </a:pathLst>
            </a:custGeom>
            <a:solidFill>
              <a:srgbClr val="AAD7F8">
                <a:alpha val="21961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21789" y="3515123"/>
            <a:ext cx="1113533" cy="1127635"/>
            <a:chOff x="464294" y="1491035"/>
            <a:chExt cx="1995727" cy="2021001"/>
          </a:xfrm>
        </p:grpSpPr>
        <p:grpSp>
          <p:nvGrpSpPr>
            <p:cNvPr id="55" name="Group 54"/>
            <p:cNvGrpSpPr/>
            <p:nvPr/>
          </p:nvGrpSpPr>
          <p:grpSpPr>
            <a:xfrm>
              <a:off x="768261" y="1784334"/>
              <a:ext cx="1691760" cy="1562630"/>
              <a:chOff x="3551395" y="1829835"/>
              <a:chExt cx="2909082" cy="2820742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 flipH="1" flipV="1">
                <a:off x="3551395" y="1829835"/>
                <a:ext cx="33715" cy="282074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3572159" y="4626637"/>
                <a:ext cx="2888318" cy="1480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856350" y="1491035"/>
                  <a:ext cx="1009295" cy="8274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350" y="1491035"/>
                  <a:ext cx="1009295" cy="827418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2151" r="-118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Freeform 56"/>
            <p:cNvSpPr/>
            <p:nvPr/>
          </p:nvSpPr>
          <p:spPr>
            <a:xfrm>
              <a:off x="464294" y="2889517"/>
              <a:ext cx="1377269" cy="622519"/>
            </a:xfrm>
            <a:custGeom>
              <a:avLst/>
              <a:gdLst>
                <a:gd name="connsiteX0" fmla="*/ 103286 w 1960314"/>
                <a:gd name="connsiteY0" fmla="*/ 590776 h 1889680"/>
                <a:gd name="connsiteX1" fmla="*/ 836711 w 1960314"/>
                <a:gd name="connsiteY1" fmla="*/ 226 h 1889680"/>
                <a:gd name="connsiteX2" fmla="*/ 1541561 w 1960314"/>
                <a:gd name="connsiteY2" fmla="*/ 538389 h 1889680"/>
                <a:gd name="connsiteX3" fmla="*/ 1893986 w 1960314"/>
                <a:gd name="connsiteY3" fmla="*/ 1814739 h 1889680"/>
                <a:gd name="connsiteX4" fmla="*/ 198536 w 1960314"/>
                <a:gd name="connsiteY4" fmla="*/ 1614714 h 1889680"/>
                <a:gd name="connsiteX5" fmla="*/ 103286 w 1960314"/>
                <a:gd name="connsiteY5" fmla="*/ 590776 h 188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0314" h="1889680">
                  <a:moveTo>
                    <a:pt x="103286" y="590776"/>
                  </a:moveTo>
                  <a:cubicBezTo>
                    <a:pt x="209648" y="321695"/>
                    <a:pt x="596999" y="8957"/>
                    <a:pt x="836711" y="226"/>
                  </a:cubicBezTo>
                  <a:cubicBezTo>
                    <a:pt x="1076423" y="-8505"/>
                    <a:pt x="1365349" y="235970"/>
                    <a:pt x="1541561" y="538389"/>
                  </a:cubicBezTo>
                  <a:cubicBezTo>
                    <a:pt x="1717773" y="840808"/>
                    <a:pt x="2117823" y="1635352"/>
                    <a:pt x="1893986" y="1814739"/>
                  </a:cubicBezTo>
                  <a:cubicBezTo>
                    <a:pt x="1670149" y="1994126"/>
                    <a:pt x="494605" y="1821089"/>
                    <a:pt x="198536" y="1614714"/>
                  </a:cubicBezTo>
                  <a:cubicBezTo>
                    <a:pt x="-97533" y="1408339"/>
                    <a:pt x="-3076" y="859857"/>
                    <a:pt x="103286" y="590776"/>
                  </a:cubicBezTo>
                  <a:close/>
                </a:path>
              </a:pathLst>
            </a:custGeom>
            <a:solidFill>
              <a:srgbClr val="AAD7F8">
                <a:alpha val="21961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191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920" y="1943947"/>
            <a:ext cx="5454354" cy="3091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/>
              <p:cNvSpPr txBox="1">
                <a:spLocks/>
              </p:cNvSpPr>
              <p:nvPr/>
            </p:nvSpPr>
            <p:spPr>
              <a:xfrm>
                <a:off x="431278" y="1092225"/>
                <a:ext cx="1214454" cy="7841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78" y="1092225"/>
                <a:ext cx="1214454" cy="78415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 rot="20816238">
            <a:off x="2864142" y="2984114"/>
            <a:ext cx="101143" cy="101143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5703" y="2330608"/>
                <a:ext cx="148721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b="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03" y="2330608"/>
                <a:ext cx="1487217" cy="107721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408867" y="2188644"/>
                <a:ext cx="26620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b="0" dirty="0"/>
              </a:p>
              <a:p>
                <a:endParaRPr lang="en-US" sz="3200" b="0" dirty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867" y="2188644"/>
                <a:ext cx="2662039" cy="156966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03036" y="1958908"/>
            <a:ext cx="142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point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10546" y="1460125"/>
            <a:ext cx="2405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bounded </a:t>
            </a:r>
          </a:p>
          <a:p>
            <a:r>
              <a:rPr lang="en-US" sz="2400" dirty="0"/>
              <a:t>tangent space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620330" y="2366581"/>
            <a:ext cx="730252" cy="25416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057019" y="1972296"/>
            <a:ext cx="439013" cy="292862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3922394" y="1478650"/>
            <a:ext cx="3154990" cy="3023907"/>
            <a:chOff x="3922394" y="1478650"/>
            <a:chExt cx="3154990" cy="3023907"/>
          </a:xfrm>
        </p:grpSpPr>
        <p:sp>
          <p:nvSpPr>
            <p:cNvPr id="7" name="Rectangle 6"/>
            <p:cNvSpPr/>
            <p:nvPr/>
          </p:nvSpPr>
          <p:spPr>
            <a:xfrm rot="19580438">
              <a:off x="3922394" y="1478650"/>
              <a:ext cx="2606892" cy="3023907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196"/>
              </a:schemeClr>
            </a:solidFill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20816238">
              <a:off x="5350167" y="2879339"/>
              <a:ext cx="101143" cy="10114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901649" y="3384115"/>
                  <a:ext cx="1175735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1649" y="3384115"/>
                  <a:ext cx="1175735" cy="861774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4411618" y="2136362"/>
            <a:ext cx="2056868" cy="1526799"/>
            <a:chOff x="4411618" y="2136362"/>
            <a:chExt cx="2056868" cy="1526799"/>
          </a:xfrm>
        </p:grpSpPr>
        <p:grpSp>
          <p:nvGrpSpPr>
            <p:cNvPr id="51" name="Group 50"/>
            <p:cNvGrpSpPr/>
            <p:nvPr/>
          </p:nvGrpSpPr>
          <p:grpSpPr>
            <a:xfrm>
              <a:off x="4411618" y="2136362"/>
              <a:ext cx="2056868" cy="1526799"/>
              <a:chOff x="4411618" y="2136362"/>
              <a:chExt cx="2056868" cy="1526799"/>
            </a:xfrm>
          </p:grpSpPr>
          <p:sp>
            <p:nvSpPr>
              <p:cNvPr id="52" name="Oval 51"/>
              <p:cNvSpPr/>
              <p:nvPr/>
            </p:nvSpPr>
            <p:spPr>
              <a:xfrm rot="2234325">
                <a:off x="4486339" y="2139717"/>
                <a:ext cx="1828800" cy="1523444"/>
              </a:xfrm>
              <a:prstGeom prst="ellipse">
                <a:avLst/>
              </a:prstGeom>
              <a:solidFill>
                <a:srgbClr val="A6A6A6">
                  <a:alpha val="54902"/>
                </a:srgb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731520" h="914400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411618" y="2173556"/>
                <a:ext cx="2042354" cy="1381008"/>
              </a:xfrm>
              <a:prstGeom prst="ellipse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  <a:prstDash val="dash"/>
              </a:ln>
              <a:scene3d>
                <a:camera prst="isometricLeftDown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Arc 53"/>
              <p:cNvSpPr/>
              <p:nvPr/>
            </p:nvSpPr>
            <p:spPr>
              <a:xfrm rot="10800000">
                <a:off x="4425064" y="2136362"/>
                <a:ext cx="2043422" cy="1381007"/>
              </a:xfrm>
              <a:prstGeom prst="arc">
                <a:avLst>
                  <a:gd name="adj1" fmla="val 11716887"/>
                  <a:gd name="adj2" fmla="val 1265684"/>
                </a:avLst>
              </a:prstGeom>
              <a:ln w="57150">
                <a:solidFill>
                  <a:schemeClr val="accent2">
                    <a:lumMod val="75000"/>
                  </a:schemeClr>
                </a:solidFill>
              </a:ln>
              <a:scene3d>
                <a:camera prst="isometricLeftDown"/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4595329" y="2272422"/>
                  <a:ext cx="1175735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5329" y="2272422"/>
                  <a:ext cx="1175735" cy="861774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1645732" y="1092225"/>
            <a:ext cx="9058727" cy="784150"/>
            <a:chOff x="1645732" y="1092225"/>
            <a:chExt cx="9058727" cy="784150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645732" y="1434204"/>
              <a:ext cx="7048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Content Placeholder 2"/>
                <p:cNvSpPr txBox="1">
                  <a:spLocks/>
                </p:cNvSpPr>
                <p:nvPr/>
              </p:nvSpPr>
              <p:spPr>
                <a:xfrm>
                  <a:off x="2474859" y="1092225"/>
                  <a:ext cx="8229600" cy="78415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a14:m>
                  <a:r>
                    <a:rPr lang="en-US" dirty="0"/>
                    <a:t> </a:t>
                  </a:r>
                </a:p>
                <a:p>
                  <a:pPr marL="0" indent="0">
                    <a:buFont typeface="Arial"/>
                    <a:buNone/>
                  </a:pPr>
                  <a:endParaRPr lang="en-US" dirty="0"/>
                </a:p>
              </p:txBody>
            </p:sp>
          </mc:Choice>
          <mc:Fallback xmlns="">
            <p:sp>
              <p:nvSpPr>
                <p:cNvPr id="56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4859" y="1092225"/>
                  <a:ext cx="8229600" cy="784150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660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9" grpId="0" animBg="1"/>
      <p:bldP spid="20" grpId="0"/>
      <p:bldP spid="33" grpId="0"/>
      <p:bldP spid="22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Retrieval</a:t>
            </a:r>
          </a:p>
        </p:txBody>
      </p:sp>
      <p:pic>
        <p:nvPicPr>
          <p:cNvPr id="20482" name="Picture 2" descr="http://www.lix.polytechnique.fr/~maks/papers/shape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92" y="916731"/>
            <a:ext cx="1903648" cy="157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11900" y="26165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[Brownstein et al 2011]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4852" y="460686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[SHREC 2013 - 2017]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3299" y="2616500"/>
            <a:ext cx="246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da-DK" dirty="0"/>
              <a:t>Chen et al. 2003</a:t>
            </a:r>
            <a:r>
              <a:rPr lang="en-US" dirty="0"/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950" y="26165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da-DK" dirty="0"/>
              <a:t>Osada et al. 2001</a:t>
            </a:r>
            <a:r>
              <a:rPr lang="en-US" dirty="0"/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7575" y="460686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[Veltkamp.et al 2008]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1950" y="460686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Shilane</a:t>
            </a:r>
            <a:r>
              <a:rPr lang="en-US" dirty="0"/>
              <a:t> et al. 2004]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93" y="3062226"/>
            <a:ext cx="2001630" cy="15446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227" y="3076675"/>
            <a:ext cx="2060575" cy="1629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908" y="3161495"/>
            <a:ext cx="1802984" cy="13460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362" y="857831"/>
            <a:ext cx="1671359" cy="17586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7575" y="829669"/>
            <a:ext cx="2004422" cy="18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42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Contribution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Algorithm for efficiently representing parametric shapes with these primitives to allow accurate retrieval.</a:t>
            </a:r>
          </a:p>
        </p:txBody>
      </p:sp>
    </p:spTree>
    <p:extLst>
      <p:ext uri="{BB962C8B-B14F-4D97-AF65-F5344CB8AC3E}">
        <p14:creationId xmlns:p14="http://schemas.microsoft.com/office/powerpoint/2010/main" val="997325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Criteria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103" y="1358186"/>
            <a:ext cx="3995988" cy="3562130"/>
            <a:chOff x="1881785" y="1786845"/>
            <a:chExt cx="4578692" cy="4065424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3551395" y="1786845"/>
              <a:ext cx="33716" cy="28207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572159" y="4626637"/>
              <a:ext cx="2888318" cy="1480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1881785" y="4622393"/>
              <a:ext cx="1703326" cy="122987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859222" y="4011917"/>
            <a:ext cx="474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Descriptor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17208" y="1135100"/>
                <a:ext cx="10092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208" y="1135100"/>
                <a:ext cx="1009295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712441" y="3299658"/>
                <a:ext cx="1214454" cy="7841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ℳ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41" y="3299658"/>
                <a:ext cx="1214454" cy="7841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/>
          <p:cNvGrpSpPr/>
          <p:nvPr/>
        </p:nvGrpSpPr>
        <p:grpSpPr>
          <a:xfrm>
            <a:off x="3851319" y="1382392"/>
            <a:ext cx="578802" cy="587814"/>
            <a:chOff x="3851319" y="1382392"/>
            <a:chExt cx="578802" cy="587814"/>
          </a:xfrm>
        </p:grpSpPr>
        <p:sp>
          <p:nvSpPr>
            <p:cNvPr id="9" name="Oval 8"/>
            <p:cNvSpPr/>
            <p:nvPr/>
          </p:nvSpPr>
          <p:spPr>
            <a:xfrm flipH="1" flipV="1">
              <a:off x="3851319" y="1801635"/>
              <a:ext cx="168579" cy="168571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885093" y="1382392"/>
                  <a:ext cx="5450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5093" y="1382392"/>
                  <a:ext cx="545028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2571707" y="1945519"/>
            <a:ext cx="2107687" cy="1067623"/>
            <a:chOff x="2571707" y="1945519"/>
            <a:chExt cx="2107687" cy="1067623"/>
          </a:xfrm>
        </p:grpSpPr>
        <p:cxnSp>
          <p:nvCxnSpPr>
            <p:cNvPr id="19" name="Straight Connector 18"/>
            <p:cNvCxnSpPr>
              <a:stCxn id="9" idx="7"/>
            </p:cNvCxnSpPr>
            <p:nvPr/>
          </p:nvCxnSpPr>
          <p:spPr>
            <a:xfrm flipH="1">
              <a:off x="2571707" y="1945519"/>
              <a:ext cx="1304300" cy="1067623"/>
            </a:xfrm>
            <a:prstGeom prst="line">
              <a:avLst/>
            </a:prstGeom>
            <a:ln>
              <a:solidFill>
                <a:srgbClr val="0070C0"/>
              </a:solidFill>
              <a:headEnd type="triangl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798342" y="2502627"/>
                  <a:ext cx="18810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8342" y="2502627"/>
                  <a:ext cx="188105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2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8" y="2496765"/>
            <a:ext cx="2653022" cy="1801774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553872" y="2154360"/>
            <a:ext cx="3345421" cy="1538344"/>
            <a:chOff x="-553872" y="2154360"/>
            <a:chExt cx="3345421" cy="153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ontent Placeholder 2"/>
                <p:cNvSpPr txBox="1">
                  <a:spLocks/>
                </p:cNvSpPr>
                <p:nvPr/>
              </p:nvSpPr>
              <p:spPr>
                <a:xfrm>
                  <a:off x="-553872" y="2154360"/>
                  <a:ext cx="2961597" cy="67691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53872" y="2154360"/>
                  <a:ext cx="2961597" cy="67691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6" name="Group 35"/>
            <p:cNvGrpSpPr/>
            <p:nvPr/>
          </p:nvGrpSpPr>
          <p:grpSpPr>
            <a:xfrm>
              <a:off x="582761" y="2292507"/>
              <a:ext cx="2208788" cy="1400197"/>
              <a:chOff x="1775227" y="2282385"/>
              <a:chExt cx="2208788" cy="140019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775227" y="2735840"/>
                <a:ext cx="1431540" cy="87192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isometricTopUp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454065" y="2282385"/>
                <a:ext cx="848924" cy="65854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isometricTopUp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947540" y="2645033"/>
                <a:ext cx="1029233" cy="9392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isometricOffAxis1Left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 rot="20816238">
                <a:off x="2896968" y="3544889"/>
                <a:ext cx="101143" cy="10114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 rot="20816238">
                <a:off x="2584901" y="3581439"/>
                <a:ext cx="101143" cy="10114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 rot="20816238">
                <a:off x="2356762" y="2764430"/>
                <a:ext cx="101143" cy="10114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 rot="20816238">
                <a:off x="3075736" y="2825122"/>
                <a:ext cx="101143" cy="10114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 rot="20816238">
                <a:off x="3882872" y="3440532"/>
                <a:ext cx="101143" cy="10114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 rot="20816238">
                <a:off x="3752250" y="3266899"/>
                <a:ext cx="101143" cy="10114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1843781" y="1674122"/>
            <a:ext cx="2007538" cy="1220059"/>
            <a:chOff x="1843781" y="1674122"/>
            <a:chExt cx="2007538" cy="12200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843781" y="1674122"/>
                  <a:ext cx="1881052" cy="462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781" y="1674122"/>
                  <a:ext cx="1881052" cy="46243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2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/>
            <p:cNvCxnSpPr>
              <a:stCxn id="9" idx="6"/>
            </p:cNvCxnSpPr>
            <p:nvPr/>
          </p:nvCxnSpPr>
          <p:spPr>
            <a:xfrm flipH="1">
              <a:off x="2335155" y="1885920"/>
              <a:ext cx="1516164" cy="1008261"/>
            </a:xfrm>
            <a:prstGeom prst="line">
              <a:avLst/>
            </a:prstGeom>
            <a:ln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264085" y="1740552"/>
                <a:ext cx="1881052" cy="831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085" y="1740552"/>
                <a:ext cx="1881052" cy="831766"/>
              </a:xfrm>
              <a:prstGeom prst="rect">
                <a:avLst/>
              </a:prstGeom>
              <a:blipFill rotWithShape="0">
                <a:blip r:embed="rId10"/>
                <a:stretch>
                  <a:fillRect l="-974" r="-65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/>
          <p:cNvGrpSpPr/>
          <p:nvPr/>
        </p:nvGrpSpPr>
        <p:grpSpPr>
          <a:xfrm>
            <a:off x="4977361" y="2528350"/>
            <a:ext cx="4731789" cy="1163383"/>
            <a:chOff x="4977361" y="2528350"/>
            <a:chExt cx="4731789" cy="11633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4977361" y="2528350"/>
                  <a:ext cx="3925370" cy="5091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lit/>
                        </m:rP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m:rPr>
                          <m:lit/>
                        </m:rP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7361" y="2528350"/>
                  <a:ext cx="3925370" cy="50917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/>
            <p:cNvCxnSpPr/>
            <p:nvPr/>
          </p:nvCxnSpPr>
          <p:spPr>
            <a:xfrm flipV="1">
              <a:off x="8369300" y="2975768"/>
              <a:ext cx="242247" cy="35182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832600" y="3322401"/>
              <a:ext cx="2876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user specified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248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57250"/>
          </a:xfrm>
        </p:spPr>
        <p:txBody>
          <a:bodyPr/>
          <a:lstStyle/>
          <a:p>
            <a:r>
              <a:rPr lang="en-US" dirty="0"/>
              <a:t>Coverage and Tightness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671142" y="778048"/>
                <a:ext cx="5611216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lit/>
                        </m:rP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m:rPr>
                          <m:lit/>
                        </m:rP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142" y="778048"/>
                <a:ext cx="5611216" cy="5091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361950" y="3032174"/>
            <a:ext cx="8229600" cy="1206995"/>
            <a:chOff x="361950" y="3032174"/>
            <a:chExt cx="8229600" cy="1206995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361950" y="3032174"/>
              <a:ext cx="8229600" cy="6095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dirty="0"/>
                <a:t>Tightness Property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751560" y="3776735"/>
                  <a:ext cx="3758914" cy="462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m:rPr>
                            <m:lit/>
                          </m:r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1560" y="3776735"/>
                  <a:ext cx="3758914" cy="46243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9400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ight Arrow 13"/>
          <p:cNvSpPr/>
          <p:nvPr/>
        </p:nvSpPr>
        <p:spPr>
          <a:xfrm rot="5400000">
            <a:off x="4162960" y="1262811"/>
            <a:ext cx="375791" cy="5915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61950" y="1778435"/>
            <a:ext cx="8229600" cy="1118777"/>
            <a:chOff x="361950" y="1778435"/>
            <a:chExt cx="8229600" cy="1118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1624561" y="2388034"/>
                  <a:ext cx="3779945" cy="5091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m:rPr>
                            <m:lit/>
                          </m:r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4561" y="2388034"/>
                  <a:ext cx="3779945" cy="50917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361950" y="1778435"/>
              <a:ext cx="8229600" cy="6095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dirty="0"/>
                <a:t>Coverage Property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63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Initialize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∅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Sample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		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	else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⇐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 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15"/>
                <a:stretch>
                  <a:fillRect l="-1852" t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66015" y="2425637"/>
            <a:ext cx="8134780" cy="2692977"/>
            <a:chOff x="266015" y="2425637"/>
            <a:chExt cx="8134780" cy="2692977"/>
          </a:xfrm>
        </p:grpSpPr>
        <p:grpSp>
          <p:nvGrpSpPr>
            <p:cNvPr id="4" name="Group 3"/>
            <p:cNvGrpSpPr/>
            <p:nvPr/>
          </p:nvGrpSpPr>
          <p:grpSpPr>
            <a:xfrm>
              <a:off x="1278138" y="2709506"/>
              <a:ext cx="1691760" cy="1562630"/>
              <a:chOff x="3551395" y="1829835"/>
              <a:chExt cx="2909082" cy="2820742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H="1" flipV="1">
                <a:off x="3551395" y="1829835"/>
                <a:ext cx="33715" cy="282074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>
                <a:off x="3572159" y="4626637"/>
                <a:ext cx="2888318" cy="1480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4679735" y="2425637"/>
              <a:ext cx="3721060" cy="2643767"/>
              <a:chOff x="6250227" y="1462088"/>
              <a:chExt cx="3721060" cy="264376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250227" y="1694467"/>
                <a:ext cx="2662712" cy="2252156"/>
                <a:chOff x="1881785" y="1786845"/>
                <a:chExt cx="4578692" cy="4065424"/>
              </a:xfrm>
            </p:grpSpPr>
            <p:cxnSp>
              <p:nvCxnSpPr>
                <p:cNvPr id="14" name="Straight Arrow Connector 13"/>
                <p:cNvCxnSpPr/>
                <p:nvPr/>
              </p:nvCxnSpPr>
              <p:spPr>
                <a:xfrm flipH="1" flipV="1">
                  <a:off x="3551395" y="1786845"/>
                  <a:ext cx="33716" cy="2820742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3572159" y="4626637"/>
                  <a:ext cx="2888318" cy="14806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 flipH="1">
                  <a:off x="1881785" y="4622393"/>
                  <a:ext cx="1703326" cy="1229876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6810427" y="3705745"/>
                <a:ext cx="31608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Descriptor Space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7076936" y="1462088"/>
                    <a:ext cx="100929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6936" y="1462088"/>
                    <a:ext cx="1009295" cy="46166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120760" y="2569177"/>
                  <a:ext cx="10092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0760" y="2569177"/>
                  <a:ext cx="1009295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3672177" y="4669294"/>
              <a:ext cx="454337" cy="449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832675" y="3298683"/>
              <a:ext cx="2408402" cy="737757"/>
              <a:chOff x="1322798" y="2373511"/>
              <a:chExt cx="2408402" cy="737757"/>
            </a:xfrm>
          </p:grpSpPr>
          <p:sp>
            <p:nvSpPr>
              <p:cNvPr id="20" name="Right Arrow 19"/>
              <p:cNvSpPr/>
              <p:nvPr/>
            </p:nvSpPr>
            <p:spPr>
              <a:xfrm>
                <a:off x="2874247" y="2828257"/>
                <a:ext cx="856953" cy="283011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2993269" y="2373511"/>
                    <a:ext cx="500062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3269" y="2373511"/>
                    <a:ext cx="500062" cy="52322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3" name="Group 22"/>
              <p:cNvGrpSpPr/>
              <p:nvPr/>
            </p:nvGrpSpPr>
            <p:grpSpPr>
              <a:xfrm>
                <a:off x="1322798" y="2565649"/>
                <a:ext cx="251520" cy="373370"/>
                <a:chOff x="1322798" y="2565649"/>
                <a:chExt cx="251520" cy="373370"/>
              </a:xfrm>
            </p:grpSpPr>
            <p:sp>
              <p:nvSpPr>
                <p:cNvPr id="24" name="Oval 23"/>
                <p:cNvSpPr/>
                <p:nvPr/>
              </p:nvSpPr>
              <p:spPr>
                <a:xfrm flipH="1" flipV="1">
                  <a:off x="1322798" y="2823488"/>
                  <a:ext cx="115536" cy="115531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1388581" y="2565649"/>
                      <a:ext cx="18573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5" name="TextBox 3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88581" y="2565649"/>
                      <a:ext cx="185737" cy="369332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r="-63333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29" name="Freeform 28"/>
            <p:cNvSpPr/>
            <p:nvPr/>
          </p:nvSpPr>
          <p:spPr>
            <a:xfrm>
              <a:off x="1064107" y="3230203"/>
              <a:ext cx="1574899" cy="1471056"/>
            </a:xfrm>
            <a:custGeom>
              <a:avLst/>
              <a:gdLst>
                <a:gd name="connsiteX0" fmla="*/ 103286 w 1960314"/>
                <a:gd name="connsiteY0" fmla="*/ 590776 h 1889680"/>
                <a:gd name="connsiteX1" fmla="*/ 836711 w 1960314"/>
                <a:gd name="connsiteY1" fmla="*/ 226 h 1889680"/>
                <a:gd name="connsiteX2" fmla="*/ 1541561 w 1960314"/>
                <a:gd name="connsiteY2" fmla="*/ 538389 h 1889680"/>
                <a:gd name="connsiteX3" fmla="*/ 1893986 w 1960314"/>
                <a:gd name="connsiteY3" fmla="*/ 1814739 h 1889680"/>
                <a:gd name="connsiteX4" fmla="*/ 198536 w 1960314"/>
                <a:gd name="connsiteY4" fmla="*/ 1614714 h 1889680"/>
                <a:gd name="connsiteX5" fmla="*/ 103286 w 1960314"/>
                <a:gd name="connsiteY5" fmla="*/ 590776 h 188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0314" h="1889680">
                  <a:moveTo>
                    <a:pt x="103286" y="590776"/>
                  </a:moveTo>
                  <a:cubicBezTo>
                    <a:pt x="209648" y="321695"/>
                    <a:pt x="596999" y="8957"/>
                    <a:pt x="836711" y="226"/>
                  </a:cubicBezTo>
                  <a:cubicBezTo>
                    <a:pt x="1076423" y="-8505"/>
                    <a:pt x="1365349" y="235970"/>
                    <a:pt x="1541561" y="538389"/>
                  </a:cubicBezTo>
                  <a:cubicBezTo>
                    <a:pt x="1717773" y="840808"/>
                    <a:pt x="2117823" y="1635352"/>
                    <a:pt x="1893986" y="1814739"/>
                  </a:cubicBezTo>
                  <a:cubicBezTo>
                    <a:pt x="1670149" y="1994126"/>
                    <a:pt x="494605" y="1821089"/>
                    <a:pt x="198536" y="1614714"/>
                  </a:cubicBezTo>
                  <a:cubicBezTo>
                    <a:pt x="-97533" y="1408339"/>
                    <a:pt x="-3076" y="859857"/>
                    <a:pt x="103286" y="590776"/>
                  </a:cubicBezTo>
                  <a:close/>
                </a:path>
              </a:pathLst>
            </a:custGeom>
            <a:solidFill>
              <a:srgbClr val="AAD7F8">
                <a:alpha val="21961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2078874" y="4231748"/>
                  <a:ext cx="50006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8874" y="4231748"/>
                  <a:ext cx="500062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862" y="3296153"/>
              <a:ext cx="1866760" cy="11280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66015" y="4688769"/>
              <a:ext cx="31608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Parameter Space</a:t>
              </a:r>
            </a:p>
          </p:txBody>
        </p:sp>
        <p:sp>
          <p:nvSpPr>
            <p:cNvPr id="37" name="Oval 36"/>
            <p:cNvSpPr/>
            <p:nvPr/>
          </p:nvSpPr>
          <p:spPr>
            <a:xfrm flipH="1" flipV="1">
              <a:off x="1801985" y="3713409"/>
              <a:ext cx="150904" cy="15089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11091" y="3338819"/>
            <a:ext cx="374435" cy="534236"/>
            <a:chOff x="6983791" y="1900459"/>
            <a:chExt cx="374435" cy="5342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7172489" y="1900459"/>
                  <a:ext cx="1857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2489" y="1900459"/>
                  <a:ext cx="185737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33000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Oval 41"/>
            <p:cNvSpPr/>
            <p:nvPr/>
          </p:nvSpPr>
          <p:spPr>
            <a:xfrm flipH="1" flipV="1">
              <a:off x="6983791" y="2283798"/>
              <a:ext cx="150904" cy="15089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36628" y="3588072"/>
            <a:ext cx="5576677" cy="1516913"/>
            <a:chOff x="2969898" y="-159232"/>
            <a:chExt cx="5576677" cy="15169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5836688" y="185980"/>
                  <a:ext cx="2255614" cy="11717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3200" b="0" dirty="0"/>
                </a:p>
                <a:p>
                  <a:endParaRPr lang="en-US" sz="3200" b="0" dirty="0"/>
                </a:p>
                <a:p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6688" y="185980"/>
                  <a:ext cx="2255614" cy="117170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/>
            <p:cNvGrpSpPr/>
            <p:nvPr/>
          </p:nvGrpSpPr>
          <p:grpSpPr>
            <a:xfrm>
              <a:off x="2969898" y="-159232"/>
              <a:ext cx="5576677" cy="1411913"/>
              <a:chOff x="2898638" y="-159232"/>
              <a:chExt cx="5576677" cy="14119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178747" y="175463"/>
                    <a:ext cx="1672751" cy="1077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3200" b="0" dirty="0"/>
                  </a:p>
                  <a:p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51" name="TextBox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78747" y="175463"/>
                    <a:ext cx="1672751" cy="107721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3" name="TextBox 52"/>
              <p:cNvSpPr txBox="1"/>
              <p:nvPr/>
            </p:nvSpPr>
            <p:spPr>
              <a:xfrm>
                <a:off x="2898638" y="718689"/>
                <a:ext cx="22763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Point Primitive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765428" y="673491"/>
                <a:ext cx="27098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Tangent Primitive</a:t>
                </a: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H="1">
                <a:off x="4379989" y="-132175"/>
                <a:ext cx="557633" cy="390401"/>
              </a:xfrm>
              <a:prstGeom prst="straightConnector1">
                <a:avLst/>
              </a:prstGeom>
              <a:ln w="57150">
                <a:solidFill>
                  <a:schemeClr val="bg1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5650687" y="-159232"/>
                <a:ext cx="590063" cy="396034"/>
              </a:xfrm>
              <a:prstGeom prst="straightConnector1">
                <a:avLst/>
              </a:prstGeom>
              <a:ln w="57150">
                <a:solidFill>
                  <a:schemeClr val="bg1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088813" y="-132175"/>
                <a:ext cx="6401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?</a:t>
                </a:r>
                <a:endParaRPr lang="en-US" sz="200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43544" y="2392812"/>
                <a:ext cx="50365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reject sample</a:t>
                </a:r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544" y="2392812"/>
                <a:ext cx="5036525" cy="584775"/>
              </a:xfrm>
              <a:prstGeom prst="rect">
                <a:avLst/>
              </a:prstGeom>
              <a:blipFill rotWithShape="0">
                <a:blip r:embed="rId17"/>
                <a:stretch>
                  <a:fillRect t="-13684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0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Between Primitives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6272" y="3687769"/>
                <a:ext cx="8598627" cy="33944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cost of tangent =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800" b="0" dirty="0"/>
                  <a:t> cost of point</a:t>
                </a:r>
              </a:p>
              <a:p>
                <a:pPr marL="0" indent="0">
                  <a:buNone/>
                </a:pPr>
                <a:r>
                  <a:rPr lang="en-US" sz="2800" dirty="0"/>
                  <a:t>coverage of tangent &gt;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2800" dirty="0"/>
                  <a:t> coverage of points</a:t>
                </a:r>
                <a:endParaRPr lang="en-US" sz="2800" b="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272" y="3687769"/>
                <a:ext cx="8598627" cy="3394472"/>
              </a:xfrm>
              <a:blipFill rotWithShape="0">
                <a:blip r:embed="rId17"/>
                <a:stretch>
                  <a:fillRect l="-1489" t="-1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/>
          <p:cNvGrpSpPr/>
          <p:nvPr/>
        </p:nvGrpSpPr>
        <p:grpSpPr>
          <a:xfrm>
            <a:off x="137097" y="912807"/>
            <a:ext cx="8283678" cy="2668860"/>
            <a:chOff x="-67552" y="1460125"/>
            <a:chExt cx="9776261" cy="357531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919" y="1943947"/>
              <a:ext cx="5454354" cy="3091495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 rot="20816238">
              <a:off x="2864142" y="2984114"/>
              <a:ext cx="101143" cy="10114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-67552" y="2547968"/>
                  <a:ext cx="1974153" cy="14430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3200" b="0" dirty="0"/>
                </a:p>
                <a:p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7552" y="2547968"/>
                  <a:ext cx="1974153" cy="144308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747278" y="2443871"/>
                  <a:ext cx="2662039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3200" b="0" dirty="0"/>
                </a:p>
                <a:p>
                  <a:endParaRPr lang="en-US" sz="3200" b="0" dirty="0"/>
                </a:p>
                <a:p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7278" y="2443871"/>
                  <a:ext cx="2662039" cy="156966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403036" y="1958908"/>
              <a:ext cx="1420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point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10545" y="1460125"/>
              <a:ext cx="3198164" cy="11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bounded </a:t>
              </a:r>
            </a:p>
            <a:p>
              <a:r>
                <a:rPr lang="en-US" sz="2400" dirty="0"/>
                <a:t>tangent space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620330" y="2366580"/>
              <a:ext cx="738764" cy="449104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6057019" y="1972296"/>
              <a:ext cx="439013" cy="292862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3922394" y="1478650"/>
              <a:ext cx="3154990" cy="3023907"/>
              <a:chOff x="3922394" y="1478650"/>
              <a:chExt cx="3154990" cy="3023907"/>
            </a:xfrm>
          </p:grpSpPr>
          <p:sp>
            <p:nvSpPr>
              <p:cNvPr id="33" name="Rectangle 32"/>
              <p:cNvSpPr/>
              <p:nvPr/>
            </p:nvSpPr>
            <p:spPr>
              <a:xfrm rot="19580438">
                <a:off x="3922394" y="1478650"/>
                <a:ext cx="2606892" cy="302390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50196"/>
                </a:schemeClr>
              </a:solidFill>
              <a:scene3d>
                <a:camera prst="isometricLeftDown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 rot="20816238">
                <a:off x="5350167" y="2879339"/>
                <a:ext cx="101143" cy="10114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5901649" y="3384115"/>
                    <a:ext cx="1175735" cy="861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b="0" dirty="0"/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01649" y="3384115"/>
                    <a:ext cx="1175735" cy="861774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 35"/>
            <p:cNvGrpSpPr/>
            <p:nvPr/>
          </p:nvGrpSpPr>
          <p:grpSpPr>
            <a:xfrm>
              <a:off x="4411618" y="2136362"/>
              <a:ext cx="2056868" cy="1526799"/>
              <a:chOff x="4411618" y="2136362"/>
              <a:chExt cx="2056868" cy="1526799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4411618" y="2136362"/>
                <a:ext cx="2056868" cy="1526799"/>
                <a:chOff x="4411618" y="2136362"/>
                <a:chExt cx="2056868" cy="1526799"/>
              </a:xfrm>
            </p:grpSpPr>
            <p:sp>
              <p:nvSpPr>
                <p:cNvPr id="39" name="Oval 38"/>
                <p:cNvSpPr/>
                <p:nvPr/>
              </p:nvSpPr>
              <p:spPr>
                <a:xfrm rot="2234325">
                  <a:off x="4486339" y="2139717"/>
                  <a:ext cx="1828800" cy="1523444"/>
                </a:xfrm>
                <a:prstGeom prst="ellipse">
                  <a:avLst/>
                </a:prstGeom>
                <a:solidFill>
                  <a:srgbClr val="A6A6A6">
                    <a:alpha val="54902"/>
                  </a:srgb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731520" h="914400"/>
                </a:sp3d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4411618" y="2173556"/>
                  <a:ext cx="2042354" cy="1381008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75000"/>
                    </a:schemeClr>
                  </a:solidFill>
                  <a:prstDash val="dash"/>
                </a:ln>
                <a:scene3d>
                  <a:camera prst="isometricLeftDown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Arc 40"/>
                <p:cNvSpPr/>
                <p:nvPr/>
              </p:nvSpPr>
              <p:spPr>
                <a:xfrm rot="10800000">
                  <a:off x="4425064" y="2136362"/>
                  <a:ext cx="2043422" cy="1381007"/>
                </a:xfrm>
                <a:prstGeom prst="arc">
                  <a:avLst>
                    <a:gd name="adj1" fmla="val 11716887"/>
                    <a:gd name="adj2" fmla="val 1265684"/>
                  </a:avLst>
                </a:prstGeom>
                <a:ln w="57150">
                  <a:solidFill>
                    <a:schemeClr val="accent2">
                      <a:lumMod val="75000"/>
                    </a:schemeClr>
                  </a:solidFill>
                </a:ln>
                <a:scene3d>
                  <a:camera prst="isometricLeftDown"/>
                  <a:lightRig rig="threePt" dir="t"/>
                </a:scene3d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4595329" y="2272422"/>
                    <a:ext cx="1175735" cy="861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b="0" dirty="0"/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55" name="TextBox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95329" y="2272422"/>
                    <a:ext cx="1175735" cy="861774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8" name="Group 47"/>
          <p:cNvGrpSpPr/>
          <p:nvPr/>
        </p:nvGrpSpPr>
        <p:grpSpPr>
          <a:xfrm>
            <a:off x="6318568" y="2311884"/>
            <a:ext cx="2718020" cy="1226121"/>
            <a:chOff x="6463543" y="2217606"/>
            <a:chExt cx="2718020" cy="1226121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7065831" y="2217606"/>
              <a:ext cx="0" cy="3438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6463543" y="2612730"/>
              <a:ext cx="27180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K tangent vectors</a:t>
              </a:r>
            </a:p>
            <a:p>
              <a:r>
                <a:rPr lang="en-US" sz="2400" dirty="0"/>
                <a:t>+ center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99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75144" y="2295382"/>
            <a:ext cx="4401059" cy="1592897"/>
            <a:chOff x="75144" y="2295382"/>
            <a:chExt cx="4401059" cy="1592897"/>
          </a:xfrm>
        </p:grpSpPr>
        <p:sp>
          <p:nvSpPr>
            <p:cNvPr id="64" name="Freeform 63"/>
            <p:cNvSpPr/>
            <p:nvPr/>
          </p:nvSpPr>
          <p:spPr>
            <a:xfrm>
              <a:off x="75144" y="2295382"/>
              <a:ext cx="4180756" cy="1133851"/>
            </a:xfrm>
            <a:custGeom>
              <a:avLst/>
              <a:gdLst>
                <a:gd name="connsiteX0" fmla="*/ 0 w 4180756"/>
                <a:gd name="connsiteY0" fmla="*/ 2000623 h 2113003"/>
                <a:gd name="connsiteX1" fmla="*/ 2180287 w 4180756"/>
                <a:gd name="connsiteY1" fmla="*/ 256 h 2113003"/>
                <a:gd name="connsiteX2" fmla="*/ 4180756 w 4180756"/>
                <a:gd name="connsiteY2" fmla="*/ 2113003 h 211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0756" h="2113003">
                  <a:moveTo>
                    <a:pt x="0" y="2000623"/>
                  </a:moveTo>
                  <a:cubicBezTo>
                    <a:pt x="741747" y="991074"/>
                    <a:pt x="1483494" y="-18474"/>
                    <a:pt x="2180287" y="256"/>
                  </a:cubicBezTo>
                  <a:cubicBezTo>
                    <a:pt x="2877080" y="18986"/>
                    <a:pt x="3811756" y="1817069"/>
                    <a:pt x="4180756" y="2113003"/>
                  </a:cubicBezTo>
                </a:path>
              </a:pathLst>
            </a:cu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3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8307" y="3496129"/>
              <a:ext cx="527896" cy="3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 of Points and Tangents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4531920" y="2240454"/>
            <a:ext cx="4427173" cy="1676400"/>
            <a:chOff x="4531920" y="2240454"/>
            <a:chExt cx="4427173" cy="1676400"/>
          </a:xfrm>
        </p:grpSpPr>
        <p:sp>
          <p:nvSpPr>
            <p:cNvPr id="91" name="Freeform 90"/>
            <p:cNvSpPr/>
            <p:nvPr/>
          </p:nvSpPr>
          <p:spPr>
            <a:xfrm>
              <a:off x="4531920" y="2326083"/>
              <a:ext cx="4180756" cy="1133851"/>
            </a:xfrm>
            <a:custGeom>
              <a:avLst/>
              <a:gdLst>
                <a:gd name="connsiteX0" fmla="*/ 0 w 4180756"/>
                <a:gd name="connsiteY0" fmla="*/ 2000623 h 2113003"/>
                <a:gd name="connsiteX1" fmla="*/ 2180287 w 4180756"/>
                <a:gd name="connsiteY1" fmla="*/ 256 h 2113003"/>
                <a:gd name="connsiteX2" fmla="*/ 4180756 w 4180756"/>
                <a:gd name="connsiteY2" fmla="*/ 2113003 h 211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0756" h="2113003">
                  <a:moveTo>
                    <a:pt x="0" y="2000623"/>
                  </a:moveTo>
                  <a:cubicBezTo>
                    <a:pt x="741747" y="991074"/>
                    <a:pt x="1483494" y="-18474"/>
                    <a:pt x="2180287" y="256"/>
                  </a:cubicBezTo>
                  <a:cubicBezTo>
                    <a:pt x="2877080" y="18986"/>
                    <a:pt x="3811756" y="1817069"/>
                    <a:pt x="4180756" y="2113003"/>
                  </a:cubicBezTo>
                </a:path>
              </a:pathLst>
            </a:cu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 flipV="1">
              <a:off x="4570592" y="2292368"/>
              <a:ext cx="4124553" cy="14252"/>
            </a:xfrm>
            <a:prstGeom prst="line">
              <a:avLst/>
            </a:prstGeom>
            <a:noFill/>
            <a:ln w="38100" cap="flat" cmpd="sng" algn="ctr">
              <a:solidFill>
                <a:srgbClr val="F79646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3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197" y="3524704"/>
              <a:ext cx="527896" cy="3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Oval 93"/>
            <p:cNvSpPr/>
            <p:nvPr/>
          </p:nvSpPr>
          <p:spPr>
            <a:xfrm>
              <a:off x="6615307" y="2240454"/>
              <a:ext cx="101143" cy="101143"/>
            </a:xfrm>
            <a:prstGeom prst="ellipse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614826" y="1566187"/>
            <a:ext cx="1377184" cy="1354322"/>
            <a:chOff x="1614826" y="1566187"/>
            <a:chExt cx="1377184" cy="1354322"/>
          </a:xfrm>
        </p:grpSpPr>
        <p:grpSp>
          <p:nvGrpSpPr>
            <p:cNvPr id="87" name="Group 86"/>
            <p:cNvGrpSpPr/>
            <p:nvPr/>
          </p:nvGrpSpPr>
          <p:grpSpPr>
            <a:xfrm>
              <a:off x="1626066" y="1566187"/>
              <a:ext cx="1365944" cy="1354322"/>
              <a:chOff x="1626066" y="1566187"/>
              <a:chExt cx="1365944" cy="1354322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01510" y="1566187"/>
                <a:ext cx="190500" cy="342900"/>
              </a:xfrm>
              <a:prstGeom prst="rect">
                <a:avLst/>
              </a:prstGeom>
            </p:spPr>
          </p:pic>
          <p:cxnSp>
            <p:nvCxnSpPr>
              <p:cNvPr id="68" name="Straight Connector 67"/>
              <p:cNvCxnSpPr/>
              <p:nvPr/>
            </p:nvCxnSpPr>
            <p:spPr>
              <a:xfrm flipV="1">
                <a:off x="2275356" y="1864135"/>
                <a:ext cx="362182" cy="375057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9" name="Oval 68"/>
              <p:cNvSpPr/>
              <p:nvPr/>
            </p:nvSpPr>
            <p:spPr>
              <a:xfrm>
                <a:off x="1626066" y="1718041"/>
                <a:ext cx="1202468" cy="120246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0" name="Freeform 69"/>
            <p:cNvSpPr/>
            <p:nvPr/>
          </p:nvSpPr>
          <p:spPr>
            <a:xfrm>
              <a:off x="1614826" y="2301782"/>
              <a:ext cx="1191291" cy="157968"/>
            </a:xfrm>
            <a:custGeom>
              <a:avLst/>
              <a:gdLst>
                <a:gd name="connsiteX0" fmla="*/ 0 w 1191291"/>
                <a:gd name="connsiteY0" fmla="*/ 113016 h 157968"/>
                <a:gd name="connsiteX1" fmla="*/ 618123 w 1191291"/>
                <a:gd name="connsiteY1" fmla="*/ 636 h 157968"/>
                <a:gd name="connsiteX2" fmla="*/ 1191291 w 1191291"/>
                <a:gd name="connsiteY2" fmla="*/ 157968 h 15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1291" h="157968">
                  <a:moveTo>
                    <a:pt x="0" y="113016"/>
                  </a:moveTo>
                  <a:cubicBezTo>
                    <a:pt x="209787" y="53080"/>
                    <a:pt x="419575" y="-6856"/>
                    <a:pt x="618123" y="636"/>
                  </a:cubicBezTo>
                  <a:cubicBezTo>
                    <a:pt x="816671" y="8128"/>
                    <a:pt x="1191291" y="157968"/>
                    <a:pt x="1191291" y="157968"/>
                  </a:cubicBezTo>
                </a:path>
              </a:pathLst>
            </a:custGeom>
            <a:noFill/>
            <a:ln w="38100" cap="flat" cmpd="sng" algn="ctr">
              <a:solidFill>
                <a:srgbClr val="C0504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205385" y="2387936"/>
            <a:ext cx="5669337" cy="1528918"/>
            <a:chOff x="2205385" y="2387936"/>
            <a:chExt cx="5669337" cy="1528918"/>
          </a:xfrm>
        </p:grpSpPr>
        <p:cxnSp>
          <p:nvCxnSpPr>
            <p:cNvPr id="73" name="Straight Connector 72"/>
            <p:cNvCxnSpPr/>
            <p:nvPr/>
          </p:nvCxnSpPr>
          <p:spPr>
            <a:xfrm flipH="1">
              <a:off x="6660955" y="2387936"/>
              <a:ext cx="1" cy="121274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 flipH="1">
              <a:off x="7852245" y="2941612"/>
              <a:ext cx="22477" cy="97524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6715105" y="3594333"/>
              <a:ext cx="1082991" cy="322521"/>
            </a:xfrm>
            <a:prstGeom prst="line">
              <a:avLst/>
            </a:prstGeom>
            <a:noFill/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</p:cxn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7142300" y="3264133"/>
              <a:ext cx="228600" cy="330200"/>
            </a:xfrm>
            <a:prstGeom prst="rect">
              <a:avLst/>
            </a:prstGeom>
          </p:spPr>
        </p:pic>
        <p:cxnSp>
          <p:nvCxnSpPr>
            <p:cNvPr id="77" name="Straight Connector 76"/>
            <p:cNvCxnSpPr/>
            <p:nvPr/>
          </p:nvCxnSpPr>
          <p:spPr>
            <a:xfrm flipH="1">
              <a:off x="2205385" y="2387936"/>
              <a:ext cx="2" cy="137149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 flipH="1">
              <a:off x="2776490" y="2459750"/>
              <a:ext cx="22478" cy="139019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>
              <a:off x="2275356" y="3759433"/>
              <a:ext cx="418377" cy="90513"/>
            </a:xfrm>
            <a:prstGeom prst="line">
              <a:avLst/>
            </a:prstGeom>
            <a:noFill/>
            <a:ln w="9525" cap="flat" cmpd="sng" algn="ctr">
              <a:solidFill>
                <a:srgbClr val="C0504D">
                  <a:lumMod val="50000"/>
                </a:srgbClr>
              </a:solidFill>
              <a:prstDash val="solid"/>
            </a:ln>
            <a:effectLst/>
          </p:spPr>
        </p:cxn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4">
              <a:duotone>
                <a:srgbClr val="C0504D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2424560" y="3429233"/>
              <a:ext cx="190500" cy="342900"/>
            </a:xfrm>
            <a:prstGeom prst="rect">
              <a:avLst/>
            </a:prstGeom>
          </p:spPr>
        </p:pic>
      </p:grpSp>
      <p:sp>
        <p:nvSpPr>
          <p:cNvPr id="71" name="Oval 70"/>
          <p:cNvSpPr/>
          <p:nvPr/>
        </p:nvSpPr>
        <p:spPr>
          <a:xfrm>
            <a:off x="2174213" y="2239191"/>
            <a:ext cx="101143" cy="101143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7160" y="3804689"/>
            <a:ext cx="3595124" cy="1354170"/>
            <a:chOff x="367160" y="3804689"/>
            <a:chExt cx="3595124" cy="13541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/>
                <p:cNvSpPr txBox="1"/>
                <p:nvPr/>
              </p:nvSpPr>
              <p:spPr>
                <a:xfrm>
                  <a:off x="367160" y="3804689"/>
                  <a:ext cx="2057400" cy="11835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𝛿𝜅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160" y="3804689"/>
                  <a:ext cx="2057400" cy="118352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Straight Arrow Connector 102"/>
            <p:cNvCxnSpPr/>
            <p:nvPr/>
          </p:nvCxnSpPr>
          <p:spPr>
            <a:xfrm flipH="1" flipV="1">
              <a:off x="1987632" y="4736540"/>
              <a:ext cx="381010" cy="24224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2456447" y="4789527"/>
              <a:ext cx="1505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curvature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79755" y="2295382"/>
            <a:ext cx="2994393" cy="580175"/>
            <a:chOff x="5379755" y="2295382"/>
            <a:chExt cx="2994393" cy="58017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3648" y="2453991"/>
              <a:ext cx="190500" cy="342900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 flipV="1">
              <a:off x="5383493" y="2295382"/>
              <a:ext cx="0" cy="501509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" name="Freeform 49"/>
            <p:cNvSpPr/>
            <p:nvPr/>
          </p:nvSpPr>
          <p:spPr>
            <a:xfrm>
              <a:off x="5379755" y="2302065"/>
              <a:ext cx="2494967" cy="573492"/>
            </a:xfrm>
            <a:custGeom>
              <a:avLst/>
              <a:gdLst>
                <a:gd name="connsiteX0" fmla="*/ 0 w 2494967"/>
                <a:gd name="connsiteY0" fmla="*/ 506064 h 573492"/>
                <a:gd name="connsiteX1" fmla="*/ 1292438 w 2494967"/>
                <a:gd name="connsiteY1" fmla="*/ 353 h 573492"/>
                <a:gd name="connsiteX2" fmla="*/ 2494967 w 2494967"/>
                <a:gd name="connsiteY2" fmla="*/ 573492 h 573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94967" h="573492">
                  <a:moveTo>
                    <a:pt x="0" y="506064"/>
                  </a:moveTo>
                  <a:cubicBezTo>
                    <a:pt x="438305" y="247589"/>
                    <a:pt x="876610" y="-10885"/>
                    <a:pt x="1292438" y="353"/>
                  </a:cubicBezTo>
                  <a:cubicBezTo>
                    <a:pt x="1708266" y="11591"/>
                    <a:pt x="2494967" y="573492"/>
                    <a:pt x="2494967" y="573492"/>
                  </a:cubicBezTo>
                </a:path>
              </a:pathLst>
            </a:custGeom>
            <a:noFill/>
            <a:ln w="38100" cap="flat" cmpd="sng" algn="ctr">
              <a:solidFill>
                <a:srgbClr val="C0504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V="1">
              <a:off x="7874722" y="2340334"/>
              <a:ext cx="0" cy="501509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02307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for Primitive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One-Dimensional Case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Multi-Dimensional </a:t>
            </a:r>
            <a:r>
              <a:rPr lang="en-US" dirty="0"/>
              <a:t>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8963" y="1771885"/>
                <a:ext cx="4557711" cy="654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/>
                  <a:t>Use tangents if: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963" y="1771885"/>
                <a:ext cx="4557711" cy="654603"/>
              </a:xfrm>
              <a:prstGeom prst="rect">
                <a:avLst/>
              </a:prstGeom>
              <a:blipFill rotWithShape="0">
                <a:blip r:embed="rId3"/>
                <a:stretch>
                  <a:fillRect l="-2005" b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62288" y="3452813"/>
                <a:ext cx="5334000" cy="780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/>
                  <a:t>Use tangents if: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288" y="3452813"/>
                <a:ext cx="5334000" cy="780791"/>
              </a:xfrm>
              <a:prstGeom prst="rect">
                <a:avLst/>
              </a:prstGeom>
              <a:blipFill rotWithShape="0">
                <a:blip r:embed="rId4"/>
                <a:stretch>
                  <a:fillRect l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988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Bounding Tangent Primitives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93" y="1093941"/>
            <a:ext cx="3355849" cy="1675669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4375279" y="841738"/>
            <a:ext cx="1919135" cy="1639036"/>
            <a:chOff x="3922395" y="1478650"/>
            <a:chExt cx="3119224" cy="3023907"/>
          </a:xfrm>
        </p:grpSpPr>
        <p:sp>
          <p:nvSpPr>
            <p:cNvPr id="108" name="Rectangle 107"/>
            <p:cNvSpPr/>
            <p:nvPr/>
          </p:nvSpPr>
          <p:spPr>
            <a:xfrm rot="19580438">
              <a:off x="3922395" y="1478650"/>
              <a:ext cx="2606892" cy="3023907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196"/>
              </a:schemeClr>
            </a:solidFill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 rot="20816238">
              <a:off x="5350167" y="2879339"/>
              <a:ext cx="101143" cy="10114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/>
                <p:cNvSpPr txBox="1"/>
                <p:nvPr/>
              </p:nvSpPr>
              <p:spPr>
                <a:xfrm>
                  <a:off x="5865884" y="3165088"/>
                  <a:ext cx="1175735" cy="1249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400" b="0" dirty="0"/>
                </a:p>
                <a:p>
                  <a:endParaRPr lang="en-US" sz="1400" dirty="0"/>
                </a:p>
              </p:txBody>
            </p:sp>
          </mc:Choice>
          <mc:Fallback xmlns="">
            <p:sp>
              <p:nvSpPr>
                <p:cNvPr id="110" name="TextBox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884" y="3165088"/>
                  <a:ext cx="1175735" cy="124921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7" name="Group 156"/>
          <p:cNvGrpSpPr/>
          <p:nvPr/>
        </p:nvGrpSpPr>
        <p:grpSpPr>
          <a:xfrm>
            <a:off x="-962224" y="2439318"/>
            <a:ext cx="5536183" cy="5203050"/>
            <a:chOff x="-1539215" y="2476927"/>
            <a:chExt cx="5536183" cy="5203050"/>
          </a:xfrm>
        </p:grpSpPr>
        <p:sp>
          <p:nvSpPr>
            <p:cNvPr id="39" name="TextBox 38"/>
            <p:cNvSpPr txBox="1"/>
            <p:nvPr/>
          </p:nvSpPr>
          <p:spPr>
            <a:xfrm>
              <a:off x="2536553" y="2476927"/>
              <a:ext cx="337239" cy="33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-1539215" y="3060036"/>
              <a:ext cx="5536183" cy="4619941"/>
              <a:chOff x="-1756056" y="493450"/>
              <a:chExt cx="5536183" cy="4619941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752495" y="493450"/>
                <a:ext cx="3027632" cy="1756576"/>
                <a:chOff x="1285895" y="731361"/>
                <a:chExt cx="3027632" cy="1756576"/>
              </a:xfrm>
            </p:grpSpPr>
            <p:pic>
              <p:nvPicPr>
                <p:cNvPr id="86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duotone>
                    <a:srgbClr val="4F81BD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5631" y="2095787"/>
                  <a:ext cx="527896" cy="392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1285895" y="808155"/>
                  <a:ext cx="2667000" cy="127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8" name="Straight Connector 87"/>
                <p:cNvCxnSpPr/>
                <p:nvPr/>
              </p:nvCxnSpPr>
              <p:spPr>
                <a:xfrm flipV="1">
                  <a:off x="1285895" y="733229"/>
                  <a:ext cx="0" cy="1524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9" name="Straight Connector 88"/>
                <p:cNvCxnSpPr/>
                <p:nvPr/>
              </p:nvCxnSpPr>
              <p:spPr>
                <a:xfrm flipV="1">
                  <a:off x="3952895" y="731361"/>
                  <a:ext cx="0" cy="1676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285895" y="918635"/>
                  <a:ext cx="2763684" cy="350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79646">
                      <a:lumMod val="7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91" name="Straight Connector 90"/>
                <p:cNvCxnSpPr/>
                <p:nvPr/>
              </p:nvCxnSpPr>
              <p:spPr>
                <a:xfrm flipV="1">
                  <a:off x="3200400" y="922139"/>
                  <a:ext cx="752495" cy="76934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pic>
              <p:nvPicPr>
                <p:cNvPr id="92" name="Picture 5"/>
                <p:cNvPicPr>
                  <a:picLocks noChangeAspect="1" noChangeArrowheads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rgbClr val="C0504D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3932" y="1285946"/>
                  <a:ext cx="212652" cy="340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grpSp>
            <p:nvGrpSpPr>
              <p:cNvPr id="82" name="Group 81"/>
              <p:cNvGrpSpPr/>
              <p:nvPr/>
            </p:nvGrpSpPr>
            <p:grpSpPr>
              <a:xfrm>
                <a:off x="-1756056" y="684885"/>
                <a:ext cx="5010190" cy="4428506"/>
                <a:chOff x="1852853" y="684885"/>
                <a:chExt cx="5010190" cy="4428506"/>
              </a:xfrm>
            </p:grpSpPr>
            <p:sp>
              <p:nvSpPr>
                <p:cNvPr id="83" name="Arc 82"/>
                <p:cNvSpPr/>
                <p:nvPr/>
              </p:nvSpPr>
              <p:spPr>
                <a:xfrm>
                  <a:off x="1852853" y="684885"/>
                  <a:ext cx="5004879" cy="4427763"/>
                </a:xfrm>
                <a:prstGeom prst="arc">
                  <a:avLst>
                    <a:gd name="adj1" fmla="val 16200000"/>
                    <a:gd name="adj2" fmla="val 20847906"/>
                  </a:avLst>
                </a:prstGeom>
                <a:noFill/>
                <a:ln w="38100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112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Arc 83"/>
                <p:cNvSpPr/>
                <p:nvPr/>
              </p:nvSpPr>
              <p:spPr>
                <a:xfrm>
                  <a:off x="1858164" y="685628"/>
                  <a:ext cx="5004879" cy="4427763"/>
                </a:xfrm>
                <a:prstGeom prst="arc">
                  <a:avLst>
                    <a:gd name="adj1" fmla="val 16200000"/>
                    <a:gd name="adj2" fmla="val 18510106"/>
                  </a:avLst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112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1943086" y="2643222"/>
                  <a:ext cx="7274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3086" y="2643222"/>
                  <a:ext cx="727454" cy="5232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2" name="TextBox 111"/>
            <p:cNvSpPr txBox="1"/>
            <p:nvPr/>
          </p:nvSpPr>
          <p:spPr>
            <a:xfrm>
              <a:off x="-483520" y="2974933"/>
              <a:ext cx="2243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Tightness </a:t>
              </a:r>
            </a:p>
            <a:p>
              <a:r>
                <a:rPr lang="en-US" dirty="0"/>
                <a:t>Bound</a:t>
              </a: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6811997" y="1591761"/>
            <a:ext cx="1990679" cy="1010091"/>
            <a:chOff x="6811997" y="1591761"/>
            <a:chExt cx="1990679" cy="1010091"/>
          </a:xfrm>
        </p:grpSpPr>
        <p:cxnSp>
          <p:nvCxnSpPr>
            <p:cNvPr id="143" name="Straight Arrow Connector 142"/>
            <p:cNvCxnSpPr/>
            <p:nvPr/>
          </p:nvCxnSpPr>
          <p:spPr>
            <a:xfrm>
              <a:off x="7672150" y="1591761"/>
              <a:ext cx="0" cy="355015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/>
                <p:cNvSpPr txBox="1"/>
                <p:nvPr/>
              </p:nvSpPr>
              <p:spPr>
                <a:xfrm>
                  <a:off x="6811997" y="1955521"/>
                  <a:ext cx="19906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Hyperphere of radius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4" name="TextBox 1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1997" y="1955521"/>
                  <a:ext cx="1990679" cy="64633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446" t="-5660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9" name="Group 148"/>
          <p:cNvGrpSpPr/>
          <p:nvPr/>
        </p:nvGrpSpPr>
        <p:grpSpPr>
          <a:xfrm>
            <a:off x="4561462" y="1104791"/>
            <a:ext cx="3778941" cy="1200328"/>
            <a:chOff x="4561462" y="1104791"/>
            <a:chExt cx="3778941" cy="12003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/>
                <p:cNvSpPr txBox="1"/>
                <p:nvPr/>
              </p:nvSpPr>
              <p:spPr>
                <a:xfrm>
                  <a:off x="5816444" y="1104791"/>
                  <a:ext cx="2523959" cy="1200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b="0" dirty="0"/>
                </a:p>
                <a:p>
                  <a:endParaRPr lang="en-US" sz="2400" b="0" dirty="0"/>
                </a:p>
                <a:p>
                  <a:endParaRPr lang="en-US" sz="2400" dirty="0"/>
                </a:p>
              </p:txBody>
            </p:sp>
          </mc:Choice>
          <mc:Fallback xmlns="">
            <p:sp>
              <p:nvSpPr>
                <p:cNvPr id="150" name="TextBox 1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444" y="1104791"/>
                  <a:ext cx="2523959" cy="120032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1" name="Group 150"/>
            <p:cNvGrpSpPr/>
            <p:nvPr/>
          </p:nvGrpSpPr>
          <p:grpSpPr>
            <a:xfrm>
              <a:off x="4561462" y="1198235"/>
              <a:ext cx="1380325" cy="852836"/>
              <a:chOff x="4225004" y="2136362"/>
              <a:chExt cx="2243482" cy="1573424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4411618" y="2136362"/>
                <a:ext cx="2056868" cy="1526799"/>
                <a:chOff x="4411618" y="2136362"/>
                <a:chExt cx="2056868" cy="1526799"/>
              </a:xfrm>
            </p:grpSpPr>
            <p:sp>
              <p:nvSpPr>
                <p:cNvPr id="154" name="Oval 153"/>
                <p:cNvSpPr/>
                <p:nvPr/>
              </p:nvSpPr>
              <p:spPr>
                <a:xfrm rot="2234325">
                  <a:off x="4486339" y="2139717"/>
                  <a:ext cx="1828800" cy="1523444"/>
                </a:xfrm>
                <a:prstGeom prst="ellipse">
                  <a:avLst/>
                </a:prstGeom>
                <a:solidFill>
                  <a:srgbClr val="A6A6A6">
                    <a:alpha val="54902"/>
                  </a:srgb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731520" h="914400"/>
                </a:sp3d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4411618" y="2173556"/>
                  <a:ext cx="2042354" cy="1381008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75000"/>
                    </a:schemeClr>
                  </a:solidFill>
                  <a:prstDash val="dash"/>
                </a:ln>
                <a:scene3d>
                  <a:camera prst="isometricLeftDown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Arc 155"/>
                <p:cNvSpPr/>
                <p:nvPr/>
              </p:nvSpPr>
              <p:spPr>
                <a:xfrm rot="10800000">
                  <a:off x="4425064" y="2136362"/>
                  <a:ext cx="2043422" cy="1381007"/>
                </a:xfrm>
                <a:prstGeom prst="arc">
                  <a:avLst>
                    <a:gd name="adj1" fmla="val 11716887"/>
                    <a:gd name="adj2" fmla="val 1265684"/>
                  </a:avLst>
                </a:prstGeom>
                <a:ln w="57150">
                  <a:solidFill>
                    <a:schemeClr val="accent2">
                      <a:lumMod val="75000"/>
                    </a:schemeClr>
                  </a:solidFill>
                </a:ln>
                <a:scene3d>
                  <a:camera prst="isometricLeftDown"/>
                  <a:lightRig rig="threePt" dir="t"/>
                </a:scene3d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3" name="TextBox 152"/>
                  <p:cNvSpPr txBox="1"/>
                  <p:nvPr/>
                </p:nvSpPr>
                <p:spPr>
                  <a:xfrm>
                    <a:off x="4225004" y="2460568"/>
                    <a:ext cx="1175735" cy="1249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1400" b="0" dirty="0"/>
                  </a:p>
                  <a:p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53" name="TextBox 1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25004" y="2460568"/>
                    <a:ext cx="1175735" cy="1249218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03985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Handling the Feasible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222" b="-1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93" y="1093941"/>
            <a:ext cx="3355849" cy="1675669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4375279" y="841738"/>
            <a:ext cx="1919135" cy="1639036"/>
            <a:chOff x="3922395" y="1478650"/>
            <a:chExt cx="3119224" cy="3023907"/>
          </a:xfrm>
        </p:grpSpPr>
        <p:sp>
          <p:nvSpPr>
            <p:cNvPr id="108" name="Rectangle 107"/>
            <p:cNvSpPr/>
            <p:nvPr/>
          </p:nvSpPr>
          <p:spPr>
            <a:xfrm rot="19580438">
              <a:off x="3922395" y="1478650"/>
              <a:ext cx="2606892" cy="3023907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196"/>
              </a:schemeClr>
            </a:solidFill>
            <a:scene3d>
              <a:camera prst="isometricLeftDown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 rot="20816238">
              <a:off x="5350167" y="2879339"/>
              <a:ext cx="101143" cy="10114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/>
                <p:cNvSpPr txBox="1"/>
                <p:nvPr/>
              </p:nvSpPr>
              <p:spPr>
                <a:xfrm>
                  <a:off x="5865884" y="3165088"/>
                  <a:ext cx="1175735" cy="1249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400" b="0" dirty="0"/>
                </a:p>
                <a:p>
                  <a:endParaRPr lang="en-US" sz="1400" dirty="0"/>
                </a:p>
              </p:txBody>
            </p:sp>
          </mc:Choice>
          <mc:Fallback xmlns="">
            <p:sp>
              <p:nvSpPr>
                <p:cNvPr id="110" name="TextBox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5884" y="3165088"/>
                  <a:ext cx="1175735" cy="124921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7" name="Group 156"/>
          <p:cNvGrpSpPr/>
          <p:nvPr/>
        </p:nvGrpSpPr>
        <p:grpSpPr>
          <a:xfrm>
            <a:off x="-962224" y="2439318"/>
            <a:ext cx="5536183" cy="5203050"/>
            <a:chOff x="-1539215" y="2476927"/>
            <a:chExt cx="5536183" cy="5203050"/>
          </a:xfrm>
        </p:grpSpPr>
        <p:sp>
          <p:nvSpPr>
            <p:cNvPr id="39" name="TextBox 38"/>
            <p:cNvSpPr txBox="1"/>
            <p:nvPr/>
          </p:nvSpPr>
          <p:spPr>
            <a:xfrm>
              <a:off x="2536553" y="2476927"/>
              <a:ext cx="337239" cy="33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-1539215" y="3060036"/>
              <a:ext cx="5536183" cy="4619941"/>
              <a:chOff x="-1756056" y="493450"/>
              <a:chExt cx="5536183" cy="4619941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752495" y="493450"/>
                <a:ext cx="3027632" cy="1756576"/>
                <a:chOff x="1285895" y="731361"/>
                <a:chExt cx="3027632" cy="1756576"/>
              </a:xfrm>
            </p:grpSpPr>
            <p:pic>
              <p:nvPicPr>
                <p:cNvPr id="86" name="Picture 2"/>
                <p:cNvPicPr>
                  <a:picLocks noChangeAspect="1" noChangeArrowheads="1"/>
                </p:cNvPicPr>
                <p:nvPr/>
              </p:nvPicPr>
              <p:blipFill>
                <a:blip r:embed="rId6">
                  <a:duotone>
                    <a:srgbClr val="4F81BD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85631" y="2095787"/>
                  <a:ext cx="527896" cy="392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87" name="Straight Connector 86"/>
                <p:cNvCxnSpPr/>
                <p:nvPr/>
              </p:nvCxnSpPr>
              <p:spPr>
                <a:xfrm flipV="1">
                  <a:off x="1285895" y="808155"/>
                  <a:ext cx="2667000" cy="127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8" name="Straight Connector 87"/>
                <p:cNvCxnSpPr/>
                <p:nvPr/>
              </p:nvCxnSpPr>
              <p:spPr>
                <a:xfrm flipV="1">
                  <a:off x="1285895" y="733229"/>
                  <a:ext cx="0" cy="1524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89" name="Straight Connector 88"/>
                <p:cNvCxnSpPr/>
                <p:nvPr/>
              </p:nvCxnSpPr>
              <p:spPr>
                <a:xfrm flipV="1">
                  <a:off x="3952895" y="731361"/>
                  <a:ext cx="0" cy="1676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1285895" y="918635"/>
                  <a:ext cx="2763684" cy="350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79646">
                      <a:lumMod val="7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91" name="Straight Connector 90"/>
                <p:cNvCxnSpPr/>
                <p:nvPr/>
              </p:nvCxnSpPr>
              <p:spPr>
                <a:xfrm flipV="1">
                  <a:off x="3200400" y="922139"/>
                  <a:ext cx="752495" cy="76934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  <p:pic>
              <p:nvPicPr>
                <p:cNvPr id="92" name="Picture 5"/>
                <p:cNvPicPr>
                  <a:picLocks noChangeAspect="1" noChangeArrowheads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rgbClr val="C0504D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3932" y="1285946"/>
                  <a:ext cx="212652" cy="340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grpSp>
            <p:nvGrpSpPr>
              <p:cNvPr id="82" name="Group 81"/>
              <p:cNvGrpSpPr/>
              <p:nvPr/>
            </p:nvGrpSpPr>
            <p:grpSpPr>
              <a:xfrm>
                <a:off x="-1756056" y="684885"/>
                <a:ext cx="5010190" cy="4428506"/>
                <a:chOff x="1852853" y="684885"/>
                <a:chExt cx="5010190" cy="4428506"/>
              </a:xfrm>
            </p:grpSpPr>
            <p:sp>
              <p:nvSpPr>
                <p:cNvPr id="83" name="Arc 82"/>
                <p:cNvSpPr/>
                <p:nvPr/>
              </p:nvSpPr>
              <p:spPr>
                <a:xfrm>
                  <a:off x="1852853" y="684885"/>
                  <a:ext cx="5004879" cy="4427763"/>
                </a:xfrm>
                <a:prstGeom prst="arc">
                  <a:avLst>
                    <a:gd name="adj1" fmla="val 16200000"/>
                    <a:gd name="adj2" fmla="val 20847906"/>
                  </a:avLst>
                </a:prstGeom>
                <a:noFill/>
                <a:ln w="38100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112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Arc 83"/>
                <p:cNvSpPr/>
                <p:nvPr/>
              </p:nvSpPr>
              <p:spPr>
                <a:xfrm>
                  <a:off x="1858164" y="685628"/>
                  <a:ext cx="5004879" cy="4427763"/>
                </a:xfrm>
                <a:prstGeom prst="arc">
                  <a:avLst>
                    <a:gd name="adj1" fmla="val 16200000"/>
                    <a:gd name="adj2" fmla="val 18510106"/>
                  </a:avLst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112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1943086" y="2643222"/>
                  <a:ext cx="7274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3086" y="2643222"/>
                  <a:ext cx="727454" cy="52322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2" name="TextBox 111"/>
            <p:cNvSpPr txBox="1"/>
            <p:nvPr/>
          </p:nvSpPr>
          <p:spPr>
            <a:xfrm>
              <a:off x="-483520" y="2974933"/>
              <a:ext cx="2243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Tightness </a:t>
              </a:r>
            </a:p>
            <a:p>
              <a:r>
                <a:rPr lang="en-US" dirty="0"/>
                <a:t>Bound</a:t>
              </a: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6811997" y="1591761"/>
            <a:ext cx="1990679" cy="733092"/>
            <a:chOff x="6811997" y="1591761"/>
            <a:chExt cx="1990679" cy="733092"/>
          </a:xfrm>
        </p:grpSpPr>
        <p:cxnSp>
          <p:nvCxnSpPr>
            <p:cNvPr id="143" name="Straight Arrow Connector 142"/>
            <p:cNvCxnSpPr/>
            <p:nvPr/>
          </p:nvCxnSpPr>
          <p:spPr>
            <a:xfrm>
              <a:off x="7672150" y="1591761"/>
              <a:ext cx="0" cy="355015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4" name="TextBox 143"/>
            <p:cNvSpPr txBox="1"/>
            <p:nvPr/>
          </p:nvSpPr>
          <p:spPr>
            <a:xfrm>
              <a:off x="6811997" y="1955521"/>
              <a:ext cx="1990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Ellipsoid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4561462" y="1104791"/>
            <a:ext cx="3778941" cy="1200328"/>
            <a:chOff x="4561462" y="1104791"/>
            <a:chExt cx="3778941" cy="12003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/>
                <p:cNvSpPr txBox="1"/>
                <p:nvPr/>
              </p:nvSpPr>
              <p:spPr>
                <a:xfrm>
                  <a:off x="5816444" y="1104791"/>
                  <a:ext cx="2523959" cy="1200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b="0" dirty="0"/>
                </a:p>
                <a:p>
                  <a:endParaRPr lang="en-US" sz="2400" b="0" dirty="0"/>
                </a:p>
                <a:p>
                  <a:endParaRPr lang="en-US" sz="2400" dirty="0"/>
                </a:p>
              </p:txBody>
            </p:sp>
          </mc:Choice>
          <mc:Fallback xmlns="">
            <p:sp>
              <p:nvSpPr>
                <p:cNvPr id="150" name="TextBox 1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444" y="1104791"/>
                  <a:ext cx="2523959" cy="120032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1" name="Group 150"/>
            <p:cNvGrpSpPr/>
            <p:nvPr/>
          </p:nvGrpSpPr>
          <p:grpSpPr>
            <a:xfrm>
              <a:off x="4561462" y="1198235"/>
              <a:ext cx="1380325" cy="852836"/>
              <a:chOff x="4225004" y="2136362"/>
              <a:chExt cx="2243482" cy="1573424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4411618" y="2136362"/>
                <a:ext cx="2056868" cy="1526799"/>
                <a:chOff x="4411618" y="2136362"/>
                <a:chExt cx="2056868" cy="1526799"/>
              </a:xfrm>
            </p:grpSpPr>
            <p:sp>
              <p:nvSpPr>
                <p:cNvPr id="154" name="Oval 153"/>
                <p:cNvSpPr/>
                <p:nvPr/>
              </p:nvSpPr>
              <p:spPr>
                <a:xfrm rot="2234325">
                  <a:off x="4486339" y="2139717"/>
                  <a:ext cx="1828800" cy="1523444"/>
                </a:xfrm>
                <a:prstGeom prst="ellipse">
                  <a:avLst/>
                </a:prstGeom>
                <a:solidFill>
                  <a:srgbClr val="A6A6A6">
                    <a:alpha val="54902"/>
                  </a:srgb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731520" h="914400"/>
                </a:sp3d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4411618" y="2173556"/>
                  <a:ext cx="2042354" cy="1381008"/>
                </a:xfrm>
                <a:prstGeom prst="ellipse">
                  <a:avLst/>
                </a:prstGeom>
                <a:noFill/>
                <a:ln w="38100">
                  <a:solidFill>
                    <a:schemeClr val="accent2">
                      <a:lumMod val="75000"/>
                    </a:schemeClr>
                  </a:solidFill>
                  <a:prstDash val="dash"/>
                </a:ln>
                <a:scene3d>
                  <a:camera prst="isometricLeftDown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Arc 155"/>
                <p:cNvSpPr/>
                <p:nvPr/>
              </p:nvSpPr>
              <p:spPr>
                <a:xfrm rot="10800000">
                  <a:off x="4425064" y="2136362"/>
                  <a:ext cx="2043422" cy="1381007"/>
                </a:xfrm>
                <a:prstGeom prst="arc">
                  <a:avLst>
                    <a:gd name="adj1" fmla="val 11716887"/>
                    <a:gd name="adj2" fmla="val 1265684"/>
                  </a:avLst>
                </a:prstGeom>
                <a:ln w="57150">
                  <a:solidFill>
                    <a:schemeClr val="accent2">
                      <a:lumMod val="75000"/>
                    </a:schemeClr>
                  </a:solidFill>
                </a:ln>
                <a:scene3d>
                  <a:camera prst="isometricLeftDown"/>
                  <a:lightRig rig="threePt" dir="t"/>
                </a:scene3d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3" name="TextBox 152"/>
                  <p:cNvSpPr txBox="1"/>
                  <p:nvPr/>
                </p:nvSpPr>
                <p:spPr>
                  <a:xfrm>
                    <a:off x="4225004" y="2460568"/>
                    <a:ext cx="1175735" cy="1249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1400" b="0" dirty="0"/>
                  </a:p>
                  <a:p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53" name="TextBox 1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25004" y="2460568"/>
                    <a:ext cx="1175735" cy="1249218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67" name="Group 166"/>
          <p:cNvGrpSpPr/>
          <p:nvPr/>
        </p:nvGrpSpPr>
        <p:grpSpPr>
          <a:xfrm>
            <a:off x="3044793" y="2597816"/>
            <a:ext cx="5532727" cy="5079300"/>
            <a:chOff x="3044793" y="2674446"/>
            <a:chExt cx="5532727" cy="5079300"/>
          </a:xfrm>
        </p:grpSpPr>
        <p:grpSp>
          <p:nvGrpSpPr>
            <p:cNvPr id="62" name="Group 61"/>
            <p:cNvGrpSpPr/>
            <p:nvPr/>
          </p:nvGrpSpPr>
          <p:grpSpPr>
            <a:xfrm>
              <a:off x="3044793" y="3118916"/>
              <a:ext cx="5532727" cy="4634830"/>
              <a:chOff x="1852853" y="478561"/>
              <a:chExt cx="5532727" cy="4634830"/>
            </a:xfrm>
          </p:grpSpPr>
          <p:pic>
            <p:nvPicPr>
              <p:cNvPr id="64" name="Picture 2"/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srgbClr val="4F81B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7684" y="1843668"/>
                <a:ext cx="527896" cy="392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8" name="Straight Connector 67"/>
              <p:cNvCxnSpPr/>
              <p:nvPr/>
            </p:nvCxnSpPr>
            <p:spPr>
              <a:xfrm>
                <a:off x="4357948" y="557311"/>
                <a:ext cx="2390583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4357948" y="481110"/>
                <a:ext cx="0" cy="1524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6748531" y="478561"/>
                <a:ext cx="0" cy="1524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5806531" y="672636"/>
                <a:ext cx="945048" cy="409245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pic>
            <p:nvPicPr>
              <p:cNvPr id="73" name="Picture 5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C0504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4534" y="868811"/>
                <a:ext cx="212652" cy="340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grpSp>
            <p:nvGrpSpPr>
              <p:cNvPr id="76" name="Group 75"/>
              <p:cNvGrpSpPr/>
              <p:nvPr/>
            </p:nvGrpSpPr>
            <p:grpSpPr>
              <a:xfrm>
                <a:off x="1852853" y="684885"/>
                <a:ext cx="5010190" cy="4428506"/>
                <a:chOff x="1852853" y="684885"/>
                <a:chExt cx="5010190" cy="4428506"/>
              </a:xfrm>
            </p:grpSpPr>
            <p:sp>
              <p:nvSpPr>
                <p:cNvPr id="78" name="Arc 77"/>
                <p:cNvSpPr/>
                <p:nvPr/>
              </p:nvSpPr>
              <p:spPr>
                <a:xfrm>
                  <a:off x="1852853" y="684885"/>
                  <a:ext cx="5004879" cy="4427763"/>
                </a:xfrm>
                <a:prstGeom prst="arc">
                  <a:avLst>
                    <a:gd name="adj1" fmla="val 16200000"/>
                    <a:gd name="adj2" fmla="val 20847906"/>
                  </a:avLst>
                </a:prstGeom>
                <a:noFill/>
                <a:ln w="38100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112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Arc 78"/>
                <p:cNvSpPr/>
                <p:nvPr/>
              </p:nvSpPr>
              <p:spPr>
                <a:xfrm>
                  <a:off x="1858164" y="685628"/>
                  <a:ext cx="5004879" cy="4427763"/>
                </a:xfrm>
                <a:prstGeom prst="arc">
                  <a:avLst>
                    <a:gd name="adj1" fmla="val 16200000"/>
                    <a:gd name="adj2" fmla="val 18516681"/>
                  </a:avLst>
                </a:prstGeom>
                <a:noFill/>
                <a:ln w="38100" cap="flat" cmpd="sng" algn="ctr">
                  <a:solidFill>
                    <a:srgbClr val="1F497D">
                      <a:lumMod val="60000"/>
                      <a:lumOff val="4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61122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6516599" y="2674446"/>
                  <a:ext cx="72745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599" y="2674446"/>
                  <a:ext cx="727454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Straight Connector 94"/>
            <p:cNvCxnSpPr/>
            <p:nvPr/>
          </p:nvCxnSpPr>
          <p:spPr>
            <a:xfrm>
              <a:off x="5570650" y="3312991"/>
              <a:ext cx="2763684" cy="3504"/>
            </a:xfrm>
            <a:prstGeom prst="line">
              <a:avLst/>
            </a:prstGeom>
            <a:noFill/>
            <a:ln w="190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</p:cxnSp>
        <p:sp>
          <p:nvSpPr>
            <p:cNvPr id="96" name="Right Arrow 95"/>
            <p:cNvSpPr/>
            <p:nvPr/>
          </p:nvSpPr>
          <p:spPr>
            <a:xfrm>
              <a:off x="4775201" y="3896226"/>
              <a:ext cx="636087" cy="21006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0" name="Straight Arrow Connector 159"/>
            <p:cNvCxnSpPr/>
            <p:nvPr/>
          </p:nvCxnSpPr>
          <p:spPr>
            <a:xfrm flipV="1">
              <a:off x="6334224" y="3656306"/>
              <a:ext cx="160572" cy="3402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5811005" y="3968004"/>
              <a:ext cx="1454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Feasible set 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469104" y="918082"/>
            <a:ext cx="2761874" cy="3358442"/>
            <a:chOff x="469104" y="918082"/>
            <a:chExt cx="2761874" cy="3358442"/>
          </a:xfrm>
        </p:grpSpPr>
        <p:grpSp>
          <p:nvGrpSpPr>
            <p:cNvPr id="158" name="Group 157"/>
            <p:cNvGrpSpPr/>
            <p:nvPr/>
          </p:nvGrpSpPr>
          <p:grpSpPr>
            <a:xfrm>
              <a:off x="469104" y="918082"/>
              <a:ext cx="2427792" cy="1509273"/>
              <a:chOff x="469104" y="918082"/>
              <a:chExt cx="2427792" cy="1509273"/>
            </a:xfrm>
          </p:grpSpPr>
          <p:cxnSp>
            <p:nvCxnSpPr>
              <p:cNvPr id="57" name="Straight Arrow Connector 56"/>
              <p:cNvCxnSpPr/>
              <p:nvPr/>
            </p:nvCxnSpPr>
            <p:spPr>
              <a:xfrm flipH="1" flipV="1">
                <a:off x="759539" y="1022243"/>
                <a:ext cx="14553" cy="1159887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768502" y="2172286"/>
                <a:ext cx="1246773" cy="60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642723" y="918082"/>
                    <a:ext cx="749165" cy="3426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8" name="TextBox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2723" y="918082"/>
                    <a:ext cx="749165" cy="342678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b="-32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Right Arrow 45"/>
              <p:cNvSpPr/>
              <p:nvPr/>
            </p:nvSpPr>
            <p:spPr>
              <a:xfrm>
                <a:off x="2260809" y="1768738"/>
                <a:ext cx="636087" cy="210069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2320673" y="1279024"/>
                    <a:ext cx="371179" cy="3883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20673" y="1279024"/>
                    <a:ext cx="371179" cy="388368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r="-29508" b="-15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1004189" y="1549922"/>
                    <a:ext cx="371179" cy="3883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4189" y="1549922"/>
                    <a:ext cx="371179" cy="38836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b="-15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9" name="Freeform 58"/>
              <p:cNvSpPr/>
              <p:nvPr/>
            </p:nvSpPr>
            <p:spPr>
              <a:xfrm>
                <a:off x="469104" y="1335440"/>
                <a:ext cx="1168994" cy="1091915"/>
              </a:xfrm>
              <a:custGeom>
                <a:avLst/>
                <a:gdLst>
                  <a:gd name="connsiteX0" fmla="*/ 103286 w 1960314"/>
                  <a:gd name="connsiteY0" fmla="*/ 590776 h 1889680"/>
                  <a:gd name="connsiteX1" fmla="*/ 836711 w 1960314"/>
                  <a:gd name="connsiteY1" fmla="*/ 226 h 1889680"/>
                  <a:gd name="connsiteX2" fmla="*/ 1541561 w 1960314"/>
                  <a:gd name="connsiteY2" fmla="*/ 538389 h 1889680"/>
                  <a:gd name="connsiteX3" fmla="*/ 1893986 w 1960314"/>
                  <a:gd name="connsiteY3" fmla="*/ 1814739 h 1889680"/>
                  <a:gd name="connsiteX4" fmla="*/ 198536 w 1960314"/>
                  <a:gd name="connsiteY4" fmla="*/ 1614714 h 1889680"/>
                  <a:gd name="connsiteX5" fmla="*/ 103286 w 1960314"/>
                  <a:gd name="connsiteY5" fmla="*/ 590776 h 188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0314" h="1889680">
                    <a:moveTo>
                      <a:pt x="103286" y="590776"/>
                    </a:moveTo>
                    <a:cubicBezTo>
                      <a:pt x="209648" y="321695"/>
                      <a:pt x="596999" y="8957"/>
                      <a:pt x="836711" y="226"/>
                    </a:cubicBezTo>
                    <a:cubicBezTo>
                      <a:pt x="1076423" y="-8505"/>
                      <a:pt x="1365349" y="235970"/>
                      <a:pt x="1541561" y="538389"/>
                    </a:cubicBezTo>
                    <a:cubicBezTo>
                      <a:pt x="1717773" y="840808"/>
                      <a:pt x="2117823" y="1635352"/>
                      <a:pt x="1893986" y="1814739"/>
                    </a:cubicBezTo>
                    <a:cubicBezTo>
                      <a:pt x="1670149" y="1994126"/>
                      <a:pt x="494605" y="1821089"/>
                      <a:pt x="198536" y="1614714"/>
                    </a:cubicBezTo>
                    <a:cubicBezTo>
                      <a:pt x="-97533" y="1408339"/>
                      <a:pt x="-3076" y="859857"/>
                      <a:pt x="103286" y="590776"/>
                    </a:cubicBezTo>
                    <a:close/>
                  </a:path>
                </a:pathLst>
              </a:custGeom>
              <a:solidFill>
                <a:srgbClr val="AAD7F8">
                  <a:alpha val="21961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1776181" y="3595494"/>
              <a:ext cx="1454797" cy="681030"/>
              <a:chOff x="1776181" y="3595494"/>
              <a:chExt cx="1454797" cy="681030"/>
            </a:xfrm>
          </p:grpSpPr>
          <p:cxnSp>
            <p:nvCxnSpPr>
              <p:cNvPr id="162" name="Straight Arrow Connector 161"/>
              <p:cNvCxnSpPr/>
              <p:nvPr/>
            </p:nvCxnSpPr>
            <p:spPr>
              <a:xfrm flipV="1">
                <a:off x="2299400" y="3595494"/>
                <a:ext cx="160572" cy="3402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/>
              <p:cNvSpPr txBox="1"/>
              <p:nvPr/>
            </p:nvSpPr>
            <p:spPr>
              <a:xfrm>
                <a:off x="1776181" y="3907192"/>
                <a:ext cx="14547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Feasible set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14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Approach: Retrieval</a:t>
            </a:r>
            <a:endParaRPr lang="en-US" i="1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378" y="1943675"/>
            <a:ext cx="1886471" cy="1410171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731503" y="1515953"/>
            <a:ext cx="2662712" cy="2252156"/>
            <a:chOff x="1881785" y="1786845"/>
            <a:chExt cx="4578692" cy="4065424"/>
          </a:xfrm>
        </p:grpSpPr>
        <p:cxnSp>
          <p:nvCxnSpPr>
            <p:cNvPr id="51" name="Straight Arrow Connector 50"/>
            <p:cNvCxnSpPr/>
            <p:nvPr/>
          </p:nvCxnSpPr>
          <p:spPr>
            <a:xfrm flipH="1" flipV="1">
              <a:off x="3551395" y="1786845"/>
              <a:ext cx="33716" cy="28207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3572159" y="4626637"/>
              <a:ext cx="2888318" cy="1480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1881785" y="4622393"/>
              <a:ext cx="1703326" cy="122987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5254732" y="3129130"/>
            <a:ext cx="31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Descriptor Space</a:t>
            </a:r>
          </a:p>
        </p:txBody>
      </p:sp>
      <p:pic>
        <p:nvPicPr>
          <p:cNvPr id="55" name="Picture 11" descr="E:\TemplateModels\renderedImages\robin_render\robin_render\in1B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r="9101" b="8702"/>
          <a:stretch/>
        </p:blipFill>
        <p:spPr bwMode="auto">
          <a:xfrm>
            <a:off x="1629680" y="3641185"/>
            <a:ext cx="1569153" cy="142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E:\TemplateModels\renderedImages\robin_render\robin_render\in1A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82" y="674983"/>
            <a:ext cx="1209038" cy="120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 flipV="1">
            <a:off x="3500005" y="3416521"/>
            <a:ext cx="1881620" cy="884178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221739" y="667022"/>
            <a:ext cx="2773130" cy="1681455"/>
            <a:chOff x="6221739" y="667022"/>
            <a:chExt cx="2773130" cy="1681455"/>
          </a:xfrm>
        </p:grpSpPr>
        <p:pic>
          <p:nvPicPr>
            <p:cNvPr id="58" name="Picture 9" descr="E:\TemplateModels\renderedImages\robin_render\robin_render\in1.pn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88E4B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414" y="667022"/>
              <a:ext cx="1681455" cy="16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Oval 58"/>
            <p:cNvSpPr/>
            <p:nvPr/>
          </p:nvSpPr>
          <p:spPr>
            <a:xfrm flipH="1" flipV="1">
              <a:off x="6221739" y="2136886"/>
              <a:ext cx="168579" cy="168571"/>
            </a:xfrm>
            <a:prstGeom prst="ellipse">
              <a:avLst/>
            </a:prstGeom>
            <a:solidFill>
              <a:srgbClr val="00A28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>
              <a:off x="6546459" y="1829169"/>
              <a:ext cx="1035526" cy="307717"/>
            </a:xfrm>
            <a:prstGeom prst="straightConnector1">
              <a:avLst/>
            </a:prstGeom>
            <a:ln w="57150">
              <a:solidFill>
                <a:srgbClr val="00A283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1" name="Straight Arrow Connector 60"/>
          <p:cNvCxnSpPr/>
          <p:nvPr/>
        </p:nvCxnSpPr>
        <p:spPr>
          <a:xfrm>
            <a:off x="3133141" y="2641435"/>
            <a:ext cx="730252" cy="25416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3500005" y="1507750"/>
            <a:ext cx="726777" cy="376271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744387" y="1776174"/>
            <a:ext cx="2477352" cy="1865011"/>
            <a:chOff x="3744387" y="1776174"/>
            <a:chExt cx="2477352" cy="186501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AFAFB"/>
                </a:clrFrom>
                <a:clrTo>
                  <a:srgbClr val="FAFA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8443" y="1776174"/>
              <a:ext cx="1193904" cy="72142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387" y="2838475"/>
              <a:ext cx="1011008" cy="80271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AFAFB"/>
                </a:clrFrom>
                <a:clrTo>
                  <a:srgbClr val="FAFA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8089" y="2622325"/>
              <a:ext cx="1493650" cy="67061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4607757" y="1314509"/>
                <a:ext cx="10092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757" y="1314509"/>
                <a:ext cx="1009295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802859" y="1870419"/>
            <a:ext cx="2370468" cy="1512911"/>
            <a:chOff x="3802859" y="1870419"/>
            <a:chExt cx="2370468" cy="1512911"/>
          </a:xfrm>
        </p:grpSpPr>
        <p:grpSp>
          <p:nvGrpSpPr>
            <p:cNvPr id="67" name="Group 66"/>
            <p:cNvGrpSpPr/>
            <p:nvPr/>
          </p:nvGrpSpPr>
          <p:grpSpPr>
            <a:xfrm>
              <a:off x="4992877" y="2610880"/>
              <a:ext cx="1180450" cy="579447"/>
              <a:chOff x="1350783" y="2282385"/>
              <a:chExt cx="2902601" cy="1424797"/>
            </a:xfrm>
            <a:solidFill>
              <a:srgbClr val="86A8E6"/>
            </a:solidFill>
          </p:grpSpPr>
          <p:sp>
            <p:nvSpPr>
              <p:cNvPr id="68" name="Oval 67"/>
              <p:cNvSpPr/>
              <p:nvPr/>
            </p:nvSpPr>
            <p:spPr>
              <a:xfrm rot="651986">
                <a:off x="1947163" y="2742387"/>
                <a:ext cx="1048696" cy="801388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isometricTopUp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2454065" y="2282385"/>
                <a:ext cx="848924" cy="658545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isometricTopUp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 rot="18983711">
                <a:off x="3161286" y="2321799"/>
                <a:ext cx="1029234" cy="939218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isometricOffAxis1Left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 rot="20816238">
                <a:off x="2158562" y="3462704"/>
                <a:ext cx="101144" cy="1011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al 71"/>
              <p:cNvSpPr/>
              <p:nvPr/>
            </p:nvSpPr>
            <p:spPr>
              <a:xfrm rot="20816238">
                <a:off x="1350783" y="2638979"/>
                <a:ext cx="101144" cy="1011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al 72"/>
              <p:cNvSpPr/>
              <p:nvPr/>
            </p:nvSpPr>
            <p:spPr>
              <a:xfrm rot="20816238">
                <a:off x="2356762" y="2764430"/>
                <a:ext cx="101143" cy="1011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73"/>
              <p:cNvSpPr/>
              <p:nvPr/>
            </p:nvSpPr>
            <p:spPr>
              <a:xfrm rot="20816238">
                <a:off x="3075736" y="2825122"/>
                <a:ext cx="101143" cy="1011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Oval 74"/>
              <p:cNvSpPr/>
              <p:nvPr/>
            </p:nvSpPr>
            <p:spPr>
              <a:xfrm rot="20816238">
                <a:off x="2316796" y="3606038"/>
                <a:ext cx="101144" cy="1011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 rot="20816238">
                <a:off x="4152240" y="3170947"/>
                <a:ext cx="101144" cy="1011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4229362" y="1870419"/>
              <a:ext cx="1100003" cy="569442"/>
              <a:chOff x="1834563" y="2282385"/>
              <a:chExt cx="2704791" cy="1400197"/>
            </a:xfrm>
            <a:solidFill>
              <a:srgbClr val="86A8E6"/>
            </a:solidFill>
          </p:grpSpPr>
          <p:sp>
            <p:nvSpPr>
              <p:cNvPr id="88" name="Oval 87"/>
              <p:cNvSpPr/>
              <p:nvPr/>
            </p:nvSpPr>
            <p:spPr>
              <a:xfrm rot="1091133">
                <a:off x="1852272" y="2921198"/>
                <a:ext cx="1159629" cy="553713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isometricTopUp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454065" y="2282385"/>
                <a:ext cx="848924" cy="658545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isometricTopUp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 rot="17422875">
                <a:off x="3555128" y="2567346"/>
                <a:ext cx="1029234" cy="939219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isometricOffAxis1Left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 rot="20816238">
                <a:off x="3285170" y="2808059"/>
                <a:ext cx="101144" cy="1011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Oval 91"/>
              <p:cNvSpPr/>
              <p:nvPr/>
            </p:nvSpPr>
            <p:spPr>
              <a:xfrm rot="20816238">
                <a:off x="2584901" y="3581439"/>
                <a:ext cx="101143" cy="1011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Oval 92"/>
              <p:cNvSpPr/>
              <p:nvPr/>
            </p:nvSpPr>
            <p:spPr>
              <a:xfrm rot="20816238">
                <a:off x="2356762" y="2764430"/>
                <a:ext cx="101143" cy="1011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/>
              <p:cNvSpPr/>
              <p:nvPr/>
            </p:nvSpPr>
            <p:spPr>
              <a:xfrm rot="20816238">
                <a:off x="3075736" y="2825122"/>
                <a:ext cx="101143" cy="1011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Oval 94"/>
              <p:cNvSpPr/>
              <p:nvPr/>
            </p:nvSpPr>
            <p:spPr>
              <a:xfrm rot="20816238">
                <a:off x="1834563" y="2885815"/>
                <a:ext cx="101144" cy="1011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Oval 95"/>
              <p:cNvSpPr/>
              <p:nvPr/>
            </p:nvSpPr>
            <p:spPr>
              <a:xfrm rot="20816238">
                <a:off x="2273461" y="2438176"/>
                <a:ext cx="101144" cy="1011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802859" y="2813888"/>
              <a:ext cx="898285" cy="569442"/>
              <a:chOff x="1775227" y="2282385"/>
              <a:chExt cx="2208788" cy="1400197"/>
            </a:xfrm>
            <a:solidFill>
              <a:srgbClr val="86A8E6"/>
            </a:solidFill>
          </p:grpSpPr>
          <p:sp>
            <p:nvSpPr>
              <p:cNvPr id="98" name="Oval 97"/>
              <p:cNvSpPr/>
              <p:nvPr/>
            </p:nvSpPr>
            <p:spPr>
              <a:xfrm>
                <a:off x="1775227" y="2735840"/>
                <a:ext cx="1431540" cy="871928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isometricTopUp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454065" y="2282385"/>
                <a:ext cx="848924" cy="658545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isometricTopUp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2947540" y="2645033"/>
                <a:ext cx="1029233" cy="939219"/>
              </a:xfrm>
              <a:prstGeom prst="ellipse">
                <a:avLst/>
              </a:prstGeom>
              <a:grpFill/>
              <a:ln>
                <a:noFill/>
              </a:ln>
              <a:scene3d>
                <a:camera prst="isometricOffAxis1Left"/>
                <a:lightRig rig="threePt" dir="t"/>
              </a:scene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 rot="20816238">
                <a:off x="2896968" y="3544889"/>
                <a:ext cx="101143" cy="1011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Oval 101"/>
              <p:cNvSpPr/>
              <p:nvPr/>
            </p:nvSpPr>
            <p:spPr>
              <a:xfrm rot="20816238">
                <a:off x="2584901" y="3581439"/>
                <a:ext cx="101143" cy="1011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Oval 102"/>
              <p:cNvSpPr/>
              <p:nvPr/>
            </p:nvSpPr>
            <p:spPr>
              <a:xfrm rot="20816238">
                <a:off x="2356762" y="2764430"/>
                <a:ext cx="101143" cy="1011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Oval 103"/>
              <p:cNvSpPr/>
              <p:nvPr/>
            </p:nvSpPr>
            <p:spPr>
              <a:xfrm rot="20816238">
                <a:off x="3075736" y="2825122"/>
                <a:ext cx="101143" cy="1011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Oval 104"/>
              <p:cNvSpPr/>
              <p:nvPr/>
            </p:nvSpPr>
            <p:spPr>
              <a:xfrm rot="20816238">
                <a:off x="3882872" y="3440532"/>
                <a:ext cx="101143" cy="1011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20816238">
                <a:off x="3752250" y="3266899"/>
                <a:ext cx="101143" cy="1011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7" name="Oval 106"/>
            <p:cNvSpPr/>
            <p:nvPr/>
          </p:nvSpPr>
          <p:spPr>
            <a:xfrm rot="651986">
              <a:off x="5016380" y="2652643"/>
              <a:ext cx="426491" cy="243859"/>
            </a:xfrm>
            <a:prstGeom prst="ellipse">
              <a:avLst/>
            </a:prstGeom>
            <a:solidFill>
              <a:srgbClr val="86A8E6"/>
            </a:solidFill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8" name="Straight Arrow Connector 107"/>
          <p:cNvCxnSpPr/>
          <p:nvPr/>
        </p:nvCxnSpPr>
        <p:spPr>
          <a:xfrm flipV="1">
            <a:off x="5981700" y="2270861"/>
            <a:ext cx="193889" cy="419952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endCxn id="59" idx="6"/>
          </p:cNvCxnSpPr>
          <p:nvPr/>
        </p:nvCxnSpPr>
        <p:spPr>
          <a:xfrm>
            <a:off x="5143959" y="2111709"/>
            <a:ext cx="1077780" cy="109462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4385047" y="2234608"/>
            <a:ext cx="1743029" cy="624729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4627455" y="2221801"/>
            <a:ext cx="1522014" cy="160759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98" idx="6"/>
          </p:cNvCxnSpPr>
          <p:nvPr/>
        </p:nvCxnSpPr>
        <p:spPr>
          <a:xfrm flipV="1">
            <a:off x="4385047" y="2254868"/>
            <a:ext cx="1743029" cy="920735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6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Parametrization</a:t>
            </a:r>
          </a:p>
        </p:txBody>
      </p:sp>
      <p:pic>
        <p:nvPicPr>
          <p:cNvPr id="6" name="templat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290"/>
                </p14:media>
              </p:ext>
            </p:extLst>
          </p:nvPr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688" t="519"/>
          <a:stretch/>
        </p:blipFill>
        <p:spPr>
          <a:xfrm>
            <a:off x="6164240" y="18018"/>
            <a:ext cx="4013004" cy="2840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2796" y="149438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48291" y="1063619"/>
            <a:ext cx="2440144" cy="946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9648" y="1450983"/>
            <a:ext cx="246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parameters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679154" y="1509533"/>
            <a:ext cx="856953" cy="2830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565374" y="1542092"/>
            <a:ext cx="856953" cy="2830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58351" y="1226249"/>
            <a:ext cx="3160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Parametric</a:t>
            </a: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Shape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23875" y="2876310"/>
            <a:ext cx="8229600" cy="1989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Advantages</a:t>
            </a:r>
            <a:r>
              <a:rPr lang="en-US" dirty="0"/>
              <a:t>:</a:t>
            </a:r>
          </a:p>
          <a:p>
            <a:r>
              <a:rPr lang="en-US" sz="2400" dirty="0"/>
              <a:t>constrains manipulations</a:t>
            </a:r>
          </a:p>
          <a:p>
            <a:pPr lvl="1"/>
            <a:r>
              <a:rPr lang="en-US" sz="2000" dirty="0"/>
              <a:t>e.g., fabrication-oriented constraints</a:t>
            </a:r>
          </a:p>
          <a:p>
            <a:r>
              <a:rPr lang="en-US" sz="2400" dirty="0"/>
              <a:t>reduces the search space</a:t>
            </a:r>
          </a:p>
        </p:txBody>
      </p:sp>
    </p:spTree>
    <p:extLst>
      <p:ext uri="{BB962C8B-B14F-4D97-AF65-F5344CB8AC3E}">
        <p14:creationId xmlns:p14="http://schemas.microsoft.com/office/powerpoint/2010/main" val="29201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Retrieving the Parametric Shape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47599" y="1310561"/>
            <a:ext cx="3995988" cy="3562130"/>
            <a:chOff x="1881785" y="1786845"/>
            <a:chExt cx="4578692" cy="4065424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3551395" y="1786845"/>
              <a:ext cx="33716" cy="28207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572159" y="4626637"/>
              <a:ext cx="2888318" cy="1480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1881785" y="4622393"/>
              <a:ext cx="1703326" cy="122987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5704" y="1087475"/>
                <a:ext cx="10092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704" y="1087475"/>
                <a:ext cx="1009295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37" y="2445159"/>
            <a:ext cx="2653022" cy="180177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974430" y="2329437"/>
            <a:ext cx="2208788" cy="1400197"/>
            <a:chOff x="1775227" y="2282385"/>
            <a:chExt cx="2208788" cy="1400197"/>
          </a:xfrm>
          <a:solidFill>
            <a:srgbClr val="86A8E6"/>
          </a:solidFill>
        </p:grpSpPr>
        <p:sp>
          <p:nvSpPr>
            <p:cNvPr id="20" name="Oval 19"/>
            <p:cNvSpPr/>
            <p:nvPr/>
          </p:nvSpPr>
          <p:spPr>
            <a:xfrm>
              <a:off x="1775227" y="2735840"/>
              <a:ext cx="1431540" cy="871928"/>
            </a:xfrm>
            <a:prstGeom prst="ellipse">
              <a:avLst/>
            </a:prstGeom>
            <a:grpFill/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4065" y="2282385"/>
              <a:ext cx="848924" cy="658545"/>
            </a:xfrm>
            <a:prstGeom prst="ellipse">
              <a:avLst/>
            </a:prstGeom>
            <a:grpFill/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947540" y="2645033"/>
              <a:ext cx="1029233" cy="939219"/>
            </a:xfrm>
            <a:prstGeom prst="ellipse">
              <a:avLst/>
            </a:prstGeom>
            <a:grpFill/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20816238">
              <a:off x="2896968" y="3544889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 rot="20816238">
              <a:off x="2584901" y="3581439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 rot="20816238">
              <a:off x="2356762" y="2764430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 rot="20816238">
              <a:off x="3075736" y="2825122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 rot="20816238">
              <a:off x="3882872" y="3440532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 rot="20816238">
              <a:off x="3752250" y="3266899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864089" y="511732"/>
            <a:ext cx="2773130" cy="1681455"/>
            <a:chOff x="6221739" y="667022"/>
            <a:chExt cx="2773130" cy="1681455"/>
          </a:xfrm>
        </p:grpSpPr>
        <p:pic>
          <p:nvPicPr>
            <p:cNvPr id="33" name="Picture 9" descr="E:\TemplateModels\renderedImages\robin_render\robin_render\in1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88E4B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3414" y="667022"/>
              <a:ext cx="1681455" cy="16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Oval 33"/>
            <p:cNvSpPr/>
            <p:nvPr/>
          </p:nvSpPr>
          <p:spPr>
            <a:xfrm flipH="1" flipV="1">
              <a:off x="6221739" y="2136886"/>
              <a:ext cx="168579" cy="168571"/>
            </a:xfrm>
            <a:prstGeom prst="ellipse">
              <a:avLst/>
            </a:prstGeom>
            <a:solidFill>
              <a:srgbClr val="00A28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6546459" y="1829169"/>
              <a:ext cx="1035526" cy="307717"/>
            </a:xfrm>
            <a:prstGeom prst="straightConnector1">
              <a:avLst/>
            </a:prstGeom>
            <a:ln w="57150">
              <a:solidFill>
                <a:srgbClr val="00A283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679332" y="2150167"/>
            <a:ext cx="3203374" cy="1684043"/>
            <a:chOff x="3679332" y="2150167"/>
            <a:chExt cx="3203374" cy="1684043"/>
          </a:xfrm>
        </p:grpSpPr>
        <p:cxnSp>
          <p:nvCxnSpPr>
            <p:cNvPr id="36" name="Straight Arrow Connector 35"/>
            <p:cNvCxnSpPr>
              <a:stCxn id="34" idx="0"/>
            </p:cNvCxnSpPr>
            <p:nvPr/>
          </p:nvCxnSpPr>
          <p:spPr>
            <a:xfrm flipH="1">
              <a:off x="3679332" y="2150167"/>
              <a:ext cx="1269046" cy="9473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358747" y="2633882"/>
                  <a:ext cx="2523959" cy="1200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0" dirty="0"/>
                    <a:t>Dist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400" b="0" dirty="0"/>
                </a:p>
                <a:p>
                  <a:endParaRPr lang="en-US" sz="2400" b="0" dirty="0"/>
                </a:p>
                <a:p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747" y="2633882"/>
                  <a:ext cx="2523959" cy="120032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623" t="-35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2655799" y="1595946"/>
            <a:ext cx="3086984" cy="1254678"/>
            <a:chOff x="2655799" y="1595946"/>
            <a:chExt cx="3086984" cy="1254678"/>
          </a:xfrm>
        </p:grpSpPr>
        <p:cxnSp>
          <p:nvCxnSpPr>
            <p:cNvPr id="39" name="Straight Arrow Connector 38"/>
            <p:cNvCxnSpPr>
              <a:stCxn id="34" idx="6"/>
              <a:endCxn id="25" idx="6"/>
            </p:cNvCxnSpPr>
            <p:nvPr/>
          </p:nvCxnSpPr>
          <p:spPr>
            <a:xfrm flipH="1">
              <a:off x="2655799" y="2065881"/>
              <a:ext cx="2208290" cy="78474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3218824" y="1595946"/>
                  <a:ext cx="2523959" cy="1200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0" dirty="0"/>
                    <a:t>Dist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400" b="0" dirty="0"/>
                </a:p>
                <a:p>
                  <a:endParaRPr lang="en-US" sz="2400" b="0" dirty="0"/>
                </a:p>
                <a:p>
                  <a:endParaRPr lang="en-US" sz="2400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8824" y="1595946"/>
                  <a:ext cx="2523959" cy="120032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623" t="-35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5276140" y="4396865"/>
                <a:ext cx="34377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cost of tangent ~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cost of point</a:t>
                </a: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140" y="4396865"/>
                <a:ext cx="3437736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599" t="-8197" r="-88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70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Fitting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46" y="2646308"/>
            <a:ext cx="1529199" cy="1143104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 flipH="1" flipV="1">
            <a:off x="3720008" y="2160289"/>
            <a:ext cx="19607" cy="156262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732083" y="3733472"/>
            <a:ext cx="1679685" cy="8202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749056" y="3731121"/>
            <a:ext cx="990559" cy="681324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11" descr="E:\TemplateModels\renderedImages\robin_render\robin_render\in1B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r="9101" b="8702"/>
          <a:stretch/>
        </p:blipFill>
        <p:spPr bwMode="auto">
          <a:xfrm>
            <a:off x="1235283" y="3918177"/>
            <a:ext cx="1271977" cy="115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E:\TemplateModels\renderedImages\robin_render\robin_render\in1A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54" y="1122938"/>
            <a:ext cx="1209038" cy="120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Arrow Connector 63"/>
          <p:cNvCxnSpPr/>
          <p:nvPr/>
        </p:nvCxnSpPr>
        <p:spPr>
          <a:xfrm flipV="1">
            <a:off x="2874907" y="3992689"/>
            <a:ext cx="1697018" cy="881300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Picture 9" descr="E:\TemplateModels\renderedImages\robin_render\robin_render\in1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8E4B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08" y="2176463"/>
            <a:ext cx="1681455" cy="16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66"/>
          <p:cNvSpPr/>
          <p:nvPr/>
        </p:nvSpPr>
        <p:spPr>
          <a:xfrm flipH="1" flipV="1">
            <a:off x="5239292" y="2781222"/>
            <a:ext cx="168579" cy="168571"/>
          </a:xfrm>
          <a:prstGeom prst="ellipse">
            <a:avLst/>
          </a:prstGeom>
          <a:solidFill>
            <a:srgbClr val="00A283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>
            <a:stCxn id="66" idx="1"/>
          </p:cNvCxnSpPr>
          <p:nvPr/>
        </p:nvCxnSpPr>
        <p:spPr>
          <a:xfrm flipH="1" flipV="1">
            <a:off x="5541180" y="2850053"/>
            <a:ext cx="1176528" cy="167138"/>
          </a:xfrm>
          <a:prstGeom prst="straightConnector1">
            <a:avLst/>
          </a:prstGeom>
          <a:ln w="57150">
            <a:solidFill>
              <a:srgbClr val="00A283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336597" y="3373578"/>
            <a:ext cx="570503" cy="149460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949392" y="2044227"/>
            <a:ext cx="1220871" cy="654398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3625310" y="1958845"/>
                <a:ext cx="10092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310" y="1958845"/>
                <a:ext cx="1009295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/>
          <p:cNvGrpSpPr/>
          <p:nvPr/>
        </p:nvGrpSpPr>
        <p:grpSpPr>
          <a:xfrm>
            <a:off x="4010430" y="3255216"/>
            <a:ext cx="1180450" cy="579447"/>
            <a:chOff x="1350783" y="2282385"/>
            <a:chExt cx="2902601" cy="1424797"/>
          </a:xfrm>
          <a:solidFill>
            <a:srgbClr val="86A8E6"/>
          </a:solidFill>
        </p:grpSpPr>
        <p:sp>
          <p:nvSpPr>
            <p:cNvPr id="99" name="Oval 98"/>
            <p:cNvSpPr/>
            <p:nvPr/>
          </p:nvSpPr>
          <p:spPr>
            <a:xfrm rot="651986">
              <a:off x="1947163" y="2742387"/>
              <a:ext cx="1048696" cy="801388"/>
            </a:xfrm>
            <a:prstGeom prst="ellipse">
              <a:avLst/>
            </a:prstGeom>
            <a:grpFill/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2454065" y="2282385"/>
              <a:ext cx="848924" cy="658545"/>
            </a:xfrm>
            <a:prstGeom prst="ellipse">
              <a:avLst/>
            </a:prstGeom>
            <a:grpFill/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 rot="18983711">
              <a:off x="3161286" y="2321799"/>
              <a:ext cx="1029234" cy="939218"/>
            </a:xfrm>
            <a:prstGeom prst="ellipse">
              <a:avLst/>
            </a:prstGeom>
            <a:grpFill/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 rot="20816238">
              <a:off x="2158562" y="3462704"/>
              <a:ext cx="101144" cy="10114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Oval 102"/>
            <p:cNvSpPr/>
            <p:nvPr/>
          </p:nvSpPr>
          <p:spPr>
            <a:xfrm rot="20816238">
              <a:off x="1350783" y="2638979"/>
              <a:ext cx="101144" cy="10114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Oval 103"/>
            <p:cNvSpPr/>
            <p:nvPr/>
          </p:nvSpPr>
          <p:spPr>
            <a:xfrm rot="20816238">
              <a:off x="2356762" y="2764430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Oval 104"/>
            <p:cNvSpPr/>
            <p:nvPr/>
          </p:nvSpPr>
          <p:spPr>
            <a:xfrm rot="20816238">
              <a:off x="3075736" y="2825122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Oval 105"/>
            <p:cNvSpPr/>
            <p:nvPr/>
          </p:nvSpPr>
          <p:spPr>
            <a:xfrm rot="20816238">
              <a:off x="2316796" y="3606038"/>
              <a:ext cx="101144" cy="10114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Oval 106"/>
            <p:cNvSpPr/>
            <p:nvPr/>
          </p:nvSpPr>
          <p:spPr>
            <a:xfrm rot="20816238">
              <a:off x="4152240" y="3170947"/>
              <a:ext cx="101144" cy="10114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246915" y="2514755"/>
            <a:ext cx="1100003" cy="569442"/>
            <a:chOff x="1834563" y="2282385"/>
            <a:chExt cx="2704791" cy="1400197"/>
          </a:xfrm>
          <a:solidFill>
            <a:srgbClr val="86A8E6"/>
          </a:solidFill>
        </p:grpSpPr>
        <p:sp>
          <p:nvSpPr>
            <p:cNvPr id="90" name="Oval 89"/>
            <p:cNvSpPr/>
            <p:nvPr/>
          </p:nvSpPr>
          <p:spPr>
            <a:xfrm rot="1091133">
              <a:off x="1852272" y="2921198"/>
              <a:ext cx="1159629" cy="553713"/>
            </a:xfrm>
            <a:prstGeom prst="ellipse">
              <a:avLst/>
            </a:prstGeom>
            <a:grpFill/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454065" y="2282385"/>
              <a:ext cx="848924" cy="658545"/>
            </a:xfrm>
            <a:prstGeom prst="ellipse">
              <a:avLst/>
            </a:prstGeom>
            <a:grpFill/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 rot="17422875">
              <a:off x="3555128" y="2567346"/>
              <a:ext cx="1029234" cy="939219"/>
            </a:xfrm>
            <a:prstGeom prst="ellipse">
              <a:avLst/>
            </a:prstGeom>
            <a:grpFill/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 rot="20816238">
              <a:off x="3285170" y="2808059"/>
              <a:ext cx="101144" cy="10114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93"/>
            <p:cNvSpPr/>
            <p:nvPr/>
          </p:nvSpPr>
          <p:spPr>
            <a:xfrm rot="20816238">
              <a:off x="2584901" y="3581439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/>
            <p:cNvSpPr/>
            <p:nvPr/>
          </p:nvSpPr>
          <p:spPr>
            <a:xfrm rot="20816238">
              <a:off x="2356762" y="2764430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/>
            <p:cNvSpPr/>
            <p:nvPr/>
          </p:nvSpPr>
          <p:spPr>
            <a:xfrm rot="20816238">
              <a:off x="3075736" y="2825122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/>
            <p:cNvSpPr/>
            <p:nvPr/>
          </p:nvSpPr>
          <p:spPr>
            <a:xfrm rot="20816238">
              <a:off x="1834563" y="2885815"/>
              <a:ext cx="101144" cy="10114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/>
            <p:cNvSpPr/>
            <p:nvPr/>
          </p:nvSpPr>
          <p:spPr>
            <a:xfrm rot="20816238">
              <a:off x="2273461" y="2438176"/>
              <a:ext cx="101144" cy="101144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820412" y="3458224"/>
            <a:ext cx="898285" cy="569442"/>
            <a:chOff x="1775227" y="2282385"/>
            <a:chExt cx="2208788" cy="1400197"/>
          </a:xfrm>
          <a:solidFill>
            <a:srgbClr val="86A8E6"/>
          </a:solidFill>
        </p:grpSpPr>
        <p:sp>
          <p:nvSpPr>
            <p:cNvPr id="81" name="Oval 80"/>
            <p:cNvSpPr/>
            <p:nvPr/>
          </p:nvSpPr>
          <p:spPr>
            <a:xfrm>
              <a:off x="1775227" y="2735840"/>
              <a:ext cx="1431540" cy="871928"/>
            </a:xfrm>
            <a:prstGeom prst="ellipse">
              <a:avLst/>
            </a:prstGeom>
            <a:grpFill/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454065" y="2282385"/>
              <a:ext cx="848924" cy="658545"/>
            </a:xfrm>
            <a:prstGeom prst="ellipse">
              <a:avLst/>
            </a:prstGeom>
            <a:grpFill/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947540" y="2645033"/>
              <a:ext cx="1029233" cy="939219"/>
            </a:xfrm>
            <a:prstGeom prst="ellipse">
              <a:avLst/>
            </a:prstGeom>
            <a:grpFill/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 rot="20816238">
              <a:off x="2896968" y="3544889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/>
            <p:cNvSpPr/>
            <p:nvPr/>
          </p:nvSpPr>
          <p:spPr>
            <a:xfrm rot="20816238">
              <a:off x="2584901" y="3581439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/>
            <p:cNvSpPr/>
            <p:nvPr/>
          </p:nvSpPr>
          <p:spPr>
            <a:xfrm rot="20816238">
              <a:off x="2356762" y="2764430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/>
            <p:cNvSpPr/>
            <p:nvPr/>
          </p:nvSpPr>
          <p:spPr>
            <a:xfrm rot="20816238">
              <a:off x="3075736" y="2825122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/>
            <p:cNvSpPr/>
            <p:nvPr/>
          </p:nvSpPr>
          <p:spPr>
            <a:xfrm rot="20816238">
              <a:off x="3882872" y="3440532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Oval 88"/>
            <p:cNvSpPr/>
            <p:nvPr/>
          </p:nvSpPr>
          <p:spPr>
            <a:xfrm rot="20816238">
              <a:off x="3752250" y="3266899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0" name="Oval 79"/>
          <p:cNvSpPr/>
          <p:nvPr/>
        </p:nvSpPr>
        <p:spPr>
          <a:xfrm rot="651986">
            <a:off x="4033933" y="3296979"/>
            <a:ext cx="426491" cy="243859"/>
          </a:xfrm>
          <a:prstGeom prst="ellipse">
            <a:avLst/>
          </a:prstGeom>
          <a:solidFill>
            <a:srgbClr val="86A8E6"/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/>
          <p:cNvCxnSpPr>
            <a:endCxn id="67" idx="6"/>
          </p:cNvCxnSpPr>
          <p:nvPr/>
        </p:nvCxnSpPr>
        <p:spPr>
          <a:xfrm>
            <a:off x="4161512" y="2756045"/>
            <a:ext cx="1077780" cy="109462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9" name="Group 128"/>
          <p:cNvGrpSpPr/>
          <p:nvPr/>
        </p:nvGrpSpPr>
        <p:grpSpPr>
          <a:xfrm>
            <a:off x="2907100" y="704161"/>
            <a:ext cx="5336796" cy="1587084"/>
            <a:chOff x="2699303" y="736838"/>
            <a:chExt cx="5336796" cy="1587084"/>
          </a:xfrm>
        </p:grpSpPr>
        <p:pic>
          <p:nvPicPr>
            <p:cNvPr id="121" name="Picture 19" descr="E:\TemplateModels\renderedImages\robin_render\robin_render\out1A.p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86A8E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9015" y="736838"/>
              <a:ext cx="1587084" cy="1587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TextBox 121"/>
            <p:cNvSpPr txBox="1"/>
            <p:nvPr/>
          </p:nvSpPr>
          <p:spPr>
            <a:xfrm>
              <a:off x="3078556" y="1097593"/>
              <a:ext cx="2734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Parameter fitting</a:t>
              </a:r>
            </a:p>
          </p:txBody>
        </p:sp>
        <p:sp>
          <p:nvSpPr>
            <p:cNvPr id="123" name="Right Arrow 122"/>
            <p:cNvSpPr/>
            <p:nvPr/>
          </p:nvSpPr>
          <p:spPr>
            <a:xfrm>
              <a:off x="2699303" y="1514780"/>
              <a:ext cx="3271045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653602" y="1097593"/>
            <a:ext cx="1399252" cy="1184050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764" y="2025681"/>
            <a:ext cx="8229600" cy="857250"/>
          </a:xfrm>
        </p:spPr>
        <p:txBody>
          <a:bodyPr/>
          <a:lstStyle/>
          <a:p>
            <a:r>
              <a:rPr lang="en-US" dirty="0"/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1038561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8229600" cy="857250"/>
          </a:xfrm>
        </p:spPr>
        <p:txBody>
          <a:bodyPr/>
          <a:lstStyle/>
          <a:p>
            <a:r>
              <a:rPr lang="en-US" dirty="0"/>
              <a:t>Experiments: Data</a:t>
            </a: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632378"/>
              </p:ext>
            </p:extLst>
          </p:nvPr>
        </p:nvGraphicFramePr>
        <p:xfrm>
          <a:off x="184890" y="1208439"/>
          <a:ext cx="814322" cy="152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6" name="Bitmap Image" r:id="rId4" imgW="2123810" imgH="3933333" progId="Paint.Picture">
                  <p:embed/>
                </p:oleObj>
              </mc:Choice>
              <mc:Fallback>
                <p:oleObj name="Bitmap Image" r:id="rId4" imgW="2123810" imgH="3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890" y="1208439"/>
                        <a:ext cx="814322" cy="1521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087315"/>
              </p:ext>
            </p:extLst>
          </p:nvPr>
        </p:nvGraphicFramePr>
        <p:xfrm>
          <a:off x="1054476" y="694362"/>
          <a:ext cx="1737678" cy="1272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7" name="Bitmap Image" r:id="rId6" imgW="2443320" imgH="1771560" progId="Paint.Picture">
                  <p:embed/>
                </p:oleObj>
              </mc:Choice>
              <mc:Fallback>
                <p:oleObj name="Bitmap Image" r:id="rId6" imgW="2443320" imgH="17715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476" y="694362"/>
                        <a:ext cx="1737678" cy="12724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924471"/>
              </p:ext>
            </p:extLst>
          </p:nvPr>
        </p:nvGraphicFramePr>
        <p:xfrm>
          <a:off x="2101761" y="2922503"/>
          <a:ext cx="2015539" cy="1344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8" name="Bitmap Image" r:id="rId8" imgW="5172797" imgH="3457143" progId="Paint.Picture">
                  <p:embed/>
                </p:oleObj>
              </mc:Choice>
              <mc:Fallback>
                <p:oleObj name="Bitmap Image" r:id="rId8" imgW="5172797" imgH="34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1761" y="2922503"/>
                        <a:ext cx="2015539" cy="13449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669620"/>
              </p:ext>
            </p:extLst>
          </p:nvPr>
        </p:nvGraphicFramePr>
        <p:xfrm>
          <a:off x="4734448" y="352277"/>
          <a:ext cx="1024351" cy="1451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9" name="Bitmap Image" r:id="rId10" imgW="2657846" imgH="3772427" progId="Paint.Picture">
                  <p:embed/>
                </p:oleObj>
              </mc:Choice>
              <mc:Fallback>
                <p:oleObj name="Bitmap Image" r:id="rId10" imgW="2657846" imgH="37724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4448" y="352277"/>
                        <a:ext cx="1024351" cy="14517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714702"/>
              </p:ext>
            </p:extLst>
          </p:nvPr>
        </p:nvGraphicFramePr>
        <p:xfrm>
          <a:off x="5644142" y="1299081"/>
          <a:ext cx="1308074" cy="1628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0" name="Bitmap Image" r:id="rId12" imgW="3409524" imgH="4161905" progId="Paint.Picture">
                  <p:embed/>
                </p:oleObj>
              </mc:Choice>
              <mc:Fallback>
                <p:oleObj name="Bitmap Image" r:id="rId12" imgW="3409524" imgH="41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4142" y="1299081"/>
                        <a:ext cx="1308074" cy="16286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043706"/>
              </p:ext>
            </p:extLst>
          </p:nvPr>
        </p:nvGraphicFramePr>
        <p:xfrm>
          <a:off x="7283095" y="1679603"/>
          <a:ext cx="1363818" cy="1363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1" name="Bitmap Image" r:id="rId14" imgW="4191585" imgH="4219048" progId="Paint.Picture">
                  <p:embed/>
                </p:oleObj>
              </mc:Choice>
              <mc:Fallback>
                <p:oleObj name="Bitmap Image" r:id="rId14" imgW="4191585" imgH="42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3095" y="1679603"/>
                        <a:ext cx="1363818" cy="13638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650840"/>
              </p:ext>
            </p:extLst>
          </p:nvPr>
        </p:nvGraphicFramePr>
        <p:xfrm>
          <a:off x="6185105" y="23659"/>
          <a:ext cx="1355975" cy="132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2" name="Bitmap Image" r:id="rId16" imgW="3048426" imgH="2971429" progId="Paint.Picture">
                  <p:embed/>
                </p:oleObj>
              </mc:Choice>
              <mc:Fallback>
                <p:oleObj name="Bitmap Image" r:id="rId16" imgW="3048426" imgH="29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5105" y="23659"/>
                        <a:ext cx="1355975" cy="1322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783612"/>
              </p:ext>
            </p:extLst>
          </p:nvPr>
        </p:nvGraphicFramePr>
        <p:xfrm>
          <a:off x="7804827" y="372080"/>
          <a:ext cx="1153316" cy="1142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3" name="Bitmap Image" r:id="rId18" imgW="1991003" imgH="1971950" progId="Paint.Picture">
                  <p:embed/>
                </p:oleObj>
              </mc:Choice>
              <mc:Fallback>
                <p:oleObj name="Bitmap Image" r:id="rId18" imgW="1991003" imgH="19719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4827" y="372080"/>
                        <a:ext cx="1153316" cy="11422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433801"/>
              </p:ext>
            </p:extLst>
          </p:nvPr>
        </p:nvGraphicFramePr>
        <p:xfrm>
          <a:off x="582307" y="2661218"/>
          <a:ext cx="141605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4" name="Bitmap Image" r:id="rId20" imgW="3657143" imgH="3200000" progId="Paint.Picture">
                  <p:embed/>
                </p:oleObj>
              </mc:Choice>
              <mc:Fallback>
                <p:oleObj name="Bitmap Image" r:id="rId20" imgW="3657143" imgH="32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307" y="2661218"/>
                        <a:ext cx="1416050" cy="1238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739767"/>
              </p:ext>
            </p:extLst>
          </p:nvPr>
        </p:nvGraphicFramePr>
        <p:xfrm>
          <a:off x="3055901" y="772449"/>
          <a:ext cx="1214705" cy="1302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5" name="Bitmap Image" r:id="rId22" imgW="2657846" imgH="2790476" progId="Paint.Picture">
                  <p:embed/>
                </p:oleObj>
              </mc:Choice>
              <mc:Fallback>
                <p:oleObj name="Bitmap Image" r:id="rId22" imgW="2657846" imgH="27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5901" y="772449"/>
                        <a:ext cx="1214705" cy="13020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315418"/>
              </p:ext>
            </p:extLst>
          </p:nvPr>
        </p:nvGraphicFramePr>
        <p:xfrm>
          <a:off x="3759440" y="1916021"/>
          <a:ext cx="1404712" cy="1125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6" name="Bitmap Image" r:id="rId24" imgW="4152960" imgH="3267000" progId="Paint.Picture">
                  <p:embed/>
                </p:oleObj>
              </mc:Choice>
              <mc:Fallback>
                <p:oleObj name="Bitmap Image" r:id="rId24" imgW="4152960" imgH="3267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9440" y="1916021"/>
                        <a:ext cx="1404712" cy="11250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5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95131" y="3052261"/>
            <a:ext cx="4661784" cy="2041597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44205" y="4426147"/>
            <a:ext cx="346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parameters: 2-9</a:t>
            </a:r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46263"/>
              </p:ext>
            </p:extLst>
          </p:nvPr>
        </p:nvGraphicFramePr>
        <p:xfrm>
          <a:off x="1908906" y="1819991"/>
          <a:ext cx="1257270" cy="137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7" name="Bitmap Image" r:id="rId27" imgW="4019048" imgH="4428571" progId="Paint.Picture">
                  <p:embed/>
                </p:oleObj>
              </mc:Choice>
              <mc:Fallback>
                <p:oleObj name="Bitmap Image" r:id="rId27" imgW="4019048" imgH="4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906" y="1819991"/>
                        <a:ext cx="1257270" cy="1373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3621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Descriptors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D2 Shape Distribution</a:t>
            </a:r>
          </a:p>
          <a:p>
            <a:pPr marL="0" indent="0">
              <a:buNone/>
            </a:pPr>
            <a:r>
              <a:rPr lang="en-US" sz="2800" dirty="0"/>
              <a:t>VOXEL Shape Histogram</a:t>
            </a:r>
          </a:p>
          <a:p>
            <a:pPr marL="0" indent="0">
              <a:buNone/>
            </a:pPr>
            <a:r>
              <a:rPr lang="en-US" sz="2800" dirty="0"/>
              <a:t>Light Field Descriptors</a:t>
            </a: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32" y="2623108"/>
            <a:ext cx="8082218" cy="29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0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Manifold Representation: Efficiency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308744" y="4507320"/>
            <a:ext cx="6668951" cy="427174"/>
            <a:chOff x="1308744" y="4507320"/>
            <a:chExt cx="6668951" cy="4271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308744" y="4557304"/>
                  <a:ext cx="1024890" cy="377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8744" y="4557304"/>
                  <a:ext cx="1024890" cy="37719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760569" y="4509769"/>
                  <a:ext cx="1024890" cy="377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0569" y="4509769"/>
                  <a:ext cx="1024890" cy="37719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952805" y="4507320"/>
                  <a:ext cx="1024890" cy="377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2805" y="4507320"/>
                  <a:ext cx="1024890" cy="37719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93" y="2203450"/>
            <a:ext cx="8838288" cy="2353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33883" b="41575"/>
          <a:stretch/>
        </p:blipFill>
        <p:spPr>
          <a:xfrm>
            <a:off x="5852667" y="1112609"/>
            <a:ext cx="2200275" cy="425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b="68750"/>
          <a:stretch/>
        </p:blipFill>
        <p:spPr>
          <a:xfrm>
            <a:off x="832131" y="1011417"/>
            <a:ext cx="2200275" cy="541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681" y="2362200"/>
            <a:ext cx="717550" cy="723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04031" y="2362199"/>
            <a:ext cx="717550" cy="723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540634" y="2311400"/>
            <a:ext cx="717550" cy="723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43181" y="2148656"/>
            <a:ext cx="6463574" cy="1059680"/>
            <a:chOff x="343181" y="2148656"/>
            <a:chExt cx="6463574" cy="1059680"/>
          </a:xfrm>
        </p:grpSpPr>
        <p:sp>
          <p:nvSpPr>
            <p:cNvPr id="3" name="Oval 2"/>
            <p:cNvSpPr/>
            <p:nvPr/>
          </p:nvSpPr>
          <p:spPr>
            <a:xfrm>
              <a:off x="343181" y="2311400"/>
              <a:ext cx="488950" cy="825499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370044" y="2148656"/>
              <a:ext cx="488950" cy="825499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317805" y="2382837"/>
              <a:ext cx="488950" cy="825499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62687" y="3175000"/>
            <a:ext cx="5996858" cy="989419"/>
            <a:chOff x="2262687" y="3175000"/>
            <a:chExt cx="5996858" cy="989419"/>
          </a:xfrm>
        </p:grpSpPr>
        <p:sp>
          <p:nvSpPr>
            <p:cNvPr id="26" name="Oval 25"/>
            <p:cNvSpPr/>
            <p:nvPr/>
          </p:nvSpPr>
          <p:spPr>
            <a:xfrm>
              <a:off x="2262687" y="3175000"/>
              <a:ext cx="481470" cy="825499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727696" y="3208336"/>
              <a:ext cx="481470" cy="825499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778075" y="3338920"/>
              <a:ext cx="481470" cy="825499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93061" y="1112609"/>
            <a:ext cx="2429941" cy="634780"/>
            <a:chOff x="3193061" y="1112609"/>
            <a:chExt cx="2429941" cy="6347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/>
            <a:srcRect t="65385"/>
            <a:stretch/>
          </p:blipFill>
          <p:spPr>
            <a:xfrm>
              <a:off x="3193061" y="1112609"/>
              <a:ext cx="2200275" cy="600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990236" y="1439612"/>
              <a:ext cx="1632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(our method)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81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0" y="2087257"/>
            <a:ext cx="8876106" cy="2470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Manifold Representation: Efficiency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308744" y="4507320"/>
            <a:ext cx="6668951" cy="427174"/>
            <a:chOff x="1308744" y="4507320"/>
            <a:chExt cx="6668951" cy="4271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308744" y="4557304"/>
                  <a:ext cx="1024890" cy="377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8744" y="4557304"/>
                  <a:ext cx="1024890" cy="37719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760569" y="4509769"/>
                  <a:ext cx="1024890" cy="377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0569" y="4509769"/>
                  <a:ext cx="1024890" cy="37719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952805" y="4507320"/>
                  <a:ext cx="1024890" cy="377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2805" y="4507320"/>
                  <a:ext cx="1024890" cy="37719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33883" b="41575"/>
          <a:stretch/>
        </p:blipFill>
        <p:spPr>
          <a:xfrm>
            <a:off x="5852667" y="1112609"/>
            <a:ext cx="2200275" cy="425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65385"/>
          <a:stretch/>
        </p:blipFill>
        <p:spPr>
          <a:xfrm>
            <a:off x="3193061" y="1112609"/>
            <a:ext cx="2200275" cy="600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b="68750"/>
          <a:stretch/>
        </p:blipFill>
        <p:spPr>
          <a:xfrm>
            <a:off x="832131" y="1011417"/>
            <a:ext cx="2200275" cy="541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681" y="2147822"/>
            <a:ext cx="717550" cy="723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04031" y="2147821"/>
            <a:ext cx="717550" cy="723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540634" y="2097022"/>
            <a:ext cx="717550" cy="723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91568" y="2237008"/>
            <a:ext cx="5239844" cy="1950498"/>
            <a:chOff x="1791568" y="2237008"/>
            <a:chExt cx="5239844" cy="195049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648521" y="2237008"/>
              <a:ext cx="0" cy="184060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031412" y="2237008"/>
              <a:ext cx="0" cy="184060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791568" y="2323188"/>
              <a:ext cx="0" cy="1864318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61293" y="1888880"/>
            <a:ext cx="2071450" cy="1835031"/>
            <a:chOff x="448614" y="2018890"/>
            <a:chExt cx="2082077" cy="906429"/>
          </a:xfrm>
        </p:grpSpPr>
        <p:cxnSp>
          <p:nvCxnSpPr>
            <p:cNvPr id="33" name="Straight Arrow Connector 32"/>
            <p:cNvCxnSpPr/>
            <p:nvPr/>
          </p:nvCxnSpPr>
          <p:spPr>
            <a:xfrm flipH="1">
              <a:off x="448614" y="2365560"/>
              <a:ext cx="589" cy="5597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98341" y="2018890"/>
              <a:ext cx="2032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5X more efficient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498341" y="2233420"/>
              <a:ext cx="301813" cy="4618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28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Querying Parametric Variations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67406" b="63723"/>
          <a:stretch/>
        </p:blipFill>
        <p:spPr>
          <a:xfrm>
            <a:off x="139193" y="718870"/>
            <a:ext cx="1192111" cy="13230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281936" y="4754705"/>
            <a:ext cx="182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29% Accuracy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-249" t="36464" r="67655" b="31292"/>
          <a:stretch/>
        </p:blipFill>
        <p:spPr>
          <a:xfrm>
            <a:off x="1295355" y="870718"/>
            <a:ext cx="1192111" cy="11759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-622" t="68646" r="68028" b="-890"/>
          <a:stretch/>
        </p:blipFill>
        <p:spPr>
          <a:xfrm>
            <a:off x="2451517" y="870718"/>
            <a:ext cx="1192111" cy="117598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49323" y="806545"/>
            <a:ext cx="5057945" cy="1673172"/>
            <a:chOff x="3949323" y="806545"/>
            <a:chExt cx="5057945" cy="16731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32574" t="67812" r="34832" b="-2348"/>
            <a:stretch/>
          </p:blipFill>
          <p:spPr>
            <a:xfrm>
              <a:off x="7815157" y="839581"/>
              <a:ext cx="1192111" cy="1259579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>
              <a:off x="4089613" y="1628895"/>
              <a:ext cx="856953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49323" y="969785"/>
              <a:ext cx="13650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Parameter variations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7436" y="2110385"/>
              <a:ext cx="1365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Queries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32574" t="2348" r="34832" b="63838"/>
            <a:stretch/>
          </p:blipFill>
          <p:spPr>
            <a:xfrm>
              <a:off x="5456670" y="806545"/>
              <a:ext cx="1192111" cy="123326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31857" t="36422" r="35549" b="31689"/>
            <a:stretch/>
          </p:blipFill>
          <p:spPr>
            <a:xfrm>
              <a:off x="6612832" y="875226"/>
              <a:ext cx="1192111" cy="116305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47707" y="2543614"/>
            <a:ext cx="3561907" cy="2446980"/>
            <a:chOff x="547707" y="2543614"/>
            <a:chExt cx="3561907" cy="2446980"/>
          </a:xfrm>
        </p:grpSpPr>
        <p:grpSp>
          <p:nvGrpSpPr>
            <p:cNvPr id="20" name="Group 19"/>
            <p:cNvGrpSpPr/>
            <p:nvPr/>
          </p:nvGrpSpPr>
          <p:grpSpPr>
            <a:xfrm>
              <a:off x="709643" y="2926079"/>
              <a:ext cx="2426080" cy="1997295"/>
              <a:chOff x="1881785" y="1786845"/>
              <a:chExt cx="4578692" cy="4065424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3551395" y="1786845"/>
                <a:ext cx="33716" cy="282074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3572159" y="4626637"/>
                <a:ext cx="2888318" cy="1480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1881785" y="4622393"/>
                <a:ext cx="1703326" cy="1229876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948754" y="4621262"/>
              <a:ext cx="3160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Descriptor Space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47707" y="3270229"/>
                  <a:ext cx="10092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707" y="3270229"/>
                  <a:ext cx="1009295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ight Arrow 28"/>
            <p:cNvSpPr/>
            <p:nvPr/>
          </p:nvSpPr>
          <p:spPr>
            <a:xfrm rot="5400000">
              <a:off x="1680158" y="2599548"/>
              <a:ext cx="394880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036343" y="3185944"/>
              <a:ext cx="1451123" cy="999303"/>
              <a:chOff x="1036343" y="3185944"/>
              <a:chExt cx="1451123" cy="999303"/>
            </a:xfrm>
          </p:grpSpPr>
          <p:sp>
            <p:nvSpPr>
              <p:cNvPr id="38" name="Oval 37"/>
              <p:cNvSpPr/>
              <p:nvPr/>
            </p:nvSpPr>
            <p:spPr>
              <a:xfrm flipH="1" flipV="1">
                <a:off x="1036343" y="4016676"/>
                <a:ext cx="168579" cy="168571"/>
              </a:xfrm>
              <a:prstGeom prst="ellipse">
                <a:avLst/>
              </a:prstGeom>
              <a:solidFill>
                <a:srgbClr val="86A8E6"/>
              </a:solidFill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 flipH="1" flipV="1">
                <a:off x="1807120" y="3185944"/>
                <a:ext cx="168579" cy="168571"/>
              </a:xfrm>
              <a:prstGeom prst="ellipse">
                <a:avLst/>
              </a:prstGeom>
              <a:solidFill>
                <a:srgbClr val="86A8E6"/>
              </a:solidFill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 flipH="1" flipV="1">
                <a:off x="2318887" y="3968960"/>
                <a:ext cx="168579" cy="168571"/>
              </a:xfrm>
              <a:prstGeom prst="ellipse">
                <a:avLst/>
              </a:prstGeom>
              <a:solidFill>
                <a:srgbClr val="86A8E6"/>
              </a:solidFill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082050" y="2050555"/>
            <a:ext cx="196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“Mean” Shapes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65670" y="2560490"/>
            <a:ext cx="6322319" cy="2283236"/>
            <a:chOff x="3165670" y="2560490"/>
            <a:chExt cx="6322319" cy="2283236"/>
          </a:xfrm>
        </p:grpSpPr>
        <p:grpSp>
          <p:nvGrpSpPr>
            <p:cNvPr id="13" name="Group 12"/>
            <p:cNvGrpSpPr/>
            <p:nvPr/>
          </p:nvGrpSpPr>
          <p:grpSpPr>
            <a:xfrm>
              <a:off x="3165670" y="2913097"/>
              <a:ext cx="6322319" cy="1930629"/>
              <a:chOff x="3165670" y="2913097"/>
              <a:chExt cx="6322319" cy="193062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165670" y="2913097"/>
                <a:ext cx="6322319" cy="1930629"/>
                <a:chOff x="3302034" y="2893484"/>
                <a:chExt cx="6322319" cy="193062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5420721" y="3121904"/>
                  <a:ext cx="4203632" cy="1702209"/>
                  <a:chOff x="5420721" y="3121904"/>
                  <a:chExt cx="4203632" cy="1702209"/>
                </a:xfrm>
              </p:grpSpPr>
              <p:grpSp>
                <p:nvGrpSpPr>
                  <p:cNvPr id="4" name="Group 3"/>
                  <p:cNvGrpSpPr/>
                  <p:nvPr/>
                </p:nvGrpSpPr>
                <p:grpSpPr>
                  <a:xfrm>
                    <a:off x="5420721" y="3520357"/>
                    <a:ext cx="3553562" cy="1303756"/>
                    <a:chOff x="5420721" y="3520357"/>
                    <a:chExt cx="3553562" cy="1303756"/>
                  </a:xfrm>
                </p:grpSpPr>
                <p:pic>
                  <p:nvPicPr>
                    <p:cNvPr id="11" name="Picture 1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65047" t="68015" r="2359" b="-2042"/>
                    <a:stretch/>
                  </p:blipFill>
                  <p:spPr>
                    <a:xfrm>
                      <a:off x="7782172" y="3583115"/>
                      <a:ext cx="1192111" cy="124099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3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65047" t="2042" r="2359" b="64114"/>
                    <a:stretch/>
                  </p:blipFill>
                  <p:spPr>
                    <a:xfrm>
                      <a:off x="5420721" y="3520357"/>
                      <a:ext cx="1192111" cy="12343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Picture 34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65166" t="36026" r="2240" b="31705"/>
                    <a:stretch/>
                  </p:blipFill>
                  <p:spPr>
                    <a:xfrm>
                      <a:off x="6607056" y="3596792"/>
                      <a:ext cx="1192111" cy="117691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5939990" y="3121904"/>
                    <a:ext cx="368436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Closest Mean shapes</a:t>
                    </a:r>
                  </a:p>
                </p:txBody>
              </p:sp>
            </p:grpSp>
            <p:sp>
              <p:nvSpPr>
                <p:cNvPr id="43" name="Right Arrow 42"/>
                <p:cNvSpPr/>
                <p:nvPr/>
              </p:nvSpPr>
              <p:spPr>
                <a:xfrm rot="9231367">
                  <a:off x="3302034" y="2893484"/>
                  <a:ext cx="3232040" cy="283011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ight Arrow 36"/>
              <p:cNvSpPr/>
              <p:nvPr/>
            </p:nvSpPr>
            <p:spPr>
              <a:xfrm>
                <a:off x="3538453" y="3974466"/>
                <a:ext cx="1399408" cy="283011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797795" y="2560490"/>
              <a:ext cx="3684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Retrieval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3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Querying Parametric Variations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341081" y="923628"/>
            <a:ext cx="2078681" cy="1758175"/>
            <a:chOff x="1881785" y="1786845"/>
            <a:chExt cx="4578692" cy="4065424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3551395" y="1786845"/>
              <a:ext cx="33716" cy="282074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3572159" y="4626637"/>
              <a:ext cx="2888318" cy="1480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881785" y="4622393"/>
              <a:ext cx="1703326" cy="122987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3916351" y="2567686"/>
            <a:ext cx="3160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Descriptor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199953" y="651160"/>
                <a:ext cx="669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953" y="651160"/>
                <a:ext cx="669080" cy="46166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38" y="1439521"/>
            <a:ext cx="1878965" cy="127608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4367642" y="1390843"/>
            <a:ext cx="1464244" cy="928215"/>
            <a:chOff x="1775227" y="2282385"/>
            <a:chExt cx="2208788" cy="1400197"/>
          </a:xfrm>
          <a:solidFill>
            <a:srgbClr val="86A8E6"/>
          </a:solidFill>
        </p:grpSpPr>
        <p:sp>
          <p:nvSpPr>
            <p:cNvPr id="62" name="Oval 61"/>
            <p:cNvSpPr/>
            <p:nvPr/>
          </p:nvSpPr>
          <p:spPr>
            <a:xfrm>
              <a:off x="1775227" y="2735840"/>
              <a:ext cx="1431540" cy="871928"/>
            </a:xfrm>
            <a:prstGeom prst="ellipse">
              <a:avLst/>
            </a:prstGeom>
            <a:grpFill/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454065" y="2282385"/>
              <a:ext cx="848924" cy="658545"/>
            </a:xfrm>
            <a:prstGeom prst="ellipse">
              <a:avLst/>
            </a:prstGeom>
            <a:grpFill/>
            <a:ln>
              <a:noFill/>
            </a:ln>
            <a:scene3d>
              <a:camera prst="isometricTopUp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947540" y="2645033"/>
              <a:ext cx="1029233" cy="939219"/>
            </a:xfrm>
            <a:prstGeom prst="ellipse">
              <a:avLst/>
            </a:prstGeom>
            <a:grpFill/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20816238">
              <a:off x="2896968" y="3544889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 rot="20816238">
              <a:off x="2584901" y="3581439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 rot="20816238">
              <a:off x="2356762" y="2764430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/>
            <p:cNvSpPr/>
            <p:nvPr/>
          </p:nvSpPr>
          <p:spPr>
            <a:xfrm rot="20816238">
              <a:off x="3075736" y="2825122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/>
            <p:cNvSpPr/>
            <p:nvPr/>
          </p:nvSpPr>
          <p:spPr>
            <a:xfrm rot="20816238">
              <a:off x="3882872" y="3440532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/>
            <p:cNvSpPr/>
            <p:nvPr/>
          </p:nvSpPr>
          <p:spPr>
            <a:xfrm rot="20816238">
              <a:off x="3752250" y="3266899"/>
              <a:ext cx="101143" cy="101143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5" name="TextBox 84"/>
          <p:cNvSpPr txBox="1"/>
          <p:nvPr/>
        </p:nvSpPr>
        <p:spPr>
          <a:xfrm flipH="1">
            <a:off x="514971" y="923628"/>
            <a:ext cx="2130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Our Method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-55124" y="2388446"/>
            <a:ext cx="7062398" cy="2762031"/>
            <a:chOff x="-55124" y="2388446"/>
            <a:chExt cx="7062398" cy="2762031"/>
          </a:xfrm>
        </p:grpSpPr>
        <p:grpSp>
          <p:nvGrpSpPr>
            <p:cNvPr id="93" name="Group 92"/>
            <p:cNvGrpSpPr/>
            <p:nvPr/>
          </p:nvGrpSpPr>
          <p:grpSpPr>
            <a:xfrm>
              <a:off x="-55124" y="2967245"/>
              <a:ext cx="7062398" cy="2183232"/>
              <a:chOff x="-55124" y="2967245"/>
              <a:chExt cx="7062398" cy="2183232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-55124" y="2967245"/>
                <a:ext cx="3160860" cy="2183232"/>
                <a:chOff x="0" y="2864983"/>
                <a:chExt cx="3160860" cy="2183232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0" y="4648105"/>
                  <a:ext cx="316086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/>
                    <a:t>Parameter Space</a:t>
                  </a:r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317608" y="2864983"/>
                  <a:ext cx="2380427" cy="1845787"/>
                  <a:chOff x="134700" y="2764498"/>
                  <a:chExt cx="2637939" cy="2045462"/>
                </a:xfrm>
              </p:grpSpPr>
              <p:sp>
                <p:nvSpPr>
                  <p:cNvPr id="32" name="Freeform 31"/>
                  <p:cNvSpPr/>
                  <p:nvPr/>
                </p:nvSpPr>
                <p:spPr>
                  <a:xfrm>
                    <a:off x="866848" y="3285195"/>
                    <a:ext cx="1574899" cy="1471056"/>
                  </a:xfrm>
                  <a:custGeom>
                    <a:avLst/>
                    <a:gdLst>
                      <a:gd name="connsiteX0" fmla="*/ 103286 w 1960314"/>
                      <a:gd name="connsiteY0" fmla="*/ 590776 h 1889680"/>
                      <a:gd name="connsiteX1" fmla="*/ 836711 w 1960314"/>
                      <a:gd name="connsiteY1" fmla="*/ 226 h 1889680"/>
                      <a:gd name="connsiteX2" fmla="*/ 1541561 w 1960314"/>
                      <a:gd name="connsiteY2" fmla="*/ 538389 h 1889680"/>
                      <a:gd name="connsiteX3" fmla="*/ 1893986 w 1960314"/>
                      <a:gd name="connsiteY3" fmla="*/ 1814739 h 1889680"/>
                      <a:gd name="connsiteX4" fmla="*/ 198536 w 1960314"/>
                      <a:gd name="connsiteY4" fmla="*/ 1614714 h 1889680"/>
                      <a:gd name="connsiteX5" fmla="*/ 103286 w 1960314"/>
                      <a:gd name="connsiteY5" fmla="*/ 590776 h 1889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60314" h="1889680">
                        <a:moveTo>
                          <a:pt x="103286" y="590776"/>
                        </a:moveTo>
                        <a:cubicBezTo>
                          <a:pt x="209648" y="321695"/>
                          <a:pt x="596999" y="8957"/>
                          <a:pt x="836711" y="226"/>
                        </a:cubicBezTo>
                        <a:cubicBezTo>
                          <a:pt x="1076423" y="-8505"/>
                          <a:pt x="1365349" y="235970"/>
                          <a:pt x="1541561" y="538389"/>
                        </a:cubicBezTo>
                        <a:cubicBezTo>
                          <a:pt x="1717773" y="840808"/>
                          <a:pt x="2117823" y="1635352"/>
                          <a:pt x="1893986" y="1814739"/>
                        </a:cubicBezTo>
                        <a:cubicBezTo>
                          <a:pt x="1670149" y="1994126"/>
                          <a:pt x="494605" y="1821089"/>
                          <a:pt x="198536" y="1614714"/>
                        </a:cubicBezTo>
                        <a:cubicBezTo>
                          <a:pt x="-97533" y="1408339"/>
                          <a:pt x="-3076" y="859857"/>
                          <a:pt x="103286" y="590776"/>
                        </a:cubicBezTo>
                        <a:close/>
                      </a:path>
                    </a:pathLst>
                  </a:custGeom>
                  <a:solidFill>
                    <a:srgbClr val="AAD7F8">
                      <a:alpha val="21961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 flipH="1" flipV="1">
                    <a:off x="1080879" y="2764498"/>
                    <a:ext cx="19607" cy="1562630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/>
                  <p:cNvCxnSpPr/>
                  <p:nvPr/>
                </p:nvCxnSpPr>
                <p:spPr>
                  <a:xfrm>
                    <a:off x="1092954" y="4313866"/>
                    <a:ext cx="1679685" cy="8202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" name="TextBox 8"/>
                      <p:cNvSpPr txBox="1"/>
                      <p:nvPr/>
                    </p:nvSpPr>
                    <p:spPr>
                      <a:xfrm>
                        <a:off x="134700" y="2828842"/>
                        <a:ext cx="1009295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9" name="TextBox 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34700" y="2828842"/>
                        <a:ext cx="1009295" cy="461665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 b="-724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" name="TextBox 12"/>
                      <p:cNvSpPr txBox="1"/>
                      <p:nvPr/>
                    </p:nvSpPr>
                    <p:spPr>
                      <a:xfrm>
                        <a:off x="1881615" y="4286740"/>
                        <a:ext cx="500062" cy="52322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oMath>
                          </m:oMathPara>
                        </a14:m>
                        <a:endParaRPr lang="en-US" sz="2800" dirty="0"/>
                      </a:p>
                    </p:txBody>
                  </p:sp>
                </mc:Choice>
                <mc:Fallback xmlns="">
                  <p:sp>
                    <p:nvSpPr>
                      <p:cNvPr id="13" name="TextBox 1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81615" y="4286740"/>
                        <a:ext cx="500062" cy="523220"/>
                      </a:xfrm>
                      <a:prstGeom prst="rect">
                        <a:avLst/>
                      </a:prstGeom>
                      <a:blipFill rotWithShape="0"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6" name="Oval 15"/>
                  <p:cNvSpPr/>
                  <p:nvPr/>
                </p:nvSpPr>
                <p:spPr>
                  <a:xfrm flipH="1" flipV="1">
                    <a:off x="1635416" y="3836804"/>
                    <a:ext cx="150904" cy="150897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/>
                  <p:cNvSpPr/>
                  <p:nvPr/>
                </p:nvSpPr>
                <p:spPr>
                  <a:xfrm flipH="1" flipV="1">
                    <a:off x="1932796" y="4062284"/>
                    <a:ext cx="150904" cy="150897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Oval 30"/>
                  <p:cNvSpPr/>
                  <p:nvPr/>
                </p:nvSpPr>
                <p:spPr>
                  <a:xfrm flipH="1" flipV="1">
                    <a:off x="1322141" y="4068294"/>
                    <a:ext cx="150904" cy="150897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/>
                  <p:cNvSpPr/>
                  <p:nvPr/>
                </p:nvSpPr>
                <p:spPr>
                  <a:xfrm flipH="1" flipV="1">
                    <a:off x="1265663" y="3591232"/>
                    <a:ext cx="150904" cy="150897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/>
                  <p:cNvSpPr/>
                  <p:nvPr/>
                </p:nvSpPr>
                <p:spPr>
                  <a:xfrm flipH="1" flipV="1">
                    <a:off x="1765444" y="3522824"/>
                    <a:ext cx="150904" cy="150897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 flipH="1" flipV="1">
                    <a:off x="1635416" y="4440429"/>
                    <a:ext cx="150904" cy="150897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8" name="Group 87"/>
              <p:cNvGrpSpPr/>
              <p:nvPr/>
            </p:nvGrpSpPr>
            <p:grpSpPr>
              <a:xfrm>
                <a:off x="3105206" y="2974941"/>
                <a:ext cx="3902068" cy="2158735"/>
                <a:chOff x="4228700" y="2889480"/>
                <a:chExt cx="3902068" cy="215873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6060504" y="2889480"/>
                      <a:ext cx="100929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24" name="TextBox 2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60504" y="2889480"/>
                      <a:ext cx="1009295" cy="461665"/>
                    </a:xfrm>
                    <a:prstGeom prst="rect">
                      <a:avLst/>
                    </a:prstGeom>
                    <a:blipFill rotWithShape="0"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7" name="Right Arrow 16"/>
                <p:cNvSpPr/>
                <p:nvPr/>
              </p:nvSpPr>
              <p:spPr>
                <a:xfrm>
                  <a:off x="4228700" y="3826874"/>
                  <a:ext cx="625279" cy="293161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4296324" y="3366203"/>
                      <a:ext cx="50006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96324" y="3366203"/>
                      <a:ext cx="500062" cy="523220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71" name="Group 70"/>
                <p:cNvGrpSpPr/>
                <p:nvPr/>
              </p:nvGrpSpPr>
              <p:grpSpPr>
                <a:xfrm>
                  <a:off x="5392936" y="2977243"/>
                  <a:ext cx="2078681" cy="1758175"/>
                  <a:chOff x="1881785" y="1786845"/>
                  <a:chExt cx="4578692" cy="4065424"/>
                </a:xfrm>
              </p:grpSpPr>
              <p:cxnSp>
                <p:nvCxnSpPr>
                  <p:cNvPr id="72" name="Straight Arrow Connector 71"/>
                  <p:cNvCxnSpPr/>
                  <p:nvPr/>
                </p:nvCxnSpPr>
                <p:spPr>
                  <a:xfrm flipH="1" flipV="1">
                    <a:off x="3551395" y="1786845"/>
                    <a:ext cx="33716" cy="2820742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72"/>
                  <p:cNvCxnSpPr/>
                  <p:nvPr/>
                </p:nvCxnSpPr>
                <p:spPr>
                  <a:xfrm>
                    <a:off x="3572159" y="4626637"/>
                    <a:ext cx="2888318" cy="14806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Arrow Connector 73"/>
                  <p:cNvCxnSpPr/>
                  <p:nvPr/>
                </p:nvCxnSpPr>
                <p:spPr>
                  <a:xfrm flipH="1">
                    <a:off x="1881785" y="4622393"/>
                    <a:ext cx="1703326" cy="1229876"/>
                  </a:xfrm>
                  <a:prstGeom prst="straightConnector1">
                    <a:avLst/>
                  </a:prstGeom>
                  <a:ln w="38100"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5" name="TextBox 74"/>
                <p:cNvSpPr txBox="1"/>
                <p:nvPr/>
              </p:nvSpPr>
              <p:spPr>
                <a:xfrm>
                  <a:off x="4969908" y="4648105"/>
                  <a:ext cx="316086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/>
                    <a:t>Descriptor Space</a:t>
                  </a:r>
                </a:p>
              </p:txBody>
            </p:sp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0181" y="3414148"/>
                  <a:ext cx="1878965" cy="1276080"/>
                </a:xfrm>
                <a:prstGeom prst="rect">
                  <a:avLst/>
                </a:prstGeom>
              </p:spPr>
            </p:pic>
            <p:sp>
              <p:nvSpPr>
                <p:cNvPr id="79" name="Oval 78"/>
                <p:cNvSpPr/>
                <p:nvPr/>
              </p:nvSpPr>
              <p:spPr>
                <a:xfrm flipH="1" flipV="1">
                  <a:off x="6255217" y="3545140"/>
                  <a:ext cx="150904" cy="15089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 flipH="1" flipV="1">
                  <a:off x="5951934" y="3849693"/>
                  <a:ext cx="150904" cy="15089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 flipH="1" flipV="1">
                  <a:off x="6145191" y="4102782"/>
                  <a:ext cx="150904" cy="15089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 flipH="1" flipV="1">
                  <a:off x="6474886" y="3727513"/>
                  <a:ext cx="150904" cy="15089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 flipH="1" flipV="1">
                  <a:off x="5690797" y="3770416"/>
                  <a:ext cx="150904" cy="15089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 flipH="1" flipV="1">
                  <a:off x="5777060" y="4000496"/>
                  <a:ext cx="150904" cy="150897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6" name="TextBox 85"/>
            <p:cNvSpPr txBox="1"/>
            <p:nvPr/>
          </p:nvSpPr>
          <p:spPr>
            <a:xfrm flipH="1">
              <a:off x="513607" y="2388446"/>
              <a:ext cx="2864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Naïve Approach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141413" y="1736192"/>
            <a:ext cx="2736718" cy="2380396"/>
            <a:chOff x="6141413" y="1736192"/>
            <a:chExt cx="2736718" cy="2380396"/>
          </a:xfrm>
        </p:grpSpPr>
        <p:sp>
          <p:nvSpPr>
            <p:cNvPr id="90" name="Arc 89"/>
            <p:cNvSpPr/>
            <p:nvPr/>
          </p:nvSpPr>
          <p:spPr>
            <a:xfrm>
              <a:off x="6141413" y="1736192"/>
              <a:ext cx="1377883" cy="2380396"/>
            </a:xfrm>
            <a:prstGeom prst="arc">
              <a:avLst>
                <a:gd name="adj1" fmla="val 15808234"/>
                <a:gd name="adj2" fmla="val 5829046"/>
              </a:avLst>
            </a:prstGeom>
            <a:ln w="76200"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616379" y="2510891"/>
              <a:ext cx="12617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same storage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61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Naïve Method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35" y="996951"/>
            <a:ext cx="9088783" cy="367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55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Collections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82170" y="986176"/>
            <a:ext cx="7646179" cy="3793113"/>
            <a:chOff x="3085320" y="986176"/>
            <a:chExt cx="7646179" cy="37931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5438" y="986176"/>
              <a:ext cx="2656441" cy="18921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9964" y="1713256"/>
              <a:ext cx="2873792" cy="15712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6068" y="2811090"/>
              <a:ext cx="3027435" cy="161811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52560" y="3304776"/>
              <a:ext cx="154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GrabCAD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85320" y="2795890"/>
              <a:ext cx="1543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Thingiverse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97574" y="4409957"/>
              <a:ext cx="4733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Onshape’s</a:t>
              </a:r>
              <a:r>
                <a:rPr lang="en-US" dirty="0"/>
                <a:t> Repository</a:t>
              </a:r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4" y="2868250"/>
            <a:ext cx="2424112" cy="75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4" y="1427774"/>
            <a:ext cx="2496343" cy="59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mage result for creo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9" y="2192790"/>
            <a:ext cx="2206064" cy="52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onshape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6" y="3742855"/>
            <a:ext cx="2186567" cy="60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1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9533060" cy="857250"/>
          </a:xfrm>
        </p:spPr>
        <p:txBody>
          <a:bodyPr>
            <a:normAutofit/>
          </a:bodyPr>
          <a:lstStyle/>
          <a:p>
            <a:r>
              <a:rPr lang="en-US" dirty="0"/>
              <a:t>Querying Shapes from Online Repositories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1386" b="10206"/>
          <a:stretch/>
        </p:blipFill>
        <p:spPr>
          <a:xfrm>
            <a:off x="292160" y="1268374"/>
            <a:ext cx="668583" cy="3424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493" y="925475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2192" y="934407"/>
            <a:ext cx="169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D2 Descriptor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4315" y="956191"/>
            <a:ext cx="186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Voxel Descriptor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43792" y="934407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Field Descriptor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407" t="-125" r="60914" b="10331"/>
          <a:stretch/>
        </p:blipFill>
        <p:spPr>
          <a:xfrm>
            <a:off x="1270031" y="1268374"/>
            <a:ext cx="2381250" cy="3424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8738" r="30520" b="10206"/>
          <a:stretch/>
        </p:blipFill>
        <p:spPr>
          <a:xfrm>
            <a:off x="4004530" y="1268374"/>
            <a:ext cx="2386013" cy="34242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9437" r="1557" b="10206"/>
          <a:stretch/>
        </p:blipFill>
        <p:spPr>
          <a:xfrm>
            <a:off x="6743792" y="1268374"/>
            <a:ext cx="2251380" cy="3424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5280" y="4666180"/>
                <a:ext cx="11342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Error(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0" y="4666180"/>
                <a:ext cx="113420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430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70031" y="4666773"/>
                <a:ext cx="24557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0.05    0.1     0.2      0.4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31" y="4666773"/>
                <a:ext cx="245575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60570" y="4647131"/>
                <a:ext cx="24997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0.075    0.1     0.2      0.4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570" y="4647131"/>
                <a:ext cx="249971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754164" y="4634507"/>
                <a:ext cx="24557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0.6     0.8     1.0      2.0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164" y="4634507"/>
                <a:ext cx="2455755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2098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65798" y="860391"/>
          <a:ext cx="8811491" cy="3474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99617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8282241"/>
              </p:ext>
            </p:extLst>
          </p:nvPr>
        </p:nvGraphicFramePr>
        <p:xfrm>
          <a:off x="175847" y="857251"/>
          <a:ext cx="8811491" cy="3474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7667" y="3959483"/>
                <a:ext cx="60384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High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Quality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Descriptors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dirty="0"/>
                  <a:t>improves precision/recall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7" y="3959483"/>
                <a:ext cx="6038417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30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667" y="4300379"/>
                <a:ext cx="9274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 smtClean="0"/>
                      <m:t>Low</m:t>
                    </m:r>
                    <m:r>
                      <m:rPr>
                        <m:nor/>
                      </m:rPr>
                      <a:rPr lang="en-US" dirty="0" smtClean="0"/>
                      <m:t> </m:t>
                    </m:r>
                    <m:r>
                      <m:rPr>
                        <m:nor/>
                      </m:rPr>
                      <a:rPr lang="en-US" dirty="0" smtClean="0"/>
                      <m:t>Quality</m:t>
                    </m:r>
                    <m:r>
                      <m:rPr>
                        <m:nor/>
                      </m:rPr>
                      <a:rPr lang="en-US" dirty="0" smtClean="0"/>
                      <m:t> </m:t>
                    </m:r>
                    <m:r>
                      <m:rPr>
                        <m:nor/>
                      </m:rPr>
                      <a:rPr lang="en-US" dirty="0" smtClean="0"/>
                      <m:t>Descriptors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dirty="0"/>
                  <a:t>additional complexity cannot be captured (noise)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7" y="4300379"/>
                <a:ext cx="9274629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921829" y="1211943"/>
            <a:ext cx="2764971" cy="21684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/>
          <a:srcRect l="67132" t="10076" r="3048" b="34684"/>
          <a:stretch/>
        </p:blipFill>
        <p:spPr>
          <a:xfrm>
            <a:off x="6195951" y="1265637"/>
            <a:ext cx="2677885" cy="20610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436669" y="771751"/>
            <a:ext cx="6550271" cy="3015033"/>
            <a:chOff x="-436669" y="771751"/>
            <a:chExt cx="6550271" cy="3015033"/>
          </a:xfrm>
        </p:grpSpPr>
        <p:sp>
          <p:nvSpPr>
            <p:cNvPr id="13" name="Rectangle 12"/>
            <p:cNvSpPr/>
            <p:nvPr/>
          </p:nvSpPr>
          <p:spPr>
            <a:xfrm>
              <a:off x="269952" y="771751"/>
              <a:ext cx="5569528" cy="3014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/>
            <a:srcRect l="-6844" t="2387" r="32592" b="15420"/>
            <a:stretch/>
          </p:blipFill>
          <p:spPr>
            <a:xfrm>
              <a:off x="-436669" y="925556"/>
              <a:ext cx="6550271" cy="286122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67097" y="774578"/>
            <a:ext cx="6139011" cy="3553964"/>
            <a:chOff x="167097" y="774578"/>
            <a:chExt cx="6139011" cy="3553964"/>
          </a:xfrm>
        </p:grpSpPr>
        <p:sp>
          <p:nvSpPr>
            <p:cNvPr id="12" name="Rectangle 11"/>
            <p:cNvSpPr/>
            <p:nvPr/>
          </p:nvSpPr>
          <p:spPr>
            <a:xfrm>
              <a:off x="347926" y="774578"/>
              <a:ext cx="5569528" cy="3014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5"/>
            <a:srcRect t="128" r="30410"/>
            <a:stretch/>
          </p:blipFill>
          <p:spPr>
            <a:xfrm>
              <a:off x="167097" y="851881"/>
              <a:ext cx="6139011" cy="3476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824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Classification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3"/>
          <a:stretch/>
        </p:blipFill>
        <p:spPr>
          <a:xfrm>
            <a:off x="2455317" y="814388"/>
            <a:ext cx="4244355" cy="4158506"/>
          </a:xfrm>
        </p:spPr>
      </p:pic>
      <p:sp>
        <p:nvSpPr>
          <p:cNvPr id="5" name="TextBox 4"/>
          <p:cNvSpPr txBox="1"/>
          <p:nvPr/>
        </p:nvSpPr>
        <p:spPr>
          <a:xfrm>
            <a:off x="1145009" y="115570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671" y="2567171"/>
            <a:ext cx="2345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Closest mean shape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152" y="3741143"/>
            <a:ext cx="2200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Closest parametric</a:t>
            </a:r>
          </a:p>
          <a:p>
            <a:r>
              <a:rPr lang="en-US" dirty="0"/>
              <a:t>Shape(our Method)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6" t="115" r="-10661" b="-115"/>
          <a:stretch/>
        </p:blipFill>
        <p:spPr>
          <a:xfrm>
            <a:off x="6699672" y="900112"/>
            <a:ext cx="2209800" cy="41585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81612" y="814388"/>
            <a:ext cx="2857501" cy="41481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92219" y="808785"/>
            <a:ext cx="1332943" cy="41481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01348" y="808783"/>
            <a:ext cx="1332943" cy="41481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Scalability (number of parameters)</a:t>
            </a:r>
          </a:p>
        </p:txBody>
      </p:sp>
    </p:spTree>
    <p:extLst>
      <p:ext uri="{BB962C8B-B14F-4D97-AF65-F5344CB8AC3E}">
        <p14:creationId xmlns:p14="http://schemas.microsoft.com/office/powerpoint/2010/main" val="1554357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Scalability (number of parameters)</a:t>
            </a:r>
          </a:p>
          <a:p>
            <a:r>
              <a:rPr lang="en-US" dirty="0"/>
              <a:t>Supporting Discrete Variations</a:t>
            </a:r>
          </a:p>
        </p:txBody>
      </p:sp>
    </p:spTree>
    <p:extLst>
      <p:ext uri="{BB962C8B-B14F-4D97-AF65-F5344CB8AC3E}">
        <p14:creationId xmlns:p14="http://schemas.microsoft.com/office/powerpoint/2010/main" val="3171910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Scalability (number of parameters)</a:t>
            </a:r>
          </a:p>
          <a:p>
            <a:r>
              <a:rPr lang="en-US" dirty="0"/>
              <a:t>Supporting Discrete Variations</a:t>
            </a:r>
          </a:p>
          <a:p>
            <a:r>
              <a:rPr lang="en-US" dirty="0"/>
              <a:t>Retrieval Methods</a:t>
            </a:r>
          </a:p>
        </p:txBody>
      </p:sp>
    </p:spTree>
    <p:extLst>
      <p:ext uri="{BB962C8B-B14F-4D97-AF65-F5344CB8AC3E}">
        <p14:creationId xmlns:p14="http://schemas.microsoft.com/office/powerpoint/2010/main" val="2321186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First approach for efficient retrieval on a collection of parametric shapes</a:t>
            </a:r>
          </a:p>
        </p:txBody>
      </p:sp>
    </p:spTree>
    <p:extLst>
      <p:ext uri="{BB962C8B-B14F-4D97-AF65-F5344CB8AC3E}">
        <p14:creationId xmlns:p14="http://schemas.microsoft.com/office/powerpoint/2010/main" val="3736038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800" dirty="0"/>
              <a:t>Charles K. Smart </a:t>
            </a:r>
          </a:p>
          <a:p>
            <a:pPr marL="0" indent="0">
              <a:buNone/>
            </a:pPr>
            <a:r>
              <a:rPr lang="en-US" sz="2800" dirty="0"/>
              <a:t>Baker Logan</a:t>
            </a:r>
          </a:p>
          <a:p>
            <a:pPr marL="0" indent="0">
              <a:buNone/>
            </a:pPr>
            <a:r>
              <a:rPr lang="en-US" sz="2800" dirty="0"/>
              <a:t>Marie P. E. </a:t>
            </a:r>
            <a:r>
              <a:rPr lang="en-US" sz="2800" dirty="0" err="1"/>
              <a:t>Moudio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Jacob </a:t>
            </a:r>
            <a:r>
              <a:rPr lang="en-US" sz="2800" dirty="0" err="1"/>
              <a:t>Haip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Megan C. Chao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NSF CCF-1138967 </a:t>
            </a:r>
          </a:p>
          <a:p>
            <a:pPr marL="0" indent="0">
              <a:buNone/>
            </a:pPr>
            <a:r>
              <a:rPr lang="en-US" sz="2800" dirty="0"/>
              <a:t>ISF grant 324/11</a:t>
            </a:r>
          </a:p>
        </p:txBody>
      </p:sp>
    </p:spTree>
    <p:extLst>
      <p:ext uri="{BB962C8B-B14F-4D97-AF65-F5344CB8AC3E}">
        <p14:creationId xmlns:p14="http://schemas.microsoft.com/office/powerpoint/2010/main" val="2032459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oAud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58" end="8381.7"/>
                </p14:media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660" y="857250"/>
            <a:ext cx="6241597" cy="35108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63" y="4279900"/>
            <a:ext cx="8229600" cy="8921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Data available at : http://people.csail.mit.edu/aschulz/paramShapeRetrieval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8229600" cy="85725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0857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Parametrization Techniques</a:t>
            </a:r>
          </a:p>
        </p:txBody>
      </p:sp>
      <p:pic>
        <p:nvPicPr>
          <p:cNvPr id="16" name="Picture 15" descr="Screen Shot 2014-07-13 at 8.3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9" y="1245595"/>
            <a:ext cx="2723985" cy="76708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7554" y="2145452"/>
            <a:ext cx="2160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[Gal et al 2009]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67864" y="2145452"/>
            <a:ext cx="2899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</a:t>
            </a:r>
            <a:r>
              <a:rPr lang="en-US" sz="1400" dirty="0" err="1"/>
              <a:t>Bokeloh</a:t>
            </a:r>
            <a:r>
              <a:rPr lang="en-US" sz="1400" dirty="0"/>
              <a:t> et al 2012]</a:t>
            </a:r>
          </a:p>
        </p:txBody>
      </p:sp>
      <p:pic>
        <p:nvPicPr>
          <p:cNvPr id="24" name="Picture 23" descr="Screen Shot 2014-07-14 at 11.16.01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t="3213" r="1"/>
          <a:stretch/>
        </p:blipFill>
        <p:spPr>
          <a:xfrm>
            <a:off x="6167864" y="1200878"/>
            <a:ext cx="2832175" cy="7934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14969" y="2145452"/>
            <a:ext cx="2767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[Zeng et al 2011]</a:t>
            </a:r>
          </a:p>
        </p:txBody>
      </p:sp>
      <p:pic>
        <p:nvPicPr>
          <p:cNvPr id="26" name="Picture 3" descr="E:\Projects\Siggraph2014\TemplateModels\conference\ze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73" y="1258295"/>
            <a:ext cx="3093185" cy="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7189" y="2719275"/>
            <a:ext cx="9555846" cy="2374643"/>
            <a:chOff x="87189" y="2719275"/>
            <a:chExt cx="9555846" cy="2374643"/>
          </a:xfrm>
        </p:grpSpPr>
        <p:grpSp>
          <p:nvGrpSpPr>
            <p:cNvPr id="7" name="Group 6"/>
            <p:cNvGrpSpPr/>
            <p:nvPr/>
          </p:nvGrpSpPr>
          <p:grpSpPr>
            <a:xfrm>
              <a:off x="6187439" y="3508269"/>
              <a:ext cx="2833219" cy="1062429"/>
              <a:chOff x="6078454" y="3033076"/>
              <a:chExt cx="2833219" cy="1062429"/>
            </a:xfrm>
          </p:grpSpPr>
          <p:pic>
            <p:nvPicPr>
              <p:cNvPr id="3075" name="Picture 3" descr="https://lh5.googleusercontent.com/tRA-WGlH_Q3Do6GDe7uB03jPwkMA8WQjk3zdJBVe6KiEX7n-8rqgkCHQY50nv6qEbm_iCI7kp7q-hSU16_jYJl0Nda9t9R7tewjhS4tOC5PYOoTyeNfacXaofQsB6QfWage198e3uzs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781"/>
              <a:stretch/>
            </p:blipFill>
            <p:spPr bwMode="auto">
              <a:xfrm>
                <a:off x="7599338" y="3197068"/>
                <a:ext cx="1312335" cy="7944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https://lh4.googleusercontent.com/XTTO4R6ecineQXhxYhEVvIymxfo598s_i_M_5wvr7A7bV5HA_-sl5JB6dxYwNFNeEb7znrRWAARlgOw4Ig3baJdPEsnlQ_35QALfU8jEd2z8DIv_s_3NqxB7SOyADMG45i1NuUJ3Mdw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8454" y="3033076"/>
                <a:ext cx="1482154" cy="1062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2914801" y="3522838"/>
              <a:ext cx="2977335" cy="1119607"/>
              <a:chOff x="1055460" y="2820327"/>
              <a:chExt cx="8840007" cy="3324225"/>
            </a:xfrm>
          </p:grpSpPr>
          <p:pic>
            <p:nvPicPr>
              <p:cNvPr id="3077" name="Picture 5" descr="https://lh5.googleusercontent.com/mQ9QANERzmrJrtZnmclW899od7riFSsWOFh5oLzLNZgdpuv6LdJZ9y-hhMGLvwQ-vOqR4HBl5qSszLs8ixmXQemBvXGIu8-BUxC8dgi1kuu8dn6Jb94doMlp32DBMSXgHuKTpGwBru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0142" y="2839377"/>
                <a:ext cx="4505325" cy="3305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8" name="Picture 6" descr="https://lh5.googleusercontent.com/JetmPOrVTE5zJCZ2vQUgbqbzi_hZ0KV01G9ndD4RuWTvbf5rFE7OBCQ6LQmWnUVo5FNZ0MHUAnPTeYAx02lxGOlZoAnv_QD3a-EIcvonp7ctLi5FcWqu--bEuvFwt9hEtjzdKEq6Uwo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5460" y="2820327"/>
                <a:ext cx="4324350" cy="3324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4" name="Picture 2" descr="https://lh5.googleusercontent.com/WABX5OCgvZV7vKpnY5LIjkEq7fV1DL2zNar0WwJ8pQ9sJJtrwMKuFM-YmrfteB9bFavl77VpG7zFFU-k3Qz78XbIpG_uxTSP0QSCURqO7IFnGruHlcs5SAzPaWr85FggKBVZk_h6eD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83" y="3456085"/>
              <a:ext cx="2635718" cy="117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219200" y="4538023"/>
              <a:ext cx="18618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[Prevost et al. 2014]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84426" y="4570698"/>
              <a:ext cx="18618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</a:t>
              </a:r>
              <a:r>
                <a:rPr lang="en-US" sz="1400" dirty="0" err="1"/>
                <a:t>Musialski</a:t>
              </a:r>
              <a:r>
                <a:rPr lang="en-US" sz="1400" dirty="0"/>
                <a:t> et al. 2015]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06664" y="4556129"/>
              <a:ext cx="18618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[</a:t>
              </a:r>
              <a:r>
                <a:rPr lang="en-US" sz="1400" dirty="0" err="1"/>
                <a:t>Bharaj</a:t>
              </a:r>
              <a:r>
                <a:rPr lang="en-US" sz="1400" dirty="0"/>
                <a:t> et al. 2015]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8049" y="3163091"/>
              <a:ext cx="2492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Linear Blend Skinning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55747" y="3156714"/>
              <a:ext cx="2492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Offset Surfaces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50073" y="3094220"/>
              <a:ext cx="2492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Cages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189" y="2719275"/>
              <a:ext cx="2853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Application Examples: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328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Modeling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510" y="1240654"/>
            <a:ext cx="2859705" cy="3227936"/>
            <a:chOff x="78510" y="1240654"/>
            <a:chExt cx="2859705" cy="3227936"/>
          </a:xfrm>
        </p:grpSpPr>
        <p:pic>
          <p:nvPicPr>
            <p:cNvPr id="20" name="Picture 19" descr="Screen Shot 2014-06-24 at 2.51.12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55"/>
            <a:stretch/>
          </p:blipFill>
          <p:spPr>
            <a:xfrm>
              <a:off x="172361" y="3053802"/>
              <a:ext cx="2765854" cy="1163369"/>
            </a:xfrm>
            <a:prstGeom prst="rect">
              <a:avLst/>
            </a:prstGeom>
          </p:spPr>
        </p:pic>
        <p:pic>
          <p:nvPicPr>
            <p:cNvPr id="23" name="Picture 22" descr="Screen Shot 2014-06-24 at 2.52.24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33"/>
            <a:stretch/>
          </p:blipFill>
          <p:spPr>
            <a:xfrm>
              <a:off x="78510" y="1240654"/>
              <a:ext cx="2743045" cy="127752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03430" y="2717497"/>
              <a:ext cx="1943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[Xu et al 2013]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2913" y="4191591"/>
              <a:ext cx="1943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[Xu et al 2011]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70600" y="1041333"/>
            <a:ext cx="2906279" cy="3763414"/>
            <a:chOff x="6070600" y="1041333"/>
            <a:chExt cx="2906279" cy="37634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3146" y="1041333"/>
              <a:ext cx="2422900" cy="136528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48995" y="2340343"/>
              <a:ext cx="16750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[Schulz et al. 2014]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01828" y="4527748"/>
              <a:ext cx="16750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[Yang et al. 2015]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070600" y="3189065"/>
              <a:ext cx="2753446" cy="1266368"/>
              <a:chOff x="157478" y="1955800"/>
              <a:chExt cx="5716781" cy="262926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6"/>
              <a:srcRect t="1666" r="39979"/>
              <a:stretch/>
            </p:blipFill>
            <p:spPr>
              <a:xfrm>
                <a:off x="157478" y="1955800"/>
                <a:ext cx="3658872" cy="262255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6"/>
              <a:srcRect l="66063" t="1666"/>
              <a:stretch/>
            </p:blipFill>
            <p:spPr>
              <a:xfrm>
                <a:off x="3805431" y="1962518"/>
                <a:ext cx="2068828" cy="2622550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3000515" y="1079433"/>
            <a:ext cx="2834712" cy="3691190"/>
            <a:chOff x="3000515" y="1079433"/>
            <a:chExt cx="2834712" cy="3691190"/>
          </a:xfrm>
        </p:grpSpPr>
        <p:pic>
          <p:nvPicPr>
            <p:cNvPr id="37" name="Picture 36" descr="Screen Shot 2014-06-24 at 2.49.16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0"/>
            <a:stretch/>
          </p:blipFill>
          <p:spPr>
            <a:xfrm>
              <a:off x="3000515" y="1079433"/>
              <a:ext cx="2834712" cy="1220838"/>
            </a:xfrm>
            <a:prstGeom prst="rect">
              <a:avLst/>
            </a:prstGeom>
          </p:spPr>
        </p:pic>
        <p:pic>
          <p:nvPicPr>
            <p:cNvPr id="38" name="Picture 37" descr="Screen Shot 2014-06-24 at 2.49.41 PM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21"/>
            <a:stretch/>
          </p:blipFill>
          <p:spPr>
            <a:xfrm>
              <a:off x="3316146" y="3005839"/>
              <a:ext cx="2249455" cy="140527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692890" y="2274691"/>
              <a:ext cx="1943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[Nan et al 2012]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85169" y="4493624"/>
              <a:ext cx="1943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[Shen et al 2012]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83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Parametric Shape Collections</a:t>
            </a:r>
          </a:p>
        </p:txBody>
      </p:sp>
      <p:pic>
        <p:nvPicPr>
          <p:cNvPr id="5" name="noAud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58" end="8381.7"/>
                </p14:media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0574" y="923925"/>
            <a:ext cx="7000875" cy="39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1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Aud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85" end="19678.7"/>
                </p14:media>
              </p:ext>
            </p:extLst>
          </p:nvPr>
        </p:nvPicPr>
        <p:blipFill rotWithShape="1">
          <a:blip r:embed="rId5"/>
          <a:srcRect l="56057" t="19576" r="506" b="9128"/>
          <a:stretch>
            <a:fillRect/>
          </a:stretch>
        </p:blipFill>
        <p:spPr>
          <a:xfrm>
            <a:off x="2718802" y="1268892"/>
            <a:ext cx="3028246" cy="2795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90" y="0"/>
            <a:ext cx="9056810" cy="857250"/>
          </a:xfrm>
        </p:spPr>
        <p:txBody>
          <a:bodyPr>
            <a:normAutofit/>
          </a:bodyPr>
          <a:lstStyle/>
          <a:p>
            <a:r>
              <a:rPr lang="en-US" dirty="0"/>
              <a:t>Retrieval in Parametric Shape Collections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3" y="1601330"/>
            <a:ext cx="1433091" cy="182702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85205" y="1601330"/>
            <a:ext cx="1966391" cy="2324629"/>
            <a:chOff x="6785205" y="1601330"/>
            <a:chExt cx="1966391" cy="23246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5205" y="1601330"/>
              <a:ext cx="1831096" cy="19748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91096" y="3464294"/>
              <a:ext cx="1460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Query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23849" y="1139370"/>
            <a:ext cx="5857875" cy="31419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70000" y="4402398"/>
            <a:ext cx="421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Parametric Shape Collection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4500" y="1268892"/>
            <a:ext cx="1993899" cy="2721863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14800" y="3638550"/>
            <a:ext cx="419100" cy="3522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51918" y="1268892"/>
            <a:ext cx="1993899" cy="2721863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Pipeline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82178" y="2252057"/>
            <a:ext cx="1254814" cy="788691"/>
            <a:chOff x="4182178" y="2252057"/>
            <a:chExt cx="1254814" cy="788691"/>
          </a:xfrm>
        </p:grpSpPr>
        <p:sp>
          <p:nvSpPr>
            <p:cNvPr id="3" name="TextBox 2"/>
            <p:cNvSpPr txBox="1"/>
            <p:nvPr/>
          </p:nvSpPr>
          <p:spPr>
            <a:xfrm>
              <a:off x="4465443" y="2252057"/>
              <a:ext cx="9715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?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 rot="10800000">
              <a:off x="4182178" y="2757737"/>
              <a:ext cx="856953" cy="2830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1" descr="E:\TemplateModels\renderedImages\robin_render\robin_render\in1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r="9101" b="8702"/>
          <a:stretch/>
        </p:blipFill>
        <p:spPr bwMode="auto">
          <a:xfrm>
            <a:off x="561275" y="826749"/>
            <a:ext cx="1442646" cy="131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E:\TemplateModels\renderedImages\robin_render\robin_render\in1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18745" r="7542" b="6889"/>
          <a:stretch/>
        </p:blipFill>
        <p:spPr bwMode="auto">
          <a:xfrm>
            <a:off x="495915" y="2160678"/>
            <a:ext cx="1436603" cy="118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E:\TemplateModels\renderedImages\robin_render\robin_render\in1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78" y="3283330"/>
            <a:ext cx="1147440" cy="11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-224193" y="4330120"/>
            <a:ext cx="316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Parametric Shape </a:t>
            </a:r>
          </a:p>
          <a:p>
            <a:pPr algn="ctr"/>
            <a:r>
              <a:rPr lang="en-US" dirty="0"/>
              <a:t>Collection</a:t>
            </a:r>
          </a:p>
        </p:txBody>
      </p:sp>
      <p:pic>
        <p:nvPicPr>
          <p:cNvPr id="23" name="Picture 9" descr="E:\TemplateModels\renderedImages\robin_render\robin_render\in1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88E4B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92" y="1876582"/>
            <a:ext cx="1681455" cy="16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900740" y="3548124"/>
            <a:ext cx="254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Query Shape</a:t>
            </a:r>
          </a:p>
        </p:txBody>
      </p:sp>
    </p:spTree>
    <p:extLst>
      <p:ext uri="{BB962C8B-B14F-4D97-AF65-F5344CB8AC3E}">
        <p14:creationId xmlns:p14="http://schemas.microsoft.com/office/powerpoint/2010/main" val="1338217930"/>
      </p:ext>
    </p:extLst>
  </p:cSld>
  <p:clrMapOvr>
    <a:masterClrMapping/>
  </p:clrMapOvr>
</p:sld>
</file>

<file path=ppt/theme/theme1.xml><?xml version="1.0" encoding="utf-8"?>
<a:theme xmlns:a="http://schemas.openxmlformats.org/drawingml/2006/main" name="S14_Preso">
  <a:themeElements>
    <a:clrScheme name="SIG2014">
      <a:dk1>
        <a:srgbClr val="413B36"/>
      </a:dk1>
      <a:lt1>
        <a:sysClr val="window" lastClr="FFFFFF"/>
      </a:lt1>
      <a:dk2>
        <a:srgbClr val="413B36"/>
      </a:dk2>
      <a:lt2>
        <a:srgbClr val="F8F8F8"/>
      </a:lt2>
      <a:accent1>
        <a:srgbClr val="413B36"/>
      </a:accent1>
      <a:accent2>
        <a:srgbClr val="D94E32"/>
      </a:accent2>
      <a:accent3>
        <a:srgbClr val="008F73"/>
      </a:accent3>
      <a:accent4>
        <a:srgbClr val="ACA091"/>
      </a:accent4>
      <a:accent5>
        <a:srgbClr val="5F5F5F"/>
      </a:accent5>
      <a:accent6>
        <a:srgbClr val="4D4D4D"/>
      </a:accent6>
      <a:hlink>
        <a:srgbClr val="D94E32"/>
      </a:hlink>
      <a:folHlink>
        <a:srgbClr val="DC79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51103</TotalTime>
  <Words>989</Words>
  <Application>Microsoft Office PowerPoint</Application>
  <PresentationFormat>On-screen Show (16:9)</PresentationFormat>
  <Paragraphs>370</Paragraphs>
  <Slides>49</Slides>
  <Notes>49</Notes>
  <HiddenSlides>0</HiddenSlides>
  <MMClips>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Cambria Math</vt:lpstr>
      <vt:lpstr>S14_Preso</vt:lpstr>
      <vt:lpstr>Bitmap Image</vt:lpstr>
      <vt:lpstr>Retrieval on Parametric Shape Collections</vt:lpstr>
      <vt:lpstr>Shape Retrieval</vt:lpstr>
      <vt:lpstr>Parametrization</vt:lpstr>
      <vt:lpstr>Available Collections</vt:lpstr>
      <vt:lpstr>Parametrization Techniques</vt:lpstr>
      <vt:lpstr>Data-Driven Modeling</vt:lpstr>
      <vt:lpstr>Parametric Shape Collections</vt:lpstr>
      <vt:lpstr>Retrieval in Parametric Shape Collections</vt:lpstr>
      <vt:lpstr>Typical Pipeline</vt:lpstr>
      <vt:lpstr>Typical Pipeline Fit-First</vt:lpstr>
      <vt:lpstr>Our Approach</vt:lpstr>
      <vt:lpstr>Retrieval Using Descriptors</vt:lpstr>
      <vt:lpstr>Shape Retrieval with Descriptors</vt:lpstr>
      <vt:lpstr>Parametric Shape Retrieval with Descriptors</vt:lpstr>
      <vt:lpstr>Parametric Shape Retrieval with Descriptors</vt:lpstr>
      <vt:lpstr>Parametric Shape Retrieval with Descriptors</vt:lpstr>
      <vt:lpstr>Regions in Descriptor Space</vt:lpstr>
      <vt:lpstr>Parametric Shape Retrieval with Descriptors</vt:lpstr>
      <vt:lpstr>Approach </vt:lpstr>
      <vt:lpstr>Technical Contribution</vt:lpstr>
      <vt:lpstr>Accuracy Criteria</vt:lpstr>
      <vt:lpstr>Coverage and Tightness</vt:lpstr>
      <vt:lpstr>Algorithm</vt:lpstr>
      <vt:lpstr>Choosing Between Primitives</vt:lpstr>
      <vt:lpstr>Coverage of Points and Tangents</vt:lpstr>
      <vt:lpstr>Criteria for Primitive Selection</vt:lpstr>
      <vt:lpstr>Bounding Tangent Primitives</vt:lpstr>
      <vt:lpstr>Handling the Feasible set A</vt:lpstr>
      <vt:lpstr>Our Approach: Retrieval</vt:lpstr>
      <vt:lpstr>Retrieving the Parametric Shape</vt:lpstr>
      <vt:lpstr>Parameter Fitting</vt:lpstr>
      <vt:lpstr>Evaluations</vt:lpstr>
      <vt:lpstr>Experiments: Data</vt:lpstr>
      <vt:lpstr>Experiments: Descriptors</vt:lpstr>
      <vt:lpstr>Manifold Representation: Efficiency</vt:lpstr>
      <vt:lpstr>Manifold Representation: Efficiency</vt:lpstr>
      <vt:lpstr>Querying Parametric Variations</vt:lpstr>
      <vt:lpstr>Querying Parametric Variations</vt:lpstr>
      <vt:lpstr>Comparison with Naïve Method</vt:lpstr>
      <vt:lpstr>Querying Shapes from Online Repositories</vt:lpstr>
      <vt:lpstr>Classification</vt:lpstr>
      <vt:lpstr>Classification</vt:lpstr>
      <vt:lpstr>Beyond Classification</vt:lpstr>
      <vt:lpstr>Limitation and Future work</vt:lpstr>
      <vt:lpstr>Limitation and Future work</vt:lpstr>
      <vt:lpstr>Limitation and Future work</vt:lpstr>
      <vt:lpstr>Conclusion</vt:lpstr>
      <vt:lpstr>Acknowledgements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Szymanski</dc:creator>
  <cp:lastModifiedBy>adrianas</cp:lastModifiedBy>
  <cp:revision>822</cp:revision>
  <dcterms:created xsi:type="dcterms:W3CDTF">2014-06-13T19:50:08Z</dcterms:created>
  <dcterms:modified xsi:type="dcterms:W3CDTF">2020-11-23T16:29:02Z</dcterms:modified>
</cp:coreProperties>
</file>