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6"/>
  </p:notesMasterIdLst>
  <p:handoutMasterIdLst>
    <p:handoutMasterId r:id="rId47"/>
  </p:handoutMasterIdLst>
  <p:sldIdLst>
    <p:sldId id="256" r:id="rId2"/>
    <p:sldId id="1081" r:id="rId3"/>
    <p:sldId id="1062" r:id="rId4"/>
    <p:sldId id="1180" r:id="rId5"/>
    <p:sldId id="1184" r:id="rId6"/>
    <p:sldId id="1091" r:id="rId7"/>
    <p:sldId id="1094" r:id="rId8"/>
    <p:sldId id="1097" r:id="rId9"/>
    <p:sldId id="1096" r:id="rId10"/>
    <p:sldId id="1174" r:id="rId11"/>
    <p:sldId id="1105" r:id="rId12"/>
    <p:sldId id="1104" r:id="rId13"/>
    <p:sldId id="1182" r:id="rId14"/>
    <p:sldId id="1158" r:id="rId15"/>
    <p:sldId id="1108" r:id="rId16"/>
    <p:sldId id="1109" r:id="rId17"/>
    <p:sldId id="1110" r:id="rId18"/>
    <p:sldId id="1183" r:id="rId19"/>
    <p:sldId id="1159" r:id="rId20"/>
    <p:sldId id="1148" r:id="rId21"/>
    <p:sldId id="1150" r:id="rId22"/>
    <p:sldId id="1101" r:id="rId23"/>
    <p:sldId id="1161" r:id="rId24"/>
    <p:sldId id="1162" r:id="rId25"/>
    <p:sldId id="1164" r:id="rId26"/>
    <p:sldId id="1165" r:id="rId27"/>
    <p:sldId id="1167" r:id="rId28"/>
    <p:sldId id="1140" r:id="rId29"/>
    <p:sldId id="1185" r:id="rId30"/>
    <p:sldId id="1187" r:id="rId31"/>
    <p:sldId id="1035" r:id="rId32"/>
    <p:sldId id="1188" r:id="rId33"/>
    <p:sldId id="1131" r:id="rId34"/>
    <p:sldId id="1133" r:id="rId35"/>
    <p:sldId id="1134" r:id="rId36"/>
    <p:sldId id="1186" r:id="rId37"/>
    <p:sldId id="1041" r:id="rId38"/>
    <p:sldId id="1137" r:id="rId39"/>
    <p:sldId id="1170" r:id="rId40"/>
    <p:sldId id="1172" r:id="rId41"/>
    <p:sldId id="1173" r:id="rId42"/>
    <p:sldId id="1168" r:id="rId43"/>
    <p:sldId id="1169" r:id="rId44"/>
    <p:sldId id="1127" r:id="rId4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48" userDrawn="1">
          <p15:clr>
            <a:srgbClr val="A4A3A4"/>
          </p15:clr>
        </p15:guide>
        <p15:guide id="2" pos="48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5858"/>
    <a:srgbClr val="BFBFBF"/>
    <a:srgbClr val="FF9738"/>
    <a:srgbClr val="FFFFFF"/>
    <a:srgbClr val="F3F3F2"/>
    <a:srgbClr val="DD8047"/>
    <a:srgbClr val="44714E"/>
    <a:srgbClr val="B11107"/>
    <a:srgbClr val="C0BABA"/>
    <a:srgbClr val="E5DE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6" autoAdjust="0"/>
    <p:restoredTop sz="60656" autoAdjust="0"/>
  </p:normalViewPr>
  <p:slideViewPr>
    <p:cSldViewPr snapToGrid="0">
      <p:cViewPr varScale="1">
        <p:scale>
          <a:sx n="79" d="100"/>
          <a:sy n="79" d="100"/>
        </p:scale>
        <p:origin x="1716" y="96"/>
      </p:cViewPr>
      <p:guideLst>
        <p:guide orient="horz" pos="3648"/>
        <p:guide pos="482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D00FFC1-BCE9-482B-86E1-5C118FB7BD4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7D93AFB-F8F6-47A1-A04F-5C76AAD5F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731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6F78F34-F569-4787-858A-37A70884E147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380A9B9-520F-4C99-B200-67118FF05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3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A9B9-520F-4C99-B200-67118FF058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156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b="1" dirty="0"/>
            </a:br>
            <a:endParaRPr lang="en-US" b="1" dirty="0">
              <a:effectLst/>
            </a:endParaRPr>
          </a:p>
          <a:p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A9B9-520F-4C99-B200-67118FF0587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313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A9B9-520F-4C99-B200-67118FF0587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285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A9B9-520F-4C99-B200-67118FF0587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69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A9B9-520F-4C99-B200-67118FF0587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178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A9B9-520F-4C99-B200-67118FF0587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05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A9B9-520F-4C99-B200-67118FF0587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46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A9B9-520F-4C99-B200-67118FF0587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523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A9B9-520F-4C99-B200-67118FF0587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628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A9B9-520F-4C99-B200-67118FF0587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529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A9B9-520F-4C99-B200-67118FF0587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013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A9B9-520F-4C99-B200-67118FF0587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1674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A9B9-520F-4C99-B200-67118FF0587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0985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A9B9-520F-4C99-B200-67118FF0587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687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A9B9-520F-4C99-B200-67118FF0587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0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A9B9-520F-4C99-B200-67118FF0587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308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A9B9-520F-4C99-B200-67118FF0587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6216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A9B9-520F-4C99-B200-67118FF0587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2553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A9B9-520F-4C99-B200-67118FF0587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059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A9B9-520F-4C99-B200-67118FF0587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7184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A9B9-520F-4C99-B200-67118FF0587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2790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A9B9-520F-4C99-B200-67118FF0587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0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A9B9-520F-4C99-B200-67118FF0587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5808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A9B9-520F-4C99-B200-67118FF0587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3272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A9B9-520F-4C99-B200-67118FF0587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4971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A9B9-520F-4C99-B200-67118FF0587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960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A9B9-520F-4C99-B200-67118FF0587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0481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A9B9-520F-4C99-B200-67118FF0587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955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A9B9-520F-4C99-B200-67118FF0587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0581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A9B9-520F-4C99-B200-67118FF0587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03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A9B9-520F-4C99-B200-67118FF0587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1271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A9B9-520F-4C99-B200-67118FF0587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823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A9B9-520F-4C99-B200-67118FF0587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351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0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A9B9-520F-4C99-B200-67118FF0587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858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A9B9-520F-4C99-B200-67118FF0587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730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A9B9-520F-4C99-B200-67118FF0587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074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A9B9-520F-4C99-B200-67118FF0587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13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0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A9B9-520F-4C99-B200-67118FF0587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9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A9B9-520F-4C99-B200-67118FF0587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45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A9B9-520F-4C99-B200-67118FF0587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54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A9B9-520F-4C99-B200-67118FF0587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60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1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A9B9-520F-4C99-B200-67118FF0587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68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E973-B00A-49F0-9DE3-27343E224174}" type="datetime1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F48DB-F7D2-4E9E-A115-6FB947EE9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57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210A3-04C3-4439-9E77-01834CD5E889}" type="datetime1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F48DB-F7D2-4E9E-A115-6FB947EE9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70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05C81-DC9E-44E8-9BF1-08A14120E58F}" type="datetime1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F48DB-F7D2-4E9E-A115-6FB947EE9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847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14450"/>
            <a:ext cx="10515600" cy="4862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A3343-4ED5-49D7-A114-56B6DD7EB8BD}" type="datetime1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F48DB-F7D2-4E9E-A115-6FB947EE9DD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6037"/>
            <a:ext cx="12115800" cy="982663"/>
          </a:xfrm>
        </p:spPr>
        <p:txBody>
          <a:bodyPr>
            <a:noAutofit/>
          </a:bodyPr>
          <a:lstStyle>
            <a:lvl1pPr>
              <a:defRPr sz="540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5877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3978B-DFFB-42D2-83DD-29BBFA83054B}" type="datetime1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F48DB-F7D2-4E9E-A115-6FB947EE9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918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E719-05CD-4508-8CF1-C2BF7AA3C60F}" type="datetime1">
              <a:rPr lang="en-US" smtClean="0"/>
              <a:t>11/23/2020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F48DB-F7D2-4E9E-A115-6FB947EE9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56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A989D-3B5F-4030-BD3D-052C3E4EF3A0}" type="datetime1">
              <a:rPr lang="en-US" smtClean="0"/>
              <a:t>11/23/2020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F48DB-F7D2-4E9E-A115-6FB947EE9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034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E41F2-99B9-48B1-9CF7-5C257E6B04A2}" type="datetime1">
              <a:rPr lang="en-US" smtClean="0"/>
              <a:t>11/23/2020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F48DB-F7D2-4E9E-A115-6FB947EE9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24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1954C-FE14-41DB-A90B-13EFC279E00E}" type="datetime1">
              <a:rPr lang="en-US" smtClean="0"/>
              <a:t>11/23/2020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F48DB-F7D2-4E9E-A115-6FB947EE9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576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853E-3B77-48CC-BCEB-41B82E953391}" type="datetime1">
              <a:rPr lang="en-US" smtClean="0"/>
              <a:t>11/23/2020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F48DB-F7D2-4E9E-A115-6FB947EE9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94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66F1A-D468-46DD-8347-F4901D9C8DBD}" type="datetime1">
              <a:rPr lang="en-US" smtClean="0"/>
              <a:t>11/23/2020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F48DB-F7D2-4E9E-A115-6FB947EE9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92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FBF83-0482-4D67-A0E3-6A58D97EC54C}" type="datetime1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F48DB-F7D2-4E9E-A115-6FB947EE9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85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1450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37.xml"/><Relationship Id="rId9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21" Type="http://schemas.openxmlformats.org/officeDocument/2006/relationships/image" Target="../media/image30.png"/><Relationship Id="rId12" Type="http://schemas.openxmlformats.org/officeDocument/2006/relationships/image" Target="../media/image12.png"/><Relationship Id="rId17" Type="http://schemas.openxmlformats.org/officeDocument/2006/relationships/image" Target="../media/image21.png"/><Relationship Id="rId25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1.png"/><Relationship Id="rId24" Type="http://schemas.openxmlformats.org/officeDocument/2006/relationships/image" Target="../media/image16.png"/><Relationship Id="rId15" Type="http://schemas.microsoft.com/office/2007/relationships/hdphoto" Target="../media/hdphoto2.wdp"/><Relationship Id="rId23" Type="http://schemas.openxmlformats.org/officeDocument/2006/relationships/image" Target="../media/image15.png"/><Relationship Id="rId10" Type="http://schemas.openxmlformats.org/officeDocument/2006/relationships/image" Target="../media/image230.png"/><Relationship Id="rId14" Type="http://schemas.openxmlformats.org/officeDocument/2006/relationships/image" Target="../media/image13.png"/><Relationship Id="rId22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38.xml"/><Relationship Id="rId9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39.xml"/><Relationship Id="rId9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notesSlide" Target="../notesSlides/notesSlide42.xml"/></Relationships>
</file>

<file path=ppt/slides/_rels/slide5.xml.rels><?xml version="1.0" encoding="UTF-8" standalone="yes"?>
<Relationships xmlns="http://schemas.openxmlformats.org/package/2006/relationships"><Relationship Id="rId21" Type="http://schemas.openxmlformats.org/officeDocument/2006/relationships/image" Target="../media/image16.png"/><Relationship Id="rId7" Type="http://schemas.openxmlformats.org/officeDocument/2006/relationships/image" Target="../media/image152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40.png"/><Relationship Id="rId10" Type="http://schemas.openxmlformats.org/officeDocument/2006/relationships/image" Target="../media/image230.png"/><Relationship Id="rId2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Interactive Exploration of Design Trade-offs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36571"/>
            <a:ext cx="9144000" cy="1981200"/>
          </a:xfrm>
        </p:spPr>
        <p:txBody>
          <a:bodyPr>
            <a:normAutofit/>
          </a:bodyPr>
          <a:lstStyle/>
          <a:p>
            <a:r>
              <a:rPr lang="en-US" sz="3200" dirty="0"/>
              <a:t>Adriana Schulz, Harrison Wang, </a:t>
            </a:r>
            <a:r>
              <a:rPr lang="en-US" sz="3200" dirty="0" err="1"/>
              <a:t>Eitan</a:t>
            </a:r>
            <a:r>
              <a:rPr lang="en-US" sz="3200" dirty="0"/>
              <a:t> </a:t>
            </a:r>
            <a:r>
              <a:rPr lang="en-US" sz="3200" dirty="0" err="1"/>
              <a:t>Grinspun</a:t>
            </a:r>
            <a:r>
              <a:rPr lang="en-US" sz="3200" dirty="0"/>
              <a:t>, </a:t>
            </a:r>
          </a:p>
          <a:p>
            <a:r>
              <a:rPr lang="en-US" sz="3200" dirty="0"/>
              <a:t>Justin Solomon,  and </a:t>
            </a:r>
            <a:r>
              <a:rPr lang="en-US" sz="3200" dirty="0" err="1"/>
              <a:t>Wojciech</a:t>
            </a:r>
            <a:r>
              <a:rPr lang="en-US" sz="3200" dirty="0"/>
              <a:t> </a:t>
            </a:r>
            <a:r>
              <a:rPr lang="en-US" sz="3200" dirty="0" err="1"/>
              <a:t>Matusik</a:t>
            </a:r>
            <a:endParaRPr lang="en-US" sz="3200" dirty="0"/>
          </a:p>
        </p:txBody>
      </p:sp>
      <p:pic>
        <p:nvPicPr>
          <p:cNvPr id="36866" name="Picture 2" descr="Image result for mit cs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633" y="5434464"/>
            <a:ext cx="2137682" cy="130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853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 150"/>
          <p:cNvGrpSpPr/>
          <p:nvPr/>
        </p:nvGrpSpPr>
        <p:grpSpPr>
          <a:xfrm>
            <a:off x="639192" y="1822485"/>
            <a:ext cx="4861892" cy="3978415"/>
            <a:chOff x="639192" y="1822485"/>
            <a:chExt cx="4861892" cy="3978415"/>
          </a:xfrm>
        </p:grpSpPr>
        <p:grpSp>
          <p:nvGrpSpPr>
            <p:cNvPr id="152" name="Group 151"/>
            <p:cNvGrpSpPr/>
            <p:nvPr/>
          </p:nvGrpSpPr>
          <p:grpSpPr>
            <a:xfrm>
              <a:off x="1617222" y="1822485"/>
              <a:ext cx="3057196" cy="2543087"/>
              <a:chOff x="1601785" y="1960135"/>
              <a:chExt cx="2895600" cy="2408665"/>
            </a:xfrm>
          </p:grpSpPr>
          <p:cxnSp>
            <p:nvCxnSpPr>
              <p:cNvPr id="155" name="Straight Arrow Connector 154"/>
              <p:cNvCxnSpPr/>
              <p:nvPr/>
            </p:nvCxnSpPr>
            <p:spPr>
              <a:xfrm flipV="1">
                <a:off x="1638300" y="1960135"/>
                <a:ext cx="0" cy="2408665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/>
              <p:cNvCxnSpPr/>
              <p:nvPr/>
            </p:nvCxnSpPr>
            <p:spPr>
              <a:xfrm>
                <a:off x="1601785" y="4338637"/>
                <a:ext cx="2895600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3" name="Straight Arrow Connector 152"/>
            <p:cNvCxnSpPr/>
            <p:nvPr/>
          </p:nvCxnSpPr>
          <p:spPr>
            <a:xfrm flipH="1">
              <a:off x="639192" y="4333725"/>
              <a:ext cx="1016584" cy="96662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53"/>
            <p:cNvSpPr txBox="1"/>
            <p:nvPr/>
          </p:nvSpPr>
          <p:spPr>
            <a:xfrm>
              <a:off x="1139085" y="5216125"/>
              <a:ext cx="43619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</a:rPr>
                <a:t>Design Space</a:t>
              </a: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8227577" y="2299128"/>
            <a:ext cx="2651108" cy="2187696"/>
            <a:chOff x="8227577" y="2299128"/>
            <a:chExt cx="2651108" cy="2187696"/>
          </a:xfrm>
        </p:grpSpPr>
        <p:sp>
          <p:nvSpPr>
            <p:cNvPr id="132" name="Oval 131"/>
            <p:cNvSpPr/>
            <p:nvPr/>
          </p:nvSpPr>
          <p:spPr>
            <a:xfrm flipH="1" flipV="1">
              <a:off x="8927265" y="2581055"/>
              <a:ext cx="1597922" cy="11784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c 132"/>
            <p:cNvSpPr/>
            <p:nvPr/>
          </p:nvSpPr>
          <p:spPr>
            <a:xfrm flipH="1" flipV="1">
              <a:off x="9267283" y="2695245"/>
              <a:ext cx="1257904" cy="1791579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Arc 133"/>
            <p:cNvSpPr/>
            <p:nvPr/>
          </p:nvSpPr>
          <p:spPr>
            <a:xfrm rot="3020901" flipH="1" flipV="1">
              <a:off x="8575345" y="2783221"/>
              <a:ext cx="1257904" cy="1324363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Arc 134"/>
            <p:cNvSpPr/>
            <p:nvPr/>
          </p:nvSpPr>
          <p:spPr>
            <a:xfrm rot="5400000" flipH="1" flipV="1">
              <a:off x="8380609" y="2373816"/>
              <a:ext cx="1257904" cy="1563967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Arc 135"/>
            <p:cNvSpPr/>
            <p:nvPr/>
          </p:nvSpPr>
          <p:spPr>
            <a:xfrm rot="9461939" flipH="1" flipV="1">
              <a:off x="8665044" y="2299128"/>
              <a:ext cx="897132" cy="1547114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Arc 136"/>
            <p:cNvSpPr/>
            <p:nvPr/>
          </p:nvSpPr>
          <p:spPr>
            <a:xfrm rot="12705827" flipH="1" flipV="1">
              <a:off x="9697439" y="2339831"/>
              <a:ext cx="1100039" cy="1563967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Arc 137"/>
            <p:cNvSpPr/>
            <p:nvPr/>
          </p:nvSpPr>
          <p:spPr>
            <a:xfrm rot="17508071" flipH="1" flipV="1">
              <a:off x="9568065" y="2736518"/>
              <a:ext cx="1257904" cy="1363337"/>
            </a:xfrm>
            <a:prstGeom prst="arc">
              <a:avLst>
                <a:gd name="adj1" fmla="val 11358024"/>
                <a:gd name="adj2" fmla="val 538994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Arc 138"/>
            <p:cNvSpPr/>
            <p:nvPr/>
          </p:nvSpPr>
          <p:spPr>
            <a:xfrm rot="10224108" flipH="1" flipV="1">
              <a:off x="9129508" y="2305939"/>
              <a:ext cx="1257904" cy="1314306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of Manifolds</a:t>
            </a:r>
          </a:p>
        </p:txBody>
      </p:sp>
      <p:grpSp>
        <p:nvGrpSpPr>
          <p:cNvPr id="87" name="Group 86"/>
          <p:cNvGrpSpPr/>
          <p:nvPr/>
        </p:nvGrpSpPr>
        <p:grpSpPr>
          <a:xfrm>
            <a:off x="7629023" y="1793833"/>
            <a:ext cx="4535991" cy="3989711"/>
            <a:chOff x="1245764" y="2396165"/>
            <a:chExt cx="4535991" cy="3989711"/>
          </a:xfrm>
        </p:grpSpPr>
        <p:sp>
          <p:nvSpPr>
            <p:cNvPr id="90" name="TextBox 89"/>
            <p:cNvSpPr txBox="1"/>
            <p:nvPr/>
          </p:nvSpPr>
          <p:spPr>
            <a:xfrm>
              <a:off x="1245764" y="5801101"/>
              <a:ext cx="45359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</a:rPr>
                <a:t>Performance Space</a:t>
              </a:r>
            </a:p>
          </p:txBody>
        </p:sp>
        <p:grpSp>
          <p:nvGrpSpPr>
            <p:cNvPr id="91" name="Group 90"/>
            <p:cNvGrpSpPr/>
            <p:nvPr/>
          </p:nvGrpSpPr>
          <p:grpSpPr>
            <a:xfrm>
              <a:off x="1532506" y="2396165"/>
              <a:ext cx="3057196" cy="2949926"/>
              <a:chOff x="1601785" y="1574800"/>
              <a:chExt cx="2895600" cy="2794000"/>
            </a:xfrm>
          </p:grpSpPr>
          <p:cxnSp>
            <p:nvCxnSpPr>
              <p:cNvPr id="92" name="Straight Arrow Connector 91"/>
              <p:cNvCxnSpPr/>
              <p:nvPr/>
            </p:nvCxnSpPr>
            <p:spPr>
              <a:xfrm flipV="1">
                <a:off x="1638300" y="1574800"/>
                <a:ext cx="0" cy="279400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Arrow Connector 92"/>
              <p:cNvCxnSpPr/>
              <p:nvPr/>
            </p:nvCxnSpPr>
            <p:spPr>
              <a:xfrm>
                <a:off x="1601785" y="4338637"/>
                <a:ext cx="2895600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1614540" y="1785636"/>
                <a:ext cx="85867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540" y="1785636"/>
                <a:ext cx="858678" cy="430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Cube 99"/>
          <p:cNvSpPr/>
          <p:nvPr/>
        </p:nvSpPr>
        <p:spPr>
          <a:xfrm>
            <a:off x="1099764" y="3028256"/>
            <a:ext cx="2597548" cy="1885373"/>
          </a:xfrm>
          <a:prstGeom prst="cube">
            <a:avLst>
              <a:gd name="adj" fmla="val 30371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/>
          <p:cNvSpPr txBox="1"/>
          <p:nvPr/>
        </p:nvSpPr>
        <p:spPr>
          <a:xfrm>
            <a:off x="9554564" y="1447399"/>
            <a:ext cx="45359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Pareto Front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2533938" y="1509505"/>
            <a:ext cx="45359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Pareto 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TextBox 148"/>
              <p:cNvSpPr txBox="1"/>
              <p:nvPr/>
            </p:nvSpPr>
            <p:spPr>
              <a:xfrm>
                <a:off x="8006717" y="1683478"/>
                <a:ext cx="858678" cy="4385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9" name="TextBox 1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6717" y="1683478"/>
                <a:ext cx="858678" cy="43858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4042991" y="2697073"/>
            <a:ext cx="3888781" cy="2718896"/>
            <a:chOff x="4042991" y="2697073"/>
            <a:chExt cx="3888781" cy="2718896"/>
          </a:xfrm>
        </p:grpSpPr>
        <p:sp>
          <p:nvSpPr>
            <p:cNvPr id="57" name="Arc 56"/>
            <p:cNvSpPr/>
            <p:nvPr/>
          </p:nvSpPr>
          <p:spPr>
            <a:xfrm>
              <a:off x="4042991" y="2697073"/>
              <a:ext cx="3888781" cy="2213052"/>
            </a:xfrm>
            <a:prstGeom prst="arc">
              <a:avLst>
                <a:gd name="adj1" fmla="val 12222112"/>
                <a:gd name="adj2" fmla="val 20189793"/>
              </a:avLst>
            </a:prstGeom>
            <a:ln w="76200">
              <a:solidFill>
                <a:schemeClr val="accent4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Arc 60"/>
            <p:cNvSpPr/>
            <p:nvPr/>
          </p:nvSpPr>
          <p:spPr>
            <a:xfrm>
              <a:off x="4042991" y="2798242"/>
              <a:ext cx="3888781" cy="2213052"/>
            </a:xfrm>
            <a:prstGeom prst="arc">
              <a:avLst>
                <a:gd name="adj1" fmla="val 12222112"/>
                <a:gd name="adj2" fmla="val 20189793"/>
              </a:avLst>
            </a:prstGeom>
            <a:ln w="76200">
              <a:solidFill>
                <a:schemeClr val="accent4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Arc 61"/>
            <p:cNvSpPr/>
            <p:nvPr/>
          </p:nvSpPr>
          <p:spPr>
            <a:xfrm>
              <a:off x="4042991" y="2899411"/>
              <a:ext cx="3888781" cy="2213052"/>
            </a:xfrm>
            <a:prstGeom prst="arc">
              <a:avLst>
                <a:gd name="adj1" fmla="val 12222112"/>
                <a:gd name="adj2" fmla="val 20189793"/>
              </a:avLst>
            </a:prstGeom>
            <a:ln w="76200">
              <a:solidFill>
                <a:schemeClr val="accent3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Arc 62"/>
            <p:cNvSpPr/>
            <p:nvPr/>
          </p:nvSpPr>
          <p:spPr>
            <a:xfrm>
              <a:off x="4042991" y="3000580"/>
              <a:ext cx="3888781" cy="2213052"/>
            </a:xfrm>
            <a:prstGeom prst="arc">
              <a:avLst>
                <a:gd name="adj1" fmla="val 12222112"/>
                <a:gd name="adj2" fmla="val 20189793"/>
              </a:avLst>
            </a:prstGeom>
            <a:ln w="76200">
              <a:solidFill>
                <a:schemeClr val="accent5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Arc 63"/>
            <p:cNvSpPr/>
            <p:nvPr/>
          </p:nvSpPr>
          <p:spPr>
            <a:xfrm>
              <a:off x="4042991" y="3101749"/>
              <a:ext cx="3888781" cy="2213052"/>
            </a:xfrm>
            <a:prstGeom prst="arc">
              <a:avLst>
                <a:gd name="adj1" fmla="val 12222112"/>
                <a:gd name="adj2" fmla="val 20189793"/>
              </a:avLst>
            </a:prstGeom>
            <a:ln w="76200">
              <a:solidFill>
                <a:schemeClr val="accent6">
                  <a:lumMod val="50000"/>
                  <a:lumOff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Arc 64"/>
            <p:cNvSpPr/>
            <p:nvPr/>
          </p:nvSpPr>
          <p:spPr>
            <a:xfrm>
              <a:off x="4042991" y="3202917"/>
              <a:ext cx="3888781" cy="2213052"/>
            </a:xfrm>
            <a:prstGeom prst="arc">
              <a:avLst>
                <a:gd name="adj1" fmla="val 12222112"/>
                <a:gd name="adj2" fmla="val 20189793"/>
              </a:avLst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83376" y="3248184"/>
            <a:ext cx="3230970" cy="4130133"/>
            <a:chOff x="1183376" y="3248184"/>
            <a:chExt cx="3230970" cy="4130133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1715670" y="3280029"/>
              <a:ext cx="326002" cy="570050"/>
            </a:xfrm>
            <a:prstGeom prst="line">
              <a:avLst/>
            </a:prstGeom>
            <a:ln w="57150">
              <a:solidFill>
                <a:schemeClr val="accent6">
                  <a:lumMod val="50000"/>
                  <a:lumOff val="50000"/>
                </a:schemeClr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183376" y="4309443"/>
              <a:ext cx="900707" cy="455289"/>
            </a:xfrm>
            <a:prstGeom prst="line">
              <a:avLst/>
            </a:prstGeom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2509935" y="4083591"/>
              <a:ext cx="491387" cy="306394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2046301" y="3248184"/>
              <a:ext cx="564874" cy="45388"/>
            </a:xfrm>
            <a:prstGeom prst="line">
              <a:avLst/>
            </a:prstGeom>
            <a:ln w="5715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3434898" y="3631555"/>
              <a:ext cx="90587" cy="504065"/>
            </a:xfrm>
            <a:prstGeom prst="line">
              <a:avLst/>
            </a:prstGeom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 flipV="1">
              <a:off x="3001322" y="4083591"/>
              <a:ext cx="433576" cy="52029"/>
            </a:xfrm>
            <a:prstGeom prst="line">
              <a:avLst/>
            </a:prstGeom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1256464" y="5900989"/>
                  <a:ext cx="3157882" cy="14773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/>
                    <a:t>Affine Subspaces</a:t>
                  </a:r>
                </a:p>
                <a:p>
                  <a:r>
                    <a:rPr lang="en-US" dirty="0"/>
                    <a:t>(Bounded,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a14:m>
                  <a:r>
                    <a:rPr lang="en-US" dirty="0"/>
                    <a:t> dimensional) </a:t>
                  </a:r>
                </a:p>
                <a:p>
                  <a:endParaRPr lang="en-US" sz="2400" dirty="0"/>
                </a:p>
                <a:p>
                  <a:endParaRPr lang="en-US" sz="24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6464" y="5900989"/>
                  <a:ext cx="3157882" cy="147732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2896" t="-33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/>
          <p:cNvGrpSpPr/>
          <p:nvPr/>
        </p:nvGrpSpPr>
        <p:grpSpPr>
          <a:xfrm>
            <a:off x="8234881" y="2508288"/>
            <a:ext cx="3183741" cy="4864372"/>
            <a:chOff x="8234881" y="2508288"/>
            <a:chExt cx="3183741" cy="48643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/>
                <p:cNvSpPr txBox="1"/>
                <p:nvPr/>
              </p:nvSpPr>
              <p:spPr>
                <a:xfrm>
                  <a:off x="8260740" y="5895332"/>
                  <a:ext cx="3157882" cy="14773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/>
                    <a:t>Manifolds</a:t>
                  </a:r>
                </a:p>
                <a:p>
                  <a:r>
                    <a:rPr lang="en-US" dirty="0"/>
                    <a:t>(Bounded,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a14:m>
                  <a:r>
                    <a:rPr lang="en-US" dirty="0"/>
                    <a:t> dimensional) </a:t>
                  </a:r>
                </a:p>
                <a:p>
                  <a:endParaRPr lang="en-US" sz="2400" dirty="0"/>
                </a:p>
                <a:p>
                  <a:endParaRPr lang="en-US" sz="2400" dirty="0"/>
                </a:p>
              </p:txBody>
            </p:sp>
          </mc:Choice>
          <mc:Fallback xmlns="">
            <p:sp>
              <p:nvSpPr>
                <p:cNvPr id="67" name="TextBox 6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0740" y="5895332"/>
                  <a:ext cx="3157882" cy="147732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2896" t="-33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0" name="Group 69"/>
            <p:cNvGrpSpPr/>
            <p:nvPr/>
          </p:nvGrpSpPr>
          <p:grpSpPr>
            <a:xfrm>
              <a:off x="8234881" y="2508288"/>
              <a:ext cx="2298352" cy="1974032"/>
              <a:chOff x="8234881" y="2508288"/>
              <a:chExt cx="2298352" cy="1974032"/>
            </a:xfrm>
          </p:grpSpPr>
          <p:sp>
            <p:nvSpPr>
              <p:cNvPr id="71" name="Arc 70"/>
              <p:cNvSpPr/>
              <p:nvPr/>
            </p:nvSpPr>
            <p:spPr>
              <a:xfrm rot="5400000" flipH="1" flipV="1">
                <a:off x="8387913" y="2378245"/>
                <a:ext cx="1257904" cy="1563967"/>
              </a:xfrm>
              <a:prstGeom prst="arc">
                <a:avLst>
                  <a:gd name="adj1" fmla="val 15758686"/>
                  <a:gd name="adj2" fmla="val 16928977"/>
                </a:avLst>
              </a:prstGeom>
              <a:noFill/>
              <a:ln w="571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2" name="Group 71"/>
              <p:cNvGrpSpPr/>
              <p:nvPr/>
            </p:nvGrpSpPr>
            <p:grpSpPr>
              <a:xfrm>
                <a:off x="8235252" y="2508288"/>
                <a:ext cx="2297981" cy="1974032"/>
                <a:chOff x="8235252" y="2508288"/>
                <a:chExt cx="2297981" cy="1974032"/>
              </a:xfrm>
            </p:grpSpPr>
            <p:grpSp>
              <p:nvGrpSpPr>
                <p:cNvPr id="73" name="Group 72"/>
                <p:cNvGrpSpPr/>
                <p:nvPr/>
              </p:nvGrpSpPr>
              <p:grpSpPr>
                <a:xfrm>
                  <a:off x="8235623" y="2519029"/>
                  <a:ext cx="2297610" cy="1959977"/>
                  <a:chOff x="8577889" y="3015597"/>
                  <a:chExt cx="2297610" cy="1959977"/>
                </a:xfrm>
              </p:grpSpPr>
              <p:sp>
                <p:nvSpPr>
                  <p:cNvPr id="76" name="Arc 75"/>
                  <p:cNvSpPr/>
                  <p:nvPr/>
                </p:nvSpPr>
                <p:spPr>
                  <a:xfrm flipH="1" flipV="1">
                    <a:off x="9617595" y="3183995"/>
                    <a:ext cx="1257904" cy="1791579"/>
                  </a:xfrm>
                  <a:prstGeom prst="arc">
                    <a:avLst>
                      <a:gd name="adj1" fmla="val 16175757"/>
                      <a:gd name="adj2" fmla="val 17889158"/>
                    </a:avLst>
                  </a:prstGeom>
                  <a:noFill/>
                  <a:ln w="57150"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5400000" flipH="1" flipV="1">
                    <a:off x="8730921" y="2862565"/>
                    <a:ext cx="1257904" cy="1563967"/>
                  </a:xfrm>
                  <a:prstGeom prst="arc">
                    <a:avLst>
                      <a:gd name="adj1" fmla="val 14475920"/>
                      <a:gd name="adj2" fmla="val 15714253"/>
                    </a:avLst>
                  </a:prstGeom>
                  <a:noFill/>
                  <a:ln w="57150"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Arc 77"/>
                  <p:cNvSpPr/>
                  <p:nvPr/>
                </p:nvSpPr>
                <p:spPr>
                  <a:xfrm rot="3020901" flipH="1" flipV="1">
                    <a:off x="8925657" y="3271970"/>
                    <a:ext cx="1257904" cy="1324363"/>
                  </a:xfrm>
                  <a:prstGeom prst="arc">
                    <a:avLst>
                      <a:gd name="adj1" fmla="val 13562309"/>
                      <a:gd name="adj2" fmla="val 17447675"/>
                    </a:avLst>
                  </a:prstGeom>
                  <a:noFill/>
                  <a:ln w="5715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4" name="Arc 73"/>
                <p:cNvSpPr/>
                <p:nvPr/>
              </p:nvSpPr>
              <p:spPr>
                <a:xfrm rot="5400000" flipH="1" flipV="1">
                  <a:off x="8388284" y="2355256"/>
                  <a:ext cx="1257904" cy="1563967"/>
                </a:xfrm>
                <a:prstGeom prst="arc">
                  <a:avLst>
                    <a:gd name="adj1" fmla="val 13029015"/>
                    <a:gd name="adj2" fmla="val 14529539"/>
                  </a:avLst>
                </a:prstGeom>
                <a:noFill/>
                <a:ln w="5715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Arc 74"/>
                <p:cNvSpPr/>
                <p:nvPr/>
              </p:nvSpPr>
              <p:spPr>
                <a:xfrm flipH="1" flipV="1">
                  <a:off x="9275329" y="2690741"/>
                  <a:ext cx="1257904" cy="1791579"/>
                </a:xfrm>
                <a:prstGeom prst="arc">
                  <a:avLst>
                    <a:gd name="adj1" fmla="val 17763211"/>
                    <a:gd name="adj2" fmla="val 18952364"/>
                  </a:avLst>
                </a:prstGeom>
                <a:noFill/>
                <a:ln w="57150">
                  <a:solidFill>
                    <a:schemeClr val="accent6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54" name="Oval 53"/>
          <p:cNvSpPr/>
          <p:nvPr/>
        </p:nvSpPr>
        <p:spPr>
          <a:xfrm>
            <a:off x="8430092" y="3569214"/>
            <a:ext cx="248950" cy="248950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3219828" y="3995472"/>
            <a:ext cx="248950" cy="248950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2365959" y="3125809"/>
            <a:ext cx="248950" cy="248950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1836159" y="4676812"/>
            <a:ext cx="248950" cy="248950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2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17 -0.00301 -0.00248 -0.00602 -0.00352 -0.00949 C -0.00469 -0.01296 -0.00404 -0.01574 -0.00651 -0.0169 C -0.00886 -0.01805 -0.01133 -0.01828 -0.01367 -0.01898 C -0.0138 -0.0199 -0.01393 -0.02106 -0.01433 -0.02222 C -0.01498 -0.0243 -0.01667 -0.02847 -0.01667 -0.02847 C -0.01758 -0.02824 -0.01875 -0.02639 -0.01966 -0.02731 C -0.02058 -0.0287 -0.02084 -0.03379 -0.02084 -0.03379 L -0.02084 -0.03379 L -0.02617 -0.04861 L -0.028 -0.0581 L -0.03086 -0.08657 L -0.02917 -0.06759 L -0.02917 -0.05278 L -0.02318 -0.04213 L -0.01901 -0.02523 L -0.01185 -0.01481 L -0.01016 -0.00509 L -0.00534 0 L 0.00651 0.01713 L 0.00716 0.02755 L 0.01198 0.03195 L 0.01732 0.03935 L 0.02864 0.04885 L 0.03698 0.05718 L 0.06198 0.05718 L 0.06849 0.06574 L 0.072 0.07639 L 0.07265 0.08056 C 0.0763 0.08704 0.07617 0.0838 0.07617 0.08797 L 0.07864 0.09329 L 0.09349 0.10486 L 0.10234 0.11111 L 0.10364 0.11343 " pathEditMode="relative" ptsTypes="AAAAAAAAAAAAAAAAAAAAAAAAAAAAAAAAAAA">
                                      <p:cBhvr>
                                        <p:cTn id="19" dur="9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1.25E-6 -4.44444E-6 L 1.25E-6 0.00024 C -0.00143 -0.00277 -0.00261 -0.00625 -0.00417 -0.00856 C -0.00495 -0.00949 -0.00899 -0.01111 -0.01016 -0.01157 C -0.01159 -0.01088 -0.01289 -0.00995 -0.01432 -0.00949 C -0.01471 -0.00949 -0.01511 -0.00949 -0.0155 -0.00949 L -0.02682 -0.00648 L -0.04583 0.01274 L -0.05651 0.03079 " pathEditMode="relative" rAng="0" ptsTypes="AAAAAAAAA">
                                      <p:cBhvr>
                                        <p:cTn id="23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" y="94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2" nodeType="withEffect">
                                  <p:stCondLst>
                                    <p:cond delay="4750"/>
                                  </p:stCondLst>
                                  <p:childTnLst>
                                    <p:animMotion origin="layout" path="M -0.02097 -0.04699 L -0.03112 -0.07245 L -0.06146 -0.07037 " pathEditMode="relative" ptsTypes="AAA">
                                      <p:cBhvr>
                                        <p:cTn id="29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0 0 L 0 0 C -0.00183 -0.00023 -0.00365 -0.00023 -0.00547 -0.00092 C -0.00664 -0.00139 -0.00769 -0.00301 -0.00899 -0.00301 C -0.01459 -0.00347 -0.02005 -0.00208 -0.02565 -0.00208 L -0.03568 0.01273 L -0.04466 0.03079 L -0.04466 0.04028 L -0.04935 0.05949 L -0.05586 0.08079 " pathEditMode="relative" ptsTypes="AAAAAAAAAA">
                                      <p:cBhvr>
                                        <p:cTn id="3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55" grpId="0" animBg="1"/>
      <p:bldP spid="55" grpId="1" animBg="1"/>
      <p:bldP spid="55" grpId="2" animBg="1"/>
      <p:bldP spid="56" grpId="0" animBg="1"/>
      <p:bldP spid="56" grpId="1" animBg="1"/>
      <p:bldP spid="58" grpId="0" animBg="1"/>
      <p:bldP spid="58" grpId="1" animBg="1"/>
      <p:bldP spid="58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78848" y="2451685"/>
            <a:ext cx="11728912" cy="2796818"/>
            <a:chOff x="278848" y="2451685"/>
            <a:chExt cx="11728912" cy="2796818"/>
          </a:xfrm>
        </p:grpSpPr>
        <p:grpSp>
          <p:nvGrpSpPr>
            <p:cNvPr id="2" name="Group 1"/>
            <p:cNvGrpSpPr/>
            <p:nvPr/>
          </p:nvGrpSpPr>
          <p:grpSpPr>
            <a:xfrm>
              <a:off x="278848" y="2466224"/>
              <a:ext cx="3073944" cy="2782279"/>
              <a:chOff x="278848" y="2466224"/>
              <a:chExt cx="3073944" cy="2782279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278848" y="4786838"/>
                <a:ext cx="28904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Local Expansion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1417145" y="3507674"/>
                <a:ext cx="203138" cy="20313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Arc 9"/>
              <p:cNvSpPr/>
              <p:nvPr/>
            </p:nvSpPr>
            <p:spPr>
              <a:xfrm rot="3020901" flipH="1" flipV="1">
                <a:off x="1345625" y="2432994"/>
                <a:ext cx="1257904" cy="1324363"/>
              </a:xfrm>
              <a:prstGeom prst="arc">
                <a:avLst>
                  <a:gd name="adj1" fmla="val 13562309"/>
                  <a:gd name="adj2" fmla="val 17447675"/>
                </a:avLst>
              </a:prstGeom>
              <a:noFill/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774863" y="2531257"/>
                <a:ext cx="2577929" cy="2003299"/>
                <a:chOff x="1412623" y="2396165"/>
                <a:chExt cx="4535991" cy="3524902"/>
              </a:xfrm>
            </p:grpSpPr>
            <p:sp>
              <p:nvSpPr>
                <p:cNvPr id="12" name="TextBox 11"/>
                <p:cNvSpPr txBox="1"/>
                <p:nvPr/>
              </p:nvSpPr>
              <p:spPr>
                <a:xfrm>
                  <a:off x="1412623" y="5427878"/>
                  <a:ext cx="4535991" cy="4931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Performance Space</a:t>
                  </a:r>
                </a:p>
              </p:txBody>
            </p:sp>
            <p:grpSp>
              <p:nvGrpSpPr>
                <p:cNvPr id="13" name="Group 12"/>
                <p:cNvGrpSpPr/>
                <p:nvPr/>
              </p:nvGrpSpPr>
              <p:grpSpPr>
                <a:xfrm>
                  <a:off x="1532506" y="2396165"/>
                  <a:ext cx="3057196" cy="2949926"/>
                  <a:chOff x="1601785" y="1574800"/>
                  <a:chExt cx="2895600" cy="2794000"/>
                </a:xfrm>
              </p:grpSpPr>
              <p:cxnSp>
                <p:nvCxnSpPr>
                  <p:cNvPr id="14" name="Straight Arrow Connector 13"/>
                  <p:cNvCxnSpPr/>
                  <p:nvPr/>
                </p:nvCxnSpPr>
                <p:spPr>
                  <a:xfrm flipV="1">
                    <a:off x="1638300" y="1574800"/>
                    <a:ext cx="0" cy="2794000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Arrow Connector 14"/>
                  <p:cNvCxnSpPr/>
                  <p:nvPr/>
                </p:nvCxnSpPr>
                <p:spPr>
                  <a:xfrm>
                    <a:off x="1601785" y="4338637"/>
                    <a:ext cx="2895600" cy="0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17" name="Group 16"/>
            <p:cNvGrpSpPr/>
            <p:nvPr/>
          </p:nvGrpSpPr>
          <p:grpSpPr>
            <a:xfrm>
              <a:off x="6031590" y="2802692"/>
              <a:ext cx="2890486" cy="2445811"/>
              <a:chOff x="2885762" y="2802693"/>
              <a:chExt cx="2890486" cy="2445811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2885762" y="4786839"/>
                <a:ext cx="28904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Data-Structure</a:t>
                </a:r>
              </a:p>
            </p:txBody>
          </p:sp>
          <p:pic>
            <p:nvPicPr>
              <p:cNvPr id="1026" name="Picture 2" descr="Image result for data clip art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2571" y="2802693"/>
                <a:ext cx="1574890" cy="1574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8" name="Group 47"/>
            <p:cNvGrpSpPr/>
            <p:nvPr/>
          </p:nvGrpSpPr>
          <p:grpSpPr>
            <a:xfrm>
              <a:off x="3014597" y="2451685"/>
              <a:ext cx="2890486" cy="2796818"/>
              <a:chOff x="5784660" y="2451686"/>
              <a:chExt cx="2890486" cy="2796818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5784660" y="4786839"/>
                <a:ext cx="28904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Discovery Algorithm</a:t>
                </a: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52146" y="2451686"/>
                <a:ext cx="2823000" cy="2170988"/>
              </a:xfrm>
              <a:prstGeom prst="rect">
                <a:avLst/>
              </a:prstGeom>
            </p:spPr>
          </p:pic>
        </p:grpSp>
        <p:grpSp>
          <p:nvGrpSpPr>
            <p:cNvPr id="27" name="Group 26"/>
            <p:cNvGrpSpPr/>
            <p:nvPr/>
          </p:nvGrpSpPr>
          <p:grpSpPr>
            <a:xfrm>
              <a:off x="8922937" y="2531257"/>
              <a:ext cx="3084823" cy="2717246"/>
              <a:chOff x="8922937" y="2531257"/>
              <a:chExt cx="3084823" cy="2717246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8922937" y="4786838"/>
                <a:ext cx="29444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Sparse Approximation</a:t>
                </a:r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9429831" y="2531257"/>
                <a:ext cx="2577929" cy="2003299"/>
                <a:chOff x="1412623" y="2396165"/>
                <a:chExt cx="4535991" cy="3524902"/>
              </a:xfrm>
            </p:grpSpPr>
            <p:sp>
              <p:nvSpPr>
                <p:cNvPr id="34" name="TextBox 33"/>
                <p:cNvSpPr txBox="1"/>
                <p:nvPr/>
              </p:nvSpPr>
              <p:spPr>
                <a:xfrm>
                  <a:off x="1412623" y="5427878"/>
                  <a:ext cx="4535991" cy="4931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Performance Space</a:t>
                  </a:r>
                </a:p>
              </p:txBody>
            </p:sp>
            <p:grpSp>
              <p:nvGrpSpPr>
                <p:cNvPr id="40" name="Group 39"/>
                <p:cNvGrpSpPr/>
                <p:nvPr/>
              </p:nvGrpSpPr>
              <p:grpSpPr>
                <a:xfrm>
                  <a:off x="1532506" y="2396165"/>
                  <a:ext cx="3057196" cy="2949926"/>
                  <a:chOff x="1601785" y="1574800"/>
                  <a:chExt cx="2895600" cy="2794000"/>
                </a:xfrm>
              </p:grpSpPr>
              <p:cxnSp>
                <p:nvCxnSpPr>
                  <p:cNvPr id="41" name="Straight Arrow Connector 40"/>
                  <p:cNvCxnSpPr/>
                  <p:nvPr/>
                </p:nvCxnSpPr>
                <p:spPr>
                  <a:xfrm flipV="1">
                    <a:off x="1638300" y="1574800"/>
                    <a:ext cx="0" cy="2794000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Arrow Connector 41"/>
                  <p:cNvCxnSpPr/>
                  <p:nvPr/>
                </p:nvCxnSpPr>
                <p:spPr>
                  <a:xfrm>
                    <a:off x="1601785" y="4338637"/>
                    <a:ext cx="2895600" cy="0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0" name="Group 29"/>
              <p:cNvGrpSpPr/>
              <p:nvPr/>
            </p:nvGrpSpPr>
            <p:grpSpPr>
              <a:xfrm>
                <a:off x="9772889" y="2675809"/>
                <a:ext cx="1244565" cy="1261591"/>
                <a:chOff x="8577889" y="2993693"/>
                <a:chExt cx="1767401" cy="1791579"/>
              </a:xfrm>
            </p:grpSpPr>
            <p:sp>
              <p:nvSpPr>
                <p:cNvPr id="31" name="Arc 30"/>
                <p:cNvSpPr/>
                <p:nvPr/>
              </p:nvSpPr>
              <p:spPr>
                <a:xfrm rot="20145135" flipH="1" flipV="1">
                  <a:off x="9087387" y="2993693"/>
                  <a:ext cx="1257903" cy="1791579"/>
                </a:xfrm>
                <a:prstGeom prst="arc">
                  <a:avLst>
                    <a:gd name="adj1" fmla="val 16175757"/>
                    <a:gd name="adj2" fmla="val 18952364"/>
                  </a:avLst>
                </a:prstGeom>
                <a:noFill/>
                <a:ln w="571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Arc 31"/>
                <p:cNvSpPr/>
                <p:nvPr/>
              </p:nvSpPr>
              <p:spPr>
                <a:xfrm rot="5400000" flipH="1" flipV="1">
                  <a:off x="8730921" y="2862565"/>
                  <a:ext cx="1257904" cy="1563967"/>
                </a:xfrm>
                <a:prstGeom prst="arc">
                  <a:avLst>
                    <a:gd name="adj1" fmla="val 13029015"/>
                    <a:gd name="adj2" fmla="val 16524704"/>
                  </a:avLst>
                </a:prstGeom>
                <a:noFill/>
                <a:ln w="57150"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Arc 32"/>
                <p:cNvSpPr/>
                <p:nvPr/>
              </p:nvSpPr>
              <p:spPr>
                <a:xfrm rot="3020901" flipH="1" flipV="1">
                  <a:off x="8925657" y="3271970"/>
                  <a:ext cx="1257904" cy="1324363"/>
                </a:xfrm>
                <a:prstGeom prst="arc">
                  <a:avLst>
                    <a:gd name="adj1" fmla="val 13562309"/>
                    <a:gd name="adj2" fmla="val 17447675"/>
                  </a:avLst>
                </a:prstGeom>
                <a:noFill/>
                <a:ln w="57150">
                  <a:solidFill>
                    <a:schemeClr val="accent6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43" name="Rectangle 42"/>
          <p:cNvSpPr/>
          <p:nvPr/>
        </p:nvSpPr>
        <p:spPr>
          <a:xfrm>
            <a:off x="3129789" y="1285994"/>
            <a:ext cx="8808112" cy="5431971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83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Order Approximation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155309" y="4130499"/>
            <a:ext cx="823296" cy="78283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1947381" y="2096733"/>
            <a:ext cx="2475916" cy="2059557"/>
            <a:chOff x="1601785" y="1960135"/>
            <a:chExt cx="2895600" cy="2408665"/>
          </a:xfrm>
        </p:grpSpPr>
        <p:cxnSp>
          <p:nvCxnSpPr>
            <p:cNvPr id="23" name="Straight Arrow Connector 22"/>
            <p:cNvCxnSpPr/>
            <p:nvPr/>
          </p:nvCxnSpPr>
          <p:spPr>
            <a:xfrm flipV="1">
              <a:off x="1638300" y="1960135"/>
              <a:ext cx="0" cy="2408665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1601785" y="4338637"/>
              <a:ext cx="289560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6982800" y="1887994"/>
            <a:ext cx="2475916" cy="2389042"/>
            <a:chOff x="1601785" y="1574800"/>
            <a:chExt cx="2895600" cy="2794000"/>
          </a:xfrm>
        </p:grpSpPr>
        <p:cxnSp>
          <p:nvCxnSpPr>
            <p:cNvPr id="26" name="Straight Arrow Connector 25"/>
            <p:cNvCxnSpPr/>
            <p:nvPr/>
          </p:nvCxnSpPr>
          <p:spPr>
            <a:xfrm flipV="1">
              <a:off x="1638300" y="1574800"/>
              <a:ext cx="0" cy="27940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601785" y="4338637"/>
              <a:ext cx="289560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945209" y="2066890"/>
                <a:ext cx="695413" cy="3489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5209" y="2066890"/>
                <a:ext cx="695413" cy="34896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7044428" y="1873250"/>
                <a:ext cx="695413" cy="4385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4428" y="1873250"/>
                <a:ext cx="695413" cy="43858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2599319" y="4119751"/>
            <a:ext cx="3532631" cy="32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Design Space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265648" y="4251245"/>
            <a:ext cx="3673541" cy="32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Performance Space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224798" y="2197943"/>
            <a:ext cx="2654024" cy="1875390"/>
            <a:chOff x="8227577" y="2299128"/>
            <a:chExt cx="2651108" cy="2187696"/>
          </a:xfrm>
        </p:grpSpPr>
        <p:sp>
          <p:nvSpPr>
            <p:cNvPr id="14" name="Oval 13"/>
            <p:cNvSpPr/>
            <p:nvPr/>
          </p:nvSpPr>
          <p:spPr>
            <a:xfrm flipH="1" flipV="1">
              <a:off x="8927265" y="2581055"/>
              <a:ext cx="1597922" cy="11784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4"/>
            <p:cNvSpPr/>
            <p:nvPr/>
          </p:nvSpPr>
          <p:spPr>
            <a:xfrm flipH="1" flipV="1">
              <a:off x="9267283" y="2695245"/>
              <a:ext cx="1257904" cy="1791579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c 15"/>
            <p:cNvSpPr/>
            <p:nvPr/>
          </p:nvSpPr>
          <p:spPr>
            <a:xfrm rot="3020901" flipH="1" flipV="1">
              <a:off x="8575345" y="2783221"/>
              <a:ext cx="1257904" cy="1324363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/>
            <p:cNvSpPr/>
            <p:nvPr/>
          </p:nvSpPr>
          <p:spPr>
            <a:xfrm rot="5400000" flipH="1" flipV="1">
              <a:off x="8380609" y="2373816"/>
              <a:ext cx="1257904" cy="1563967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17"/>
            <p:cNvSpPr/>
            <p:nvPr/>
          </p:nvSpPr>
          <p:spPr>
            <a:xfrm rot="9461939" flipH="1" flipV="1">
              <a:off x="8665044" y="2299128"/>
              <a:ext cx="897132" cy="1547114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18"/>
            <p:cNvSpPr/>
            <p:nvPr/>
          </p:nvSpPr>
          <p:spPr>
            <a:xfrm rot="12705827" flipH="1" flipV="1">
              <a:off x="9697439" y="2370573"/>
              <a:ext cx="1100039" cy="1563967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19"/>
            <p:cNvSpPr/>
            <p:nvPr/>
          </p:nvSpPr>
          <p:spPr>
            <a:xfrm rot="17508071" flipH="1" flipV="1">
              <a:off x="9568065" y="2736518"/>
              <a:ext cx="1257904" cy="1363337"/>
            </a:xfrm>
            <a:prstGeom prst="arc">
              <a:avLst>
                <a:gd name="adj1" fmla="val 11358024"/>
                <a:gd name="adj2" fmla="val 538994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0"/>
            <p:cNvSpPr/>
            <p:nvPr/>
          </p:nvSpPr>
          <p:spPr>
            <a:xfrm rot="10224108" flipH="1" flipV="1">
              <a:off x="9129508" y="2336681"/>
              <a:ext cx="1257904" cy="1314306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Oval 31"/>
          <p:cNvSpPr/>
          <p:nvPr/>
        </p:nvSpPr>
        <p:spPr>
          <a:xfrm>
            <a:off x="7703271" y="3552273"/>
            <a:ext cx="203361" cy="174138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2826447" y="3206891"/>
            <a:ext cx="203361" cy="174138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/>
          <p:cNvGrpSpPr/>
          <p:nvPr/>
        </p:nvGrpSpPr>
        <p:grpSpPr>
          <a:xfrm>
            <a:off x="1214180" y="2389895"/>
            <a:ext cx="3357605" cy="1833422"/>
            <a:chOff x="1480880" y="1545345"/>
            <a:chExt cx="3357605" cy="1833422"/>
          </a:xfrm>
        </p:grpSpPr>
        <p:cxnSp>
          <p:nvCxnSpPr>
            <p:cNvPr id="49" name="Straight Connector 48"/>
            <p:cNvCxnSpPr/>
            <p:nvPr/>
          </p:nvCxnSpPr>
          <p:spPr>
            <a:xfrm flipV="1">
              <a:off x="1480880" y="1545345"/>
              <a:ext cx="3357605" cy="1833422"/>
            </a:xfrm>
            <a:prstGeom prst="line">
              <a:avLst/>
            </a:prstGeom>
            <a:ln w="57150">
              <a:solidFill>
                <a:schemeClr val="bg2">
                  <a:lumMod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1901539" y="1828887"/>
              <a:ext cx="2411561" cy="1316835"/>
            </a:xfrm>
            <a:prstGeom prst="line">
              <a:avLst/>
            </a:prstGeom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7579590" y="2637272"/>
            <a:ext cx="1326022" cy="1080146"/>
            <a:chOff x="7846290" y="1792722"/>
            <a:chExt cx="1326022" cy="1080146"/>
          </a:xfrm>
        </p:grpSpPr>
        <p:sp>
          <p:nvSpPr>
            <p:cNvPr id="34" name="Arc 33"/>
            <p:cNvSpPr/>
            <p:nvPr/>
          </p:nvSpPr>
          <p:spPr>
            <a:xfrm rot="3020901" flipH="1" flipV="1">
              <a:off x="7970034" y="1670793"/>
              <a:ext cx="1078331" cy="1325819"/>
            </a:xfrm>
            <a:prstGeom prst="arc">
              <a:avLst>
                <a:gd name="adj1" fmla="val 9040354"/>
                <a:gd name="adj2" fmla="val 19659587"/>
              </a:avLst>
            </a:prstGeom>
            <a:noFill/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Arc 51"/>
            <p:cNvSpPr/>
            <p:nvPr/>
          </p:nvSpPr>
          <p:spPr>
            <a:xfrm rot="3020901" flipH="1" flipV="1">
              <a:off x="7970237" y="1668978"/>
              <a:ext cx="1078331" cy="1325819"/>
            </a:xfrm>
            <a:prstGeom prst="arc">
              <a:avLst>
                <a:gd name="adj1" fmla="val 7698203"/>
                <a:gd name="adj2" fmla="val 7438"/>
              </a:avLst>
            </a:prstGeom>
            <a:noFill/>
            <a:ln w="57150">
              <a:solidFill>
                <a:schemeClr val="bg2">
                  <a:lumMod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510695" y="2863853"/>
            <a:ext cx="5733907" cy="1140744"/>
            <a:chOff x="2777395" y="2019303"/>
            <a:chExt cx="5733907" cy="1140744"/>
          </a:xfrm>
        </p:grpSpPr>
        <p:sp>
          <p:nvSpPr>
            <p:cNvPr id="56" name="Oval 55"/>
            <p:cNvSpPr/>
            <p:nvPr/>
          </p:nvSpPr>
          <p:spPr>
            <a:xfrm>
              <a:off x="2777395" y="2019303"/>
              <a:ext cx="828160" cy="82816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7683142" y="2331887"/>
              <a:ext cx="828160" cy="82816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1" name="Straight Arrow Connector 40"/>
          <p:cNvCxnSpPr/>
          <p:nvPr/>
        </p:nvCxnSpPr>
        <p:spPr>
          <a:xfrm flipV="1">
            <a:off x="2996064" y="2895054"/>
            <a:ext cx="638911" cy="344381"/>
          </a:xfrm>
          <a:prstGeom prst="straightConnector1">
            <a:avLst/>
          </a:prstGeom>
          <a:ln w="762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Arc 58"/>
          <p:cNvSpPr/>
          <p:nvPr/>
        </p:nvSpPr>
        <p:spPr>
          <a:xfrm>
            <a:off x="4396039" y="3077988"/>
            <a:ext cx="2355447" cy="1189444"/>
          </a:xfrm>
          <a:prstGeom prst="arc">
            <a:avLst>
              <a:gd name="adj1" fmla="val 12222112"/>
              <a:gd name="adj2" fmla="val 20417623"/>
            </a:avLst>
          </a:prstGeom>
          <a:ln w="76200">
            <a:solidFill>
              <a:schemeClr val="bg2">
                <a:lumMod val="2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9270339" y="1527334"/>
                <a:ext cx="295018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Manifold</a:t>
                </a:r>
              </a:p>
              <a:p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/>
                  <a:t> dimensional) </a:t>
                </a:r>
              </a:p>
              <a:p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0339" y="1527334"/>
                <a:ext cx="2950180" cy="1477328"/>
              </a:xfrm>
              <a:prstGeom prst="rect">
                <a:avLst/>
              </a:prstGeom>
              <a:blipFill rotWithShape="0">
                <a:blip r:embed="rId5"/>
                <a:stretch>
                  <a:fillRect l="-3306" t="-3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2022129" y="5318498"/>
            <a:ext cx="2458689" cy="954107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Optimality</a:t>
            </a:r>
          </a:p>
          <a:p>
            <a:pPr algn="ctr"/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Conditions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480818" y="5285401"/>
            <a:ext cx="5603016" cy="954107"/>
            <a:chOff x="4489190" y="5666537"/>
            <a:chExt cx="5603016" cy="954107"/>
          </a:xfrm>
        </p:grpSpPr>
        <p:sp>
          <p:nvSpPr>
            <p:cNvPr id="62" name="TextBox 61"/>
            <p:cNvSpPr txBox="1"/>
            <p:nvPr/>
          </p:nvSpPr>
          <p:spPr>
            <a:xfrm>
              <a:off x="7633517" y="5666537"/>
              <a:ext cx="2458689" cy="954107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4">
                      <a:lumMod val="75000"/>
                    </a:schemeClr>
                  </a:solidFill>
                </a:rPr>
                <a:t>Perturbation </a:t>
              </a:r>
            </a:p>
            <a:p>
              <a:pPr algn="ctr"/>
              <a:r>
                <a:rPr lang="en-US" sz="2800" dirty="0">
                  <a:solidFill>
                    <a:schemeClr val="accent4">
                      <a:lumMod val="75000"/>
                    </a:schemeClr>
                  </a:solidFill>
                </a:rPr>
                <a:t>Formula</a:t>
              </a: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V="1">
              <a:off x="4489190" y="6183352"/>
              <a:ext cx="3144327" cy="33097"/>
            </a:xfrm>
            <a:prstGeom prst="straightConnector1">
              <a:avLst/>
            </a:prstGeom>
            <a:ln w="76200">
              <a:solidFill>
                <a:schemeClr val="accent1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3506733" y="1582329"/>
                <a:ext cx="2763486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Affine Subspace</a:t>
                </a:r>
              </a:p>
              <a:p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/>
                  <a:t> dimensional) </a:t>
                </a:r>
              </a:p>
              <a:p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6733" y="1582329"/>
                <a:ext cx="2763486" cy="1477328"/>
              </a:xfrm>
              <a:prstGeom prst="rect">
                <a:avLst/>
              </a:prstGeom>
              <a:blipFill rotWithShape="0">
                <a:blip r:embed="rId6"/>
                <a:stretch>
                  <a:fillRect l="-3304" t="-3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/>
          <p:cNvSpPr txBox="1"/>
          <p:nvPr/>
        </p:nvSpPr>
        <p:spPr>
          <a:xfrm>
            <a:off x="4898806" y="5840750"/>
            <a:ext cx="2950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(duality theory)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674965" y="5222494"/>
            <a:ext cx="2950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Sensitivity Analysis</a:t>
            </a:r>
          </a:p>
        </p:txBody>
      </p:sp>
    </p:spTree>
    <p:extLst>
      <p:ext uri="{BB962C8B-B14F-4D97-AF65-F5344CB8AC3E}">
        <p14:creationId xmlns:p14="http://schemas.microsoft.com/office/powerpoint/2010/main" val="43796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59" grpId="0" animBg="1"/>
      <p:bldP spid="43" grpId="0"/>
      <p:bldP spid="40" grpId="0" animBg="1"/>
      <p:bldP spid="44" grpId="0"/>
      <p:bldP spid="45" grpId="0"/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 150"/>
          <p:cNvGrpSpPr/>
          <p:nvPr/>
        </p:nvGrpSpPr>
        <p:grpSpPr>
          <a:xfrm>
            <a:off x="639192" y="1822485"/>
            <a:ext cx="4870291" cy="3989908"/>
            <a:chOff x="639192" y="1822485"/>
            <a:chExt cx="4870291" cy="3989908"/>
          </a:xfrm>
        </p:grpSpPr>
        <p:grpSp>
          <p:nvGrpSpPr>
            <p:cNvPr id="152" name="Group 151"/>
            <p:cNvGrpSpPr/>
            <p:nvPr/>
          </p:nvGrpSpPr>
          <p:grpSpPr>
            <a:xfrm>
              <a:off x="1617222" y="1822485"/>
              <a:ext cx="3057196" cy="2543087"/>
              <a:chOff x="1601785" y="1960135"/>
              <a:chExt cx="2895600" cy="2408665"/>
            </a:xfrm>
          </p:grpSpPr>
          <p:cxnSp>
            <p:nvCxnSpPr>
              <p:cNvPr id="155" name="Straight Arrow Connector 154"/>
              <p:cNvCxnSpPr/>
              <p:nvPr/>
            </p:nvCxnSpPr>
            <p:spPr>
              <a:xfrm flipV="1">
                <a:off x="1638300" y="1960135"/>
                <a:ext cx="0" cy="2408665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/>
              <p:cNvCxnSpPr/>
              <p:nvPr/>
            </p:nvCxnSpPr>
            <p:spPr>
              <a:xfrm>
                <a:off x="1601785" y="4338637"/>
                <a:ext cx="2895600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3" name="Straight Arrow Connector 152"/>
            <p:cNvCxnSpPr/>
            <p:nvPr/>
          </p:nvCxnSpPr>
          <p:spPr>
            <a:xfrm flipH="1">
              <a:off x="639192" y="4333725"/>
              <a:ext cx="1016584" cy="96662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53"/>
            <p:cNvSpPr txBox="1"/>
            <p:nvPr/>
          </p:nvSpPr>
          <p:spPr>
            <a:xfrm>
              <a:off x="1147484" y="5227618"/>
              <a:ext cx="43619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</a:rPr>
                <a:t>Design Space</a:t>
              </a: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8227577" y="2299128"/>
            <a:ext cx="2651108" cy="2187696"/>
            <a:chOff x="8227577" y="2299128"/>
            <a:chExt cx="2651108" cy="2187696"/>
          </a:xfrm>
        </p:grpSpPr>
        <p:sp>
          <p:nvSpPr>
            <p:cNvPr id="132" name="Oval 131"/>
            <p:cNvSpPr/>
            <p:nvPr/>
          </p:nvSpPr>
          <p:spPr>
            <a:xfrm flipH="1" flipV="1">
              <a:off x="8927265" y="2581055"/>
              <a:ext cx="1597922" cy="11784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c 132"/>
            <p:cNvSpPr/>
            <p:nvPr/>
          </p:nvSpPr>
          <p:spPr>
            <a:xfrm flipH="1" flipV="1">
              <a:off x="9267283" y="2695245"/>
              <a:ext cx="1257904" cy="1791579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Arc 133"/>
            <p:cNvSpPr/>
            <p:nvPr/>
          </p:nvSpPr>
          <p:spPr>
            <a:xfrm rot="3020901" flipH="1" flipV="1">
              <a:off x="8575345" y="2783221"/>
              <a:ext cx="1257904" cy="1324363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Arc 134"/>
            <p:cNvSpPr/>
            <p:nvPr/>
          </p:nvSpPr>
          <p:spPr>
            <a:xfrm rot="5400000" flipH="1" flipV="1">
              <a:off x="8380609" y="2359068"/>
              <a:ext cx="1257904" cy="1563967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Arc 135"/>
            <p:cNvSpPr/>
            <p:nvPr/>
          </p:nvSpPr>
          <p:spPr>
            <a:xfrm rot="9461939" flipH="1" flipV="1">
              <a:off x="8665044" y="2299128"/>
              <a:ext cx="897132" cy="1547114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Arc 136"/>
            <p:cNvSpPr/>
            <p:nvPr/>
          </p:nvSpPr>
          <p:spPr>
            <a:xfrm rot="12705827" flipH="1" flipV="1">
              <a:off x="9697439" y="2339831"/>
              <a:ext cx="1100039" cy="1563967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Arc 137"/>
            <p:cNvSpPr/>
            <p:nvPr/>
          </p:nvSpPr>
          <p:spPr>
            <a:xfrm rot="17508071" flipH="1" flipV="1">
              <a:off x="9568065" y="2736518"/>
              <a:ext cx="1257904" cy="1363337"/>
            </a:xfrm>
            <a:prstGeom prst="arc">
              <a:avLst>
                <a:gd name="adj1" fmla="val 11358024"/>
                <a:gd name="adj2" fmla="val 538994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Arc 138"/>
            <p:cNvSpPr/>
            <p:nvPr/>
          </p:nvSpPr>
          <p:spPr>
            <a:xfrm rot="10224108" flipH="1" flipV="1">
              <a:off x="9129508" y="2305939"/>
              <a:ext cx="1257904" cy="1314306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Pareto Front Discovery</a:t>
            </a:r>
          </a:p>
        </p:txBody>
      </p:sp>
      <p:grpSp>
        <p:nvGrpSpPr>
          <p:cNvPr id="87" name="Group 86"/>
          <p:cNvGrpSpPr/>
          <p:nvPr/>
        </p:nvGrpSpPr>
        <p:grpSpPr>
          <a:xfrm>
            <a:off x="7629023" y="1793833"/>
            <a:ext cx="4535991" cy="3989711"/>
            <a:chOff x="1245764" y="2396165"/>
            <a:chExt cx="4535991" cy="3989711"/>
          </a:xfrm>
        </p:grpSpPr>
        <p:sp>
          <p:nvSpPr>
            <p:cNvPr id="90" name="TextBox 89"/>
            <p:cNvSpPr txBox="1"/>
            <p:nvPr/>
          </p:nvSpPr>
          <p:spPr>
            <a:xfrm>
              <a:off x="1245764" y="5801101"/>
              <a:ext cx="45359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</a:rPr>
                <a:t>Performance Space</a:t>
              </a:r>
            </a:p>
          </p:txBody>
        </p:sp>
        <p:grpSp>
          <p:nvGrpSpPr>
            <p:cNvPr id="91" name="Group 90"/>
            <p:cNvGrpSpPr/>
            <p:nvPr/>
          </p:nvGrpSpPr>
          <p:grpSpPr>
            <a:xfrm>
              <a:off x="1532506" y="2396165"/>
              <a:ext cx="3057196" cy="2949926"/>
              <a:chOff x="1601785" y="1574800"/>
              <a:chExt cx="2895600" cy="2794000"/>
            </a:xfrm>
          </p:grpSpPr>
          <p:cxnSp>
            <p:nvCxnSpPr>
              <p:cNvPr id="92" name="Straight Arrow Connector 91"/>
              <p:cNvCxnSpPr/>
              <p:nvPr/>
            </p:nvCxnSpPr>
            <p:spPr>
              <a:xfrm flipV="1">
                <a:off x="1638300" y="1574800"/>
                <a:ext cx="0" cy="279400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Arrow Connector 92"/>
              <p:cNvCxnSpPr/>
              <p:nvPr/>
            </p:nvCxnSpPr>
            <p:spPr>
              <a:xfrm>
                <a:off x="1601785" y="4338637"/>
                <a:ext cx="2895600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1614540" y="1785636"/>
                <a:ext cx="85867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540" y="1785636"/>
                <a:ext cx="858678" cy="430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Cube 99"/>
          <p:cNvSpPr/>
          <p:nvPr/>
        </p:nvSpPr>
        <p:spPr>
          <a:xfrm>
            <a:off x="1099764" y="3028256"/>
            <a:ext cx="2597548" cy="1885373"/>
          </a:xfrm>
          <a:prstGeom prst="cube">
            <a:avLst>
              <a:gd name="adj" fmla="val 30371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/>
          <p:cNvSpPr txBox="1"/>
          <p:nvPr/>
        </p:nvSpPr>
        <p:spPr>
          <a:xfrm>
            <a:off x="9554564" y="1447399"/>
            <a:ext cx="45359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Pareto Front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2533938" y="1509505"/>
            <a:ext cx="45359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Pareto 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TextBox 148"/>
              <p:cNvSpPr txBox="1"/>
              <p:nvPr/>
            </p:nvSpPr>
            <p:spPr>
              <a:xfrm>
                <a:off x="8006717" y="1683478"/>
                <a:ext cx="858678" cy="4385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9" name="TextBox 1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6717" y="1683478"/>
                <a:ext cx="858678" cy="43858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8" name="Group 67"/>
          <p:cNvGrpSpPr/>
          <p:nvPr/>
        </p:nvGrpSpPr>
        <p:grpSpPr>
          <a:xfrm>
            <a:off x="6527283" y="1952688"/>
            <a:ext cx="5636997" cy="3717400"/>
            <a:chOff x="6527283" y="1952688"/>
            <a:chExt cx="5636997" cy="37174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/>
                <p:cNvSpPr txBox="1"/>
                <p:nvPr/>
              </p:nvSpPr>
              <p:spPr>
                <a:xfrm rot="10800000" flipH="1" flipV="1">
                  <a:off x="9764298" y="4746758"/>
                  <a:ext cx="2399982" cy="9233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200" b="0" dirty="0"/>
                </a:p>
                <a:p>
                  <a:endParaRPr lang="en-US" sz="3200" dirty="0"/>
                </a:p>
              </p:txBody>
            </p:sp>
          </mc:Choice>
          <mc:Fallback xmlns="">
            <p:sp>
              <p:nvSpPr>
                <p:cNvPr id="71" name="TextBox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 flipH="1" flipV="1">
                  <a:off x="9764298" y="4746758"/>
                  <a:ext cx="2399982" cy="92333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/>
                <p:cNvSpPr txBox="1"/>
                <p:nvPr/>
              </p:nvSpPr>
              <p:spPr>
                <a:xfrm rot="10800000" flipH="1" flipV="1">
                  <a:off x="6527283" y="1952688"/>
                  <a:ext cx="2399982" cy="9233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200" b="0" dirty="0"/>
                </a:p>
                <a:p>
                  <a:endParaRPr lang="en-US" sz="3200" dirty="0"/>
                </a:p>
              </p:txBody>
            </p:sp>
          </mc:Choice>
          <mc:Fallback xmlns="">
            <p:sp>
              <p:nvSpPr>
                <p:cNvPr id="72" name="Text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 flipH="1" flipV="1">
                  <a:off x="6527283" y="1952688"/>
                  <a:ext cx="2399982" cy="92333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9" name="Arc 98"/>
          <p:cNvSpPr/>
          <p:nvPr/>
        </p:nvSpPr>
        <p:spPr>
          <a:xfrm rot="3020901" flipH="1" flipV="1">
            <a:off x="8570693" y="2767372"/>
            <a:ext cx="1257904" cy="1324363"/>
          </a:xfrm>
          <a:prstGeom prst="arc">
            <a:avLst>
              <a:gd name="adj1" fmla="val 13667339"/>
              <a:gd name="adj2" fmla="val 17468325"/>
            </a:avLst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192815" y="3949245"/>
            <a:ext cx="816361" cy="75789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8684189" y="3808029"/>
            <a:ext cx="205744" cy="205744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2498124" y="3897244"/>
            <a:ext cx="205744" cy="205744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/>
          <p:cNvGrpSpPr/>
          <p:nvPr/>
        </p:nvGrpSpPr>
        <p:grpSpPr>
          <a:xfrm>
            <a:off x="9227565" y="3161018"/>
            <a:ext cx="964201" cy="465355"/>
            <a:chOff x="8405051" y="3080503"/>
            <a:chExt cx="964201" cy="465355"/>
          </a:xfrm>
        </p:grpSpPr>
        <p:cxnSp>
          <p:nvCxnSpPr>
            <p:cNvPr id="59" name="Straight Arrow Connector 58"/>
            <p:cNvCxnSpPr/>
            <p:nvPr/>
          </p:nvCxnSpPr>
          <p:spPr>
            <a:xfrm flipH="1">
              <a:off x="9113734" y="3080503"/>
              <a:ext cx="255518" cy="253466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H="1">
              <a:off x="8717933" y="3318669"/>
              <a:ext cx="393522" cy="9360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H="1">
              <a:off x="8405051" y="3338027"/>
              <a:ext cx="353798" cy="207831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2968104" y="3415063"/>
            <a:ext cx="596694" cy="353977"/>
            <a:chOff x="2525721" y="3719813"/>
            <a:chExt cx="596694" cy="353977"/>
          </a:xfrm>
        </p:grpSpPr>
        <p:cxnSp>
          <p:nvCxnSpPr>
            <p:cNvPr id="63" name="Straight Arrow Connector 62"/>
            <p:cNvCxnSpPr/>
            <p:nvPr/>
          </p:nvCxnSpPr>
          <p:spPr>
            <a:xfrm flipH="1">
              <a:off x="2525721" y="3719813"/>
              <a:ext cx="226679" cy="231755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2554348" y="3953488"/>
              <a:ext cx="198052" cy="65264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2948151" y="3931522"/>
              <a:ext cx="174264" cy="142268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V="1">
              <a:off x="2758464" y="3919842"/>
              <a:ext cx="226818" cy="106928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Oval 66"/>
          <p:cNvSpPr/>
          <p:nvPr/>
        </p:nvSpPr>
        <p:spPr>
          <a:xfrm>
            <a:off x="3153450" y="3182621"/>
            <a:ext cx="205744" cy="20574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10148627" y="2974818"/>
            <a:ext cx="205744" cy="20574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Arc 76"/>
          <p:cNvSpPr/>
          <p:nvPr/>
        </p:nvSpPr>
        <p:spPr>
          <a:xfrm rot="2371658" flipH="1" flipV="1">
            <a:off x="9072082" y="2523071"/>
            <a:ext cx="1257904" cy="1324363"/>
          </a:xfrm>
          <a:prstGeom prst="arc">
            <a:avLst>
              <a:gd name="adj1" fmla="val 12661264"/>
              <a:gd name="adj2" fmla="val 17468325"/>
            </a:avLst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Connector 77"/>
          <p:cNvCxnSpPr/>
          <p:nvPr/>
        </p:nvCxnSpPr>
        <p:spPr>
          <a:xfrm flipH="1">
            <a:off x="3442447" y="3477721"/>
            <a:ext cx="169360" cy="815649"/>
          </a:xfrm>
          <a:prstGeom prst="line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Arc 78"/>
          <p:cNvSpPr/>
          <p:nvPr/>
        </p:nvSpPr>
        <p:spPr>
          <a:xfrm rot="4415869" flipH="1" flipV="1">
            <a:off x="8437177" y="2474706"/>
            <a:ext cx="843137" cy="1211527"/>
          </a:xfrm>
          <a:prstGeom prst="arc">
            <a:avLst>
              <a:gd name="adj1" fmla="val 11062044"/>
              <a:gd name="adj2" fmla="val 19302337"/>
            </a:avLst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6" name="Straight Connector 85"/>
          <p:cNvCxnSpPr/>
          <p:nvPr/>
        </p:nvCxnSpPr>
        <p:spPr>
          <a:xfrm flipH="1">
            <a:off x="1316982" y="3254626"/>
            <a:ext cx="466128" cy="961453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Arc 94"/>
          <p:cNvSpPr/>
          <p:nvPr/>
        </p:nvSpPr>
        <p:spPr>
          <a:xfrm rot="3020901" flipH="1" flipV="1">
            <a:off x="9523581" y="3145182"/>
            <a:ext cx="929575" cy="1324363"/>
          </a:xfrm>
          <a:prstGeom prst="arc">
            <a:avLst>
              <a:gd name="adj1" fmla="val 9353432"/>
              <a:gd name="adj2" fmla="val 18001974"/>
            </a:avLst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6" name="Straight Connector 95"/>
          <p:cNvCxnSpPr/>
          <p:nvPr/>
        </p:nvCxnSpPr>
        <p:spPr>
          <a:xfrm flipV="1">
            <a:off x="2359920" y="4498618"/>
            <a:ext cx="831167" cy="302659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401807" y="3061334"/>
            <a:ext cx="8241512" cy="1716510"/>
            <a:chOff x="1401807" y="3061334"/>
            <a:chExt cx="8241512" cy="1716510"/>
          </a:xfrm>
        </p:grpSpPr>
        <p:sp>
          <p:nvSpPr>
            <p:cNvPr id="70" name="Oval 69"/>
            <p:cNvSpPr/>
            <p:nvPr/>
          </p:nvSpPr>
          <p:spPr>
            <a:xfrm>
              <a:off x="8175157" y="3061334"/>
              <a:ext cx="205744" cy="205744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9437575" y="4222980"/>
              <a:ext cx="205744" cy="205744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1401807" y="3776906"/>
              <a:ext cx="205744" cy="205744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2701131" y="4572100"/>
              <a:ext cx="205744" cy="205744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0758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2.70833E-6 0.00023 C -0.0013 0.00625 -0.00052 0.00347 -0.00209 0.00879 L -0.00261 0.01064 C -0.00274 0.01111 -0.00287 0.0118 -0.00313 0.0125 L -0.00391 0.01435 C -0.00391 0.01481 -0.00404 0.0155 -0.00417 0.0162 C -0.00482 0.01944 -0.00443 0.01666 -0.00521 0.01944 C -0.00547 0.0206 -0.00534 0.02152 -0.00573 0.02314 C -0.00599 0.02453 -0.00638 0.02546 -0.00703 0.02685 C -0.00729 0.02847 -0.00716 0.02824 -0.00808 0.03009 C -0.00847 0.03101 -0.00912 0.03171 -0.00964 0.03287 C -0.01081 0.03611 -0.00925 0.03194 -0.01068 0.03611 C -0.01107 0.0375 -0.01159 0.03912 -0.01224 0.04074 C -0.01237 0.0412 -0.0125 0.04166 -0.01276 0.04212 C -0.01289 0.04236 -0.01328 0.04236 -0.01354 0.04259 C -0.0138 0.04282 -0.01393 0.04328 -0.01433 0.04351 C -0.01472 0.04375 -0.01537 0.04375 -0.01589 0.04444 C -0.0168 0.0456 -0.01628 0.04513 -0.01745 0.04583 C -0.01745 0.04629 -0.01745 0.04675 -0.01771 0.04722 C -0.01797 0.04745 -0.01849 0.04745 -0.01901 0.04768 C -0.0211 0.04837 -0.01862 0.04768 -0.02201 0.04861 C -0.02175 0.05046 -0.02188 0.05023 -0.02136 0.05231 C -0.0211 0.05277 -0.02097 0.05324 -0.02084 0.0537 C -0.01914 0.05578 -0.01875 0.05532 -0.01693 0.05601 C -0.01498 0.05694 -0.01667 0.05601 -0.01276 0.05694 C -0.01146 0.05694 -0.01081 0.0574 -0.00964 0.05787 C -0.00938 0.05833 -0.00912 0.05879 -0.00886 0.05925 C -0.00847 0.05949 -0.00573 0.05995 -0.00573 0.06018 C -0.00456 0.05995 -0.00339 0.06018 -0.00235 0.05972 C -0.00196 0.05949 -0.00196 0.05856 -0.00183 0.05833 C -0.0013 0.0574 -0.00065 0.05717 -0.00026 0.05648 C 2.70833E-6 0.05601 0.00026 0.05532 0.00052 0.05509 C 0.00117 0.05416 0.00182 0.05393 0.00234 0.0537 C 0.0026 0.05324 0.00286 0.05254 0.00312 0.05231 C 0.00364 0.05162 0.00416 0.05162 0.00468 0.05138 L 0.00625 0.05046 C 0.0082 0.0493 0.00586 0.05069 0.00807 0.04907 C 0.00833 0.04884 0.00872 0.04861 0.00885 0.04861 C 0.00937 0.04814 0.00976 0.04791 0.01015 0.04768 C 0.01041 0.04768 0.0108 0.04791 0.01093 0.04814 C 0.01133 0.04837 0.01146 0.04884 0.01172 0.04907 C 0.01211 0.0493 0.0125 0.0493 0.01276 0.04953 C 0.01302 0.04976 0.01341 0.05 0.01354 0.05046 C 0.01393 0.05069 0.01406 0.05138 0.01432 0.05185 C 0.01484 0.05208 0.01523 0.05208 0.01562 0.05231 C 0.01601 0.05231 0.01614 0.05254 0.0164 0.05277 C 0.01718 0.05393 0.01771 0.05532 0.01849 0.05648 C 0.01875 0.05671 0.01914 0.05694 0.01927 0.0574 C 0.01992 0.0581 0.02044 0.05902 0.02083 0.06018 C 0.02109 0.06064 0.02109 0.06111 0.02135 0.06157 C 0.02174 0.0618 0.02213 0.0618 0.02239 0.06203 C 0.02357 0.06712 0.02226 0.0618 0.0237 0.06574 C 0.02461 0.06782 0.02396 0.06689 0.02448 0.06898 C 0.02474 0.06944 0.02487 0.06967 0.025 0.07037 C 0.02617 0.07384 0.02604 0.07268 0.02604 0.07453 " pathEditMode="relative" rAng="0" ptsTypes="AAAAAAA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372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4.79167E-6 0.00023 C -0.00131 0.00301 -0.00222 0.00648 -0.00365 0.00926 C -0.00417 0.01019 -0.00482 0.01088 -0.00521 0.01204 C -0.00573 0.01297 -0.00586 0.01459 -0.00625 0.01574 L -0.01146 0.025 C -0.01198 0.02593 -0.01277 0.02639 -0.01303 0.02778 C -0.01342 0.02894 -0.01355 0.03033 -0.01407 0.03148 C -0.01498 0.03287 -0.01615 0.0338 -0.01719 0.03519 C -0.01771 0.03565 -0.01849 0.03611 -0.01875 0.03704 L -0.02032 0.04074 L -0.05313 0.0426 L -0.08386 0.07685 " pathEditMode="relative" rAng="0" ptsTypes="AAAAAAAAAAAAA">
                                      <p:cBhvr>
                                        <p:cTn id="2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3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4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67" grpId="0" animBg="1"/>
      <p:bldP spid="67" grpId="1" animBg="1"/>
      <p:bldP spid="69" grpId="0" animBg="1"/>
      <p:bldP spid="69" grpId="1" animBg="1"/>
      <p:bldP spid="77" grpId="0" animBg="1"/>
      <p:bldP spid="79" grpId="0" animBg="1"/>
      <p:bldP spid="9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278848" y="2451685"/>
            <a:ext cx="11728912" cy="2796818"/>
            <a:chOff x="278848" y="2451685"/>
            <a:chExt cx="11728912" cy="2796818"/>
          </a:xfrm>
        </p:grpSpPr>
        <p:grpSp>
          <p:nvGrpSpPr>
            <p:cNvPr id="36" name="Group 35"/>
            <p:cNvGrpSpPr/>
            <p:nvPr/>
          </p:nvGrpSpPr>
          <p:grpSpPr>
            <a:xfrm>
              <a:off x="278848" y="2466224"/>
              <a:ext cx="3073944" cy="2782279"/>
              <a:chOff x="278848" y="2466224"/>
              <a:chExt cx="3073944" cy="2782279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278848" y="4786838"/>
                <a:ext cx="28904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Local Expansion</a:t>
                </a:r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1417145" y="3507674"/>
                <a:ext cx="203138" cy="20313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Arc 60"/>
              <p:cNvSpPr/>
              <p:nvPr/>
            </p:nvSpPr>
            <p:spPr>
              <a:xfrm rot="3020901" flipH="1" flipV="1">
                <a:off x="1345625" y="2432994"/>
                <a:ext cx="1257904" cy="1324363"/>
              </a:xfrm>
              <a:prstGeom prst="arc">
                <a:avLst>
                  <a:gd name="adj1" fmla="val 13562309"/>
                  <a:gd name="adj2" fmla="val 17447675"/>
                </a:avLst>
              </a:prstGeom>
              <a:noFill/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2" name="Group 61"/>
              <p:cNvGrpSpPr/>
              <p:nvPr/>
            </p:nvGrpSpPr>
            <p:grpSpPr>
              <a:xfrm>
                <a:off x="774863" y="2531257"/>
                <a:ext cx="2577929" cy="2003299"/>
                <a:chOff x="1412623" y="2396165"/>
                <a:chExt cx="4535991" cy="3524902"/>
              </a:xfrm>
            </p:grpSpPr>
            <p:sp>
              <p:nvSpPr>
                <p:cNvPr id="63" name="TextBox 62"/>
                <p:cNvSpPr txBox="1"/>
                <p:nvPr/>
              </p:nvSpPr>
              <p:spPr>
                <a:xfrm>
                  <a:off x="1412623" y="5427878"/>
                  <a:ext cx="4535991" cy="4931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Performance Space</a:t>
                  </a:r>
                </a:p>
              </p:txBody>
            </p:sp>
            <p:grpSp>
              <p:nvGrpSpPr>
                <p:cNvPr id="64" name="Group 63"/>
                <p:cNvGrpSpPr/>
                <p:nvPr/>
              </p:nvGrpSpPr>
              <p:grpSpPr>
                <a:xfrm>
                  <a:off x="1532506" y="2396165"/>
                  <a:ext cx="3057196" cy="2949926"/>
                  <a:chOff x="1601785" y="1574800"/>
                  <a:chExt cx="2895600" cy="2794000"/>
                </a:xfrm>
              </p:grpSpPr>
              <p:cxnSp>
                <p:nvCxnSpPr>
                  <p:cNvPr id="65" name="Straight Arrow Connector 64"/>
                  <p:cNvCxnSpPr/>
                  <p:nvPr/>
                </p:nvCxnSpPr>
                <p:spPr>
                  <a:xfrm flipV="1">
                    <a:off x="1638300" y="1574800"/>
                    <a:ext cx="0" cy="2794000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Arrow Connector 65"/>
                  <p:cNvCxnSpPr/>
                  <p:nvPr/>
                </p:nvCxnSpPr>
                <p:spPr>
                  <a:xfrm>
                    <a:off x="1601785" y="4338637"/>
                    <a:ext cx="2895600" cy="0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37" name="Group 36"/>
            <p:cNvGrpSpPr/>
            <p:nvPr/>
          </p:nvGrpSpPr>
          <p:grpSpPr>
            <a:xfrm>
              <a:off x="6031590" y="2802692"/>
              <a:ext cx="2890486" cy="2445811"/>
              <a:chOff x="2885762" y="2802693"/>
              <a:chExt cx="2890486" cy="2445811"/>
            </a:xfrm>
          </p:grpSpPr>
          <p:sp>
            <p:nvSpPr>
              <p:cNvPr id="57" name="TextBox 56"/>
              <p:cNvSpPr txBox="1"/>
              <p:nvPr/>
            </p:nvSpPr>
            <p:spPr>
              <a:xfrm>
                <a:off x="2885762" y="4786839"/>
                <a:ext cx="28904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Data-Structure</a:t>
                </a:r>
              </a:p>
            </p:txBody>
          </p:sp>
          <p:pic>
            <p:nvPicPr>
              <p:cNvPr id="58" name="Picture 2" descr="Image result for data clip art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2571" y="2802693"/>
                <a:ext cx="1574890" cy="1574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3014597" y="2451685"/>
              <a:ext cx="2890486" cy="2796818"/>
              <a:chOff x="5784660" y="2451686"/>
              <a:chExt cx="2890486" cy="2796818"/>
            </a:xfrm>
          </p:grpSpPr>
          <p:sp>
            <p:nvSpPr>
              <p:cNvPr id="55" name="TextBox 54"/>
              <p:cNvSpPr txBox="1"/>
              <p:nvPr/>
            </p:nvSpPr>
            <p:spPr>
              <a:xfrm>
                <a:off x="5784660" y="4786839"/>
                <a:ext cx="28904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Discovery Algorithm</a:t>
                </a:r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52146" y="2451686"/>
                <a:ext cx="2823000" cy="217098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8922937" y="2531257"/>
              <a:ext cx="3084823" cy="2717246"/>
              <a:chOff x="8922937" y="2531257"/>
              <a:chExt cx="3084823" cy="2717246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8922937" y="4786838"/>
                <a:ext cx="29444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Sparse Approximation</a:t>
                </a:r>
              </a:p>
            </p:txBody>
          </p:sp>
          <p:grpSp>
            <p:nvGrpSpPr>
              <p:cNvPr id="45" name="Group 44"/>
              <p:cNvGrpSpPr/>
              <p:nvPr/>
            </p:nvGrpSpPr>
            <p:grpSpPr>
              <a:xfrm>
                <a:off x="9429831" y="2531257"/>
                <a:ext cx="2577929" cy="2003299"/>
                <a:chOff x="1412623" y="2396165"/>
                <a:chExt cx="4535991" cy="3524902"/>
              </a:xfrm>
            </p:grpSpPr>
            <p:sp>
              <p:nvSpPr>
                <p:cNvPr id="51" name="TextBox 50"/>
                <p:cNvSpPr txBox="1"/>
                <p:nvPr/>
              </p:nvSpPr>
              <p:spPr>
                <a:xfrm>
                  <a:off x="1412623" y="5427878"/>
                  <a:ext cx="4535991" cy="4931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Performance Space</a:t>
                  </a:r>
                </a:p>
              </p:txBody>
            </p:sp>
            <p:grpSp>
              <p:nvGrpSpPr>
                <p:cNvPr id="52" name="Group 51"/>
                <p:cNvGrpSpPr/>
                <p:nvPr/>
              </p:nvGrpSpPr>
              <p:grpSpPr>
                <a:xfrm>
                  <a:off x="1532506" y="2396165"/>
                  <a:ext cx="3057196" cy="2949926"/>
                  <a:chOff x="1601785" y="1574800"/>
                  <a:chExt cx="2895600" cy="2794000"/>
                </a:xfrm>
              </p:grpSpPr>
              <p:cxnSp>
                <p:nvCxnSpPr>
                  <p:cNvPr id="53" name="Straight Arrow Connector 52"/>
                  <p:cNvCxnSpPr/>
                  <p:nvPr/>
                </p:nvCxnSpPr>
                <p:spPr>
                  <a:xfrm flipV="1">
                    <a:off x="1638300" y="1574800"/>
                    <a:ext cx="0" cy="2794000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Arrow Connector 53"/>
                  <p:cNvCxnSpPr/>
                  <p:nvPr/>
                </p:nvCxnSpPr>
                <p:spPr>
                  <a:xfrm>
                    <a:off x="1601785" y="4338637"/>
                    <a:ext cx="2895600" cy="0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6" name="Group 45"/>
              <p:cNvGrpSpPr/>
              <p:nvPr/>
            </p:nvGrpSpPr>
            <p:grpSpPr>
              <a:xfrm>
                <a:off x="9772889" y="2675809"/>
                <a:ext cx="1244565" cy="1261591"/>
                <a:chOff x="8577889" y="2993693"/>
                <a:chExt cx="1767401" cy="1791579"/>
              </a:xfrm>
            </p:grpSpPr>
            <p:sp>
              <p:nvSpPr>
                <p:cNvPr id="47" name="Arc 46"/>
                <p:cNvSpPr/>
                <p:nvPr/>
              </p:nvSpPr>
              <p:spPr>
                <a:xfrm rot="20145135" flipH="1" flipV="1">
                  <a:off x="9087387" y="2993693"/>
                  <a:ext cx="1257903" cy="1791579"/>
                </a:xfrm>
                <a:prstGeom prst="arc">
                  <a:avLst>
                    <a:gd name="adj1" fmla="val 16175757"/>
                    <a:gd name="adj2" fmla="val 18952364"/>
                  </a:avLst>
                </a:prstGeom>
                <a:noFill/>
                <a:ln w="571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Arc 48"/>
                <p:cNvSpPr/>
                <p:nvPr/>
              </p:nvSpPr>
              <p:spPr>
                <a:xfrm rot="5400000" flipH="1" flipV="1">
                  <a:off x="8730921" y="2862565"/>
                  <a:ext cx="1257904" cy="1563967"/>
                </a:xfrm>
                <a:prstGeom prst="arc">
                  <a:avLst>
                    <a:gd name="adj1" fmla="val 13029015"/>
                    <a:gd name="adj2" fmla="val 16524704"/>
                  </a:avLst>
                </a:prstGeom>
                <a:noFill/>
                <a:ln w="57150"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Arc 49"/>
                <p:cNvSpPr/>
                <p:nvPr/>
              </p:nvSpPr>
              <p:spPr>
                <a:xfrm rot="3020901" flipH="1" flipV="1">
                  <a:off x="8925657" y="3271970"/>
                  <a:ext cx="1257904" cy="1324363"/>
                </a:xfrm>
                <a:prstGeom prst="arc">
                  <a:avLst>
                    <a:gd name="adj1" fmla="val 13562309"/>
                    <a:gd name="adj2" fmla="val 17447675"/>
                  </a:avLst>
                </a:prstGeom>
                <a:noFill/>
                <a:ln w="57150">
                  <a:solidFill>
                    <a:schemeClr val="accent6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64993" y="984683"/>
            <a:ext cx="11412453" cy="5475988"/>
            <a:chOff x="564993" y="984683"/>
            <a:chExt cx="11412453" cy="5475988"/>
          </a:xfrm>
        </p:grpSpPr>
        <p:sp>
          <p:nvSpPr>
            <p:cNvPr id="26" name="Rectangle 25"/>
            <p:cNvSpPr/>
            <p:nvPr/>
          </p:nvSpPr>
          <p:spPr>
            <a:xfrm>
              <a:off x="564993" y="984683"/>
              <a:ext cx="2604341" cy="5431971"/>
            </a:xfrm>
            <a:prstGeom prst="rect">
              <a:avLst/>
            </a:prstGeom>
            <a:solidFill>
              <a:srgbClr val="FFFFFF">
                <a:alpha val="8313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101404" y="1028700"/>
              <a:ext cx="5876042" cy="5431971"/>
            </a:xfrm>
            <a:prstGeom prst="rect">
              <a:avLst/>
            </a:prstGeom>
            <a:solidFill>
              <a:srgbClr val="FFFFFF">
                <a:alpha val="8313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09434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 Overview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628903" y="2757700"/>
            <a:ext cx="3328608" cy="2768857"/>
            <a:chOff x="1601785" y="1960135"/>
            <a:chExt cx="2895600" cy="2408665"/>
          </a:xfrm>
        </p:grpSpPr>
        <p:cxnSp>
          <p:nvCxnSpPr>
            <p:cNvPr id="23" name="Straight Arrow Connector 22"/>
            <p:cNvCxnSpPr/>
            <p:nvPr/>
          </p:nvCxnSpPr>
          <p:spPr>
            <a:xfrm flipV="1">
              <a:off x="1638300" y="1960135"/>
              <a:ext cx="0" cy="2408665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1601785" y="4338637"/>
              <a:ext cx="2895600" cy="0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7614719" y="2614615"/>
            <a:ext cx="3328608" cy="3211815"/>
            <a:chOff x="1601785" y="1574800"/>
            <a:chExt cx="2895600" cy="2794000"/>
          </a:xfrm>
        </p:grpSpPr>
        <p:cxnSp>
          <p:nvCxnSpPr>
            <p:cNvPr id="26" name="Straight Arrow Connector 25"/>
            <p:cNvCxnSpPr/>
            <p:nvPr/>
          </p:nvCxnSpPr>
          <p:spPr>
            <a:xfrm flipV="1">
              <a:off x="1638300" y="1574800"/>
              <a:ext cx="0" cy="2794000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601785" y="4338637"/>
              <a:ext cx="2895600" cy="0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Arrow Connector 27"/>
          <p:cNvCxnSpPr/>
          <p:nvPr/>
        </p:nvCxnSpPr>
        <p:spPr>
          <a:xfrm flipH="1">
            <a:off x="564046" y="5491883"/>
            <a:ext cx="1106835" cy="105244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525738" y="5787256"/>
            <a:ext cx="474924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Design Space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791301" y="5835818"/>
            <a:ext cx="493868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Performance Space</a:t>
            </a:r>
          </a:p>
        </p:txBody>
      </p:sp>
      <p:sp>
        <p:nvSpPr>
          <p:cNvPr id="33" name="Oval 32"/>
          <p:cNvSpPr/>
          <p:nvPr/>
        </p:nvSpPr>
        <p:spPr>
          <a:xfrm>
            <a:off x="9417871" y="3304411"/>
            <a:ext cx="247919" cy="24791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271562" y="4239061"/>
            <a:ext cx="247919" cy="24791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Arc 73"/>
          <p:cNvSpPr/>
          <p:nvPr/>
        </p:nvSpPr>
        <p:spPr>
          <a:xfrm>
            <a:off x="4776648" y="3530070"/>
            <a:ext cx="2355447" cy="1189444"/>
          </a:xfrm>
          <a:prstGeom prst="arc">
            <a:avLst>
              <a:gd name="adj1" fmla="val 12222112"/>
              <a:gd name="adj2" fmla="val 20417623"/>
            </a:avLst>
          </a:prstGeom>
          <a:ln w="76200">
            <a:solidFill>
              <a:schemeClr val="accent4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13657" y="1028700"/>
            <a:ext cx="61903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Step 1: Stochastic Sampling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Step 2: Local Optimization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Step 3: Local Expansion</a:t>
            </a:r>
          </a:p>
        </p:txBody>
      </p:sp>
    </p:spTree>
    <p:extLst>
      <p:ext uri="{BB962C8B-B14F-4D97-AF65-F5344CB8AC3E}">
        <p14:creationId xmlns:p14="http://schemas.microsoft.com/office/powerpoint/2010/main" val="294931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7" grpId="0" animBg="1"/>
      <p:bldP spid="7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 Overview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628903" y="2757143"/>
            <a:ext cx="3328608" cy="2768857"/>
            <a:chOff x="1601785" y="1960135"/>
            <a:chExt cx="2895600" cy="2408665"/>
          </a:xfrm>
        </p:grpSpPr>
        <p:cxnSp>
          <p:nvCxnSpPr>
            <p:cNvPr id="23" name="Straight Arrow Connector 22"/>
            <p:cNvCxnSpPr/>
            <p:nvPr/>
          </p:nvCxnSpPr>
          <p:spPr>
            <a:xfrm flipV="1">
              <a:off x="1638300" y="1960135"/>
              <a:ext cx="0" cy="2408665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1601785" y="4338637"/>
              <a:ext cx="2895600" cy="0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7614719" y="2614058"/>
            <a:ext cx="3328608" cy="3211815"/>
            <a:chOff x="1601785" y="1574800"/>
            <a:chExt cx="2895600" cy="2794000"/>
          </a:xfrm>
        </p:grpSpPr>
        <p:cxnSp>
          <p:nvCxnSpPr>
            <p:cNvPr id="26" name="Straight Arrow Connector 25"/>
            <p:cNvCxnSpPr/>
            <p:nvPr/>
          </p:nvCxnSpPr>
          <p:spPr>
            <a:xfrm flipV="1">
              <a:off x="1638300" y="1574800"/>
              <a:ext cx="0" cy="2794000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601785" y="4338637"/>
              <a:ext cx="2895600" cy="0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Arrow Connector 27"/>
          <p:cNvCxnSpPr/>
          <p:nvPr/>
        </p:nvCxnSpPr>
        <p:spPr>
          <a:xfrm flipH="1">
            <a:off x="564046" y="5491326"/>
            <a:ext cx="1106835" cy="105244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525738" y="5786699"/>
            <a:ext cx="474924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Design Space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791301" y="5871546"/>
            <a:ext cx="493868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Performance Space</a:t>
            </a:r>
          </a:p>
        </p:txBody>
      </p:sp>
      <p:sp>
        <p:nvSpPr>
          <p:cNvPr id="33" name="Oval 32"/>
          <p:cNvSpPr/>
          <p:nvPr/>
        </p:nvSpPr>
        <p:spPr>
          <a:xfrm>
            <a:off x="9417871" y="3303854"/>
            <a:ext cx="247919" cy="24791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271562" y="4238504"/>
            <a:ext cx="247919" cy="24791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047510" y="4426303"/>
            <a:ext cx="7544280" cy="380653"/>
            <a:chOff x="1040253" y="3674613"/>
            <a:chExt cx="7544280" cy="380653"/>
          </a:xfrm>
        </p:grpSpPr>
        <p:sp>
          <p:nvSpPr>
            <p:cNvPr id="38" name="Oval 37"/>
            <p:cNvSpPr/>
            <p:nvPr/>
          </p:nvSpPr>
          <p:spPr>
            <a:xfrm>
              <a:off x="1040253" y="3674613"/>
              <a:ext cx="247919" cy="247919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8336614" y="3807347"/>
              <a:ext cx="247919" cy="247919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033272" y="3528794"/>
            <a:ext cx="6441063" cy="1206665"/>
            <a:chOff x="3026015" y="2777104"/>
            <a:chExt cx="6441063" cy="1206665"/>
          </a:xfrm>
        </p:grpSpPr>
        <p:cxnSp>
          <p:nvCxnSpPr>
            <p:cNvPr id="55" name="Straight Arrow Connector 54"/>
            <p:cNvCxnSpPr/>
            <p:nvPr/>
          </p:nvCxnSpPr>
          <p:spPr>
            <a:xfrm flipH="1">
              <a:off x="9389656" y="2777104"/>
              <a:ext cx="77422" cy="324302"/>
            </a:xfrm>
            <a:prstGeom prst="straightConnector1">
              <a:avLst/>
            </a:prstGeom>
            <a:ln w="5715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rot="2338301" flipH="1">
              <a:off x="3026015" y="3551179"/>
              <a:ext cx="103895" cy="432590"/>
            </a:xfrm>
            <a:prstGeom prst="straightConnector1">
              <a:avLst/>
            </a:prstGeom>
            <a:ln w="5715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2336465" y="3819835"/>
            <a:ext cx="7215347" cy="804061"/>
            <a:chOff x="2329208" y="3068145"/>
            <a:chExt cx="7215347" cy="804061"/>
          </a:xfrm>
        </p:grpSpPr>
        <p:cxnSp>
          <p:nvCxnSpPr>
            <p:cNvPr id="56" name="Straight Arrow Connector 55"/>
            <p:cNvCxnSpPr/>
            <p:nvPr/>
          </p:nvCxnSpPr>
          <p:spPr>
            <a:xfrm>
              <a:off x="9384363" y="3068145"/>
              <a:ext cx="160192" cy="437937"/>
            </a:xfrm>
            <a:prstGeom prst="straightConnector1">
              <a:avLst/>
            </a:prstGeom>
            <a:ln w="5715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H="1" flipV="1">
              <a:off x="2329208" y="3566641"/>
              <a:ext cx="585664" cy="305565"/>
            </a:xfrm>
            <a:prstGeom prst="straightConnector1">
              <a:avLst/>
            </a:prstGeom>
            <a:ln w="5715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1908336" y="4249563"/>
            <a:ext cx="7610101" cy="328602"/>
            <a:chOff x="1901079" y="3497873"/>
            <a:chExt cx="7610101" cy="328602"/>
          </a:xfrm>
        </p:grpSpPr>
        <p:cxnSp>
          <p:nvCxnSpPr>
            <p:cNvPr id="57" name="Straight Arrow Connector 56"/>
            <p:cNvCxnSpPr/>
            <p:nvPr/>
          </p:nvCxnSpPr>
          <p:spPr>
            <a:xfrm flipH="1">
              <a:off x="8924259" y="3497873"/>
              <a:ext cx="586921" cy="92992"/>
            </a:xfrm>
            <a:prstGeom prst="straightConnector1">
              <a:avLst/>
            </a:prstGeom>
            <a:ln w="5715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H="1">
              <a:off x="1901079" y="3566640"/>
              <a:ext cx="418308" cy="259835"/>
            </a:xfrm>
            <a:prstGeom prst="straightConnector1">
              <a:avLst/>
            </a:prstGeom>
            <a:ln w="5715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1356253" y="4357841"/>
            <a:ext cx="7577680" cy="364554"/>
            <a:chOff x="1348996" y="3606151"/>
            <a:chExt cx="7577680" cy="364554"/>
          </a:xfrm>
        </p:grpSpPr>
        <p:cxnSp>
          <p:nvCxnSpPr>
            <p:cNvPr id="58" name="Straight Arrow Connector 57"/>
            <p:cNvCxnSpPr/>
            <p:nvPr/>
          </p:nvCxnSpPr>
          <p:spPr>
            <a:xfrm flipH="1">
              <a:off x="8556261" y="3606151"/>
              <a:ext cx="370415" cy="238429"/>
            </a:xfrm>
            <a:prstGeom prst="straightConnector1">
              <a:avLst/>
            </a:prstGeom>
            <a:ln w="5715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rot="2338301" flipH="1">
              <a:off x="1348996" y="3652662"/>
              <a:ext cx="497075" cy="318043"/>
            </a:xfrm>
            <a:prstGeom prst="straightConnector1">
              <a:avLst/>
            </a:prstGeom>
            <a:ln w="5715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413657" y="1028700"/>
            <a:ext cx="61903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Step 1: Stochastic Sampling</a:t>
            </a:r>
          </a:p>
          <a:p>
            <a:r>
              <a:rPr lang="en-US" sz="2800" dirty="0">
                <a:solidFill>
                  <a:schemeClr val="accent1">
                    <a:lumMod val="10000"/>
                  </a:schemeClr>
                </a:solidFill>
              </a:rPr>
              <a:t>Step 2: Local Optimization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Step 3: Local Expansion</a:t>
            </a:r>
          </a:p>
        </p:txBody>
      </p:sp>
    </p:spTree>
    <p:extLst>
      <p:ext uri="{BB962C8B-B14F-4D97-AF65-F5344CB8AC3E}">
        <p14:creationId xmlns:p14="http://schemas.microsoft.com/office/powerpoint/2010/main" val="414681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 Overview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621646" y="2760192"/>
            <a:ext cx="3328608" cy="2768857"/>
            <a:chOff x="1601785" y="1960135"/>
            <a:chExt cx="2895600" cy="2408665"/>
          </a:xfrm>
        </p:grpSpPr>
        <p:cxnSp>
          <p:nvCxnSpPr>
            <p:cNvPr id="23" name="Straight Arrow Connector 22"/>
            <p:cNvCxnSpPr/>
            <p:nvPr/>
          </p:nvCxnSpPr>
          <p:spPr>
            <a:xfrm flipV="1">
              <a:off x="1638300" y="1960135"/>
              <a:ext cx="0" cy="2408665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1601785" y="4338637"/>
              <a:ext cx="2895600" cy="0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7607462" y="2617107"/>
            <a:ext cx="3328608" cy="3211815"/>
            <a:chOff x="1601785" y="1574800"/>
            <a:chExt cx="2895600" cy="2794000"/>
          </a:xfrm>
        </p:grpSpPr>
        <p:cxnSp>
          <p:nvCxnSpPr>
            <p:cNvPr id="26" name="Straight Arrow Connector 25"/>
            <p:cNvCxnSpPr/>
            <p:nvPr/>
          </p:nvCxnSpPr>
          <p:spPr>
            <a:xfrm flipV="1">
              <a:off x="1638300" y="1574800"/>
              <a:ext cx="0" cy="2794000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601785" y="4338637"/>
              <a:ext cx="2895600" cy="0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Arrow Connector 27"/>
          <p:cNvCxnSpPr/>
          <p:nvPr/>
        </p:nvCxnSpPr>
        <p:spPr>
          <a:xfrm flipH="1">
            <a:off x="556789" y="5494375"/>
            <a:ext cx="1106835" cy="105244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518481" y="5789748"/>
            <a:ext cx="474924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Design Space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784044" y="5874595"/>
            <a:ext cx="493868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Performance Space</a:t>
            </a:r>
          </a:p>
        </p:txBody>
      </p:sp>
      <p:sp>
        <p:nvSpPr>
          <p:cNvPr id="32" name="Arc 31"/>
          <p:cNvSpPr/>
          <p:nvPr/>
        </p:nvSpPr>
        <p:spPr>
          <a:xfrm rot="5400000" flipH="1" flipV="1">
            <a:off x="8677728" y="2051000"/>
            <a:ext cx="2091696" cy="3721826"/>
          </a:xfrm>
          <a:prstGeom prst="arc">
            <a:avLst>
              <a:gd name="adj1" fmla="val 9509469"/>
              <a:gd name="adj2" fmla="val 17855711"/>
            </a:avLst>
          </a:prstGeom>
          <a:noFill/>
          <a:ln w="571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9410614" y="3306903"/>
            <a:ext cx="247919" cy="24791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8336614" y="4562086"/>
            <a:ext cx="247919" cy="247919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264305" y="4241553"/>
            <a:ext cx="247919" cy="24791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040253" y="4429352"/>
            <a:ext cx="247919" cy="247919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/>
          <p:nvPr/>
        </p:nvCxnSpPr>
        <p:spPr>
          <a:xfrm>
            <a:off x="739322" y="3867591"/>
            <a:ext cx="1453464" cy="2276886"/>
          </a:xfrm>
          <a:prstGeom prst="line">
            <a:avLst/>
          </a:prstGeom>
          <a:ln w="762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/>
          <p:cNvGrpSpPr/>
          <p:nvPr/>
        </p:nvGrpSpPr>
        <p:grpSpPr>
          <a:xfrm>
            <a:off x="8556261" y="3531843"/>
            <a:ext cx="988294" cy="1067476"/>
            <a:chOff x="8968875" y="2815233"/>
            <a:chExt cx="604796" cy="1037595"/>
          </a:xfrm>
        </p:grpSpPr>
        <p:cxnSp>
          <p:nvCxnSpPr>
            <p:cNvPr id="55" name="Straight Arrow Connector 54"/>
            <p:cNvCxnSpPr/>
            <p:nvPr/>
          </p:nvCxnSpPr>
          <p:spPr>
            <a:xfrm flipH="1">
              <a:off x="9478879" y="2815233"/>
              <a:ext cx="47379" cy="315224"/>
            </a:xfrm>
            <a:prstGeom prst="straightConnector1">
              <a:avLst/>
            </a:prstGeom>
            <a:ln w="5715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9475640" y="3098127"/>
              <a:ext cx="98031" cy="425678"/>
            </a:xfrm>
            <a:prstGeom prst="straightConnector1">
              <a:avLst/>
            </a:prstGeom>
            <a:ln w="5715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H="1">
              <a:off x="9194075" y="3515826"/>
              <a:ext cx="359172" cy="90389"/>
            </a:xfrm>
            <a:prstGeom prst="straightConnector1">
              <a:avLst/>
            </a:prstGeom>
            <a:ln w="5715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H="1">
              <a:off x="8968875" y="3621073"/>
              <a:ext cx="226679" cy="231755"/>
            </a:xfrm>
            <a:prstGeom prst="straightConnector1">
              <a:avLst/>
            </a:prstGeom>
            <a:ln w="5715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 rot="2338301">
            <a:off x="1567514" y="3789841"/>
            <a:ext cx="1423650" cy="1340783"/>
            <a:chOff x="8968875" y="2875812"/>
            <a:chExt cx="649221" cy="977016"/>
          </a:xfrm>
        </p:grpSpPr>
        <p:cxnSp>
          <p:nvCxnSpPr>
            <p:cNvPr id="61" name="Straight Arrow Connector 60"/>
            <p:cNvCxnSpPr/>
            <p:nvPr/>
          </p:nvCxnSpPr>
          <p:spPr>
            <a:xfrm flipH="1">
              <a:off x="9570717" y="2875812"/>
              <a:ext cx="47379" cy="315224"/>
            </a:xfrm>
            <a:prstGeom prst="straightConnector1">
              <a:avLst/>
            </a:prstGeom>
            <a:ln w="5715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rot="19261699" flipH="1" flipV="1">
              <a:off x="9285443" y="3103821"/>
              <a:ext cx="267078" cy="222662"/>
            </a:xfrm>
            <a:prstGeom prst="straightConnector1">
              <a:avLst/>
            </a:prstGeom>
            <a:ln w="5715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rot="19261699" flipH="1">
              <a:off x="9135588" y="3342089"/>
              <a:ext cx="190759" cy="189339"/>
            </a:xfrm>
            <a:prstGeom prst="straightConnector1">
              <a:avLst/>
            </a:prstGeom>
            <a:ln w="5715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H="1">
              <a:off x="8968875" y="3621073"/>
              <a:ext cx="226679" cy="231755"/>
            </a:xfrm>
            <a:prstGeom prst="straightConnector1">
              <a:avLst/>
            </a:prstGeom>
            <a:ln w="5715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413657" y="1028700"/>
            <a:ext cx="61903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Step 1: Stochastic Sampling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Step 2: Local Optimization</a:t>
            </a:r>
          </a:p>
          <a:p>
            <a:r>
              <a:rPr lang="en-US" sz="2800" dirty="0">
                <a:solidFill>
                  <a:schemeClr val="accent1">
                    <a:lumMod val="10000"/>
                  </a:schemeClr>
                </a:solidFill>
              </a:rPr>
              <a:t>Step 3: Local Expansion</a:t>
            </a:r>
          </a:p>
        </p:txBody>
      </p:sp>
    </p:spTree>
    <p:extLst>
      <p:ext uri="{BB962C8B-B14F-4D97-AF65-F5344CB8AC3E}">
        <p14:creationId xmlns:p14="http://schemas.microsoft.com/office/powerpoint/2010/main" val="158750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 Overview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621646" y="2760192"/>
            <a:ext cx="3328608" cy="2768857"/>
            <a:chOff x="1601785" y="1960135"/>
            <a:chExt cx="2895600" cy="2408665"/>
          </a:xfrm>
        </p:grpSpPr>
        <p:cxnSp>
          <p:nvCxnSpPr>
            <p:cNvPr id="23" name="Straight Arrow Connector 22"/>
            <p:cNvCxnSpPr/>
            <p:nvPr/>
          </p:nvCxnSpPr>
          <p:spPr>
            <a:xfrm flipV="1">
              <a:off x="1638300" y="1960135"/>
              <a:ext cx="0" cy="2408665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1601785" y="4338637"/>
              <a:ext cx="2895600" cy="0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7607462" y="2617107"/>
            <a:ext cx="3328608" cy="3211815"/>
            <a:chOff x="1601785" y="1574800"/>
            <a:chExt cx="2895600" cy="2794000"/>
          </a:xfrm>
        </p:grpSpPr>
        <p:cxnSp>
          <p:nvCxnSpPr>
            <p:cNvPr id="26" name="Straight Arrow Connector 25"/>
            <p:cNvCxnSpPr/>
            <p:nvPr/>
          </p:nvCxnSpPr>
          <p:spPr>
            <a:xfrm flipV="1">
              <a:off x="1638300" y="1574800"/>
              <a:ext cx="0" cy="2794000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601785" y="4338637"/>
              <a:ext cx="2895600" cy="0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Arrow Connector 27"/>
          <p:cNvCxnSpPr/>
          <p:nvPr/>
        </p:nvCxnSpPr>
        <p:spPr>
          <a:xfrm flipH="1">
            <a:off x="556789" y="5494375"/>
            <a:ext cx="1106835" cy="105244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518481" y="5789748"/>
            <a:ext cx="474924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Design Space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784044" y="5874595"/>
            <a:ext cx="493868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Performance Space</a:t>
            </a:r>
          </a:p>
        </p:txBody>
      </p:sp>
      <p:sp>
        <p:nvSpPr>
          <p:cNvPr id="32" name="Arc 31"/>
          <p:cNvSpPr/>
          <p:nvPr/>
        </p:nvSpPr>
        <p:spPr>
          <a:xfrm rot="5400000" flipH="1" flipV="1">
            <a:off x="8677728" y="2051000"/>
            <a:ext cx="2091696" cy="3721826"/>
          </a:xfrm>
          <a:prstGeom prst="arc">
            <a:avLst>
              <a:gd name="adj1" fmla="val 9509469"/>
              <a:gd name="adj2" fmla="val 17855711"/>
            </a:avLst>
          </a:prstGeom>
          <a:noFill/>
          <a:ln w="571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8336614" y="4562086"/>
            <a:ext cx="247919" cy="247919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040253" y="4429352"/>
            <a:ext cx="247919" cy="247919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/>
          <p:nvPr/>
        </p:nvCxnSpPr>
        <p:spPr>
          <a:xfrm>
            <a:off x="739322" y="3867591"/>
            <a:ext cx="1453464" cy="2276886"/>
          </a:xfrm>
          <a:prstGeom prst="line">
            <a:avLst/>
          </a:prstGeom>
          <a:ln w="762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13657" y="1028700"/>
            <a:ext cx="61903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10000"/>
                  </a:schemeClr>
                </a:solidFill>
              </a:rPr>
              <a:t>Step 1: Stochastic Sampling</a:t>
            </a:r>
          </a:p>
          <a:p>
            <a:r>
              <a:rPr lang="en-US" sz="2800" dirty="0">
                <a:solidFill>
                  <a:schemeClr val="accent1">
                    <a:lumMod val="10000"/>
                  </a:schemeClr>
                </a:solidFill>
              </a:rPr>
              <a:t>Step 2: Local Optimization</a:t>
            </a:r>
          </a:p>
          <a:p>
            <a:r>
              <a:rPr lang="en-US" sz="2800" dirty="0">
                <a:solidFill>
                  <a:schemeClr val="accent1">
                    <a:lumMod val="10000"/>
                  </a:schemeClr>
                </a:solidFill>
              </a:rPr>
              <a:t>Step 3: Local Expansion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523204" y="1037149"/>
            <a:ext cx="7987976" cy="523220"/>
            <a:chOff x="1523204" y="1037149"/>
            <a:chExt cx="7987976" cy="523220"/>
          </a:xfrm>
        </p:grpSpPr>
        <p:sp>
          <p:nvSpPr>
            <p:cNvPr id="7" name="Rectangle 6"/>
            <p:cNvSpPr/>
            <p:nvPr/>
          </p:nvSpPr>
          <p:spPr>
            <a:xfrm>
              <a:off x="1523204" y="1086582"/>
              <a:ext cx="3039271" cy="427893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572491" y="1037149"/>
              <a:ext cx="493868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Adaptive</a:t>
              </a:r>
              <a:r>
                <a:rPr lang="en-US" sz="2800" dirty="0">
                  <a:solidFill>
                    <a:schemeClr val="accent5">
                      <a:lumMod val="75000"/>
                    </a:schemeClr>
                  </a:solidFill>
                </a:rPr>
                <a:t>!</a:t>
              </a:r>
            </a:p>
          </p:txBody>
        </p:sp>
      </p:grpSp>
      <p:sp>
        <p:nvSpPr>
          <p:cNvPr id="50" name="Arc 49"/>
          <p:cNvSpPr/>
          <p:nvPr/>
        </p:nvSpPr>
        <p:spPr>
          <a:xfrm rot="893862" flipH="1" flipV="1">
            <a:off x="7476512" y="3086034"/>
            <a:ext cx="1956991" cy="1880040"/>
          </a:xfrm>
          <a:prstGeom prst="arc">
            <a:avLst>
              <a:gd name="adj1" fmla="val 9883822"/>
              <a:gd name="adj2" fmla="val 18937805"/>
            </a:avLst>
          </a:prstGeom>
          <a:noFill/>
          <a:ln w="571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8327809" y="4863119"/>
            <a:ext cx="247919" cy="247919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9599616" y="5350774"/>
            <a:ext cx="247919" cy="247919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c 52"/>
          <p:cNvSpPr/>
          <p:nvPr/>
        </p:nvSpPr>
        <p:spPr>
          <a:xfrm rot="1594992" flipH="1" flipV="1">
            <a:off x="9297483" y="3566372"/>
            <a:ext cx="2133350" cy="2128299"/>
          </a:xfrm>
          <a:prstGeom prst="arc">
            <a:avLst>
              <a:gd name="adj1" fmla="val 13498253"/>
              <a:gd name="adj2" fmla="val 20085077"/>
            </a:avLst>
          </a:prstGeom>
          <a:noFill/>
          <a:ln w="571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 rot="20595811">
            <a:off x="8835074" y="4998127"/>
            <a:ext cx="247919" cy="247919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Arc 66"/>
          <p:cNvSpPr/>
          <p:nvPr/>
        </p:nvSpPr>
        <p:spPr>
          <a:xfrm rot="590803" flipH="1" flipV="1">
            <a:off x="8409925" y="3090934"/>
            <a:ext cx="2133350" cy="2128299"/>
          </a:xfrm>
          <a:prstGeom prst="arc">
            <a:avLst>
              <a:gd name="adj1" fmla="val 11663331"/>
              <a:gd name="adj2" fmla="val 192138"/>
            </a:avLst>
          </a:prstGeom>
          <a:noFill/>
          <a:ln w="571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/>
          <p:cNvCxnSpPr/>
          <p:nvPr/>
        </p:nvCxnSpPr>
        <p:spPr>
          <a:xfrm>
            <a:off x="2965946" y="3519168"/>
            <a:ext cx="1959244" cy="625452"/>
          </a:xfrm>
          <a:prstGeom prst="line">
            <a:avLst/>
          </a:prstGeom>
          <a:ln w="762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/>
          <p:cNvSpPr/>
          <p:nvPr/>
        </p:nvSpPr>
        <p:spPr>
          <a:xfrm>
            <a:off x="3774509" y="3706115"/>
            <a:ext cx="247919" cy="247919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/>
          <p:cNvCxnSpPr/>
          <p:nvPr/>
        </p:nvCxnSpPr>
        <p:spPr>
          <a:xfrm>
            <a:off x="2342784" y="4044534"/>
            <a:ext cx="1497569" cy="769635"/>
          </a:xfrm>
          <a:prstGeom prst="line">
            <a:avLst/>
          </a:prstGeom>
          <a:ln w="762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/>
          <p:cNvSpPr/>
          <p:nvPr/>
        </p:nvSpPr>
        <p:spPr>
          <a:xfrm>
            <a:off x="3066402" y="4296166"/>
            <a:ext cx="247919" cy="247919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Connector 71"/>
          <p:cNvCxnSpPr/>
          <p:nvPr/>
        </p:nvCxnSpPr>
        <p:spPr>
          <a:xfrm>
            <a:off x="3183865" y="4640737"/>
            <a:ext cx="18739" cy="1164052"/>
          </a:xfrm>
          <a:prstGeom prst="line">
            <a:avLst/>
          </a:prstGeom>
          <a:ln w="762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/>
          <p:cNvSpPr/>
          <p:nvPr/>
        </p:nvSpPr>
        <p:spPr>
          <a:xfrm>
            <a:off x="3066402" y="4942228"/>
            <a:ext cx="247919" cy="247919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1523204" y="1466971"/>
            <a:ext cx="7987976" cy="523220"/>
            <a:chOff x="1523204" y="1037149"/>
            <a:chExt cx="7987976" cy="523220"/>
          </a:xfrm>
        </p:grpSpPr>
        <p:sp>
          <p:nvSpPr>
            <p:cNvPr id="42" name="Rectangle 41"/>
            <p:cNvSpPr/>
            <p:nvPr/>
          </p:nvSpPr>
          <p:spPr>
            <a:xfrm>
              <a:off x="1523204" y="1086582"/>
              <a:ext cx="3039271" cy="427893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572491" y="1037149"/>
              <a:ext cx="493868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Direction Matters!</a:t>
              </a:r>
              <a:endParaRPr lang="en-US" sz="28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187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66" grpId="0" animBg="1"/>
      <p:bldP spid="67" grpId="0" animBg="1"/>
      <p:bldP spid="69" grpId="0" animBg="1"/>
      <p:bldP spid="71" grpId="0" animBg="1"/>
      <p:bldP spid="7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278848" y="2451685"/>
            <a:ext cx="11728912" cy="2796818"/>
            <a:chOff x="278848" y="2451685"/>
            <a:chExt cx="11728912" cy="2796818"/>
          </a:xfrm>
        </p:grpSpPr>
        <p:grpSp>
          <p:nvGrpSpPr>
            <p:cNvPr id="34" name="Group 33"/>
            <p:cNvGrpSpPr/>
            <p:nvPr/>
          </p:nvGrpSpPr>
          <p:grpSpPr>
            <a:xfrm>
              <a:off x="278848" y="2466224"/>
              <a:ext cx="3073944" cy="2782279"/>
              <a:chOff x="278848" y="2466224"/>
              <a:chExt cx="3073944" cy="2782279"/>
            </a:xfrm>
          </p:grpSpPr>
          <p:sp>
            <p:nvSpPr>
              <p:cNvPr id="80" name="TextBox 79"/>
              <p:cNvSpPr txBox="1"/>
              <p:nvPr/>
            </p:nvSpPr>
            <p:spPr>
              <a:xfrm>
                <a:off x="278848" y="4786838"/>
                <a:ext cx="28904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Local Expansion</a:t>
                </a:r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1417145" y="3507674"/>
                <a:ext cx="203138" cy="20313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Arc 81"/>
              <p:cNvSpPr/>
              <p:nvPr/>
            </p:nvSpPr>
            <p:spPr>
              <a:xfrm rot="3020901" flipH="1" flipV="1">
                <a:off x="1345625" y="2432994"/>
                <a:ext cx="1257904" cy="1324363"/>
              </a:xfrm>
              <a:prstGeom prst="arc">
                <a:avLst>
                  <a:gd name="adj1" fmla="val 13562309"/>
                  <a:gd name="adj2" fmla="val 17447675"/>
                </a:avLst>
              </a:prstGeom>
              <a:noFill/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3" name="Group 82"/>
              <p:cNvGrpSpPr/>
              <p:nvPr/>
            </p:nvGrpSpPr>
            <p:grpSpPr>
              <a:xfrm>
                <a:off x="774863" y="2531257"/>
                <a:ext cx="2577929" cy="2003299"/>
                <a:chOff x="1412623" y="2396165"/>
                <a:chExt cx="4535991" cy="3524902"/>
              </a:xfrm>
            </p:grpSpPr>
            <p:sp>
              <p:nvSpPr>
                <p:cNvPr id="84" name="TextBox 83"/>
                <p:cNvSpPr txBox="1"/>
                <p:nvPr/>
              </p:nvSpPr>
              <p:spPr>
                <a:xfrm>
                  <a:off x="1412623" y="5427878"/>
                  <a:ext cx="4535991" cy="4931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Performance Space</a:t>
                  </a:r>
                </a:p>
              </p:txBody>
            </p:sp>
            <p:grpSp>
              <p:nvGrpSpPr>
                <p:cNvPr id="85" name="Group 84"/>
                <p:cNvGrpSpPr/>
                <p:nvPr/>
              </p:nvGrpSpPr>
              <p:grpSpPr>
                <a:xfrm>
                  <a:off x="1532506" y="2396165"/>
                  <a:ext cx="3057196" cy="2949926"/>
                  <a:chOff x="1601785" y="1574800"/>
                  <a:chExt cx="2895600" cy="2794000"/>
                </a:xfrm>
              </p:grpSpPr>
              <p:cxnSp>
                <p:nvCxnSpPr>
                  <p:cNvPr id="86" name="Straight Arrow Connector 85"/>
                  <p:cNvCxnSpPr/>
                  <p:nvPr/>
                </p:nvCxnSpPr>
                <p:spPr>
                  <a:xfrm flipV="1">
                    <a:off x="1638300" y="1574800"/>
                    <a:ext cx="0" cy="2794000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Arrow Connector 86"/>
                  <p:cNvCxnSpPr/>
                  <p:nvPr/>
                </p:nvCxnSpPr>
                <p:spPr>
                  <a:xfrm>
                    <a:off x="1601785" y="4338637"/>
                    <a:ext cx="2895600" cy="0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40" name="Group 39"/>
            <p:cNvGrpSpPr/>
            <p:nvPr/>
          </p:nvGrpSpPr>
          <p:grpSpPr>
            <a:xfrm>
              <a:off x="6031590" y="2802692"/>
              <a:ext cx="2890486" cy="2445811"/>
              <a:chOff x="2885762" y="2802693"/>
              <a:chExt cx="2890486" cy="2445811"/>
            </a:xfrm>
          </p:grpSpPr>
          <p:sp>
            <p:nvSpPr>
              <p:cNvPr id="78" name="TextBox 77"/>
              <p:cNvSpPr txBox="1"/>
              <p:nvPr/>
            </p:nvSpPr>
            <p:spPr>
              <a:xfrm>
                <a:off x="2885762" y="4786839"/>
                <a:ext cx="28904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Data-Structure</a:t>
                </a:r>
              </a:p>
            </p:txBody>
          </p:sp>
          <p:pic>
            <p:nvPicPr>
              <p:cNvPr id="79" name="Picture 2" descr="Image result for data clip art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2571" y="2802693"/>
                <a:ext cx="1574890" cy="1574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1" name="Group 40"/>
            <p:cNvGrpSpPr/>
            <p:nvPr/>
          </p:nvGrpSpPr>
          <p:grpSpPr>
            <a:xfrm>
              <a:off x="3014597" y="2451685"/>
              <a:ext cx="2890486" cy="2796818"/>
              <a:chOff x="5784660" y="2451686"/>
              <a:chExt cx="2890486" cy="2796818"/>
            </a:xfrm>
          </p:grpSpPr>
          <p:sp>
            <p:nvSpPr>
              <p:cNvPr id="76" name="TextBox 75"/>
              <p:cNvSpPr txBox="1"/>
              <p:nvPr/>
            </p:nvSpPr>
            <p:spPr>
              <a:xfrm>
                <a:off x="5784660" y="4786839"/>
                <a:ext cx="28904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Discovery Algorithm</a:t>
                </a:r>
              </a:p>
            </p:txBody>
          </p:sp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52146" y="2451686"/>
                <a:ext cx="2823000" cy="2170988"/>
              </a:xfrm>
              <a:prstGeom prst="rect">
                <a:avLst/>
              </a:prstGeom>
            </p:spPr>
          </p:pic>
        </p:grpSp>
        <p:grpSp>
          <p:nvGrpSpPr>
            <p:cNvPr id="42" name="Group 41"/>
            <p:cNvGrpSpPr/>
            <p:nvPr/>
          </p:nvGrpSpPr>
          <p:grpSpPr>
            <a:xfrm>
              <a:off x="8922937" y="2531257"/>
              <a:ext cx="3084823" cy="2717246"/>
              <a:chOff x="8922937" y="2531257"/>
              <a:chExt cx="3084823" cy="2717246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8922937" y="4786838"/>
                <a:ext cx="29444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Sparse Approximation</a:t>
                </a:r>
              </a:p>
            </p:txBody>
          </p:sp>
          <p:grpSp>
            <p:nvGrpSpPr>
              <p:cNvPr id="67" name="Group 66"/>
              <p:cNvGrpSpPr/>
              <p:nvPr/>
            </p:nvGrpSpPr>
            <p:grpSpPr>
              <a:xfrm>
                <a:off x="9429831" y="2531257"/>
                <a:ext cx="2577929" cy="2003299"/>
                <a:chOff x="1412623" y="2396165"/>
                <a:chExt cx="4535991" cy="3524902"/>
              </a:xfrm>
            </p:grpSpPr>
            <p:sp>
              <p:nvSpPr>
                <p:cNvPr id="72" name="TextBox 71"/>
                <p:cNvSpPr txBox="1"/>
                <p:nvPr/>
              </p:nvSpPr>
              <p:spPr>
                <a:xfrm>
                  <a:off x="1412623" y="5427878"/>
                  <a:ext cx="4535991" cy="4931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Performance Space</a:t>
                  </a:r>
                </a:p>
              </p:txBody>
            </p:sp>
            <p:grpSp>
              <p:nvGrpSpPr>
                <p:cNvPr id="73" name="Group 72"/>
                <p:cNvGrpSpPr/>
                <p:nvPr/>
              </p:nvGrpSpPr>
              <p:grpSpPr>
                <a:xfrm>
                  <a:off x="1532506" y="2396165"/>
                  <a:ext cx="3057196" cy="2949926"/>
                  <a:chOff x="1601785" y="1574800"/>
                  <a:chExt cx="2895600" cy="2794000"/>
                </a:xfrm>
              </p:grpSpPr>
              <p:cxnSp>
                <p:nvCxnSpPr>
                  <p:cNvPr id="74" name="Straight Arrow Connector 73"/>
                  <p:cNvCxnSpPr/>
                  <p:nvPr/>
                </p:nvCxnSpPr>
                <p:spPr>
                  <a:xfrm flipV="1">
                    <a:off x="1638300" y="1574800"/>
                    <a:ext cx="0" cy="2794000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Arrow Connector 74"/>
                  <p:cNvCxnSpPr/>
                  <p:nvPr/>
                </p:nvCxnSpPr>
                <p:spPr>
                  <a:xfrm>
                    <a:off x="1601785" y="4338637"/>
                    <a:ext cx="2895600" cy="0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68" name="Group 67"/>
              <p:cNvGrpSpPr/>
              <p:nvPr/>
            </p:nvGrpSpPr>
            <p:grpSpPr>
              <a:xfrm>
                <a:off x="9772889" y="2675809"/>
                <a:ext cx="1244565" cy="1261591"/>
                <a:chOff x="8577889" y="2993693"/>
                <a:chExt cx="1767401" cy="1791579"/>
              </a:xfrm>
            </p:grpSpPr>
            <p:sp>
              <p:nvSpPr>
                <p:cNvPr id="69" name="Arc 68"/>
                <p:cNvSpPr/>
                <p:nvPr/>
              </p:nvSpPr>
              <p:spPr>
                <a:xfrm rot="20145135" flipH="1" flipV="1">
                  <a:off x="9087387" y="2993693"/>
                  <a:ext cx="1257903" cy="1791579"/>
                </a:xfrm>
                <a:prstGeom prst="arc">
                  <a:avLst>
                    <a:gd name="adj1" fmla="val 16175757"/>
                    <a:gd name="adj2" fmla="val 18952364"/>
                  </a:avLst>
                </a:prstGeom>
                <a:noFill/>
                <a:ln w="571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Arc 69"/>
                <p:cNvSpPr/>
                <p:nvPr/>
              </p:nvSpPr>
              <p:spPr>
                <a:xfrm rot="5400000" flipH="1" flipV="1">
                  <a:off x="8730921" y="2862565"/>
                  <a:ext cx="1257904" cy="1563967"/>
                </a:xfrm>
                <a:prstGeom prst="arc">
                  <a:avLst>
                    <a:gd name="adj1" fmla="val 13029015"/>
                    <a:gd name="adj2" fmla="val 16524704"/>
                  </a:avLst>
                </a:prstGeom>
                <a:noFill/>
                <a:ln w="57150"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Arc 70"/>
                <p:cNvSpPr/>
                <p:nvPr/>
              </p:nvSpPr>
              <p:spPr>
                <a:xfrm rot="3020901" flipH="1" flipV="1">
                  <a:off x="8925657" y="3271970"/>
                  <a:ext cx="1257904" cy="1324363"/>
                </a:xfrm>
                <a:prstGeom prst="arc">
                  <a:avLst>
                    <a:gd name="adj1" fmla="val 13562309"/>
                    <a:gd name="adj2" fmla="val 17447675"/>
                  </a:avLst>
                </a:prstGeom>
                <a:noFill/>
                <a:ln w="57150">
                  <a:solidFill>
                    <a:schemeClr val="accent6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82019" y="1011339"/>
            <a:ext cx="11707482" cy="5681258"/>
            <a:chOff x="382019" y="1011339"/>
            <a:chExt cx="11707482" cy="5681258"/>
          </a:xfrm>
        </p:grpSpPr>
        <p:sp>
          <p:nvSpPr>
            <p:cNvPr id="26" name="Rectangle 25"/>
            <p:cNvSpPr/>
            <p:nvPr/>
          </p:nvSpPr>
          <p:spPr>
            <a:xfrm>
              <a:off x="382019" y="1011339"/>
              <a:ext cx="5761606" cy="5431971"/>
            </a:xfrm>
            <a:prstGeom prst="rect">
              <a:avLst/>
            </a:prstGeom>
            <a:solidFill>
              <a:srgbClr val="FFFFFF">
                <a:alpha val="8313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8922077" y="1260626"/>
              <a:ext cx="3167424" cy="5431971"/>
            </a:xfrm>
            <a:prstGeom prst="rect">
              <a:avLst/>
            </a:prstGeom>
            <a:solidFill>
              <a:srgbClr val="FFFFFF">
                <a:alpha val="8313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3652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Performance-Driven Design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469389" y="1780060"/>
            <a:ext cx="3289385" cy="4200920"/>
            <a:chOff x="8469389" y="1780060"/>
            <a:chExt cx="3289385" cy="4200920"/>
          </a:xfrm>
        </p:grpSpPr>
        <p:sp>
          <p:nvSpPr>
            <p:cNvPr id="6" name="TextBox 5"/>
            <p:cNvSpPr txBox="1"/>
            <p:nvPr/>
          </p:nvSpPr>
          <p:spPr>
            <a:xfrm>
              <a:off x="8469389" y="5149983"/>
              <a:ext cx="32893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Performance metric: </a:t>
              </a:r>
              <a:r>
                <a:rPr lang="en-US" sz="2400" b="1" dirty="0"/>
                <a:t>stability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9" t="-863" r="15854" b="863"/>
            <a:stretch/>
          </p:blipFill>
          <p:spPr>
            <a:xfrm>
              <a:off x="8469389" y="1780060"/>
              <a:ext cx="2843820" cy="282491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284580" y="1895114"/>
            <a:ext cx="3662527" cy="4085866"/>
            <a:chOff x="4284580" y="1895114"/>
            <a:chExt cx="3662527" cy="4085866"/>
          </a:xfrm>
        </p:grpSpPr>
        <p:sp>
          <p:nvSpPr>
            <p:cNvPr id="5" name="TextBox 4"/>
            <p:cNvSpPr txBox="1"/>
            <p:nvPr/>
          </p:nvSpPr>
          <p:spPr>
            <a:xfrm>
              <a:off x="4657722" y="5149983"/>
              <a:ext cx="32893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Performance metric: </a:t>
              </a:r>
              <a:endParaRPr lang="en-US" sz="2400" b="1" dirty="0"/>
            </a:p>
            <a:p>
              <a:r>
                <a:rPr lang="en-US" sz="2400" b="1" dirty="0"/>
                <a:t>weight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4580" y="1895114"/>
              <a:ext cx="3137189" cy="270986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96196" y="1770606"/>
            <a:ext cx="3439244" cy="4211895"/>
            <a:chOff x="696196" y="1770606"/>
            <a:chExt cx="3439244" cy="4211895"/>
          </a:xfrm>
        </p:grpSpPr>
        <p:sp>
          <p:nvSpPr>
            <p:cNvPr id="4" name="TextBox 3"/>
            <p:cNvSpPr txBox="1"/>
            <p:nvPr/>
          </p:nvSpPr>
          <p:spPr>
            <a:xfrm>
              <a:off x="846055" y="5151504"/>
              <a:ext cx="32893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Performance metric: </a:t>
              </a:r>
              <a:endParaRPr lang="en-US" sz="2400" b="1" dirty="0"/>
            </a:p>
            <a:p>
              <a:r>
                <a:rPr lang="en-US" sz="2400" b="1" dirty="0"/>
                <a:t>flexibility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196" y="1770606"/>
              <a:ext cx="2834368" cy="28343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584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Structure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882045" y="2078637"/>
            <a:ext cx="2651108" cy="2187696"/>
            <a:chOff x="8227577" y="2299128"/>
            <a:chExt cx="2651108" cy="2187696"/>
          </a:xfrm>
        </p:grpSpPr>
        <p:sp>
          <p:nvSpPr>
            <p:cNvPr id="11" name="Oval 10"/>
            <p:cNvSpPr/>
            <p:nvPr/>
          </p:nvSpPr>
          <p:spPr>
            <a:xfrm flipH="1" flipV="1">
              <a:off x="8927265" y="2581055"/>
              <a:ext cx="1597922" cy="11784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/>
            <p:cNvSpPr/>
            <p:nvPr/>
          </p:nvSpPr>
          <p:spPr>
            <a:xfrm flipH="1" flipV="1">
              <a:off x="9267283" y="2695245"/>
              <a:ext cx="1257904" cy="1791579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c 12"/>
            <p:cNvSpPr/>
            <p:nvPr/>
          </p:nvSpPr>
          <p:spPr>
            <a:xfrm rot="3020901" flipH="1" flipV="1">
              <a:off x="8575345" y="2783221"/>
              <a:ext cx="1257904" cy="1324363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/>
            <p:cNvSpPr/>
            <p:nvPr/>
          </p:nvSpPr>
          <p:spPr>
            <a:xfrm rot="5400000" flipH="1" flipV="1">
              <a:off x="8380609" y="2373816"/>
              <a:ext cx="1257904" cy="1563967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4"/>
            <p:cNvSpPr/>
            <p:nvPr/>
          </p:nvSpPr>
          <p:spPr>
            <a:xfrm rot="9461939" flipH="1" flipV="1">
              <a:off x="8665044" y="2299128"/>
              <a:ext cx="897132" cy="1547114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c 15"/>
            <p:cNvSpPr/>
            <p:nvPr/>
          </p:nvSpPr>
          <p:spPr>
            <a:xfrm rot="12705827" flipH="1" flipV="1">
              <a:off x="9697439" y="2339831"/>
              <a:ext cx="1100039" cy="1563967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/>
            <p:cNvSpPr/>
            <p:nvPr/>
          </p:nvSpPr>
          <p:spPr>
            <a:xfrm rot="17508071" flipH="1" flipV="1">
              <a:off x="9568065" y="2736518"/>
              <a:ext cx="1257904" cy="1363337"/>
            </a:xfrm>
            <a:prstGeom prst="arc">
              <a:avLst>
                <a:gd name="adj1" fmla="val 11358024"/>
                <a:gd name="adj2" fmla="val 538994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17"/>
            <p:cNvSpPr/>
            <p:nvPr/>
          </p:nvSpPr>
          <p:spPr>
            <a:xfrm rot="10224108" flipH="1" flipV="1">
              <a:off x="9129508" y="2305939"/>
              <a:ext cx="1257904" cy="1314306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8622977" y="4232153"/>
            <a:ext cx="4535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Performance Space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570233" y="1573342"/>
            <a:ext cx="3057196" cy="2949926"/>
            <a:chOff x="1601785" y="1574800"/>
            <a:chExt cx="2895600" cy="2794000"/>
          </a:xfrm>
        </p:grpSpPr>
        <p:cxnSp>
          <p:nvCxnSpPr>
            <p:cNvPr id="22" name="Straight Arrow Connector 21"/>
            <p:cNvCxnSpPr/>
            <p:nvPr/>
          </p:nvCxnSpPr>
          <p:spPr>
            <a:xfrm flipV="1">
              <a:off x="1638300" y="1574800"/>
              <a:ext cx="0" cy="2794000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1601785" y="4338637"/>
              <a:ext cx="2895600" cy="0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890091" y="2298538"/>
            <a:ext cx="2297610" cy="1959977"/>
            <a:chOff x="8577889" y="3015597"/>
            <a:chExt cx="2297610" cy="1959977"/>
          </a:xfrm>
        </p:grpSpPr>
        <p:sp>
          <p:nvSpPr>
            <p:cNvPr id="27" name="Arc 26"/>
            <p:cNvSpPr/>
            <p:nvPr/>
          </p:nvSpPr>
          <p:spPr>
            <a:xfrm flipH="1" flipV="1">
              <a:off x="9617595" y="3183995"/>
              <a:ext cx="1257904" cy="1791579"/>
            </a:xfrm>
            <a:prstGeom prst="arc">
              <a:avLst>
                <a:gd name="adj1" fmla="val 16175757"/>
                <a:gd name="adj2" fmla="val 18952364"/>
              </a:avLst>
            </a:prstGeom>
            <a:noFill/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c 27"/>
            <p:cNvSpPr/>
            <p:nvPr/>
          </p:nvSpPr>
          <p:spPr>
            <a:xfrm rot="5400000" flipH="1" flipV="1">
              <a:off x="8730921" y="2862565"/>
              <a:ext cx="1257904" cy="1563967"/>
            </a:xfrm>
            <a:prstGeom prst="arc">
              <a:avLst>
                <a:gd name="adj1" fmla="val 13029015"/>
                <a:gd name="adj2" fmla="val 16524704"/>
              </a:avLst>
            </a:prstGeom>
            <a:noFill/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rc 28"/>
            <p:cNvSpPr/>
            <p:nvPr/>
          </p:nvSpPr>
          <p:spPr>
            <a:xfrm rot="3020901" flipH="1" flipV="1">
              <a:off x="8925657" y="3271970"/>
              <a:ext cx="1257904" cy="1324363"/>
            </a:xfrm>
            <a:prstGeom prst="arc">
              <a:avLst>
                <a:gd name="adj1" fmla="val 13562309"/>
                <a:gd name="adj2" fmla="val 17447675"/>
              </a:avLst>
            </a:prstGeom>
            <a:noFill/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5" name="Straight Arrow Connector 54"/>
          <p:cNvCxnSpPr/>
          <p:nvPr/>
        </p:nvCxnSpPr>
        <p:spPr>
          <a:xfrm flipV="1">
            <a:off x="5608786" y="1546141"/>
            <a:ext cx="2980217" cy="2945283"/>
          </a:xfrm>
          <a:prstGeom prst="straightConnector1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6301610" y="3563797"/>
            <a:ext cx="275932" cy="275932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5692411" y="1414364"/>
            <a:ext cx="453599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Pareto Front</a:t>
            </a:r>
          </a:p>
        </p:txBody>
      </p:sp>
      <p:sp>
        <p:nvSpPr>
          <p:cNvPr id="59" name="Oval 58"/>
          <p:cNvSpPr/>
          <p:nvPr/>
        </p:nvSpPr>
        <p:spPr>
          <a:xfrm>
            <a:off x="6948333" y="2910339"/>
            <a:ext cx="275932" cy="27593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6" name="Group 105"/>
          <p:cNvGrpSpPr/>
          <p:nvPr/>
        </p:nvGrpSpPr>
        <p:grpSpPr>
          <a:xfrm>
            <a:off x="7238079" y="3297799"/>
            <a:ext cx="6367088" cy="2355273"/>
            <a:chOff x="7238079" y="3297799"/>
            <a:chExt cx="6367088" cy="2355273"/>
          </a:xfrm>
        </p:grpSpPr>
        <p:cxnSp>
          <p:nvCxnSpPr>
            <p:cNvPr id="63" name="Straight Arrow Connector 62"/>
            <p:cNvCxnSpPr/>
            <p:nvPr/>
          </p:nvCxnSpPr>
          <p:spPr>
            <a:xfrm>
              <a:off x="7238079" y="3297799"/>
              <a:ext cx="848972" cy="1428798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6" name="Group 85"/>
            <p:cNvGrpSpPr/>
            <p:nvPr/>
          </p:nvGrpSpPr>
          <p:grpSpPr>
            <a:xfrm>
              <a:off x="7769950" y="4677253"/>
              <a:ext cx="5835217" cy="975819"/>
              <a:chOff x="9140012" y="2370695"/>
              <a:chExt cx="5835217" cy="975819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11154807" y="2800521"/>
                <a:ext cx="382042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800" dirty="0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9219679" y="2964075"/>
                <a:ext cx="275932" cy="275932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11446843" y="2955181"/>
                <a:ext cx="275932" cy="275932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9469744" y="2823294"/>
                <a:ext cx="20406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“dominates”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9140012" y="2370695"/>
                <a:ext cx="382042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Not Pareto:</a:t>
                </a:r>
              </a:p>
            </p:txBody>
          </p:sp>
        </p:grpSp>
      </p:grpSp>
      <p:grpSp>
        <p:nvGrpSpPr>
          <p:cNvPr id="79" name="Group 78"/>
          <p:cNvGrpSpPr/>
          <p:nvPr/>
        </p:nvGrpSpPr>
        <p:grpSpPr>
          <a:xfrm>
            <a:off x="5617383" y="1541380"/>
            <a:ext cx="2962896" cy="2962896"/>
            <a:chOff x="4672657" y="4093772"/>
            <a:chExt cx="2962896" cy="2962896"/>
          </a:xfrm>
        </p:grpSpPr>
        <p:cxnSp>
          <p:nvCxnSpPr>
            <p:cNvPr id="76" name="Straight Arrow Connector 75"/>
            <p:cNvCxnSpPr/>
            <p:nvPr/>
          </p:nvCxnSpPr>
          <p:spPr>
            <a:xfrm flipV="1">
              <a:off x="4672657" y="4093772"/>
              <a:ext cx="2962896" cy="2962896"/>
            </a:xfrm>
            <a:prstGeom prst="straightConnector1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/>
            <p:cNvSpPr/>
            <p:nvPr/>
          </p:nvSpPr>
          <p:spPr>
            <a:xfrm>
              <a:off x="5336868" y="6110808"/>
              <a:ext cx="275932" cy="275932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5983591" y="5457350"/>
              <a:ext cx="275932" cy="27593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2946200" y="4570340"/>
            <a:ext cx="4074422" cy="2300771"/>
            <a:chOff x="2946200" y="4570340"/>
            <a:chExt cx="4074422" cy="2300771"/>
          </a:xfrm>
        </p:grpSpPr>
        <p:sp>
          <p:nvSpPr>
            <p:cNvPr id="75" name="Left Brace 74"/>
            <p:cNvSpPr/>
            <p:nvPr/>
          </p:nvSpPr>
          <p:spPr>
            <a:xfrm rot="5400000">
              <a:off x="5781714" y="4368884"/>
              <a:ext cx="450107" cy="2027709"/>
            </a:xfrm>
            <a:prstGeom prst="leftBrace">
              <a:avLst>
                <a:gd name="adj1" fmla="val 115845"/>
                <a:gd name="adj2" fmla="val 49879"/>
              </a:avLst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ngsanaUPC" panose="02020603050405020304" pitchFamily="18" charset="-34"/>
                <a:cs typeface="AngsanaUPC" panose="02020603050405020304" pitchFamily="18" charset="-34"/>
              </a:endParaRPr>
            </a:p>
          </p:txBody>
        </p:sp>
        <p:sp>
          <p:nvSpPr>
            <p:cNvPr id="85" name="Left Brace 84"/>
            <p:cNvSpPr/>
            <p:nvPr/>
          </p:nvSpPr>
          <p:spPr>
            <a:xfrm rot="16200000">
              <a:off x="5315459" y="5641355"/>
              <a:ext cx="450107" cy="1038016"/>
            </a:xfrm>
            <a:prstGeom prst="leftBrace">
              <a:avLst>
                <a:gd name="adj1" fmla="val 115845"/>
                <a:gd name="adj2" fmla="val 50797"/>
              </a:avLst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ngsanaUPC" panose="02020603050405020304" pitchFamily="18" charset="-34"/>
                <a:cs typeface="AngsanaUPC" panose="02020603050405020304" pitchFamily="18" charset="-34"/>
              </a:endParaRPr>
            </a:p>
          </p:txBody>
        </p:sp>
        <p:grpSp>
          <p:nvGrpSpPr>
            <p:cNvPr id="91" name="Group 90"/>
            <p:cNvGrpSpPr/>
            <p:nvPr/>
          </p:nvGrpSpPr>
          <p:grpSpPr>
            <a:xfrm>
              <a:off x="2946200" y="5522681"/>
              <a:ext cx="531602" cy="584775"/>
              <a:chOff x="7659589" y="6093029"/>
              <a:chExt cx="531602" cy="58477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TextBox 88"/>
                  <p:cNvSpPr txBox="1"/>
                  <p:nvPr/>
                </p:nvSpPr>
                <p:spPr>
                  <a:xfrm>
                    <a:off x="7659589" y="6093029"/>
                    <a:ext cx="380056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89" name="TextBox 8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59589" y="6093029"/>
                    <a:ext cx="380056" cy="584775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0" name="Oval 89"/>
              <p:cNvSpPr/>
              <p:nvPr/>
            </p:nvSpPr>
            <p:spPr>
              <a:xfrm>
                <a:off x="8008172" y="6385417"/>
                <a:ext cx="183019" cy="183019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5137313" y="6286336"/>
              <a:ext cx="531602" cy="584775"/>
              <a:chOff x="7659589" y="6093029"/>
              <a:chExt cx="531602" cy="58477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4" name="TextBox 93"/>
                  <p:cNvSpPr txBox="1"/>
                  <p:nvPr/>
                </p:nvSpPr>
                <p:spPr>
                  <a:xfrm>
                    <a:off x="7659589" y="6093029"/>
                    <a:ext cx="380056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94" name="TextBox 9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59589" y="6093029"/>
                    <a:ext cx="380056" cy="584775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5" name="Oval 94"/>
              <p:cNvSpPr/>
              <p:nvPr/>
            </p:nvSpPr>
            <p:spPr>
              <a:xfrm>
                <a:off x="8008172" y="6385417"/>
                <a:ext cx="183019" cy="183019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5668915" y="4570340"/>
              <a:ext cx="531602" cy="584775"/>
              <a:chOff x="7659589" y="6093029"/>
              <a:chExt cx="531602" cy="58477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7" name="TextBox 96"/>
                  <p:cNvSpPr txBox="1"/>
                  <p:nvPr/>
                </p:nvSpPr>
                <p:spPr>
                  <a:xfrm>
                    <a:off x="7659589" y="6093029"/>
                    <a:ext cx="380056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97" name="TextBox 9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59589" y="6093029"/>
                    <a:ext cx="380056" cy="584775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8" name="Oval 97"/>
              <p:cNvSpPr/>
              <p:nvPr/>
            </p:nvSpPr>
            <p:spPr>
              <a:xfrm>
                <a:off x="8008172" y="6385417"/>
                <a:ext cx="183019" cy="183019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3983852" y="5522681"/>
              <a:ext cx="531602" cy="584775"/>
              <a:chOff x="7659589" y="6093029"/>
              <a:chExt cx="531602" cy="58477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TextBox 99"/>
                  <p:cNvSpPr txBox="1"/>
                  <p:nvPr/>
                </p:nvSpPr>
                <p:spPr>
                  <a:xfrm>
                    <a:off x="7659589" y="6093029"/>
                    <a:ext cx="380056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100" name="TextBox 9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59589" y="6093029"/>
                    <a:ext cx="380056" cy="584775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1" name="Oval 100"/>
              <p:cNvSpPr/>
              <p:nvPr/>
            </p:nvSpPr>
            <p:spPr>
              <a:xfrm>
                <a:off x="8008172" y="6385417"/>
                <a:ext cx="183019" cy="183019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3" name="TextBox 102"/>
            <p:cNvSpPr txBox="1"/>
            <p:nvPr/>
          </p:nvSpPr>
          <p:spPr>
            <a:xfrm>
              <a:off x="3566624" y="5522681"/>
              <a:ext cx="3800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0" i="0" dirty="0">
                  <a:latin typeface="+mj-lt"/>
                </a:rPr>
                <a:t>&lt;</a:t>
              </a:r>
              <a:endParaRPr lang="en-US" sz="2800" dirty="0"/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364822" y="879880"/>
            <a:ext cx="9292399" cy="3629157"/>
            <a:chOff x="364822" y="879880"/>
            <a:chExt cx="9292399" cy="3629157"/>
          </a:xfrm>
        </p:grpSpPr>
        <p:grpSp>
          <p:nvGrpSpPr>
            <p:cNvPr id="120" name="Group 119"/>
            <p:cNvGrpSpPr/>
            <p:nvPr/>
          </p:nvGrpSpPr>
          <p:grpSpPr>
            <a:xfrm>
              <a:off x="5579266" y="879880"/>
              <a:ext cx="4077955" cy="3629157"/>
              <a:chOff x="5579266" y="879880"/>
              <a:chExt cx="4077955" cy="3629157"/>
            </a:xfrm>
          </p:grpSpPr>
          <p:cxnSp>
            <p:nvCxnSpPr>
              <p:cNvPr id="107" name="Straight Arrow Connector 106"/>
              <p:cNvCxnSpPr/>
              <p:nvPr/>
            </p:nvCxnSpPr>
            <p:spPr>
              <a:xfrm flipV="1">
                <a:off x="5644658" y="2459118"/>
                <a:ext cx="3772163" cy="2049919"/>
              </a:xfrm>
              <a:prstGeom prst="straightConnector1">
                <a:avLst/>
              </a:prstGeom>
              <a:ln w="76200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/>
              <p:cNvCxnSpPr/>
              <p:nvPr/>
            </p:nvCxnSpPr>
            <p:spPr>
              <a:xfrm flipV="1">
                <a:off x="5644658" y="3580423"/>
                <a:ext cx="4012563" cy="854126"/>
              </a:xfrm>
              <a:prstGeom prst="straightConnector1">
                <a:avLst/>
              </a:prstGeom>
              <a:ln w="76200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Arrow Connector 112"/>
              <p:cNvCxnSpPr/>
              <p:nvPr/>
            </p:nvCxnSpPr>
            <p:spPr>
              <a:xfrm flipV="1">
                <a:off x="5644414" y="1046253"/>
                <a:ext cx="1809645" cy="3395893"/>
              </a:xfrm>
              <a:prstGeom prst="straightConnector1">
                <a:avLst/>
              </a:prstGeom>
              <a:ln w="76200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Arrow Connector 116"/>
              <p:cNvCxnSpPr/>
              <p:nvPr/>
            </p:nvCxnSpPr>
            <p:spPr>
              <a:xfrm flipV="1">
                <a:off x="5579266" y="879880"/>
                <a:ext cx="917215" cy="3599428"/>
              </a:xfrm>
              <a:prstGeom prst="straightConnector1">
                <a:avLst/>
              </a:prstGeom>
              <a:ln w="76200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1" name="TextBox 120"/>
            <p:cNvSpPr txBox="1"/>
            <p:nvPr/>
          </p:nvSpPr>
          <p:spPr>
            <a:xfrm>
              <a:off x="364822" y="2793427"/>
              <a:ext cx="5535207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“Performance Buffer”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051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2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-1.66667E-6 0.40833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/>
          <p:cNvGrpSpPr/>
          <p:nvPr/>
        </p:nvGrpSpPr>
        <p:grpSpPr>
          <a:xfrm>
            <a:off x="739322" y="312738"/>
            <a:ext cx="10845167" cy="5077000"/>
            <a:chOff x="739322" y="312738"/>
            <a:chExt cx="10845167" cy="5077000"/>
          </a:xfrm>
        </p:grpSpPr>
        <p:sp>
          <p:nvSpPr>
            <p:cNvPr id="94" name="Arc 93"/>
            <p:cNvSpPr/>
            <p:nvPr/>
          </p:nvSpPr>
          <p:spPr>
            <a:xfrm flipH="1" flipV="1">
              <a:off x="9250119" y="312738"/>
              <a:ext cx="1952663" cy="4726772"/>
            </a:xfrm>
            <a:prstGeom prst="arc">
              <a:avLst>
                <a:gd name="adj1" fmla="val 16274512"/>
                <a:gd name="adj2" fmla="val 19115176"/>
              </a:avLst>
            </a:prstGeom>
            <a:no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Arc 94"/>
            <p:cNvSpPr/>
            <p:nvPr/>
          </p:nvSpPr>
          <p:spPr>
            <a:xfrm rot="5400000" flipH="1" flipV="1">
              <a:off x="8677728" y="1296261"/>
              <a:ext cx="2091696" cy="3721826"/>
            </a:xfrm>
            <a:prstGeom prst="arc">
              <a:avLst>
                <a:gd name="adj1" fmla="val 9509469"/>
                <a:gd name="adj2" fmla="val 17855711"/>
              </a:avLst>
            </a:prstGeom>
            <a:noFill/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Arc 95"/>
            <p:cNvSpPr/>
            <p:nvPr/>
          </p:nvSpPr>
          <p:spPr>
            <a:xfrm rot="2459642" flipH="1" flipV="1">
              <a:off x="7549723" y="1894204"/>
              <a:ext cx="2269143" cy="1441937"/>
            </a:xfrm>
            <a:prstGeom prst="arc">
              <a:avLst>
                <a:gd name="adj1" fmla="val 11669903"/>
                <a:gd name="adj2" fmla="val 20282988"/>
              </a:avLst>
            </a:prstGeom>
            <a:no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7" name="Straight Connector 96"/>
            <p:cNvCxnSpPr/>
            <p:nvPr/>
          </p:nvCxnSpPr>
          <p:spPr>
            <a:xfrm>
              <a:off x="739322" y="3112852"/>
              <a:ext cx="1453464" cy="2276886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2082632" y="2530326"/>
              <a:ext cx="1466882" cy="807304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2078844" y="3965246"/>
              <a:ext cx="1378284" cy="324996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1118175" y="312738"/>
            <a:ext cx="10466314" cy="4726772"/>
            <a:chOff x="1118175" y="312738"/>
            <a:chExt cx="10466314" cy="4726772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2909636" y="2985471"/>
              <a:ext cx="639878" cy="352159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078844" y="3965246"/>
              <a:ext cx="635781" cy="149916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/>
            <p:cNvGrpSpPr/>
            <p:nvPr/>
          </p:nvGrpSpPr>
          <p:grpSpPr>
            <a:xfrm>
              <a:off x="7549723" y="312738"/>
              <a:ext cx="4034766" cy="4726772"/>
              <a:chOff x="7549723" y="312738"/>
              <a:chExt cx="4034766" cy="4726772"/>
            </a:xfrm>
          </p:grpSpPr>
          <p:sp>
            <p:nvSpPr>
              <p:cNvPr id="21" name="Arc 20"/>
              <p:cNvSpPr/>
              <p:nvPr/>
            </p:nvSpPr>
            <p:spPr>
              <a:xfrm flipH="1" flipV="1">
                <a:off x="9250119" y="312738"/>
                <a:ext cx="1952663" cy="4726772"/>
              </a:xfrm>
              <a:prstGeom prst="arc">
                <a:avLst>
                  <a:gd name="adj1" fmla="val 16274512"/>
                  <a:gd name="adj2" fmla="val 17758460"/>
                </a:avLst>
              </a:prstGeom>
              <a:noFill/>
              <a:ln w="571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Arc 31"/>
              <p:cNvSpPr/>
              <p:nvPr/>
            </p:nvSpPr>
            <p:spPr>
              <a:xfrm rot="5400000" flipH="1" flipV="1">
                <a:off x="8677728" y="1296261"/>
                <a:ext cx="2091696" cy="3721826"/>
              </a:xfrm>
              <a:prstGeom prst="arc">
                <a:avLst>
                  <a:gd name="adj1" fmla="val 11476056"/>
                  <a:gd name="adj2" fmla="val 16766478"/>
                </a:avLst>
              </a:prstGeom>
              <a:noFill/>
              <a:ln w="5715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Arc 34"/>
              <p:cNvSpPr/>
              <p:nvPr/>
            </p:nvSpPr>
            <p:spPr>
              <a:xfrm rot="2459642" flipH="1" flipV="1">
                <a:off x="7549723" y="1894204"/>
                <a:ext cx="2269143" cy="1441937"/>
              </a:xfrm>
              <a:prstGeom prst="arc">
                <a:avLst>
                  <a:gd name="adj1" fmla="val 17998901"/>
                  <a:gd name="adj2" fmla="val 20282988"/>
                </a:avLst>
              </a:prstGeom>
              <a:noFill/>
              <a:ln w="571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0" name="Straight Connector 49"/>
            <p:cNvCxnSpPr/>
            <p:nvPr/>
          </p:nvCxnSpPr>
          <p:spPr>
            <a:xfrm>
              <a:off x="1118175" y="3724607"/>
              <a:ext cx="834130" cy="1306685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Structure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621646" y="2005453"/>
            <a:ext cx="3328608" cy="2768857"/>
            <a:chOff x="1601785" y="1960135"/>
            <a:chExt cx="2895600" cy="2408665"/>
          </a:xfrm>
        </p:grpSpPr>
        <p:cxnSp>
          <p:nvCxnSpPr>
            <p:cNvPr id="23" name="Straight Arrow Connector 22"/>
            <p:cNvCxnSpPr/>
            <p:nvPr/>
          </p:nvCxnSpPr>
          <p:spPr>
            <a:xfrm flipV="1">
              <a:off x="1638300" y="1960135"/>
              <a:ext cx="0" cy="2408665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1601785" y="4338637"/>
              <a:ext cx="2895600" cy="0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7607462" y="1862368"/>
            <a:ext cx="3328608" cy="3211815"/>
            <a:chOff x="1601785" y="1574800"/>
            <a:chExt cx="2895600" cy="2794000"/>
          </a:xfrm>
        </p:grpSpPr>
        <p:cxnSp>
          <p:nvCxnSpPr>
            <p:cNvPr id="26" name="Straight Arrow Connector 25"/>
            <p:cNvCxnSpPr/>
            <p:nvPr/>
          </p:nvCxnSpPr>
          <p:spPr>
            <a:xfrm flipV="1">
              <a:off x="1638300" y="1574800"/>
              <a:ext cx="0" cy="2794000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601785" y="4338637"/>
              <a:ext cx="2895600" cy="0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Arrow Connector 27"/>
          <p:cNvCxnSpPr/>
          <p:nvPr/>
        </p:nvCxnSpPr>
        <p:spPr>
          <a:xfrm flipH="1">
            <a:off x="556789" y="4739636"/>
            <a:ext cx="1106835" cy="105244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518481" y="5035009"/>
            <a:ext cx="474924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Design Space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784044" y="5119856"/>
            <a:ext cx="493868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Performance Space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1118175" y="314811"/>
            <a:ext cx="10464044" cy="4726772"/>
            <a:chOff x="1118175" y="314811"/>
            <a:chExt cx="10464044" cy="4726772"/>
          </a:xfrm>
        </p:grpSpPr>
        <p:grpSp>
          <p:nvGrpSpPr>
            <p:cNvPr id="85" name="Group 84"/>
            <p:cNvGrpSpPr/>
            <p:nvPr/>
          </p:nvGrpSpPr>
          <p:grpSpPr>
            <a:xfrm>
              <a:off x="1118175" y="2985471"/>
              <a:ext cx="2417302" cy="2049538"/>
              <a:chOff x="1118175" y="2985471"/>
              <a:chExt cx="2417302" cy="2049538"/>
            </a:xfrm>
          </p:grpSpPr>
          <p:cxnSp>
            <p:nvCxnSpPr>
              <p:cNvPr id="90" name="Straight Connector 89"/>
              <p:cNvCxnSpPr/>
              <p:nvPr/>
            </p:nvCxnSpPr>
            <p:spPr>
              <a:xfrm>
                <a:off x="1118175" y="3728324"/>
                <a:ext cx="834130" cy="1306685"/>
              </a:xfrm>
              <a:prstGeom prst="line">
                <a:avLst/>
              </a:prstGeom>
              <a:ln w="7620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2895600" y="2985471"/>
                <a:ext cx="639877" cy="352159"/>
              </a:xfrm>
              <a:prstGeom prst="line">
                <a:avLst/>
              </a:prstGeom>
              <a:ln w="762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2064807" y="3965246"/>
                <a:ext cx="649818" cy="153225"/>
              </a:xfrm>
              <a:prstGeom prst="line">
                <a:avLst/>
              </a:prstGeom>
              <a:ln w="762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Group 85"/>
            <p:cNvGrpSpPr/>
            <p:nvPr/>
          </p:nvGrpSpPr>
          <p:grpSpPr>
            <a:xfrm>
              <a:off x="7547453" y="314811"/>
              <a:ext cx="4034766" cy="4726772"/>
              <a:chOff x="7549723" y="312738"/>
              <a:chExt cx="4034766" cy="4726772"/>
            </a:xfrm>
          </p:grpSpPr>
          <p:sp>
            <p:nvSpPr>
              <p:cNvPr id="87" name="Arc 86"/>
              <p:cNvSpPr/>
              <p:nvPr/>
            </p:nvSpPr>
            <p:spPr>
              <a:xfrm flipH="1" flipV="1">
                <a:off x="9250119" y="312738"/>
                <a:ext cx="1952663" cy="4726772"/>
              </a:xfrm>
              <a:prstGeom prst="arc">
                <a:avLst>
                  <a:gd name="adj1" fmla="val 16274512"/>
                  <a:gd name="adj2" fmla="val 17758460"/>
                </a:avLst>
              </a:prstGeom>
              <a:noFill/>
              <a:ln w="571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Arc 87"/>
              <p:cNvSpPr/>
              <p:nvPr/>
            </p:nvSpPr>
            <p:spPr>
              <a:xfrm rot="5400000" flipH="1" flipV="1">
                <a:off x="8677728" y="1296261"/>
                <a:ext cx="2091696" cy="3721826"/>
              </a:xfrm>
              <a:prstGeom prst="arc">
                <a:avLst>
                  <a:gd name="adj1" fmla="val 11476056"/>
                  <a:gd name="adj2" fmla="val 16766478"/>
                </a:avLst>
              </a:prstGeom>
              <a:noFill/>
              <a:ln w="5715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/>
              <p:cNvSpPr/>
              <p:nvPr/>
            </p:nvSpPr>
            <p:spPr>
              <a:xfrm rot="2459642" flipH="1" flipV="1">
                <a:off x="7549723" y="1894204"/>
                <a:ext cx="2269143" cy="1441937"/>
              </a:xfrm>
              <a:prstGeom prst="arc">
                <a:avLst>
                  <a:gd name="adj1" fmla="val 17998901"/>
                  <a:gd name="adj2" fmla="val 20282988"/>
                </a:avLst>
              </a:prstGeom>
              <a:noFill/>
              <a:ln w="5715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0" name="Group 99"/>
          <p:cNvGrpSpPr/>
          <p:nvPr/>
        </p:nvGrpSpPr>
        <p:grpSpPr>
          <a:xfrm>
            <a:off x="4042991" y="2697073"/>
            <a:ext cx="3888781" cy="2617728"/>
            <a:chOff x="4042991" y="2697073"/>
            <a:chExt cx="3888781" cy="2617728"/>
          </a:xfrm>
        </p:grpSpPr>
        <p:sp>
          <p:nvSpPr>
            <p:cNvPr id="101" name="Arc 100"/>
            <p:cNvSpPr/>
            <p:nvPr/>
          </p:nvSpPr>
          <p:spPr>
            <a:xfrm>
              <a:off x="4042991" y="2697073"/>
              <a:ext cx="3888781" cy="2213052"/>
            </a:xfrm>
            <a:prstGeom prst="arc">
              <a:avLst>
                <a:gd name="adj1" fmla="val 12222112"/>
                <a:gd name="adj2" fmla="val 20189793"/>
              </a:avLst>
            </a:prstGeom>
            <a:ln w="76200">
              <a:solidFill>
                <a:schemeClr val="accent3">
                  <a:lumMod val="7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" name="Arc 101"/>
            <p:cNvSpPr/>
            <p:nvPr/>
          </p:nvSpPr>
          <p:spPr>
            <a:xfrm>
              <a:off x="4042991" y="2899411"/>
              <a:ext cx="3888781" cy="2213052"/>
            </a:xfrm>
            <a:prstGeom prst="arc">
              <a:avLst>
                <a:gd name="adj1" fmla="val 12222112"/>
                <a:gd name="adj2" fmla="val 20189793"/>
              </a:avLst>
            </a:prstGeom>
            <a:ln w="76200">
              <a:solidFill>
                <a:schemeClr val="accent5">
                  <a:lumMod val="7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Arc 102"/>
            <p:cNvSpPr/>
            <p:nvPr/>
          </p:nvSpPr>
          <p:spPr>
            <a:xfrm>
              <a:off x="4042991" y="3101749"/>
              <a:ext cx="3888781" cy="2213052"/>
            </a:xfrm>
            <a:prstGeom prst="arc">
              <a:avLst>
                <a:gd name="adj1" fmla="val 12222112"/>
                <a:gd name="adj2" fmla="val 20189793"/>
              </a:avLst>
            </a:prstGeom>
            <a:ln w="76200">
              <a:solidFill>
                <a:schemeClr val="bg2">
                  <a:lumMod val="2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436053" y="1242449"/>
            <a:ext cx="6627694" cy="3797904"/>
            <a:chOff x="7436053" y="1242449"/>
            <a:chExt cx="6627694" cy="3797904"/>
          </a:xfrm>
        </p:grpSpPr>
        <p:grpSp>
          <p:nvGrpSpPr>
            <p:cNvPr id="42" name="Group 41"/>
            <p:cNvGrpSpPr/>
            <p:nvPr/>
          </p:nvGrpSpPr>
          <p:grpSpPr>
            <a:xfrm>
              <a:off x="7436053" y="1242449"/>
              <a:ext cx="3475426" cy="3797904"/>
              <a:chOff x="7429457" y="1262039"/>
              <a:chExt cx="3475426" cy="3797904"/>
            </a:xfrm>
          </p:grpSpPr>
          <p:grpSp>
            <p:nvGrpSpPr>
              <p:cNvPr id="44" name="Group 43"/>
              <p:cNvGrpSpPr/>
              <p:nvPr/>
            </p:nvGrpSpPr>
            <p:grpSpPr>
              <a:xfrm rot="21207648">
                <a:off x="7429457" y="1262039"/>
                <a:ext cx="3475426" cy="3797904"/>
                <a:chOff x="7678212" y="1400597"/>
                <a:chExt cx="3475426" cy="3797904"/>
              </a:xfrm>
            </p:grpSpPr>
            <p:grpSp>
              <p:nvGrpSpPr>
                <p:cNvPr id="46" name="Group 45"/>
                <p:cNvGrpSpPr/>
                <p:nvPr/>
              </p:nvGrpSpPr>
              <p:grpSpPr>
                <a:xfrm>
                  <a:off x="7698629" y="1400597"/>
                  <a:ext cx="3366066" cy="3797904"/>
                  <a:chOff x="813138" y="1237059"/>
                  <a:chExt cx="4012563" cy="4347933"/>
                </a:xfrm>
              </p:grpSpPr>
              <p:cxnSp>
                <p:nvCxnSpPr>
                  <p:cNvPr id="51" name="Straight Arrow Connector 50"/>
                  <p:cNvCxnSpPr/>
                  <p:nvPr/>
                </p:nvCxnSpPr>
                <p:spPr>
                  <a:xfrm rot="392352" flipV="1">
                    <a:off x="975047" y="2397037"/>
                    <a:ext cx="3198509" cy="3158044"/>
                  </a:xfrm>
                  <a:prstGeom prst="straightConnector1">
                    <a:avLst/>
                  </a:prstGeom>
                  <a:ln w="28575">
                    <a:solidFill>
                      <a:schemeClr val="accent6">
                        <a:lumMod val="75000"/>
                        <a:lumOff val="25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52" name="Group 51"/>
                  <p:cNvGrpSpPr/>
                  <p:nvPr/>
                </p:nvGrpSpPr>
                <p:grpSpPr>
                  <a:xfrm>
                    <a:off x="813138" y="1237059"/>
                    <a:ext cx="4012563" cy="4347933"/>
                    <a:chOff x="5644658" y="351234"/>
                    <a:chExt cx="4012563" cy="4347933"/>
                  </a:xfrm>
                </p:grpSpPr>
                <p:cxnSp>
                  <p:nvCxnSpPr>
                    <p:cNvPr id="53" name="Straight Arrow Connector 52"/>
                    <p:cNvCxnSpPr/>
                    <p:nvPr/>
                  </p:nvCxnSpPr>
                  <p:spPr>
                    <a:xfrm rot="392352" flipV="1">
                      <a:off x="5741253" y="2453474"/>
                      <a:ext cx="3755526" cy="2245693"/>
                    </a:xfrm>
                    <a:prstGeom prst="straightConnector1">
                      <a:avLst/>
                    </a:prstGeom>
                    <a:ln w="28575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Arrow Connector 53"/>
                    <p:cNvCxnSpPr/>
                    <p:nvPr/>
                  </p:nvCxnSpPr>
                  <p:spPr>
                    <a:xfrm flipV="1">
                      <a:off x="5644658" y="3612112"/>
                      <a:ext cx="4012563" cy="854126"/>
                    </a:xfrm>
                    <a:prstGeom prst="straightConnector1">
                      <a:avLst/>
                    </a:prstGeom>
                    <a:ln w="28575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Arrow Connector 54"/>
                    <p:cNvCxnSpPr/>
                    <p:nvPr/>
                  </p:nvCxnSpPr>
                  <p:spPr>
                    <a:xfrm rot="392352" flipV="1">
                      <a:off x="5877670" y="520842"/>
                      <a:ext cx="1387327" cy="4010217"/>
                    </a:xfrm>
                    <a:prstGeom prst="straightConnector1">
                      <a:avLst/>
                    </a:prstGeom>
                    <a:ln w="28575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Arrow Connector 55"/>
                    <p:cNvCxnSpPr/>
                    <p:nvPr/>
                  </p:nvCxnSpPr>
                  <p:spPr>
                    <a:xfrm rot="392352" flipV="1">
                      <a:off x="5886811" y="351234"/>
                      <a:ext cx="518701" cy="4157613"/>
                    </a:xfrm>
                    <a:prstGeom prst="straightConnector1">
                      <a:avLst/>
                    </a:prstGeom>
                    <a:ln w="28575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47" name="Straight Arrow Connector 46"/>
                <p:cNvCxnSpPr/>
                <p:nvPr/>
              </p:nvCxnSpPr>
              <p:spPr>
                <a:xfrm flipV="1">
                  <a:off x="7678212" y="4992950"/>
                  <a:ext cx="3475426" cy="632"/>
                </a:xfrm>
                <a:prstGeom prst="straightConnector1">
                  <a:avLst/>
                </a:prstGeom>
                <a:ln w="28575">
                  <a:solidFill>
                    <a:schemeClr val="accent6">
                      <a:lumMod val="75000"/>
                      <a:lumOff val="2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" name="Straight Arrow Connector 44"/>
              <p:cNvCxnSpPr/>
              <p:nvPr/>
            </p:nvCxnSpPr>
            <p:spPr>
              <a:xfrm flipV="1">
                <a:off x="7655068" y="1849739"/>
                <a:ext cx="1865825" cy="3170402"/>
              </a:xfrm>
              <a:prstGeom prst="straightConnector1">
                <a:avLst/>
              </a:prstGeom>
              <a:ln w="28575">
                <a:solidFill>
                  <a:schemeClr val="accent6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/>
            <p:cNvSpPr txBox="1"/>
            <p:nvPr/>
          </p:nvSpPr>
          <p:spPr>
            <a:xfrm>
              <a:off x="9125058" y="1404000"/>
              <a:ext cx="493868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Performance Buffer</a:t>
              </a:r>
            </a:p>
          </p:txBody>
        </p:sp>
      </p:grpSp>
      <p:sp>
        <p:nvSpPr>
          <p:cNvPr id="57" name="Oval 56"/>
          <p:cNvSpPr/>
          <p:nvPr/>
        </p:nvSpPr>
        <p:spPr>
          <a:xfrm>
            <a:off x="8248658" y="3738718"/>
            <a:ext cx="247919" cy="247919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1373727" y="4174152"/>
            <a:ext cx="247919" cy="247919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1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1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278848" y="2451685"/>
            <a:ext cx="11728912" cy="2796818"/>
            <a:chOff x="278848" y="2451685"/>
            <a:chExt cx="11728912" cy="2796818"/>
          </a:xfrm>
        </p:grpSpPr>
        <p:grpSp>
          <p:nvGrpSpPr>
            <p:cNvPr id="36" name="Group 35"/>
            <p:cNvGrpSpPr/>
            <p:nvPr/>
          </p:nvGrpSpPr>
          <p:grpSpPr>
            <a:xfrm>
              <a:off x="278848" y="2466224"/>
              <a:ext cx="3073944" cy="2782279"/>
              <a:chOff x="278848" y="2466224"/>
              <a:chExt cx="3073944" cy="2782279"/>
            </a:xfrm>
          </p:grpSpPr>
          <p:sp>
            <p:nvSpPr>
              <p:cNvPr id="58" name="TextBox 57"/>
              <p:cNvSpPr txBox="1"/>
              <p:nvPr/>
            </p:nvSpPr>
            <p:spPr>
              <a:xfrm>
                <a:off x="278848" y="4786838"/>
                <a:ext cx="28904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Local Expansion</a:t>
                </a: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1417145" y="3507674"/>
                <a:ext cx="203138" cy="20313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Arc 59"/>
              <p:cNvSpPr/>
              <p:nvPr/>
            </p:nvSpPr>
            <p:spPr>
              <a:xfrm rot="3020901" flipH="1" flipV="1">
                <a:off x="1345625" y="2432994"/>
                <a:ext cx="1257904" cy="1324363"/>
              </a:xfrm>
              <a:prstGeom prst="arc">
                <a:avLst>
                  <a:gd name="adj1" fmla="val 13562309"/>
                  <a:gd name="adj2" fmla="val 17447675"/>
                </a:avLst>
              </a:prstGeom>
              <a:noFill/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1" name="Group 60"/>
              <p:cNvGrpSpPr/>
              <p:nvPr/>
            </p:nvGrpSpPr>
            <p:grpSpPr>
              <a:xfrm>
                <a:off x="774863" y="2531257"/>
                <a:ext cx="2577929" cy="2003299"/>
                <a:chOff x="1412623" y="2396165"/>
                <a:chExt cx="4535991" cy="3524902"/>
              </a:xfrm>
            </p:grpSpPr>
            <p:sp>
              <p:nvSpPr>
                <p:cNvPr id="62" name="TextBox 61"/>
                <p:cNvSpPr txBox="1"/>
                <p:nvPr/>
              </p:nvSpPr>
              <p:spPr>
                <a:xfrm>
                  <a:off x="1412623" y="5427878"/>
                  <a:ext cx="4535991" cy="4931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Performance Space</a:t>
                  </a:r>
                </a:p>
              </p:txBody>
            </p:sp>
            <p:grpSp>
              <p:nvGrpSpPr>
                <p:cNvPr id="63" name="Group 62"/>
                <p:cNvGrpSpPr/>
                <p:nvPr/>
              </p:nvGrpSpPr>
              <p:grpSpPr>
                <a:xfrm>
                  <a:off x="1532506" y="2396165"/>
                  <a:ext cx="3057196" cy="2949926"/>
                  <a:chOff x="1601785" y="1574800"/>
                  <a:chExt cx="2895600" cy="2794000"/>
                </a:xfrm>
              </p:grpSpPr>
              <p:cxnSp>
                <p:nvCxnSpPr>
                  <p:cNvPr id="64" name="Straight Arrow Connector 63"/>
                  <p:cNvCxnSpPr/>
                  <p:nvPr/>
                </p:nvCxnSpPr>
                <p:spPr>
                  <a:xfrm flipV="1">
                    <a:off x="1638300" y="1574800"/>
                    <a:ext cx="0" cy="2794000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Arrow Connector 64"/>
                  <p:cNvCxnSpPr/>
                  <p:nvPr/>
                </p:nvCxnSpPr>
                <p:spPr>
                  <a:xfrm>
                    <a:off x="1601785" y="4338637"/>
                    <a:ext cx="2895600" cy="0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37" name="Group 36"/>
            <p:cNvGrpSpPr/>
            <p:nvPr/>
          </p:nvGrpSpPr>
          <p:grpSpPr>
            <a:xfrm>
              <a:off x="6031590" y="2802692"/>
              <a:ext cx="2890486" cy="2445811"/>
              <a:chOff x="2885762" y="2802693"/>
              <a:chExt cx="2890486" cy="2445811"/>
            </a:xfrm>
          </p:grpSpPr>
          <p:sp>
            <p:nvSpPr>
              <p:cNvPr id="56" name="TextBox 55"/>
              <p:cNvSpPr txBox="1"/>
              <p:nvPr/>
            </p:nvSpPr>
            <p:spPr>
              <a:xfrm>
                <a:off x="2885762" y="4786839"/>
                <a:ext cx="28904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Data-Structure</a:t>
                </a:r>
              </a:p>
            </p:txBody>
          </p:sp>
          <p:pic>
            <p:nvPicPr>
              <p:cNvPr id="57" name="Picture 2" descr="Image result for data clip art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2571" y="2802693"/>
                <a:ext cx="1574890" cy="1574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3014597" y="2451685"/>
              <a:ext cx="2890486" cy="2796818"/>
              <a:chOff x="5784660" y="2451686"/>
              <a:chExt cx="2890486" cy="2796818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5784660" y="4786839"/>
                <a:ext cx="28904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Discovery Algorithm</a:t>
                </a:r>
              </a:p>
            </p:txBody>
          </p:sp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52146" y="2451686"/>
                <a:ext cx="2823000" cy="217098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8922937" y="2531257"/>
              <a:ext cx="3084823" cy="2717246"/>
              <a:chOff x="8922937" y="2531257"/>
              <a:chExt cx="3084823" cy="2717246"/>
            </a:xfrm>
          </p:grpSpPr>
          <p:sp>
            <p:nvSpPr>
              <p:cNvPr id="43" name="TextBox 42"/>
              <p:cNvSpPr txBox="1"/>
              <p:nvPr/>
            </p:nvSpPr>
            <p:spPr>
              <a:xfrm>
                <a:off x="8922937" y="4786838"/>
                <a:ext cx="29444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Sparse Approximation</a:t>
                </a:r>
              </a:p>
            </p:txBody>
          </p:sp>
          <p:grpSp>
            <p:nvGrpSpPr>
              <p:cNvPr id="44" name="Group 43"/>
              <p:cNvGrpSpPr/>
              <p:nvPr/>
            </p:nvGrpSpPr>
            <p:grpSpPr>
              <a:xfrm>
                <a:off x="9429831" y="2531257"/>
                <a:ext cx="2577929" cy="2003299"/>
                <a:chOff x="1412623" y="2396165"/>
                <a:chExt cx="4535991" cy="3524902"/>
              </a:xfrm>
            </p:grpSpPr>
            <p:sp>
              <p:nvSpPr>
                <p:cNvPr id="50" name="TextBox 49"/>
                <p:cNvSpPr txBox="1"/>
                <p:nvPr/>
              </p:nvSpPr>
              <p:spPr>
                <a:xfrm>
                  <a:off x="1412623" y="5427878"/>
                  <a:ext cx="4535991" cy="4931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Performance Space</a:t>
                  </a:r>
                </a:p>
              </p:txBody>
            </p:sp>
            <p:grpSp>
              <p:nvGrpSpPr>
                <p:cNvPr id="51" name="Group 50"/>
                <p:cNvGrpSpPr/>
                <p:nvPr/>
              </p:nvGrpSpPr>
              <p:grpSpPr>
                <a:xfrm>
                  <a:off x="1532506" y="2396165"/>
                  <a:ext cx="3057196" cy="2949926"/>
                  <a:chOff x="1601785" y="1574800"/>
                  <a:chExt cx="2895600" cy="2794000"/>
                </a:xfrm>
              </p:grpSpPr>
              <p:cxnSp>
                <p:nvCxnSpPr>
                  <p:cNvPr id="52" name="Straight Arrow Connector 51"/>
                  <p:cNvCxnSpPr/>
                  <p:nvPr/>
                </p:nvCxnSpPr>
                <p:spPr>
                  <a:xfrm flipV="1">
                    <a:off x="1638300" y="1574800"/>
                    <a:ext cx="0" cy="2794000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Arrow Connector 52"/>
                  <p:cNvCxnSpPr/>
                  <p:nvPr/>
                </p:nvCxnSpPr>
                <p:spPr>
                  <a:xfrm>
                    <a:off x="1601785" y="4338637"/>
                    <a:ext cx="2895600" cy="0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5" name="Group 44"/>
              <p:cNvGrpSpPr/>
              <p:nvPr/>
            </p:nvGrpSpPr>
            <p:grpSpPr>
              <a:xfrm>
                <a:off x="9772889" y="2675809"/>
                <a:ext cx="1244565" cy="1261591"/>
                <a:chOff x="8577889" y="2993693"/>
                <a:chExt cx="1767401" cy="1791579"/>
              </a:xfrm>
            </p:grpSpPr>
            <p:sp>
              <p:nvSpPr>
                <p:cNvPr id="46" name="Arc 45"/>
                <p:cNvSpPr/>
                <p:nvPr/>
              </p:nvSpPr>
              <p:spPr>
                <a:xfrm rot="20145135" flipH="1" flipV="1">
                  <a:off x="9087387" y="2993693"/>
                  <a:ext cx="1257903" cy="1791579"/>
                </a:xfrm>
                <a:prstGeom prst="arc">
                  <a:avLst>
                    <a:gd name="adj1" fmla="val 16175757"/>
                    <a:gd name="adj2" fmla="val 18952364"/>
                  </a:avLst>
                </a:prstGeom>
                <a:noFill/>
                <a:ln w="571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Arc 46"/>
                <p:cNvSpPr/>
                <p:nvPr/>
              </p:nvSpPr>
              <p:spPr>
                <a:xfrm rot="5400000" flipH="1" flipV="1">
                  <a:off x="8730921" y="2862565"/>
                  <a:ext cx="1257904" cy="1563967"/>
                </a:xfrm>
                <a:prstGeom prst="arc">
                  <a:avLst>
                    <a:gd name="adj1" fmla="val 13029015"/>
                    <a:gd name="adj2" fmla="val 16524704"/>
                  </a:avLst>
                </a:prstGeom>
                <a:noFill/>
                <a:ln w="57150"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Arc 48"/>
                <p:cNvSpPr/>
                <p:nvPr/>
              </p:nvSpPr>
              <p:spPr>
                <a:xfrm rot="3020901" flipH="1" flipV="1">
                  <a:off x="8925657" y="3271970"/>
                  <a:ext cx="1257904" cy="1324363"/>
                </a:xfrm>
                <a:prstGeom prst="arc">
                  <a:avLst>
                    <a:gd name="adj1" fmla="val 13562309"/>
                    <a:gd name="adj2" fmla="val 17447675"/>
                  </a:avLst>
                </a:prstGeom>
                <a:noFill/>
                <a:ln w="57150">
                  <a:solidFill>
                    <a:schemeClr val="accent6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64992" y="984683"/>
            <a:ext cx="8278505" cy="5431971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2899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/>
          <p:cNvGrpSpPr/>
          <p:nvPr/>
        </p:nvGrpSpPr>
        <p:grpSpPr>
          <a:xfrm>
            <a:off x="7436053" y="1242449"/>
            <a:ext cx="3475426" cy="3797904"/>
            <a:chOff x="7429457" y="1262039"/>
            <a:chExt cx="3475426" cy="3797904"/>
          </a:xfrm>
        </p:grpSpPr>
        <p:grpSp>
          <p:nvGrpSpPr>
            <p:cNvPr id="8" name="Group 7"/>
            <p:cNvGrpSpPr/>
            <p:nvPr/>
          </p:nvGrpSpPr>
          <p:grpSpPr>
            <a:xfrm rot="21207648">
              <a:off x="7429457" y="1262039"/>
              <a:ext cx="3475426" cy="3797904"/>
              <a:chOff x="7678212" y="1400597"/>
              <a:chExt cx="3475426" cy="3797904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7698629" y="1400597"/>
                <a:ext cx="3366066" cy="3797904"/>
                <a:chOff x="813138" y="1237059"/>
                <a:chExt cx="4012563" cy="4347933"/>
              </a:xfrm>
            </p:grpSpPr>
            <p:cxnSp>
              <p:nvCxnSpPr>
                <p:cNvPr id="40" name="Straight Arrow Connector 39"/>
                <p:cNvCxnSpPr/>
                <p:nvPr/>
              </p:nvCxnSpPr>
              <p:spPr>
                <a:xfrm rot="392352" flipV="1">
                  <a:off x="975047" y="2397037"/>
                  <a:ext cx="3198509" cy="3158044"/>
                </a:xfrm>
                <a:prstGeom prst="straightConnector1">
                  <a:avLst/>
                </a:prstGeom>
                <a:ln w="28575">
                  <a:solidFill>
                    <a:schemeClr val="accent6">
                      <a:lumMod val="75000"/>
                      <a:lumOff val="2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1" name="Group 40"/>
                <p:cNvGrpSpPr/>
                <p:nvPr/>
              </p:nvGrpSpPr>
              <p:grpSpPr>
                <a:xfrm>
                  <a:off x="813138" y="1237059"/>
                  <a:ext cx="4012563" cy="4347933"/>
                  <a:chOff x="5644658" y="351234"/>
                  <a:chExt cx="4012563" cy="4347933"/>
                </a:xfrm>
              </p:grpSpPr>
              <p:cxnSp>
                <p:nvCxnSpPr>
                  <p:cNvPr id="42" name="Straight Arrow Connector 41"/>
                  <p:cNvCxnSpPr/>
                  <p:nvPr/>
                </p:nvCxnSpPr>
                <p:spPr>
                  <a:xfrm rot="392352" flipV="1">
                    <a:off x="5741253" y="2453474"/>
                    <a:ext cx="3755526" cy="2245693"/>
                  </a:xfrm>
                  <a:prstGeom prst="straightConnector1">
                    <a:avLst/>
                  </a:prstGeom>
                  <a:ln w="28575">
                    <a:solidFill>
                      <a:schemeClr val="accent6">
                        <a:lumMod val="75000"/>
                        <a:lumOff val="25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Arrow Connector 42"/>
                  <p:cNvCxnSpPr/>
                  <p:nvPr/>
                </p:nvCxnSpPr>
                <p:spPr>
                  <a:xfrm flipV="1">
                    <a:off x="5644658" y="3612112"/>
                    <a:ext cx="4012563" cy="854126"/>
                  </a:xfrm>
                  <a:prstGeom prst="straightConnector1">
                    <a:avLst/>
                  </a:prstGeom>
                  <a:ln w="28575">
                    <a:solidFill>
                      <a:schemeClr val="accent6">
                        <a:lumMod val="75000"/>
                        <a:lumOff val="25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Arrow Connector 43"/>
                  <p:cNvCxnSpPr/>
                  <p:nvPr/>
                </p:nvCxnSpPr>
                <p:spPr>
                  <a:xfrm rot="392352" flipV="1">
                    <a:off x="5877670" y="520842"/>
                    <a:ext cx="1387327" cy="4010217"/>
                  </a:xfrm>
                  <a:prstGeom prst="straightConnector1">
                    <a:avLst/>
                  </a:prstGeom>
                  <a:ln w="28575">
                    <a:solidFill>
                      <a:schemeClr val="accent6">
                        <a:lumMod val="75000"/>
                        <a:lumOff val="25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Arrow Connector 44"/>
                  <p:cNvCxnSpPr/>
                  <p:nvPr/>
                </p:nvCxnSpPr>
                <p:spPr>
                  <a:xfrm rot="392352" flipV="1">
                    <a:off x="5886811" y="351234"/>
                    <a:ext cx="518701" cy="4157613"/>
                  </a:xfrm>
                  <a:prstGeom prst="straightConnector1">
                    <a:avLst/>
                  </a:prstGeom>
                  <a:ln w="28575">
                    <a:solidFill>
                      <a:schemeClr val="accent6">
                        <a:lumMod val="75000"/>
                        <a:lumOff val="25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65" name="Straight Arrow Connector 64"/>
              <p:cNvCxnSpPr/>
              <p:nvPr/>
            </p:nvCxnSpPr>
            <p:spPr>
              <a:xfrm flipV="1">
                <a:off x="7678212" y="4992950"/>
                <a:ext cx="3475426" cy="632"/>
              </a:xfrm>
              <a:prstGeom prst="straightConnector1">
                <a:avLst/>
              </a:prstGeom>
              <a:ln w="28575">
                <a:solidFill>
                  <a:schemeClr val="accent6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6" name="Straight Arrow Connector 65"/>
            <p:cNvCxnSpPr/>
            <p:nvPr/>
          </p:nvCxnSpPr>
          <p:spPr>
            <a:xfrm flipV="1">
              <a:off x="7655068" y="1849739"/>
              <a:ext cx="1865825" cy="3170402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517" y="24786"/>
            <a:ext cx="12115800" cy="982663"/>
          </a:xfrm>
        </p:spPr>
        <p:txBody>
          <a:bodyPr/>
          <a:lstStyle/>
          <a:p>
            <a:r>
              <a:rPr lang="en-US" dirty="0"/>
              <a:t>Sparse Approximation</a:t>
            </a:r>
          </a:p>
        </p:txBody>
      </p:sp>
      <p:sp>
        <p:nvSpPr>
          <p:cNvPr id="21" name="Arc 20"/>
          <p:cNvSpPr/>
          <p:nvPr/>
        </p:nvSpPr>
        <p:spPr>
          <a:xfrm flipH="1" flipV="1">
            <a:off x="9250119" y="312738"/>
            <a:ext cx="1952663" cy="4726772"/>
          </a:xfrm>
          <a:prstGeom prst="arc">
            <a:avLst>
              <a:gd name="adj1" fmla="val 16274512"/>
              <a:gd name="adj2" fmla="val 19115176"/>
            </a:avLst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1621646" y="2005453"/>
            <a:ext cx="3328608" cy="2768857"/>
            <a:chOff x="1601785" y="1960135"/>
            <a:chExt cx="2895600" cy="2408665"/>
          </a:xfrm>
        </p:grpSpPr>
        <p:cxnSp>
          <p:nvCxnSpPr>
            <p:cNvPr id="23" name="Straight Arrow Connector 22"/>
            <p:cNvCxnSpPr/>
            <p:nvPr/>
          </p:nvCxnSpPr>
          <p:spPr>
            <a:xfrm flipV="1">
              <a:off x="1638300" y="1960135"/>
              <a:ext cx="0" cy="2408665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1601785" y="4338637"/>
              <a:ext cx="2895600" cy="0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7607462" y="1862368"/>
            <a:ext cx="3328608" cy="3211815"/>
            <a:chOff x="1601785" y="1574800"/>
            <a:chExt cx="2895600" cy="2794000"/>
          </a:xfrm>
        </p:grpSpPr>
        <p:cxnSp>
          <p:nvCxnSpPr>
            <p:cNvPr id="26" name="Straight Arrow Connector 25"/>
            <p:cNvCxnSpPr/>
            <p:nvPr/>
          </p:nvCxnSpPr>
          <p:spPr>
            <a:xfrm flipV="1">
              <a:off x="1638300" y="1574800"/>
              <a:ext cx="0" cy="2794000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601785" y="4338637"/>
              <a:ext cx="2895600" cy="0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Arrow Connector 27"/>
          <p:cNvCxnSpPr/>
          <p:nvPr/>
        </p:nvCxnSpPr>
        <p:spPr>
          <a:xfrm flipH="1">
            <a:off x="556789" y="4739636"/>
            <a:ext cx="1106835" cy="105244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518452" y="5012802"/>
            <a:ext cx="474924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Design Space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784044" y="5119856"/>
            <a:ext cx="493868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Performance Space</a:t>
            </a:r>
          </a:p>
        </p:txBody>
      </p:sp>
      <p:sp>
        <p:nvSpPr>
          <p:cNvPr id="32" name="Arc 31"/>
          <p:cNvSpPr/>
          <p:nvPr/>
        </p:nvSpPr>
        <p:spPr>
          <a:xfrm rot="6115505" flipH="1" flipV="1">
            <a:off x="8505584" y="1185060"/>
            <a:ext cx="2091696" cy="3721826"/>
          </a:xfrm>
          <a:prstGeom prst="arc">
            <a:avLst>
              <a:gd name="adj1" fmla="val 7713353"/>
              <a:gd name="adj2" fmla="val 19497484"/>
            </a:avLst>
          </a:prstGeom>
          <a:noFill/>
          <a:ln w="571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c 34"/>
          <p:cNvSpPr/>
          <p:nvPr/>
        </p:nvSpPr>
        <p:spPr>
          <a:xfrm rot="1393670" flipH="1" flipV="1">
            <a:off x="7333095" y="2122721"/>
            <a:ext cx="2269143" cy="1441937"/>
          </a:xfrm>
          <a:prstGeom prst="arc">
            <a:avLst>
              <a:gd name="adj1" fmla="val 11669903"/>
              <a:gd name="adj2" fmla="val 18893578"/>
            </a:avLst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/>
          <p:nvPr/>
        </p:nvCxnSpPr>
        <p:spPr>
          <a:xfrm>
            <a:off x="739322" y="3112852"/>
            <a:ext cx="1453464" cy="2276886"/>
          </a:xfrm>
          <a:prstGeom prst="line">
            <a:avLst/>
          </a:prstGeom>
          <a:ln w="762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2078844" y="3965246"/>
            <a:ext cx="1378284" cy="324996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9200062" y="751035"/>
            <a:ext cx="493868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Performance Buffer</a:t>
            </a:r>
          </a:p>
        </p:txBody>
      </p:sp>
      <p:sp>
        <p:nvSpPr>
          <p:cNvPr id="47" name="Oval 46"/>
          <p:cNvSpPr/>
          <p:nvPr/>
        </p:nvSpPr>
        <p:spPr>
          <a:xfrm>
            <a:off x="7745602" y="3228880"/>
            <a:ext cx="247919" cy="247919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7776996" y="3063572"/>
            <a:ext cx="247919" cy="247919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11253388" y="1792031"/>
            <a:ext cx="493868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2082632" y="2530326"/>
            <a:ext cx="1374496" cy="756459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/>
          <p:cNvSpPr/>
          <p:nvPr/>
        </p:nvSpPr>
        <p:spPr>
          <a:xfrm>
            <a:off x="2199762" y="3874330"/>
            <a:ext cx="247919" cy="247919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987515" y="3577538"/>
            <a:ext cx="247919" cy="247919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6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625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625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625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7" presetClass="emph" presetSubtype="0" fill="remove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625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625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625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625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7" presetClass="emph" presetSubtype="0" fill="remove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625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625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7" presetClass="emph" presetSubtype="0" fill="remove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27" presetClass="emph" presetSubtype="0" fill="remove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625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625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625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625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mph" presetSubtype="0" fill="remove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625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625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625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625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7" presetClass="emph" presetSubtype="0" fill="remove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7" presetClass="emph" presetSubtype="0" fill="remove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625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625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625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625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2" animBg="1"/>
      <p:bldP spid="47" grpId="3" animBg="1"/>
      <p:bldP spid="47" grpId="4" animBg="1"/>
      <p:bldP spid="71" grpId="5" animBg="1"/>
      <p:bldP spid="71" grpId="6" animBg="1"/>
      <p:bldP spid="71" grpId="7" animBg="1"/>
      <p:bldP spid="76" grpId="2" animBg="1"/>
      <p:bldP spid="76" grpId="3" animBg="1"/>
      <p:bldP spid="76" grpId="4" animBg="1"/>
      <p:bldP spid="77" grpId="5" animBg="1"/>
      <p:bldP spid="77" grpId="6" animBg="1"/>
      <p:bldP spid="77" grpId="7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/>
          <p:cNvGrpSpPr/>
          <p:nvPr/>
        </p:nvGrpSpPr>
        <p:grpSpPr>
          <a:xfrm>
            <a:off x="7436053" y="1242449"/>
            <a:ext cx="3475426" cy="3797904"/>
            <a:chOff x="7429457" y="1262039"/>
            <a:chExt cx="3475426" cy="3797904"/>
          </a:xfrm>
        </p:grpSpPr>
        <p:grpSp>
          <p:nvGrpSpPr>
            <p:cNvPr id="8" name="Group 7"/>
            <p:cNvGrpSpPr/>
            <p:nvPr/>
          </p:nvGrpSpPr>
          <p:grpSpPr>
            <a:xfrm rot="21207648">
              <a:off x="7429457" y="1262039"/>
              <a:ext cx="3475426" cy="3797904"/>
              <a:chOff x="7678212" y="1400597"/>
              <a:chExt cx="3475426" cy="3797904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7698629" y="1400597"/>
                <a:ext cx="3366066" cy="3797904"/>
                <a:chOff x="813138" y="1237059"/>
                <a:chExt cx="4012563" cy="4347933"/>
              </a:xfrm>
            </p:grpSpPr>
            <p:cxnSp>
              <p:nvCxnSpPr>
                <p:cNvPr id="40" name="Straight Arrow Connector 39"/>
                <p:cNvCxnSpPr/>
                <p:nvPr/>
              </p:nvCxnSpPr>
              <p:spPr>
                <a:xfrm rot="392352" flipV="1">
                  <a:off x="975047" y="2397037"/>
                  <a:ext cx="3198509" cy="3158044"/>
                </a:xfrm>
                <a:prstGeom prst="straightConnector1">
                  <a:avLst/>
                </a:prstGeom>
                <a:ln w="28575">
                  <a:solidFill>
                    <a:schemeClr val="accent6">
                      <a:lumMod val="75000"/>
                      <a:lumOff val="2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1" name="Group 40"/>
                <p:cNvGrpSpPr/>
                <p:nvPr/>
              </p:nvGrpSpPr>
              <p:grpSpPr>
                <a:xfrm>
                  <a:off x="813138" y="1237059"/>
                  <a:ext cx="4012563" cy="4347933"/>
                  <a:chOff x="5644658" y="351234"/>
                  <a:chExt cx="4012563" cy="4347933"/>
                </a:xfrm>
              </p:grpSpPr>
              <p:cxnSp>
                <p:nvCxnSpPr>
                  <p:cNvPr id="42" name="Straight Arrow Connector 41"/>
                  <p:cNvCxnSpPr/>
                  <p:nvPr/>
                </p:nvCxnSpPr>
                <p:spPr>
                  <a:xfrm rot="392352" flipV="1">
                    <a:off x="5741253" y="2453474"/>
                    <a:ext cx="3755526" cy="2245693"/>
                  </a:xfrm>
                  <a:prstGeom prst="straightConnector1">
                    <a:avLst/>
                  </a:prstGeom>
                  <a:ln w="28575">
                    <a:solidFill>
                      <a:schemeClr val="accent6">
                        <a:lumMod val="75000"/>
                        <a:lumOff val="25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Arrow Connector 42"/>
                  <p:cNvCxnSpPr/>
                  <p:nvPr/>
                </p:nvCxnSpPr>
                <p:spPr>
                  <a:xfrm flipV="1">
                    <a:off x="5644658" y="3612112"/>
                    <a:ext cx="4012563" cy="854126"/>
                  </a:xfrm>
                  <a:prstGeom prst="straightConnector1">
                    <a:avLst/>
                  </a:prstGeom>
                  <a:ln w="28575">
                    <a:solidFill>
                      <a:schemeClr val="accent6">
                        <a:lumMod val="75000"/>
                        <a:lumOff val="25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Arrow Connector 43"/>
                  <p:cNvCxnSpPr/>
                  <p:nvPr/>
                </p:nvCxnSpPr>
                <p:spPr>
                  <a:xfrm rot="392352" flipV="1">
                    <a:off x="5877670" y="520842"/>
                    <a:ext cx="1387327" cy="4010217"/>
                  </a:xfrm>
                  <a:prstGeom prst="straightConnector1">
                    <a:avLst/>
                  </a:prstGeom>
                  <a:ln w="28575">
                    <a:solidFill>
                      <a:schemeClr val="accent6">
                        <a:lumMod val="75000"/>
                        <a:lumOff val="25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Arrow Connector 44"/>
                  <p:cNvCxnSpPr/>
                  <p:nvPr/>
                </p:nvCxnSpPr>
                <p:spPr>
                  <a:xfrm rot="392352" flipV="1">
                    <a:off x="5886811" y="351234"/>
                    <a:ext cx="518701" cy="4157613"/>
                  </a:xfrm>
                  <a:prstGeom prst="straightConnector1">
                    <a:avLst/>
                  </a:prstGeom>
                  <a:ln w="28575">
                    <a:solidFill>
                      <a:schemeClr val="accent6">
                        <a:lumMod val="75000"/>
                        <a:lumOff val="25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65" name="Straight Arrow Connector 64"/>
              <p:cNvCxnSpPr/>
              <p:nvPr/>
            </p:nvCxnSpPr>
            <p:spPr>
              <a:xfrm flipV="1">
                <a:off x="7678212" y="4992950"/>
                <a:ext cx="3475426" cy="632"/>
              </a:xfrm>
              <a:prstGeom prst="straightConnector1">
                <a:avLst/>
              </a:prstGeom>
              <a:ln w="28575">
                <a:solidFill>
                  <a:schemeClr val="accent6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6" name="Straight Arrow Connector 65"/>
            <p:cNvCxnSpPr/>
            <p:nvPr/>
          </p:nvCxnSpPr>
          <p:spPr>
            <a:xfrm flipV="1">
              <a:off x="7655068" y="1849739"/>
              <a:ext cx="1865825" cy="3170402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517" y="24786"/>
            <a:ext cx="12115800" cy="982663"/>
          </a:xfrm>
        </p:spPr>
        <p:txBody>
          <a:bodyPr/>
          <a:lstStyle/>
          <a:p>
            <a:r>
              <a:rPr lang="en-US" dirty="0"/>
              <a:t>Sparse Approximation</a:t>
            </a:r>
          </a:p>
        </p:txBody>
      </p:sp>
      <p:sp>
        <p:nvSpPr>
          <p:cNvPr id="21" name="Arc 20"/>
          <p:cNvSpPr/>
          <p:nvPr/>
        </p:nvSpPr>
        <p:spPr>
          <a:xfrm flipH="1" flipV="1">
            <a:off x="9250119" y="312738"/>
            <a:ext cx="1952663" cy="4726772"/>
          </a:xfrm>
          <a:prstGeom prst="arc">
            <a:avLst>
              <a:gd name="adj1" fmla="val 16274512"/>
              <a:gd name="adj2" fmla="val 17978002"/>
            </a:avLst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1621646" y="2005453"/>
            <a:ext cx="3328608" cy="2768857"/>
            <a:chOff x="1601785" y="1960135"/>
            <a:chExt cx="2895600" cy="2408665"/>
          </a:xfrm>
        </p:grpSpPr>
        <p:cxnSp>
          <p:nvCxnSpPr>
            <p:cNvPr id="23" name="Straight Arrow Connector 22"/>
            <p:cNvCxnSpPr/>
            <p:nvPr/>
          </p:nvCxnSpPr>
          <p:spPr>
            <a:xfrm flipV="1">
              <a:off x="1638300" y="1960135"/>
              <a:ext cx="0" cy="2408665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1601785" y="4338637"/>
              <a:ext cx="2895600" cy="0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7607462" y="1862368"/>
            <a:ext cx="3328608" cy="3211815"/>
            <a:chOff x="1601785" y="1574800"/>
            <a:chExt cx="2895600" cy="2794000"/>
          </a:xfrm>
        </p:grpSpPr>
        <p:cxnSp>
          <p:nvCxnSpPr>
            <p:cNvPr id="26" name="Straight Arrow Connector 25"/>
            <p:cNvCxnSpPr/>
            <p:nvPr/>
          </p:nvCxnSpPr>
          <p:spPr>
            <a:xfrm flipV="1">
              <a:off x="1638300" y="1574800"/>
              <a:ext cx="0" cy="2794000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601785" y="4338637"/>
              <a:ext cx="2895600" cy="0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Arrow Connector 27"/>
          <p:cNvCxnSpPr/>
          <p:nvPr/>
        </p:nvCxnSpPr>
        <p:spPr>
          <a:xfrm flipH="1">
            <a:off x="556789" y="4739636"/>
            <a:ext cx="1106835" cy="105244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518452" y="5012802"/>
            <a:ext cx="474924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Design Space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784044" y="5119856"/>
            <a:ext cx="493868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Performance Space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868769" y="3349714"/>
            <a:ext cx="1127949" cy="1766958"/>
          </a:xfrm>
          <a:prstGeom prst="line">
            <a:avLst/>
          </a:prstGeom>
          <a:ln w="762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082632" y="2530326"/>
            <a:ext cx="831423" cy="457577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9200062" y="751035"/>
            <a:ext cx="493868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Performance Buffer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1253388" y="1792031"/>
            <a:ext cx="493868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2387" y="1103115"/>
            <a:ext cx="5223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Solution to Labeling problem:</a:t>
            </a:r>
          </a:p>
        </p:txBody>
      </p:sp>
      <p:sp>
        <p:nvSpPr>
          <p:cNvPr id="31" name="Arc 30"/>
          <p:cNvSpPr/>
          <p:nvPr/>
        </p:nvSpPr>
        <p:spPr>
          <a:xfrm rot="6115505" flipH="1" flipV="1">
            <a:off x="8505584" y="1185060"/>
            <a:ext cx="2091696" cy="3721826"/>
          </a:xfrm>
          <a:prstGeom prst="arc">
            <a:avLst>
              <a:gd name="adj1" fmla="val 10399371"/>
              <a:gd name="adj2" fmla="val 16078616"/>
            </a:avLst>
          </a:prstGeom>
          <a:noFill/>
          <a:ln w="571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65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 150"/>
          <p:cNvGrpSpPr/>
          <p:nvPr/>
        </p:nvGrpSpPr>
        <p:grpSpPr>
          <a:xfrm>
            <a:off x="639192" y="1822485"/>
            <a:ext cx="4861892" cy="3978415"/>
            <a:chOff x="639192" y="1822485"/>
            <a:chExt cx="4861892" cy="3978415"/>
          </a:xfrm>
        </p:grpSpPr>
        <p:grpSp>
          <p:nvGrpSpPr>
            <p:cNvPr id="152" name="Group 151"/>
            <p:cNvGrpSpPr/>
            <p:nvPr/>
          </p:nvGrpSpPr>
          <p:grpSpPr>
            <a:xfrm>
              <a:off x="1617222" y="1822485"/>
              <a:ext cx="3057196" cy="2543087"/>
              <a:chOff x="1601785" y="1960135"/>
              <a:chExt cx="2895600" cy="2408665"/>
            </a:xfrm>
          </p:grpSpPr>
          <p:cxnSp>
            <p:nvCxnSpPr>
              <p:cNvPr id="155" name="Straight Arrow Connector 154"/>
              <p:cNvCxnSpPr/>
              <p:nvPr/>
            </p:nvCxnSpPr>
            <p:spPr>
              <a:xfrm flipV="1">
                <a:off x="1638300" y="1960135"/>
                <a:ext cx="0" cy="2408665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/>
              <p:cNvCxnSpPr/>
              <p:nvPr/>
            </p:nvCxnSpPr>
            <p:spPr>
              <a:xfrm>
                <a:off x="1601785" y="4338637"/>
                <a:ext cx="2895600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3" name="Straight Arrow Connector 152"/>
            <p:cNvCxnSpPr/>
            <p:nvPr/>
          </p:nvCxnSpPr>
          <p:spPr>
            <a:xfrm flipH="1">
              <a:off x="639192" y="4333725"/>
              <a:ext cx="1016584" cy="96662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53"/>
            <p:cNvSpPr txBox="1"/>
            <p:nvPr/>
          </p:nvSpPr>
          <p:spPr>
            <a:xfrm>
              <a:off x="1139085" y="5216125"/>
              <a:ext cx="43619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</a:rPr>
                <a:t>Design Space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Remove Non-Dominant Points</a:t>
            </a:r>
          </a:p>
        </p:txBody>
      </p:sp>
      <p:grpSp>
        <p:nvGrpSpPr>
          <p:cNvPr id="87" name="Group 86"/>
          <p:cNvGrpSpPr/>
          <p:nvPr/>
        </p:nvGrpSpPr>
        <p:grpSpPr>
          <a:xfrm>
            <a:off x="7629023" y="1793833"/>
            <a:ext cx="4535991" cy="3989711"/>
            <a:chOff x="1245764" y="2396165"/>
            <a:chExt cx="4535991" cy="3989711"/>
          </a:xfrm>
        </p:grpSpPr>
        <p:sp>
          <p:nvSpPr>
            <p:cNvPr id="90" name="TextBox 89"/>
            <p:cNvSpPr txBox="1"/>
            <p:nvPr/>
          </p:nvSpPr>
          <p:spPr>
            <a:xfrm>
              <a:off x="1245764" y="5801101"/>
              <a:ext cx="45359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</a:rPr>
                <a:t>Performance Space</a:t>
              </a:r>
            </a:p>
          </p:txBody>
        </p:sp>
        <p:grpSp>
          <p:nvGrpSpPr>
            <p:cNvPr id="91" name="Group 90"/>
            <p:cNvGrpSpPr/>
            <p:nvPr/>
          </p:nvGrpSpPr>
          <p:grpSpPr>
            <a:xfrm>
              <a:off x="1532506" y="2396165"/>
              <a:ext cx="3057196" cy="2949926"/>
              <a:chOff x="1601785" y="1574800"/>
              <a:chExt cx="2895600" cy="2794000"/>
            </a:xfrm>
          </p:grpSpPr>
          <p:cxnSp>
            <p:nvCxnSpPr>
              <p:cNvPr id="92" name="Straight Arrow Connector 91"/>
              <p:cNvCxnSpPr/>
              <p:nvPr/>
            </p:nvCxnSpPr>
            <p:spPr>
              <a:xfrm flipV="1">
                <a:off x="1638300" y="1574800"/>
                <a:ext cx="0" cy="279400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Arrow Connector 92"/>
              <p:cNvCxnSpPr/>
              <p:nvPr/>
            </p:nvCxnSpPr>
            <p:spPr>
              <a:xfrm>
                <a:off x="1601785" y="4338637"/>
                <a:ext cx="2895600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1614540" y="1785636"/>
                <a:ext cx="85867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540" y="1785636"/>
                <a:ext cx="858678" cy="430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Cube 99"/>
          <p:cNvSpPr/>
          <p:nvPr/>
        </p:nvSpPr>
        <p:spPr>
          <a:xfrm>
            <a:off x="1099764" y="3028256"/>
            <a:ext cx="2597548" cy="1885373"/>
          </a:xfrm>
          <a:prstGeom prst="cube">
            <a:avLst>
              <a:gd name="adj" fmla="val 30371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/>
          <p:cNvSpPr txBox="1"/>
          <p:nvPr/>
        </p:nvSpPr>
        <p:spPr>
          <a:xfrm>
            <a:off x="9554564" y="1447399"/>
            <a:ext cx="45359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Pareto Front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2533938" y="1509505"/>
            <a:ext cx="45359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Pareto 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TextBox 148"/>
              <p:cNvSpPr txBox="1"/>
              <p:nvPr/>
            </p:nvSpPr>
            <p:spPr>
              <a:xfrm>
                <a:off x="8006717" y="1683478"/>
                <a:ext cx="858678" cy="4385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9" name="TextBox 1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6717" y="1683478"/>
                <a:ext cx="858678" cy="43858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4042991" y="2697073"/>
            <a:ext cx="3888781" cy="2718896"/>
            <a:chOff x="4042991" y="2697073"/>
            <a:chExt cx="3888781" cy="2718896"/>
          </a:xfrm>
        </p:grpSpPr>
        <p:sp>
          <p:nvSpPr>
            <p:cNvPr id="57" name="Arc 56"/>
            <p:cNvSpPr/>
            <p:nvPr/>
          </p:nvSpPr>
          <p:spPr>
            <a:xfrm>
              <a:off x="4042991" y="2697073"/>
              <a:ext cx="3888781" cy="2213052"/>
            </a:xfrm>
            <a:prstGeom prst="arc">
              <a:avLst>
                <a:gd name="adj1" fmla="val 12222112"/>
                <a:gd name="adj2" fmla="val 20189793"/>
              </a:avLst>
            </a:prstGeom>
            <a:ln w="76200">
              <a:solidFill>
                <a:schemeClr val="accent4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Arc 60"/>
            <p:cNvSpPr/>
            <p:nvPr/>
          </p:nvSpPr>
          <p:spPr>
            <a:xfrm>
              <a:off x="4042991" y="2798242"/>
              <a:ext cx="3888781" cy="2213052"/>
            </a:xfrm>
            <a:prstGeom prst="arc">
              <a:avLst>
                <a:gd name="adj1" fmla="val 12222112"/>
                <a:gd name="adj2" fmla="val 20189793"/>
              </a:avLst>
            </a:prstGeom>
            <a:ln w="76200">
              <a:solidFill>
                <a:schemeClr val="accent4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Arc 61"/>
            <p:cNvSpPr/>
            <p:nvPr/>
          </p:nvSpPr>
          <p:spPr>
            <a:xfrm>
              <a:off x="4042991" y="2899411"/>
              <a:ext cx="3888781" cy="2213052"/>
            </a:xfrm>
            <a:prstGeom prst="arc">
              <a:avLst>
                <a:gd name="adj1" fmla="val 12222112"/>
                <a:gd name="adj2" fmla="val 20189793"/>
              </a:avLst>
            </a:prstGeom>
            <a:ln w="76200">
              <a:solidFill>
                <a:schemeClr val="accent3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Arc 62"/>
            <p:cNvSpPr/>
            <p:nvPr/>
          </p:nvSpPr>
          <p:spPr>
            <a:xfrm>
              <a:off x="4042991" y="3000580"/>
              <a:ext cx="3888781" cy="2213052"/>
            </a:xfrm>
            <a:prstGeom prst="arc">
              <a:avLst>
                <a:gd name="adj1" fmla="val 12222112"/>
                <a:gd name="adj2" fmla="val 20189793"/>
              </a:avLst>
            </a:prstGeom>
            <a:ln w="76200">
              <a:solidFill>
                <a:schemeClr val="accent5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Arc 63"/>
            <p:cNvSpPr/>
            <p:nvPr/>
          </p:nvSpPr>
          <p:spPr>
            <a:xfrm>
              <a:off x="4042991" y="3101749"/>
              <a:ext cx="3888781" cy="2213052"/>
            </a:xfrm>
            <a:prstGeom prst="arc">
              <a:avLst>
                <a:gd name="adj1" fmla="val 12222112"/>
                <a:gd name="adj2" fmla="val 20189793"/>
              </a:avLst>
            </a:prstGeom>
            <a:ln w="76200">
              <a:solidFill>
                <a:schemeClr val="accent6">
                  <a:lumMod val="50000"/>
                  <a:lumOff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Arc 64"/>
            <p:cNvSpPr/>
            <p:nvPr/>
          </p:nvSpPr>
          <p:spPr>
            <a:xfrm>
              <a:off x="4042991" y="3202917"/>
              <a:ext cx="3888781" cy="2213052"/>
            </a:xfrm>
            <a:prstGeom prst="arc">
              <a:avLst>
                <a:gd name="adj1" fmla="val 12222112"/>
                <a:gd name="adj2" fmla="val 20189793"/>
              </a:avLst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83376" y="3248184"/>
            <a:ext cx="2342109" cy="1516548"/>
            <a:chOff x="1183376" y="3248184"/>
            <a:chExt cx="2342109" cy="1516548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1715670" y="3280029"/>
              <a:ext cx="326002" cy="570050"/>
            </a:xfrm>
            <a:prstGeom prst="line">
              <a:avLst/>
            </a:prstGeom>
            <a:ln w="57150">
              <a:solidFill>
                <a:schemeClr val="accent6">
                  <a:lumMod val="50000"/>
                  <a:lumOff val="50000"/>
                </a:schemeClr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183376" y="4309443"/>
              <a:ext cx="900707" cy="455289"/>
            </a:xfrm>
            <a:prstGeom prst="line">
              <a:avLst/>
            </a:prstGeom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2509935" y="4083591"/>
              <a:ext cx="491387" cy="306394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2046301" y="3248184"/>
              <a:ext cx="564874" cy="45388"/>
            </a:xfrm>
            <a:prstGeom prst="line">
              <a:avLst/>
            </a:prstGeom>
            <a:ln w="5715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3434898" y="3631555"/>
              <a:ext cx="90587" cy="504065"/>
            </a:xfrm>
            <a:prstGeom prst="line">
              <a:avLst/>
            </a:prstGeom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 flipV="1">
              <a:off x="3001322" y="4083591"/>
              <a:ext cx="433576" cy="52029"/>
            </a:xfrm>
            <a:prstGeom prst="line">
              <a:avLst/>
            </a:prstGeom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8227577" y="2299128"/>
            <a:ext cx="2651108" cy="2187696"/>
            <a:chOff x="8227577" y="2299128"/>
            <a:chExt cx="2651108" cy="2187696"/>
          </a:xfrm>
        </p:grpSpPr>
        <p:grpSp>
          <p:nvGrpSpPr>
            <p:cNvPr id="131" name="Group 130"/>
            <p:cNvGrpSpPr/>
            <p:nvPr/>
          </p:nvGrpSpPr>
          <p:grpSpPr>
            <a:xfrm>
              <a:off x="8227577" y="2299128"/>
              <a:ext cx="2651108" cy="2187696"/>
              <a:chOff x="8227577" y="2299128"/>
              <a:chExt cx="2651108" cy="2187696"/>
            </a:xfrm>
          </p:grpSpPr>
          <p:sp>
            <p:nvSpPr>
              <p:cNvPr id="132" name="Oval 131"/>
              <p:cNvSpPr/>
              <p:nvPr/>
            </p:nvSpPr>
            <p:spPr>
              <a:xfrm flipH="1" flipV="1">
                <a:off x="8927265" y="2581055"/>
                <a:ext cx="1597922" cy="117842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Arc 132"/>
              <p:cNvSpPr/>
              <p:nvPr/>
            </p:nvSpPr>
            <p:spPr>
              <a:xfrm flipH="1" flipV="1">
                <a:off x="9267283" y="2695245"/>
                <a:ext cx="1257904" cy="1791579"/>
              </a:xfrm>
              <a:prstGeom prst="arc">
                <a:avLst>
                  <a:gd name="adj1" fmla="val 11358024"/>
                  <a:gd name="adj2" fmla="val 21078891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/>
              <p:cNvSpPr/>
              <p:nvPr/>
            </p:nvSpPr>
            <p:spPr>
              <a:xfrm rot="3020901" flipH="1" flipV="1">
                <a:off x="8575345" y="2783221"/>
                <a:ext cx="1257904" cy="1324363"/>
              </a:xfrm>
              <a:prstGeom prst="arc">
                <a:avLst>
                  <a:gd name="adj1" fmla="val 11358024"/>
                  <a:gd name="adj2" fmla="val 21078891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Arc 134"/>
              <p:cNvSpPr/>
              <p:nvPr/>
            </p:nvSpPr>
            <p:spPr>
              <a:xfrm rot="5400000" flipH="1" flipV="1">
                <a:off x="8380609" y="2373816"/>
                <a:ext cx="1257904" cy="1563967"/>
              </a:xfrm>
              <a:prstGeom prst="arc">
                <a:avLst>
                  <a:gd name="adj1" fmla="val 11358024"/>
                  <a:gd name="adj2" fmla="val 21078891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Arc 135"/>
              <p:cNvSpPr/>
              <p:nvPr/>
            </p:nvSpPr>
            <p:spPr>
              <a:xfrm rot="9461939" flipH="1" flipV="1">
                <a:off x="8665044" y="2299128"/>
                <a:ext cx="897132" cy="1547114"/>
              </a:xfrm>
              <a:prstGeom prst="arc">
                <a:avLst>
                  <a:gd name="adj1" fmla="val 11358024"/>
                  <a:gd name="adj2" fmla="val 21078891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/>
              <p:cNvSpPr/>
              <p:nvPr/>
            </p:nvSpPr>
            <p:spPr>
              <a:xfrm rot="12705827" flipH="1" flipV="1">
                <a:off x="9697439" y="2339831"/>
                <a:ext cx="1100039" cy="1563967"/>
              </a:xfrm>
              <a:prstGeom prst="arc">
                <a:avLst>
                  <a:gd name="adj1" fmla="val 11358024"/>
                  <a:gd name="adj2" fmla="val 21078891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Arc 137"/>
              <p:cNvSpPr/>
              <p:nvPr/>
            </p:nvSpPr>
            <p:spPr>
              <a:xfrm rot="17508071" flipH="1" flipV="1">
                <a:off x="9568065" y="2736518"/>
                <a:ext cx="1257904" cy="1363337"/>
              </a:xfrm>
              <a:prstGeom prst="arc">
                <a:avLst>
                  <a:gd name="adj1" fmla="val 11358024"/>
                  <a:gd name="adj2" fmla="val 53899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Arc 138"/>
              <p:cNvSpPr/>
              <p:nvPr/>
            </p:nvSpPr>
            <p:spPr>
              <a:xfrm rot="10224108" flipH="1" flipV="1">
                <a:off x="9129508" y="2305939"/>
                <a:ext cx="1257904" cy="1314306"/>
              </a:xfrm>
              <a:prstGeom prst="arc">
                <a:avLst>
                  <a:gd name="adj1" fmla="val 11358024"/>
                  <a:gd name="adj2" fmla="val 21078891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8234881" y="2508288"/>
              <a:ext cx="2298352" cy="1974032"/>
              <a:chOff x="8234881" y="2508288"/>
              <a:chExt cx="2298352" cy="1974032"/>
            </a:xfrm>
          </p:grpSpPr>
          <p:sp>
            <p:nvSpPr>
              <p:cNvPr id="71" name="Arc 70"/>
              <p:cNvSpPr/>
              <p:nvPr/>
            </p:nvSpPr>
            <p:spPr>
              <a:xfrm rot="5400000" flipH="1" flipV="1">
                <a:off x="8387913" y="2378245"/>
                <a:ext cx="1257904" cy="1563967"/>
              </a:xfrm>
              <a:prstGeom prst="arc">
                <a:avLst>
                  <a:gd name="adj1" fmla="val 15758686"/>
                  <a:gd name="adj2" fmla="val 16928977"/>
                </a:avLst>
              </a:prstGeom>
              <a:noFill/>
              <a:ln w="571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2" name="Group 71"/>
              <p:cNvGrpSpPr/>
              <p:nvPr/>
            </p:nvGrpSpPr>
            <p:grpSpPr>
              <a:xfrm>
                <a:off x="8235252" y="2508288"/>
                <a:ext cx="2297981" cy="1974032"/>
                <a:chOff x="8235252" y="2508288"/>
                <a:chExt cx="2297981" cy="1974032"/>
              </a:xfrm>
            </p:grpSpPr>
            <p:grpSp>
              <p:nvGrpSpPr>
                <p:cNvPr id="73" name="Group 72"/>
                <p:cNvGrpSpPr/>
                <p:nvPr/>
              </p:nvGrpSpPr>
              <p:grpSpPr>
                <a:xfrm>
                  <a:off x="8235623" y="2519029"/>
                  <a:ext cx="2297610" cy="1959977"/>
                  <a:chOff x="8577889" y="3015597"/>
                  <a:chExt cx="2297610" cy="1959977"/>
                </a:xfrm>
              </p:grpSpPr>
              <p:sp>
                <p:nvSpPr>
                  <p:cNvPr id="76" name="Arc 75"/>
                  <p:cNvSpPr/>
                  <p:nvPr/>
                </p:nvSpPr>
                <p:spPr>
                  <a:xfrm flipH="1" flipV="1">
                    <a:off x="9617595" y="3183995"/>
                    <a:ext cx="1257904" cy="1791579"/>
                  </a:xfrm>
                  <a:prstGeom prst="arc">
                    <a:avLst>
                      <a:gd name="adj1" fmla="val 16175757"/>
                      <a:gd name="adj2" fmla="val 17889158"/>
                    </a:avLst>
                  </a:prstGeom>
                  <a:noFill/>
                  <a:ln w="57150"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5400000" flipH="1" flipV="1">
                    <a:off x="8730921" y="2862565"/>
                    <a:ext cx="1257904" cy="1563967"/>
                  </a:xfrm>
                  <a:prstGeom prst="arc">
                    <a:avLst>
                      <a:gd name="adj1" fmla="val 14475920"/>
                      <a:gd name="adj2" fmla="val 15714253"/>
                    </a:avLst>
                  </a:prstGeom>
                  <a:noFill/>
                  <a:ln w="57150"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4" name="Arc 73"/>
                <p:cNvSpPr/>
                <p:nvPr/>
              </p:nvSpPr>
              <p:spPr>
                <a:xfrm rot="5400000" flipH="1" flipV="1">
                  <a:off x="8388284" y="2355256"/>
                  <a:ext cx="1257904" cy="1563967"/>
                </a:xfrm>
                <a:prstGeom prst="arc">
                  <a:avLst>
                    <a:gd name="adj1" fmla="val 13029015"/>
                    <a:gd name="adj2" fmla="val 14529539"/>
                  </a:avLst>
                </a:prstGeom>
                <a:noFill/>
                <a:ln w="5715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Arc 74"/>
                <p:cNvSpPr/>
                <p:nvPr/>
              </p:nvSpPr>
              <p:spPr>
                <a:xfrm flipH="1" flipV="1">
                  <a:off x="9275329" y="2690741"/>
                  <a:ext cx="1257904" cy="1791579"/>
                </a:xfrm>
                <a:prstGeom prst="arc">
                  <a:avLst>
                    <a:gd name="adj1" fmla="val 17763211"/>
                    <a:gd name="adj2" fmla="val 19396041"/>
                  </a:avLst>
                </a:prstGeom>
                <a:noFill/>
                <a:ln w="57150">
                  <a:solidFill>
                    <a:schemeClr val="accent6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cxnSp>
        <p:nvCxnSpPr>
          <p:cNvPr id="54" name="Straight Arrow Connector 53"/>
          <p:cNvCxnSpPr/>
          <p:nvPr/>
        </p:nvCxnSpPr>
        <p:spPr>
          <a:xfrm flipV="1">
            <a:off x="7983582" y="3248184"/>
            <a:ext cx="3415181" cy="1448537"/>
          </a:xfrm>
          <a:prstGeom prst="straightConnector1">
            <a:avLst/>
          </a:prstGeom>
          <a:ln w="28575">
            <a:solidFill>
              <a:schemeClr val="accent6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8587409" y="3668959"/>
            <a:ext cx="783771" cy="486580"/>
          </a:xfrm>
          <a:custGeom>
            <a:avLst/>
            <a:gdLst>
              <a:gd name="connsiteX0" fmla="*/ 0 w 783771"/>
              <a:gd name="connsiteY0" fmla="*/ 0 h 531090"/>
              <a:gd name="connsiteX1" fmla="*/ 386206 w 783771"/>
              <a:gd name="connsiteY1" fmla="*/ 516835 h 531090"/>
              <a:gd name="connsiteX2" fmla="*/ 783771 w 783771"/>
              <a:gd name="connsiteY2" fmla="*/ 386206 h 531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3771" h="531090">
                <a:moveTo>
                  <a:pt x="0" y="0"/>
                </a:moveTo>
                <a:cubicBezTo>
                  <a:pt x="127789" y="226233"/>
                  <a:pt x="255578" y="452467"/>
                  <a:pt x="386206" y="516835"/>
                </a:cubicBezTo>
                <a:cubicBezTo>
                  <a:pt x="516834" y="581203"/>
                  <a:pt x="695739" y="407978"/>
                  <a:pt x="783771" y="386206"/>
                </a:cubicBezTo>
              </a:path>
            </a:pathLst>
          </a:custGeom>
          <a:solidFill>
            <a:srgbClr val="BFBFBF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9309609" y="3976074"/>
            <a:ext cx="247919" cy="247919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6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 150"/>
          <p:cNvGrpSpPr/>
          <p:nvPr/>
        </p:nvGrpSpPr>
        <p:grpSpPr>
          <a:xfrm>
            <a:off x="639192" y="1822485"/>
            <a:ext cx="4861892" cy="3978415"/>
            <a:chOff x="639192" y="1822485"/>
            <a:chExt cx="4861892" cy="3978415"/>
          </a:xfrm>
        </p:grpSpPr>
        <p:grpSp>
          <p:nvGrpSpPr>
            <p:cNvPr id="152" name="Group 151"/>
            <p:cNvGrpSpPr/>
            <p:nvPr/>
          </p:nvGrpSpPr>
          <p:grpSpPr>
            <a:xfrm>
              <a:off x="1617222" y="1822485"/>
              <a:ext cx="3057196" cy="2543087"/>
              <a:chOff x="1601785" y="1960135"/>
              <a:chExt cx="2895600" cy="2408665"/>
            </a:xfrm>
          </p:grpSpPr>
          <p:cxnSp>
            <p:nvCxnSpPr>
              <p:cNvPr id="155" name="Straight Arrow Connector 154"/>
              <p:cNvCxnSpPr/>
              <p:nvPr/>
            </p:nvCxnSpPr>
            <p:spPr>
              <a:xfrm flipV="1">
                <a:off x="1638300" y="1960135"/>
                <a:ext cx="0" cy="2408665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/>
              <p:cNvCxnSpPr/>
              <p:nvPr/>
            </p:nvCxnSpPr>
            <p:spPr>
              <a:xfrm>
                <a:off x="1601785" y="4338637"/>
                <a:ext cx="2895600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3" name="Straight Arrow Connector 152"/>
            <p:cNvCxnSpPr/>
            <p:nvPr/>
          </p:nvCxnSpPr>
          <p:spPr>
            <a:xfrm flipH="1">
              <a:off x="639192" y="4333725"/>
              <a:ext cx="1016584" cy="96662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53"/>
            <p:cNvSpPr txBox="1"/>
            <p:nvPr/>
          </p:nvSpPr>
          <p:spPr>
            <a:xfrm>
              <a:off x="1139085" y="5216125"/>
              <a:ext cx="43619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</a:rPr>
                <a:t>Design Space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Remove Non-Dominant Points</a:t>
            </a:r>
          </a:p>
        </p:txBody>
      </p:sp>
      <p:grpSp>
        <p:nvGrpSpPr>
          <p:cNvPr id="87" name="Group 86"/>
          <p:cNvGrpSpPr/>
          <p:nvPr/>
        </p:nvGrpSpPr>
        <p:grpSpPr>
          <a:xfrm>
            <a:off x="7629023" y="1793833"/>
            <a:ext cx="4535991" cy="3989711"/>
            <a:chOff x="1245764" y="2396165"/>
            <a:chExt cx="4535991" cy="3989711"/>
          </a:xfrm>
        </p:grpSpPr>
        <p:sp>
          <p:nvSpPr>
            <p:cNvPr id="90" name="TextBox 89"/>
            <p:cNvSpPr txBox="1"/>
            <p:nvPr/>
          </p:nvSpPr>
          <p:spPr>
            <a:xfrm>
              <a:off x="1245764" y="5801101"/>
              <a:ext cx="45359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</a:rPr>
                <a:t>Performance Space</a:t>
              </a:r>
            </a:p>
          </p:txBody>
        </p:sp>
        <p:grpSp>
          <p:nvGrpSpPr>
            <p:cNvPr id="91" name="Group 90"/>
            <p:cNvGrpSpPr/>
            <p:nvPr/>
          </p:nvGrpSpPr>
          <p:grpSpPr>
            <a:xfrm>
              <a:off x="1532506" y="2396165"/>
              <a:ext cx="3057196" cy="2949926"/>
              <a:chOff x="1601785" y="1574800"/>
              <a:chExt cx="2895600" cy="2794000"/>
            </a:xfrm>
          </p:grpSpPr>
          <p:cxnSp>
            <p:nvCxnSpPr>
              <p:cNvPr id="92" name="Straight Arrow Connector 91"/>
              <p:cNvCxnSpPr/>
              <p:nvPr/>
            </p:nvCxnSpPr>
            <p:spPr>
              <a:xfrm flipV="1">
                <a:off x="1638300" y="1574800"/>
                <a:ext cx="0" cy="279400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Arrow Connector 92"/>
              <p:cNvCxnSpPr/>
              <p:nvPr/>
            </p:nvCxnSpPr>
            <p:spPr>
              <a:xfrm>
                <a:off x="1601785" y="4338637"/>
                <a:ext cx="2895600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1614540" y="1785636"/>
                <a:ext cx="85867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540" y="1785636"/>
                <a:ext cx="858678" cy="430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Cube 99"/>
          <p:cNvSpPr/>
          <p:nvPr/>
        </p:nvSpPr>
        <p:spPr>
          <a:xfrm>
            <a:off x="1099764" y="3028256"/>
            <a:ext cx="2597548" cy="1885373"/>
          </a:xfrm>
          <a:prstGeom prst="cube">
            <a:avLst>
              <a:gd name="adj" fmla="val 30371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/>
          <p:cNvSpPr txBox="1"/>
          <p:nvPr/>
        </p:nvSpPr>
        <p:spPr>
          <a:xfrm>
            <a:off x="9554564" y="1447399"/>
            <a:ext cx="45359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Pareto Front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2533938" y="1509505"/>
            <a:ext cx="45359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Pareto 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TextBox 148"/>
              <p:cNvSpPr txBox="1"/>
              <p:nvPr/>
            </p:nvSpPr>
            <p:spPr>
              <a:xfrm>
                <a:off x="8006717" y="1683478"/>
                <a:ext cx="858678" cy="4385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9" name="TextBox 1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6717" y="1683478"/>
                <a:ext cx="858678" cy="43858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4042991" y="2697073"/>
            <a:ext cx="3888781" cy="2718896"/>
            <a:chOff x="4042991" y="2697073"/>
            <a:chExt cx="3888781" cy="2718896"/>
          </a:xfrm>
        </p:grpSpPr>
        <p:sp>
          <p:nvSpPr>
            <p:cNvPr id="57" name="Arc 56"/>
            <p:cNvSpPr/>
            <p:nvPr/>
          </p:nvSpPr>
          <p:spPr>
            <a:xfrm>
              <a:off x="4042991" y="2697073"/>
              <a:ext cx="3888781" cy="2213052"/>
            </a:xfrm>
            <a:prstGeom prst="arc">
              <a:avLst>
                <a:gd name="adj1" fmla="val 12222112"/>
                <a:gd name="adj2" fmla="val 20189793"/>
              </a:avLst>
            </a:prstGeom>
            <a:ln w="76200">
              <a:solidFill>
                <a:schemeClr val="accent4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Arc 60"/>
            <p:cNvSpPr/>
            <p:nvPr/>
          </p:nvSpPr>
          <p:spPr>
            <a:xfrm>
              <a:off x="4042991" y="2798242"/>
              <a:ext cx="3888781" cy="2213052"/>
            </a:xfrm>
            <a:prstGeom prst="arc">
              <a:avLst>
                <a:gd name="adj1" fmla="val 12222112"/>
                <a:gd name="adj2" fmla="val 20189793"/>
              </a:avLst>
            </a:prstGeom>
            <a:ln w="76200">
              <a:solidFill>
                <a:schemeClr val="accent4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Arc 61"/>
            <p:cNvSpPr/>
            <p:nvPr/>
          </p:nvSpPr>
          <p:spPr>
            <a:xfrm>
              <a:off x="4042991" y="2899411"/>
              <a:ext cx="3888781" cy="2213052"/>
            </a:xfrm>
            <a:prstGeom prst="arc">
              <a:avLst>
                <a:gd name="adj1" fmla="val 12222112"/>
                <a:gd name="adj2" fmla="val 20189793"/>
              </a:avLst>
            </a:prstGeom>
            <a:ln w="76200">
              <a:solidFill>
                <a:schemeClr val="accent3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Arc 62"/>
            <p:cNvSpPr/>
            <p:nvPr/>
          </p:nvSpPr>
          <p:spPr>
            <a:xfrm>
              <a:off x="4042991" y="3000580"/>
              <a:ext cx="3888781" cy="2213052"/>
            </a:xfrm>
            <a:prstGeom prst="arc">
              <a:avLst>
                <a:gd name="adj1" fmla="val 12222112"/>
                <a:gd name="adj2" fmla="val 20189793"/>
              </a:avLst>
            </a:prstGeom>
            <a:ln w="76200">
              <a:solidFill>
                <a:schemeClr val="accent5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Arc 63"/>
            <p:cNvSpPr/>
            <p:nvPr/>
          </p:nvSpPr>
          <p:spPr>
            <a:xfrm>
              <a:off x="4042991" y="3101749"/>
              <a:ext cx="3888781" cy="2213052"/>
            </a:xfrm>
            <a:prstGeom prst="arc">
              <a:avLst>
                <a:gd name="adj1" fmla="val 12222112"/>
                <a:gd name="adj2" fmla="val 20189793"/>
              </a:avLst>
            </a:prstGeom>
            <a:ln w="76200">
              <a:solidFill>
                <a:schemeClr val="accent6">
                  <a:lumMod val="50000"/>
                  <a:lumOff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Arc 64"/>
            <p:cNvSpPr/>
            <p:nvPr/>
          </p:nvSpPr>
          <p:spPr>
            <a:xfrm>
              <a:off x="4042991" y="3202917"/>
              <a:ext cx="3888781" cy="2213052"/>
            </a:xfrm>
            <a:prstGeom prst="arc">
              <a:avLst>
                <a:gd name="adj1" fmla="val 12222112"/>
                <a:gd name="adj2" fmla="val 20189793"/>
              </a:avLst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83376" y="3248184"/>
            <a:ext cx="2342109" cy="1409820"/>
            <a:chOff x="1183376" y="3248184"/>
            <a:chExt cx="2342109" cy="1409820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1812060" y="3280029"/>
              <a:ext cx="229612" cy="401502"/>
            </a:xfrm>
            <a:prstGeom prst="line">
              <a:avLst/>
            </a:prstGeom>
            <a:ln w="57150">
              <a:solidFill>
                <a:schemeClr val="accent6">
                  <a:lumMod val="50000"/>
                  <a:lumOff val="50000"/>
                </a:schemeClr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183376" y="4309443"/>
              <a:ext cx="689565" cy="348561"/>
            </a:xfrm>
            <a:prstGeom prst="line">
              <a:avLst/>
            </a:prstGeom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2509935" y="4083591"/>
              <a:ext cx="491387" cy="306394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2046301" y="3248184"/>
              <a:ext cx="564874" cy="45388"/>
            </a:xfrm>
            <a:prstGeom prst="line">
              <a:avLst/>
            </a:prstGeom>
            <a:ln w="5715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3434898" y="3631555"/>
              <a:ext cx="90587" cy="504065"/>
            </a:xfrm>
            <a:prstGeom prst="line">
              <a:avLst/>
            </a:prstGeom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 flipV="1">
              <a:off x="3001322" y="4083591"/>
              <a:ext cx="433576" cy="52029"/>
            </a:xfrm>
            <a:prstGeom prst="line">
              <a:avLst/>
            </a:prstGeom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8227577" y="2299128"/>
            <a:ext cx="2651108" cy="2187696"/>
            <a:chOff x="8227577" y="2299128"/>
            <a:chExt cx="2651108" cy="2187696"/>
          </a:xfrm>
        </p:grpSpPr>
        <p:grpSp>
          <p:nvGrpSpPr>
            <p:cNvPr id="131" name="Group 130"/>
            <p:cNvGrpSpPr/>
            <p:nvPr/>
          </p:nvGrpSpPr>
          <p:grpSpPr>
            <a:xfrm>
              <a:off x="8227577" y="2299128"/>
              <a:ext cx="2651108" cy="2187696"/>
              <a:chOff x="8227577" y="2299128"/>
              <a:chExt cx="2651108" cy="2187696"/>
            </a:xfrm>
          </p:grpSpPr>
          <p:sp>
            <p:nvSpPr>
              <p:cNvPr id="132" name="Oval 131"/>
              <p:cNvSpPr/>
              <p:nvPr/>
            </p:nvSpPr>
            <p:spPr>
              <a:xfrm flipH="1" flipV="1">
                <a:off x="8927265" y="2581055"/>
                <a:ext cx="1597922" cy="117842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Arc 132"/>
              <p:cNvSpPr/>
              <p:nvPr/>
            </p:nvSpPr>
            <p:spPr>
              <a:xfrm flipH="1" flipV="1">
                <a:off x="9267283" y="2695245"/>
                <a:ext cx="1257904" cy="1791579"/>
              </a:xfrm>
              <a:prstGeom prst="arc">
                <a:avLst>
                  <a:gd name="adj1" fmla="val 11358024"/>
                  <a:gd name="adj2" fmla="val 21078891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/>
              <p:cNvSpPr/>
              <p:nvPr/>
            </p:nvSpPr>
            <p:spPr>
              <a:xfrm rot="3020901" flipH="1" flipV="1">
                <a:off x="8575345" y="2783221"/>
                <a:ext cx="1257904" cy="1324363"/>
              </a:xfrm>
              <a:prstGeom prst="arc">
                <a:avLst>
                  <a:gd name="adj1" fmla="val 11358024"/>
                  <a:gd name="adj2" fmla="val 21078891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Arc 134"/>
              <p:cNvSpPr/>
              <p:nvPr/>
            </p:nvSpPr>
            <p:spPr>
              <a:xfrm rot="5400000" flipH="1" flipV="1">
                <a:off x="8380609" y="2373816"/>
                <a:ext cx="1257904" cy="1563967"/>
              </a:xfrm>
              <a:prstGeom prst="arc">
                <a:avLst>
                  <a:gd name="adj1" fmla="val 11358024"/>
                  <a:gd name="adj2" fmla="val 21078891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Arc 135"/>
              <p:cNvSpPr/>
              <p:nvPr/>
            </p:nvSpPr>
            <p:spPr>
              <a:xfrm rot="9461939" flipH="1" flipV="1">
                <a:off x="8665044" y="2299128"/>
                <a:ext cx="897132" cy="1547114"/>
              </a:xfrm>
              <a:prstGeom prst="arc">
                <a:avLst>
                  <a:gd name="adj1" fmla="val 11358024"/>
                  <a:gd name="adj2" fmla="val 21078891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/>
              <p:cNvSpPr/>
              <p:nvPr/>
            </p:nvSpPr>
            <p:spPr>
              <a:xfrm rot="12705827" flipH="1" flipV="1">
                <a:off x="9697439" y="2339831"/>
                <a:ext cx="1100039" cy="1563967"/>
              </a:xfrm>
              <a:prstGeom prst="arc">
                <a:avLst>
                  <a:gd name="adj1" fmla="val 11358024"/>
                  <a:gd name="adj2" fmla="val 21078891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Arc 137"/>
              <p:cNvSpPr/>
              <p:nvPr/>
            </p:nvSpPr>
            <p:spPr>
              <a:xfrm rot="17508071" flipH="1" flipV="1">
                <a:off x="9568065" y="2736518"/>
                <a:ext cx="1257904" cy="1363337"/>
              </a:xfrm>
              <a:prstGeom prst="arc">
                <a:avLst>
                  <a:gd name="adj1" fmla="val 11358024"/>
                  <a:gd name="adj2" fmla="val 53899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Arc 138"/>
              <p:cNvSpPr/>
              <p:nvPr/>
            </p:nvSpPr>
            <p:spPr>
              <a:xfrm rot="10224108" flipH="1" flipV="1">
                <a:off x="9129508" y="2305939"/>
                <a:ext cx="1257904" cy="1314306"/>
              </a:xfrm>
              <a:prstGeom prst="arc">
                <a:avLst>
                  <a:gd name="adj1" fmla="val 11358024"/>
                  <a:gd name="adj2" fmla="val 21078891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8234881" y="2508288"/>
              <a:ext cx="2298352" cy="1974032"/>
              <a:chOff x="8234881" y="2508288"/>
              <a:chExt cx="2298352" cy="1974032"/>
            </a:xfrm>
          </p:grpSpPr>
          <p:sp>
            <p:nvSpPr>
              <p:cNvPr id="71" name="Arc 70"/>
              <p:cNvSpPr/>
              <p:nvPr/>
            </p:nvSpPr>
            <p:spPr>
              <a:xfrm rot="5400000" flipH="1" flipV="1">
                <a:off x="8387913" y="2378245"/>
                <a:ext cx="1257904" cy="1563967"/>
              </a:xfrm>
              <a:prstGeom prst="arc">
                <a:avLst>
                  <a:gd name="adj1" fmla="val 15758686"/>
                  <a:gd name="adj2" fmla="val 16928977"/>
                </a:avLst>
              </a:prstGeom>
              <a:noFill/>
              <a:ln w="571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2" name="Group 71"/>
              <p:cNvGrpSpPr/>
              <p:nvPr/>
            </p:nvGrpSpPr>
            <p:grpSpPr>
              <a:xfrm>
                <a:off x="8235252" y="2508288"/>
                <a:ext cx="2297981" cy="1974032"/>
                <a:chOff x="8235252" y="2508288"/>
                <a:chExt cx="2297981" cy="1974032"/>
              </a:xfrm>
            </p:grpSpPr>
            <p:grpSp>
              <p:nvGrpSpPr>
                <p:cNvPr id="73" name="Group 72"/>
                <p:cNvGrpSpPr/>
                <p:nvPr/>
              </p:nvGrpSpPr>
              <p:grpSpPr>
                <a:xfrm>
                  <a:off x="8235623" y="2519029"/>
                  <a:ext cx="2297610" cy="1959977"/>
                  <a:chOff x="8577889" y="3015597"/>
                  <a:chExt cx="2297610" cy="1959977"/>
                </a:xfrm>
              </p:grpSpPr>
              <p:sp>
                <p:nvSpPr>
                  <p:cNvPr id="76" name="Arc 75"/>
                  <p:cNvSpPr/>
                  <p:nvPr/>
                </p:nvSpPr>
                <p:spPr>
                  <a:xfrm flipH="1" flipV="1">
                    <a:off x="9617595" y="3183995"/>
                    <a:ext cx="1257904" cy="1791579"/>
                  </a:xfrm>
                  <a:prstGeom prst="arc">
                    <a:avLst>
                      <a:gd name="adj1" fmla="val 16175757"/>
                      <a:gd name="adj2" fmla="val 17889158"/>
                    </a:avLst>
                  </a:prstGeom>
                  <a:noFill/>
                  <a:ln w="57150"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5400000" flipH="1" flipV="1">
                    <a:off x="8730921" y="2862565"/>
                    <a:ext cx="1257904" cy="1563967"/>
                  </a:xfrm>
                  <a:prstGeom prst="arc">
                    <a:avLst>
                      <a:gd name="adj1" fmla="val 14475920"/>
                      <a:gd name="adj2" fmla="val 15714253"/>
                    </a:avLst>
                  </a:prstGeom>
                  <a:noFill/>
                  <a:ln w="57150"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4" name="Arc 73"/>
                <p:cNvSpPr/>
                <p:nvPr/>
              </p:nvSpPr>
              <p:spPr>
                <a:xfrm rot="5400000" flipH="1" flipV="1">
                  <a:off x="8388284" y="2355256"/>
                  <a:ext cx="1257904" cy="1563967"/>
                </a:xfrm>
                <a:prstGeom prst="arc">
                  <a:avLst>
                    <a:gd name="adj1" fmla="val 13029015"/>
                    <a:gd name="adj2" fmla="val 14529539"/>
                  </a:avLst>
                </a:prstGeom>
                <a:noFill/>
                <a:ln w="5715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Arc 74"/>
                <p:cNvSpPr/>
                <p:nvPr/>
              </p:nvSpPr>
              <p:spPr>
                <a:xfrm flipH="1" flipV="1">
                  <a:off x="9275329" y="2690741"/>
                  <a:ext cx="1257904" cy="1791579"/>
                </a:xfrm>
                <a:prstGeom prst="arc">
                  <a:avLst>
                    <a:gd name="adj1" fmla="val 17763211"/>
                    <a:gd name="adj2" fmla="val 18538034"/>
                  </a:avLst>
                </a:prstGeom>
                <a:noFill/>
                <a:ln w="57150">
                  <a:solidFill>
                    <a:schemeClr val="accent6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8" name="Freeform 7"/>
          <p:cNvSpPr/>
          <p:nvPr/>
        </p:nvSpPr>
        <p:spPr>
          <a:xfrm>
            <a:off x="8587409" y="3668959"/>
            <a:ext cx="880323" cy="486580"/>
          </a:xfrm>
          <a:custGeom>
            <a:avLst/>
            <a:gdLst>
              <a:gd name="connsiteX0" fmla="*/ 0 w 783771"/>
              <a:gd name="connsiteY0" fmla="*/ 0 h 531090"/>
              <a:gd name="connsiteX1" fmla="*/ 386206 w 783771"/>
              <a:gd name="connsiteY1" fmla="*/ 516835 h 531090"/>
              <a:gd name="connsiteX2" fmla="*/ 783771 w 783771"/>
              <a:gd name="connsiteY2" fmla="*/ 386206 h 531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3771" h="531090">
                <a:moveTo>
                  <a:pt x="0" y="0"/>
                </a:moveTo>
                <a:cubicBezTo>
                  <a:pt x="127789" y="226233"/>
                  <a:pt x="255578" y="452467"/>
                  <a:pt x="386206" y="516835"/>
                </a:cubicBezTo>
                <a:cubicBezTo>
                  <a:pt x="516834" y="581203"/>
                  <a:pt x="695739" y="407978"/>
                  <a:pt x="783771" y="386206"/>
                </a:cubicBezTo>
              </a:path>
            </a:pathLst>
          </a:custGeom>
          <a:solidFill>
            <a:srgbClr val="BFBFB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8601963" y="3678711"/>
            <a:ext cx="454360" cy="456909"/>
          </a:xfrm>
          <a:custGeom>
            <a:avLst/>
            <a:gdLst>
              <a:gd name="connsiteX0" fmla="*/ 0 w 454360"/>
              <a:gd name="connsiteY0" fmla="*/ 0 h 456909"/>
              <a:gd name="connsiteX1" fmla="*/ 119270 w 454360"/>
              <a:gd name="connsiteY1" fmla="*/ 193103 h 456909"/>
              <a:gd name="connsiteX2" fmla="*/ 312373 w 454360"/>
              <a:gd name="connsiteY2" fmla="*/ 425963 h 456909"/>
              <a:gd name="connsiteX3" fmla="*/ 454360 w 454360"/>
              <a:gd name="connsiteY3" fmla="*/ 454360 h 456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360" h="456909">
                <a:moveTo>
                  <a:pt x="0" y="0"/>
                </a:moveTo>
                <a:cubicBezTo>
                  <a:pt x="33604" y="61054"/>
                  <a:pt x="67208" y="122109"/>
                  <a:pt x="119270" y="193103"/>
                </a:cubicBezTo>
                <a:cubicBezTo>
                  <a:pt x="171332" y="264097"/>
                  <a:pt x="256525" y="382420"/>
                  <a:pt x="312373" y="425963"/>
                </a:cubicBezTo>
                <a:cubicBezTo>
                  <a:pt x="368221" y="469506"/>
                  <a:pt x="454360" y="454360"/>
                  <a:pt x="454360" y="454360"/>
                </a:cubicBezTo>
              </a:path>
            </a:pathLst>
          </a:cu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8859284" y="3602891"/>
            <a:ext cx="828160" cy="82816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0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Gaps in Performance Space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006138" y="1174865"/>
            <a:ext cx="7054734" cy="5270269"/>
            <a:chOff x="2006138" y="1174865"/>
            <a:chExt cx="7054734" cy="5270269"/>
          </a:xfrm>
        </p:grpSpPr>
        <p:sp>
          <p:nvSpPr>
            <p:cNvPr id="9" name="Rectangle 8"/>
            <p:cNvSpPr/>
            <p:nvPr/>
          </p:nvSpPr>
          <p:spPr>
            <a:xfrm>
              <a:off x="2006138" y="1307869"/>
              <a:ext cx="7054734" cy="471054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366356" y="1174865"/>
              <a:ext cx="6544887" cy="5270269"/>
            </a:xfrm>
            <a:prstGeom prst="rect">
              <a:avLst/>
            </a:prstGeom>
            <a:noFill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 flipH="1" flipV="1">
              <a:off x="4304854" y="2170207"/>
              <a:ext cx="2979949" cy="21976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c 132"/>
            <p:cNvSpPr/>
            <p:nvPr/>
          </p:nvSpPr>
          <p:spPr>
            <a:xfrm flipH="1" flipV="1">
              <a:off x="4938950" y="2383159"/>
              <a:ext cx="2345853" cy="3341098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Arc 133"/>
            <p:cNvSpPr/>
            <p:nvPr/>
          </p:nvSpPr>
          <p:spPr>
            <a:xfrm rot="3020901" flipH="1" flipV="1">
              <a:off x="3648562" y="2547224"/>
              <a:ext cx="2345853" cy="2469791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Arc 134"/>
            <p:cNvSpPr/>
            <p:nvPr/>
          </p:nvSpPr>
          <p:spPr>
            <a:xfrm rot="5400000" flipH="1" flipV="1">
              <a:off x="3285401" y="1783729"/>
              <a:ext cx="2345853" cy="2916627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Arc 135"/>
            <p:cNvSpPr/>
            <p:nvPr/>
          </p:nvSpPr>
          <p:spPr>
            <a:xfrm rot="9461939" flipH="1" flipV="1">
              <a:off x="3815841" y="1644444"/>
              <a:ext cx="1673053" cy="2885198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Arc 136"/>
            <p:cNvSpPr/>
            <p:nvPr/>
          </p:nvSpPr>
          <p:spPr>
            <a:xfrm rot="12705827" flipH="1" flipV="1">
              <a:off x="5741144" y="1720351"/>
              <a:ext cx="2051452" cy="2916627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Arc 137"/>
            <p:cNvSpPr/>
            <p:nvPr/>
          </p:nvSpPr>
          <p:spPr>
            <a:xfrm rot="17508071" flipH="1" flipV="1">
              <a:off x="5499876" y="2460128"/>
              <a:ext cx="2345853" cy="2542474"/>
            </a:xfrm>
            <a:prstGeom prst="arc">
              <a:avLst>
                <a:gd name="adj1" fmla="val 11358024"/>
                <a:gd name="adj2" fmla="val 538994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Arc 138"/>
            <p:cNvSpPr/>
            <p:nvPr/>
          </p:nvSpPr>
          <p:spPr>
            <a:xfrm rot="10224108" flipH="1" flipV="1">
              <a:off x="4682015" y="1657146"/>
              <a:ext cx="2345853" cy="2451036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3005368" y="2039133"/>
              <a:ext cx="4285482" cy="3681353"/>
              <a:chOff x="8235252" y="2508288"/>
              <a:chExt cx="2297981" cy="1974032"/>
            </a:xfrm>
          </p:grpSpPr>
          <p:sp>
            <p:nvSpPr>
              <p:cNvPr id="76" name="Arc 75"/>
              <p:cNvSpPr/>
              <p:nvPr/>
            </p:nvSpPr>
            <p:spPr>
              <a:xfrm flipH="1" flipV="1">
                <a:off x="9275329" y="2687427"/>
                <a:ext cx="1257904" cy="1791579"/>
              </a:xfrm>
              <a:prstGeom prst="arc">
                <a:avLst>
                  <a:gd name="adj1" fmla="val 16175757"/>
                  <a:gd name="adj2" fmla="val 17889158"/>
                </a:avLst>
              </a:prstGeom>
              <a:noFill/>
              <a:ln w="57150">
                <a:solidFill>
                  <a:schemeClr val="accent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Arc 73"/>
              <p:cNvSpPr/>
              <p:nvPr/>
            </p:nvSpPr>
            <p:spPr>
              <a:xfrm rot="5400000" flipH="1" flipV="1">
                <a:off x="8388284" y="2355256"/>
                <a:ext cx="1257904" cy="1563967"/>
              </a:xfrm>
              <a:prstGeom prst="arc">
                <a:avLst>
                  <a:gd name="adj1" fmla="val 13029015"/>
                  <a:gd name="adj2" fmla="val 16535038"/>
                </a:avLst>
              </a:prstGeom>
              <a:noFill/>
              <a:ln w="57150">
                <a:solidFill>
                  <a:schemeClr val="accent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Arc 74"/>
              <p:cNvSpPr/>
              <p:nvPr/>
            </p:nvSpPr>
            <p:spPr>
              <a:xfrm flipH="1" flipV="1">
                <a:off x="9275329" y="2690741"/>
                <a:ext cx="1257904" cy="1791579"/>
              </a:xfrm>
              <a:prstGeom prst="arc">
                <a:avLst>
                  <a:gd name="adj1" fmla="val 17763211"/>
                  <a:gd name="adj2" fmla="val 18538034"/>
                </a:avLst>
              </a:prstGeom>
              <a:noFill/>
              <a:ln w="57150">
                <a:solidFill>
                  <a:schemeClr val="accent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Freeform 7"/>
            <p:cNvSpPr/>
            <p:nvPr/>
          </p:nvSpPr>
          <p:spPr>
            <a:xfrm>
              <a:off x="3631081" y="4209468"/>
              <a:ext cx="1641706" cy="907418"/>
            </a:xfrm>
            <a:custGeom>
              <a:avLst/>
              <a:gdLst>
                <a:gd name="connsiteX0" fmla="*/ 0 w 783771"/>
                <a:gd name="connsiteY0" fmla="*/ 0 h 531090"/>
                <a:gd name="connsiteX1" fmla="*/ 386206 w 783771"/>
                <a:gd name="connsiteY1" fmla="*/ 516835 h 531090"/>
                <a:gd name="connsiteX2" fmla="*/ 783771 w 783771"/>
                <a:gd name="connsiteY2" fmla="*/ 386206 h 531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3771" h="531090">
                  <a:moveTo>
                    <a:pt x="0" y="0"/>
                  </a:moveTo>
                  <a:cubicBezTo>
                    <a:pt x="127789" y="226233"/>
                    <a:pt x="255578" y="452467"/>
                    <a:pt x="386206" y="516835"/>
                  </a:cubicBezTo>
                  <a:cubicBezTo>
                    <a:pt x="516834" y="581203"/>
                    <a:pt x="695739" y="407978"/>
                    <a:pt x="783771" y="386206"/>
                  </a:cubicBezTo>
                </a:path>
              </a:pathLst>
            </a:custGeom>
            <a:solidFill>
              <a:srgbClr val="BFBFBF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3675650" y="4203853"/>
              <a:ext cx="880713" cy="876198"/>
            </a:xfrm>
            <a:custGeom>
              <a:avLst/>
              <a:gdLst>
                <a:gd name="connsiteX0" fmla="*/ 0 w 454360"/>
                <a:gd name="connsiteY0" fmla="*/ 0 h 456909"/>
                <a:gd name="connsiteX1" fmla="*/ 119270 w 454360"/>
                <a:gd name="connsiteY1" fmla="*/ 193103 h 456909"/>
                <a:gd name="connsiteX2" fmla="*/ 312373 w 454360"/>
                <a:gd name="connsiteY2" fmla="*/ 425963 h 456909"/>
                <a:gd name="connsiteX3" fmla="*/ 454360 w 454360"/>
                <a:gd name="connsiteY3" fmla="*/ 454360 h 456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4360" h="456909">
                  <a:moveTo>
                    <a:pt x="0" y="0"/>
                  </a:moveTo>
                  <a:cubicBezTo>
                    <a:pt x="33604" y="61054"/>
                    <a:pt x="67208" y="122109"/>
                    <a:pt x="119270" y="193103"/>
                  </a:cubicBezTo>
                  <a:cubicBezTo>
                    <a:pt x="171332" y="264097"/>
                    <a:pt x="256525" y="382420"/>
                    <a:pt x="312373" y="425963"/>
                  </a:cubicBezTo>
                  <a:cubicBezTo>
                    <a:pt x="368221" y="469506"/>
                    <a:pt x="454360" y="454360"/>
                    <a:pt x="454360" y="454360"/>
                  </a:cubicBezTo>
                </a:path>
              </a:pathLst>
            </a:custGeom>
            <a:noFill/>
            <a:ln w="57150">
              <a:solidFill>
                <a:schemeClr val="accent1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4178077" y="4075819"/>
              <a:ext cx="1544427" cy="1544428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5127088" y="5006509"/>
              <a:ext cx="247919" cy="247919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4444215" y="4903837"/>
              <a:ext cx="247919" cy="24791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0" name="Straight Arrow Connector 109"/>
          <p:cNvCxnSpPr/>
          <p:nvPr/>
        </p:nvCxnSpPr>
        <p:spPr>
          <a:xfrm flipH="1">
            <a:off x="4446259" y="5151756"/>
            <a:ext cx="793928" cy="0"/>
          </a:xfrm>
          <a:prstGeom prst="straightConnector1">
            <a:avLst/>
          </a:prstGeom>
          <a:ln w="57150">
            <a:solidFill>
              <a:srgbClr val="5858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 flipH="1" flipV="1">
            <a:off x="5238732" y="4843572"/>
            <a:ext cx="398" cy="318719"/>
          </a:xfrm>
          <a:prstGeom prst="straightConnector1">
            <a:avLst/>
          </a:prstGeom>
          <a:ln w="57150">
            <a:solidFill>
              <a:srgbClr val="5858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35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1775" y="1352550"/>
            <a:ext cx="9144000" cy="2732088"/>
          </a:xfrm>
        </p:spPr>
        <p:txBody>
          <a:bodyPr/>
          <a:lstStyle/>
          <a:p>
            <a:r>
              <a:rPr lang="en-US" dirty="0"/>
              <a:t>Interactive Exploration Results</a:t>
            </a:r>
          </a:p>
        </p:txBody>
      </p:sp>
    </p:spTree>
    <p:extLst>
      <p:ext uri="{BB962C8B-B14F-4D97-AF65-F5344CB8AC3E}">
        <p14:creationId xmlns:p14="http://schemas.microsoft.com/office/powerpoint/2010/main" val="19563520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46037"/>
            <a:ext cx="12430124" cy="982663"/>
          </a:xfrm>
        </p:spPr>
        <p:txBody>
          <a:bodyPr/>
          <a:lstStyle/>
          <a:p>
            <a:r>
              <a:rPr lang="en-US" dirty="0"/>
              <a:t>Wrench </a:t>
            </a:r>
            <a:r>
              <a:rPr lang="en-US" sz="3600" dirty="0"/>
              <a:t>(3 design variables, 3 performance metrics)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735" y="1738829"/>
            <a:ext cx="3163088" cy="782917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129877" y="1520589"/>
            <a:ext cx="5213006" cy="4348857"/>
            <a:chOff x="1706773" y="2273505"/>
            <a:chExt cx="3766393" cy="3142045"/>
          </a:xfrm>
        </p:grpSpPr>
        <p:grpSp>
          <p:nvGrpSpPr>
            <p:cNvPr id="4" name="Group 3"/>
            <p:cNvGrpSpPr/>
            <p:nvPr/>
          </p:nvGrpSpPr>
          <p:grpSpPr>
            <a:xfrm>
              <a:off x="1706773" y="2273505"/>
              <a:ext cx="3766393" cy="2715622"/>
              <a:chOff x="7761941" y="6154853"/>
              <a:chExt cx="6176519" cy="4273882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8218255" y="6299202"/>
                <a:ext cx="4653089" cy="3692243"/>
                <a:chOff x="8218255" y="6299202"/>
                <a:chExt cx="4653089" cy="3692243"/>
              </a:xfrm>
            </p:grpSpPr>
            <p:cxnSp>
              <p:nvCxnSpPr>
                <p:cNvPr id="9" name="Straight Arrow Connector 8"/>
                <p:cNvCxnSpPr/>
                <p:nvPr/>
              </p:nvCxnSpPr>
              <p:spPr>
                <a:xfrm flipV="1">
                  <a:off x="10769600" y="6299202"/>
                  <a:ext cx="1" cy="2667802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Arrow Connector 9"/>
                <p:cNvCxnSpPr/>
                <p:nvPr/>
              </p:nvCxnSpPr>
              <p:spPr>
                <a:xfrm>
                  <a:off x="10769599" y="8923404"/>
                  <a:ext cx="2101745" cy="1068041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Arrow Connector 10"/>
                <p:cNvCxnSpPr/>
                <p:nvPr/>
              </p:nvCxnSpPr>
              <p:spPr>
                <a:xfrm flipH="1">
                  <a:off x="8218255" y="8932398"/>
                  <a:ext cx="2551344" cy="909038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" name="TextBox 5"/>
              <p:cNvSpPr txBox="1"/>
              <p:nvPr/>
            </p:nvSpPr>
            <p:spPr>
              <a:xfrm>
                <a:off x="7761941" y="9953853"/>
                <a:ext cx="1475293" cy="474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>
                        <a:lumMod val="50000"/>
                      </a:schemeClr>
                    </a:solidFill>
                    <a:ea typeface="CMU Sans Serif" panose="02000603000000000000" pitchFamily="2" charset="0"/>
                    <a:cs typeface="CMU Sans Serif" panose="02000603000000000000" pitchFamily="2" charset="0"/>
                  </a:rPr>
                  <a:t>mass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2463167" y="9953853"/>
                <a:ext cx="1475293" cy="474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>
                        <a:lumMod val="50000"/>
                      </a:schemeClr>
                    </a:solidFill>
                    <a:ea typeface="CMU Sans Serif" panose="02000603000000000000" pitchFamily="2" charset="0"/>
                    <a:cs typeface="CMU Sans Serif" panose="02000603000000000000" pitchFamily="2" charset="0"/>
                  </a:rPr>
                  <a:t>stress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0843788" y="6154853"/>
                <a:ext cx="2877551" cy="474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>
                        <a:lumMod val="50000"/>
                      </a:schemeClr>
                    </a:solidFill>
                    <a:ea typeface="CMU Sans Serif" panose="02000603000000000000" pitchFamily="2" charset="0"/>
                    <a:cs typeface="CMU Sans Serif" panose="02000603000000000000" pitchFamily="2" charset="0"/>
                  </a:rPr>
                  <a:t>force/torque</a:t>
                </a: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873" y="2873952"/>
              <a:ext cx="3252225" cy="2541598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64" y="3190086"/>
            <a:ext cx="2085956" cy="11114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4434" y="2344339"/>
            <a:ext cx="3362751" cy="1226387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3628797" y="3603922"/>
            <a:ext cx="162917" cy="169758"/>
          </a:xfrm>
          <a:prstGeom prst="ellips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558583" y="4644566"/>
            <a:ext cx="162917" cy="169758"/>
          </a:xfrm>
          <a:prstGeom prst="ellips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234775" y="3831583"/>
            <a:ext cx="162917" cy="169758"/>
          </a:xfrm>
          <a:prstGeom prst="ellips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cxnSp>
        <p:nvCxnSpPr>
          <p:cNvPr id="24" name="Straight Arrow Connector 23"/>
          <p:cNvCxnSpPr>
            <a:stCxn id="21" idx="2"/>
          </p:cNvCxnSpPr>
          <p:nvPr/>
        </p:nvCxnSpPr>
        <p:spPr>
          <a:xfrm flipV="1">
            <a:off x="3628797" y="2572560"/>
            <a:ext cx="123477" cy="111624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4495289" y="3217023"/>
            <a:ext cx="1134711" cy="617642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2354843" y="4305454"/>
            <a:ext cx="1152307" cy="403295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7111818" y="2023047"/>
            <a:ext cx="4558067" cy="3845358"/>
            <a:chOff x="7111818" y="2023047"/>
            <a:chExt cx="4558067" cy="3845358"/>
          </a:xfrm>
        </p:grpSpPr>
        <p:grpSp>
          <p:nvGrpSpPr>
            <p:cNvPr id="41" name="Group 40"/>
            <p:cNvGrpSpPr/>
            <p:nvPr/>
          </p:nvGrpSpPr>
          <p:grpSpPr>
            <a:xfrm>
              <a:off x="8579573" y="2023047"/>
              <a:ext cx="3090312" cy="3845358"/>
              <a:chOff x="8253652" y="2746080"/>
              <a:chExt cx="2527277" cy="3144759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0F0F0"/>
                  </a:clrFrom>
                  <a:clrTo>
                    <a:srgbClr val="F0F0F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3652" y="2746080"/>
                <a:ext cx="2527277" cy="2626697"/>
              </a:xfrm>
              <a:prstGeom prst="rect">
                <a:avLst/>
              </a:prstGeom>
            </p:spPr>
          </p:pic>
          <p:sp>
            <p:nvSpPr>
              <p:cNvPr id="20" name="Isosceles Triangle 19"/>
              <p:cNvSpPr/>
              <p:nvPr/>
            </p:nvSpPr>
            <p:spPr>
              <a:xfrm>
                <a:off x="8262848" y="3085765"/>
                <a:ext cx="2503714" cy="2286608"/>
              </a:xfrm>
              <a:prstGeom prst="triangle">
                <a:avLst/>
              </a:prstGeom>
              <a:noFill/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 rot="3600000">
                <a:off x="10042395" y="4280585"/>
                <a:ext cx="937400" cy="4278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bg1">
                        <a:lumMod val="50000"/>
                      </a:schemeClr>
                    </a:solidFill>
                    <a:ea typeface="CMU Sans Serif" panose="02000603000000000000" pitchFamily="2" charset="0"/>
                    <a:cs typeface="CMU Sans Serif" panose="02000603000000000000" pitchFamily="2" charset="0"/>
                  </a:rPr>
                  <a:t>stress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 rot="17975920">
                <a:off x="8108474" y="4251168"/>
                <a:ext cx="937400" cy="4278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bg1">
                        <a:lumMod val="50000"/>
                      </a:schemeClr>
                    </a:solidFill>
                    <a:ea typeface="CMU Sans Serif" panose="02000603000000000000" pitchFamily="2" charset="0"/>
                    <a:cs typeface="CMU Sans Serif" panose="02000603000000000000" pitchFamily="2" charset="0"/>
                  </a:rPr>
                  <a:t>mass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8755673" y="5462946"/>
                <a:ext cx="1897337" cy="4278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bg1">
                        <a:lumMod val="50000"/>
                      </a:schemeClr>
                    </a:solidFill>
                    <a:ea typeface="CMU Sans Serif" panose="02000603000000000000" pitchFamily="2" charset="0"/>
                    <a:cs typeface="CMU Sans Serif" panose="02000603000000000000" pitchFamily="2" charset="0"/>
                  </a:rPr>
                  <a:t>torque</a:t>
                </a:r>
              </a:p>
            </p:txBody>
          </p:sp>
        </p:grpSp>
        <p:sp>
          <p:nvSpPr>
            <p:cNvPr id="31" name="Right Arrow 30"/>
            <p:cNvSpPr/>
            <p:nvPr/>
          </p:nvSpPr>
          <p:spPr>
            <a:xfrm>
              <a:off x="7111818" y="3802141"/>
              <a:ext cx="1147155" cy="530362"/>
            </a:xfrm>
            <a:prstGeom prst="rightArrow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ea typeface="CMU Sans Serif" panose="02000603000000000000" pitchFamily="2" charset="0"/>
                <a:cs typeface="CMU Sans Serif" panose="02000603000000000000" pitchFamily="2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886432" y="5794104"/>
            <a:ext cx="2964438" cy="491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a typeface="CMU Sans Serif" panose="02000603000000000000" pitchFamily="2" charset="0"/>
                <a:cs typeface="CMU Sans Serif" panose="02000603000000000000" pitchFamily="2" charset="0"/>
              </a:rPr>
              <a:t>Performance Space</a:t>
            </a:r>
          </a:p>
        </p:txBody>
      </p:sp>
      <p:sp>
        <p:nvSpPr>
          <p:cNvPr id="42" name="Oval 41"/>
          <p:cNvSpPr/>
          <p:nvPr/>
        </p:nvSpPr>
        <p:spPr>
          <a:xfrm>
            <a:off x="6352884" y="2498775"/>
            <a:ext cx="438514" cy="458757"/>
          </a:xfrm>
          <a:prstGeom prst="ellipse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9244028" y="3544749"/>
            <a:ext cx="544261" cy="1783754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823421" y="1647536"/>
            <a:ext cx="2135393" cy="202779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654610" y="3544749"/>
            <a:ext cx="727036" cy="745283"/>
          </a:xfrm>
          <a:prstGeom prst="ellipse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823421" y="1649110"/>
            <a:ext cx="4967977" cy="1309996"/>
            <a:chOff x="1823421" y="1649110"/>
            <a:chExt cx="4967977" cy="1309996"/>
          </a:xfrm>
        </p:grpSpPr>
        <p:sp>
          <p:nvSpPr>
            <p:cNvPr id="36" name="Oval 35"/>
            <p:cNvSpPr/>
            <p:nvPr/>
          </p:nvSpPr>
          <p:spPr>
            <a:xfrm>
              <a:off x="6352884" y="2500349"/>
              <a:ext cx="438514" cy="458757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/>
            <p:nvPr/>
          </p:nvCxnSpPr>
          <p:spPr>
            <a:xfrm flipV="1">
              <a:off x="1823421" y="1649110"/>
              <a:ext cx="2135393" cy="202779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7249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33" grpId="0" animBg="1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Work</a:t>
            </a:r>
          </a:p>
        </p:txBody>
      </p:sp>
      <p:sp>
        <p:nvSpPr>
          <p:cNvPr id="14" name="AutoShape 16" descr="Image result for monitor"/>
          <p:cNvSpPr>
            <a:spLocks noChangeAspect="1" noChangeArrowheads="1"/>
          </p:cNvSpPr>
          <p:nvPr/>
        </p:nvSpPr>
        <p:spPr bwMode="auto">
          <a:xfrm>
            <a:off x="70759" y="-144463"/>
            <a:ext cx="389616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5" name="AutoShape 18" descr="Image result for monitor"/>
          <p:cNvSpPr>
            <a:spLocks noChangeAspect="1" noChangeArrowheads="1"/>
          </p:cNvSpPr>
          <p:nvPr/>
        </p:nvSpPr>
        <p:spPr bwMode="auto">
          <a:xfrm>
            <a:off x="223159" y="7937"/>
            <a:ext cx="389616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0" name="AutoShape 22" descr="Image result for monitor"/>
          <p:cNvSpPr>
            <a:spLocks noChangeAspect="1" noChangeArrowheads="1"/>
          </p:cNvSpPr>
          <p:nvPr/>
        </p:nvSpPr>
        <p:spPr bwMode="auto">
          <a:xfrm>
            <a:off x="375559" y="160337"/>
            <a:ext cx="389616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37" name="Picture 8" descr="https://lh6.googleusercontent.com/d6v8-N9wZnTg5mR6heNlSggiacQiBf8BsaZijd1Zp8yV_RXUzW5oAGg4g5uHU8n3t8t7FpDMj9ZuMlafzzOu3vaUFvckWGrIIBggb8joRDx2XfxNhVeKd05a_SuGncZyEkoI3GZ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09"/>
          <a:stretch/>
        </p:blipFill>
        <p:spPr bwMode="auto">
          <a:xfrm>
            <a:off x="224464" y="3686946"/>
            <a:ext cx="3167634" cy="156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1112325" y="5259216"/>
            <a:ext cx="2347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Musialski</a:t>
            </a:r>
            <a:r>
              <a:rPr lang="en-US" dirty="0"/>
              <a:t> et al. 2015]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3483" y="3882434"/>
            <a:ext cx="3083948" cy="1626359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5620596" y="5560650"/>
            <a:ext cx="2347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Coros</a:t>
            </a:r>
            <a:r>
              <a:rPr lang="en-US" dirty="0"/>
              <a:t> et al. 2013]</a:t>
            </a:r>
          </a:p>
        </p:txBody>
      </p:sp>
      <p:pic>
        <p:nvPicPr>
          <p:cNvPr id="63" name="Picture 2" descr="https://lh6.googleusercontent.com/8nkTwpbusnSGR0lNAY21X-f74QHgBFN9MaOMBH1eYwbA26KY4akB8NhsZ1K_YtcHgu6mPFWm_Dk-CdD5lAG2aQ2VCYCxPHfOkpUA27DlOyb8pfywoJnCvda7BYzvxeFR1z2a8zl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59" y="1116002"/>
            <a:ext cx="3129219" cy="175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/>
          <p:cNvSpPr txBox="1"/>
          <p:nvPr/>
        </p:nvSpPr>
        <p:spPr>
          <a:xfrm>
            <a:off x="1045029" y="2913072"/>
            <a:ext cx="2347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[Prevost et al. 2014]</a:t>
            </a:r>
          </a:p>
        </p:txBody>
      </p:sp>
      <p:pic>
        <p:nvPicPr>
          <p:cNvPr id="66" name="Picture 14" descr="https://lh5.googleusercontent.com/VkXreq8mgYrGMBZ3PgnBUFGFT0gGTPFgE0vjXy6IUnYLC5snjcqNBrvA9MrnpW4QSJKEIHeBs8Xud2mu3x9EOo-aJLzS3X7rHGB70u7qOzGOU54Tx799gVjS5zITuahNbGrVj4d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652" y="625235"/>
            <a:ext cx="2868449" cy="248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/>
          <p:cNvSpPr txBox="1"/>
          <p:nvPr/>
        </p:nvSpPr>
        <p:spPr>
          <a:xfrm>
            <a:off x="9592125" y="2846687"/>
            <a:ext cx="2347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[Li et al. 2016]</a:t>
            </a:r>
          </a:p>
        </p:txBody>
      </p:sp>
      <p:pic>
        <p:nvPicPr>
          <p:cNvPr id="69" name="Picture 20" descr="https://lh5.googleusercontent.com/H-GuQCcmS48QNdKKPiDaCfSdGtJXQfRrn0eqtwJA6farQSH0O_szYFY6meMF77HoSP3D6bm7a8gjX-F63MaUTL4K2bhVBHaBjdrEBRwRh0JDT6URlNpG01ucasSHqYfGdT3eiXq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490" y="3421586"/>
            <a:ext cx="2988127" cy="224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9460691" y="5714539"/>
            <a:ext cx="2347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Umetani</a:t>
            </a:r>
            <a:r>
              <a:rPr lang="en-US" dirty="0"/>
              <a:t> et al. 2014]</a:t>
            </a:r>
          </a:p>
        </p:txBody>
      </p:sp>
      <p:pic>
        <p:nvPicPr>
          <p:cNvPr id="35" name="Picture 16" descr="https://lh6.googleusercontent.com/iG9ol0cW0lZu-uQzfKwlz9EGlOZG1r756VSuKyq6hp4xnQ3DDHn277vTpK6oU-QT6vBrT1GPobNOAcK19N-TuvLkLglEJvi3whqeAVEg9Af9qVK9V4M3t5coSgYlO5lTteceVUG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48"/>
          <a:stretch/>
        </p:blipFill>
        <p:spPr bwMode="auto">
          <a:xfrm>
            <a:off x="4236180" y="1116002"/>
            <a:ext cx="3976812" cy="167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5960686" y="2877465"/>
            <a:ext cx="2141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srgbClr val="000000"/>
                </a:solidFill>
                <a:latin typeface="Arial"/>
              </a:rPr>
              <a:t>[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Bharaj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et al. 2015]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32492" y="6215557"/>
            <a:ext cx="4659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Single objective optimization!</a:t>
            </a:r>
          </a:p>
        </p:txBody>
      </p:sp>
    </p:spTree>
    <p:extLst>
      <p:ext uri="{BB962C8B-B14F-4D97-AF65-F5344CB8AC3E}">
        <p14:creationId xmlns:p14="http://schemas.microsoft.com/office/powerpoint/2010/main" val="298702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46037"/>
            <a:ext cx="12430124" cy="982663"/>
          </a:xfrm>
        </p:spPr>
        <p:txBody>
          <a:bodyPr/>
          <a:lstStyle/>
          <a:p>
            <a:r>
              <a:rPr lang="en-US" dirty="0"/>
              <a:t>Wrench </a:t>
            </a:r>
            <a:r>
              <a:rPr lang="en-US" sz="3600" dirty="0"/>
              <a:t>(3 design variables, 3 performance metrics)</a:t>
            </a:r>
          </a:p>
        </p:txBody>
      </p:sp>
      <p:pic>
        <p:nvPicPr>
          <p:cNvPr id="2" name="video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" y="1317624"/>
            <a:ext cx="9074150" cy="510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8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Brake Hub </a:t>
            </a:r>
            <a:r>
              <a:rPr lang="en-US" sz="3600" dirty="0"/>
              <a:t>(4 design variables, 3 performance metrics)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923647" y="1831232"/>
            <a:ext cx="10180232" cy="4355309"/>
            <a:chOff x="1272897" y="2193183"/>
            <a:chExt cx="7887879" cy="3374594"/>
          </a:xfrm>
        </p:grpSpPr>
        <p:grpSp>
          <p:nvGrpSpPr>
            <p:cNvPr id="6" name="Group 5"/>
            <p:cNvGrpSpPr/>
            <p:nvPr/>
          </p:nvGrpSpPr>
          <p:grpSpPr>
            <a:xfrm>
              <a:off x="1575568" y="2257843"/>
              <a:ext cx="3680654" cy="2621573"/>
              <a:chOff x="7761941" y="6154853"/>
              <a:chExt cx="6176519" cy="4399271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8218255" y="6299202"/>
                <a:ext cx="4653089" cy="3692243"/>
                <a:chOff x="8218255" y="6299202"/>
                <a:chExt cx="4653089" cy="3692243"/>
              </a:xfrm>
            </p:grpSpPr>
            <p:cxnSp>
              <p:nvCxnSpPr>
                <p:cNvPr id="32" name="Straight Arrow Connector 31"/>
                <p:cNvCxnSpPr/>
                <p:nvPr/>
              </p:nvCxnSpPr>
              <p:spPr>
                <a:xfrm flipV="1">
                  <a:off x="10769600" y="6299202"/>
                  <a:ext cx="1" cy="2667802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/>
                <p:cNvCxnSpPr/>
                <p:nvPr/>
              </p:nvCxnSpPr>
              <p:spPr>
                <a:xfrm>
                  <a:off x="10769599" y="8923404"/>
                  <a:ext cx="2101745" cy="1068041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/>
                <p:cNvCxnSpPr/>
                <p:nvPr/>
              </p:nvCxnSpPr>
              <p:spPr>
                <a:xfrm flipH="1">
                  <a:off x="8218255" y="8932398"/>
                  <a:ext cx="2551344" cy="909038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" name="TextBox 28"/>
              <p:cNvSpPr txBox="1"/>
              <p:nvPr/>
            </p:nvSpPr>
            <p:spPr>
              <a:xfrm>
                <a:off x="7761941" y="9953851"/>
                <a:ext cx="1475291" cy="6002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>
                        <a:lumMod val="50000"/>
                      </a:schemeClr>
                    </a:solidFill>
                  </a:rPr>
                  <a:t>mass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2463169" y="9953852"/>
                <a:ext cx="1475291" cy="6002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>
                        <a:lumMod val="50000"/>
                      </a:schemeClr>
                    </a:solidFill>
                  </a:rPr>
                  <a:t>stress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0843788" y="6154853"/>
                <a:ext cx="1475291" cy="6002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>
                        <a:lumMod val="50000"/>
                      </a:schemeClr>
                    </a:solidFill>
                  </a:rPr>
                  <a:t>heat</a:t>
                </a: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3653" y="2712306"/>
              <a:ext cx="3571510" cy="2678633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6078151" y="2257843"/>
              <a:ext cx="3082625" cy="2781526"/>
              <a:chOff x="8795951" y="1864143"/>
              <a:chExt cx="3082625" cy="2781526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0F0F0"/>
                  </a:clrFrom>
                  <a:clrTo>
                    <a:srgbClr val="F0F0F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31857" y="1864143"/>
                <a:ext cx="2446719" cy="2446719"/>
              </a:xfrm>
              <a:prstGeom prst="rect">
                <a:avLst/>
              </a:prstGeom>
            </p:spPr>
          </p:pic>
          <p:sp>
            <p:nvSpPr>
              <p:cNvPr id="23" name="Isosceles Triangle 22"/>
              <p:cNvSpPr/>
              <p:nvPr/>
            </p:nvSpPr>
            <p:spPr>
              <a:xfrm>
                <a:off x="9431857" y="2166361"/>
                <a:ext cx="2446719" cy="2144501"/>
              </a:xfrm>
              <a:prstGeom prst="triangle">
                <a:avLst/>
              </a:prstGeom>
              <a:noFill/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 rot="3600000">
                <a:off x="11184907" y="3297117"/>
                <a:ext cx="879142" cy="357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>
                        <a:lumMod val="50000"/>
                      </a:schemeClr>
                    </a:solidFill>
                  </a:rPr>
                  <a:t>mass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 rot="17975920">
                <a:off x="9354300" y="3111446"/>
                <a:ext cx="879142" cy="357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>
                        <a:lumMod val="50000"/>
                      </a:schemeClr>
                    </a:solidFill>
                  </a:rPr>
                  <a:t>stress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0399231" y="4287960"/>
                <a:ext cx="879142" cy="357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>
                        <a:lumMod val="50000"/>
                      </a:schemeClr>
                    </a:solidFill>
                  </a:rPr>
                  <a:t>heat</a:t>
                </a:r>
              </a:p>
            </p:txBody>
          </p:sp>
          <p:sp>
            <p:nvSpPr>
              <p:cNvPr id="27" name="Right Arrow 26"/>
              <p:cNvSpPr/>
              <p:nvPr/>
            </p:nvSpPr>
            <p:spPr>
              <a:xfrm>
                <a:off x="8795951" y="3294474"/>
                <a:ext cx="746627" cy="336743"/>
              </a:xfrm>
              <a:prstGeom prst="rightArrow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2471815" y="5114680"/>
              <a:ext cx="2759659" cy="453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Performance Space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272897" y="2250773"/>
              <a:ext cx="4444786" cy="2182937"/>
              <a:chOff x="9724231" y="2433905"/>
              <a:chExt cx="4444786" cy="2182937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11881879" y="3429895"/>
                <a:ext cx="175994" cy="175994"/>
              </a:xfrm>
              <a:prstGeom prst="ellips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765467" y="2433905"/>
                <a:ext cx="871605" cy="951091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300152" y="3408433"/>
                <a:ext cx="868865" cy="1153918"/>
              </a:xfrm>
              <a:prstGeom prst="rect">
                <a:avLst/>
              </a:prstGeom>
            </p:spPr>
          </p:pic>
          <p:grpSp>
            <p:nvGrpSpPr>
              <p:cNvPr id="16" name="Group 15"/>
              <p:cNvGrpSpPr/>
              <p:nvPr/>
            </p:nvGrpSpPr>
            <p:grpSpPr>
              <a:xfrm>
                <a:off x="9724231" y="2506466"/>
                <a:ext cx="1629155" cy="1318933"/>
                <a:chOff x="9724231" y="2506466"/>
                <a:chExt cx="1629155" cy="1318933"/>
              </a:xfrm>
            </p:grpSpPr>
            <p:sp>
              <p:nvSpPr>
                <p:cNvPr id="19" name="Oval 18"/>
                <p:cNvSpPr/>
                <p:nvPr/>
              </p:nvSpPr>
              <p:spPr>
                <a:xfrm>
                  <a:off x="11177392" y="3649405"/>
                  <a:ext cx="175994" cy="175994"/>
                </a:xfrm>
                <a:prstGeom prst="ellips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9724231" y="2506466"/>
                  <a:ext cx="940128" cy="986723"/>
                </a:xfrm>
                <a:prstGeom prst="rect">
                  <a:avLst/>
                </a:prstGeom>
              </p:spPr>
            </p:pic>
            <p:cxnSp>
              <p:nvCxnSpPr>
                <p:cNvPr id="21" name="Straight Arrow Connector 20"/>
                <p:cNvCxnSpPr/>
                <p:nvPr/>
              </p:nvCxnSpPr>
              <p:spPr>
                <a:xfrm flipH="1" flipV="1">
                  <a:off x="10490068" y="3447819"/>
                  <a:ext cx="713617" cy="289583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7" name="Straight Arrow Connector 16"/>
              <p:cNvCxnSpPr/>
              <p:nvPr/>
            </p:nvCxnSpPr>
            <p:spPr>
              <a:xfrm flipV="1">
                <a:off x="12084166" y="3226378"/>
                <a:ext cx="573833" cy="266811"/>
              </a:xfrm>
              <a:prstGeom prst="straightConnector1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V="1">
                <a:off x="12431837" y="4180125"/>
                <a:ext cx="742702" cy="436717"/>
              </a:xfrm>
              <a:prstGeom prst="straightConnector1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2720451" y="2193183"/>
                  <a:ext cx="858678" cy="42925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sup>
                        </m:sSup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0451" y="2193183"/>
                  <a:ext cx="858678" cy="42925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Oval 11"/>
            <p:cNvSpPr/>
            <p:nvPr/>
          </p:nvSpPr>
          <p:spPr>
            <a:xfrm>
              <a:off x="3760221" y="4345713"/>
              <a:ext cx="175994" cy="175994"/>
            </a:xfrm>
            <a:prstGeom prst="ellips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17241162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Brake Hub </a:t>
            </a:r>
            <a:r>
              <a:rPr lang="en-US" sz="3600" dirty="0"/>
              <a:t>(4 design variables, 3 performance metrics)</a:t>
            </a:r>
            <a:endParaRPr lang="en-US" dirty="0"/>
          </a:p>
        </p:txBody>
      </p:sp>
      <p:pic>
        <p:nvPicPr>
          <p:cNvPr id="4" name="video_fina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4679" t="16203" r="863" b="4465"/>
          <a:stretch/>
        </p:blipFill>
        <p:spPr>
          <a:xfrm>
            <a:off x="2203450" y="1200149"/>
            <a:ext cx="8255000" cy="4947399"/>
          </a:xfrm>
        </p:spPr>
      </p:pic>
    </p:spTree>
    <p:extLst>
      <p:ext uri="{BB962C8B-B14F-4D97-AF65-F5344CB8AC3E}">
        <p14:creationId xmlns:p14="http://schemas.microsoft.com/office/powerpoint/2010/main" val="31236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 Example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42458" y="1140052"/>
            <a:ext cx="10515600" cy="5698046"/>
            <a:chOff x="1142458" y="1140052"/>
            <a:chExt cx="10515600" cy="569804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458" y="1937824"/>
              <a:ext cx="4105848" cy="4105848"/>
            </a:xfrm>
            <a:prstGeom prst="rect">
              <a:avLst/>
            </a:prstGeom>
          </p:spPr>
        </p:pic>
        <p:sp>
          <p:nvSpPr>
            <p:cNvPr id="5" name="Isosceles Triangle 4"/>
            <p:cNvSpPr/>
            <p:nvPr/>
          </p:nvSpPr>
          <p:spPr>
            <a:xfrm>
              <a:off x="1142458" y="2444977"/>
              <a:ext cx="4105848" cy="3598694"/>
            </a:xfrm>
            <a:prstGeom prst="triangle">
              <a:avLst/>
            </a:prstGeom>
            <a:noFill/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284646" y="5532933"/>
              <a:ext cx="295336" cy="295336"/>
            </a:xfrm>
            <a:prstGeom prst="ellips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 rot="3600000">
              <a:off x="4084258" y="4319477"/>
              <a:ext cx="14752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>
                      <a:lumMod val="50000"/>
                    </a:schemeClr>
                  </a:solidFill>
                </a:rPr>
                <a:t>mass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7975920">
              <a:off x="1012309" y="4007898"/>
              <a:ext cx="14752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>
                      <a:lumMod val="50000"/>
                    </a:schemeClr>
                  </a:solidFill>
                </a:rPr>
                <a:t>stress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65812" y="6005240"/>
              <a:ext cx="14752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>
                      <a:lumMod val="50000"/>
                    </a:schemeClr>
                  </a:solidFill>
                </a:rPr>
                <a:t>heat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8367182" y="1572603"/>
              <a:ext cx="3290876" cy="2529670"/>
              <a:chOff x="1426456" y="-57042"/>
              <a:chExt cx="3543300" cy="2723706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4"/>
              <a:srcRect l="15112" t="52267" r="26101" b="176"/>
              <a:stretch/>
            </p:blipFill>
            <p:spPr>
              <a:xfrm>
                <a:off x="1950333" y="615999"/>
                <a:ext cx="2390774" cy="2043067"/>
              </a:xfrm>
              <a:prstGeom prst="rect">
                <a:avLst/>
              </a:prstGeom>
            </p:spPr>
          </p:pic>
          <p:sp>
            <p:nvSpPr>
              <p:cNvPr id="16" name="Freeform 15"/>
              <p:cNvSpPr/>
              <p:nvPr/>
            </p:nvSpPr>
            <p:spPr>
              <a:xfrm>
                <a:off x="1426456" y="-57042"/>
                <a:ext cx="3543300" cy="2371725"/>
              </a:xfrm>
              <a:custGeom>
                <a:avLst/>
                <a:gdLst>
                  <a:gd name="connsiteX0" fmla="*/ 2638425 w 3543300"/>
                  <a:gd name="connsiteY0" fmla="*/ 2247900 h 2371725"/>
                  <a:gd name="connsiteX1" fmla="*/ 2771775 w 3543300"/>
                  <a:gd name="connsiteY1" fmla="*/ 1600200 h 2371725"/>
                  <a:gd name="connsiteX2" fmla="*/ 2486025 w 3543300"/>
                  <a:gd name="connsiteY2" fmla="*/ 1114425 h 2371725"/>
                  <a:gd name="connsiteX3" fmla="*/ 2133600 w 3543300"/>
                  <a:gd name="connsiteY3" fmla="*/ 923925 h 2371725"/>
                  <a:gd name="connsiteX4" fmla="*/ 1895475 w 3543300"/>
                  <a:gd name="connsiteY4" fmla="*/ 876300 h 2371725"/>
                  <a:gd name="connsiteX5" fmla="*/ 1638300 w 3543300"/>
                  <a:gd name="connsiteY5" fmla="*/ 876300 h 2371725"/>
                  <a:gd name="connsiteX6" fmla="*/ 1428750 w 3543300"/>
                  <a:gd name="connsiteY6" fmla="*/ 962025 h 2371725"/>
                  <a:gd name="connsiteX7" fmla="*/ 1276350 w 3543300"/>
                  <a:gd name="connsiteY7" fmla="*/ 1038225 h 2371725"/>
                  <a:gd name="connsiteX8" fmla="*/ 1143000 w 3543300"/>
                  <a:gd name="connsiteY8" fmla="*/ 1171575 h 2371725"/>
                  <a:gd name="connsiteX9" fmla="*/ 1038225 w 3543300"/>
                  <a:gd name="connsiteY9" fmla="*/ 1228725 h 2371725"/>
                  <a:gd name="connsiteX10" fmla="*/ 914400 w 3543300"/>
                  <a:gd name="connsiteY10" fmla="*/ 1581150 h 2371725"/>
                  <a:gd name="connsiteX11" fmla="*/ 904875 w 3543300"/>
                  <a:gd name="connsiteY11" fmla="*/ 1857375 h 2371725"/>
                  <a:gd name="connsiteX12" fmla="*/ 904875 w 3543300"/>
                  <a:gd name="connsiteY12" fmla="*/ 2038350 h 2371725"/>
                  <a:gd name="connsiteX13" fmla="*/ 904875 w 3543300"/>
                  <a:gd name="connsiteY13" fmla="*/ 2171700 h 2371725"/>
                  <a:gd name="connsiteX14" fmla="*/ 361950 w 3543300"/>
                  <a:gd name="connsiteY14" fmla="*/ 1771650 h 2371725"/>
                  <a:gd name="connsiteX15" fmla="*/ 0 w 3543300"/>
                  <a:gd name="connsiteY15" fmla="*/ 533400 h 2371725"/>
                  <a:gd name="connsiteX16" fmla="*/ 457200 w 3543300"/>
                  <a:gd name="connsiteY16" fmla="*/ 219075 h 2371725"/>
                  <a:gd name="connsiteX17" fmla="*/ 3086100 w 3543300"/>
                  <a:gd name="connsiteY17" fmla="*/ 0 h 2371725"/>
                  <a:gd name="connsiteX18" fmla="*/ 3543300 w 3543300"/>
                  <a:gd name="connsiteY18" fmla="*/ 1076325 h 2371725"/>
                  <a:gd name="connsiteX19" fmla="*/ 3314700 w 3543300"/>
                  <a:gd name="connsiteY19" fmla="*/ 2371725 h 2371725"/>
                  <a:gd name="connsiteX20" fmla="*/ 2800350 w 3543300"/>
                  <a:gd name="connsiteY20" fmla="*/ 2257425 h 2371725"/>
                  <a:gd name="connsiteX21" fmla="*/ 2638425 w 3543300"/>
                  <a:gd name="connsiteY21" fmla="*/ 2247900 h 237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43300" h="2371725">
                    <a:moveTo>
                      <a:pt x="2638425" y="2247900"/>
                    </a:moveTo>
                    <a:lnTo>
                      <a:pt x="2771775" y="1600200"/>
                    </a:lnTo>
                    <a:lnTo>
                      <a:pt x="2486025" y="1114425"/>
                    </a:lnTo>
                    <a:lnTo>
                      <a:pt x="2133600" y="923925"/>
                    </a:lnTo>
                    <a:lnTo>
                      <a:pt x="1895475" y="876300"/>
                    </a:lnTo>
                    <a:lnTo>
                      <a:pt x="1638300" y="876300"/>
                    </a:lnTo>
                    <a:lnTo>
                      <a:pt x="1428750" y="962025"/>
                    </a:lnTo>
                    <a:lnTo>
                      <a:pt x="1276350" y="1038225"/>
                    </a:lnTo>
                    <a:lnTo>
                      <a:pt x="1143000" y="1171575"/>
                    </a:lnTo>
                    <a:lnTo>
                      <a:pt x="1038225" y="1228725"/>
                    </a:lnTo>
                    <a:lnTo>
                      <a:pt x="914400" y="1581150"/>
                    </a:lnTo>
                    <a:lnTo>
                      <a:pt x="904875" y="1857375"/>
                    </a:lnTo>
                    <a:lnTo>
                      <a:pt x="904875" y="2038350"/>
                    </a:lnTo>
                    <a:lnTo>
                      <a:pt x="904875" y="2171700"/>
                    </a:lnTo>
                    <a:lnTo>
                      <a:pt x="361950" y="1771650"/>
                    </a:lnTo>
                    <a:lnTo>
                      <a:pt x="0" y="533400"/>
                    </a:lnTo>
                    <a:lnTo>
                      <a:pt x="457200" y="219075"/>
                    </a:lnTo>
                    <a:lnTo>
                      <a:pt x="3086100" y="0"/>
                    </a:lnTo>
                    <a:lnTo>
                      <a:pt x="3543300" y="1076325"/>
                    </a:lnTo>
                    <a:lnTo>
                      <a:pt x="3314700" y="2371725"/>
                    </a:lnTo>
                    <a:lnTo>
                      <a:pt x="2800350" y="2257425"/>
                    </a:lnTo>
                    <a:lnTo>
                      <a:pt x="2638425" y="22479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2320254" y="816561"/>
                <a:ext cx="1818573" cy="1850103"/>
              </a:xfrm>
              <a:prstGeom prst="ellipse">
                <a:avLst/>
              </a:prstGeom>
              <a:noFill/>
              <a:ln w="762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8285531" y="4246453"/>
              <a:ext cx="3290876" cy="2591645"/>
              <a:chOff x="5453074" y="-123771"/>
              <a:chExt cx="3543300" cy="2790435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8858" t="50539" r="29257"/>
              <a:stretch/>
            </p:blipFill>
            <p:spPr>
              <a:xfrm>
                <a:off x="6227881" y="433191"/>
                <a:ext cx="2103880" cy="2233473"/>
              </a:xfrm>
              <a:prstGeom prst="rect">
                <a:avLst/>
              </a:prstGeom>
            </p:spPr>
          </p:pic>
          <p:sp>
            <p:nvSpPr>
              <p:cNvPr id="20" name="Freeform 19"/>
              <p:cNvSpPr/>
              <p:nvPr/>
            </p:nvSpPr>
            <p:spPr>
              <a:xfrm>
                <a:off x="5453074" y="-123771"/>
                <a:ext cx="3543300" cy="2371725"/>
              </a:xfrm>
              <a:custGeom>
                <a:avLst/>
                <a:gdLst>
                  <a:gd name="connsiteX0" fmla="*/ 2638425 w 3543300"/>
                  <a:gd name="connsiteY0" fmla="*/ 2247900 h 2371725"/>
                  <a:gd name="connsiteX1" fmla="*/ 2771775 w 3543300"/>
                  <a:gd name="connsiteY1" fmla="*/ 1600200 h 2371725"/>
                  <a:gd name="connsiteX2" fmla="*/ 2486025 w 3543300"/>
                  <a:gd name="connsiteY2" fmla="*/ 1114425 h 2371725"/>
                  <a:gd name="connsiteX3" fmla="*/ 2133600 w 3543300"/>
                  <a:gd name="connsiteY3" fmla="*/ 923925 h 2371725"/>
                  <a:gd name="connsiteX4" fmla="*/ 1895475 w 3543300"/>
                  <a:gd name="connsiteY4" fmla="*/ 876300 h 2371725"/>
                  <a:gd name="connsiteX5" fmla="*/ 1638300 w 3543300"/>
                  <a:gd name="connsiteY5" fmla="*/ 876300 h 2371725"/>
                  <a:gd name="connsiteX6" fmla="*/ 1428750 w 3543300"/>
                  <a:gd name="connsiteY6" fmla="*/ 962025 h 2371725"/>
                  <a:gd name="connsiteX7" fmla="*/ 1276350 w 3543300"/>
                  <a:gd name="connsiteY7" fmla="*/ 1038225 h 2371725"/>
                  <a:gd name="connsiteX8" fmla="*/ 1143000 w 3543300"/>
                  <a:gd name="connsiteY8" fmla="*/ 1171575 h 2371725"/>
                  <a:gd name="connsiteX9" fmla="*/ 1038225 w 3543300"/>
                  <a:gd name="connsiteY9" fmla="*/ 1228725 h 2371725"/>
                  <a:gd name="connsiteX10" fmla="*/ 914400 w 3543300"/>
                  <a:gd name="connsiteY10" fmla="*/ 1581150 h 2371725"/>
                  <a:gd name="connsiteX11" fmla="*/ 904875 w 3543300"/>
                  <a:gd name="connsiteY11" fmla="*/ 1857375 h 2371725"/>
                  <a:gd name="connsiteX12" fmla="*/ 904875 w 3543300"/>
                  <a:gd name="connsiteY12" fmla="*/ 2038350 h 2371725"/>
                  <a:gd name="connsiteX13" fmla="*/ 904875 w 3543300"/>
                  <a:gd name="connsiteY13" fmla="*/ 2171700 h 2371725"/>
                  <a:gd name="connsiteX14" fmla="*/ 361950 w 3543300"/>
                  <a:gd name="connsiteY14" fmla="*/ 1771650 h 2371725"/>
                  <a:gd name="connsiteX15" fmla="*/ 0 w 3543300"/>
                  <a:gd name="connsiteY15" fmla="*/ 533400 h 2371725"/>
                  <a:gd name="connsiteX16" fmla="*/ 457200 w 3543300"/>
                  <a:gd name="connsiteY16" fmla="*/ 219075 h 2371725"/>
                  <a:gd name="connsiteX17" fmla="*/ 3086100 w 3543300"/>
                  <a:gd name="connsiteY17" fmla="*/ 0 h 2371725"/>
                  <a:gd name="connsiteX18" fmla="*/ 3543300 w 3543300"/>
                  <a:gd name="connsiteY18" fmla="*/ 1076325 h 2371725"/>
                  <a:gd name="connsiteX19" fmla="*/ 3314700 w 3543300"/>
                  <a:gd name="connsiteY19" fmla="*/ 2371725 h 2371725"/>
                  <a:gd name="connsiteX20" fmla="*/ 2800350 w 3543300"/>
                  <a:gd name="connsiteY20" fmla="*/ 2257425 h 2371725"/>
                  <a:gd name="connsiteX21" fmla="*/ 2638425 w 3543300"/>
                  <a:gd name="connsiteY21" fmla="*/ 2247900 h 237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43300" h="2371725">
                    <a:moveTo>
                      <a:pt x="2638425" y="2247900"/>
                    </a:moveTo>
                    <a:lnTo>
                      <a:pt x="2771775" y="1600200"/>
                    </a:lnTo>
                    <a:lnTo>
                      <a:pt x="2486025" y="1114425"/>
                    </a:lnTo>
                    <a:lnTo>
                      <a:pt x="2133600" y="923925"/>
                    </a:lnTo>
                    <a:lnTo>
                      <a:pt x="1895475" y="876300"/>
                    </a:lnTo>
                    <a:lnTo>
                      <a:pt x="1638300" y="876300"/>
                    </a:lnTo>
                    <a:lnTo>
                      <a:pt x="1428750" y="962025"/>
                    </a:lnTo>
                    <a:lnTo>
                      <a:pt x="1276350" y="1038225"/>
                    </a:lnTo>
                    <a:lnTo>
                      <a:pt x="1143000" y="1171575"/>
                    </a:lnTo>
                    <a:lnTo>
                      <a:pt x="1038225" y="1228725"/>
                    </a:lnTo>
                    <a:lnTo>
                      <a:pt x="914400" y="1581150"/>
                    </a:lnTo>
                    <a:lnTo>
                      <a:pt x="904875" y="1857375"/>
                    </a:lnTo>
                    <a:lnTo>
                      <a:pt x="904875" y="2038350"/>
                    </a:lnTo>
                    <a:lnTo>
                      <a:pt x="904875" y="2171700"/>
                    </a:lnTo>
                    <a:lnTo>
                      <a:pt x="361950" y="1771650"/>
                    </a:lnTo>
                    <a:lnTo>
                      <a:pt x="0" y="533400"/>
                    </a:lnTo>
                    <a:lnTo>
                      <a:pt x="457200" y="219075"/>
                    </a:lnTo>
                    <a:lnTo>
                      <a:pt x="3086100" y="0"/>
                    </a:lnTo>
                    <a:lnTo>
                      <a:pt x="3543300" y="1076325"/>
                    </a:lnTo>
                    <a:lnTo>
                      <a:pt x="3314700" y="2371725"/>
                    </a:lnTo>
                    <a:lnTo>
                      <a:pt x="2800350" y="2257425"/>
                    </a:lnTo>
                    <a:lnTo>
                      <a:pt x="2638425" y="22479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6346872" y="749832"/>
                <a:ext cx="1818573" cy="1850103"/>
              </a:xfrm>
              <a:prstGeom prst="ellipse">
                <a:avLst/>
              </a:prstGeom>
              <a:noFill/>
              <a:ln w="762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608145" y="3742419"/>
              <a:ext cx="2506049" cy="2743308"/>
            </a:xfrm>
            <a:prstGeom prst="rect">
              <a:avLst/>
            </a:prstGeom>
          </p:spPr>
        </p:pic>
        <p:sp>
          <p:nvSpPr>
            <p:cNvPr id="23" name="Oval 22"/>
            <p:cNvSpPr/>
            <p:nvPr/>
          </p:nvSpPr>
          <p:spPr>
            <a:xfrm>
              <a:off x="7161581" y="5295048"/>
              <a:ext cx="1123950" cy="1123950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>
              <a:stCxn id="23" idx="0"/>
              <a:endCxn id="21" idx="0"/>
            </p:cNvCxnSpPr>
            <p:nvPr/>
          </p:nvCxnSpPr>
          <p:spPr>
            <a:xfrm flipV="1">
              <a:off x="7723556" y="5057821"/>
              <a:ext cx="2236608" cy="237227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23" idx="4"/>
              <a:endCxn id="21" idx="4"/>
            </p:cNvCxnSpPr>
            <p:nvPr/>
          </p:nvCxnSpPr>
          <p:spPr>
            <a:xfrm>
              <a:off x="7723556" y="6418998"/>
              <a:ext cx="2236608" cy="357125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634769" y="1140052"/>
              <a:ext cx="2513463" cy="2609850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>
              <a:off x="7243232" y="2625952"/>
              <a:ext cx="1123950" cy="1123950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/>
            <p:cNvCxnSpPr>
              <a:stCxn id="27" idx="0"/>
              <a:endCxn id="17" idx="0"/>
            </p:cNvCxnSpPr>
            <p:nvPr/>
          </p:nvCxnSpPr>
          <p:spPr>
            <a:xfrm flipV="1">
              <a:off x="7805207" y="2383971"/>
              <a:ext cx="2236608" cy="241981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27" idx="4"/>
              <a:endCxn id="17" idx="4"/>
            </p:cNvCxnSpPr>
            <p:nvPr/>
          </p:nvCxnSpPr>
          <p:spPr>
            <a:xfrm>
              <a:off x="7805207" y="3749902"/>
              <a:ext cx="2236608" cy="352371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567617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Bike Frame </a:t>
            </a:r>
            <a:r>
              <a:rPr lang="en-US" sz="3600" dirty="0"/>
              <a:t>(4 design variables, 3 performance metrics)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/>
          <a:srcRect l="29688" t="18335"/>
          <a:stretch/>
        </p:blipFill>
        <p:spPr>
          <a:xfrm>
            <a:off x="286492" y="1495682"/>
            <a:ext cx="11905508" cy="399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540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4607" t="3689" r="-340" b="-116"/>
          <a:stretch>
            <a:fillRect/>
          </a:stretch>
        </p:blipFill>
        <p:spPr>
          <a:xfrm>
            <a:off x="1838324" y="1237114"/>
            <a:ext cx="7077076" cy="506843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Bike Frame</a:t>
            </a:r>
          </a:p>
        </p:txBody>
      </p:sp>
    </p:spTree>
    <p:extLst>
      <p:ext uri="{BB962C8B-B14F-4D97-AF65-F5344CB8AC3E}">
        <p14:creationId xmlns:p14="http://schemas.microsoft.com/office/powerpoint/2010/main" val="93426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Lamp </a:t>
            </a:r>
            <a:r>
              <a:rPr lang="en-US" sz="3600" dirty="0"/>
              <a:t>(21 design parameters, 3 performance parameters)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5"/>
          <a:stretch/>
        </p:blipFill>
        <p:spPr>
          <a:xfrm>
            <a:off x="589498" y="1708149"/>
            <a:ext cx="11328285" cy="422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033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Lamp </a:t>
            </a:r>
            <a:r>
              <a:rPr lang="en-US" sz="3600" dirty="0"/>
              <a:t>(21 design parameters, 3 performance parameters)</a:t>
            </a:r>
          </a:p>
        </p:txBody>
      </p:sp>
      <p:pic>
        <p:nvPicPr>
          <p:cNvPr id="7" name="video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4904" t="22011" r="-1305" b="9877"/>
          <a:stretch>
            <a:fillRect/>
          </a:stretch>
        </p:blipFill>
        <p:spPr>
          <a:xfrm>
            <a:off x="1397934" y="1574798"/>
            <a:ext cx="9866031" cy="494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1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6037"/>
            <a:ext cx="12585700" cy="982663"/>
          </a:xfrm>
        </p:spPr>
        <p:txBody>
          <a:bodyPr/>
          <a:lstStyle/>
          <a:p>
            <a:r>
              <a:rPr lang="en-US" dirty="0"/>
              <a:t>Different Solutions with Same Performance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455450"/>
            <a:ext cx="8643565" cy="51545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0393" t="7392" r="44747"/>
          <a:stretch/>
        </p:blipFill>
        <p:spPr>
          <a:xfrm>
            <a:off x="304878" y="1114424"/>
            <a:ext cx="3763040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264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High-dimensional design and performance spaces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603485" y="2668286"/>
            <a:ext cx="11897575" cy="3740094"/>
            <a:chOff x="603485" y="2668286"/>
            <a:chExt cx="11897575" cy="3740094"/>
          </a:xfrm>
        </p:grpSpPr>
        <p:cxnSp>
          <p:nvCxnSpPr>
            <p:cNvPr id="54" name="Straight Arrow Connector 53"/>
            <p:cNvCxnSpPr/>
            <p:nvPr/>
          </p:nvCxnSpPr>
          <p:spPr>
            <a:xfrm flipH="1">
              <a:off x="603485" y="5216375"/>
              <a:ext cx="1016584" cy="96662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oup 54"/>
            <p:cNvGrpSpPr/>
            <p:nvPr/>
          </p:nvGrpSpPr>
          <p:grpSpPr>
            <a:xfrm>
              <a:off x="8213184" y="3206989"/>
              <a:ext cx="2651108" cy="2187696"/>
              <a:chOff x="8227577" y="2299128"/>
              <a:chExt cx="2651108" cy="2187696"/>
            </a:xfrm>
          </p:grpSpPr>
          <p:sp>
            <p:nvSpPr>
              <p:cNvPr id="56" name="Oval 55"/>
              <p:cNvSpPr/>
              <p:nvPr/>
            </p:nvSpPr>
            <p:spPr>
              <a:xfrm flipH="1" flipV="1">
                <a:off x="8927265" y="2581055"/>
                <a:ext cx="1597922" cy="117842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Arc 56"/>
              <p:cNvSpPr/>
              <p:nvPr/>
            </p:nvSpPr>
            <p:spPr>
              <a:xfrm flipH="1" flipV="1">
                <a:off x="9267283" y="2695245"/>
                <a:ext cx="1257904" cy="1791579"/>
              </a:xfrm>
              <a:prstGeom prst="arc">
                <a:avLst>
                  <a:gd name="adj1" fmla="val 11358024"/>
                  <a:gd name="adj2" fmla="val 21078891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Arc 57"/>
              <p:cNvSpPr/>
              <p:nvPr/>
            </p:nvSpPr>
            <p:spPr>
              <a:xfrm rot="3020901" flipH="1" flipV="1">
                <a:off x="8575345" y="2783221"/>
                <a:ext cx="1257904" cy="1324363"/>
              </a:xfrm>
              <a:prstGeom prst="arc">
                <a:avLst>
                  <a:gd name="adj1" fmla="val 11358024"/>
                  <a:gd name="adj2" fmla="val 21078891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Arc 58"/>
              <p:cNvSpPr/>
              <p:nvPr/>
            </p:nvSpPr>
            <p:spPr>
              <a:xfrm rot="5400000" flipH="1" flipV="1">
                <a:off x="8380609" y="2373816"/>
                <a:ext cx="1257904" cy="1563967"/>
              </a:xfrm>
              <a:prstGeom prst="arc">
                <a:avLst>
                  <a:gd name="adj1" fmla="val 11358024"/>
                  <a:gd name="adj2" fmla="val 21078891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Arc 59"/>
              <p:cNvSpPr/>
              <p:nvPr/>
            </p:nvSpPr>
            <p:spPr>
              <a:xfrm rot="9461939" flipH="1" flipV="1">
                <a:off x="8665044" y="2299128"/>
                <a:ext cx="897132" cy="1547114"/>
              </a:xfrm>
              <a:prstGeom prst="arc">
                <a:avLst>
                  <a:gd name="adj1" fmla="val 11358024"/>
                  <a:gd name="adj2" fmla="val 21078891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Arc 60"/>
              <p:cNvSpPr/>
              <p:nvPr/>
            </p:nvSpPr>
            <p:spPr>
              <a:xfrm rot="12705827" flipH="1" flipV="1">
                <a:off x="9697439" y="2370573"/>
                <a:ext cx="1100039" cy="1563967"/>
              </a:xfrm>
              <a:prstGeom prst="arc">
                <a:avLst>
                  <a:gd name="adj1" fmla="val 11358024"/>
                  <a:gd name="adj2" fmla="val 21078891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Arc 61"/>
              <p:cNvSpPr/>
              <p:nvPr/>
            </p:nvSpPr>
            <p:spPr>
              <a:xfrm rot="17508071" flipH="1" flipV="1">
                <a:off x="9568065" y="2736518"/>
                <a:ext cx="1257904" cy="1363337"/>
              </a:xfrm>
              <a:prstGeom prst="arc">
                <a:avLst>
                  <a:gd name="adj1" fmla="val 11358024"/>
                  <a:gd name="adj2" fmla="val 53899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Arc 62"/>
              <p:cNvSpPr/>
              <p:nvPr/>
            </p:nvSpPr>
            <p:spPr>
              <a:xfrm rot="10224108" flipH="1" flipV="1">
                <a:off x="9129508" y="2336681"/>
                <a:ext cx="1257904" cy="1314306"/>
              </a:xfrm>
              <a:prstGeom prst="arc">
                <a:avLst>
                  <a:gd name="adj1" fmla="val 11358024"/>
                  <a:gd name="adj2" fmla="val 21078891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/>
                <p:cNvSpPr txBox="1"/>
                <p:nvPr/>
              </p:nvSpPr>
              <p:spPr>
                <a:xfrm rot="10800000" flipH="1" flipV="1">
                  <a:off x="8947220" y="3816989"/>
                  <a:ext cx="1349157" cy="142979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𝒳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4400" b="0" dirty="0"/>
                </a:p>
                <a:p>
                  <a:endParaRPr lang="en-US" sz="4400" dirty="0"/>
                </a:p>
              </p:txBody>
            </p:sp>
          </mc:Choice>
          <mc:Fallback xmlns="">
            <p:sp>
              <p:nvSpPr>
                <p:cNvPr id="64" name="TextBox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 flipH="1" flipV="1">
                  <a:off x="8947220" y="3816989"/>
                  <a:ext cx="1349157" cy="142979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5" name="Group 64"/>
            <p:cNvGrpSpPr/>
            <p:nvPr/>
          </p:nvGrpSpPr>
          <p:grpSpPr>
            <a:xfrm>
              <a:off x="1581515" y="2705135"/>
              <a:ext cx="3057196" cy="2543087"/>
              <a:chOff x="1601785" y="1960135"/>
              <a:chExt cx="2895600" cy="2408665"/>
            </a:xfrm>
          </p:grpSpPr>
          <p:cxnSp>
            <p:nvCxnSpPr>
              <p:cNvPr id="66" name="Straight Arrow Connector 65"/>
              <p:cNvCxnSpPr/>
              <p:nvPr/>
            </p:nvCxnSpPr>
            <p:spPr>
              <a:xfrm flipV="1">
                <a:off x="1638300" y="1960135"/>
                <a:ext cx="0" cy="2408665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/>
              <p:nvPr/>
            </p:nvCxnSpPr>
            <p:spPr>
              <a:xfrm>
                <a:off x="1601785" y="4338637"/>
                <a:ext cx="2895600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8" name="Straight Arrow Connector 67"/>
            <p:cNvCxnSpPr/>
            <p:nvPr/>
          </p:nvCxnSpPr>
          <p:spPr>
            <a:xfrm flipV="1">
              <a:off x="7845649" y="2796048"/>
              <a:ext cx="0" cy="2949926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7807096" y="5714128"/>
              <a:ext cx="3057196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/>
                <p:cNvSpPr txBox="1"/>
                <p:nvPr/>
              </p:nvSpPr>
              <p:spPr>
                <a:xfrm>
                  <a:off x="1578833" y="2668286"/>
                  <a:ext cx="858678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p>
                        </m:sSup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0" name="TextBox 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8833" y="2668286"/>
                  <a:ext cx="858678" cy="43088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/>
                <p:cNvSpPr txBox="1"/>
                <p:nvPr/>
              </p:nvSpPr>
              <p:spPr>
                <a:xfrm>
                  <a:off x="7883192" y="2777842"/>
                  <a:ext cx="858678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sup>
                        </m:sSup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1" name="TextBox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3192" y="2777842"/>
                  <a:ext cx="858678" cy="43088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2" name="Group 71"/>
            <p:cNvGrpSpPr/>
            <p:nvPr/>
          </p:nvGrpSpPr>
          <p:grpSpPr>
            <a:xfrm>
              <a:off x="1064057" y="3910906"/>
              <a:ext cx="2597548" cy="2226124"/>
              <a:chOff x="1099764" y="3028256"/>
              <a:chExt cx="2597548" cy="2226124"/>
            </a:xfrm>
          </p:grpSpPr>
          <p:sp>
            <p:nvSpPr>
              <p:cNvPr id="73" name="Cube 72"/>
              <p:cNvSpPr/>
              <p:nvPr/>
            </p:nvSpPr>
            <p:spPr>
              <a:xfrm>
                <a:off x="1099764" y="3028256"/>
                <a:ext cx="2597548" cy="1885373"/>
              </a:xfrm>
              <a:prstGeom prst="cube">
                <a:avLst>
                  <a:gd name="adj" fmla="val 30371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/>
                  <p:cNvSpPr txBox="1"/>
                  <p:nvPr/>
                </p:nvSpPr>
                <p:spPr>
                  <a:xfrm>
                    <a:off x="1782129" y="3824587"/>
                    <a:ext cx="827982" cy="1429793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𝒳</m:t>
                          </m:r>
                        </m:oMath>
                      </m:oMathPara>
                    </a14:m>
                    <a:endParaRPr lang="en-US" sz="2000" i="1" dirty="0"/>
                  </a:p>
                  <a:p>
                    <a:endParaRPr lang="en-US" sz="4400" dirty="0"/>
                  </a:p>
                </p:txBody>
              </p:sp>
            </mc:Choice>
            <mc:Fallback xmlns="">
              <p:sp>
                <p:nvSpPr>
                  <p:cNvPr id="50" name="TextBox 4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82129" y="3824587"/>
                    <a:ext cx="827982" cy="1429793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5" name="TextBox 74"/>
            <p:cNvSpPr txBox="1"/>
            <p:nvPr/>
          </p:nvSpPr>
          <p:spPr>
            <a:xfrm>
              <a:off x="1698776" y="5760343"/>
              <a:ext cx="4361999" cy="617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Design Space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965069" y="5790970"/>
              <a:ext cx="4535991" cy="617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Performance Space</a:t>
              </a:r>
            </a:p>
          </p:txBody>
        </p:sp>
      </p:grpSp>
      <p:sp>
        <p:nvSpPr>
          <p:cNvPr id="77" name="Oval 76"/>
          <p:cNvSpPr/>
          <p:nvPr/>
        </p:nvSpPr>
        <p:spPr>
          <a:xfrm>
            <a:off x="2614284" y="4645536"/>
            <a:ext cx="183384" cy="18338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Arc 77"/>
          <p:cNvSpPr/>
          <p:nvPr/>
        </p:nvSpPr>
        <p:spPr>
          <a:xfrm flipH="1">
            <a:off x="2288570" y="3058726"/>
            <a:ext cx="6222309" cy="2835077"/>
          </a:xfrm>
          <a:prstGeom prst="arc">
            <a:avLst>
              <a:gd name="adj1" fmla="val 11260156"/>
              <a:gd name="adj2" fmla="val 21083558"/>
            </a:avLst>
          </a:prstGeom>
          <a:ln w="762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9170390" y="3582378"/>
            <a:ext cx="183384" cy="18338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33889" y="376393"/>
            <a:ext cx="3607359" cy="2029081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10137568" y="2355585"/>
            <a:ext cx="3171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Siggraph</a:t>
            </a:r>
            <a:r>
              <a:rPr lang="en-US" sz="2400" dirty="0"/>
              <a:t> 2017</a:t>
            </a:r>
          </a:p>
        </p:txBody>
      </p:sp>
      <p:grpSp>
        <p:nvGrpSpPr>
          <p:cNvPr id="110" name="Group 109"/>
          <p:cNvGrpSpPr/>
          <p:nvPr/>
        </p:nvGrpSpPr>
        <p:grpSpPr>
          <a:xfrm>
            <a:off x="684197" y="6185510"/>
            <a:ext cx="10089772" cy="664753"/>
            <a:chOff x="684197" y="6185510"/>
            <a:chExt cx="10089772" cy="664753"/>
          </a:xfrm>
        </p:grpSpPr>
        <p:sp>
          <p:nvSpPr>
            <p:cNvPr id="108" name="TextBox 107"/>
            <p:cNvSpPr txBox="1"/>
            <p:nvPr/>
          </p:nvSpPr>
          <p:spPr>
            <a:xfrm>
              <a:off x="684197" y="6185510"/>
              <a:ext cx="2762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</a:rPr>
                <a:t>small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8011719" y="6203932"/>
              <a:ext cx="2762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</a:rPr>
                <a:t>large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439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922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3 0.01111 L -0.00403 0.01134 C -0.00221 0.01019 -0.00039 0.00903 0.00157 0.00833 C 0.00704 0.00602 0.00378 0.00903 0.00717 0.00532 C 0.00769 0.00556 0.00821 0.00579 0.00873 0.00625 C 0.0099 0.00741 0.01107 0.0088 0.01211 0.01019 C 0.0129 0.01111 0.01355 0.0125 0.01433 0.0132 C 0.01732 0.0162 0.01485 0.01181 0.01771 0.0162 C 0.01849 0.01736 0.01915 0.01921 0.01993 0.02014 C 0.02058 0.02083 0.02149 0.02083 0.02227 0.02107 C 0.02279 0.02153 0.02331 0.02176 0.02396 0.02222 C 0.02422 0.02315 0.02448 0.02454 0.02501 0.02523 C 0.02566 0.02593 0.02657 0.0257 0.02722 0.02616 C 0.03126 0.02824 0.02605 0.02616 0.03178 0.02824 C 0.03607 0.02778 0.04037 0.02847 0.04467 0.02708 C 0.04597 0.02662 0.04792 0.02315 0.04792 0.02338 C 0.0487 0.02107 0.04974 0.01945 0.05027 0.01713 L 0.05196 0.00833 C 0.05209 0.00556 0.05222 0.00301 0.05248 0.00023 C 0.05287 -0.00417 0.05313 -0.00648 0.05365 -0.01065 C 0.05339 -0.01389 0.05352 -0.02523 0.05196 -0.02963 L 0.05079 -0.03264 C 0.04961 -0.04074 0.05105 -0.03264 0.04909 -0.03958 C 0.04883 -0.04051 0.04883 -0.04143 0.04857 -0.04236 C 0.04818 -0.04352 0.04779 -0.04444 0.0474 -0.04537 C 0.04714 -0.0463 0.04714 -0.04745 0.04688 -0.04838 C 0.04636 -0.05023 0.04506 -0.05324 0.04402 -0.0544 C 0.04362 -0.05509 0.04297 -0.05532 0.04232 -0.05532 C 0.03347 -0.05625 0.02448 -0.05671 0.0155 -0.05741 C 0.01368 -0.05764 0.01172 -0.05787 0.0099 -0.05833 C 0.00938 -0.05856 0.00886 -0.05949 0.00821 -0.05949 C -0.00208 -0.05949 -0.01237 -0.0588 -0.02253 -0.05833 C -0.02331 -0.0581 -0.02812 -0.05532 -0.0293 -0.05532 C -0.03399 -0.05532 -0.03868 -0.05602 -0.04336 -0.05648 C -0.04375 -0.05764 -0.04506 -0.06065 -0.04493 -0.06227 C -0.0448 -0.06505 -0.04428 -0.06759 -0.04388 -0.07037 C -0.04375 -0.0713 -0.04362 -0.07245 -0.04336 -0.07338 C -0.04232 -0.07546 -0.04076 -0.07546 -0.03933 -0.07639 C -0.03881 -0.07662 -0.03829 -0.07685 -0.03777 -0.07731 C -0.03672 -0.07801 -0.03581 -0.0787 -0.03489 -0.07917 C -0.03399 -0.07986 -0.03308 -0.07986 -0.03216 -0.08032 C -0.03138 -0.08055 -0.03059 -0.08102 -0.02981 -0.08125 C -0.02864 -0.08565 -0.0293 -0.08426 -0.02812 -0.08611 " pathEditMode="relative" rAng="0" ptsTypes="AAAAAAAAAAAAAAAAAAAAAAAAAAAAAAAAAAAAAAAAAAA">
                                      <p:cBhvr>
                                        <p:cTn id="24" dur="4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400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0717 L -0.00378 0.00741 L -0.00834 0.0044 C -0.00886 0.00393 -0.00951 0.00393 -0.01003 0.00324 C -0.0142 -0.00162 -0.00938 0.00162 -0.01342 -0.0007 C -0.01368 -0.00162 -0.01394 -0.00301 -0.01446 -0.00371 C -0.01511 -0.0044 -0.01602 -0.0044 -0.01667 -0.00463 C -0.01732 -0.00486 -0.01784 -0.00533 -0.01836 -0.00556 C -0.02162 -0.00533 -0.02474 -0.00533 -0.02787 -0.00463 C -0.02904 -0.0044 -0.03008 -0.00324 -0.03125 -0.00278 C -0.0323 -0.00209 -0.03347 -0.00209 -0.03464 -0.00162 C -0.03855 0.00301 -0.03724 0.00023 -0.03907 0.00532 C -0.03933 0.00671 -0.03946 0.00787 -0.03959 0.00926 C -0.04076 0.02153 -0.04024 0.02986 -0.04076 0.04398 C -0.04102 0.05116 -0.04141 0.0581 -0.04193 0.06504 C -0.04193 0.06666 -0.04206 0.06829 -0.04245 0.06991 C -0.04271 0.07106 -0.04323 0.07176 -0.04362 0.07291 C -0.04571 0.08171 -0.04323 0.07639 -0.04636 0.08194 C -0.04766 0.08912 -0.0461 0.08009 -0.04753 0.08889 C -0.04766 0.08981 -0.04792 0.09097 -0.04805 0.0919 C -0.04831 0.09329 -0.04831 0.09467 -0.04857 0.09583 C -0.04883 0.09699 -0.04935 0.09791 -0.04974 0.09884 C -0.05013 0.10023 -0.05053 0.10139 -0.05079 0.10278 C -0.05105 0.1037 -0.05118 0.10486 -0.05144 0.10579 C -0.05209 0.10879 -0.05261 0.11088 -0.05417 0.11273 C -0.05469 0.11342 -0.05534 0.11342 -0.05586 0.11389 C -0.05665 0.11342 -0.05743 0.11366 -0.05808 0.11273 C -0.0599 0.11041 -0.05964 0.10879 -0.06029 0.10579 C -0.06068 0.1044 -0.06107 0.10324 -0.06146 0.10185 C -0.06198 0.09954 -0.06211 0.09745 -0.06263 0.09491 C -0.06368 0.08773 -0.0625 0.09699 -0.06368 0.0868 C -0.06433 0.07523 -0.0642 0.07963 -0.0642 0.07384 " pathEditMode="relative" rAng="0" ptsTypes="AAAAAAAAAAAAAAAAAAAAAAAAAAAAAAAA">
                                      <p:cBhvr>
                                        <p:cTn id="26" dur="4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4" y="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video>
              <p:cMediaNode vol="0">
                <p:cTn id="40" fill="hold" display="0">
                  <p:stCondLst>
                    <p:cond delay="indefinite"/>
                  </p:stCondLst>
                </p:cTn>
                <p:tgtEl>
                  <p:spTgt spid="80"/>
                </p:tgtEl>
              </p:cMediaNode>
            </p:video>
          </p:childTnLst>
        </p:cTn>
      </p:par>
    </p:tnLst>
    <p:bldLst>
      <p:bldP spid="77" grpId="0" animBg="1"/>
      <p:bldP spid="77" grpId="1" animBg="1"/>
      <p:bldP spid="78" grpId="0" animBg="1"/>
      <p:bldP spid="79" grpId="0" animBg="1"/>
      <p:bldP spid="79" grpId="1" animBg="1"/>
      <p:bldP spid="8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 150"/>
          <p:cNvGrpSpPr/>
          <p:nvPr/>
        </p:nvGrpSpPr>
        <p:grpSpPr>
          <a:xfrm>
            <a:off x="639192" y="1822485"/>
            <a:ext cx="4861892" cy="4011050"/>
            <a:chOff x="639192" y="1822485"/>
            <a:chExt cx="4861892" cy="4011050"/>
          </a:xfrm>
        </p:grpSpPr>
        <p:grpSp>
          <p:nvGrpSpPr>
            <p:cNvPr id="152" name="Group 151"/>
            <p:cNvGrpSpPr/>
            <p:nvPr/>
          </p:nvGrpSpPr>
          <p:grpSpPr>
            <a:xfrm>
              <a:off x="1617222" y="1822485"/>
              <a:ext cx="3057196" cy="2543087"/>
              <a:chOff x="1601785" y="1960135"/>
              <a:chExt cx="2895600" cy="2408665"/>
            </a:xfrm>
          </p:grpSpPr>
          <p:cxnSp>
            <p:nvCxnSpPr>
              <p:cNvPr id="155" name="Straight Arrow Connector 154"/>
              <p:cNvCxnSpPr/>
              <p:nvPr/>
            </p:nvCxnSpPr>
            <p:spPr>
              <a:xfrm flipV="1">
                <a:off x="1638300" y="1960135"/>
                <a:ext cx="0" cy="2408665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/>
              <p:cNvCxnSpPr/>
              <p:nvPr/>
            </p:nvCxnSpPr>
            <p:spPr>
              <a:xfrm>
                <a:off x="1601785" y="4338637"/>
                <a:ext cx="2895600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3" name="Straight Arrow Connector 152"/>
            <p:cNvCxnSpPr/>
            <p:nvPr/>
          </p:nvCxnSpPr>
          <p:spPr>
            <a:xfrm flipH="1">
              <a:off x="639192" y="4333725"/>
              <a:ext cx="1016584" cy="96662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53"/>
            <p:cNvSpPr txBox="1"/>
            <p:nvPr/>
          </p:nvSpPr>
          <p:spPr>
            <a:xfrm>
              <a:off x="1139085" y="5216125"/>
              <a:ext cx="4361999" cy="617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Design Space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Design Objectives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1614540" y="1785636"/>
                <a:ext cx="85867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540" y="1785636"/>
                <a:ext cx="858678" cy="43088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0" t="13303" r="7594" b="28662"/>
          <a:stretch/>
        </p:blipFill>
        <p:spPr>
          <a:xfrm>
            <a:off x="2298662" y="4452449"/>
            <a:ext cx="1442281" cy="827191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32" t="18029" r="4937" b="29888"/>
          <a:stretch/>
        </p:blipFill>
        <p:spPr>
          <a:xfrm>
            <a:off x="2322706" y="3527317"/>
            <a:ext cx="1498840" cy="742349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05" t="19414" r="4185" b="30486"/>
          <a:stretch/>
        </p:blipFill>
        <p:spPr>
          <a:xfrm>
            <a:off x="2324277" y="2332359"/>
            <a:ext cx="1520051" cy="714071"/>
          </a:xfrm>
          <a:prstGeom prst="rect">
            <a:avLst/>
          </a:prstGeom>
        </p:spPr>
      </p:pic>
      <p:grpSp>
        <p:nvGrpSpPr>
          <p:cNvPr id="2070" name="Group 2069"/>
          <p:cNvGrpSpPr/>
          <p:nvPr/>
        </p:nvGrpSpPr>
        <p:grpSpPr>
          <a:xfrm>
            <a:off x="801650" y="2750834"/>
            <a:ext cx="2763180" cy="1916573"/>
            <a:chOff x="801650" y="2750834"/>
            <a:chExt cx="2763180" cy="1916573"/>
          </a:xfrm>
          <a:solidFill>
            <a:schemeClr val="tx1"/>
          </a:solidFill>
        </p:grpSpPr>
        <p:sp>
          <p:nvSpPr>
            <p:cNvPr id="108" name="Oval 107"/>
            <p:cNvSpPr/>
            <p:nvPr/>
          </p:nvSpPr>
          <p:spPr>
            <a:xfrm>
              <a:off x="2649113" y="3285381"/>
              <a:ext cx="126133" cy="12613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9" name="Straight Arrow Connector 108"/>
            <p:cNvCxnSpPr/>
            <p:nvPr/>
          </p:nvCxnSpPr>
          <p:spPr>
            <a:xfrm flipH="1" flipV="1">
              <a:off x="801650" y="3143188"/>
              <a:ext cx="385989" cy="479509"/>
            </a:xfrm>
            <a:prstGeom prst="straightConnector1">
              <a:avLst/>
            </a:prstGeom>
            <a:grpFill/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Oval 109"/>
            <p:cNvSpPr/>
            <p:nvPr/>
          </p:nvSpPr>
          <p:spPr>
            <a:xfrm>
              <a:off x="1270740" y="3658619"/>
              <a:ext cx="126133" cy="12613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" name="Straight Arrow Connector 110"/>
            <p:cNvCxnSpPr/>
            <p:nvPr/>
          </p:nvCxnSpPr>
          <p:spPr>
            <a:xfrm flipV="1">
              <a:off x="2833484" y="2750834"/>
              <a:ext cx="681587" cy="495108"/>
            </a:xfrm>
            <a:prstGeom prst="straightConnector1">
              <a:avLst/>
            </a:prstGeom>
            <a:grpFill/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Oval 111"/>
            <p:cNvSpPr/>
            <p:nvPr/>
          </p:nvSpPr>
          <p:spPr>
            <a:xfrm>
              <a:off x="2795173" y="4460881"/>
              <a:ext cx="126133" cy="12613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" name="Straight Arrow Connector 112"/>
            <p:cNvCxnSpPr/>
            <p:nvPr/>
          </p:nvCxnSpPr>
          <p:spPr>
            <a:xfrm>
              <a:off x="3001182" y="4565796"/>
              <a:ext cx="563648" cy="101611"/>
            </a:xfrm>
            <a:prstGeom prst="straightConnector1">
              <a:avLst/>
            </a:prstGeom>
            <a:grpFill/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64" name="Group 2063"/>
          <p:cNvGrpSpPr/>
          <p:nvPr/>
        </p:nvGrpSpPr>
        <p:grpSpPr>
          <a:xfrm>
            <a:off x="3775050" y="2261791"/>
            <a:ext cx="4382491" cy="2866014"/>
            <a:chOff x="3784575" y="2271316"/>
            <a:chExt cx="4382491" cy="2866014"/>
          </a:xfrm>
        </p:grpSpPr>
        <p:sp>
          <p:nvSpPr>
            <p:cNvPr id="94" name="Arc 93"/>
            <p:cNvSpPr/>
            <p:nvPr/>
          </p:nvSpPr>
          <p:spPr>
            <a:xfrm>
              <a:off x="3784575" y="2924278"/>
              <a:ext cx="4382491" cy="2213052"/>
            </a:xfrm>
            <a:prstGeom prst="arc">
              <a:avLst>
                <a:gd name="adj1" fmla="val 12222112"/>
                <a:gd name="adj2" fmla="val 20189793"/>
              </a:avLst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TextBox 143"/>
                <p:cNvSpPr txBox="1"/>
                <p:nvPr/>
              </p:nvSpPr>
              <p:spPr>
                <a:xfrm rot="10800000" flipH="1" flipV="1">
                  <a:off x="4895300" y="2271316"/>
                  <a:ext cx="2399982" cy="61555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oMath>
                    </m:oMathPara>
                  </a14:m>
                  <a:endParaRPr lang="en-US" sz="4400" dirty="0"/>
                </a:p>
              </p:txBody>
            </p:sp>
          </mc:Choice>
          <mc:Fallback xmlns="">
            <p:sp>
              <p:nvSpPr>
                <p:cNvPr id="144" name="TextBox 1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 flipH="1" flipV="1">
                  <a:off x="4895300" y="2271316"/>
                  <a:ext cx="2399982" cy="615553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7" name="Oval 66"/>
          <p:cNvSpPr/>
          <p:nvPr/>
        </p:nvSpPr>
        <p:spPr>
          <a:xfrm>
            <a:off x="2601926" y="3244685"/>
            <a:ext cx="203138" cy="20313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rc 68"/>
          <p:cNvSpPr/>
          <p:nvPr/>
        </p:nvSpPr>
        <p:spPr>
          <a:xfrm>
            <a:off x="3779679" y="2915914"/>
            <a:ext cx="4382491" cy="2213052"/>
          </a:xfrm>
          <a:prstGeom prst="arc">
            <a:avLst>
              <a:gd name="adj1" fmla="val 12222112"/>
              <a:gd name="adj2" fmla="val 20189793"/>
            </a:avLst>
          </a:prstGeom>
          <a:ln w="76200">
            <a:solidFill>
              <a:schemeClr val="accent4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5501084" y="3369434"/>
                <a:ext cx="122133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≫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1084" y="3369434"/>
                <a:ext cx="1221335" cy="430887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1" name="Group 80"/>
          <p:cNvGrpSpPr/>
          <p:nvPr/>
        </p:nvGrpSpPr>
        <p:grpSpPr>
          <a:xfrm>
            <a:off x="7962900" y="2680041"/>
            <a:ext cx="2493232" cy="1588393"/>
            <a:chOff x="1077574" y="3481154"/>
            <a:chExt cx="2493232" cy="1588393"/>
          </a:xfrm>
        </p:grpSpPr>
        <p:cxnSp>
          <p:nvCxnSpPr>
            <p:cNvPr id="82" name="Straight Connector 81"/>
            <p:cNvCxnSpPr/>
            <p:nvPr/>
          </p:nvCxnSpPr>
          <p:spPr>
            <a:xfrm flipH="1">
              <a:off x="1077574" y="3481154"/>
              <a:ext cx="516133" cy="0"/>
            </a:xfrm>
            <a:prstGeom prst="line">
              <a:avLst/>
            </a:prstGeom>
            <a:ln w="38100">
              <a:solidFill>
                <a:srgbClr val="44714E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 flipV="1">
              <a:off x="1096886" y="5064565"/>
              <a:ext cx="2473920" cy="4982"/>
            </a:xfrm>
            <a:prstGeom prst="line">
              <a:avLst/>
            </a:prstGeom>
            <a:ln w="38100">
              <a:solidFill>
                <a:srgbClr val="B1110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/>
          <p:cNvGrpSpPr/>
          <p:nvPr/>
        </p:nvGrpSpPr>
        <p:grpSpPr>
          <a:xfrm>
            <a:off x="8479033" y="2722748"/>
            <a:ext cx="1996411" cy="2047202"/>
            <a:chOff x="1659020" y="3523861"/>
            <a:chExt cx="1996411" cy="2047202"/>
          </a:xfrm>
        </p:grpSpPr>
        <p:cxnSp>
          <p:nvCxnSpPr>
            <p:cNvPr id="85" name="Straight Connector 84"/>
            <p:cNvCxnSpPr/>
            <p:nvPr/>
          </p:nvCxnSpPr>
          <p:spPr>
            <a:xfrm flipV="1">
              <a:off x="1659020" y="3523861"/>
              <a:ext cx="0" cy="2047202"/>
            </a:xfrm>
            <a:prstGeom prst="line">
              <a:avLst/>
            </a:prstGeom>
            <a:ln w="38100">
              <a:solidFill>
                <a:srgbClr val="B1110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 flipV="1">
              <a:off x="3648585" y="5001958"/>
              <a:ext cx="6846" cy="552553"/>
            </a:xfrm>
            <a:prstGeom prst="line">
              <a:avLst/>
            </a:prstGeom>
            <a:ln w="38100">
              <a:solidFill>
                <a:srgbClr val="44714E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/>
          <p:cNvGrpSpPr/>
          <p:nvPr/>
        </p:nvGrpSpPr>
        <p:grpSpPr>
          <a:xfrm>
            <a:off x="7637604" y="1820024"/>
            <a:ext cx="4535991" cy="4022346"/>
            <a:chOff x="1245764" y="2396165"/>
            <a:chExt cx="4535991" cy="4022346"/>
          </a:xfrm>
        </p:grpSpPr>
        <p:sp>
          <p:nvSpPr>
            <p:cNvPr id="88" name="TextBox 87"/>
            <p:cNvSpPr txBox="1"/>
            <p:nvPr/>
          </p:nvSpPr>
          <p:spPr>
            <a:xfrm>
              <a:off x="1245764" y="5801101"/>
              <a:ext cx="4535991" cy="617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Performance Space</a:t>
              </a:r>
            </a:p>
          </p:txBody>
        </p:sp>
        <p:grpSp>
          <p:nvGrpSpPr>
            <p:cNvPr id="89" name="Group 88"/>
            <p:cNvGrpSpPr/>
            <p:nvPr/>
          </p:nvGrpSpPr>
          <p:grpSpPr>
            <a:xfrm>
              <a:off x="1532506" y="2396165"/>
              <a:ext cx="3057196" cy="2949926"/>
              <a:chOff x="1601785" y="1574800"/>
              <a:chExt cx="2895600" cy="2794000"/>
            </a:xfrm>
          </p:grpSpPr>
          <p:cxnSp>
            <p:nvCxnSpPr>
              <p:cNvPr id="90" name="Straight Arrow Connector 89"/>
              <p:cNvCxnSpPr/>
              <p:nvPr/>
            </p:nvCxnSpPr>
            <p:spPr>
              <a:xfrm flipV="1">
                <a:off x="1638300" y="1574800"/>
                <a:ext cx="0" cy="279400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/>
              <p:cNvCxnSpPr/>
              <p:nvPr/>
            </p:nvCxnSpPr>
            <p:spPr>
              <a:xfrm>
                <a:off x="1601785" y="4338637"/>
                <a:ext cx="2895600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2" name="TextBox 91"/>
          <p:cNvSpPr txBox="1"/>
          <p:nvPr/>
        </p:nvSpPr>
        <p:spPr>
          <a:xfrm>
            <a:off x="8655377" y="3190090"/>
            <a:ext cx="4535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weight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8655357" y="4411286"/>
            <a:ext cx="4535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deformation</a:t>
            </a:r>
          </a:p>
        </p:txBody>
      </p:sp>
      <p:sp>
        <p:nvSpPr>
          <p:cNvPr id="96" name="Oval 95"/>
          <p:cNvSpPr/>
          <p:nvPr/>
        </p:nvSpPr>
        <p:spPr>
          <a:xfrm>
            <a:off x="8752162" y="3021981"/>
            <a:ext cx="187040" cy="187040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9102817" y="3590158"/>
            <a:ext cx="187040" cy="187040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9770867" y="3926505"/>
            <a:ext cx="187040" cy="187040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7" name="Group 146"/>
          <p:cNvGrpSpPr/>
          <p:nvPr/>
        </p:nvGrpSpPr>
        <p:grpSpPr>
          <a:xfrm>
            <a:off x="7345293" y="2485828"/>
            <a:ext cx="508808" cy="2044823"/>
            <a:chOff x="-28483" y="3288620"/>
            <a:chExt cx="508808" cy="2044823"/>
          </a:xfrm>
        </p:grpSpPr>
        <p:pic>
          <p:nvPicPr>
            <p:cNvPr id="163" name="Picture 2" descr="Related image"/>
            <p:cNvPicPr>
              <a:picLocks noChangeAspect="1" noChangeArrowheads="1"/>
            </p:cNvPicPr>
            <p:nvPr/>
          </p:nvPicPr>
          <p:blipFill>
            <a:blip r:embed="rId2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193" y="4826925"/>
              <a:ext cx="506518" cy="506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4" name="Picture 2" descr="Related image"/>
            <p:cNvPicPr>
              <a:picLocks noChangeAspect="1" noChangeArrowheads="1"/>
            </p:cNvPicPr>
            <p:nvPr/>
          </p:nvPicPr>
          <p:blipFill>
            <a:blip r:embed="rId2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83" y="3288620"/>
              <a:ext cx="506518" cy="506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5" name="Group 164"/>
          <p:cNvGrpSpPr/>
          <p:nvPr/>
        </p:nvGrpSpPr>
        <p:grpSpPr>
          <a:xfrm>
            <a:off x="8220966" y="4599799"/>
            <a:ext cx="2581862" cy="848944"/>
            <a:chOff x="1300334" y="5389158"/>
            <a:chExt cx="2581862" cy="848944"/>
          </a:xfrm>
        </p:grpSpPr>
        <p:pic>
          <p:nvPicPr>
            <p:cNvPr id="168" name="Picture 167"/>
            <p:cNvPicPr>
              <a:picLocks noChangeAspect="1"/>
            </p:cNvPicPr>
            <p:nvPr/>
          </p:nvPicPr>
          <p:blipFill>
            <a:blip r:embed="rId23">
              <a:clrChange>
                <a:clrFrom>
                  <a:srgbClr val="999999"/>
                </a:clrFrom>
                <a:clrTo>
                  <a:srgbClr val="999999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323036" y="5429516"/>
              <a:ext cx="559160" cy="808586"/>
            </a:xfrm>
            <a:prstGeom prst="rect">
              <a:avLst/>
            </a:prstGeom>
          </p:spPr>
        </p:pic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999999"/>
                </a:clrFrom>
                <a:clrTo>
                  <a:srgbClr val="999999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300334" y="5389158"/>
              <a:ext cx="559160" cy="808586"/>
            </a:xfrm>
            <a:prstGeom prst="rect">
              <a:avLst/>
            </a:prstGeom>
          </p:spPr>
        </p:pic>
      </p:grpSp>
      <p:pic>
        <p:nvPicPr>
          <p:cNvPr id="170" name="Picture 169"/>
          <p:cNvPicPr>
            <a:picLocks noChangeAspect="1"/>
          </p:cNvPicPr>
          <p:nvPr/>
        </p:nvPicPr>
        <p:blipFill>
          <a:blip r:embed="rId24">
            <a:clrChange>
              <a:clrFrom>
                <a:srgbClr val="999999"/>
              </a:clrFrom>
              <a:clrTo>
                <a:srgbClr val="99999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04212" y="3846004"/>
            <a:ext cx="888407" cy="1284700"/>
          </a:xfrm>
          <a:prstGeom prst="rect">
            <a:avLst/>
          </a:prstGeom>
        </p:spPr>
      </p:pic>
      <p:pic>
        <p:nvPicPr>
          <p:cNvPr id="171" name="Picture 2" descr="Related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906" y="3100196"/>
            <a:ext cx="804767" cy="8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Oval 123"/>
          <p:cNvSpPr/>
          <p:nvPr/>
        </p:nvSpPr>
        <p:spPr>
          <a:xfrm>
            <a:off x="8402824" y="2598800"/>
            <a:ext cx="203138" cy="20313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TextBox 171"/>
              <p:cNvSpPr txBox="1"/>
              <p:nvPr/>
            </p:nvSpPr>
            <p:spPr>
              <a:xfrm>
                <a:off x="8006717" y="1683478"/>
                <a:ext cx="858678" cy="4385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2" name="TextBox 1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6717" y="1683478"/>
                <a:ext cx="858678" cy="438582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3" name="Oval 172"/>
          <p:cNvSpPr/>
          <p:nvPr/>
        </p:nvSpPr>
        <p:spPr>
          <a:xfrm>
            <a:off x="2768309" y="4437914"/>
            <a:ext cx="203138" cy="20313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Arc 173"/>
          <p:cNvSpPr/>
          <p:nvPr/>
        </p:nvSpPr>
        <p:spPr>
          <a:xfrm>
            <a:off x="3787864" y="2920660"/>
            <a:ext cx="4382491" cy="2213052"/>
          </a:xfrm>
          <a:prstGeom prst="arc">
            <a:avLst>
              <a:gd name="adj1" fmla="val 12222112"/>
              <a:gd name="adj2" fmla="val 20189793"/>
            </a:avLst>
          </a:prstGeom>
          <a:ln w="762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5" name="Oval 174"/>
          <p:cNvSpPr/>
          <p:nvPr/>
        </p:nvSpPr>
        <p:spPr>
          <a:xfrm>
            <a:off x="10373875" y="4146308"/>
            <a:ext cx="203138" cy="20313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6" name="Picture 175"/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05" t="19414" r="4185" b="30486"/>
          <a:stretch/>
        </p:blipFill>
        <p:spPr>
          <a:xfrm>
            <a:off x="-36730" y="1204063"/>
            <a:ext cx="6221267" cy="2922551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7952006" flipV="1">
            <a:off x="7655785" y="3479524"/>
            <a:ext cx="2022854" cy="9489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BETTER</a:t>
            </a:r>
          </a:p>
        </p:txBody>
      </p:sp>
    </p:spTree>
    <p:extLst>
      <p:ext uri="{BB962C8B-B14F-4D97-AF65-F5344CB8AC3E}">
        <p14:creationId xmlns:p14="http://schemas.microsoft.com/office/powerpoint/2010/main" val="393273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7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7 L 0.05027 -0.0083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3" y="-41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-0.18255 -0.1344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28" y="-673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0.08125 0.0113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55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-0.05677 -0.2546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9" y="-1273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2599 0.0523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95" y="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7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3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75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"/>
                            </p:stCondLst>
                            <p:childTnLst>
                              <p:par>
                                <p:cTn id="14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7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3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7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3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67" grpId="0" animBg="1"/>
      <p:bldP spid="69" grpId="0" animBg="1"/>
      <p:bldP spid="69" grpId="1" animBg="1"/>
      <p:bldP spid="70" grpId="0"/>
      <p:bldP spid="70" grpId="1"/>
      <p:bldP spid="92" grpId="0"/>
      <p:bldP spid="92" grpId="1"/>
      <p:bldP spid="93" grpId="0"/>
      <p:bldP spid="93" grpId="1"/>
      <p:bldP spid="96" grpId="0" animBg="1"/>
      <p:bldP spid="96" grpId="1" animBg="1"/>
      <p:bldP spid="97" grpId="0" animBg="1"/>
      <p:bldP spid="97" grpId="1" animBg="1"/>
      <p:bldP spid="146" grpId="0" animBg="1"/>
      <p:bldP spid="146" grpId="1" animBg="1"/>
      <p:bldP spid="124" grpId="0" animBg="1"/>
      <p:bldP spid="172" grpId="0"/>
      <p:bldP spid="173" grpId="0" animBg="1"/>
      <p:bldP spid="174" grpId="0" animBg="1"/>
      <p:bldP spid="174" grpId="1" animBg="1"/>
      <p:bldP spid="175" grpId="0" animBg="1"/>
      <p:bldP spid="5" grpId="0" animBg="1"/>
      <p:bldP spid="5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High-dimensional design and performance spaces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603485" y="2668286"/>
            <a:ext cx="11897575" cy="3740094"/>
            <a:chOff x="603485" y="2668286"/>
            <a:chExt cx="11897575" cy="3740094"/>
          </a:xfrm>
        </p:grpSpPr>
        <p:cxnSp>
          <p:nvCxnSpPr>
            <p:cNvPr id="54" name="Straight Arrow Connector 53"/>
            <p:cNvCxnSpPr/>
            <p:nvPr/>
          </p:nvCxnSpPr>
          <p:spPr>
            <a:xfrm flipH="1">
              <a:off x="603485" y="5216375"/>
              <a:ext cx="1016584" cy="96662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oup 54"/>
            <p:cNvGrpSpPr/>
            <p:nvPr/>
          </p:nvGrpSpPr>
          <p:grpSpPr>
            <a:xfrm>
              <a:off x="8213184" y="3206989"/>
              <a:ext cx="2651108" cy="2187696"/>
              <a:chOff x="8227577" y="2299128"/>
              <a:chExt cx="2651108" cy="2187696"/>
            </a:xfrm>
          </p:grpSpPr>
          <p:sp>
            <p:nvSpPr>
              <p:cNvPr id="56" name="Oval 55"/>
              <p:cNvSpPr/>
              <p:nvPr/>
            </p:nvSpPr>
            <p:spPr>
              <a:xfrm flipH="1" flipV="1">
                <a:off x="8927265" y="2581055"/>
                <a:ext cx="1597922" cy="117842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Arc 56"/>
              <p:cNvSpPr/>
              <p:nvPr/>
            </p:nvSpPr>
            <p:spPr>
              <a:xfrm flipH="1" flipV="1">
                <a:off x="9267283" y="2695245"/>
                <a:ext cx="1257904" cy="1791579"/>
              </a:xfrm>
              <a:prstGeom prst="arc">
                <a:avLst>
                  <a:gd name="adj1" fmla="val 11358024"/>
                  <a:gd name="adj2" fmla="val 21078891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Arc 57"/>
              <p:cNvSpPr/>
              <p:nvPr/>
            </p:nvSpPr>
            <p:spPr>
              <a:xfrm rot="3020901" flipH="1" flipV="1">
                <a:off x="8575345" y="2783221"/>
                <a:ext cx="1257904" cy="1324363"/>
              </a:xfrm>
              <a:prstGeom prst="arc">
                <a:avLst>
                  <a:gd name="adj1" fmla="val 11358024"/>
                  <a:gd name="adj2" fmla="val 21078891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Arc 58"/>
              <p:cNvSpPr/>
              <p:nvPr/>
            </p:nvSpPr>
            <p:spPr>
              <a:xfrm rot="5400000" flipH="1" flipV="1">
                <a:off x="8380609" y="2373816"/>
                <a:ext cx="1257904" cy="1563967"/>
              </a:xfrm>
              <a:prstGeom prst="arc">
                <a:avLst>
                  <a:gd name="adj1" fmla="val 11358024"/>
                  <a:gd name="adj2" fmla="val 21078891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Arc 59"/>
              <p:cNvSpPr/>
              <p:nvPr/>
            </p:nvSpPr>
            <p:spPr>
              <a:xfrm rot="9461939" flipH="1" flipV="1">
                <a:off x="8665044" y="2299128"/>
                <a:ext cx="897132" cy="1547114"/>
              </a:xfrm>
              <a:prstGeom prst="arc">
                <a:avLst>
                  <a:gd name="adj1" fmla="val 11358024"/>
                  <a:gd name="adj2" fmla="val 21078891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Arc 60"/>
              <p:cNvSpPr/>
              <p:nvPr/>
            </p:nvSpPr>
            <p:spPr>
              <a:xfrm rot="12705827" flipH="1" flipV="1">
                <a:off x="9697439" y="2370573"/>
                <a:ext cx="1100039" cy="1563967"/>
              </a:xfrm>
              <a:prstGeom prst="arc">
                <a:avLst>
                  <a:gd name="adj1" fmla="val 11358024"/>
                  <a:gd name="adj2" fmla="val 21078891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Arc 61"/>
              <p:cNvSpPr/>
              <p:nvPr/>
            </p:nvSpPr>
            <p:spPr>
              <a:xfrm rot="17508071" flipH="1" flipV="1">
                <a:off x="9568065" y="2736518"/>
                <a:ext cx="1257904" cy="1363337"/>
              </a:xfrm>
              <a:prstGeom prst="arc">
                <a:avLst>
                  <a:gd name="adj1" fmla="val 11358024"/>
                  <a:gd name="adj2" fmla="val 53899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Arc 62"/>
              <p:cNvSpPr/>
              <p:nvPr/>
            </p:nvSpPr>
            <p:spPr>
              <a:xfrm rot="10224108" flipH="1" flipV="1">
                <a:off x="9129508" y="2336681"/>
                <a:ext cx="1257904" cy="1314306"/>
              </a:xfrm>
              <a:prstGeom prst="arc">
                <a:avLst>
                  <a:gd name="adj1" fmla="val 11358024"/>
                  <a:gd name="adj2" fmla="val 21078891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/>
                <p:cNvSpPr txBox="1"/>
                <p:nvPr/>
              </p:nvSpPr>
              <p:spPr>
                <a:xfrm rot="10800000" flipH="1" flipV="1">
                  <a:off x="8947220" y="3816989"/>
                  <a:ext cx="1349157" cy="142979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𝒳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4400" b="0" dirty="0"/>
                </a:p>
                <a:p>
                  <a:endParaRPr lang="en-US" sz="4400" dirty="0"/>
                </a:p>
              </p:txBody>
            </p:sp>
          </mc:Choice>
          <mc:Fallback xmlns="">
            <p:sp>
              <p:nvSpPr>
                <p:cNvPr id="64" name="TextBox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 flipH="1" flipV="1">
                  <a:off x="8947220" y="3816989"/>
                  <a:ext cx="1349157" cy="142979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5" name="Group 64"/>
            <p:cNvGrpSpPr/>
            <p:nvPr/>
          </p:nvGrpSpPr>
          <p:grpSpPr>
            <a:xfrm>
              <a:off x="1581515" y="2705135"/>
              <a:ext cx="3057196" cy="2543087"/>
              <a:chOff x="1601785" y="1960135"/>
              <a:chExt cx="2895600" cy="2408665"/>
            </a:xfrm>
          </p:grpSpPr>
          <p:cxnSp>
            <p:nvCxnSpPr>
              <p:cNvPr id="66" name="Straight Arrow Connector 65"/>
              <p:cNvCxnSpPr/>
              <p:nvPr/>
            </p:nvCxnSpPr>
            <p:spPr>
              <a:xfrm flipV="1">
                <a:off x="1638300" y="1960135"/>
                <a:ext cx="0" cy="2408665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/>
              <p:nvPr/>
            </p:nvCxnSpPr>
            <p:spPr>
              <a:xfrm>
                <a:off x="1601785" y="4338637"/>
                <a:ext cx="2895600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8" name="Straight Arrow Connector 67"/>
            <p:cNvCxnSpPr/>
            <p:nvPr/>
          </p:nvCxnSpPr>
          <p:spPr>
            <a:xfrm flipV="1">
              <a:off x="7845649" y="2796048"/>
              <a:ext cx="0" cy="2949926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7807096" y="5714128"/>
              <a:ext cx="3057196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/>
                <p:cNvSpPr txBox="1"/>
                <p:nvPr/>
              </p:nvSpPr>
              <p:spPr>
                <a:xfrm>
                  <a:off x="1578833" y="2668286"/>
                  <a:ext cx="858678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p>
                        </m:sSup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0" name="TextBox 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8833" y="2668286"/>
                  <a:ext cx="858678" cy="43088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/>
                <p:cNvSpPr txBox="1"/>
                <p:nvPr/>
              </p:nvSpPr>
              <p:spPr>
                <a:xfrm>
                  <a:off x="7883192" y="2777842"/>
                  <a:ext cx="858678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sup>
                        </m:sSup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1" name="TextBox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3192" y="2777842"/>
                  <a:ext cx="858678" cy="43088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2" name="Group 71"/>
            <p:cNvGrpSpPr/>
            <p:nvPr/>
          </p:nvGrpSpPr>
          <p:grpSpPr>
            <a:xfrm>
              <a:off x="1064057" y="3910906"/>
              <a:ext cx="2597548" cy="2226124"/>
              <a:chOff x="1099764" y="3028256"/>
              <a:chExt cx="2597548" cy="2226124"/>
            </a:xfrm>
          </p:grpSpPr>
          <p:sp>
            <p:nvSpPr>
              <p:cNvPr id="73" name="Cube 72"/>
              <p:cNvSpPr/>
              <p:nvPr/>
            </p:nvSpPr>
            <p:spPr>
              <a:xfrm>
                <a:off x="1099764" y="3028256"/>
                <a:ext cx="2597548" cy="1885373"/>
              </a:xfrm>
              <a:prstGeom prst="cube">
                <a:avLst>
                  <a:gd name="adj" fmla="val 30371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/>
                  <p:cNvSpPr txBox="1"/>
                  <p:nvPr/>
                </p:nvSpPr>
                <p:spPr>
                  <a:xfrm>
                    <a:off x="1782129" y="3824587"/>
                    <a:ext cx="827982" cy="1429793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𝒳</m:t>
                          </m:r>
                        </m:oMath>
                      </m:oMathPara>
                    </a14:m>
                    <a:endParaRPr lang="en-US" sz="2000" i="1" dirty="0"/>
                  </a:p>
                  <a:p>
                    <a:endParaRPr lang="en-US" sz="4400" dirty="0"/>
                  </a:p>
                </p:txBody>
              </p:sp>
            </mc:Choice>
            <mc:Fallback xmlns="">
              <p:sp>
                <p:nvSpPr>
                  <p:cNvPr id="50" name="TextBox 4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82129" y="3824587"/>
                    <a:ext cx="827982" cy="1429793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5" name="TextBox 74"/>
            <p:cNvSpPr txBox="1"/>
            <p:nvPr/>
          </p:nvSpPr>
          <p:spPr>
            <a:xfrm>
              <a:off x="1698776" y="5760343"/>
              <a:ext cx="4361999" cy="617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Design Space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965069" y="5790970"/>
              <a:ext cx="4535991" cy="617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Performance Space</a:t>
              </a:r>
            </a:p>
          </p:txBody>
        </p:sp>
      </p:grpSp>
      <p:pic>
        <p:nvPicPr>
          <p:cNvPr id="80" name="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33889" y="376393"/>
            <a:ext cx="3607359" cy="2029081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10137568" y="2355585"/>
            <a:ext cx="3171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Siggraph</a:t>
            </a:r>
            <a:r>
              <a:rPr lang="en-US" sz="2400" dirty="0"/>
              <a:t> 2017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84197" y="6185510"/>
            <a:ext cx="10089772" cy="664753"/>
            <a:chOff x="684197" y="6185510"/>
            <a:chExt cx="10089772" cy="664753"/>
          </a:xfrm>
        </p:grpSpPr>
        <p:sp>
          <p:nvSpPr>
            <p:cNvPr id="108" name="TextBox 107"/>
            <p:cNvSpPr txBox="1"/>
            <p:nvPr/>
          </p:nvSpPr>
          <p:spPr>
            <a:xfrm>
              <a:off x="684197" y="6185510"/>
              <a:ext cx="2762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</a:rPr>
                <a:t>large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8011719" y="6203932"/>
              <a:ext cx="2762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</a:rPr>
                <a:t>small</a:t>
              </a:r>
            </a:p>
          </p:txBody>
        </p:sp>
      </p:grpSp>
      <p:sp>
        <p:nvSpPr>
          <p:cNvPr id="35" name="Arc 34"/>
          <p:cNvSpPr/>
          <p:nvPr/>
        </p:nvSpPr>
        <p:spPr>
          <a:xfrm>
            <a:off x="3782766" y="3308454"/>
            <a:ext cx="4382491" cy="2213052"/>
          </a:xfrm>
          <a:prstGeom prst="arc">
            <a:avLst>
              <a:gd name="adj1" fmla="val 12222112"/>
              <a:gd name="adj2" fmla="val 20189793"/>
            </a:avLst>
          </a:prstGeom>
          <a:ln w="762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8" name="Group 37"/>
          <p:cNvGrpSpPr/>
          <p:nvPr/>
        </p:nvGrpSpPr>
        <p:grpSpPr>
          <a:xfrm>
            <a:off x="8221227" y="3390485"/>
            <a:ext cx="2297610" cy="1959977"/>
            <a:chOff x="8577889" y="3015597"/>
            <a:chExt cx="2297610" cy="1959977"/>
          </a:xfrm>
        </p:grpSpPr>
        <p:sp>
          <p:nvSpPr>
            <p:cNvPr id="43" name="Arc 42"/>
            <p:cNvSpPr/>
            <p:nvPr/>
          </p:nvSpPr>
          <p:spPr>
            <a:xfrm flipH="1" flipV="1">
              <a:off x="9617595" y="3183995"/>
              <a:ext cx="1257904" cy="1791579"/>
            </a:xfrm>
            <a:prstGeom prst="arc">
              <a:avLst>
                <a:gd name="adj1" fmla="val 16175757"/>
                <a:gd name="adj2" fmla="val 18952364"/>
              </a:avLst>
            </a:prstGeom>
            <a:noFill/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Arc 43"/>
            <p:cNvSpPr/>
            <p:nvPr/>
          </p:nvSpPr>
          <p:spPr>
            <a:xfrm rot="5400000" flipH="1" flipV="1">
              <a:off x="8730921" y="2862565"/>
              <a:ext cx="1257904" cy="1563967"/>
            </a:xfrm>
            <a:prstGeom prst="arc">
              <a:avLst>
                <a:gd name="adj1" fmla="val 13029015"/>
                <a:gd name="adj2" fmla="val 16524704"/>
              </a:avLst>
            </a:prstGeom>
            <a:noFill/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Arc 44"/>
            <p:cNvSpPr/>
            <p:nvPr/>
          </p:nvSpPr>
          <p:spPr>
            <a:xfrm rot="3020901" flipH="1" flipV="1">
              <a:off x="8925657" y="3271970"/>
              <a:ext cx="1257904" cy="1324363"/>
            </a:xfrm>
            <a:prstGeom prst="arc">
              <a:avLst>
                <a:gd name="adj1" fmla="val 13562309"/>
                <a:gd name="adj2" fmla="val 17447675"/>
              </a:avLst>
            </a:prstGeom>
            <a:noFill/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615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8" fill="hold" display="0">
                  <p:stCondLst>
                    <p:cond delay="indefinite"/>
                  </p:stCondLst>
                </p:cTn>
                <p:tgtEl>
                  <p:spTgt spid="80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High-dimensional design and performance spaces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603485" y="2668286"/>
            <a:ext cx="11897575" cy="3740094"/>
            <a:chOff x="603485" y="2668286"/>
            <a:chExt cx="11897575" cy="3740094"/>
          </a:xfrm>
        </p:grpSpPr>
        <p:cxnSp>
          <p:nvCxnSpPr>
            <p:cNvPr id="54" name="Straight Arrow Connector 53"/>
            <p:cNvCxnSpPr/>
            <p:nvPr/>
          </p:nvCxnSpPr>
          <p:spPr>
            <a:xfrm flipH="1">
              <a:off x="603485" y="5216375"/>
              <a:ext cx="1016584" cy="96662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oup 54"/>
            <p:cNvGrpSpPr/>
            <p:nvPr/>
          </p:nvGrpSpPr>
          <p:grpSpPr>
            <a:xfrm>
              <a:off x="8213184" y="3206989"/>
              <a:ext cx="2651108" cy="2187696"/>
              <a:chOff x="8227577" y="2299128"/>
              <a:chExt cx="2651108" cy="2187696"/>
            </a:xfrm>
          </p:grpSpPr>
          <p:sp>
            <p:nvSpPr>
              <p:cNvPr id="56" name="Oval 55"/>
              <p:cNvSpPr/>
              <p:nvPr/>
            </p:nvSpPr>
            <p:spPr>
              <a:xfrm flipH="1" flipV="1">
                <a:off x="8927265" y="2581055"/>
                <a:ext cx="1597922" cy="117842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Arc 56"/>
              <p:cNvSpPr/>
              <p:nvPr/>
            </p:nvSpPr>
            <p:spPr>
              <a:xfrm flipH="1" flipV="1">
                <a:off x="9267283" y="2695245"/>
                <a:ext cx="1257904" cy="1791579"/>
              </a:xfrm>
              <a:prstGeom prst="arc">
                <a:avLst>
                  <a:gd name="adj1" fmla="val 11358024"/>
                  <a:gd name="adj2" fmla="val 21078891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Arc 57"/>
              <p:cNvSpPr/>
              <p:nvPr/>
            </p:nvSpPr>
            <p:spPr>
              <a:xfrm rot="3020901" flipH="1" flipV="1">
                <a:off x="8575345" y="2783221"/>
                <a:ext cx="1257904" cy="1324363"/>
              </a:xfrm>
              <a:prstGeom prst="arc">
                <a:avLst>
                  <a:gd name="adj1" fmla="val 11358024"/>
                  <a:gd name="adj2" fmla="val 21078891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Arc 58"/>
              <p:cNvSpPr/>
              <p:nvPr/>
            </p:nvSpPr>
            <p:spPr>
              <a:xfrm rot="5400000" flipH="1" flipV="1">
                <a:off x="8380609" y="2373816"/>
                <a:ext cx="1257904" cy="1563967"/>
              </a:xfrm>
              <a:prstGeom prst="arc">
                <a:avLst>
                  <a:gd name="adj1" fmla="val 11358024"/>
                  <a:gd name="adj2" fmla="val 21078891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Arc 59"/>
              <p:cNvSpPr/>
              <p:nvPr/>
            </p:nvSpPr>
            <p:spPr>
              <a:xfrm rot="9461939" flipH="1" flipV="1">
                <a:off x="8665044" y="2299128"/>
                <a:ext cx="897132" cy="1547114"/>
              </a:xfrm>
              <a:prstGeom prst="arc">
                <a:avLst>
                  <a:gd name="adj1" fmla="val 11358024"/>
                  <a:gd name="adj2" fmla="val 21078891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Arc 60"/>
              <p:cNvSpPr/>
              <p:nvPr/>
            </p:nvSpPr>
            <p:spPr>
              <a:xfrm rot="12705827" flipH="1" flipV="1">
                <a:off x="9697439" y="2370573"/>
                <a:ext cx="1100039" cy="1563967"/>
              </a:xfrm>
              <a:prstGeom prst="arc">
                <a:avLst>
                  <a:gd name="adj1" fmla="val 11358024"/>
                  <a:gd name="adj2" fmla="val 21078891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Arc 61"/>
              <p:cNvSpPr/>
              <p:nvPr/>
            </p:nvSpPr>
            <p:spPr>
              <a:xfrm rot="17508071" flipH="1" flipV="1">
                <a:off x="9568065" y="2736518"/>
                <a:ext cx="1257904" cy="1363337"/>
              </a:xfrm>
              <a:prstGeom prst="arc">
                <a:avLst>
                  <a:gd name="adj1" fmla="val 11358024"/>
                  <a:gd name="adj2" fmla="val 53899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Arc 62"/>
              <p:cNvSpPr/>
              <p:nvPr/>
            </p:nvSpPr>
            <p:spPr>
              <a:xfrm rot="10224108" flipH="1" flipV="1">
                <a:off x="9129508" y="2336681"/>
                <a:ext cx="1257904" cy="1314306"/>
              </a:xfrm>
              <a:prstGeom prst="arc">
                <a:avLst>
                  <a:gd name="adj1" fmla="val 11358024"/>
                  <a:gd name="adj2" fmla="val 21078891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/>
                <p:cNvSpPr txBox="1"/>
                <p:nvPr/>
              </p:nvSpPr>
              <p:spPr>
                <a:xfrm rot="10800000" flipH="1" flipV="1">
                  <a:off x="8947220" y="3816989"/>
                  <a:ext cx="1349157" cy="142979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𝒳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4400" b="0" dirty="0"/>
                </a:p>
                <a:p>
                  <a:endParaRPr lang="en-US" sz="4400" dirty="0"/>
                </a:p>
              </p:txBody>
            </p:sp>
          </mc:Choice>
          <mc:Fallback xmlns="">
            <p:sp>
              <p:nvSpPr>
                <p:cNvPr id="64" name="TextBox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 flipH="1" flipV="1">
                  <a:off x="8947220" y="3816989"/>
                  <a:ext cx="1349157" cy="142979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5" name="Group 64"/>
            <p:cNvGrpSpPr/>
            <p:nvPr/>
          </p:nvGrpSpPr>
          <p:grpSpPr>
            <a:xfrm>
              <a:off x="1581515" y="2705135"/>
              <a:ext cx="3057196" cy="2543087"/>
              <a:chOff x="1601785" y="1960135"/>
              <a:chExt cx="2895600" cy="2408665"/>
            </a:xfrm>
          </p:grpSpPr>
          <p:cxnSp>
            <p:nvCxnSpPr>
              <p:cNvPr id="66" name="Straight Arrow Connector 65"/>
              <p:cNvCxnSpPr/>
              <p:nvPr/>
            </p:nvCxnSpPr>
            <p:spPr>
              <a:xfrm flipV="1">
                <a:off x="1638300" y="1960135"/>
                <a:ext cx="0" cy="2408665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/>
              <p:nvPr/>
            </p:nvCxnSpPr>
            <p:spPr>
              <a:xfrm>
                <a:off x="1601785" y="4338637"/>
                <a:ext cx="2895600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8" name="Straight Arrow Connector 67"/>
            <p:cNvCxnSpPr/>
            <p:nvPr/>
          </p:nvCxnSpPr>
          <p:spPr>
            <a:xfrm flipV="1">
              <a:off x="7845649" y="2796048"/>
              <a:ext cx="0" cy="2949926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7807096" y="5714128"/>
              <a:ext cx="3057196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/>
                <p:cNvSpPr txBox="1"/>
                <p:nvPr/>
              </p:nvSpPr>
              <p:spPr>
                <a:xfrm>
                  <a:off x="1578833" y="2668286"/>
                  <a:ext cx="858678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p>
                        </m:sSup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0" name="TextBox 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8833" y="2668286"/>
                  <a:ext cx="858678" cy="43088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/>
                <p:cNvSpPr txBox="1"/>
                <p:nvPr/>
              </p:nvSpPr>
              <p:spPr>
                <a:xfrm>
                  <a:off x="7883192" y="2777842"/>
                  <a:ext cx="858678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sup>
                        </m:sSup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1" name="TextBox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3192" y="2777842"/>
                  <a:ext cx="858678" cy="43088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2" name="Group 71"/>
            <p:cNvGrpSpPr/>
            <p:nvPr/>
          </p:nvGrpSpPr>
          <p:grpSpPr>
            <a:xfrm>
              <a:off x="1064057" y="3910906"/>
              <a:ext cx="2597548" cy="2226124"/>
              <a:chOff x="1099764" y="3028256"/>
              <a:chExt cx="2597548" cy="2226124"/>
            </a:xfrm>
          </p:grpSpPr>
          <p:sp>
            <p:nvSpPr>
              <p:cNvPr id="73" name="Cube 72"/>
              <p:cNvSpPr/>
              <p:nvPr/>
            </p:nvSpPr>
            <p:spPr>
              <a:xfrm>
                <a:off x="1099764" y="3028256"/>
                <a:ext cx="2597548" cy="1885373"/>
              </a:xfrm>
              <a:prstGeom prst="cube">
                <a:avLst>
                  <a:gd name="adj" fmla="val 30371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/>
                  <p:cNvSpPr txBox="1"/>
                  <p:nvPr/>
                </p:nvSpPr>
                <p:spPr>
                  <a:xfrm>
                    <a:off x="1782129" y="3824587"/>
                    <a:ext cx="827982" cy="1429793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𝒳</m:t>
                          </m:r>
                        </m:oMath>
                      </m:oMathPara>
                    </a14:m>
                    <a:endParaRPr lang="en-US" sz="2000" i="1" dirty="0"/>
                  </a:p>
                  <a:p>
                    <a:endParaRPr lang="en-US" sz="4400" dirty="0"/>
                  </a:p>
                </p:txBody>
              </p:sp>
            </mc:Choice>
            <mc:Fallback xmlns="">
              <p:sp>
                <p:nvSpPr>
                  <p:cNvPr id="50" name="TextBox 4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82129" y="3824587"/>
                    <a:ext cx="827982" cy="1429793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5" name="TextBox 74"/>
            <p:cNvSpPr txBox="1"/>
            <p:nvPr/>
          </p:nvSpPr>
          <p:spPr>
            <a:xfrm>
              <a:off x="1698776" y="5760343"/>
              <a:ext cx="4361999" cy="617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Design Space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965069" y="5790970"/>
              <a:ext cx="4535991" cy="617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Performance Space</a:t>
              </a:r>
            </a:p>
          </p:txBody>
        </p:sp>
      </p:grpSp>
      <p:pic>
        <p:nvPicPr>
          <p:cNvPr id="80" name="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33889" y="376393"/>
            <a:ext cx="3607359" cy="2029081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10137568" y="2355585"/>
            <a:ext cx="3171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Siggraph</a:t>
            </a:r>
            <a:r>
              <a:rPr lang="en-US" sz="2400" dirty="0"/>
              <a:t> 2017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84197" y="6185510"/>
            <a:ext cx="10089772" cy="664753"/>
            <a:chOff x="684197" y="6185510"/>
            <a:chExt cx="10089772" cy="664753"/>
          </a:xfrm>
        </p:grpSpPr>
        <p:sp>
          <p:nvSpPr>
            <p:cNvPr id="108" name="TextBox 107"/>
            <p:cNvSpPr txBox="1"/>
            <p:nvPr/>
          </p:nvSpPr>
          <p:spPr>
            <a:xfrm>
              <a:off x="684197" y="6185510"/>
              <a:ext cx="2762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</a:rPr>
                <a:t>large?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8011719" y="6203932"/>
              <a:ext cx="2762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</a:rPr>
                <a:t>large?</a:t>
              </a:r>
            </a:p>
          </p:txBody>
        </p:sp>
      </p:grpSp>
      <p:sp>
        <p:nvSpPr>
          <p:cNvPr id="35" name="Arc 34"/>
          <p:cNvSpPr/>
          <p:nvPr/>
        </p:nvSpPr>
        <p:spPr>
          <a:xfrm>
            <a:off x="3782766" y="3308454"/>
            <a:ext cx="4382491" cy="2213052"/>
          </a:xfrm>
          <a:prstGeom prst="arc">
            <a:avLst>
              <a:gd name="adj1" fmla="val 12222112"/>
              <a:gd name="adj2" fmla="val 20189793"/>
            </a:avLst>
          </a:prstGeom>
          <a:ln w="762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4417388" y="2621826"/>
            <a:ext cx="2762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6856547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80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High-dimensional design and performance spaces</a:t>
            </a:r>
          </a:p>
          <a:p>
            <a:r>
              <a:rPr lang="en-US" dirty="0"/>
              <a:t>Mixture of continuous/discrete design variables</a:t>
            </a:r>
          </a:p>
          <a:p>
            <a:r>
              <a:rPr lang="en-US" dirty="0"/>
              <a:t>Visualization tool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351769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High-dimensional design and Performance Spaces</a:t>
            </a:r>
          </a:p>
          <a:p>
            <a:r>
              <a:rPr lang="en-US" dirty="0"/>
              <a:t>Mixture of continuous/discrete design variables</a:t>
            </a:r>
          </a:p>
          <a:p>
            <a:r>
              <a:rPr lang="en-US" dirty="0"/>
              <a:t>Visualization tool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pic>
        <p:nvPicPr>
          <p:cNvPr id="4" name="video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4607" t="3689" r="-340" b="-116"/>
          <a:stretch>
            <a:fillRect/>
          </a:stretch>
        </p:blipFill>
        <p:spPr>
          <a:xfrm>
            <a:off x="6524624" y="2908300"/>
            <a:ext cx="4495329" cy="321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7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06500" y="6057901"/>
            <a:ext cx="4927600" cy="5270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adriana@cs.washington.edu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1026" name="Picture 2" descr="Image result for university of washington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00" y="5609232"/>
            <a:ext cx="4302125" cy="89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469900" y="5530851"/>
            <a:ext cx="4927600" cy="5270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Looking for students and postdocs!</a:t>
            </a:r>
          </a:p>
        </p:txBody>
      </p:sp>
      <p:pic>
        <p:nvPicPr>
          <p:cNvPr id="4" name="video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7925" y="1301751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7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 150"/>
          <p:cNvGrpSpPr/>
          <p:nvPr/>
        </p:nvGrpSpPr>
        <p:grpSpPr>
          <a:xfrm>
            <a:off x="639192" y="1822485"/>
            <a:ext cx="4861892" cy="4011050"/>
            <a:chOff x="639192" y="1822485"/>
            <a:chExt cx="4861892" cy="4011050"/>
          </a:xfrm>
        </p:grpSpPr>
        <p:grpSp>
          <p:nvGrpSpPr>
            <p:cNvPr id="152" name="Group 151"/>
            <p:cNvGrpSpPr/>
            <p:nvPr/>
          </p:nvGrpSpPr>
          <p:grpSpPr>
            <a:xfrm>
              <a:off x="1617222" y="1822485"/>
              <a:ext cx="3057196" cy="2543087"/>
              <a:chOff x="1601785" y="1960135"/>
              <a:chExt cx="2895600" cy="2408665"/>
            </a:xfrm>
          </p:grpSpPr>
          <p:cxnSp>
            <p:nvCxnSpPr>
              <p:cNvPr id="155" name="Straight Arrow Connector 154"/>
              <p:cNvCxnSpPr/>
              <p:nvPr/>
            </p:nvCxnSpPr>
            <p:spPr>
              <a:xfrm flipV="1">
                <a:off x="1638300" y="1960135"/>
                <a:ext cx="0" cy="2408665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/>
              <p:cNvCxnSpPr/>
              <p:nvPr/>
            </p:nvCxnSpPr>
            <p:spPr>
              <a:xfrm>
                <a:off x="1601785" y="4338637"/>
                <a:ext cx="2895600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3" name="Straight Arrow Connector 152"/>
            <p:cNvCxnSpPr/>
            <p:nvPr/>
          </p:nvCxnSpPr>
          <p:spPr>
            <a:xfrm flipH="1">
              <a:off x="639192" y="4333725"/>
              <a:ext cx="1016584" cy="96662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53"/>
            <p:cNvSpPr txBox="1"/>
            <p:nvPr/>
          </p:nvSpPr>
          <p:spPr>
            <a:xfrm>
              <a:off x="1139085" y="5216125"/>
              <a:ext cx="4361999" cy="617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Design Space</a:t>
              </a: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8227577" y="2299128"/>
            <a:ext cx="2651108" cy="2187696"/>
            <a:chOff x="8227577" y="2299128"/>
            <a:chExt cx="2651108" cy="2187696"/>
          </a:xfrm>
        </p:grpSpPr>
        <p:sp>
          <p:nvSpPr>
            <p:cNvPr id="132" name="Oval 131"/>
            <p:cNvSpPr/>
            <p:nvPr/>
          </p:nvSpPr>
          <p:spPr>
            <a:xfrm flipH="1" flipV="1">
              <a:off x="8927265" y="2581055"/>
              <a:ext cx="1597922" cy="11784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c 132"/>
            <p:cNvSpPr/>
            <p:nvPr/>
          </p:nvSpPr>
          <p:spPr>
            <a:xfrm flipH="1" flipV="1">
              <a:off x="9267283" y="2695245"/>
              <a:ext cx="1257904" cy="1791579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Arc 133"/>
            <p:cNvSpPr/>
            <p:nvPr/>
          </p:nvSpPr>
          <p:spPr>
            <a:xfrm rot="3020901" flipH="1" flipV="1">
              <a:off x="8575345" y="2783221"/>
              <a:ext cx="1257904" cy="1324363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Arc 134"/>
            <p:cNvSpPr/>
            <p:nvPr/>
          </p:nvSpPr>
          <p:spPr>
            <a:xfrm rot="5400000" flipH="1" flipV="1">
              <a:off x="8380609" y="2373816"/>
              <a:ext cx="1257904" cy="1563967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Arc 135"/>
            <p:cNvSpPr/>
            <p:nvPr/>
          </p:nvSpPr>
          <p:spPr>
            <a:xfrm rot="9461939" flipH="1" flipV="1">
              <a:off x="8665044" y="2299128"/>
              <a:ext cx="897132" cy="1547114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Arc 136"/>
            <p:cNvSpPr/>
            <p:nvPr/>
          </p:nvSpPr>
          <p:spPr>
            <a:xfrm rot="12705827" flipH="1" flipV="1">
              <a:off x="9697439" y="2339831"/>
              <a:ext cx="1100039" cy="1563967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Arc 137"/>
            <p:cNvSpPr/>
            <p:nvPr/>
          </p:nvSpPr>
          <p:spPr>
            <a:xfrm rot="17508071" flipH="1" flipV="1">
              <a:off x="9568065" y="2736518"/>
              <a:ext cx="1257904" cy="1363337"/>
            </a:xfrm>
            <a:prstGeom prst="arc">
              <a:avLst>
                <a:gd name="adj1" fmla="val 11358024"/>
                <a:gd name="adj2" fmla="val 538994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Arc 138"/>
            <p:cNvSpPr/>
            <p:nvPr/>
          </p:nvSpPr>
          <p:spPr>
            <a:xfrm rot="10224108" flipH="1" flipV="1">
              <a:off x="9129508" y="2305939"/>
              <a:ext cx="1257904" cy="1314306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TextBox 139"/>
                <p:cNvSpPr txBox="1"/>
                <p:nvPr/>
              </p:nvSpPr>
              <p:spPr>
                <a:xfrm rot="10800000" flipH="1" flipV="1">
                  <a:off x="8961613" y="2909128"/>
                  <a:ext cx="1349157" cy="142979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𝒳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4400" b="0" dirty="0"/>
                </a:p>
                <a:p>
                  <a:endParaRPr lang="en-US" sz="4400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 flipH="1" flipV="1">
                  <a:off x="8961613" y="2909128"/>
                  <a:ext cx="1349157" cy="1429793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of Optimal Solutions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1614540" y="1785636"/>
                <a:ext cx="85867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540" y="1785636"/>
                <a:ext cx="858678" cy="43088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58" name="Group 2057"/>
          <p:cNvGrpSpPr/>
          <p:nvPr/>
        </p:nvGrpSpPr>
        <p:grpSpPr>
          <a:xfrm>
            <a:off x="1099764" y="3028256"/>
            <a:ext cx="2597548" cy="2226124"/>
            <a:chOff x="1099764" y="3028256"/>
            <a:chExt cx="2597548" cy="2226124"/>
          </a:xfrm>
        </p:grpSpPr>
        <p:sp>
          <p:nvSpPr>
            <p:cNvPr id="100" name="Cube 99"/>
            <p:cNvSpPr/>
            <p:nvPr/>
          </p:nvSpPr>
          <p:spPr>
            <a:xfrm>
              <a:off x="1099764" y="3028256"/>
              <a:ext cx="2597548" cy="1885373"/>
            </a:xfrm>
            <a:prstGeom prst="cube">
              <a:avLst>
                <a:gd name="adj" fmla="val 3037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TextBox 101"/>
                <p:cNvSpPr txBox="1"/>
                <p:nvPr/>
              </p:nvSpPr>
              <p:spPr>
                <a:xfrm>
                  <a:off x="1782129" y="3824587"/>
                  <a:ext cx="827982" cy="142979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𝒳</m:t>
                        </m:r>
                      </m:oMath>
                    </m:oMathPara>
                  </a14:m>
                  <a:endParaRPr lang="en-US" sz="2000" i="1" dirty="0"/>
                </a:p>
                <a:p>
                  <a:endParaRPr lang="en-US" sz="4400" dirty="0"/>
                </a:p>
              </p:txBody>
            </p:sp>
          </mc:Choice>
          <mc:Fallback xmlns="">
            <p:sp>
              <p:nvSpPr>
                <p:cNvPr id="102" name="TextBox 10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2129" y="3824587"/>
                  <a:ext cx="827982" cy="1429793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9" name="TextBox 118"/>
          <p:cNvSpPr txBox="1"/>
          <p:nvPr/>
        </p:nvSpPr>
        <p:spPr>
          <a:xfrm>
            <a:off x="9554564" y="1447399"/>
            <a:ext cx="4535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Pareto Front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8208449" y="2500904"/>
            <a:ext cx="2297610" cy="1959977"/>
            <a:chOff x="8577889" y="3015597"/>
            <a:chExt cx="2297610" cy="1959977"/>
          </a:xfrm>
        </p:grpSpPr>
        <p:sp>
          <p:nvSpPr>
            <p:cNvPr id="121" name="Arc 120"/>
            <p:cNvSpPr/>
            <p:nvPr/>
          </p:nvSpPr>
          <p:spPr>
            <a:xfrm flipH="1" flipV="1">
              <a:off x="9617595" y="3183995"/>
              <a:ext cx="1257904" cy="1791579"/>
            </a:xfrm>
            <a:prstGeom prst="arc">
              <a:avLst>
                <a:gd name="adj1" fmla="val 16175757"/>
                <a:gd name="adj2" fmla="val 18952364"/>
              </a:avLst>
            </a:prstGeom>
            <a:noFill/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Arc 121"/>
            <p:cNvSpPr/>
            <p:nvPr/>
          </p:nvSpPr>
          <p:spPr>
            <a:xfrm rot="5400000" flipH="1" flipV="1">
              <a:off x="8730921" y="2862565"/>
              <a:ext cx="1257904" cy="1563967"/>
            </a:xfrm>
            <a:prstGeom prst="arc">
              <a:avLst>
                <a:gd name="adj1" fmla="val 13029015"/>
                <a:gd name="adj2" fmla="val 16524704"/>
              </a:avLst>
            </a:prstGeom>
            <a:noFill/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Arc 122"/>
            <p:cNvSpPr/>
            <p:nvPr/>
          </p:nvSpPr>
          <p:spPr>
            <a:xfrm rot="3020901" flipH="1" flipV="1">
              <a:off x="8925657" y="3271970"/>
              <a:ext cx="1257904" cy="1324363"/>
            </a:xfrm>
            <a:prstGeom prst="arc">
              <a:avLst>
                <a:gd name="adj1" fmla="val 13562309"/>
                <a:gd name="adj2" fmla="val 17447675"/>
              </a:avLst>
            </a:prstGeom>
            <a:noFill/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4" name="Oval 123"/>
          <p:cNvSpPr/>
          <p:nvPr/>
        </p:nvSpPr>
        <p:spPr>
          <a:xfrm>
            <a:off x="8774311" y="3143188"/>
            <a:ext cx="203138" cy="20313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5" name="Group 124"/>
          <p:cNvGrpSpPr/>
          <p:nvPr/>
        </p:nvGrpSpPr>
        <p:grpSpPr>
          <a:xfrm>
            <a:off x="8102541" y="3143188"/>
            <a:ext cx="667535" cy="203138"/>
            <a:chOff x="8471981" y="3657881"/>
            <a:chExt cx="667535" cy="203138"/>
          </a:xfrm>
          <a:solidFill>
            <a:schemeClr val="bg2">
              <a:lumMod val="25000"/>
            </a:schemeClr>
          </a:solidFill>
        </p:grpSpPr>
        <p:cxnSp>
          <p:nvCxnSpPr>
            <p:cNvPr id="126" name="Straight Arrow Connector 125"/>
            <p:cNvCxnSpPr/>
            <p:nvPr/>
          </p:nvCxnSpPr>
          <p:spPr>
            <a:xfrm flipH="1">
              <a:off x="8637465" y="3772862"/>
              <a:ext cx="502051" cy="0"/>
            </a:xfrm>
            <a:prstGeom prst="straightConnector1">
              <a:avLst/>
            </a:prstGeom>
            <a:grpFill/>
            <a:ln w="5715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Oval 126"/>
            <p:cNvSpPr/>
            <p:nvPr/>
          </p:nvSpPr>
          <p:spPr>
            <a:xfrm>
              <a:off x="8471981" y="3657881"/>
              <a:ext cx="203138" cy="203138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8788061" y="3357051"/>
            <a:ext cx="203138" cy="763339"/>
            <a:chOff x="9157501" y="3871744"/>
            <a:chExt cx="203138" cy="763339"/>
          </a:xfrm>
          <a:solidFill>
            <a:schemeClr val="bg2">
              <a:lumMod val="25000"/>
            </a:schemeClr>
          </a:solidFill>
        </p:grpSpPr>
        <p:cxnSp>
          <p:nvCxnSpPr>
            <p:cNvPr id="129" name="Straight Arrow Connector 128"/>
            <p:cNvCxnSpPr/>
            <p:nvPr/>
          </p:nvCxnSpPr>
          <p:spPr>
            <a:xfrm>
              <a:off x="9241117" y="3871744"/>
              <a:ext cx="4234" cy="578869"/>
            </a:xfrm>
            <a:prstGeom prst="straightConnector1">
              <a:avLst/>
            </a:prstGeom>
            <a:grpFill/>
            <a:ln w="5715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Oval 129"/>
            <p:cNvSpPr/>
            <p:nvPr/>
          </p:nvSpPr>
          <p:spPr>
            <a:xfrm>
              <a:off x="9157501" y="4431945"/>
              <a:ext cx="203138" cy="203138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57" name="Group 2056"/>
          <p:cNvGrpSpPr/>
          <p:nvPr/>
        </p:nvGrpSpPr>
        <p:grpSpPr>
          <a:xfrm>
            <a:off x="1157176" y="1488871"/>
            <a:ext cx="5929370" cy="3380938"/>
            <a:chOff x="1157176" y="1488871"/>
            <a:chExt cx="5929370" cy="3380938"/>
          </a:xfrm>
        </p:grpSpPr>
        <p:grpSp>
          <p:nvGrpSpPr>
            <p:cNvPr id="114" name="Group 113"/>
            <p:cNvGrpSpPr/>
            <p:nvPr/>
          </p:nvGrpSpPr>
          <p:grpSpPr>
            <a:xfrm>
              <a:off x="1157176" y="3217135"/>
              <a:ext cx="2335254" cy="1652674"/>
              <a:chOff x="1046944" y="3760741"/>
              <a:chExt cx="2335254" cy="1652674"/>
            </a:xfrm>
          </p:grpSpPr>
          <p:sp>
            <p:nvSpPr>
              <p:cNvPr id="115" name="Freeform 114"/>
              <p:cNvSpPr/>
              <p:nvPr/>
            </p:nvSpPr>
            <p:spPr>
              <a:xfrm>
                <a:off x="1613484" y="3760741"/>
                <a:ext cx="849810" cy="583186"/>
              </a:xfrm>
              <a:custGeom>
                <a:avLst/>
                <a:gdLst>
                  <a:gd name="connsiteX0" fmla="*/ 804891 w 804891"/>
                  <a:gd name="connsiteY0" fmla="*/ 26717 h 552360"/>
                  <a:gd name="connsiteX1" fmla="*/ 301150 w 804891"/>
                  <a:gd name="connsiteY1" fmla="*/ 59570 h 552360"/>
                  <a:gd name="connsiteX2" fmla="*/ 0 w 804891"/>
                  <a:gd name="connsiteY2" fmla="*/ 552360 h 552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4891" h="552360">
                    <a:moveTo>
                      <a:pt x="804891" y="26717"/>
                    </a:moveTo>
                    <a:cubicBezTo>
                      <a:pt x="620094" y="-660"/>
                      <a:pt x="435298" y="-28037"/>
                      <a:pt x="301150" y="59570"/>
                    </a:cubicBezTo>
                    <a:cubicBezTo>
                      <a:pt x="167001" y="147177"/>
                      <a:pt x="71181" y="453802"/>
                      <a:pt x="0" y="552360"/>
                    </a:cubicBezTo>
                  </a:path>
                </a:pathLst>
              </a:custGeom>
              <a:noFill/>
              <a:ln w="5715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 115"/>
              <p:cNvSpPr/>
              <p:nvPr/>
            </p:nvSpPr>
            <p:spPr>
              <a:xfrm>
                <a:off x="1046944" y="4836600"/>
                <a:ext cx="861372" cy="576815"/>
              </a:xfrm>
              <a:custGeom>
                <a:avLst/>
                <a:gdLst>
                  <a:gd name="connsiteX0" fmla="*/ 0 w 815842"/>
                  <a:gd name="connsiteY0" fmla="*/ 124716 h 546326"/>
                  <a:gd name="connsiteX1" fmla="*/ 410659 w 815842"/>
                  <a:gd name="connsiteY1" fmla="*/ 26158 h 546326"/>
                  <a:gd name="connsiteX2" fmla="*/ 815842 w 815842"/>
                  <a:gd name="connsiteY2" fmla="*/ 546326 h 546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5842" h="546326">
                    <a:moveTo>
                      <a:pt x="0" y="124716"/>
                    </a:moveTo>
                    <a:cubicBezTo>
                      <a:pt x="137342" y="40303"/>
                      <a:pt x="274685" y="-44110"/>
                      <a:pt x="410659" y="26158"/>
                    </a:cubicBezTo>
                    <a:cubicBezTo>
                      <a:pt x="546633" y="96426"/>
                      <a:pt x="665267" y="453243"/>
                      <a:pt x="815842" y="546326"/>
                    </a:cubicBezTo>
                  </a:path>
                </a:pathLst>
              </a:custGeom>
              <a:noFill/>
              <a:ln w="5715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Freeform 116"/>
              <p:cNvSpPr/>
              <p:nvPr/>
            </p:nvSpPr>
            <p:spPr>
              <a:xfrm>
                <a:off x="2399703" y="4158934"/>
                <a:ext cx="982495" cy="774657"/>
              </a:xfrm>
              <a:custGeom>
                <a:avLst/>
                <a:gdLst>
                  <a:gd name="connsiteX0" fmla="*/ 914400 w 930563"/>
                  <a:gd name="connsiteY0" fmla="*/ 0 h 733710"/>
                  <a:gd name="connsiteX1" fmla="*/ 876072 w 930563"/>
                  <a:gd name="connsiteY1" fmla="*/ 492790 h 733710"/>
                  <a:gd name="connsiteX2" fmla="*/ 465414 w 930563"/>
                  <a:gd name="connsiteY2" fmla="*/ 443511 h 733710"/>
                  <a:gd name="connsiteX3" fmla="*/ 0 w 930563"/>
                  <a:gd name="connsiteY3" fmla="*/ 733710 h 733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0563" h="733710">
                    <a:moveTo>
                      <a:pt x="914400" y="0"/>
                    </a:moveTo>
                    <a:cubicBezTo>
                      <a:pt x="932651" y="209436"/>
                      <a:pt x="950903" y="418872"/>
                      <a:pt x="876072" y="492790"/>
                    </a:cubicBezTo>
                    <a:cubicBezTo>
                      <a:pt x="801241" y="566709"/>
                      <a:pt x="611426" y="403358"/>
                      <a:pt x="465414" y="443511"/>
                    </a:cubicBezTo>
                    <a:cubicBezTo>
                      <a:pt x="319402" y="483664"/>
                      <a:pt x="159701" y="608687"/>
                      <a:pt x="0" y="733710"/>
                    </a:cubicBezTo>
                  </a:path>
                </a:pathLst>
              </a:custGeom>
              <a:noFill/>
              <a:ln w="5715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1" name="TextBox 140"/>
            <p:cNvSpPr txBox="1"/>
            <p:nvPr/>
          </p:nvSpPr>
          <p:spPr>
            <a:xfrm>
              <a:off x="2550555" y="1488871"/>
              <a:ext cx="453599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2">
                      <a:lumMod val="25000"/>
                    </a:schemeClr>
                  </a:solidFill>
                </a:rPr>
                <a:t>Pareto Set</a:t>
              </a:r>
            </a:p>
          </p:txBody>
        </p:sp>
      </p:grpSp>
      <p:grpSp>
        <p:nvGrpSpPr>
          <p:cNvPr id="2064" name="Group 2063"/>
          <p:cNvGrpSpPr/>
          <p:nvPr/>
        </p:nvGrpSpPr>
        <p:grpSpPr>
          <a:xfrm>
            <a:off x="3775050" y="2261791"/>
            <a:ext cx="4382491" cy="2866014"/>
            <a:chOff x="3784575" y="2271316"/>
            <a:chExt cx="4382491" cy="2866014"/>
          </a:xfrm>
        </p:grpSpPr>
        <p:sp>
          <p:nvSpPr>
            <p:cNvPr id="94" name="Arc 93"/>
            <p:cNvSpPr/>
            <p:nvPr/>
          </p:nvSpPr>
          <p:spPr>
            <a:xfrm>
              <a:off x="3784575" y="2924278"/>
              <a:ext cx="4382491" cy="2213052"/>
            </a:xfrm>
            <a:prstGeom prst="arc">
              <a:avLst>
                <a:gd name="adj1" fmla="val 12222112"/>
                <a:gd name="adj2" fmla="val 20189793"/>
              </a:avLst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TextBox 143"/>
                <p:cNvSpPr txBox="1"/>
                <p:nvPr/>
              </p:nvSpPr>
              <p:spPr>
                <a:xfrm rot="10800000" flipH="1" flipV="1">
                  <a:off x="4895300" y="2271316"/>
                  <a:ext cx="2399982" cy="61555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oMath>
                    </m:oMathPara>
                  </a14:m>
                  <a:endParaRPr lang="en-US" sz="4400" dirty="0"/>
                </a:p>
              </p:txBody>
            </p:sp>
          </mc:Choice>
          <mc:Fallback xmlns="">
            <p:sp>
              <p:nvSpPr>
                <p:cNvPr id="144" name="TextBox 1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 flipH="1" flipV="1">
                  <a:off x="4895300" y="2271316"/>
                  <a:ext cx="2399982" cy="615553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TextBox 148"/>
              <p:cNvSpPr txBox="1"/>
              <p:nvPr/>
            </p:nvSpPr>
            <p:spPr>
              <a:xfrm>
                <a:off x="8006717" y="1683478"/>
                <a:ext cx="858678" cy="4385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9" name="TextBox 1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6717" y="1683478"/>
                <a:ext cx="858678" cy="438582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6" name="Rectangle 165"/>
          <p:cNvSpPr/>
          <p:nvPr/>
        </p:nvSpPr>
        <p:spPr>
          <a:xfrm>
            <a:off x="431222" y="6125984"/>
            <a:ext cx="118218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Pareto Optimality: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 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3174277" y="6135546"/>
            <a:ext cx="386248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Non-dominated Points</a:t>
            </a:r>
            <a:endParaRPr lang="en-US" sz="2400" dirty="0"/>
          </a:p>
        </p:txBody>
      </p:sp>
      <p:sp>
        <p:nvSpPr>
          <p:cNvPr id="69" name="Arc 68"/>
          <p:cNvSpPr/>
          <p:nvPr/>
        </p:nvSpPr>
        <p:spPr>
          <a:xfrm>
            <a:off x="3779679" y="2915914"/>
            <a:ext cx="4382491" cy="2213052"/>
          </a:xfrm>
          <a:prstGeom prst="arc">
            <a:avLst>
              <a:gd name="adj1" fmla="val 12222112"/>
              <a:gd name="adj2" fmla="val 20189793"/>
            </a:avLst>
          </a:prstGeom>
          <a:ln w="76200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8" name="Group 97"/>
          <p:cNvGrpSpPr/>
          <p:nvPr/>
        </p:nvGrpSpPr>
        <p:grpSpPr>
          <a:xfrm>
            <a:off x="7086546" y="1330726"/>
            <a:ext cx="5086294" cy="4490142"/>
            <a:chOff x="193462" y="2150764"/>
            <a:chExt cx="5086294" cy="4490142"/>
          </a:xfrm>
        </p:grpSpPr>
        <p:grpSp>
          <p:nvGrpSpPr>
            <p:cNvPr id="99" name="Group 98"/>
            <p:cNvGrpSpPr/>
            <p:nvPr/>
          </p:nvGrpSpPr>
          <p:grpSpPr>
            <a:xfrm>
              <a:off x="743765" y="2618560"/>
              <a:ext cx="4535991" cy="4022346"/>
              <a:chOff x="1245764" y="2396165"/>
              <a:chExt cx="4535991" cy="4022346"/>
            </a:xfrm>
          </p:grpSpPr>
          <p:sp>
            <p:nvSpPr>
              <p:cNvPr id="142" name="TextBox 141"/>
              <p:cNvSpPr txBox="1"/>
              <p:nvPr/>
            </p:nvSpPr>
            <p:spPr>
              <a:xfrm>
                <a:off x="1245764" y="5801101"/>
                <a:ext cx="4535991" cy="617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Performance Space</a:t>
                </a:r>
              </a:p>
            </p:txBody>
          </p:sp>
          <p:grpSp>
            <p:nvGrpSpPr>
              <p:cNvPr id="143" name="Group 142"/>
              <p:cNvGrpSpPr/>
              <p:nvPr/>
            </p:nvGrpSpPr>
            <p:grpSpPr>
              <a:xfrm>
                <a:off x="1532506" y="2396165"/>
                <a:ext cx="3057196" cy="2949926"/>
                <a:chOff x="1601785" y="1574800"/>
                <a:chExt cx="2895600" cy="2794000"/>
              </a:xfrm>
            </p:grpSpPr>
            <p:cxnSp>
              <p:nvCxnSpPr>
                <p:cNvPr id="145" name="Straight Arrow Connector 144"/>
                <p:cNvCxnSpPr/>
                <p:nvPr/>
              </p:nvCxnSpPr>
              <p:spPr>
                <a:xfrm flipV="1">
                  <a:off x="1638300" y="1574800"/>
                  <a:ext cx="0" cy="2794000"/>
                </a:xfrm>
                <a:prstGeom prst="straightConnector1">
                  <a:avLst/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Arrow Connector 147"/>
                <p:cNvCxnSpPr/>
                <p:nvPr/>
              </p:nvCxnSpPr>
              <p:spPr>
                <a:xfrm>
                  <a:off x="1601785" y="4338637"/>
                  <a:ext cx="2895600" cy="0"/>
                </a:xfrm>
                <a:prstGeom prst="straightConnector1">
                  <a:avLst/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3" name="Group 102"/>
            <p:cNvGrpSpPr/>
            <p:nvPr/>
          </p:nvGrpSpPr>
          <p:grpSpPr>
            <a:xfrm>
              <a:off x="193462" y="2150764"/>
              <a:ext cx="4794727" cy="4133209"/>
              <a:chOff x="193462" y="2150764"/>
              <a:chExt cx="4794727" cy="4133209"/>
            </a:xfrm>
          </p:grpSpPr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21">
                <a:clrChange>
                  <a:clrFrom>
                    <a:srgbClr val="999999"/>
                  </a:clrFrom>
                  <a:clrTo>
                    <a:srgbClr val="999999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099782" y="4999273"/>
                <a:ext cx="888407" cy="1284700"/>
              </a:xfrm>
              <a:prstGeom prst="rect">
                <a:avLst/>
              </a:prstGeom>
            </p:spPr>
          </p:pic>
          <p:pic>
            <p:nvPicPr>
              <p:cNvPr id="118" name="Picture 2" descr="Related image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462" y="2150764"/>
                <a:ext cx="804767" cy="8047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" name="Group 1"/>
          <p:cNvGrpSpPr/>
          <p:nvPr/>
        </p:nvGrpSpPr>
        <p:grpSpPr>
          <a:xfrm>
            <a:off x="8770076" y="1984044"/>
            <a:ext cx="5379192" cy="1937938"/>
            <a:chOff x="8770076" y="1984044"/>
            <a:chExt cx="5379192" cy="1937938"/>
          </a:xfrm>
        </p:grpSpPr>
        <p:sp>
          <p:nvSpPr>
            <p:cNvPr id="150" name="TextBox 149"/>
            <p:cNvSpPr txBox="1"/>
            <p:nvPr/>
          </p:nvSpPr>
          <p:spPr>
            <a:xfrm>
              <a:off x="9613277" y="1984044"/>
              <a:ext cx="4535991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2">
                      <a:lumMod val="25000"/>
                    </a:schemeClr>
                  </a:solidFill>
                </a:rPr>
                <a:t>Optimal?</a:t>
              </a:r>
            </a:p>
          </p:txBody>
        </p:sp>
        <p:grpSp>
          <p:nvGrpSpPr>
            <p:cNvPr id="157" name="Group 156"/>
            <p:cNvGrpSpPr/>
            <p:nvPr/>
          </p:nvGrpSpPr>
          <p:grpSpPr>
            <a:xfrm>
              <a:off x="8770076" y="2677930"/>
              <a:ext cx="1971337" cy="1244052"/>
              <a:chOff x="1788074" y="3668029"/>
              <a:chExt cx="1971337" cy="1244052"/>
            </a:xfrm>
            <a:solidFill>
              <a:schemeClr val="bg2">
                <a:lumMod val="25000"/>
              </a:schemeClr>
            </a:solidFill>
          </p:grpSpPr>
          <p:sp>
            <p:nvSpPr>
              <p:cNvPr id="158" name="Oval 157"/>
              <p:cNvSpPr/>
              <p:nvPr/>
            </p:nvSpPr>
            <p:spPr>
              <a:xfrm>
                <a:off x="3120103" y="3876084"/>
                <a:ext cx="187040" cy="187040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2208978" y="4388694"/>
                <a:ext cx="187040" cy="187040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2877028" y="4725041"/>
                <a:ext cx="187040" cy="187040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3572371" y="4319855"/>
                <a:ext cx="187040" cy="187040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1788074" y="3668029"/>
                <a:ext cx="187040" cy="187040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9375221" y="2156539"/>
            <a:ext cx="2624218" cy="461665"/>
            <a:chOff x="9368167" y="2248336"/>
            <a:chExt cx="2624218" cy="461665"/>
          </a:xfrm>
        </p:grpSpPr>
        <p:sp>
          <p:nvSpPr>
            <p:cNvPr id="80" name="Rectangle 79"/>
            <p:cNvSpPr/>
            <p:nvPr/>
          </p:nvSpPr>
          <p:spPr>
            <a:xfrm>
              <a:off x="9368167" y="2248336"/>
              <a:ext cx="2624218" cy="461665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bg2">
                  <a:lumMod val="1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“dominates”</a:t>
              </a:r>
              <a:endParaRPr lang="en-US" sz="2400" dirty="0"/>
            </a:p>
          </p:txBody>
        </p:sp>
        <p:sp>
          <p:nvSpPr>
            <p:cNvPr id="77" name="Oval 76"/>
            <p:cNvSpPr/>
            <p:nvPr/>
          </p:nvSpPr>
          <p:spPr>
            <a:xfrm>
              <a:off x="11602034" y="2399000"/>
              <a:ext cx="203138" cy="20313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97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9517652" y="2407049"/>
              <a:ext cx="187040" cy="187040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383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124" grpId="0" animBg="1"/>
      <p:bldP spid="124" grpId="1" animBg="1"/>
      <p:bldP spid="124" grpId="2" animBg="1"/>
      <p:bldP spid="166" grpId="0"/>
      <p:bldP spid="167" grpId="0"/>
      <p:bldP spid="69" grpId="0" animBg="1"/>
      <p:bldP spid="6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 150"/>
          <p:cNvGrpSpPr/>
          <p:nvPr/>
        </p:nvGrpSpPr>
        <p:grpSpPr>
          <a:xfrm>
            <a:off x="639192" y="1822485"/>
            <a:ext cx="4861892" cy="3978415"/>
            <a:chOff x="639192" y="1822485"/>
            <a:chExt cx="4861892" cy="3978415"/>
          </a:xfrm>
        </p:grpSpPr>
        <p:grpSp>
          <p:nvGrpSpPr>
            <p:cNvPr id="152" name="Group 151"/>
            <p:cNvGrpSpPr/>
            <p:nvPr/>
          </p:nvGrpSpPr>
          <p:grpSpPr>
            <a:xfrm>
              <a:off x="1617222" y="1822485"/>
              <a:ext cx="3057196" cy="2543087"/>
              <a:chOff x="1601785" y="1960135"/>
              <a:chExt cx="2895600" cy="2408665"/>
            </a:xfrm>
          </p:grpSpPr>
          <p:cxnSp>
            <p:nvCxnSpPr>
              <p:cNvPr id="155" name="Straight Arrow Connector 154"/>
              <p:cNvCxnSpPr/>
              <p:nvPr/>
            </p:nvCxnSpPr>
            <p:spPr>
              <a:xfrm flipV="1">
                <a:off x="1638300" y="1960135"/>
                <a:ext cx="0" cy="2408665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/>
              <p:cNvCxnSpPr/>
              <p:nvPr/>
            </p:nvCxnSpPr>
            <p:spPr>
              <a:xfrm>
                <a:off x="1601785" y="4338637"/>
                <a:ext cx="2895600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3" name="Straight Arrow Connector 152"/>
            <p:cNvCxnSpPr/>
            <p:nvPr/>
          </p:nvCxnSpPr>
          <p:spPr>
            <a:xfrm flipH="1">
              <a:off x="639192" y="4333725"/>
              <a:ext cx="1016584" cy="96662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53"/>
            <p:cNvSpPr txBox="1"/>
            <p:nvPr/>
          </p:nvSpPr>
          <p:spPr>
            <a:xfrm>
              <a:off x="1139085" y="5216125"/>
              <a:ext cx="43619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</a:rPr>
                <a:t>Design Space</a:t>
              </a: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8227577" y="2299128"/>
            <a:ext cx="2651108" cy="2187696"/>
            <a:chOff x="8227577" y="2299128"/>
            <a:chExt cx="2651108" cy="2187696"/>
          </a:xfrm>
        </p:grpSpPr>
        <p:sp>
          <p:nvSpPr>
            <p:cNvPr id="132" name="Oval 131"/>
            <p:cNvSpPr/>
            <p:nvPr/>
          </p:nvSpPr>
          <p:spPr>
            <a:xfrm flipH="1" flipV="1">
              <a:off x="8927265" y="2581055"/>
              <a:ext cx="1597922" cy="11784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c 132"/>
            <p:cNvSpPr/>
            <p:nvPr/>
          </p:nvSpPr>
          <p:spPr>
            <a:xfrm flipH="1" flipV="1">
              <a:off x="9267283" y="2695245"/>
              <a:ext cx="1257904" cy="1791579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Arc 133"/>
            <p:cNvSpPr/>
            <p:nvPr/>
          </p:nvSpPr>
          <p:spPr>
            <a:xfrm rot="3020901" flipH="1" flipV="1">
              <a:off x="8575345" y="2783221"/>
              <a:ext cx="1257904" cy="1324363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Arc 134"/>
            <p:cNvSpPr/>
            <p:nvPr/>
          </p:nvSpPr>
          <p:spPr>
            <a:xfrm rot="5400000" flipH="1" flipV="1">
              <a:off x="8380609" y="2373816"/>
              <a:ext cx="1257904" cy="1563967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Arc 135"/>
            <p:cNvSpPr/>
            <p:nvPr/>
          </p:nvSpPr>
          <p:spPr>
            <a:xfrm rot="9461939" flipH="1" flipV="1">
              <a:off x="8665044" y="2299128"/>
              <a:ext cx="897132" cy="1547114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Arc 136"/>
            <p:cNvSpPr/>
            <p:nvPr/>
          </p:nvSpPr>
          <p:spPr>
            <a:xfrm rot="12705827" flipH="1" flipV="1">
              <a:off x="9697439" y="2339831"/>
              <a:ext cx="1100039" cy="1563967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Arc 137"/>
            <p:cNvSpPr/>
            <p:nvPr/>
          </p:nvSpPr>
          <p:spPr>
            <a:xfrm rot="17508071" flipH="1" flipV="1">
              <a:off x="9568065" y="2736518"/>
              <a:ext cx="1257904" cy="1363337"/>
            </a:xfrm>
            <a:prstGeom prst="arc">
              <a:avLst>
                <a:gd name="adj1" fmla="val 11358024"/>
                <a:gd name="adj2" fmla="val 538994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Arc 138"/>
            <p:cNvSpPr/>
            <p:nvPr/>
          </p:nvSpPr>
          <p:spPr>
            <a:xfrm rot="10224108" flipH="1" flipV="1">
              <a:off x="9129508" y="2305939"/>
              <a:ext cx="1257904" cy="1314306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Exploration of Design Trade-Offs</a:t>
            </a:r>
          </a:p>
        </p:txBody>
      </p:sp>
      <p:grpSp>
        <p:nvGrpSpPr>
          <p:cNvPr id="87" name="Group 86"/>
          <p:cNvGrpSpPr/>
          <p:nvPr/>
        </p:nvGrpSpPr>
        <p:grpSpPr>
          <a:xfrm>
            <a:off x="7629023" y="1793833"/>
            <a:ext cx="4535991" cy="3989711"/>
            <a:chOff x="1245764" y="2396165"/>
            <a:chExt cx="4535991" cy="3989711"/>
          </a:xfrm>
        </p:grpSpPr>
        <p:sp>
          <p:nvSpPr>
            <p:cNvPr id="90" name="TextBox 89"/>
            <p:cNvSpPr txBox="1"/>
            <p:nvPr/>
          </p:nvSpPr>
          <p:spPr>
            <a:xfrm>
              <a:off x="1245764" y="5801101"/>
              <a:ext cx="45359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</a:rPr>
                <a:t>Performance Space</a:t>
              </a:r>
            </a:p>
          </p:txBody>
        </p:sp>
        <p:grpSp>
          <p:nvGrpSpPr>
            <p:cNvPr id="91" name="Group 90"/>
            <p:cNvGrpSpPr/>
            <p:nvPr/>
          </p:nvGrpSpPr>
          <p:grpSpPr>
            <a:xfrm>
              <a:off x="1532506" y="2396165"/>
              <a:ext cx="3057196" cy="2949926"/>
              <a:chOff x="1601785" y="1574800"/>
              <a:chExt cx="2895600" cy="2794000"/>
            </a:xfrm>
          </p:grpSpPr>
          <p:cxnSp>
            <p:nvCxnSpPr>
              <p:cNvPr id="92" name="Straight Arrow Connector 91"/>
              <p:cNvCxnSpPr/>
              <p:nvPr/>
            </p:nvCxnSpPr>
            <p:spPr>
              <a:xfrm flipV="1">
                <a:off x="1638300" y="1574800"/>
                <a:ext cx="0" cy="279400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Arrow Connector 92"/>
              <p:cNvCxnSpPr/>
              <p:nvPr/>
            </p:nvCxnSpPr>
            <p:spPr>
              <a:xfrm>
                <a:off x="1601785" y="4338637"/>
                <a:ext cx="2895600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1614540" y="1785636"/>
                <a:ext cx="85867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540" y="1785636"/>
                <a:ext cx="858678" cy="430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Cube 99"/>
          <p:cNvSpPr/>
          <p:nvPr/>
        </p:nvSpPr>
        <p:spPr>
          <a:xfrm>
            <a:off x="1099764" y="3028256"/>
            <a:ext cx="2597548" cy="1885373"/>
          </a:xfrm>
          <a:prstGeom prst="cube">
            <a:avLst>
              <a:gd name="adj" fmla="val 30371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/>
          <p:cNvSpPr txBox="1"/>
          <p:nvPr/>
        </p:nvSpPr>
        <p:spPr>
          <a:xfrm>
            <a:off x="9554564" y="1447399"/>
            <a:ext cx="45359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Pareto Front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8208449" y="2500904"/>
            <a:ext cx="2297610" cy="1959977"/>
            <a:chOff x="8577889" y="3015597"/>
            <a:chExt cx="2297610" cy="1959977"/>
          </a:xfrm>
        </p:grpSpPr>
        <p:sp>
          <p:nvSpPr>
            <p:cNvPr id="121" name="Arc 120"/>
            <p:cNvSpPr/>
            <p:nvPr/>
          </p:nvSpPr>
          <p:spPr>
            <a:xfrm flipH="1" flipV="1">
              <a:off x="9617595" y="3183995"/>
              <a:ext cx="1257904" cy="1791579"/>
            </a:xfrm>
            <a:prstGeom prst="arc">
              <a:avLst>
                <a:gd name="adj1" fmla="val 16175757"/>
                <a:gd name="adj2" fmla="val 18952364"/>
              </a:avLst>
            </a:prstGeom>
            <a:noFill/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Arc 121"/>
            <p:cNvSpPr/>
            <p:nvPr/>
          </p:nvSpPr>
          <p:spPr>
            <a:xfrm rot="5400000" flipH="1" flipV="1">
              <a:off x="8730921" y="2862565"/>
              <a:ext cx="1257904" cy="1563967"/>
            </a:xfrm>
            <a:prstGeom prst="arc">
              <a:avLst>
                <a:gd name="adj1" fmla="val 13029015"/>
                <a:gd name="adj2" fmla="val 16524704"/>
              </a:avLst>
            </a:prstGeom>
            <a:noFill/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Arc 122"/>
            <p:cNvSpPr/>
            <p:nvPr/>
          </p:nvSpPr>
          <p:spPr>
            <a:xfrm rot="3020901" flipH="1" flipV="1">
              <a:off x="8925657" y="3271970"/>
              <a:ext cx="1257904" cy="1324363"/>
            </a:xfrm>
            <a:prstGeom prst="arc">
              <a:avLst>
                <a:gd name="adj1" fmla="val 13562309"/>
                <a:gd name="adj2" fmla="val 17447675"/>
              </a:avLst>
            </a:prstGeom>
            <a:noFill/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57" name="Group 2056"/>
          <p:cNvGrpSpPr/>
          <p:nvPr/>
        </p:nvGrpSpPr>
        <p:grpSpPr>
          <a:xfrm>
            <a:off x="1157176" y="1509505"/>
            <a:ext cx="5912753" cy="3360304"/>
            <a:chOff x="1157176" y="1509505"/>
            <a:chExt cx="5912753" cy="3360304"/>
          </a:xfrm>
        </p:grpSpPr>
        <p:grpSp>
          <p:nvGrpSpPr>
            <p:cNvPr id="114" name="Group 113"/>
            <p:cNvGrpSpPr/>
            <p:nvPr/>
          </p:nvGrpSpPr>
          <p:grpSpPr>
            <a:xfrm>
              <a:off x="1157176" y="3217135"/>
              <a:ext cx="2335254" cy="1652674"/>
              <a:chOff x="1046944" y="3760741"/>
              <a:chExt cx="2335254" cy="1652674"/>
            </a:xfrm>
          </p:grpSpPr>
          <p:sp>
            <p:nvSpPr>
              <p:cNvPr id="115" name="Freeform 114"/>
              <p:cNvSpPr/>
              <p:nvPr/>
            </p:nvSpPr>
            <p:spPr>
              <a:xfrm>
                <a:off x="1613484" y="3760741"/>
                <a:ext cx="849810" cy="583186"/>
              </a:xfrm>
              <a:custGeom>
                <a:avLst/>
                <a:gdLst>
                  <a:gd name="connsiteX0" fmla="*/ 804891 w 804891"/>
                  <a:gd name="connsiteY0" fmla="*/ 26717 h 552360"/>
                  <a:gd name="connsiteX1" fmla="*/ 301150 w 804891"/>
                  <a:gd name="connsiteY1" fmla="*/ 59570 h 552360"/>
                  <a:gd name="connsiteX2" fmla="*/ 0 w 804891"/>
                  <a:gd name="connsiteY2" fmla="*/ 552360 h 552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4891" h="552360">
                    <a:moveTo>
                      <a:pt x="804891" y="26717"/>
                    </a:moveTo>
                    <a:cubicBezTo>
                      <a:pt x="620094" y="-660"/>
                      <a:pt x="435298" y="-28037"/>
                      <a:pt x="301150" y="59570"/>
                    </a:cubicBezTo>
                    <a:cubicBezTo>
                      <a:pt x="167001" y="147177"/>
                      <a:pt x="71181" y="453802"/>
                      <a:pt x="0" y="552360"/>
                    </a:cubicBezTo>
                  </a:path>
                </a:pathLst>
              </a:custGeom>
              <a:noFill/>
              <a:ln w="5715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116" name="Freeform 115"/>
              <p:cNvSpPr/>
              <p:nvPr/>
            </p:nvSpPr>
            <p:spPr>
              <a:xfrm>
                <a:off x="1046944" y="4836600"/>
                <a:ext cx="861372" cy="576815"/>
              </a:xfrm>
              <a:custGeom>
                <a:avLst/>
                <a:gdLst>
                  <a:gd name="connsiteX0" fmla="*/ 0 w 815842"/>
                  <a:gd name="connsiteY0" fmla="*/ 124716 h 546326"/>
                  <a:gd name="connsiteX1" fmla="*/ 410659 w 815842"/>
                  <a:gd name="connsiteY1" fmla="*/ 26158 h 546326"/>
                  <a:gd name="connsiteX2" fmla="*/ 815842 w 815842"/>
                  <a:gd name="connsiteY2" fmla="*/ 546326 h 546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5842" h="546326">
                    <a:moveTo>
                      <a:pt x="0" y="124716"/>
                    </a:moveTo>
                    <a:cubicBezTo>
                      <a:pt x="137342" y="40303"/>
                      <a:pt x="274685" y="-44110"/>
                      <a:pt x="410659" y="26158"/>
                    </a:cubicBezTo>
                    <a:cubicBezTo>
                      <a:pt x="546633" y="96426"/>
                      <a:pt x="665267" y="453243"/>
                      <a:pt x="815842" y="546326"/>
                    </a:cubicBezTo>
                  </a:path>
                </a:pathLst>
              </a:custGeom>
              <a:noFill/>
              <a:ln w="5715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117" name="Freeform 116"/>
              <p:cNvSpPr/>
              <p:nvPr/>
            </p:nvSpPr>
            <p:spPr>
              <a:xfrm>
                <a:off x="2399703" y="4158934"/>
                <a:ext cx="982495" cy="774657"/>
              </a:xfrm>
              <a:custGeom>
                <a:avLst/>
                <a:gdLst>
                  <a:gd name="connsiteX0" fmla="*/ 914400 w 930563"/>
                  <a:gd name="connsiteY0" fmla="*/ 0 h 733710"/>
                  <a:gd name="connsiteX1" fmla="*/ 876072 w 930563"/>
                  <a:gd name="connsiteY1" fmla="*/ 492790 h 733710"/>
                  <a:gd name="connsiteX2" fmla="*/ 465414 w 930563"/>
                  <a:gd name="connsiteY2" fmla="*/ 443511 h 733710"/>
                  <a:gd name="connsiteX3" fmla="*/ 0 w 930563"/>
                  <a:gd name="connsiteY3" fmla="*/ 733710 h 733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0563" h="733710">
                    <a:moveTo>
                      <a:pt x="914400" y="0"/>
                    </a:moveTo>
                    <a:cubicBezTo>
                      <a:pt x="932651" y="209436"/>
                      <a:pt x="950903" y="418872"/>
                      <a:pt x="876072" y="492790"/>
                    </a:cubicBezTo>
                    <a:cubicBezTo>
                      <a:pt x="801241" y="566709"/>
                      <a:pt x="611426" y="403358"/>
                      <a:pt x="465414" y="443511"/>
                    </a:cubicBezTo>
                    <a:cubicBezTo>
                      <a:pt x="319402" y="483664"/>
                      <a:pt x="159701" y="608687"/>
                      <a:pt x="0" y="733710"/>
                    </a:cubicBezTo>
                  </a:path>
                </a:pathLst>
              </a:custGeom>
              <a:noFill/>
              <a:ln w="5715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sp>
          <p:nvSpPr>
            <p:cNvPr id="141" name="TextBox 140"/>
            <p:cNvSpPr txBox="1"/>
            <p:nvPr/>
          </p:nvSpPr>
          <p:spPr>
            <a:xfrm>
              <a:off x="2533938" y="1509505"/>
              <a:ext cx="453599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2">
                      <a:lumMod val="25000"/>
                    </a:schemeClr>
                  </a:solidFill>
                </a:rPr>
                <a:t>Pareto Set</a:t>
              </a:r>
            </a:p>
          </p:txBody>
        </p:sp>
      </p:grpSp>
      <p:sp>
        <p:nvSpPr>
          <p:cNvPr id="94" name="Arc 93"/>
          <p:cNvSpPr/>
          <p:nvPr/>
        </p:nvSpPr>
        <p:spPr>
          <a:xfrm>
            <a:off x="3784575" y="2924278"/>
            <a:ext cx="4382491" cy="2213052"/>
          </a:xfrm>
          <a:prstGeom prst="arc">
            <a:avLst>
              <a:gd name="adj1" fmla="val 12222112"/>
              <a:gd name="adj2" fmla="val 20189793"/>
            </a:avLst>
          </a:prstGeom>
          <a:ln w="76200">
            <a:solidFill>
              <a:schemeClr val="accent2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TextBox 148"/>
              <p:cNvSpPr txBox="1"/>
              <p:nvPr/>
            </p:nvSpPr>
            <p:spPr>
              <a:xfrm>
                <a:off x="8006717" y="1683478"/>
                <a:ext cx="858678" cy="4385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9" name="TextBox 1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6717" y="1683478"/>
                <a:ext cx="858678" cy="43858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Oval 77"/>
          <p:cNvSpPr/>
          <p:nvPr/>
        </p:nvSpPr>
        <p:spPr>
          <a:xfrm>
            <a:off x="8430092" y="3569214"/>
            <a:ext cx="248950" cy="24895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3219828" y="3995472"/>
            <a:ext cx="248950" cy="24895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2365959" y="3125809"/>
            <a:ext cx="248950" cy="24895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1836159" y="4676812"/>
            <a:ext cx="248950" cy="24895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089611" y="2292337"/>
            <a:ext cx="2259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Interactive Rates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95203" y="2749058"/>
            <a:ext cx="8313394" cy="1754326"/>
          </a:xfrm>
          <a:prstGeom prst="rect">
            <a:avLst/>
          </a:prstGeom>
          <a:solidFill>
            <a:schemeClr val="accent1"/>
          </a:solidFill>
          <a:ln w="76200">
            <a:solidFill>
              <a:srgbClr val="585858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efficiently discover and represent the Pareto Front</a:t>
            </a:r>
          </a:p>
        </p:txBody>
      </p:sp>
    </p:spTree>
    <p:extLst>
      <p:ext uri="{BB962C8B-B14F-4D97-AF65-F5344CB8AC3E}">
        <p14:creationId xmlns:p14="http://schemas.microsoft.com/office/powerpoint/2010/main" val="115868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17 -0.00301 -0.00248 -0.00602 -0.00352 -0.00949 C -0.00469 -0.01296 -0.00404 -0.01574 -0.00651 -0.0169 C -0.00886 -0.01805 -0.01133 -0.01828 -0.01367 -0.01898 C -0.0138 -0.0199 -0.01393 -0.02106 -0.01433 -0.02222 C -0.01498 -0.0243 -0.01667 -0.02847 -0.01667 -0.02847 C -0.01758 -0.02824 -0.01875 -0.02639 -0.01966 -0.02731 C -0.02058 -0.0287 -0.02084 -0.03379 -0.02084 -0.03379 L -0.02084 -0.03379 L -0.02617 -0.04861 L -0.028 -0.0581 L -0.03086 -0.08657 L -0.02917 -0.06759 L -0.02917 -0.05278 L -0.02318 -0.04213 L -0.01901 -0.02523 L -0.01185 -0.01481 L -0.01016 -0.00509 L -0.00534 0 L 0.00651 0.01713 L 0.00716 0.02755 L 0.01198 0.03195 L 0.01732 0.03935 L 0.02864 0.04885 L 0.03698 0.05718 L 0.06198 0.05718 L 0.06849 0.06574 L 0.072 0.07639 L 0.07265 0.08056 C 0.0763 0.08704 0.07617 0.0838 0.07617 0.08797 L 0.07864 0.09329 L 0.09349 0.10486 L 0.10234 0.11111 L 0.10364 0.11343 " pathEditMode="relative" ptsTypes="AAAAAAAAAAAAAAAAAAAAAAAAAAAAAAAAAAA">
                                      <p:cBhvr>
                                        <p:cTn id="9" dur="9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1.25E-6 -4.44444E-6 L 1.25E-6 0.00024 C -0.00143 -0.00277 -0.00261 -0.00625 -0.00417 -0.00856 C -0.00495 -0.00949 -0.00899 -0.01111 -0.01016 -0.01157 C -0.01159 -0.01088 -0.01289 -0.00995 -0.01432 -0.00949 C -0.01471 -0.00949 -0.01511 -0.00949 -0.0155 -0.00949 L -0.02682 -0.00648 L -0.04583 0.01274 L -0.05651 0.03079 " pathEditMode="relative" rAng="0" ptsTypes="AAAAAAAAA">
                                      <p:cBhvr>
                                        <p:cTn id="16" dur="1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" y="94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2" nodeType="withEffect">
                                  <p:stCondLst>
                                    <p:cond delay="4750"/>
                                  </p:stCondLst>
                                  <p:childTnLst>
                                    <p:animMotion origin="layout" path="M -0.02097 -0.04699 L -0.03112 -0.07245 L -0.06146 -0.07037 " pathEditMode="relative" ptsTypes="AAA">
                                      <p:cBhvr>
                                        <p:cTn id="22" dur="1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3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0 0 L 0 0 C -0.00183 -0.00023 -0.00365 -0.00023 -0.00547 -0.00092 C -0.00664 -0.00139 -0.00769 -0.00301 -0.00899 -0.00301 C -0.01459 -0.00347 -0.02005 -0.00208 -0.02565 -0.00208 L -0.03568 0.01273 L -0.04466 0.03079 L -0.04466 0.04028 L -0.04935 0.05949 L -0.05586 0.08079 " pathEditMode="relative" ptsTypes="AAAAAAAAAA">
                                      <p:cBhvr>
                                        <p:cTn id="3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78" grpId="0" animBg="1"/>
      <p:bldP spid="78" grpId="1" animBg="1"/>
      <p:bldP spid="79" grpId="0" animBg="1"/>
      <p:bldP spid="79" grpId="1" animBg="1"/>
      <p:bldP spid="79" grpId="2" animBg="1"/>
      <p:bldP spid="82" grpId="2" animBg="1"/>
      <p:bldP spid="82" grpId="3" animBg="1"/>
      <p:bldP spid="83" grpId="0" animBg="1"/>
      <p:bldP spid="83" grpId="1" animBg="1"/>
      <p:bldP spid="83" grpId="2" animBg="1"/>
      <p:bldP spid="2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 150"/>
          <p:cNvGrpSpPr/>
          <p:nvPr/>
        </p:nvGrpSpPr>
        <p:grpSpPr>
          <a:xfrm>
            <a:off x="639192" y="1822485"/>
            <a:ext cx="4861892" cy="3978415"/>
            <a:chOff x="639192" y="1822485"/>
            <a:chExt cx="4861892" cy="3978415"/>
          </a:xfrm>
        </p:grpSpPr>
        <p:grpSp>
          <p:nvGrpSpPr>
            <p:cNvPr id="152" name="Group 151"/>
            <p:cNvGrpSpPr/>
            <p:nvPr/>
          </p:nvGrpSpPr>
          <p:grpSpPr>
            <a:xfrm>
              <a:off x="1617222" y="1822485"/>
              <a:ext cx="3057196" cy="2543087"/>
              <a:chOff x="1601785" y="1960135"/>
              <a:chExt cx="2895600" cy="2408665"/>
            </a:xfrm>
          </p:grpSpPr>
          <p:cxnSp>
            <p:nvCxnSpPr>
              <p:cNvPr id="155" name="Straight Arrow Connector 154"/>
              <p:cNvCxnSpPr/>
              <p:nvPr/>
            </p:nvCxnSpPr>
            <p:spPr>
              <a:xfrm flipV="1">
                <a:off x="1638300" y="1960135"/>
                <a:ext cx="0" cy="2408665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/>
              <p:cNvCxnSpPr/>
              <p:nvPr/>
            </p:nvCxnSpPr>
            <p:spPr>
              <a:xfrm>
                <a:off x="1601785" y="4338637"/>
                <a:ext cx="2895600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3" name="Straight Arrow Connector 152"/>
            <p:cNvCxnSpPr/>
            <p:nvPr/>
          </p:nvCxnSpPr>
          <p:spPr>
            <a:xfrm flipH="1">
              <a:off x="639192" y="4333725"/>
              <a:ext cx="1016584" cy="96662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53"/>
            <p:cNvSpPr txBox="1"/>
            <p:nvPr/>
          </p:nvSpPr>
          <p:spPr>
            <a:xfrm>
              <a:off x="1139085" y="5216125"/>
              <a:ext cx="43619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</a:rPr>
                <a:t>Design Space</a:t>
              </a: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8227577" y="2299128"/>
            <a:ext cx="2651108" cy="2187696"/>
            <a:chOff x="8227577" y="2299128"/>
            <a:chExt cx="2651108" cy="2187696"/>
          </a:xfrm>
        </p:grpSpPr>
        <p:sp>
          <p:nvSpPr>
            <p:cNvPr id="132" name="Oval 131"/>
            <p:cNvSpPr/>
            <p:nvPr/>
          </p:nvSpPr>
          <p:spPr>
            <a:xfrm flipH="1" flipV="1">
              <a:off x="8927265" y="2581055"/>
              <a:ext cx="1597922" cy="11784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c 132"/>
            <p:cNvSpPr/>
            <p:nvPr/>
          </p:nvSpPr>
          <p:spPr>
            <a:xfrm flipH="1" flipV="1">
              <a:off x="9267283" y="2695245"/>
              <a:ext cx="1257904" cy="1791579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Arc 133"/>
            <p:cNvSpPr/>
            <p:nvPr/>
          </p:nvSpPr>
          <p:spPr>
            <a:xfrm rot="3020901" flipH="1" flipV="1">
              <a:off x="8575345" y="2783221"/>
              <a:ext cx="1257904" cy="1324363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Arc 134"/>
            <p:cNvSpPr/>
            <p:nvPr/>
          </p:nvSpPr>
          <p:spPr>
            <a:xfrm rot="5400000" flipH="1" flipV="1">
              <a:off x="8380609" y="2373816"/>
              <a:ext cx="1257904" cy="1563967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Arc 135"/>
            <p:cNvSpPr/>
            <p:nvPr/>
          </p:nvSpPr>
          <p:spPr>
            <a:xfrm rot="9461939" flipH="1" flipV="1">
              <a:off x="8665044" y="2299128"/>
              <a:ext cx="897132" cy="1547114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Arc 136"/>
            <p:cNvSpPr/>
            <p:nvPr/>
          </p:nvSpPr>
          <p:spPr>
            <a:xfrm rot="12705827" flipH="1" flipV="1">
              <a:off x="9697439" y="2339831"/>
              <a:ext cx="1100039" cy="1563967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Arc 137"/>
            <p:cNvSpPr/>
            <p:nvPr/>
          </p:nvSpPr>
          <p:spPr>
            <a:xfrm rot="17508071" flipH="1" flipV="1">
              <a:off x="9568065" y="2736518"/>
              <a:ext cx="1257904" cy="1363337"/>
            </a:xfrm>
            <a:prstGeom prst="arc">
              <a:avLst>
                <a:gd name="adj1" fmla="val 11358024"/>
                <a:gd name="adj2" fmla="val 538994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Arc 138"/>
            <p:cNvSpPr/>
            <p:nvPr/>
          </p:nvSpPr>
          <p:spPr>
            <a:xfrm rot="10224108" flipH="1" flipV="1">
              <a:off x="9129508" y="2305939"/>
              <a:ext cx="1257904" cy="1314306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Pareto Front Discovery: Challenges</a:t>
            </a:r>
          </a:p>
        </p:txBody>
      </p:sp>
      <p:grpSp>
        <p:nvGrpSpPr>
          <p:cNvPr id="87" name="Group 86"/>
          <p:cNvGrpSpPr/>
          <p:nvPr/>
        </p:nvGrpSpPr>
        <p:grpSpPr>
          <a:xfrm>
            <a:off x="7629023" y="1793833"/>
            <a:ext cx="4535991" cy="3989711"/>
            <a:chOff x="1245764" y="2396165"/>
            <a:chExt cx="4535991" cy="3989711"/>
          </a:xfrm>
        </p:grpSpPr>
        <p:sp>
          <p:nvSpPr>
            <p:cNvPr id="90" name="TextBox 89"/>
            <p:cNvSpPr txBox="1"/>
            <p:nvPr/>
          </p:nvSpPr>
          <p:spPr>
            <a:xfrm>
              <a:off x="1245764" y="5801101"/>
              <a:ext cx="45359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</a:rPr>
                <a:t>Performance Space</a:t>
              </a:r>
            </a:p>
          </p:txBody>
        </p:sp>
        <p:grpSp>
          <p:nvGrpSpPr>
            <p:cNvPr id="91" name="Group 90"/>
            <p:cNvGrpSpPr/>
            <p:nvPr/>
          </p:nvGrpSpPr>
          <p:grpSpPr>
            <a:xfrm>
              <a:off x="1532506" y="2396165"/>
              <a:ext cx="3057196" cy="2949926"/>
              <a:chOff x="1601785" y="1574800"/>
              <a:chExt cx="2895600" cy="2794000"/>
            </a:xfrm>
          </p:grpSpPr>
          <p:cxnSp>
            <p:nvCxnSpPr>
              <p:cNvPr id="92" name="Straight Arrow Connector 91"/>
              <p:cNvCxnSpPr/>
              <p:nvPr/>
            </p:nvCxnSpPr>
            <p:spPr>
              <a:xfrm flipV="1">
                <a:off x="1638300" y="1574800"/>
                <a:ext cx="0" cy="279400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Arrow Connector 92"/>
              <p:cNvCxnSpPr/>
              <p:nvPr/>
            </p:nvCxnSpPr>
            <p:spPr>
              <a:xfrm>
                <a:off x="1601785" y="4338637"/>
                <a:ext cx="2895600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1614540" y="1785636"/>
                <a:ext cx="85867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540" y="1785636"/>
                <a:ext cx="858678" cy="430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Cube 99"/>
          <p:cNvSpPr/>
          <p:nvPr/>
        </p:nvSpPr>
        <p:spPr>
          <a:xfrm>
            <a:off x="1099764" y="3028256"/>
            <a:ext cx="2597548" cy="1885373"/>
          </a:xfrm>
          <a:prstGeom prst="cube">
            <a:avLst>
              <a:gd name="adj" fmla="val 30371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/>
          <p:cNvSpPr txBox="1"/>
          <p:nvPr/>
        </p:nvSpPr>
        <p:spPr>
          <a:xfrm>
            <a:off x="9554564" y="1447399"/>
            <a:ext cx="45359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Pareto Front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8235623" y="2519029"/>
            <a:ext cx="2297610" cy="1959977"/>
            <a:chOff x="8577889" y="3015597"/>
            <a:chExt cx="2297610" cy="1959977"/>
          </a:xfrm>
        </p:grpSpPr>
        <p:sp>
          <p:nvSpPr>
            <p:cNvPr id="121" name="Arc 120"/>
            <p:cNvSpPr/>
            <p:nvPr/>
          </p:nvSpPr>
          <p:spPr>
            <a:xfrm flipH="1" flipV="1">
              <a:off x="9617595" y="3183995"/>
              <a:ext cx="1257904" cy="1791579"/>
            </a:xfrm>
            <a:prstGeom prst="arc">
              <a:avLst>
                <a:gd name="adj1" fmla="val 16175757"/>
                <a:gd name="adj2" fmla="val 18952364"/>
              </a:avLst>
            </a:prstGeom>
            <a:noFill/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Arc 121"/>
            <p:cNvSpPr/>
            <p:nvPr/>
          </p:nvSpPr>
          <p:spPr>
            <a:xfrm rot="5400000" flipH="1" flipV="1">
              <a:off x="8730921" y="2862565"/>
              <a:ext cx="1257904" cy="1563967"/>
            </a:xfrm>
            <a:prstGeom prst="arc">
              <a:avLst>
                <a:gd name="adj1" fmla="val 13029015"/>
                <a:gd name="adj2" fmla="val 16524704"/>
              </a:avLst>
            </a:prstGeom>
            <a:noFill/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Arc 122"/>
            <p:cNvSpPr/>
            <p:nvPr/>
          </p:nvSpPr>
          <p:spPr>
            <a:xfrm rot="3020901" flipH="1" flipV="1">
              <a:off x="8925657" y="3271970"/>
              <a:ext cx="1257904" cy="1324363"/>
            </a:xfrm>
            <a:prstGeom prst="arc">
              <a:avLst>
                <a:gd name="adj1" fmla="val 13562309"/>
                <a:gd name="adj2" fmla="val 17447675"/>
              </a:avLst>
            </a:prstGeom>
            <a:noFill/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1157176" y="3217135"/>
            <a:ext cx="2335254" cy="1652674"/>
            <a:chOff x="1046944" y="3760741"/>
            <a:chExt cx="2335254" cy="1652674"/>
          </a:xfrm>
        </p:grpSpPr>
        <p:sp>
          <p:nvSpPr>
            <p:cNvPr id="115" name="Freeform 114"/>
            <p:cNvSpPr/>
            <p:nvPr/>
          </p:nvSpPr>
          <p:spPr>
            <a:xfrm>
              <a:off x="1613484" y="3760741"/>
              <a:ext cx="849810" cy="583186"/>
            </a:xfrm>
            <a:custGeom>
              <a:avLst/>
              <a:gdLst>
                <a:gd name="connsiteX0" fmla="*/ 804891 w 804891"/>
                <a:gd name="connsiteY0" fmla="*/ 26717 h 552360"/>
                <a:gd name="connsiteX1" fmla="*/ 301150 w 804891"/>
                <a:gd name="connsiteY1" fmla="*/ 59570 h 552360"/>
                <a:gd name="connsiteX2" fmla="*/ 0 w 804891"/>
                <a:gd name="connsiteY2" fmla="*/ 552360 h 552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4891" h="552360">
                  <a:moveTo>
                    <a:pt x="804891" y="26717"/>
                  </a:moveTo>
                  <a:cubicBezTo>
                    <a:pt x="620094" y="-660"/>
                    <a:pt x="435298" y="-28037"/>
                    <a:pt x="301150" y="59570"/>
                  </a:cubicBezTo>
                  <a:cubicBezTo>
                    <a:pt x="167001" y="147177"/>
                    <a:pt x="71181" y="453802"/>
                    <a:pt x="0" y="552360"/>
                  </a:cubicBezTo>
                </a:path>
              </a:pathLst>
            </a:custGeom>
            <a:noFill/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16" name="Freeform 115"/>
            <p:cNvSpPr/>
            <p:nvPr/>
          </p:nvSpPr>
          <p:spPr>
            <a:xfrm>
              <a:off x="1046944" y="4836600"/>
              <a:ext cx="861372" cy="576815"/>
            </a:xfrm>
            <a:custGeom>
              <a:avLst/>
              <a:gdLst>
                <a:gd name="connsiteX0" fmla="*/ 0 w 815842"/>
                <a:gd name="connsiteY0" fmla="*/ 124716 h 546326"/>
                <a:gd name="connsiteX1" fmla="*/ 410659 w 815842"/>
                <a:gd name="connsiteY1" fmla="*/ 26158 h 546326"/>
                <a:gd name="connsiteX2" fmla="*/ 815842 w 815842"/>
                <a:gd name="connsiteY2" fmla="*/ 546326 h 546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5842" h="546326">
                  <a:moveTo>
                    <a:pt x="0" y="124716"/>
                  </a:moveTo>
                  <a:cubicBezTo>
                    <a:pt x="137342" y="40303"/>
                    <a:pt x="274685" y="-44110"/>
                    <a:pt x="410659" y="26158"/>
                  </a:cubicBezTo>
                  <a:cubicBezTo>
                    <a:pt x="546633" y="96426"/>
                    <a:pt x="665267" y="453243"/>
                    <a:pt x="815842" y="546326"/>
                  </a:cubicBezTo>
                </a:path>
              </a:pathLst>
            </a:custGeom>
            <a:noFill/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17" name="Freeform 116"/>
            <p:cNvSpPr/>
            <p:nvPr/>
          </p:nvSpPr>
          <p:spPr>
            <a:xfrm>
              <a:off x="2399703" y="4158934"/>
              <a:ext cx="982495" cy="774657"/>
            </a:xfrm>
            <a:custGeom>
              <a:avLst/>
              <a:gdLst>
                <a:gd name="connsiteX0" fmla="*/ 914400 w 930563"/>
                <a:gd name="connsiteY0" fmla="*/ 0 h 733710"/>
                <a:gd name="connsiteX1" fmla="*/ 876072 w 930563"/>
                <a:gd name="connsiteY1" fmla="*/ 492790 h 733710"/>
                <a:gd name="connsiteX2" fmla="*/ 465414 w 930563"/>
                <a:gd name="connsiteY2" fmla="*/ 443511 h 733710"/>
                <a:gd name="connsiteX3" fmla="*/ 0 w 930563"/>
                <a:gd name="connsiteY3" fmla="*/ 733710 h 733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563" h="733710">
                  <a:moveTo>
                    <a:pt x="914400" y="0"/>
                  </a:moveTo>
                  <a:cubicBezTo>
                    <a:pt x="932651" y="209436"/>
                    <a:pt x="950903" y="418872"/>
                    <a:pt x="876072" y="492790"/>
                  </a:cubicBezTo>
                  <a:cubicBezTo>
                    <a:pt x="801241" y="566709"/>
                    <a:pt x="611426" y="403358"/>
                    <a:pt x="465414" y="443511"/>
                  </a:cubicBezTo>
                  <a:cubicBezTo>
                    <a:pt x="319402" y="483664"/>
                    <a:pt x="159701" y="608687"/>
                    <a:pt x="0" y="733710"/>
                  </a:cubicBezTo>
                </a:path>
              </a:pathLst>
            </a:custGeom>
            <a:noFill/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141" name="TextBox 140"/>
          <p:cNvSpPr txBox="1"/>
          <p:nvPr/>
        </p:nvSpPr>
        <p:spPr>
          <a:xfrm>
            <a:off x="2533938" y="1509505"/>
            <a:ext cx="45359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Pareto 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TextBox 148"/>
              <p:cNvSpPr txBox="1"/>
              <p:nvPr/>
            </p:nvSpPr>
            <p:spPr>
              <a:xfrm>
                <a:off x="8006717" y="1683478"/>
                <a:ext cx="858678" cy="4385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9" name="TextBox 1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6717" y="1683478"/>
                <a:ext cx="858678" cy="43858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Oval 38"/>
          <p:cNvSpPr/>
          <p:nvPr/>
        </p:nvSpPr>
        <p:spPr>
          <a:xfrm>
            <a:off x="9311964" y="2823735"/>
            <a:ext cx="248950" cy="24895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8405051" y="3080503"/>
            <a:ext cx="964201" cy="465355"/>
            <a:chOff x="8405051" y="3080503"/>
            <a:chExt cx="964201" cy="465355"/>
          </a:xfrm>
        </p:grpSpPr>
        <p:cxnSp>
          <p:nvCxnSpPr>
            <p:cNvPr id="4" name="Straight Arrow Connector 3"/>
            <p:cNvCxnSpPr/>
            <p:nvPr/>
          </p:nvCxnSpPr>
          <p:spPr>
            <a:xfrm flipH="1">
              <a:off x="9113734" y="3080503"/>
              <a:ext cx="255518" cy="253466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H="1">
              <a:off x="8717933" y="3318669"/>
              <a:ext cx="393522" cy="9360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H="1">
              <a:off x="8405051" y="3338027"/>
              <a:ext cx="353798" cy="207831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Oval 56"/>
          <p:cNvSpPr/>
          <p:nvPr/>
        </p:nvSpPr>
        <p:spPr>
          <a:xfrm>
            <a:off x="9313234" y="2822757"/>
            <a:ext cx="248950" cy="2489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>
            <a:off x="2525721" y="3719813"/>
            <a:ext cx="596694" cy="353977"/>
            <a:chOff x="2525721" y="3719813"/>
            <a:chExt cx="596694" cy="353977"/>
          </a:xfrm>
        </p:grpSpPr>
        <p:cxnSp>
          <p:nvCxnSpPr>
            <p:cNvPr id="80" name="Straight Arrow Connector 79"/>
            <p:cNvCxnSpPr/>
            <p:nvPr/>
          </p:nvCxnSpPr>
          <p:spPr>
            <a:xfrm flipH="1">
              <a:off x="2525721" y="3719813"/>
              <a:ext cx="226679" cy="231755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2554348" y="3953488"/>
              <a:ext cx="198052" cy="65264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>
              <a:off x="2948151" y="3931522"/>
              <a:ext cx="174264" cy="142268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V="1">
              <a:off x="2758464" y="3919842"/>
              <a:ext cx="226818" cy="106928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Oval 84"/>
          <p:cNvSpPr/>
          <p:nvPr/>
        </p:nvSpPr>
        <p:spPr>
          <a:xfrm>
            <a:off x="2686574" y="3467259"/>
            <a:ext cx="248950" cy="24895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2689464" y="3465768"/>
            <a:ext cx="248950" cy="2489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2096678" y="2947232"/>
            <a:ext cx="7475191" cy="1254524"/>
            <a:chOff x="2096678" y="2947232"/>
            <a:chExt cx="7475191" cy="1254524"/>
          </a:xfrm>
        </p:grpSpPr>
        <p:grpSp>
          <p:nvGrpSpPr>
            <p:cNvPr id="32" name="Group 31"/>
            <p:cNvGrpSpPr/>
            <p:nvPr/>
          </p:nvGrpSpPr>
          <p:grpSpPr>
            <a:xfrm>
              <a:off x="8070335" y="2947232"/>
              <a:ext cx="1501534" cy="1254524"/>
              <a:chOff x="8070335" y="2947232"/>
              <a:chExt cx="1501534" cy="1254524"/>
            </a:xfrm>
          </p:grpSpPr>
          <p:cxnSp>
            <p:nvCxnSpPr>
              <p:cNvPr id="47" name="Straight Arrow Connector 46"/>
              <p:cNvCxnSpPr>
                <a:stCxn id="39" idx="5"/>
              </p:cNvCxnSpPr>
              <p:nvPr/>
            </p:nvCxnSpPr>
            <p:spPr>
              <a:xfrm flipH="1">
                <a:off x="9477077" y="3036227"/>
                <a:ext cx="47379" cy="315224"/>
              </a:xfrm>
              <a:prstGeom prst="straightConnector1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>
                <a:off x="9473838" y="3319121"/>
                <a:ext cx="98031" cy="425678"/>
              </a:xfrm>
              <a:prstGeom prst="straightConnector1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 flipH="1">
                <a:off x="9192273" y="3736820"/>
                <a:ext cx="359172" cy="90389"/>
              </a:xfrm>
              <a:prstGeom prst="straightConnector1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 flipH="1">
                <a:off x="8967073" y="3842067"/>
                <a:ext cx="226679" cy="231755"/>
              </a:xfrm>
              <a:prstGeom prst="straightConnector1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Arrow Connector 94"/>
              <p:cNvCxnSpPr>
                <a:stCxn id="57" idx="2"/>
              </p:cNvCxnSpPr>
              <p:nvPr/>
            </p:nvCxnSpPr>
            <p:spPr>
              <a:xfrm flipH="1">
                <a:off x="8864032" y="2947232"/>
                <a:ext cx="449202" cy="33391"/>
              </a:xfrm>
              <a:prstGeom prst="straightConnector1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/>
              <p:cNvCxnSpPr>
                <a:endCxn id="136" idx="0"/>
              </p:cNvCxnSpPr>
              <p:nvPr/>
            </p:nvCxnSpPr>
            <p:spPr>
              <a:xfrm flipH="1">
                <a:off x="8672703" y="2966124"/>
                <a:ext cx="246217" cy="208357"/>
              </a:xfrm>
              <a:prstGeom prst="straightConnector1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/>
              <p:nvPr/>
            </p:nvCxnSpPr>
            <p:spPr>
              <a:xfrm flipH="1">
                <a:off x="8265829" y="3121669"/>
                <a:ext cx="205123" cy="187795"/>
              </a:xfrm>
              <a:prstGeom prst="straightConnector1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Arrow Connector 97"/>
              <p:cNvCxnSpPr/>
              <p:nvPr/>
            </p:nvCxnSpPr>
            <p:spPr>
              <a:xfrm flipH="1" flipV="1">
                <a:off x="8449051" y="3121814"/>
                <a:ext cx="229463" cy="27968"/>
              </a:xfrm>
              <a:prstGeom prst="straightConnector1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Oval 117"/>
              <p:cNvSpPr/>
              <p:nvPr/>
            </p:nvSpPr>
            <p:spPr>
              <a:xfrm>
                <a:off x="8070335" y="3190095"/>
                <a:ext cx="248950" cy="24895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8832206" y="3952806"/>
                <a:ext cx="248950" cy="24895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2096678" y="3060815"/>
              <a:ext cx="1542586" cy="957357"/>
              <a:chOff x="2096678" y="3060815"/>
              <a:chExt cx="1542586" cy="957357"/>
            </a:xfrm>
          </p:grpSpPr>
          <p:cxnSp>
            <p:nvCxnSpPr>
              <p:cNvPr id="102" name="Straight Arrow Connector 101"/>
              <p:cNvCxnSpPr/>
              <p:nvPr/>
            </p:nvCxnSpPr>
            <p:spPr>
              <a:xfrm flipH="1" flipV="1">
                <a:off x="2472928" y="3441942"/>
                <a:ext cx="228489" cy="126634"/>
              </a:xfrm>
              <a:prstGeom prst="straightConnector1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Arrow Connector 103"/>
              <p:cNvCxnSpPr/>
              <p:nvPr/>
            </p:nvCxnSpPr>
            <p:spPr>
              <a:xfrm flipH="1">
                <a:off x="2253252" y="3464081"/>
                <a:ext cx="264130" cy="145227"/>
              </a:xfrm>
              <a:prstGeom prst="straightConnector1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/>
              <p:cNvCxnSpPr/>
              <p:nvPr/>
            </p:nvCxnSpPr>
            <p:spPr>
              <a:xfrm flipH="1" flipV="1">
                <a:off x="2096678" y="3389241"/>
                <a:ext cx="205623" cy="207592"/>
              </a:xfrm>
              <a:prstGeom prst="straightConnector1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/>
              <p:cNvCxnSpPr/>
              <p:nvPr/>
            </p:nvCxnSpPr>
            <p:spPr>
              <a:xfrm flipV="1">
                <a:off x="2108495" y="3233754"/>
                <a:ext cx="119117" cy="169830"/>
              </a:xfrm>
              <a:prstGeom prst="straightConnector1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Oval 111"/>
              <p:cNvSpPr/>
              <p:nvPr/>
            </p:nvSpPr>
            <p:spPr>
              <a:xfrm>
                <a:off x="2119328" y="3060815"/>
                <a:ext cx="248950" cy="24895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3390314" y="3769222"/>
                <a:ext cx="248950" cy="24895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5" name="Straight Arrow Connector 124"/>
              <p:cNvCxnSpPr/>
              <p:nvPr/>
            </p:nvCxnSpPr>
            <p:spPr>
              <a:xfrm flipV="1">
                <a:off x="2827410" y="3587339"/>
                <a:ext cx="317446" cy="15968"/>
              </a:xfrm>
              <a:prstGeom prst="straightConnector1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Arrow Connector 125"/>
              <p:cNvCxnSpPr/>
              <p:nvPr/>
            </p:nvCxnSpPr>
            <p:spPr>
              <a:xfrm>
                <a:off x="3127403" y="3583216"/>
                <a:ext cx="56006" cy="201536"/>
              </a:xfrm>
              <a:prstGeom prst="straightConnector1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Arrow Connector 126"/>
              <p:cNvCxnSpPr/>
              <p:nvPr/>
            </p:nvCxnSpPr>
            <p:spPr>
              <a:xfrm>
                <a:off x="3179386" y="3794040"/>
                <a:ext cx="206905" cy="96053"/>
              </a:xfrm>
              <a:prstGeom prst="straightConnector1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5989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0.00069 L -0.02292 0.05579 L -0.05287 0.05926 L -0.08412 0.08935 " pathEditMode="relative" rAng="0" ptsTypes="AAAA">
                                      <p:cBhvr>
                                        <p:cTn id="2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8" y="449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1.45833E-6 3.7037E-6 C -0.0013 0.00625 -0.00052 0.00347 -0.00208 0.00879 L -0.0026 0.01064 C -0.00273 0.01111 -0.00286 0.0118 -0.00312 0.0125 L -0.00391 0.01435 C -0.00391 0.01481 -0.00404 0.01551 -0.00417 0.0162 C -0.00482 0.01944 -0.00443 0.01666 -0.00521 0.01944 C -0.00547 0.0206 -0.00534 0.02152 -0.00573 0.02314 C -0.00599 0.02453 -0.00638 0.02546 -0.00703 0.02685 C -0.00729 0.02847 -0.00716 0.02824 -0.00807 0.03009 C -0.00846 0.03101 -0.00911 0.03171 -0.00963 0.03287 C -0.01081 0.03611 -0.00924 0.03194 -0.01068 0.03611 C -0.01107 0.0375 -0.01159 0.03912 -0.01224 0.04074 C -0.01237 0.0412 -0.0125 0.04166 -0.01276 0.04213 C -0.01289 0.04236 -0.01328 0.04236 -0.01354 0.04259 C -0.0138 0.04282 -0.01393 0.04328 -0.01432 0.04351 C -0.01471 0.04375 -0.01536 0.04375 -0.01588 0.04444 C -0.0168 0.0456 -0.01628 0.04513 -0.01745 0.04583 C -0.01745 0.04629 -0.01745 0.04676 -0.01771 0.04722 C -0.01797 0.04745 -0.01849 0.04745 -0.01901 0.04768 C -0.02109 0.04838 -0.01862 0.04768 -0.022 0.04861 C -0.02174 0.05046 -0.02187 0.05023 -0.02135 0.05231 C -0.02109 0.05277 -0.02096 0.05324 -0.02083 0.0537 C -0.01914 0.05578 -0.01875 0.05532 -0.01693 0.05601 C -0.01497 0.05694 -0.01667 0.05601 -0.01276 0.05694 C -0.01146 0.05694 -0.01081 0.0574 -0.00963 0.05787 C -0.00937 0.05833 -0.00911 0.05879 -0.00885 0.05926 C -0.00846 0.05949 -0.00573 0.05995 -0.00573 0.06018 C -0.00456 0.05995 -0.00338 0.06018 -0.00234 0.05972 C -0.00195 0.05949 -0.00195 0.05856 -0.00182 0.05833 C -0.0013 0.0574 -0.00065 0.05717 -0.00026 0.05648 C -1.45833E-6 0.05601 0.00026 0.05532 0.00052 0.05509 C 0.00117 0.05416 0.00182 0.05393 0.00234 0.0537 C 0.0026 0.05324 0.00287 0.05254 0.00313 0.05231 C 0.00365 0.05162 0.00417 0.05162 0.00469 0.05138 L 0.00625 0.05046 C 0.0082 0.0493 0.00586 0.05069 0.00807 0.04907 C 0.00833 0.04884 0.00872 0.04861 0.00885 0.04861 C 0.00938 0.04814 0.00977 0.04791 0.01016 0.04768 C 0.01042 0.04768 0.01081 0.04791 0.01094 0.04814 C 0.01133 0.04838 0.01146 0.04884 0.01172 0.04907 C 0.01211 0.0493 0.0125 0.0493 0.01276 0.04953 C 0.01302 0.04976 0.01341 0.05 0.01354 0.05046 C 0.01393 0.05069 0.01406 0.05138 0.01432 0.05185 C 0.01484 0.05208 0.01524 0.05208 0.01563 0.05231 C 0.01602 0.05231 0.01615 0.05254 0.01641 0.05277 C 0.01719 0.05393 0.01771 0.05532 0.01849 0.05648 C 0.01875 0.05671 0.01914 0.05694 0.01927 0.0574 C 0.01992 0.0581 0.02044 0.05902 0.02083 0.06018 C 0.02109 0.06064 0.02109 0.06111 0.02135 0.06157 C 0.02175 0.0618 0.02214 0.0618 0.0224 0.06203 C 0.02357 0.06713 0.02227 0.0618 0.0237 0.06574 C 0.02461 0.06782 0.02396 0.06689 0.02448 0.06898 C 0.02474 0.06944 0.02487 0.06967 0.025 0.07037 C 0.02617 0.07384 0.02604 0.07268 0.02604 0.07453 " pathEditMode="relative" ptsTypes="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57" grpId="0" animBg="1"/>
      <p:bldP spid="57" grpId="1" animBg="1"/>
      <p:bldP spid="85" grpId="0" animBg="1"/>
      <p:bldP spid="94" grpId="0" animBg="1"/>
      <p:bldP spid="9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 150"/>
          <p:cNvGrpSpPr/>
          <p:nvPr/>
        </p:nvGrpSpPr>
        <p:grpSpPr>
          <a:xfrm>
            <a:off x="639192" y="1822485"/>
            <a:ext cx="4861892" cy="3978415"/>
            <a:chOff x="639192" y="1822485"/>
            <a:chExt cx="4861892" cy="3978415"/>
          </a:xfrm>
        </p:grpSpPr>
        <p:grpSp>
          <p:nvGrpSpPr>
            <p:cNvPr id="152" name="Group 151"/>
            <p:cNvGrpSpPr/>
            <p:nvPr/>
          </p:nvGrpSpPr>
          <p:grpSpPr>
            <a:xfrm>
              <a:off x="1617222" y="1822485"/>
              <a:ext cx="3057196" cy="2543087"/>
              <a:chOff x="1601785" y="1960135"/>
              <a:chExt cx="2895600" cy="2408665"/>
            </a:xfrm>
          </p:grpSpPr>
          <p:cxnSp>
            <p:nvCxnSpPr>
              <p:cNvPr id="155" name="Straight Arrow Connector 154"/>
              <p:cNvCxnSpPr/>
              <p:nvPr/>
            </p:nvCxnSpPr>
            <p:spPr>
              <a:xfrm flipV="1">
                <a:off x="1638300" y="1960135"/>
                <a:ext cx="0" cy="2408665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/>
              <p:cNvCxnSpPr/>
              <p:nvPr/>
            </p:nvCxnSpPr>
            <p:spPr>
              <a:xfrm>
                <a:off x="1601785" y="4338637"/>
                <a:ext cx="2895600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3" name="Straight Arrow Connector 152"/>
            <p:cNvCxnSpPr/>
            <p:nvPr/>
          </p:nvCxnSpPr>
          <p:spPr>
            <a:xfrm flipH="1">
              <a:off x="639192" y="4333725"/>
              <a:ext cx="1016584" cy="96662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53"/>
            <p:cNvSpPr txBox="1"/>
            <p:nvPr/>
          </p:nvSpPr>
          <p:spPr>
            <a:xfrm>
              <a:off x="1139085" y="5216125"/>
              <a:ext cx="43619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</a:rPr>
                <a:t>Design Space  </a:t>
              </a: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8227577" y="2299128"/>
            <a:ext cx="2651108" cy="2187696"/>
            <a:chOff x="8227577" y="2299128"/>
            <a:chExt cx="2651108" cy="2187696"/>
          </a:xfrm>
        </p:grpSpPr>
        <p:sp>
          <p:nvSpPr>
            <p:cNvPr id="132" name="Oval 131"/>
            <p:cNvSpPr/>
            <p:nvPr/>
          </p:nvSpPr>
          <p:spPr>
            <a:xfrm flipH="1" flipV="1">
              <a:off x="8927265" y="2581055"/>
              <a:ext cx="1597922" cy="11784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c 132"/>
            <p:cNvSpPr/>
            <p:nvPr/>
          </p:nvSpPr>
          <p:spPr>
            <a:xfrm flipH="1" flipV="1">
              <a:off x="9267283" y="2695245"/>
              <a:ext cx="1257904" cy="1791579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Arc 133"/>
            <p:cNvSpPr/>
            <p:nvPr/>
          </p:nvSpPr>
          <p:spPr>
            <a:xfrm rot="3020901" flipH="1" flipV="1">
              <a:off x="8575345" y="2783221"/>
              <a:ext cx="1257904" cy="1324363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Arc 134"/>
            <p:cNvSpPr/>
            <p:nvPr/>
          </p:nvSpPr>
          <p:spPr>
            <a:xfrm rot="5400000" flipH="1" flipV="1">
              <a:off x="8380609" y="2373816"/>
              <a:ext cx="1257904" cy="1563967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Arc 135"/>
            <p:cNvSpPr/>
            <p:nvPr/>
          </p:nvSpPr>
          <p:spPr>
            <a:xfrm rot="9461939" flipH="1" flipV="1">
              <a:off x="8665044" y="2299128"/>
              <a:ext cx="897132" cy="1547114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Arc 136"/>
            <p:cNvSpPr/>
            <p:nvPr/>
          </p:nvSpPr>
          <p:spPr>
            <a:xfrm rot="12705827" flipH="1" flipV="1">
              <a:off x="9697439" y="2339831"/>
              <a:ext cx="1100039" cy="1563967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Arc 137"/>
            <p:cNvSpPr/>
            <p:nvPr/>
          </p:nvSpPr>
          <p:spPr>
            <a:xfrm rot="17508071" flipH="1" flipV="1">
              <a:off x="9568065" y="2736518"/>
              <a:ext cx="1257904" cy="1363337"/>
            </a:xfrm>
            <a:prstGeom prst="arc">
              <a:avLst>
                <a:gd name="adj1" fmla="val 11358024"/>
                <a:gd name="adj2" fmla="val 538994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Arc 138"/>
            <p:cNvSpPr/>
            <p:nvPr/>
          </p:nvSpPr>
          <p:spPr>
            <a:xfrm rot="10224108" flipH="1" flipV="1">
              <a:off x="9129508" y="2305939"/>
              <a:ext cx="1257904" cy="1314306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Pareto Front Discovery: Previous Work</a:t>
            </a:r>
          </a:p>
        </p:txBody>
      </p:sp>
      <p:grpSp>
        <p:nvGrpSpPr>
          <p:cNvPr id="87" name="Group 86"/>
          <p:cNvGrpSpPr/>
          <p:nvPr/>
        </p:nvGrpSpPr>
        <p:grpSpPr>
          <a:xfrm>
            <a:off x="7629023" y="1793833"/>
            <a:ext cx="4535991" cy="3989711"/>
            <a:chOff x="1245764" y="2396165"/>
            <a:chExt cx="4535991" cy="3989711"/>
          </a:xfrm>
        </p:grpSpPr>
        <p:sp>
          <p:nvSpPr>
            <p:cNvPr id="90" name="TextBox 89"/>
            <p:cNvSpPr txBox="1"/>
            <p:nvPr/>
          </p:nvSpPr>
          <p:spPr>
            <a:xfrm>
              <a:off x="1245764" y="5801101"/>
              <a:ext cx="45359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</a:rPr>
                <a:t>Performance Space</a:t>
              </a:r>
            </a:p>
          </p:txBody>
        </p:sp>
        <p:grpSp>
          <p:nvGrpSpPr>
            <p:cNvPr id="91" name="Group 90"/>
            <p:cNvGrpSpPr/>
            <p:nvPr/>
          </p:nvGrpSpPr>
          <p:grpSpPr>
            <a:xfrm>
              <a:off x="1532506" y="2396165"/>
              <a:ext cx="3057196" cy="2949926"/>
              <a:chOff x="1601785" y="1574800"/>
              <a:chExt cx="2895600" cy="2794000"/>
            </a:xfrm>
          </p:grpSpPr>
          <p:cxnSp>
            <p:nvCxnSpPr>
              <p:cNvPr id="92" name="Straight Arrow Connector 91"/>
              <p:cNvCxnSpPr/>
              <p:nvPr/>
            </p:nvCxnSpPr>
            <p:spPr>
              <a:xfrm flipV="1">
                <a:off x="1638300" y="1574800"/>
                <a:ext cx="0" cy="279400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Arrow Connector 92"/>
              <p:cNvCxnSpPr/>
              <p:nvPr/>
            </p:nvCxnSpPr>
            <p:spPr>
              <a:xfrm>
                <a:off x="1601785" y="4338637"/>
                <a:ext cx="2895600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1614540" y="1785636"/>
                <a:ext cx="85867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540" y="1785636"/>
                <a:ext cx="858678" cy="430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Cube 99"/>
          <p:cNvSpPr/>
          <p:nvPr/>
        </p:nvSpPr>
        <p:spPr>
          <a:xfrm>
            <a:off x="1099764" y="3028256"/>
            <a:ext cx="2597548" cy="1885373"/>
          </a:xfrm>
          <a:prstGeom prst="cube">
            <a:avLst>
              <a:gd name="adj" fmla="val 30371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/>
          <p:cNvSpPr txBox="1"/>
          <p:nvPr/>
        </p:nvSpPr>
        <p:spPr>
          <a:xfrm>
            <a:off x="9554564" y="1447399"/>
            <a:ext cx="45359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Pareto Front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8235623" y="2519029"/>
            <a:ext cx="2297610" cy="1959977"/>
            <a:chOff x="8577889" y="3015597"/>
            <a:chExt cx="2297610" cy="1959977"/>
          </a:xfrm>
        </p:grpSpPr>
        <p:sp>
          <p:nvSpPr>
            <p:cNvPr id="121" name="Arc 120"/>
            <p:cNvSpPr/>
            <p:nvPr/>
          </p:nvSpPr>
          <p:spPr>
            <a:xfrm flipH="1" flipV="1">
              <a:off x="9617595" y="3183995"/>
              <a:ext cx="1257904" cy="1791579"/>
            </a:xfrm>
            <a:prstGeom prst="arc">
              <a:avLst>
                <a:gd name="adj1" fmla="val 16175757"/>
                <a:gd name="adj2" fmla="val 18952364"/>
              </a:avLst>
            </a:prstGeom>
            <a:noFill/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Arc 121"/>
            <p:cNvSpPr/>
            <p:nvPr/>
          </p:nvSpPr>
          <p:spPr>
            <a:xfrm rot="5400000" flipH="1" flipV="1">
              <a:off x="8730921" y="2862565"/>
              <a:ext cx="1257904" cy="1563967"/>
            </a:xfrm>
            <a:prstGeom prst="arc">
              <a:avLst>
                <a:gd name="adj1" fmla="val 13029015"/>
                <a:gd name="adj2" fmla="val 16524704"/>
              </a:avLst>
            </a:prstGeom>
            <a:noFill/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Arc 122"/>
            <p:cNvSpPr/>
            <p:nvPr/>
          </p:nvSpPr>
          <p:spPr>
            <a:xfrm rot="3020901" flipH="1" flipV="1">
              <a:off x="8925657" y="3271970"/>
              <a:ext cx="1257904" cy="1324363"/>
            </a:xfrm>
            <a:prstGeom prst="arc">
              <a:avLst>
                <a:gd name="adj1" fmla="val 13562309"/>
                <a:gd name="adj2" fmla="val 17447675"/>
              </a:avLst>
            </a:prstGeom>
            <a:noFill/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1157176" y="3217135"/>
            <a:ext cx="2335254" cy="1652674"/>
            <a:chOff x="1046944" y="3760741"/>
            <a:chExt cx="2335254" cy="1652674"/>
          </a:xfrm>
        </p:grpSpPr>
        <p:sp>
          <p:nvSpPr>
            <p:cNvPr id="115" name="Freeform 114"/>
            <p:cNvSpPr/>
            <p:nvPr/>
          </p:nvSpPr>
          <p:spPr>
            <a:xfrm>
              <a:off x="1613484" y="3760741"/>
              <a:ext cx="849810" cy="583186"/>
            </a:xfrm>
            <a:custGeom>
              <a:avLst/>
              <a:gdLst>
                <a:gd name="connsiteX0" fmla="*/ 804891 w 804891"/>
                <a:gd name="connsiteY0" fmla="*/ 26717 h 552360"/>
                <a:gd name="connsiteX1" fmla="*/ 301150 w 804891"/>
                <a:gd name="connsiteY1" fmla="*/ 59570 h 552360"/>
                <a:gd name="connsiteX2" fmla="*/ 0 w 804891"/>
                <a:gd name="connsiteY2" fmla="*/ 552360 h 552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4891" h="552360">
                  <a:moveTo>
                    <a:pt x="804891" y="26717"/>
                  </a:moveTo>
                  <a:cubicBezTo>
                    <a:pt x="620094" y="-660"/>
                    <a:pt x="435298" y="-28037"/>
                    <a:pt x="301150" y="59570"/>
                  </a:cubicBezTo>
                  <a:cubicBezTo>
                    <a:pt x="167001" y="147177"/>
                    <a:pt x="71181" y="453802"/>
                    <a:pt x="0" y="552360"/>
                  </a:cubicBezTo>
                </a:path>
              </a:pathLst>
            </a:custGeom>
            <a:noFill/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16" name="Freeform 115"/>
            <p:cNvSpPr/>
            <p:nvPr/>
          </p:nvSpPr>
          <p:spPr>
            <a:xfrm>
              <a:off x="1046944" y="4836600"/>
              <a:ext cx="861372" cy="576815"/>
            </a:xfrm>
            <a:custGeom>
              <a:avLst/>
              <a:gdLst>
                <a:gd name="connsiteX0" fmla="*/ 0 w 815842"/>
                <a:gd name="connsiteY0" fmla="*/ 124716 h 546326"/>
                <a:gd name="connsiteX1" fmla="*/ 410659 w 815842"/>
                <a:gd name="connsiteY1" fmla="*/ 26158 h 546326"/>
                <a:gd name="connsiteX2" fmla="*/ 815842 w 815842"/>
                <a:gd name="connsiteY2" fmla="*/ 546326 h 546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5842" h="546326">
                  <a:moveTo>
                    <a:pt x="0" y="124716"/>
                  </a:moveTo>
                  <a:cubicBezTo>
                    <a:pt x="137342" y="40303"/>
                    <a:pt x="274685" y="-44110"/>
                    <a:pt x="410659" y="26158"/>
                  </a:cubicBezTo>
                  <a:cubicBezTo>
                    <a:pt x="546633" y="96426"/>
                    <a:pt x="665267" y="453243"/>
                    <a:pt x="815842" y="546326"/>
                  </a:cubicBezTo>
                </a:path>
              </a:pathLst>
            </a:custGeom>
            <a:noFill/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17" name="Freeform 116"/>
            <p:cNvSpPr/>
            <p:nvPr/>
          </p:nvSpPr>
          <p:spPr>
            <a:xfrm>
              <a:off x="2399703" y="4158934"/>
              <a:ext cx="982495" cy="774657"/>
            </a:xfrm>
            <a:custGeom>
              <a:avLst/>
              <a:gdLst>
                <a:gd name="connsiteX0" fmla="*/ 914400 w 930563"/>
                <a:gd name="connsiteY0" fmla="*/ 0 h 733710"/>
                <a:gd name="connsiteX1" fmla="*/ 876072 w 930563"/>
                <a:gd name="connsiteY1" fmla="*/ 492790 h 733710"/>
                <a:gd name="connsiteX2" fmla="*/ 465414 w 930563"/>
                <a:gd name="connsiteY2" fmla="*/ 443511 h 733710"/>
                <a:gd name="connsiteX3" fmla="*/ 0 w 930563"/>
                <a:gd name="connsiteY3" fmla="*/ 733710 h 733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563" h="733710">
                  <a:moveTo>
                    <a:pt x="914400" y="0"/>
                  </a:moveTo>
                  <a:cubicBezTo>
                    <a:pt x="932651" y="209436"/>
                    <a:pt x="950903" y="418872"/>
                    <a:pt x="876072" y="492790"/>
                  </a:cubicBezTo>
                  <a:cubicBezTo>
                    <a:pt x="801241" y="566709"/>
                    <a:pt x="611426" y="403358"/>
                    <a:pt x="465414" y="443511"/>
                  </a:cubicBezTo>
                  <a:cubicBezTo>
                    <a:pt x="319402" y="483664"/>
                    <a:pt x="159701" y="608687"/>
                    <a:pt x="0" y="733710"/>
                  </a:cubicBezTo>
                </a:path>
              </a:pathLst>
            </a:custGeom>
            <a:noFill/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141" name="TextBox 140"/>
          <p:cNvSpPr txBox="1"/>
          <p:nvPr/>
        </p:nvSpPr>
        <p:spPr>
          <a:xfrm>
            <a:off x="2533938" y="1509505"/>
            <a:ext cx="45359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Pareto 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TextBox 148"/>
              <p:cNvSpPr txBox="1"/>
              <p:nvPr/>
            </p:nvSpPr>
            <p:spPr>
              <a:xfrm>
                <a:off x="8006717" y="1683478"/>
                <a:ext cx="858678" cy="4385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9" name="TextBox 1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6717" y="1683478"/>
                <a:ext cx="858678" cy="43858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0" name="TextBox 129"/>
          <p:cNvSpPr txBox="1"/>
          <p:nvPr/>
        </p:nvSpPr>
        <p:spPr>
          <a:xfrm>
            <a:off x="8141304" y="6087718"/>
            <a:ext cx="425761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[Deb et al. 2017] (survey)</a:t>
            </a:r>
          </a:p>
        </p:txBody>
      </p:sp>
      <p:sp>
        <p:nvSpPr>
          <p:cNvPr id="73" name="Oval 72"/>
          <p:cNvSpPr/>
          <p:nvPr/>
        </p:nvSpPr>
        <p:spPr>
          <a:xfrm>
            <a:off x="9726226" y="4325180"/>
            <a:ext cx="248950" cy="2489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9271478" y="4022435"/>
            <a:ext cx="248950" cy="2489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8911855" y="3926161"/>
            <a:ext cx="248950" cy="2489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8533978" y="3721267"/>
            <a:ext cx="248950" cy="2489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8101565" y="2990409"/>
            <a:ext cx="248950" cy="2489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8264461" y="3383671"/>
            <a:ext cx="248950" cy="2489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1617222" y="4438916"/>
            <a:ext cx="248950" cy="2489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1218909" y="4182476"/>
            <a:ext cx="248950" cy="2489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2697207" y="4030683"/>
            <a:ext cx="248950" cy="2489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3388351" y="3823046"/>
            <a:ext cx="248950" cy="2489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1701359" y="3463878"/>
            <a:ext cx="248950" cy="2489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2303119" y="3100192"/>
            <a:ext cx="248950" cy="2489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326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 150"/>
          <p:cNvGrpSpPr/>
          <p:nvPr/>
        </p:nvGrpSpPr>
        <p:grpSpPr>
          <a:xfrm>
            <a:off x="639192" y="1822485"/>
            <a:ext cx="4870291" cy="3989908"/>
            <a:chOff x="639192" y="1822485"/>
            <a:chExt cx="4870291" cy="3989908"/>
          </a:xfrm>
        </p:grpSpPr>
        <p:grpSp>
          <p:nvGrpSpPr>
            <p:cNvPr id="152" name="Group 151"/>
            <p:cNvGrpSpPr/>
            <p:nvPr/>
          </p:nvGrpSpPr>
          <p:grpSpPr>
            <a:xfrm>
              <a:off x="1617222" y="1822485"/>
              <a:ext cx="3057196" cy="2543087"/>
              <a:chOff x="1601785" y="1960135"/>
              <a:chExt cx="2895600" cy="2408665"/>
            </a:xfrm>
          </p:grpSpPr>
          <p:cxnSp>
            <p:nvCxnSpPr>
              <p:cNvPr id="155" name="Straight Arrow Connector 154"/>
              <p:cNvCxnSpPr/>
              <p:nvPr/>
            </p:nvCxnSpPr>
            <p:spPr>
              <a:xfrm flipV="1">
                <a:off x="1638300" y="1960135"/>
                <a:ext cx="0" cy="2408665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/>
              <p:cNvCxnSpPr/>
              <p:nvPr/>
            </p:nvCxnSpPr>
            <p:spPr>
              <a:xfrm>
                <a:off x="1601785" y="4338637"/>
                <a:ext cx="2895600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3" name="Straight Arrow Connector 152"/>
            <p:cNvCxnSpPr/>
            <p:nvPr/>
          </p:nvCxnSpPr>
          <p:spPr>
            <a:xfrm flipH="1">
              <a:off x="639192" y="4333725"/>
              <a:ext cx="1016584" cy="96662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53"/>
            <p:cNvSpPr txBox="1"/>
            <p:nvPr/>
          </p:nvSpPr>
          <p:spPr>
            <a:xfrm>
              <a:off x="1147484" y="5227618"/>
              <a:ext cx="43619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</a:rPr>
                <a:t>Design Space</a:t>
              </a: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8227577" y="2299128"/>
            <a:ext cx="2651108" cy="2187696"/>
            <a:chOff x="8227577" y="2299128"/>
            <a:chExt cx="2651108" cy="2187696"/>
          </a:xfrm>
        </p:grpSpPr>
        <p:sp>
          <p:nvSpPr>
            <p:cNvPr id="132" name="Oval 131"/>
            <p:cNvSpPr/>
            <p:nvPr/>
          </p:nvSpPr>
          <p:spPr>
            <a:xfrm flipH="1" flipV="1">
              <a:off x="8927265" y="2581055"/>
              <a:ext cx="1597922" cy="11784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c 132"/>
            <p:cNvSpPr/>
            <p:nvPr/>
          </p:nvSpPr>
          <p:spPr>
            <a:xfrm flipH="1" flipV="1">
              <a:off x="9267283" y="2695245"/>
              <a:ext cx="1257904" cy="1791579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Arc 133"/>
            <p:cNvSpPr/>
            <p:nvPr/>
          </p:nvSpPr>
          <p:spPr>
            <a:xfrm rot="3020901" flipH="1" flipV="1">
              <a:off x="8575345" y="2783221"/>
              <a:ext cx="1257904" cy="1324363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Arc 134"/>
            <p:cNvSpPr/>
            <p:nvPr/>
          </p:nvSpPr>
          <p:spPr>
            <a:xfrm rot="5400000" flipH="1" flipV="1">
              <a:off x="8380609" y="2373816"/>
              <a:ext cx="1257904" cy="1563967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Arc 135"/>
            <p:cNvSpPr/>
            <p:nvPr/>
          </p:nvSpPr>
          <p:spPr>
            <a:xfrm rot="9461939" flipH="1" flipV="1">
              <a:off x="8665044" y="2299128"/>
              <a:ext cx="897132" cy="1547114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Arc 136"/>
            <p:cNvSpPr/>
            <p:nvPr/>
          </p:nvSpPr>
          <p:spPr>
            <a:xfrm rot="12705827" flipH="1" flipV="1">
              <a:off x="9697439" y="2339831"/>
              <a:ext cx="1100039" cy="1563967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Arc 137"/>
            <p:cNvSpPr/>
            <p:nvPr/>
          </p:nvSpPr>
          <p:spPr>
            <a:xfrm rot="17508071" flipH="1" flipV="1">
              <a:off x="9568065" y="2736518"/>
              <a:ext cx="1257904" cy="1363337"/>
            </a:xfrm>
            <a:prstGeom prst="arc">
              <a:avLst>
                <a:gd name="adj1" fmla="val 11358024"/>
                <a:gd name="adj2" fmla="val 538994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Arc 138"/>
            <p:cNvSpPr/>
            <p:nvPr/>
          </p:nvSpPr>
          <p:spPr>
            <a:xfrm rot="10224108" flipH="1" flipV="1">
              <a:off x="9129508" y="2305939"/>
              <a:ext cx="1257904" cy="1314306"/>
            </a:xfrm>
            <a:prstGeom prst="arc">
              <a:avLst>
                <a:gd name="adj1" fmla="val 11358024"/>
                <a:gd name="adj2" fmla="val 210788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Pareto Front Discovery: Our Approach</a:t>
            </a:r>
          </a:p>
        </p:txBody>
      </p:sp>
      <p:grpSp>
        <p:nvGrpSpPr>
          <p:cNvPr id="87" name="Group 86"/>
          <p:cNvGrpSpPr/>
          <p:nvPr/>
        </p:nvGrpSpPr>
        <p:grpSpPr>
          <a:xfrm>
            <a:off x="7629023" y="1793833"/>
            <a:ext cx="4535991" cy="3989711"/>
            <a:chOff x="1245764" y="2396165"/>
            <a:chExt cx="4535991" cy="3989711"/>
          </a:xfrm>
        </p:grpSpPr>
        <p:sp>
          <p:nvSpPr>
            <p:cNvPr id="90" name="TextBox 89"/>
            <p:cNvSpPr txBox="1"/>
            <p:nvPr/>
          </p:nvSpPr>
          <p:spPr>
            <a:xfrm>
              <a:off x="1245764" y="5801101"/>
              <a:ext cx="45359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</a:rPr>
                <a:t>Performance Space</a:t>
              </a:r>
            </a:p>
          </p:txBody>
        </p:sp>
        <p:grpSp>
          <p:nvGrpSpPr>
            <p:cNvPr id="91" name="Group 90"/>
            <p:cNvGrpSpPr/>
            <p:nvPr/>
          </p:nvGrpSpPr>
          <p:grpSpPr>
            <a:xfrm>
              <a:off x="1532506" y="2396165"/>
              <a:ext cx="3057196" cy="2949926"/>
              <a:chOff x="1601785" y="1574800"/>
              <a:chExt cx="2895600" cy="2794000"/>
            </a:xfrm>
          </p:grpSpPr>
          <p:cxnSp>
            <p:nvCxnSpPr>
              <p:cNvPr id="92" name="Straight Arrow Connector 91"/>
              <p:cNvCxnSpPr/>
              <p:nvPr/>
            </p:nvCxnSpPr>
            <p:spPr>
              <a:xfrm flipV="1">
                <a:off x="1638300" y="1574800"/>
                <a:ext cx="0" cy="279400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Arrow Connector 92"/>
              <p:cNvCxnSpPr/>
              <p:nvPr/>
            </p:nvCxnSpPr>
            <p:spPr>
              <a:xfrm>
                <a:off x="1601785" y="4338637"/>
                <a:ext cx="2895600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1614540" y="1785636"/>
                <a:ext cx="85867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540" y="1785636"/>
                <a:ext cx="858678" cy="430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Cube 99"/>
          <p:cNvSpPr/>
          <p:nvPr/>
        </p:nvSpPr>
        <p:spPr>
          <a:xfrm>
            <a:off x="1099764" y="3028256"/>
            <a:ext cx="2597548" cy="1885373"/>
          </a:xfrm>
          <a:prstGeom prst="cube">
            <a:avLst>
              <a:gd name="adj" fmla="val 30371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/>
          <p:cNvSpPr txBox="1"/>
          <p:nvPr/>
        </p:nvSpPr>
        <p:spPr>
          <a:xfrm>
            <a:off x="9554564" y="1447399"/>
            <a:ext cx="45359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Pareto Front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8235623" y="2519029"/>
            <a:ext cx="2297610" cy="1959977"/>
            <a:chOff x="8577889" y="3015597"/>
            <a:chExt cx="2297610" cy="1959977"/>
          </a:xfrm>
        </p:grpSpPr>
        <p:sp>
          <p:nvSpPr>
            <p:cNvPr id="121" name="Arc 120"/>
            <p:cNvSpPr/>
            <p:nvPr/>
          </p:nvSpPr>
          <p:spPr>
            <a:xfrm flipH="1" flipV="1">
              <a:off x="9617595" y="3183995"/>
              <a:ext cx="1257904" cy="1791579"/>
            </a:xfrm>
            <a:prstGeom prst="arc">
              <a:avLst>
                <a:gd name="adj1" fmla="val 16175757"/>
                <a:gd name="adj2" fmla="val 18952364"/>
              </a:avLst>
            </a:prstGeom>
            <a:noFill/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Arc 121"/>
            <p:cNvSpPr/>
            <p:nvPr/>
          </p:nvSpPr>
          <p:spPr>
            <a:xfrm rot="5400000" flipH="1" flipV="1">
              <a:off x="8730921" y="2862565"/>
              <a:ext cx="1257904" cy="1563967"/>
            </a:xfrm>
            <a:prstGeom prst="arc">
              <a:avLst>
                <a:gd name="adj1" fmla="val 13029015"/>
                <a:gd name="adj2" fmla="val 16524704"/>
              </a:avLst>
            </a:prstGeom>
            <a:noFill/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Arc 122"/>
            <p:cNvSpPr/>
            <p:nvPr/>
          </p:nvSpPr>
          <p:spPr>
            <a:xfrm rot="3020901" flipH="1" flipV="1">
              <a:off x="8925657" y="3271970"/>
              <a:ext cx="1257904" cy="1324363"/>
            </a:xfrm>
            <a:prstGeom prst="arc">
              <a:avLst>
                <a:gd name="adj1" fmla="val 13562309"/>
                <a:gd name="adj2" fmla="val 17447675"/>
              </a:avLst>
            </a:prstGeom>
            <a:noFill/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1157176" y="3217135"/>
            <a:ext cx="2335254" cy="1652674"/>
            <a:chOff x="1046944" y="3760741"/>
            <a:chExt cx="2335254" cy="1652674"/>
          </a:xfrm>
        </p:grpSpPr>
        <p:sp>
          <p:nvSpPr>
            <p:cNvPr id="115" name="Freeform 114"/>
            <p:cNvSpPr/>
            <p:nvPr/>
          </p:nvSpPr>
          <p:spPr>
            <a:xfrm>
              <a:off x="1613484" y="3760741"/>
              <a:ext cx="849810" cy="583186"/>
            </a:xfrm>
            <a:custGeom>
              <a:avLst/>
              <a:gdLst>
                <a:gd name="connsiteX0" fmla="*/ 804891 w 804891"/>
                <a:gd name="connsiteY0" fmla="*/ 26717 h 552360"/>
                <a:gd name="connsiteX1" fmla="*/ 301150 w 804891"/>
                <a:gd name="connsiteY1" fmla="*/ 59570 h 552360"/>
                <a:gd name="connsiteX2" fmla="*/ 0 w 804891"/>
                <a:gd name="connsiteY2" fmla="*/ 552360 h 552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4891" h="552360">
                  <a:moveTo>
                    <a:pt x="804891" y="26717"/>
                  </a:moveTo>
                  <a:cubicBezTo>
                    <a:pt x="620094" y="-660"/>
                    <a:pt x="435298" y="-28037"/>
                    <a:pt x="301150" y="59570"/>
                  </a:cubicBezTo>
                  <a:cubicBezTo>
                    <a:pt x="167001" y="147177"/>
                    <a:pt x="71181" y="453802"/>
                    <a:pt x="0" y="552360"/>
                  </a:cubicBezTo>
                </a:path>
              </a:pathLst>
            </a:custGeom>
            <a:noFill/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16" name="Freeform 115"/>
            <p:cNvSpPr/>
            <p:nvPr/>
          </p:nvSpPr>
          <p:spPr>
            <a:xfrm>
              <a:off x="1046944" y="4836600"/>
              <a:ext cx="861372" cy="576815"/>
            </a:xfrm>
            <a:custGeom>
              <a:avLst/>
              <a:gdLst>
                <a:gd name="connsiteX0" fmla="*/ 0 w 815842"/>
                <a:gd name="connsiteY0" fmla="*/ 124716 h 546326"/>
                <a:gd name="connsiteX1" fmla="*/ 410659 w 815842"/>
                <a:gd name="connsiteY1" fmla="*/ 26158 h 546326"/>
                <a:gd name="connsiteX2" fmla="*/ 815842 w 815842"/>
                <a:gd name="connsiteY2" fmla="*/ 546326 h 546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5842" h="546326">
                  <a:moveTo>
                    <a:pt x="0" y="124716"/>
                  </a:moveTo>
                  <a:cubicBezTo>
                    <a:pt x="137342" y="40303"/>
                    <a:pt x="274685" y="-44110"/>
                    <a:pt x="410659" y="26158"/>
                  </a:cubicBezTo>
                  <a:cubicBezTo>
                    <a:pt x="546633" y="96426"/>
                    <a:pt x="665267" y="453243"/>
                    <a:pt x="815842" y="546326"/>
                  </a:cubicBezTo>
                </a:path>
              </a:pathLst>
            </a:custGeom>
            <a:noFill/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17" name="Freeform 116"/>
            <p:cNvSpPr/>
            <p:nvPr/>
          </p:nvSpPr>
          <p:spPr>
            <a:xfrm>
              <a:off x="2399703" y="4158934"/>
              <a:ext cx="982495" cy="774657"/>
            </a:xfrm>
            <a:custGeom>
              <a:avLst/>
              <a:gdLst>
                <a:gd name="connsiteX0" fmla="*/ 914400 w 930563"/>
                <a:gd name="connsiteY0" fmla="*/ 0 h 733710"/>
                <a:gd name="connsiteX1" fmla="*/ 876072 w 930563"/>
                <a:gd name="connsiteY1" fmla="*/ 492790 h 733710"/>
                <a:gd name="connsiteX2" fmla="*/ 465414 w 930563"/>
                <a:gd name="connsiteY2" fmla="*/ 443511 h 733710"/>
                <a:gd name="connsiteX3" fmla="*/ 0 w 930563"/>
                <a:gd name="connsiteY3" fmla="*/ 733710 h 733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563" h="733710">
                  <a:moveTo>
                    <a:pt x="914400" y="0"/>
                  </a:moveTo>
                  <a:cubicBezTo>
                    <a:pt x="932651" y="209436"/>
                    <a:pt x="950903" y="418872"/>
                    <a:pt x="876072" y="492790"/>
                  </a:cubicBezTo>
                  <a:cubicBezTo>
                    <a:pt x="801241" y="566709"/>
                    <a:pt x="611426" y="403358"/>
                    <a:pt x="465414" y="443511"/>
                  </a:cubicBezTo>
                  <a:cubicBezTo>
                    <a:pt x="319402" y="483664"/>
                    <a:pt x="159701" y="608687"/>
                    <a:pt x="0" y="733710"/>
                  </a:cubicBezTo>
                </a:path>
              </a:pathLst>
            </a:custGeom>
            <a:noFill/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141" name="TextBox 140"/>
          <p:cNvSpPr txBox="1"/>
          <p:nvPr/>
        </p:nvSpPr>
        <p:spPr>
          <a:xfrm>
            <a:off x="2533938" y="1509505"/>
            <a:ext cx="45359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Pareto 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TextBox 148"/>
              <p:cNvSpPr txBox="1"/>
              <p:nvPr/>
            </p:nvSpPr>
            <p:spPr>
              <a:xfrm>
                <a:off x="8006717" y="1683478"/>
                <a:ext cx="858678" cy="4385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9" name="TextBox 1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6717" y="1683478"/>
                <a:ext cx="858678" cy="43858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8" name="Group 67"/>
          <p:cNvGrpSpPr/>
          <p:nvPr/>
        </p:nvGrpSpPr>
        <p:grpSpPr>
          <a:xfrm>
            <a:off x="6527283" y="1952688"/>
            <a:ext cx="5636997" cy="3717400"/>
            <a:chOff x="6527283" y="1952688"/>
            <a:chExt cx="5636997" cy="37174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/>
                <p:cNvSpPr txBox="1"/>
                <p:nvPr/>
              </p:nvSpPr>
              <p:spPr>
                <a:xfrm rot="10800000" flipH="1" flipV="1">
                  <a:off x="9764298" y="4746758"/>
                  <a:ext cx="2399982" cy="9233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200" b="0" dirty="0"/>
                </a:p>
                <a:p>
                  <a:endParaRPr lang="en-US" sz="3200" dirty="0"/>
                </a:p>
              </p:txBody>
            </p:sp>
          </mc:Choice>
          <mc:Fallback xmlns="">
            <p:sp>
              <p:nvSpPr>
                <p:cNvPr id="71" name="TextBox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 flipH="1" flipV="1">
                  <a:off x="9764298" y="4746758"/>
                  <a:ext cx="2399982" cy="92333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/>
                <p:cNvSpPr txBox="1"/>
                <p:nvPr/>
              </p:nvSpPr>
              <p:spPr>
                <a:xfrm rot="10800000" flipH="1" flipV="1">
                  <a:off x="6527283" y="1952688"/>
                  <a:ext cx="2399982" cy="9233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200" b="0" dirty="0"/>
                </a:p>
                <a:p>
                  <a:endParaRPr lang="en-US" sz="3200" dirty="0"/>
                </a:p>
              </p:txBody>
            </p:sp>
          </mc:Choice>
          <mc:Fallback xmlns="">
            <p:sp>
              <p:nvSpPr>
                <p:cNvPr id="72" name="Text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 flipH="1" flipV="1">
                  <a:off x="6527283" y="1952688"/>
                  <a:ext cx="2399982" cy="92333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/>
          <p:cNvGrpSpPr/>
          <p:nvPr/>
        </p:nvGrpSpPr>
        <p:grpSpPr>
          <a:xfrm>
            <a:off x="8785182" y="3465768"/>
            <a:ext cx="964201" cy="465355"/>
            <a:chOff x="8405051" y="3080503"/>
            <a:chExt cx="964201" cy="465355"/>
          </a:xfrm>
        </p:grpSpPr>
        <p:cxnSp>
          <p:nvCxnSpPr>
            <p:cNvPr id="4" name="Straight Arrow Connector 3"/>
            <p:cNvCxnSpPr/>
            <p:nvPr/>
          </p:nvCxnSpPr>
          <p:spPr>
            <a:xfrm flipH="1">
              <a:off x="9113734" y="3080503"/>
              <a:ext cx="255518" cy="253466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H="1">
              <a:off x="8717933" y="3318669"/>
              <a:ext cx="393522" cy="9360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H="1">
              <a:off x="8405051" y="3338027"/>
              <a:ext cx="353798" cy="207831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2525721" y="3719813"/>
            <a:ext cx="596694" cy="353977"/>
            <a:chOff x="2525721" y="3719813"/>
            <a:chExt cx="596694" cy="353977"/>
          </a:xfrm>
        </p:grpSpPr>
        <p:cxnSp>
          <p:nvCxnSpPr>
            <p:cNvPr id="80" name="Straight Arrow Connector 79"/>
            <p:cNvCxnSpPr/>
            <p:nvPr/>
          </p:nvCxnSpPr>
          <p:spPr>
            <a:xfrm flipH="1">
              <a:off x="2525721" y="3719813"/>
              <a:ext cx="226679" cy="231755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2554348" y="3953488"/>
              <a:ext cx="198052" cy="65264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>
              <a:off x="2948151" y="3931522"/>
              <a:ext cx="174264" cy="142268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V="1">
              <a:off x="2758464" y="3919842"/>
              <a:ext cx="226818" cy="106928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Oval 84"/>
          <p:cNvSpPr/>
          <p:nvPr/>
        </p:nvSpPr>
        <p:spPr>
          <a:xfrm>
            <a:off x="2708177" y="3488862"/>
            <a:ext cx="205744" cy="205744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2711067" y="3487371"/>
            <a:ext cx="205744" cy="20574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3401424" y="2324396"/>
            <a:ext cx="632480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Local expansion</a:t>
            </a:r>
            <a:endParaRPr lang="en-US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9710854" y="3281381"/>
            <a:ext cx="205744" cy="205744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9706244" y="3279568"/>
            <a:ext cx="205744" cy="20574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Arc 98"/>
          <p:cNvSpPr/>
          <p:nvPr/>
        </p:nvSpPr>
        <p:spPr>
          <a:xfrm rot="3020901" flipH="1" flipV="1">
            <a:off x="8570693" y="2767372"/>
            <a:ext cx="1257904" cy="1324363"/>
          </a:xfrm>
          <a:prstGeom prst="arc">
            <a:avLst>
              <a:gd name="adj1" fmla="val 13986189"/>
              <a:gd name="adj2" fmla="val 16795319"/>
            </a:avLst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endCxn id="117" idx="1"/>
          </p:cNvCxnSpPr>
          <p:nvPr/>
        </p:nvCxnSpPr>
        <p:spPr>
          <a:xfrm>
            <a:off x="2880780" y="4084177"/>
            <a:ext cx="554118" cy="51443"/>
          </a:xfrm>
          <a:prstGeom prst="line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919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1.45833E-6 3.7037E-6 C -0.0013 0.00625 -0.00052 0.00347 -0.00208 0.00879 L -0.0026 0.01064 C -0.00273 0.01111 -0.00286 0.0118 -0.00312 0.0125 L -0.00391 0.01435 C -0.00391 0.01481 -0.00404 0.01551 -0.00417 0.0162 C -0.00482 0.01944 -0.00443 0.01666 -0.00521 0.01944 C -0.00547 0.0206 -0.00534 0.02152 -0.00573 0.02314 C -0.00599 0.02453 -0.00638 0.02546 -0.00703 0.02685 C -0.00729 0.02847 -0.00716 0.02824 -0.00807 0.03009 C -0.00846 0.03101 -0.00911 0.03171 -0.00963 0.03287 C -0.01081 0.03611 -0.00924 0.03194 -0.01068 0.03611 C -0.01107 0.0375 -0.01159 0.03912 -0.01224 0.04074 C -0.01237 0.0412 -0.0125 0.04166 -0.01276 0.04213 C -0.01289 0.04236 -0.01328 0.04236 -0.01354 0.04259 C -0.0138 0.04282 -0.01393 0.04328 -0.01432 0.04351 C -0.01471 0.04375 -0.01536 0.04375 -0.01588 0.04444 C -0.0168 0.0456 -0.01628 0.04513 -0.01745 0.04583 C -0.01745 0.04629 -0.01745 0.04676 -0.01771 0.04722 C -0.01797 0.04745 -0.01849 0.04745 -0.01901 0.04768 C -0.02109 0.04838 -0.01862 0.04768 -0.022 0.04861 C -0.02174 0.05046 -0.02187 0.05023 -0.02135 0.05231 C -0.02109 0.05277 -0.02096 0.05324 -0.02083 0.0537 C -0.01914 0.05578 -0.01875 0.05532 -0.01693 0.05601 C -0.01497 0.05694 -0.01667 0.05601 -0.01276 0.05694 C -0.01146 0.05694 -0.01081 0.0574 -0.00963 0.05787 C -0.00937 0.05833 -0.00911 0.05879 -0.00885 0.05926 C -0.00846 0.05949 -0.00573 0.05995 -0.00573 0.06018 C -0.00456 0.05995 -0.00338 0.06018 -0.00234 0.05972 C -0.00195 0.05949 -0.00195 0.05856 -0.00182 0.05833 C -0.0013 0.0574 -0.00065 0.05717 -0.00026 0.05648 C -1.45833E-6 0.05601 0.00026 0.05532 0.00052 0.05509 C 0.00117 0.05416 0.00182 0.05393 0.00234 0.0537 C 0.0026 0.05324 0.00287 0.05254 0.00313 0.05231 C 0.00365 0.05162 0.00417 0.05162 0.00469 0.05138 L 0.00625 0.05046 C 0.0082 0.0493 0.00586 0.05069 0.00807 0.04907 C 0.00833 0.04884 0.00872 0.04861 0.00885 0.04861 C 0.00938 0.04814 0.00977 0.04791 0.01016 0.04768 C 0.01042 0.04768 0.01081 0.04791 0.01094 0.04814 C 0.01133 0.04838 0.01146 0.04884 0.01172 0.04907 C 0.01211 0.0493 0.0125 0.0493 0.01276 0.04953 C 0.01302 0.04976 0.01341 0.05 0.01354 0.05046 C 0.01393 0.05069 0.01406 0.05138 0.01432 0.05185 C 0.01484 0.05208 0.01524 0.05208 0.01563 0.05231 C 0.01602 0.05231 0.01615 0.05254 0.01641 0.05277 C 0.01719 0.05393 0.01771 0.05532 0.01849 0.05648 C 0.01875 0.05671 0.01914 0.05694 0.01927 0.0574 C 0.01992 0.0581 0.02044 0.05902 0.02083 0.06018 C 0.02109 0.06064 0.02109 0.06111 0.02135 0.06157 C 0.02175 0.0618 0.02214 0.0618 0.0224 0.06203 C 0.02357 0.06713 0.02227 0.0618 0.0237 0.06574 C 0.02461 0.06782 0.02396 0.06689 0.02448 0.06898 C 0.02474 0.06944 0.02487 0.06967 0.025 0.07037 C 0.02617 0.07384 0.02604 0.07268 0.02604 0.07453 " pathEditMode="relative" ptsTypes="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8.51852E-6 L 2.29167E-6 -8.51852E-6 C -0.00131 0.003 -0.00222 0.00648 -0.00365 0.00925 C -0.00417 0.01018 -0.00482 0.01087 -0.00521 0.01203 C -0.00573 0.01296 -0.00586 0.01458 -0.00625 0.01573 L -0.01146 0.02499 C -0.01198 0.02592 -0.01277 0.02638 -0.01303 0.02777 C -0.01342 0.02893 -0.01355 0.03032 -0.01407 0.03148 C -0.01498 0.03286 -0.01615 0.03379 -0.01719 0.03518 C -0.01771 0.03564 -0.01849 0.03611 -0.01875 0.03703 L -0.02032 0.04073 L -0.05313 0.04259 L -0.08386 0.07685 " pathEditMode="relative" ptsTypes="AAAAAAAAAAAAA">
                                      <p:cBhvr>
                                        <p:cTn id="18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4" grpId="1" animBg="1"/>
      <p:bldP spid="84" grpId="0"/>
      <p:bldP spid="88" grpId="0" animBg="1"/>
      <p:bldP spid="88" grpId="1" animBg="1"/>
      <p:bldP spid="9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sig2018Colors">
      <a:dk1>
        <a:srgbClr val="001E38"/>
      </a:dk1>
      <a:lt1>
        <a:srgbClr val="FFFFFF"/>
      </a:lt1>
      <a:dk2>
        <a:srgbClr val="001E38"/>
      </a:dk2>
      <a:lt2>
        <a:srgbClr val="FEFFFF"/>
      </a:lt2>
      <a:accent1>
        <a:srgbClr val="F3F3F2"/>
      </a:accent1>
      <a:accent2>
        <a:srgbClr val="C1D6D5"/>
      </a:accent2>
      <a:accent3>
        <a:srgbClr val="FDBC40"/>
      </a:accent3>
      <a:accent4>
        <a:srgbClr val="FF9738"/>
      </a:accent4>
      <a:accent5>
        <a:srgbClr val="F64641"/>
      </a:accent5>
      <a:accent6>
        <a:srgbClr val="001E38"/>
      </a:accent6>
      <a:hlink>
        <a:srgbClr val="F64642"/>
      </a:hlink>
      <a:folHlink>
        <a:srgbClr val="F6464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117325</TotalTime>
  <Words>783</Words>
  <Application>Microsoft Office PowerPoint</Application>
  <PresentationFormat>Widescreen</PresentationFormat>
  <Paragraphs>325</Paragraphs>
  <Slides>44</Slides>
  <Notes>42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AngsanaUPC</vt:lpstr>
      <vt:lpstr>Arial</vt:lpstr>
      <vt:lpstr>Calibri</vt:lpstr>
      <vt:lpstr>Cambria Math</vt:lpstr>
      <vt:lpstr>Gill Sans MT</vt:lpstr>
      <vt:lpstr>Office Theme</vt:lpstr>
      <vt:lpstr>Interactive Exploration of Design Trade-offs</vt:lpstr>
      <vt:lpstr>Performance-Driven Design</vt:lpstr>
      <vt:lpstr>Previous Work</vt:lpstr>
      <vt:lpstr>Multiple Design Objectives</vt:lpstr>
      <vt:lpstr>Space of Optimal Solutions</vt:lpstr>
      <vt:lpstr>Exploration of Design Trade-Offs</vt:lpstr>
      <vt:lpstr>Pareto Front Discovery: Challenges</vt:lpstr>
      <vt:lpstr>Pareto Front Discovery: Previous Work</vt:lpstr>
      <vt:lpstr>Pareto Front Discovery: Our Approach</vt:lpstr>
      <vt:lpstr>Set of Manifolds</vt:lpstr>
      <vt:lpstr>Method</vt:lpstr>
      <vt:lpstr>First Order Approximation</vt:lpstr>
      <vt:lpstr>Pareto Front Discovery</vt:lpstr>
      <vt:lpstr>Method</vt:lpstr>
      <vt:lpstr>Algorithm Overview</vt:lpstr>
      <vt:lpstr>Algorithm Overview</vt:lpstr>
      <vt:lpstr>Algorithm Overview</vt:lpstr>
      <vt:lpstr>Algorithm Overview</vt:lpstr>
      <vt:lpstr>Method</vt:lpstr>
      <vt:lpstr>Data Structure</vt:lpstr>
      <vt:lpstr>Data Structure</vt:lpstr>
      <vt:lpstr>Method</vt:lpstr>
      <vt:lpstr>Sparse Approximation</vt:lpstr>
      <vt:lpstr>Sparse Approximation</vt:lpstr>
      <vt:lpstr>Remove Non-Dominant Points</vt:lpstr>
      <vt:lpstr>Remove Non-Dominant Points</vt:lpstr>
      <vt:lpstr>Gaps in Performance Space</vt:lpstr>
      <vt:lpstr>Interactive Exploration Results</vt:lpstr>
      <vt:lpstr>Wrench (3 design variables, 3 performance metrics)</vt:lpstr>
      <vt:lpstr>Wrench (3 design variables, 3 performance metrics)</vt:lpstr>
      <vt:lpstr>Brake Hub (4 design variables, 3 performance metrics)</vt:lpstr>
      <vt:lpstr>Brake Hub (4 design variables, 3 performance metrics)</vt:lpstr>
      <vt:lpstr>Transition Example</vt:lpstr>
      <vt:lpstr>Bike Frame (4 design variables, 3 performance metrics)</vt:lpstr>
      <vt:lpstr>Bike Frame</vt:lpstr>
      <vt:lpstr>Lamp (21 design parameters, 3 performance parameters)</vt:lpstr>
      <vt:lpstr>Lamp (21 design parameters, 3 performance parameters)</vt:lpstr>
      <vt:lpstr>Different Solutions with Same Performance</vt:lpstr>
      <vt:lpstr>Future Work</vt:lpstr>
      <vt:lpstr>Future Work</vt:lpstr>
      <vt:lpstr>Future Work</vt:lpstr>
      <vt:lpstr>Future Work</vt:lpstr>
      <vt:lpstr>Future Work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Tools for Product Design</dc:title>
  <dc:creator>adrianna</dc:creator>
  <cp:lastModifiedBy>adrianas</cp:lastModifiedBy>
  <cp:revision>985</cp:revision>
  <cp:lastPrinted>2017-10-20T20:44:39Z</cp:lastPrinted>
  <dcterms:created xsi:type="dcterms:W3CDTF">2017-09-11T19:22:41Z</dcterms:created>
  <dcterms:modified xsi:type="dcterms:W3CDTF">2020-11-23T16:08:54Z</dcterms:modified>
</cp:coreProperties>
</file>