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handoutMasterIdLst>
    <p:handoutMasterId r:id="rId21"/>
  </p:handout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1" r:id="rId9"/>
    <p:sldId id="264" r:id="rId10"/>
    <p:sldId id="268" r:id="rId11"/>
    <p:sldId id="265" r:id="rId12"/>
    <p:sldId id="271" r:id="rId13"/>
    <p:sldId id="266" r:id="rId14"/>
    <p:sldId id="267" r:id="rId15"/>
    <p:sldId id="269" r:id="rId16"/>
    <p:sldId id="270" r:id="rId17"/>
    <p:sldId id="272" r:id="rId18"/>
    <p:sldId id="273" r:id="rId19"/>
    <p:sldId id="274" r:id="rId20"/>
  </p:sldIdLst>
  <p:sldSz cx="9144000" cy="6858000" type="screen4x3"/>
  <p:notesSz cx="7315200" cy="96012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C7CDC47-00F9-400B-AEF0-652C2D7F7F73}" type="datetimeFigureOut">
              <a:rPr lang="en-US" smtClean="0"/>
              <a:t>9/22/2009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CF4607-CEC1-4701-B466-0F03A91B96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5CF4-1CE7-442B-8E77-76CEF9ADBCB6}" type="datetimeFigureOut">
              <a:rPr lang="en-US" smtClean="0"/>
              <a:pPr/>
              <a:t>9/22/2009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929F-268A-485C-9A68-52646D47C1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5CF4-1CE7-442B-8E77-76CEF9ADBCB6}" type="datetimeFigureOut">
              <a:rPr lang="en-US" smtClean="0"/>
              <a:pPr/>
              <a:t>9/22/2009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929F-268A-485C-9A68-52646D47C1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5CF4-1CE7-442B-8E77-76CEF9ADBCB6}" type="datetimeFigureOut">
              <a:rPr lang="en-US" smtClean="0"/>
              <a:pPr/>
              <a:t>9/22/2009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929F-268A-485C-9A68-52646D47C1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5CF4-1CE7-442B-8E77-76CEF9ADBCB6}" type="datetimeFigureOut">
              <a:rPr lang="en-US" smtClean="0"/>
              <a:pPr/>
              <a:t>9/22/2009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929F-268A-485C-9A68-52646D47C1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5CF4-1CE7-442B-8E77-76CEF9ADBCB6}" type="datetimeFigureOut">
              <a:rPr lang="en-US" smtClean="0"/>
              <a:pPr/>
              <a:t>9/22/2009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929F-268A-485C-9A68-52646D47C1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5CF4-1CE7-442B-8E77-76CEF9ADBCB6}" type="datetimeFigureOut">
              <a:rPr lang="en-US" smtClean="0"/>
              <a:pPr/>
              <a:t>9/22/2009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929F-268A-485C-9A68-52646D47C1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5CF4-1CE7-442B-8E77-76CEF9ADBCB6}" type="datetimeFigureOut">
              <a:rPr lang="en-US" smtClean="0"/>
              <a:pPr/>
              <a:t>9/22/2009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929F-268A-485C-9A68-52646D47C1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5CF4-1CE7-442B-8E77-76CEF9ADBCB6}" type="datetimeFigureOut">
              <a:rPr lang="en-US" smtClean="0"/>
              <a:pPr/>
              <a:t>9/22/2009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929F-268A-485C-9A68-52646D47C1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5CF4-1CE7-442B-8E77-76CEF9ADBCB6}" type="datetimeFigureOut">
              <a:rPr lang="en-US" smtClean="0"/>
              <a:pPr/>
              <a:t>9/22/2009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929F-268A-485C-9A68-52646D47C1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5CF4-1CE7-442B-8E77-76CEF9ADBCB6}" type="datetimeFigureOut">
              <a:rPr lang="en-US" smtClean="0"/>
              <a:pPr/>
              <a:t>9/22/2009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929F-268A-485C-9A68-52646D47C1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7B25CF4-1CE7-442B-8E77-76CEF9ADBCB6}" type="datetimeFigureOut">
              <a:rPr lang="en-US" smtClean="0"/>
              <a:pPr/>
              <a:t>9/22/2009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5B7929F-268A-485C-9A68-52646D47C1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7B25CF4-1CE7-442B-8E77-76CEF9ADBCB6}" type="datetimeFigureOut">
              <a:rPr lang="en-US" smtClean="0"/>
              <a:pPr/>
              <a:t>9/22/2009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5B7929F-268A-485C-9A68-52646D47C1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" Type="http://schemas.openxmlformats.org/officeDocument/2006/relationships/tags" Target="../tags/tag3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.xml"/><Relationship Id="rId1" Type="http://schemas.openxmlformats.org/officeDocument/2006/relationships/tags" Target="../tags/tag3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.xml"/><Relationship Id="rId1" Type="http://schemas.openxmlformats.org/officeDocument/2006/relationships/tags" Target="../tags/tag3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University of Namibia Visit Summary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Richard Anderson and Fred </a:t>
            </a:r>
            <a:r>
              <a:rPr lang="en-US" dirty="0" err="1" smtClean="0"/>
              <a:t>Videon</a:t>
            </a:r>
            <a:endParaRPr lang="en-US" dirty="0" smtClean="0"/>
          </a:p>
          <a:p>
            <a:r>
              <a:rPr lang="en-US" dirty="0" smtClean="0"/>
              <a:t>Department of Computer Science and Engineering</a:t>
            </a:r>
          </a:p>
          <a:p>
            <a:r>
              <a:rPr lang="en-US" dirty="0" smtClean="0"/>
              <a:t>University of Washington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Challenges in DL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Programs facing common difficulties</a:t>
            </a:r>
          </a:p>
          <a:p>
            <a:pPr lvl="1"/>
            <a:r>
              <a:rPr lang="en-US" dirty="0" smtClean="0"/>
              <a:t>Networking not reliable</a:t>
            </a:r>
          </a:p>
          <a:p>
            <a:pPr lvl="1"/>
            <a:r>
              <a:rPr lang="en-US" dirty="0" smtClean="0"/>
              <a:t>Challenge for instructors</a:t>
            </a:r>
          </a:p>
          <a:p>
            <a:pPr lvl="1"/>
            <a:r>
              <a:rPr lang="en-US" dirty="0" smtClean="0"/>
              <a:t>Failure discourages use</a:t>
            </a:r>
          </a:p>
          <a:p>
            <a:pPr lvl="1"/>
            <a:r>
              <a:rPr lang="en-US" dirty="0" smtClean="0"/>
              <a:t>Lack of on site technical support</a:t>
            </a:r>
          </a:p>
          <a:p>
            <a:pPr lvl="1"/>
            <a:r>
              <a:rPr lang="en-US" dirty="0" smtClean="0"/>
              <a:t>Audio and video quality</a:t>
            </a:r>
          </a:p>
          <a:p>
            <a:pPr lvl="1"/>
            <a:r>
              <a:rPr lang="en-US" dirty="0" smtClean="0"/>
              <a:t>Degradation of quality of local class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Digital Video Conferencing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ISDN </a:t>
            </a:r>
            <a:r>
              <a:rPr lang="en-US" dirty="0" err="1" smtClean="0"/>
              <a:t>Polycom</a:t>
            </a:r>
            <a:r>
              <a:rPr lang="en-US" dirty="0" smtClean="0"/>
              <a:t> solution</a:t>
            </a:r>
          </a:p>
          <a:p>
            <a:r>
              <a:rPr lang="en-US" dirty="0" smtClean="0"/>
              <a:t>Range of hardware at sites</a:t>
            </a:r>
          </a:p>
          <a:p>
            <a:r>
              <a:rPr lang="en-US" dirty="0" smtClean="0"/>
              <a:t>Aging equipment</a:t>
            </a:r>
          </a:p>
          <a:p>
            <a:r>
              <a:rPr lang="en-US" dirty="0" smtClean="0"/>
              <a:t>Difficulty in replacement / spare parts</a:t>
            </a:r>
          </a:p>
          <a:p>
            <a:r>
              <a:rPr lang="en-US" dirty="0" smtClean="0"/>
              <a:t>Advantages of ISDN</a:t>
            </a:r>
          </a:p>
          <a:p>
            <a:pPr lvl="1"/>
            <a:r>
              <a:rPr lang="en-US" dirty="0" smtClean="0"/>
              <a:t>Relatively low bandwidth</a:t>
            </a:r>
          </a:p>
          <a:p>
            <a:pPr lvl="1"/>
            <a:r>
              <a:rPr lang="en-US" dirty="0" smtClean="0"/>
              <a:t>Integrated audio</a:t>
            </a:r>
          </a:p>
          <a:p>
            <a:pPr lvl="1"/>
            <a:r>
              <a:rPr lang="en-US" dirty="0" smtClean="0"/>
              <a:t>Ease of deployment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Internet based video conferencing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Key issue – network bandwidth</a:t>
            </a:r>
          </a:p>
          <a:p>
            <a:pPr lvl="1"/>
            <a:r>
              <a:rPr lang="en-US" dirty="0" smtClean="0"/>
              <a:t>Fiber network available, but expensive</a:t>
            </a:r>
          </a:p>
          <a:p>
            <a:pPr lvl="1"/>
            <a:r>
              <a:rPr lang="en-US" dirty="0" smtClean="0"/>
              <a:t>Will require work with Telecom/ISPs</a:t>
            </a:r>
          </a:p>
          <a:p>
            <a:pPr lvl="1"/>
            <a:r>
              <a:rPr lang="en-US" dirty="0" smtClean="0"/>
              <a:t>Bandwidth requirement for high quality VC: 1mb/s</a:t>
            </a:r>
          </a:p>
          <a:p>
            <a:r>
              <a:rPr lang="en-US" dirty="0" smtClean="0"/>
              <a:t>Advantages to internet based VC</a:t>
            </a:r>
          </a:p>
          <a:p>
            <a:pPr lvl="1"/>
            <a:r>
              <a:rPr lang="en-US" dirty="0" smtClean="0"/>
              <a:t>Commodity </a:t>
            </a:r>
            <a:r>
              <a:rPr lang="en-US" smtClean="0"/>
              <a:t>PC hardware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Center of Excellence in Multimedia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Strategic area for </a:t>
            </a:r>
            <a:r>
              <a:rPr lang="en-US" dirty="0" err="1" smtClean="0"/>
              <a:t>UNam</a:t>
            </a:r>
            <a:endParaRPr lang="en-US" dirty="0" smtClean="0"/>
          </a:p>
          <a:p>
            <a:pPr lvl="1"/>
            <a:r>
              <a:rPr lang="en-US" dirty="0" smtClean="0"/>
              <a:t>Meet core needs for distance learning</a:t>
            </a:r>
          </a:p>
          <a:p>
            <a:pPr lvl="1"/>
            <a:r>
              <a:rPr lang="en-US" dirty="0" smtClean="0"/>
              <a:t>Fits very broadly with university needs</a:t>
            </a:r>
          </a:p>
          <a:p>
            <a:pPr lvl="1"/>
            <a:r>
              <a:rPr lang="en-US" dirty="0" smtClean="0"/>
              <a:t>Train students in important area</a:t>
            </a:r>
          </a:p>
          <a:p>
            <a:pPr lvl="1"/>
            <a:r>
              <a:rPr lang="en-US" dirty="0" smtClean="0"/>
              <a:t>Leadership in very significant area for Africa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Components of DL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Innovate in technology for distance learning in the context of existing educational programs</a:t>
            </a:r>
          </a:p>
          <a:p>
            <a:r>
              <a:rPr lang="en-US" dirty="0" smtClean="0"/>
              <a:t>Technologies</a:t>
            </a:r>
          </a:p>
          <a:p>
            <a:pPr lvl="1"/>
            <a:r>
              <a:rPr lang="en-US" dirty="0" smtClean="0"/>
              <a:t>Synchronous distance courses</a:t>
            </a:r>
          </a:p>
          <a:p>
            <a:pPr lvl="1"/>
            <a:r>
              <a:rPr lang="en-US" dirty="0" smtClean="0"/>
              <a:t>Classroom capture and replay</a:t>
            </a:r>
          </a:p>
          <a:p>
            <a:pPr lvl="1"/>
            <a:r>
              <a:rPr lang="en-US" dirty="0" smtClean="0"/>
              <a:t>Educational materials preparation and distribution</a:t>
            </a:r>
          </a:p>
          <a:p>
            <a:pPr lvl="1"/>
            <a:r>
              <a:rPr lang="en-US" dirty="0" smtClean="0"/>
              <a:t>Course management</a:t>
            </a:r>
          </a:p>
          <a:p>
            <a:r>
              <a:rPr lang="en-US" dirty="0" smtClean="0"/>
              <a:t>Educational issues</a:t>
            </a:r>
          </a:p>
          <a:p>
            <a:pPr lvl="1"/>
            <a:r>
              <a:rPr lang="en-US" dirty="0" smtClean="0"/>
              <a:t>Innovative pedagogy</a:t>
            </a:r>
          </a:p>
          <a:p>
            <a:pPr lvl="1"/>
            <a:r>
              <a:rPr lang="en-US" dirty="0" smtClean="0"/>
              <a:t>Instructor training</a:t>
            </a:r>
          </a:p>
          <a:p>
            <a:pPr lvl="1"/>
            <a:r>
              <a:rPr lang="en-US" dirty="0" smtClean="0"/>
              <a:t>Ensuring student engagement</a:t>
            </a:r>
          </a:p>
          <a:p>
            <a:pPr lvl="2"/>
            <a:r>
              <a:rPr lang="en-US" dirty="0" smtClean="0"/>
              <a:t>Facilitation</a:t>
            </a:r>
          </a:p>
          <a:p>
            <a:pPr lvl="1"/>
            <a:r>
              <a:rPr lang="en-US" dirty="0" smtClean="0"/>
              <a:t>Evaluation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Identify steps to build the collaboration between UW CSE and University of Namibia</a:t>
            </a:r>
          </a:p>
          <a:p>
            <a:pPr lvl="1"/>
            <a:r>
              <a:rPr lang="en-US" dirty="0" smtClean="0"/>
              <a:t>Concrete ways of working together that will lead to long term collaboration</a:t>
            </a:r>
          </a:p>
          <a:p>
            <a:pPr lvl="1"/>
            <a:r>
              <a:rPr lang="en-US" dirty="0" smtClean="0"/>
              <a:t>Action items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Areas of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Capacity building</a:t>
            </a:r>
          </a:p>
          <a:p>
            <a:pPr lvl="1"/>
            <a:r>
              <a:rPr lang="en-US" dirty="0" smtClean="0"/>
              <a:t>Look for US based instructors for visiting assignments.  [Get some additional info from </a:t>
            </a:r>
            <a:r>
              <a:rPr lang="en-US" dirty="0" err="1" smtClean="0"/>
              <a:t>Unam</a:t>
            </a:r>
            <a:r>
              <a:rPr lang="en-US" dirty="0" smtClean="0"/>
              <a:t>.]</a:t>
            </a:r>
          </a:p>
          <a:p>
            <a:r>
              <a:rPr lang="en-US" dirty="0" smtClean="0"/>
              <a:t>Undergraduate student projects</a:t>
            </a:r>
          </a:p>
          <a:p>
            <a:pPr lvl="1"/>
            <a:r>
              <a:rPr lang="en-US" dirty="0" smtClean="0"/>
              <a:t>Link U Nam, UW student groups for projects</a:t>
            </a:r>
          </a:p>
          <a:p>
            <a:pPr lvl="2"/>
            <a:r>
              <a:rPr lang="en-US" dirty="0" smtClean="0"/>
              <a:t>Cell phone data collection  (Open </a:t>
            </a:r>
            <a:r>
              <a:rPr lang="en-US" dirty="0" err="1" smtClean="0"/>
              <a:t>DataKit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Technology for remote regions course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Road map and DL evaluation</a:t>
            </a:r>
          </a:p>
          <a:p>
            <a:pPr lvl="1"/>
            <a:r>
              <a:rPr lang="en-US" dirty="0" smtClean="0"/>
              <a:t>Work with </a:t>
            </a:r>
            <a:r>
              <a:rPr lang="en-US" dirty="0" err="1" smtClean="0"/>
              <a:t>Mbale</a:t>
            </a:r>
            <a:r>
              <a:rPr lang="en-US" dirty="0" smtClean="0"/>
              <a:t> on this</a:t>
            </a:r>
          </a:p>
          <a:p>
            <a:r>
              <a:rPr lang="en-US" dirty="0" smtClean="0"/>
              <a:t>Video Conferencing</a:t>
            </a:r>
          </a:p>
          <a:p>
            <a:pPr lvl="1"/>
            <a:r>
              <a:rPr lang="en-US" dirty="0" smtClean="0"/>
              <a:t>Install </a:t>
            </a:r>
            <a:r>
              <a:rPr lang="en-US" dirty="0" err="1" smtClean="0"/>
              <a:t>ConferenceXP</a:t>
            </a:r>
            <a:r>
              <a:rPr lang="en-US" dirty="0" smtClean="0"/>
              <a:t> at U Nam</a:t>
            </a:r>
          </a:p>
          <a:p>
            <a:pPr lvl="1"/>
            <a:r>
              <a:rPr lang="en-US" dirty="0" smtClean="0"/>
              <a:t>Network diagnostics</a:t>
            </a:r>
          </a:p>
          <a:p>
            <a:pPr lvl="1"/>
            <a:r>
              <a:rPr lang="en-US" dirty="0" smtClean="0"/>
              <a:t>Test </a:t>
            </a:r>
            <a:r>
              <a:rPr lang="en-US" dirty="0" err="1" smtClean="0"/>
              <a:t>ConferenceXP</a:t>
            </a:r>
            <a:r>
              <a:rPr lang="en-US" dirty="0" smtClean="0"/>
              <a:t> with UW </a:t>
            </a:r>
          </a:p>
          <a:p>
            <a:pPr lvl="1"/>
            <a:r>
              <a:rPr lang="en-US" dirty="0" smtClean="0"/>
              <a:t>UW Lecture for U Nam class</a:t>
            </a:r>
          </a:p>
          <a:p>
            <a:pPr lvl="1"/>
            <a:r>
              <a:rPr lang="en-US" dirty="0" smtClean="0"/>
              <a:t>Test Conference XP between U Nam sites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Larger project</a:t>
            </a:r>
          </a:p>
          <a:p>
            <a:pPr lvl="1"/>
            <a:r>
              <a:rPr lang="en-US" dirty="0" smtClean="0"/>
              <a:t>Identify distance learning pilot project for synchronous and asynchronous technologies</a:t>
            </a:r>
          </a:p>
          <a:p>
            <a:pPr lvl="1"/>
            <a:r>
              <a:rPr lang="en-US" dirty="0" smtClean="0"/>
              <a:t>Project scope documents</a:t>
            </a:r>
          </a:p>
          <a:p>
            <a:r>
              <a:rPr lang="en-US" dirty="0" smtClean="0"/>
              <a:t>Funding</a:t>
            </a:r>
          </a:p>
          <a:p>
            <a:pPr lvl="1"/>
            <a:r>
              <a:rPr lang="en-US" dirty="0" smtClean="0"/>
              <a:t>Identify funding options</a:t>
            </a:r>
          </a:p>
          <a:p>
            <a:pPr lvl="1"/>
            <a:r>
              <a:rPr lang="en-US" dirty="0" smtClean="0"/>
              <a:t>Talk with Microsoft Namibia and Microsoft 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Potential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 Nam Foundation </a:t>
            </a:r>
            <a:r>
              <a:rPr lang="en-US" dirty="0" err="1" smtClean="0"/>
              <a:t>highschool</a:t>
            </a:r>
            <a:r>
              <a:rPr lang="en-US" dirty="0" smtClean="0"/>
              <a:t> classes</a:t>
            </a:r>
          </a:p>
          <a:p>
            <a:pPr lvl="1"/>
            <a:r>
              <a:rPr lang="en-US" dirty="0" smtClean="0"/>
              <a:t>Courses to prepare HS grads for </a:t>
            </a:r>
            <a:r>
              <a:rPr lang="en-US" smtClean="0"/>
              <a:t>UNam</a:t>
            </a:r>
            <a:endParaRPr lang="en-US" dirty="0" smtClean="0"/>
          </a:p>
          <a:p>
            <a:pPr lvl="1"/>
            <a:r>
              <a:rPr lang="en-US" dirty="0" smtClean="0"/>
              <a:t>Offer HS course between U Nam and learning centers using </a:t>
            </a:r>
            <a:r>
              <a:rPr lang="en-US" dirty="0" err="1" smtClean="0"/>
              <a:t>ConferenceXP</a:t>
            </a:r>
            <a:endParaRPr lang="en-US" dirty="0" smtClean="0"/>
          </a:p>
          <a:p>
            <a:pPr lvl="2"/>
            <a:r>
              <a:rPr lang="en-US" dirty="0" smtClean="0"/>
              <a:t>Live offerings via Conference XP</a:t>
            </a:r>
          </a:p>
          <a:p>
            <a:pPr lvl="2"/>
            <a:r>
              <a:rPr lang="en-US" dirty="0" smtClean="0"/>
              <a:t>Record lessons and make available on DVD / Cell phones</a:t>
            </a:r>
          </a:p>
          <a:p>
            <a:pPr lvl="2"/>
            <a:r>
              <a:rPr lang="en-US" dirty="0" smtClean="0"/>
              <a:t>Show at learning centers with facilitators</a:t>
            </a:r>
          </a:p>
          <a:p>
            <a:pPr lvl="1"/>
            <a:r>
              <a:rPr lang="en-US" dirty="0" smtClean="0"/>
              <a:t>Requirements</a:t>
            </a:r>
          </a:p>
          <a:p>
            <a:pPr lvl="2"/>
            <a:r>
              <a:rPr lang="en-US" dirty="0" err="1" smtClean="0"/>
              <a:t>Collab</a:t>
            </a:r>
            <a:r>
              <a:rPr lang="en-US" dirty="0" smtClean="0"/>
              <a:t> with Foundation on arranging class (Math?)</a:t>
            </a:r>
          </a:p>
          <a:p>
            <a:pPr lvl="2"/>
            <a:r>
              <a:rPr lang="en-US" dirty="0" smtClean="0"/>
              <a:t>ADSL lines to sites (2 Mb/s)</a:t>
            </a:r>
          </a:p>
          <a:p>
            <a:pPr lvl="2"/>
            <a:r>
              <a:rPr lang="en-US" dirty="0" smtClean="0"/>
              <a:t>Tablet PC and some other equip for U Nam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Visit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Seattle  visit  by VC and PVC</a:t>
            </a:r>
          </a:p>
          <a:p>
            <a:pPr lvl="1"/>
            <a:r>
              <a:rPr lang="en-US" dirty="0" smtClean="0"/>
              <a:t>ITech meeting</a:t>
            </a:r>
          </a:p>
          <a:p>
            <a:pPr lvl="1"/>
            <a:r>
              <a:rPr lang="en-US" dirty="0" smtClean="0"/>
              <a:t>Visit to CSE</a:t>
            </a:r>
          </a:p>
          <a:p>
            <a:r>
              <a:rPr lang="en-US" dirty="0" smtClean="0"/>
              <a:t>Email correspondence with Dr. </a:t>
            </a:r>
            <a:r>
              <a:rPr lang="en-US" dirty="0" err="1" smtClean="0"/>
              <a:t>Mbale</a:t>
            </a:r>
            <a:endParaRPr lang="en-US" dirty="0" smtClean="0"/>
          </a:p>
          <a:p>
            <a:r>
              <a:rPr lang="en-US" dirty="0" smtClean="0"/>
              <a:t>ITech discussions</a:t>
            </a:r>
          </a:p>
          <a:p>
            <a:pPr lvl="1"/>
            <a:r>
              <a:rPr lang="en-US" dirty="0" smtClean="0"/>
              <a:t>Meeting with Ann Downer</a:t>
            </a:r>
          </a:p>
          <a:p>
            <a:pPr lvl="1"/>
            <a:r>
              <a:rPr lang="en-US" dirty="0" smtClean="0"/>
              <a:t>Presentation to ITech staff in Seattle</a:t>
            </a:r>
          </a:p>
          <a:p>
            <a:pPr lvl="1"/>
            <a:r>
              <a:rPr lang="en-US" dirty="0" smtClean="0"/>
              <a:t>Meetings with </a:t>
            </a:r>
            <a:r>
              <a:rPr lang="en-US" dirty="0" err="1" smtClean="0"/>
              <a:t>Lina</a:t>
            </a:r>
            <a:r>
              <a:rPr lang="en-US" dirty="0" smtClean="0"/>
              <a:t> Rothman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University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University of Namibia international efforts</a:t>
            </a:r>
          </a:p>
          <a:p>
            <a:r>
              <a:rPr lang="en-US" dirty="0" smtClean="0"/>
              <a:t>UW-ITech-</a:t>
            </a:r>
            <a:r>
              <a:rPr lang="en-US" dirty="0" err="1" smtClean="0"/>
              <a:t>UNam</a:t>
            </a:r>
            <a:r>
              <a:rPr lang="en-US" dirty="0" smtClean="0"/>
              <a:t> collaboration</a:t>
            </a:r>
          </a:p>
          <a:p>
            <a:pPr lvl="1"/>
            <a:r>
              <a:rPr lang="en-US" dirty="0" smtClean="0"/>
              <a:t>MPH Program</a:t>
            </a:r>
          </a:p>
          <a:p>
            <a:pPr lvl="1"/>
            <a:r>
              <a:rPr lang="en-US" dirty="0" smtClean="0"/>
              <a:t>Department of Global Health</a:t>
            </a:r>
          </a:p>
          <a:p>
            <a:pPr lvl="2"/>
            <a:r>
              <a:rPr lang="en-US" dirty="0" smtClean="0"/>
              <a:t>King Holmes visit in November</a:t>
            </a:r>
          </a:p>
          <a:p>
            <a:r>
              <a:rPr lang="en-US" dirty="0" smtClean="0"/>
              <a:t>UW CSE</a:t>
            </a:r>
          </a:p>
          <a:p>
            <a:pPr lvl="1"/>
            <a:r>
              <a:rPr lang="en-US" dirty="0" smtClean="0"/>
              <a:t>Center for Collaborative Technologies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Visit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Explore potential for collaboration</a:t>
            </a:r>
          </a:p>
          <a:p>
            <a:pPr lvl="1"/>
            <a:r>
              <a:rPr lang="en-US" dirty="0" smtClean="0"/>
              <a:t>Distance learning programs at </a:t>
            </a:r>
            <a:r>
              <a:rPr lang="en-US" dirty="0" err="1" smtClean="0"/>
              <a:t>UNam</a:t>
            </a:r>
            <a:endParaRPr lang="en-US" dirty="0" smtClean="0"/>
          </a:p>
          <a:p>
            <a:pPr lvl="1"/>
            <a:r>
              <a:rPr lang="en-US" dirty="0" smtClean="0"/>
              <a:t>Ties with computer science department</a:t>
            </a:r>
          </a:p>
          <a:p>
            <a:pPr lvl="1"/>
            <a:r>
              <a:rPr lang="en-US" dirty="0" smtClean="0"/>
              <a:t>Broader university ties (science and engineering)</a:t>
            </a:r>
          </a:p>
          <a:p>
            <a:pPr lvl="1"/>
            <a:r>
              <a:rPr lang="en-US" dirty="0" smtClean="0"/>
              <a:t>Projects with ITech</a:t>
            </a:r>
          </a:p>
          <a:p>
            <a:r>
              <a:rPr lang="en-US" dirty="0" smtClean="0"/>
              <a:t>Background assessment</a:t>
            </a:r>
          </a:p>
          <a:p>
            <a:pPr lvl="1"/>
            <a:r>
              <a:rPr lang="en-US" dirty="0" smtClean="0"/>
              <a:t>University of Namibia</a:t>
            </a:r>
          </a:p>
          <a:p>
            <a:pPr lvl="1"/>
            <a:r>
              <a:rPr lang="en-US" dirty="0" smtClean="0"/>
              <a:t>Distance learning programs</a:t>
            </a:r>
          </a:p>
          <a:p>
            <a:pPr lvl="1"/>
            <a:r>
              <a:rPr lang="en-US" dirty="0" smtClean="0"/>
              <a:t>Educational Technology use</a:t>
            </a:r>
          </a:p>
          <a:p>
            <a:pPr lvl="1"/>
            <a:r>
              <a:rPr lang="en-US" dirty="0" smtClean="0"/>
              <a:t>National infrastructure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Visit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Visit scheduling</a:t>
            </a:r>
          </a:p>
          <a:p>
            <a:pPr lvl="1"/>
            <a:r>
              <a:rPr lang="en-US" dirty="0" smtClean="0"/>
              <a:t>Sept 14 – 19</a:t>
            </a:r>
          </a:p>
          <a:p>
            <a:pPr lvl="1"/>
            <a:r>
              <a:rPr lang="en-US" dirty="0" smtClean="0"/>
              <a:t>Arranged on short notice</a:t>
            </a:r>
          </a:p>
          <a:p>
            <a:pPr lvl="1"/>
            <a:r>
              <a:rPr lang="en-US" dirty="0" smtClean="0"/>
              <a:t>Spring break at </a:t>
            </a:r>
            <a:r>
              <a:rPr lang="en-US" dirty="0" err="1" smtClean="0"/>
              <a:t>UNam</a:t>
            </a:r>
            <a:endParaRPr lang="en-US" dirty="0" smtClean="0"/>
          </a:p>
          <a:p>
            <a:r>
              <a:rPr lang="en-US" dirty="0" smtClean="0"/>
              <a:t>Monday, September 14</a:t>
            </a:r>
          </a:p>
          <a:p>
            <a:pPr lvl="1"/>
            <a:r>
              <a:rPr lang="en-US" dirty="0" smtClean="0"/>
              <a:t>ITech office, </a:t>
            </a:r>
            <a:r>
              <a:rPr lang="en-US" dirty="0" err="1" smtClean="0"/>
              <a:t>Dega</a:t>
            </a:r>
            <a:r>
              <a:rPr lang="en-US" dirty="0" smtClean="0"/>
              <a:t> </a:t>
            </a:r>
            <a:r>
              <a:rPr lang="en-US" dirty="0" smtClean="0"/>
              <a:t>Ali</a:t>
            </a:r>
          </a:p>
          <a:p>
            <a:pPr lvl="1"/>
            <a:r>
              <a:rPr lang="en-US" dirty="0" smtClean="0"/>
              <a:t>U. Nam.  Learning Center</a:t>
            </a:r>
          </a:p>
          <a:p>
            <a:pPr lvl="2"/>
            <a:r>
              <a:rPr lang="en-US" dirty="0" smtClean="0"/>
              <a:t>Dr. Jameson </a:t>
            </a:r>
            <a:r>
              <a:rPr lang="en-US" dirty="0" err="1" smtClean="0"/>
              <a:t>Mbale</a:t>
            </a:r>
            <a:r>
              <a:rPr lang="en-US" dirty="0" smtClean="0"/>
              <a:t>, </a:t>
            </a:r>
            <a:r>
              <a:rPr lang="en-US" dirty="0" err="1" smtClean="0"/>
              <a:t>Kauna</a:t>
            </a:r>
            <a:r>
              <a:rPr lang="en-US" dirty="0" smtClean="0"/>
              <a:t> </a:t>
            </a:r>
            <a:r>
              <a:rPr lang="en-US" dirty="0" err="1" smtClean="0"/>
              <a:t>Mufeti</a:t>
            </a:r>
            <a:r>
              <a:rPr lang="en-US" dirty="0" smtClean="0"/>
              <a:t>, Johannes </a:t>
            </a:r>
            <a:r>
              <a:rPr lang="en-US" dirty="0" err="1" smtClean="0"/>
              <a:t>Nambili</a:t>
            </a:r>
            <a:endParaRPr lang="en-US" dirty="0" smtClean="0"/>
          </a:p>
          <a:p>
            <a:pPr lvl="2"/>
            <a:r>
              <a:rPr lang="en-US" dirty="0" smtClean="0"/>
              <a:t>DVC classroom with N. Campus</a:t>
            </a:r>
          </a:p>
          <a:p>
            <a:pPr lvl="1"/>
            <a:r>
              <a:rPr lang="en-US" dirty="0" smtClean="0"/>
              <a:t>U. Nam.  Department of Computer Science</a:t>
            </a:r>
          </a:p>
          <a:p>
            <a:pPr lvl="1"/>
            <a:r>
              <a:rPr lang="en-US" dirty="0" smtClean="0"/>
              <a:t>Department of External Studies</a:t>
            </a:r>
          </a:p>
          <a:p>
            <a:pPr lvl="2"/>
            <a:r>
              <a:rPr lang="en-US" dirty="0" smtClean="0"/>
              <a:t>Dr. </a:t>
            </a:r>
            <a:r>
              <a:rPr lang="en-US" dirty="0" err="1" smtClean="0"/>
              <a:t>Trudie</a:t>
            </a:r>
            <a:r>
              <a:rPr lang="en-US" dirty="0" smtClean="0"/>
              <a:t> </a:t>
            </a:r>
            <a:r>
              <a:rPr lang="en-US" dirty="0" err="1" smtClean="0"/>
              <a:t>Frindt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Visit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Tuesday,  September 15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PVC Meeting</a:t>
            </a:r>
          </a:p>
          <a:p>
            <a:pPr lvl="1"/>
            <a:r>
              <a:rPr lang="en-US" dirty="0" smtClean="0"/>
              <a:t>Dean of Science, Prof. </a:t>
            </a:r>
            <a:r>
              <a:rPr lang="en-US" dirty="0" err="1" smtClean="0"/>
              <a:t>Kiremire</a:t>
            </a:r>
            <a:endParaRPr lang="en-US" dirty="0" smtClean="0"/>
          </a:p>
          <a:p>
            <a:pPr lvl="1"/>
            <a:r>
              <a:rPr lang="en-US" dirty="0" smtClean="0"/>
              <a:t>Dean of Medicine, Dr. </a:t>
            </a:r>
            <a:r>
              <a:rPr lang="en-US" dirty="0" err="1" smtClean="0"/>
              <a:t>Haoses-Gorases</a:t>
            </a:r>
            <a:endParaRPr lang="en-US" dirty="0" smtClean="0"/>
          </a:p>
          <a:p>
            <a:pPr lvl="1"/>
            <a:r>
              <a:rPr lang="en-US" dirty="0" smtClean="0"/>
              <a:t>Dean of Agriculture at </a:t>
            </a:r>
            <a:r>
              <a:rPr lang="en-US" dirty="0" err="1" smtClean="0"/>
              <a:t>Neudam</a:t>
            </a:r>
            <a:endParaRPr lang="en-US" dirty="0" smtClean="0"/>
          </a:p>
          <a:p>
            <a:pPr lvl="2"/>
            <a:r>
              <a:rPr lang="en-US" dirty="0" smtClean="0"/>
              <a:t>Discussion of DL experiences</a:t>
            </a:r>
          </a:p>
          <a:p>
            <a:r>
              <a:rPr lang="en-US" dirty="0" smtClean="0"/>
              <a:t>Wednesday, September 16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DVC Discussion at ITech</a:t>
            </a:r>
          </a:p>
          <a:p>
            <a:pPr lvl="1"/>
            <a:r>
              <a:rPr lang="en-US" dirty="0" smtClean="0"/>
              <a:t>Namibia Telecom</a:t>
            </a:r>
          </a:p>
          <a:p>
            <a:pPr lvl="1"/>
            <a:r>
              <a:rPr lang="en-US" dirty="0" smtClean="0"/>
              <a:t>Travel to </a:t>
            </a:r>
            <a:r>
              <a:rPr lang="en-US" dirty="0" err="1" smtClean="0"/>
              <a:t>Oshakati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Visit Program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Thursday, September 17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North Campus, </a:t>
            </a:r>
            <a:r>
              <a:rPr lang="en-US" dirty="0" err="1" smtClean="0"/>
              <a:t>Oshakati</a:t>
            </a:r>
            <a:endParaRPr lang="en-US" dirty="0" smtClean="0"/>
          </a:p>
          <a:p>
            <a:pPr lvl="1"/>
            <a:r>
              <a:rPr lang="en-US" dirty="0" smtClean="0"/>
              <a:t>College of Engineering, </a:t>
            </a:r>
            <a:r>
              <a:rPr lang="en-US" dirty="0" err="1" smtClean="0"/>
              <a:t>Ongwediva</a:t>
            </a:r>
            <a:endParaRPr lang="en-US" dirty="0" smtClean="0"/>
          </a:p>
          <a:p>
            <a:pPr lvl="1"/>
            <a:r>
              <a:rPr lang="en-US" dirty="0" smtClean="0"/>
              <a:t>College of </a:t>
            </a:r>
            <a:r>
              <a:rPr lang="en-US" dirty="0" smtClean="0"/>
              <a:t>Agriculture, </a:t>
            </a:r>
            <a:r>
              <a:rPr lang="en-US" dirty="0" err="1" smtClean="0"/>
              <a:t>Ogongo</a:t>
            </a:r>
            <a:endParaRPr lang="en-US" dirty="0" smtClean="0"/>
          </a:p>
          <a:p>
            <a:r>
              <a:rPr lang="en-US" dirty="0" smtClean="0"/>
              <a:t>Friday</a:t>
            </a:r>
          </a:p>
          <a:p>
            <a:pPr lvl="1"/>
            <a:r>
              <a:rPr lang="en-US" dirty="0" smtClean="0"/>
              <a:t>Travel by road to Windhoek</a:t>
            </a:r>
          </a:p>
          <a:p>
            <a:r>
              <a:rPr lang="en-US" dirty="0" smtClean="0"/>
              <a:t>Saturday, September 19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ITech meeting</a:t>
            </a:r>
          </a:p>
          <a:p>
            <a:pPr lvl="1"/>
            <a:r>
              <a:rPr lang="en-US" dirty="0" smtClean="0"/>
              <a:t>Lunch with </a:t>
            </a:r>
            <a:r>
              <a:rPr lang="en-US" dirty="0" smtClean="0"/>
              <a:t>PVC</a:t>
            </a:r>
          </a:p>
          <a:p>
            <a:r>
              <a:rPr lang="en-US" dirty="0" smtClean="0"/>
              <a:t>Sunday, September 20th</a:t>
            </a:r>
            <a:endParaRPr lang="en-US" dirty="0" smtClean="0"/>
          </a:p>
          <a:p>
            <a:pPr lvl="1"/>
            <a:r>
              <a:rPr lang="en-US" dirty="0" smtClean="0"/>
              <a:t>Dinner with </a:t>
            </a:r>
            <a:r>
              <a:rPr lang="en-US" dirty="0" err="1" smtClean="0"/>
              <a:t>Dega</a:t>
            </a:r>
            <a:r>
              <a:rPr lang="en-US" dirty="0" smtClean="0"/>
              <a:t> </a:t>
            </a:r>
            <a:r>
              <a:rPr lang="en-US" dirty="0" smtClean="0"/>
              <a:t>Ali</a:t>
            </a:r>
          </a:p>
          <a:p>
            <a:pPr lvl="1"/>
            <a:r>
              <a:rPr lang="en-US" dirty="0" smtClean="0"/>
              <a:t>Depart to Seattle (via Johannesburg, Paris)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Initial Impressions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University of Namibia</a:t>
            </a:r>
          </a:p>
          <a:p>
            <a:pPr lvl="1"/>
            <a:r>
              <a:rPr lang="en-US" dirty="0" smtClean="0"/>
              <a:t>Good physical facilities</a:t>
            </a:r>
          </a:p>
          <a:p>
            <a:pPr lvl="2"/>
            <a:r>
              <a:rPr lang="en-US" dirty="0" smtClean="0"/>
              <a:t>College of Engineering in </a:t>
            </a:r>
            <a:r>
              <a:rPr lang="en-US" dirty="0" err="1" smtClean="0"/>
              <a:t>Ongwediva</a:t>
            </a:r>
            <a:r>
              <a:rPr lang="en-US" dirty="0" smtClean="0"/>
              <a:t> </a:t>
            </a:r>
            <a:r>
              <a:rPr lang="en-US" dirty="0" smtClean="0"/>
              <a:t>– Wow!</a:t>
            </a:r>
          </a:p>
          <a:p>
            <a:pPr lvl="1"/>
            <a:r>
              <a:rPr lang="en-US" dirty="0" smtClean="0"/>
              <a:t>Staffing challenges </a:t>
            </a:r>
          </a:p>
          <a:p>
            <a:pPr lvl="1"/>
            <a:r>
              <a:rPr lang="en-US" dirty="0" smtClean="0"/>
              <a:t>Program growth</a:t>
            </a:r>
          </a:p>
          <a:p>
            <a:pPr lvl="1"/>
            <a:r>
              <a:rPr lang="en-US" dirty="0" smtClean="0"/>
              <a:t>Teaching load</a:t>
            </a:r>
          </a:p>
          <a:p>
            <a:r>
              <a:rPr lang="en-US" dirty="0" smtClean="0"/>
              <a:t>National infrastructure</a:t>
            </a:r>
          </a:p>
          <a:p>
            <a:pPr lvl="1"/>
            <a:r>
              <a:rPr lang="en-US" dirty="0" smtClean="0"/>
              <a:t>Optical fiber backbone</a:t>
            </a:r>
          </a:p>
          <a:p>
            <a:pPr lvl="1"/>
            <a:r>
              <a:rPr lang="en-US" dirty="0" smtClean="0"/>
              <a:t>Telephone coverage</a:t>
            </a:r>
          </a:p>
          <a:p>
            <a:pPr lvl="1"/>
            <a:r>
              <a:rPr lang="en-US" dirty="0" smtClean="0"/>
              <a:t>Improving international connections</a:t>
            </a:r>
          </a:p>
          <a:p>
            <a:pPr lvl="1"/>
            <a:r>
              <a:rPr lang="en-US" dirty="0" smtClean="0"/>
              <a:t>Expensive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Distance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Range of programs</a:t>
            </a:r>
          </a:p>
          <a:p>
            <a:pPr lvl="1"/>
            <a:r>
              <a:rPr lang="en-US" dirty="0" smtClean="0"/>
              <a:t>Department of external studies</a:t>
            </a:r>
          </a:p>
          <a:p>
            <a:pPr lvl="1"/>
            <a:r>
              <a:rPr lang="en-US" dirty="0" smtClean="0"/>
              <a:t>Main campus offerings</a:t>
            </a:r>
          </a:p>
          <a:p>
            <a:pPr lvl="1"/>
            <a:r>
              <a:rPr lang="en-US" dirty="0" smtClean="0"/>
              <a:t>College of Agriculture (</a:t>
            </a:r>
            <a:r>
              <a:rPr lang="en-US" dirty="0" err="1" smtClean="0"/>
              <a:t>UNam</a:t>
            </a:r>
            <a:r>
              <a:rPr lang="en-US" dirty="0" smtClean="0"/>
              <a:t>, </a:t>
            </a:r>
            <a:r>
              <a:rPr lang="en-US" dirty="0" err="1" smtClean="0"/>
              <a:t>Neudam</a:t>
            </a:r>
            <a:r>
              <a:rPr lang="en-US" dirty="0" smtClean="0"/>
              <a:t>, </a:t>
            </a:r>
            <a:r>
              <a:rPr lang="en-US" dirty="0" err="1" smtClean="0"/>
              <a:t>Ogango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College of Engineering</a:t>
            </a:r>
          </a:p>
          <a:p>
            <a:pPr lvl="1"/>
            <a:r>
              <a:rPr lang="en-US" dirty="0" smtClean="0"/>
              <a:t>Masters in Public Health</a:t>
            </a:r>
          </a:p>
          <a:p>
            <a:r>
              <a:rPr lang="en-US" dirty="0" smtClean="0"/>
              <a:t>Tremendous potential / need for DL</a:t>
            </a:r>
          </a:p>
          <a:p>
            <a:r>
              <a:rPr lang="en-US" dirty="0" smtClean="0"/>
              <a:t>Strategies</a:t>
            </a:r>
          </a:p>
          <a:p>
            <a:pPr lvl="1"/>
            <a:r>
              <a:rPr lang="en-US" dirty="0" smtClean="0"/>
              <a:t>Synchronous</a:t>
            </a:r>
          </a:p>
          <a:p>
            <a:pPr lvl="1"/>
            <a:r>
              <a:rPr lang="en-US" dirty="0" smtClean="0"/>
              <a:t>Asynchronous</a:t>
            </a:r>
          </a:p>
          <a:p>
            <a:pPr lvl="1"/>
            <a:r>
              <a:rPr lang="en-US" dirty="0" smtClean="0"/>
              <a:t>Correspondence course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206</TotalTime>
  <Words>741</Words>
  <Application>Microsoft Office PowerPoint</Application>
  <PresentationFormat>On-screen Show (4:3)</PresentationFormat>
  <Paragraphs>174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Module</vt:lpstr>
      <vt:lpstr>University of Namibia Visit Summary</vt:lpstr>
      <vt:lpstr>Visit Background</vt:lpstr>
      <vt:lpstr>University context</vt:lpstr>
      <vt:lpstr>Visit goals</vt:lpstr>
      <vt:lpstr>Visit Program</vt:lpstr>
      <vt:lpstr>Visit Program</vt:lpstr>
      <vt:lpstr>Visit Program III</vt:lpstr>
      <vt:lpstr>Initial Impressions</vt:lpstr>
      <vt:lpstr>Distance learning</vt:lpstr>
      <vt:lpstr>Challenges in DL</vt:lpstr>
      <vt:lpstr>Digital Video Conferencing </vt:lpstr>
      <vt:lpstr>Internet based video conferencing</vt:lpstr>
      <vt:lpstr>Center of Excellence in Multimedia Technologies</vt:lpstr>
      <vt:lpstr>Components of DL Center</vt:lpstr>
      <vt:lpstr>Next steps</vt:lpstr>
      <vt:lpstr>Areas of collaboration</vt:lpstr>
      <vt:lpstr>Collaboration</vt:lpstr>
      <vt:lpstr>Collaboration</vt:lpstr>
      <vt:lpstr>Potential project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Namibia Visit Summary</dc:title>
  <dc:creator>cse</dc:creator>
  <cp:lastModifiedBy>Richard Anderson</cp:lastModifiedBy>
  <cp:revision>24</cp:revision>
  <dcterms:created xsi:type="dcterms:W3CDTF">2009-09-18T08:30:22Z</dcterms:created>
  <dcterms:modified xsi:type="dcterms:W3CDTF">2009-09-22T18:55:42Z</dcterms:modified>
</cp:coreProperties>
</file>