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4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9" r:id="rId32"/>
    <p:sldId id="334" r:id="rId33"/>
    <p:sldId id="335" r:id="rId34"/>
    <p:sldId id="336" r:id="rId35"/>
    <p:sldId id="337" r:id="rId36"/>
    <p:sldId id="338" r:id="rId37"/>
    <p:sldId id="340" r:id="rId38"/>
    <p:sldId id="342" r:id="rId39"/>
    <p:sldId id="34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sen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0EF4E-98D0-4E71-B783-00F4E77334F4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BACF1-4CE0-49AD-9553-5A942E12DD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0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Sept 25, 2012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htmlimg4.scribdassets.com/1aqj61dx4w1242tg/images/4-4d56af5991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5225"/>
            <a:ext cx="7543800" cy="2593975"/>
          </a:xfrm>
        </p:spPr>
        <p:txBody>
          <a:bodyPr/>
          <a:lstStyle/>
          <a:p>
            <a:r>
              <a:rPr lang="en-US" dirty="0" smtClean="0"/>
              <a:t>From Digital </a:t>
            </a:r>
            <a:r>
              <a:rPr lang="en-US" dirty="0" err="1" smtClean="0"/>
              <a:t>StudyHall</a:t>
            </a:r>
            <a:r>
              <a:rPr lang="en-US" dirty="0" smtClean="0"/>
              <a:t> to Digital </a:t>
            </a:r>
            <a:r>
              <a:rPr lang="en-US" dirty="0" err="1" smtClean="0"/>
              <a:t>PublicHealth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646176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Richard Anderson</a:t>
            </a:r>
            <a:endParaRPr lang="en-US" dirty="0"/>
          </a:p>
          <a:p>
            <a:r>
              <a:rPr lang="en-US" dirty="0" smtClean="0"/>
              <a:t>Department of Computer Science and Engineering</a:t>
            </a:r>
          </a:p>
          <a:p>
            <a:r>
              <a:rPr lang="en-US" dirty="0" smtClean="0"/>
              <a:t>University of Washington,  Seattle, USA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2676053" cy="202060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0" name="Picture 2" descr="IMG_558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19400" cy="1905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7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Digital Green?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Video based education for farmers</a:t>
            </a:r>
          </a:p>
          <a:p>
            <a:r>
              <a:rPr lang="en-US" dirty="0" smtClean="0"/>
              <a:t>Community created videos demonstrating agricultural practices</a:t>
            </a:r>
          </a:p>
          <a:p>
            <a:r>
              <a:rPr lang="en-US" dirty="0" smtClean="0"/>
              <a:t>Facilitated showings of videos in farmer groups</a:t>
            </a:r>
          </a:p>
          <a:p>
            <a:r>
              <a:rPr lang="en-US" dirty="0" smtClean="0"/>
              <a:t>Digital Green (NGO) providing technology, training, content archive and advocacy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1" r="10172" b="5050"/>
          <a:stretch/>
        </p:blipFill>
        <p:spPr bwMode="auto">
          <a:xfrm>
            <a:off x="4741026" y="3810000"/>
            <a:ext cx="338328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dsh.cs.washington.edu:8000/distance/snaps/A1_DG2/DG2_5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86" y="1524000"/>
            <a:ext cx="338511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 History: The Idea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Apply Digital </a:t>
            </a:r>
            <a:r>
              <a:rPr lang="en-US" dirty="0" err="1" smtClean="0"/>
              <a:t>StudyHall</a:t>
            </a:r>
            <a:r>
              <a:rPr lang="en-US" dirty="0" smtClean="0"/>
              <a:t> to agriculture</a:t>
            </a:r>
          </a:p>
          <a:p>
            <a:r>
              <a:rPr lang="en-US" dirty="0" smtClean="0"/>
              <a:t>Formative research conducted with Bangalore based NGO (Green)</a:t>
            </a:r>
          </a:p>
          <a:p>
            <a:pPr lvl="1"/>
            <a:r>
              <a:rPr lang="en-US" dirty="0" smtClean="0"/>
              <a:t>Promote organic farming practices</a:t>
            </a:r>
          </a:p>
          <a:p>
            <a:pPr lvl="1"/>
            <a:r>
              <a:rPr lang="en-US" dirty="0" smtClean="0"/>
              <a:t>Film extension workers introducing practices</a:t>
            </a:r>
          </a:p>
          <a:p>
            <a:pPr lvl="1"/>
            <a:r>
              <a:rPr lang="en-US" dirty="0" smtClean="0"/>
              <a:t>Public showings in evenings</a:t>
            </a:r>
          </a:p>
          <a:p>
            <a:r>
              <a:rPr lang="en-US" dirty="0" err="1" smtClean="0"/>
              <a:t>Rikin</a:t>
            </a:r>
            <a:r>
              <a:rPr lang="en-US" dirty="0" smtClean="0"/>
              <a:t> Gandhi started work at MSRI as a volunteer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http://dsh.cs.washington.edu:8000/distance/snaps/A0_DG1/DG1_200_5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390775" cy="3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sh.cs.washington.edu:8000/distance/snaps/A0_DG1/DG1_500_4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12619"/>
            <a:ext cx="5151120" cy="23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 History: Experimentation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Video creation</a:t>
            </a:r>
          </a:p>
          <a:p>
            <a:pPr lvl="1"/>
            <a:r>
              <a:rPr lang="en-US" dirty="0" smtClean="0"/>
              <a:t>Wide range of topics and video styles</a:t>
            </a:r>
          </a:p>
          <a:p>
            <a:r>
              <a:rPr lang="en-US" dirty="0" smtClean="0"/>
              <a:t>Screening methodologies</a:t>
            </a:r>
          </a:p>
          <a:p>
            <a:pPr lvl="1"/>
            <a:r>
              <a:rPr lang="en-US" dirty="0" smtClean="0"/>
              <a:t>In homes</a:t>
            </a:r>
          </a:p>
          <a:p>
            <a:pPr lvl="1"/>
            <a:r>
              <a:rPr lang="en-US" dirty="0" smtClean="0"/>
              <a:t>In public square</a:t>
            </a:r>
          </a:p>
          <a:p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Hire ‘animators’ responsible for conducting showings and maintaining equipment</a:t>
            </a:r>
          </a:p>
          <a:p>
            <a:pPr lvl="1"/>
            <a:r>
              <a:rPr lang="en-US" dirty="0" smtClean="0"/>
              <a:t>Follow up from meetings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3" descr="C:\Users\anderson\Pictures\DG1_910_5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91000"/>
            <a:ext cx="3657600" cy="2242820"/>
          </a:xfrm>
          <a:prstGeom prst="rect">
            <a:avLst/>
          </a:prstGeom>
          <a:noFill/>
        </p:spPr>
      </p:pic>
      <p:pic>
        <p:nvPicPr>
          <p:cNvPr id="10" name="Picture 3" descr="C:\Users\anderson\Pictures\DG1_130_5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71600"/>
            <a:ext cx="3276600" cy="2493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51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 History: Spin Out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Studies measuring “cost per adoption”</a:t>
            </a:r>
          </a:p>
          <a:p>
            <a:pPr lvl="1"/>
            <a:r>
              <a:rPr lang="en-US" dirty="0" smtClean="0"/>
              <a:t>Compare DG with extension agent</a:t>
            </a:r>
          </a:p>
          <a:p>
            <a:pPr lvl="1"/>
            <a:r>
              <a:rPr lang="en-US" dirty="0" smtClean="0"/>
              <a:t>Emphasis on monitoring</a:t>
            </a:r>
          </a:p>
          <a:p>
            <a:r>
              <a:rPr lang="en-US" dirty="0" smtClean="0"/>
              <a:t>Microsoft identified forming an NGO as a success criteria for the project</a:t>
            </a:r>
          </a:p>
          <a:p>
            <a:r>
              <a:rPr lang="en-US" dirty="0" smtClean="0"/>
              <a:t>Support from BMGF to form NGO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2" descr="http://htmlimg4.scribdassets.com/1aqj61dx4w1242tg/images/4-4d56af5991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648199" y="1600200"/>
            <a:ext cx="3495691" cy="47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4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 History:  Building an NGO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Business model</a:t>
            </a:r>
          </a:p>
          <a:p>
            <a:pPr lvl="1"/>
            <a:r>
              <a:rPr lang="en-US" dirty="0" smtClean="0"/>
              <a:t>Partner with NGOs implementing agricultural programs</a:t>
            </a:r>
          </a:p>
          <a:p>
            <a:pPr lvl="1"/>
            <a:r>
              <a:rPr lang="en-US" dirty="0" smtClean="0"/>
              <a:t>Become trainers and managers of content and technology</a:t>
            </a:r>
          </a:p>
          <a:p>
            <a:r>
              <a:rPr lang="en-US" dirty="0" smtClean="0"/>
              <a:t>Shift focus to low income states in India</a:t>
            </a:r>
          </a:p>
          <a:p>
            <a:r>
              <a:rPr lang="en-US" dirty="0" smtClean="0"/>
              <a:t>Strengthen process model</a:t>
            </a:r>
          </a:p>
          <a:p>
            <a:r>
              <a:rPr lang="en-US" dirty="0" smtClean="0"/>
              <a:t>Process innovation:</a:t>
            </a:r>
          </a:p>
          <a:p>
            <a:pPr lvl="1"/>
            <a:r>
              <a:rPr lang="en-US" dirty="0" smtClean="0"/>
              <a:t>Shift video creation to the community</a:t>
            </a:r>
          </a:p>
          <a:p>
            <a:r>
              <a:rPr lang="en-US" dirty="0" smtClean="0"/>
              <a:t>Technology innovation:</a:t>
            </a:r>
          </a:p>
          <a:p>
            <a:pPr lvl="1"/>
            <a:r>
              <a:rPr lang="en-US" dirty="0" smtClean="0"/>
              <a:t>Pico-projector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A woman trying her hand to start the 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04" y="4724400"/>
            <a:ext cx="4076698" cy="182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56" y="1366837"/>
            <a:ext cx="2903858" cy="3128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7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DG History: Expansion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Substantial growth</a:t>
            </a:r>
          </a:p>
          <a:p>
            <a:r>
              <a:rPr lang="en-US" dirty="0" smtClean="0"/>
              <a:t>Partnership with NRLM in India</a:t>
            </a:r>
          </a:p>
          <a:p>
            <a:r>
              <a:rPr lang="en-US" dirty="0" smtClean="0"/>
              <a:t>Exploratory projects in Africa </a:t>
            </a:r>
          </a:p>
          <a:p>
            <a:r>
              <a:rPr lang="en-US" dirty="0" smtClean="0"/>
              <a:t>Identification of other domains</a:t>
            </a:r>
          </a:p>
          <a:p>
            <a:pPr lvl="1"/>
            <a:r>
              <a:rPr lang="en-US" dirty="0" smtClean="0"/>
              <a:t>Health, Sanitation, Nutrition, Livelihood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2" descr="C:\Users\Richard\Pictures\Path\Ri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3505200" cy="22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29" y="1447800"/>
            <a:ext cx="3926341" cy="1933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Digital Public Health?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Digital Green model applied to community health education</a:t>
            </a:r>
          </a:p>
          <a:p>
            <a:r>
              <a:rPr lang="en-US" dirty="0" smtClean="0"/>
              <a:t>Community created video content for externally defined health messages</a:t>
            </a:r>
          </a:p>
          <a:p>
            <a:r>
              <a:rPr lang="en-US" dirty="0" smtClean="0"/>
              <a:t>Video showings in community to promote behavior change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53000"/>
            <a:ext cx="3074038" cy="174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3074038" cy="177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44110"/>
            <a:ext cx="3074038" cy="16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1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DPH History:  The precursor – Digital </a:t>
            </a:r>
            <a:r>
              <a:rPr lang="en-US" dirty="0" err="1" smtClean="0"/>
              <a:t>PolyClinic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Digital </a:t>
            </a:r>
            <a:r>
              <a:rPr lang="en-US" dirty="0" err="1" smtClean="0"/>
              <a:t>StudyHall</a:t>
            </a:r>
            <a:r>
              <a:rPr lang="en-US" dirty="0" smtClean="0"/>
              <a:t> project conducted by interns</a:t>
            </a:r>
          </a:p>
          <a:p>
            <a:pPr lvl="1"/>
            <a:r>
              <a:rPr lang="en-US" dirty="0" smtClean="0"/>
              <a:t>Anna </a:t>
            </a:r>
            <a:r>
              <a:rPr lang="en-US" dirty="0" err="1" smtClean="0"/>
              <a:t>Spessard-Mulhair</a:t>
            </a:r>
            <a:endParaRPr lang="en-US" dirty="0" smtClean="0"/>
          </a:p>
          <a:p>
            <a:pPr lvl="1"/>
            <a:r>
              <a:rPr lang="en-US" dirty="0" smtClean="0"/>
              <a:t>Julia Lowe</a:t>
            </a:r>
          </a:p>
          <a:p>
            <a:r>
              <a:rPr lang="en-US" dirty="0" smtClean="0"/>
              <a:t>Recorded a women’s health workshop at a clinic</a:t>
            </a:r>
          </a:p>
          <a:p>
            <a:r>
              <a:rPr lang="en-US" dirty="0" smtClean="0"/>
              <a:t>Trained facilitators</a:t>
            </a:r>
          </a:p>
          <a:p>
            <a:r>
              <a:rPr lang="en-US" dirty="0" smtClean="0"/>
              <a:t>Videos shown in groups </a:t>
            </a:r>
            <a:r>
              <a:rPr lang="en-US" dirty="0"/>
              <a:t>in </a:t>
            </a:r>
            <a:r>
              <a:rPr lang="en-US" dirty="0" smtClean="0"/>
              <a:t>village houses</a:t>
            </a:r>
          </a:p>
          <a:p>
            <a:r>
              <a:rPr lang="en-US" dirty="0" smtClean="0"/>
              <a:t>Major effort to transport television and car batteries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4" descr="C:\Users\anderson\Pictures\DPC_Khanwaha_08.jpg"/>
          <p:cNvPicPr>
            <a:picLocks noChangeAspect="1" noChangeArrowheads="1"/>
          </p:cNvPicPr>
          <p:nvPr/>
        </p:nvPicPr>
        <p:blipFill>
          <a:blip r:embed="rId2" cstate="print"/>
          <a:srcRect t="6667" b="6667"/>
          <a:stretch>
            <a:fillRect/>
          </a:stretch>
        </p:blipFill>
        <p:spPr bwMode="auto">
          <a:xfrm>
            <a:off x="4493839" y="4191000"/>
            <a:ext cx="3430369" cy="2229696"/>
          </a:xfrm>
          <a:prstGeom prst="rect">
            <a:avLst/>
          </a:prstGeom>
          <a:noFill/>
        </p:spPr>
      </p:pic>
      <p:pic>
        <p:nvPicPr>
          <p:cNvPr id="4098" name="Picture 2" descr="http://dsh.cs.washington.edu:8000/distance/snaps/A3_DPC/074_IMG_07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24" y="1676400"/>
            <a:ext cx="3350397" cy="22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9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DPH History: Building a Partnership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PATH/DG partnership established</a:t>
            </a:r>
          </a:p>
          <a:p>
            <a:r>
              <a:rPr lang="en-US" dirty="0" smtClean="0"/>
              <a:t>DG Video Training workshop for PATH staff</a:t>
            </a:r>
          </a:p>
          <a:p>
            <a:r>
              <a:rPr lang="en-US" dirty="0" smtClean="0"/>
              <a:t>Identification of possible differences between Health and Agriculture</a:t>
            </a:r>
          </a:p>
          <a:p>
            <a:pPr lvl="1"/>
            <a:r>
              <a:rPr lang="en-US" dirty="0" smtClean="0"/>
              <a:t>Message review</a:t>
            </a:r>
          </a:p>
          <a:p>
            <a:pPr lvl="1"/>
            <a:r>
              <a:rPr lang="en-US" dirty="0" smtClean="0"/>
              <a:t>Evaluation of impact</a:t>
            </a:r>
          </a:p>
          <a:p>
            <a:pPr lvl="1"/>
            <a:r>
              <a:rPr lang="en-US" dirty="0" smtClean="0"/>
              <a:t>Dissemination models</a:t>
            </a:r>
          </a:p>
          <a:p>
            <a:r>
              <a:rPr lang="en-US" dirty="0" smtClean="0"/>
              <a:t>Funding for pilot</a:t>
            </a:r>
          </a:p>
          <a:p>
            <a:r>
              <a:rPr lang="en-US" dirty="0" smtClean="0"/>
              <a:t>Identification of implementation partner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4" descr="http://www.modernizeaid.net/wp-content/uploads/2010/09/PATH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60714"/>
            <a:ext cx="370051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idealist.org/images/uploads/40/40a60344-9300-49af-8e12-7bf39380e44b-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1" b="33954"/>
          <a:stretch/>
        </p:blipFill>
        <p:spPr bwMode="auto">
          <a:xfrm>
            <a:off x="4753774" y="3200400"/>
            <a:ext cx="3032167" cy="10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DPH History: Project Launch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Partnership agreement</a:t>
            </a:r>
          </a:p>
          <a:p>
            <a:pPr lvl="1"/>
            <a:r>
              <a:rPr lang="en-US" dirty="0" smtClean="0"/>
              <a:t>Determine that DPH is consistent with partners goals and capabilities</a:t>
            </a:r>
          </a:p>
          <a:p>
            <a:r>
              <a:rPr lang="en-US" dirty="0" smtClean="0"/>
              <a:t>Process definition</a:t>
            </a:r>
          </a:p>
          <a:p>
            <a:r>
              <a:rPr lang="en-US" dirty="0" smtClean="0"/>
              <a:t>Plan M&amp;E</a:t>
            </a:r>
          </a:p>
          <a:p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Video production</a:t>
            </a:r>
          </a:p>
          <a:p>
            <a:pPr lvl="1"/>
            <a:r>
              <a:rPr lang="en-US" dirty="0" smtClean="0"/>
              <a:t>Dissemination</a:t>
            </a:r>
          </a:p>
          <a:p>
            <a:pPr lvl="1"/>
            <a:r>
              <a:rPr lang="en-US" dirty="0" smtClean="0"/>
              <a:t>Data reporting</a:t>
            </a:r>
          </a:p>
          <a:p>
            <a:r>
              <a:rPr lang="en-US" dirty="0" smtClean="0"/>
              <a:t>Video production</a:t>
            </a:r>
          </a:p>
          <a:p>
            <a:r>
              <a:rPr lang="en-US" dirty="0" smtClean="0"/>
              <a:t>Dissemination starts October 1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266" name="Picture 2" descr="C:\Users\Richard\Downloads\for_you\IMG_0194 (640x48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43" y="12954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ichard\Downloads\for_you\IMG_0211 (640x48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97" y="41148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6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History of D*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81194"/>
            <a:ext cx="3657600" cy="51244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Digital </a:t>
            </a:r>
            <a:r>
              <a:rPr lang="en-US" dirty="0" err="1" smtClean="0"/>
              <a:t>StudyHall</a:t>
            </a:r>
            <a:r>
              <a:rPr lang="en-US" dirty="0" smtClean="0"/>
              <a:t> pioneered a technology and methodology for remote education with low cost digital video</a:t>
            </a:r>
          </a:p>
          <a:p>
            <a:r>
              <a:rPr lang="en-US" dirty="0" smtClean="0"/>
              <a:t>D* designated the use of the DSH platform to multiple domains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smtClean="0"/>
              <a:t>Green (DG)  </a:t>
            </a:r>
            <a:r>
              <a:rPr lang="en-US" dirty="0" smtClean="0"/>
              <a:t>for agriculture</a:t>
            </a:r>
          </a:p>
          <a:p>
            <a:pPr lvl="2"/>
            <a:r>
              <a:rPr lang="en-US" dirty="0" err="1" smtClean="0"/>
              <a:t>Rikin</a:t>
            </a:r>
            <a:r>
              <a:rPr lang="en-US" dirty="0" smtClean="0"/>
              <a:t> Gandhi</a:t>
            </a:r>
          </a:p>
          <a:p>
            <a:pPr lvl="1"/>
            <a:r>
              <a:rPr lang="en-US" dirty="0" smtClean="0"/>
              <a:t>Digital </a:t>
            </a:r>
            <a:r>
              <a:rPr lang="en-US" dirty="0" err="1" smtClean="0"/>
              <a:t>PolyClinic</a:t>
            </a:r>
            <a:r>
              <a:rPr lang="en-US" dirty="0" smtClean="0"/>
              <a:t> </a:t>
            </a:r>
            <a:r>
              <a:rPr lang="en-US" dirty="0" smtClean="0"/>
              <a:t> (DPC) for </a:t>
            </a:r>
            <a:r>
              <a:rPr lang="en-US" dirty="0" smtClean="0"/>
              <a:t>health</a:t>
            </a:r>
          </a:p>
          <a:p>
            <a:pPr lvl="2"/>
            <a:r>
              <a:rPr lang="en-US" dirty="0"/>
              <a:t>Anna </a:t>
            </a:r>
            <a:r>
              <a:rPr lang="en-US" dirty="0" err="1"/>
              <a:t>Spessard-Mulhair</a:t>
            </a:r>
            <a:endParaRPr lang="en-US" dirty="0"/>
          </a:p>
          <a:p>
            <a:pPr lvl="2"/>
            <a:r>
              <a:rPr lang="en-US" dirty="0" smtClean="0"/>
              <a:t>Julia Lowe</a:t>
            </a:r>
          </a:p>
          <a:p>
            <a:pPr lvl="1"/>
            <a:r>
              <a:rPr lang="en-US" dirty="0" smtClean="0"/>
              <a:t>Digital Self Employment (DSE) for livelihood</a:t>
            </a:r>
            <a:endParaRPr lang="en-US" dirty="0" smtClean="0"/>
          </a:p>
          <a:p>
            <a:pPr lvl="2"/>
            <a:r>
              <a:rPr lang="en-US" dirty="0" smtClean="0"/>
              <a:t>Paul </a:t>
            </a:r>
            <a:r>
              <a:rPr lang="en-US" dirty="0" err="1" smtClean="0"/>
              <a:t>Javid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8" name="Picture 2" descr="http://dsh.cs.washington.edu:8000/distance/snaps/100523DPCall/DPCallSlide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2353" b="3771"/>
          <a:stretch/>
        </p:blipFill>
        <p:spPr bwMode="auto">
          <a:xfrm>
            <a:off x="4495800" y="1463040"/>
            <a:ext cx="3497132" cy="24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sh.cs.washington.edu:8000/distance/snaps/94_CLT/a_4132_2_order_43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7" b="26863"/>
          <a:stretch/>
        </p:blipFill>
        <p:spPr bwMode="auto">
          <a:xfrm>
            <a:off x="4477871" y="4191000"/>
            <a:ext cx="3515061" cy="24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Digital Green model to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Digital Green model</a:t>
            </a:r>
          </a:p>
          <a:p>
            <a:pPr lvl="1"/>
            <a:r>
              <a:rPr lang="en-US" dirty="0" smtClean="0"/>
              <a:t>Participatory process for content production</a:t>
            </a:r>
          </a:p>
          <a:p>
            <a:pPr lvl="1"/>
            <a:r>
              <a:rPr lang="en-US" dirty="0" smtClean="0"/>
              <a:t>Locally generated digital video database</a:t>
            </a:r>
          </a:p>
          <a:p>
            <a:pPr lvl="1"/>
            <a:r>
              <a:rPr lang="en-US" dirty="0" smtClean="0"/>
              <a:t>Human-mediated instruction for dissemination and training</a:t>
            </a:r>
          </a:p>
          <a:p>
            <a:pPr lvl="1"/>
            <a:r>
              <a:rPr lang="en-US" dirty="0" smtClean="0"/>
              <a:t>Regimented sequencing to initiate a new community</a:t>
            </a:r>
          </a:p>
          <a:p>
            <a:pPr lvl="1"/>
            <a:r>
              <a:rPr lang="en-US" dirty="0" smtClean="0"/>
              <a:t>Integrated performance monitoring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07335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21937"/>
            <a:ext cx="4073354" cy="253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5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Surestart</a:t>
            </a:r>
            <a:r>
              <a:rPr lang="en-US" dirty="0"/>
              <a:t>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8646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PATH led project in UP and Maharashtra</a:t>
            </a:r>
          </a:p>
          <a:p>
            <a:r>
              <a:rPr lang="en-US" dirty="0" smtClean="0"/>
              <a:t>2006-2011, BMGF Funded</a:t>
            </a:r>
          </a:p>
          <a:p>
            <a:r>
              <a:rPr lang="en-US" dirty="0" smtClean="0"/>
              <a:t>Community engagement to support maternal and newborn health</a:t>
            </a:r>
          </a:p>
          <a:p>
            <a:pPr lvl="1"/>
            <a:r>
              <a:rPr lang="en-US" dirty="0" smtClean="0"/>
              <a:t>Governance and public health interventions</a:t>
            </a:r>
          </a:p>
          <a:p>
            <a:pPr lvl="1"/>
            <a:r>
              <a:rPr lang="en-US" dirty="0" smtClean="0"/>
              <a:t>Mentoring ASHAs</a:t>
            </a:r>
          </a:p>
          <a:p>
            <a:r>
              <a:rPr lang="en-US" dirty="0" smtClean="0"/>
              <a:t>Maternal health messaging</a:t>
            </a:r>
          </a:p>
          <a:p>
            <a:pPr lvl="1"/>
            <a:r>
              <a:rPr lang="en-US" dirty="0" smtClean="0"/>
              <a:t>Danger signs</a:t>
            </a:r>
          </a:p>
          <a:p>
            <a:pPr lvl="1"/>
            <a:r>
              <a:rPr lang="en-US" dirty="0" smtClean="0"/>
              <a:t>Birth preparedness</a:t>
            </a:r>
          </a:p>
          <a:p>
            <a:pPr lvl="1"/>
            <a:r>
              <a:rPr lang="en-US" dirty="0" smtClean="0"/>
              <a:t>Thermal care</a:t>
            </a:r>
          </a:p>
          <a:p>
            <a:pPr lvl="1"/>
            <a:r>
              <a:rPr lang="en-US" dirty="0" smtClean="0"/>
              <a:t>Breast feeding</a:t>
            </a:r>
          </a:p>
          <a:p>
            <a:r>
              <a:rPr lang="en-US" dirty="0" smtClean="0"/>
              <a:t>Mothers’ group</a:t>
            </a:r>
          </a:p>
          <a:p>
            <a:pPr lvl="1"/>
            <a:r>
              <a:rPr lang="en-US" dirty="0" smtClean="0"/>
              <a:t>ASHA led group of expecting mothers</a:t>
            </a:r>
          </a:p>
          <a:p>
            <a:pPr lvl="1"/>
            <a:r>
              <a:rPr lang="en-US" dirty="0" smtClean="0"/>
              <a:t>Monthly meeting with activities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8" descr="unit-surestart-communities-sab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371600"/>
            <a:ext cx="3581400" cy="2686050"/>
          </a:xfrm>
          <a:prstGeom prst="rect">
            <a:avLst/>
          </a:prstGeom>
        </p:spPr>
      </p:pic>
      <p:pic>
        <p:nvPicPr>
          <p:cNvPr id="2050" name="Picture 2" descr="Woman sitting on the floor, showing several pages of a health plan to people sitting around h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3543300" cy="21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r>
              <a:rPr lang="en-US" dirty="0" err="1" smtClean="0"/>
              <a:t>Bacchrawan</a:t>
            </a:r>
            <a:r>
              <a:rPr lang="en-US" dirty="0" smtClean="0"/>
              <a:t>, </a:t>
            </a:r>
            <a:r>
              <a:rPr lang="en-US" dirty="0" err="1" smtClean="0"/>
              <a:t>Raebareli</a:t>
            </a:r>
            <a:r>
              <a:rPr lang="en-US" dirty="0" smtClean="0"/>
              <a:t>, UP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Gran </a:t>
            </a:r>
            <a:r>
              <a:rPr lang="en-US" dirty="0" err="1" smtClean="0"/>
              <a:t>Vikas</a:t>
            </a:r>
            <a:r>
              <a:rPr lang="en-US" dirty="0" smtClean="0"/>
              <a:t> </a:t>
            </a:r>
            <a:r>
              <a:rPr lang="en-US" dirty="0" err="1" smtClean="0"/>
              <a:t>Sanstham</a:t>
            </a:r>
            <a:endParaRPr lang="en-US" dirty="0" smtClean="0"/>
          </a:p>
          <a:p>
            <a:pPr lvl="1"/>
            <a:r>
              <a:rPr lang="en-US" dirty="0" smtClean="0"/>
              <a:t>Well established local NGO</a:t>
            </a:r>
          </a:p>
          <a:p>
            <a:pPr lvl="1"/>
            <a:r>
              <a:rPr lang="en-US" dirty="0" smtClean="0"/>
              <a:t>Active since 1977</a:t>
            </a:r>
          </a:p>
          <a:p>
            <a:pPr lvl="1"/>
            <a:r>
              <a:rPr lang="en-US" dirty="0" smtClean="0"/>
              <a:t>Demonstration site for </a:t>
            </a:r>
            <a:r>
              <a:rPr lang="en-US" dirty="0" err="1" smtClean="0"/>
              <a:t>SureStart</a:t>
            </a:r>
            <a:endParaRPr lang="en-US" dirty="0" smtClean="0"/>
          </a:p>
          <a:p>
            <a:r>
              <a:rPr lang="en-US" dirty="0" smtClean="0"/>
              <a:t>High performing district</a:t>
            </a:r>
          </a:p>
          <a:p>
            <a:r>
              <a:rPr lang="en-US" dirty="0" smtClean="0"/>
              <a:t>Project will cover 20 villages with 54 mothers’ groups</a:t>
            </a:r>
          </a:p>
          <a:p>
            <a:r>
              <a:rPr lang="en-US" dirty="0" smtClean="0"/>
              <a:t>Direct continuation of </a:t>
            </a:r>
            <a:r>
              <a:rPr lang="en-US" dirty="0" err="1" smtClean="0"/>
              <a:t>Surestart</a:t>
            </a:r>
            <a:endParaRPr lang="en-US" dirty="0" smtClean="0"/>
          </a:p>
          <a:p>
            <a:r>
              <a:rPr lang="en-US" dirty="0" smtClean="0"/>
              <a:t>Supervisory structure already in place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4" descr="C:\Users\anderson\Desktop\Bacchawan\101___02\IMG_0005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/>
          <a:stretch>
            <a:fillRect/>
          </a:stretch>
        </p:blipFill>
        <p:spPr bwMode="auto">
          <a:xfrm>
            <a:off x="4419600" y="3962400"/>
            <a:ext cx="3581400" cy="2450432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93" y="1447800"/>
            <a:ext cx="2624138" cy="232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9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creation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Health messaging developed by experts</a:t>
            </a:r>
          </a:p>
          <a:p>
            <a:pPr lvl="1"/>
            <a:r>
              <a:rPr lang="en-US" dirty="0" smtClean="0"/>
              <a:t>Standard messaging that has been adopted by health organizations</a:t>
            </a:r>
          </a:p>
          <a:p>
            <a:r>
              <a:rPr lang="en-US" dirty="0" smtClean="0"/>
              <a:t>List of messages for a topic given to video team</a:t>
            </a:r>
          </a:p>
          <a:p>
            <a:pPr lvl="1"/>
            <a:r>
              <a:rPr lang="en-US" dirty="0" smtClean="0"/>
              <a:t>Messages must appear in the video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36290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0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creation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GVS employees trained in video production and editing</a:t>
            </a:r>
          </a:p>
          <a:p>
            <a:pPr lvl="1"/>
            <a:r>
              <a:rPr lang="en-US" dirty="0" smtClean="0"/>
              <a:t>No previous background</a:t>
            </a:r>
          </a:p>
          <a:p>
            <a:r>
              <a:rPr lang="en-US" dirty="0" smtClean="0"/>
              <a:t>Training includes basics of film</a:t>
            </a:r>
          </a:p>
          <a:p>
            <a:pPr lvl="1"/>
            <a:r>
              <a:rPr lang="en-US" dirty="0" smtClean="0"/>
              <a:t>Different types of shots</a:t>
            </a:r>
          </a:p>
          <a:p>
            <a:r>
              <a:rPr lang="en-US" dirty="0" smtClean="0"/>
              <a:t>Video team had creative control on videos</a:t>
            </a:r>
          </a:p>
          <a:p>
            <a:r>
              <a:rPr lang="en-US" dirty="0" smtClean="0"/>
              <a:t>Developed story lines for videos</a:t>
            </a:r>
          </a:p>
          <a:p>
            <a:r>
              <a:rPr lang="en-US" dirty="0" smtClean="0"/>
              <a:t>Initial videos produced were of high quality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5029"/>
            <a:ext cx="250230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95" y="1798090"/>
            <a:ext cx="2488408" cy="138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22090"/>
            <a:ext cx="2502303" cy="164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66522"/>
            <a:ext cx="2502303" cy="163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6410"/>
            <a:ext cx="2372307" cy="160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18" y="1869582"/>
            <a:ext cx="2337589" cy="13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11" y="3332848"/>
            <a:ext cx="2467081" cy="163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32696"/>
            <a:ext cx="2469980" cy="139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Critical to ensure accuracy of messaging</a:t>
            </a:r>
          </a:p>
          <a:p>
            <a:r>
              <a:rPr lang="en-US" dirty="0" smtClean="0"/>
              <a:t>Community advisory board created</a:t>
            </a:r>
          </a:p>
          <a:p>
            <a:pPr lvl="1"/>
            <a:r>
              <a:rPr lang="en-US" dirty="0" smtClean="0"/>
              <a:t>Health system and community membership</a:t>
            </a:r>
          </a:p>
          <a:p>
            <a:r>
              <a:rPr lang="en-US" dirty="0" smtClean="0"/>
              <a:t>Approvals</a:t>
            </a:r>
          </a:p>
          <a:p>
            <a:pPr lvl="1"/>
            <a:r>
              <a:rPr lang="en-US" dirty="0" smtClean="0"/>
              <a:t>Storyboards</a:t>
            </a:r>
          </a:p>
          <a:p>
            <a:pPr lvl="1"/>
            <a:r>
              <a:rPr lang="en-US" dirty="0" smtClean="0"/>
              <a:t>Final videos</a:t>
            </a:r>
          </a:p>
          <a:p>
            <a:pPr lvl="2"/>
            <a:r>
              <a:rPr lang="en-US" dirty="0" smtClean="0"/>
              <a:t>Community and PATH review</a:t>
            </a:r>
          </a:p>
          <a:p>
            <a:r>
              <a:rPr lang="en-US" dirty="0" smtClean="0"/>
              <a:t>Recommendations from CAB have been included in videos</a:t>
            </a:r>
          </a:p>
          <a:p>
            <a:r>
              <a:rPr lang="en-US" dirty="0" smtClean="0"/>
              <a:t>Errors in videos have been detected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3810000" cy="2079949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72" y="3733800"/>
            <a:ext cx="3850028" cy="25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0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Dissemination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ASHAs trained to use videos</a:t>
            </a:r>
          </a:p>
          <a:p>
            <a:pPr lvl="1"/>
            <a:r>
              <a:rPr lang="en-US" dirty="0" smtClean="0"/>
              <a:t>Technical training on Pico projector</a:t>
            </a:r>
          </a:p>
          <a:p>
            <a:pPr lvl="1"/>
            <a:r>
              <a:rPr lang="en-US" dirty="0" smtClean="0"/>
              <a:t>Training in facilitation</a:t>
            </a:r>
          </a:p>
          <a:p>
            <a:r>
              <a:rPr lang="en-US" dirty="0" smtClean="0"/>
              <a:t>Videos shown in existing mothers groups</a:t>
            </a:r>
          </a:p>
          <a:p>
            <a:pPr lvl="1"/>
            <a:r>
              <a:rPr lang="en-US" dirty="0" smtClean="0"/>
              <a:t>Substitute videos for learning activities</a:t>
            </a:r>
          </a:p>
          <a:p>
            <a:pPr lvl="1"/>
            <a:r>
              <a:rPr lang="en-US" dirty="0" smtClean="0"/>
              <a:t>Attempt to keep format the same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2" descr="http://dsh.cs.washington.edu:8000/distance/snaps/100523DPCall/DPCallSlide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b="10570"/>
          <a:stretch/>
        </p:blipFill>
        <p:spPr bwMode="auto">
          <a:xfrm>
            <a:off x="4343400" y="1357313"/>
            <a:ext cx="37846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ichard\Pictures\India\101___02\IMG_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7"/>
          <a:stretch/>
        </p:blipFill>
        <p:spPr bwMode="auto">
          <a:xfrm>
            <a:off x="4343400" y="3886200"/>
            <a:ext cx="37846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Video creation with Kodak </a:t>
            </a:r>
            <a:r>
              <a:rPr lang="en-US" dirty="0" err="1" smtClean="0"/>
              <a:t>playtouch</a:t>
            </a:r>
            <a:r>
              <a:rPr lang="en-US" dirty="0" smtClean="0"/>
              <a:t> camera</a:t>
            </a:r>
          </a:p>
          <a:p>
            <a:r>
              <a:rPr lang="en-US" dirty="0" smtClean="0"/>
              <a:t>Edit with Microsoft Movie Maker</a:t>
            </a:r>
          </a:p>
          <a:p>
            <a:pPr lvl="1"/>
            <a:r>
              <a:rPr lang="en-US" dirty="0" smtClean="0"/>
              <a:t>(sound problems)</a:t>
            </a:r>
          </a:p>
          <a:p>
            <a:r>
              <a:rPr lang="en-US" dirty="0" smtClean="0"/>
              <a:t>Video sharing for review</a:t>
            </a:r>
          </a:p>
          <a:p>
            <a:r>
              <a:rPr lang="en-US" dirty="0" smtClean="0"/>
              <a:t>Post to YouTube</a:t>
            </a:r>
          </a:p>
          <a:p>
            <a:r>
              <a:rPr lang="en-US" dirty="0" smtClean="0"/>
              <a:t>Load on Pico projector for showings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76" y="228600"/>
            <a:ext cx="2093724" cy="281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8929"/>
            <a:ext cx="1625817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39931"/>
            <a:ext cx="1137085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www.amitbhawani.com/blog/wp-content/uploads/2010/06/Youtube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777" y="3114930"/>
            <a:ext cx="1833471" cy="129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42" y="4823010"/>
            <a:ext cx="1757363" cy="20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69" y="4724400"/>
            <a:ext cx="2547938" cy="199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5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How do we know if practices are followed</a:t>
            </a:r>
          </a:p>
          <a:p>
            <a:r>
              <a:rPr lang="en-US" dirty="0" smtClean="0"/>
              <a:t>DG Paradigm – practice demonstrated, follow up to see how many have adopted (with key adoption points)</a:t>
            </a:r>
          </a:p>
          <a:p>
            <a:r>
              <a:rPr lang="en-US" dirty="0" smtClean="0"/>
              <a:t>Health – not clear</a:t>
            </a:r>
          </a:p>
          <a:p>
            <a:r>
              <a:rPr lang="en-US" dirty="0" smtClean="0"/>
              <a:t>Will have ASHAs follow up on home visits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89213"/>
            <a:ext cx="3733800" cy="20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and evaluation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Feasibility study</a:t>
            </a:r>
          </a:p>
          <a:p>
            <a:pPr lvl="1"/>
            <a:r>
              <a:rPr lang="en-US" dirty="0" smtClean="0"/>
              <a:t>Establish that the basic process works</a:t>
            </a:r>
          </a:p>
          <a:p>
            <a:pPr lvl="1"/>
            <a:r>
              <a:rPr lang="en-US" dirty="0" smtClean="0"/>
              <a:t>Community acceptance </a:t>
            </a:r>
          </a:p>
          <a:p>
            <a:r>
              <a:rPr lang="en-US" dirty="0" smtClean="0"/>
              <a:t>Focus on process indicators</a:t>
            </a:r>
          </a:p>
          <a:p>
            <a:pPr lvl="1"/>
            <a:r>
              <a:rPr lang="en-US" dirty="0" smtClean="0"/>
              <a:t>Videos created</a:t>
            </a:r>
          </a:p>
          <a:p>
            <a:pPr lvl="1"/>
            <a:r>
              <a:rPr lang="en-US" dirty="0" smtClean="0"/>
              <a:t>Number of screenings</a:t>
            </a:r>
          </a:p>
          <a:p>
            <a:pPr lvl="1"/>
            <a:r>
              <a:rPr lang="en-US" dirty="0" smtClean="0"/>
              <a:t>Review of messages and videos</a:t>
            </a:r>
          </a:p>
          <a:p>
            <a:pPr lvl="1"/>
            <a:r>
              <a:rPr lang="en-US" dirty="0" smtClean="0"/>
              <a:t>Attendance</a:t>
            </a:r>
          </a:p>
          <a:p>
            <a:pPr lvl="1"/>
            <a:r>
              <a:rPr lang="en-US" dirty="0" smtClean="0"/>
              <a:t>Performance of ASHAs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4800" y="1371600"/>
            <a:ext cx="4152900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/>
              <a:t>Project goal: To generate evidence on Digital Public Health as a new model for community-driven behavior change communication for maternal/neonatal health issues in a targeted region in </a:t>
            </a:r>
            <a:r>
              <a:rPr lang="en-US" b="1" dirty="0" smtClean="0"/>
              <a:t>India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3239869"/>
            <a:ext cx="41529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1: </a:t>
            </a:r>
            <a:r>
              <a:rPr lang="en-US" b="1" dirty="0"/>
              <a:t>Adapt the Digital Green model to Digital Public Health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4267200"/>
            <a:ext cx="41529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2: Strengthen </a:t>
            </a:r>
            <a:r>
              <a:rPr lang="en-US" b="1" dirty="0"/>
              <a:t>capacity of community-based support through Digital Public Health messaging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14800" y="5562600"/>
            <a:ext cx="41529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3: Evaluate proof </a:t>
            </a:r>
            <a:r>
              <a:rPr lang="en-US" b="1" dirty="0"/>
              <a:t>of concept of integrating the DPH model into a community support </a:t>
            </a:r>
            <a:r>
              <a:rPr lang="en-US" b="1" dirty="0" smtClean="0"/>
              <a:t>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and distractions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Technologist led projects for global good</a:t>
            </a:r>
          </a:p>
          <a:p>
            <a:r>
              <a:rPr lang="en-US" dirty="0" smtClean="0"/>
              <a:t>Relationship between academic ICTD community and the NGO world</a:t>
            </a:r>
          </a:p>
          <a:p>
            <a:r>
              <a:rPr lang="en-US" dirty="0" smtClean="0"/>
              <a:t>Rapid technological and economic change</a:t>
            </a:r>
          </a:p>
          <a:p>
            <a:r>
              <a:rPr lang="en-US" dirty="0" smtClean="0"/>
              <a:t>Sustainable and scalable interventions</a:t>
            </a:r>
          </a:p>
          <a:p>
            <a:r>
              <a:rPr lang="en-US" dirty="0" smtClean="0"/>
              <a:t>How does an ICTD project succeed?</a:t>
            </a:r>
          </a:p>
          <a:p>
            <a:r>
              <a:rPr lang="en-US" dirty="0" smtClean="0"/>
              <a:t>Technology is only one component of a successful program</a:t>
            </a:r>
          </a:p>
          <a:p>
            <a:r>
              <a:rPr lang="en-US" dirty="0" smtClean="0"/>
              <a:t>Dominance of consumer/commercial technology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Behavior change communication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Promoting behavior change is much more than just making messages available</a:t>
            </a:r>
          </a:p>
          <a:p>
            <a:r>
              <a:rPr lang="en-US" dirty="0" smtClean="0"/>
              <a:t>Different models of behavior change for different domains</a:t>
            </a:r>
          </a:p>
          <a:p>
            <a:pPr lvl="1"/>
            <a:r>
              <a:rPr lang="en-US" dirty="0" smtClean="0"/>
              <a:t>Maternal health vs. lifestyle vs. agricultural practice</a:t>
            </a:r>
          </a:p>
          <a:p>
            <a:r>
              <a:rPr lang="en-US" dirty="0" smtClean="0"/>
              <a:t>DPH model complementary to centralized initiatives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6" descr="FC - Englis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618616"/>
            <a:ext cx="3127383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00779"/>
            <a:ext cx="3090123" cy="303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93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DPH deployments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Groups available for health information disseminations</a:t>
            </a:r>
          </a:p>
          <a:p>
            <a:pPr lvl="1"/>
            <a:r>
              <a:rPr lang="en-US" dirty="0" smtClean="0"/>
              <a:t>Mother’s groups</a:t>
            </a:r>
          </a:p>
          <a:p>
            <a:pPr lvl="1"/>
            <a:r>
              <a:rPr lang="en-US" dirty="0" smtClean="0"/>
              <a:t>Self Help Groups</a:t>
            </a:r>
          </a:p>
          <a:p>
            <a:pPr lvl="1"/>
            <a:r>
              <a:rPr lang="en-US" dirty="0" smtClean="0"/>
              <a:t>Village health and nutrition days</a:t>
            </a:r>
          </a:p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Community mobilization</a:t>
            </a:r>
          </a:p>
          <a:p>
            <a:pPr lvl="1"/>
            <a:r>
              <a:rPr lang="en-US" dirty="0" smtClean="0"/>
              <a:t>Facilitation structure</a:t>
            </a:r>
          </a:p>
          <a:p>
            <a:pPr lvl="1"/>
            <a:r>
              <a:rPr lang="en-US" dirty="0" smtClean="0"/>
              <a:t>Reason for people to receive health content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3" descr="C:\Users\anderson\Desktop\Bacchawan\101___02\IMG_0032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0" r="18750" b="6250"/>
          <a:stretch>
            <a:fillRect/>
          </a:stretch>
        </p:blipFill>
        <p:spPr bwMode="auto">
          <a:xfrm>
            <a:off x="4648200" y="1462889"/>
            <a:ext cx="3205065" cy="2514600"/>
          </a:xfrm>
          <a:prstGeom prst="rect">
            <a:avLst/>
          </a:prstGeom>
          <a:noFill/>
        </p:spPr>
      </p:pic>
      <p:pic>
        <p:nvPicPr>
          <p:cNvPr id="2051" name="Picture 3" descr="C:\Users\Richard\Dropbox\India FGD\India photos for group\IMG_31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9524"/>
          <a:stretch/>
        </p:blipFill>
        <p:spPr bwMode="auto">
          <a:xfrm>
            <a:off x="4637314" y="4047977"/>
            <a:ext cx="3202732" cy="25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versus centralized content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Why not create 20 videos that could cover all of Hindi speaking India?</a:t>
            </a:r>
          </a:p>
          <a:p>
            <a:pPr lvl="1"/>
            <a:r>
              <a:rPr lang="en-US" dirty="0" smtClean="0"/>
              <a:t>Amortized cost will be lower</a:t>
            </a:r>
          </a:p>
          <a:p>
            <a:r>
              <a:rPr lang="en-US" dirty="0" smtClean="0"/>
              <a:t>Arguments for local</a:t>
            </a:r>
          </a:p>
          <a:p>
            <a:pPr lvl="1"/>
            <a:r>
              <a:rPr lang="en-US" dirty="0" smtClean="0"/>
              <a:t>Variation in practices</a:t>
            </a:r>
          </a:p>
          <a:p>
            <a:pPr lvl="1"/>
            <a:r>
              <a:rPr lang="en-US" dirty="0" smtClean="0"/>
              <a:t>Tailor to local dialect and culture</a:t>
            </a:r>
          </a:p>
          <a:p>
            <a:pPr lvl="1"/>
            <a:r>
              <a:rPr lang="en-US" dirty="0" smtClean="0"/>
              <a:t>Respond to local needs</a:t>
            </a:r>
          </a:p>
          <a:p>
            <a:pPr lvl="1"/>
            <a:r>
              <a:rPr lang="en-US" dirty="0" smtClean="0"/>
              <a:t>Community identification, engagement and empowerment</a:t>
            </a:r>
          </a:p>
          <a:p>
            <a:r>
              <a:rPr lang="en-US" dirty="0" smtClean="0"/>
              <a:t>Will the community prefer local content?</a:t>
            </a:r>
          </a:p>
          <a:p>
            <a:pPr lvl="1"/>
            <a:r>
              <a:rPr lang="en-US" dirty="0" smtClean="0"/>
              <a:t>Need to do a rigorous evaluation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28761"/>
            <a:ext cx="3648075" cy="226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567113" cy="21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6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Handheld content delivery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Mobile devices for content dissemination</a:t>
            </a:r>
          </a:p>
          <a:p>
            <a:r>
              <a:rPr lang="en-US" dirty="0" smtClean="0"/>
              <a:t>Household visits by nurses or community health workers often contain educational activities</a:t>
            </a:r>
          </a:p>
          <a:p>
            <a:r>
              <a:rPr lang="en-US" dirty="0" smtClean="0"/>
              <a:t>Sensitive topics can be covered in one on one visits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03"/>
          <a:stretch/>
        </p:blipFill>
        <p:spPr>
          <a:xfrm>
            <a:off x="4533900" y="1537314"/>
            <a:ext cx="3429000" cy="2425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41148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9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impact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Phase one: Feasibility</a:t>
            </a:r>
          </a:p>
          <a:p>
            <a:r>
              <a:rPr lang="en-US" dirty="0" smtClean="0"/>
              <a:t>Phase two: Impact</a:t>
            </a:r>
          </a:p>
          <a:p>
            <a:r>
              <a:rPr lang="en-US" dirty="0" smtClean="0"/>
              <a:t>Determine if DPH is cost effective for implementing BCC in community programs</a:t>
            </a:r>
          </a:p>
          <a:p>
            <a:r>
              <a:rPr lang="en-US" dirty="0" smtClean="0"/>
              <a:t>What are the measured outcomes?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182" t="7992" r="11081" b="15162"/>
          <a:stretch/>
        </p:blipFill>
        <p:spPr bwMode="auto">
          <a:xfrm>
            <a:off x="4495800" y="1524000"/>
            <a:ext cx="3517110" cy="22595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43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to DPH: Technology vision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Central technical challenge for DSH was low cost digital video</a:t>
            </a:r>
          </a:p>
          <a:p>
            <a:r>
              <a:rPr lang="en-US" dirty="0" smtClean="0"/>
              <a:t>Rapid changes in technology have simplified and lowered many costs</a:t>
            </a:r>
          </a:p>
          <a:p>
            <a:r>
              <a:rPr lang="en-US" dirty="0" smtClean="0"/>
              <a:t>DG technology process adopted by DPH</a:t>
            </a:r>
          </a:p>
          <a:p>
            <a:pPr lvl="1"/>
            <a:r>
              <a:rPr lang="en-US" dirty="0" smtClean="0"/>
              <a:t>MS </a:t>
            </a:r>
            <a:r>
              <a:rPr lang="en-US" dirty="0" err="1" smtClean="0"/>
              <a:t>MovieMaker</a:t>
            </a:r>
            <a:endParaRPr lang="en-US" dirty="0" smtClean="0"/>
          </a:p>
          <a:p>
            <a:pPr lvl="1"/>
            <a:r>
              <a:rPr lang="en-US" dirty="0" smtClean="0"/>
              <a:t>YouTube</a:t>
            </a:r>
          </a:p>
          <a:p>
            <a:pPr lvl="1"/>
            <a:r>
              <a:rPr lang="en-US" dirty="0" smtClean="0"/>
              <a:t>Pico projectors</a:t>
            </a:r>
          </a:p>
          <a:p>
            <a:r>
              <a:rPr lang="en-US" dirty="0" smtClean="0"/>
              <a:t>Digital backchannel unrealized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2" descr="workshop_IMG_7947"/>
          <p:cNvPicPr>
            <a:picLocks noChangeAspect="1" noChangeArrowheads="1"/>
          </p:cNvPicPr>
          <p:nvPr/>
        </p:nvPicPr>
        <p:blipFill>
          <a:blip r:embed="rId2" cstate="print"/>
          <a:srcRect t="54400"/>
          <a:stretch>
            <a:fillRect/>
          </a:stretch>
        </p:blipFill>
        <p:spPr bwMode="auto">
          <a:xfrm>
            <a:off x="4419600" y="1524000"/>
            <a:ext cx="3657600" cy="2264678"/>
          </a:xfrm>
          <a:prstGeom prst="rect">
            <a:avLst/>
          </a:prstGeom>
          <a:noFill/>
        </p:spPr>
      </p:pic>
      <p:pic>
        <p:nvPicPr>
          <p:cNvPr id="10" name="Picture 2" descr="http://dsh.cs.washington.edu:8000/distance/snaps/100523DPCall/DPCallSlide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b="10217"/>
          <a:stretch/>
        </p:blipFill>
        <p:spPr bwMode="auto">
          <a:xfrm>
            <a:off x="4419600" y="4086113"/>
            <a:ext cx="3657600" cy="21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to DPH: Deployment model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Organizational deployment model</a:t>
            </a:r>
          </a:p>
          <a:p>
            <a:pPr lvl="1"/>
            <a:r>
              <a:rPr lang="en-US" dirty="0" smtClean="0"/>
              <a:t>DSH focusing on direct implementation of projects</a:t>
            </a:r>
          </a:p>
          <a:p>
            <a:pPr lvl="2"/>
            <a:r>
              <a:rPr lang="en-US" dirty="0" smtClean="0"/>
              <a:t>Few external hubs</a:t>
            </a:r>
          </a:p>
          <a:p>
            <a:pPr lvl="1"/>
            <a:r>
              <a:rPr lang="en-US" dirty="0" smtClean="0"/>
              <a:t>DPH starting with a model of field deployment partners</a:t>
            </a:r>
          </a:p>
          <a:p>
            <a:r>
              <a:rPr lang="en-US" dirty="0" smtClean="0"/>
              <a:t>Differences in structure between schools and community groups</a:t>
            </a:r>
          </a:p>
          <a:p>
            <a:r>
              <a:rPr lang="en-US" dirty="0" smtClean="0"/>
              <a:t>Training, video archive, technology management common to both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4" descr="IMG_8214"/>
          <p:cNvPicPr>
            <a:picLocks noChangeAspect="1" noChangeArrowheads="1"/>
          </p:cNvPicPr>
          <p:nvPr/>
        </p:nvPicPr>
        <p:blipFill rotWithShape="1">
          <a:blip r:embed="rId2" cstate="print"/>
          <a:srcRect l="-2" r="10705"/>
          <a:stretch/>
        </p:blipFill>
        <p:spPr bwMode="auto">
          <a:xfrm>
            <a:off x="4419600" y="1371600"/>
            <a:ext cx="3657600" cy="2206625"/>
          </a:xfrm>
          <a:prstGeom prst="rect">
            <a:avLst/>
          </a:prstGeom>
          <a:noFill/>
        </p:spPr>
      </p:pic>
      <p:pic>
        <p:nvPicPr>
          <p:cNvPr id="10" name="Picture 4" descr="C:\Users\anderson\Pictures\DPC_Khanwaha_08.jpg"/>
          <p:cNvPicPr>
            <a:picLocks noChangeAspect="1" noChangeArrowheads="1"/>
          </p:cNvPicPr>
          <p:nvPr/>
        </p:nvPicPr>
        <p:blipFill>
          <a:blip r:embed="rId3" cstate="print"/>
          <a:srcRect t="6667" b="6667"/>
          <a:stretch>
            <a:fillRect/>
          </a:stretch>
        </p:blipFill>
        <p:spPr bwMode="auto">
          <a:xfrm>
            <a:off x="4419600" y="3962400"/>
            <a:ext cx="3628286" cy="2358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to DPH: Content creation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DSH Model:</a:t>
            </a:r>
          </a:p>
          <a:p>
            <a:pPr lvl="1"/>
            <a:r>
              <a:rPr lang="en-US" dirty="0" smtClean="0"/>
              <a:t>Centralized content creation (educational institution)</a:t>
            </a:r>
          </a:p>
          <a:p>
            <a:pPr lvl="1"/>
            <a:r>
              <a:rPr lang="en-US" dirty="0" smtClean="0"/>
              <a:t>Common curriculum across deployment</a:t>
            </a:r>
          </a:p>
          <a:p>
            <a:r>
              <a:rPr lang="en-US" dirty="0" smtClean="0"/>
              <a:t>DPH Model:</a:t>
            </a:r>
          </a:p>
          <a:p>
            <a:pPr lvl="1"/>
            <a:r>
              <a:rPr lang="en-US" dirty="0" smtClean="0"/>
              <a:t>Community created content</a:t>
            </a:r>
          </a:p>
          <a:p>
            <a:pPr lvl="1"/>
            <a:r>
              <a:rPr lang="en-US" dirty="0" smtClean="0"/>
              <a:t>Local content to allow message customization and increased engagement</a:t>
            </a:r>
          </a:p>
          <a:p>
            <a:pPr lvl="1"/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3" descr="15_IMG_0856_utpa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3657600" cy="21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50" y="3886200"/>
            <a:ext cx="3710249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5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C:\Users\kisrael-ballard\AppData\Local\Microsoft\Windows\Temporary Internet Files\Content.Outlook\D8GRSDMA\IMG_30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5892800" cy="4419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5935796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anderson@cs.washington.edu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3810000"/>
            <a:ext cx="784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dirty="0" smtClean="0"/>
              <a:t>Vikrant Kumar, Lysander </a:t>
            </a:r>
            <a:r>
              <a:rPr lang="en-US" dirty="0" err="1" smtClean="0"/>
              <a:t>Menezes</a:t>
            </a:r>
            <a:r>
              <a:rPr lang="en-US" dirty="0" smtClean="0"/>
              <a:t>, Noah </a:t>
            </a:r>
            <a:r>
              <a:rPr lang="en-US" dirty="0" err="1" smtClean="0"/>
              <a:t>Perin</a:t>
            </a:r>
            <a:r>
              <a:rPr lang="en-US" dirty="0" smtClean="0"/>
              <a:t>, </a:t>
            </a:r>
            <a:r>
              <a:rPr lang="en-US" dirty="0" err="1" smtClean="0"/>
              <a:t>Amit</a:t>
            </a:r>
            <a:r>
              <a:rPr lang="en-US" dirty="0" smtClean="0"/>
              <a:t> </a:t>
            </a:r>
            <a:r>
              <a:rPr lang="en-US" dirty="0" err="1" smtClean="0"/>
              <a:t>Saxena</a:t>
            </a:r>
            <a:r>
              <a:rPr lang="en-US" dirty="0" smtClean="0"/>
              <a:t>, </a:t>
            </a:r>
            <a:r>
              <a:rPr lang="en-US" dirty="0"/>
              <a:t>Chad Robertson, Paul </a:t>
            </a:r>
            <a:r>
              <a:rPr lang="en-US" dirty="0" err="1"/>
              <a:t>Javid</a:t>
            </a:r>
            <a:r>
              <a:rPr lang="en-US" dirty="0"/>
              <a:t>, </a:t>
            </a:r>
            <a:r>
              <a:rPr lang="en-US" dirty="0" smtClean="0"/>
              <a:t>Natalie </a:t>
            </a:r>
            <a:r>
              <a:rPr lang="en-US" dirty="0"/>
              <a:t>Linnell,  Rahul Gupta, </a:t>
            </a:r>
            <a:r>
              <a:rPr lang="en-US" dirty="0" err="1"/>
              <a:t>Anjana</a:t>
            </a:r>
            <a:r>
              <a:rPr lang="en-US" dirty="0"/>
              <a:t> </a:t>
            </a:r>
            <a:r>
              <a:rPr lang="en-US" dirty="0" err="1"/>
              <a:t>Arora</a:t>
            </a:r>
            <a:r>
              <a:rPr lang="en-US" dirty="0"/>
              <a:t>, John </a:t>
            </a:r>
            <a:r>
              <a:rPr lang="en-US" dirty="0" err="1"/>
              <a:t>Bransford</a:t>
            </a:r>
            <a:r>
              <a:rPr lang="en-US" dirty="0"/>
              <a:t>, Tom Anderson, </a:t>
            </a:r>
            <a:r>
              <a:rPr lang="en-US" dirty="0" err="1"/>
              <a:t>Pratyush</a:t>
            </a:r>
            <a:r>
              <a:rPr lang="en-US" dirty="0"/>
              <a:t> </a:t>
            </a:r>
            <a:r>
              <a:rPr lang="en-US" dirty="0" err="1"/>
              <a:t>Shukla</a:t>
            </a:r>
            <a:r>
              <a:rPr lang="en-US" dirty="0"/>
              <a:t>, </a:t>
            </a:r>
            <a:r>
              <a:rPr lang="en-US" dirty="0" err="1"/>
              <a:t>Sumeet</a:t>
            </a:r>
            <a:r>
              <a:rPr lang="en-US" dirty="0"/>
              <a:t> </a:t>
            </a:r>
            <a:r>
              <a:rPr lang="en-US" dirty="0" err="1" smtClean="0"/>
              <a:t>Sobti</a:t>
            </a:r>
            <a:r>
              <a:rPr lang="en-US" dirty="0" smtClean="0"/>
              <a:t>, Randy Wang, Urvashi Sahni, </a:t>
            </a:r>
            <a:r>
              <a:rPr lang="en-US" dirty="0" err="1"/>
              <a:t>Esha</a:t>
            </a:r>
            <a:r>
              <a:rPr lang="en-US" dirty="0"/>
              <a:t> </a:t>
            </a:r>
            <a:r>
              <a:rPr lang="en-US" dirty="0" err="1"/>
              <a:t>Nabi</a:t>
            </a:r>
            <a:r>
              <a:rPr lang="en-US" dirty="0"/>
              <a:t>, </a:t>
            </a:r>
            <a:r>
              <a:rPr lang="en-US" dirty="0" err="1" smtClean="0"/>
              <a:t>Tanuja</a:t>
            </a:r>
            <a:r>
              <a:rPr lang="en-US" dirty="0" smtClean="0"/>
              <a:t> </a:t>
            </a:r>
            <a:r>
              <a:rPr lang="en-US" dirty="0" err="1" smtClean="0"/>
              <a:t>Setia</a:t>
            </a:r>
            <a:r>
              <a:rPr lang="en-US" dirty="0" smtClean="0"/>
              <a:t>, </a:t>
            </a:r>
            <a:r>
              <a:rPr lang="en-US" dirty="0" err="1" smtClean="0"/>
              <a:t>Kentaro</a:t>
            </a:r>
            <a:r>
              <a:rPr lang="en-US" dirty="0" smtClean="0"/>
              <a:t> Toyama, </a:t>
            </a:r>
            <a:r>
              <a:rPr lang="en-US" dirty="0" err="1" smtClean="0"/>
              <a:t>Kiersten</a:t>
            </a:r>
            <a:r>
              <a:rPr lang="en-US" dirty="0" smtClean="0"/>
              <a:t> Israel-Ballard,  </a:t>
            </a:r>
            <a:r>
              <a:rPr lang="en-US" dirty="0" err="1" smtClean="0"/>
              <a:t>Sita</a:t>
            </a:r>
            <a:r>
              <a:rPr lang="en-US" dirty="0" smtClean="0"/>
              <a:t> Shankar, </a:t>
            </a:r>
            <a:r>
              <a:rPr lang="en-US" dirty="0" err="1" smtClean="0"/>
              <a:t>Shreya</a:t>
            </a:r>
            <a:r>
              <a:rPr lang="en-US" dirty="0" smtClean="0"/>
              <a:t> </a:t>
            </a:r>
            <a:r>
              <a:rPr lang="en-US" dirty="0" err="1" smtClean="0"/>
              <a:t>Agarwal</a:t>
            </a:r>
            <a:r>
              <a:rPr lang="en-US" dirty="0" smtClean="0"/>
              <a:t>, </a:t>
            </a:r>
            <a:r>
              <a:rPr lang="en-US" dirty="0" err="1" smtClean="0"/>
              <a:t>Rikin</a:t>
            </a:r>
            <a:r>
              <a:rPr lang="en-US" dirty="0" smtClean="0"/>
              <a:t> Gandhi, </a:t>
            </a:r>
            <a:r>
              <a:rPr lang="en-US" dirty="0" err="1" smtClean="0"/>
              <a:t>Vinay</a:t>
            </a:r>
            <a:r>
              <a:rPr lang="en-US" dirty="0" smtClean="0"/>
              <a:t> Kumar, Melody </a:t>
            </a:r>
            <a:r>
              <a:rPr lang="en-US" dirty="0" err="1" smtClean="0"/>
              <a:t>Kadenko</a:t>
            </a:r>
            <a:r>
              <a:rPr lang="en-US" dirty="0" smtClean="0"/>
              <a:t>, Julie </a:t>
            </a:r>
            <a:r>
              <a:rPr lang="en-US" dirty="0" err="1" smtClean="0"/>
              <a:t>Svendsen</a:t>
            </a:r>
            <a:r>
              <a:rPr lang="en-US" dirty="0" smtClean="0"/>
              <a:t>, </a:t>
            </a:r>
            <a:r>
              <a:rPr lang="en-US" dirty="0" err="1" smtClean="0"/>
              <a:t>Amjad</a:t>
            </a:r>
            <a:r>
              <a:rPr lang="en-US" dirty="0" smtClean="0"/>
              <a:t> Khan, </a:t>
            </a:r>
            <a:r>
              <a:rPr lang="en-US" dirty="0" err="1" smtClean="0"/>
              <a:t>Shivaji</a:t>
            </a:r>
            <a:r>
              <a:rPr lang="en-US" dirty="0" smtClean="0"/>
              <a:t> </a:t>
            </a:r>
            <a:r>
              <a:rPr lang="en-US" dirty="0" err="1" smtClean="0"/>
              <a:t>Choudhry</a:t>
            </a:r>
            <a:r>
              <a:rPr lang="en-US" dirty="0" smtClean="0"/>
              <a:t>, Peggy King, Jeff </a:t>
            </a:r>
            <a:r>
              <a:rPr lang="en-US" dirty="0" err="1" smtClean="0"/>
              <a:t>Bernson</a:t>
            </a:r>
            <a:r>
              <a:rPr lang="en-US" dirty="0" smtClean="0"/>
              <a:t>, Michelle </a:t>
            </a:r>
            <a:r>
              <a:rPr lang="en-US" dirty="0" smtClean="0"/>
              <a:t>Desmond, Trish Coffey, </a:t>
            </a:r>
            <a:r>
              <a:rPr lang="en-US" dirty="0"/>
              <a:t>Anna </a:t>
            </a:r>
            <a:r>
              <a:rPr lang="en-US" dirty="0" err="1" smtClean="0"/>
              <a:t>Spessard-Mulhair</a:t>
            </a:r>
            <a:r>
              <a:rPr lang="en-US" dirty="0" smtClean="0"/>
              <a:t>, Julia Lowe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Rikin Gandh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14351" b="20727"/>
          <a:stretch/>
        </p:blipFill>
        <p:spPr bwMode="auto">
          <a:xfrm>
            <a:off x="2438400" y="1403262"/>
            <a:ext cx="1559859" cy="1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nsf.gov/images/logos/nsf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modernizeaid.net/wp-content/uploads/2010/09/PATH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2767248" cy="11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idealist.org/images/uploads/40/40a60344-9300-49af-8e12-7bf39380e44b-m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1" b="33954"/>
          <a:stretch/>
        </p:blipFill>
        <p:spPr bwMode="auto">
          <a:xfrm>
            <a:off x="6018900" y="2971800"/>
            <a:ext cx="2134500" cy="7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dsh.cs.washington.edu:8000/distance/snaps/081124TechAwards08/02_DigiStudyHall_1325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4" t="4078" r="18536" b="42588"/>
          <a:stretch/>
        </p:blipFill>
        <p:spPr bwMode="auto">
          <a:xfrm>
            <a:off x="533400" y="1403262"/>
            <a:ext cx="1485271" cy="1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Digital </a:t>
            </a:r>
            <a:r>
              <a:rPr lang="en-US" dirty="0" err="1" smtClean="0"/>
              <a:t>StudyHall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Support weak schools with video content from expert teachers</a:t>
            </a:r>
          </a:p>
          <a:p>
            <a:r>
              <a:rPr lang="en-US" dirty="0" smtClean="0"/>
              <a:t>Local teacher mediates the video content</a:t>
            </a:r>
          </a:p>
          <a:p>
            <a:pPr lvl="1"/>
            <a:r>
              <a:rPr lang="en-US" dirty="0" smtClean="0"/>
              <a:t>Based on the TVI model</a:t>
            </a:r>
          </a:p>
          <a:p>
            <a:pPr lvl="1"/>
            <a:r>
              <a:rPr lang="en-US" dirty="0" smtClean="0"/>
              <a:t>Provide better content and support teacher development</a:t>
            </a:r>
          </a:p>
          <a:p>
            <a:r>
              <a:rPr lang="en-US" dirty="0" smtClean="0"/>
              <a:t>Important to match content with target audience</a:t>
            </a:r>
          </a:p>
          <a:p>
            <a:r>
              <a:rPr lang="en-US" dirty="0" smtClean="0"/>
              <a:t>Cost realism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4" descr="IMG_5181_Tanuja_recordi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21199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55_mohan_elephan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64" y="4241353"/>
            <a:ext cx="3209730" cy="249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6088080" y="3721216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History: The Idea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How can computing systems research be applied to help the very poor?</a:t>
            </a:r>
          </a:p>
          <a:p>
            <a:r>
              <a:rPr lang="en-US" dirty="0" smtClean="0"/>
              <a:t>Solve the digital content distribution problem to make distance education possible</a:t>
            </a:r>
          </a:p>
          <a:p>
            <a:r>
              <a:rPr lang="en-US" dirty="0" smtClean="0"/>
              <a:t>Concept paper,  Randy Wang et al.,  Princeton, November 2003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78" y="4114800"/>
            <a:ext cx="4311559" cy="210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44" y="2133600"/>
            <a:ext cx="4410075" cy="15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9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History: Experimentation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Minimize cost of video playback in the classroom</a:t>
            </a:r>
          </a:p>
          <a:p>
            <a:r>
              <a:rPr lang="en-US" dirty="0" smtClean="0"/>
              <a:t>Attempt to use low cost television sets</a:t>
            </a:r>
          </a:p>
          <a:p>
            <a:r>
              <a:rPr lang="en-US" dirty="0" smtClean="0"/>
              <a:t>Target rural schools with irregular power</a:t>
            </a:r>
          </a:p>
          <a:p>
            <a:r>
              <a:rPr lang="en-US" dirty="0" smtClean="0"/>
              <a:t>Low cost video and audio production</a:t>
            </a:r>
          </a:p>
          <a:p>
            <a:r>
              <a:rPr lang="en-US" dirty="0" smtClean="0"/>
              <a:t>Develop video production tools based on open source software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 descr="http://dsh.cs.washington.edu:8000/distance/snaps/60lab/IMG_35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r="1598"/>
          <a:stretch/>
        </p:blipFill>
        <p:spPr bwMode="auto">
          <a:xfrm>
            <a:off x="4419600" y="4495800"/>
            <a:ext cx="3596640" cy="21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sh.cs.washington.edu:8000/distance/snaps/60lab/IMG_3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88" y="1520982"/>
            <a:ext cx="158902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sh.cs.washington.edu:8000/distance/snaps/70wiring/IMG_5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65" y="1537580"/>
            <a:ext cx="1716135" cy="25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History: Building the </a:t>
            </a:r>
            <a:r>
              <a:rPr lang="en-US" dirty="0" err="1" smtClean="0"/>
              <a:t>Lucknow</a:t>
            </a:r>
            <a:r>
              <a:rPr lang="en-US" dirty="0" smtClean="0"/>
              <a:t> hub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7884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Developed content creation model with a strong school</a:t>
            </a:r>
          </a:p>
          <a:p>
            <a:r>
              <a:rPr lang="en-US" dirty="0"/>
              <a:t>Recorded core content for all grades</a:t>
            </a:r>
          </a:p>
          <a:p>
            <a:r>
              <a:rPr lang="en-US" dirty="0"/>
              <a:t>Teacher training workshops</a:t>
            </a:r>
          </a:p>
          <a:p>
            <a:r>
              <a:rPr lang="en-US" dirty="0"/>
              <a:t>Range of different types of schools</a:t>
            </a:r>
          </a:p>
          <a:p>
            <a:pPr lvl="1"/>
            <a:r>
              <a:rPr lang="en-US" dirty="0"/>
              <a:t>Government, private, informal</a:t>
            </a:r>
          </a:p>
          <a:p>
            <a:r>
              <a:rPr lang="en-US" dirty="0"/>
              <a:t>Simplification of the technology</a:t>
            </a:r>
          </a:p>
          <a:p>
            <a:pPr lvl="1"/>
            <a:r>
              <a:rPr lang="en-US" dirty="0"/>
              <a:t>DVD players instead of </a:t>
            </a:r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7" descr="IMG_78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76" y="2336735"/>
            <a:ext cx="3610824" cy="177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69_IMG_3202_ramke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6376" y="4288981"/>
            <a:ext cx="3610824" cy="2416619"/>
          </a:xfrm>
          <a:prstGeom prst="rect">
            <a:avLst/>
          </a:prstGeom>
          <a:noFill/>
        </p:spPr>
      </p:pic>
      <p:pic>
        <p:nvPicPr>
          <p:cNvPr id="11" name="Picture 4" descr="Picture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76" y="858168"/>
            <a:ext cx="3610824" cy="13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History: Microsoft Research India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Randy Wang hired as a researcher at MSR India</a:t>
            </a:r>
          </a:p>
          <a:p>
            <a:pPr lvl="1"/>
            <a:r>
              <a:rPr lang="en-US" dirty="0" smtClean="0"/>
              <a:t>Project remained based in </a:t>
            </a:r>
            <a:r>
              <a:rPr lang="en-US" dirty="0" err="1" smtClean="0"/>
              <a:t>Lucknow</a:t>
            </a:r>
            <a:endParaRPr lang="en-US" dirty="0" smtClean="0"/>
          </a:p>
          <a:p>
            <a:pPr lvl="1"/>
            <a:r>
              <a:rPr lang="en-US" dirty="0" smtClean="0"/>
              <a:t>Part of the Technology for Emerging Markets (TEM) group</a:t>
            </a:r>
          </a:p>
          <a:p>
            <a:r>
              <a:rPr lang="en-US" dirty="0" smtClean="0"/>
              <a:t>Development of other HUBs</a:t>
            </a:r>
          </a:p>
          <a:p>
            <a:pPr lvl="1"/>
            <a:r>
              <a:rPr lang="en-US" dirty="0" smtClean="0"/>
              <a:t>Bangalore, Pune, Dhaka, Calcutta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3" descr="15_IMG_0856_utpa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3657600" cy="21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dsh.cs.washington.edu:8000/distance/snaps/AC_Dhaka/dhaka_Slide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 b="6225"/>
          <a:stretch/>
        </p:blipFill>
        <p:spPr bwMode="auto">
          <a:xfrm>
            <a:off x="4396292" y="4080908"/>
            <a:ext cx="3680908" cy="24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DSH History: Independence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9408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Relationship with MSR ended in 2008</a:t>
            </a:r>
          </a:p>
          <a:p>
            <a:r>
              <a:rPr lang="en-US" dirty="0" smtClean="0"/>
              <a:t>Activities in </a:t>
            </a:r>
            <a:r>
              <a:rPr lang="en-US" dirty="0" err="1" smtClean="0"/>
              <a:t>Lucknow</a:t>
            </a:r>
            <a:r>
              <a:rPr lang="en-US" dirty="0" smtClean="0"/>
              <a:t> continued, but many hubs stopped working</a:t>
            </a:r>
          </a:p>
          <a:p>
            <a:r>
              <a:rPr lang="en-US" dirty="0" smtClean="0"/>
              <a:t>NSF sponsored study exposed challenges in working with government schools</a:t>
            </a:r>
          </a:p>
          <a:p>
            <a:r>
              <a:rPr lang="en-US" dirty="0" smtClean="0"/>
              <a:t>Randy Wang moved to Intel, Shanghai in 2010</a:t>
            </a:r>
          </a:p>
          <a:p>
            <a:r>
              <a:rPr lang="en-US" dirty="0" smtClean="0"/>
              <a:t>New set of projects developed by DSH </a:t>
            </a:r>
            <a:r>
              <a:rPr lang="en-US" dirty="0" err="1" smtClean="0"/>
              <a:t>Lucknow</a:t>
            </a:r>
            <a:r>
              <a:rPr lang="en-US" dirty="0" smtClean="0"/>
              <a:t> with a new manager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 Change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4" descr="Salarganj_Hand_Rai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54" y="1524000"/>
            <a:ext cx="3276600" cy="23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Richard\Documents\Work\Talks\CIS 2009\159CANON\IMG_5889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54" y="41148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4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7566</TotalTime>
  <Words>1922</Words>
  <Application>Microsoft Office PowerPoint</Application>
  <PresentationFormat>On-screen Show (4:3)</PresentationFormat>
  <Paragraphs>397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Adjacency</vt:lpstr>
      <vt:lpstr>From Digital StudyHall to Digital PublicHealth</vt:lpstr>
      <vt:lpstr>The History of D*</vt:lpstr>
      <vt:lpstr>Themes and distractions</vt:lpstr>
      <vt:lpstr>What is Digital StudyHall?</vt:lpstr>
      <vt:lpstr>DSH History: The Idea</vt:lpstr>
      <vt:lpstr>DSH History: Experimentation</vt:lpstr>
      <vt:lpstr>DSH History: Building the Lucknow hub</vt:lpstr>
      <vt:lpstr>DSH History: Microsoft Research India</vt:lpstr>
      <vt:lpstr>DSH History: Independence</vt:lpstr>
      <vt:lpstr>What is Digital Green?</vt:lpstr>
      <vt:lpstr>DG History: The Idea</vt:lpstr>
      <vt:lpstr>DG History: Experimentation </vt:lpstr>
      <vt:lpstr>DG History: Spin Out</vt:lpstr>
      <vt:lpstr>DG History:  Building an NGO</vt:lpstr>
      <vt:lpstr>DG History: Expansion</vt:lpstr>
      <vt:lpstr>What is Digital Public Health?</vt:lpstr>
      <vt:lpstr>DPH History:  The precursor – Digital PolyClinic</vt:lpstr>
      <vt:lpstr>DPH History: Building a Partnership</vt:lpstr>
      <vt:lpstr>DPH History: Project Launch</vt:lpstr>
      <vt:lpstr>Applying the Digital Green model to health</vt:lpstr>
      <vt:lpstr>Surestart project</vt:lpstr>
      <vt:lpstr>Bacchrawan, Raebareli, UP</vt:lpstr>
      <vt:lpstr>Message creation</vt:lpstr>
      <vt:lpstr>Video creation</vt:lpstr>
      <vt:lpstr>Review</vt:lpstr>
      <vt:lpstr>Dissemination</vt:lpstr>
      <vt:lpstr>Technology </vt:lpstr>
      <vt:lpstr>Assessment</vt:lpstr>
      <vt:lpstr>Monitoring and evaluation</vt:lpstr>
      <vt:lpstr>Behavior change communication</vt:lpstr>
      <vt:lpstr>Extending DPH deployments</vt:lpstr>
      <vt:lpstr>Local versus centralized content</vt:lpstr>
      <vt:lpstr>Handheld content delivery</vt:lpstr>
      <vt:lpstr>Evaluating impact</vt:lpstr>
      <vt:lpstr>DSH to DPH: Technology vision</vt:lpstr>
      <vt:lpstr>DSH to DPH: Deployment model </vt:lpstr>
      <vt:lpstr>DSH to DPH: Content creation</vt:lpstr>
      <vt:lpstr>Comments???</vt:lpstr>
      <vt:lpstr>Acknowledgment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Anderson</dc:creator>
  <cp:lastModifiedBy>Richard Anderson</cp:lastModifiedBy>
  <cp:revision>144</cp:revision>
  <dcterms:created xsi:type="dcterms:W3CDTF">2006-08-16T00:00:00Z</dcterms:created>
  <dcterms:modified xsi:type="dcterms:W3CDTF">2012-09-25T16:44:40Z</dcterms:modified>
</cp:coreProperties>
</file>