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682" r:id="rId3"/>
    <p:sldId id="683" r:id="rId4"/>
    <p:sldId id="685" r:id="rId5"/>
    <p:sldId id="684" r:id="rId6"/>
    <p:sldId id="686" r:id="rId7"/>
    <p:sldId id="687" r:id="rId8"/>
    <p:sldId id="688" r:id="rId9"/>
    <p:sldId id="689" r:id="rId10"/>
    <p:sldId id="690" r:id="rId11"/>
  </p:sldIdLst>
  <p:sldSz cx="9144000" cy="6858000" type="screen4x3"/>
  <p:notesSz cx="6934200" cy="9220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119F33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20" autoAdjust="0"/>
    <p:restoredTop sz="94695" autoAdjust="0"/>
  </p:normalViewPr>
  <p:slideViewPr>
    <p:cSldViewPr>
      <p:cViewPr>
        <p:scale>
          <a:sx n="80" d="100"/>
          <a:sy n="80" d="100"/>
        </p:scale>
        <p:origin x="-58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3/3/2012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October 5,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Frontiers in Education, MOOC Panel, Dan Grossman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2362200"/>
            <a:ext cx="8305800" cy="2971800"/>
          </a:xfrm>
        </p:spPr>
        <p:txBody>
          <a:bodyPr/>
          <a:lstStyle/>
          <a:p>
            <a:pPr algn="ctr"/>
            <a:r>
              <a:rPr lang="en-US" sz="2800" i="0" dirty="0" smtClean="0"/>
              <a:t>Let’s Talk About MOOCs</a:t>
            </a:r>
            <a:br>
              <a:rPr lang="en-US" sz="2800" i="0" dirty="0" smtClean="0"/>
            </a:br>
            <a:r>
              <a:rPr lang="en-US" sz="2800" i="0" dirty="0" smtClean="0"/>
              <a:t>(After All, Everybody Else Is </a:t>
            </a:r>
            <a:r>
              <a:rPr lang="en-US" sz="2800" i="0" dirty="0" smtClean="0">
                <a:sym typeface="Wingdings" pitchFamily="2" charset="2"/>
              </a:rPr>
              <a:t>)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600" i="0" dirty="0" smtClean="0"/>
              <a:t/>
            </a:r>
            <a:br>
              <a:rPr lang="en-US" sz="2600" i="0" dirty="0" smtClean="0"/>
            </a:br>
            <a:r>
              <a:rPr lang="en-US" sz="2400" i="0" dirty="0" smtClean="0"/>
              <a:t>Dan Grossman</a:t>
            </a:r>
            <a:br>
              <a:rPr lang="en-US" sz="2400" i="0" dirty="0" smtClean="0"/>
            </a:br>
            <a:r>
              <a:rPr lang="en-US" sz="2400" i="0" dirty="0" smtClean="0"/>
              <a:t>University of Washington</a:t>
            </a:r>
            <a:br>
              <a:rPr lang="en-US" sz="2400" i="0" dirty="0" smtClean="0"/>
            </a:br>
            <a:r>
              <a:rPr lang="en-US" sz="2400" i="0" dirty="0" smtClean="0"/>
              <a:t>Department of Computer Science &amp; Engineering</a:t>
            </a:r>
            <a:br>
              <a:rPr lang="en-US" sz="2400" i="0" dirty="0" smtClean="0"/>
            </a:br>
            <a:r>
              <a:rPr lang="en-US" sz="2600" i="0" dirty="0"/>
              <a:t/>
            </a:r>
            <a:br>
              <a:rPr lang="en-US" sz="2600" i="0" dirty="0"/>
            </a:br>
            <a:r>
              <a:rPr lang="en-US" sz="2000" i="0" dirty="0" smtClean="0"/>
              <a:t>October 5, 2012</a:t>
            </a:r>
            <a:endParaRPr lang="en-US" sz="2000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Financial model</a:t>
            </a:r>
            <a:r>
              <a:rPr lang="en-US" dirty="0" smtClean="0"/>
              <a:t> for higher </a:t>
            </a:r>
            <a:r>
              <a:rPr lang="en-US" dirty="0" err="1" smtClean="0"/>
              <a:t>ed</a:t>
            </a:r>
            <a:r>
              <a:rPr lang="en-US" dirty="0" smtClean="0"/>
              <a:t> if you move the 1,000-person lecture courses to MOOCs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certification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/ assessment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Rampant cheating</a:t>
            </a:r>
          </a:p>
          <a:p>
            <a:pPr lvl="1"/>
            <a:r>
              <a:rPr lang="en-US" dirty="0" smtClean="0"/>
              <a:t>Too little free-response, design, iterative assignments, …</a:t>
            </a:r>
          </a:p>
          <a:p>
            <a:pPr lvl="1"/>
            <a:endParaRPr lang="en-US" dirty="0"/>
          </a:p>
          <a:p>
            <a:r>
              <a:rPr lang="en-US" dirty="0" smtClean="0"/>
              <a:t>How many </a:t>
            </a:r>
            <a:r>
              <a:rPr lang="en-US" dirty="0" err="1" smtClean="0"/>
              <a:t>FieldX</a:t>
            </a:r>
            <a:r>
              <a:rPr lang="en-US" dirty="0" smtClean="0"/>
              <a:t> 101 </a:t>
            </a:r>
            <a:r>
              <a:rPr lang="en-US" dirty="0" smtClean="0">
                <a:solidFill>
                  <a:schemeClr val="accent2"/>
                </a:solidFill>
              </a:rPr>
              <a:t>lecturers</a:t>
            </a:r>
            <a:r>
              <a:rPr lang="en-US" dirty="0" smtClean="0"/>
              <a:t> do we need?</a:t>
            </a:r>
          </a:p>
          <a:p>
            <a:pPr lvl="1"/>
            <a:r>
              <a:rPr lang="en-US" dirty="0" smtClean="0"/>
              <a:t>Argument for “flipped classroom”? (Not my immediate plan)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Problems lessen if we stick to viewing MOOCs as “</a:t>
            </a:r>
            <a:r>
              <a:rPr lang="en-US" dirty="0" smtClean="0">
                <a:solidFill>
                  <a:schemeClr val="accent2"/>
                </a:solidFill>
              </a:rPr>
              <a:t>a better textbook</a:t>
            </a:r>
            <a:r>
              <a:rPr lang="en-US" dirty="0" smtClean="0"/>
              <a:t>” with a “huge social component”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0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My roles related to MOOCs</a:t>
            </a:r>
          </a:p>
          <a:p>
            <a:endParaRPr lang="en-US" sz="1000" dirty="0"/>
          </a:p>
          <a:p>
            <a:r>
              <a:rPr lang="en-US" dirty="0" smtClean="0"/>
              <a:t>Personal take on why I will teach a MOOC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Personal take on why my department is doing MOOCs</a:t>
            </a:r>
          </a:p>
          <a:p>
            <a:endParaRPr lang="en-US" sz="1000" dirty="0"/>
          </a:p>
          <a:p>
            <a:r>
              <a:rPr lang="en-US" dirty="0" smtClean="0"/>
              <a:t>Thoughts about some advantages / disadvantages / threats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Caveats:</a:t>
            </a:r>
          </a:p>
          <a:p>
            <a:pPr lvl="1"/>
            <a:r>
              <a:rPr lang="en-US" dirty="0" smtClean="0"/>
              <a:t>Would rather have more Q&amp;A than say everything I think</a:t>
            </a:r>
          </a:p>
          <a:p>
            <a:pPr lvl="1"/>
            <a:r>
              <a:rPr lang="en-US" dirty="0" smtClean="0"/>
              <a:t>I do not speak for UW</a:t>
            </a:r>
          </a:p>
          <a:p>
            <a:pPr lvl="1"/>
            <a:r>
              <a:rPr lang="en-US" dirty="0" smtClean="0"/>
              <a:t>12 months ago I had never heard of a MOOC and I haven’t started teaching one: my opinions are evolving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39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Teaching </a:t>
            </a:r>
            <a:r>
              <a:rPr lang="en-US" i="1" dirty="0" smtClean="0">
                <a:solidFill>
                  <a:schemeClr val="accent2"/>
                </a:solidFill>
              </a:rPr>
              <a:t>Programming Languages</a:t>
            </a:r>
            <a:r>
              <a:rPr lang="en-US" dirty="0" smtClean="0">
                <a:solidFill>
                  <a:schemeClr val="accent2"/>
                </a:solidFill>
              </a:rPr>
              <a:t> on </a:t>
            </a:r>
            <a:r>
              <a:rPr lang="en-US" dirty="0" err="1" smtClean="0">
                <a:solidFill>
                  <a:schemeClr val="accent2"/>
                </a:solidFill>
              </a:rPr>
              <a:t>Coursera</a:t>
            </a:r>
            <a:r>
              <a:rPr lang="en-US" dirty="0" smtClean="0">
                <a:solidFill>
                  <a:schemeClr val="accent2"/>
                </a:solidFill>
              </a:rPr>
              <a:t>, January 2013</a:t>
            </a:r>
          </a:p>
          <a:p>
            <a:pPr lvl="1"/>
            <a:r>
              <a:rPr lang="en-US" dirty="0"/>
              <a:t>https://www.coursera.org/course/proglang</a:t>
            </a:r>
            <a:endParaRPr lang="en-US" dirty="0" smtClean="0"/>
          </a:p>
          <a:p>
            <a:pPr lvl="1"/>
            <a:r>
              <a:rPr lang="en-US" dirty="0" smtClean="0"/>
              <a:t>Sophomore-level functional programming and more</a:t>
            </a:r>
          </a:p>
          <a:p>
            <a:pPr lvl="1"/>
            <a:r>
              <a:rPr lang="en-US" dirty="0" smtClean="0"/>
              <a:t>200-500 sign-ups per day (already &gt; 25,000)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Leading department’s efforts </a:t>
            </a:r>
            <a:r>
              <a:rPr lang="en-US" dirty="0" smtClean="0"/>
              <a:t>to prepare for 5 courses this year</a:t>
            </a:r>
          </a:p>
          <a:p>
            <a:pPr lvl="1"/>
            <a:r>
              <a:rPr lang="en-US" dirty="0" smtClean="0"/>
              <a:t>This term: 0 courses but 5 TAs</a:t>
            </a:r>
          </a:p>
          <a:p>
            <a:pPr marL="457200" lvl="1" indent="0">
              <a:buNone/>
            </a:pPr>
            <a:r>
              <a:rPr lang="en-US" dirty="0" smtClean="0"/>
              <a:t>(There are also other courses from UW)</a:t>
            </a:r>
          </a:p>
          <a:p>
            <a:pPr lvl="1"/>
            <a:endParaRPr lang="en-US" dirty="0"/>
          </a:p>
          <a:p>
            <a:r>
              <a:rPr lang="en-US" dirty="0" smtClean="0"/>
              <a:t>Why me? Good question.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Having a blast </a:t>
            </a:r>
            <a:r>
              <a:rPr lang="en-US" dirty="0" smtClean="0">
                <a:sym typeface="Wingdings" pitchFamily="2" charset="2"/>
              </a:rPr>
              <a:t>between bouts of anxiety 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MOOC a MOOC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Semi-synchronous</a:t>
            </a:r>
          </a:p>
          <a:p>
            <a:pPr lvl="1"/>
            <a:r>
              <a:rPr lang="en-US" dirty="0" smtClean="0"/>
              <a:t>Social cohorts with modern lives</a:t>
            </a:r>
          </a:p>
          <a:p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Scale</a:t>
            </a:r>
          </a:p>
          <a:p>
            <a:pPr lvl="1"/>
            <a:r>
              <a:rPr lang="en-US" dirty="0" smtClean="0"/>
              <a:t>Past, say, 5,000 students, more students makes a class better</a:t>
            </a:r>
          </a:p>
          <a:p>
            <a:pPr lvl="1"/>
            <a:r>
              <a:rPr lang="en-US" dirty="0" smtClean="0"/>
              <a:t>Nothing can flow through the course staff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Online</a:t>
            </a:r>
          </a:p>
          <a:p>
            <a:pPr lvl="1"/>
            <a:r>
              <a:rPr lang="en-US" dirty="0" smtClean="0"/>
              <a:t>Video, discussion board, etc.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Free</a:t>
            </a:r>
          </a:p>
          <a:p>
            <a:pPr lvl="1"/>
            <a:r>
              <a:rPr lang="en-US" dirty="0" smtClean="0"/>
              <a:t>Can talk monetization strategies if you want, but not my role</a:t>
            </a:r>
          </a:p>
          <a:p>
            <a:pPr lvl="1"/>
            <a:r>
              <a:rPr lang="en-US" dirty="0" smtClean="0"/>
              <a:t>UW is offering “enhanced versions” for credit if you pay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0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I’m excited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 believe I have a superior course and want to have impact</a:t>
            </a:r>
          </a:p>
          <a:p>
            <a:pPr lvl="1"/>
            <a:r>
              <a:rPr lang="en-US" dirty="0" smtClean="0"/>
              <a:t>10x more students in one term than in last decade combined</a:t>
            </a:r>
          </a:p>
          <a:p>
            <a:pPr lvl="1"/>
            <a:r>
              <a:rPr lang="en-US" dirty="0" smtClean="0"/>
              <a:t>Influence among other educators</a:t>
            </a:r>
          </a:p>
          <a:p>
            <a:pPr lvl="1"/>
            <a:r>
              <a:rPr lang="en-US" dirty="0" smtClean="0"/>
              <a:t>More fun, less work, more effective than writing a textbook</a:t>
            </a:r>
          </a:p>
          <a:p>
            <a:pPr lvl="1"/>
            <a:r>
              <a:rPr lang="en-US" dirty="0" smtClean="0"/>
              <a:t>Fame (not fortune)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Be part of academic change</a:t>
            </a:r>
          </a:p>
          <a:p>
            <a:pPr lvl="1"/>
            <a:r>
              <a:rPr lang="en-US" dirty="0" smtClean="0"/>
              <a:t>Not read about in NYT, CACM</a:t>
            </a:r>
          </a:p>
          <a:p>
            <a:pPr lvl="1"/>
            <a:r>
              <a:rPr lang="en-US" dirty="0" smtClean="0"/>
              <a:t>No substitute for first-hand-experience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My concerns</a:t>
            </a:r>
          </a:p>
          <a:p>
            <a:pPr lvl="1"/>
            <a:r>
              <a:rPr lang="en-US" dirty="0" smtClean="0"/>
              <a:t>“Stage actor fails in transition to television”</a:t>
            </a:r>
          </a:p>
          <a:p>
            <a:pPr lvl="1"/>
            <a:r>
              <a:rPr lang="en-US" dirty="0" smtClean="0"/>
              <a:t>Grading scripts</a:t>
            </a:r>
          </a:p>
          <a:p>
            <a:pPr lvl="1"/>
            <a:r>
              <a:rPr lang="en-US" dirty="0" smtClean="0"/>
              <a:t>Errors for the world to see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17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My take on department’s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have amazing </a:t>
            </a:r>
            <a:r>
              <a:rPr lang="en-US" dirty="0">
                <a:solidFill>
                  <a:schemeClr val="accent2"/>
                </a:solidFill>
              </a:rPr>
              <a:t>impact</a:t>
            </a:r>
          </a:p>
          <a:p>
            <a:pPr lvl="1"/>
            <a:r>
              <a:rPr lang="en-US" dirty="0"/>
              <a:t>Teach 10,000s of people amazing and useful stuff</a:t>
            </a:r>
          </a:p>
          <a:p>
            <a:pPr lvl="1"/>
            <a:r>
              <a:rPr lang="en-US" dirty="0"/>
              <a:t>Be bigger worldwide leaders in CSE education</a:t>
            </a:r>
          </a:p>
          <a:p>
            <a:endParaRPr lang="en-US" sz="1000" dirty="0"/>
          </a:p>
          <a:p>
            <a:r>
              <a:rPr lang="en-US" dirty="0"/>
              <a:t>“MOOCs” might [not] change how universities work in N years</a:t>
            </a:r>
          </a:p>
          <a:p>
            <a:pPr lvl="1"/>
            <a:r>
              <a:rPr lang="en-US" dirty="0"/>
              <a:t>We need </a:t>
            </a:r>
            <a:r>
              <a:rPr lang="en-US" dirty="0">
                <a:solidFill>
                  <a:schemeClr val="accent2"/>
                </a:solidFill>
              </a:rPr>
              <a:t>experience</a:t>
            </a:r>
            <a:r>
              <a:rPr lang="en-US" dirty="0"/>
              <a:t> in online courses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Improve CSE and UW </a:t>
            </a:r>
            <a:r>
              <a:rPr lang="en-US" dirty="0">
                <a:solidFill>
                  <a:schemeClr val="accent2"/>
                </a:solidFill>
              </a:rPr>
              <a:t>reputation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Feedback</a:t>
            </a:r>
            <a:r>
              <a:rPr lang="en-US" dirty="0" smtClean="0"/>
              <a:t> </a:t>
            </a:r>
            <a:r>
              <a:rPr lang="en-US" dirty="0"/>
              <a:t>to improve </a:t>
            </a:r>
            <a:r>
              <a:rPr lang="en-US" dirty="0" smtClean="0"/>
              <a:t>conventional </a:t>
            </a:r>
            <a:r>
              <a:rPr lang="en-US" dirty="0"/>
              <a:t>courses</a:t>
            </a:r>
          </a:p>
          <a:p>
            <a:pPr lvl="1"/>
            <a:r>
              <a:rPr lang="en-US" dirty="0"/>
              <a:t>New modalities (video)</a:t>
            </a:r>
          </a:p>
          <a:p>
            <a:pPr lvl="1"/>
            <a:r>
              <a:rPr lang="en-US" dirty="0"/>
              <a:t>Massive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Impetus for error-free instructions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Yes, this costs </a:t>
            </a:r>
            <a:r>
              <a:rPr lang="en-US" dirty="0" smtClean="0"/>
              <a:t>money</a:t>
            </a:r>
            <a:r>
              <a:rPr lang="en-US" dirty="0"/>
              <a:t>, but remarkably little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5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free mean doom?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“If these courses are free, why are people paying tuition?”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Coherent 4-year curriculum</a:t>
            </a:r>
          </a:p>
          <a:p>
            <a:r>
              <a:rPr lang="en-US" dirty="0" smtClean="0"/>
              <a:t>Personal interaction with course staff</a:t>
            </a:r>
          </a:p>
          <a:p>
            <a:r>
              <a:rPr lang="en-US" dirty="0" err="1" smtClean="0"/>
              <a:t>Homeworks</a:t>
            </a:r>
            <a:r>
              <a:rPr lang="en-US" dirty="0" smtClean="0"/>
              <a:t> graded by humans</a:t>
            </a:r>
          </a:p>
          <a:p>
            <a:r>
              <a:rPr lang="en-US" dirty="0" smtClean="0"/>
              <a:t>Open-ended design and free-response questions</a:t>
            </a:r>
          </a:p>
          <a:p>
            <a:r>
              <a:rPr lang="en-US" dirty="0" smtClean="0"/>
              <a:t>Credit because we know you actually learned the material</a:t>
            </a:r>
          </a:p>
          <a:p>
            <a:r>
              <a:rPr lang="en-US" dirty="0" smtClean="0"/>
              <a:t>Courses adapt to student needs on the fly</a:t>
            </a:r>
          </a:p>
          <a:p>
            <a:endParaRPr lang="en-US" sz="1600" dirty="0"/>
          </a:p>
          <a:p>
            <a:r>
              <a:rPr lang="en-US" dirty="0" smtClean="0"/>
              <a:t>Plus other reasons to be at a university: social support, job fairs, advisors, independent study/research, etc.</a:t>
            </a:r>
            <a:br>
              <a:rPr lang="en-US" dirty="0" smtClean="0"/>
            </a:b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None of these killed universities: public libraries, VCRs, Internet,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false denominator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MOOCs see completion rates &lt; 10% 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Students:</a:t>
            </a:r>
          </a:p>
          <a:p>
            <a:r>
              <a:rPr lang="en-US" dirty="0"/>
              <a:t>Sign up for courses </a:t>
            </a:r>
            <a:r>
              <a:rPr lang="en-US" dirty="0" smtClean="0"/>
              <a:t>they are </a:t>
            </a:r>
            <a:r>
              <a:rPr lang="en-US" dirty="0"/>
              <a:t>not qualified for</a:t>
            </a:r>
          </a:p>
          <a:p>
            <a:r>
              <a:rPr lang="en-US" dirty="0"/>
              <a:t>Sign up for N courses and </a:t>
            </a:r>
            <a:r>
              <a:rPr lang="en-US" dirty="0" smtClean="0"/>
              <a:t>pick </a:t>
            </a:r>
            <a:r>
              <a:rPr lang="en-US" dirty="0"/>
              <a:t>one later</a:t>
            </a:r>
          </a:p>
          <a:p>
            <a:r>
              <a:rPr lang="en-US" dirty="0"/>
              <a:t>Have jobs, lives, constraints and get </a:t>
            </a:r>
            <a:r>
              <a:rPr lang="en-US" dirty="0" smtClean="0"/>
              <a:t>busy</a:t>
            </a:r>
            <a:endParaRPr lang="en-US" dirty="0"/>
          </a:p>
          <a:p>
            <a:r>
              <a:rPr lang="en-US" dirty="0"/>
              <a:t>Just change their minds</a:t>
            </a:r>
          </a:p>
          <a:p>
            <a:r>
              <a:rPr lang="en-US" dirty="0"/>
              <a:t>Sign up twice to cheat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Also plausible that:</a:t>
            </a:r>
          </a:p>
          <a:p>
            <a:r>
              <a:rPr lang="en-US" dirty="0" smtClean="0"/>
              <a:t>Some courses are poorly organized, taught, etc.</a:t>
            </a:r>
          </a:p>
          <a:p>
            <a:r>
              <a:rPr lang="en-US" dirty="0" smtClean="0"/>
              <a:t>MOOCs “work better” for some kinds of students</a:t>
            </a:r>
          </a:p>
          <a:p>
            <a:pPr lvl="1"/>
            <a:r>
              <a:rPr lang="en-US" dirty="0" smtClean="0"/>
              <a:t>Self-motivated, experienced,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more impact?</a:t>
            </a:r>
          </a:p>
          <a:p>
            <a:pPr lvl="1"/>
            <a:r>
              <a:rPr lang="en-US" dirty="0" smtClean="0"/>
              <a:t>9</a:t>
            </a:r>
            <a:r>
              <a:rPr lang="en-US" dirty="0"/>
              <a:t>5</a:t>
            </a:r>
            <a:r>
              <a:rPr lang="en-US" dirty="0" smtClean="0"/>
              <a:t>% completion rate with 200 students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% completion rate with 50,000 students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I accept my MOOC students will likely learn less and be less impacted by me than my conventional 50-70 students</a:t>
            </a:r>
          </a:p>
          <a:p>
            <a:pPr lvl="1"/>
            <a:endParaRPr lang="en-US" sz="1000" i="1" dirty="0" smtClean="0"/>
          </a:p>
          <a:p>
            <a:pPr lvl="1"/>
            <a:r>
              <a:rPr lang="en-US" i="1" dirty="0" smtClean="0"/>
              <a:t>That’s not my goal:</a:t>
            </a:r>
            <a:r>
              <a:rPr lang="en-US" dirty="0" smtClean="0"/>
              <a:t>  I want more impact than writing a book</a:t>
            </a:r>
          </a:p>
          <a:p>
            <a:pPr lvl="1"/>
            <a:endParaRPr lang="en-US" sz="1000" i="1" dirty="0" smtClean="0"/>
          </a:p>
          <a:p>
            <a:pPr lvl="1"/>
            <a:r>
              <a:rPr lang="en-US" i="1" dirty="0" smtClean="0"/>
              <a:t>The comparison is moot:</a:t>
            </a:r>
            <a:r>
              <a:rPr lang="en-US" dirty="0" smtClean="0"/>
              <a:t>  We don’t have capacity and students don’t have the flexibility to make that choice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Frontiers in Education, MOOC Panel, Dan Grossman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5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96464</TotalTime>
  <Words>798</Words>
  <Application>Microsoft Office PowerPoint</Application>
  <PresentationFormat>On-screen Show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dan_design_template</vt:lpstr>
      <vt:lpstr>Let’s Talk About MOOCs (After All, Everybody Else Is )  Dan Grossman University of Washington Department of Computer Science &amp; Engineering  October 5, 2012</vt:lpstr>
      <vt:lpstr>My plan</vt:lpstr>
      <vt:lpstr>My role</vt:lpstr>
      <vt:lpstr>What makes a MOOC a MOOC</vt:lpstr>
      <vt:lpstr>Why I’m excited</vt:lpstr>
      <vt:lpstr>My take on department’s reasons</vt:lpstr>
      <vt:lpstr>Does free mean doom?</vt:lpstr>
      <vt:lpstr>The false denominator</vt:lpstr>
      <vt:lpstr>Remember the numerator</vt:lpstr>
      <vt:lpstr>Some real concerns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2548</cp:revision>
  <cp:lastPrinted>2012-02-29T20:46:23Z</cp:lastPrinted>
  <dcterms:created xsi:type="dcterms:W3CDTF">2009-03-13T20:43:19Z</dcterms:created>
  <dcterms:modified xsi:type="dcterms:W3CDTF">2012-10-04T15:45:03Z</dcterms:modified>
</cp:coreProperties>
</file>