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7.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8.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9.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10.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11.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notesSlides/notesSlide12.xml" ContentType="application/vnd.openxmlformats-officedocument.presentationml.notesSlide+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notesSlides/notesSlide13.xml" ContentType="application/vnd.openxmlformats-officedocument.presentationml.notesSlide+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notesSlides/notesSlide14.xml" ContentType="application/vnd.openxmlformats-officedocument.presentationml.notesSlide+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notesSlides/notesSlide15.xml" ContentType="application/vnd.openxmlformats-officedocument.presentationml.notesSlide+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notesSlides/notesSlide16.xml" ContentType="application/vnd.openxmlformats-officedocument.presentationml.notesSlide+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notesSlides/notesSlide17.xml" ContentType="application/vnd.openxmlformats-officedocument.presentationml.notesSlide+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notesSlides/notesSlide18.xml" ContentType="application/vnd.openxmlformats-officedocument.presentationml.notesSlide+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notesSlides/notesSlide19.xml" ContentType="application/vnd.openxmlformats-officedocument.presentationml.notesSlide+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notesSlides/notesSlide20.xml" ContentType="application/vnd.openxmlformats-officedocument.presentationml.notesSlide+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notesSlides/notesSlide21.xml" ContentType="application/vnd.openxmlformats-officedocument.presentationml.notesSlide+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notesSlides/notesSlide22.xml" ContentType="application/vnd.openxmlformats-officedocument.presentationml.notesSlide+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notesSlides/notesSlide23.xml" ContentType="application/vnd.openxmlformats-officedocument.presentationml.notesSlide+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notesSlides/notesSlide24.xml" ContentType="application/vnd.openxmlformats-officedocument.presentationml.notesSlide+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notesSlides/notesSlide25.xml" ContentType="application/vnd.openxmlformats-officedocument.presentationml.notesSlide+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notesSlides/notesSlide26.xml" ContentType="application/vnd.openxmlformats-officedocument.presentationml.notesSlide+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notesSlides/notesSlide27.xml" ContentType="application/vnd.openxmlformats-officedocument.presentationml.notesSlide+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notesSlides/notesSlide28.xml" ContentType="application/vnd.openxmlformats-officedocument.presentationml.notesSlide+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notesSlides/notesSlide29.xml" ContentType="application/vnd.openxmlformats-officedocument.presentationml.notesSlide+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notesSlides/notesSlide30.xml" ContentType="application/vnd.openxmlformats-officedocument.presentationml.notesSlide+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notesSlides/notesSlide31.xml" ContentType="application/vnd.openxmlformats-officedocument.presentationml.notesSlide+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notesSlides/notesSlide32.xml" ContentType="application/vnd.openxmlformats-officedocument.presentationml.notesSlide+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notesSlides/notesSlide33.xml" ContentType="application/vnd.openxmlformats-officedocument.presentationml.notesSlide+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notesSlides/notesSlide34.xml" ContentType="application/vnd.openxmlformats-officedocument.presentationml.notesSlide+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notesSlides/notesSlide35.xml" ContentType="application/vnd.openxmlformats-officedocument.presentationml.notesSlide+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notesSlides/notesSlide36.xml" ContentType="application/vnd.openxmlformats-officedocument.presentationml.notesSlide+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notesSlides/notesSlide37.xml" ContentType="application/vnd.openxmlformats-officedocument.presentationml.notesSlide+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notesSlides/notesSlide38.xml" ContentType="application/vnd.openxmlformats-officedocument.presentationml.notesSlide+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notesSlides/notesSlide39.xml" ContentType="application/vnd.openxmlformats-officedocument.presentationml.notesSlide+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notesSlides/notesSlide40.xml" ContentType="application/vnd.openxmlformats-officedocument.presentationml.notesSlide+xml"/>
  <Override PartName="/ppt/tags/tag1211.xml" ContentType="application/vnd.openxmlformats-officedocument.presentationml.tags+xml"/>
  <Override PartName="/ppt/tags/tag1212.xml" ContentType="application/vnd.openxmlformats-officedocument.presentationml.tags+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6"/>
  </p:notesMasterIdLst>
  <p:handoutMasterIdLst>
    <p:handoutMasterId r:id="rId67"/>
  </p:handoutMasterIdLst>
  <p:sldIdLst>
    <p:sldId id="256" r:id="rId2"/>
    <p:sldId id="397" r:id="rId3"/>
    <p:sldId id="398" r:id="rId4"/>
    <p:sldId id="395" r:id="rId5"/>
    <p:sldId id="373" r:id="rId6"/>
    <p:sldId id="361" r:id="rId7"/>
    <p:sldId id="363" r:id="rId8"/>
    <p:sldId id="323" r:id="rId9"/>
    <p:sldId id="325" r:id="rId10"/>
    <p:sldId id="391" r:id="rId11"/>
    <p:sldId id="364" r:id="rId12"/>
    <p:sldId id="365" r:id="rId13"/>
    <p:sldId id="327" r:id="rId14"/>
    <p:sldId id="367" r:id="rId15"/>
    <p:sldId id="368" r:id="rId16"/>
    <p:sldId id="369" r:id="rId17"/>
    <p:sldId id="331" r:id="rId18"/>
    <p:sldId id="372" r:id="rId19"/>
    <p:sldId id="332" r:id="rId20"/>
    <p:sldId id="392" r:id="rId21"/>
    <p:sldId id="342" r:id="rId22"/>
    <p:sldId id="359" r:id="rId23"/>
    <p:sldId id="399" r:id="rId24"/>
    <p:sldId id="400" r:id="rId25"/>
    <p:sldId id="401" r:id="rId26"/>
    <p:sldId id="337" r:id="rId27"/>
    <p:sldId id="407" r:id="rId28"/>
    <p:sldId id="408" r:id="rId29"/>
    <p:sldId id="402" r:id="rId30"/>
    <p:sldId id="409" r:id="rId31"/>
    <p:sldId id="403" r:id="rId32"/>
    <p:sldId id="404" r:id="rId33"/>
    <p:sldId id="405" r:id="rId34"/>
    <p:sldId id="389" r:id="rId35"/>
    <p:sldId id="393" r:id="rId36"/>
    <p:sldId id="378" r:id="rId37"/>
    <p:sldId id="379" r:id="rId38"/>
    <p:sldId id="380" r:id="rId39"/>
    <p:sldId id="375" r:id="rId40"/>
    <p:sldId id="377" r:id="rId41"/>
    <p:sldId id="381" r:id="rId42"/>
    <p:sldId id="382" r:id="rId43"/>
    <p:sldId id="410" r:id="rId44"/>
    <p:sldId id="415" r:id="rId45"/>
    <p:sldId id="416" r:id="rId46"/>
    <p:sldId id="417" r:id="rId47"/>
    <p:sldId id="346" r:id="rId48"/>
    <p:sldId id="355" r:id="rId49"/>
    <p:sldId id="418" r:id="rId50"/>
    <p:sldId id="419" r:id="rId51"/>
    <p:sldId id="422" r:id="rId52"/>
    <p:sldId id="420" r:id="rId53"/>
    <p:sldId id="421" r:id="rId54"/>
    <p:sldId id="411" r:id="rId55"/>
    <p:sldId id="412" r:id="rId56"/>
    <p:sldId id="413" r:id="rId57"/>
    <p:sldId id="424" r:id="rId58"/>
    <p:sldId id="349" r:id="rId59"/>
    <p:sldId id="423" r:id="rId60"/>
    <p:sldId id="351" r:id="rId61"/>
    <p:sldId id="396" r:id="rId62"/>
    <p:sldId id="394" r:id="rId63"/>
    <p:sldId id="353" r:id="rId64"/>
    <p:sldId id="414" r:id="rId65"/>
  </p:sldIdLst>
  <p:sldSz cx="9144000" cy="6858000" type="screen4x3"/>
  <p:notesSz cx="6934200" cy="9220200"/>
  <p:custDataLst>
    <p:tags r:id="rId68"/>
  </p:custDataLst>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FFCC"/>
    <a:srgbClr val="119F33"/>
    <a:srgbClr val="D6009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96" autoAdjust="0"/>
    <p:restoredTop sz="62345" autoAdjust="0"/>
  </p:normalViewPr>
  <p:slideViewPr>
    <p:cSldViewPr>
      <p:cViewPr varScale="1">
        <p:scale>
          <a:sx n="56" d="100"/>
          <a:sy n="56" d="100"/>
        </p:scale>
        <p:origin x="-1158" y="-90"/>
      </p:cViewPr>
      <p:guideLst>
        <p:guide orient="horz" pos="2160"/>
        <p:guide pos="2880"/>
      </p:guideLst>
    </p:cSldViewPr>
  </p:slideViewPr>
  <p:notesTextViewPr>
    <p:cViewPr>
      <p:scale>
        <a:sx n="100" d="100"/>
        <a:sy n="100" d="100"/>
      </p:scale>
      <p:origin x="0" y="0"/>
    </p:cViewPr>
  </p:notesTextViewPr>
  <p:sorterViewPr>
    <p:cViewPr>
      <p:scale>
        <a:sx n="70" d="100"/>
        <a:sy n="70" d="100"/>
      </p:scale>
      <p:origin x="0" y="35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05121" cy="460400"/>
          </a:xfrm>
          <a:prstGeom prst="rect">
            <a:avLst/>
          </a:prstGeom>
        </p:spPr>
        <p:txBody>
          <a:bodyPr vert="horz" lIns="87316" tIns="43658" rIns="87316" bIns="43658" rtlCol="0"/>
          <a:lstStyle>
            <a:lvl1pPr algn="l">
              <a:defRPr sz="1100"/>
            </a:lvl1pPr>
          </a:lstStyle>
          <a:p>
            <a:endParaRPr lang="en-US"/>
          </a:p>
        </p:txBody>
      </p:sp>
      <p:sp>
        <p:nvSpPr>
          <p:cNvPr id="3" name="Date Placeholder 2"/>
          <p:cNvSpPr>
            <a:spLocks noGrp="1"/>
          </p:cNvSpPr>
          <p:nvPr>
            <p:ph type="dt" sz="quarter" idx="1"/>
          </p:nvPr>
        </p:nvSpPr>
        <p:spPr>
          <a:xfrm>
            <a:off x="3927574" y="1"/>
            <a:ext cx="3005121" cy="460400"/>
          </a:xfrm>
          <a:prstGeom prst="rect">
            <a:avLst/>
          </a:prstGeom>
        </p:spPr>
        <p:txBody>
          <a:bodyPr vert="horz" lIns="87316" tIns="43658" rIns="87316" bIns="43658" rtlCol="0"/>
          <a:lstStyle>
            <a:lvl1pPr algn="r">
              <a:defRPr sz="1100"/>
            </a:lvl1pPr>
          </a:lstStyle>
          <a:p>
            <a:fld id="{52039197-9A5D-4426-8BE1-7E0DB9D27619}" type="datetimeFigureOut">
              <a:rPr lang="en-US" smtClean="0"/>
              <a:pPr/>
              <a:t>6/25/2012</a:t>
            </a:fld>
            <a:endParaRPr lang="en-US"/>
          </a:p>
        </p:txBody>
      </p:sp>
      <p:sp>
        <p:nvSpPr>
          <p:cNvPr id="4" name="Footer Placeholder 3"/>
          <p:cNvSpPr>
            <a:spLocks noGrp="1"/>
          </p:cNvSpPr>
          <p:nvPr>
            <p:ph type="ftr" sz="quarter" idx="2"/>
          </p:nvPr>
        </p:nvSpPr>
        <p:spPr>
          <a:xfrm>
            <a:off x="0" y="8758276"/>
            <a:ext cx="3005121" cy="460400"/>
          </a:xfrm>
          <a:prstGeom prst="rect">
            <a:avLst/>
          </a:prstGeom>
        </p:spPr>
        <p:txBody>
          <a:bodyPr vert="horz" lIns="87316" tIns="43658" rIns="87316" bIns="43658" rtlCol="0" anchor="b"/>
          <a:lstStyle>
            <a:lvl1pPr algn="l">
              <a:defRPr sz="1100"/>
            </a:lvl1pPr>
          </a:lstStyle>
          <a:p>
            <a:endParaRPr lang="en-US"/>
          </a:p>
        </p:txBody>
      </p:sp>
      <p:sp>
        <p:nvSpPr>
          <p:cNvPr id="5" name="Slide Number Placeholder 4"/>
          <p:cNvSpPr>
            <a:spLocks noGrp="1"/>
          </p:cNvSpPr>
          <p:nvPr>
            <p:ph type="sldNum" sz="quarter" idx="3"/>
          </p:nvPr>
        </p:nvSpPr>
        <p:spPr>
          <a:xfrm>
            <a:off x="3927574" y="8758276"/>
            <a:ext cx="3005121" cy="460400"/>
          </a:xfrm>
          <a:prstGeom prst="rect">
            <a:avLst/>
          </a:prstGeom>
        </p:spPr>
        <p:txBody>
          <a:bodyPr vert="horz" lIns="87316" tIns="43658" rIns="87316" bIns="43658" rtlCol="0" anchor="b"/>
          <a:lstStyle>
            <a:lvl1pPr algn="r">
              <a:defRPr sz="1100"/>
            </a:lvl1pPr>
          </a:lstStyle>
          <a:p>
            <a:fld id="{C77A13E8-25B5-4ABF-A87C-CEC207C206B4}" type="slidenum">
              <a:rPr lang="en-US" smtClean="0"/>
              <a:pPr/>
              <a:t>‹#›</a:t>
            </a:fld>
            <a:endParaRPr lang="en-US"/>
          </a:p>
        </p:txBody>
      </p:sp>
    </p:spTree>
    <p:extLst>
      <p:ext uri="{BB962C8B-B14F-4D97-AF65-F5344CB8AC3E}">
        <p14:creationId xmlns:p14="http://schemas.microsoft.com/office/powerpoint/2010/main" val="62812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04820" cy="461010"/>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a:defRPr sz="1200" b="0">
                <a:latin typeface="Arial" pitchFamily="34" charset="0"/>
              </a:defRPr>
            </a:lvl1pPr>
          </a:lstStyle>
          <a:p>
            <a:endParaRPr lang="en-US"/>
          </a:p>
        </p:txBody>
      </p:sp>
      <p:sp>
        <p:nvSpPr>
          <p:cNvPr id="3075" name="Rectangle 3"/>
          <p:cNvSpPr>
            <a:spLocks noGrp="1" noChangeArrowheads="1"/>
          </p:cNvSpPr>
          <p:nvPr>
            <p:ph type="dt" idx="1"/>
          </p:nvPr>
        </p:nvSpPr>
        <p:spPr bwMode="auto">
          <a:xfrm>
            <a:off x="3927775" y="0"/>
            <a:ext cx="3004820" cy="461010"/>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algn="r">
              <a:defRPr sz="1200" b="0">
                <a:latin typeface="Arial" pitchFamily="34" charset="0"/>
              </a:defRPr>
            </a:lvl1pPr>
          </a:lstStyle>
          <a:p>
            <a:endParaRPr lang="en-US"/>
          </a:p>
        </p:txBody>
      </p:sp>
      <p:sp>
        <p:nvSpPr>
          <p:cNvPr id="3076"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93420" y="4379595"/>
            <a:ext cx="5547360" cy="4149090"/>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757590"/>
            <a:ext cx="3004820" cy="461010"/>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a:defRPr sz="1200" b="0">
                <a:latin typeface="Arial" pitchFamily="34" charset="0"/>
              </a:defRPr>
            </a:lvl1pPr>
          </a:lstStyle>
          <a:p>
            <a:endParaRPr lang="en-US"/>
          </a:p>
        </p:txBody>
      </p:sp>
      <p:sp>
        <p:nvSpPr>
          <p:cNvPr id="3079" name="Rectangle 7"/>
          <p:cNvSpPr>
            <a:spLocks noGrp="1" noChangeArrowheads="1"/>
          </p:cNvSpPr>
          <p:nvPr>
            <p:ph type="sldNum" sz="quarter" idx="5"/>
          </p:nvPr>
        </p:nvSpPr>
        <p:spPr bwMode="auto">
          <a:xfrm>
            <a:off x="3927775" y="8757590"/>
            <a:ext cx="3004820" cy="461010"/>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algn="r">
              <a:defRPr sz="1200" b="0">
                <a:latin typeface="Arial" pitchFamily="34" charset="0"/>
              </a:defRPr>
            </a:lvl1pPr>
          </a:lstStyle>
          <a:p>
            <a:fld id="{C142CCA2-2949-4325-A78A-A7C3B63D73CE}" type="slidenum">
              <a:rPr lang="en-US"/>
              <a:pPr/>
              <a:t>‹#›</a:t>
            </a:fld>
            <a:endParaRPr lang="en-US"/>
          </a:p>
        </p:txBody>
      </p:sp>
    </p:spTree>
    <p:extLst>
      <p:ext uri="{BB962C8B-B14F-4D97-AF65-F5344CB8AC3E}">
        <p14:creationId xmlns:p14="http://schemas.microsoft.com/office/powerpoint/2010/main" val="23529811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C47610-A579-4DD1-AA62-8EA40B23FA17}" type="slidenum">
              <a:rPr lang="en-US"/>
              <a:pPr/>
              <a:t>1</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Kaboom</a:t>
            </a:r>
            <a:r>
              <a:rPr lang="en-CA" dirty="0" smtClean="0"/>
              <a:t>!  What’s C++11’s problem?  The scope issue… which also gives us a hint of how to deal with the data race.</a:t>
            </a:r>
          </a:p>
          <a:p>
            <a:endParaRPr lang="en-CA" dirty="0" smtClean="0"/>
          </a:p>
          <a:p>
            <a:r>
              <a:rPr lang="en-CA" dirty="0" smtClean="0"/>
              <a:t>Insert joins and fix.</a:t>
            </a:r>
            <a:endParaRPr lang="en-CA"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25</a:t>
            </a:fld>
            <a:endParaRPr lang="en-US"/>
          </a:p>
        </p:txBody>
      </p:sp>
    </p:spTree>
    <p:extLst>
      <p:ext uri="{BB962C8B-B14F-4D97-AF65-F5344CB8AC3E}">
        <p14:creationId xmlns:p14="http://schemas.microsoft.com/office/powerpoint/2010/main" val="1845824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26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27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28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29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Motivate with cloud computing/server clusters/massive parallelism.</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2</a:t>
            </a:fld>
            <a:endParaRPr lang="en-US"/>
          </a:p>
        </p:txBody>
      </p:sp>
    </p:spTree>
    <p:extLst>
      <p:ext uri="{BB962C8B-B14F-4D97-AF65-F5344CB8AC3E}">
        <p14:creationId xmlns:p14="http://schemas.microsoft.com/office/powerpoint/2010/main" val="3967287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30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31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32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33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42</a:t>
            </a:fld>
            <a:endParaRPr lang="en-US"/>
          </a:p>
        </p:txBody>
      </p:sp>
    </p:spTree>
    <p:extLst>
      <p:ext uri="{BB962C8B-B14F-4D97-AF65-F5344CB8AC3E}">
        <p14:creationId xmlns:p14="http://schemas.microsoft.com/office/powerpoint/2010/main" val="28627574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44</a:t>
            </a:fld>
            <a:endParaRPr lang="en-US"/>
          </a:p>
        </p:txBody>
      </p:sp>
    </p:spTree>
    <p:extLst>
      <p:ext uri="{BB962C8B-B14F-4D97-AF65-F5344CB8AC3E}">
        <p14:creationId xmlns:p14="http://schemas.microsoft.com/office/powerpoint/2010/main" val="1845824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45</a:t>
            </a:fld>
            <a:endParaRPr lang="en-US"/>
          </a:p>
        </p:txBody>
      </p:sp>
    </p:spTree>
    <p:extLst>
      <p:ext uri="{BB962C8B-B14F-4D97-AF65-F5344CB8AC3E}">
        <p14:creationId xmlns:p14="http://schemas.microsoft.com/office/powerpoint/2010/main" val="1845824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46</a:t>
            </a:fld>
            <a:endParaRPr lang="en-US"/>
          </a:p>
        </p:txBody>
      </p:sp>
    </p:spTree>
    <p:extLst>
      <p:ext uri="{BB962C8B-B14F-4D97-AF65-F5344CB8AC3E}">
        <p14:creationId xmlns:p14="http://schemas.microsoft.com/office/powerpoint/2010/main" val="18458241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47</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48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DE-motivate “rolling your own” with example of fatal (three people died) home-grown (well,</a:t>
            </a:r>
            <a:r>
              <a:rPr lang="en-CA" baseline="0" dirty="0" smtClean="0"/>
              <a:t> for us Canadians, anyway, d’oh!) hardware/software accident.</a:t>
            </a:r>
          </a:p>
          <a:p>
            <a:endParaRPr lang="en-CA" baseline="0" dirty="0" smtClean="0"/>
          </a:p>
          <a:p>
            <a:r>
              <a:rPr lang="en-CA" baseline="0" dirty="0" smtClean="0"/>
              <a:t>There were LOTS of issues here.  But, there’s no question that parallelism contributed.</a:t>
            </a:r>
          </a:p>
          <a:p>
            <a:endParaRPr lang="en-CA" baseline="0" dirty="0" smtClean="0"/>
          </a:p>
          <a:p>
            <a:r>
              <a:rPr lang="en-CA" baseline="0" dirty="0" smtClean="0"/>
              <a:t>Key parallelism part APPEARS to be roughly that when “tuning” the magnets in one process, another process ensures that changes in the UI cancel the magnet tuning.  However, after the first check for this, subsequent checks do not help, which gives 8 seconds (!!) during the magnet tuning process during which a human action can reset the conditions of the treatment without appropriate safeties (the lead target for a high-dose </a:t>
            </a:r>
            <a:r>
              <a:rPr lang="en-CA" baseline="0" dirty="0" err="1" smtClean="0"/>
              <a:t>radition</a:t>
            </a:r>
            <a:r>
              <a:rPr lang="en-CA" baseline="0" dirty="0" smtClean="0"/>
              <a:t> beam).</a:t>
            </a:r>
          </a:p>
          <a:p>
            <a:endParaRPr lang="en-CA"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3</a:t>
            </a:fld>
            <a:endParaRPr lang="en-US"/>
          </a:p>
        </p:txBody>
      </p:sp>
    </p:spTree>
    <p:extLst>
      <p:ext uri="{BB962C8B-B14F-4D97-AF65-F5344CB8AC3E}">
        <p14:creationId xmlns:p14="http://schemas.microsoft.com/office/powerpoint/2010/main" val="23553596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49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50</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51</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52</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53</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Get beyond just the calculation.  Discuss</a:t>
            </a:r>
            <a:r>
              <a:rPr lang="en-CA" baseline="0" dirty="0" smtClean="0"/>
              <a:t> fixed setup cost for each person, distribution of resources, etc.  Be sure to get to the point that there will be some downtime!</a:t>
            </a:r>
            <a:endParaRPr lang="en-CA"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55</a:t>
            </a:fld>
            <a:endParaRPr lang="en-US"/>
          </a:p>
        </p:txBody>
      </p:sp>
    </p:spTree>
    <p:extLst>
      <p:ext uri="{BB962C8B-B14F-4D97-AF65-F5344CB8AC3E}">
        <p14:creationId xmlns:p14="http://schemas.microsoft.com/office/powerpoint/2010/main" val="8834712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57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58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59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60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Just get them to throw in their thoughts on what changed.  There’s a lot (e.g., diversification in industry!), but the most striking trend is that around 2006 (when exponential sequential speed-up “died”) multi-core computers crop up.</a:t>
            </a:r>
          </a:p>
          <a:p>
            <a:endParaRPr lang="en-CA" dirty="0" smtClean="0"/>
          </a:p>
          <a:p>
            <a:r>
              <a:rPr lang="en-CA" dirty="0" smtClean="0"/>
              <a:t>Maybe ask if they’d RATHER have a 2x faster sequential computer or</a:t>
            </a:r>
            <a:r>
              <a:rPr lang="en-CA" baseline="0" dirty="0" smtClean="0"/>
              <a:t> a computer with 2 cores.</a:t>
            </a:r>
          </a:p>
          <a:p>
            <a:endParaRPr lang="en-CA" baseline="0" dirty="0" smtClean="0"/>
          </a:p>
          <a:p>
            <a:r>
              <a:rPr lang="en-CA" baseline="0" dirty="0" smtClean="0"/>
              <a:t>TODO: REALLY need a speed chart.</a:t>
            </a:r>
          </a:p>
          <a:p>
            <a:endParaRPr lang="en-CA" baseline="0" dirty="0" smtClean="0"/>
          </a:p>
          <a:p>
            <a:r>
              <a:rPr lang="en-CA" baseline="0" smtClean="0"/>
              <a:t>TODO: restart notes here.</a:t>
            </a:r>
          </a:p>
          <a:p>
            <a:endParaRPr lang="en-CA"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6</a:t>
            </a:fld>
            <a:endParaRPr lang="en-US"/>
          </a:p>
        </p:txBody>
      </p:sp>
    </p:spTree>
    <p:extLst>
      <p:ext uri="{BB962C8B-B14F-4D97-AF65-F5344CB8AC3E}">
        <p14:creationId xmlns:p14="http://schemas.microsoft.com/office/powerpoint/2010/main" val="17788048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63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64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t>Writing multi-threaded code in common languages like Java and C is more difficult than single-threaded (sequential) code.</a:t>
            </a:r>
          </a:p>
          <a:p>
            <a:pPr>
              <a:buNone/>
            </a:pPr>
            <a:endParaRPr lang="en-US" sz="1000" dirty="0" smtClean="0"/>
          </a:p>
          <a:p>
            <a:pPr>
              <a:buNone/>
            </a:pPr>
            <a:r>
              <a:rPr lang="en-US" dirty="0" smtClean="0"/>
              <a:t>So, as long as possible (~1980-2005), desktop computers’ speed running sequential programs doubled every ~2 years.</a:t>
            </a:r>
          </a:p>
          <a:p>
            <a:pPr>
              <a:buNone/>
            </a:pPr>
            <a:endParaRPr lang="en-US" sz="1000" dirty="0" smtClean="0"/>
          </a:p>
          <a:p>
            <a:pPr>
              <a:buNone/>
            </a:pPr>
            <a:r>
              <a:rPr lang="en-US" dirty="0" smtClean="0"/>
              <a:t>Although we keep making transistors/wires smaller,</a:t>
            </a:r>
            <a:br>
              <a:rPr lang="en-US" dirty="0" smtClean="0"/>
            </a:br>
            <a:r>
              <a:rPr lang="en-US" dirty="0" smtClean="0"/>
              <a:t>we don’t know how to continue the speed increases:</a:t>
            </a:r>
          </a:p>
          <a:p>
            <a:pPr lvl="1"/>
            <a:r>
              <a:rPr lang="en-US" dirty="0" smtClean="0"/>
              <a:t>Increasing clock rate generates too much heat</a:t>
            </a:r>
          </a:p>
          <a:p>
            <a:pPr lvl="1"/>
            <a:r>
              <a:rPr lang="en-US" dirty="0" smtClean="0"/>
              <a:t>Relative cost of memory access is too high</a:t>
            </a:r>
          </a:p>
          <a:p>
            <a:pPr marL="0" indent="0">
              <a:buNone/>
            </a:pPr>
            <a:endParaRPr lang="en-US" dirty="0" smtClean="0"/>
          </a:p>
          <a:p>
            <a:pPr marL="0" indent="0">
              <a:buNone/>
            </a:pPr>
            <a:r>
              <a:rPr lang="en-US" dirty="0" smtClean="0"/>
              <a:t>Solution, not faster but smaller and </a:t>
            </a:r>
            <a:r>
              <a:rPr lang="en-US" i="1" dirty="0" smtClean="0"/>
              <a:t>more</a:t>
            </a:r>
            <a:r>
              <a:rPr lang="en-US" dirty="0" smtClean="0"/>
              <a:t>…</a:t>
            </a:r>
          </a:p>
          <a:p>
            <a:pPr marL="0" indent="0">
              <a:buNone/>
            </a:pPr>
            <a:endParaRPr lang="en-US" dirty="0" smtClean="0"/>
          </a:p>
          <a:p>
            <a:endParaRPr lang="en-CA"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7</a:t>
            </a:fld>
            <a:endParaRPr lang="en-US"/>
          </a:p>
        </p:txBody>
      </p:sp>
    </p:spTree>
    <p:extLst>
      <p:ext uri="{BB962C8B-B14F-4D97-AF65-F5344CB8AC3E}">
        <p14:creationId xmlns:p14="http://schemas.microsoft.com/office/powerpoint/2010/main" val="2490852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Get beyond just the calculation.  Discuss</a:t>
            </a:r>
            <a:r>
              <a:rPr lang="en-CA" baseline="0" dirty="0" smtClean="0"/>
              <a:t> fixed setup cost for each person, distribution of resources, etc.  Be sure to get to the point that there will be some downtime!</a:t>
            </a:r>
            <a:endParaRPr lang="en-CA" dirty="0"/>
          </a:p>
        </p:txBody>
      </p:sp>
      <p:sp>
        <p:nvSpPr>
          <p:cNvPr id="4" name="Slide Number Placeholder 3"/>
          <p:cNvSpPr>
            <a:spLocks noGrp="1"/>
          </p:cNvSpPr>
          <p:nvPr>
            <p:ph type="sldNum" sz="quarter" idx="10"/>
          </p:nvPr>
        </p:nvSpPr>
        <p:spPr/>
        <p:txBody>
          <a:bodyPr/>
          <a:lstStyle/>
          <a:p>
            <a:fld id="{C142CCA2-2949-4325-A78A-A7C3B63D73CE}" type="slidenum">
              <a:rPr lang="en-US" smtClean="0"/>
              <a:pPr/>
              <a:t>11</a:t>
            </a:fld>
            <a:endParaRPr lang="en-US"/>
          </a:p>
        </p:txBody>
      </p:sp>
    </p:spTree>
    <p:extLst>
      <p:ext uri="{BB962C8B-B14F-4D97-AF65-F5344CB8AC3E}">
        <p14:creationId xmlns:p14="http://schemas.microsoft.com/office/powerpoint/2010/main" val="883471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1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Sophomoric Parallelism and Concurrency, Lecture 1</a:t>
            </a:r>
            <a:endParaRPr lang="en-US"/>
          </a:p>
        </p:txBody>
      </p:sp>
      <p:sp>
        <p:nvSpPr>
          <p:cNvPr id="6" name="Slide Number Placeholder 5"/>
          <p:cNvSpPr>
            <a:spLocks noGrp="1"/>
          </p:cNvSpPr>
          <p:nvPr>
            <p:ph type="sldNum" sz="quarter" idx="12"/>
          </p:nvPr>
        </p:nvSpPr>
        <p:spPr/>
        <p:txBody>
          <a:bodyPr/>
          <a:lstStyle>
            <a:lvl1pPr>
              <a:defRPr/>
            </a:lvl1pPr>
          </a:lstStyle>
          <a:p>
            <a:fld id="{47E115C0-909B-4E1C-9E6E-04B3E9103591}"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Sophomoric Parallelism and Concurrency, Lecture 1</a:t>
            </a:r>
            <a:endParaRPr lang="en-US"/>
          </a:p>
        </p:txBody>
      </p:sp>
      <p:sp>
        <p:nvSpPr>
          <p:cNvPr id="6" name="Slide Number Placeholder 5"/>
          <p:cNvSpPr>
            <a:spLocks noGrp="1"/>
          </p:cNvSpPr>
          <p:nvPr>
            <p:ph type="sldNum" sz="quarter" idx="12"/>
          </p:nvPr>
        </p:nvSpPr>
        <p:spPr/>
        <p:txBody>
          <a:bodyPr/>
          <a:lstStyle>
            <a:lvl1pPr>
              <a:defRPr/>
            </a:lvl1pPr>
          </a:lstStyle>
          <a:p>
            <a:fld id="{D082AAE3-B489-4A15-89C7-18993943A37A}"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7"/>
          <p:cNvSpPr>
            <a:spLocks noGrp="1"/>
          </p:cNvSpPr>
          <p:nvPr>
            <p:ph type="sldNum" sz="quarter" idx="11"/>
          </p:nvPr>
        </p:nvSpPr>
        <p:spPr/>
        <p:txBody>
          <a:bodyPr/>
          <a:lstStyle/>
          <a:p>
            <a:fld id="{3B048AC8-D41E-4C7B-8EE3-A52489AA1F05}" type="slidenum">
              <a:rPr lang="en-US" smtClean="0"/>
              <a:pPr/>
              <a:t>‹#›</a:t>
            </a:fld>
            <a:endParaRPr lang="en-US"/>
          </a:p>
        </p:txBody>
      </p:sp>
      <p:sp>
        <p:nvSpPr>
          <p:cNvPr id="9" name="Footer Placeholder 8"/>
          <p:cNvSpPr>
            <a:spLocks noGrp="1"/>
          </p:cNvSpPr>
          <p:nvPr>
            <p:ph type="ftr" sz="quarter" idx="12"/>
          </p:nvPr>
        </p:nvSpPr>
        <p:spPr>
          <a:xfrm>
            <a:off x="762000" y="6400800"/>
            <a:ext cx="4038600" cy="457200"/>
          </a:xfrm>
        </p:spPr>
        <p:txBody>
          <a:bodyPr/>
          <a:lstStyle/>
          <a:p>
            <a:r>
              <a:rPr lang="en-US" dirty="0" smtClean="0"/>
              <a:t>Sophomoric Parallelism and Concurrency, Lecture 1</a:t>
            </a:r>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Sophomoric Parallelism and Concurrency, Lecture 1</a:t>
            </a:r>
            <a:endParaRPr lang="en-US"/>
          </a:p>
        </p:txBody>
      </p:sp>
      <p:sp>
        <p:nvSpPr>
          <p:cNvPr id="6" name="Slide Number Placeholder 5"/>
          <p:cNvSpPr>
            <a:spLocks noGrp="1"/>
          </p:cNvSpPr>
          <p:nvPr>
            <p:ph type="sldNum" sz="quarter" idx="12"/>
          </p:nvPr>
        </p:nvSpPr>
        <p:spPr/>
        <p:txBody>
          <a:bodyPr/>
          <a:lstStyle>
            <a:lvl1pPr>
              <a:defRPr/>
            </a:lvl1pPr>
          </a:lstStyle>
          <a:p>
            <a:fld id="{53883048-0376-4A94-A445-C2F5CD3FC350}" type="slidenum">
              <a:rPr lang="en-US"/>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Sophomoric Parallelism and Concurrency, Lecture 1</a:t>
            </a:r>
            <a:endParaRPr lang="en-US"/>
          </a:p>
        </p:txBody>
      </p:sp>
      <p:sp>
        <p:nvSpPr>
          <p:cNvPr id="7" name="Slide Number Placeholder 6"/>
          <p:cNvSpPr>
            <a:spLocks noGrp="1"/>
          </p:cNvSpPr>
          <p:nvPr>
            <p:ph type="sldNum" sz="quarter" idx="12"/>
          </p:nvPr>
        </p:nvSpPr>
        <p:spPr/>
        <p:txBody>
          <a:bodyPr/>
          <a:lstStyle>
            <a:lvl1pPr>
              <a:defRPr/>
            </a:lvl1pPr>
          </a:lstStyle>
          <a:p>
            <a:fld id="{B5EA12F5-03B5-4BEE-BF40-7EC1D15EBEE1}"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Sophomoric Parallelism and Concurrency, Lecture 1</a:t>
            </a:r>
            <a:endParaRPr lang="en-US"/>
          </a:p>
        </p:txBody>
      </p:sp>
      <p:sp>
        <p:nvSpPr>
          <p:cNvPr id="9" name="Slide Number Placeholder 8"/>
          <p:cNvSpPr>
            <a:spLocks noGrp="1"/>
          </p:cNvSpPr>
          <p:nvPr>
            <p:ph type="sldNum" sz="quarter" idx="12"/>
          </p:nvPr>
        </p:nvSpPr>
        <p:spPr/>
        <p:txBody>
          <a:bodyPr/>
          <a:lstStyle>
            <a:lvl1pPr>
              <a:defRPr/>
            </a:lvl1pPr>
          </a:lstStyle>
          <a:p>
            <a:fld id="{957FCB40-9664-45B5-BAA8-170CAD353393}"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Sophomoric Parallelism and Concurrency, Lecture 1</a:t>
            </a:r>
            <a:endParaRPr lang="en-US"/>
          </a:p>
        </p:txBody>
      </p:sp>
      <p:sp>
        <p:nvSpPr>
          <p:cNvPr id="5" name="Slide Number Placeholder 4"/>
          <p:cNvSpPr>
            <a:spLocks noGrp="1"/>
          </p:cNvSpPr>
          <p:nvPr>
            <p:ph type="sldNum" sz="quarter" idx="12"/>
          </p:nvPr>
        </p:nvSpPr>
        <p:spPr/>
        <p:txBody>
          <a:bodyPr/>
          <a:lstStyle>
            <a:lvl1pPr>
              <a:defRPr/>
            </a:lvl1pPr>
          </a:lstStyle>
          <a:p>
            <a:fld id="{A04D69B1-7287-44D7-BAC9-82A718B3128A}"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Sophomoric Parallelism and Concurrency, Lecture 1</a:t>
            </a:r>
            <a:endParaRPr lang="en-US"/>
          </a:p>
        </p:txBody>
      </p:sp>
      <p:sp>
        <p:nvSpPr>
          <p:cNvPr id="4" name="Slide Number Placeholder 3"/>
          <p:cNvSpPr>
            <a:spLocks noGrp="1"/>
          </p:cNvSpPr>
          <p:nvPr>
            <p:ph type="sldNum" sz="quarter" idx="12"/>
          </p:nvPr>
        </p:nvSpPr>
        <p:spPr/>
        <p:txBody>
          <a:bodyPr/>
          <a:lstStyle>
            <a:lvl1pPr>
              <a:defRPr/>
            </a:lvl1pPr>
          </a:lstStyle>
          <a:p>
            <a:fld id="{B53CE0B5-4587-46C9-88FF-288BD15E3202}"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Sophomoric Parallelism and Concurrency, Lecture 1</a:t>
            </a:r>
            <a:endParaRPr lang="en-US"/>
          </a:p>
        </p:txBody>
      </p:sp>
      <p:sp>
        <p:nvSpPr>
          <p:cNvPr id="7" name="Slide Number Placeholder 6"/>
          <p:cNvSpPr>
            <a:spLocks noGrp="1"/>
          </p:cNvSpPr>
          <p:nvPr>
            <p:ph type="sldNum" sz="quarter" idx="12"/>
          </p:nvPr>
        </p:nvSpPr>
        <p:spPr/>
        <p:txBody>
          <a:bodyPr/>
          <a:lstStyle>
            <a:lvl1pPr>
              <a:defRPr/>
            </a:lvl1pPr>
          </a:lstStyle>
          <a:p>
            <a:fld id="{EDD7DB5F-D2ED-41DB-B30F-B019AB82D775}"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Sophomoric Parallelism and Concurrency, Lecture 1</a:t>
            </a:r>
            <a:endParaRPr lang="en-US"/>
          </a:p>
        </p:txBody>
      </p:sp>
      <p:sp>
        <p:nvSpPr>
          <p:cNvPr id="7" name="Slide Number Placeholder 6"/>
          <p:cNvSpPr>
            <a:spLocks noGrp="1"/>
          </p:cNvSpPr>
          <p:nvPr>
            <p:ph type="sldNum" sz="quarter" idx="12"/>
          </p:nvPr>
        </p:nvSpPr>
        <p:spPr/>
        <p:txBody>
          <a:bodyPr/>
          <a:lstStyle>
            <a:lvl1pPr>
              <a:defRPr/>
            </a:lvl1pPr>
          </a:lstStyle>
          <a:p>
            <a:fld id="{892279E5-AC96-4A1A-8381-1C3686D4000A}"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85800" y="1600200"/>
            <a:ext cx="77724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685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endParaRPr lang="en-US"/>
          </a:p>
        </p:txBody>
      </p:sp>
      <p:sp>
        <p:nvSpPr>
          <p:cNvPr id="6149" name="Rectangle 5"/>
          <p:cNvSpPr>
            <a:spLocks noGrp="1" noChangeArrowheads="1"/>
          </p:cNvSpPr>
          <p:nvPr>
            <p:ph type="ftr" sz="quarter" idx="3"/>
          </p:nvPr>
        </p:nvSpPr>
        <p:spPr bwMode="auto">
          <a:xfrm>
            <a:off x="2895600" y="6400800"/>
            <a:ext cx="3429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r>
              <a:rPr lang="en-US" smtClean="0"/>
              <a:t>Sophomoric Parallelism and Concurrency, Lecture 1</a:t>
            </a:r>
            <a:endParaRPr lang="en-US"/>
          </a:p>
        </p:txBody>
      </p:sp>
      <p:sp>
        <p:nvSpPr>
          <p:cNvPr id="6150" name="Rectangle 6"/>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3B048AC8-D41E-4C7B-8EE3-A52489AA1F0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hf hdr="0" dt="0"/>
  <p:txStyles>
    <p:titleStyle>
      <a:lvl1pPr algn="l" rtl="0" fontAlgn="base">
        <a:spcBef>
          <a:spcPct val="0"/>
        </a:spcBef>
        <a:spcAft>
          <a:spcPct val="0"/>
        </a:spcAft>
        <a:defRPr sz="3600" i="1">
          <a:solidFill>
            <a:schemeClr val="tx1"/>
          </a:solidFill>
          <a:latin typeface="+mj-lt"/>
          <a:ea typeface="+mj-ea"/>
          <a:cs typeface="+mj-cs"/>
        </a:defRPr>
      </a:lvl1pPr>
      <a:lvl2pPr algn="l" rtl="0" fontAlgn="base">
        <a:spcBef>
          <a:spcPct val="0"/>
        </a:spcBef>
        <a:spcAft>
          <a:spcPct val="0"/>
        </a:spcAft>
        <a:defRPr sz="3600" i="1">
          <a:solidFill>
            <a:schemeClr val="tx1"/>
          </a:solidFill>
          <a:latin typeface="Arial" pitchFamily="34" charset="0"/>
        </a:defRPr>
      </a:lvl2pPr>
      <a:lvl3pPr algn="l" rtl="0" fontAlgn="base">
        <a:spcBef>
          <a:spcPct val="0"/>
        </a:spcBef>
        <a:spcAft>
          <a:spcPct val="0"/>
        </a:spcAft>
        <a:defRPr sz="3600" i="1">
          <a:solidFill>
            <a:schemeClr val="tx1"/>
          </a:solidFill>
          <a:latin typeface="Arial" pitchFamily="34" charset="0"/>
        </a:defRPr>
      </a:lvl3pPr>
      <a:lvl4pPr algn="l" rtl="0" fontAlgn="base">
        <a:spcBef>
          <a:spcPct val="0"/>
        </a:spcBef>
        <a:spcAft>
          <a:spcPct val="0"/>
        </a:spcAft>
        <a:defRPr sz="3600" i="1">
          <a:solidFill>
            <a:schemeClr val="tx1"/>
          </a:solidFill>
          <a:latin typeface="Arial" pitchFamily="34" charset="0"/>
        </a:defRPr>
      </a:lvl4pPr>
      <a:lvl5pPr algn="l" rtl="0" fontAlgn="base">
        <a:spcBef>
          <a:spcPct val="0"/>
        </a:spcBef>
        <a:spcAft>
          <a:spcPct val="0"/>
        </a:spcAft>
        <a:defRPr sz="3600" i="1">
          <a:solidFill>
            <a:schemeClr val="tx1"/>
          </a:solidFill>
          <a:latin typeface="Arial" pitchFamily="34" charset="0"/>
        </a:defRPr>
      </a:lvl5pPr>
      <a:lvl6pPr marL="457200" algn="l" rtl="0" fontAlgn="base">
        <a:spcBef>
          <a:spcPct val="0"/>
        </a:spcBef>
        <a:spcAft>
          <a:spcPct val="0"/>
        </a:spcAft>
        <a:defRPr sz="3600" i="1">
          <a:solidFill>
            <a:schemeClr val="tx1"/>
          </a:solidFill>
          <a:latin typeface="Arial" pitchFamily="34" charset="0"/>
        </a:defRPr>
      </a:lvl6pPr>
      <a:lvl7pPr marL="914400" algn="l" rtl="0" fontAlgn="base">
        <a:spcBef>
          <a:spcPct val="0"/>
        </a:spcBef>
        <a:spcAft>
          <a:spcPct val="0"/>
        </a:spcAft>
        <a:defRPr sz="3600" i="1">
          <a:solidFill>
            <a:schemeClr val="tx1"/>
          </a:solidFill>
          <a:latin typeface="Arial" pitchFamily="34" charset="0"/>
        </a:defRPr>
      </a:lvl7pPr>
      <a:lvl8pPr marL="1371600" algn="l" rtl="0" fontAlgn="base">
        <a:spcBef>
          <a:spcPct val="0"/>
        </a:spcBef>
        <a:spcAft>
          <a:spcPct val="0"/>
        </a:spcAft>
        <a:defRPr sz="3600" i="1">
          <a:solidFill>
            <a:schemeClr val="tx1"/>
          </a:solidFill>
          <a:latin typeface="Arial" pitchFamily="34" charset="0"/>
        </a:defRPr>
      </a:lvl8pPr>
      <a:lvl9pPr marL="1828800" algn="l" rtl="0" fontAlgn="base">
        <a:spcBef>
          <a:spcPct val="0"/>
        </a:spcBef>
        <a:spcAft>
          <a:spcPct val="0"/>
        </a:spcAft>
        <a:defRPr sz="3600" i="1">
          <a:solidFill>
            <a:schemeClr val="tx1"/>
          </a:solidFill>
          <a:latin typeface="Arial" pitchFamily="34" charset="0"/>
        </a:defRPr>
      </a:lvl9pPr>
    </p:titleStyle>
    <p:body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slideLayout" Target="../slideLayouts/slideLayout2.xml"/><Relationship Id="rId4" Type="http://schemas.openxmlformats.org/officeDocument/2006/relationships/tags" Target="../tags/tag47.xml"/></Relationships>
</file>

<file path=ppt/slides/_rels/slide11.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tags" Target="../tags/tag60.xml"/><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tags" Target="../tags/tag59.xml"/><Relationship Id="rId17" Type="http://schemas.openxmlformats.org/officeDocument/2006/relationships/image" Target="../media/image5.wmf"/><Relationship Id="rId2" Type="http://schemas.openxmlformats.org/officeDocument/2006/relationships/tags" Target="../tags/tag49.xml"/><Relationship Id="rId16" Type="http://schemas.openxmlformats.org/officeDocument/2006/relationships/notesSlide" Target="../notesSlides/notesSlide8.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tags" Target="../tags/tag58.xml"/><Relationship Id="rId5" Type="http://schemas.openxmlformats.org/officeDocument/2006/relationships/tags" Target="../tags/tag52.xml"/><Relationship Id="rId15" Type="http://schemas.openxmlformats.org/officeDocument/2006/relationships/slideLayout" Target="../slideLayouts/slideLayout2.xml"/><Relationship Id="rId10" Type="http://schemas.openxmlformats.org/officeDocument/2006/relationships/tags" Target="../tags/tag57.xml"/><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tags" Target="../tags/tag61.xml"/></Relationships>
</file>

<file path=ppt/slides/_rels/slide12.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tags" Target="../tags/tag74.xml"/><Relationship Id="rId18" Type="http://schemas.openxmlformats.org/officeDocument/2006/relationships/image" Target="../media/image5.wmf"/><Relationship Id="rId3" Type="http://schemas.openxmlformats.org/officeDocument/2006/relationships/tags" Target="../tags/tag64.xml"/><Relationship Id="rId7" Type="http://schemas.openxmlformats.org/officeDocument/2006/relationships/tags" Target="../tags/tag68.xml"/><Relationship Id="rId12" Type="http://schemas.openxmlformats.org/officeDocument/2006/relationships/tags" Target="../tags/tag73.xml"/><Relationship Id="rId17" Type="http://schemas.openxmlformats.org/officeDocument/2006/relationships/slideLayout" Target="../slideLayouts/slideLayout2.xml"/><Relationship Id="rId2" Type="http://schemas.openxmlformats.org/officeDocument/2006/relationships/tags" Target="../tags/tag63.xml"/><Relationship Id="rId16" Type="http://schemas.openxmlformats.org/officeDocument/2006/relationships/tags" Target="../tags/tag77.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tags" Target="../tags/tag72.xml"/><Relationship Id="rId5" Type="http://schemas.openxmlformats.org/officeDocument/2006/relationships/tags" Target="../tags/tag66.xml"/><Relationship Id="rId15" Type="http://schemas.openxmlformats.org/officeDocument/2006/relationships/tags" Target="../tags/tag76.xml"/><Relationship Id="rId10" Type="http://schemas.openxmlformats.org/officeDocument/2006/relationships/tags" Target="../tags/tag71.xml"/><Relationship Id="rId4" Type="http://schemas.openxmlformats.org/officeDocument/2006/relationships/tags" Target="../tags/tag65.xml"/><Relationship Id="rId9" Type="http://schemas.openxmlformats.org/officeDocument/2006/relationships/tags" Target="../tags/tag70.xml"/><Relationship Id="rId14" Type="http://schemas.openxmlformats.org/officeDocument/2006/relationships/tags" Target="../tags/tag75.xml"/></Relationships>
</file>

<file path=ppt/slides/_rels/slide13.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notesSlide" Target="../notesSlides/notesSlide9.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2.xml"/><Relationship Id="rId5" Type="http://schemas.openxmlformats.org/officeDocument/2006/relationships/tags" Target="../tags/tag82.xml"/><Relationship Id="rId4" Type="http://schemas.openxmlformats.org/officeDocument/2006/relationships/tags" Target="../tags/tag81.xml"/></Relationships>
</file>

<file path=ppt/slides/_rels/slide14.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tags" Target="../tags/tag95.xml"/><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tags" Target="../tags/tag94.xml"/><Relationship Id="rId2" Type="http://schemas.openxmlformats.org/officeDocument/2006/relationships/tags" Target="../tags/tag84.xml"/><Relationship Id="rId16" Type="http://schemas.openxmlformats.org/officeDocument/2006/relationships/image" Target="../media/image5.wmf"/><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tags" Target="../tags/tag93.xml"/><Relationship Id="rId5" Type="http://schemas.openxmlformats.org/officeDocument/2006/relationships/tags" Target="../tags/tag87.xml"/><Relationship Id="rId15" Type="http://schemas.openxmlformats.org/officeDocument/2006/relationships/slideLayout" Target="../slideLayouts/slideLayout2.xml"/><Relationship Id="rId10" Type="http://schemas.openxmlformats.org/officeDocument/2006/relationships/tags" Target="../tags/tag92.xml"/><Relationship Id="rId4" Type="http://schemas.openxmlformats.org/officeDocument/2006/relationships/tags" Target="../tags/tag86.xml"/><Relationship Id="rId9" Type="http://schemas.openxmlformats.org/officeDocument/2006/relationships/tags" Target="../tags/tag91.xml"/><Relationship Id="rId14" Type="http://schemas.openxmlformats.org/officeDocument/2006/relationships/tags" Target="../tags/tag96.xml"/></Relationships>
</file>

<file path=ppt/slides/_rels/slide15.xml.rels><?xml version="1.0" encoding="UTF-8" standalone="yes"?>
<Relationships xmlns="http://schemas.openxmlformats.org/package/2006/relationships"><Relationship Id="rId8" Type="http://schemas.openxmlformats.org/officeDocument/2006/relationships/tags" Target="../tags/tag104.xml"/><Relationship Id="rId13" Type="http://schemas.openxmlformats.org/officeDocument/2006/relationships/tags" Target="../tags/tag109.xml"/><Relationship Id="rId18" Type="http://schemas.openxmlformats.org/officeDocument/2006/relationships/image" Target="../media/image5.wmf"/><Relationship Id="rId3" Type="http://schemas.openxmlformats.org/officeDocument/2006/relationships/tags" Target="../tags/tag99.xml"/><Relationship Id="rId7" Type="http://schemas.openxmlformats.org/officeDocument/2006/relationships/tags" Target="../tags/tag103.xml"/><Relationship Id="rId12" Type="http://schemas.openxmlformats.org/officeDocument/2006/relationships/tags" Target="../tags/tag108.xml"/><Relationship Id="rId17" Type="http://schemas.openxmlformats.org/officeDocument/2006/relationships/slideLayout" Target="../slideLayouts/slideLayout2.xml"/><Relationship Id="rId2" Type="http://schemas.openxmlformats.org/officeDocument/2006/relationships/tags" Target="../tags/tag98.xml"/><Relationship Id="rId16" Type="http://schemas.openxmlformats.org/officeDocument/2006/relationships/tags" Target="../tags/tag112.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tags" Target="../tags/tag107.xml"/><Relationship Id="rId5" Type="http://schemas.openxmlformats.org/officeDocument/2006/relationships/tags" Target="../tags/tag101.xml"/><Relationship Id="rId15" Type="http://schemas.openxmlformats.org/officeDocument/2006/relationships/tags" Target="../tags/tag111.xml"/><Relationship Id="rId10" Type="http://schemas.openxmlformats.org/officeDocument/2006/relationships/tags" Target="../tags/tag106.xml"/><Relationship Id="rId4" Type="http://schemas.openxmlformats.org/officeDocument/2006/relationships/tags" Target="../tags/tag100.xml"/><Relationship Id="rId9" Type="http://schemas.openxmlformats.org/officeDocument/2006/relationships/tags" Target="../tags/tag105.xml"/><Relationship Id="rId14" Type="http://schemas.openxmlformats.org/officeDocument/2006/relationships/tags" Target="../tags/tag110.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115.xml"/><Relationship Id="rId7" Type="http://schemas.openxmlformats.org/officeDocument/2006/relationships/slideLayout" Target="../slideLayouts/slideLayout2.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s>
</file>

<file path=ppt/slides/_rels/slide17.xml.rels><?xml version="1.0" encoding="UTF-8" standalone="yes"?>
<Relationships xmlns="http://schemas.openxmlformats.org/package/2006/relationships"><Relationship Id="rId13" Type="http://schemas.openxmlformats.org/officeDocument/2006/relationships/tags" Target="../tags/tag131.xml"/><Relationship Id="rId18" Type="http://schemas.openxmlformats.org/officeDocument/2006/relationships/tags" Target="../tags/tag136.xml"/><Relationship Id="rId26" Type="http://schemas.openxmlformats.org/officeDocument/2006/relationships/tags" Target="../tags/tag144.xml"/><Relationship Id="rId39" Type="http://schemas.openxmlformats.org/officeDocument/2006/relationships/tags" Target="../tags/tag157.xml"/><Relationship Id="rId21" Type="http://schemas.openxmlformats.org/officeDocument/2006/relationships/tags" Target="../tags/tag139.xml"/><Relationship Id="rId34" Type="http://schemas.openxmlformats.org/officeDocument/2006/relationships/tags" Target="../tags/tag152.xml"/><Relationship Id="rId42" Type="http://schemas.openxmlformats.org/officeDocument/2006/relationships/tags" Target="../tags/tag160.xml"/><Relationship Id="rId47" Type="http://schemas.openxmlformats.org/officeDocument/2006/relationships/tags" Target="../tags/tag165.xml"/><Relationship Id="rId50" Type="http://schemas.openxmlformats.org/officeDocument/2006/relationships/tags" Target="../tags/tag168.xml"/><Relationship Id="rId55" Type="http://schemas.openxmlformats.org/officeDocument/2006/relationships/tags" Target="../tags/tag173.xml"/><Relationship Id="rId7" Type="http://schemas.openxmlformats.org/officeDocument/2006/relationships/tags" Target="../tags/tag125.xml"/><Relationship Id="rId2" Type="http://schemas.openxmlformats.org/officeDocument/2006/relationships/tags" Target="../tags/tag120.xml"/><Relationship Id="rId16" Type="http://schemas.openxmlformats.org/officeDocument/2006/relationships/tags" Target="../tags/tag134.xml"/><Relationship Id="rId20" Type="http://schemas.openxmlformats.org/officeDocument/2006/relationships/tags" Target="../tags/tag138.xml"/><Relationship Id="rId29" Type="http://schemas.openxmlformats.org/officeDocument/2006/relationships/tags" Target="../tags/tag147.xml"/><Relationship Id="rId41" Type="http://schemas.openxmlformats.org/officeDocument/2006/relationships/tags" Target="../tags/tag159.xml"/><Relationship Id="rId54" Type="http://schemas.openxmlformats.org/officeDocument/2006/relationships/tags" Target="../tags/tag172.xml"/><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tags" Target="../tags/tag129.xml"/><Relationship Id="rId24" Type="http://schemas.openxmlformats.org/officeDocument/2006/relationships/tags" Target="../tags/tag142.xml"/><Relationship Id="rId32" Type="http://schemas.openxmlformats.org/officeDocument/2006/relationships/tags" Target="../tags/tag150.xml"/><Relationship Id="rId37" Type="http://schemas.openxmlformats.org/officeDocument/2006/relationships/tags" Target="../tags/tag155.xml"/><Relationship Id="rId40" Type="http://schemas.openxmlformats.org/officeDocument/2006/relationships/tags" Target="../tags/tag158.xml"/><Relationship Id="rId45" Type="http://schemas.openxmlformats.org/officeDocument/2006/relationships/tags" Target="../tags/tag163.xml"/><Relationship Id="rId53" Type="http://schemas.openxmlformats.org/officeDocument/2006/relationships/tags" Target="../tags/tag171.xml"/><Relationship Id="rId58" Type="http://schemas.openxmlformats.org/officeDocument/2006/relationships/tags" Target="../tags/tag176.xml"/><Relationship Id="rId5" Type="http://schemas.openxmlformats.org/officeDocument/2006/relationships/tags" Target="../tags/tag123.xml"/><Relationship Id="rId15" Type="http://schemas.openxmlformats.org/officeDocument/2006/relationships/tags" Target="../tags/tag133.xml"/><Relationship Id="rId23" Type="http://schemas.openxmlformats.org/officeDocument/2006/relationships/tags" Target="../tags/tag141.xml"/><Relationship Id="rId28" Type="http://schemas.openxmlformats.org/officeDocument/2006/relationships/tags" Target="../tags/tag146.xml"/><Relationship Id="rId36" Type="http://schemas.openxmlformats.org/officeDocument/2006/relationships/tags" Target="../tags/tag154.xml"/><Relationship Id="rId49" Type="http://schemas.openxmlformats.org/officeDocument/2006/relationships/tags" Target="../tags/tag167.xml"/><Relationship Id="rId57" Type="http://schemas.openxmlformats.org/officeDocument/2006/relationships/tags" Target="../tags/tag175.xml"/><Relationship Id="rId61" Type="http://schemas.openxmlformats.org/officeDocument/2006/relationships/notesSlide" Target="../notesSlides/notesSlide11.xml"/><Relationship Id="rId10" Type="http://schemas.openxmlformats.org/officeDocument/2006/relationships/tags" Target="../tags/tag128.xml"/><Relationship Id="rId19" Type="http://schemas.openxmlformats.org/officeDocument/2006/relationships/tags" Target="../tags/tag137.xml"/><Relationship Id="rId31" Type="http://schemas.openxmlformats.org/officeDocument/2006/relationships/tags" Target="../tags/tag149.xml"/><Relationship Id="rId44" Type="http://schemas.openxmlformats.org/officeDocument/2006/relationships/tags" Target="../tags/tag162.xml"/><Relationship Id="rId52" Type="http://schemas.openxmlformats.org/officeDocument/2006/relationships/tags" Target="../tags/tag170.xml"/><Relationship Id="rId60" Type="http://schemas.openxmlformats.org/officeDocument/2006/relationships/slideLayout" Target="../slideLayouts/slideLayout2.xml"/><Relationship Id="rId4" Type="http://schemas.openxmlformats.org/officeDocument/2006/relationships/tags" Target="../tags/tag122.xml"/><Relationship Id="rId9" Type="http://schemas.openxmlformats.org/officeDocument/2006/relationships/tags" Target="../tags/tag127.xml"/><Relationship Id="rId14" Type="http://schemas.openxmlformats.org/officeDocument/2006/relationships/tags" Target="../tags/tag132.xml"/><Relationship Id="rId22" Type="http://schemas.openxmlformats.org/officeDocument/2006/relationships/tags" Target="../tags/tag140.xml"/><Relationship Id="rId27" Type="http://schemas.openxmlformats.org/officeDocument/2006/relationships/tags" Target="../tags/tag145.xml"/><Relationship Id="rId30" Type="http://schemas.openxmlformats.org/officeDocument/2006/relationships/tags" Target="../tags/tag148.xml"/><Relationship Id="rId35" Type="http://schemas.openxmlformats.org/officeDocument/2006/relationships/tags" Target="../tags/tag153.xml"/><Relationship Id="rId43" Type="http://schemas.openxmlformats.org/officeDocument/2006/relationships/tags" Target="../tags/tag161.xml"/><Relationship Id="rId48" Type="http://schemas.openxmlformats.org/officeDocument/2006/relationships/tags" Target="../tags/tag166.xml"/><Relationship Id="rId56" Type="http://schemas.openxmlformats.org/officeDocument/2006/relationships/tags" Target="../tags/tag174.xml"/><Relationship Id="rId8" Type="http://schemas.openxmlformats.org/officeDocument/2006/relationships/tags" Target="../tags/tag126.xml"/><Relationship Id="rId51" Type="http://schemas.openxmlformats.org/officeDocument/2006/relationships/tags" Target="../tags/tag169.xml"/><Relationship Id="rId3" Type="http://schemas.openxmlformats.org/officeDocument/2006/relationships/tags" Target="../tags/tag121.xml"/><Relationship Id="rId12" Type="http://schemas.openxmlformats.org/officeDocument/2006/relationships/tags" Target="../tags/tag130.xml"/><Relationship Id="rId17" Type="http://schemas.openxmlformats.org/officeDocument/2006/relationships/tags" Target="../tags/tag135.xml"/><Relationship Id="rId25" Type="http://schemas.openxmlformats.org/officeDocument/2006/relationships/tags" Target="../tags/tag143.xml"/><Relationship Id="rId33" Type="http://schemas.openxmlformats.org/officeDocument/2006/relationships/tags" Target="../tags/tag151.xml"/><Relationship Id="rId38" Type="http://schemas.openxmlformats.org/officeDocument/2006/relationships/tags" Target="../tags/tag156.xml"/><Relationship Id="rId46" Type="http://schemas.openxmlformats.org/officeDocument/2006/relationships/tags" Target="../tags/tag164.xml"/><Relationship Id="rId59" Type="http://schemas.openxmlformats.org/officeDocument/2006/relationships/tags" Target="../tags/tag177.xml"/></Relationships>
</file>

<file path=ppt/slides/_rels/slide18.xml.rels><?xml version="1.0" encoding="UTF-8" standalone="yes"?>
<Relationships xmlns="http://schemas.openxmlformats.org/package/2006/relationships"><Relationship Id="rId13" Type="http://schemas.openxmlformats.org/officeDocument/2006/relationships/tags" Target="../tags/tag190.xml"/><Relationship Id="rId18" Type="http://schemas.openxmlformats.org/officeDocument/2006/relationships/tags" Target="../tags/tag195.xml"/><Relationship Id="rId26" Type="http://schemas.openxmlformats.org/officeDocument/2006/relationships/tags" Target="../tags/tag203.xml"/><Relationship Id="rId39" Type="http://schemas.openxmlformats.org/officeDocument/2006/relationships/tags" Target="../tags/tag216.xml"/><Relationship Id="rId21" Type="http://schemas.openxmlformats.org/officeDocument/2006/relationships/tags" Target="../tags/tag198.xml"/><Relationship Id="rId34" Type="http://schemas.openxmlformats.org/officeDocument/2006/relationships/tags" Target="../tags/tag211.xml"/><Relationship Id="rId42" Type="http://schemas.openxmlformats.org/officeDocument/2006/relationships/tags" Target="../tags/tag219.xml"/><Relationship Id="rId47" Type="http://schemas.openxmlformats.org/officeDocument/2006/relationships/tags" Target="../tags/tag224.xml"/><Relationship Id="rId50" Type="http://schemas.openxmlformats.org/officeDocument/2006/relationships/tags" Target="../tags/tag227.xml"/><Relationship Id="rId55" Type="http://schemas.openxmlformats.org/officeDocument/2006/relationships/tags" Target="../tags/tag232.xml"/><Relationship Id="rId63" Type="http://schemas.openxmlformats.org/officeDocument/2006/relationships/tags" Target="../tags/tag240.xml"/><Relationship Id="rId68" Type="http://schemas.openxmlformats.org/officeDocument/2006/relationships/tags" Target="../tags/tag245.xml"/><Relationship Id="rId76" Type="http://schemas.openxmlformats.org/officeDocument/2006/relationships/tags" Target="../tags/tag253.xml"/><Relationship Id="rId7" Type="http://schemas.openxmlformats.org/officeDocument/2006/relationships/tags" Target="../tags/tag184.xml"/><Relationship Id="rId71" Type="http://schemas.openxmlformats.org/officeDocument/2006/relationships/tags" Target="../tags/tag248.xml"/><Relationship Id="rId2" Type="http://schemas.openxmlformats.org/officeDocument/2006/relationships/tags" Target="../tags/tag179.xml"/><Relationship Id="rId16" Type="http://schemas.openxmlformats.org/officeDocument/2006/relationships/tags" Target="../tags/tag193.xml"/><Relationship Id="rId29" Type="http://schemas.openxmlformats.org/officeDocument/2006/relationships/tags" Target="../tags/tag206.xml"/><Relationship Id="rId11" Type="http://schemas.openxmlformats.org/officeDocument/2006/relationships/tags" Target="../tags/tag188.xml"/><Relationship Id="rId24" Type="http://schemas.openxmlformats.org/officeDocument/2006/relationships/tags" Target="../tags/tag201.xml"/><Relationship Id="rId32" Type="http://schemas.openxmlformats.org/officeDocument/2006/relationships/tags" Target="../tags/tag209.xml"/><Relationship Id="rId37" Type="http://schemas.openxmlformats.org/officeDocument/2006/relationships/tags" Target="../tags/tag214.xml"/><Relationship Id="rId40" Type="http://schemas.openxmlformats.org/officeDocument/2006/relationships/tags" Target="../tags/tag217.xml"/><Relationship Id="rId45" Type="http://schemas.openxmlformats.org/officeDocument/2006/relationships/tags" Target="../tags/tag222.xml"/><Relationship Id="rId53" Type="http://schemas.openxmlformats.org/officeDocument/2006/relationships/tags" Target="../tags/tag230.xml"/><Relationship Id="rId58" Type="http://schemas.openxmlformats.org/officeDocument/2006/relationships/tags" Target="../tags/tag235.xml"/><Relationship Id="rId66" Type="http://schemas.openxmlformats.org/officeDocument/2006/relationships/tags" Target="../tags/tag243.xml"/><Relationship Id="rId74" Type="http://schemas.openxmlformats.org/officeDocument/2006/relationships/tags" Target="../tags/tag251.xml"/><Relationship Id="rId79" Type="http://schemas.openxmlformats.org/officeDocument/2006/relationships/tags" Target="../tags/tag256.xml"/><Relationship Id="rId5" Type="http://schemas.openxmlformats.org/officeDocument/2006/relationships/tags" Target="../tags/tag182.xml"/><Relationship Id="rId61" Type="http://schemas.openxmlformats.org/officeDocument/2006/relationships/tags" Target="../tags/tag238.xml"/><Relationship Id="rId82" Type="http://schemas.openxmlformats.org/officeDocument/2006/relationships/notesSlide" Target="../notesSlides/notesSlide12.xml"/><Relationship Id="rId10" Type="http://schemas.openxmlformats.org/officeDocument/2006/relationships/tags" Target="../tags/tag187.xml"/><Relationship Id="rId19" Type="http://schemas.openxmlformats.org/officeDocument/2006/relationships/tags" Target="../tags/tag196.xml"/><Relationship Id="rId31" Type="http://schemas.openxmlformats.org/officeDocument/2006/relationships/tags" Target="../tags/tag208.xml"/><Relationship Id="rId44" Type="http://schemas.openxmlformats.org/officeDocument/2006/relationships/tags" Target="../tags/tag221.xml"/><Relationship Id="rId52" Type="http://schemas.openxmlformats.org/officeDocument/2006/relationships/tags" Target="../tags/tag229.xml"/><Relationship Id="rId60" Type="http://schemas.openxmlformats.org/officeDocument/2006/relationships/tags" Target="../tags/tag237.xml"/><Relationship Id="rId65" Type="http://schemas.openxmlformats.org/officeDocument/2006/relationships/tags" Target="../tags/tag242.xml"/><Relationship Id="rId73" Type="http://schemas.openxmlformats.org/officeDocument/2006/relationships/tags" Target="../tags/tag250.xml"/><Relationship Id="rId78" Type="http://schemas.openxmlformats.org/officeDocument/2006/relationships/tags" Target="../tags/tag255.xml"/><Relationship Id="rId81" Type="http://schemas.openxmlformats.org/officeDocument/2006/relationships/slideLayout" Target="../slideLayouts/slideLayout2.xml"/><Relationship Id="rId4" Type="http://schemas.openxmlformats.org/officeDocument/2006/relationships/tags" Target="../tags/tag181.xml"/><Relationship Id="rId9" Type="http://schemas.openxmlformats.org/officeDocument/2006/relationships/tags" Target="../tags/tag186.xml"/><Relationship Id="rId14" Type="http://schemas.openxmlformats.org/officeDocument/2006/relationships/tags" Target="../tags/tag191.xml"/><Relationship Id="rId22" Type="http://schemas.openxmlformats.org/officeDocument/2006/relationships/tags" Target="../tags/tag199.xml"/><Relationship Id="rId27" Type="http://schemas.openxmlformats.org/officeDocument/2006/relationships/tags" Target="../tags/tag204.xml"/><Relationship Id="rId30" Type="http://schemas.openxmlformats.org/officeDocument/2006/relationships/tags" Target="../tags/tag207.xml"/><Relationship Id="rId35" Type="http://schemas.openxmlformats.org/officeDocument/2006/relationships/tags" Target="../tags/tag212.xml"/><Relationship Id="rId43" Type="http://schemas.openxmlformats.org/officeDocument/2006/relationships/tags" Target="../tags/tag220.xml"/><Relationship Id="rId48" Type="http://schemas.openxmlformats.org/officeDocument/2006/relationships/tags" Target="../tags/tag225.xml"/><Relationship Id="rId56" Type="http://schemas.openxmlformats.org/officeDocument/2006/relationships/tags" Target="../tags/tag233.xml"/><Relationship Id="rId64" Type="http://schemas.openxmlformats.org/officeDocument/2006/relationships/tags" Target="../tags/tag241.xml"/><Relationship Id="rId69" Type="http://schemas.openxmlformats.org/officeDocument/2006/relationships/tags" Target="../tags/tag246.xml"/><Relationship Id="rId77" Type="http://schemas.openxmlformats.org/officeDocument/2006/relationships/tags" Target="../tags/tag254.xml"/><Relationship Id="rId8" Type="http://schemas.openxmlformats.org/officeDocument/2006/relationships/tags" Target="../tags/tag185.xml"/><Relationship Id="rId51" Type="http://schemas.openxmlformats.org/officeDocument/2006/relationships/tags" Target="../tags/tag228.xml"/><Relationship Id="rId72" Type="http://schemas.openxmlformats.org/officeDocument/2006/relationships/tags" Target="../tags/tag249.xml"/><Relationship Id="rId80" Type="http://schemas.openxmlformats.org/officeDocument/2006/relationships/tags" Target="../tags/tag257.xml"/><Relationship Id="rId3" Type="http://schemas.openxmlformats.org/officeDocument/2006/relationships/tags" Target="../tags/tag180.xml"/><Relationship Id="rId12" Type="http://schemas.openxmlformats.org/officeDocument/2006/relationships/tags" Target="../tags/tag189.xml"/><Relationship Id="rId17" Type="http://schemas.openxmlformats.org/officeDocument/2006/relationships/tags" Target="../tags/tag194.xml"/><Relationship Id="rId25" Type="http://schemas.openxmlformats.org/officeDocument/2006/relationships/tags" Target="../tags/tag202.xml"/><Relationship Id="rId33" Type="http://schemas.openxmlformats.org/officeDocument/2006/relationships/tags" Target="../tags/tag210.xml"/><Relationship Id="rId38" Type="http://schemas.openxmlformats.org/officeDocument/2006/relationships/tags" Target="../tags/tag215.xml"/><Relationship Id="rId46" Type="http://schemas.openxmlformats.org/officeDocument/2006/relationships/tags" Target="../tags/tag223.xml"/><Relationship Id="rId59" Type="http://schemas.openxmlformats.org/officeDocument/2006/relationships/tags" Target="../tags/tag236.xml"/><Relationship Id="rId67" Type="http://schemas.openxmlformats.org/officeDocument/2006/relationships/tags" Target="../tags/tag244.xml"/><Relationship Id="rId20" Type="http://schemas.openxmlformats.org/officeDocument/2006/relationships/tags" Target="../tags/tag197.xml"/><Relationship Id="rId41" Type="http://schemas.openxmlformats.org/officeDocument/2006/relationships/tags" Target="../tags/tag218.xml"/><Relationship Id="rId54" Type="http://schemas.openxmlformats.org/officeDocument/2006/relationships/tags" Target="../tags/tag231.xml"/><Relationship Id="rId62" Type="http://schemas.openxmlformats.org/officeDocument/2006/relationships/tags" Target="../tags/tag239.xml"/><Relationship Id="rId70" Type="http://schemas.openxmlformats.org/officeDocument/2006/relationships/tags" Target="../tags/tag247.xml"/><Relationship Id="rId75" Type="http://schemas.openxmlformats.org/officeDocument/2006/relationships/tags" Target="../tags/tag252.xml"/><Relationship Id="rId1" Type="http://schemas.openxmlformats.org/officeDocument/2006/relationships/tags" Target="../tags/tag178.xml"/><Relationship Id="rId6" Type="http://schemas.openxmlformats.org/officeDocument/2006/relationships/tags" Target="../tags/tag183.xml"/><Relationship Id="rId15" Type="http://schemas.openxmlformats.org/officeDocument/2006/relationships/tags" Target="../tags/tag192.xml"/><Relationship Id="rId23" Type="http://schemas.openxmlformats.org/officeDocument/2006/relationships/tags" Target="../tags/tag200.xml"/><Relationship Id="rId28" Type="http://schemas.openxmlformats.org/officeDocument/2006/relationships/tags" Target="../tags/tag205.xml"/><Relationship Id="rId36" Type="http://schemas.openxmlformats.org/officeDocument/2006/relationships/tags" Target="../tags/tag213.xml"/><Relationship Id="rId49" Type="http://schemas.openxmlformats.org/officeDocument/2006/relationships/tags" Target="../tags/tag226.xml"/><Relationship Id="rId57" Type="http://schemas.openxmlformats.org/officeDocument/2006/relationships/tags" Target="../tags/tag234.xml"/></Relationships>
</file>

<file path=ppt/slides/_rels/slide19.xml.rels><?xml version="1.0" encoding="UTF-8" standalone="yes"?>
<Relationships xmlns="http://schemas.openxmlformats.org/package/2006/relationships"><Relationship Id="rId3" Type="http://schemas.openxmlformats.org/officeDocument/2006/relationships/tags" Target="../tags/tag260.xml"/><Relationship Id="rId7" Type="http://schemas.openxmlformats.org/officeDocument/2006/relationships/notesSlide" Target="../notesSlides/notesSlide13.xml"/><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slideLayout" Target="../slideLayouts/slideLayout2.xml"/><Relationship Id="rId5" Type="http://schemas.openxmlformats.org/officeDocument/2006/relationships/tags" Target="../tags/tag262.xml"/><Relationship Id="rId4" Type="http://schemas.openxmlformats.org/officeDocument/2006/relationships/tags" Target="../tags/tag261.xml"/></Relationships>
</file>

<file path=ppt/slides/_rels/slide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6.xml"/><Relationship Id="rId7" Type="http://schemas.openxmlformats.org/officeDocument/2006/relationships/notesSlide" Target="../notesSlides/notesSlide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5" Type="http://schemas.openxmlformats.org/officeDocument/2006/relationships/tags" Target="../tags/tag8.xml"/><Relationship Id="rId4" Type="http://schemas.openxmlformats.org/officeDocument/2006/relationships/tags" Target="../tags/tag7.xml"/></Relationships>
</file>

<file path=ppt/slides/_rels/slide20.xml.rels><?xml version="1.0" encoding="UTF-8" standalone="yes"?>
<Relationships xmlns="http://schemas.openxmlformats.org/package/2006/relationships"><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tags" Target="../tags/tag263.xml"/><Relationship Id="rId5" Type="http://schemas.openxmlformats.org/officeDocument/2006/relationships/slideLayout" Target="../slideLayouts/slideLayout2.xml"/><Relationship Id="rId4" Type="http://schemas.openxmlformats.org/officeDocument/2006/relationships/tags" Target="../tags/tag266.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69.xml"/><Relationship Id="rId7" Type="http://schemas.openxmlformats.org/officeDocument/2006/relationships/tags" Target="../tags/tag273.xml"/><Relationship Id="rId2" Type="http://schemas.openxmlformats.org/officeDocument/2006/relationships/tags" Target="../tags/tag268.xml"/><Relationship Id="rId1" Type="http://schemas.openxmlformats.org/officeDocument/2006/relationships/tags" Target="../tags/tag267.xml"/><Relationship Id="rId6" Type="http://schemas.openxmlformats.org/officeDocument/2006/relationships/tags" Target="../tags/tag272.xml"/><Relationship Id="rId5" Type="http://schemas.openxmlformats.org/officeDocument/2006/relationships/tags" Target="../tags/tag271.xml"/><Relationship Id="rId4" Type="http://schemas.openxmlformats.org/officeDocument/2006/relationships/tags" Target="../tags/tag270.xml"/><Relationship Id="rId9"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76.xml"/><Relationship Id="rId7" Type="http://schemas.openxmlformats.org/officeDocument/2006/relationships/tags" Target="../tags/tag280.xml"/><Relationship Id="rId2" Type="http://schemas.openxmlformats.org/officeDocument/2006/relationships/tags" Target="../tags/tag275.xml"/><Relationship Id="rId1" Type="http://schemas.openxmlformats.org/officeDocument/2006/relationships/tags" Target="../tags/tag274.xml"/><Relationship Id="rId6" Type="http://schemas.openxmlformats.org/officeDocument/2006/relationships/tags" Target="../tags/tag279.xml"/><Relationship Id="rId5" Type="http://schemas.openxmlformats.org/officeDocument/2006/relationships/tags" Target="../tags/tag278.xml"/><Relationship Id="rId4" Type="http://schemas.openxmlformats.org/officeDocument/2006/relationships/tags" Target="../tags/tag277.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83.xml"/><Relationship Id="rId7" Type="http://schemas.openxmlformats.org/officeDocument/2006/relationships/tags" Target="../tags/tag287.xml"/><Relationship Id="rId2" Type="http://schemas.openxmlformats.org/officeDocument/2006/relationships/tags" Target="../tags/tag282.xml"/><Relationship Id="rId1" Type="http://schemas.openxmlformats.org/officeDocument/2006/relationships/tags" Target="../tags/tag281.xml"/><Relationship Id="rId6" Type="http://schemas.openxmlformats.org/officeDocument/2006/relationships/tags" Target="../tags/tag286.xml"/><Relationship Id="rId5" Type="http://schemas.openxmlformats.org/officeDocument/2006/relationships/tags" Target="../tags/tag285.xml"/><Relationship Id="rId4" Type="http://schemas.openxmlformats.org/officeDocument/2006/relationships/tags" Target="../tags/tag284.xm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90.xml"/><Relationship Id="rId7" Type="http://schemas.openxmlformats.org/officeDocument/2006/relationships/tags" Target="../tags/tag294.xml"/><Relationship Id="rId2" Type="http://schemas.openxmlformats.org/officeDocument/2006/relationships/tags" Target="../tags/tag289.xml"/><Relationship Id="rId1" Type="http://schemas.openxmlformats.org/officeDocument/2006/relationships/tags" Target="../tags/tag288.xml"/><Relationship Id="rId6" Type="http://schemas.openxmlformats.org/officeDocument/2006/relationships/tags" Target="../tags/tag293.xml"/><Relationship Id="rId5" Type="http://schemas.openxmlformats.org/officeDocument/2006/relationships/tags" Target="../tags/tag292.xml"/><Relationship Id="rId4" Type="http://schemas.openxmlformats.org/officeDocument/2006/relationships/tags" Target="../tags/tag291.xml"/></Relationships>
</file>

<file path=ppt/slides/_rels/slide25.xml.rels><?xml version="1.0" encoding="UTF-8" standalone="yes"?>
<Relationships xmlns="http://schemas.openxmlformats.org/package/2006/relationships"><Relationship Id="rId3" Type="http://schemas.openxmlformats.org/officeDocument/2006/relationships/tags" Target="../tags/tag297.xml"/><Relationship Id="rId7" Type="http://schemas.openxmlformats.org/officeDocument/2006/relationships/notesSlide" Target="../notesSlides/notesSlide15.xml"/><Relationship Id="rId2" Type="http://schemas.openxmlformats.org/officeDocument/2006/relationships/tags" Target="../tags/tag296.xml"/><Relationship Id="rId1" Type="http://schemas.openxmlformats.org/officeDocument/2006/relationships/tags" Target="../tags/tag295.xml"/><Relationship Id="rId6" Type="http://schemas.openxmlformats.org/officeDocument/2006/relationships/slideLayout" Target="../slideLayouts/slideLayout2.xml"/><Relationship Id="rId5" Type="http://schemas.openxmlformats.org/officeDocument/2006/relationships/tags" Target="../tags/tag299.xml"/><Relationship Id="rId4" Type="http://schemas.openxmlformats.org/officeDocument/2006/relationships/tags" Target="../tags/tag298.xml"/></Relationships>
</file>

<file path=ppt/slides/_rels/slide26.xml.rels><?xml version="1.0" encoding="UTF-8" standalone="yes"?>
<Relationships xmlns="http://schemas.openxmlformats.org/package/2006/relationships"><Relationship Id="rId3" Type="http://schemas.openxmlformats.org/officeDocument/2006/relationships/tags" Target="../tags/tag302.xml"/><Relationship Id="rId7" Type="http://schemas.openxmlformats.org/officeDocument/2006/relationships/notesSlide" Target="../notesSlides/notesSlide16.xml"/><Relationship Id="rId2" Type="http://schemas.openxmlformats.org/officeDocument/2006/relationships/tags" Target="../tags/tag301.xml"/><Relationship Id="rId1" Type="http://schemas.openxmlformats.org/officeDocument/2006/relationships/tags" Target="../tags/tag300.xml"/><Relationship Id="rId6" Type="http://schemas.openxmlformats.org/officeDocument/2006/relationships/slideLayout" Target="../slideLayouts/slideLayout2.xml"/><Relationship Id="rId5" Type="http://schemas.openxmlformats.org/officeDocument/2006/relationships/tags" Target="../tags/tag304.xml"/><Relationship Id="rId4" Type="http://schemas.openxmlformats.org/officeDocument/2006/relationships/tags" Target="../tags/tag303.xml"/></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17.xml"/><Relationship Id="rId3" Type="http://schemas.openxmlformats.org/officeDocument/2006/relationships/tags" Target="../tags/tag307.xml"/><Relationship Id="rId7" Type="http://schemas.openxmlformats.org/officeDocument/2006/relationships/slideLayout" Target="../slideLayouts/slideLayout2.xml"/><Relationship Id="rId2" Type="http://schemas.openxmlformats.org/officeDocument/2006/relationships/tags" Target="../tags/tag306.xml"/><Relationship Id="rId1" Type="http://schemas.openxmlformats.org/officeDocument/2006/relationships/tags" Target="../tags/tag305.xml"/><Relationship Id="rId6" Type="http://schemas.openxmlformats.org/officeDocument/2006/relationships/tags" Target="../tags/tag310.xml"/><Relationship Id="rId5" Type="http://schemas.openxmlformats.org/officeDocument/2006/relationships/tags" Target="../tags/tag309.xml"/><Relationship Id="rId4" Type="http://schemas.openxmlformats.org/officeDocument/2006/relationships/tags" Target="../tags/tag308.xml"/></Relationships>
</file>

<file path=ppt/slides/_rels/slide28.xml.rels><?xml version="1.0" encoding="UTF-8" standalone="yes"?>
<Relationships xmlns="http://schemas.openxmlformats.org/package/2006/relationships"><Relationship Id="rId8" Type="http://schemas.openxmlformats.org/officeDocument/2006/relationships/tags" Target="../tags/tag318.xml"/><Relationship Id="rId3" Type="http://schemas.openxmlformats.org/officeDocument/2006/relationships/tags" Target="../tags/tag313.xml"/><Relationship Id="rId7" Type="http://schemas.openxmlformats.org/officeDocument/2006/relationships/tags" Target="../tags/tag317.xml"/><Relationship Id="rId2" Type="http://schemas.openxmlformats.org/officeDocument/2006/relationships/tags" Target="../tags/tag312.xml"/><Relationship Id="rId1" Type="http://schemas.openxmlformats.org/officeDocument/2006/relationships/tags" Target="../tags/tag311.xml"/><Relationship Id="rId6" Type="http://schemas.openxmlformats.org/officeDocument/2006/relationships/tags" Target="../tags/tag316.xml"/><Relationship Id="rId11" Type="http://schemas.openxmlformats.org/officeDocument/2006/relationships/notesSlide" Target="../notesSlides/notesSlide18.xml"/><Relationship Id="rId5" Type="http://schemas.openxmlformats.org/officeDocument/2006/relationships/tags" Target="../tags/tag315.xml"/><Relationship Id="rId10" Type="http://schemas.openxmlformats.org/officeDocument/2006/relationships/slideLayout" Target="../slideLayouts/slideLayout2.xml"/><Relationship Id="rId4" Type="http://schemas.openxmlformats.org/officeDocument/2006/relationships/tags" Target="../tags/tag314.xml"/><Relationship Id="rId9" Type="http://schemas.openxmlformats.org/officeDocument/2006/relationships/tags" Target="../tags/tag319.xml"/></Relationships>
</file>

<file path=ppt/slides/_rels/slide29.xml.rels><?xml version="1.0" encoding="UTF-8" standalone="yes"?>
<Relationships xmlns="http://schemas.openxmlformats.org/package/2006/relationships"><Relationship Id="rId8" Type="http://schemas.openxmlformats.org/officeDocument/2006/relationships/tags" Target="../tags/tag327.xml"/><Relationship Id="rId3" Type="http://schemas.openxmlformats.org/officeDocument/2006/relationships/tags" Target="../tags/tag322.xml"/><Relationship Id="rId7" Type="http://schemas.openxmlformats.org/officeDocument/2006/relationships/tags" Target="../tags/tag326.xml"/><Relationship Id="rId2" Type="http://schemas.openxmlformats.org/officeDocument/2006/relationships/tags" Target="../tags/tag321.xml"/><Relationship Id="rId1" Type="http://schemas.openxmlformats.org/officeDocument/2006/relationships/tags" Target="../tags/tag320.xml"/><Relationship Id="rId6" Type="http://schemas.openxmlformats.org/officeDocument/2006/relationships/tags" Target="../tags/tag325.xml"/><Relationship Id="rId5" Type="http://schemas.openxmlformats.org/officeDocument/2006/relationships/tags" Target="../tags/tag324.xml"/><Relationship Id="rId10" Type="http://schemas.openxmlformats.org/officeDocument/2006/relationships/notesSlide" Target="../notesSlides/notesSlide19.xml"/><Relationship Id="rId4" Type="http://schemas.openxmlformats.org/officeDocument/2006/relationships/tags" Target="../tags/tag323.xml"/><Relationship Id="rId9"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2.jpe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1.jpeg"/><Relationship Id="rId5" Type="http://schemas.openxmlformats.org/officeDocument/2006/relationships/tags" Target="../tags/tag13.xml"/><Relationship Id="rId10" Type="http://schemas.openxmlformats.org/officeDocument/2006/relationships/notesSlide" Target="../notesSlides/notesSlide3.xml"/><Relationship Id="rId4" Type="http://schemas.openxmlformats.org/officeDocument/2006/relationships/tags" Target="../tags/tag12.xml"/><Relationship Id="rId9"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tags" Target="../tags/tag335.xml"/><Relationship Id="rId3" Type="http://schemas.openxmlformats.org/officeDocument/2006/relationships/tags" Target="../tags/tag330.xml"/><Relationship Id="rId7" Type="http://schemas.openxmlformats.org/officeDocument/2006/relationships/tags" Target="../tags/tag334.xml"/><Relationship Id="rId2" Type="http://schemas.openxmlformats.org/officeDocument/2006/relationships/tags" Target="../tags/tag329.xml"/><Relationship Id="rId1" Type="http://schemas.openxmlformats.org/officeDocument/2006/relationships/tags" Target="../tags/tag328.xml"/><Relationship Id="rId6" Type="http://schemas.openxmlformats.org/officeDocument/2006/relationships/tags" Target="../tags/tag333.xml"/><Relationship Id="rId11" Type="http://schemas.openxmlformats.org/officeDocument/2006/relationships/notesSlide" Target="../notesSlides/notesSlide20.xml"/><Relationship Id="rId5" Type="http://schemas.openxmlformats.org/officeDocument/2006/relationships/tags" Target="../tags/tag332.xml"/><Relationship Id="rId10" Type="http://schemas.openxmlformats.org/officeDocument/2006/relationships/slideLayout" Target="../slideLayouts/slideLayout2.xml"/><Relationship Id="rId4" Type="http://schemas.openxmlformats.org/officeDocument/2006/relationships/tags" Target="../tags/tag331.xml"/><Relationship Id="rId9" Type="http://schemas.openxmlformats.org/officeDocument/2006/relationships/tags" Target="../tags/tag336.xml"/></Relationships>
</file>

<file path=ppt/slides/_rels/slide31.xml.rels><?xml version="1.0" encoding="UTF-8" standalone="yes"?>
<Relationships xmlns="http://schemas.openxmlformats.org/package/2006/relationships"><Relationship Id="rId8" Type="http://schemas.openxmlformats.org/officeDocument/2006/relationships/tags" Target="../tags/tag344.xml"/><Relationship Id="rId13" Type="http://schemas.openxmlformats.org/officeDocument/2006/relationships/notesSlide" Target="../notesSlides/notesSlide21.xml"/><Relationship Id="rId3" Type="http://schemas.openxmlformats.org/officeDocument/2006/relationships/tags" Target="../tags/tag339.xml"/><Relationship Id="rId7" Type="http://schemas.openxmlformats.org/officeDocument/2006/relationships/tags" Target="../tags/tag343.xml"/><Relationship Id="rId12" Type="http://schemas.openxmlformats.org/officeDocument/2006/relationships/slideLayout" Target="../slideLayouts/slideLayout2.xml"/><Relationship Id="rId2" Type="http://schemas.openxmlformats.org/officeDocument/2006/relationships/tags" Target="../tags/tag338.xml"/><Relationship Id="rId1" Type="http://schemas.openxmlformats.org/officeDocument/2006/relationships/tags" Target="../tags/tag337.xml"/><Relationship Id="rId6" Type="http://schemas.openxmlformats.org/officeDocument/2006/relationships/tags" Target="../tags/tag342.xml"/><Relationship Id="rId11" Type="http://schemas.openxmlformats.org/officeDocument/2006/relationships/tags" Target="../tags/tag347.xml"/><Relationship Id="rId5" Type="http://schemas.openxmlformats.org/officeDocument/2006/relationships/tags" Target="../tags/tag341.xml"/><Relationship Id="rId10" Type="http://schemas.openxmlformats.org/officeDocument/2006/relationships/tags" Target="../tags/tag346.xml"/><Relationship Id="rId4" Type="http://schemas.openxmlformats.org/officeDocument/2006/relationships/tags" Target="../tags/tag340.xml"/><Relationship Id="rId9" Type="http://schemas.openxmlformats.org/officeDocument/2006/relationships/tags" Target="../tags/tag345.xml"/></Relationships>
</file>

<file path=ppt/slides/_rels/slide32.xml.rels><?xml version="1.0" encoding="UTF-8" standalone="yes"?>
<Relationships xmlns="http://schemas.openxmlformats.org/package/2006/relationships"><Relationship Id="rId8" Type="http://schemas.openxmlformats.org/officeDocument/2006/relationships/tags" Target="../tags/tag355.xml"/><Relationship Id="rId13" Type="http://schemas.openxmlformats.org/officeDocument/2006/relationships/notesSlide" Target="../notesSlides/notesSlide22.xml"/><Relationship Id="rId3" Type="http://schemas.openxmlformats.org/officeDocument/2006/relationships/tags" Target="../tags/tag350.xml"/><Relationship Id="rId7" Type="http://schemas.openxmlformats.org/officeDocument/2006/relationships/tags" Target="../tags/tag354.xml"/><Relationship Id="rId12" Type="http://schemas.openxmlformats.org/officeDocument/2006/relationships/slideLayout" Target="../slideLayouts/slideLayout2.xml"/><Relationship Id="rId2" Type="http://schemas.openxmlformats.org/officeDocument/2006/relationships/tags" Target="../tags/tag349.xml"/><Relationship Id="rId1" Type="http://schemas.openxmlformats.org/officeDocument/2006/relationships/tags" Target="../tags/tag348.xml"/><Relationship Id="rId6" Type="http://schemas.openxmlformats.org/officeDocument/2006/relationships/tags" Target="../tags/tag353.xml"/><Relationship Id="rId11" Type="http://schemas.openxmlformats.org/officeDocument/2006/relationships/tags" Target="../tags/tag358.xml"/><Relationship Id="rId5" Type="http://schemas.openxmlformats.org/officeDocument/2006/relationships/tags" Target="../tags/tag352.xml"/><Relationship Id="rId10" Type="http://schemas.openxmlformats.org/officeDocument/2006/relationships/tags" Target="../tags/tag357.xml"/><Relationship Id="rId4" Type="http://schemas.openxmlformats.org/officeDocument/2006/relationships/tags" Target="../tags/tag351.xml"/><Relationship Id="rId9" Type="http://schemas.openxmlformats.org/officeDocument/2006/relationships/tags" Target="../tags/tag356.xml"/></Relationships>
</file>

<file path=ppt/slides/_rels/slide33.xml.rels><?xml version="1.0" encoding="UTF-8" standalone="yes"?>
<Relationships xmlns="http://schemas.openxmlformats.org/package/2006/relationships"><Relationship Id="rId8" Type="http://schemas.openxmlformats.org/officeDocument/2006/relationships/tags" Target="../tags/tag366.xml"/><Relationship Id="rId13" Type="http://schemas.openxmlformats.org/officeDocument/2006/relationships/tags" Target="../tags/tag371.xml"/><Relationship Id="rId3" Type="http://schemas.openxmlformats.org/officeDocument/2006/relationships/tags" Target="../tags/tag361.xml"/><Relationship Id="rId7" Type="http://schemas.openxmlformats.org/officeDocument/2006/relationships/tags" Target="../tags/tag365.xml"/><Relationship Id="rId12" Type="http://schemas.openxmlformats.org/officeDocument/2006/relationships/tags" Target="../tags/tag370.xml"/><Relationship Id="rId2" Type="http://schemas.openxmlformats.org/officeDocument/2006/relationships/tags" Target="../tags/tag360.xml"/><Relationship Id="rId1" Type="http://schemas.openxmlformats.org/officeDocument/2006/relationships/tags" Target="../tags/tag359.xml"/><Relationship Id="rId6" Type="http://schemas.openxmlformats.org/officeDocument/2006/relationships/tags" Target="../tags/tag364.xml"/><Relationship Id="rId11" Type="http://schemas.openxmlformats.org/officeDocument/2006/relationships/tags" Target="../tags/tag369.xml"/><Relationship Id="rId5" Type="http://schemas.openxmlformats.org/officeDocument/2006/relationships/tags" Target="../tags/tag363.xml"/><Relationship Id="rId15" Type="http://schemas.openxmlformats.org/officeDocument/2006/relationships/notesSlide" Target="../notesSlides/notesSlide23.xml"/><Relationship Id="rId10" Type="http://schemas.openxmlformats.org/officeDocument/2006/relationships/tags" Target="../tags/tag368.xml"/><Relationship Id="rId4" Type="http://schemas.openxmlformats.org/officeDocument/2006/relationships/tags" Target="../tags/tag362.xml"/><Relationship Id="rId9" Type="http://schemas.openxmlformats.org/officeDocument/2006/relationships/tags" Target="../tags/tag367.xml"/><Relationship Id="rId1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374.xml"/><Relationship Id="rId2" Type="http://schemas.openxmlformats.org/officeDocument/2006/relationships/tags" Target="../tags/tag373.xml"/><Relationship Id="rId1" Type="http://schemas.openxmlformats.org/officeDocument/2006/relationships/tags" Target="../tags/tag372.xml"/><Relationship Id="rId5" Type="http://schemas.openxmlformats.org/officeDocument/2006/relationships/slideLayout" Target="../slideLayouts/slideLayout2.xml"/><Relationship Id="rId4" Type="http://schemas.openxmlformats.org/officeDocument/2006/relationships/tags" Target="../tags/tag375.xml"/></Relationships>
</file>

<file path=ppt/slides/_rels/slide35.xml.rels><?xml version="1.0" encoding="UTF-8" standalone="yes"?>
<Relationships xmlns="http://schemas.openxmlformats.org/package/2006/relationships"><Relationship Id="rId3" Type="http://schemas.openxmlformats.org/officeDocument/2006/relationships/tags" Target="../tags/tag378.xml"/><Relationship Id="rId2" Type="http://schemas.openxmlformats.org/officeDocument/2006/relationships/tags" Target="../tags/tag377.xml"/><Relationship Id="rId1" Type="http://schemas.openxmlformats.org/officeDocument/2006/relationships/tags" Target="../tags/tag376.xml"/><Relationship Id="rId5" Type="http://schemas.openxmlformats.org/officeDocument/2006/relationships/slideLayout" Target="../slideLayouts/slideLayout2.xml"/><Relationship Id="rId4" Type="http://schemas.openxmlformats.org/officeDocument/2006/relationships/tags" Target="../tags/tag379.xml"/></Relationships>
</file>

<file path=ppt/slides/_rels/slide36.xml.rels><?xml version="1.0" encoding="UTF-8" standalone="yes"?>
<Relationships xmlns="http://schemas.openxmlformats.org/package/2006/relationships"><Relationship Id="rId3" Type="http://schemas.openxmlformats.org/officeDocument/2006/relationships/tags" Target="../tags/tag382.xml"/><Relationship Id="rId2" Type="http://schemas.openxmlformats.org/officeDocument/2006/relationships/tags" Target="../tags/tag381.xml"/><Relationship Id="rId1" Type="http://schemas.openxmlformats.org/officeDocument/2006/relationships/tags" Target="../tags/tag380.xml"/><Relationship Id="rId5" Type="http://schemas.openxmlformats.org/officeDocument/2006/relationships/slideLayout" Target="../slideLayouts/slideLayout2.xml"/><Relationship Id="rId4" Type="http://schemas.openxmlformats.org/officeDocument/2006/relationships/tags" Target="../tags/tag383.xml"/></Relationships>
</file>

<file path=ppt/slides/_rels/slide37.xml.rels><?xml version="1.0" encoding="UTF-8" standalone="yes"?>
<Relationships xmlns="http://schemas.openxmlformats.org/package/2006/relationships"><Relationship Id="rId8" Type="http://schemas.openxmlformats.org/officeDocument/2006/relationships/tags" Target="../tags/tag391.xml"/><Relationship Id="rId13" Type="http://schemas.openxmlformats.org/officeDocument/2006/relationships/tags" Target="../tags/tag396.xml"/><Relationship Id="rId18" Type="http://schemas.openxmlformats.org/officeDocument/2006/relationships/tags" Target="../tags/tag401.xml"/><Relationship Id="rId26" Type="http://schemas.openxmlformats.org/officeDocument/2006/relationships/slideLayout" Target="../slideLayouts/slideLayout2.xml"/><Relationship Id="rId3" Type="http://schemas.openxmlformats.org/officeDocument/2006/relationships/tags" Target="../tags/tag386.xml"/><Relationship Id="rId21" Type="http://schemas.openxmlformats.org/officeDocument/2006/relationships/tags" Target="../tags/tag404.xml"/><Relationship Id="rId7" Type="http://schemas.openxmlformats.org/officeDocument/2006/relationships/tags" Target="../tags/tag390.xml"/><Relationship Id="rId12" Type="http://schemas.openxmlformats.org/officeDocument/2006/relationships/tags" Target="../tags/tag395.xml"/><Relationship Id="rId17" Type="http://schemas.openxmlformats.org/officeDocument/2006/relationships/tags" Target="../tags/tag400.xml"/><Relationship Id="rId25" Type="http://schemas.openxmlformats.org/officeDocument/2006/relationships/tags" Target="../tags/tag408.xml"/><Relationship Id="rId2" Type="http://schemas.openxmlformats.org/officeDocument/2006/relationships/tags" Target="../tags/tag385.xml"/><Relationship Id="rId16" Type="http://schemas.openxmlformats.org/officeDocument/2006/relationships/tags" Target="../tags/tag399.xml"/><Relationship Id="rId20" Type="http://schemas.openxmlformats.org/officeDocument/2006/relationships/tags" Target="../tags/tag403.xml"/><Relationship Id="rId1" Type="http://schemas.openxmlformats.org/officeDocument/2006/relationships/tags" Target="../tags/tag384.xml"/><Relationship Id="rId6" Type="http://schemas.openxmlformats.org/officeDocument/2006/relationships/tags" Target="../tags/tag389.xml"/><Relationship Id="rId11" Type="http://schemas.openxmlformats.org/officeDocument/2006/relationships/tags" Target="../tags/tag394.xml"/><Relationship Id="rId24" Type="http://schemas.openxmlformats.org/officeDocument/2006/relationships/tags" Target="../tags/tag407.xml"/><Relationship Id="rId5" Type="http://schemas.openxmlformats.org/officeDocument/2006/relationships/tags" Target="../tags/tag388.xml"/><Relationship Id="rId15" Type="http://schemas.openxmlformats.org/officeDocument/2006/relationships/tags" Target="../tags/tag398.xml"/><Relationship Id="rId23" Type="http://schemas.openxmlformats.org/officeDocument/2006/relationships/tags" Target="../tags/tag406.xml"/><Relationship Id="rId10" Type="http://schemas.openxmlformats.org/officeDocument/2006/relationships/tags" Target="../tags/tag393.xml"/><Relationship Id="rId19" Type="http://schemas.openxmlformats.org/officeDocument/2006/relationships/tags" Target="../tags/tag402.xml"/><Relationship Id="rId4" Type="http://schemas.openxmlformats.org/officeDocument/2006/relationships/tags" Target="../tags/tag387.xml"/><Relationship Id="rId9" Type="http://schemas.openxmlformats.org/officeDocument/2006/relationships/tags" Target="../tags/tag392.xml"/><Relationship Id="rId14" Type="http://schemas.openxmlformats.org/officeDocument/2006/relationships/tags" Target="../tags/tag397.xml"/><Relationship Id="rId22" Type="http://schemas.openxmlformats.org/officeDocument/2006/relationships/tags" Target="../tags/tag405.xml"/><Relationship Id="rId27" Type="http://schemas.openxmlformats.org/officeDocument/2006/relationships/image" Target="../media/image6.wmf"/></Relationships>
</file>

<file path=ppt/slides/_rels/slide38.xml.rels><?xml version="1.0" encoding="UTF-8" standalone="yes"?>
<Relationships xmlns="http://schemas.openxmlformats.org/package/2006/relationships"><Relationship Id="rId8" Type="http://schemas.openxmlformats.org/officeDocument/2006/relationships/tags" Target="../tags/tag416.xml"/><Relationship Id="rId13" Type="http://schemas.openxmlformats.org/officeDocument/2006/relationships/tags" Target="../tags/tag421.xml"/><Relationship Id="rId18" Type="http://schemas.openxmlformats.org/officeDocument/2006/relationships/tags" Target="../tags/tag426.xml"/><Relationship Id="rId3" Type="http://schemas.openxmlformats.org/officeDocument/2006/relationships/tags" Target="../tags/tag411.xml"/><Relationship Id="rId21" Type="http://schemas.openxmlformats.org/officeDocument/2006/relationships/tags" Target="../tags/tag429.xml"/><Relationship Id="rId7" Type="http://schemas.openxmlformats.org/officeDocument/2006/relationships/tags" Target="../tags/tag415.xml"/><Relationship Id="rId12" Type="http://schemas.openxmlformats.org/officeDocument/2006/relationships/tags" Target="../tags/tag420.xml"/><Relationship Id="rId17" Type="http://schemas.openxmlformats.org/officeDocument/2006/relationships/tags" Target="../tags/tag425.xml"/><Relationship Id="rId25" Type="http://schemas.openxmlformats.org/officeDocument/2006/relationships/image" Target="../media/image6.wmf"/><Relationship Id="rId2" Type="http://schemas.openxmlformats.org/officeDocument/2006/relationships/tags" Target="../tags/tag410.xml"/><Relationship Id="rId16" Type="http://schemas.openxmlformats.org/officeDocument/2006/relationships/tags" Target="../tags/tag424.xml"/><Relationship Id="rId20" Type="http://schemas.openxmlformats.org/officeDocument/2006/relationships/tags" Target="../tags/tag428.xml"/><Relationship Id="rId1" Type="http://schemas.openxmlformats.org/officeDocument/2006/relationships/tags" Target="../tags/tag409.xml"/><Relationship Id="rId6" Type="http://schemas.openxmlformats.org/officeDocument/2006/relationships/tags" Target="../tags/tag414.xml"/><Relationship Id="rId11" Type="http://schemas.openxmlformats.org/officeDocument/2006/relationships/tags" Target="../tags/tag419.xml"/><Relationship Id="rId24" Type="http://schemas.openxmlformats.org/officeDocument/2006/relationships/slideLayout" Target="../slideLayouts/slideLayout2.xml"/><Relationship Id="rId5" Type="http://schemas.openxmlformats.org/officeDocument/2006/relationships/tags" Target="../tags/tag413.xml"/><Relationship Id="rId15" Type="http://schemas.openxmlformats.org/officeDocument/2006/relationships/tags" Target="../tags/tag423.xml"/><Relationship Id="rId23" Type="http://schemas.openxmlformats.org/officeDocument/2006/relationships/tags" Target="../tags/tag431.xml"/><Relationship Id="rId10" Type="http://schemas.openxmlformats.org/officeDocument/2006/relationships/tags" Target="../tags/tag418.xml"/><Relationship Id="rId19" Type="http://schemas.openxmlformats.org/officeDocument/2006/relationships/tags" Target="../tags/tag427.xml"/><Relationship Id="rId4" Type="http://schemas.openxmlformats.org/officeDocument/2006/relationships/tags" Target="../tags/tag412.xml"/><Relationship Id="rId9" Type="http://schemas.openxmlformats.org/officeDocument/2006/relationships/tags" Target="../tags/tag417.xml"/><Relationship Id="rId14" Type="http://schemas.openxmlformats.org/officeDocument/2006/relationships/tags" Target="../tags/tag422.xml"/><Relationship Id="rId22" Type="http://schemas.openxmlformats.org/officeDocument/2006/relationships/tags" Target="../tags/tag430.xml"/></Relationships>
</file>

<file path=ppt/slides/_rels/slide39.xml.rels><?xml version="1.0" encoding="UTF-8" standalone="yes"?>
<Relationships xmlns="http://schemas.openxmlformats.org/package/2006/relationships"><Relationship Id="rId3" Type="http://schemas.openxmlformats.org/officeDocument/2006/relationships/tags" Target="../tags/tag434.xml"/><Relationship Id="rId2" Type="http://schemas.openxmlformats.org/officeDocument/2006/relationships/tags" Target="../tags/tag433.xml"/><Relationship Id="rId1" Type="http://schemas.openxmlformats.org/officeDocument/2006/relationships/tags" Target="../tags/tag432.xml"/><Relationship Id="rId5" Type="http://schemas.openxmlformats.org/officeDocument/2006/relationships/slideLayout" Target="../slideLayouts/slideLayout2.xml"/><Relationship Id="rId4" Type="http://schemas.openxmlformats.org/officeDocument/2006/relationships/tags" Target="../tags/tag435.xml"/></Relationships>
</file>

<file path=ppt/slides/_rels/slide4.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slideLayout" Target="../slideLayouts/slideLayout2.xml"/><Relationship Id="rId4" Type="http://schemas.openxmlformats.org/officeDocument/2006/relationships/tags" Target="../tags/tag20.xml"/></Relationships>
</file>

<file path=ppt/slides/_rels/slide40.xml.rels><?xml version="1.0" encoding="UTF-8" standalone="yes"?>
<Relationships xmlns="http://schemas.openxmlformats.org/package/2006/relationships"><Relationship Id="rId3" Type="http://schemas.openxmlformats.org/officeDocument/2006/relationships/tags" Target="../tags/tag438.xml"/><Relationship Id="rId2" Type="http://schemas.openxmlformats.org/officeDocument/2006/relationships/tags" Target="../tags/tag437.xml"/><Relationship Id="rId1" Type="http://schemas.openxmlformats.org/officeDocument/2006/relationships/tags" Target="../tags/tag436.xml"/><Relationship Id="rId5" Type="http://schemas.openxmlformats.org/officeDocument/2006/relationships/slideLayout" Target="../slideLayouts/slideLayout2.xml"/><Relationship Id="rId4" Type="http://schemas.openxmlformats.org/officeDocument/2006/relationships/tags" Target="../tags/tag439.xml"/></Relationships>
</file>

<file path=ppt/slides/_rels/slide41.xml.rels><?xml version="1.0" encoding="UTF-8" standalone="yes"?>
<Relationships xmlns="http://schemas.openxmlformats.org/package/2006/relationships"><Relationship Id="rId8" Type="http://schemas.openxmlformats.org/officeDocument/2006/relationships/tags" Target="../tags/tag447.xml"/><Relationship Id="rId13" Type="http://schemas.openxmlformats.org/officeDocument/2006/relationships/tags" Target="../tags/tag452.xml"/><Relationship Id="rId18" Type="http://schemas.openxmlformats.org/officeDocument/2006/relationships/tags" Target="../tags/tag457.xml"/><Relationship Id="rId26" Type="http://schemas.openxmlformats.org/officeDocument/2006/relationships/slideLayout" Target="../slideLayouts/slideLayout2.xml"/><Relationship Id="rId3" Type="http://schemas.openxmlformats.org/officeDocument/2006/relationships/tags" Target="../tags/tag442.xml"/><Relationship Id="rId21" Type="http://schemas.openxmlformats.org/officeDocument/2006/relationships/tags" Target="../tags/tag460.xml"/><Relationship Id="rId7" Type="http://schemas.openxmlformats.org/officeDocument/2006/relationships/tags" Target="../tags/tag446.xml"/><Relationship Id="rId12" Type="http://schemas.openxmlformats.org/officeDocument/2006/relationships/tags" Target="../tags/tag451.xml"/><Relationship Id="rId17" Type="http://schemas.openxmlformats.org/officeDocument/2006/relationships/tags" Target="../tags/tag456.xml"/><Relationship Id="rId25" Type="http://schemas.openxmlformats.org/officeDocument/2006/relationships/tags" Target="../tags/tag464.xml"/><Relationship Id="rId2" Type="http://schemas.openxmlformats.org/officeDocument/2006/relationships/tags" Target="../tags/tag441.xml"/><Relationship Id="rId16" Type="http://schemas.openxmlformats.org/officeDocument/2006/relationships/tags" Target="../tags/tag455.xml"/><Relationship Id="rId20" Type="http://schemas.openxmlformats.org/officeDocument/2006/relationships/tags" Target="../tags/tag459.xml"/><Relationship Id="rId1" Type="http://schemas.openxmlformats.org/officeDocument/2006/relationships/tags" Target="../tags/tag440.xml"/><Relationship Id="rId6" Type="http://schemas.openxmlformats.org/officeDocument/2006/relationships/tags" Target="../tags/tag445.xml"/><Relationship Id="rId11" Type="http://schemas.openxmlformats.org/officeDocument/2006/relationships/tags" Target="../tags/tag450.xml"/><Relationship Id="rId24" Type="http://schemas.openxmlformats.org/officeDocument/2006/relationships/tags" Target="../tags/tag463.xml"/><Relationship Id="rId5" Type="http://schemas.openxmlformats.org/officeDocument/2006/relationships/tags" Target="../tags/tag444.xml"/><Relationship Id="rId15" Type="http://schemas.openxmlformats.org/officeDocument/2006/relationships/tags" Target="../tags/tag454.xml"/><Relationship Id="rId23" Type="http://schemas.openxmlformats.org/officeDocument/2006/relationships/tags" Target="../tags/tag462.xml"/><Relationship Id="rId10" Type="http://schemas.openxmlformats.org/officeDocument/2006/relationships/tags" Target="../tags/tag449.xml"/><Relationship Id="rId19" Type="http://schemas.openxmlformats.org/officeDocument/2006/relationships/tags" Target="../tags/tag458.xml"/><Relationship Id="rId4" Type="http://schemas.openxmlformats.org/officeDocument/2006/relationships/tags" Target="../tags/tag443.xml"/><Relationship Id="rId9" Type="http://schemas.openxmlformats.org/officeDocument/2006/relationships/tags" Target="../tags/tag448.xml"/><Relationship Id="rId14" Type="http://schemas.openxmlformats.org/officeDocument/2006/relationships/tags" Target="../tags/tag453.xml"/><Relationship Id="rId22" Type="http://schemas.openxmlformats.org/officeDocument/2006/relationships/tags" Target="../tags/tag461.xml"/><Relationship Id="rId27" Type="http://schemas.openxmlformats.org/officeDocument/2006/relationships/image" Target="../media/image6.wmf"/></Relationships>
</file>

<file path=ppt/slides/_rels/slide42.xml.rels><?xml version="1.0" encoding="UTF-8" standalone="yes"?>
<Relationships xmlns="http://schemas.openxmlformats.org/package/2006/relationships"><Relationship Id="rId26" Type="http://schemas.openxmlformats.org/officeDocument/2006/relationships/tags" Target="../tags/tag490.xml"/><Relationship Id="rId117" Type="http://schemas.openxmlformats.org/officeDocument/2006/relationships/tags" Target="../tags/tag581.xml"/><Relationship Id="rId21" Type="http://schemas.openxmlformats.org/officeDocument/2006/relationships/tags" Target="../tags/tag485.xml"/><Relationship Id="rId42" Type="http://schemas.openxmlformats.org/officeDocument/2006/relationships/tags" Target="../tags/tag506.xml"/><Relationship Id="rId47" Type="http://schemas.openxmlformats.org/officeDocument/2006/relationships/tags" Target="../tags/tag511.xml"/><Relationship Id="rId63" Type="http://schemas.openxmlformats.org/officeDocument/2006/relationships/tags" Target="../tags/tag527.xml"/><Relationship Id="rId68" Type="http://schemas.openxmlformats.org/officeDocument/2006/relationships/tags" Target="../tags/tag532.xml"/><Relationship Id="rId84" Type="http://schemas.openxmlformats.org/officeDocument/2006/relationships/tags" Target="../tags/tag548.xml"/><Relationship Id="rId89" Type="http://schemas.openxmlformats.org/officeDocument/2006/relationships/tags" Target="../tags/tag553.xml"/><Relationship Id="rId112" Type="http://schemas.openxmlformats.org/officeDocument/2006/relationships/tags" Target="../tags/tag576.xml"/><Relationship Id="rId16" Type="http://schemas.openxmlformats.org/officeDocument/2006/relationships/tags" Target="../tags/tag480.xml"/><Relationship Id="rId107" Type="http://schemas.openxmlformats.org/officeDocument/2006/relationships/tags" Target="../tags/tag571.xml"/><Relationship Id="rId11" Type="http://schemas.openxmlformats.org/officeDocument/2006/relationships/tags" Target="../tags/tag475.xml"/><Relationship Id="rId32" Type="http://schemas.openxmlformats.org/officeDocument/2006/relationships/tags" Target="../tags/tag496.xml"/><Relationship Id="rId37" Type="http://schemas.openxmlformats.org/officeDocument/2006/relationships/tags" Target="../tags/tag501.xml"/><Relationship Id="rId53" Type="http://schemas.openxmlformats.org/officeDocument/2006/relationships/tags" Target="../tags/tag517.xml"/><Relationship Id="rId58" Type="http://schemas.openxmlformats.org/officeDocument/2006/relationships/tags" Target="../tags/tag522.xml"/><Relationship Id="rId74" Type="http://schemas.openxmlformats.org/officeDocument/2006/relationships/tags" Target="../tags/tag538.xml"/><Relationship Id="rId79" Type="http://schemas.openxmlformats.org/officeDocument/2006/relationships/tags" Target="../tags/tag543.xml"/><Relationship Id="rId102" Type="http://schemas.openxmlformats.org/officeDocument/2006/relationships/tags" Target="../tags/tag566.xml"/><Relationship Id="rId123" Type="http://schemas.openxmlformats.org/officeDocument/2006/relationships/tags" Target="../tags/tag587.xml"/><Relationship Id="rId128" Type="http://schemas.openxmlformats.org/officeDocument/2006/relationships/image" Target="../media/image6.wmf"/><Relationship Id="rId5" Type="http://schemas.openxmlformats.org/officeDocument/2006/relationships/tags" Target="../tags/tag469.xml"/><Relationship Id="rId90" Type="http://schemas.openxmlformats.org/officeDocument/2006/relationships/tags" Target="../tags/tag554.xml"/><Relationship Id="rId95" Type="http://schemas.openxmlformats.org/officeDocument/2006/relationships/tags" Target="../tags/tag559.xml"/><Relationship Id="rId19" Type="http://schemas.openxmlformats.org/officeDocument/2006/relationships/tags" Target="../tags/tag483.xml"/><Relationship Id="rId14" Type="http://schemas.openxmlformats.org/officeDocument/2006/relationships/tags" Target="../tags/tag478.xml"/><Relationship Id="rId22" Type="http://schemas.openxmlformats.org/officeDocument/2006/relationships/tags" Target="../tags/tag486.xml"/><Relationship Id="rId27" Type="http://schemas.openxmlformats.org/officeDocument/2006/relationships/tags" Target="../tags/tag491.xml"/><Relationship Id="rId30" Type="http://schemas.openxmlformats.org/officeDocument/2006/relationships/tags" Target="../tags/tag494.xml"/><Relationship Id="rId35" Type="http://schemas.openxmlformats.org/officeDocument/2006/relationships/tags" Target="../tags/tag499.xml"/><Relationship Id="rId43" Type="http://schemas.openxmlformats.org/officeDocument/2006/relationships/tags" Target="../tags/tag507.xml"/><Relationship Id="rId48" Type="http://schemas.openxmlformats.org/officeDocument/2006/relationships/tags" Target="../tags/tag512.xml"/><Relationship Id="rId56" Type="http://schemas.openxmlformats.org/officeDocument/2006/relationships/tags" Target="../tags/tag520.xml"/><Relationship Id="rId64" Type="http://schemas.openxmlformats.org/officeDocument/2006/relationships/tags" Target="../tags/tag528.xml"/><Relationship Id="rId69" Type="http://schemas.openxmlformats.org/officeDocument/2006/relationships/tags" Target="../tags/tag533.xml"/><Relationship Id="rId77" Type="http://schemas.openxmlformats.org/officeDocument/2006/relationships/tags" Target="../tags/tag541.xml"/><Relationship Id="rId100" Type="http://schemas.openxmlformats.org/officeDocument/2006/relationships/tags" Target="../tags/tag564.xml"/><Relationship Id="rId105" Type="http://schemas.openxmlformats.org/officeDocument/2006/relationships/tags" Target="../tags/tag569.xml"/><Relationship Id="rId113" Type="http://schemas.openxmlformats.org/officeDocument/2006/relationships/tags" Target="../tags/tag577.xml"/><Relationship Id="rId118" Type="http://schemas.openxmlformats.org/officeDocument/2006/relationships/tags" Target="../tags/tag582.xml"/><Relationship Id="rId126" Type="http://schemas.openxmlformats.org/officeDocument/2006/relationships/slideLayout" Target="../slideLayouts/slideLayout2.xml"/><Relationship Id="rId8" Type="http://schemas.openxmlformats.org/officeDocument/2006/relationships/tags" Target="../tags/tag472.xml"/><Relationship Id="rId51" Type="http://schemas.openxmlformats.org/officeDocument/2006/relationships/tags" Target="../tags/tag515.xml"/><Relationship Id="rId72" Type="http://schemas.openxmlformats.org/officeDocument/2006/relationships/tags" Target="../tags/tag536.xml"/><Relationship Id="rId80" Type="http://schemas.openxmlformats.org/officeDocument/2006/relationships/tags" Target="../tags/tag544.xml"/><Relationship Id="rId85" Type="http://schemas.openxmlformats.org/officeDocument/2006/relationships/tags" Target="../tags/tag549.xml"/><Relationship Id="rId93" Type="http://schemas.openxmlformats.org/officeDocument/2006/relationships/tags" Target="../tags/tag557.xml"/><Relationship Id="rId98" Type="http://schemas.openxmlformats.org/officeDocument/2006/relationships/tags" Target="../tags/tag562.xml"/><Relationship Id="rId121" Type="http://schemas.openxmlformats.org/officeDocument/2006/relationships/tags" Target="../tags/tag585.xml"/><Relationship Id="rId3" Type="http://schemas.openxmlformats.org/officeDocument/2006/relationships/tags" Target="../tags/tag467.xml"/><Relationship Id="rId12" Type="http://schemas.openxmlformats.org/officeDocument/2006/relationships/tags" Target="../tags/tag476.xml"/><Relationship Id="rId17" Type="http://schemas.openxmlformats.org/officeDocument/2006/relationships/tags" Target="../tags/tag481.xml"/><Relationship Id="rId25" Type="http://schemas.openxmlformats.org/officeDocument/2006/relationships/tags" Target="../tags/tag489.xml"/><Relationship Id="rId33" Type="http://schemas.openxmlformats.org/officeDocument/2006/relationships/tags" Target="../tags/tag497.xml"/><Relationship Id="rId38" Type="http://schemas.openxmlformats.org/officeDocument/2006/relationships/tags" Target="../tags/tag502.xml"/><Relationship Id="rId46" Type="http://schemas.openxmlformats.org/officeDocument/2006/relationships/tags" Target="../tags/tag510.xml"/><Relationship Id="rId59" Type="http://schemas.openxmlformats.org/officeDocument/2006/relationships/tags" Target="../tags/tag523.xml"/><Relationship Id="rId67" Type="http://schemas.openxmlformats.org/officeDocument/2006/relationships/tags" Target="../tags/tag531.xml"/><Relationship Id="rId103" Type="http://schemas.openxmlformats.org/officeDocument/2006/relationships/tags" Target="../tags/tag567.xml"/><Relationship Id="rId108" Type="http://schemas.openxmlformats.org/officeDocument/2006/relationships/tags" Target="../tags/tag572.xml"/><Relationship Id="rId116" Type="http://schemas.openxmlformats.org/officeDocument/2006/relationships/tags" Target="../tags/tag580.xml"/><Relationship Id="rId124" Type="http://schemas.openxmlformats.org/officeDocument/2006/relationships/tags" Target="../tags/tag588.xml"/><Relationship Id="rId20" Type="http://schemas.openxmlformats.org/officeDocument/2006/relationships/tags" Target="../tags/tag484.xml"/><Relationship Id="rId41" Type="http://schemas.openxmlformats.org/officeDocument/2006/relationships/tags" Target="../tags/tag505.xml"/><Relationship Id="rId54" Type="http://schemas.openxmlformats.org/officeDocument/2006/relationships/tags" Target="../tags/tag518.xml"/><Relationship Id="rId62" Type="http://schemas.openxmlformats.org/officeDocument/2006/relationships/tags" Target="../tags/tag526.xml"/><Relationship Id="rId70" Type="http://schemas.openxmlformats.org/officeDocument/2006/relationships/tags" Target="../tags/tag534.xml"/><Relationship Id="rId75" Type="http://schemas.openxmlformats.org/officeDocument/2006/relationships/tags" Target="../tags/tag539.xml"/><Relationship Id="rId83" Type="http://schemas.openxmlformats.org/officeDocument/2006/relationships/tags" Target="../tags/tag547.xml"/><Relationship Id="rId88" Type="http://schemas.openxmlformats.org/officeDocument/2006/relationships/tags" Target="../tags/tag552.xml"/><Relationship Id="rId91" Type="http://schemas.openxmlformats.org/officeDocument/2006/relationships/tags" Target="../tags/tag555.xml"/><Relationship Id="rId96" Type="http://schemas.openxmlformats.org/officeDocument/2006/relationships/tags" Target="../tags/tag560.xml"/><Relationship Id="rId111" Type="http://schemas.openxmlformats.org/officeDocument/2006/relationships/tags" Target="../tags/tag575.xml"/><Relationship Id="rId1" Type="http://schemas.openxmlformats.org/officeDocument/2006/relationships/tags" Target="../tags/tag465.xml"/><Relationship Id="rId6" Type="http://schemas.openxmlformats.org/officeDocument/2006/relationships/tags" Target="../tags/tag470.xml"/><Relationship Id="rId15" Type="http://schemas.openxmlformats.org/officeDocument/2006/relationships/tags" Target="../tags/tag479.xml"/><Relationship Id="rId23" Type="http://schemas.openxmlformats.org/officeDocument/2006/relationships/tags" Target="../tags/tag487.xml"/><Relationship Id="rId28" Type="http://schemas.openxmlformats.org/officeDocument/2006/relationships/tags" Target="../tags/tag492.xml"/><Relationship Id="rId36" Type="http://schemas.openxmlformats.org/officeDocument/2006/relationships/tags" Target="../tags/tag500.xml"/><Relationship Id="rId49" Type="http://schemas.openxmlformats.org/officeDocument/2006/relationships/tags" Target="../tags/tag513.xml"/><Relationship Id="rId57" Type="http://schemas.openxmlformats.org/officeDocument/2006/relationships/tags" Target="../tags/tag521.xml"/><Relationship Id="rId106" Type="http://schemas.openxmlformats.org/officeDocument/2006/relationships/tags" Target="../tags/tag570.xml"/><Relationship Id="rId114" Type="http://schemas.openxmlformats.org/officeDocument/2006/relationships/tags" Target="../tags/tag578.xml"/><Relationship Id="rId119" Type="http://schemas.openxmlformats.org/officeDocument/2006/relationships/tags" Target="../tags/tag583.xml"/><Relationship Id="rId127" Type="http://schemas.openxmlformats.org/officeDocument/2006/relationships/notesSlide" Target="../notesSlides/notesSlide24.xml"/><Relationship Id="rId10" Type="http://schemas.openxmlformats.org/officeDocument/2006/relationships/tags" Target="../tags/tag474.xml"/><Relationship Id="rId31" Type="http://schemas.openxmlformats.org/officeDocument/2006/relationships/tags" Target="../tags/tag495.xml"/><Relationship Id="rId44" Type="http://schemas.openxmlformats.org/officeDocument/2006/relationships/tags" Target="../tags/tag508.xml"/><Relationship Id="rId52" Type="http://schemas.openxmlformats.org/officeDocument/2006/relationships/tags" Target="../tags/tag516.xml"/><Relationship Id="rId60" Type="http://schemas.openxmlformats.org/officeDocument/2006/relationships/tags" Target="../tags/tag524.xml"/><Relationship Id="rId65" Type="http://schemas.openxmlformats.org/officeDocument/2006/relationships/tags" Target="../tags/tag529.xml"/><Relationship Id="rId73" Type="http://schemas.openxmlformats.org/officeDocument/2006/relationships/tags" Target="../tags/tag537.xml"/><Relationship Id="rId78" Type="http://schemas.openxmlformats.org/officeDocument/2006/relationships/tags" Target="../tags/tag542.xml"/><Relationship Id="rId81" Type="http://schemas.openxmlformats.org/officeDocument/2006/relationships/tags" Target="../tags/tag545.xml"/><Relationship Id="rId86" Type="http://schemas.openxmlformats.org/officeDocument/2006/relationships/tags" Target="../tags/tag550.xml"/><Relationship Id="rId94" Type="http://schemas.openxmlformats.org/officeDocument/2006/relationships/tags" Target="../tags/tag558.xml"/><Relationship Id="rId99" Type="http://schemas.openxmlformats.org/officeDocument/2006/relationships/tags" Target="../tags/tag563.xml"/><Relationship Id="rId101" Type="http://schemas.openxmlformats.org/officeDocument/2006/relationships/tags" Target="../tags/tag565.xml"/><Relationship Id="rId122" Type="http://schemas.openxmlformats.org/officeDocument/2006/relationships/tags" Target="../tags/tag586.xml"/><Relationship Id="rId4" Type="http://schemas.openxmlformats.org/officeDocument/2006/relationships/tags" Target="../tags/tag468.xml"/><Relationship Id="rId9" Type="http://schemas.openxmlformats.org/officeDocument/2006/relationships/tags" Target="../tags/tag473.xml"/><Relationship Id="rId13" Type="http://schemas.openxmlformats.org/officeDocument/2006/relationships/tags" Target="../tags/tag477.xml"/><Relationship Id="rId18" Type="http://schemas.openxmlformats.org/officeDocument/2006/relationships/tags" Target="../tags/tag482.xml"/><Relationship Id="rId39" Type="http://schemas.openxmlformats.org/officeDocument/2006/relationships/tags" Target="../tags/tag503.xml"/><Relationship Id="rId109" Type="http://schemas.openxmlformats.org/officeDocument/2006/relationships/tags" Target="../tags/tag573.xml"/><Relationship Id="rId34" Type="http://schemas.openxmlformats.org/officeDocument/2006/relationships/tags" Target="../tags/tag498.xml"/><Relationship Id="rId50" Type="http://schemas.openxmlformats.org/officeDocument/2006/relationships/tags" Target="../tags/tag514.xml"/><Relationship Id="rId55" Type="http://schemas.openxmlformats.org/officeDocument/2006/relationships/tags" Target="../tags/tag519.xml"/><Relationship Id="rId76" Type="http://schemas.openxmlformats.org/officeDocument/2006/relationships/tags" Target="../tags/tag540.xml"/><Relationship Id="rId97" Type="http://schemas.openxmlformats.org/officeDocument/2006/relationships/tags" Target="../tags/tag561.xml"/><Relationship Id="rId104" Type="http://schemas.openxmlformats.org/officeDocument/2006/relationships/tags" Target="../tags/tag568.xml"/><Relationship Id="rId120" Type="http://schemas.openxmlformats.org/officeDocument/2006/relationships/tags" Target="../tags/tag584.xml"/><Relationship Id="rId125" Type="http://schemas.openxmlformats.org/officeDocument/2006/relationships/tags" Target="../tags/tag589.xml"/><Relationship Id="rId7" Type="http://schemas.openxmlformats.org/officeDocument/2006/relationships/tags" Target="../tags/tag471.xml"/><Relationship Id="rId71" Type="http://schemas.openxmlformats.org/officeDocument/2006/relationships/tags" Target="../tags/tag535.xml"/><Relationship Id="rId92" Type="http://schemas.openxmlformats.org/officeDocument/2006/relationships/tags" Target="../tags/tag556.xml"/><Relationship Id="rId2" Type="http://schemas.openxmlformats.org/officeDocument/2006/relationships/tags" Target="../tags/tag466.xml"/><Relationship Id="rId29" Type="http://schemas.openxmlformats.org/officeDocument/2006/relationships/tags" Target="../tags/tag493.xml"/><Relationship Id="rId24" Type="http://schemas.openxmlformats.org/officeDocument/2006/relationships/tags" Target="../tags/tag488.xml"/><Relationship Id="rId40" Type="http://schemas.openxmlformats.org/officeDocument/2006/relationships/tags" Target="../tags/tag504.xml"/><Relationship Id="rId45" Type="http://schemas.openxmlformats.org/officeDocument/2006/relationships/tags" Target="../tags/tag509.xml"/><Relationship Id="rId66" Type="http://schemas.openxmlformats.org/officeDocument/2006/relationships/tags" Target="../tags/tag530.xml"/><Relationship Id="rId87" Type="http://schemas.openxmlformats.org/officeDocument/2006/relationships/tags" Target="../tags/tag551.xml"/><Relationship Id="rId110" Type="http://schemas.openxmlformats.org/officeDocument/2006/relationships/tags" Target="../tags/tag574.xml"/><Relationship Id="rId115" Type="http://schemas.openxmlformats.org/officeDocument/2006/relationships/tags" Target="../tags/tag579.xml"/><Relationship Id="rId61" Type="http://schemas.openxmlformats.org/officeDocument/2006/relationships/tags" Target="../tags/tag525.xml"/><Relationship Id="rId82" Type="http://schemas.openxmlformats.org/officeDocument/2006/relationships/tags" Target="../tags/tag546.xml"/></Relationships>
</file>

<file path=ppt/slides/_rels/slide43.xml.rels><?xml version="1.0" encoding="UTF-8" standalone="yes"?>
<Relationships xmlns="http://schemas.openxmlformats.org/package/2006/relationships"><Relationship Id="rId3" Type="http://schemas.openxmlformats.org/officeDocument/2006/relationships/tags" Target="../tags/tag592.xml"/><Relationship Id="rId2" Type="http://schemas.openxmlformats.org/officeDocument/2006/relationships/tags" Target="../tags/tag591.xml"/><Relationship Id="rId1" Type="http://schemas.openxmlformats.org/officeDocument/2006/relationships/tags" Target="../tags/tag590.xml"/><Relationship Id="rId5" Type="http://schemas.openxmlformats.org/officeDocument/2006/relationships/slideLayout" Target="../slideLayouts/slideLayout2.xml"/><Relationship Id="rId4" Type="http://schemas.openxmlformats.org/officeDocument/2006/relationships/tags" Target="../tags/tag593.xml"/></Relationships>
</file>

<file path=ppt/slides/_rels/slide44.xml.rels><?xml version="1.0" encoding="UTF-8" standalone="yes"?>
<Relationships xmlns="http://schemas.openxmlformats.org/package/2006/relationships"><Relationship Id="rId8" Type="http://schemas.openxmlformats.org/officeDocument/2006/relationships/notesSlide" Target="../notesSlides/notesSlide25.xml"/><Relationship Id="rId3" Type="http://schemas.openxmlformats.org/officeDocument/2006/relationships/tags" Target="../tags/tag596.xml"/><Relationship Id="rId7" Type="http://schemas.openxmlformats.org/officeDocument/2006/relationships/slideLayout" Target="../slideLayouts/slideLayout2.xml"/><Relationship Id="rId2" Type="http://schemas.openxmlformats.org/officeDocument/2006/relationships/tags" Target="../tags/tag595.xml"/><Relationship Id="rId1" Type="http://schemas.openxmlformats.org/officeDocument/2006/relationships/tags" Target="../tags/tag594.xml"/><Relationship Id="rId6" Type="http://schemas.openxmlformats.org/officeDocument/2006/relationships/tags" Target="../tags/tag599.xml"/><Relationship Id="rId5" Type="http://schemas.openxmlformats.org/officeDocument/2006/relationships/tags" Target="../tags/tag598.xml"/><Relationship Id="rId4" Type="http://schemas.openxmlformats.org/officeDocument/2006/relationships/tags" Target="../tags/tag597.xml"/></Relationships>
</file>

<file path=ppt/slides/_rels/slide45.xml.rels><?xml version="1.0" encoding="UTF-8" standalone="yes"?>
<Relationships xmlns="http://schemas.openxmlformats.org/package/2006/relationships"><Relationship Id="rId3" Type="http://schemas.openxmlformats.org/officeDocument/2006/relationships/tags" Target="../tags/tag602.xml"/><Relationship Id="rId7" Type="http://schemas.openxmlformats.org/officeDocument/2006/relationships/notesSlide" Target="../notesSlides/notesSlide26.xml"/><Relationship Id="rId2" Type="http://schemas.openxmlformats.org/officeDocument/2006/relationships/tags" Target="../tags/tag601.xml"/><Relationship Id="rId1" Type="http://schemas.openxmlformats.org/officeDocument/2006/relationships/tags" Target="../tags/tag600.xml"/><Relationship Id="rId6" Type="http://schemas.openxmlformats.org/officeDocument/2006/relationships/slideLayout" Target="../slideLayouts/slideLayout2.xml"/><Relationship Id="rId5" Type="http://schemas.openxmlformats.org/officeDocument/2006/relationships/tags" Target="../tags/tag604.xml"/><Relationship Id="rId4" Type="http://schemas.openxmlformats.org/officeDocument/2006/relationships/tags" Target="../tags/tag603.xml"/></Relationships>
</file>

<file path=ppt/slides/_rels/slide46.xml.rels><?xml version="1.0" encoding="UTF-8" standalone="yes"?>
<Relationships xmlns="http://schemas.openxmlformats.org/package/2006/relationships"><Relationship Id="rId3" Type="http://schemas.openxmlformats.org/officeDocument/2006/relationships/tags" Target="../tags/tag607.xml"/><Relationship Id="rId7" Type="http://schemas.openxmlformats.org/officeDocument/2006/relationships/notesSlide" Target="../notesSlides/notesSlide27.xml"/><Relationship Id="rId2" Type="http://schemas.openxmlformats.org/officeDocument/2006/relationships/tags" Target="../tags/tag606.xml"/><Relationship Id="rId1" Type="http://schemas.openxmlformats.org/officeDocument/2006/relationships/tags" Target="../tags/tag605.xml"/><Relationship Id="rId6" Type="http://schemas.openxmlformats.org/officeDocument/2006/relationships/slideLayout" Target="../slideLayouts/slideLayout2.xml"/><Relationship Id="rId5" Type="http://schemas.openxmlformats.org/officeDocument/2006/relationships/tags" Target="../tags/tag609.xml"/><Relationship Id="rId4" Type="http://schemas.openxmlformats.org/officeDocument/2006/relationships/tags" Target="../tags/tag608.xml"/></Relationships>
</file>

<file path=ppt/slides/_rels/slide47.xml.rels><?xml version="1.0" encoding="UTF-8" standalone="yes"?>
<Relationships xmlns="http://schemas.openxmlformats.org/package/2006/relationships"><Relationship Id="rId8" Type="http://schemas.openxmlformats.org/officeDocument/2006/relationships/notesSlide" Target="../notesSlides/notesSlide28.xml"/><Relationship Id="rId3" Type="http://schemas.openxmlformats.org/officeDocument/2006/relationships/tags" Target="../tags/tag612.xml"/><Relationship Id="rId7" Type="http://schemas.openxmlformats.org/officeDocument/2006/relationships/slideLayout" Target="../slideLayouts/slideLayout2.xml"/><Relationship Id="rId2" Type="http://schemas.openxmlformats.org/officeDocument/2006/relationships/tags" Target="../tags/tag611.xml"/><Relationship Id="rId1" Type="http://schemas.openxmlformats.org/officeDocument/2006/relationships/tags" Target="../tags/tag610.xml"/><Relationship Id="rId6" Type="http://schemas.openxmlformats.org/officeDocument/2006/relationships/tags" Target="../tags/tag615.xml"/><Relationship Id="rId5" Type="http://schemas.openxmlformats.org/officeDocument/2006/relationships/tags" Target="../tags/tag614.xml"/><Relationship Id="rId4" Type="http://schemas.openxmlformats.org/officeDocument/2006/relationships/tags" Target="../tags/tag613.xml"/><Relationship Id="rId9" Type="http://schemas.openxmlformats.org/officeDocument/2006/relationships/image" Target="../media/image7.png"/></Relationships>
</file>

<file path=ppt/slides/_rels/slide48.xml.rels><?xml version="1.0" encoding="UTF-8" standalone="yes"?>
<Relationships xmlns="http://schemas.openxmlformats.org/package/2006/relationships"><Relationship Id="rId26" Type="http://schemas.openxmlformats.org/officeDocument/2006/relationships/tags" Target="../tags/tag641.xml"/><Relationship Id="rId21" Type="http://schemas.openxmlformats.org/officeDocument/2006/relationships/tags" Target="../tags/tag636.xml"/><Relationship Id="rId42" Type="http://schemas.openxmlformats.org/officeDocument/2006/relationships/tags" Target="../tags/tag657.xml"/><Relationship Id="rId47" Type="http://schemas.openxmlformats.org/officeDocument/2006/relationships/tags" Target="../tags/tag662.xml"/><Relationship Id="rId63" Type="http://schemas.openxmlformats.org/officeDocument/2006/relationships/tags" Target="../tags/tag678.xml"/><Relationship Id="rId68" Type="http://schemas.openxmlformats.org/officeDocument/2006/relationships/tags" Target="../tags/tag683.xml"/><Relationship Id="rId84" Type="http://schemas.openxmlformats.org/officeDocument/2006/relationships/tags" Target="../tags/tag699.xml"/><Relationship Id="rId89" Type="http://schemas.openxmlformats.org/officeDocument/2006/relationships/tags" Target="../tags/tag704.xml"/><Relationship Id="rId112" Type="http://schemas.openxmlformats.org/officeDocument/2006/relationships/tags" Target="../tags/tag727.xml"/><Relationship Id="rId16" Type="http://schemas.openxmlformats.org/officeDocument/2006/relationships/tags" Target="../tags/tag631.xml"/><Relationship Id="rId107" Type="http://schemas.openxmlformats.org/officeDocument/2006/relationships/tags" Target="../tags/tag722.xml"/><Relationship Id="rId11" Type="http://schemas.openxmlformats.org/officeDocument/2006/relationships/tags" Target="../tags/tag626.xml"/><Relationship Id="rId24" Type="http://schemas.openxmlformats.org/officeDocument/2006/relationships/tags" Target="../tags/tag639.xml"/><Relationship Id="rId32" Type="http://schemas.openxmlformats.org/officeDocument/2006/relationships/tags" Target="../tags/tag647.xml"/><Relationship Id="rId37" Type="http://schemas.openxmlformats.org/officeDocument/2006/relationships/tags" Target="../tags/tag652.xml"/><Relationship Id="rId40" Type="http://schemas.openxmlformats.org/officeDocument/2006/relationships/tags" Target="../tags/tag655.xml"/><Relationship Id="rId45" Type="http://schemas.openxmlformats.org/officeDocument/2006/relationships/tags" Target="../tags/tag660.xml"/><Relationship Id="rId53" Type="http://schemas.openxmlformats.org/officeDocument/2006/relationships/tags" Target="../tags/tag668.xml"/><Relationship Id="rId58" Type="http://schemas.openxmlformats.org/officeDocument/2006/relationships/tags" Target="../tags/tag673.xml"/><Relationship Id="rId66" Type="http://schemas.openxmlformats.org/officeDocument/2006/relationships/tags" Target="../tags/tag681.xml"/><Relationship Id="rId74" Type="http://schemas.openxmlformats.org/officeDocument/2006/relationships/tags" Target="../tags/tag689.xml"/><Relationship Id="rId79" Type="http://schemas.openxmlformats.org/officeDocument/2006/relationships/tags" Target="../tags/tag694.xml"/><Relationship Id="rId87" Type="http://schemas.openxmlformats.org/officeDocument/2006/relationships/tags" Target="../tags/tag702.xml"/><Relationship Id="rId102" Type="http://schemas.openxmlformats.org/officeDocument/2006/relationships/tags" Target="../tags/tag717.xml"/><Relationship Id="rId110" Type="http://schemas.openxmlformats.org/officeDocument/2006/relationships/tags" Target="../tags/tag725.xml"/><Relationship Id="rId115" Type="http://schemas.openxmlformats.org/officeDocument/2006/relationships/slideLayout" Target="../slideLayouts/slideLayout2.xml"/><Relationship Id="rId5" Type="http://schemas.openxmlformats.org/officeDocument/2006/relationships/tags" Target="../tags/tag620.xml"/><Relationship Id="rId61" Type="http://schemas.openxmlformats.org/officeDocument/2006/relationships/tags" Target="../tags/tag676.xml"/><Relationship Id="rId82" Type="http://schemas.openxmlformats.org/officeDocument/2006/relationships/tags" Target="../tags/tag697.xml"/><Relationship Id="rId90" Type="http://schemas.openxmlformats.org/officeDocument/2006/relationships/tags" Target="../tags/tag705.xml"/><Relationship Id="rId95" Type="http://schemas.openxmlformats.org/officeDocument/2006/relationships/tags" Target="../tags/tag710.xml"/><Relationship Id="rId19" Type="http://schemas.openxmlformats.org/officeDocument/2006/relationships/tags" Target="../tags/tag634.xml"/><Relationship Id="rId14" Type="http://schemas.openxmlformats.org/officeDocument/2006/relationships/tags" Target="../tags/tag629.xml"/><Relationship Id="rId22" Type="http://schemas.openxmlformats.org/officeDocument/2006/relationships/tags" Target="../tags/tag637.xml"/><Relationship Id="rId27" Type="http://schemas.openxmlformats.org/officeDocument/2006/relationships/tags" Target="../tags/tag642.xml"/><Relationship Id="rId30" Type="http://schemas.openxmlformats.org/officeDocument/2006/relationships/tags" Target="../tags/tag645.xml"/><Relationship Id="rId35" Type="http://schemas.openxmlformats.org/officeDocument/2006/relationships/tags" Target="../tags/tag650.xml"/><Relationship Id="rId43" Type="http://schemas.openxmlformats.org/officeDocument/2006/relationships/tags" Target="../tags/tag658.xml"/><Relationship Id="rId48" Type="http://schemas.openxmlformats.org/officeDocument/2006/relationships/tags" Target="../tags/tag663.xml"/><Relationship Id="rId56" Type="http://schemas.openxmlformats.org/officeDocument/2006/relationships/tags" Target="../tags/tag671.xml"/><Relationship Id="rId64" Type="http://schemas.openxmlformats.org/officeDocument/2006/relationships/tags" Target="../tags/tag679.xml"/><Relationship Id="rId69" Type="http://schemas.openxmlformats.org/officeDocument/2006/relationships/tags" Target="../tags/tag684.xml"/><Relationship Id="rId77" Type="http://schemas.openxmlformats.org/officeDocument/2006/relationships/tags" Target="../tags/tag692.xml"/><Relationship Id="rId100" Type="http://schemas.openxmlformats.org/officeDocument/2006/relationships/tags" Target="../tags/tag715.xml"/><Relationship Id="rId105" Type="http://schemas.openxmlformats.org/officeDocument/2006/relationships/tags" Target="../tags/tag720.xml"/><Relationship Id="rId113" Type="http://schemas.openxmlformats.org/officeDocument/2006/relationships/tags" Target="../tags/tag728.xml"/><Relationship Id="rId8" Type="http://schemas.openxmlformats.org/officeDocument/2006/relationships/tags" Target="../tags/tag623.xml"/><Relationship Id="rId51" Type="http://schemas.openxmlformats.org/officeDocument/2006/relationships/tags" Target="../tags/tag666.xml"/><Relationship Id="rId72" Type="http://schemas.openxmlformats.org/officeDocument/2006/relationships/tags" Target="../tags/tag687.xml"/><Relationship Id="rId80" Type="http://schemas.openxmlformats.org/officeDocument/2006/relationships/tags" Target="../tags/tag695.xml"/><Relationship Id="rId85" Type="http://schemas.openxmlformats.org/officeDocument/2006/relationships/tags" Target="../tags/tag700.xml"/><Relationship Id="rId93" Type="http://schemas.openxmlformats.org/officeDocument/2006/relationships/tags" Target="../tags/tag708.xml"/><Relationship Id="rId98" Type="http://schemas.openxmlformats.org/officeDocument/2006/relationships/tags" Target="../tags/tag713.xml"/><Relationship Id="rId3" Type="http://schemas.openxmlformats.org/officeDocument/2006/relationships/tags" Target="../tags/tag618.xml"/><Relationship Id="rId12" Type="http://schemas.openxmlformats.org/officeDocument/2006/relationships/tags" Target="../tags/tag627.xml"/><Relationship Id="rId17" Type="http://schemas.openxmlformats.org/officeDocument/2006/relationships/tags" Target="../tags/tag632.xml"/><Relationship Id="rId25" Type="http://schemas.openxmlformats.org/officeDocument/2006/relationships/tags" Target="../tags/tag640.xml"/><Relationship Id="rId33" Type="http://schemas.openxmlformats.org/officeDocument/2006/relationships/tags" Target="../tags/tag648.xml"/><Relationship Id="rId38" Type="http://schemas.openxmlformats.org/officeDocument/2006/relationships/tags" Target="../tags/tag653.xml"/><Relationship Id="rId46" Type="http://schemas.openxmlformats.org/officeDocument/2006/relationships/tags" Target="../tags/tag661.xml"/><Relationship Id="rId59" Type="http://schemas.openxmlformats.org/officeDocument/2006/relationships/tags" Target="../tags/tag674.xml"/><Relationship Id="rId67" Type="http://schemas.openxmlformats.org/officeDocument/2006/relationships/tags" Target="../tags/tag682.xml"/><Relationship Id="rId103" Type="http://schemas.openxmlformats.org/officeDocument/2006/relationships/tags" Target="../tags/tag718.xml"/><Relationship Id="rId108" Type="http://schemas.openxmlformats.org/officeDocument/2006/relationships/tags" Target="../tags/tag723.xml"/><Relationship Id="rId116" Type="http://schemas.openxmlformats.org/officeDocument/2006/relationships/notesSlide" Target="../notesSlides/notesSlide29.xml"/><Relationship Id="rId20" Type="http://schemas.openxmlformats.org/officeDocument/2006/relationships/tags" Target="../tags/tag635.xml"/><Relationship Id="rId41" Type="http://schemas.openxmlformats.org/officeDocument/2006/relationships/tags" Target="../tags/tag656.xml"/><Relationship Id="rId54" Type="http://schemas.openxmlformats.org/officeDocument/2006/relationships/tags" Target="../tags/tag669.xml"/><Relationship Id="rId62" Type="http://schemas.openxmlformats.org/officeDocument/2006/relationships/tags" Target="../tags/tag677.xml"/><Relationship Id="rId70" Type="http://schemas.openxmlformats.org/officeDocument/2006/relationships/tags" Target="../tags/tag685.xml"/><Relationship Id="rId75" Type="http://schemas.openxmlformats.org/officeDocument/2006/relationships/tags" Target="../tags/tag690.xml"/><Relationship Id="rId83" Type="http://schemas.openxmlformats.org/officeDocument/2006/relationships/tags" Target="../tags/tag698.xml"/><Relationship Id="rId88" Type="http://schemas.openxmlformats.org/officeDocument/2006/relationships/tags" Target="../tags/tag703.xml"/><Relationship Id="rId91" Type="http://schemas.openxmlformats.org/officeDocument/2006/relationships/tags" Target="../tags/tag706.xml"/><Relationship Id="rId96" Type="http://schemas.openxmlformats.org/officeDocument/2006/relationships/tags" Target="../tags/tag711.xml"/><Relationship Id="rId111" Type="http://schemas.openxmlformats.org/officeDocument/2006/relationships/tags" Target="../tags/tag726.xml"/><Relationship Id="rId1" Type="http://schemas.openxmlformats.org/officeDocument/2006/relationships/tags" Target="../tags/tag616.xml"/><Relationship Id="rId6" Type="http://schemas.openxmlformats.org/officeDocument/2006/relationships/tags" Target="../tags/tag621.xml"/><Relationship Id="rId15" Type="http://schemas.openxmlformats.org/officeDocument/2006/relationships/tags" Target="../tags/tag630.xml"/><Relationship Id="rId23" Type="http://schemas.openxmlformats.org/officeDocument/2006/relationships/tags" Target="../tags/tag638.xml"/><Relationship Id="rId28" Type="http://schemas.openxmlformats.org/officeDocument/2006/relationships/tags" Target="../tags/tag643.xml"/><Relationship Id="rId36" Type="http://schemas.openxmlformats.org/officeDocument/2006/relationships/tags" Target="../tags/tag651.xml"/><Relationship Id="rId49" Type="http://schemas.openxmlformats.org/officeDocument/2006/relationships/tags" Target="../tags/tag664.xml"/><Relationship Id="rId57" Type="http://schemas.openxmlformats.org/officeDocument/2006/relationships/tags" Target="../tags/tag672.xml"/><Relationship Id="rId106" Type="http://schemas.openxmlformats.org/officeDocument/2006/relationships/tags" Target="../tags/tag721.xml"/><Relationship Id="rId114" Type="http://schemas.openxmlformats.org/officeDocument/2006/relationships/tags" Target="../tags/tag729.xml"/><Relationship Id="rId10" Type="http://schemas.openxmlformats.org/officeDocument/2006/relationships/tags" Target="../tags/tag625.xml"/><Relationship Id="rId31" Type="http://schemas.openxmlformats.org/officeDocument/2006/relationships/tags" Target="../tags/tag646.xml"/><Relationship Id="rId44" Type="http://schemas.openxmlformats.org/officeDocument/2006/relationships/tags" Target="../tags/tag659.xml"/><Relationship Id="rId52" Type="http://schemas.openxmlformats.org/officeDocument/2006/relationships/tags" Target="../tags/tag667.xml"/><Relationship Id="rId60" Type="http://schemas.openxmlformats.org/officeDocument/2006/relationships/tags" Target="../tags/tag675.xml"/><Relationship Id="rId65" Type="http://schemas.openxmlformats.org/officeDocument/2006/relationships/tags" Target="../tags/tag680.xml"/><Relationship Id="rId73" Type="http://schemas.openxmlformats.org/officeDocument/2006/relationships/tags" Target="../tags/tag688.xml"/><Relationship Id="rId78" Type="http://schemas.openxmlformats.org/officeDocument/2006/relationships/tags" Target="../tags/tag693.xml"/><Relationship Id="rId81" Type="http://schemas.openxmlformats.org/officeDocument/2006/relationships/tags" Target="../tags/tag696.xml"/><Relationship Id="rId86" Type="http://schemas.openxmlformats.org/officeDocument/2006/relationships/tags" Target="../tags/tag701.xml"/><Relationship Id="rId94" Type="http://schemas.openxmlformats.org/officeDocument/2006/relationships/tags" Target="../tags/tag709.xml"/><Relationship Id="rId99" Type="http://schemas.openxmlformats.org/officeDocument/2006/relationships/tags" Target="../tags/tag714.xml"/><Relationship Id="rId101" Type="http://schemas.openxmlformats.org/officeDocument/2006/relationships/tags" Target="../tags/tag716.xml"/><Relationship Id="rId4" Type="http://schemas.openxmlformats.org/officeDocument/2006/relationships/tags" Target="../tags/tag619.xml"/><Relationship Id="rId9" Type="http://schemas.openxmlformats.org/officeDocument/2006/relationships/tags" Target="../tags/tag624.xml"/><Relationship Id="rId13" Type="http://schemas.openxmlformats.org/officeDocument/2006/relationships/tags" Target="../tags/tag628.xml"/><Relationship Id="rId18" Type="http://schemas.openxmlformats.org/officeDocument/2006/relationships/tags" Target="../tags/tag633.xml"/><Relationship Id="rId39" Type="http://schemas.openxmlformats.org/officeDocument/2006/relationships/tags" Target="../tags/tag654.xml"/><Relationship Id="rId109" Type="http://schemas.openxmlformats.org/officeDocument/2006/relationships/tags" Target="../tags/tag724.xml"/><Relationship Id="rId34" Type="http://schemas.openxmlformats.org/officeDocument/2006/relationships/tags" Target="../tags/tag649.xml"/><Relationship Id="rId50" Type="http://schemas.openxmlformats.org/officeDocument/2006/relationships/tags" Target="../tags/tag665.xml"/><Relationship Id="rId55" Type="http://schemas.openxmlformats.org/officeDocument/2006/relationships/tags" Target="../tags/tag670.xml"/><Relationship Id="rId76" Type="http://schemas.openxmlformats.org/officeDocument/2006/relationships/tags" Target="../tags/tag691.xml"/><Relationship Id="rId97" Type="http://schemas.openxmlformats.org/officeDocument/2006/relationships/tags" Target="../tags/tag712.xml"/><Relationship Id="rId104" Type="http://schemas.openxmlformats.org/officeDocument/2006/relationships/tags" Target="../tags/tag719.xml"/><Relationship Id="rId7" Type="http://schemas.openxmlformats.org/officeDocument/2006/relationships/tags" Target="../tags/tag622.xml"/><Relationship Id="rId71" Type="http://schemas.openxmlformats.org/officeDocument/2006/relationships/tags" Target="../tags/tag686.xml"/><Relationship Id="rId92" Type="http://schemas.openxmlformats.org/officeDocument/2006/relationships/tags" Target="../tags/tag707.xml"/><Relationship Id="rId2" Type="http://schemas.openxmlformats.org/officeDocument/2006/relationships/tags" Target="../tags/tag617.xml"/><Relationship Id="rId29" Type="http://schemas.openxmlformats.org/officeDocument/2006/relationships/tags" Target="../tags/tag644.xml"/></Relationships>
</file>

<file path=ppt/slides/_rels/slide49.xml.rels><?xml version="1.0" encoding="UTF-8" standalone="yes"?>
<Relationships xmlns="http://schemas.openxmlformats.org/package/2006/relationships"><Relationship Id="rId3" Type="http://schemas.openxmlformats.org/officeDocument/2006/relationships/tags" Target="../tags/tag732.xml"/><Relationship Id="rId2" Type="http://schemas.openxmlformats.org/officeDocument/2006/relationships/tags" Target="../tags/tag731.xml"/><Relationship Id="rId1" Type="http://schemas.openxmlformats.org/officeDocument/2006/relationships/tags" Target="../tags/tag730.xml"/><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openxmlformats.org/officeDocument/2006/relationships/tags" Target="../tags/tag733.xml"/></Relationships>
</file>

<file path=ppt/slides/_rels/slide5.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slideLayout" Target="../slideLayouts/slideLayout2.xml"/><Relationship Id="rId4" Type="http://schemas.openxmlformats.org/officeDocument/2006/relationships/tags" Target="../tags/tag24.xml"/></Relationships>
</file>

<file path=ppt/slides/_rels/slide50.xml.rels><?xml version="1.0" encoding="UTF-8" standalone="yes"?>
<Relationships xmlns="http://schemas.openxmlformats.org/package/2006/relationships"><Relationship Id="rId3" Type="http://schemas.openxmlformats.org/officeDocument/2006/relationships/tags" Target="../tags/tag736.xml"/><Relationship Id="rId7" Type="http://schemas.openxmlformats.org/officeDocument/2006/relationships/notesSlide" Target="../notesSlides/notesSlide31.xml"/><Relationship Id="rId2" Type="http://schemas.openxmlformats.org/officeDocument/2006/relationships/tags" Target="../tags/tag735.xml"/><Relationship Id="rId1" Type="http://schemas.openxmlformats.org/officeDocument/2006/relationships/tags" Target="../tags/tag734.xml"/><Relationship Id="rId6" Type="http://schemas.openxmlformats.org/officeDocument/2006/relationships/slideLayout" Target="../slideLayouts/slideLayout2.xml"/><Relationship Id="rId5" Type="http://schemas.openxmlformats.org/officeDocument/2006/relationships/tags" Target="../tags/tag738.xml"/><Relationship Id="rId4" Type="http://schemas.openxmlformats.org/officeDocument/2006/relationships/tags" Target="../tags/tag737.xml"/></Relationships>
</file>

<file path=ppt/slides/_rels/slide51.xml.rels><?xml version="1.0" encoding="UTF-8" standalone="yes"?>
<Relationships xmlns="http://schemas.openxmlformats.org/package/2006/relationships"><Relationship Id="rId26" Type="http://schemas.openxmlformats.org/officeDocument/2006/relationships/tags" Target="../tags/tag764.xml"/><Relationship Id="rId21" Type="http://schemas.openxmlformats.org/officeDocument/2006/relationships/tags" Target="../tags/tag759.xml"/><Relationship Id="rId42" Type="http://schemas.openxmlformats.org/officeDocument/2006/relationships/tags" Target="../tags/tag780.xml"/><Relationship Id="rId47" Type="http://schemas.openxmlformats.org/officeDocument/2006/relationships/tags" Target="../tags/tag785.xml"/><Relationship Id="rId63" Type="http://schemas.openxmlformats.org/officeDocument/2006/relationships/tags" Target="../tags/tag801.xml"/><Relationship Id="rId68" Type="http://schemas.openxmlformats.org/officeDocument/2006/relationships/tags" Target="../tags/tag806.xml"/><Relationship Id="rId84" Type="http://schemas.openxmlformats.org/officeDocument/2006/relationships/tags" Target="../tags/tag822.xml"/><Relationship Id="rId89" Type="http://schemas.openxmlformats.org/officeDocument/2006/relationships/tags" Target="../tags/tag827.xml"/><Relationship Id="rId112" Type="http://schemas.openxmlformats.org/officeDocument/2006/relationships/tags" Target="../tags/tag850.xml"/><Relationship Id="rId16" Type="http://schemas.openxmlformats.org/officeDocument/2006/relationships/tags" Target="../tags/tag754.xml"/><Relationship Id="rId107" Type="http://schemas.openxmlformats.org/officeDocument/2006/relationships/tags" Target="../tags/tag845.xml"/><Relationship Id="rId11" Type="http://schemas.openxmlformats.org/officeDocument/2006/relationships/tags" Target="../tags/tag749.xml"/><Relationship Id="rId24" Type="http://schemas.openxmlformats.org/officeDocument/2006/relationships/tags" Target="../tags/tag762.xml"/><Relationship Id="rId32" Type="http://schemas.openxmlformats.org/officeDocument/2006/relationships/tags" Target="../tags/tag770.xml"/><Relationship Id="rId37" Type="http://schemas.openxmlformats.org/officeDocument/2006/relationships/tags" Target="../tags/tag775.xml"/><Relationship Id="rId40" Type="http://schemas.openxmlformats.org/officeDocument/2006/relationships/tags" Target="../tags/tag778.xml"/><Relationship Id="rId45" Type="http://schemas.openxmlformats.org/officeDocument/2006/relationships/tags" Target="../tags/tag783.xml"/><Relationship Id="rId53" Type="http://schemas.openxmlformats.org/officeDocument/2006/relationships/tags" Target="../tags/tag791.xml"/><Relationship Id="rId58" Type="http://schemas.openxmlformats.org/officeDocument/2006/relationships/tags" Target="../tags/tag796.xml"/><Relationship Id="rId66" Type="http://schemas.openxmlformats.org/officeDocument/2006/relationships/tags" Target="../tags/tag804.xml"/><Relationship Id="rId74" Type="http://schemas.openxmlformats.org/officeDocument/2006/relationships/tags" Target="../tags/tag812.xml"/><Relationship Id="rId79" Type="http://schemas.openxmlformats.org/officeDocument/2006/relationships/tags" Target="../tags/tag817.xml"/><Relationship Id="rId87" Type="http://schemas.openxmlformats.org/officeDocument/2006/relationships/tags" Target="../tags/tag825.xml"/><Relationship Id="rId102" Type="http://schemas.openxmlformats.org/officeDocument/2006/relationships/tags" Target="../tags/tag840.xml"/><Relationship Id="rId110" Type="http://schemas.openxmlformats.org/officeDocument/2006/relationships/tags" Target="../tags/tag848.xml"/><Relationship Id="rId115" Type="http://schemas.openxmlformats.org/officeDocument/2006/relationships/notesSlide" Target="../notesSlides/notesSlide32.xml"/><Relationship Id="rId5" Type="http://schemas.openxmlformats.org/officeDocument/2006/relationships/tags" Target="../tags/tag743.xml"/><Relationship Id="rId61" Type="http://schemas.openxmlformats.org/officeDocument/2006/relationships/tags" Target="../tags/tag799.xml"/><Relationship Id="rId82" Type="http://schemas.openxmlformats.org/officeDocument/2006/relationships/tags" Target="../tags/tag820.xml"/><Relationship Id="rId90" Type="http://schemas.openxmlformats.org/officeDocument/2006/relationships/tags" Target="../tags/tag828.xml"/><Relationship Id="rId95" Type="http://schemas.openxmlformats.org/officeDocument/2006/relationships/tags" Target="../tags/tag833.xml"/><Relationship Id="rId19" Type="http://schemas.openxmlformats.org/officeDocument/2006/relationships/tags" Target="../tags/tag757.xml"/><Relationship Id="rId14" Type="http://schemas.openxmlformats.org/officeDocument/2006/relationships/tags" Target="../tags/tag752.xml"/><Relationship Id="rId22" Type="http://schemas.openxmlformats.org/officeDocument/2006/relationships/tags" Target="../tags/tag760.xml"/><Relationship Id="rId27" Type="http://schemas.openxmlformats.org/officeDocument/2006/relationships/tags" Target="../tags/tag765.xml"/><Relationship Id="rId30" Type="http://schemas.openxmlformats.org/officeDocument/2006/relationships/tags" Target="../tags/tag768.xml"/><Relationship Id="rId35" Type="http://schemas.openxmlformats.org/officeDocument/2006/relationships/tags" Target="../tags/tag773.xml"/><Relationship Id="rId43" Type="http://schemas.openxmlformats.org/officeDocument/2006/relationships/tags" Target="../tags/tag781.xml"/><Relationship Id="rId48" Type="http://schemas.openxmlformats.org/officeDocument/2006/relationships/tags" Target="../tags/tag786.xml"/><Relationship Id="rId56" Type="http://schemas.openxmlformats.org/officeDocument/2006/relationships/tags" Target="../tags/tag794.xml"/><Relationship Id="rId64" Type="http://schemas.openxmlformats.org/officeDocument/2006/relationships/tags" Target="../tags/tag802.xml"/><Relationship Id="rId69" Type="http://schemas.openxmlformats.org/officeDocument/2006/relationships/tags" Target="../tags/tag807.xml"/><Relationship Id="rId77" Type="http://schemas.openxmlformats.org/officeDocument/2006/relationships/tags" Target="../tags/tag815.xml"/><Relationship Id="rId100" Type="http://schemas.openxmlformats.org/officeDocument/2006/relationships/tags" Target="../tags/tag838.xml"/><Relationship Id="rId105" Type="http://schemas.openxmlformats.org/officeDocument/2006/relationships/tags" Target="../tags/tag843.xml"/><Relationship Id="rId113" Type="http://schemas.openxmlformats.org/officeDocument/2006/relationships/tags" Target="../tags/tag851.xml"/><Relationship Id="rId8" Type="http://schemas.openxmlformats.org/officeDocument/2006/relationships/tags" Target="../tags/tag746.xml"/><Relationship Id="rId51" Type="http://schemas.openxmlformats.org/officeDocument/2006/relationships/tags" Target="../tags/tag789.xml"/><Relationship Id="rId72" Type="http://schemas.openxmlformats.org/officeDocument/2006/relationships/tags" Target="../tags/tag810.xml"/><Relationship Id="rId80" Type="http://schemas.openxmlformats.org/officeDocument/2006/relationships/tags" Target="../tags/tag818.xml"/><Relationship Id="rId85" Type="http://schemas.openxmlformats.org/officeDocument/2006/relationships/tags" Target="../tags/tag823.xml"/><Relationship Id="rId93" Type="http://schemas.openxmlformats.org/officeDocument/2006/relationships/tags" Target="../tags/tag831.xml"/><Relationship Id="rId98" Type="http://schemas.openxmlformats.org/officeDocument/2006/relationships/tags" Target="../tags/tag836.xml"/><Relationship Id="rId3" Type="http://schemas.openxmlformats.org/officeDocument/2006/relationships/tags" Target="../tags/tag741.xml"/><Relationship Id="rId12" Type="http://schemas.openxmlformats.org/officeDocument/2006/relationships/tags" Target="../tags/tag750.xml"/><Relationship Id="rId17" Type="http://schemas.openxmlformats.org/officeDocument/2006/relationships/tags" Target="../tags/tag755.xml"/><Relationship Id="rId25" Type="http://schemas.openxmlformats.org/officeDocument/2006/relationships/tags" Target="../tags/tag763.xml"/><Relationship Id="rId33" Type="http://schemas.openxmlformats.org/officeDocument/2006/relationships/tags" Target="../tags/tag771.xml"/><Relationship Id="rId38" Type="http://schemas.openxmlformats.org/officeDocument/2006/relationships/tags" Target="../tags/tag776.xml"/><Relationship Id="rId46" Type="http://schemas.openxmlformats.org/officeDocument/2006/relationships/tags" Target="../tags/tag784.xml"/><Relationship Id="rId59" Type="http://schemas.openxmlformats.org/officeDocument/2006/relationships/tags" Target="../tags/tag797.xml"/><Relationship Id="rId67" Type="http://schemas.openxmlformats.org/officeDocument/2006/relationships/tags" Target="../tags/tag805.xml"/><Relationship Id="rId103" Type="http://schemas.openxmlformats.org/officeDocument/2006/relationships/tags" Target="../tags/tag841.xml"/><Relationship Id="rId108" Type="http://schemas.openxmlformats.org/officeDocument/2006/relationships/tags" Target="../tags/tag846.xml"/><Relationship Id="rId20" Type="http://schemas.openxmlformats.org/officeDocument/2006/relationships/tags" Target="../tags/tag758.xml"/><Relationship Id="rId41" Type="http://schemas.openxmlformats.org/officeDocument/2006/relationships/tags" Target="../tags/tag779.xml"/><Relationship Id="rId54" Type="http://schemas.openxmlformats.org/officeDocument/2006/relationships/tags" Target="../tags/tag792.xml"/><Relationship Id="rId62" Type="http://schemas.openxmlformats.org/officeDocument/2006/relationships/tags" Target="../tags/tag800.xml"/><Relationship Id="rId70" Type="http://schemas.openxmlformats.org/officeDocument/2006/relationships/tags" Target="../tags/tag808.xml"/><Relationship Id="rId75" Type="http://schemas.openxmlformats.org/officeDocument/2006/relationships/tags" Target="../tags/tag813.xml"/><Relationship Id="rId83" Type="http://schemas.openxmlformats.org/officeDocument/2006/relationships/tags" Target="../tags/tag821.xml"/><Relationship Id="rId88" Type="http://schemas.openxmlformats.org/officeDocument/2006/relationships/tags" Target="../tags/tag826.xml"/><Relationship Id="rId91" Type="http://schemas.openxmlformats.org/officeDocument/2006/relationships/tags" Target="../tags/tag829.xml"/><Relationship Id="rId96" Type="http://schemas.openxmlformats.org/officeDocument/2006/relationships/tags" Target="../tags/tag834.xml"/><Relationship Id="rId111" Type="http://schemas.openxmlformats.org/officeDocument/2006/relationships/tags" Target="../tags/tag849.xml"/><Relationship Id="rId1" Type="http://schemas.openxmlformats.org/officeDocument/2006/relationships/tags" Target="../tags/tag739.xml"/><Relationship Id="rId6" Type="http://schemas.openxmlformats.org/officeDocument/2006/relationships/tags" Target="../tags/tag744.xml"/><Relationship Id="rId15" Type="http://schemas.openxmlformats.org/officeDocument/2006/relationships/tags" Target="../tags/tag753.xml"/><Relationship Id="rId23" Type="http://schemas.openxmlformats.org/officeDocument/2006/relationships/tags" Target="../tags/tag761.xml"/><Relationship Id="rId28" Type="http://schemas.openxmlformats.org/officeDocument/2006/relationships/tags" Target="../tags/tag766.xml"/><Relationship Id="rId36" Type="http://schemas.openxmlformats.org/officeDocument/2006/relationships/tags" Target="../tags/tag774.xml"/><Relationship Id="rId49" Type="http://schemas.openxmlformats.org/officeDocument/2006/relationships/tags" Target="../tags/tag787.xml"/><Relationship Id="rId57" Type="http://schemas.openxmlformats.org/officeDocument/2006/relationships/tags" Target="../tags/tag795.xml"/><Relationship Id="rId106" Type="http://schemas.openxmlformats.org/officeDocument/2006/relationships/tags" Target="../tags/tag844.xml"/><Relationship Id="rId114" Type="http://schemas.openxmlformats.org/officeDocument/2006/relationships/slideLayout" Target="../slideLayouts/slideLayout2.xml"/><Relationship Id="rId10" Type="http://schemas.openxmlformats.org/officeDocument/2006/relationships/tags" Target="../tags/tag748.xml"/><Relationship Id="rId31" Type="http://schemas.openxmlformats.org/officeDocument/2006/relationships/tags" Target="../tags/tag769.xml"/><Relationship Id="rId44" Type="http://schemas.openxmlformats.org/officeDocument/2006/relationships/tags" Target="../tags/tag782.xml"/><Relationship Id="rId52" Type="http://schemas.openxmlformats.org/officeDocument/2006/relationships/tags" Target="../tags/tag790.xml"/><Relationship Id="rId60" Type="http://schemas.openxmlformats.org/officeDocument/2006/relationships/tags" Target="../tags/tag798.xml"/><Relationship Id="rId65" Type="http://schemas.openxmlformats.org/officeDocument/2006/relationships/tags" Target="../tags/tag803.xml"/><Relationship Id="rId73" Type="http://schemas.openxmlformats.org/officeDocument/2006/relationships/tags" Target="../tags/tag811.xml"/><Relationship Id="rId78" Type="http://schemas.openxmlformats.org/officeDocument/2006/relationships/tags" Target="../tags/tag816.xml"/><Relationship Id="rId81" Type="http://schemas.openxmlformats.org/officeDocument/2006/relationships/tags" Target="../tags/tag819.xml"/><Relationship Id="rId86" Type="http://schemas.openxmlformats.org/officeDocument/2006/relationships/tags" Target="../tags/tag824.xml"/><Relationship Id="rId94" Type="http://schemas.openxmlformats.org/officeDocument/2006/relationships/tags" Target="../tags/tag832.xml"/><Relationship Id="rId99" Type="http://schemas.openxmlformats.org/officeDocument/2006/relationships/tags" Target="../tags/tag837.xml"/><Relationship Id="rId101" Type="http://schemas.openxmlformats.org/officeDocument/2006/relationships/tags" Target="../tags/tag839.xml"/><Relationship Id="rId4" Type="http://schemas.openxmlformats.org/officeDocument/2006/relationships/tags" Target="../tags/tag742.xml"/><Relationship Id="rId9" Type="http://schemas.openxmlformats.org/officeDocument/2006/relationships/tags" Target="../tags/tag747.xml"/><Relationship Id="rId13" Type="http://schemas.openxmlformats.org/officeDocument/2006/relationships/tags" Target="../tags/tag751.xml"/><Relationship Id="rId18" Type="http://schemas.openxmlformats.org/officeDocument/2006/relationships/tags" Target="../tags/tag756.xml"/><Relationship Id="rId39" Type="http://schemas.openxmlformats.org/officeDocument/2006/relationships/tags" Target="../tags/tag777.xml"/><Relationship Id="rId109" Type="http://schemas.openxmlformats.org/officeDocument/2006/relationships/tags" Target="../tags/tag847.xml"/><Relationship Id="rId34" Type="http://schemas.openxmlformats.org/officeDocument/2006/relationships/tags" Target="../tags/tag772.xml"/><Relationship Id="rId50" Type="http://schemas.openxmlformats.org/officeDocument/2006/relationships/tags" Target="../tags/tag788.xml"/><Relationship Id="rId55" Type="http://schemas.openxmlformats.org/officeDocument/2006/relationships/tags" Target="../tags/tag793.xml"/><Relationship Id="rId76" Type="http://schemas.openxmlformats.org/officeDocument/2006/relationships/tags" Target="../tags/tag814.xml"/><Relationship Id="rId97" Type="http://schemas.openxmlformats.org/officeDocument/2006/relationships/tags" Target="../tags/tag835.xml"/><Relationship Id="rId104" Type="http://schemas.openxmlformats.org/officeDocument/2006/relationships/tags" Target="../tags/tag842.xml"/><Relationship Id="rId7" Type="http://schemas.openxmlformats.org/officeDocument/2006/relationships/tags" Target="../tags/tag745.xml"/><Relationship Id="rId71" Type="http://schemas.openxmlformats.org/officeDocument/2006/relationships/tags" Target="../tags/tag809.xml"/><Relationship Id="rId92" Type="http://schemas.openxmlformats.org/officeDocument/2006/relationships/tags" Target="../tags/tag830.xml"/><Relationship Id="rId2" Type="http://schemas.openxmlformats.org/officeDocument/2006/relationships/tags" Target="../tags/tag740.xml"/><Relationship Id="rId29" Type="http://schemas.openxmlformats.org/officeDocument/2006/relationships/tags" Target="../tags/tag767.xml"/></Relationships>
</file>

<file path=ppt/slides/_rels/slide52.xml.rels><?xml version="1.0" encoding="UTF-8" standalone="yes"?>
<Relationships xmlns="http://schemas.openxmlformats.org/package/2006/relationships"><Relationship Id="rId3" Type="http://schemas.openxmlformats.org/officeDocument/2006/relationships/tags" Target="../tags/tag854.xml"/><Relationship Id="rId7" Type="http://schemas.openxmlformats.org/officeDocument/2006/relationships/notesSlide" Target="../notesSlides/notesSlide33.xml"/><Relationship Id="rId2" Type="http://schemas.openxmlformats.org/officeDocument/2006/relationships/tags" Target="../tags/tag853.xml"/><Relationship Id="rId1" Type="http://schemas.openxmlformats.org/officeDocument/2006/relationships/tags" Target="../tags/tag852.xml"/><Relationship Id="rId6" Type="http://schemas.openxmlformats.org/officeDocument/2006/relationships/slideLayout" Target="../slideLayouts/slideLayout2.xml"/><Relationship Id="rId5" Type="http://schemas.openxmlformats.org/officeDocument/2006/relationships/tags" Target="../tags/tag856.xml"/><Relationship Id="rId4" Type="http://schemas.openxmlformats.org/officeDocument/2006/relationships/tags" Target="../tags/tag855.xml"/></Relationships>
</file>

<file path=ppt/slides/_rels/slide53.xml.rels><?xml version="1.0" encoding="UTF-8" standalone="yes"?>
<Relationships xmlns="http://schemas.openxmlformats.org/package/2006/relationships"><Relationship Id="rId8" Type="http://schemas.openxmlformats.org/officeDocument/2006/relationships/notesSlide" Target="../notesSlides/notesSlide34.xml"/><Relationship Id="rId3" Type="http://schemas.openxmlformats.org/officeDocument/2006/relationships/tags" Target="../tags/tag859.xml"/><Relationship Id="rId7" Type="http://schemas.openxmlformats.org/officeDocument/2006/relationships/slideLayout" Target="../slideLayouts/slideLayout2.xml"/><Relationship Id="rId2" Type="http://schemas.openxmlformats.org/officeDocument/2006/relationships/tags" Target="../tags/tag858.xml"/><Relationship Id="rId1" Type="http://schemas.openxmlformats.org/officeDocument/2006/relationships/tags" Target="../tags/tag857.xml"/><Relationship Id="rId6" Type="http://schemas.openxmlformats.org/officeDocument/2006/relationships/tags" Target="../tags/tag862.xml"/><Relationship Id="rId5" Type="http://schemas.openxmlformats.org/officeDocument/2006/relationships/tags" Target="../tags/tag861.xml"/><Relationship Id="rId4" Type="http://schemas.openxmlformats.org/officeDocument/2006/relationships/tags" Target="../tags/tag860.xml"/></Relationships>
</file>

<file path=ppt/slides/_rels/slide54.xml.rels><?xml version="1.0" encoding="UTF-8" standalone="yes"?>
<Relationships xmlns="http://schemas.openxmlformats.org/package/2006/relationships"><Relationship Id="rId26" Type="http://schemas.openxmlformats.org/officeDocument/2006/relationships/tags" Target="../tags/tag888.xml"/><Relationship Id="rId21" Type="http://schemas.openxmlformats.org/officeDocument/2006/relationships/tags" Target="../tags/tag883.xml"/><Relationship Id="rId42" Type="http://schemas.openxmlformats.org/officeDocument/2006/relationships/tags" Target="../tags/tag904.xml"/><Relationship Id="rId47" Type="http://schemas.openxmlformats.org/officeDocument/2006/relationships/tags" Target="../tags/tag909.xml"/><Relationship Id="rId63" Type="http://schemas.openxmlformats.org/officeDocument/2006/relationships/tags" Target="../tags/tag925.xml"/><Relationship Id="rId68" Type="http://schemas.openxmlformats.org/officeDocument/2006/relationships/tags" Target="../tags/tag930.xml"/><Relationship Id="rId84" Type="http://schemas.openxmlformats.org/officeDocument/2006/relationships/tags" Target="../tags/tag946.xml"/><Relationship Id="rId89" Type="http://schemas.openxmlformats.org/officeDocument/2006/relationships/tags" Target="../tags/tag951.xml"/><Relationship Id="rId112" Type="http://schemas.openxmlformats.org/officeDocument/2006/relationships/slideLayout" Target="../slideLayouts/slideLayout2.xml"/><Relationship Id="rId2" Type="http://schemas.openxmlformats.org/officeDocument/2006/relationships/tags" Target="../tags/tag864.xml"/><Relationship Id="rId16" Type="http://schemas.openxmlformats.org/officeDocument/2006/relationships/tags" Target="../tags/tag878.xml"/><Relationship Id="rId29" Type="http://schemas.openxmlformats.org/officeDocument/2006/relationships/tags" Target="../tags/tag891.xml"/><Relationship Id="rId107" Type="http://schemas.openxmlformats.org/officeDocument/2006/relationships/tags" Target="../tags/tag969.xml"/><Relationship Id="rId11" Type="http://schemas.openxmlformats.org/officeDocument/2006/relationships/tags" Target="../tags/tag873.xml"/><Relationship Id="rId24" Type="http://schemas.openxmlformats.org/officeDocument/2006/relationships/tags" Target="../tags/tag886.xml"/><Relationship Id="rId32" Type="http://schemas.openxmlformats.org/officeDocument/2006/relationships/tags" Target="../tags/tag894.xml"/><Relationship Id="rId37" Type="http://schemas.openxmlformats.org/officeDocument/2006/relationships/tags" Target="../tags/tag899.xml"/><Relationship Id="rId40" Type="http://schemas.openxmlformats.org/officeDocument/2006/relationships/tags" Target="../tags/tag902.xml"/><Relationship Id="rId45" Type="http://schemas.openxmlformats.org/officeDocument/2006/relationships/tags" Target="../tags/tag907.xml"/><Relationship Id="rId53" Type="http://schemas.openxmlformats.org/officeDocument/2006/relationships/tags" Target="../tags/tag915.xml"/><Relationship Id="rId58" Type="http://schemas.openxmlformats.org/officeDocument/2006/relationships/tags" Target="../tags/tag920.xml"/><Relationship Id="rId66" Type="http://schemas.openxmlformats.org/officeDocument/2006/relationships/tags" Target="../tags/tag928.xml"/><Relationship Id="rId74" Type="http://schemas.openxmlformats.org/officeDocument/2006/relationships/tags" Target="../tags/tag936.xml"/><Relationship Id="rId79" Type="http://schemas.openxmlformats.org/officeDocument/2006/relationships/tags" Target="../tags/tag941.xml"/><Relationship Id="rId87" Type="http://schemas.openxmlformats.org/officeDocument/2006/relationships/tags" Target="../tags/tag949.xml"/><Relationship Id="rId102" Type="http://schemas.openxmlformats.org/officeDocument/2006/relationships/tags" Target="../tags/tag964.xml"/><Relationship Id="rId110" Type="http://schemas.openxmlformats.org/officeDocument/2006/relationships/tags" Target="../tags/tag972.xml"/><Relationship Id="rId5" Type="http://schemas.openxmlformats.org/officeDocument/2006/relationships/tags" Target="../tags/tag867.xml"/><Relationship Id="rId61" Type="http://schemas.openxmlformats.org/officeDocument/2006/relationships/tags" Target="../tags/tag923.xml"/><Relationship Id="rId82" Type="http://schemas.openxmlformats.org/officeDocument/2006/relationships/tags" Target="../tags/tag944.xml"/><Relationship Id="rId90" Type="http://schemas.openxmlformats.org/officeDocument/2006/relationships/tags" Target="../tags/tag952.xml"/><Relationship Id="rId95" Type="http://schemas.openxmlformats.org/officeDocument/2006/relationships/tags" Target="../tags/tag957.xml"/><Relationship Id="rId19" Type="http://schemas.openxmlformats.org/officeDocument/2006/relationships/tags" Target="../tags/tag881.xml"/><Relationship Id="rId14" Type="http://schemas.openxmlformats.org/officeDocument/2006/relationships/tags" Target="../tags/tag876.xml"/><Relationship Id="rId22" Type="http://schemas.openxmlformats.org/officeDocument/2006/relationships/tags" Target="../tags/tag884.xml"/><Relationship Id="rId27" Type="http://schemas.openxmlformats.org/officeDocument/2006/relationships/tags" Target="../tags/tag889.xml"/><Relationship Id="rId30" Type="http://schemas.openxmlformats.org/officeDocument/2006/relationships/tags" Target="../tags/tag892.xml"/><Relationship Id="rId35" Type="http://schemas.openxmlformats.org/officeDocument/2006/relationships/tags" Target="../tags/tag897.xml"/><Relationship Id="rId43" Type="http://schemas.openxmlformats.org/officeDocument/2006/relationships/tags" Target="../tags/tag905.xml"/><Relationship Id="rId48" Type="http://schemas.openxmlformats.org/officeDocument/2006/relationships/tags" Target="../tags/tag910.xml"/><Relationship Id="rId56" Type="http://schemas.openxmlformats.org/officeDocument/2006/relationships/tags" Target="../tags/tag918.xml"/><Relationship Id="rId64" Type="http://schemas.openxmlformats.org/officeDocument/2006/relationships/tags" Target="../tags/tag926.xml"/><Relationship Id="rId69" Type="http://schemas.openxmlformats.org/officeDocument/2006/relationships/tags" Target="../tags/tag931.xml"/><Relationship Id="rId77" Type="http://schemas.openxmlformats.org/officeDocument/2006/relationships/tags" Target="../tags/tag939.xml"/><Relationship Id="rId100" Type="http://schemas.openxmlformats.org/officeDocument/2006/relationships/tags" Target="../tags/tag962.xml"/><Relationship Id="rId105" Type="http://schemas.openxmlformats.org/officeDocument/2006/relationships/tags" Target="../tags/tag967.xml"/><Relationship Id="rId8" Type="http://schemas.openxmlformats.org/officeDocument/2006/relationships/tags" Target="../tags/tag870.xml"/><Relationship Id="rId51" Type="http://schemas.openxmlformats.org/officeDocument/2006/relationships/tags" Target="../tags/tag913.xml"/><Relationship Id="rId72" Type="http://schemas.openxmlformats.org/officeDocument/2006/relationships/tags" Target="../tags/tag934.xml"/><Relationship Id="rId80" Type="http://schemas.openxmlformats.org/officeDocument/2006/relationships/tags" Target="../tags/tag942.xml"/><Relationship Id="rId85" Type="http://schemas.openxmlformats.org/officeDocument/2006/relationships/tags" Target="../tags/tag947.xml"/><Relationship Id="rId93" Type="http://schemas.openxmlformats.org/officeDocument/2006/relationships/tags" Target="../tags/tag955.xml"/><Relationship Id="rId98" Type="http://schemas.openxmlformats.org/officeDocument/2006/relationships/tags" Target="../tags/tag960.xml"/><Relationship Id="rId3" Type="http://schemas.openxmlformats.org/officeDocument/2006/relationships/tags" Target="../tags/tag865.xml"/><Relationship Id="rId12" Type="http://schemas.openxmlformats.org/officeDocument/2006/relationships/tags" Target="../tags/tag874.xml"/><Relationship Id="rId17" Type="http://schemas.openxmlformats.org/officeDocument/2006/relationships/tags" Target="../tags/tag879.xml"/><Relationship Id="rId25" Type="http://schemas.openxmlformats.org/officeDocument/2006/relationships/tags" Target="../tags/tag887.xml"/><Relationship Id="rId33" Type="http://schemas.openxmlformats.org/officeDocument/2006/relationships/tags" Target="../tags/tag895.xml"/><Relationship Id="rId38" Type="http://schemas.openxmlformats.org/officeDocument/2006/relationships/tags" Target="../tags/tag900.xml"/><Relationship Id="rId46" Type="http://schemas.openxmlformats.org/officeDocument/2006/relationships/tags" Target="../tags/tag908.xml"/><Relationship Id="rId59" Type="http://schemas.openxmlformats.org/officeDocument/2006/relationships/tags" Target="../tags/tag921.xml"/><Relationship Id="rId67" Type="http://schemas.openxmlformats.org/officeDocument/2006/relationships/tags" Target="../tags/tag929.xml"/><Relationship Id="rId103" Type="http://schemas.openxmlformats.org/officeDocument/2006/relationships/tags" Target="../tags/tag965.xml"/><Relationship Id="rId108" Type="http://schemas.openxmlformats.org/officeDocument/2006/relationships/tags" Target="../tags/tag970.xml"/><Relationship Id="rId20" Type="http://schemas.openxmlformats.org/officeDocument/2006/relationships/tags" Target="../tags/tag882.xml"/><Relationship Id="rId41" Type="http://schemas.openxmlformats.org/officeDocument/2006/relationships/tags" Target="../tags/tag903.xml"/><Relationship Id="rId54" Type="http://schemas.openxmlformats.org/officeDocument/2006/relationships/tags" Target="../tags/tag916.xml"/><Relationship Id="rId62" Type="http://schemas.openxmlformats.org/officeDocument/2006/relationships/tags" Target="../tags/tag924.xml"/><Relationship Id="rId70" Type="http://schemas.openxmlformats.org/officeDocument/2006/relationships/tags" Target="../tags/tag932.xml"/><Relationship Id="rId75" Type="http://schemas.openxmlformats.org/officeDocument/2006/relationships/tags" Target="../tags/tag937.xml"/><Relationship Id="rId83" Type="http://schemas.openxmlformats.org/officeDocument/2006/relationships/tags" Target="../tags/tag945.xml"/><Relationship Id="rId88" Type="http://schemas.openxmlformats.org/officeDocument/2006/relationships/tags" Target="../tags/tag950.xml"/><Relationship Id="rId91" Type="http://schemas.openxmlformats.org/officeDocument/2006/relationships/tags" Target="../tags/tag953.xml"/><Relationship Id="rId96" Type="http://schemas.openxmlformats.org/officeDocument/2006/relationships/tags" Target="../tags/tag958.xml"/><Relationship Id="rId111" Type="http://schemas.openxmlformats.org/officeDocument/2006/relationships/tags" Target="../tags/tag973.xml"/><Relationship Id="rId1" Type="http://schemas.openxmlformats.org/officeDocument/2006/relationships/tags" Target="../tags/tag863.xml"/><Relationship Id="rId6" Type="http://schemas.openxmlformats.org/officeDocument/2006/relationships/tags" Target="../tags/tag868.xml"/><Relationship Id="rId15" Type="http://schemas.openxmlformats.org/officeDocument/2006/relationships/tags" Target="../tags/tag877.xml"/><Relationship Id="rId23" Type="http://schemas.openxmlformats.org/officeDocument/2006/relationships/tags" Target="../tags/tag885.xml"/><Relationship Id="rId28" Type="http://schemas.openxmlformats.org/officeDocument/2006/relationships/tags" Target="../tags/tag890.xml"/><Relationship Id="rId36" Type="http://schemas.openxmlformats.org/officeDocument/2006/relationships/tags" Target="../tags/tag898.xml"/><Relationship Id="rId49" Type="http://schemas.openxmlformats.org/officeDocument/2006/relationships/tags" Target="../tags/tag911.xml"/><Relationship Id="rId57" Type="http://schemas.openxmlformats.org/officeDocument/2006/relationships/tags" Target="../tags/tag919.xml"/><Relationship Id="rId106" Type="http://schemas.openxmlformats.org/officeDocument/2006/relationships/tags" Target="../tags/tag968.xml"/><Relationship Id="rId10" Type="http://schemas.openxmlformats.org/officeDocument/2006/relationships/tags" Target="../tags/tag872.xml"/><Relationship Id="rId31" Type="http://schemas.openxmlformats.org/officeDocument/2006/relationships/tags" Target="../tags/tag893.xml"/><Relationship Id="rId44" Type="http://schemas.openxmlformats.org/officeDocument/2006/relationships/tags" Target="../tags/tag906.xml"/><Relationship Id="rId52" Type="http://schemas.openxmlformats.org/officeDocument/2006/relationships/tags" Target="../tags/tag914.xml"/><Relationship Id="rId60" Type="http://schemas.openxmlformats.org/officeDocument/2006/relationships/tags" Target="../tags/tag922.xml"/><Relationship Id="rId65" Type="http://schemas.openxmlformats.org/officeDocument/2006/relationships/tags" Target="../tags/tag927.xml"/><Relationship Id="rId73" Type="http://schemas.openxmlformats.org/officeDocument/2006/relationships/tags" Target="../tags/tag935.xml"/><Relationship Id="rId78" Type="http://schemas.openxmlformats.org/officeDocument/2006/relationships/tags" Target="../tags/tag940.xml"/><Relationship Id="rId81" Type="http://schemas.openxmlformats.org/officeDocument/2006/relationships/tags" Target="../tags/tag943.xml"/><Relationship Id="rId86" Type="http://schemas.openxmlformats.org/officeDocument/2006/relationships/tags" Target="../tags/tag948.xml"/><Relationship Id="rId94" Type="http://schemas.openxmlformats.org/officeDocument/2006/relationships/tags" Target="../tags/tag956.xml"/><Relationship Id="rId99" Type="http://schemas.openxmlformats.org/officeDocument/2006/relationships/tags" Target="../tags/tag961.xml"/><Relationship Id="rId101" Type="http://schemas.openxmlformats.org/officeDocument/2006/relationships/tags" Target="../tags/tag963.xml"/><Relationship Id="rId4" Type="http://schemas.openxmlformats.org/officeDocument/2006/relationships/tags" Target="../tags/tag866.xml"/><Relationship Id="rId9" Type="http://schemas.openxmlformats.org/officeDocument/2006/relationships/tags" Target="../tags/tag871.xml"/><Relationship Id="rId13" Type="http://schemas.openxmlformats.org/officeDocument/2006/relationships/tags" Target="../tags/tag875.xml"/><Relationship Id="rId18" Type="http://schemas.openxmlformats.org/officeDocument/2006/relationships/tags" Target="../tags/tag880.xml"/><Relationship Id="rId39" Type="http://schemas.openxmlformats.org/officeDocument/2006/relationships/tags" Target="../tags/tag901.xml"/><Relationship Id="rId109" Type="http://schemas.openxmlformats.org/officeDocument/2006/relationships/tags" Target="../tags/tag971.xml"/><Relationship Id="rId34" Type="http://schemas.openxmlformats.org/officeDocument/2006/relationships/tags" Target="../tags/tag896.xml"/><Relationship Id="rId50" Type="http://schemas.openxmlformats.org/officeDocument/2006/relationships/tags" Target="../tags/tag912.xml"/><Relationship Id="rId55" Type="http://schemas.openxmlformats.org/officeDocument/2006/relationships/tags" Target="../tags/tag917.xml"/><Relationship Id="rId76" Type="http://schemas.openxmlformats.org/officeDocument/2006/relationships/tags" Target="../tags/tag938.xml"/><Relationship Id="rId97" Type="http://schemas.openxmlformats.org/officeDocument/2006/relationships/tags" Target="../tags/tag959.xml"/><Relationship Id="rId104" Type="http://schemas.openxmlformats.org/officeDocument/2006/relationships/tags" Target="../tags/tag966.xml"/><Relationship Id="rId7" Type="http://schemas.openxmlformats.org/officeDocument/2006/relationships/tags" Target="../tags/tag869.xml"/><Relationship Id="rId71" Type="http://schemas.openxmlformats.org/officeDocument/2006/relationships/tags" Target="../tags/tag933.xml"/><Relationship Id="rId92" Type="http://schemas.openxmlformats.org/officeDocument/2006/relationships/tags" Target="../tags/tag954.xml"/></Relationships>
</file>

<file path=ppt/slides/_rels/slide55.xml.rels><?xml version="1.0" encoding="UTF-8" standalone="yes"?>
<Relationships xmlns="http://schemas.openxmlformats.org/package/2006/relationships"><Relationship Id="rId8" Type="http://schemas.openxmlformats.org/officeDocument/2006/relationships/tags" Target="../tags/tag981.xml"/><Relationship Id="rId13" Type="http://schemas.openxmlformats.org/officeDocument/2006/relationships/tags" Target="../tags/tag986.xml"/><Relationship Id="rId3" Type="http://schemas.openxmlformats.org/officeDocument/2006/relationships/tags" Target="../tags/tag976.xml"/><Relationship Id="rId7" Type="http://schemas.openxmlformats.org/officeDocument/2006/relationships/tags" Target="../tags/tag980.xml"/><Relationship Id="rId12" Type="http://schemas.openxmlformats.org/officeDocument/2006/relationships/tags" Target="../tags/tag985.xml"/><Relationship Id="rId17" Type="http://schemas.openxmlformats.org/officeDocument/2006/relationships/image" Target="../media/image5.wmf"/><Relationship Id="rId2" Type="http://schemas.openxmlformats.org/officeDocument/2006/relationships/tags" Target="../tags/tag975.xml"/><Relationship Id="rId16" Type="http://schemas.openxmlformats.org/officeDocument/2006/relationships/notesSlide" Target="../notesSlides/notesSlide35.xml"/><Relationship Id="rId1" Type="http://schemas.openxmlformats.org/officeDocument/2006/relationships/tags" Target="../tags/tag974.xml"/><Relationship Id="rId6" Type="http://schemas.openxmlformats.org/officeDocument/2006/relationships/tags" Target="../tags/tag979.xml"/><Relationship Id="rId11" Type="http://schemas.openxmlformats.org/officeDocument/2006/relationships/tags" Target="../tags/tag984.xml"/><Relationship Id="rId5" Type="http://schemas.openxmlformats.org/officeDocument/2006/relationships/tags" Target="../tags/tag978.xml"/><Relationship Id="rId15" Type="http://schemas.openxmlformats.org/officeDocument/2006/relationships/slideLayout" Target="../slideLayouts/slideLayout2.xml"/><Relationship Id="rId10" Type="http://schemas.openxmlformats.org/officeDocument/2006/relationships/tags" Target="../tags/tag983.xml"/><Relationship Id="rId4" Type="http://schemas.openxmlformats.org/officeDocument/2006/relationships/tags" Target="../tags/tag977.xml"/><Relationship Id="rId9" Type="http://schemas.openxmlformats.org/officeDocument/2006/relationships/tags" Target="../tags/tag982.xml"/><Relationship Id="rId14" Type="http://schemas.openxmlformats.org/officeDocument/2006/relationships/tags" Target="../tags/tag987.xml"/></Relationships>
</file>

<file path=ppt/slides/_rels/slide56.xml.rels><?xml version="1.0" encoding="UTF-8" standalone="yes"?>
<Relationships xmlns="http://schemas.openxmlformats.org/package/2006/relationships"><Relationship Id="rId117" Type="http://schemas.openxmlformats.org/officeDocument/2006/relationships/tags" Target="../tags/tag1104.xml"/><Relationship Id="rId21" Type="http://schemas.openxmlformats.org/officeDocument/2006/relationships/tags" Target="../tags/tag1008.xml"/><Relationship Id="rId42" Type="http://schemas.openxmlformats.org/officeDocument/2006/relationships/tags" Target="../tags/tag1029.xml"/><Relationship Id="rId47" Type="http://schemas.openxmlformats.org/officeDocument/2006/relationships/tags" Target="../tags/tag1034.xml"/><Relationship Id="rId63" Type="http://schemas.openxmlformats.org/officeDocument/2006/relationships/tags" Target="../tags/tag1050.xml"/><Relationship Id="rId68" Type="http://schemas.openxmlformats.org/officeDocument/2006/relationships/tags" Target="../tags/tag1055.xml"/><Relationship Id="rId84" Type="http://schemas.openxmlformats.org/officeDocument/2006/relationships/tags" Target="../tags/tag1071.xml"/><Relationship Id="rId89" Type="http://schemas.openxmlformats.org/officeDocument/2006/relationships/tags" Target="../tags/tag1076.xml"/><Relationship Id="rId112" Type="http://schemas.openxmlformats.org/officeDocument/2006/relationships/tags" Target="../tags/tag1099.xml"/><Relationship Id="rId133" Type="http://schemas.openxmlformats.org/officeDocument/2006/relationships/tags" Target="../tags/tag1120.xml"/><Relationship Id="rId138" Type="http://schemas.openxmlformats.org/officeDocument/2006/relationships/tags" Target="../tags/tag1125.xml"/><Relationship Id="rId154" Type="http://schemas.openxmlformats.org/officeDocument/2006/relationships/tags" Target="../tags/tag1141.xml"/><Relationship Id="rId159" Type="http://schemas.openxmlformats.org/officeDocument/2006/relationships/tags" Target="../tags/tag1146.xml"/><Relationship Id="rId175" Type="http://schemas.openxmlformats.org/officeDocument/2006/relationships/tags" Target="../tags/tag1162.xml"/><Relationship Id="rId170" Type="http://schemas.openxmlformats.org/officeDocument/2006/relationships/tags" Target="../tags/tag1157.xml"/><Relationship Id="rId191" Type="http://schemas.openxmlformats.org/officeDocument/2006/relationships/tags" Target="../tags/tag1178.xml"/><Relationship Id="rId16" Type="http://schemas.openxmlformats.org/officeDocument/2006/relationships/tags" Target="../tags/tag1003.xml"/><Relationship Id="rId107" Type="http://schemas.openxmlformats.org/officeDocument/2006/relationships/tags" Target="../tags/tag1094.xml"/><Relationship Id="rId11" Type="http://schemas.openxmlformats.org/officeDocument/2006/relationships/tags" Target="../tags/tag998.xml"/><Relationship Id="rId32" Type="http://schemas.openxmlformats.org/officeDocument/2006/relationships/tags" Target="../tags/tag1019.xml"/><Relationship Id="rId37" Type="http://schemas.openxmlformats.org/officeDocument/2006/relationships/tags" Target="../tags/tag1024.xml"/><Relationship Id="rId53" Type="http://schemas.openxmlformats.org/officeDocument/2006/relationships/tags" Target="../tags/tag1040.xml"/><Relationship Id="rId58" Type="http://schemas.openxmlformats.org/officeDocument/2006/relationships/tags" Target="../tags/tag1045.xml"/><Relationship Id="rId74" Type="http://schemas.openxmlformats.org/officeDocument/2006/relationships/tags" Target="../tags/tag1061.xml"/><Relationship Id="rId79" Type="http://schemas.openxmlformats.org/officeDocument/2006/relationships/tags" Target="../tags/tag1066.xml"/><Relationship Id="rId102" Type="http://schemas.openxmlformats.org/officeDocument/2006/relationships/tags" Target="../tags/tag1089.xml"/><Relationship Id="rId123" Type="http://schemas.openxmlformats.org/officeDocument/2006/relationships/tags" Target="../tags/tag1110.xml"/><Relationship Id="rId128" Type="http://schemas.openxmlformats.org/officeDocument/2006/relationships/tags" Target="../tags/tag1115.xml"/><Relationship Id="rId144" Type="http://schemas.openxmlformats.org/officeDocument/2006/relationships/tags" Target="../tags/tag1131.xml"/><Relationship Id="rId149" Type="http://schemas.openxmlformats.org/officeDocument/2006/relationships/tags" Target="../tags/tag1136.xml"/><Relationship Id="rId5" Type="http://schemas.openxmlformats.org/officeDocument/2006/relationships/tags" Target="../tags/tag992.xml"/><Relationship Id="rId90" Type="http://schemas.openxmlformats.org/officeDocument/2006/relationships/tags" Target="../tags/tag1077.xml"/><Relationship Id="rId95" Type="http://schemas.openxmlformats.org/officeDocument/2006/relationships/tags" Target="../tags/tag1082.xml"/><Relationship Id="rId160" Type="http://schemas.openxmlformats.org/officeDocument/2006/relationships/tags" Target="../tags/tag1147.xml"/><Relationship Id="rId165" Type="http://schemas.openxmlformats.org/officeDocument/2006/relationships/tags" Target="../tags/tag1152.xml"/><Relationship Id="rId181" Type="http://schemas.openxmlformats.org/officeDocument/2006/relationships/tags" Target="../tags/tag1168.xml"/><Relationship Id="rId186" Type="http://schemas.openxmlformats.org/officeDocument/2006/relationships/tags" Target="../tags/tag1173.xml"/><Relationship Id="rId22" Type="http://schemas.openxmlformats.org/officeDocument/2006/relationships/tags" Target="../tags/tag1009.xml"/><Relationship Id="rId27" Type="http://schemas.openxmlformats.org/officeDocument/2006/relationships/tags" Target="../tags/tag1014.xml"/><Relationship Id="rId43" Type="http://schemas.openxmlformats.org/officeDocument/2006/relationships/tags" Target="../tags/tag1030.xml"/><Relationship Id="rId48" Type="http://schemas.openxmlformats.org/officeDocument/2006/relationships/tags" Target="../tags/tag1035.xml"/><Relationship Id="rId64" Type="http://schemas.openxmlformats.org/officeDocument/2006/relationships/tags" Target="../tags/tag1051.xml"/><Relationship Id="rId69" Type="http://schemas.openxmlformats.org/officeDocument/2006/relationships/tags" Target="../tags/tag1056.xml"/><Relationship Id="rId113" Type="http://schemas.openxmlformats.org/officeDocument/2006/relationships/tags" Target="../tags/tag1100.xml"/><Relationship Id="rId118" Type="http://schemas.openxmlformats.org/officeDocument/2006/relationships/tags" Target="../tags/tag1105.xml"/><Relationship Id="rId134" Type="http://schemas.openxmlformats.org/officeDocument/2006/relationships/tags" Target="../tags/tag1121.xml"/><Relationship Id="rId139" Type="http://schemas.openxmlformats.org/officeDocument/2006/relationships/tags" Target="../tags/tag1126.xml"/><Relationship Id="rId80" Type="http://schemas.openxmlformats.org/officeDocument/2006/relationships/tags" Target="../tags/tag1067.xml"/><Relationship Id="rId85" Type="http://schemas.openxmlformats.org/officeDocument/2006/relationships/tags" Target="../tags/tag1072.xml"/><Relationship Id="rId150" Type="http://schemas.openxmlformats.org/officeDocument/2006/relationships/tags" Target="../tags/tag1137.xml"/><Relationship Id="rId155" Type="http://schemas.openxmlformats.org/officeDocument/2006/relationships/tags" Target="../tags/tag1142.xml"/><Relationship Id="rId171" Type="http://schemas.openxmlformats.org/officeDocument/2006/relationships/tags" Target="../tags/tag1158.xml"/><Relationship Id="rId176" Type="http://schemas.openxmlformats.org/officeDocument/2006/relationships/tags" Target="../tags/tag1163.xml"/><Relationship Id="rId192" Type="http://schemas.openxmlformats.org/officeDocument/2006/relationships/tags" Target="../tags/tag1179.xml"/><Relationship Id="rId12" Type="http://schemas.openxmlformats.org/officeDocument/2006/relationships/tags" Target="../tags/tag999.xml"/><Relationship Id="rId17" Type="http://schemas.openxmlformats.org/officeDocument/2006/relationships/tags" Target="../tags/tag1004.xml"/><Relationship Id="rId33" Type="http://schemas.openxmlformats.org/officeDocument/2006/relationships/tags" Target="../tags/tag1020.xml"/><Relationship Id="rId38" Type="http://schemas.openxmlformats.org/officeDocument/2006/relationships/tags" Target="../tags/tag1025.xml"/><Relationship Id="rId59" Type="http://schemas.openxmlformats.org/officeDocument/2006/relationships/tags" Target="../tags/tag1046.xml"/><Relationship Id="rId103" Type="http://schemas.openxmlformats.org/officeDocument/2006/relationships/tags" Target="../tags/tag1090.xml"/><Relationship Id="rId108" Type="http://schemas.openxmlformats.org/officeDocument/2006/relationships/tags" Target="../tags/tag1095.xml"/><Relationship Id="rId124" Type="http://schemas.openxmlformats.org/officeDocument/2006/relationships/tags" Target="../tags/tag1111.xml"/><Relationship Id="rId129" Type="http://schemas.openxmlformats.org/officeDocument/2006/relationships/tags" Target="../tags/tag1116.xml"/><Relationship Id="rId54" Type="http://schemas.openxmlformats.org/officeDocument/2006/relationships/tags" Target="../tags/tag1041.xml"/><Relationship Id="rId70" Type="http://schemas.openxmlformats.org/officeDocument/2006/relationships/tags" Target="../tags/tag1057.xml"/><Relationship Id="rId75" Type="http://schemas.openxmlformats.org/officeDocument/2006/relationships/tags" Target="../tags/tag1062.xml"/><Relationship Id="rId91" Type="http://schemas.openxmlformats.org/officeDocument/2006/relationships/tags" Target="../tags/tag1078.xml"/><Relationship Id="rId96" Type="http://schemas.openxmlformats.org/officeDocument/2006/relationships/tags" Target="../tags/tag1083.xml"/><Relationship Id="rId140" Type="http://schemas.openxmlformats.org/officeDocument/2006/relationships/tags" Target="../tags/tag1127.xml"/><Relationship Id="rId145" Type="http://schemas.openxmlformats.org/officeDocument/2006/relationships/tags" Target="../tags/tag1132.xml"/><Relationship Id="rId161" Type="http://schemas.openxmlformats.org/officeDocument/2006/relationships/tags" Target="../tags/tag1148.xml"/><Relationship Id="rId166" Type="http://schemas.openxmlformats.org/officeDocument/2006/relationships/tags" Target="../tags/tag1153.xml"/><Relationship Id="rId182" Type="http://schemas.openxmlformats.org/officeDocument/2006/relationships/tags" Target="../tags/tag1169.xml"/><Relationship Id="rId187" Type="http://schemas.openxmlformats.org/officeDocument/2006/relationships/tags" Target="../tags/tag1174.xml"/><Relationship Id="rId1" Type="http://schemas.openxmlformats.org/officeDocument/2006/relationships/tags" Target="../tags/tag988.xml"/><Relationship Id="rId6" Type="http://schemas.openxmlformats.org/officeDocument/2006/relationships/tags" Target="../tags/tag993.xml"/><Relationship Id="rId23" Type="http://schemas.openxmlformats.org/officeDocument/2006/relationships/tags" Target="../tags/tag1010.xml"/><Relationship Id="rId28" Type="http://schemas.openxmlformats.org/officeDocument/2006/relationships/tags" Target="../tags/tag1015.xml"/><Relationship Id="rId49" Type="http://schemas.openxmlformats.org/officeDocument/2006/relationships/tags" Target="../tags/tag1036.xml"/><Relationship Id="rId114" Type="http://schemas.openxmlformats.org/officeDocument/2006/relationships/tags" Target="../tags/tag1101.xml"/><Relationship Id="rId119" Type="http://schemas.openxmlformats.org/officeDocument/2006/relationships/tags" Target="../tags/tag1106.xml"/><Relationship Id="rId44" Type="http://schemas.openxmlformats.org/officeDocument/2006/relationships/tags" Target="../tags/tag1031.xml"/><Relationship Id="rId60" Type="http://schemas.openxmlformats.org/officeDocument/2006/relationships/tags" Target="../tags/tag1047.xml"/><Relationship Id="rId65" Type="http://schemas.openxmlformats.org/officeDocument/2006/relationships/tags" Target="../tags/tag1052.xml"/><Relationship Id="rId81" Type="http://schemas.openxmlformats.org/officeDocument/2006/relationships/tags" Target="../tags/tag1068.xml"/><Relationship Id="rId86" Type="http://schemas.openxmlformats.org/officeDocument/2006/relationships/tags" Target="../tags/tag1073.xml"/><Relationship Id="rId130" Type="http://schemas.openxmlformats.org/officeDocument/2006/relationships/tags" Target="../tags/tag1117.xml"/><Relationship Id="rId135" Type="http://schemas.openxmlformats.org/officeDocument/2006/relationships/tags" Target="../tags/tag1122.xml"/><Relationship Id="rId151" Type="http://schemas.openxmlformats.org/officeDocument/2006/relationships/tags" Target="../tags/tag1138.xml"/><Relationship Id="rId156" Type="http://schemas.openxmlformats.org/officeDocument/2006/relationships/tags" Target="../tags/tag1143.xml"/><Relationship Id="rId177" Type="http://schemas.openxmlformats.org/officeDocument/2006/relationships/tags" Target="../tags/tag1164.xml"/><Relationship Id="rId172" Type="http://schemas.openxmlformats.org/officeDocument/2006/relationships/tags" Target="../tags/tag1159.xml"/><Relationship Id="rId193" Type="http://schemas.openxmlformats.org/officeDocument/2006/relationships/tags" Target="../tags/tag1180.xml"/><Relationship Id="rId13" Type="http://schemas.openxmlformats.org/officeDocument/2006/relationships/tags" Target="../tags/tag1000.xml"/><Relationship Id="rId18" Type="http://schemas.openxmlformats.org/officeDocument/2006/relationships/tags" Target="../tags/tag1005.xml"/><Relationship Id="rId39" Type="http://schemas.openxmlformats.org/officeDocument/2006/relationships/tags" Target="../tags/tag1026.xml"/><Relationship Id="rId109" Type="http://schemas.openxmlformats.org/officeDocument/2006/relationships/tags" Target="../tags/tag1096.xml"/><Relationship Id="rId34" Type="http://schemas.openxmlformats.org/officeDocument/2006/relationships/tags" Target="../tags/tag1021.xml"/><Relationship Id="rId50" Type="http://schemas.openxmlformats.org/officeDocument/2006/relationships/tags" Target="../tags/tag1037.xml"/><Relationship Id="rId55" Type="http://schemas.openxmlformats.org/officeDocument/2006/relationships/tags" Target="../tags/tag1042.xml"/><Relationship Id="rId76" Type="http://schemas.openxmlformats.org/officeDocument/2006/relationships/tags" Target="../tags/tag1063.xml"/><Relationship Id="rId97" Type="http://schemas.openxmlformats.org/officeDocument/2006/relationships/tags" Target="../tags/tag1084.xml"/><Relationship Id="rId104" Type="http://schemas.openxmlformats.org/officeDocument/2006/relationships/tags" Target="../tags/tag1091.xml"/><Relationship Id="rId120" Type="http://schemas.openxmlformats.org/officeDocument/2006/relationships/tags" Target="../tags/tag1107.xml"/><Relationship Id="rId125" Type="http://schemas.openxmlformats.org/officeDocument/2006/relationships/tags" Target="../tags/tag1112.xml"/><Relationship Id="rId141" Type="http://schemas.openxmlformats.org/officeDocument/2006/relationships/tags" Target="../tags/tag1128.xml"/><Relationship Id="rId146" Type="http://schemas.openxmlformats.org/officeDocument/2006/relationships/tags" Target="../tags/tag1133.xml"/><Relationship Id="rId167" Type="http://schemas.openxmlformats.org/officeDocument/2006/relationships/tags" Target="../tags/tag1154.xml"/><Relationship Id="rId188" Type="http://schemas.openxmlformats.org/officeDocument/2006/relationships/tags" Target="../tags/tag1175.xml"/><Relationship Id="rId7" Type="http://schemas.openxmlformats.org/officeDocument/2006/relationships/tags" Target="../tags/tag994.xml"/><Relationship Id="rId71" Type="http://schemas.openxmlformats.org/officeDocument/2006/relationships/tags" Target="../tags/tag1058.xml"/><Relationship Id="rId92" Type="http://schemas.openxmlformats.org/officeDocument/2006/relationships/tags" Target="../tags/tag1079.xml"/><Relationship Id="rId162" Type="http://schemas.openxmlformats.org/officeDocument/2006/relationships/tags" Target="../tags/tag1149.xml"/><Relationship Id="rId183" Type="http://schemas.openxmlformats.org/officeDocument/2006/relationships/tags" Target="../tags/tag1170.xml"/><Relationship Id="rId2" Type="http://schemas.openxmlformats.org/officeDocument/2006/relationships/tags" Target="../tags/tag989.xml"/><Relationship Id="rId29" Type="http://schemas.openxmlformats.org/officeDocument/2006/relationships/tags" Target="../tags/tag1016.xml"/><Relationship Id="rId24" Type="http://schemas.openxmlformats.org/officeDocument/2006/relationships/tags" Target="../tags/tag1011.xml"/><Relationship Id="rId40" Type="http://schemas.openxmlformats.org/officeDocument/2006/relationships/tags" Target="../tags/tag1027.xml"/><Relationship Id="rId45" Type="http://schemas.openxmlformats.org/officeDocument/2006/relationships/tags" Target="../tags/tag1032.xml"/><Relationship Id="rId66" Type="http://schemas.openxmlformats.org/officeDocument/2006/relationships/tags" Target="../tags/tag1053.xml"/><Relationship Id="rId87" Type="http://schemas.openxmlformats.org/officeDocument/2006/relationships/tags" Target="../tags/tag1074.xml"/><Relationship Id="rId110" Type="http://schemas.openxmlformats.org/officeDocument/2006/relationships/tags" Target="../tags/tag1097.xml"/><Relationship Id="rId115" Type="http://schemas.openxmlformats.org/officeDocument/2006/relationships/tags" Target="../tags/tag1102.xml"/><Relationship Id="rId131" Type="http://schemas.openxmlformats.org/officeDocument/2006/relationships/tags" Target="../tags/tag1118.xml"/><Relationship Id="rId136" Type="http://schemas.openxmlformats.org/officeDocument/2006/relationships/tags" Target="../tags/tag1123.xml"/><Relationship Id="rId157" Type="http://schemas.openxmlformats.org/officeDocument/2006/relationships/tags" Target="../tags/tag1144.xml"/><Relationship Id="rId178" Type="http://schemas.openxmlformats.org/officeDocument/2006/relationships/tags" Target="../tags/tag1165.xml"/><Relationship Id="rId61" Type="http://schemas.openxmlformats.org/officeDocument/2006/relationships/tags" Target="../tags/tag1048.xml"/><Relationship Id="rId82" Type="http://schemas.openxmlformats.org/officeDocument/2006/relationships/tags" Target="../tags/tag1069.xml"/><Relationship Id="rId152" Type="http://schemas.openxmlformats.org/officeDocument/2006/relationships/tags" Target="../tags/tag1139.xml"/><Relationship Id="rId173" Type="http://schemas.openxmlformats.org/officeDocument/2006/relationships/tags" Target="../tags/tag1160.xml"/><Relationship Id="rId194" Type="http://schemas.openxmlformats.org/officeDocument/2006/relationships/slideLayout" Target="../slideLayouts/slideLayout2.xml"/><Relationship Id="rId19" Type="http://schemas.openxmlformats.org/officeDocument/2006/relationships/tags" Target="../tags/tag1006.xml"/><Relationship Id="rId14" Type="http://schemas.openxmlformats.org/officeDocument/2006/relationships/tags" Target="../tags/tag1001.xml"/><Relationship Id="rId30" Type="http://schemas.openxmlformats.org/officeDocument/2006/relationships/tags" Target="../tags/tag1017.xml"/><Relationship Id="rId35" Type="http://schemas.openxmlformats.org/officeDocument/2006/relationships/tags" Target="../tags/tag1022.xml"/><Relationship Id="rId56" Type="http://schemas.openxmlformats.org/officeDocument/2006/relationships/tags" Target="../tags/tag1043.xml"/><Relationship Id="rId77" Type="http://schemas.openxmlformats.org/officeDocument/2006/relationships/tags" Target="../tags/tag1064.xml"/><Relationship Id="rId100" Type="http://schemas.openxmlformats.org/officeDocument/2006/relationships/tags" Target="../tags/tag1087.xml"/><Relationship Id="rId105" Type="http://schemas.openxmlformats.org/officeDocument/2006/relationships/tags" Target="../tags/tag1092.xml"/><Relationship Id="rId126" Type="http://schemas.openxmlformats.org/officeDocument/2006/relationships/tags" Target="../tags/tag1113.xml"/><Relationship Id="rId147" Type="http://schemas.openxmlformats.org/officeDocument/2006/relationships/tags" Target="../tags/tag1134.xml"/><Relationship Id="rId168" Type="http://schemas.openxmlformats.org/officeDocument/2006/relationships/tags" Target="../tags/tag1155.xml"/><Relationship Id="rId8" Type="http://schemas.openxmlformats.org/officeDocument/2006/relationships/tags" Target="../tags/tag995.xml"/><Relationship Id="rId51" Type="http://schemas.openxmlformats.org/officeDocument/2006/relationships/tags" Target="../tags/tag1038.xml"/><Relationship Id="rId72" Type="http://schemas.openxmlformats.org/officeDocument/2006/relationships/tags" Target="../tags/tag1059.xml"/><Relationship Id="rId93" Type="http://schemas.openxmlformats.org/officeDocument/2006/relationships/tags" Target="../tags/tag1080.xml"/><Relationship Id="rId98" Type="http://schemas.openxmlformats.org/officeDocument/2006/relationships/tags" Target="../tags/tag1085.xml"/><Relationship Id="rId121" Type="http://schemas.openxmlformats.org/officeDocument/2006/relationships/tags" Target="../tags/tag1108.xml"/><Relationship Id="rId142" Type="http://schemas.openxmlformats.org/officeDocument/2006/relationships/tags" Target="../tags/tag1129.xml"/><Relationship Id="rId163" Type="http://schemas.openxmlformats.org/officeDocument/2006/relationships/tags" Target="../tags/tag1150.xml"/><Relationship Id="rId184" Type="http://schemas.openxmlformats.org/officeDocument/2006/relationships/tags" Target="../tags/tag1171.xml"/><Relationship Id="rId189" Type="http://schemas.openxmlformats.org/officeDocument/2006/relationships/tags" Target="../tags/tag1176.xml"/><Relationship Id="rId3" Type="http://schemas.openxmlformats.org/officeDocument/2006/relationships/tags" Target="../tags/tag990.xml"/><Relationship Id="rId25" Type="http://schemas.openxmlformats.org/officeDocument/2006/relationships/tags" Target="../tags/tag1012.xml"/><Relationship Id="rId46" Type="http://schemas.openxmlformats.org/officeDocument/2006/relationships/tags" Target="../tags/tag1033.xml"/><Relationship Id="rId67" Type="http://schemas.openxmlformats.org/officeDocument/2006/relationships/tags" Target="../tags/tag1054.xml"/><Relationship Id="rId116" Type="http://schemas.openxmlformats.org/officeDocument/2006/relationships/tags" Target="../tags/tag1103.xml"/><Relationship Id="rId137" Type="http://schemas.openxmlformats.org/officeDocument/2006/relationships/tags" Target="../tags/tag1124.xml"/><Relationship Id="rId158" Type="http://schemas.openxmlformats.org/officeDocument/2006/relationships/tags" Target="../tags/tag1145.xml"/><Relationship Id="rId20" Type="http://schemas.openxmlformats.org/officeDocument/2006/relationships/tags" Target="../tags/tag1007.xml"/><Relationship Id="rId41" Type="http://schemas.openxmlformats.org/officeDocument/2006/relationships/tags" Target="../tags/tag1028.xml"/><Relationship Id="rId62" Type="http://schemas.openxmlformats.org/officeDocument/2006/relationships/tags" Target="../tags/tag1049.xml"/><Relationship Id="rId83" Type="http://schemas.openxmlformats.org/officeDocument/2006/relationships/tags" Target="../tags/tag1070.xml"/><Relationship Id="rId88" Type="http://schemas.openxmlformats.org/officeDocument/2006/relationships/tags" Target="../tags/tag1075.xml"/><Relationship Id="rId111" Type="http://schemas.openxmlformats.org/officeDocument/2006/relationships/tags" Target="../tags/tag1098.xml"/><Relationship Id="rId132" Type="http://schemas.openxmlformats.org/officeDocument/2006/relationships/tags" Target="../tags/tag1119.xml"/><Relationship Id="rId153" Type="http://schemas.openxmlformats.org/officeDocument/2006/relationships/tags" Target="../tags/tag1140.xml"/><Relationship Id="rId174" Type="http://schemas.openxmlformats.org/officeDocument/2006/relationships/tags" Target="../tags/tag1161.xml"/><Relationship Id="rId179" Type="http://schemas.openxmlformats.org/officeDocument/2006/relationships/tags" Target="../tags/tag1166.xml"/><Relationship Id="rId195" Type="http://schemas.openxmlformats.org/officeDocument/2006/relationships/image" Target="../media/image5.wmf"/><Relationship Id="rId190" Type="http://schemas.openxmlformats.org/officeDocument/2006/relationships/tags" Target="../tags/tag1177.xml"/><Relationship Id="rId15" Type="http://schemas.openxmlformats.org/officeDocument/2006/relationships/tags" Target="../tags/tag1002.xml"/><Relationship Id="rId36" Type="http://schemas.openxmlformats.org/officeDocument/2006/relationships/tags" Target="../tags/tag1023.xml"/><Relationship Id="rId57" Type="http://schemas.openxmlformats.org/officeDocument/2006/relationships/tags" Target="../tags/tag1044.xml"/><Relationship Id="rId106" Type="http://schemas.openxmlformats.org/officeDocument/2006/relationships/tags" Target="../tags/tag1093.xml"/><Relationship Id="rId127" Type="http://schemas.openxmlformats.org/officeDocument/2006/relationships/tags" Target="../tags/tag1114.xml"/><Relationship Id="rId10" Type="http://schemas.openxmlformats.org/officeDocument/2006/relationships/tags" Target="../tags/tag997.xml"/><Relationship Id="rId31" Type="http://schemas.openxmlformats.org/officeDocument/2006/relationships/tags" Target="../tags/tag1018.xml"/><Relationship Id="rId52" Type="http://schemas.openxmlformats.org/officeDocument/2006/relationships/tags" Target="../tags/tag1039.xml"/><Relationship Id="rId73" Type="http://schemas.openxmlformats.org/officeDocument/2006/relationships/tags" Target="../tags/tag1060.xml"/><Relationship Id="rId78" Type="http://schemas.openxmlformats.org/officeDocument/2006/relationships/tags" Target="../tags/tag1065.xml"/><Relationship Id="rId94" Type="http://schemas.openxmlformats.org/officeDocument/2006/relationships/tags" Target="../tags/tag1081.xml"/><Relationship Id="rId99" Type="http://schemas.openxmlformats.org/officeDocument/2006/relationships/tags" Target="../tags/tag1086.xml"/><Relationship Id="rId101" Type="http://schemas.openxmlformats.org/officeDocument/2006/relationships/tags" Target="../tags/tag1088.xml"/><Relationship Id="rId122" Type="http://schemas.openxmlformats.org/officeDocument/2006/relationships/tags" Target="../tags/tag1109.xml"/><Relationship Id="rId143" Type="http://schemas.openxmlformats.org/officeDocument/2006/relationships/tags" Target="../tags/tag1130.xml"/><Relationship Id="rId148" Type="http://schemas.openxmlformats.org/officeDocument/2006/relationships/tags" Target="../tags/tag1135.xml"/><Relationship Id="rId164" Type="http://schemas.openxmlformats.org/officeDocument/2006/relationships/tags" Target="../tags/tag1151.xml"/><Relationship Id="rId169" Type="http://schemas.openxmlformats.org/officeDocument/2006/relationships/tags" Target="../tags/tag1156.xml"/><Relationship Id="rId185" Type="http://schemas.openxmlformats.org/officeDocument/2006/relationships/tags" Target="../tags/tag1172.xml"/><Relationship Id="rId4" Type="http://schemas.openxmlformats.org/officeDocument/2006/relationships/tags" Target="../tags/tag991.xml"/><Relationship Id="rId9" Type="http://schemas.openxmlformats.org/officeDocument/2006/relationships/tags" Target="../tags/tag996.xml"/><Relationship Id="rId180" Type="http://schemas.openxmlformats.org/officeDocument/2006/relationships/tags" Target="../tags/tag1167.xml"/><Relationship Id="rId26" Type="http://schemas.openxmlformats.org/officeDocument/2006/relationships/tags" Target="../tags/tag1013.xml"/></Relationships>
</file>

<file path=ppt/slides/_rels/slide57.xml.rels><?xml version="1.0" encoding="UTF-8" standalone="yes"?>
<Relationships xmlns="http://schemas.openxmlformats.org/package/2006/relationships"><Relationship Id="rId3" Type="http://schemas.openxmlformats.org/officeDocument/2006/relationships/tags" Target="../tags/tag1183.xml"/><Relationship Id="rId2" Type="http://schemas.openxmlformats.org/officeDocument/2006/relationships/tags" Target="../tags/tag1182.xml"/><Relationship Id="rId1" Type="http://schemas.openxmlformats.org/officeDocument/2006/relationships/tags" Target="../tags/tag1181.xml"/><Relationship Id="rId6" Type="http://schemas.openxmlformats.org/officeDocument/2006/relationships/notesSlide" Target="../notesSlides/notesSlide36.xml"/><Relationship Id="rId5" Type="http://schemas.openxmlformats.org/officeDocument/2006/relationships/slideLayout" Target="../slideLayouts/slideLayout2.xml"/><Relationship Id="rId4" Type="http://schemas.openxmlformats.org/officeDocument/2006/relationships/tags" Target="../tags/tag1184.xml"/></Relationships>
</file>

<file path=ppt/slides/_rels/slide58.xml.rels><?xml version="1.0" encoding="UTF-8" standalone="yes"?>
<Relationships xmlns="http://schemas.openxmlformats.org/package/2006/relationships"><Relationship Id="rId3" Type="http://schemas.openxmlformats.org/officeDocument/2006/relationships/tags" Target="../tags/tag1187.xml"/><Relationship Id="rId7" Type="http://schemas.openxmlformats.org/officeDocument/2006/relationships/notesSlide" Target="../notesSlides/notesSlide37.xml"/><Relationship Id="rId2" Type="http://schemas.openxmlformats.org/officeDocument/2006/relationships/tags" Target="../tags/tag1186.xml"/><Relationship Id="rId1" Type="http://schemas.openxmlformats.org/officeDocument/2006/relationships/tags" Target="../tags/tag1185.xml"/><Relationship Id="rId6" Type="http://schemas.openxmlformats.org/officeDocument/2006/relationships/slideLayout" Target="../slideLayouts/slideLayout2.xml"/><Relationship Id="rId5" Type="http://schemas.openxmlformats.org/officeDocument/2006/relationships/tags" Target="../tags/tag1189.xml"/><Relationship Id="rId4" Type="http://schemas.openxmlformats.org/officeDocument/2006/relationships/tags" Target="../tags/tag1188.xml"/></Relationships>
</file>

<file path=ppt/slides/_rels/slide59.xml.rels><?xml version="1.0" encoding="UTF-8" standalone="yes"?>
<Relationships xmlns="http://schemas.openxmlformats.org/package/2006/relationships"><Relationship Id="rId3" Type="http://schemas.openxmlformats.org/officeDocument/2006/relationships/tags" Target="../tags/tag1192.xml"/><Relationship Id="rId2" Type="http://schemas.openxmlformats.org/officeDocument/2006/relationships/tags" Target="../tags/tag1191.xml"/><Relationship Id="rId1" Type="http://schemas.openxmlformats.org/officeDocument/2006/relationships/tags" Target="../tags/tag1190.xml"/><Relationship Id="rId6" Type="http://schemas.openxmlformats.org/officeDocument/2006/relationships/notesSlide" Target="../notesSlides/notesSlide38.xml"/><Relationship Id="rId5" Type="http://schemas.openxmlformats.org/officeDocument/2006/relationships/slideLayout" Target="../slideLayouts/slideLayout2.xml"/><Relationship Id="rId4" Type="http://schemas.openxmlformats.org/officeDocument/2006/relationships/tags" Target="../tags/tag1193.xml"/></Relationships>
</file>

<file path=ppt/slides/_rels/slide6.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3.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28.xml"/></Relationships>
</file>

<file path=ppt/slides/_rels/slide60.xml.rels><?xml version="1.0" encoding="UTF-8" standalone="yes"?>
<Relationships xmlns="http://schemas.openxmlformats.org/package/2006/relationships"><Relationship Id="rId3" Type="http://schemas.openxmlformats.org/officeDocument/2006/relationships/tags" Target="../tags/tag1196.xml"/><Relationship Id="rId2" Type="http://schemas.openxmlformats.org/officeDocument/2006/relationships/tags" Target="../tags/tag1195.xml"/><Relationship Id="rId1" Type="http://schemas.openxmlformats.org/officeDocument/2006/relationships/tags" Target="../tags/tag1194.xml"/><Relationship Id="rId6" Type="http://schemas.openxmlformats.org/officeDocument/2006/relationships/notesSlide" Target="../notesSlides/notesSlide39.xml"/><Relationship Id="rId5" Type="http://schemas.openxmlformats.org/officeDocument/2006/relationships/slideLayout" Target="../slideLayouts/slideLayout2.xml"/><Relationship Id="rId4" Type="http://schemas.openxmlformats.org/officeDocument/2006/relationships/tags" Target="../tags/tag1197.xml"/></Relationships>
</file>

<file path=ppt/slides/_rels/slide61.xml.rels><?xml version="1.0" encoding="UTF-8" standalone="yes"?>
<Relationships xmlns="http://schemas.openxmlformats.org/package/2006/relationships"><Relationship Id="rId3" Type="http://schemas.openxmlformats.org/officeDocument/2006/relationships/tags" Target="../tags/tag1200.xml"/><Relationship Id="rId2" Type="http://schemas.openxmlformats.org/officeDocument/2006/relationships/tags" Target="../tags/tag1199.xml"/><Relationship Id="rId1" Type="http://schemas.openxmlformats.org/officeDocument/2006/relationships/tags" Target="../tags/tag1198.xml"/><Relationship Id="rId6" Type="http://schemas.openxmlformats.org/officeDocument/2006/relationships/slideLayout" Target="../slideLayouts/slideLayout2.xml"/><Relationship Id="rId5" Type="http://schemas.openxmlformats.org/officeDocument/2006/relationships/tags" Target="../tags/tag1202.xml"/><Relationship Id="rId4" Type="http://schemas.openxmlformats.org/officeDocument/2006/relationships/tags" Target="../tags/tag1201.xml"/></Relationships>
</file>

<file path=ppt/slides/_rels/slide62.xml.rels><?xml version="1.0" encoding="UTF-8" standalone="yes"?>
<Relationships xmlns="http://schemas.openxmlformats.org/package/2006/relationships"><Relationship Id="rId3" Type="http://schemas.openxmlformats.org/officeDocument/2006/relationships/tags" Target="../tags/tag1205.xml"/><Relationship Id="rId2" Type="http://schemas.openxmlformats.org/officeDocument/2006/relationships/tags" Target="../tags/tag1204.xml"/><Relationship Id="rId1" Type="http://schemas.openxmlformats.org/officeDocument/2006/relationships/tags" Target="../tags/tag1203.xml"/><Relationship Id="rId5" Type="http://schemas.openxmlformats.org/officeDocument/2006/relationships/slideLayout" Target="../slideLayouts/slideLayout2.xml"/><Relationship Id="rId4" Type="http://schemas.openxmlformats.org/officeDocument/2006/relationships/tags" Target="../tags/tag1206.xml"/></Relationships>
</file>

<file path=ppt/slides/_rels/slide63.xml.rels><?xml version="1.0" encoding="UTF-8" standalone="yes"?>
<Relationships xmlns="http://schemas.openxmlformats.org/package/2006/relationships"><Relationship Id="rId3" Type="http://schemas.openxmlformats.org/officeDocument/2006/relationships/tags" Target="../tags/tag1209.xml"/><Relationship Id="rId2" Type="http://schemas.openxmlformats.org/officeDocument/2006/relationships/tags" Target="../tags/tag1208.xml"/><Relationship Id="rId1" Type="http://schemas.openxmlformats.org/officeDocument/2006/relationships/tags" Target="../tags/tag1207.xml"/><Relationship Id="rId6" Type="http://schemas.openxmlformats.org/officeDocument/2006/relationships/notesSlide" Target="../notesSlides/notesSlide40.xml"/><Relationship Id="rId5" Type="http://schemas.openxmlformats.org/officeDocument/2006/relationships/slideLayout" Target="../slideLayouts/slideLayout2.xml"/><Relationship Id="rId4" Type="http://schemas.openxmlformats.org/officeDocument/2006/relationships/tags" Target="../tags/tag1210.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12.xml"/><Relationship Id="rId1" Type="http://schemas.openxmlformats.org/officeDocument/2006/relationships/tags" Target="../tags/tag1211.xml"/><Relationship Id="rId4" Type="http://schemas.openxmlformats.org/officeDocument/2006/relationships/notesSlide" Target="../notesSlides/notesSlide41.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image" Target="../media/image4.jpeg"/><Relationship Id="rId5" Type="http://schemas.openxmlformats.org/officeDocument/2006/relationships/tags" Target="../tags/tag33.xml"/><Relationship Id="rId10" Type="http://schemas.openxmlformats.org/officeDocument/2006/relationships/image" Target="../media/image3.png"/><Relationship Id="rId4" Type="http://schemas.openxmlformats.org/officeDocument/2006/relationships/tags" Target="../tags/tag32.xml"/><Relationship Id="rId9"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39.xml"/></Relationships>
</file>

<file path=ppt/slides/_rels/slide9.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custDataLst>
              <p:tags r:id="rId1"/>
            </p:custDataLst>
          </p:nvPr>
        </p:nvSpPr>
        <p:spPr>
          <a:xfrm>
            <a:off x="228600" y="2057400"/>
            <a:ext cx="8610600" cy="2057400"/>
          </a:xfrm>
        </p:spPr>
        <p:txBody>
          <a:bodyPr/>
          <a:lstStyle/>
          <a:p>
            <a:pPr algn="ctr"/>
            <a:r>
              <a:rPr lang="en-US" sz="2800" i="0" dirty="0" smtClean="0"/>
              <a:t>A Sophomoric Introduction to Shared-Memory Parallelism and Concurrency</a:t>
            </a:r>
            <a:r>
              <a:rPr lang="en-US" sz="3200" i="0" dirty="0" smtClean="0"/>
              <a:t/>
            </a:r>
            <a:br>
              <a:rPr lang="en-US" sz="3200" i="0" dirty="0" smtClean="0"/>
            </a:br>
            <a:r>
              <a:rPr lang="en-US" sz="1400" i="0" dirty="0" smtClean="0"/>
              <a:t/>
            </a:r>
            <a:br>
              <a:rPr lang="en-US" sz="1400" i="0" dirty="0" smtClean="0"/>
            </a:br>
            <a:r>
              <a:rPr lang="en-US" sz="2800" i="0" dirty="0" smtClean="0"/>
              <a:t>Lecture 1</a:t>
            </a:r>
            <a:br>
              <a:rPr lang="en-US" sz="2800" i="0" dirty="0" smtClean="0"/>
            </a:br>
            <a:r>
              <a:rPr lang="en-US" sz="2800" i="0" dirty="0" smtClean="0"/>
              <a:t>Introduction to Multithreading &amp; Fork-Join Parallelism</a:t>
            </a:r>
            <a:endParaRPr lang="en-US" sz="2800" i="0" dirty="0"/>
          </a:p>
        </p:txBody>
      </p:sp>
      <p:sp>
        <p:nvSpPr>
          <p:cNvPr id="2051" name="Rectangle 3"/>
          <p:cNvSpPr>
            <a:spLocks noGrp="1" noChangeArrowheads="1"/>
          </p:cNvSpPr>
          <p:nvPr>
            <p:ph type="subTitle" idx="1"/>
            <p:custDataLst>
              <p:tags r:id="rId2"/>
            </p:custDataLst>
          </p:nvPr>
        </p:nvSpPr>
        <p:spPr>
          <a:xfrm>
            <a:off x="304800" y="4572000"/>
            <a:ext cx="8534400" cy="533400"/>
          </a:xfrm>
        </p:spPr>
        <p:txBody>
          <a:bodyPr/>
          <a:lstStyle/>
          <a:p>
            <a:r>
              <a:rPr lang="en-US" sz="2400" dirty="0" smtClean="0"/>
              <a:t>Steve </a:t>
            </a:r>
            <a:r>
              <a:rPr lang="en-US" sz="2400" dirty="0" err="1" smtClean="0"/>
              <a:t>Wolfman</a:t>
            </a:r>
            <a:r>
              <a:rPr lang="en-US" sz="2400" dirty="0" smtClean="0"/>
              <a:t>, based on work by Dan </a:t>
            </a:r>
            <a:r>
              <a:rPr lang="en-US" sz="2400" dirty="0" smtClean="0"/>
              <a:t>Grossman</a:t>
            </a:r>
            <a:endParaRPr lang="en-US" sz="2400" dirty="0" smtClean="0"/>
          </a:p>
        </p:txBody>
      </p:sp>
      <p:sp>
        <p:nvSpPr>
          <p:cNvPr id="2" name="TextBox 1"/>
          <p:cNvSpPr txBox="1"/>
          <p:nvPr/>
        </p:nvSpPr>
        <p:spPr>
          <a:xfrm>
            <a:off x="228600" y="6096000"/>
            <a:ext cx="8733929" cy="461665"/>
          </a:xfrm>
          <a:prstGeom prst="rect">
            <a:avLst/>
          </a:prstGeom>
          <a:noFill/>
        </p:spPr>
        <p:txBody>
          <a:bodyPr wrap="none" rtlCol="0">
            <a:spAutoFit/>
          </a:bodyPr>
          <a:lstStyle/>
          <a:p>
            <a:r>
              <a:rPr lang="en-US" sz="1200" b="0" dirty="0" smtClean="0">
                <a:latin typeface="+mn-lt"/>
              </a:rPr>
              <a:t>LICENSE</a:t>
            </a:r>
            <a:r>
              <a:rPr lang="en-US" sz="1200" b="0" dirty="0">
                <a:latin typeface="+mn-lt"/>
              </a:rPr>
              <a:t>: This file is licensed under a </a:t>
            </a:r>
            <a:r>
              <a:rPr lang="en-US" sz="1200" b="0" dirty="0" smtClean="0">
                <a:latin typeface="+mn-lt"/>
              </a:rPr>
              <a:t>Creative </a:t>
            </a:r>
            <a:r>
              <a:rPr lang="en-US" sz="1200" b="0" dirty="0">
                <a:latin typeface="+mn-lt"/>
              </a:rPr>
              <a:t>Commons Attribution 3.0 </a:t>
            </a:r>
            <a:r>
              <a:rPr lang="en-US" sz="1200" b="0" dirty="0" err="1">
                <a:latin typeface="+mn-lt"/>
              </a:rPr>
              <a:t>Unported</a:t>
            </a:r>
            <a:r>
              <a:rPr lang="en-US" sz="1200" b="0" dirty="0">
                <a:latin typeface="+mn-lt"/>
              </a:rPr>
              <a:t> License; see</a:t>
            </a:r>
          </a:p>
          <a:p>
            <a:r>
              <a:rPr lang="en-US" sz="1200" b="0" dirty="0">
                <a:latin typeface="+mn-lt"/>
              </a:rPr>
              <a:t> http://creativecommons.org/licenses/by/3.0/.  The materials </a:t>
            </a:r>
            <a:r>
              <a:rPr lang="en-US" sz="1200" b="0" dirty="0" smtClean="0">
                <a:latin typeface="+mn-lt"/>
              </a:rPr>
              <a:t>were </a:t>
            </a:r>
            <a:r>
              <a:rPr lang="en-US" sz="1200" b="0" dirty="0">
                <a:latin typeface="+mn-lt"/>
              </a:rPr>
              <a:t>developed by Steve </a:t>
            </a:r>
            <a:r>
              <a:rPr lang="en-US" sz="1200" b="0" dirty="0" err="1">
                <a:latin typeface="+mn-lt"/>
              </a:rPr>
              <a:t>Wolfman</a:t>
            </a:r>
            <a:r>
              <a:rPr lang="en-US" sz="1200" b="0" dirty="0">
                <a:latin typeface="+mn-lt"/>
              </a:rPr>
              <a:t>, Alan Hu, and Dan Grossman.</a:t>
            </a:r>
            <a:endParaRPr lang="en-US" sz="1200" b="0" dirty="0" smtClean="0">
              <a:latin typeface="+mn-l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dirty="0" smtClean="0"/>
              <a:t>Outline</a:t>
            </a:r>
            <a:endParaRPr lang="en-CA" dirty="0"/>
          </a:p>
        </p:txBody>
      </p:sp>
      <p:sp>
        <p:nvSpPr>
          <p:cNvPr id="3" name="Content Placeholder 2"/>
          <p:cNvSpPr>
            <a:spLocks noGrp="1"/>
          </p:cNvSpPr>
          <p:nvPr>
            <p:ph idx="1"/>
            <p:custDataLst>
              <p:tags r:id="rId2"/>
            </p:custDataLst>
          </p:nvPr>
        </p:nvSpPr>
        <p:spPr/>
        <p:txBody>
          <a:bodyPr/>
          <a:lstStyle/>
          <a:p>
            <a:r>
              <a:rPr lang="en-CA" sz="2800" dirty="0" smtClean="0">
                <a:solidFill>
                  <a:schemeClr val="bg1">
                    <a:lumMod val="75000"/>
                  </a:schemeClr>
                </a:solidFill>
              </a:rPr>
              <a:t>History and Motivation</a:t>
            </a:r>
          </a:p>
          <a:p>
            <a:r>
              <a:rPr lang="en-CA" sz="2800" dirty="0" smtClean="0"/>
              <a:t>Parallelism and Concurrency Intro</a:t>
            </a:r>
          </a:p>
          <a:p>
            <a:r>
              <a:rPr lang="en-CA" sz="2800" dirty="0" smtClean="0"/>
              <a:t>Counting Matches</a:t>
            </a:r>
          </a:p>
          <a:p>
            <a:pPr lvl="1"/>
            <a:r>
              <a:rPr lang="en-CA" sz="2800" dirty="0" smtClean="0"/>
              <a:t>Parallelizing</a:t>
            </a:r>
          </a:p>
          <a:p>
            <a:pPr lvl="1"/>
            <a:r>
              <a:rPr lang="en-CA" sz="2800" dirty="0" smtClean="0"/>
              <a:t>Better, more general parallelizing</a:t>
            </a:r>
          </a:p>
          <a:p>
            <a:endParaRPr lang="en-CA" sz="2800" dirty="0"/>
          </a:p>
        </p:txBody>
      </p:sp>
      <p:sp>
        <p:nvSpPr>
          <p:cNvPr id="4" name="Slide Number Placeholder 3"/>
          <p:cNvSpPr>
            <a:spLocks noGrp="1"/>
          </p:cNvSpPr>
          <p:nvPr>
            <p:ph type="sldNum" sz="quarter" idx="11"/>
            <p:custDataLst>
              <p:tags r:id="rId3"/>
            </p:custDataLst>
          </p:nvPr>
        </p:nvSpPr>
        <p:spPr/>
        <p:txBody>
          <a:bodyPr/>
          <a:lstStyle/>
          <a:p>
            <a:fld id="{3B048AC8-D41E-4C7B-8EE3-A52489AA1F05}" type="slidenum">
              <a:rPr lang="en-US" smtClean="0"/>
              <a:pPr/>
              <a:t>10</a:t>
            </a:fld>
            <a:endParaRPr lang="en-US"/>
          </a:p>
        </p:txBody>
      </p:sp>
      <p:sp>
        <p:nvSpPr>
          <p:cNvPr id="5" name="Footer Placeholder 4"/>
          <p:cNvSpPr>
            <a:spLocks noGrp="1"/>
          </p:cNvSpPr>
          <p:nvPr>
            <p:ph type="ftr" sz="quarter" idx="12"/>
            <p:custDataLst>
              <p:tags r:id="rId4"/>
            </p:custDataLst>
          </p:nvPr>
        </p:nvSpPr>
        <p:spPr/>
        <p:txBody>
          <a:bodyPr/>
          <a:lstStyle/>
          <a:p>
            <a:r>
              <a:rPr lang="en-US" smtClean="0"/>
              <a:t>Sophomoric Parallelism and Concurrency, Lecture 1</a:t>
            </a:r>
            <a:endParaRPr lang="en-US" dirty="0"/>
          </a:p>
        </p:txBody>
      </p:sp>
    </p:spTree>
    <p:extLst>
      <p:ext uri="{BB962C8B-B14F-4D97-AF65-F5344CB8AC3E}">
        <p14:creationId xmlns:p14="http://schemas.microsoft.com/office/powerpoint/2010/main" val="119710458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dirty="0" smtClean="0"/>
              <a:t>KP Duty: Peeling Potatoes, </a:t>
            </a:r>
            <a:r>
              <a:rPr lang="en-CA" dirty="0" smtClean="0">
                <a:solidFill>
                  <a:srgbClr val="3333CC"/>
                </a:solidFill>
              </a:rPr>
              <a:t>Parallelism</a:t>
            </a:r>
            <a:endParaRPr lang="en-CA" dirty="0">
              <a:solidFill>
                <a:srgbClr val="3333CC"/>
              </a:solidFill>
            </a:endParaRPr>
          </a:p>
        </p:txBody>
      </p:sp>
      <p:sp>
        <p:nvSpPr>
          <p:cNvPr id="3" name="Content Placeholder 2"/>
          <p:cNvSpPr>
            <a:spLocks noGrp="1"/>
          </p:cNvSpPr>
          <p:nvPr>
            <p:ph idx="1"/>
            <p:custDataLst>
              <p:tags r:id="rId2"/>
            </p:custDataLst>
          </p:nvPr>
        </p:nvSpPr>
        <p:spPr/>
        <p:txBody>
          <a:bodyPr/>
          <a:lstStyle/>
          <a:p>
            <a:pPr marL="0" indent="0">
              <a:buNone/>
            </a:pPr>
            <a:r>
              <a:rPr lang="en-CA" dirty="0" smtClean="0"/>
              <a:t>How long does it take a person to peel one potato? </a:t>
            </a:r>
            <a:r>
              <a:rPr lang="en-CA" dirty="0" smtClean="0">
                <a:solidFill>
                  <a:srgbClr val="D60093"/>
                </a:solidFill>
              </a:rPr>
              <a:t>Say: 15s</a:t>
            </a:r>
          </a:p>
          <a:p>
            <a:pPr marL="0" indent="0">
              <a:buNone/>
            </a:pPr>
            <a:r>
              <a:rPr lang="en-CA" dirty="0" smtClean="0"/>
              <a:t>How long does it take a person to peel 10,000 potatoes?	</a:t>
            </a:r>
            <a:br>
              <a:rPr lang="en-CA" dirty="0" smtClean="0"/>
            </a:br>
            <a:r>
              <a:rPr lang="en-CA" dirty="0" smtClean="0">
                <a:solidFill>
                  <a:srgbClr val="D60093"/>
                </a:solidFill>
              </a:rPr>
              <a:t>~2500 min = ~42hrs = ~one week full-time.</a:t>
            </a:r>
          </a:p>
          <a:p>
            <a:pPr marL="0" indent="0">
              <a:buNone/>
            </a:pPr>
            <a:endParaRPr lang="en-CA" dirty="0" smtClean="0"/>
          </a:p>
          <a:p>
            <a:pPr marL="0" indent="0">
              <a:buNone/>
            </a:pPr>
            <a:r>
              <a:rPr lang="en-CA" dirty="0" smtClean="0"/>
              <a:t>How long would it take 100 people with 100 potato peelers to peel 10,000 potatoes?</a:t>
            </a:r>
          </a:p>
        </p:txBody>
      </p:sp>
      <p:sp>
        <p:nvSpPr>
          <p:cNvPr id="4" name="Slide Number Placeholder 3"/>
          <p:cNvSpPr>
            <a:spLocks noGrp="1"/>
          </p:cNvSpPr>
          <p:nvPr>
            <p:ph type="sldNum" sz="quarter" idx="11"/>
            <p:custDataLst>
              <p:tags r:id="rId3"/>
            </p:custDataLst>
          </p:nvPr>
        </p:nvSpPr>
        <p:spPr/>
        <p:txBody>
          <a:bodyPr/>
          <a:lstStyle/>
          <a:p>
            <a:fld id="{3B048AC8-D41E-4C7B-8EE3-A52489AA1F05}" type="slidenum">
              <a:rPr lang="en-US" smtClean="0"/>
              <a:pPr/>
              <a:t>11</a:t>
            </a:fld>
            <a:endParaRPr lang="en-US"/>
          </a:p>
        </p:txBody>
      </p:sp>
      <p:sp>
        <p:nvSpPr>
          <p:cNvPr id="5" name="Footer Placeholder 4"/>
          <p:cNvSpPr>
            <a:spLocks noGrp="1"/>
          </p:cNvSpPr>
          <p:nvPr>
            <p:ph type="ftr" sz="quarter" idx="12"/>
            <p:custDataLst>
              <p:tags r:id="rId4"/>
            </p:custDataLst>
          </p:nvPr>
        </p:nvSpPr>
        <p:spPr/>
        <p:txBody>
          <a:bodyPr/>
          <a:lstStyle/>
          <a:p>
            <a:r>
              <a:rPr lang="en-US" smtClean="0"/>
              <a:t>Sophomoric Parallelism and Concurrency, Lecture 1</a:t>
            </a:r>
            <a:endParaRPr lang="en-US" dirty="0"/>
          </a:p>
        </p:txBody>
      </p:sp>
      <p:pic>
        <p:nvPicPr>
          <p:cNvPr id="4100" name="Picture 4" descr="C:\Users\wolf\AppData\Local\Microsoft\Windows\Temporary Internet Files\Content.IE5\5N0XI505\MC900331282[1].wmf"/>
          <p:cNvPicPr>
            <a:picLocks noChangeAspect="1" noChangeArrowheads="1"/>
          </p:cNvPicPr>
          <p:nvPr>
            <p:custDataLst>
              <p:tags r:id="rId5"/>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6324600" y="3572672"/>
            <a:ext cx="1795604" cy="142441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7"/>
          <p:cNvGrpSpPr>
            <a:grpSpLocks noChangeAspect="1"/>
          </p:cNvGrpSpPr>
          <p:nvPr>
            <p:custDataLst>
              <p:tags r:id="rId6"/>
            </p:custDataLst>
          </p:nvPr>
        </p:nvGrpSpPr>
        <p:grpSpPr bwMode="auto">
          <a:xfrm>
            <a:off x="6894375" y="4141421"/>
            <a:ext cx="1601788" cy="1711325"/>
            <a:chOff x="2975" y="2832"/>
            <a:chExt cx="1009" cy="1078"/>
          </a:xfrm>
        </p:grpSpPr>
        <p:sp>
          <p:nvSpPr>
            <p:cNvPr id="7" name="AutoShape 6"/>
            <p:cNvSpPr>
              <a:spLocks noChangeAspect="1" noChangeArrowheads="1" noTextEdit="1"/>
            </p:cNvSpPr>
            <p:nvPr>
              <p:custDataLst>
                <p:tags r:id="rId7"/>
              </p:custDataLst>
            </p:nvPr>
          </p:nvSpPr>
          <p:spPr bwMode="auto">
            <a:xfrm>
              <a:off x="2975" y="2832"/>
              <a:ext cx="1009"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16"/>
            <p:cNvSpPr>
              <a:spLocks/>
            </p:cNvSpPr>
            <p:nvPr>
              <p:custDataLst>
                <p:tags r:id="rId8"/>
              </p:custDataLst>
            </p:nvPr>
          </p:nvSpPr>
          <p:spPr bwMode="auto">
            <a:xfrm>
              <a:off x="3144" y="3009"/>
              <a:ext cx="836" cy="795"/>
            </a:xfrm>
            <a:custGeom>
              <a:avLst/>
              <a:gdLst>
                <a:gd name="T0" fmla="*/ 979 w 1671"/>
                <a:gd name="T1" fmla="*/ 649 h 1589"/>
                <a:gd name="T2" fmla="*/ 944 w 1671"/>
                <a:gd name="T3" fmla="*/ 729 h 1589"/>
                <a:gd name="T4" fmla="*/ 929 w 1671"/>
                <a:gd name="T5" fmla="*/ 797 h 1589"/>
                <a:gd name="T6" fmla="*/ 834 w 1671"/>
                <a:gd name="T7" fmla="*/ 923 h 1589"/>
                <a:gd name="T8" fmla="*/ 729 w 1671"/>
                <a:gd name="T9" fmla="*/ 1049 h 1589"/>
                <a:gd name="T10" fmla="*/ 606 w 1671"/>
                <a:gd name="T11" fmla="*/ 1203 h 1589"/>
                <a:gd name="T12" fmla="*/ 464 w 1671"/>
                <a:gd name="T13" fmla="*/ 1384 h 1589"/>
                <a:gd name="T14" fmla="*/ 310 w 1671"/>
                <a:gd name="T15" fmla="*/ 1555 h 1589"/>
                <a:gd name="T16" fmla="*/ 235 w 1671"/>
                <a:gd name="T17" fmla="*/ 1589 h 1589"/>
                <a:gd name="T18" fmla="*/ 150 w 1671"/>
                <a:gd name="T19" fmla="*/ 1574 h 1589"/>
                <a:gd name="T20" fmla="*/ 38 w 1671"/>
                <a:gd name="T21" fmla="*/ 1496 h 1589"/>
                <a:gd name="T22" fmla="*/ 2 w 1671"/>
                <a:gd name="T23" fmla="*/ 1405 h 1589"/>
                <a:gd name="T24" fmla="*/ 24 w 1671"/>
                <a:gd name="T25" fmla="*/ 1317 h 1589"/>
                <a:gd name="T26" fmla="*/ 243 w 1671"/>
                <a:gd name="T27" fmla="*/ 1020 h 1589"/>
                <a:gd name="T28" fmla="*/ 485 w 1671"/>
                <a:gd name="T29" fmla="*/ 724 h 1589"/>
                <a:gd name="T30" fmla="*/ 681 w 1671"/>
                <a:gd name="T31" fmla="*/ 551 h 1589"/>
                <a:gd name="T32" fmla="*/ 729 w 1671"/>
                <a:gd name="T33" fmla="*/ 549 h 1589"/>
                <a:gd name="T34" fmla="*/ 847 w 1671"/>
                <a:gd name="T35" fmla="*/ 409 h 1589"/>
                <a:gd name="T36" fmla="*/ 968 w 1671"/>
                <a:gd name="T37" fmla="*/ 266 h 1589"/>
                <a:gd name="T38" fmla="*/ 1032 w 1671"/>
                <a:gd name="T39" fmla="*/ 349 h 1589"/>
                <a:gd name="T40" fmla="*/ 911 w 1671"/>
                <a:gd name="T41" fmla="*/ 501 h 1589"/>
                <a:gd name="T42" fmla="*/ 894 w 1671"/>
                <a:gd name="T43" fmla="*/ 558 h 1589"/>
                <a:gd name="T44" fmla="*/ 959 w 1671"/>
                <a:gd name="T45" fmla="*/ 512 h 1589"/>
                <a:gd name="T46" fmla="*/ 988 w 1671"/>
                <a:gd name="T47" fmla="*/ 450 h 1589"/>
                <a:gd name="T48" fmla="*/ 1013 w 1671"/>
                <a:gd name="T49" fmla="*/ 384 h 1589"/>
                <a:gd name="T50" fmla="*/ 1069 w 1671"/>
                <a:gd name="T51" fmla="*/ 334 h 1589"/>
                <a:gd name="T52" fmla="*/ 1124 w 1671"/>
                <a:gd name="T53" fmla="*/ 305 h 1589"/>
                <a:gd name="T54" fmla="*/ 1203 w 1671"/>
                <a:gd name="T55" fmla="*/ 206 h 1589"/>
                <a:gd name="T56" fmla="*/ 1160 w 1671"/>
                <a:gd name="T57" fmla="*/ 200 h 1589"/>
                <a:gd name="T58" fmla="*/ 1053 w 1671"/>
                <a:gd name="T59" fmla="*/ 323 h 1589"/>
                <a:gd name="T60" fmla="*/ 1107 w 1671"/>
                <a:gd name="T61" fmla="*/ 121 h 1589"/>
                <a:gd name="T62" fmla="*/ 1159 w 1671"/>
                <a:gd name="T63" fmla="*/ 87 h 1589"/>
                <a:gd name="T64" fmla="*/ 1197 w 1671"/>
                <a:gd name="T65" fmla="*/ 64 h 1589"/>
                <a:gd name="T66" fmla="*/ 1248 w 1671"/>
                <a:gd name="T67" fmla="*/ 42 h 1589"/>
                <a:gd name="T68" fmla="*/ 1296 w 1671"/>
                <a:gd name="T69" fmla="*/ 29 h 1589"/>
                <a:gd name="T70" fmla="*/ 1324 w 1671"/>
                <a:gd name="T71" fmla="*/ 15 h 1589"/>
                <a:gd name="T72" fmla="*/ 1351 w 1671"/>
                <a:gd name="T73" fmla="*/ 30 h 1589"/>
                <a:gd name="T74" fmla="*/ 1313 w 1671"/>
                <a:gd name="T75" fmla="*/ 231 h 1589"/>
                <a:gd name="T76" fmla="*/ 1367 w 1671"/>
                <a:gd name="T77" fmla="*/ 263 h 1589"/>
                <a:gd name="T78" fmla="*/ 1449 w 1671"/>
                <a:gd name="T79" fmla="*/ 288 h 1589"/>
                <a:gd name="T80" fmla="*/ 1495 w 1671"/>
                <a:gd name="T81" fmla="*/ 316 h 1589"/>
                <a:gd name="T82" fmla="*/ 1609 w 1671"/>
                <a:gd name="T83" fmla="*/ 305 h 1589"/>
                <a:gd name="T84" fmla="*/ 1667 w 1671"/>
                <a:gd name="T85" fmla="*/ 339 h 1589"/>
                <a:gd name="T86" fmla="*/ 1632 w 1671"/>
                <a:gd name="T87" fmla="*/ 392 h 1589"/>
                <a:gd name="T88" fmla="*/ 1563 w 1671"/>
                <a:gd name="T89" fmla="*/ 412 h 1589"/>
                <a:gd name="T90" fmla="*/ 1561 w 1671"/>
                <a:gd name="T91" fmla="*/ 564 h 1589"/>
                <a:gd name="T92" fmla="*/ 1519 w 1671"/>
                <a:gd name="T93" fmla="*/ 626 h 1589"/>
                <a:gd name="T94" fmla="*/ 1488 w 1671"/>
                <a:gd name="T95" fmla="*/ 654 h 1589"/>
                <a:gd name="T96" fmla="*/ 1458 w 1671"/>
                <a:gd name="T97" fmla="*/ 667 h 1589"/>
                <a:gd name="T98" fmla="*/ 1434 w 1671"/>
                <a:gd name="T99" fmla="*/ 581 h 1589"/>
                <a:gd name="T100" fmla="*/ 1465 w 1671"/>
                <a:gd name="T101" fmla="*/ 500 h 1589"/>
                <a:gd name="T102" fmla="*/ 1431 w 1671"/>
                <a:gd name="T103" fmla="*/ 486 h 1589"/>
                <a:gd name="T104" fmla="*/ 1398 w 1671"/>
                <a:gd name="T105" fmla="*/ 559 h 1589"/>
                <a:gd name="T106" fmla="*/ 1431 w 1671"/>
                <a:gd name="T107" fmla="*/ 584 h 1589"/>
                <a:gd name="T108" fmla="*/ 1382 w 1671"/>
                <a:gd name="T109" fmla="*/ 668 h 1589"/>
                <a:gd name="T110" fmla="*/ 1316 w 1671"/>
                <a:gd name="T111" fmla="*/ 615 h 1589"/>
                <a:gd name="T112" fmla="*/ 1289 w 1671"/>
                <a:gd name="T113" fmla="*/ 511 h 1589"/>
                <a:gd name="T114" fmla="*/ 1310 w 1671"/>
                <a:gd name="T115" fmla="*/ 443 h 1589"/>
                <a:gd name="T116" fmla="*/ 1337 w 1671"/>
                <a:gd name="T117" fmla="*/ 383 h 1589"/>
                <a:gd name="T118" fmla="*/ 1223 w 1671"/>
                <a:gd name="T119" fmla="*/ 389 h 1589"/>
                <a:gd name="T120" fmla="*/ 1160 w 1671"/>
                <a:gd name="T121" fmla="*/ 422 h 1589"/>
                <a:gd name="T122" fmla="*/ 1068 w 1671"/>
                <a:gd name="T123" fmla="*/ 536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1" h="1589">
                  <a:moveTo>
                    <a:pt x="1053" y="556"/>
                  </a:moveTo>
                  <a:lnTo>
                    <a:pt x="1038" y="574"/>
                  </a:lnTo>
                  <a:lnTo>
                    <a:pt x="1023" y="593"/>
                  </a:lnTo>
                  <a:lnTo>
                    <a:pt x="1009" y="611"/>
                  </a:lnTo>
                  <a:lnTo>
                    <a:pt x="994" y="630"/>
                  </a:lnTo>
                  <a:lnTo>
                    <a:pt x="979" y="649"/>
                  </a:lnTo>
                  <a:lnTo>
                    <a:pt x="964" y="668"/>
                  </a:lnTo>
                  <a:lnTo>
                    <a:pt x="949" y="686"/>
                  </a:lnTo>
                  <a:lnTo>
                    <a:pt x="934" y="705"/>
                  </a:lnTo>
                  <a:lnTo>
                    <a:pt x="936" y="711"/>
                  </a:lnTo>
                  <a:lnTo>
                    <a:pt x="940" y="718"/>
                  </a:lnTo>
                  <a:lnTo>
                    <a:pt x="944" y="729"/>
                  </a:lnTo>
                  <a:lnTo>
                    <a:pt x="948" y="740"/>
                  </a:lnTo>
                  <a:lnTo>
                    <a:pt x="947" y="748"/>
                  </a:lnTo>
                  <a:lnTo>
                    <a:pt x="946" y="756"/>
                  </a:lnTo>
                  <a:lnTo>
                    <a:pt x="945" y="766"/>
                  </a:lnTo>
                  <a:lnTo>
                    <a:pt x="944" y="775"/>
                  </a:lnTo>
                  <a:lnTo>
                    <a:pt x="929" y="797"/>
                  </a:lnTo>
                  <a:lnTo>
                    <a:pt x="915" y="817"/>
                  </a:lnTo>
                  <a:lnTo>
                    <a:pt x="899" y="839"/>
                  </a:lnTo>
                  <a:lnTo>
                    <a:pt x="884" y="860"/>
                  </a:lnTo>
                  <a:lnTo>
                    <a:pt x="868" y="882"/>
                  </a:lnTo>
                  <a:lnTo>
                    <a:pt x="852" y="903"/>
                  </a:lnTo>
                  <a:lnTo>
                    <a:pt x="834" y="923"/>
                  </a:lnTo>
                  <a:lnTo>
                    <a:pt x="818" y="944"/>
                  </a:lnTo>
                  <a:lnTo>
                    <a:pt x="801" y="965"/>
                  </a:lnTo>
                  <a:lnTo>
                    <a:pt x="784" y="987"/>
                  </a:lnTo>
                  <a:lnTo>
                    <a:pt x="765" y="1007"/>
                  </a:lnTo>
                  <a:lnTo>
                    <a:pt x="748" y="1028"/>
                  </a:lnTo>
                  <a:lnTo>
                    <a:pt x="729" y="1049"/>
                  </a:lnTo>
                  <a:lnTo>
                    <a:pt x="712" y="1070"/>
                  </a:lnTo>
                  <a:lnTo>
                    <a:pt x="694" y="1092"/>
                  </a:lnTo>
                  <a:lnTo>
                    <a:pt x="675" y="1112"/>
                  </a:lnTo>
                  <a:lnTo>
                    <a:pt x="652" y="1142"/>
                  </a:lnTo>
                  <a:lnTo>
                    <a:pt x="629" y="1172"/>
                  </a:lnTo>
                  <a:lnTo>
                    <a:pt x="606" y="1203"/>
                  </a:lnTo>
                  <a:lnTo>
                    <a:pt x="583" y="1233"/>
                  </a:lnTo>
                  <a:lnTo>
                    <a:pt x="560" y="1264"/>
                  </a:lnTo>
                  <a:lnTo>
                    <a:pt x="537" y="1294"/>
                  </a:lnTo>
                  <a:lnTo>
                    <a:pt x="513" y="1324"/>
                  </a:lnTo>
                  <a:lnTo>
                    <a:pt x="488" y="1354"/>
                  </a:lnTo>
                  <a:lnTo>
                    <a:pt x="464" y="1384"/>
                  </a:lnTo>
                  <a:lnTo>
                    <a:pt x="440" y="1414"/>
                  </a:lnTo>
                  <a:lnTo>
                    <a:pt x="415" y="1443"/>
                  </a:lnTo>
                  <a:lnTo>
                    <a:pt x="389" y="1472"/>
                  </a:lnTo>
                  <a:lnTo>
                    <a:pt x="363" y="1499"/>
                  </a:lnTo>
                  <a:lnTo>
                    <a:pt x="336" y="1527"/>
                  </a:lnTo>
                  <a:lnTo>
                    <a:pt x="310" y="1555"/>
                  </a:lnTo>
                  <a:lnTo>
                    <a:pt x="282" y="1581"/>
                  </a:lnTo>
                  <a:lnTo>
                    <a:pt x="274" y="1583"/>
                  </a:lnTo>
                  <a:lnTo>
                    <a:pt x="265" y="1586"/>
                  </a:lnTo>
                  <a:lnTo>
                    <a:pt x="256" y="1587"/>
                  </a:lnTo>
                  <a:lnTo>
                    <a:pt x="245" y="1588"/>
                  </a:lnTo>
                  <a:lnTo>
                    <a:pt x="235" y="1589"/>
                  </a:lnTo>
                  <a:lnTo>
                    <a:pt x="225" y="1589"/>
                  </a:lnTo>
                  <a:lnTo>
                    <a:pt x="213" y="1589"/>
                  </a:lnTo>
                  <a:lnTo>
                    <a:pt x="203" y="1589"/>
                  </a:lnTo>
                  <a:lnTo>
                    <a:pt x="191" y="1589"/>
                  </a:lnTo>
                  <a:lnTo>
                    <a:pt x="170" y="1582"/>
                  </a:lnTo>
                  <a:lnTo>
                    <a:pt x="150" y="1574"/>
                  </a:lnTo>
                  <a:lnTo>
                    <a:pt x="130" y="1565"/>
                  </a:lnTo>
                  <a:lnTo>
                    <a:pt x="112" y="1555"/>
                  </a:lnTo>
                  <a:lnTo>
                    <a:pt x="92" y="1543"/>
                  </a:lnTo>
                  <a:lnTo>
                    <a:pt x="74" y="1530"/>
                  </a:lnTo>
                  <a:lnTo>
                    <a:pt x="56" y="1514"/>
                  </a:lnTo>
                  <a:lnTo>
                    <a:pt x="38" y="1496"/>
                  </a:lnTo>
                  <a:lnTo>
                    <a:pt x="30" y="1482"/>
                  </a:lnTo>
                  <a:lnTo>
                    <a:pt x="22" y="1468"/>
                  </a:lnTo>
                  <a:lnTo>
                    <a:pt x="16" y="1453"/>
                  </a:lnTo>
                  <a:lnTo>
                    <a:pt x="10" y="1437"/>
                  </a:lnTo>
                  <a:lnTo>
                    <a:pt x="6" y="1421"/>
                  </a:lnTo>
                  <a:lnTo>
                    <a:pt x="2" y="1405"/>
                  </a:lnTo>
                  <a:lnTo>
                    <a:pt x="1" y="1388"/>
                  </a:lnTo>
                  <a:lnTo>
                    <a:pt x="0" y="1370"/>
                  </a:lnTo>
                  <a:lnTo>
                    <a:pt x="3" y="1356"/>
                  </a:lnTo>
                  <a:lnTo>
                    <a:pt x="9" y="1344"/>
                  </a:lnTo>
                  <a:lnTo>
                    <a:pt x="17" y="1331"/>
                  </a:lnTo>
                  <a:lnTo>
                    <a:pt x="24" y="1317"/>
                  </a:lnTo>
                  <a:lnTo>
                    <a:pt x="60" y="1270"/>
                  </a:lnTo>
                  <a:lnTo>
                    <a:pt x="94" y="1222"/>
                  </a:lnTo>
                  <a:lnTo>
                    <a:pt x="131" y="1172"/>
                  </a:lnTo>
                  <a:lnTo>
                    <a:pt x="168" y="1121"/>
                  </a:lnTo>
                  <a:lnTo>
                    <a:pt x="205" y="1071"/>
                  </a:lnTo>
                  <a:lnTo>
                    <a:pt x="243" y="1020"/>
                  </a:lnTo>
                  <a:lnTo>
                    <a:pt x="281" y="969"/>
                  </a:lnTo>
                  <a:lnTo>
                    <a:pt x="320" y="919"/>
                  </a:lnTo>
                  <a:lnTo>
                    <a:pt x="361" y="869"/>
                  </a:lnTo>
                  <a:lnTo>
                    <a:pt x="401" y="820"/>
                  </a:lnTo>
                  <a:lnTo>
                    <a:pt x="442" y="771"/>
                  </a:lnTo>
                  <a:lnTo>
                    <a:pt x="485" y="724"/>
                  </a:lnTo>
                  <a:lnTo>
                    <a:pt x="529" y="678"/>
                  </a:lnTo>
                  <a:lnTo>
                    <a:pt x="574" y="634"/>
                  </a:lnTo>
                  <a:lnTo>
                    <a:pt x="619" y="592"/>
                  </a:lnTo>
                  <a:lnTo>
                    <a:pt x="666" y="551"/>
                  </a:lnTo>
                  <a:lnTo>
                    <a:pt x="674" y="551"/>
                  </a:lnTo>
                  <a:lnTo>
                    <a:pt x="681" y="551"/>
                  </a:lnTo>
                  <a:lnTo>
                    <a:pt x="689" y="551"/>
                  </a:lnTo>
                  <a:lnTo>
                    <a:pt x="696" y="551"/>
                  </a:lnTo>
                  <a:lnTo>
                    <a:pt x="704" y="551"/>
                  </a:lnTo>
                  <a:lnTo>
                    <a:pt x="712" y="550"/>
                  </a:lnTo>
                  <a:lnTo>
                    <a:pt x="720" y="550"/>
                  </a:lnTo>
                  <a:lnTo>
                    <a:pt x="729" y="549"/>
                  </a:lnTo>
                  <a:lnTo>
                    <a:pt x="749" y="526"/>
                  </a:lnTo>
                  <a:lnTo>
                    <a:pt x="769" y="503"/>
                  </a:lnTo>
                  <a:lnTo>
                    <a:pt x="788" y="480"/>
                  </a:lnTo>
                  <a:lnTo>
                    <a:pt x="808" y="457"/>
                  </a:lnTo>
                  <a:lnTo>
                    <a:pt x="827" y="433"/>
                  </a:lnTo>
                  <a:lnTo>
                    <a:pt x="847" y="409"/>
                  </a:lnTo>
                  <a:lnTo>
                    <a:pt x="866" y="384"/>
                  </a:lnTo>
                  <a:lnTo>
                    <a:pt x="887" y="361"/>
                  </a:lnTo>
                  <a:lnTo>
                    <a:pt x="907" y="337"/>
                  </a:lnTo>
                  <a:lnTo>
                    <a:pt x="928" y="313"/>
                  </a:lnTo>
                  <a:lnTo>
                    <a:pt x="947" y="289"/>
                  </a:lnTo>
                  <a:lnTo>
                    <a:pt x="968" y="266"/>
                  </a:lnTo>
                  <a:lnTo>
                    <a:pt x="989" y="242"/>
                  </a:lnTo>
                  <a:lnTo>
                    <a:pt x="1011" y="219"/>
                  </a:lnTo>
                  <a:lnTo>
                    <a:pt x="1031" y="196"/>
                  </a:lnTo>
                  <a:lnTo>
                    <a:pt x="1053" y="174"/>
                  </a:lnTo>
                  <a:lnTo>
                    <a:pt x="1053" y="323"/>
                  </a:lnTo>
                  <a:lnTo>
                    <a:pt x="1032" y="349"/>
                  </a:lnTo>
                  <a:lnTo>
                    <a:pt x="1012" y="374"/>
                  </a:lnTo>
                  <a:lnTo>
                    <a:pt x="991" y="398"/>
                  </a:lnTo>
                  <a:lnTo>
                    <a:pt x="971" y="424"/>
                  </a:lnTo>
                  <a:lnTo>
                    <a:pt x="951" y="449"/>
                  </a:lnTo>
                  <a:lnTo>
                    <a:pt x="931" y="474"/>
                  </a:lnTo>
                  <a:lnTo>
                    <a:pt x="911" y="501"/>
                  </a:lnTo>
                  <a:lnTo>
                    <a:pt x="892" y="526"/>
                  </a:lnTo>
                  <a:lnTo>
                    <a:pt x="887" y="534"/>
                  </a:lnTo>
                  <a:lnTo>
                    <a:pt x="879" y="542"/>
                  </a:lnTo>
                  <a:lnTo>
                    <a:pt x="883" y="549"/>
                  </a:lnTo>
                  <a:lnTo>
                    <a:pt x="888" y="554"/>
                  </a:lnTo>
                  <a:lnTo>
                    <a:pt x="894" y="558"/>
                  </a:lnTo>
                  <a:lnTo>
                    <a:pt x="900" y="563"/>
                  </a:lnTo>
                  <a:lnTo>
                    <a:pt x="913" y="561"/>
                  </a:lnTo>
                  <a:lnTo>
                    <a:pt x="924" y="547"/>
                  </a:lnTo>
                  <a:lnTo>
                    <a:pt x="936" y="534"/>
                  </a:lnTo>
                  <a:lnTo>
                    <a:pt x="947" y="523"/>
                  </a:lnTo>
                  <a:lnTo>
                    <a:pt x="959" y="512"/>
                  </a:lnTo>
                  <a:lnTo>
                    <a:pt x="970" y="501"/>
                  </a:lnTo>
                  <a:lnTo>
                    <a:pt x="981" y="489"/>
                  </a:lnTo>
                  <a:lnTo>
                    <a:pt x="989" y="477"/>
                  </a:lnTo>
                  <a:lnTo>
                    <a:pt x="997" y="463"/>
                  </a:lnTo>
                  <a:lnTo>
                    <a:pt x="991" y="457"/>
                  </a:lnTo>
                  <a:lnTo>
                    <a:pt x="988" y="450"/>
                  </a:lnTo>
                  <a:lnTo>
                    <a:pt x="985" y="443"/>
                  </a:lnTo>
                  <a:lnTo>
                    <a:pt x="984" y="436"/>
                  </a:lnTo>
                  <a:lnTo>
                    <a:pt x="990" y="422"/>
                  </a:lnTo>
                  <a:lnTo>
                    <a:pt x="997" y="409"/>
                  </a:lnTo>
                  <a:lnTo>
                    <a:pt x="1004" y="396"/>
                  </a:lnTo>
                  <a:lnTo>
                    <a:pt x="1013" y="384"/>
                  </a:lnTo>
                  <a:lnTo>
                    <a:pt x="1022" y="373"/>
                  </a:lnTo>
                  <a:lnTo>
                    <a:pt x="1031" y="363"/>
                  </a:lnTo>
                  <a:lnTo>
                    <a:pt x="1042" y="353"/>
                  </a:lnTo>
                  <a:lnTo>
                    <a:pt x="1053" y="344"/>
                  </a:lnTo>
                  <a:lnTo>
                    <a:pt x="1061" y="338"/>
                  </a:lnTo>
                  <a:lnTo>
                    <a:pt x="1069" y="334"/>
                  </a:lnTo>
                  <a:lnTo>
                    <a:pt x="1079" y="328"/>
                  </a:lnTo>
                  <a:lnTo>
                    <a:pt x="1087" y="323"/>
                  </a:lnTo>
                  <a:lnTo>
                    <a:pt x="1096" y="319"/>
                  </a:lnTo>
                  <a:lnTo>
                    <a:pt x="1105" y="314"/>
                  </a:lnTo>
                  <a:lnTo>
                    <a:pt x="1114" y="310"/>
                  </a:lnTo>
                  <a:lnTo>
                    <a:pt x="1124" y="305"/>
                  </a:lnTo>
                  <a:lnTo>
                    <a:pt x="1140" y="288"/>
                  </a:lnTo>
                  <a:lnTo>
                    <a:pt x="1153" y="272"/>
                  </a:lnTo>
                  <a:lnTo>
                    <a:pt x="1166" y="254"/>
                  </a:lnTo>
                  <a:lnTo>
                    <a:pt x="1179" y="238"/>
                  </a:lnTo>
                  <a:lnTo>
                    <a:pt x="1190" y="222"/>
                  </a:lnTo>
                  <a:lnTo>
                    <a:pt x="1203" y="206"/>
                  </a:lnTo>
                  <a:lnTo>
                    <a:pt x="1216" y="191"/>
                  </a:lnTo>
                  <a:lnTo>
                    <a:pt x="1228" y="176"/>
                  </a:lnTo>
                  <a:lnTo>
                    <a:pt x="1216" y="158"/>
                  </a:lnTo>
                  <a:lnTo>
                    <a:pt x="1197" y="159"/>
                  </a:lnTo>
                  <a:lnTo>
                    <a:pt x="1179" y="179"/>
                  </a:lnTo>
                  <a:lnTo>
                    <a:pt x="1160" y="200"/>
                  </a:lnTo>
                  <a:lnTo>
                    <a:pt x="1142" y="221"/>
                  </a:lnTo>
                  <a:lnTo>
                    <a:pt x="1125" y="240"/>
                  </a:lnTo>
                  <a:lnTo>
                    <a:pt x="1106" y="261"/>
                  </a:lnTo>
                  <a:lnTo>
                    <a:pt x="1089" y="282"/>
                  </a:lnTo>
                  <a:lnTo>
                    <a:pt x="1070" y="303"/>
                  </a:lnTo>
                  <a:lnTo>
                    <a:pt x="1053" y="323"/>
                  </a:lnTo>
                  <a:lnTo>
                    <a:pt x="1053" y="174"/>
                  </a:lnTo>
                  <a:lnTo>
                    <a:pt x="1064" y="163"/>
                  </a:lnTo>
                  <a:lnTo>
                    <a:pt x="1075" y="152"/>
                  </a:lnTo>
                  <a:lnTo>
                    <a:pt x="1085" y="141"/>
                  </a:lnTo>
                  <a:lnTo>
                    <a:pt x="1097" y="131"/>
                  </a:lnTo>
                  <a:lnTo>
                    <a:pt x="1107" y="121"/>
                  </a:lnTo>
                  <a:lnTo>
                    <a:pt x="1119" y="110"/>
                  </a:lnTo>
                  <a:lnTo>
                    <a:pt x="1130" y="101"/>
                  </a:lnTo>
                  <a:lnTo>
                    <a:pt x="1142" y="91"/>
                  </a:lnTo>
                  <a:lnTo>
                    <a:pt x="1147" y="90"/>
                  </a:lnTo>
                  <a:lnTo>
                    <a:pt x="1153" y="88"/>
                  </a:lnTo>
                  <a:lnTo>
                    <a:pt x="1159" y="87"/>
                  </a:lnTo>
                  <a:lnTo>
                    <a:pt x="1162" y="80"/>
                  </a:lnTo>
                  <a:lnTo>
                    <a:pt x="1170" y="78"/>
                  </a:lnTo>
                  <a:lnTo>
                    <a:pt x="1177" y="75"/>
                  </a:lnTo>
                  <a:lnTo>
                    <a:pt x="1183" y="71"/>
                  </a:lnTo>
                  <a:lnTo>
                    <a:pt x="1190" y="68"/>
                  </a:lnTo>
                  <a:lnTo>
                    <a:pt x="1197" y="64"/>
                  </a:lnTo>
                  <a:lnTo>
                    <a:pt x="1205" y="61"/>
                  </a:lnTo>
                  <a:lnTo>
                    <a:pt x="1215" y="60"/>
                  </a:lnTo>
                  <a:lnTo>
                    <a:pt x="1224" y="58"/>
                  </a:lnTo>
                  <a:lnTo>
                    <a:pt x="1227" y="53"/>
                  </a:lnTo>
                  <a:lnTo>
                    <a:pt x="1241" y="43"/>
                  </a:lnTo>
                  <a:lnTo>
                    <a:pt x="1248" y="42"/>
                  </a:lnTo>
                  <a:lnTo>
                    <a:pt x="1256" y="40"/>
                  </a:lnTo>
                  <a:lnTo>
                    <a:pt x="1264" y="38"/>
                  </a:lnTo>
                  <a:lnTo>
                    <a:pt x="1272" y="35"/>
                  </a:lnTo>
                  <a:lnTo>
                    <a:pt x="1280" y="32"/>
                  </a:lnTo>
                  <a:lnTo>
                    <a:pt x="1288" y="30"/>
                  </a:lnTo>
                  <a:lnTo>
                    <a:pt x="1296" y="29"/>
                  </a:lnTo>
                  <a:lnTo>
                    <a:pt x="1304" y="27"/>
                  </a:lnTo>
                  <a:lnTo>
                    <a:pt x="1308" y="24"/>
                  </a:lnTo>
                  <a:lnTo>
                    <a:pt x="1311" y="22"/>
                  </a:lnTo>
                  <a:lnTo>
                    <a:pt x="1315" y="19"/>
                  </a:lnTo>
                  <a:lnTo>
                    <a:pt x="1319" y="17"/>
                  </a:lnTo>
                  <a:lnTo>
                    <a:pt x="1324" y="15"/>
                  </a:lnTo>
                  <a:lnTo>
                    <a:pt x="1329" y="12"/>
                  </a:lnTo>
                  <a:lnTo>
                    <a:pt x="1334" y="10"/>
                  </a:lnTo>
                  <a:lnTo>
                    <a:pt x="1340" y="8"/>
                  </a:lnTo>
                  <a:lnTo>
                    <a:pt x="1342" y="0"/>
                  </a:lnTo>
                  <a:lnTo>
                    <a:pt x="1352" y="0"/>
                  </a:lnTo>
                  <a:lnTo>
                    <a:pt x="1351" y="30"/>
                  </a:lnTo>
                  <a:lnTo>
                    <a:pt x="1349" y="62"/>
                  </a:lnTo>
                  <a:lnTo>
                    <a:pt x="1347" y="96"/>
                  </a:lnTo>
                  <a:lnTo>
                    <a:pt x="1342" y="131"/>
                  </a:lnTo>
                  <a:lnTo>
                    <a:pt x="1336" y="167"/>
                  </a:lnTo>
                  <a:lnTo>
                    <a:pt x="1326" y="200"/>
                  </a:lnTo>
                  <a:lnTo>
                    <a:pt x="1313" y="231"/>
                  </a:lnTo>
                  <a:lnTo>
                    <a:pt x="1294" y="259"/>
                  </a:lnTo>
                  <a:lnTo>
                    <a:pt x="1299" y="267"/>
                  </a:lnTo>
                  <a:lnTo>
                    <a:pt x="1315" y="265"/>
                  </a:lnTo>
                  <a:lnTo>
                    <a:pt x="1332" y="262"/>
                  </a:lnTo>
                  <a:lnTo>
                    <a:pt x="1349" y="262"/>
                  </a:lnTo>
                  <a:lnTo>
                    <a:pt x="1367" y="263"/>
                  </a:lnTo>
                  <a:lnTo>
                    <a:pt x="1383" y="266"/>
                  </a:lnTo>
                  <a:lnTo>
                    <a:pt x="1400" y="269"/>
                  </a:lnTo>
                  <a:lnTo>
                    <a:pt x="1416" y="274"/>
                  </a:lnTo>
                  <a:lnTo>
                    <a:pt x="1431" y="280"/>
                  </a:lnTo>
                  <a:lnTo>
                    <a:pt x="1440" y="283"/>
                  </a:lnTo>
                  <a:lnTo>
                    <a:pt x="1449" y="288"/>
                  </a:lnTo>
                  <a:lnTo>
                    <a:pt x="1458" y="291"/>
                  </a:lnTo>
                  <a:lnTo>
                    <a:pt x="1466" y="296"/>
                  </a:lnTo>
                  <a:lnTo>
                    <a:pt x="1474" y="300"/>
                  </a:lnTo>
                  <a:lnTo>
                    <a:pt x="1481" y="306"/>
                  </a:lnTo>
                  <a:lnTo>
                    <a:pt x="1488" y="311"/>
                  </a:lnTo>
                  <a:lnTo>
                    <a:pt x="1495" y="316"/>
                  </a:lnTo>
                  <a:lnTo>
                    <a:pt x="1513" y="310"/>
                  </a:lnTo>
                  <a:lnTo>
                    <a:pt x="1533" y="305"/>
                  </a:lnTo>
                  <a:lnTo>
                    <a:pt x="1552" y="303"/>
                  </a:lnTo>
                  <a:lnTo>
                    <a:pt x="1571" y="301"/>
                  </a:lnTo>
                  <a:lnTo>
                    <a:pt x="1590" y="303"/>
                  </a:lnTo>
                  <a:lnTo>
                    <a:pt x="1609" y="305"/>
                  </a:lnTo>
                  <a:lnTo>
                    <a:pt x="1627" y="310"/>
                  </a:lnTo>
                  <a:lnTo>
                    <a:pt x="1646" y="316"/>
                  </a:lnTo>
                  <a:lnTo>
                    <a:pt x="1655" y="323"/>
                  </a:lnTo>
                  <a:lnTo>
                    <a:pt x="1659" y="328"/>
                  </a:lnTo>
                  <a:lnTo>
                    <a:pt x="1664" y="333"/>
                  </a:lnTo>
                  <a:lnTo>
                    <a:pt x="1667" y="339"/>
                  </a:lnTo>
                  <a:lnTo>
                    <a:pt x="1671" y="348"/>
                  </a:lnTo>
                  <a:lnTo>
                    <a:pt x="1671" y="356"/>
                  </a:lnTo>
                  <a:lnTo>
                    <a:pt x="1662" y="373"/>
                  </a:lnTo>
                  <a:lnTo>
                    <a:pt x="1651" y="383"/>
                  </a:lnTo>
                  <a:lnTo>
                    <a:pt x="1642" y="388"/>
                  </a:lnTo>
                  <a:lnTo>
                    <a:pt x="1632" y="392"/>
                  </a:lnTo>
                  <a:lnTo>
                    <a:pt x="1620" y="395"/>
                  </a:lnTo>
                  <a:lnTo>
                    <a:pt x="1609" y="398"/>
                  </a:lnTo>
                  <a:lnTo>
                    <a:pt x="1597" y="401"/>
                  </a:lnTo>
                  <a:lnTo>
                    <a:pt x="1586" y="404"/>
                  </a:lnTo>
                  <a:lnTo>
                    <a:pt x="1574" y="407"/>
                  </a:lnTo>
                  <a:lnTo>
                    <a:pt x="1563" y="412"/>
                  </a:lnTo>
                  <a:lnTo>
                    <a:pt x="1571" y="436"/>
                  </a:lnTo>
                  <a:lnTo>
                    <a:pt x="1574" y="462"/>
                  </a:lnTo>
                  <a:lnTo>
                    <a:pt x="1575" y="488"/>
                  </a:lnTo>
                  <a:lnTo>
                    <a:pt x="1574" y="513"/>
                  </a:lnTo>
                  <a:lnTo>
                    <a:pt x="1568" y="540"/>
                  </a:lnTo>
                  <a:lnTo>
                    <a:pt x="1561" y="564"/>
                  </a:lnTo>
                  <a:lnTo>
                    <a:pt x="1551" y="588"/>
                  </a:lnTo>
                  <a:lnTo>
                    <a:pt x="1540" y="609"/>
                  </a:lnTo>
                  <a:lnTo>
                    <a:pt x="1534" y="612"/>
                  </a:lnTo>
                  <a:lnTo>
                    <a:pt x="1529" y="616"/>
                  </a:lnTo>
                  <a:lnTo>
                    <a:pt x="1523" y="620"/>
                  </a:lnTo>
                  <a:lnTo>
                    <a:pt x="1519" y="626"/>
                  </a:lnTo>
                  <a:lnTo>
                    <a:pt x="1513" y="631"/>
                  </a:lnTo>
                  <a:lnTo>
                    <a:pt x="1507" y="638"/>
                  </a:lnTo>
                  <a:lnTo>
                    <a:pt x="1502" y="644"/>
                  </a:lnTo>
                  <a:lnTo>
                    <a:pt x="1495" y="650"/>
                  </a:lnTo>
                  <a:lnTo>
                    <a:pt x="1491" y="652"/>
                  </a:lnTo>
                  <a:lnTo>
                    <a:pt x="1488" y="654"/>
                  </a:lnTo>
                  <a:lnTo>
                    <a:pt x="1484" y="655"/>
                  </a:lnTo>
                  <a:lnTo>
                    <a:pt x="1480" y="657"/>
                  </a:lnTo>
                  <a:lnTo>
                    <a:pt x="1474" y="660"/>
                  </a:lnTo>
                  <a:lnTo>
                    <a:pt x="1469" y="661"/>
                  </a:lnTo>
                  <a:lnTo>
                    <a:pt x="1463" y="664"/>
                  </a:lnTo>
                  <a:lnTo>
                    <a:pt x="1458" y="667"/>
                  </a:lnTo>
                  <a:lnTo>
                    <a:pt x="1451" y="669"/>
                  </a:lnTo>
                  <a:lnTo>
                    <a:pt x="1445" y="671"/>
                  </a:lnTo>
                  <a:lnTo>
                    <a:pt x="1438" y="672"/>
                  </a:lnTo>
                  <a:lnTo>
                    <a:pt x="1431" y="673"/>
                  </a:lnTo>
                  <a:lnTo>
                    <a:pt x="1431" y="584"/>
                  </a:lnTo>
                  <a:lnTo>
                    <a:pt x="1434" y="581"/>
                  </a:lnTo>
                  <a:lnTo>
                    <a:pt x="1436" y="580"/>
                  </a:lnTo>
                  <a:lnTo>
                    <a:pt x="1438" y="578"/>
                  </a:lnTo>
                  <a:lnTo>
                    <a:pt x="1442" y="577"/>
                  </a:lnTo>
                  <a:lnTo>
                    <a:pt x="1453" y="553"/>
                  </a:lnTo>
                  <a:lnTo>
                    <a:pt x="1461" y="526"/>
                  </a:lnTo>
                  <a:lnTo>
                    <a:pt x="1465" y="500"/>
                  </a:lnTo>
                  <a:lnTo>
                    <a:pt x="1461" y="473"/>
                  </a:lnTo>
                  <a:lnTo>
                    <a:pt x="1458" y="466"/>
                  </a:lnTo>
                  <a:lnTo>
                    <a:pt x="1450" y="471"/>
                  </a:lnTo>
                  <a:lnTo>
                    <a:pt x="1443" y="475"/>
                  </a:lnTo>
                  <a:lnTo>
                    <a:pt x="1437" y="481"/>
                  </a:lnTo>
                  <a:lnTo>
                    <a:pt x="1431" y="486"/>
                  </a:lnTo>
                  <a:lnTo>
                    <a:pt x="1427" y="493"/>
                  </a:lnTo>
                  <a:lnTo>
                    <a:pt x="1421" y="500"/>
                  </a:lnTo>
                  <a:lnTo>
                    <a:pt x="1416" y="506"/>
                  </a:lnTo>
                  <a:lnTo>
                    <a:pt x="1410" y="513"/>
                  </a:lnTo>
                  <a:lnTo>
                    <a:pt x="1402" y="535"/>
                  </a:lnTo>
                  <a:lnTo>
                    <a:pt x="1398" y="559"/>
                  </a:lnTo>
                  <a:lnTo>
                    <a:pt x="1398" y="581"/>
                  </a:lnTo>
                  <a:lnTo>
                    <a:pt x="1406" y="602"/>
                  </a:lnTo>
                  <a:lnTo>
                    <a:pt x="1414" y="600"/>
                  </a:lnTo>
                  <a:lnTo>
                    <a:pt x="1421" y="595"/>
                  </a:lnTo>
                  <a:lnTo>
                    <a:pt x="1427" y="589"/>
                  </a:lnTo>
                  <a:lnTo>
                    <a:pt x="1431" y="584"/>
                  </a:lnTo>
                  <a:lnTo>
                    <a:pt x="1431" y="673"/>
                  </a:lnTo>
                  <a:lnTo>
                    <a:pt x="1421" y="675"/>
                  </a:lnTo>
                  <a:lnTo>
                    <a:pt x="1410" y="673"/>
                  </a:lnTo>
                  <a:lnTo>
                    <a:pt x="1400" y="672"/>
                  </a:lnTo>
                  <a:lnTo>
                    <a:pt x="1391" y="671"/>
                  </a:lnTo>
                  <a:lnTo>
                    <a:pt x="1382" y="668"/>
                  </a:lnTo>
                  <a:lnTo>
                    <a:pt x="1372" y="665"/>
                  </a:lnTo>
                  <a:lnTo>
                    <a:pt x="1363" y="662"/>
                  </a:lnTo>
                  <a:lnTo>
                    <a:pt x="1355" y="659"/>
                  </a:lnTo>
                  <a:lnTo>
                    <a:pt x="1341" y="646"/>
                  </a:lnTo>
                  <a:lnTo>
                    <a:pt x="1327" y="631"/>
                  </a:lnTo>
                  <a:lnTo>
                    <a:pt x="1316" y="615"/>
                  </a:lnTo>
                  <a:lnTo>
                    <a:pt x="1306" y="599"/>
                  </a:lnTo>
                  <a:lnTo>
                    <a:pt x="1298" y="580"/>
                  </a:lnTo>
                  <a:lnTo>
                    <a:pt x="1292" y="561"/>
                  </a:lnTo>
                  <a:lnTo>
                    <a:pt x="1289" y="541"/>
                  </a:lnTo>
                  <a:lnTo>
                    <a:pt x="1289" y="519"/>
                  </a:lnTo>
                  <a:lnTo>
                    <a:pt x="1289" y="511"/>
                  </a:lnTo>
                  <a:lnTo>
                    <a:pt x="1292" y="502"/>
                  </a:lnTo>
                  <a:lnTo>
                    <a:pt x="1295" y="493"/>
                  </a:lnTo>
                  <a:lnTo>
                    <a:pt x="1294" y="482"/>
                  </a:lnTo>
                  <a:lnTo>
                    <a:pt x="1299" y="468"/>
                  </a:lnTo>
                  <a:lnTo>
                    <a:pt x="1304" y="456"/>
                  </a:lnTo>
                  <a:lnTo>
                    <a:pt x="1310" y="443"/>
                  </a:lnTo>
                  <a:lnTo>
                    <a:pt x="1318" y="432"/>
                  </a:lnTo>
                  <a:lnTo>
                    <a:pt x="1325" y="420"/>
                  </a:lnTo>
                  <a:lnTo>
                    <a:pt x="1334" y="409"/>
                  </a:lnTo>
                  <a:lnTo>
                    <a:pt x="1344" y="397"/>
                  </a:lnTo>
                  <a:lnTo>
                    <a:pt x="1355" y="386"/>
                  </a:lnTo>
                  <a:lnTo>
                    <a:pt x="1337" y="383"/>
                  </a:lnTo>
                  <a:lnTo>
                    <a:pt x="1318" y="383"/>
                  </a:lnTo>
                  <a:lnTo>
                    <a:pt x="1299" y="383"/>
                  </a:lnTo>
                  <a:lnTo>
                    <a:pt x="1280" y="383"/>
                  </a:lnTo>
                  <a:lnTo>
                    <a:pt x="1261" y="384"/>
                  </a:lnTo>
                  <a:lnTo>
                    <a:pt x="1241" y="387"/>
                  </a:lnTo>
                  <a:lnTo>
                    <a:pt x="1223" y="389"/>
                  </a:lnTo>
                  <a:lnTo>
                    <a:pt x="1203" y="391"/>
                  </a:lnTo>
                  <a:lnTo>
                    <a:pt x="1196" y="392"/>
                  </a:lnTo>
                  <a:lnTo>
                    <a:pt x="1188" y="395"/>
                  </a:lnTo>
                  <a:lnTo>
                    <a:pt x="1181" y="397"/>
                  </a:lnTo>
                  <a:lnTo>
                    <a:pt x="1175" y="403"/>
                  </a:lnTo>
                  <a:lnTo>
                    <a:pt x="1160" y="422"/>
                  </a:lnTo>
                  <a:lnTo>
                    <a:pt x="1145" y="441"/>
                  </a:lnTo>
                  <a:lnTo>
                    <a:pt x="1130" y="460"/>
                  </a:lnTo>
                  <a:lnTo>
                    <a:pt x="1115" y="479"/>
                  </a:lnTo>
                  <a:lnTo>
                    <a:pt x="1099" y="498"/>
                  </a:lnTo>
                  <a:lnTo>
                    <a:pt x="1084" y="518"/>
                  </a:lnTo>
                  <a:lnTo>
                    <a:pt x="1068" y="536"/>
                  </a:lnTo>
                  <a:lnTo>
                    <a:pt x="1053" y="5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7"/>
            <p:cNvSpPr>
              <a:spLocks/>
            </p:cNvSpPr>
            <p:nvPr>
              <p:custDataLst>
                <p:tags r:id="rId9"/>
              </p:custDataLst>
            </p:nvPr>
          </p:nvSpPr>
          <p:spPr bwMode="auto">
            <a:xfrm>
              <a:off x="3157" y="3294"/>
              <a:ext cx="449" cy="502"/>
            </a:xfrm>
            <a:custGeom>
              <a:avLst/>
              <a:gdLst>
                <a:gd name="T0" fmla="*/ 174 w 898"/>
                <a:gd name="T1" fmla="*/ 1001 h 1003"/>
                <a:gd name="T2" fmla="*/ 158 w 898"/>
                <a:gd name="T3" fmla="*/ 995 h 1003"/>
                <a:gd name="T4" fmla="*/ 141 w 898"/>
                <a:gd name="T5" fmla="*/ 988 h 1003"/>
                <a:gd name="T6" fmla="*/ 122 w 898"/>
                <a:gd name="T7" fmla="*/ 982 h 1003"/>
                <a:gd name="T8" fmla="*/ 102 w 898"/>
                <a:gd name="T9" fmla="*/ 971 h 1003"/>
                <a:gd name="T10" fmla="*/ 81 w 898"/>
                <a:gd name="T11" fmla="*/ 957 h 1003"/>
                <a:gd name="T12" fmla="*/ 60 w 898"/>
                <a:gd name="T13" fmla="*/ 942 h 1003"/>
                <a:gd name="T14" fmla="*/ 39 w 898"/>
                <a:gd name="T15" fmla="*/ 922 h 1003"/>
                <a:gd name="T16" fmla="*/ 15 w 898"/>
                <a:gd name="T17" fmla="*/ 885 h 1003"/>
                <a:gd name="T18" fmla="*/ 0 w 898"/>
                <a:gd name="T19" fmla="*/ 824 h 1003"/>
                <a:gd name="T20" fmla="*/ 17 w 898"/>
                <a:gd name="T21" fmla="*/ 767 h 1003"/>
                <a:gd name="T22" fmla="*/ 51 w 898"/>
                <a:gd name="T23" fmla="*/ 715 h 1003"/>
                <a:gd name="T24" fmla="*/ 87 w 898"/>
                <a:gd name="T25" fmla="*/ 666 h 1003"/>
                <a:gd name="T26" fmla="*/ 124 w 898"/>
                <a:gd name="T27" fmla="*/ 616 h 1003"/>
                <a:gd name="T28" fmla="*/ 144 w 898"/>
                <a:gd name="T29" fmla="*/ 580 h 1003"/>
                <a:gd name="T30" fmla="*/ 204 w 898"/>
                <a:gd name="T31" fmla="*/ 505 h 1003"/>
                <a:gd name="T32" fmla="*/ 263 w 898"/>
                <a:gd name="T33" fmla="*/ 431 h 1003"/>
                <a:gd name="T34" fmla="*/ 322 w 898"/>
                <a:gd name="T35" fmla="*/ 355 h 1003"/>
                <a:gd name="T36" fmla="*/ 382 w 898"/>
                <a:gd name="T37" fmla="*/ 279 h 1003"/>
                <a:gd name="T38" fmla="*/ 444 w 898"/>
                <a:gd name="T39" fmla="*/ 205 h 1003"/>
                <a:gd name="T40" fmla="*/ 508 w 898"/>
                <a:gd name="T41" fmla="*/ 133 h 1003"/>
                <a:gd name="T42" fmla="*/ 578 w 898"/>
                <a:gd name="T43" fmla="*/ 64 h 1003"/>
                <a:gd name="T44" fmla="*/ 650 w 898"/>
                <a:gd name="T45" fmla="*/ 0 h 1003"/>
                <a:gd name="T46" fmla="*/ 684 w 898"/>
                <a:gd name="T47" fmla="*/ 6 h 1003"/>
                <a:gd name="T48" fmla="*/ 715 w 898"/>
                <a:gd name="T49" fmla="*/ 15 h 1003"/>
                <a:gd name="T50" fmla="*/ 744 w 898"/>
                <a:gd name="T51" fmla="*/ 25 h 1003"/>
                <a:gd name="T52" fmla="*/ 770 w 898"/>
                <a:gd name="T53" fmla="*/ 40 h 1003"/>
                <a:gd name="T54" fmla="*/ 795 w 898"/>
                <a:gd name="T55" fmla="*/ 56 h 1003"/>
                <a:gd name="T56" fmla="*/ 820 w 898"/>
                <a:gd name="T57" fmla="*/ 75 h 1003"/>
                <a:gd name="T58" fmla="*/ 843 w 898"/>
                <a:gd name="T59" fmla="*/ 95 h 1003"/>
                <a:gd name="T60" fmla="*/ 866 w 898"/>
                <a:gd name="T61" fmla="*/ 118 h 1003"/>
                <a:gd name="T62" fmla="*/ 874 w 898"/>
                <a:gd name="T63" fmla="*/ 131 h 1003"/>
                <a:gd name="T64" fmla="*/ 888 w 898"/>
                <a:gd name="T65" fmla="*/ 144 h 1003"/>
                <a:gd name="T66" fmla="*/ 893 w 898"/>
                <a:gd name="T67" fmla="*/ 166 h 1003"/>
                <a:gd name="T68" fmla="*/ 898 w 898"/>
                <a:gd name="T69" fmla="*/ 190 h 1003"/>
                <a:gd name="T70" fmla="*/ 823 w 898"/>
                <a:gd name="T71" fmla="*/ 292 h 1003"/>
                <a:gd name="T72" fmla="*/ 747 w 898"/>
                <a:gd name="T73" fmla="*/ 394 h 1003"/>
                <a:gd name="T74" fmla="*/ 670 w 898"/>
                <a:gd name="T75" fmla="*/ 493 h 1003"/>
                <a:gd name="T76" fmla="*/ 591 w 898"/>
                <a:gd name="T77" fmla="*/ 592 h 1003"/>
                <a:gd name="T78" fmla="*/ 512 w 898"/>
                <a:gd name="T79" fmla="*/ 689 h 1003"/>
                <a:gd name="T80" fmla="*/ 431 w 898"/>
                <a:gd name="T81" fmla="*/ 786 h 1003"/>
                <a:gd name="T82" fmla="*/ 348 w 898"/>
                <a:gd name="T83" fmla="*/ 883 h 1003"/>
                <a:gd name="T84" fmla="*/ 264 w 898"/>
                <a:gd name="T85" fmla="*/ 981 h 1003"/>
                <a:gd name="T86" fmla="*/ 254 w 898"/>
                <a:gd name="T87" fmla="*/ 985 h 1003"/>
                <a:gd name="T88" fmla="*/ 243 w 898"/>
                <a:gd name="T89" fmla="*/ 990 h 1003"/>
                <a:gd name="T90" fmla="*/ 233 w 898"/>
                <a:gd name="T91" fmla="*/ 997 h 1003"/>
                <a:gd name="T92" fmla="*/ 219 w 898"/>
                <a:gd name="T93" fmla="*/ 1003 h 1003"/>
                <a:gd name="T94" fmla="*/ 211 w 898"/>
                <a:gd name="T95" fmla="*/ 1000 h 1003"/>
                <a:gd name="T96" fmla="*/ 203 w 898"/>
                <a:gd name="T97" fmla="*/ 1001 h 1003"/>
                <a:gd name="T98" fmla="*/ 193 w 898"/>
                <a:gd name="T99" fmla="*/ 1002 h 1003"/>
                <a:gd name="T100" fmla="*/ 182 w 898"/>
                <a:gd name="T10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8" h="1003">
                  <a:moveTo>
                    <a:pt x="182" y="1003"/>
                  </a:moveTo>
                  <a:lnTo>
                    <a:pt x="174" y="1001"/>
                  </a:lnTo>
                  <a:lnTo>
                    <a:pt x="166" y="997"/>
                  </a:lnTo>
                  <a:lnTo>
                    <a:pt x="158" y="995"/>
                  </a:lnTo>
                  <a:lnTo>
                    <a:pt x="149" y="991"/>
                  </a:lnTo>
                  <a:lnTo>
                    <a:pt x="141" y="988"/>
                  </a:lnTo>
                  <a:lnTo>
                    <a:pt x="132" y="985"/>
                  </a:lnTo>
                  <a:lnTo>
                    <a:pt x="122" y="982"/>
                  </a:lnTo>
                  <a:lnTo>
                    <a:pt x="112" y="979"/>
                  </a:lnTo>
                  <a:lnTo>
                    <a:pt x="102" y="971"/>
                  </a:lnTo>
                  <a:lnTo>
                    <a:pt x="91" y="964"/>
                  </a:lnTo>
                  <a:lnTo>
                    <a:pt x="81" y="957"/>
                  </a:lnTo>
                  <a:lnTo>
                    <a:pt x="70" y="949"/>
                  </a:lnTo>
                  <a:lnTo>
                    <a:pt x="60" y="942"/>
                  </a:lnTo>
                  <a:lnTo>
                    <a:pt x="50" y="933"/>
                  </a:lnTo>
                  <a:lnTo>
                    <a:pt x="39" y="922"/>
                  </a:lnTo>
                  <a:lnTo>
                    <a:pt x="29" y="910"/>
                  </a:lnTo>
                  <a:lnTo>
                    <a:pt x="15" y="885"/>
                  </a:lnTo>
                  <a:lnTo>
                    <a:pt x="5" y="857"/>
                  </a:lnTo>
                  <a:lnTo>
                    <a:pt x="0" y="824"/>
                  </a:lnTo>
                  <a:lnTo>
                    <a:pt x="2" y="795"/>
                  </a:lnTo>
                  <a:lnTo>
                    <a:pt x="17" y="767"/>
                  </a:lnTo>
                  <a:lnTo>
                    <a:pt x="34" y="740"/>
                  </a:lnTo>
                  <a:lnTo>
                    <a:pt x="51" y="715"/>
                  </a:lnTo>
                  <a:lnTo>
                    <a:pt x="68" y="691"/>
                  </a:lnTo>
                  <a:lnTo>
                    <a:pt x="87" y="666"/>
                  </a:lnTo>
                  <a:lnTo>
                    <a:pt x="105" y="641"/>
                  </a:lnTo>
                  <a:lnTo>
                    <a:pt x="124" y="616"/>
                  </a:lnTo>
                  <a:lnTo>
                    <a:pt x="141" y="589"/>
                  </a:lnTo>
                  <a:lnTo>
                    <a:pt x="144" y="580"/>
                  </a:lnTo>
                  <a:lnTo>
                    <a:pt x="174" y="543"/>
                  </a:lnTo>
                  <a:lnTo>
                    <a:pt x="204" y="505"/>
                  </a:lnTo>
                  <a:lnTo>
                    <a:pt x="234" y="469"/>
                  </a:lnTo>
                  <a:lnTo>
                    <a:pt x="263" y="431"/>
                  </a:lnTo>
                  <a:lnTo>
                    <a:pt x="293" y="393"/>
                  </a:lnTo>
                  <a:lnTo>
                    <a:pt x="322" y="355"/>
                  </a:lnTo>
                  <a:lnTo>
                    <a:pt x="352" y="317"/>
                  </a:lnTo>
                  <a:lnTo>
                    <a:pt x="382" y="279"/>
                  </a:lnTo>
                  <a:lnTo>
                    <a:pt x="413" y="242"/>
                  </a:lnTo>
                  <a:lnTo>
                    <a:pt x="444" y="205"/>
                  </a:lnTo>
                  <a:lnTo>
                    <a:pt x="476" y="168"/>
                  </a:lnTo>
                  <a:lnTo>
                    <a:pt x="508" y="133"/>
                  </a:lnTo>
                  <a:lnTo>
                    <a:pt x="542" y="98"/>
                  </a:lnTo>
                  <a:lnTo>
                    <a:pt x="578" y="64"/>
                  </a:lnTo>
                  <a:lnTo>
                    <a:pt x="613" y="32"/>
                  </a:lnTo>
                  <a:lnTo>
                    <a:pt x="650" y="0"/>
                  </a:lnTo>
                  <a:lnTo>
                    <a:pt x="667" y="2"/>
                  </a:lnTo>
                  <a:lnTo>
                    <a:pt x="684" y="6"/>
                  </a:lnTo>
                  <a:lnTo>
                    <a:pt x="700" y="10"/>
                  </a:lnTo>
                  <a:lnTo>
                    <a:pt x="715" y="15"/>
                  </a:lnTo>
                  <a:lnTo>
                    <a:pt x="729" y="19"/>
                  </a:lnTo>
                  <a:lnTo>
                    <a:pt x="744" y="25"/>
                  </a:lnTo>
                  <a:lnTo>
                    <a:pt x="756" y="32"/>
                  </a:lnTo>
                  <a:lnTo>
                    <a:pt x="770" y="40"/>
                  </a:lnTo>
                  <a:lnTo>
                    <a:pt x="783" y="47"/>
                  </a:lnTo>
                  <a:lnTo>
                    <a:pt x="795" y="56"/>
                  </a:lnTo>
                  <a:lnTo>
                    <a:pt x="808" y="65"/>
                  </a:lnTo>
                  <a:lnTo>
                    <a:pt x="820" y="75"/>
                  </a:lnTo>
                  <a:lnTo>
                    <a:pt x="831" y="85"/>
                  </a:lnTo>
                  <a:lnTo>
                    <a:pt x="843" y="95"/>
                  </a:lnTo>
                  <a:lnTo>
                    <a:pt x="854" y="107"/>
                  </a:lnTo>
                  <a:lnTo>
                    <a:pt x="866" y="118"/>
                  </a:lnTo>
                  <a:lnTo>
                    <a:pt x="870" y="125"/>
                  </a:lnTo>
                  <a:lnTo>
                    <a:pt x="874" y="131"/>
                  </a:lnTo>
                  <a:lnTo>
                    <a:pt x="880" y="137"/>
                  </a:lnTo>
                  <a:lnTo>
                    <a:pt x="888" y="144"/>
                  </a:lnTo>
                  <a:lnTo>
                    <a:pt x="890" y="155"/>
                  </a:lnTo>
                  <a:lnTo>
                    <a:pt x="893" y="166"/>
                  </a:lnTo>
                  <a:lnTo>
                    <a:pt x="897" y="177"/>
                  </a:lnTo>
                  <a:lnTo>
                    <a:pt x="898" y="190"/>
                  </a:lnTo>
                  <a:lnTo>
                    <a:pt x="860" y="242"/>
                  </a:lnTo>
                  <a:lnTo>
                    <a:pt x="823" y="292"/>
                  </a:lnTo>
                  <a:lnTo>
                    <a:pt x="785" y="343"/>
                  </a:lnTo>
                  <a:lnTo>
                    <a:pt x="747" y="394"/>
                  </a:lnTo>
                  <a:lnTo>
                    <a:pt x="708" y="443"/>
                  </a:lnTo>
                  <a:lnTo>
                    <a:pt x="670" y="493"/>
                  </a:lnTo>
                  <a:lnTo>
                    <a:pt x="631" y="542"/>
                  </a:lnTo>
                  <a:lnTo>
                    <a:pt x="591" y="592"/>
                  </a:lnTo>
                  <a:lnTo>
                    <a:pt x="552" y="640"/>
                  </a:lnTo>
                  <a:lnTo>
                    <a:pt x="512" y="689"/>
                  </a:lnTo>
                  <a:lnTo>
                    <a:pt x="472" y="738"/>
                  </a:lnTo>
                  <a:lnTo>
                    <a:pt x="431" y="786"/>
                  </a:lnTo>
                  <a:lnTo>
                    <a:pt x="390" y="835"/>
                  </a:lnTo>
                  <a:lnTo>
                    <a:pt x="348" y="883"/>
                  </a:lnTo>
                  <a:lnTo>
                    <a:pt x="307" y="933"/>
                  </a:lnTo>
                  <a:lnTo>
                    <a:pt x="264" y="981"/>
                  </a:lnTo>
                  <a:lnTo>
                    <a:pt x="258" y="982"/>
                  </a:lnTo>
                  <a:lnTo>
                    <a:pt x="254" y="985"/>
                  </a:lnTo>
                  <a:lnTo>
                    <a:pt x="249" y="988"/>
                  </a:lnTo>
                  <a:lnTo>
                    <a:pt x="243" y="990"/>
                  </a:lnTo>
                  <a:lnTo>
                    <a:pt x="239" y="994"/>
                  </a:lnTo>
                  <a:lnTo>
                    <a:pt x="233" y="997"/>
                  </a:lnTo>
                  <a:lnTo>
                    <a:pt x="226" y="1001"/>
                  </a:lnTo>
                  <a:lnTo>
                    <a:pt x="219" y="1003"/>
                  </a:lnTo>
                  <a:lnTo>
                    <a:pt x="216" y="1001"/>
                  </a:lnTo>
                  <a:lnTo>
                    <a:pt x="211" y="1000"/>
                  </a:lnTo>
                  <a:lnTo>
                    <a:pt x="208" y="1000"/>
                  </a:lnTo>
                  <a:lnTo>
                    <a:pt x="203" y="1001"/>
                  </a:lnTo>
                  <a:lnTo>
                    <a:pt x="197" y="1001"/>
                  </a:lnTo>
                  <a:lnTo>
                    <a:pt x="193" y="1002"/>
                  </a:lnTo>
                  <a:lnTo>
                    <a:pt x="187" y="1003"/>
                  </a:lnTo>
                  <a:lnTo>
                    <a:pt x="182" y="1003"/>
                  </a:lnTo>
                  <a:close/>
                </a:path>
              </a:pathLst>
            </a:custGeom>
            <a:solidFill>
              <a:srgbClr val="00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 name="Freeform 18"/>
            <p:cNvSpPr>
              <a:spLocks/>
            </p:cNvSpPr>
            <p:nvPr>
              <p:custDataLst>
                <p:tags r:id="rId10"/>
              </p:custDataLst>
            </p:nvPr>
          </p:nvSpPr>
          <p:spPr bwMode="auto">
            <a:xfrm>
              <a:off x="3181" y="3698"/>
              <a:ext cx="94" cy="83"/>
            </a:xfrm>
            <a:custGeom>
              <a:avLst/>
              <a:gdLst>
                <a:gd name="T0" fmla="*/ 180 w 189"/>
                <a:gd name="T1" fmla="*/ 167 h 167"/>
                <a:gd name="T2" fmla="*/ 169 w 189"/>
                <a:gd name="T3" fmla="*/ 144 h 167"/>
                <a:gd name="T4" fmla="*/ 155 w 189"/>
                <a:gd name="T5" fmla="*/ 122 h 167"/>
                <a:gd name="T6" fmla="*/ 139 w 189"/>
                <a:gd name="T7" fmla="*/ 101 h 167"/>
                <a:gd name="T8" fmla="*/ 120 w 189"/>
                <a:gd name="T9" fmla="*/ 82 h 167"/>
                <a:gd name="T10" fmla="*/ 101 w 189"/>
                <a:gd name="T11" fmla="*/ 65 h 167"/>
                <a:gd name="T12" fmla="*/ 79 w 189"/>
                <a:gd name="T13" fmla="*/ 48 h 167"/>
                <a:gd name="T14" fmla="*/ 56 w 189"/>
                <a:gd name="T15" fmla="*/ 33 h 167"/>
                <a:gd name="T16" fmla="*/ 32 w 189"/>
                <a:gd name="T17" fmla="*/ 21 h 167"/>
                <a:gd name="T18" fmla="*/ 26 w 189"/>
                <a:gd name="T19" fmla="*/ 21 h 167"/>
                <a:gd name="T20" fmla="*/ 20 w 189"/>
                <a:gd name="T21" fmla="*/ 20 h 167"/>
                <a:gd name="T22" fmla="*/ 13 w 189"/>
                <a:gd name="T23" fmla="*/ 17 h 167"/>
                <a:gd name="T24" fmla="*/ 4 w 189"/>
                <a:gd name="T25" fmla="*/ 15 h 167"/>
                <a:gd name="T26" fmla="*/ 0 w 189"/>
                <a:gd name="T27" fmla="*/ 9 h 167"/>
                <a:gd name="T28" fmla="*/ 2 w 189"/>
                <a:gd name="T29" fmla="*/ 1 h 167"/>
                <a:gd name="T30" fmla="*/ 9 w 189"/>
                <a:gd name="T31" fmla="*/ 0 h 167"/>
                <a:gd name="T32" fmla="*/ 14 w 189"/>
                <a:gd name="T33" fmla="*/ 0 h 167"/>
                <a:gd name="T34" fmla="*/ 21 w 189"/>
                <a:gd name="T35" fmla="*/ 0 h 167"/>
                <a:gd name="T36" fmla="*/ 27 w 189"/>
                <a:gd name="T37" fmla="*/ 1 h 167"/>
                <a:gd name="T38" fmla="*/ 34 w 189"/>
                <a:gd name="T39" fmla="*/ 2 h 167"/>
                <a:gd name="T40" fmla="*/ 41 w 189"/>
                <a:gd name="T41" fmla="*/ 5 h 167"/>
                <a:gd name="T42" fmla="*/ 48 w 189"/>
                <a:gd name="T43" fmla="*/ 7 h 167"/>
                <a:gd name="T44" fmla="*/ 56 w 189"/>
                <a:gd name="T45" fmla="*/ 9 h 167"/>
                <a:gd name="T46" fmla="*/ 60 w 189"/>
                <a:gd name="T47" fmla="*/ 12 h 167"/>
                <a:gd name="T48" fmla="*/ 65 w 189"/>
                <a:gd name="T49" fmla="*/ 15 h 167"/>
                <a:gd name="T50" fmla="*/ 70 w 189"/>
                <a:gd name="T51" fmla="*/ 18 h 167"/>
                <a:gd name="T52" fmla="*/ 74 w 189"/>
                <a:gd name="T53" fmla="*/ 22 h 167"/>
                <a:gd name="T54" fmla="*/ 79 w 189"/>
                <a:gd name="T55" fmla="*/ 25 h 167"/>
                <a:gd name="T56" fmla="*/ 83 w 189"/>
                <a:gd name="T57" fmla="*/ 30 h 167"/>
                <a:gd name="T58" fmla="*/ 89 w 189"/>
                <a:gd name="T59" fmla="*/ 35 h 167"/>
                <a:gd name="T60" fmla="*/ 94 w 189"/>
                <a:gd name="T61" fmla="*/ 39 h 167"/>
                <a:gd name="T62" fmla="*/ 103 w 189"/>
                <a:gd name="T63" fmla="*/ 40 h 167"/>
                <a:gd name="T64" fmla="*/ 117 w 189"/>
                <a:gd name="T65" fmla="*/ 51 h 167"/>
                <a:gd name="T66" fmla="*/ 131 w 189"/>
                <a:gd name="T67" fmla="*/ 63 h 167"/>
                <a:gd name="T68" fmla="*/ 142 w 189"/>
                <a:gd name="T69" fmla="*/ 76 h 167"/>
                <a:gd name="T70" fmla="*/ 154 w 189"/>
                <a:gd name="T71" fmla="*/ 90 h 167"/>
                <a:gd name="T72" fmla="*/ 164 w 189"/>
                <a:gd name="T73" fmla="*/ 104 h 167"/>
                <a:gd name="T74" fmla="*/ 174 w 189"/>
                <a:gd name="T75" fmla="*/ 119 h 167"/>
                <a:gd name="T76" fmla="*/ 183 w 189"/>
                <a:gd name="T77" fmla="*/ 135 h 167"/>
                <a:gd name="T78" fmla="*/ 189 w 189"/>
                <a:gd name="T79" fmla="*/ 151 h 167"/>
                <a:gd name="T80" fmla="*/ 180 w 189"/>
                <a:gd name="T81"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167">
                  <a:moveTo>
                    <a:pt x="180" y="167"/>
                  </a:moveTo>
                  <a:lnTo>
                    <a:pt x="169" y="144"/>
                  </a:lnTo>
                  <a:lnTo>
                    <a:pt x="155" y="122"/>
                  </a:lnTo>
                  <a:lnTo>
                    <a:pt x="139" y="101"/>
                  </a:lnTo>
                  <a:lnTo>
                    <a:pt x="120" y="82"/>
                  </a:lnTo>
                  <a:lnTo>
                    <a:pt x="101" y="65"/>
                  </a:lnTo>
                  <a:lnTo>
                    <a:pt x="79" y="48"/>
                  </a:lnTo>
                  <a:lnTo>
                    <a:pt x="56" y="33"/>
                  </a:lnTo>
                  <a:lnTo>
                    <a:pt x="32" y="21"/>
                  </a:lnTo>
                  <a:lnTo>
                    <a:pt x="26" y="21"/>
                  </a:lnTo>
                  <a:lnTo>
                    <a:pt x="20" y="20"/>
                  </a:lnTo>
                  <a:lnTo>
                    <a:pt x="13" y="17"/>
                  </a:lnTo>
                  <a:lnTo>
                    <a:pt x="4" y="15"/>
                  </a:lnTo>
                  <a:lnTo>
                    <a:pt x="0" y="9"/>
                  </a:lnTo>
                  <a:lnTo>
                    <a:pt x="2" y="1"/>
                  </a:lnTo>
                  <a:lnTo>
                    <a:pt x="9" y="0"/>
                  </a:lnTo>
                  <a:lnTo>
                    <a:pt x="14" y="0"/>
                  </a:lnTo>
                  <a:lnTo>
                    <a:pt x="21" y="0"/>
                  </a:lnTo>
                  <a:lnTo>
                    <a:pt x="27" y="1"/>
                  </a:lnTo>
                  <a:lnTo>
                    <a:pt x="34" y="2"/>
                  </a:lnTo>
                  <a:lnTo>
                    <a:pt x="41" y="5"/>
                  </a:lnTo>
                  <a:lnTo>
                    <a:pt x="48" y="7"/>
                  </a:lnTo>
                  <a:lnTo>
                    <a:pt x="56" y="9"/>
                  </a:lnTo>
                  <a:lnTo>
                    <a:pt x="60" y="12"/>
                  </a:lnTo>
                  <a:lnTo>
                    <a:pt x="65" y="15"/>
                  </a:lnTo>
                  <a:lnTo>
                    <a:pt x="70" y="18"/>
                  </a:lnTo>
                  <a:lnTo>
                    <a:pt x="74" y="22"/>
                  </a:lnTo>
                  <a:lnTo>
                    <a:pt x="79" y="25"/>
                  </a:lnTo>
                  <a:lnTo>
                    <a:pt x="83" y="30"/>
                  </a:lnTo>
                  <a:lnTo>
                    <a:pt x="89" y="35"/>
                  </a:lnTo>
                  <a:lnTo>
                    <a:pt x="94" y="39"/>
                  </a:lnTo>
                  <a:lnTo>
                    <a:pt x="103" y="40"/>
                  </a:lnTo>
                  <a:lnTo>
                    <a:pt x="117" y="51"/>
                  </a:lnTo>
                  <a:lnTo>
                    <a:pt x="131" y="63"/>
                  </a:lnTo>
                  <a:lnTo>
                    <a:pt x="142" y="76"/>
                  </a:lnTo>
                  <a:lnTo>
                    <a:pt x="154" y="90"/>
                  </a:lnTo>
                  <a:lnTo>
                    <a:pt x="164" y="104"/>
                  </a:lnTo>
                  <a:lnTo>
                    <a:pt x="174" y="119"/>
                  </a:lnTo>
                  <a:lnTo>
                    <a:pt x="183" y="135"/>
                  </a:lnTo>
                  <a:lnTo>
                    <a:pt x="189" y="151"/>
                  </a:lnTo>
                  <a:lnTo>
                    <a:pt x="180" y="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 name="Freeform 24"/>
            <p:cNvSpPr>
              <a:spLocks/>
            </p:cNvSpPr>
            <p:nvPr>
              <p:custDataLst>
                <p:tags r:id="rId11"/>
              </p:custDataLst>
            </p:nvPr>
          </p:nvSpPr>
          <p:spPr bwMode="auto">
            <a:xfrm>
              <a:off x="3519" y="3025"/>
              <a:ext cx="292" cy="326"/>
            </a:xfrm>
            <a:custGeom>
              <a:avLst/>
              <a:gdLst>
                <a:gd name="T0" fmla="*/ 147 w 584"/>
                <a:gd name="T1" fmla="*/ 626 h 652"/>
                <a:gd name="T2" fmla="*/ 106 w 584"/>
                <a:gd name="T3" fmla="*/ 593 h 652"/>
                <a:gd name="T4" fmla="*/ 59 w 584"/>
                <a:gd name="T5" fmla="*/ 560 h 652"/>
                <a:gd name="T6" fmla="*/ 38 w 584"/>
                <a:gd name="T7" fmla="*/ 550 h 652"/>
                <a:gd name="T8" fmla="*/ 16 w 584"/>
                <a:gd name="T9" fmla="*/ 540 h 652"/>
                <a:gd name="T10" fmla="*/ 18 w 584"/>
                <a:gd name="T11" fmla="*/ 505 h 652"/>
                <a:gd name="T12" fmla="*/ 78 w 584"/>
                <a:gd name="T13" fmla="*/ 432 h 652"/>
                <a:gd name="T14" fmla="*/ 141 w 584"/>
                <a:gd name="T15" fmla="*/ 358 h 652"/>
                <a:gd name="T16" fmla="*/ 204 w 584"/>
                <a:gd name="T17" fmla="*/ 284 h 652"/>
                <a:gd name="T18" fmla="*/ 270 w 584"/>
                <a:gd name="T19" fmla="*/ 209 h 652"/>
                <a:gd name="T20" fmla="*/ 335 w 584"/>
                <a:gd name="T21" fmla="*/ 133 h 652"/>
                <a:gd name="T22" fmla="*/ 361 w 584"/>
                <a:gd name="T23" fmla="*/ 114 h 652"/>
                <a:gd name="T24" fmla="*/ 385 w 584"/>
                <a:gd name="T25" fmla="*/ 92 h 652"/>
                <a:gd name="T26" fmla="*/ 419 w 584"/>
                <a:gd name="T27" fmla="*/ 71 h 652"/>
                <a:gd name="T28" fmla="*/ 470 w 584"/>
                <a:gd name="T29" fmla="*/ 44 h 652"/>
                <a:gd name="T30" fmla="*/ 525 w 584"/>
                <a:gd name="T31" fmla="*/ 21 h 652"/>
                <a:gd name="T32" fmla="*/ 555 w 584"/>
                <a:gd name="T33" fmla="*/ 15 h 652"/>
                <a:gd name="T34" fmla="*/ 568 w 584"/>
                <a:gd name="T35" fmla="*/ 8 h 652"/>
                <a:gd name="T36" fmla="*/ 582 w 584"/>
                <a:gd name="T37" fmla="*/ 0 h 652"/>
                <a:gd name="T38" fmla="*/ 576 w 584"/>
                <a:gd name="T39" fmla="*/ 69 h 652"/>
                <a:gd name="T40" fmla="*/ 555 w 584"/>
                <a:gd name="T41" fmla="*/ 160 h 652"/>
                <a:gd name="T42" fmla="*/ 508 w 584"/>
                <a:gd name="T43" fmla="*/ 236 h 652"/>
                <a:gd name="T44" fmla="*/ 478 w 584"/>
                <a:gd name="T45" fmla="*/ 244 h 652"/>
                <a:gd name="T46" fmla="*/ 448 w 584"/>
                <a:gd name="T47" fmla="*/ 249 h 652"/>
                <a:gd name="T48" fmla="*/ 424 w 584"/>
                <a:gd name="T49" fmla="*/ 250 h 652"/>
                <a:gd name="T50" fmla="*/ 441 w 584"/>
                <a:gd name="T51" fmla="*/ 223 h 652"/>
                <a:gd name="T52" fmla="*/ 461 w 584"/>
                <a:gd name="T53" fmla="*/ 199 h 652"/>
                <a:gd name="T54" fmla="*/ 483 w 584"/>
                <a:gd name="T55" fmla="*/ 171 h 652"/>
                <a:gd name="T56" fmla="*/ 505 w 584"/>
                <a:gd name="T57" fmla="*/ 140 h 652"/>
                <a:gd name="T58" fmla="*/ 494 w 584"/>
                <a:gd name="T59" fmla="*/ 124 h 652"/>
                <a:gd name="T60" fmla="*/ 479 w 584"/>
                <a:gd name="T61" fmla="*/ 109 h 652"/>
                <a:gd name="T62" fmla="*/ 447 w 584"/>
                <a:gd name="T63" fmla="*/ 105 h 652"/>
                <a:gd name="T64" fmla="*/ 377 w 584"/>
                <a:gd name="T65" fmla="*/ 176 h 652"/>
                <a:gd name="T66" fmla="*/ 310 w 584"/>
                <a:gd name="T67" fmla="*/ 250 h 652"/>
                <a:gd name="T68" fmla="*/ 247 w 584"/>
                <a:gd name="T69" fmla="*/ 326 h 652"/>
                <a:gd name="T70" fmla="*/ 185 w 584"/>
                <a:gd name="T71" fmla="*/ 403 h 652"/>
                <a:gd name="T72" fmla="*/ 124 w 584"/>
                <a:gd name="T73" fmla="*/ 482 h 652"/>
                <a:gd name="T74" fmla="*/ 111 w 584"/>
                <a:gd name="T75" fmla="*/ 523 h 652"/>
                <a:gd name="T76" fmla="*/ 130 w 584"/>
                <a:gd name="T77" fmla="*/ 539 h 652"/>
                <a:gd name="T78" fmla="*/ 151 w 584"/>
                <a:gd name="T79" fmla="*/ 556 h 652"/>
                <a:gd name="T80" fmla="*/ 191 w 584"/>
                <a:gd name="T81" fmla="*/ 535 h 652"/>
                <a:gd name="T82" fmla="*/ 237 w 584"/>
                <a:gd name="T83" fmla="*/ 484 h 652"/>
                <a:gd name="T84" fmla="*/ 281 w 584"/>
                <a:gd name="T85" fmla="*/ 429 h 652"/>
                <a:gd name="T86" fmla="*/ 317 w 584"/>
                <a:gd name="T87" fmla="*/ 402 h 652"/>
                <a:gd name="T88" fmla="*/ 354 w 584"/>
                <a:gd name="T89" fmla="*/ 388 h 652"/>
                <a:gd name="T90" fmla="*/ 393 w 584"/>
                <a:gd name="T91" fmla="*/ 375 h 652"/>
                <a:gd name="T92" fmla="*/ 368 w 584"/>
                <a:gd name="T93" fmla="*/ 410 h 652"/>
                <a:gd name="T94" fmla="*/ 327 w 584"/>
                <a:gd name="T95" fmla="*/ 462 h 652"/>
                <a:gd name="T96" fmla="*/ 285 w 584"/>
                <a:gd name="T97" fmla="*/ 516 h 652"/>
                <a:gd name="T98" fmla="*/ 242 w 584"/>
                <a:gd name="T99" fmla="*/ 569 h 652"/>
                <a:gd name="T100" fmla="*/ 199 w 584"/>
                <a:gd name="T101" fmla="*/ 62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4" h="652">
                  <a:moveTo>
                    <a:pt x="169" y="652"/>
                  </a:moveTo>
                  <a:lnTo>
                    <a:pt x="159" y="638"/>
                  </a:lnTo>
                  <a:lnTo>
                    <a:pt x="147" y="626"/>
                  </a:lnTo>
                  <a:lnTo>
                    <a:pt x="135" y="615"/>
                  </a:lnTo>
                  <a:lnTo>
                    <a:pt x="121" y="603"/>
                  </a:lnTo>
                  <a:lnTo>
                    <a:pt x="106" y="593"/>
                  </a:lnTo>
                  <a:lnTo>
                    <a:pt x="90" y="583"/>
                  </a:lnTo>
                  <a:lnTo>
                    <a:pt x="75" y="571"/>
                  </a:lnTo>
                  <a:lnTo>
                    <a:pt x="59" y="560"/>
                  </a:lnTo>
                  <a:lnTo>
                    <a:pt x="52" y="556"/>
                  </a:lnTo>
                  <a:lnTo>
                    <a:pt x="45" y="554"/>
                  </a:lnTo>
                  <a:lnTo>
                    <a:pt x="38" y="550"/>
                  </a:lnTo>
                  <a:lnTo>
                    <a:pt x="31" y="547"/>
                  </a:lnTo>
                  <a:lnTo>
                    <a:pt x="23" y="545"/>
                  </a:lnTo>
                  <a:lnTo>
                    <a:pt x="16" y="540"/>
                  </a:lnTo>
                  <a:lnTo>
                    <a:pt x="8" y="535"/>
                  </a:lnTo>
                  <a:lnTo>
                    <a:pt x="0" y="531"/>
                  </a:lnTo>
                  <a:lnTo>
                    <a:pt x="18" y="505"/>
                  </a:lnTo>
                  <a:lnTo>
                    <a:pt x="38" y="481"/>
                  </a:lnTo>
                  <a:lnTo>
                    <a:pt x="59" y="456"/>
                  </a:lnTo>
                  <a:lnTo>
                    <a:pt x="78" y="432"/>
                  </a:lnTo>
                  <a:lnTo>
                    <a:pt x="99" y="406"/>
                  </a:lnTo>
                  <a:lnTo>
                    <a:pt x="120" y="382"/>
                  </a:lnTo>
                  <a:lnTo>
                    <a:pt x="141" y="358"/>
                  </a:lnTo>
                  <a:lnTo>
                    <a:pt x="161" y="334"/>
                  </a:lnTo>
                  <a:lnTo>
                    <a:pt x="183" y="308"/>
                  </a:lnTo>
                  <a:lnTo>
                    <a:pt x="204" y="284"/>
                  </a:lnTo>
                  <a:lnTo>
                    <a:pt x="226" y="260"/>
                  </a:lnTo>
                  <a:lnTo>
                    <a:pt x="248" y="235"/>
                  </a:lnTo>
                  <a:lnTo>
                    <a:pt x="270" y="209"/>
                  </a:lnTo>
                  <a:lnTo>
                    <a:pt x="292" y="184"/>
                  </a:lnTo>
                  <a:lnTo>
                    <a:pt x="313" y="159"/>
                  </a:lnTo>
                  <a:lnTo>
                    <a:pt x="335" y="133"/>
                  </a:lnTo>
                  <a:lnTo>
                    <a:pt x="343" y="128"/>
                  </a:lnTo>
                  <a:lnTo>
                    <a:pt x="353" y="121"/>
                  </a:lnTo>
                  <a:lnTo>
                    <a:pt x="361" y="114"/>
                  </a:lnTo>
                  <a:lnTo>
                    <a:pt x="369" y="106"/>
                  </a:lnTo>
                  <a:lnTo>
                    <a:pt x="377" y="99"/>
                  </a:lnTo>
                  <a:lnTo>
                    <a:pt x="385" y="92"/>
                  </a:lnTo>
                  <a:lnTo>
                    <a:pt x="394" y="85"/>
                  </a:lnTo>
                  <a:lnTo>
                    <a:pt x="403" y="79"/>
                  </a:lnTo>
                  <a:lnTo>
                    <a:pt x="419" y="71"/>
                  </a:lnTo>
                  <a:lnTo>
                    <a:pt x="436" y="62"/>
                  </a:lnTo>
                  <a:lnTo>
                    <a:pt x="453" y="53"/>
                  </a:lnTo>
                  <a:lnTo>
                    <a:pt x="470" y="44"/>
                  </a:lnTo>
                  <a:lnTo>
                    <a:pt x="487" y="36"/>
                  </a:lnTo>
                  <a:lnTo>
                    <a:pt x="506" y="27"/>
                  </a:lnTo>
                  <a:lnTo>
                    <a:pt x="525" y="21"/>
                  </a:lnTo>
                  <a:lnTo>
                    <a:pt x="545" y="16"/>
                  </a:lnTo>
                  <a:lnTo>
                    <a:pt x="551" y="16"/>
                  </a:lnTo>
                  <a:lnTo>
                    <a:pt x="555" y="15"/>
                  </a:lnTo>
                  <a:lnTo>
                    <a:pt x="560" y="12"/>
                  </a:lnTo>
                  <a:lnTo>
                    <a:pt x="564" y="10"/>
                  </a:lnTo>
                  <a:lnTo>
                    <a:pt x="568" y="8"/>
                  </a:lnTo>
                  <a:lnTo>
                    <a:pt x="572" y="6"/>
                  </a:lnTo>
                  <a:lnTo>
                    <a:pt x="576" y="2"/>
                  </a:lnTo>
                  <a:lnTo>
                    <a:pt x="582" y="0"/>
                  </a:lnTo>
                  <a:lnTo>
                    <a:pt x="584" y="7"/>
                  </a:lnTo>
                  <a:lnTo>
                    <a:pt x="581" y="38"/>
                  </a:lnTo>
                  <a:lnTo>
                    <a:pt x="576" y="69"/>
                  </a:lnTo>
                  <a:lnTo>
                    <a:pt x="572" y="100"/>
                  </a:lnTo>
                  <a:lnTo>
                    <a:pt x="565" y="130"/>
                  </a:lnTo>
                  <a:lnTo>
                    <a:pt x="555" y="160"/>
                  </a:lnTo>
                  <a:lnTo>
                    <a:pt x="544" y="188"/>
                  </a:lnTo>
                  <a:lnTo>
                    <a:pt x="528" y="213"/>
                  </a:lnTo>
                  <a:lnTo>
                    <a:pt x="508" y="236"/>
                  </a:lnTo>
                  <a:lnTo>
                    <a:pt x="498" y="239"/>
                  </a:lnTo>
                  <a:lnTo>
                    <a:pt x="489" y="242"/>
                  </a:lnTo>
                  <a:lnTo>
                    <a:pt x="478" y="244"/>
                  </a:lnTo>
                  <a:lnTo>
                    <a:pt x="469" y="245"/>
                  </a:lnTo>
                  <a:lnTo>
                    <a:pt x="459" y="246"/>
                  </a:lnTo>
                  <a:lnTo>
                    <a:pt x="448" y="249"/>
                  </a:lnTo>
                  <a:lnTo>
                    <a:pt x="438" y="252"/>
                  </a:lnTo>
                  <a:lnTo>
                    <a:pt x="426" y="257"/>
                  </a:lnTo>
                  <a:lnTo>
                    <a:pt x="424" y="250"/>
                  </a:lnTo>
                  <a:lnTo>
                    <a:pt x="432" y="242"/>
                  </a:lnTo>
                  <a:lnTo>
                    <a:pt x="437" y="232"/>
                  </a:lnTo>
                  <a:lnTo>
                    <a:pt x="441" y="223"/>
                  </a:lnTo>
                  <a:lnTo>
                    <a:pt x="452" y="219"/>
                  </a:lnTo>
                  <a:lnTo>
                    <a:pt x="456" y="208"/>
                  </a:lnTo>
                  <a:lnTo>
                    <a:pt x="461" y="199"/>
                  </a:lnTo>
                  <a:lnTo>
                    <a:pt x="468" y="190"/>
                  </a:lnTo>
                  <a:lnTo>
                    <a:pt x="475" y="181"/>
                  </a:lnTo>
                  <a:lnTo>
                    <a:pt x="483" y="171"/>
                  </a:lnTo>
                  <a:lnTo>
                    <a:pt x="490" y="161"/>
                  </a:lnTo>
                  <a:lnTo>
                    <a:pt x="498" y="151"/>
                  </a:lnTo>
                  <a:lnTo>
                    <a:pt x="505" y="140"/>
                  </a:lnTo>
                  <a:lnTo>
                    <a:pt x="502" y="135"/>
                  </a:lnTo>
                  <a:lnTo>
                    <a:pt x="499" y="130"/>
                  </a:lnTo>
                  <a:lnTo>
                    <a:pt x="494" y="124"/>
                  </a:lnTo>
                  <a:lnTo>
                    <a:pt x="490" y="118"/>
                  </a:lnTo>
                  <a:lnTo>
                    <a:pt x="485" y="114"/>
                  </a:lnTo>
                  <a:lnTo>
                    <a:pt x="479" y="109"/>
                  </a:lnTo>
                  <a:lnTo>
                    <a:pt x="474" y="105"/>
                  </a:lnTo>
                  <a:lnTo>
                    <a:pt x="467" y="101"/>
                  </a:lnTo>
                  <a:lnTo>
                    <a:pt x="447" y="105"/>
                  </a:lnTo>
                  <a:lnTo>
                    <a:pt x="423" y="128"/>
                  </a:lnTo>
                  <a:lnTo>
                    <a:pt x="400" y="152"/>
                  </a:lnTo>
                  <a:lnTo>
                    <a:pt x="377" y="176"/>
                  </a:lnTo>
                  <a:lnTo>
                    <a:pt x="354" y="200"/>
                  </a:lnTo>
                  <a:lnTo>
                    <a:pt x="332" y="224"/>
                  </a:lnTo>
                  <a:lnTo>
                    <a:pt x="310" y="250"/>
                  </a:lnTo>
                  <a:lnTo>
                    <a:pt x="289" y="274"/>
                  </a:lnTo>
                  <a:lnTo>
                    <a:pt x="267" y="299"/>
                  </a:lnTo>
                  <a:lnTo>
                    <a:pt x="247" y="326"/>
                  </a:lnTo>
                  <a:lnTo>
                    <a:pt x="226" y="351"/>
                  </a:lnTo>
                  <a:lnTo>
                    <a:pt x="205" y="378"/>
                  </a:lnTo>
                  <a:lnTo>
                    <a:pt x="185" y="403"/>
                  </a:lnTo>
                  <a:lnTo>
                    <a:pt x="165" y="429"/>
                  </a:lnTo>
                  <a:lnTo>
                    <a:pt x="144" y="456"/>
                  </a:lnTo>
                  <a:lnTo>
                    <a:pt x="124" y="482"/>
                  </a:lnTo>
                  <a:lnTo>
                    <a:pt x="104" y="509"/>
                  </a:lnTo>
                  <a:lnTo>
                    <a:pt x="104" y="518"/>
                  </a:lnTo>
                  <a:lnTo>
                    <a:pt x="111" y="523"/>
                  </a:lnTo>
                  <a:lnTo>
                    <a:pt x="117" y="528"/>
                  </a:lnTo>
                  <a:lnTo>
                    <a:pt x="124" y="533"/>
                  </a:lnTo>
                  <a:lnTo>
                    <a:pt x="130" y="539"/>
                  </a:lnTo>
                  <a:lnTo>
                    <a:pt x="137" y="545"/>
                  </a:lnTo>
                  <a:lnTo>
                    <a:pt x="144" y="550"/>
                  </a:lnTo>
                  <a:lnTo>
                    <a:pt x="151" y="556"/>
                  </a:lnTo>
                  <a:lnTo>
                    <a:pt x="159" y="562"/>
                  </a:lnTo>
                  <a:lnTo>
                    <a:pt x="177" y="553"/>
                  </a:lnTo>
                  <a:lnTo>
                    <a:pt x="191" y="535"/>
                  </a:lnTo>
                  <a:lnTo>
                    <a:pt x="206" y="519"/>
                  </a:lnTo>
                  <a:lnTo>
                    <a:pt x="221" y="501"/>
                  </a:lnTo>
                  <a:lnTo>
                    <a:pt x="237" y="484"/>
                  </a:lnTo>
                  <a:lnTo>
                    <a:pt x="252" y="465"/>
                  </a:lnTo>
                  <a:lnTo>
                    <a:pt x="267" y="448"/>
                  </a:lnTo>
                  <a:lnTo>
                    <a:pt x="281" y="429"/>
                  </a:lnTo>
                  <a:lnTo>
                    <a:pt x="294" y="412"/>
                  </a:lnTo>
                  <a:lnTo>
                    <a:pt x="305" y="408"/>
                  </a:lnTo>
                  <a:lnTo>
                    <a:pt x="317" y="402"/>
                  </a:lnTo>
                  <a:lnTo>
                    <a:pt x="328" y="397"/>
                  </a:lnTo>
                  <a:lnTo>
                    <a:pt x="341" y="393"/>
                  </a:lnTo>
                  <a:lnTo>
                    <a:pt x="354" y="388"/>
                  </a:lnTo>
                  <a:lnTo>
                    <a:pt x="366" y="383"/>
                  </a:lnTo>
                  <a:lnTo>
                    <a:pt x="380" y="379"/>
                  </a:lnTo>
                  <a:lnTo>
                    <a:pt x="393" y="375"/>
                  </a:lnTo>
                  <a:lnTo>
                    <a:pt x="395" y="378"/>
                  </a:lnTo>
                  <a:lnTo>
                    <a:pt x="381" y="394"/>
                  </a:lnTo>
                  <a:lnTo>
                    <a:pt x="368" y="410"/>
                  </a:lnTo>
                  <a:lnTo>
                    <a:pt x="354" y="427"/>
                  </a:lnTo>
                  <a:lnTo>
                    <a:pt x="341" y="444"/>
                  </a:lnTo>
                  <a:lnTo>
                    <a:pt x="327" y="462"/>
                  </a:lnTo>
                  <a:lnTo>
                    <a:pt x="312" y="479"/>
                  </a:lnTo>
                  <a:lnTo>
                    <a:pt x="298" y="497"/>
                  </a:lnTo>
                  <a:lnTo>
                    <a:pt x="285" y="516"/>
                  </a:lnTo>
                  <a:lnTo>
                    <a:pt x="271" y="533"/>
                  </a:lnTo>
                  <a:lnTo>
                    <a:pt x="257" y="551"/>
                  </a:lnTo>
                  <a:lnTo>
                    <a:pt x="242" y="569"/>
                  </a:lnTo>
                  <a:lnTo>
                    <a:pt x="228" y="586"/>
                  </a:lnTo>
                  <a:lnTo>
                    <a:pt x="213" y="603"/>
                  </a:lnTo>
                  <a:lnTo>
                    <a:pt x="199" y="621"/>
                  </a:lnTo>
                  <a:lnTo>
                    <a:pt x="184" y="637"/>
                  </a:lnTo>
                  <a:lnTo>
                    <a:pt x="169" y="65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 name="Freeform 25"/>
            <p:cNvSpPr>
              <a:spLocks/>
            </p:cNvSpPr>
            <p:nvPr>
              <p:custDataLst>
                <p:tags r:id="rId12"/>
              </p:custDataLst>
            </p:nvPr>
          </p:nvSpPr>
          <p:spPr bwMode="auto">
            <a:xfrm>
              <a:off x="3646" y="3152"/>
              <a:ext cx="276" cy="185"/>
            </a:xfrm>
            <a:custGeom>
              <a:avLst/>
              <a:gdLst>
                <a:gd name="T0" fmla="*/ 400 w 552"/>
                <a:gd name="T1" fmla="*/ 370 h 371"/>
                <a:gd name="T2" fmla="*/ 388 w 552"/>
                <a:gd name="T3" fmla="*/ 366 h 371"/>
                <a:gd name="T4" fmla="*/ 377 w 552"/>
                <a:gd name="T5" fmla="*/ 364 h 371"/>
                <a:gd name="T6" fmla="*/ 365 w 552"/>
                <a:gd name="T7" fmla="*/ 358 h 371"/>
                <a:gd name="T8" fmla="*/ 365 w 552"/>
                <a:gd name="T9" fmla="*/ 353 h 371"/>
                <a:gd name="T10" fmla="*/ 373 w 552"/>
                <a:gd name="T11" fmla="*/ 351 h 371"/>
                <a:gd name="T12" fmla="*/ 383 w 552"/>
                <a:gd name="T13" fmla="*/ 353 h 371"/>
                <a:gd name="T14" fmla="*/ 394 w 552"/>
                <a:gd name="T15" fmla="*/ 353 h 371"/>
                <a:gd name="T16" fmla="*/ 406 w 552"/>
                <a:gd name="T17" fmla="*/ 346 h 371"/>
                <a:gd name="T18" fmla="*/ 421 w 552"/>
                <a:gd name="T19" fmla="*/ 336 h 371"/>
                <a:gd name="T20" fmla="*/ 438 w 552"/>
                <a:gd name="T21" fmla="*/ 325 h 371"/>
                <a:gd name="T22" fmla="*/ 453 w 552"/>
                <a:gd name="T23" fmla="*/ 311 h 371"/>
                <a:gd name="T24" fmla="*/ 469 w 552"/>
                <a:gd name="T25" fmla="*/ 288 h 371"/>
                <a:gd name="T26" fmla="*/ 480 w 552"/>
                <a:gd name="T27" fmla="*/ 255 h 371"/>
                <a:gd name="T28" fmla="*/ 486 w 552"/>
                <a:gd name="T29" fmla="*/ 218 h 371"/>
                <a:gd name="T30" fmla="*/ 481 w 552"/>
                <a:gd name="T31" fmla="*/ 180 h 371"/>
                <a:gd name="T32" fmla="*/ 474 w 552"/>
                <a:gd name="T33" fmla="*/ 152 h 371"/>
                <a:gd name="T34" fmla="*/ 462 w 552"/>
                <a:gd name="T35" fmla="*/ 128 h 371"/>
                <a:gd name="T36" fmla="*/ 443 w 552"/>
                <a:gd name="T37" fmla="*/ 107 h 371"/>
                <a:gd name="T38" fmla="*/ 420 w 552"/>
                <a:gd name="T39" fmla="*/ 91 h 371"/>
                <a:gd name="T40" fmla="*/ 395 w 552"/>
                <a:gd name="T41" fmla="*/ 77 h 371"/>
                <a:gd name="T42" fmla="*/ 350 w 552"/>
                <a:gd name="T43" fmla="*/ 75 h 371"/>
                <a:gd name="T44" fmla="*/ 304 w 552"/>
                <a:gd name="T45" fmla="*/ 76 h 371"/>
                <a:gd name="T46" fmla="*/ 258 w 552"/>
                <a:gd name="T47" fmla="*/ 79 h 371"/>
                <a:gd name="T48" fmla="*/ 212 w 552"/>
                <a:gd name="T49" fmla="*/ 84 h 371"/>
                <a:gd name="T50" fmla="*/ 166 w 552"/>
                <a:gd name="T51" fmla="*/ 92 h 371"/>
                <a:gd name="T52" fmla="*/ 120 w 552"/>
                <a:gd name="T53" fmla="*/ 104 h 371"/>
                <a:gd name="T54" fmla="*/ 75 w 552"/>
                <a:gd name="T55" fmla="*/ 119 h 371"/>
                <a:gd name="T56" fmla="*/ 30 w 552"/>
                <a:gd name="T57" fmla="*/ 137 h 371"/>
                <a:gd name="T58" fmla="*/ 18 w 552"/>
                <a:gd name="T59" fmla="*/ 148 h 371"/>
                <a:gd name="T60" fmla="*/ 7 w 552"/>
                <a:gd name="T61" fmla="*/ 161 h 371"/>
                <a:gd name="T62" fmla="*/ 0 w 552"/>
                <a:gd name="T63" fmla="*/ 163 h 371"/>
                <a:gd name="T64" fmla="*/ 4 w 552"/>
                <a:gd name="T65" fmla="*/ 151 h 371"/>
                <a:gd name="T66" fmla="*/ 12 w 552"/>
                <a:gd name="T67" fmla="*/ 137 h 371"/>
                <a:gd name="T68" fmla="*/ 37 w 552"/>
                <a:gd name="T69" fmla="*/ 105 h 371"/>
                <a:gd name="T70" fmla="*/ 66 w 552"/>
                <a:gd name="T71" fmla="*/ 77 h 371"/>
                <a:gd name="T72" fmla="*/ 103 w 552"/>
                <a:gd name="T73" fmla="*/ 55 h 371"/>
                <a:gd name="T74" fmla="*/ 144 w 552"/>
                <a:gd name="T75" fmla="*/ 38 h 371"/>
                <a:gd name="T76" fmla="*/ 186 w 552"/>
                <a:gd name="T77" fmla="*/ 24 h 371"/>
                <a:gd name="T78" fmla="*/ 231 w 552"/>
                <a:gd name="T79" fmla="*/ 14 h 371"/>
                <a:gd name="T80" fmla="*/ 276 w 552"/>
                <a:gd name="T81" fmla="*/ 6 h 371"/>
                <a:gd name="T82" fmla="*/ 320 w 552"/>
                <a:gd name="T83" fmla="*/ 0 h 371"/>
                <a:gd name="T84" fmla="*/ 350 w 552"/>
                <a:gd name="T85" fmla="*/ 1 h 371"/>
                <a:gd name="T86" fmla="*/ 380 w 552"/>
                <a:gd name="T87" fmla="*/ 5 h 371"/>
                <a:gd name="T88" fmla="*/ 409 w 552"/>
                <a:gd name="T89" fmla="*/ 12 h 371"/>
                <a:gd name="T90" fmla="*/ 438 w 552"/>
                <a:gd name="T91" fmla="*/ 24 h 371"/>
                <a:gd name="T92" fmla="*/ 453 w 552"/>
                <a:gd name="T93" fmla="*/ 35 h 371"/>
                <a:gd name="T94" fmla="*/ 469 w 552"/>
                <a:gd name="T95" fmla="*/ 44 h 371"/>
                <a:gd name="T96" fmla="*/ 484 w 552"/>
                <a:gd name="T97" fmla="*/ 55 h 371"/>
                <a:gd name="T98" fmla="*/ 499 w 552"/>
                <a:gd name="T99" fmla="*/ 72 h 371"/>
                <a:gd name="T100" fmla="*/ 524 w 552"/>
                <a:gd name="T101" fmla="*/ 115 h 371"/>
                <a:gd name="T102" fmla="*/ 545 w 552"/>
                <a:gd name="T103" fmla="*/ 167 h 371"/>
                <a:gd name="T104" fmla="*/ 552 w 552"/>
                <a:gd name="T105" fmla="*/ 221 h 371"/>
                <a:gd name="T106" fmla="*/ 539 w 552"/>
                <a:gd name="T107" fmla="*/ 278 h 371"/>
                <a:gd name="T108" fmla="*/ 531 w 552"/>
                <a:gd name="T109" fmla="*/ 295 h 371"/>
                <a:gd name="T110" fmla="*/ 519 w 552"/>
                <a:gd name="T111" fmla="*/ 311 h 371"/>
                <a:gd name="T112" fmla="*/ 504 w 552"/>
                <a:gd name="T113" fmla="*/ 327 h 371"/>
                <a:gd name="T114" fmla="*/ 488 w 552"/>
                <a:gd name="T115" fmla="*/ 346 h 371"/>
                <a:gd name="T116" fmla="*/ 471 w 552"/>
                <a:gd name="T117" fmla="*/ 356 h 371"/>
                <a:gd name="T118" fmla="*/ 450 w 552"/>
                <a:gd name="T119" fmla="*/ 363 h 371"/>
                <a:gd name="T120" fmla="*/ 427 w 552"/>
                <a:gd name="T121" fmla="*/ 369 h 371"/>
                <a:gd name="T122" fmla="*/ 405 w 552"/>
                <a:gd name="T123"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2" h="371">
                  <a:moveTo>
                    <a:pt x="405" y="371"/>
                  </a:moveTo>
                  <a:lnTo>
                    <a:pt x="400" y="370"/>
                  </a:lnTo>
                  <a:lnTo>
                    <a:pt x="394" y="369"/>
                  </a:lnTo>
                  <a:lnTo>
                    <a:pt x="388" y="366"/>
                  </a:lnTo>
                  <a:lnTo>
                    <a:pt x="382" y="365"/>
                  </a:lnTo>
                  <a:lnTo>
                    <a:pt x="377" y="364"/>
                  </a:lnTo>
                  <a:lnTo>
                    <a:pt x="371" y="362"/>
                  </a:lnTo>
                  <a:lnTo>
                    <a:pt x="365" y="358"/>
                  </a:lnTo>
                  <a:lnTo>
                    <a:pt x="360" y="355"/>
                  </a:lnTo>
                  <a:lnTo>
                    <a:pt x="365" y="353"/>
                  </a:lnTo>
                  <a:lnTo>
                    <a:pt x="370" y="351"/>
                  </a:lnTo>
                  <a:lnTo>
                    <a:pt x="373" y="351"/>
                  </a:lnTo>
                  <a:lnTo>
                    <a:pt x="379" y="351"/>
                  </a:lnTo>
                  <a:lnTo>
                    <a:pt x="383" y="353"/>
                  </a:lnTo>
                  <a:lnTo>
                    <a:pt x="388" y="353"/>
                  </a:lnTo>
                  <a:lnTo>
                    <a:pt x="394" y="353"/>
                  </a:lnTo>
                  <a:lnTo>
                    <a:pt x="400" y="351"/>
                  </a:lnTo>
                  <a:lnTo>
                    <a:pt x="406" y="346"/>
                  </a:lnTo>
                  <a:lnTo>
                    <a:pt x="415" y="341"/>
                  </a:lnTo>
                  <a:lnTo>
                    <a:pt x="421" y="336"/>
                  </a:lnTo>
                  <a:lnTo>
                    <a:pt x="430" y="331"/>
                  </a:lnTo>
                  <a:lnTo>
                    <a:pt x="438" y="325"/>
                  </a:lnTo>
                  <a:lnTo>
                    <a:pt x="446" y="319"/>
                  </a:lnTo>
                  <a:lnTo>
                    <a:pt x="453" y="311"/>
                  </a:lnTo>
                  <a:lnTo>
                    <a:pt x="461" y="303"/>
                  </a:lnTo>
                  <a:lnTo>
                    <a:pt x="469" y="288"/>
                  </a:lnTo>
                  <a:lnTo>
                    <a:pt x="474" y="272"/>
                  </a:lnTo>
                  <a:lnTo>
                    <a:pt x="480" y="255"/>
                  </a:lnTo>
                  <a:lnTo>
                    <a:pt x="485" y="236"/>
                  </a:lnTo>
                  <a:lnTo>
                    <a:pt x="486" y="218"/>
                  </a:lnTo>
                  <a:lnTo>
                    <a:pt x="486" y="199"/>
                  </a:lnTo>
                  <a:lnTo>
                    <a:pt x="481" y="180"/>
                  </a:lnTo>
                  <a:lnTo>
                    <a:pt x="474" y="161"/>
                  </a:lnTo>
                  <a:lnTo>
                    <a:pt x="474" y="152"/>
                  </a:lnTo>
                  <a:lnTo>
                    <a:pt x="469" y="140"/>
                  </a:lnTo>
                  <a:lnTo>
                    <a:pt x="462" y="128"/>
                  </a:lnTo>
                  <a:lnTo>
                    <a:pt x="453" y="118"/>
                  </a:lnTo>
                  <a:lnTo>
                    <a:pt x="443" y="107"/>
                  </a:lnTo>
                  <a:lnTo>
                    <a:pt x="432" y="99"/>
                  </a:lnTo>
                  <a:lnTo>
                    <a:pt x="420" y="91"/>
                  </a:lnTo>
                  <a:lnTo>
                    <a:pt x="408" y="84"/>
                  </a:lnTo>
                  <a:lnTo>
                    <a:pt x="395" y="77"/>
                  </a:lnTo>
                  <a:lnTo>
                    <a:pt x="372" y="76"/>
                  </a:lnTo>
                  <a:lnTo>
                    <a:pt x="350" y="75"/>
                  </a:lnTo>
                  <a:lnTo>
                    <a:pt x="327" y="75"/>
                  </a:lnTo>
                  <a:lnTo>
                    <a:pt x="304" y="76"/>
                  </a:lnTo>
                  <a:lnTo>
                    <a:pt x="281" y="77"/>
                  </a:lnTo>
                  <a:lnTo>
                    <a:pt x="258" y="79"/>
                  </a:lnTo>
                  <a:lnTo>
                    <a:pt x="235" y="81"/>
                  </a:lnTo>
                  <a:lnTo>
                    <a:pt x="212" y="84"/>
                  </a:lnTo>
                  <a:lnTo>
                    <a:pt x="189" y="88"/>
                  </a:lnTo>
                  <a:lnTo>
                    <a:pt x="166" y="92"/>
                  </a:lnTo>
                  <a:lnTo>
                    <a:pt x="143" y="98"/>
                  </a:lnTo>
                  <a:lnTo>
                    <a:pt x="120" y="104"/>
                  </a:lnTo>
                  <a:lnTo>
                    <a:pt x="98" y="112"/>
                  </a:lnTo>
                  <a:lnTo>
                    <a:pt x="75" y="119"/>
                  </a:lnTo>
                  <a:lnTo>
                    <a:pt x="52" y="128"/>
                  </a:lnTo>
                  <a:lnTo>
                    <a:pt x="30" y="137"/>
                  </a:lnTo>
                  <a:lnTo>
                    <a:pt x="24" y="141"/>
                  </a:lnTo>
                  <a:lnTo>
                    <a:pt x="18" y="148"/>
                  </a:lnTo>
                  <a:lnTo>
                    <a:pt x="11" y="155"/>
                  </a:lnTo>
                  <a:lnTo>
                    <a:pt x="7" y="161"/>
                  </a:lnTo>
                  <a:lnTo>
                    <a:pt x="7" y="167"/>
                  </a:lnTo>
                  <a:lnTo>
                    <a:pt x="0" y="163"/>
                  </a:lnTo>
                  <a:lnTo>
                    <a:pt x="1" y="157"/>
                  </a:lnTo>
                  <a:lnTo>
                    <a:pt x="4" y="151"/>
                  </a:lnTo>
                  <a:lnTo>
                    <a:pt x="9" y="146"/>
                  </a:lnTo>
                  <a:lnTo>
                    <a:pt x="12" y="137"/>
                  </a:lnTo>
                  <a:lnTo>
                    <a:pt x="23" y="120"/>
                  </a:lnTo>
                  <a:lnTo>
                    <a:pt x="37" y="105"/>
                  </a:lnTo>
                  <a:lnTo>
                    <a:pt x="50" y="90"/>
                  </a:lnTo>
                  <a:lnTo>
                    <a:pt x="66" y="77"/>
                  </a:lnTo>
                  <a:lnTo>
                    <a:pt x="84" y="66"/>
                  </a:lnTo>
                  <a:lnTo>
                    <a:pt x="103" y="55"/>
                  </a:lnTo>
                  <a:lnTo>
                    <a:pt x="123" y="46"/>
                  </a:lnTo>
                  <a:lnTo>
                    <a:pt x="144" y="38"/>
                  </a:lnTo>
                  <a:lnTo>
                    <a:pt x="164" y="31"/>
                  </a:lnTo>
                  <a:lnTo>
                    <a:pt x="186" y="24"/>
                  </a:lnTo>
                  <a:lnTo>
                    <a:pt x="208" y="19"/>
                  </a:lnTo>
                  <a:lnTo>
                    <a:pt x="231" y="14"/>
                  </a:lnTo>
                  <a:lnTo>
                    <a:pt x="254" y="9"/>
                  </a:lnTo>
                  <a:lnTo>
                    <a:pt x="276" y="6"/>
                  </a:lnTo>
                  <a:lnTo>
                    <a:pt x="298" y="3"/>
                  </a:lnTo>
                  <a:lnTo>
                    <a:pt x="320" y="0"/>
                  </a:lnTo>
                  <a:lnTo>
                    <a:pt x="335" y="0"/>
                  </a:lnTo>
                  <a:lnTo>
                    <a:pt x="350" y="1"/>
                  </a:lnTo>
                  <a:lnTo>
                    <a:pt x="365" y="3"/>
                  </a:lnTo>
                  <a:lnTo>
                    <a:pt x="380" y="5"/>
                  </a:lnTo>
                  <a:lnTo>
                    <a:pt x="395" y="7"/>
                  </a:lnTo>
                  <a:lnTo>
                    <a:pt x="409" y="12"/>
                  </a:lnTo>
                  <a:lnTo>
                    <a:pt x="424" y="17"/>
                  </a:lnTo>
                  <a:lnTo>
                    <a:pt x="438" y="24"/>
                  </a:lnTo>
                  <a:lnTo>
                    <a:pt x="445" y="30"/>
                  </a:lnTo>
                  <a:lnTo>
                    <a:pt x="453" y="35"/>
                  </a:lnTo>
                  <a:lnTo>
                    <a:pt x="461" y="39"/>
                  </a:lnTo>
                  <a:lnTo>
                    <a:pt x="469" y="44"/>
                  </a:lnTo>
                  <a:lnTo>
                    <a:pt x="476" y="50"/>
                  </a:lnTo>
                  <a:lnTo>
                    <a:pt x="484" y="55"/>
                  </a:lnTo>
                  <a:lnTo>
                    <a:pt x="492" y="62"/>
                  </a:lnTo>
                  <a:lnTo>
                    <a:pt x="499" y="72"/>
                  </a:lnTo>
                  <a:lnTo>
                    <a:pt x="511" y="92"/>
                  </a:lnTo>
                  <a:lnTo>
                    <a:pt x="524" y="115"/>
                  </a:lnTo>
                  <a:lnTo>
                    <a:pt x="536" y="141"/>
                  </a:lnTo>
                  <a:lnTo>
                    <a:pt x="545" y="167"/>
                  </a:lnTo>
                  <a:lnTo>
                    <a:pt x="551" y="194"/>
                  </a:lnTo>
                  <a:lnTo>
                    <a:pt x="552" y="221"/>
                  </a:lnTo>
                  <a:lnTo>
                    <a:pt x="548" y="250"/>
                  </a:lnTo>
                  <a:lnTo>
                    <a:pt x="539" y="278"/>
                  </a:lnTo>
                  <a:lnTo>
                    <a:pt x="536" y="287"/>
                  </a:lnTo>
                  <a:lnTo>
                    <a:pt x="531" y="295"/>
                  </a:lnTo>
                  <a:lnTo>
                    <a:pt x="525" y="303"/>
                  </a:lnTo>
                  <a:lnTo>
                    <a:pt x="519" y="311"/>
                  </a:lnTo>
                  <a:lnTo>
                    <a:pt x="512" y="319"/>
                  </a:lnTo>
                  <a:lnTo>
                    <a:pt x="504" y="327"/>
                  </a:lnTo>
                  <a:lnTo>
                    <a:pt x="496" y="335"/>
                  </a:lnTo>
                  <a:lnTo>
                    <a:pt x="488" y="346"/>
                  </a:lnTo>
                  <a:lnTo>
                    <a:pt x="480" y="351"/>
                  </a:lnTo>
                  <a:lnTo>
                    <a:pt x="471" y="356"/>
                  </a:lnTo>
                  <a:lnTo>
                    <a:pt x="461" y="360"/>
                  </a:lnTo>
                  <a:lnTo>
                    <a:pt x="450" y="363"/>
                  </a:lnTo>
                  <a:lnTo>
                    <a:pt x="439" y="366"/>
                  </a:lnTo>
                  <a:lnTo>
                    <a:pt x="427" y="369"/>
                  </a:lnTo>
                  <a:lnTo>
                    <a:pt x="417" y="370"/>
                  </a:lnTo>
                  <a:lnTo>
                    <a:pt x="405" y="37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 name="Freeform 26"/>
            <p:cNvSpPr>
              <a:spLocks/>
            </p:cNvSpPr>
            <p:nvPr>
              <p:custDataLst>
                <p:tags r:id="rId13"/>
              </p:custDataLst>
            </p:nvPr>
          </p:nvSpPr>
          <p:spPr bwMode="auto">
            <a:xfrm>
              <a:off x="3800" y="3205"/>
              <a:ext cx="70" cy="110"/>
            </a:xfrm>
            <a:custGeom>
              <a:avLst/>
              <a:gdLst>
                <a:gd name="T0" fmla="*/ 50 w 140"/>
                <a:gd name="T1" fmla="*/ 220 h 220"/>
                <a:gd name="T2" fmla="*/ 46 w 140"/>
                <a:gd name="T3" fmla="*/ 218 h 220"/>
                <a:gd name="T4" fmla="*/ 43 w 140"/>
                <a:gd name="T5" fmla="*/ 216 h 220"/>
                <a:gd name="T6" fmla="*/ 40 w 140"/>
                <a:gd name="T7" fmla="*/ 213 h 220"/>
                <a:gd name="T8" fmla="*/ 35 w 140"/>
                <a:gd name="T9" fmla="*/ 211 h 220"/>
                <a:gd name="T10" fmla="*/ 30 w 140"/>
                <a:gd name="T11" fmla="*/ 209 h 220"/>
                <a:gd name="T12" fmla="*/ 26 w 140"/>
                <a:gd name="T13" fmla="*/ 206 h 220"/>
                <a:gd name="T14" fmla="*/ 20 w 140"/>
                <a:gd name="T15" fmla="*/ 204 h 220"/>
                <a:gd name="T16" fmla="*/ 13 w 140"/>
                <a:gd name="T17" fmla="*/ 202 h 220"/>
                <a:gd name="T18" fmla="*/ 5 w 140"/>
                <a:gd name="T19" fmla="*/ 185 h 220"/>
                <a:gd name="T20" fmla="*/ 2 w 140"/>
                <a:gd name="T21" fmla="*/ 166 h 220"/>
                <a:gd name="T22" fmla="*/ 0 w 140"/>
                <a:gd name="T23" fmla="*/ 147 h 220"/>
                <a:gd name="T24" fmla="*/ 3 w 140"/>
                <a:gd name="T25" fmla="*/ 127 h 220"/>
                <a:gd name="T26" fmla="*/ 7 w 140"/>
                <a:gd name="T27" fmla="*/ 107 h 220"/>
                <a:gd name="T28" fmla="*/ 13 w 140"/>
                <a:gd name="T29" fmla="*/ 88 h 220"/>
                <a:gd name="T30" fmla="*/ 20 w 140"/>
                <a:gd name="T31" fmla="*/ 69 h 220"/>
                <a:gd name="T32" fmla="*/ 29 w 140"/>
                <a:gd name="T33" fmla="*/ 52 h 220"/>
                <a:gd name="T34" fmla="*/ 34 w 140"/>
                <a:gd name="T35" fmla="*/ 48 h 220"/>
                <a:gd name="T36" fmla="*/ 38 w 140"/>
                <a:gd name="T37" fmla="*/ 42 h 220"/>
                <a:gd name="T38" fmla="*/ 43 w 140"/>
                <a:gd name="T39" fmla="*/ 37 h 220"/>
                <a:gd name="T40" fmla="*/ 46 w 140"/>
                <a:gd name="T41" fmla="*/ 31 h 220"/>
                <a:gd name="T42" fmla="*/ 50 w 140"/>
                <a:gd name="T43" fmla="*/ 26 h 220"/>
                <a:gd name="T44" fmla="*/ 55 w 140"/>
                <a:gd name="T45" fmla="*/ 20 h 220"/>
                <a:gd name="T46" fmla="*/ 59 w 140"/>
                <a:gd name="T47" fmla="*/ 14 h 220"/>
                <a:gd name="T48" fmla="*/ 65 w 140"/>
                <a:gd name="T49" fmla="*/ 8 h 220"/>
                <a:gd name="T50" fmla="*/ 83 w 140"/>
                <a:gd name="T51" fmla="*/ 0 h 220"/>
                <a:gd name="T52" fmla="*/ 90 w 140"/>
                <a:gd name="T53" fmla="*/ 1 h 220"/>
                <a:gd name="T54" fmla="*/ 96 w 140"/>
                <a:gd name="T55" fmla="*/ 4 h 220"/>
                <a:gd name="T56" fmla="*/ 102 w 140"/>
                <a:gd name="T57" fmla="*/ 6 h 220"/>
                <a:gd name="T58" fmla="*/ 109 w 140"/>
                <a:gd name="T59" fmla="*/ 8 h 220"/>
                <a:gd name="T60" fmla="*/ 118 w 140"/>
                <a:gd name="T61" fmla="*/ 18 h 220"/>
                <a:gd name="T62" fmla="*/ 126 w 140"/>
                <a:gd name="T63" fmla="*/ 27 h 220"/>
                <a:gd name="T64" fmla="*/ 133 w 140"/>
                <a:gd name="T65" fmla="*/ 36 h 220"/>
                <a:gd name="T66" fmla="*/ 140 w 140"/>
                <a:gd name="T67" fmla="*/ 45 h 220"/>
                <a:gd name="T68" fmla="*/ 126 w 140"/>
                <a:gd name="T69" fmla="*/ 56 h 220"/>
                <a:gd name="T70" fmla="*/ 113 w 140"/>
                <a:gd name="T71" fmla="*/ 67 h 220"/>
                <a:gd name="T72" fmla="*/ 99 w 140"/>
                <a:gd name="T73" fmla="*/ 80 h 220"/>
                <a:gd name="T74" fmla="*/ 87 w 140"/>
                <a:gd name="T75" fmla="*/ 92 h 220"/>
                <a:gd name="T76" fmla="*/ 76 w 140"/>
                <a:gd name="T77" fmla="*/ 107 h 220"/>
                <a:gd name="T78" fmla="*/ 67 w 140"/>
                <a:gd name="T79" fmla="*/ 124 h 220"/>
                <a:gd name="T80" fmla="*/ 60 w 140"/>
                <a:gd name="T81" fmla="*/ 141 h 220"/>
                <a:gd name="T82" fmla="*/ 57 w 140"/>
                <a:gd name="T83" fmla="*/ 160 h 220"/>
                <a:gd name="T84" fmla="*/ 58 w 140"/>
                <a:gd name="T85" fmla="*/ 175 h 220"/>
                <a:gd name="T86" fmla="*/ 61 w 140"/>
                <a:gd name="T87" fmla="*/ 190 h 220"/>
                <a:gd name="T88" fmla="*/ 64 w 140"/>
                <a:gd name="T89" fmla="*/ 205 h 220"/>
                <a:gd name="T90" fmla="*/ 65 w 140"/>
                <a:gd name="T91" fmla="*/ 220 h 220"/>
                <a:gd name="T92" fmla="*/ 50 w 140"/>
                <a:gd name="T9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0" h="220">
                  <a:moveTo>
                    <a:pt x="50" y="220"/>
                  </a:moveTo>
                  <a:lnTo>
                    <a:pt x="46" y="218"/>
                  </a:lnTo>
                  <a:lnTo>
                    <a:pt x="43" y="216"/>
                  </a:lnTo>
                  <a:lnTo>
                    <a:pt x="40" y="213"/>
                  </a:lnTo>
                  <a:lnTo>
                    <a:pt x="35" y="211"/>
                  </a:lnTo>
                  <a:lnTo>
                    <a:pt x="30" y="209"/>
                  </a:lnTo>
                  <a:lnTo>
                    <a:pt x="26" y="206"/>
                  </a:lnTo>
                  <a:lnTo>
                    <a:pt x="20" y="204"/>
                  </a:lnTo>
                  <a:lnTo>
                    <a:pt x="13" y="202"/>
                  </a:lnTo>
                  <a:lnTo>
                    <a:pt x="5" y="185"/>
                  </a:lnTo>
                  <a:lnTo>
                    <a:pt x="2" y="166"/>
                  </a:lnTo>
                  <a:lnTo>
                    <a:pt x="0" y="147"/>
                  </a:lnTo>
                  <a:lnTo>
                    <a:pt x="3" y="127"/>
                  </a:lnTo>
                  <a:lnTo>
                    <a:pt x="7" y="107"/>
                  </a:lnTo>
                  <a:lnTo>
                    <a:pt x="13" y="88"/>
                  </a:lnTo>
                  <a:lnTo>
                    <a:pt x="20" y="69"/>
                  </a:lnTo>
                  <a:lnTo>
                    <a:pt x="29" y="52"/>
                  </a:lnTo>
                  <a:lnTo>
                    <a:pt x="34" y="48"/>
                  </a:lnTo>
                  <a:lnTo>
                    <a:pt x="38" y="42"/>
                  </a:lnTo>
                  <a:lnTo>
                    <a:pt x="43" y="37"/>
                  </a:lnTo>
                  <a:lnTo>
                    <a:pt x="46" y="31"/>
                  </a:lnTo>
                  <a:lnTo>
                    <a:pt x="50" y="26"/>
                  </a:lnTo>
                  <a:lnTo>
                    <a:pt x="55" y="20"/>
                  </a:lnTo>
                  <a:lnTo>
                    <a:pt x="59" y="14"/>
                  </a:lnTo>
                  <a:lnTo>
                    <a:pt x="65" y="8"/>
                  </a:lnTo>
                  <a:lnTo>
                    <a:pt x="83" y="0"/>
                  </a:lnTo>
                  <a:lnTo>
                    <a:pt x="90" y="1"/>
                  </a:lnTo>
                  <a:lnTo>
                    <a:pt x="96" y="4"/>
                  </a:lnTo>
                  <a:lnTo>
                    <a:pt x="102" y="6"/>
                  </a:lnTo>
                  <a:lnTo>
                    <a:pt x="109" y="8"/>
                  </a:lnTo>
                  <a:lnTo>
                    <a:pt x="118" y="18"/>
                  </a:lnTo>
                  <a:lnTo>
                    <a:pt x="126" y="27"/>
                  </a:lnTo>
                  <a:lnTo>
                    <a:pt x="133" y="36"/>
                  </a:lnTo>
                  <a:lnTo>
                    <a:pt x="140" y="45"/>
                  </a:lnTo>
                  <a:lnTo>
                    <a:pt x="126" y="56"/>
                  </a:lnTo>
                  <a:lnTo>
                    <a:pt x="113" y="67"/>
                  </a:lnTo>
                  <a:lnTo>
                    <a:pt x="99" y="80"/>
                  </a:lnTo>
                  <a:lnTo>
                    <a:pt x="87" y="92"/>
                  </a:lnTo>
                  <a:lnTo>
                    <a:pt x="76" y="107"/>
                  </a:lnTo>
                  <a:lnTo>
                    <a:pt x="67" y="124"/>
                  </a:lnTo>
                  <a:lnTo>
                    <a:pt x="60" y="141"/>
                  </a:lnTo>
                  <a:lnTo>
                    <a:pt x="57" y="160"/>
                  </a:lnTo>
                  <a:lnTo>
                    <a:pt x="58" y="175"/>
                  </a:lnTo>
                  <a:lnTo>
                    <a:pt x="61" y="190"/>
                  </a:lnTo>
                  <a:lnTo>
                    <a:pt x="64" y="205"/>
                  </a:lnTo>
                  <a:lnTo>
                    <a:pt x="65" y="220"/>
                  </a:lnTo>
                  <a:lnTo>
                    <a:pt x="50" y="22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 name="Freeform 28"/>
            <p:cNvSpPr>
              <a:spLocks/>
            </p:cNvSpPr>
            <p:nvPr>
              <p:custDataLst>
                <p:tags r:id="rId14"/>
              </p:custDataLst>
            </p:nvPr>
          </p:nvSpPr>
          <p:spPr bwMode="auto">
            <a:xfrm>
              <a:off x="3903" y="3171"/>
              <a:ext cx="66" cy="31"/>
            </a:xfrm>
            <a:custGeom>
              <a:avLst/>
              <a:gdLst>
                <a:gd name="T0" fmla="*/ 33 w 131"/>
                <a:gd name="T1" fmla="*/ 63 h 63"/>
                <a:gd name="T2" fmla="*/ 27 w 131"/>
                <a:gd name="T3" fmla="*/ 50 h 63"/>
                <a:gd name="T4" fmla="*/ 20 w 131"/>
                <a:gd name="T5" fmla="*/ 36 h 63"/>
                <a:gd name="T6" fmla="*/ 11 w 131"/>
                <a:gd name="T7" fmla="*/ 22 h 63"/>
                <a:gd name="T8" fmla="*/ 0 w 131"/>
                <a:gd name="T9" fmla="*/ 10 h 63"/>
                <a:gd name="T10" fmla="*/ 16 w 131"/>
                <a:gd name="T11" fmla="*/ 5 h 63"/>
                <a:gd name="T12" fmla="*/ 32 w 131"/>
                <a:gd name="T13" fmla="*/ 2 h 63"/>
                <a:gd name="T14" fmla="*/ 47 w 131"/>
                <a:gd name="T15" fmla="*/ 0 h 63"/>
                <a:gd name="T16" fmla="*/ 63 w 131"/>
                <a:gd name="T17" fmla="*/ 0 h 63"/>
                <a:gd name="T18" fmla="*/ 78 w 131"/>
                <a:gd name="T19" fmla="*/ 3 h 63"/>
                <a:gd name="T20" fmla="*/ 94 w 131"/>
                <a:gd name="T21" fmla="*/ 6 h 63"/>
                <a:gd name="T22" fmla="*/ 109 w 131"/>
                <a:gd name="T23" fmla="*/ 10 h 63"/>
                <a:gd name="T24" fmla="*/ 125 w 131"/>
                <a:gd name="T25" fmla="*/ 15 h 63"/>
                <a:gd name="T26" fmla="*/ 131 w 131"/>
                <a:gd name="T27" fmla="*/ 33 h 63"/>
                <a:gd name="T28" fmla="*/ 126 w 131"/>
                <a:gd name="T29" fmla="*/ 37 h 63"/>
                <a:gd name="T30" fmla="*/ 122 w 131"/>
                <a:gd name="T31" fmla="*/ 42 h 63"/>
                <a:gd name="T32" fmla="*/ 116 w 131"/>
                <a:gd name="T33" fmla="*/ 46 h 63"/>
                <a:gd name="T34" fmla="*/ 110 w 131"/>
                <a:gd name="T35" fmla="*/ 50 h 63"/>
                <a:gd name="T36" fmla="*/ 101 w 131"/>
                <a:gd name="T37" fmla="*/ 52 h 63"/>
                <a:gd name="T38" fmla="*/ 92 w 131"/>
                <a:gd name="T39" fmla="*/ 53 h 63"/>
                <a:gd name="T40" fmla="*/ 83 w 131"/>
                <a:gd name="T41" fmla="*/ 56 h 63"/>
                <a:gd name="T42" fmla="*/ 72 w 131"/>
                <a:gd name="T43" fmla="*/ 58 h 63"/>
                <a:gd name="T44" fmla="*/ 63 w 131"/>
                <a:gd name="T45" fmla="*/ 60 h 63"/>
                <a:gd name="T46" fmla="*/ 53 w 131"/>
                <a:gd name="T47" fmla="*/ 61 h 63"/>
                <a:gd name="T48" fmla="*/ 43 w 131"/>
                <a:gd name="T49" fmla="*/ 63 h 63"/>
                <a:gd name="T50" fmla="*/ 33 w 131"/>
                <a:gd name="T5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63">
                  <a:moveTo>
                    <a:pt x="33" y="63"/>
                  </a:moveTo>
                  <a:lnTo>
                    <a:pt x="27" y="50"/>
                  </a:lnTo>
                  <a:lnTo>
                    <a:pt x="20" y="36"/>
                  </a:lnTo>
                  <a:lnTo>
                    <a:pt x="11" y="22"/>
                  </a:lnTo>
                  <a:lnTo>
                    <a:pt x="0" y="10"/>
                  </a:lnTo>
                  <a:lnTo>
                    <a:pt x="16" y="5"/>
                  </a:lnTo>
                  <a:lnTo>
                    <a:pt x="32" y="2"/>
                  </a:lnTo>
                  <a:lnTo>
                    <a:pt x="47" y="0"/>
                  </a:lnTo>
                  <a:lnTo>
                    <a:pt x="63" y="0"/>
                  </a:lnTo>
                  <a:lnTo>
                    <a:pt x="78" y="3"/>
                  </a:lnTo>
                  <a:lnTo>
                    <a:pt x="94" y="6"/>
                  </a:lnTo>
                  <a:lnTo>
                    <a:pt x="109" y="10"/>
                  </a:lnTo>
                  <a:lnTo>
                    <a:pt x="125" y="15"/>
                  </a:lnTo>
                  <a:lnTo>
                    <a:pt x="131" y="33"/>
                  </a:lnTo>
                  <a:lnTo>
                    <a:pt x="126" y="37"/>
                  </a:lnTo>
                  <a:lnTo>
                    <a:pt x="122" y="42"/>
                  </a:lnTo>
                  <a:lnTo>
                    <a:pt x="116" y="46"/>
                  </a:lnTo>
                  <a:lnTo>
                    <a:pt x="110" y="50"/>
                  </a:lnTo>
                  <a:lnTo>
                    <a:pt x="101" y="52"/>
                  </a:lnTo>
                  <a:lnTo>
                    <a:pt x="92" y="53"/>
                  </a:lnTo>
                  <a:lnTo>
                    <a:pt x="83" y="56"/>
                  </a:lnTo>
                  <a:lnTo>
                    <a:pt x="72" y="58"/>
                  </a:lnTo>
                  <a:lnTo>
                    <a:pt x="63" y="60"/>
                  </a:lnTo>
                  <a:lnTo>
                    <a:pt x="53" y="61"/>
                  </a:lnTo>
                  <a:lnTo>
                    <a:pt x="43" y="63"/>
                  </a:lnTo>
                  <a:lnTo>
                    <a:pt x="33" y="63"/>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Tree>
    <p:extLst>
      <p:ext uri="{BB962C8B-B14F-4D97-AF65-F5344CB8AC3E}">
        <p14:creationId xmlns:p14="http://schemas.microsoft.com/office/powerpoint/2010/main" val="205589131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dirty="0" smtClean="0"/>
              <a:t>KP Duty: Peeling Potatoes, </a:t>
            </a:r>
            <a:r>
              <a:rPr lang="en-CA" dirty="0" smtClean="0">
                <a:solidFill>
                  <a:srgbClr val="3333CC"/>
                </a:solidFill>
              </a:rPr>
              <a:t>Parallelism</a:t>
            </a:r>
            <a:endParaRPr lang="en-CA" dirty="0">
              <a:solidFill>
                <a:srgbClr val="3333CC"/>
              </a:solidFill>
            </a:endParaRPr>
          </a:p>
        </p:txBody>
      </p:sp>
      <p:sp>
        <p:nvSpPr>
          <p:cNvPr id="3" name="Content Placeholder 2"/>
          <p:cNvSpPr>
            <a:spLocks noGrp="1"/>
          </p:cNvSpPr>
          <p:nvPr>
            <p:ph idx="1"/>
            <p:custDataLst>
              <p:tags r:id="rId2"/>
            </p:custDataLst>
          </p:nvPr>
        </p:nvSpPr>
        <p:spPr/>
        <p:txBody>
          <a:bodyPr/>
          <a:lstStyle/>
          <a:p>
            <a:pPr marL="0" indent="0">
              <a:buNone/>
            </a:pPr>
            <a:r>
              <a:rPr lang="en-CA" dirty="0" smtClean="0"/>
              <a:t>How long does it take a person to peel one potato? </a:t>
            </a:r>
            <a:r>
              <a:rPr lang="en-CA" dirty="0" smtClean="0">
                <a:solidFill>
                  <a:srgbClr val="D60093"/>
                </a:solidFill>
              </a:rPr>
              <a:t>Say: 15s</a:t>
            </a:r>
          </a:p>
          <a:p>
            <a:pPr marL="0" indent="0">
              <a:buNone/>
            </a:pPr>
            <a:r>
              <a:rPr lang="en-CA" dirty="0" smtClean="0"/>
              <a:t>How </a:t>
            </a:r>
            <a:r>
              <a:rPr lang="en-CA" dirty="0"/>
              <a:t>long does it take a person to peel 10,000 potatoes?	</a:t>
            </a:r>
            <a:br>
              <a:rPr lang="en-CA" dirty="0"/>
            </a:br>
            <a:r>
              <a:rPr lang="en-CA" dirty="0">
                <a:solidFill>
                  <a:srgbClr val="D60093"/>
                </a:solidFill>
              </a:rPr>
              <a:t>~2500 min = ~42hrs = ~one week full-time.</a:t>
            </a:r>
          </a:p>
          <a:p>
            <a:pPr marL="0" indent="0">
              <a:buNone/>
            </a:pPr>
            <a:endParaRPr lang="en-CA" dirty="0" smtClean="0"/>
          </a:p>
          <a:p>
            <a:pPr marL="0" indent="0">
              <a:buNone/>
            </a:pPr>
            <a:r>
              <a:rPr lang="en-CA" dirty="0" smtClean="0"/>
              <a:t>How long would it take 100 people with 100 potato peelers to peel 10,000 potatoes?</a:t>
            </a:r>
            <a:endParaRPr lang="en-CA" dirty="0"/>
          </a:p>
        </p:txBody>
      </p:sp>
      <p:sp>
        <p:nvSpPr>
          <p:cNvPr id="4" name="Slide Number Placeholder 3"/>
          <p:cNvSpPr>
            <a:spLocks noGrp="1"/>
          </p:cNvSpPr>
          <p:nvPr>
            <p:ph type="sldNum" sz="quarter" idx="11"/>
            <p:custDataLst>
              <p:tags r:id="rId3"/>
            </p:custDataLst>
          </p:nvPr>
        </p:nvSpPr>
        <p:spPr/>
        <p:txBody>
          <a:bodyPr/>
          <a:lstStyle/>
          <a:p>
            <a:fld id="{3B048AC8-D41E-4C7B-8EE3-A52489AA1F05}" type="slidenum">
              <a:rPr lang="en-US" smtClean="0"/>
              <a:pPr/>
              <a:t>12</a:t>
            </a:fld>
            <a:endParaRPr lang="en-US"/>
          </a:p>
        </p:txBody>
      </p:sp>
      <p:sp>
        <p:nvSpPr>
          <p:cNvPr id="5" name="Footer Placeholder 4"/>
          <p:cNvSpPr>
            <a:spLocks noGrp="1"/>
          </p:cNvSpPr>
          <p:nvPr>
            <p:ph type="ftr" sz="quarter" idx="12"/>
            <p:custDataLst>
              <p:tags r:id="rId4"/>
            </p:custDataLst>
          </p:nvPr>
        </p:nvSpPr>
        <p:spPr/>
        <p:txBody>
          <a:bodyPr/>
          <a:lstStyle/>
          <a:p>
            <a:r>
              <a:rPr lang="en-US" smtClean="0"/>
              <a:t>Sophomoric Parallelism and Concurrency, Lecture 1</a:t>
            </a:r>
            <a:endParaRPr lang="en-US" dirty="0"/>
          </a:p>
        </p:txBody>
      </p:sp>
      <p:pic>
        <p:nvPicPr>
          <p:cNvPr id="4100" name="Picture 4" descr="C:\Users\wolf\AppData\Local\Microsoft\Windows\Temporary Internet Files\Content.IE5\5N0XI505\MC900331282[1].wmf"/>
          <p:cNvPicPr>
            <a:picLocks noChangeAspect="1" noChangeArrowheads="1"/>
          </p:cNvPicPr>
          <p:nvPr>
            <p:custDataLst>
              <p:tags r:id="rId5"/>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6324600" y="3572672"/>
            <a:ext cx="1795604" cy="142441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7"/>
          <p:cNvGrpSpPr>
            <a:grpSpLocks noChangeAspect="1"/>
          </p:cNvGrpSpPr>
          <p:nvPr>
            <p:custDataLst>
              <p:tags r:id="rId6"/>
            </p:custDataLst>
          </p:nvPr>
        </p:nvGrpSpPr>
        <p:grpSpPr bwMode="auto">
          <a:xfrm>
            <a:off x="6894375" y="4141421"/>
            <a:ext cx="1601788" cy="1711325"/>
            <a:chOff x="2975" y="2832"/>
            <a:chExt cx="1009" cy="1078"/>
          </a:xfrm>
        </p:grpSpPr>
        <p:sp>
          <p:nvSpPr>
            <p:cNvPr id="7" name="AutoShape 6"/>
            <p:cNvSpPr>
              <a:spLocks noChangeAspect="1" noChangeArrowheads="1" noTextEdit="1"/>
            </p:cNvSpPr>
            <p:nvPr>
              <p:custDataLst>
                <p:tags r:id="rId9"/>
              </p:custDataLst>
            </p:nvPr>
          </p:nvSpPr>
          <p:spPr bwMode="auto">
            <a:xfrm>
              <a:off x="2975" y="2832"/>
              <a:ext cx="1009"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16"/>
            <p:cNvSpPr>
              <a:spLocks/>
            </p:cNvSpPr>
            <p:nvPr>
              <p:custDataLst>
                <p:tags r:id="rId10"/>
              </p:custDataLst>
            </p:nvPr>
          </p:nvSpPr>
          <p:spPr bwMode="auto">
            <a:xfrm>
              <a:off x="3144" y="3009"/>
              <a:ext cx="836" cy="795"/>
            </a:xfrm>
            <a:custGeom>
              <a:avLst/>
              <a:gdLst>
                <a:gd name="T0" fmla="*/ 979 w 1671"/>
                <a:gd name="T1" fmla="*/ 649 h 1589"/>
                <a:gd name="T2" fmla="*/ 944 w 1671"/>
                <a:gd name="T3" fmla="*/ 729 h 1589"/>
                <a:gd name="T4" fmla="*/ 929 w 1671"/>
                <a:gd name="T5" fmla="*/ 797 h 1589"/>
                <a:gd name="T6" fmla="*/ 834 w 1671"/>
                <a:gd name="T7" fmla="*/ 923 h 1589"/>
                <a:gd name="T8" fmla="*/ 729 w 1671"/>
                <a:gd name="T9" fmla="*/ 1049 h 1589"/>
                <a:gd name="T10" fmla="*/ 606 w 1671"/>
                <a:gd name="T11" fmla="*/ 1203 h 1589"/>
                <a:gd name="T12" fmla="*/ 464 w 1671"/>
                <a:gd name="T13" fmla="*/ 1384 h 1589"/>
                <a:gd name="T14" fmla="*/ 310 w 1671"/>
                <a:gd name="T15" fmla="*/ 1555 h 1589"/>
                <a:gd name="T16" fmla="*/ 235 w 1671"/>
                <a:gd name="T17" fmla="*/ 1589 h 1589"/>
                <a:gd name="T18" fmla="*/ 150 w 1671"/>
                <a:gd name="T19" fmla="*/ 1574 h 1589"/>
                <a:gd name="T20" fmla="*/ 38 w 1671"/>
                <a:gd name="T21" fmla="*/ 1496 h 1589"/>
                <a:gd name="T22" fmla="*/ 2 w 1671"/>
                <a:gd name="T23" fmla="*/ 1405 h 1589"/>
                <a:gd name="T24" fmla="*/ 24 w 1671"/>
                <a:gd name="T25" fmla="*/ 1317 h 1589"/>
                <a:gd name="T26" fmla="*/ 243 w 1671"/>
                <a:gd name="T27" fmla="*/ 1020 h 1589"/>
                <a:gd name="T28" fmla="*/ 485 w 1671"/>
                <a:gd name="T29" fmla="*/ 724 h 1589"/>
                <a:gd name="T30" fmla="*/ 681 w 1671"/>
                <a:gd name="T31" fmla="*/ 551 h 1589"/>
                <a:gd name="T32" fmla="*/ 729 w 1671"/>
                <a:gd name="T33" fmla="*/ 549 h 1589"/>
                <a:gd name="T34" fmla="*/ 847 w 1671"/>
                <a:gd name="T35" fmla="*/ 409 h 1589"/>
                <a:gd name="T36" fmla="*/ 968 w 1671"/>
                <a:gd name="T37" fmla="*/ 266 h 1589"/>
                <a:gd name="T38" fmla="*/ 1032 w 1671"/>
                <a:gd name="T39" fmla="*/ 349 h 1589"/>
                <a:gd name="T40" fmla="*/ 911 w 1671"/>
                <a:gd name="T41" fmla="*/ 501 h 1589"/>
                <a:gd name="T42" fmla="*/ 894 w 1671"/>
                <a:gd name="T43" fmla="*/ 558 h 1589"/>
                <a:gd name="T44" fmla="*/ 959 w 1671"/>
                <a:gd name="T45" fmla="*/ 512 h 1589"/>
                <a:gd name="T46" fmla="*/ 988 w 1671"/>
                <a:gd name="T47" fmla="*/ 450 h 1589"/>
                <a:gd name="T48" fmla="*/ 1013 w 1671"/>
                <a:gd name="T49" fmla="*/ 384 h 1589"/>
                <a:gd name="T50" fmla="*/ 1069 w 1671"/>
                <a:gd name="T51" fmla="*/ 334 h 1589"/>
                <a:gd name="T52" fmla="*/ 1124 w 1671"/>
                <a:gd name="T53" fmla="*/ 305 h 1589"/>
                <a:gd name="T54" fmla="*/ 1203 w 1671"/>
                <a:gd name="T55" fmla="*/ 206 h 1589"/>
                <a:gd name="T56" fmla="*/ 1160 w 1671"/>
                <a:gd name="T57" fmla="*/ 200 h 1589"/>
                <a:gd name="T58" fmla="*/ 1053 w 1671"/>
                <a:gd name="T59" fmla="*/ 323 h 1589"/>
                <a:gd name="T60" fmla="*/ 1107 w 1671"/>
                <a:gd name="T61" fmla="*/ 121 h 1589"/>
                <a:gd name="T62" fmla="*/ 1159 w 1671"/>
                <a:gd name="T63" fmla="*/ 87 h 1589"/>
                <a:gd name="T64" fmla="*/ 1197 w 1671"/>
                <a:gd name="T65" fmla="*/ 64 h 1589"/>
                <a:gd name="T66" fmla="*/ 1248 w 1671"/>
                <a:gd name="T67" fmla="*/ 42 h 1589"/>
                <a:gd name="T68" fmla="*/ 1296 w 1671"/>
                <a:gd name="T69" fmla="*/ 29 h 1589"/>
                <a:gd name="T70" fmla="*/ 1324 w 1671"/>
                <a:gd name="T71" fmla="*/ 15 h 1589"/>
                <a:gd name="T72" fmla="*/ 1351 w 1671"/>
                <a:gd name="T73" fmla="*/ 30 h 1589"/>
                <a:gd name="T74" fmla="*/ 1313 w 1671"/>
                <a:gd name="T75" fmla="*/ 231 h 1589"/>
                <a:gd name="T76" fmla="*/ 1367 w 1671"/>
                <a:gd name="T77" fmla="*/ 263 h 1589"/>
                <a:gd name="T78" fmla="*/ 1449 w 1671"/>
                <a:gd name="T79" fmla="*/ 288 h 1589"/>
                <a:gd name="T80" fmla="*/ 1495 w 1671"/>
                <a:gd name="T81" fmla="*/ 316 h 1589"/>
                <a:gd name="T82" fmla="*/ 1609 w 1671"/>
                <a:gd name="T83" fmla="*/ 305 h 1589"/>
                <a:gd name="T84" fmla="*/ 1667 w 1671"/>
                <a:gd name="T85" fmla="*/ 339 h 1589"/>
                <a:gd name="T86" fmla="*/ 1632 w 1671"/>
                <a:gd name="T87" fmla="*/ 392 h 1589"/>
                <a:gd name="T88" fmla="*/ 1563 w 1671"/>
                <a:gd name="T89" fmla="*/ 412 h 1589"/>
                <a:gd name="T90" fmla="*/ 1561 w 1671"/>
                <a:gd name="T91" fmla="*/ 564 h 1589"/>
                <a:gd name="T92" fmla="*/ 1519 w 1671"/>
                <a:gd name="T93" fmla="*/ 626 h 1589"/>
                <a:gd name="T94" fmla="*/ 1488 w 1671"/>
                <a:gd name="T95" fmla="*/ 654 h 1589"/>
                <a:gd name="T96" fmla="*/ 1458 w 1671"/>
                <a:gd name="T97" fmla="*/ 667 h 1589"/>
                <a:gd name="T98" fmla="*/ 1434 w 1671"/>
                <a:gd name="T99" fmla="*/ 581 h 1589"/>
                <a:gd name="T100" fmla="*/ 1465 w 1671"/>
                <a:gd name="T101" fmla="*/ 500 h 1589"/>
                <a:gd name="T102" fmla="*/ 1431 w 1671"/>
                <a:gd name="T103" fmla="*/ 486 h 1589"/>
                <a:gd name="T104" fmla="*/ 1398 w 1671"/>
                <a:gd name="T105" fmla="*/ 559 h 1589"/>
                <a:gd name="T106" fmla="*/ 1431 w 1671"/>
                <a:gd name="T107" fmla="*/ 584 h 1589"/>
                <a:gd name="T108" fmla="*/ 1382 w 1671"/>
                <a:gd name="T109" fmla="*/ 668 h 1589"/>
                <a:gd name="T110" fmla="*/ 1316 w 1671"/>
                <a:gd name="T111" fmla="*/ 615 h 1589"/>
                <a:gd name="T112" fmla="*/ 1289 w 1671"/>
                <a:gd name="T113" fmla="*/ 511 h 1589"/>
                <a:gd name="T114" fmla="*/ 1310 w 1671"/>
                <a:gd name="T115" fmla="*/ 443 h 1589"/>
                <a:gd name="T116" fmla="*/ 1337 w 1671"/>
                <a:gd name="T117" fmla="*/ 383 h 1589"/>
                <a:gd name="T118" fmla="*/ 1223 w 1671"/>
                <a:gd name="T119" fmla="*/ 389 h 1589"/>
                <a:gd name="T120" fmla="*/ 1160 w 1671"/>
                <a:gd name="T121" fmla="*/ 422 h 1589"/>
                <a:gd name="T122" fmla="*/ 1068 w 1671"/>
                <a:gd name="T123" fmla="*/ 536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1" h="1589">
                  <a:moveTo>
                    <a:pt x="1053" y="556"/>
                  </a:moveTo>
                  <a:lnTo>
                    <a:pt x="1038" y="574"/>
                  </a:lnTo>
                  <a:lnTo>
                    <a:pt x="1023" y="593"/>
                  </a:lnTo>
                  <a:lnTo>
                    <a:pt x="1009" y="611"/>
                  </a:lnTo>
                  <a:lnTo>
                    <a:pt x="994" y="630"/>
                  </a:lnTo>
                  <a:lnTo>
                    <a:pt x="979" y="649"/>
                  </a:lnTo>
                  <a:lnTo>
                    <a:pt x="964" y="668"/>
                  </a:lnTo>
                  <a:lnTo>
                    <a:pt x="949" y="686"/>
                  </a:lnTo>
                  <a:lnTo>
                    <a:pt x="934" y="705"/>
                  </a:lnTo>
                  <a:lnTo>
                    <a:pt x="936" y="711"/>
                  </a:lnTo>
                  <a:lnTo>
                    <a:pt x="940" y="718"/>
                  </a:lnTo>
                  <a:lnTo>
                    <a:pt x="944" y="729"/>
                  </a:lnTo>
                  <a:lnTo>
                    <a:pt x="948" y="740"/>
                  </a:lnTo>
                  <a:lnTo>
                    <a:pt x="947" y="748"/>
                  </a:lnTo>
                  <a:lnTo>
                    <a:pt x="946" y="756"/>
                  </a:lnTo>
                  <a:lnTo>
                    <a:pt x="945" y="766"/>
                  </a:lnTo>
                  <a:lnTo>
                    <a:pt x="944" y="775"/>
                  </a:lnTo>
                  <a:lnTo>
                    <a:pt x="929" y="797"/>
                  </a:lnTo>
                  <a:lnTo>
                    <a:pt x="915" y="817"/>
                  </a:lnTo>
                  <a:lnTo>
                    <a:pt x="899" y="839"/>
                  </a:lnTo>
                  <a:lnTo>
                    <a:pt x="884" y="860"/>
                  </a:lnTo>
                  <a:lnTo>
                    <a:pt x="868" y="882"/>
                  </a:lnTo>
                  <a:lnTo>
                    <a:pt x="852" y="903"/>
                  </a:lnTo>
                  <a:lnTo>
                    <a:pt x="834" y="923"/>
                  </a:lnTo>
                  <a:lnTo>
                    <a:pt x="818" y="944"/>
                  </a:lnTo>
                  <a:lnTo>
                    <a:pt x="801" y="965"/>
                  </a:lnTo>
                  <a:lnTo>
                    <a:pt x="784" y="987"/>
                  </a:lnTo>
                  <a:lnTo>
                    <a:pt x="765" y="1007"/>
                  </a:lnTo>
                  <a:lnTo>
                    <a:pt x="748" y="1028"/>
                  </a:lnTo>
                  <a:lnTo>
                    <a:pt x="729" y="1049"/>
                  </a:lnTo>
                  <a:lnTo>
                    <a:pt x="712" y="1070"/>
                  </a:lnTo>
                  <a:lnTo>
                    <a:pt x="694" y="1092"/>
                  </a:lnTo>
                  <a:lnTo>
                    <a:pt x="675" y="1112"/>
                  </a:lnTo>
                  <a:lnTo>
                    <a:pt x="652" y="1142"/>
                  </a:lnTo>
                  <a:lnTo>
                    <a:pt x="629" y="1172"/>
                  </a:lnTo>
                  <a:lnTo>
                    <a:pt x="606" y="1203"/>
                  </a:lnTo>
                  <a:lnTo>
                    <a:pt x="583" y="1233"/>
                  </a:lnTo>
                  <a:lnTo>
                    <a:pt x="560" y="1264"/>
                  </a:lnTo>
                  <a:lnTo>
                    <a:pt x="537" y="1294"/>
                  </a:lnTo>
                  <a:lnTo>
                    <a:pt x="513" y="1324"/>
                  </a:lnTo>
                  <a:lnTo>
                    <a:pt x="488" y="1354"/>
                  </a:lnTo>
                  <a:lnTo>
                    <a:pt x="464" y="1384"/>
                  </a:lnTo>
                  <a:lnTo>
                    <a:pt x="440" y="1414"/>
                  </a:lnTo>
                  <a:lnTo>
                    <a:pt x="415" y="1443"/>
                  </a:lnTo>
                  <a:lnTo>
                    <a:pt x="389" y="1472"/>
                  </a:lnTo>
                  <a:lnTo>
                    <a:pt x="363" y="1499"/>
                  </a:lnTo>
                  <a:lnTo>
                    <a:pt x="336" y="1527"/>
                  </a:lnTo>
                  <a:lnTo>
                    <a:pt x="310" y="1555"/>
                  </a:lnTo>
                  <a:lnTo>
                    <a:pt x="282" y="1581"/>
                  </a:lnTo>
                  <a:lnTo>
                    <a:pt x="274" y="1583"/>
                  </a:lnTo>
                  <a:lnTo>
                    <a:pt x="265" y="1586"/>
                  </a:lnTo>
                  <a:lnTo>
                    <a:pt x="256" y="1587"/>
                  </a:lnTo>
                  <a:lnTo>
                    <a:pt x="245" y="1588"/>
                  </a:lnTo>
                  <a:lnTo>
                    <a:pt x="235" y="1589"/>
                  </a:lnTo>
                  <a:lnTo>
                    <a:pt x="225" y="1589"/>
                  </a:lnTo>
                  <a:lnTo>
                    <a:pt x="213" y="1589"/>
                  </a:lnTo>
                  <a:lnTo>
                    <a:pt x="203" y="1589"/>
                  </a:lnTo>
                  <a:lnTo>
                    <a:pt x="191" y="1589"/>
                  </a:lnTo>
                  <a:lnTo>
                    <a:pt x="170" y="1582"/>
                  </a:lnTo>
                  <a:lnTo>
                    <a:pt x="150" y="1574"/>
                  </a:lnTo>
                  <a:lnTo>
                    <a:pt x="130" y="1565"/>
                  </a:lnTo>
                  <a:lnTo>
                    <a:pt x="112" y="1555"/>
                  </a:lnTo>
                  <a:lnTo>
                    <a:pt x="92" y="1543"/>
                  </a:lnTo>
                  <a:lnTo>
                    <a:pt x="74" y="1530"/>
                  </a:lnTo>
                  <a:lnTo>
                    <a:pt x="56" y="1514"/>
                  </a:lnTo>
                  <a:lnTo>
                    <a:pt x="38" y="1496"/>
                  </a:lnTo>
                  <a:lnTo>
                    <a:pt x="30" y="1482"/>
                  </a:lnTo>
                  <a:lnTo>
                    <a:pt x="22" y="1468"/>
                  </a:lnTo>
                  <a:lnTo>
                    <a:pt x="16" y="1453"/>
                  </a:lnTo>
                  <a:lnTo>
                    <a:pt x="10" y="1437"/>
                  </a:lnTo>
                  <a:lnTo>
                    <a:pt x="6" y="1421"/>
                  </a:lnTo>
                  <a:lnTo>
                    <a:pt x="2" y="1405"/>
                  </a:lnTo>
                  <a:lnTo>
                    <a:pt x="1" y="1388"/>
                  </a:lnTo>
                  <a:lnTo>
                    <a:pt x="0" y="1370"/>
                  </a:lnTo>
                  <a:lnTo>
                    <a:pt x="3" y="1356"/>
                  </a:lnTo>
                  <a:lnTo>
                    <a:pt x="9" y="1344"/>
                  </a:lnTo>
                  <a:lnTo>
                    <a:pt x="17" y="1331"/>
                  </a:lnTo>
                  <a:lnTo>
                    <a:pt x="24" y="1317"/>
                  </a:lnTo>
                  <a:lnTo>
                    <a:pt x="60" y="1270"/>
                  </a:lnTo>
                  <a:lnTo>
                    <a:pt x="94" y="1222"/>
                  </a:lnTo>
                  <a:lnTo>
                    <a:pt x="131" y="1172"/>
                  </a:lnTo>
                  <a:lnTo>
                    <a:pt x="168" y="1121"/>
                  </a:lnTo>
                  <a:lnTo>
                    <a:pt x="205" y="1071"/>
                  </a:lnTo>
                  <a:lnTo>
                    <a:pt x="243" y="1020"/>
                  </a:lnTo>
                  <a:lnTo>
                    <a:pt x="281" y="969"/>
                  </a:lnTo>
                  <a:lnTo>
                    <a:pt x="320" y="919"/>
                  </a:lnTo>
                  <a:lnTo>
                    <a:pt x="361" y="869"/>
                  </a:lnTo>
                  <a:lnTo>
                    <a:pt x="401" y="820"/>
                  </a:lnTo>
                  <a:lnTo>
                    <a:pt x="442" y="771"/>
                  </a:lnTo>
                  <a:lnTo>
                    <a:pt x="485" y="724"/>
                  </a:lnTo>
                  <a:lnTo>
                    <a:pt x="529" y="678"/>
                  </a:lnTo>
                  <a:lnTo>
                    <a:pt x="574" y="634"/>
                  </a:lnTo>
                  <a:lnTo>
                    <a:pt x="619" y="592"/>
                  </a:lnTo>
                  <a:lnTo>
                    <a:pt x="666" y="551"/>
                  </a:lnTo>
                  <a:lnTo>
                    <a:pt x="674" y="551"/>
                  </a:lnTo>
                  <a:lnTo>
                    <a:pt x="681" y="551"/>
                  </a:lnTo>
                  <a:lnTo>
                    <a:pt x="689" y="551"/>
                  </a:lnTo>
                  <a:lnTo>
                    <a:pt x="696" y="551"/>
                  </a:lnTo>
                  <a:lnTo>
                    <a:pt x="704" y="551"/>
                  </a:lnTo>
                  <a:lnTo>
                    <a:pt x="712" y="550"/>
                  </a:lnTo>
                  <a:lnTo>
                    <a:pt x="720" y="550"/>
                  </a:lnTo>
                  <a:lnTo>
                    <a:pt x="729" y="549"/>
                  </a:lnTo>
                  <a:lnTo>
                    <a:pt x="749" y="526"/>
                  </a:lnTo>
                  <a:lnTo>
                    <a:pt x="769" y="503"/>
                  </a:lnTo>
                  <a:lnTo>
                    <a:pt x="788" y="480"/>
                  </a:lnTo>
                  <a:lnTo>
                    <a:pt x="808" y="457"/>
                  </a:lnTo>
                  <a:lnTo>
                    <a:pt x="827" y="433"/>
                  </a:lnTo>
                  <a:lnTo>
                    <a:pt x="847" y="409"/>
                  </a:lnTo>
                  <a:lnTo>
                    <a:pt x="866" y="384"/>
                  </a:lnTo>
                  <a:lnTo>
                    <a:pt x="887" y="361"/>
                  </a:lnTo>
                  <a:lnTo>
                    <a:pt x="907" y="337"/>
                  </a:lnTo>
                  <a:lnTo>
                    <a:pt x="928" y="313"/>
                  </a:lnTo>
                  <a:lnTo>
                    <a:pt x="947" y="289"/>
                  </a:lnTo>
                  <a:lnTo>
                    <a:pt x="968" y="266"/>
                  </a:lnTo>
                  <a:lnTo>
                    <a:pt x="989" y="242"/>
                  </a:lnTo>
                  <a:lnTo>
                    <a:pt x="1011" y="219"/>
                  </a:lnTo>
                  <a:lnTo>
                    <a:pt x="1031" y="196"/>
                  </a:lnTo>
                  <a:lnTo>
                    <a:pt x="1053" y="174"/>
                  </a:lnTo>
                  <a:lnTo>
                    <a:pt x="1053" y="323"/>
                  </a:lnTo>
                  <a:lnTo>
                    <a:pt x="1032" y="349"/>
                  </a:lnTo>
                  <a:lnTo>
                    <a:pt x="1012" y="374"/>
                  </a:lnTo>
                  <a:lnTo>
                    <a:pt x="991" y="398"/>
                  </a:lnTo>
                  <a:lnTo>
                    <a:pt x="971" y="424"/>
                  </a:lnTo>
                  <a:lnTo>
                    <a:pt x="951" y="449"/>
                  </a:lnTo>
                  <a:lnTo>
                    <a:pt x="931" y="474"/>
                  </a:lnTo>
                  <a:lnTo>
                    <a:pt x="911" y="501"/>
                  </a:lnTo>
                  <a:lnTo>
                    <a:pt x="892" y="526"/>
                  </a:lnTo>
                  <a:lnTo>
                    <a:pt x="887" y="534"/>
                  </a:lnTo>
                  <a:lnTo>
                    <a:pt x="879" y="542"/>
                  </a:lnTo>
                  <a:lnTo>
                    <a:pt x="883" y="549"/>
                  </a:lnTo>
                  <a:lnTo>
                    <a:pt x="888" y="554"/>
                  </a:lnTo>
                  <a:lnTo>
                    <a:pt x="894" y="558"/>
                  </a:lnTo>
                  <a:lnTo>
                    <a:pt x="900" y="563"/>
                  </a:lnTo>
                  <a:lnTo>
                    <a:pt x="913" y="561"/>
                  </a:lnTo>
                  <a:lnTo>
                    <a:pt x="924" y="547"/>
                  </a:lnTo>
                  <a:lnTo>
                    <a:pt x="936" y="534"/>
                  </a:lnTo>
                  <a:lnTo>
                    <a:pt x="947" y="523"/>
                  </a:lnTo>
                  <a:lnTo>
                    <a:pt x="959" y="512"/>
                  </a:lnTo>
                  <a:lnTo>
                    <a:pt x="970" y="501"/>
                  </a:lnTo>
                  <a:lnTo>
                    <a:pt x="981" y="489"/>
                  </a:lnTo>
                  <a:lnTo>
                    <a:pt x="989" y="477"/>
                  </a:lnTo>
                  <a:lnTo>
                    <a:pt x="997" y="463"/>
                  </a:lnTo>
                  <a:lnTo>
                    <a:pt x="991" y="457"/>
                  </a:lnTo>
                  <a:lnTo>
                    <a:pt x="988" y="450"/>
                  </a:lnTo>
                  <a:lnTo>
                    <a:pt x="985" y="443"/>
                  </a:lnTo>
                  <a:lnTo>
                    <a:pt x="984" y="436"/>
                  </a:lnTo>
                  <a:lnTo>
                    <a:pt x="990" y="422"/>
                  </a:lnTo>
                  <a:lnTo>
                    <a:pt x="997" y="409"/>
                  </a:lnTo>
                  <a:lnTo>
                    <a:pt x="1004" y="396"/>
                  </a:lnTo>
                  <a:lnTo>
                    <a:pt x="1013" y="384"/>
                  </a:lnTo>
                  <a:lnTo>
                    <a:pt x="1022" y="373"/>
                  </a:lnTo>
                  <a:lnTo>
                    <a:pt x="1031" y="363"/>
                  </a:lnTo>
                  <a:lnTo>
                    <a:pt x="1042" y="353"/>
                  </a:lnTo>
                  <a:lnTo>
                    <a:pt x="1053" y="344"/>
                  </a:lnTo>
                  <a:lnTo>
                    <a:pt x="1061" y="338"/>
                  </a:lnTo>
                  <a:lnTo>
                    <a:pt x="1069" y="334"/>
                  </a:lnTo>
                  <a:lnTo>
                    <a:pt x="1079" y="328"/>
                  </a:lnTo>
                  <a:lnTo>
                    <a:pt x="1087" y="323"/>
                  </a:lnTo>
                  <a:lnTo>
                    <a:pt x="1096" y="319"/>
                  </a:lnTo>
                  <a:lnTo>
                    <a:pt x="1105" y="314"/>
                  </a:lnTo>
                  <a:lnTo>
                    <a:pt x="1114" y="310"/>
                  </a:lnTo>
                  <a:lnTo>
                    <a:pt x="1124" y="305"/>
                  </a:lnTo>
                  <a:lnTo>
                    <a:pt x="1140" y="288"/>
                  </a:lnTo>
                  <a:lnTo>
                    <a:pt x="1153" y="272"/>
                  </a:lnTo>
                  <a:lnTo>
                    <a:pt x="1166" y="254"/>
                  </a:lnTo>
                  <a:lnTo>
                    <a:pt x="1179" y="238"/>
                  </a:lnTo>
                  <a:lnTo>
                    <a:pt x="1190" y="222"/>
                  </a:lnTo>
                  <a:lnTo>
                    <a:pt x="1203" y="206"/>
                  </a:lnTo>
                  <a:lnTo>
                    <a:pt x="1216" y="191"/>
                  </a:lnTo>
                  <a:lnTo>
                    <a:pt x="1228" y="176"/>
                  </a:lnTo>
                  <a:lnTo>
                    <a:pt x="1216" y="158"/>
                  </a:lnTo>
                  <a:lnTo>
                    <a:pt x="1197" y="159"/>
                  </a:lnTo>
                  <a:lnTo>
                    <a:pt x="1179" y="179"/>
                  </a:lnTo>
                  <a:lnTo>
                    <a:pt x="1160" y="200"/>
                  </a:lnTo>
                  <a:lnTo>
                    <a:pt x="1142" y="221"/>
                  </a:lnTo>
                  <a:lnTo>
                    <a:pt x="1125" y="240"/>
                  </a:lnTo>
                  <a:lnTo>
                    <a:pt x="1106" y="261"/>
                  </a:lnTo>
                  <a:lnTo>
                    <a:pt x="1089" y="282"/>
                  </a:lnTo>
                  <a:lnTo>
                    <a:pt x="1070" y="303"/>
                  </a:lnTo>
                  <a:lnTo>
                    <a:pt x="1053" y="323"/>
                  </a:lnTo>
                  <a:lnTo>
                    <a:pt x="1053" y="174"/>
                  </a:lnTo>
                  <a:lnTo>
                    <a:pt x="1064" y="163"/>
                  </a:lnTo>
                  <a:lnTo>
                    <a:pt x="1075" y="152"/>
                  </a:lnTo>
                  <a:lnTo>
                    <a:pt x="1085" y="141"/>
                  </a:lnTo>
                  <a:lnTo>
                    <a:pt x="1097" y="131"/>
                  </a:lnTo>
                  <a:lnTo>
                    <a:pt x="1107" y="121"/>
                  </a:lnTo>
                  <a:lnTo>
                    <a:pt x="1119" y="110"/>
                  </a:lnTo>
                  <a:lnTo>
                    <a:pt x="1130" y="101"/>
                  </a:lnTo>
                  <a:lnTo>
                    <a:pt x="1142" y="91"/>
                  </a:lnTo>
                  <a:lnTo>
                    <a:pt x="1147" y="90"/>
                  </a:lnTo>
                  <a:lnTo>
                    <a:pt x="1153" y="88"/>
                  </a:lnTo>
                  <a:lnTo>
                    <a:pt x="1159" y="87"/>
                  </a:lnTo>
                  <a:lnTo>
                    <a:pt x="1162" y="80"/>
                  </a:lnTo>
                  <a:lnTo>
                    <a:pt x="1170" y="78"/>
                  </a:lnTo>
                  <a:lnTo>
                    <a:pt x="1177" y="75"/>
                  </a:lnTo>
                  <a:lnTo>
                    <a:pt x="1183" y="71"/>
                  </a:lnTo>
                  <a:lnTo>
                    <a:pt x="1190" y="68"/>
                  </a:lnTo>
                  <a:lnTo>
                    <a:pt x="1197" y="64"/>
                  </a:lnTo>
                  <a:lnTo>
                    <a:pt x="1205" y="61"/>
                  </a:lnTo>
                  <a:lnTo>
                    <a:pt x="1215" y="60"/>
                  </a:lnTo>
                  <a:lnTo>
                    <a:pt x="1224" y="58"/>
                  </a:lnTo>
                  <a:lnTo>
                    <a:pt x="1227" y="53"/>
                  </a:lnTo>
                  <a:lnTo>
                    <a:pt x="1241" y="43"/>
                  </a:lnTo>
                  <a:lnTo>
                    <a:pt x="1248" y="42"/>
                  </a:lnTo>
                  <a:lnTo>
                    <a:pt x="1256" y="40"/>
                  </a:lnTo>
                  <a:lnTo>
                    <a:pt x="1264" y="38"/>
                  </a:lnTo>
                  <a:lnTo>
                    <a:pt x="1272" y="35"/>
                  </a:lnTo>
                  <a:lnTo>
                    <a:pt x="1280" y="32"/>
                  </a:lnTo>
                  <a:lnTo>
                    <a:pt x="1288" y="30"/>
                  </a:lnTo>
                  <a:lnTo>
                    <a:pt x="1296" y="29"/>
                  </a:lnTo>
                  <a:lnTo>
                    <a:pt x="1304" y="27"/>
                  </a:lnTo>
                  <a:lnTo>
                    <a:pt x="1308" y="24"/>
                  </a:lnTo>
                  <a:lnTo>
                    <a:pt x="1311" y="22"/>
                  </a:lnTo>
                  <a:lnTo>
                    <a:pt x="1315" y="19"/>
                  </a:lnTo>
                  <a:lnTo>
                    <a:pt x="1319" y="17"/>
                  </a:lnTo>
                  <a:lnTo>
                    <a:pt x="1324" y="15"/>
                  </a:lnTo>
                  <a:lnTo>
                    <a:pt x="1329" y="12"/>
                  </a:lnTo>
                  <a:lnTo>
                    <a:pt x="1334" y="10"/>
                  </a:lnTo>
                  <a:lnTo>
                    <a:pt x="1340" y="8"/>
                  </a:lnTo>
                  <a:lnTo>
                    <a:pt x="1342" y="0"/>
                  </a:lnTo>
                  <a:lnTo>
                    <a:pt x="1352" y="0"/>
                  </a:lnTo>
                  <a:lnTo>
                    <a:pt x="1351" y="30"/>
                  </a:lnTo>
                  <a:lnTo>
                    <a:pt x="1349" y="62"/>
                  </a:lnTo>
                  <a:lnTo>
                    <a:pt x="1347" y="96"/>
                  </a:lnTo>
                  <a:lnTo>
                    <a:pt x="1342" y="131"/>
                  </a:lnTo>
                  <a:lnTo>
                    <a:pt x="1336" y="167"/>
                  </a:lnTo>
                  <a:lnTo>
                    <a:pt x="1326" y="200"/>
                  </a:lnTo>
                  <a:lnTo>
                    <a:pt x="1313" y="231"/>
                  </a:lnTo>
                  <a:lnTo>
                    <a:pt x="1294" y="259"/>
                  </a:lnTo>
                  <a:lnTo>
                    <a:pt x="1299" y="267"/>
                  </a:lnTo>
                  <a:lnTo>
                    <a:pt x="1315" y="265"/>
                  </a:lnTo>
                  <a:lnTo>
                    <a:pt x="1332" y="262"/>
                  </a:lnTo>
                  <a:lnTo>
                    <a:pt x="1349" y="262"/>
                  </a:lnTo>
                  <a:lnTo>
                    <a:pt x="1367" y="263"/>
                  </a:lnTo>
                  <a:lnTo>
                    <a:pt x="1383" y="266"/>
                  </a:lnTo>
                  <a:lnTo>
                    <a:pt x="1400" y="269"/>
                  </a:lnTo>
                  <a:lnTo>
                    <a:pt x="1416" y="274"/>
                  </a:lnTo>
                  <a:lnTo>
                    <a:pt x="1431" y="280"/>
                  </a:lnTo>
                  <a:lnTo>
                    <a:pt x="1440" y="283"/>
                  </a:lnTo>
                  <a:lnTo>
                    <a:pt x="1449" y="288"/>
                  </a:lnTo>
                  <a:lnTo>
                    <a:pt x="1458" y="291"/>
                  </a:lnTo>
                  <a:lnTo>
                    <a:pt x="1466" y="296"/>
                  </a:lnTo>
                  <a:lnTo>
                    <a:pt x="1474" y="300"/>
                  </a:lnTo>
                  <a:lnTo>
                    <a:pt x="1481" y="306"/>
                  </a:lnTo>
                  <a:lnTo>
                    <a:pt x="1488" y="311"/>
                  </a:lnTo>
                  <a:lnTo>
                    <a:pt x="1495" y="316"/>
                  </a:lnTo>
                  <a:lnTo>
                    <a:pt x="1513" y="310"/>
                  </a:lnTo>
                  <a:lnTo>
                    <a:pt x="1533" y="305"/>
                  </a:lnTo>
                  <a:lnTo>
                    <a:pt x="1552" y="303"/>
                  </a:lnTo>
                  <a:lnTo>
                    <a:pt x="1571" y="301"/>
                  </a:lnTo>
                  <a:lnTo>
                    <a:pt x="1590" y="303"/>
                  </a:lnTo>
                  <a:lnTo>
                    <a:pt x="1609" y="305"/>
                  </a:lnTo>
                  <a:lnTo>
                    <a:pt x="1627" y="310"/>
                  </a:lnTo>
                  <a:lnTo>
                    <a:pt x="1646" y="316"/>
                  </a:lnTo>
                  <a:lnTo>
                    <a:pt x="1655" y="323"/>
                  </a:lnTo>
                  <a:lnTo>
                    <a:pt x="1659" y="328"/>
                  </a:lnTo>
                  <a:lnTo>
                    <a:pt x="1664" y="333"/>
                  </a:lnTo>
                  <a:lnTo>
                    <a:pt x="1667" y="339"/>
                  </a:lnTo>
                  <a:lnTo>
                    <a:pt x="1671" y="348"/>
                  </a:lnTo>
                  <a:lnTo>
                    <a:pt x="1671" y="356"/>
                  </a:lnTo>
                  <a:lnTo>
                    <a:pt x="1662" y="373"/>
                  </a:lnTo>
                  <a:lnTo>
                    <a:pt x="1651" y="383"/>
                  </a:lnTo>
                  <a:lnTo>
                    <a:pt x="1642" y="388"/>
                  </a:lnTo>
                  <a:lnTo>
                    <a:pt x="1632" y="392"/>
                  </a:lnTo>
                  <a:lnTo>
                    <a:pt x="1620" y="395"/>
                  </a:lnTo>
                  <a:lnTo>
                    <a:pt x="1609" y="398"/>
                  </a:lnTo>
                  <a:lnTo>
                    <a:pt x="1597" y="401"/>
                  </a:lnTo>
                  <a:lnTo>
                    <a:pt x="1586" y="404"/>
                  </a:lnTo>
                  <a:lnTo>
                    <a:pt x="1574" y="407"/>
                  </a:lnTo>
                  <a:lnTo>
                    <a:pt x="1563" y="412"/>
                  </a:lnTo>
                  <a:lnTo>
                    <a:pt x="1571" y="436"/>
                  </a:lnTo>
                  <a:lnTo>
                    <a:pt x="1574" y="462"/>
                  </a:lnTo>
                  <a:lnTo>
                    <a:pt x="1575" y="488"/>
                  </a:lnTo>
                  <a:lnTo>
                    <a:pt x="1574" y="513"/>
                  </a:lnTo>
                  <a:lnTo>
                    <a:pt x="1568" y="540"/>
                  </a:lnTo>
                  <a:lnTo>
                    <a:pt x="1561" y="564"/>
                  </a:lnTo>
                  <a:lnTo>
                    <a:pt x="1551" y="588"/>
                  </a:lnTo>
                  <a:lnTo>
                    <a:pt x="1540" y="609"/>
                  </a:lnTo>
                  <a:lnTo>
                    <a:pt x="1534" y="612"/>
                  </a:lnTo>
                  <a:lnTo>
                    <a:pt x="1529" y="616"/>
                  </a:lnTo>
                  <a:lnTo>
                    <a:pt x="1523" y="620"/>
                  </a:lnTo>
                  <a:lnTo>
                    <a:pt x="1519" y="626"/>
                  </a:lnTo>
                  <a:lnTo>
                    <a:pt x="1513" y="631"/>
                  </a:lnTo>
                  <a:lnTo>
                    <a:pt x="1507" y="638"/>
                  </a:lnTo>
                  <a:lnTo>
                    <a:pt x="1502" y="644"/>
                  </a:lnTo>
                  <a:lnTo>
                    <a:pt x="1495" y="650"/>
                  </a:lnTo>
                  <a:lnTo>
                    <a:pt x="1491" y="652"/>
                  </a:lnTo>
                  <a:lnTo>
                    <a:pt x="1488" y="654"/>
                  </a:lnTo>
                  <a:lnTo>
                    <a:pt x="1484" y="655"/>
                  </a:lnTo>
                  <a:lnTo>
                    <a:pt x="1480" y="657"/>
                  </a:lnTo>
                  <a:lnTo>
                    <a:pt x="1474" y="660"/>
                  </a:lnTo>
                  <a:lnTo>
                    <a:pt x="1469" y="661"/>
                  </a:lnTo>
                  <a:lnTo>
                    <a:pt x="1463" y="664"/>
                  </a:lnTo>
                  <a:lnTo>
                    <a:pt x="1458" y="667"/>
                  </a:lnTo>
                  <a:lnTo>
                    <a:pt x="1451" y="669"/>
                  </a:lnTo>
                  <a:lnTo>
                    <a:pt x="1445" y="671"/>
                  </a:lnTo>
                  <a:lnTo>
                    <a:pt x="1438" y="672"/>
                  </a:lnTo>
                  <a:lnTo>
                    <a:pt x="1431" y="673"/>
                  </a:lnTo>
                  <a:lnTo>
                    <a:pt x="1431" y="584"/>
                  </a:lnTo>
                  <a:lnTo>
                    <a:pt x="1434" y="581"/>
                  </a:lnTo>
                  <a:lnTo>
                    <a:pt x="1436" y="580"/>
                  </a:lnTo>
                  <a:lnTo>
                    <a:pt x="1438" y="578"/>
                  </a:lnTo>
                  <a:lnTo>
                    <a:pt x="1442" y="577"/>
                  </a:lnTo>
                  <a:lnTo>
                    <a:pt x="1453" y="553"/>
                  </a:lnTo>
                  <a:lnTo>
                    <a:pt x="1461" y="526"/>
                  </a:lnTo>
                  <a:lnTo>
                    <a:pt x="1465" y="500"/>
                  </a:lnTo>
                  <a:lnTo>
                    <a:pt x="1461" y="473"/>
                  </a:lnTo>
                  <a:lnTo>
                    <a:pt x="1458" y="466"/>
                  </a:lnTo>
                  <a:lnTo>
                    <a:pt x="1450" y="471"/>
                  </a:lnTo>
                  <a:lnTo>
                    <a:pt x="1443" y="475"/>
                  </a:lnTo>
                  <a:lnTo>
                    <a:pt x="1437" y="481"/>
                  </a:lnTo>
                  <a:lnTo>
                    <a:pt x="1431" y="486"/>
                  </a:lnTo>
                  <a:lnTo>
                    <a:pt x="1427" y="493"/>
                  </a:lnTo>
                  <a:lnTo>
                    <a:pt x="1421" y="500"/>
                  </a:lnTo>
                  <a:lnTo>
                    <a:pt x="1416" y="506"/>
                  </a:lnTo>
                  <a:lnTo>
                    <a:pt x="1410" y="513"/>
                  </a:lnTo>
                  <a:lnTo>
                    <a:pt x="1402" y="535"/>
                  </a:lnTo>
                  <a:lnTo>
                    <a:pt x="1398" y="559"/>
                  </a:lnTo>
                  <a:lnTo>
                    <a:pt x="1398" y="581"/>
                  </a:lnTo>
                  <a:lnTo>
                    <a:pt x="1406" y="602"/>
                  </a:lnTo>
                  <a:lnTo>
                    <a:pt x="1414" y="600"/>
                  </a:lnTo>
                  <a:lnTo>
                    <a:pt x="1421" y="595"/>
                  </a:lnTo>
                  <a:lnTo>
                    <a:pt x="1427" y="589"/>
                  </a:lnTo>
                  <a:lnTo>
                    <a:pt x="1431" y="584"/>
                  </a:lnTo>
                  <a:lnTo>
                    <a:pt x="1431" y="673"/>
                  </a:lnTo>
                  <a:lnTo>
                    <a:pt x="1421" y="675"/>
                  </a:lnTo>
                  <a:lnTo>
                    <a:pt x="1410" y="673"/>
                  </a:lnTo>
                  <a:lnTo>
                    <a:pt x="1400" y="672"/>
                  </a:lnTo>
                  <a:lnTo>
                    <a:pt x="1391" y="671"/>
                  </a:lnTo>
                  <a:lnTo>
                    <a:pt x="1382" y="668"/>
                  </a:lnTo>
                  <a:lnTo>
                    <a:pt x="1372" y="665"/>
                  </a:lnTo>
                  <a:lnTo>
                    <a:pt x="1363" y="662"/>
                  </a:lnTo>
                  <a:lnTo>
                    <a:pt x="1355" y="659"/>
                  </a:lnTo>
                  <a:lnTo>
                    <a:pt x="1341" y="646"/>
                  </a:lnTo>
                  <a:lnTo>
                    <a:pt x="1327" y="631"/>
                  </a:lnTo>
                  <a:lnTo>
                    <a:pt x="1316" y="615"/>
                  </a:lnTo>
                  <a:lnTo>
                    <a:pt x="1306" y="599"/>
                  </a:lnTo>
                  <a:lnTo>
                    <a:pt x="1298" y="580"/>
                  </a:lnTo>
                  <a:lnTo>
                    <a:pt x="1292" y="561"/>
                  </a:lnTo>
                  <a:lnTo>
                    <a:pt x="1289" y="541"/>
                  </a:lnTo>
                  <a:lnTo>
                    <a:pt x="1289" y="519"/>
                  </a:lnTo>
                  <a:lnTo>
                    <a:pt x="1289" y="511"/>
                  </a:lnTo>
                  <a:lnTo>
                    <a:pt x="1292" y="502"/>
                  </a:lnTo>
                  <a:lnTo>
                    <a:pt x="1295" y="493"/>
                  </a:lnTo>
                  <a:lnTo>
                    <a:pt x="1294" y="482"/>
                  </a:lnTo>
                  <a:lnTo>
                    <a:pt x="1299" y="468"/>
                  </a:lnTo>
                  <a:lnTo>
                    <a:pt x="1304" y="456"/>
                  </a:lnTo>
                  <a:lnTo>
                    <a:pt x="1310" y="443"/>
                  </a:lnTo>
                  <a:lnTo>
                    <a:pt x="1318" y="432"/>
                  </a:lnTo>
                  <a:lnTo>
                    <a:pt x="1325" y="420"/>
                  </a:lnTo>
                  <a:lnTo>
                    <a:pt x="1334" y="409"/>
                  </a:lnTo>
                  <a:lnTo>
                    <a:pt x="1344" y="397"/>
                  </a:lnTo>
                  <a:lnTo>
                    <a:pt x="1355" y="386"/>
                  </a:lnTo>
                  <a:lnTo>
                    <a:pt x="1337" y="383"/>
                  </a:lnTo>
                  <a:lnTo>
                    <a:pt x="1318" y="383"/>
                  </a:lnTo>
                  <a:lnTo>
                    <a:pt x="1299" y="383"/>
                  </a:lnTo>
                  <a:lnTo>
                    <a:pt x="1280" y="383"/>
                  </a:lnTo>
                  <a:lnTo>
                    <a:pt x="1261" y="384"/>
                  </a:lnTo>
                  <a:lnTo>
                    <a:pt x="1241" y="387"/>
                  </a:lnTo>
                  <a:lnTo>
                    <a:pt x="1223" y="389"/>
                  </a:lnTo>
                  <a:lnTo>
                    <a:pt x="1203" y="391"/>
                  </a:lnTo>
                  <a:lnTo>
                    <a:pt x="1196" y="392"/>
                  </a:lnTo>
                  <a:lnTo>
                    <a:pt x="1188" y="395"/>
                  </a:lnTo>
                  <a:lnTo>
                    <a:pt x="1181" y="397"/>
                  </a:lnTo>
                  <a:lnTo>
                    <a:pt x="1175" y="403"/>
                  </a:lnTo>
                  <a:lnTo>
                    <a:pt x="1160" y="422"/>
                  </a:lnTo>
                  <a:lnTo>
                    <a:pt x="1145" y="441"/>
                  </a:lnTo>
                  <a:lnTo>
                    <a:pt x="1130" y="460"/>
                  </a:lnTo>
                  <a:lnTo>
                    <a:pt x="1115" y="479"/>
                  </a:lnTo>
                  <a:lnTo>
                    <a:pt x="1099" y="498"/>
                  </a:lnTo>
                  <a:lnTo>
                    <a:pt x="1084" y="518"/>
                  </a:lnTo>
                  <a:lnTo>
                    <a:pt x="1068" y="536"/>
                  </a:lnTo>
                  <a:lnTo>
                    <a:pt x="1053" y="5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7"/>
            <p:cNvSpPr>
              <a:spLocks/>
            </p:cNvSpPr>
            <p:nvPr>
              <p:custDataLst>
                <p:tags r:id="rId11"/>
              </p:custDataLst>
            </p:nvPr>
          </p:nvSpPr>
          <p:spPr bwMode="auto">
            <a:xfrm>
              <a:off x="3157" y="3294"/>
              <a:ext cx="449" cy="502"/>
            </a:xfrm>
            <a:custGeom>
              <a:avLst/>
              <a:gdLst>
                <a:gd name="T0" fmla="*/ 174 w 898"/>
                <a:gd name="T1" fmla="*/ 1001 h 1003"/>
                <a:gd name="T2" fmla="*/ 158 w 898"/>
                <a:gd name="T3" fmla="*/ 995 h 1003"/>
                <a:gd name="T4" fmla="*/ 141 w 898"/>
                <a:gd name="T5" fmla="*/ 988 h 1003"/>
                <a:gd name="T6" fmla="*/ 122 w 898"/>
                <a:gd name="T7" fmla="*/ 982 h 1003"/>
                <a:gd name="T8" fmla="*/ 102 w 898"/>
                <a:gd name="T9" fmla="*/ 971 h 1003"/>
                <a:gd name="T10" fmla="*/ 81 w 898"/>
                <a:gd name="T11" fmla="*/ 957 h 1003"/>
                <a:gd name="T12" fmla="*/ 60 w 898"/>
                <a:gd name="T13" fmla="*/ 942 h 1003"/>
                <a:gd name="T14" fmla="*/ 39 w 898"/>
                <a:gd name="T15" fmla="*/ 922 h 1003"/>
                <a:gd name="T16" fmla="*/ 15 w 898"/>
                <a:gd name="T17" fmla="*/ 885 h 1003"/>
                <a:gd name="T18" fmla="*/ 0 w 898"/>
                <a:gd name="T19" fmla="*/ 824 h 1003"/>
                <a:gd name="T20" fmla="*/ 17 w 898"/>
                <a:gd name="T21" fmla="*/ 767 h 1003"/>
                <a:gd name="T22" fmla="*/ 51 w 898"/>
                <a:gd name="T23" fmla="*/ 715 h 1003"/>
                <a:gd name="T24" fmla="*/ 87 w 898"/>
                <a:gd name="T25" fmla="*/ 666 h 1003"/>
                <a:gd name="T26" fmla="*/ 124 w 898"/>
                <a:gd name="T27" fmla="*/ 616 h 1003"/>
                <a:gd name="T28" fmla="*/ 144 w 898"/>
                <a:gd name="T29" fmla="*/ 580 h 1003"/>
                <a:gd name="T30" fmla="*/ 204 w 898"/>
                <a:gd name="T31" fmla="*/ 505 h 1003"/>
                <a:gd name="T32" fmla="*/ 263 w 898"/>
                <a:gd name="T33" fmla="*/ 431 h 1003"/>
                <a:gd name="T34" fmla="*/ 322 w 898"/>
                <a:gd name="T35" fmla="*/ 355 h 1003"/>
                <a:gd name="T36" fmla="*/ 382 w 898"/>
                <a:gd name="T37" fmla="*/ 279 h 1003"/>
                <a:gd name="T38" fmla="*/ 444 w 898"/>
                <a:gd name="T39" fmla="*/ 205 h 1003"/>
                <a:gd name="T40" fmla="*/ 508 w 898"/>
                <a:gd name="T41" fmla="*/ 133 h 1003"/>
                <a:gd name="T42" fmla="*/ 578 w 898"/>
                <a:gd name="T43" fmla="*/ 64 h 1003"/>
                <a:gd name="T44" fmla="*/ 650 w 898"/>
                <a:gd name="T45" fmla="*/ 0 h 1003"/>
                <a:gd name="T46" fmla="*/ 684 w 898"/>
                <a:gd name="T47" fmla="*/ 6 h 1003"/>
                <a:gd name="T48" fmla="*/ 715 w 898"/>
                <a:gd name="T49" fmla="*/ 15 h 1003"/>
                <a:gd name="T50" fmla="*/ 744 w 898"/>
                <a:gd name="T51" fmla="*/ 25 h 1003"/>
                <a:gd name="T52" fmla="*/ 770 w 898"/>
                <a:gd name="T53" fmla="*/ 40 h 1003"/>
                <a:gd name="T54" fmla="*/ 795 w 898"/>
                <a:gd name="T55" fmla="*/ 56 h 1003"/>
                <a:gd name="T56" fmla="*/ 820 w 898"/>
                <a:gd name="T57" fmla="*/ 75 h 1003"/>
                <a:gd name="T58" fmla="*/ 843 w 898"/>
                <a:gd name="T59" fmla="*/ 95 h 1003"/>
                <a:gd name="T60" fmla="*/ 866 w 898"/>
                <a:gd name="T61" fmla="*/ 118 h 1003"/>
                <a:gd name="T62" fmla="*/ 874 w 898"/>
                <a:gd name="T63" fmla="*/ 131 h 1003"/>
                <a:gd name="T64" fmla="*/ 888 w 898"/>
                <a:gd name="T65" fmla="*/ 144 h 1003"/>
                <a:gd name="T66" fmla="*/ 893 w 898"/>
                <a:gd name="T67" fmla="*/ 166 h 1003"/>
                <a:gd name="T68" fmla="*/ 898 w 898"/>
                <a:gd name="T69" fmla="*/ 190 h 1003"/>
                <a:gd name="T70" fmla="*/ 823 w 898"/>
                <a:gd name="T71" fmla="*/ 292 h 1003"/>
                <a:gd name="T72" fmla="*/ 747 w 898"/>
                <a:gd name="T73" fmla="*/ 394 h 1003"/>
                <a:gd name="T74" fmla="*/ 670 w 898"/>
                <a:gd name="T75" fmla="*/ 493 h 1003"/>
                <a:gd name="T76" fmla="*/ 591 w 898"/>
                <a:gd name="T77" fmla="*/ 592 h 1003"/>
                <a:gd name="T78" fmla="*/ 512 w 898"/>
                <a:gd name="T79" fmla="*/ 689 h 1003"/>
                <a:gd name="T80" fmla="*/ 431 w 898"/>
                <a:gd name="T81" fmla="*/ 786 h 1003"/>
                <a:gd name="T82" fmla="*/ 348 w 898"/>
                <a:gd name="T83" fmla="*/ 883 h 1003"/>
                <a:gd name="T84" fmla="*/ 264 w 898"/>
                <a:gd name="T85" fmla="*/ 981 h 1003"/>
                <a:gd name="T86" fmla="*/ 254 w 898"/>
                <a:gd name="T87" fmla="*/ 985 h 1003"/>
                <a:gd name="T88" fmla="*/ 243 w 898"/>
                <a:gd name="T89" fmla="*/ 990 h 1003"/>
                <a:gd name="T90" fmla="*/ 233 w 898"/>
                <a:gd name="T91" fmla="*/ 997 h 1003"/>
                <a:gd name="T92" fmla="*/ 219 w 898"/>
                <a:gd name="T93" fmla="*/ 1003 h 1003"/>
                <a:gd name="T94" fmla="*/ 211 w 898"/>
                <a:gd name="T95" fmla="*/ 1000 h 1003"/>
                <a:gd name="T96" fmla="*/ 203 w 898"/>
                <a:gd name="T97" fmla="*/ 1001 h 1003"/>
                <a:gd name="T98" fmla="*/ 193 w 898"/>
                <a:gd name="T99" fmla="*/ 1002 h 1003"/>
                <a:gd name="T100" fmla="*/ 182 w 898"/>
                <a:gd name="T10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8" h="1003">
                  <a:moveTo>
                    <a:pt x="182" y="1003"/>
                  </a:moveTo>
                  <a:lnTo>
                    <a:pt x="174" y="1001"/>
                  </a:lnTo>
                  <a:lnTo>
                    <a:pt x="166" y="997"/>
                  </a:lnTo>
                  <a:lnTo>
                    <a:pt x="158" y="995"/>
                  </a:lnTo>
                  <a:lnTo>
                    <a:pt x="149" y="991"/>
                  </a:lnTo>
                  <a:lnTo>
                    <a:pt x="141" y="988"/>
                  </a:lnTo>
                  <a:lnTo>
                    <a:pt x="132" y="985"/>
                  </a:lnTo>
                  <a:lnTo>
                    <a:pt x="122" y="982"/>
                  </a:lnTo>
                  <a:lnTo>
                    <a:pt x="112" y="979"/>
                  </a:lnTo>
                  <a:lnTo>
                    <a:pt x="102" y="971"/>
                  </a:lnTo>
                  <a:lnTo>
                    <a:pt x="91" y="964"/>
                  </a:lnTo>
                  <a:lnTo>
                    <a:pt x="81" y="957"/>
                  </a:lnTo>
                  <a:lnTo>
                    <a:pt x="70" y="949"/>
                  </a:lnTo>
                  <a:lnTo>
                    <a:pt x="60" y="942"/>
                  </a:lnTo>
                  <a:lnTo>
                    <a:pt x="50" y="933"/>
                  </a:lnTo>
                  <a:lnTo>
                    <a:pt x="39" y="922"/>
                  </a:lnTo>
                  <a:lnTo>
                    <a:pt x="29" y="910"/>
                  </a:lnTo>
                  <a:lnTo>
                    <a:pt x="15" y="885"/>
                  </a:lnTo>
                  <a:lnTo>
                    <a:pt x="5" y="857"/>
                  </a:lnTo>
                  <a:lnTo>
                    <a:pt x="0" y="824"/>
                  </a:lnTo>
                  <a:lnTo>
                    <a:pt x="2" y="795"/>
                  </a:lnTo>
                  <a:lnTo>
                    <a:pt x="17" y="767"/>
                  </a:lnTo>
                  <a:lnTo>
                    <a:pt x="34" y="740"/>
                  </a:lnTo>
                  <a:lnTo>
                    <a:pt x="51" y="715"/>
                  </a:lnTo>
                  <a:lnTo>
                    <a:pt x="68" y="691"/>
                  </a:lnTo>
                  <a:lnTo>
                    <a:pt x="87" y="666"/>
                  </a:lnTo>
                  <a:lnTo>
                    <a:pt x="105" y="641"/>
                  </a:lnTo>
                  <a:lnTo>
                    <a:pt x="124" y="616"/>
                  </a:lnTo>
                  <a:lnTo>
                    <a:pt x="141" y="589"/>
                  </a:lnTo>
                  <a:lnTo>
                    <a:pt x="144" y="580"/>
                  </a:lnTo>
                  <a:lnTo>
                    <a:pt x="174" y="543"/>
                  </a:lnTo>
                  <a:lnTo>
                    <a:pt x="204" y="505"/>
                  </a:lnTo>
                  <a:lnTo>
                    <a:pt x="234" y="469"/>
                  </a:lnTo>
                  <a:lnTo>
                    <a:pt x="263" y="431"/>
                  </a:lnTo>
                  <a:lnTo>
                    <a:pt x="293" y="393"/>
                  </a:lnTo>
                  <a:lnTo>
                    <a:pt x="322" y="355"/>
                  </a:lnTo>
                  <a:lnTo>
                    <a:pt x="352" y="317"/>
                  </a:lnTo>
                  <a:lnTo>
                    <a:pt x="382" y="279"/>
                  </a:lnTo>
                  <a:lnTo>
                    <a:pt x="413" y="242"/>
                  </a:lnTo>
                  <a:lnTo>
                    <a:pt x="444" y="205"/>
                  </a:lnTo>
                  <a:lnTo>
                    <a:pt x="476" y="168"/>
                  </a:lnTo>
                  <a:lnTo>
                    <a:pt x="508" y="133"/>
                  </a:lnTo>
                  <a:lnTo>
                    <a:pt x="542" y="98"/>
                  </a:lnTo>
                  <a:lnTo>
                    <a:pt x="578" y="64"/>
                  </a:lnTo>
                  <a:lnTo>
                    <a:pt x="613" y="32"/>
                  </a:lnTo>
                  <a:lnTo>
                    <a:pt x="650" y="0"/>
                  </a:lnTo>
                  <a:lnTo>
                    <a:pt x="667" y="2"/>
                  </a:lnTo>
                  <a:lnTo>
                    <a:pt x="684" y="6"/>
                  </a:lnTo>
                  <a:lnTo>
                    <a:pt x="700" y="10"/>
                  </a:lnTo>
                  <a:lnTo>
                    <a:pt x="715" y="15"/>
                  </a:lnTo>
                  <a:lnTo>
                    <a:pt x="729" y="19"/>
                  </a:lnTo>
                  <a:lnTo>
                    <a:pt x="744" y="25"/>
                  </a:lnTo>
                  <a:lnTo>
                    <a:pt x="756" y="32"/>
                  </a:lnTo>
                  <a:lnTo>
                    <a:pt x="770" y="40"/>
                  </a:lnTo>
                  <a:lnTo>
                    <a:pt x="783" y="47"/>
                  </a:lnTo>
                  <a:lnTo>
                    <a:pt x="795" y="56"/>
                  </a:lnTo>
                  <a:lnTo>
                    <a:pt x="808" y="65"/>
                  </a:lnTo>
                  <a:lnTo>
                    <a:pt x="820" y="75"/>
                  </a:lnTo>
                  <a:lnTo>
                    <a:pt x="831" y="85"/>
                  </a:lnTo>
                  <a:lnTo>
                    <a:pt x="843" y="95"/>
                  </a:lnTo>
                  <a:lnTo>
                    <a:pt x="854" y="107"/>
                  </a:lnTo>
                  <a:lnTo>
                    <a:pt x="866" y="118"/>
                  </a:lnTo>
                  <a:lnTo>
                    <a:pt x="870" y="125"/>
                  </a:lnTo>
                  <a:lnTo>
                    <a:pt x="874" y="131"/>
                  </a:lnTo>
                  <a:lnTo>
                    <a:pt x="880" y="137"/>
                  </a:lnTo>
                  <a:lnTo>
                    <a:pt x="888" y="144"/>
                  </a:lnTo>
                  <a:lnTo>
                    <a:pt x="890" y="155"/>
                  </a:lnTo>
                  <a:lnTo>
                    <a:pt x="893" y="166"/>
                  </a:lnTo>
                  <a:lnTo>
                    <a:pt x="897" y="177"/>
                  </a:lnTo>
                  <a:lnTo>
                    <a:pt x="898" y="190"/>
                  </a:lnTo>
                  <a:lnTo>
                    <a:pt x="860" y="242"/>
                  </a:lnTo>
                  <a:lnTo>
                    <a:pt x="823" y="292"/>
                  </a:lnTo>
                  <a:lnTo>
                    <a:pt x="785" y="343"/>
                  </a:lnTo>
                  <a:lnTo>
                    <a:pt x="747" y="394"/>
                  </a:lnTo>
                  <a:lnTo>
                    <a:pt x="708" y="443"/>
                  </a:lnTo>
                  <a:lnTo>
                    <a:pt x="670" y="493"/>
                  </a:lnTo>
                  <a:lnTo>
                    <a:pt x="631" y="542"/>
                  </a:lnTo>
                  <a:lnTo>
                    <a:pt x="591" y="592"/>
                  </a:lnTo>
                  <a:lnTo>
                    <a:pt x="552" y="640"/>
                  </a:lnTo>
                  <a:lnTo>
                    <a:pt x="512" y="689"/>
                  </a:lnTo>
                  <a:lnTo>
                    <a:pt x="472" y="738"/>
                  </a:lnTo>
                  <a:lnTo>
                    <a:pt x="431" y="786"/>
                  </a:lnTo>
                  <a:lnTo>
                    <a:pt x="390" y="835"/>
                  </a:lnTo>
                  <a:lnTo>
                    <a:pt x="348" y="883"/>
                  </a:lnTo>
                  <a:lnTo>
                    <a:pt x="307" y="933"/>
                  </a:lnTo>
                  <a:lnTo>
                    <a:pt x="264" y="981"/>
                  </a:lnTo>
                  <a:lnTo>
                    <a:pt x="258" y="982"/>
                  </a:lnTo>
                  <a:lnTo>
                    <a:pt x="254" y="985"/>
                  </a:lnTo>
                  <a:lnTo>
                    <a:pt x="249" y="988"/>
                  </a:lnTo>
                  <a:lnTo>
                    <a:pt x="243" y="990"/>
                  </a:lnTo>
                  <a:lnTo>
                    <a:pt x="239" y="994"/>
                  </a:lnTo>
                  <a:lnTo>
                    <a:pt x="233" y="997"/>
                  </a:lnTo>
                  <a:lnTo>
                    <a:pt x="226" y="1001"/>
                  </a:lnTo>
                  <a:lnTo>
                    <a:pt x="219" y="1003"/>
                  </a:lnTo>
                  <a:lnTo>
                    <a:pt x="216" y="1001"/>
                  </a:lnTo>
                  <a:lnTo>
                    <a:pt x="211" y="1000"/>
                  </a:lnTo>
                  <a:lnTo>
                    <a:pt x="208" y="1000"/>
                  </a:lnTo>
                  <a:lnTo>
                    <a:pt x="203" y="1001"/>
                  </a:lnTo>
                  <a:lnTo>
                    <a:pt x="197" y="1001"/>
                  </a:lnTo>
                  <a:lnTo>
                    <a:pt x="193" y="1002"/>
                  </a:lnTo>
                  <a:lnTo>
                    <a:pt x="187" y="1003"/>
                  </a:lnTo>
                  <a:lnTo>
                    <a:pt x="182" y="1003"/>
                  </a:lnTo>
                  <a:close/>
                </a:path>
              </a:pathLst>
            </a:custGeom>
            <a:solidFill>
              <a:srgbClr val="00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 name="Freeform 18"/>
            <p:cNvSpPr>
              <a:spLocks/>
            </p:cNvSpPr>
            <p:nvPr>
              <p:custDataLst>
                <p:tags r:id="rId12"/>
              </p:custDataLst>
            </p:nvPr>
          </p:nvSpPr>
          <p:spPr bwMode="auto">
            <a:xfrm>
              <a:off x="3181" y="3698"/>
              <a:ext cx="94" cy="83"/>
            </a:xfrm>
            <a:custGeom>
              <a:avLst/>
              <a:gdLst>
                <a:gd name="T0" fmla="*/ 180 w 189"/>
                <a:gd name="T1" fmla="*/ 167 h 167"/>
                <a:gd name="T2" fmla="*/ 169 w 189"/>
                <a:gd name="T3" fmla="*/ 144 h 167"/>
                <a:gd name="T4" fmla="*/ 155 w 189"/>
                <a:gd name="T5" fmla="*/ 122 h 167"/>
                <a:gd name="T6" fmla="*/ 139 w 189"/>
                <a:gd name="T7" fmla="*/ 101 h 167"/>
                <a:gd name="T8" fmla="*/ 120 w 189"/>
                <a:gd name="T9" fmla="*/ 82 h 167"/>
                <a:gd name="T10" fmla="*/ 101 w 189"/>
                <a:gd name="T11" fmla="*/ 65 h 167"/>
                <a:gd name="T12" fmla="*/ 79 w 189"/>
                <a:gd name="T13" fmla="*/ 48 h 167"/>
                <a:gd name="T14" fmla="*/ 56 w 189"/>
                <a:gd name="T15" fmla="*/ 33 h 167"/>
                <a:gd name="T16" fmla="*/ 32 w 189"/>
                <a:gd name="T17" fmla="*/ 21 h 167"/>
                <a:gd name="T18" fmla="*/ 26 w 189"/>
                <a:gd name="T19" fmla="*/ 21 h 167"/>
                <a:gd name="T20" fmla="*/ 20 w 189"/>
                <a:gd name="T21" fmla="*/ 20 h 167"/>
                <a:gd name="T22" fmla="*/ 13 w 189"/>
                <a:gd name="T23" fmla="*/ 17 h 167"/>
                <a:gd name="T24" fmla="*/ 4 w 189"/>
                <a:gd name="T25" fmla="*/ 15 h 167"/>
                <a:gd name="T26" fmla="*/ 0 w 189"/>
                <a:gd name="T27" fmla="*/ 9 h 167"/>
                <a:gd name="T28" fmla="*/ 2 w 189"/>
                <a:gd name="T29" fmla="*/ 1 h 167"/>
                <a:gd name="T30" fmla="*/ 9 w 189"/>
                <a:gd name="T31" fmla="*/ 0 h 167"/>
                <a:gd name="T32" fmla="*/ 14 w 189"/>
                <a:gd name="T33" fmla="*/ 0 h 167"/>
                <a:gd name="T34" fmla="*/ 21 w 189"/>
                <a:gd name="T35" fmla="*/ 0 h 167"/>
                <a:gd name="T36" fmla="*/ 27 w 189"/>
                <a:gd name="T37" fmla="*/ 1 h 167"/>
                <a:gd name="T38" fmla="*/ 34 w 189"/>
                <a:gd name="T39" fmla="*/ 2 h 167"/>
                <a:gd name="T40" fmla="*/ 41 w 189"/>
                <a:gd name="T41" fmla="*/ 5 h 167"/>
                <a:gd name="T42" fmla="*/ 48 w 189"/>
                <a:gd name="T43" fmla="*/ 7 h 167"/>
                <a:gd name="T44" fmla="*/ 56 w 189"/>
                <a:gd name="T45" fmla="*/ 9 h 167"/>
                <a:gd name="T46" fmla="*/ 60 w 189"/>
                <a:gd name="T47" fmla="*/ 12 h 167"/>
                <a:gd name="T48" fmla="*/ 65 w 189"/>
                <a:gd name="T49" fmla="*/ 15 h 167"/>
                <a:gd name="T50" fmla="*/ 70 w 189"/>
                <a:gd name="T51" fmla="*/ 18 h 167"/>
                <a:gd name="T52" fmla="*/ 74 w 189"/>
                <a:gd name="T53" fmla="*/ 22 h 167"/>
                <a:gd name="T54" fmla="*/ 79 w 189"/>
                <a:gd name="T55" fmla="*/ 25 h 167"/>
                <a:gd name="T56" fmla="*/ 83 w 189"/>
                <a:gd name="T57" fmla="*/ 30 h 167"/>
                <a:gd name="T58" fmla="*/ 89 w 189"/>
                <a:gd name="T59" fmla="*/ 35 h 167"/>
                <a:gd name="T60" fmla="*/ 94 w 189"/>
                <a:gd name="T61" fmla="*/ 39 h 167"/>
                <a:gd name="T62" fmla="*/ 103 w 189"/>
                <a:gd name="T63" fmla="*/ 40 h 167"/>
                <a:gd name="T64" fmla="*/ 117 w 189"/>
                <a:gd name="T65" fmla="*/ 51 h 167"/>
                <a:gd name="T66" fmla="*/ 131 w 189"/>
                <a:gd name="T67" fmla="*/ 63 h 167"/>
                <a:gd name="T68" fmla="*/ 142 w 189"/>
                <a:gd name="T69" fmla="*/ 76 h 167"/>
                <a:gd name="T70" fmla="*/ 154 w 189"/>
                <a:gd name="T71" fmla="*/ 90 h 167"/>
                <a:gd name="T72" fmla="*/ 164 w 189"/>
                <a:gd name="T73" fmla="*/ 104 h 167"/>
                <a:gd name="T74" fmla="*/ 174 w 189"/>
                <a:gd name="T75" fmla="*/ 119 h 167"/>
                <a:gd name="T76" fmla="*/ 183 w 189"/>
                <a:gd name="T77" fmla="*/ 135 h 167"/>
                <a:gd name="T78" fmla="*/ 189 w 189"/>
                <a:gd name="T79" fmla="*/ 151 h 167"/>
                <a:gd name="T80" fmla="*/ 180 w 189"/>
                <a:gd name="T81"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167">
                  <a:moveTo>
                    <a:pt x="180" y="167"/>
                  </a:moveTo>
                  <a:lnTo>
                    <a:pt x="169" y="144"/>
                  </a:lnTo>
                  <a:lnTo>
                    <a:pt x="155" y="122"/>
                  </a:lnTo>
                  <a:lnTo>
                    <a:pt x="139" y="101"/>
                  </a:lnTo>
                  <a:lnTo>
                    <a:pt x="120" y="82"/>
                  </a:lnTo>
                  <a:lnTo>
                    <a:pt x="101" y="65"/>
                  </a:lnTo>
                  <a:lnTo>
                    <a:pt x="79" y="48"/>
                  </a:lnTo>
                  <a:lnTo>
                    <a:pt x="56" y="33"/>
                  </a:lnTo>
                  <a:lnTo>
                    <a:pt x="32" y="21"/>
                  </a:lnTo>
                  <a:lnTo>
                    <a:pt x="26" y="21"/>
                  </a:lnTo>
                  <a:lnTo>
                    <a:pt x="20" y="20"/>
                  </a:lnTo>
                  <a:lnTo>
                    <a:pt x="13" y="17"/>
                  </a:lnTo>
                  <a:lnTo>
                    <a:pt x="4" y="15"/>
                  </a:lnTo>
                  <a:lnTo>
                    <a:pt x="0" y="9"/>
                  </a:lnTo>
                  <a:lnTo>
                    <a:pt x="2" y="1"/>
                  </a:lnTo>
                  <a:lnTo>
                    <a:pt x="9" y="0"/>
                  </a:lnTo>
                  <a:lnTo>
                    <a:pt x="14" y="0"/>
                  </a:lnTo>
                  <a:lnTo>
                    <a:pt x="21" y="0"/>
                  </a:lnTo>
                  <a:lnTo>
                    <a:pt x="27" y="1"/>
                  </a:lnTo>
                  <a:lnTo>
                    <a:pt x="34" y="2"/>
                  </a:lnTo>
                  <a:lnTo>
                    <a:pt x="41" y="5"/>
                  </a:lnTo>
                  <a:lnTo>
                    <a:pt x="48" y="7"/>
                  </a:lnTo>
                  <a:lnTo>
                    <a:pt x="56" y="9"/>
                  </a:lnTo>
                  <a:lnTo>
                    <a:pt x="60" y="12"/>
                  </a:lnTo>
                  <a:lnTo>
                    <a:pt x="65" y="15"/>
                  </a:lnTo>
                  <a:lnTo>
                    <a:pt x="70" y="18"/>
                  </a:lnTo>
                  <a:lnTo>
                    <a:pt x="74" y="22"/>
                  </a:lnTo>
                  <a:lnTo>
                    <a:pt x="79" y="25"/>
                  </a:lnTo>
                  <a:lnTo>
                    <a:pt x="83" y="30"/>
                  </a:lnTo>
                  <a:lnTo>
                    <a:pt x="89" y="35"/>
                  </a:lnTo>
                  <a:lnTo>
                    <a:pt x="94" y="39"/>
                  </a:lnTo>
                  <a:lnTo>
                    <a:pt x="103" y="40"/>
                  </a:lnTo>
                  <a:lnTo>
                    <a:pt x="117" y="51"/>
                  </a:lnTo>
                  <a:lnTo>
                    <a:pt x="131" y="63"/>
                  </a:lnTo>
                  <a:lnTo>
                    <a:pt x="142" y="76"/>
                  </a:lnTo>
                  <a:lnTo>
                    <a:pt x="154" y="90"/>
                  </a:lnTo>
                  <a:lnTo>
                    <a:pt x="164" y="104"/>
                  </a:lnTo>
                  <a:lnTo>
                    <a:pt x="174" y="119"/>
                  </a:lnTo>
                  <a:lnTo>
                    <a:pt x="183" y="135"/>
                  </a:lnTo>
                  <a:lnTo>
                    <a:pt x="189" y="151"/>
                  </a:lnTo>
                  <a:lnTo>
                    <a:pt x="180" y="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 name="Freeform 24"/>
            <p:cNvSpPr>
              <a:spLocks/>
            </p:cNvSpPr>
            <p:nvPr>
              <p:custDataLst>
                <p:tags r:id="rId13"/>
              </p:custDataLst>
            </p:nvPr>
          </p:nvSpPr>
          <p:spPr bwMode="auto">
            <a:xfrm>
              <a:off x="3519" y="3025"/>
              <a:ext cx="292" cy="326"/>
            </a:xfrm>
            <a:custGeom>
              <a:avLst/>
              <a:gdLst>
                <a:gd name="T0" fmla="*/ 147 w 584"/>
                <a:gd name="T1" fmla="*/ 626 h 652"/>
                <a:gd name="T2" fmla="*/ 106 w 584"/>
                <a:gd name="T3" fmla="*/ 593 h 652"/>
                <a:gd name="T4" fmla="*/ 59 w 584"/>
                <a:gd name="T5" fmla="*/ 560 h 652"/>
                <a:gd name="T6" fmla="*/ 38 w 584"/>
                <a:gd name="T7" fmla="*/ 550 h 652"/>
                <a:gd name="T8" fmla="*/ 16 w 584"/>
                <a:gd name="T9" fmla="*/ 540 h 652"/>
                <a:gd name="T10" fmla="*/ 18 w 584"/>
                <a:gd name="T11" fmla="*/ 505 h 652"/>
                <a:gd name="T12" fmla="*/ 78 w 584"/>
                <a:gd name="T13" fmla="*/ 432 h 652"/>
                <a:gd name="T14" fmla="*/ 141 w 584"/>
                <a:gd name="T15" fmla="*/ 358 h 652"/>
                <a:gd name="T16" fmla="*/ 204 w 584"/>
                <a:gd name="T17" fmla="*/ 284 h 652"/>
                <a:gd name="T18" fmla="*/ 270 w 584"/>
                <a:gd name="T19" fmla="*/ 209 h 652"/>
                <a:gd name="T20" fmla="*/ 335 w 584"/>
                <a:gd name="T21" fmla="*/ 133 h 652"/>
                <a:gd name="T22" fmla="*/ 361 w 584"/>
                <a:gd name="T23" fmla="*/ 114 h 652"/>
                <a:gd name="T24" fmla="*/ 385 w 584"/>
                <a:gd name="T25" fmla="*/ 92 h 652"/>
                <a:gd name="T26" fmla="*/ 419 w 584"/>
                <a:gd name="T27" fmla="*/ 71 h 652"/>
                <a:gd name="T28" fmla="*/ 470 w 584"/>
                <a:gd name="T29" fmla="*/ 44 h 652"/>
                <a:gd name="T30" fmla="*/ 525 w 584"/>
                <a:gd name="T31" fmla="*/ 21 h 652"/>
                <a:gd name="T32" fmla="*/ 555 w 584"/>
                <a:gd name="T33" fmla="*/ 15 h 652"/>
                <a:gd name="T34" fmla="*/ 568 w 584"/>
                <a:gd name="T35" fmla="*/ 8 h 652"/>
                <a:gd name="T36" fmla="*/ 582 w 584"/>
                <a:gd name="T37" fmla="*/ 0 h 652"/>
                <a:gd name="T38" fmla="*/ 576 w 584"/>
                <a:gd name="T39" fmla="*/ 69 h 652"/>
                <a:gd name="T40" fmla="*/ 555 w 584"/>
                <a:gd name="T41" fmla="*/ 160 h 652"/>
                <a:gd name="T42" fmla="*/ 508 w 584"/>
                <a:gd name="T43" fmla="*/ 236 h 652"/>
                <a:gd name="T44" fmla="*/ 478 w 584"/>
                <a:gd name="T45" fmla="*/ 244 h 652"/>
                <a:gd name="T46" fmla="*/ 448 w 584"/>
                <a:gd name="T47" fmla="*/ 249 h 652"/>
                <a:gd name="T48" fmla="*/ 424 w 584"/>
                <a:gd name="T49" fmla="*/ 250 h 652"/>
                <a:gd name="T50" fmla="*/ 441 w 584"/>
                <a:gd name="T51" fmla="*/ 223 h 652"/>
                <a:gd name="T52" fmla="*/ 461 w 584"/>
                <a:gd name="T53" fmla="*/ 199 h 652"/>
                <a:gd name="T54" fmla="*/ 483 w 584"/>
                <a:gd name="T55" fmla="*/ 171 h 652"/>
                <a:gd name="T56" fmla="*/ 505 w 584"/>
                <a:gd name="T57" fmla="*/ 140 h 652"/>
                <a:gd name="T58" fmla="*/ 494 w 584"/>
                <a:gd name="T59" fmla="*/ 124 h 652"/>
                <a:gd name="T60" fmla="*/ 479 w 584"/>
                <a:gd name="T61" fmla="*/ 109 h 652"/>
                <a:gd name="T62" fmla="*/ 447 w 584"/>
                <a:gd name="T63" fmla="*/ 105 h 652"/>
                <a:gd name="T64" fmla="*/ 377 w 584"/>
                <a:gd name="T65" fmla="*/ 176 h 652"/>
                <a:gd name="T66" fmla="*/ 310 w 584"/>
                <a:gd name="T67" fmla="*/ 250 h 652"/>
                <a:gd name="T68" fmla="*/ 247 w 584"/>
                <a:gd name="T69" fmla="*/ 326 h 652"/>
                <a:gd name="T70" fmla="*/ 185 w 584"/>
                <a:gd name="T71" fmla="*/ 403 h 652"/>
                <a:gd name="T72" fmla="*/ 124 w 584"/>
                <a:gd name="T73" fmla="*/ 482 h 652"/>
                <a:gd name="T74" fmla="*/ 111 w 584"/>
                <a:gd name="T75" fmla="*/ 523 h 652"/>
                <a:gd name="T76" fmla="*/ 130 w 584"/>
                <a:gd name="T77" fmla="*/ 539 h 652"/>
                <a:gd name="T78" fmla="*/ 151 w 584"/>
                <a:gd name="T79" fmla="*/ 556 h 652"/>
                <a:gd name="T80" fmla="*/ 191 w 584"/>
                <a:gd name="T81" fmla="*/ 535 h 652"/>
                <a:gd name="T82" fmla="*/ 237 w 584"/>
                <a:gd name="T83" fmla="*/ 484 h 652"/>
                <a:gd name="T84" fmla="*/ 281 w 584"/>
                <a:gd name="T85" fmla="*/ 429 h 652"/>
                <a:gd name="T86" fmla="*/ 317 w 584"/>
                <a:gd name="T87" fmla="*/ 402 h 652"/>
                <a:gd name="T88" fmla="*/ 354 w 584"/>
                <a:gd name="T89" fmla="*/ 388 h 652"/>
                <a:gd name="T90" fmla="*/ 393 w 584"/>
                <a:gd name="T91" fmla="*/ 375 h 652"/>
                <a:gd name="T92" fmla="*/ 368 w 584"/>
                <a:gd name="T93" fmla="*/ 410 h 652"/>
                <a:gd name="T94" fmla="*/ 327 w 584"/>
                <a:gd name="T95" fmla="*/ 462 h 652"/>
                <a:gd name="T96" fmla="*/ 285 w 584"/>
                <a:gd name="T97" fmla="*/ 516 h 652"/>
                <a:gd name="T98" fmla="*/ 242 w 584"/>
                <a:gd name="T99" fmla="*/ 569 h 652"/>
                <a:gd name="T100" fmla="*/ 199 w 584"/>
                <a:gd name="T101" fmla="*/ 62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4" h="652">
                  <a:moveTo>
                    <a:pt x="169" y="652"/>
                  </a:moveTo>
                  <a:lnTo>
                    <a:pt x="159" y="638"/>
                  </a:lnTo>
                  <a:lnTo>
                    <a:pt x="147" y="626"/>
                  </a:lnTo>
                  <a:lnTo>
                    <a:pt x="135" y="615"/>
                  </a:lnTo>
                  <a:lnTo>
                    <a:pt x="121" y="603"/>
                  </a:lnTo>
                  <a:lnTo>
                    <a:pt x="106" y="593"/>
                  </a:lnTo>
                  <a:lnTo>
                    <a:pt x="90" y="583"/>
                  </a:lnTo>
                  <a:lnTo>
                    <a:pt x="75" y="571"/>
                  </a:lnTo>
                  <a:lnTo>
                    <a:pt x="59" y="560"/>
                  </a:lnTo>
                  <a:lnTo>
                    <a:pt x="52" y="556"/>
                  </a:lnTo>
                  <a:lnTo>
                    <a:pt x="45" y="554"/>
                  </a:lnTo>
                  <a:lnTo>
                    <a:pt x="38" y="550"/>
                  </a:lnTo>
                  <a:lnTo>
                    <a:pt x="31" y="547"/>
                  </a:lnTo>
                  <a:lnTo>
                    <a:pt x="23" y="545"/>
                  </a:lnTo>
                  <a:lnTo>
                    <a:pt x="16" y="540"/>
                  </a:lnTo>
                  <a:lnTo>
                    <a:pt x="8" y="535"/>
                  </a:lnTo>
                  <a:lnTo>
                    <a:pt x="0" y="531"/>
                  </a:lnTo>
                  <a:lnTo>
                    <a:pt x="18" y="505"/>
                  </a:lnTo>
                  <a:lnTo>
                    <a:pt x="38" y="481"/>
                  </a:lnTo>
                  <a:lnTo>
                    <a:pt x="59" y="456"/>
                  </a:lnTo>
                  <a:lnTo>
                    <a:pt x="78" y="432"/>
                  </a:lnTo>
                  <a:lnTo>
                    <a:pt x="99" y="406"/>
                  </a:lnTo>
                  <a:lnTo>
                    <a:pt x="120" y="382"/>
                  </a:lnTo>
                  <a:lnTo>
                    <a:pt x="141" y="358"/>
                  </a:lnTo>
                  <a:lnTo>
                    <a:pt x="161" y="334"/>
                  </a:lnTo>
                  <a:lnTo>
                    <a:pt x="183" y="308"/>
                  </a:lnTo>
                  <a:lnTo>
                    <a:pt x="204" y="284"/>
                  </a:lnTo>
                  <a:lnTo>
                    <a:pt x="226" y="260"/>
                  </a:lnTo>
                  <a:lnTo>
                    <a:pt x="248" y="235"/>
                  </a:lnTo>
                  <a:lnTo>
                    <a:pt x="270" y="209"/>
                  </a:lnTo>
                  <a:lnTo>
                    <a:pt x="292" y="184"/>
                  </a:lnTo>
                  <a:lnTo>
                    <a:pt x="313" y="159"/>
                  </a:lnTo>
                  <a:lnTo>
                    <a:pt x="335" y="133"/>
                  </a:lnTo>
                  <a:lnTo>
                    <a:pt x="343" y="128"/>
                  </a:lnTo>
                  <a:lnTo>
                    <a:pt x="353" y="121"/>
                  </a:lnTo>
                  <a:lnTo>
                    <a:pt x="361" y="114"/>
                  </a:lnTo>
                  <a:lnTo>
                    <a:pt x="369" y="106"/>
                  </a:lnTo>
                  <a:lnTo>
                    <a:pt x="377" y="99"/>
                  </a:lnTo>
                  <a:lnTo>
                    <a:pt x="385" y="92"/>
                  </a:lnTo>
                  <a:lnTo>
                    <a:pt x="394" y="85"/>
                  </a:lnTo>
                  <a:lnTo>
                    <a:pt x="403" y="79"/>
                  </a:lnTo>
                  <a:lnTo>
                    <a:pt x="419" y="71"/>
                  </a:lnTo>
                  <a:lnTo>
                    <a:pt x="436" y="62"/>
                  </a:lnTo>
                  <a:lnTo>
                    <a:pt x="453" y="53"/>
                  </a:lnTo>
                  <a:lnTo>
                    <a:pt x="470" y="44"/>
                  </a:lnTo>
                  <a:lnTo>
                    <a:pt x="487" y="36"/>
                  </a:lnTo>
                  <a:lnTo>
                    <a:pt x="506" y="27"/>
                  </a:lnTo>
                  <a:lnTo>
                    <a:pt x="525" y="21"/>
                  </a:lnTo>
                  <a:lnTo>
                    <a:pt x="545" y="16"/>
                  </a:lnTo>
                  <a:lnTo>
                    <a:pt x="551" y="16"/>
                  </a:lnTo>
                  <a:lnTo>
                    <a:pt x="555" y="15"/>
                  </a:lnTo>
                  <a:lnTo>
                    <a:pt x="560" y="12"/>
                  </a:lnTo>
                  <a:lnTo>
                    <a:pt x="564" y="10"/>
                  </a:lnTo>
                  <a:lnTo>
                    <a:pt x="568" y="8"/>
                  </a:lnTo>
                  <a:lnTo>
                    <a:pt x="572" y="6"/>
                  </a:lnTo>
                  <a:lnTo>
                    <a:pt x="576" y="2"/>
                  </a:lnTo>
                  <a:lnTo>
                    <a:pt x="582" y="0"/>
                  </a:lnTo>
                  <a:lnTo>
                    <a:pt x="584" y="7"/>
                  </a:lnTo>
                  <a:lnTo>
                    <a:pt x="581" y="38"/>
                  </a:lnTo>
                  <a:lnTo>
                    <a:pt x="576" y="69"/>
                  </a:lnTo>
                  <a:lnTo>
                    <a:pt x="572" y="100"/>
                  </a:lnTo>
                  <a:lnTo>
                    <a:pt x="565" y="130"/>
                  </a:lnTo>
                  <a:lnTo>
                    <a:pt x="555" y="160"/>
                  </a:lnTo>
                  <a:lnTo>
                    <a:pt x="544" y="188"/>
                  </a:lnTo>
                  <a:lnTo>
                    <a:pt x="528" y="213"/>
                  </a:lnTo>
                  <a:lnTo>
                    <a:pt x="508" y="236"/>
                  </a:lnTo>
                  <a:lnTo>
                    <a:pt x="498" y="239"/>
                  </a:lnTo>
                  <a:lnTo>
                    <a:pt x="489" y="242"/>
                  </a:lnTo>
                  <a:lnTo>
                    <a:pt x="478" y="244"/>
                  </a:lnTo>
                  <a:lnTo>
                    <a:pt x="469" y="245"/>
                  </a:lnTo>
                  <a:lnTo>
                    <a:pt x="459" y="246"/>
                  </a:lnTo>
                  <a:lnTo>
                    <a:pt x="448" y="249"/>
                  </a:lnTo>
                  <a:lnTo>
                    <a:pt x="438" y="252"/>
                  </a:lnTo>
                  <a:lnTo>
                    <a:pt x="426" y="257"/>
                  </a:lnTo>
                  <a:lnTo>
                    <a:pt x="424" y="250"/>
                  </a:lnTo>
                  <a:lnTo>
                    <a:pt x="432" y="242"/>
                  </a:lnTo>
                  <a:lnTo>
                    <a:pt x="437" y="232"/>
                  </a:lnTo>
                  <a:lnTo>
                    <a:pt x="441" y="223"/>
                  </a:lnTo>
                  <a:lnTo>
                    <a:pt x="452" y="219"/>
                  </a:lnTo>
                  <a:lnTo>
                    <a:pt x="456" y="208"/>
                  </a:lnTo>
                  <a:lnTo>
                    <a:pt x="461" y="199"/>
                  </a:lnTo>
                  <a:lnTo>
                    <a:pt x="468" y="190"/>
                  </a:lnTo>
                  <a:lnTo>
                    <a:pt x="475" y="181"/>
                  </a:lnTo>
                  <a:lnTo>
                    <a:pt x="483" y="171"/>
                  </a:lnTo>
                  <a:lnTo>
                    <a:pt x="490" y="161"/>
                  </a:lnTo>
                  <a:lnTo>
                    <a:pt x="498" y="151"/>
                  </a:lnTo>
                  <a:lnTo>
                    <a:pt x="505" y="140"/>
                  </a:lnTo>
                  <a:lnTo>
                    <a:pt x="502" y="135"/>
                  </a:lnTo>
                  <a:lnTo>
                    <a:pt x="499" y="130"/>
                  </a:lnTo>
                  <a:lnTo>
                    <a:pt x="494" y="124"/>
                  </a:lnTo>
                  <a:lnTo>
                    <a:pt x="490" y="118"/>
                  </a:lnTo>
                  <a:lnTo>
                    <a:pt x="485" y="114"/>
                  </a:lnTo>
                  <a:lnTo>
                    <a:pt x="479" y="109"/>
                  </a:lnTo>
                  <a:lnTo>
                    <a:pt x="474" y="105"/>
                  </a:lnTo>
                  <a:lnTo>
                    <a:pt x="467" y="101"/>
                  </a:lnTo>
                  <a:lnTo>
                    <a:pt x="447" y="105"/>
                  </a:lnTo>
                  <a:lnTo>
                    <a:pt x="423" y="128"/>
                  </a:lnTo>
                  <a:lnTo>
                    <a:pt x="400" y="152"/>
                  </a:lnTo>
                  <a:lnTo>
                    <a:pt x="377" y="176"/>
                  </a:lnTo>
                  <a:lnTo>
                    <a:pt x="354" y="200"/>
                  </a:lnTo>
                  <a:lnTo>
                    <a:pt x="332" y="224"/>
                  </a:lnTo>
                  <a:lnTo>
                    <a:pt x="310" y="250"/>
                  </a:lnTo>
                  <a:lnTo>
                    <a:pt x="289" y="274"/>
                  </a:lnTo>
                  <a:lnTo>
                    <a:pt x="267" y="299"/>
                  </a:lnTo>
                  <a:lnTo>
                    <a:pt x="247" y="326"/>
                  </a:lnTo>
                  <a:lnTo>
                    <a:pt x="226" y="351"/>
                  </a:lnTo>
                  <a:lnTo>
                    <a:pt x="205" y="378"/>
                  </a:lnTo>
                  <a:lnTo>
                    <a:pt x="185" y="403"/>
                  </a:lnTo>
                  <a:lnTo>
                    <a:pt x="165" y="429"/>
                  </a:lnTo>
                  <a:lnTo>
                    <a:pt x="144" y="456"/>
                  </a:lnTo>
                  <a:lnTo>
                    <a:pt x="124" y="482"/>
                  </a:lnTo>
                  <a:lnTo>
                    <a:pt x="104" y="509"/>
                  </a:lnTo>
                  <a:lnTo>
                    <a:pt x="104" y="518"/>
                  </a:lnTo>
                  <a:lnTo>
                    <a:pt x="111" y="523"/>
                  </a:lnTo>
                  <a:lnTo>
                    <a:pt x="117" y="528"/>
                  </a:lnTo>
                  <a:lnTo>
                    <a:pt x="124" y="533"/>
                  </a:lnTo>
                  <a:lnTo>
                    <a:pt x="130" y="539"/>
                  </a:lnTo>
                  <a:lnTo>
                    <a:pt x="137" y="545"/>
                  </a:lnTo>
                  <a:lnTo>
                    <a:pt x="144" y="550"/>
                  </a:lnTo>
                  <a:lnTo>
                    <a:pt x="151" y="556"/>
                  </a:lnTo>
                  <a:lnTo>
                    <a:pt x="159" y="562"/>
                  </a:lnTo>
                  <a:lnTo>
                    <a:pt x="177" y="553"/>
                  </a:lnTo>
                  <a:lnTo>
                    <a:pt x="191" y="535"/>
                  </a:lnTo>
                  <a:lnTo>
                    <a:pt x="206" y="519"/>
                  </a:lnTo>
                  <a:lnTo>
                    <a:pt x="221" y="501"/>
                  </a:lnTo>
                  <a:lnTo>
                    <a:pt x="237" y="484"/>
                  </a:lnTo>
                  <a:lnTo>
                    <a:pt x="252" y="465"/>
                  </a:lnTo>
                  <a:lnTo>
                    <a:pt x="267" y="448"/>
                  </a:lnTo>
                  <a:lnTo>
                    <a:pt x="281" y="429"/>
                  </a:lnTo>
                  <a:lnTo>
                    <a:pt x="294" y="412"/>
                  </a:lnTo>
                  <a:lnTo>
                    <a:pt x="305" y="408"/>
                  </a:lnTo>
                  <a:lnTo>
                    <a:pt x="317" y="402"/>
                  </a:lnTo>
                  <a:lnTo>
                    <a:pt x="328" y="397"/>
                  </a:lnTo>
                  <a:lnTo>
                    <a:pt x="341" y="393"/>
                  </a:lnTo>
                  <a:lnTo>
                    <a:pt x="354" y="388"/>
                  </a:lnTo>
                  <a:lnTo>
                    <a:pt x="366" y="383"/>
                  </a:lnTo>
                  <a:lnTo>
                    <a:pt x="380" y="379"/>
                  </a:lnTo>
                  <a:lnTo>
                    <a:pt x="393" y="375"/>
                  </a:lnTo>
                  <a:lnTo>
                    <a:pt x="395" y="378"/>
                  </a:lnTo>
                  <a:lnTo>
                    <a:pt x="381" y="394"/>
                  </a:lnTo>
                  <a:lnTo>
                    <a:pt x="368" y="410"/>
                  </a:lnTo>
                  <a:lnTo>
                    <a:pt x="354" y="427"/>
                  </a:lnTo>
                  <a:lnTo>
                    <a:pt x="341" y="444"/>
                  </a:lnTo>
                  <a:lnTo>
                    <a:pt x="327" y="462"/>
                  </a:lnTo>
                  <a:lnTo>
                    <a:pt x="312" y="479"/>
                  </a:lnTo>
                  <a:lnTo>
                    <a:pt x="298" y="497"/>
                  </a:lnTo>
                  <a:lnTo>
                    <a:pt x="285" y="516"/>
                  </a:lnTo>
                  <a:lnTo>
                    <a:pt x="271" y="533"/>
                  </a:lnTo>
                  <a:lnTo>
                    <a:pt x="257" y="551"/>
                  </a:lnTo>
                  <a:lnTo>
                    <a:pt x="242" y="569"/>
                  </a:lnTo>
                  <a:lnTo>
                    <a:pt x="228" y="586"/>
                  </a:lnTo>
                  <a:lnTo>
                    <a:pt x="213" y="603"/>
                  </a:lnTo>
                  <a:lnTo>
                    <a:pt x="199" y="621"/>
                  </a:lnTo>
                  <a:lnTo>
                    <a:pt x="184" y="637"/>
                  </a:lnTo>
                  <a:lnTo>
                    <a:pt x="169" y="65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 name="Freeform 25"/>
            <p:cNvSpPr>
              <a:spLocks/>
            </p:cNvSpPr>
            <p:nvPr>
              <p:custDataLst>
                <p:tags r:id="rId14"/>
              </p:custDataLst>
            </p:nvPr>
          </p:nvSpPr>
          <p:spPr bwMode="auto">
            <a:xfrm>
              <a:off x="3646" y="3152"/>
              <a:ext cx="276" cy="185"/>
            </a:xfrm>
            <a:custGeom>
              <a:avLst/>
              <a:gdLst>
                <a:gd name="T0" fmla="*/ 400 w 552"/>
                <a:gd name="T1" fmla="*/ 370 h 371"/>
                <a:gd name="T2" fmla="*/ 388 w 552"/>
                <a:gd name="T3" fmla="*/ 366 h 371"/>
                <a:gd name="T4" fmla="*/ 377 w 552"/>
                <a:gd name="T5" fmla="*/ 364 h 371"/>
                <a:gd name="T6" fmla="*/ 365 w 552"/>
                <a:gd name="T7" fmla="*/ 358 h 371"/>
                <a:gd name="T8" fmla="*/ 365 w 552"/>
                <a:gd name="T9" fmla="*/ 353 h 371"/>
                <a:gd name="T10" fmla="*/ 373 w 552"/>
                <a:gd name="T11" fmla="*/ 351 h 371"/>
                <a:gd name="T12" fmla="*/ 383 w 552"/>
                <a:gd name="T13" fmla="*/ 353 h 371"/>
                <a:gd name="T14" fmla="*/ 394 w 552"/>
                <a:gd name="T15" fmla="*/ 353 h 371"/>
                <a:gd name="T16" fmla="*/ 406 w 552"/>
                <a:gd name="T17" fmla="*/ 346 h 371"/>
                <a:gd name="T18" fmla="*/ 421 w 552"/>
                <a:gd name="T19" fmla="*/ 336 h 371"/>
                <a:gd name="T20" fmla="*/ 438 w 552"/>
                <a:gd name="T21" fmla="*/ 325 h 371"/>
                <a:gd name="T22" fmla="*/ 453 w 552"/>
                <a:gd name="T23" fmla="*/ 311 h 371"/>
                <a:gd name="T24" fmla="*/ 469 w 552"/>
                <a:gd name="T25" fmla="*/ 288 h 371"/>
                <a:gd name="T26" fmla="*/ 480 w 552"/>
                <a:gd name="T27" fmla="*/ 255 h 371"/>
                <a:gd name="T28" fmla="*/ 486 w 552"/>
                <a:gd name="T29" fmla="*/ 218 h 371"/>
                <a:gd name="T30" fmla="*/ 481 w 552"/>
                <a:gd name="T31" fmla="*/ 180 h 371"/>
                <a:gd name="T32" fmla="*/ 474 w 552"/>
                <a:gd name="T33" fmla="*/ 152 h 371"/>
                <a:gd name="T34" fmla="*/ 462 w 552"/>
                <a:gd name="T35" fmla="*/ 128 h 371"/>
                <a:gd name="T36" fmla="*/ 443 w 552"/>
                <a:gd name="T37" fmla="*/ 107 h 371"/>
                <a:gd name="T38" fmla="*/ 420 w 552"/>
                <a:gd name="T39" fmla="*/ 91 h 371"/>
                <a:gd name="T40" fmla="*/ 395 w 552"/>
                <a:gd name="T41" fmla="*/ 77 h 371"/>
                <a:gd name="T42" fmla="*/ 350 w 552"/>
                <a:gd name="T43" fmla="*/ 75 h 371"/>
                <a:gd name="T44" fmla="*/ 304 w 552"/>
                <a:gd name="T45" fmla="*/ 76 h 371"/>
                <a:gd name="T46" fmla="*/ 258 w 552"/>
                <a:gd name="T47" fmla="*/ 79 h 371"/>
                <a:gd name="T48" fmla="*/ 212 w 552"/>
                <a:gd name="T49" fmla="*/ 84 h 371"/>
                <a:gd name="T50" fmla="*/ 166 w 552"/>
                <a:gd name="T51" fmla="*/ 92 h 371"/>
                <a:gd name="T52" fmla="*/ 120 w 552"/>
                <a:gd name="T53" fmla="*/ 104 h 371"/>
                <a:gd name="T54" fmla="*/ 75 w 552"/>
                <a:gd name="T55" fmla="*/ 119 h 371"/>
                <a:gd name="T56" fmla="*/ 30 w 552"/>
                <a:gd name="T57" fmla="*/ 137 h 371"/>
                <a:gd name="T58" fmla="*/ 18 w 552"/>
                <a:gd name="T59" fmla="*/ 148 h 371"/>
                <a:gd name="T60" fmla="*/ 7 w 552"/>
                <a:gd name="T61" fmla="*/ 161 h 371"/>
                <a:gd name="T62" fmla="*/ 0 w 552"/>
                <a:gd name="T63" fmla="*/ 163 h 371"/>
                <a:gd name="T64" fmla="*/ 4 w 552"/>
                <a:gd name="T65" fmla="*/ 151 h 371"/>
                <a:gd name="T66" fmla="*/ 12 w 552"/>
                <a:gd name="T67" fmla="*/ 137 h 371"/>
                <a:gd name="T68" fmla="*/ 37 w 552"/>
                <a:gd name="T69" fmla="*/ 105 h 371"/>
                <a:gd name="T70" fmla="*/ 66 w 552"/>
                <a:gd name="T71" fmla="*/ 77 h 371"/>
                <a:gd name="T72" fmla="*/ 103 w 552"/>
                <a:gd name="T73" fmla="*/ 55 h 371"/>
                <a:gd name="T74" fmla="*/ 144 w 552"/>
                <a:gd name="T75" fmla="*/ 38 h 371"/>
                <a:gd name="T76" fmla="*/ 186 w 552"/>
                <a:gd name="T77" fmla="*/ 24 h 371"/>
                <a:gd name="T78" fmla="*/ 231 w 552"/>
                <a:gd name="T79" fmla="*/ 14 h 371"/>
                <a:gd name="T80" fmla="*/ 276 w 552"/>
                <a:gd name="T81" fmla="*/ 6 h 371"/>
                <a:gd name="T82" fmla="*/ 320 w 552"/>
                <a:gd name="T83" fmla="*/ 0 h 371"/>
                <a:gd name="T84" fmla="*/ 350 w 552"/>
                <a:gd name="T85" fmla="*/ 1 h 371"/>
                <a:gd name="T86" fmla="*/ 380 w 552"/>
                <a:gd name="T87" fmla="*/ 5 h 371"/>
                <a:gd name="T88" fmla="*/ 409 w 552"/>
                <a:gd name="T89" fmla="*/ 12 h 371"/>
                <a:gd name="T90" fmla="*/ 438 w 552"/>
                <a:gd name="T91" fmla="*/ 24 h 371"/>
                <a:gd name="T92" fmla="*/ 453 w 552"/>
                <a:gd name="T93" fmla="*/ 35 h 371"/>
                <a:gd name="T94" fmla="*/ 469 w 552"/>
                <a:gd name="T95" fmla="*/ 44 h 371"/>
                <a:gd name="T96" fmla="*/ 484 w 552"/>
                <a:gd name="T97" fmla="*/ 55 h 371"/>
                <a:gd name="T98" fmla="*/ 499 w 552"/>
                <a:gd name="T99" fmla="*/ 72 h 371"/>
                <a:gd name="T100" fmla="*/ 524 w 552"/>
                <a:gd name="T101" fmla="*/ 115 h 371"/>
                <a:gd name="T102" fmla="*/ 545 w 552"/>
                <a:gd name="T103" fmla="*/ 167 h 371"/>
                <a:gd name="T104" fmla="*/ 552 w 552"/>
                <a:gd name="T105" fmla="*/ 221 h 371"/>
                <a:gd name="T106" fmla="*/ 539 w 552"/>
                <a:gd name="T107" fmla="*/ 278 h 371"/>
                <a:gd name="T108" fmla="*/ 531 w 552"/>
                <a:gd name="T109" fmla="*/ 295 h 371"/>
                <a:gd name="T110" fmla="*/ 519 w 552"/>
                <a:gd name="T111" fmla="*/ 311 h 371"/>
                <a:gd name="T112" fmla="*/ 504 w 552"/>
                <a:gd name="T113" fmla="*/ 327 h 371"/>
                <a:gd name="T114" fmla="*/ 488 w 552"/>
                <a:gd name="T115" fmla="*/ 346 h 371"/>
                <a:gd name="T116" fmla="*/ 471 w 552"/>
                <a:gd name="T117" fmla="*/ 356 h 371"/>
                <a:gd name="T118" fmla="*/ 450 w 552"/>
                <a:gd name="T119" fmla="*/ 363 h 371"/>
                <a:gd name="T120" fmla="*/ 427 w 552"/>
                <a:gd name="T121" fmla="*/ 369 h 371"/>
                <a:gd name="T122" fmla="*/ 405 w 552"/>
                <a:gd name="T123"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2" h="371">
                  <a:moveTo>
                    <a:pt x="405" y="371"/>
                  </a:moveTo>
                  <a:lnTo>
                    <a:pt x="400" y="370"/>
                  </a:lnTo>
                  <a:lnTo>
                    <a:pt x="394" y="369"/>
                  </a:lnTo>
                  <a:lnTo>
                    <a:pt x="388" y="366"/>
                  </a:lnTo>
                  <a:lnTo>
                    <a:pt x="382" y="365"/>
                  </a:lnTo>
                  <a:lnTo>
                    <a:pt x="377" y="364"/>
                  </a:lnTo>
                  <a:lnTo>
                    <a:pt x="371" y="362"/>
                  </a:lnTo>
                  <a:lnTo>
                    <a:pt x="365" y="358"/>
                  </a:lnTo>
                  <a:lnTo>
                    <a:pt x="360" y="355"/>
                  </a:lnTo>
                  <a:lnTo>
                    <a:pt x="365" y="353"/>
                  </a:lnTo>
                  <a:lnTo>
                    <a:pt x="370" y="351"/>
                  </a:lnTo>
                  <a:lnTo>
                    <a:pt x="373" y="351"/>
                  </a:lnTo>
                  <a:lnTo>
                    <a:pt x="379" y="351"/>
                  </a:lnTo>
                  <a:lnTo>
                    <a:pt x="383" y="353"/>
                  </a:lnTo>
                  <a:lnTo>
                    <a:pt x="388" y="353"/>
                  </a:lnTo>
                  <a:lnTo>
                    <a:pt x="394" y="353"/>
                  </a:lnTo>
                  <a:lnTo>
                    <a:pt x="400" y="351"/>
                  </a:lnTo>
                  <a:lnTo>
                    <a:pt x="406" y="346"/>
                  </a:lnTo>
                  <a:lnTo>
                    <a:pt x="415" y="341"/>
                  </a:lnTo>
                  <a:lnTo>
                    <a:pt x="421" y="336"/>
                  </a:lnTo>
                  <a:lnTo>
                    <a:pt x="430" y="331"/>
                  </a:lnTo>
                  <a:lnTo>
                    <a:pt x="438" y="325"/>
                  </a:lnTo>
                  <a:lnTo>
                    <a:pt x="446" y="319"/>
                  </a:lnTo>
                  <a:lnTo>
                    <a:pt x="453" y="311"/>
                  </a:lnTo>
                  <a:lnTo>
                    <a:pt x="461" y="303"/>
                  </a:lnTo>
                  <a:lnTo>
                    <a:pt x="469" y="288"/>
                  </a:lnTo>
                  <a:lnTo>
                    <a:pt x="474" y="272"/>
                  </a:lnTo>
                  <a:lnTo>
                    <a:pt x="480" y="255"/>
                  </a:lnTo>
                  <a:lnTo>
                    <a:pt x="485" y="236"/>
                  </a:lnTo>
                  <a:lnTo>
                    <a:pt x="486" y="218"/>
                  </a:lnTo>
                  <a:lnTo>
                    <a:pt x="486" y="199"/>
                  </a:lnTo>
                  <a:lnTo>
                    <a:pt x="481" y="180"/>
                  </a:lnTo>
                  <a:lnTo>
                    <a:pt x="474" y="161"/>
                  </a:lnTo>
                  <a:lnTo>
                    <a:pt x="474" y="152"/>
                  </a:lnTo>
                  <a:lnTo>
                    <a:pt x="469" y="140"/>
                  </a:lnTo>
                  <a:lnTo>
                    <a:pt x="462" y="128"/>
                  </a:lnTo>
                  <a:lnTo>
                    <a:pt x="453" y="118"/>
                  </a:lnTo>
                  <a:lnTo>
                    <a:pt x="443" y="107"/>
                  </a:lnTo>
                  <a:lnTo>
                    <a:pt x="432" y="99"/>
                  </a:lnTo>
                  <a:lnTo>
                    <a:pt x="420" y="91"/>
                  </a:lnTo>
                  <a:lnTo>
                    <a:pt x="408" y="84"/>
                  </a:lnTo>
                  <a:lnTo>
                    <a:pt x="395" y="77"/>
                  </a:lnTo>
                  <a:lnTo>
                    <a:pt x="372" y="76"/>
                  </a:lnTo>
                  <a:lnTo>
                    <a:pt x="350" y="75"/>
                  </a:lnTo>
                  <a:lnTo>
                    <a:pt x="327" y="75"/>
                  </a:lnTo>
                  <a:lnTo>
                    <a:pt x="304" y="76"/>
                  </a:lnTo>
                  <a:lnTo>
                    <a:pt x="281" y="77"/>
                  </a:lnTo>
                  <a:lnTo>
                    <a:pt x="258" y="79"/>
                  </a:lnTo>
                  <a:lnTo>
                    <a:pt x="235" y="81"/>
                  </a:lnTo>
                  <a:lnTo>
                    <a:pt x="212" y="84"/>
                  </a:lnTo>
                  <a:lnTo>
                    <a:pt x="189" y="88"/>
                  </a:lnTo>
                  <a:lnTo>
                    <a:pt x="166" y="92"/>
                  </a:lnTo>
                  <a:lnTo>
                    <a:pt x="143" y="98"/>
                  </a:lnTo>
                  <a:lnTo>
                    <a:pt x="120" y="104"/>
                  </a:lnTo>
                  <a:lnTo>
                    <a:pt x="98" y="112"/>
                  </a:lnTo>
                  <a:lnTo>
                    <a:pt x="75" y="119"/>
                  </a:lnTo>
                  <a:lnTo>
                    <a:pt x="52" y="128"/>
                  </a:lnTo>
                  <a:lnTo>
                    <a:pt x="30" y="137"/>
                  </a:lnTo>
                  <a:lnTo>
                    <a:pt x="24" y="141"/>
                  </a:lnTo>
                  <a:lnTo>
                    <a:pt x="18" y="148"/>
                  </a:lnTo>
                  <a:lnTo>
                    <a:pt x="11" y="155"/>
                  </a:lnTo>
                  <a:lnTo>
                    <a:pt x="7" y="161"/>
                  </a:lnTo>
                  <a:lnTo>
                    <a:pt x="7" y="167"/>
                  </a:lnTo>
                  <a:lnTo>
                    <a:pt x="0" y="163"/>
                  </a:lnTo>
                  <a:lnTo>
                    <a:pt x="1" y="157"/>
                  </a:lnTo>
                  <a:lnTo>
                    <a:pt x="4" y="151"/>
                  </a:lnTo>
                  <a:lnTo>
                    <a:pt x="9" y="146"/>
                  </a:lnTo>
                  <a:lnTo>
                    <a:pt x="12" y="137"/>
                  </a:lnTo>
                  <a:lnTo>
                    <a:pt x="23" y="120"/>
                  </a:lnTo>
                  <a:lnTo>
                    <a:pt x="37" y="105"/>
                  </a:lnTo>
                  <a:lnTo>
                    <a:pt x="50" y="90"/>
                  </a:lnTo>
                  <a:lnTo>
                    <a:pt x="66" y="77"/>
                  </a:lnTo>
                  <a:lnTo>
                    <a:pt x="84" y="66"/>
                  </a:lnTo>
                  <a:lnTo>
                    <a:pt x="103" y="55"/>
                  </a:lnTo>
                  <a:lnTo>
                    <a:pt x="123" y="46"/>
                  </a:lnTo>
                  <a:lnTo>
                    <a:pt x="144" y="38"/>
                  </a:lnTo>
                  <a:lnTo>
                    <a:pt x="164" y="31"/>
                  </a:lnTo>
                  <a:lnTo>
                    <a:pt x="186" y="24"/>
                  </a:lnTo>
                  <a:lnTo>
                    <a:pt x="208" y="19"/>
                  </a:lnTo>
                  <a:lnTo>
                    <a:pt x="231" y="14"/>
                  </a:lnTo>
                  <a:lnTo>
                    <a:pt x="254" y="9"/>
                  </a:lnTo>
                  <a:lnTo>
                    <a:pt x="276" y="6"/>
                  </a:lnTo>
                  <a:lnTo>
                    <a:pt x="298" y="3"/>
                  </a:lnTo>
                  <a:lnTo>
                    <a:pt x="320" y="0"/>
                  </a:lnTo>
                  <a:lnTo>
                    <a:pt x="335" y="0"/>
                  </a:lnTo>
                  <a:lnTo>
                    <a:pt x="350" y="1"/>
                  </a:lnTo>
                  <a:lnTo>
                    <a:pt x="365" y="3"/>
                  </a:lnTo>
                  <a:lnTo>
                    <a:pt x="380" y="5"/>
                  </a:lnTo>
                  <a:lnTo>
                    <a:pt x="395" y="7"/>
                  </a:lnTo>
                  <a:lnTo>
                    <a:pt x="409" y="12"/>
                  </a:lnTo>
                  <a:lnTo>
                    <a:pt x="424" y="17"/>
                  </a:lnTo>
                  <a:lnTo>
                    <a:pt x="438" y="24"/>
                  </a:lnTo>
                  <a:lnTo>
                    <a:pt x="445" y="30"/>
                  </a:lnTo>
                  <a:lnTo>
                    <a:pt x="453" y="35"/>
                  </a:lnTo>
                  <a:lnTo>
                    <a:pt x="461" y="39"/>
                  </a:lnTo>
                  <a:lnTo>
                    <a:pt x="469" y="44"/>
                  </a:lnTo>
                  <a:lnTo>
                    <a:pt x="476" y="50"/>
                  </a:lnTo>
                  <a:lnTo>
                    <a:pt x="484" y="55"/>
                  </a:lnTo>
                  <a:lnTo>
                    <a:pt x="492" y="62"/>
                  </a:lnTo>
                  <a:lnTo>
                    <a:pt x="499" y="72"/>
                  </a:lnTo>
                  <a:lnTo>
                    <a:pt x="511" y="92"/>
                  </a:lnTo>
                  <a:lnTo>
                    <a:pt x="524" y="115"/>
                  </a:lnTo>
                  <a:lnTo>
                    <a:pt x="536" y="141"/>
                  </a:lnTo>
                  <a:lnTo>
                    <a:pt x="545" y="167"/>
                  </a:lnTo>
                  <a:lnTo>
                    <a:pt x="551" y="194"/>
                  </a:lnTo>
                  <a:lnTo>
                    <a:pt x="552" y="221"/>
                  </a:lnTo>
                  <a:lnTo>
                    <a:pt x="548" y="250"/>
                  </a:lnTo>
                  <a:lnTo>
                    <a:pt x="539" y="278"/>
                  </a:lnTo>
                  <a:lnTo>
                    <a:pt x="536" y="287"/>
                  </a:lnTo>
                  <a:lnTo>
                    <a:pt x="531" y="295"/>
                  </a:lnTo>
                  <a:lnTo>
                    <a:pt x="525" y="303"/>
                  </a:lnTo>
                  <a:lnTo>
                    <a:pt x="519" y="311"/>
                  </a:lnTo>
                  <a:lnTo>
                    <a:pt x="512" y="319"/>
                  </a:lnTo>
                  <a:lnTo>
                    <a:pt x="504" y="327"/>
                  </a:lnTo>
                  <a:lnTo>
                    <a:pt x="496" y="335"/>
                  </a:lnTo>
                  <a:lnTo>
                    <a:pt x="488" y="346"/>
                  </a:lnTo>
                  <a:lnTo>
                    <a:pt x="480" y="351"/>
                  </a:lnTo>
                  <a:lnTo>
                    <a:pt x="471" y="356"/>
                  </a:lnTo>
                  <a:lnTo>
                    <a:pt x="461" y="360"/>
                  </a:lnTo>
                  <a:lnTo>
                    <a:pt x="450" y="363"/>
                  </a:lnTo>
                  <a:lnTo>
                    <a:pt x="439" y="366"/>
                  </a:lnTo>
                  <a:lnTo>
                    <a:pt x="427" y="369"/>
                  </a:lnTo>
                  <a:lnTo>
                    <a:pt x="417" y="370"/>
                  </a:lnTo>
                  <a:lnTo>
                    <a:pt x="405" y="37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 name="Freeform 26"/>
            <p:cNvSpPr>
              <a:spLocks/>
            </p:cNvSpPr>
            <p:nvPr>
              <p:custDataLst>
                <p:tags r:id="rId15"/>
              </p:custDataLst>
            </p:nvPr>
          </p:nvSpPr>
          <p:spPr bwMode="auto">
            <a:xfrm>
              <a:off x="3800" y="3205"/>
              <a:ext cx="70" cy="110"/>
            </a:xfrm>
            <a:custGeom>
              <a:avLst/>
              <a:gdLst>
                <a:gd name="T0" fmla="*/ 50 w 140"/>
                <a:gd name="T1" fmla="*/ 220 h 220"/>
                <a:gd name="T2" fmla="*/ 46 w 140"/>
                <a:gd name="T3" fmla="*/ 218 h 220"/>
                <a:gd name="T4" fmla="*/ 43 w 140"/>
                <a:gd name="T5" fmla="*/ 216 h 220"/>
                <a:gd name="T6" fmla="*/ 40 w 140"/>
                <a:gd name="T7" fmla="*/ 213 h 220"/>
                <a:gd name="T8" fmla="*/ 35 w 140"/>
                <a:gd name="T9" fmla="*/ 211 h 220"/>
                <a:gd name="T10" fmla="*/ 30 w 140"/>
                <a:gd name="T11" fmla="*/ 209 h 220"/>
                <a:gd name="T12" fmla="*/ 26 w 140"/>
                <a:gd name="T13" fmla="*/ 206 h 220"/>
                <a:gd name="T14" fmla="*/ 20 w 140"/>
                <a:gd name="T15" fmla="*/ 204 h 220"/>
                <a:gd name="T16" fmla="*/ 13 w 140"/>
                <a:gd name="T17" fmla="*/ 202 h 220"/>
                <a:gd name="T18" fmla="*/ 5 w 140"/>
                <a:gd name="T19" fmla="*/ 185 h 220"/>
                <a:gd name="T20" fmla="*/ 2 w 140"/>
                <a:gd name="T21" fmla="*/ 166 h 220"/>
                <a:gd name="T22" fmla="*/ 0 w 140"/>
                <a:gd name="T23" fmla="*/ 147 h 220"/>
                <a:gd name="T24" fmla="*/ 3 w 140"/>
                <a:gd name="T25" fmla="*/ 127 h 220"/>
                <a:gd name="T26" fmla="*/ 7 w 140"/>
                <a:gd name="T27" fmla="*/ 107 h 220"/>
                <a:gd name="T28" fmla="*/ 13 w 140"/>
                <a:gd name="T29" fmla="*/ 88 h 220"/>
                <a:gd name="T30" fmla="*/ 20 w 140"/>
                <a:gd name="T31" fmla="*/ 69 h 220"/>
                <a:gd name="T32" fmla="*/ 29 w 140"/>
                <a:gd name="T33" fmla="*/ 52 h 220"/>
                <a:gd name="T34" fmla="*/ 34 w 140"/>
                <a:gd name="T35" fmla="*/ 48 h 220"/>
                <a:gd name="T36" fmla="*/ 38 w 140"/>
                <a:gd name="T37" fmla="*/ 42 h 220"/>
                <a:gd name="T38" fmla="*/ 43 w 140"/>
                <a:gd name="T39" fmla="*/ 37 h 220"/>
                <a:gd name="T40" fmla="*/ 46 w 140"/>
                <a:gd name="T41" fmla="*/ 31 h 220"/>
                <a:gd name="T42" fmla="*/ 50 w 140"/>
                <a:gd name="T43" fmla="*/ 26 h 220"/>
                <a:gd name="T44" fmla="*/ 55 w 140"/>
                <a:gd name="T45" fmla="*/ 20 h 220"/>
                <a:gd name="T46" fmla="*/ 59 w 140"/>
                <a:gd name="T47" fmla="*/ 14 h 220"/>
                <a:gd name="T48" fmla="*/ 65 w 140"/>
                <a:gd name="T49" fmla="*/ 8 h 220"/>
                <a:gd name="T50" fmla="*/ 83 w 140"/>
                <a:gd name="T51" fmla="*/ 0 h 220"/>
                <a:gd name="T52" fmla="*/ 90 w 140"/>
                <a:gd name="T53" fmla="*/ 1 h 220"/>
                <a:gd name="T54" fmla="*/ 96 w 140"/>
                <a:gd name="T55" fmla="*/ 4 h 220"/>
                <a:gd name="T56" fmla="*/ 102 w 140"/>
                <a:gd name="T57" fmla="*/ 6 h 220"/>
                <a:gd name="T58" fmla="*/ 109 w 140"/>
                <a:gd name="T59" fmla="*/ 8 h 220"/>
                <a:gd name="T60" fmla="*/ 118 w 140"/>
                <a:gd name="T61" fmla="*/ 18 h 220"/>
                <a:gd name="T62" fmla="*/ 126 w 140"/>
                <a:gd name="T63" fmla="*/ 27 h 220"/>
                <a:gd name="T64" fmla="*/ 133 w 140"/>
                <a:gd name="T65" fmla="*/ 36 h 220"/>
                <a:gd name="T66" fmla="*/ 140 w 140"/>
                <a:gd name="T67" fmla="*/ 45 h 220"/>
                <a:gd name="T68" fmla="*/ 126 w 140"/>
                <a:gd name="T69" fmla="*/ 56 h 220"/>
                <a:gd name="T70" fmla="*/ 113 w 140"/>
                <a:gd name="T71" fmla="*/ 67 h 220"/>
                <a:gd name="T72" fmla="*/ 99 w 140"/>
                <a:gd name="T73" fmla="*/ 80 h 220"/>
                <a:gd name="T74" fmla="*/ 87 w 140"/>
                <a:gd name="T75" fmla="*/ 92 h 220"/>
                <a:gd name="T76" fmla="*/ 76 w 140"/>
                <a:gd name="T77" fmla="*/ 107 h 220"/>
                <a:gd name="T78" fmla="*/ 67 w 140"/>
                <a:gd name="T79" fmla="*/ 124 h 220"/>
                <a:gd name="T80" fmla="*/ 60 w 140"/>
                <a:gd name="T81" fmla="*/ 141 h 220"/>
                <a:gd name="T82" fmla="*/ 57 w 140"/>
                <a:gd name="T83" fmla="*/ 160 h 220"/>
                <a:gd name="T84" fmla="*/ 58 w 140"/>
                <a:gd name="T85" fmla="*/ 175 h 220"/>
                <a:gd name="T86" fmla="*/ 61 w 140"/>
                <a:gd name="T87" fmla="*/ 190 h 220"/>
                <a:gd name="T88" fmla="*/ 64 w 140"/>
                <a:gd name="T89" fmla="*/ 205 h 220"/>
                <a:gd name="T90" fmla="*/ 65 w 140"/>
                <a:gd name="T91" fmla="*/ 220 h 220"/>
                <a:gd name="T92" fmla="*/ 50 w 140"/>
                <a:gd name="T9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0" h="220">
                  <a:moveTo>
                    <a:pt x="50" y="220"/>
                  </a:moveTo>
                  <a:lnTo>
                    <a:pt x="46" y="218"/>
                  </a:lnTo>
                  <a:lnTo>
                    <a:pt x="43" y="216"/>
                  </a:lnTo>
                  <a:lnTo>
                    <a:pt x="40" y="213"/>
                  </a:lnTo>
                  <a:lnTo>
                    <a:pt x="35" y="211"/>
                  </a:lnTo>
                  <a:lnTo>
                    <a:pt x="30" y="209"/>
                  </a:lnTo>
                  <a:lnTo>
                    <a:pt x="26" y="206"/>
                  </a:lnTo>
                  <a:lnTo>
                    <a:pt x="20" y="204"/>
                  </a:lnTo>
                  <a:lnTo>
                    <a:pt x="13" y="202"/>
                  </a:lnTo>
                  <a:lnTo>
                    <a:pt x="5" y="185"/>
                  </a:lnTo>
                  <a:lnTo>
                    <a:pt x="2" y="166"/>
                  </a:lnTo>
                  <a:lnTo>
                    <a:pt x="0" y="147"/>
                  </a:lnTo>
                  <a:lnTo>
                    <a:pt x="3" y="127"/>
                  </a:lnTo>
                  <a:lnTo>
                    <a:pt x="7" y="107"/>
                  </a:lnTo>
                  <a:lnTo>
                    <a:pt x="13" y="88"/>
                  </a:lnTo>
                  <a:lnTo>
                    <a:pt x="20" y="69"/>
                  </a:lnTo>
                  <a:lnTo>
                    <a:pt x="29" y="52"/>
                  </a:lnTo>
                  <a:lnTo>
                    <a:pt x="34" y="48"/>
                  </a:lnTo>
                  <a:lnTo>
                    <a:pt x="38" y="42"/>
                  </a:lnTo>
                  <a:lnTo>
                    <a:pt x="43" y="37"/>
                  </a:lnTo>
                  <a:lnTo>
                    <a:pt x="46" y="31"/>
                  </a:lnTo>
                  <a:lnTo>
                    <a:pt x="50" y="26"/>
                  </a:lnTo>
                  <a:lnTo>
                    <a:pt x="55" y="20"/>
                  </a:lnTo>
                  <a:lnTo>
                    <a:pt x="59" y="14"/>
                  </a:lnTo>
                  <a:lnTo>
                    <a:pt x="65" y="8"/>
                  </a:lnTo>
                  <a:lnTo>
                    <a:pt x="83" y="0"/>
                  </a:lnTo>
                  <a:lnTo>
                    <a:pt x="90" y="1"/>
                  </a:lnTo>
                  <a:lnTo>
                    <a:pt x="96" y="4"/>
                  </a:lnTo>
                  <a:lnTo>
                    <a:pt x="102" y="6"/>
                  </a:lnTo>
                  <a:lnTo>
                    <a:pt x="109" y="8"/>
                  </a:lnTo>
                  <a:lnTo>
                    <a:pt x="118" y="18"/>
                  </a:lnTo>
                  <a:lnTo>
                    <a:pt x="126" y="27"/>
                  </a:lnTo>
                  <a:lnTo>
                    <a:pt x="133" y="36"/>
                  </a:lnTo>
                  <a:lnTo>
                    <a:pt x="140" y="45"/>
                  </a:lnTo>
                  <a:lnTo>
                    <a:pt x="126" y="56"/>
                  </a:lnTo>
                  <a:lnTo>
                    <a:pt x="113" y="67"/>
                  </a:lnTo>
                  <a:lnTo>
                    <a:pt x="99" y="80"/>
                  </a:lnTo>
                  <a:lnTo>
                    <a:pt x="87" y="92"/>
                  </a:lnTo>
                  <a:lnTo>
                    <a:pt x="76" y="107"/>
                  </a:lnTo>
                  <a:lnTo>
                    <a:pt x="67" y="124"/>
                  </a:lnTo>
                  <a:lnTo>
                    <a:pt x="60" y="141"/>
                  </a:lnTo>
                  <a:lnTo>
                    <a:pt x="57" y="160"/>
                  </a:lnTo>
                  <a:lnTo>
                    <a:pt x="58" y="175"/>
                  </a:lnTo>
                  <a:lnTo>
                    <a:pt x="61" y="190"/>
                  </a:lnTo>
                  <a:lnTo>
                    <a:pt x="64" y="205"/>
                  </a:lnTo>
                  <a:lnTo>
                    <a:pt x="65" y="220"/>
                  </a:lnTo>
                  <a:lnTo>
                    <a:pt x="50" y="22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 name="Freeform 28"/>
            <p:cNvSpPr>
              <a:spLocks/>
            </p:cNvSpPr>
            <p:nvPr>
              <p:custDataLst>
                <p:tags r:id="rId16"/>
              </p:custDataLst>
            </p:nvPr>
          </p:nvSpPr>
          <p:spPr bwMode="auto">
            <a:xfrm>
              <a:off x="3903" y="3171"/>
              <a:ext cx="66" cy="31"/>
            </a:xfrm>
            <a:custGeom>
              <a:avLst/>
              <a:gdLst>
                <a:gd name="T0" fmla="*/ 33 w 131"/>
                <a:gd name="T1" fmla="*/ 63 h 63"/>
                <a:gd name="T2" fmla="*/ 27 w 131"/>
                <a:gd name="T3" fmla="*/ 50 h 63"/>
                <a:gd name="T4" fmla="*/ 20 w 131"/>
                <a:gd name="T5" fmla="*/ 36 h 63"/>
                <a:gd name="T6" fmla="*/ 11 w 131"/>
                <a:gd name="T7" fmla="*/ 22 h 63"/>
                <a:gd name="T8" fmla="*/ 0 w 131"/>
                <a:gd name="T9" fmla="*/ 10 h 63"/>
                <a:gd name="T10" fmla="*/ 16 w 131"/>
                <a:gd name="T11" fmla="*/ 5 h 63"/>
                <a:gd name="T12" fmla="*/ 32 w 131"/>
                <a:gd name="T13" fmla="*/ 2 h 63"/>
                <a:gd name="T14" fmla="*/ 47 w 131"/>
                <a:gd name="T15" fmla="*/ 0 h 63"/>
                <a:gd name="T16" fmla="*/ 63 w 131"/>
                <a:gd name="T17" fmla="*/ 0 h 63"/>
                <a:gd name="T18" fmla="*/ 78 w 131"/>
                <a:gd name="T19" fmla="*/ 3 h 63"/>
                <a:gd name="T20" fmla="*/ 94 w 131"/>
                <a:gd name="T21" fmla="*/ 6 h 63"/>
                <a:gd name="T22" fmla="*/ 109 w 131"/>
                <a:gd name="T23" fmla="*/ 10 h 63"/>
                <a:gd name="T24" fmla="*/ 125 w 131"/>
                <a:gd name="T25" fmla="*/ 15 h 63"/>
                <a:gd name="T26" fmla="*/ 131 w 131"/>
                <a:gd name="T27" fmla="*/ 33 h 63"/>
                <a:gd name="T28" fmla="*/ 126 w 131"/>
                <a:gd name="T29" fmla="*/ 37 h 63"/>
                <a:gd name="T30" fmla="*/ 122 w 131"/>
                <a:gd name="T31" fmla="*/ 42 h 63"/>
                <a:gd name="T32" fmla="*/ 116 w 131"/>
                <a:gd name="T33" fmla="*/ 46 h 63"/>
                <a:gd name="T34" fmla="*/ 110 w 131"/>
                <a:gd name="T35" fmla="*/ 50 h 63"/>
                <a:gd name="T36" fmla="*/ 101 w 131"/>
                <a:gd name="T37" fmla="*/ 52 h 63"/>
                <a:gd name="T38" fmla="*/ 92 w 131"/>
                <a:gd name="T39" fmla="*/ 53 h 63"/>
                <a:gd name="T40" fmla="*/ 83 w 131"/>
                <a:gd name="T41" fmla="*/ 56 h 63"/>
                <a:gd name="T42" fmla="*/ 72 w 131"/>
                <a:gd name="T43" fmla="*/ 58 h 63"/>
                <a:gd name="T44" fmla="*/ 63 w 131"/>
                <a:gd name="T45" fmla="*/ 60 h 63"/>
                <a:gd name="T46" fmla="*/ 53 w 131"/>
                <a:gd name="T47" fmla="*/ 61 h 63"/>
                <a:gd name="T48" fmla="*/ 43 w 131"/>
                <a:gd name="T49" fmla="*/ 63 h 63"/>
                <a:gd name="T50" fmla="*/ 33 w 131"/>
                <a:gd name="T5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63">
                  <a:moveTo>
                    <a:pt x="33" y="63"/>
                  </a:moveTo>
                  <a:lnTo>
                    <a:pt x="27" y="50"/>
                  </a:lnTo>
                  <a:lnTo>
                    <a:pt x="20" y="36"/>
                  </a:lnTo>
                  <a:lnTo>
                    <a:pt x="11" y="22"/>
                  </a:lnTo>
                  <a:lnTo>
                    <a:pt x="0" y="10"/>
                  </a:lnTo>
                  <a:lnTo>
                    <a:pt x="16" y="5"/>
                  </a:lnTo>
                  <a:lnTo>
                    <a:pt x="32" y="2"/>
                  </a:lnTo>
                  <a:lnTo>
                    <a:pt x="47" y="0"/>
                  </a:lnTo>
                  <a:lnTo>
                    <a:pt x="63" y="0"/>
                  </a:lnTo>
                  <a:lnTo>
                    <a:pt x="78" y="3"/>
                  </a:lnTo>
                  <a:lnTo>
                    <a:pt x="94" y="6"/>
                  </a:lnTo>
                  <a:lnTo>
                    <a:pt x="109" y="10"/>
                  </a:lnTo>
                  <a:lnTo>
                    <a:pt x="125" y="15"/>
                  </a:lnTo>
                  <a:lnTo>
                    <a:pt x="131" y="33"/>
                  </a:lnTo>
                  <a:lnTo>
                    <a:pt x="126" y="37"/>
                  </a:lnTo>
                  <a:lnTo>
                    <a:pt x="122" y="42"/>
                  </a:lnTo>
                  <a:lnTo>
                    <a:pt x="116" y="46"/>
                  </a:lnTo>
                  <a:lnTo>
                    <a:pt x="110" y="50"/>
                  </a:lnTo>
                  <a:lnTo>
                    <a:pt x="101" y="52"/>
                  </a:lnTo>
                  <a:lnTo>
                    <a:pt x="92" y="53"/>
                  </a:lnTo>
                  <a:lnTo>
                    <a:pt x="83" y="56"/>
                  </a:lnTo>
                  <a:lnTo>
                    <a:pt x="72" y="58"/>
                  </a:lnTo>
                  <a:lnTo>
                    <a:pt x="63" y="60"/>
                  </a:lnTo>
                  <a:lnTo>
                    <a:pt x="53" y="61"/>
                  </a:lnTo>
                  <a:lnTo>
                    <a:pt x="43" y="63"/>
                  </a:lnTo>
                  <a:lnTo>
                    <a:pt x="33" y="63"/>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8" name="TextBox 7"/>
          <p:cNvSpPr txBox="1"/>
          <p:nvPr>
            <p:custDataLst>
              <p:tags r:id="rId7"/>
            </p:custDataLst>
          </p:nvPr>
        </p:nvSpPr>
        <p:spPr>
          <a:xfrm>
            <a:off x="1295400" y="3810000"/>
            <a:ext cx="4572000" cy="707886"/>
          </a:xfrm>
          <a:prstGeom prst="rect">
            <a:avLst/>
          </a:prstGeom>
          <a:noFill/>
        </p:spPr>
        <p:txBody>
          <a:bodyPr wrap="square" rtlCol="0">
            <a:spAutoFit/>
          </a:bodyPr>
          <a:lstStyle/>
          <a:p>
            <a:r>
              <a:rPr lang="en-CA" sz="2000" b="0" dirty="0" smtClean="0">
                <a:solidFill>
                  <a:srgbClr val="3333CC"/>
                </a:solidFill>
                <a:latin typeface="+mn-lt"/>
              </a:rPr>
              <a:t>Parallelism: using extra resources to solve a problem faster.  </a:t>
            </a:r>
          </a:p>
        </p:txBody>
      </p:sp>
      <p:sp>
        <p:nvSpPr>
          <p:cNvPr id="10" name="Rectangle 9"/>
          <p:cNvSpPr/>
          <p:nvPr>
            <p:custDataLst>
              <p:tags r:id="rId8"/>
            </p:custDataLst>
          </p:nvPr>
        </p:nvSpPr>
        <p:spPr>
          <a:xfrm>
            <a:off x="4572000" y="5934670"/>
            <a:ext cx="4572000" cy="923330"/>
          </a:xfrm>
          <a:prstGeom prst="rect">
            <a:avLst/>
          </a:prstGeom>
        </p:spPr>
        <p:txBody>
          <a:bodyPr>
            <a:spAutoFit/>
          </a:bodyPr>
          <a:lstStyle/>
          <a:p>
            <a:pPr algn="r"/>
            <a:r>
              <a:rPr lang="en-CA" sz="1800" b="0" dirty="0">
                <a:solidFill>
                  <a:srgbClr val="FF0000"/>
                </a:solidFill>
              </a:rPr>
              <a:t>Note: </a:t>
            </a:r>
            <a:r>
              <a:rPr lang="en-CA" sz="1800" b="0" dirty="0" smtClean="0">
                <a:solidFill>
                  <a:srgbClr val="FF0000"/>
                </a:solidFill>
              </a:rPr>
              <a:t>these definitions of “parallelism” and “concurrency” are not </a:t>
            </a:r>
            <a:r>
              <a:rPr lang="en-CA" sz="1800" b="0" dirty="0">
                <a:solidFill>
                  <a:srgbClr val="FF0000"/>
                </a:solidFill>
              </a:rPr>
              <a:t>yet standard but the perspective is </a:t>
            </a:r>
            <a:r>
              <a:rPr lang="en-CA" sz="1800" b="0" dirty="0" smtClean="0">
                <a:solidFill>
                  <a:srgbClr val="FF0000"/>
                </a:solidFill>
              </a:rPr>
              <a:t>essential to avoid confusion!</a:t>
            </a:r>
            <a:endParaRPr lang="en-CA" sz="1800" b="0" dirty="0">
              <a:solidFill>
                <a:srgbClr val="FF0000"/>
              </a:solidFill>
            </a:endParaRPr>
          </a:p>
        </p:txBody>
      </p:sp>
    </p:spTree>
    <p:extLst>
      <p:ext uri="{BB962C8B-B14F-4D97-AF65-F5344CB8AC3E}">
        <p14:creationId xmlns:p14="http://schemas.microsoft.com/office/powerpoint/2010/main" val="380371406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5800" y="152400"/>
            <a:ext cx="7772400" cy="1143000"/>
          </a:xfrm>
        </p:spPr>
        <p:txBody>
          <a:bodyPr/>
          <a:lstStyle/>
          <a:p>
            <a:r>
              <a:rPr lang="en-US" dirty="0" smtClean="0"/>
              <a:t>Parallelism Example</a:t>
            </a:r>
            <a:endParaRPr lang="en-US" dirty="0"/>
          </a:p>
        </p:txBody>
      </p:sp>
      <p:sp>
        <p:nvSpPr>
          <p:cNvPr id="3" name="Content Placeholder 2"/>
          <p:cNvSpPr>
            <a:spLocks noGrp="1"/>
          </p:cNvSpPr>
          <p:nvPr>
            <p:ph idx="1"/>
            <p:custDataLst>
              <p:tags r:id="rId2"/>
            </p:custDataLst>
          </p:nvPr>
        </p:nvSpPr>
        <p:spPr>
          <a:xfrm>
            <a:off x="685800" y="1066800"/>
            <a:ext cx="8153400" cy="1981200"/>
          </a:xfrm>
        </p:spPr>
        <p:txBody>
          <a:bodyPr/>
          <a:lstStyle/>
          <a:p>
            <a:pPr>
              <a:buNone/>
            </a:pPr>
            <a:r>
              <a:rPr lang="en-US" dirty="0" smtClean="0">
                <a:solidFill>
                  <a:schemeClr val="accent2"/>
                </a:solidFill>
              </a:rPr>
              <a:t>Parallelism</a:t>
            </a:r>
            <a:r>
              <a:rPr lang="en-US" dirty="0" smtClean="0"/>
              <a:t>: Use extra computational resources to solve a problem faster (increasing throughput via simultaneous execution)</a:t>
            </a:r>
          </a:p>
          <a:p>
            <a:pPr>
              <a:buNone/>
            </a:pPr>
            <a:endParaRPr lang="en-US" sz="800" dirty="0" smtClean="0"/>
          </a:p>
          <a:p>
            <a:pPr>
              <a:buNone/>
            </a:pPr>
            <a:r>
              <a:rPr lang="en-US" i="1" dirty="0" err="1" smtClean="0"/>
              <a:t>Pseudocode</a:t>
            </a:r>
            <a:r>
              <a:rPr lang="en-US" i="1" dirty="0" smtClean="0"/>
              <a:t>  </a:t>
            </a:r>
            <a:r>
              <a:rPr lang="en-US" dirty="0" smtClean="0"/>
              <a:t>for counting matches</a:t>
            </a:r>
          </a:p>
          <a:p>
            <a:pPr lvl="1"/>
            <a:r>
              <a:rPr lang="en-US" dirty="0" smtClean="0"/>
              <a:t>Bad style for reasons we’ll see, but may get roughly 4x speedup</a:t>
            </a:r>
          </a:p>
        </p:txBody>
      </p:sp>
      <p:sp>
        <p:nvSpPr>
          <p:cNvPr id="5" name="Slide Number Placeholder 4"/>
          <p:cNvSpPr>
            <a:spLocks noGrp="1"/>
          </p:cNvSpPr>
          <p:nvPr>
            <p:ph type="sldNum" sz="quarter" idx="11"/>
            <p:custDataLst>
              <p:tags r:id="rId3"/>
            </p:custDataLst>
          </p:nvPr>
        </p:nvSpPr>
        <p:spPr/>
        <p:txBody>
          <a:bodyPr/>
          <a:lstStyle/>
          <a:p>
            <a:fld id="{3B048AC8-D41E-4C7B-8EE3-A52489AA1F05}" type="slidenum">
              <a:rPr lang="en-US" smtClean="0"/>
              <a:pPr/>
              <a:t>13</a:t>
            </a:fld>
            <a:endParaRPr lang="en-US"/>
          </a:p>
        </p:txBody>
      </p:sp>
      <p:sp>
        <p:nvSpPr>
          <p:cNvPr id="6" name="Footer Placeholder 5"/>
          <p:cNvSpPr>
            <a:spLocks noGrp="1"/>
          </p:cNvSpPr>
          <p:nvPr>
            <p:ph type="ftr" sz="quarter" idx="12"/>
            <p:custDataLst>
              <p:tags r:id="rId4"/>
            </p:custDataLst>
          </p:nvPr>
        </p:nvSpPr>
        <p:spPr/>
        <p:txBody>
          <a:bodyPr/>
          <a:lstStyle/>
          <a:p>
            <a:r>
              <a:rPr lang="en-US" smtClean="0"/>
              <a:t>Sophomoric Parallelism and Concurrency, Lecture 1</a:t>
            </a:r>
            <a:endParaRPr lang="en-US"/>
          </a:p>
        </p:txBody>
      </p:sp>
      <p:sp>
        <p:nvSpPr>
          <p:cNvPr id="7" name="Rectangle 3"/>
          <p:cNvSpPr txBox="1">
            <a:spLocks noChangeArrowheads="1"/>
          </p:cNvSpPr>
          <p:nvPr>
            <p:custDataLst>
              <p:tags r:id="rId5"/>
            </p:custDataLst>
          </p:nvPr>
        </p:nvSpPr>
        <p:spPr bwMode="auto">
          <a:xfrm>
            <a:off x="838200" y="2895600"/>
            <a:ext cx="7696200" cy="3733800"/>
          </a:xfrm>
          <a:prstGeom prst="rect">
            <a:avLst/>
          </a:prstGeom>
          <a:solidFill>
            <a:srgbClr val="FFFF99"/>
          </a:solidFill>
          <a:ln w="9525">
            <a:noFill/>
            <a:miter lim="800000"/>
            <a:headEnd/>
            <a:tailEnd/>
          </a:ln>
          <a:effectLst/>
        </p:spPr>
        <p:txBody>
          <a:bodyPr vert="horz" wrap="square" lIns="91440" tIns="45720" rIns="91440" bIns="45720" numCol="1" anchor="t" anchorCtr="0" compatLnSpc="1">
            <a:prstTxWarp prst="textNoShape">
              <a:avLst/>
            </a:prstTxWarp>
          </a:bodyPr>
          <a:lstStyle/>
          <a:p>
            <a:pPr>
              <a:lnSpc>
                <a:spcPts val="1800"/>
              </a:lnSpc>
              <a:buNone/>
            </a:pP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err="1" smtClean="0">
                <a:solidFill>
                  <a:srgbClr val="119F33"/>
                </a:solidFill>
                <a:latin typeface="Courier New" pitchFamily="49" charset="0"/>
                <a:cs typeface="Courier New" pitchFamily="49" charset="0"/>
              </a:rPr>
              <a:t>cm_parallel</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err="1" smtClean="0">
                <a:solidFill>
                  <a:srgbClr val="00B050"/>
                </a:solidFill>
                <a:latin typeface="Courier New" pitchFamily="49" charset="0"/>
                <a:cs typeface="Courier New" pitchFamily="49" charset="0"/>
              </a:rPr>
              <a:t>arr</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kern="0" dirty="0" err="1" smtClean="0">
                <a:solidFill>
                  <a:srgbClr val="119F33"/>
                </a:solidFill>
                <a:latin typeface="Courier New" pitchFamily="49" charset="0"/>
              </a:rPr>
              <a:t>len</a:t>
            </a:r>
            <a:r>
              <a:rPr lang="en-US" sz="2000" dirty="0" smtClean="0">
                <a:latin typeface="Courier New" pitchFamily="49" charset="0"/>
                <a:cs typeface="Courier New" pitchFamily="49" charset="0"/>
              </a:rPr>
              <a:t>, </a:t>
            </a: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a:t>
            </a:r>
            <a:r>
              <a:rPr lang="en-US" sz="2000" kern="0" dirty="0" smtClean="0">
                <a:solidFill>
                  <a:srgbClr val="119F33"/>
                </a:solidFill>
                <a:latin typeface="Courier New" pitchFamily="49" charset="0"/>
              </a:rPr>
              <a:t>target</a:t>
            </a:r>
            <a:r>
              <a:rPr kumimoji="0" lang="en-US" sz="2000" b="1" i="0" u="none" strike="noStrike" kern="0" cap="none" spc="0" normalizeH="0" baseline="0" noProof="0" dirty="0" smtClean="0">
                <a:ln>
                  <a:noFill/>
                </a:ln>
                <a:solidFill>
                  <a:schemeClr val="tx1"/>
                </a:solidFill>
                <a:effectLst/>
                <a:uLnTx/>
                <a:uFillTx/>
                <a:latin typeface="Courier New" pitchFamily="49" charset="0"/>
                <a:ea typeface="+mn-ea"/>
                <a:cs typeface="+mn-cs"/>
              </a:rPr>
              <a:t>){</a:t>
            </a:r>
          </a:p>
          <a:p>
            <a:pPr>
              <a:lnSpc>
                <a:spcPts val="1800"/>
              </a:lnSpc>
              <a:buNone/>
            </a:pPr>
            <a:r>
              <a:rPr lang="en-US" sz="2000" kern="0" dirty="0" smtClean="0">
                <a:latin typeface="Courier New" pitchFamily="49" charset="0"/>
              </a:rPr>
              <a:t>  </a:t>
            </a:r>
            <a:r>
              <a:rPr lang="en-US" sz="2000" kern="0" dirty="0" smtClean="0">
                <a:solidFill>
                  <a:srgbClr val="119F33"/>
                </a:solidFill>
                <a:latin typeface="Courier New" pitchFamily="49" charset="0"/>
              </a:rPr>
              <a:t>res</a:t>
            </a:r>
            <a:r>
              <a:rPr lang="en-US" sz="2000" kern="0" dirty="0" smtClean="0">
                <a:latin typeface="Courier New" pitchFamily="49" charset="0"/>
              </a:rPr>
              <a:t> = </a:t>
            </a:r>
            <a:r>
              <a:rPr lang="en-US" sz="2000" kern="0" dirty="0" smtClean="0">
                <a:solidFill>
                  <a:schemeClr val="accent2"/>
                </a:solidFill>
                <a:latin typeface="Courier New" pitchFamily="49" charset="0"/>
              </a:rPr>
              <a:t>new</a:t>
            </a:r>
            <a:r>
              <a:rPr lang="en-US" sz="2000" kern="0" dirty="0" smtClean="0">
                <a:latin typeface="Courier New" pitchFamily="49" charset="0"/>
              </a:rPr>
              <a:t> </a:t>
            </a:r>
            <a:r>
              <a:rPr lang="en-US" sz="2000" kern="0" dirty="0" err="1" smtClean="0">
                <a:latin typeface="Courier New" pitchFamily="49" charset="0"/>
              </a:rPr>
              <a:t>int</a:t>
            </a:r>
            <a:r>
              <a:rPr lang="en-US" sz="2000" kern="0" dirty="0" smtClean="0">
                <a:latin typeface="Courier New" pitchFamily="49" charset="0"/>
              </a:rPr>
              <a:t>[4];</a:t>
            </a:r>
          </a:p>
          <a:p>
            <a:pPr>
              <a:lnSpc>
                <a:spcPts val="1800"/>
              </a:lnSpc>
              <a:buNone/>
            </a:pPr>
            <a:r>
              <a:rPr lang="en-US" sz="2000" kern="0" noProof="0" dirty="0" smtClean="0">
                <a:solidFill>
                  <a:srgbClr val="FF0000"/>
                </a:solidFill>
                <a:latin typeface="Courier New" pitchFamily="49" charset="0"/>
              </a:rPr>
              <a:t>  FORALL</a:t>
            </a:r>
            <a:r>
              <a:rPr lang="en-US" sz="2000" kern="0" noProof="0" dirty="0" smtClean="0">
                <a:latin typeface="Courier New" pitchFamily="49" charset="0"/>
              </a:rPr>
              <a:t>(</a:t>
            </a:r>
            <a:r>
              <a:rPr lang="en-US" sz="2000" kern="0" noProof="0" dirty="0" err="1" smtClean="0">
                <a:solidFill>
                  <a:srgbClr val="119F33"/>
                </a:solidFill>
                <a:latin typeface="Courier New" pitchFamily="49" charset="0"/>
              </a:rPr>
              <a:t>i</a:t>
            </a:r>
            <a:r>
              <a:rPr lang="en-US" sz="2000" kern="0" noProof="0" dirty="0" smtClean="0">
                <a:latin typeface="Courier New" pitchFamily="49" charset="0"/>
              </a:rPr>
              <a:t>=0; </a:t>
            </a:r>
            <a:r>
              <a:rPr lang="en-US" sz="2000" kern="0" noProof="0" dirty="0" err="1" smtClean="0">
                <a:latin typeface="Courier New" pitchFamily="49" charset="0"/>
              </a:rPr>
              <a:t>i</a:t>
            </a:r>
            <a:r>
              <a:rPr lang="en-US" sz="2000" kern="0" noProof="0" dirty="0" smtClean="0">
                <a:latin typeface="Courier New" pitchFamily="49" charset="0"/>
              </a:rPr>
              <a:t> &lt; 4; </a:t>
            </a:r>
            <a:r>
              <a:rPr lang="en-US" sz="2000" kern="0" noProof="0" dirty="0" err="1" smtClean="0">
                <a:latin typeface="Courier New" pitchFamily="49" charset="0"/>
              </a:rPr>
              <a:t>i</a:t>
            </a:r>
            <a:r>
              <a:rPr lang="en-US" sz="2000" kern="0" noProof="0" dirty="0" smtClean="0">
                <a:latin typeface="Courier New" pitchFamily="49" charset="0"/>
              </a:rPr>
              <a:t>++) { </a:t>
            </a:r>
            <a:r>
              <a:rPr lang="en-US" sz="2000" kern="0" noProof="0" dirty="0" smtClean="0">
                <a:solidFill>
                  <a:srgbClr val="7030A0"/>
                </a:solidFill>
                <a:latin typeface="Courier New" pitchFamily="49" charset="0"/>
              </a:rPr>
              <a:t>//parallel iterations</a:t>
            </a:r>
          </a:p>
          <a:p>
            <a:pPr>
              <a:lnSpc>
                <a:spcPts val="1800"/>
              </a:lnSpc>
              <a:buNone/>
            </a:pPr>
            <a:r>
              <a:rPr lang="en-US" sz="2000" kern="0" dirty="0" smtClean="0">
                <a:latin typeface="Courier New" pitchFamily="49" charset="0"/>
              </a:rPr>
              <a:t>    </a:t>
            </a:r>
            <a:r>
              <a:rPr kumimoji="0" lang="en-US" sz="2000" b="1" i="0" u="none" strike="noStrike" kern="0" cap="none" spc="0" normalizeH="0" baseline="0" dirty="0" smtClean="0">
                <a:ln>
                  <a:noFill/>
                </a:ln>
                <a:solidFill>
                  <a:schemeClr val="tx1"/>
                </a:solidFill>
                <a:effectLst/>
                <a:uLnTx/>
                <a:uFillTx/>
                <a:latin typeface="Courier New" pitchFamily="49" charset="0"/>
                <a:ea typeface="+mn-ea"/>
                <a:cs typeface="+mn-cs"/>
              </a:rPr>
              <a:t>res[</a:t>
            </a:r>
            <a:r>
              <a:rPr kumimoji="0" lang="en-US" sz="2000" b="1" i="0" u="none" strike="noStrike" kern="0" cap="none" spc="0" normalizeH="0" baseline="0" dirty="0" err="1" smtClean="0">
                <a:ln>
                  <a:noFill/>
                </a:ln>
                <a:solidFill>
                  <a:schemeClr val="tx1"/>
                </a:solidFill>
                <a:effectLst/>
                <a:uLnTx/>
                <a:uFillTx/>
                <a:latin typeface="Courier New" pitchFamily="49" charset="0"/>
                <a:ea typeface="+mn-ea"/>
                <a:cs typeface="+mn-cs"/>
              </a:rPr>
              <a:t>i</a:t>
            </a:r>
            <a:r>
              <a:rPr kumimoji="0" lang="en-US" sz="2000" b="1" i="0" u="none" strike="noStrike" kern="0" cap="none" spc="0" normalizeH="0" baseline="0" dirty="0" smtClean="0">
                <a:ln>
                  <a:noFill/>
                </a:ln>
                <a:solidFill>
                  <a:schemeClr val="tx1"/>
                </a:solidFill>
                <a:effectLst/>
                <a:uLnTx/>
                <a:uFillTx/>
                <a:latin typeface="Courier New" pitchFamily="49" charset="0"/>
                <a:ea typeface="+mn-ea"/>
                <a:cs typeface="+mn-cs"/>
              </a:rPr>
              <a:t>] = </a:t>
            </a:r>
            <a:r>
              <a:rPr kumimoji="0" lang="en-US" sz="2000" b="1" i="0" u="none" strike="noStrike" kern="0" cap="none" spc="0" normalizeH="0" baseline="0" dirty="0" err="1" smtClean="0">
                <a:ln>
                  <a:noFill/>
                </a:ln>
                <a:solidFill>
                  <a:schemeClr val="tx1"/>
                </a:solidFill>
                <a:effectLst/>
                <a:uLnTx/>
                <a:uFillTx/>
                <a:latin typeface="Courier New" pitchFamily="49" charset="0"/>
                <a:ea typeface="+mn-ea"/>
                <a:cs typeface="+mn-cs"/>
              </a:rPr>
              <a:t>count_matches</a:t>
            </a:r>
            <a:r>
              <a:rPr kumimoji="0" lang="en-US" sz="2000" b="1" i="0" u="none" strike="noStrike" kern="0" cap="none" spc="0" normalizeH="0" baseline="0" dirty="0" smtClean="0">
                <a:ln>
                  <a:noFill/>
                </a:ln>
                <a:solidFill>
                  <a:schemeClr val="tx1"/>
                </a:solidFill>
                <a:effectLst/>
                <a:uLnTx/>
                <a:uFillTx/>
                <a:latin typeface="Courier New" pitchFamily="49" charset="0"/>
                <a:ea typeface="+mn-ea"/>
                <a:cs typeface="+mn-cs"/>
              </a:rPr>
              <a:t>(</a:t>
            </a:r>
            <a:r>
              <a:rPr kumimoji="0" lang="en-US" sz="2000" b="1" i="0" u="none" strike="noStrike" kern="0" cap="none" spc="0" normalizeH="0" baseline="0" dirty="0" err="1" smtClean="0">
                <a:ln>
                  <a:noFill/>
                </a:ln>
                <a:solidFill>
                  <a:schemeClr val="tx1"/>
                </a:solidFill>
                <a:effectLst/>
                <a:uLnTx/>
                <a:uFillTx/>
                <a:latin typeface="Courier New" pitchFamily="49" charset="0"/>
                <a:ea typeface="+mn-ea"/>
                <a:cs typeface="+mn-cs"/>
              </a:rPr>
              <a:t>arr</a:t>
            </a:r>
            <a:r>
              <a:rPr kumimoji="0" lang="en-US" sz="2000" b="1" i="0" u="none" strike="noStrike" kern="0" cap="none" spc="0" normalizeH="0" baseline="0" dirty="0" smtClean="0">
                <a:ln>
                  <a:noFill/>
                </a:ln>
                <a:solidFill>
                  <a:schemeClr val="tx1"/>
                </a:solidFill>
                <a:effectLst/>
                <a:uLnTx/>
                <a:uFillTx/>
                <a:latin typeface="Courier New" pitchFamily="49" charset="0"/>
                <a:ea typeface="+mn-ea"/>
                <a:cs typeface="+mn-cs"/>
              </a:rPr>
              <a:t> + </a:t>
            </a:r>
            <a:r>
              <a:rPr kumimoji="0" lang="en-US" sz="2000" b="1" i="0" u="none" strike="noStrike" kern="0" cap="none" spc="0" normalizeH="0" baseline="0" dirty="0" err="1" smtClean="0">
                <a:ln>
                  <a:noFill/>
                </a:ln>
                <a:solidFill>
                  <a:schemeClr val="tx1"/>
                </a:solidFill>
                <a:effectLst/>
                <a:uLnTx/>
                <a:uFillTx/>
                <a:latin typeface="Courier New" pitchFamily="49" charset="0"/>
                <a:ea typeface="+mn-ea"/>
                <a:cs typeface="+mn-cs"/>
              </a:rPr>
              <a:t>i</a:t>
            </a:r>
            <a:r>
              <a:rPr kumimoji="0" lang="en-US" sz="2000" b="1" i="0" u="none" strike="noStrike" kern="0" cap="none" spc="0" normalizeH="0" baseline="0" dirty="0" smtClean="0">
                <a:ln>
                  <a:noFill/>
                </a:ln>
                <a:solidFill>
                  <a:schemeClr val="tx1"/>
                </a:solidFill>
                <a:effectLst/>
                <a:uLnTx/>
                <a:uFillTx/>
                <a:latin typeface="Courier New" pitchFamily="49" charset="0"/>
                <a:ea typeface="+mn-ea"/>
                <a:cs typeface="+mn-cs"/>
              </a:rPr>
              <a:t>*</a:t>
            </a:r>
            <a:r>
              <a:rPr kumimoji="0" lang="en-US" sz="2000" b="1" i="0" u="none" strike="noStrike" kern="0" cap="none" spc="0" normalizeH="0" baseline="0" dirty="0" err="1" smtClean="0">
                <a:ln>
                  <a:noFill/>
                </a:ln>
                <a:solidFill>
                  <a:schemeClr val="tx1"/>
                </a:solidFill>
                <a:effectLst/>
                <a:uLnTx/>
                <a:uFillTx/>
                <a:latin typeface="Courier New" pitchFamily="49" charset="0"/>
                <a:ea typeface="+mn-ea"/>
                <a:cs typeface="+mn-cs"/>
              </a:rPr>
              <a:t>len</a:t>
            </a:r>
            <a:r>
              <a:rPr kumimoji="0" lang="en-US" sz="2000" b="1" i="0" u="none" strike="noStrike" kern="0" cap="none" spc="0" normalizeH="0" baseline="0" dirty="0" smtClean="0">
                <a:ln>
                  <a:noFill/>
                </a:ln>
                <a:solidFill>
                  <a:schemeClr val="tx1"/>
                </a:solidFill>
                <a:effectLst/>
                <a:uLnTx/>
                <a:uFillTx/>
                <a:latin typeface="Courier New" pitchFamily="49" charset="0"/>
                <a:ea typeface="+mn-ea"/>
                <a:cs typeface="+mn-cs"/>
              </a:rPr>
              <a:t>/4,</a:t>
            </a:r>
            <a:br>
              <a:rPr kumimoji="0" lang="en-US" sz="2000" b="1" i="0" u="none" strike="noStrike" kern="0" cap="none" spc="0" normalizeH="0" baseline="0" dirty="0" smtClean="0">
                <a:ln>
                  <a:noFill/>
                </a:ln>
                <a:solidFill>
                  <a:schemeClr val="tx1"/>
                </a:solidFill>
                <a:effectLst/>
                <a:uLnTx/>
                <a:uFillTx/>
                <a:latin typeface="Courier New" pitchFamily="49" charset="0"/>
                <a:ea typeface="+mn-ea"/>
                <a:cs typeface="+mn-cs"/>
              </a:rPr>
            </a:br>
            <a:r>
              <a:rPr kumimoji="0" lang="en-US" sz="2000" b="1" i="0" u="none" strike="noStrike" kern="0" cap="none" spc="0" normalizeH="0" baseline="0" dirty="0" smtClean="0">
                <a:ln>
                  <a:noFill/>
                </a:ln>
                <a:solidFill>
                  <a:schemeClr val="tx1"/>
                </a:solidFill>
                <a:effectLst/>
                <a:uLnTx/>
                <a:uFillTx/>
                <a:latin typeface="Courier New" pitchFamily="49" charset="0"/>
                <a:ea typeface="+mn-ea"/>
                <a:cs typeface="+mn-cs"/>
              </a:rPr>
              <a:t>                           (i+1)*</a:t>
            </a:r>
            <a:r>
              <a:rPr kumimoji="0" lang="en-US" sz="2000" b="1" i="0" u="none" strike="noStrike" kern="0" cap="none" spc="0" normalizeH="0" baseline="0" dirty="0" err="1" smtClean="0">
                <a:ln>
                  <a:noFill/>
                </a:ln>
                <a:solidFill>
                  <a:schemeClr val="tx1"/>
                </a:solidFill>
                <a:effectLst/>
                <a:uLnTx/>
                <a:uFillTx/>
                <a:latin typeface="Courier New" pitchFamily="49" charset="0"/>
                <a:ea typeface="+mn-ea"/>
                <a:cs typeface="+mn-cs"/>
              </a:rPr>
              <a:t>len</a:t>
            </a:r>
            <a:r>
              <a:rPr kumimoji="0" lang="en-US" sz="2000" b="1" i="0" u="none" strike="noStrike" kern="0" cap="none" spc="0" normalizeH="0" baseline="0" dirty="0" smtClean="0">
                <a:ln>
                  <a:noFill/>
                </a:ln>
                <a:solidFill>
                  <a:schemeClr val="tx1"/>
                </a:solidFill>
                <a:effectLst/>
                <a:uLnTx/>
                <a:uFillTx/>
                <a:latin typeface="Courier New" pitchFamily="49" charset="0"/>
                <a:ea typeface="+mn-ea"/>
                <a:cs typeface="+mn-cs"/>
              </a:rPr>
              <a:t>/4 – </a:t>
            </a:r>
            <a:r>
              <a:rPr kumimoji="0" lang="en-US" sz="2000" b="1" i="0" u="none" strike="noStrike" kern="0" cap="none" spc="0" normalizeH="0" baseline="0" dirty="0" err="1" smtClean="0">
                <a:ln>
                  <a:noFill/>
                </a:ln>
                <a:solidFill>
                  <a:schemeClr val="tx1"/>
                </a:solidFill>
                <a:effectLst/>
                <a:uLnTx/>
                <a:uFillTx/>
                <a:latin typeface="Courier New" pitchFamily="49" charset="0"/>
                <a:ea typeface="+mn-ea"/>
                <a:cs typeface="+mn-cs"/>
              </a:rPr>
              <a:t>i</a:t>
            </a:r>
            <a:r>
              <a:rPr kumimoji="0" lang="en-US" sz="2000" b="1" i="0" u="none" strike="noStrike" kern="0" cap="none" spc="0" normalizeH="0" baseline="0" dirty="0" smtClean="0">
                <a:ln>
                  <a:noFill/>
                </a:ln>
                <a:solidFill>
                  <a:schemeClr val="tx1"/>
                </a:solidFill>
                <a:effectLst/>
                <a:uLnTx/>
                <a:uFillTx/>
                <a:latin typeface="Courier New" pitchFamily="49" charset="0"/>
                <a:ea typeface="+mn-ea"/>
                <a:cs typeface="+mn-cs"/>
              </a:rPr>
              <a:t>*</a:t>
            </a:r>
            <a:r>
              <a:rPr kumimoji="0" lang="en-US" sz="2000" b="1" i="0" u="none" strike="noStrike" kern="0" cap="none" spc="0" normalizeH="0" baseline="0" dirty="0" err="1" smtClean="0">
                <a:ln>
                  <a:noFill/>
                </a:ln>
                <a:solidFill>
                  <a:schemeClr val="tx1"/>
                </a:solidFill>
                <a:effectLst/>
                <a:uLnTx/>
                <a:uFillTx/>
                <a:latin typeface="Courier New" pitchFamily="49" charset="0"/>
                <a:ea typeface="+mn-ea"/>
                <a:cs typeface="+mn-cs"/>
              </a:rPr>
              <a:t>len</a:t>
            </a:r>
            <a:r>
              <a:rPr kumimoji="0" lang="en-US" sz="2000" b="1" i="0" u="none" strike="noStrike" kern="0" cap="none" spc="0" normalizeH="0" baseline="0" dirty="0" smtClean="0">
                <a:ln>
                  <a:noFill/>
                </a:ln>
                <a:solidFill>
                  <a:schemeClr val="tx1"/>
                </a:solidFill>
                <a:effectLst/>
                <a:uLnTx/>
                <a:uFillTx/>
                <a:latin typeface="Courier New" pitchFamily="49" charset="0"/>
                <a:ea typeface="+mn-ea"/>
                <a:cs typeface="+mn-cs"/>
              </a:rPr>
              <a:t>/4,</a:t>
            </a:r>
            <a:br>
              <a:rPr kumimoji="0" lang="en-US" sz="2000" b="1" i="0" u="none" strike="noStrike" kern="0" cap="none" spc="0" normalizeH="0" baseline="0" dirty="0" smtClean="0">
                <a:ln>
                  <a:noFill/>
                </a:ln>
                <a:solidFill>
                  <a:schemeClr val="tx1"/>
                </a:solidFill>
                <a:effectLst/>
                <a:uLnTx/>
                <a:uFillTx/>
                <a:latin typeface="Courier New" pitchFamily="49" charset="0"/>
                <a:ea typeface="+mn-ea"/>
                <a:cs typeface="+mn-cs"/>
              </a:rPr>
            </a:br>
            <a:r>
              <a:rPr kumimoji="0" lang="en-US" sz="2000" b="1" i="0" u="none" strike="noStrike" kern="0" cap="none" spc="0" normalizeH="0" baseline="0" dirty="0" smtClean="0">
                <a:ln>
                  <a:noFill/>
                </a:ln>
                <a:solidFill>
                  <a:schemeClr val="tx1"/>
                </a:solidFill>
                <a:effectLst/>
                <a:uLnTx/>
                <a:uFillTx/>
                <a:latin typeface="Courier New" pitchFamily="49" charset="0"/>
                <a:ea typeface="+mn-ea"/>
                <a:cs typeface="+mn-cs"/>
              </a:rPr>
              <a:t>                           target);</a:t>
            </a:r>
          </a:p>
          <a:p>
            <a:pPr>
              <a:lnSpc>
                <a:spcPts val="1800"/>
              </a:lnSpc>
              <a:buNone/>
            </a:pPr>
            <a:r>
              <a:rPr lang="en-US" sz="2000" kern="0" noProof="0" dirty="0" smtClean="0">
                <a:latin typeface="Courier New" pitchFamily="49" charset="0"/>
              </a:rPr>
              <a:t>  }</a:t>
            </a:r>
            <a:endParaRPr kumimoji="0" lang="en-US" sz="2000" b="1" i="0" u="none" strike="noStrike" kern="0" cap="none" spc="0" normalizeH="0" baseline="0" noProof="0" dirty="0" smtClean="0">
              <a:ln>
                <a:noFill/>
              </a:ln>
              <a:solidFill>
                <a:schemeClr val="tx1"/>
              </a:solidFill>
              <a:effectLst/>
              <a:uLnTx/>
              <a:uFillTx/>
              <a:latin typeface="Courier New" pitchFamily="49" charset="0"/>
              <a:ea typeface="+mn-ea"/>
              <a:cs typeface="+mn-cs"/>
            </a:endParaRPr>
          </a:p>
          <a:p>
            <a:pPr>
              <a:lnSpc>
                <a:spcPts val="1800"/>
              </a:lnSpc>
              <a:buNone/>
            </a:pPr>
            <a:r>
              <a:rPr lang="en-US" sz="2000" kern="0" dirty="0" smtClean="0">
                <a:latin typeface="Courier New" pitchFamily="49" charset="0"/>
              </a:rPr>
              <a:t>  </a:t>
            </a:r>
            <a:r>
              <a:rPr lang="en-US" sz="2000" kern="0" dirty="0" smtClean="0">
                <a:solidFill>
                  <a:schemeClr val="accent2"/>
                </a:solidFill>
                <a:latin typeface="Courier New" pitchFamily="49" charset="0"/>
              </a:rPr>
              <a:t>return</a:t>
            </a:r>
            <a:r>
              <a:rPr lang="en-US" sz="2000" kern="0" dirty="0" smtClean="0">
                <a:latin typeface="Courier New" pitchFamily="49" charset="0"/>
              </a:rPr>
              <a:t> res[0]+res[1]+res[2]+res[3];</a:t>
            </a:r>
            <a:endParaRPr kumimoji="0" lang="en-US" sz="2000" b="1" i="0" u="none" strike="noStrike" kern="0" cap="none" spc="0" normalizeH="0" baseline="0" noProof="0" dirty="0" smtClean="0">
              <a:ln>
                <a:noFill/>
              </a:ln>
              <a:solidFill>
                <a:schemeClr val="tx1"/>
              </a:solidFill>
              <a:effectLst/>
              <a:uLnTx/>
              <a:uFillTx/>
              <a:latin typeface="Courier New" pitchFamily="49" charset="0"/>
              <a:ea typeface="+mn-ea"/>
              <a:cs typeface="+mn-cs"/>
            </a:endParaRPr>
          </a:p>
          <a:p>
            <a:pPr marL="342900" marR="0" lvl="0" indent="-342900" algn="l" defTabSz="914400" rtl="0" eaLnBrk="1" fontAlgn="base" latinLnBrk="0" hangingPunct="1">
              <a:lnSpc>
                <a:spcPts val="1800"/>
              </a:lnSpc>
              <a:spcBef>
                <a:spcPts val="200"/>
              </a:spcBef>
              <a:spcAft>
                <a:spcPct val="0"/>
              </a:spcAft>
              <a:buClrTx/>
              <a:buSzTx/>
              <a:buFontTx/>
              <a:buNone/>
              <a:tabLst/>
              <a:defRPr/>
            </a:pPr>
            <a:r>
              <a:rPr kumimoji="0" lang="en-US" sz="2000" b="1" i="0" u="none" strike="noStrike" kern="0" cap="none" spc="0" normalizeH="0" baseline="0" noProof="0" dirty="0" smtClean="0">
                <a:ln>
                  <a:noFill/>
                </a:ln>
                <a:solidFill>
                  <a:schemeClr val="tx1"/>
                </a:solidFill>
                <a:effectLst/>
                <a:uLnTx/>
                <a:uFillTx/>
                <a:latin typeface="Courier New" pitchFamily="49" charset="0"/>
              </a:rPr>
              <a:t>}</a:t>
            </a:r>
          </a:p>
          <a:p>
            <a:pPr marL="342900" lvl="0" indent="-342900">
              <a:lnSpc>
                <a:spcPts val="1800"/>
              </a:lnSpc>
              <a:spcBef>
                <a:spcPts val="200"/>
              </a:spcBef>
              <a:defRPr/>
            </a:pPr>
            <a:r>
              <a:rPr lang="en-US" sz="2000" kern="0" dirty="0" err="1" smtClean="0">
                <a:latin typeface="Courier New" pitchFamily="49" charset="0"/>
              </a:rPr>
              <a:t>int</a:t>
            </a:r>
            <a:r>
              <a:rPr lang="en-US" sz="2000" kern="0" dirty="0" smtClean="0">
                <a:latin typeface="Courier New" pitchFamily="49" charset="0"/>
              </a:rPr>
              <a:t> </a:t>
            </a:r>
            <a:r>
              <a:rPr lang="en-US" sz="2000" kern="0" dirty="0" err="1" smtClean="0">
                <a:solidFill>
                  <a:srgbClr val="119F33"/>
                </a:solidFill>
                <a:latin typeface="Courier New" pitchFamily="49" charset="0"/>
              </a:rPr>
              <a:t>count_matches</a:t>
            </a:r>
            <a:r>
              <a:rPr lang="en-US" sz="2000" kern="0" dirty="0" smtClean="0">
                <a:latin typeface="Courier New" pitchFamily="49" charset="0"/>
              </a:rPr>
              <a:t>(</a:t>
            </a:r>
            <a:r>
              <a:rPr lang="en-US" sz="2000" kern="0" dirty="0" err="1" smtClean="0">
                <a:latin typeface="Courier New" pitchFamily="49" charset="0"/>
              </a:rPr>
              <a:t>int</a:t>
            </a:r>
            <a:r>
              <a:rPr lang="en-US" sz="2000" kern="0" dirty="0" smtClean="0">
                <a:latin typeface="Courier New" pitchFamily="49" charset="0"/>
              </a:rPr>
              <a:t> </a:t>
            </a:r>
            <a:r>
              <a:rPr lang="en-US" sz="2000" kern="0" dirty="0" err="1" smtClean="0">
                <a:solidFill>
                  <a:srgbClr val="119F33"/>
                </a:solidFill>
                <a:latin typeface="Courier New" pitchFamily="49" charset="0"/>
              </a:rPr>
              <a:t>arr</a:t>
            </a:r>
            <a:r>
              <a:rPr lang="en-US" sz="2000" kern="0" dirty="0" smtClean="0">
                <a:latin typeface="Courier New" pitchFamily="49" charset="0"/>
              </a:rPr>
              <a:t>[], </a:t>
            </a:r>
            <a:r>
              <a:rPr lang="en-US" sz="2000" kern="0" dirty="0" err="1" smtClean="0">
                <a:latin typeface="Courier New" pitchFamily="49" charset="0"/>
              </a:rPr>
              <a:t>int</a:t>
            </a:r>
            <a:r>
              <a:rPr lang="en-US" sz="2000" kern="0" dirty="0" smtClean="0">
                <a:latin typeface="Courier New" pitchFamily="49" charset="0"/>
              </a:rPr>
              <a:t> </a:t>
            </a:r>
            <a:r>
              <a:rPr lang="en-US" sz="2000" kern="0" dirty="0" err="1" smtClean="0">
                <a:solidFill>
                  <a:srgbClr val="119F33"/>
                </a:solidFill>
                <a:latin typeface="Courier New" pitchFamily="49" charset="0"/>
              </a:rPr>
              <a:t>len</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kern="0" dirty="0">
                <a:solidFill>
                  <a:srgbClr val="119F33"/>
                </a:solidFill>
                <a:latin typeface="Courier New" pitchFamily="49" charset="0"/>
              </a:rPr>
              <a:t>target</a:t>
            </a:r>
            <a:r>
              <a:rPr lang="en-US" sz="2000" kern="0" dirty="0" smtClean="0">
                <a:latin typeface="Courier New" pitchFamily="49" charset="0"/>
              </a:rPr>
              <a:t>) {</a:t>
            </a:r>
          </a:p>
          <a:p>
            <a:pPr marL="342900" lvl="0" indent="-342900">
              <a:lnSpc>
                <a:spcPts val="1800"/>
              </a:lnSpc>
              <a:spcBef>
                <a:spcPts val="200"/>
              </a:spcBef>
              <a:defRPr/>
            </a:pPr>
            <a:r>
              <a:rPr lang="en-US" sz="2000" kern="0" dirty="0">
                <a:latin typeface="Courier New" pitchFamily="49" charset="0"/>
              </a:rPr>
              <a:t> </a:t>
            </a:r>
            <a:r>
              <a:rPr lang="en-US" sz="2000" kern="0" dirty="0" smtClean="0">
                <a:latin typeface="Courier New" pitchFamily="49" charset="0"/>
              </a:rPr>
              <a:t> // normal sequential code to count matches of</a:t>
            </a:r>
          </a:p>
          <a:p>
            <a:pPr marL="342900" lvl="0" indent="-342900">
              <a:lnSpc>
                <a:spcPts val="1800"/>
              </a:lnSpc>
              <a:spcBef>
                <a:spcPts val="200"/>
              </a:spcBef>
              <a:defRPr/>
            </a:pPr>
            <a:r>
              <a:rPr lang="en-US" sz="2000" kern="0" dirty="0">
                <a:latin typeface="Courier New" pitchFamily="49" charset="0"/>
              </a:rPr>
              <a:t> </a:t>
            </a:r>
            <a:r>
              <a:rPr lang="en-US" sz="2000" kern="0" dirty="0" smtClean="0">
                <a:latin typeface="Courier New" pitchFamily="49" charset="0"/>
              </a:rPr>
              <a:t> // </a:t>
            </a:r>
            <a:r>
              <a:rPr lang="en-US" sz="2000" kern="0" dirty="0" smtClean="0">
                <a:solidFill>
                  <a:srgbClr val="119F33"/>
                </a:solidFill>
                <a:latin typeface="Courier New" pitchFamily="49" charset="0"/>
              </a:rPr>
              <a:t>target</a:t>
            </a:r>
            <a:r>
              <a:rPr lang="en-US" sz="2000" kern="0" dirty="0" smtClean="0">
                <a:latin typeface="Courier New" pitchFamily="49" charset="0"/>
              </a:rPr>
              <a:t>.</a:t>
            </a:r>
          </a:p>
          <a:p>
            <a:pPr marL="342900" lvl="0" indent="-342900">
              <a:lnSpc>
                <a:spcPts val="1800"/>
              </a:lnSpc>
              <a:spcBef>
                <a:spcPts val="200"/>
              </a:spcBef>
              <a:defRPr/>
            </a:pPr>
            <a:r>
              <a:rPr lang="en-US" sz="2000" kern="0" dirty="0" smtClean="0">
                <a:latin typeface="Courier New" pitchFamily="49" charset="0"/>
              </a:rPr>
              <a:t>}</a:t>
            </a:r>
            <a:endParaRPr kumimoji="0" lang="en-US" sz="2000" b="1" i="0" u="none" strike="noStrike" kern="0" cap="none" spc="0" normalizeH="0" baseline="0" noProof="0" dirty="0" smtClean="0">
              <a:ln>
                <a:noFill/>
              </a:ln>
              <a:solidFill>
                <a:schemeClr val="tx1"/>
              </a:solidFill>
              <a:effectLst/>
              <a:uLnTx/>
              <a:uFillTx/>
              <a:latin typeface="Courier New" pitchFamily="49"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dirty="0" smtClean="0"/>
              <a:t>KP Duty: Peeling Potatoes, </a:t>
            </a:r>
            <a:r>
              <a:rPr lang="en-CA" dirty="0" smtClean="0">
                <a:solidFill>
                  <a:srgbClr val="3333CC"/>
                </a:solidFill>
              </a:rPr>
              <a:t>Concurrency</a:t>
            </a:r>
            <a:endParaRPr lang="en-CA" dirty="0">
              <a:solidFill>
                <a:srgbClr val="3333CC"/>
              </a:solidFill>
            </a:endParaRPr>
          </a:p>
        </p:txBody>
      </p:sp>
      <p:sp>
        <p:nvSpPr>
          <p:cNvPr id="3" name="Content Placeholder 2"/>
          <p:cNvSpPr>
            <a:spLocks noGrp="1"/>
          </p:cNvSpPr>
          <p:nvPr>
            <p:ph idx="1"/>
            <p:custDataLst>
              <p:tags r:id="rId2"/>
            </p:custDataLst>
          </p:nvPr>
        </p:nvSpPr>
        <p:spPr/>
        <p:txBody>
          <a:bodyPr/>
          <a:lstStyle/>
          <a:p>
            <a:pPr marL="0" indent="0">
              <a:buNone/>
            </a:pPr>
            <a:r>
              <a:rPr lang="en-CA" dirty="0" smtClean="0"/>
              <a:t>How long does it take a person to peel one potato? </a:t>
            </a:r>
            <a:r>
              <a:rPr lang="en-CA" dirty="0" smtClean="0">
                <a:solidFill>
                  <a:srgbClr val="D60093"/>
                </a:solidFill>
              </a:rPr>
              <a:t>Say: 15s</a:t>
            </a:r>
          </a:p>
          <a:p>
            <a:pPr marL="0" indent="0">
              <a:buNone/>
            </a:pPr>
            <a:r>
              <a:rPr lang="en-CA" dirty="0" smtClean="0"/>
              <a:t>How long does it take a person to peel 10,000 potatoes?	</a:t>
            </a:r>
            <a:br>
              <a:rPr lang="en-CA" dirty="0" smtClean="0"/>
            </a:br>
            <a:r>
              <a:rPr lang="en-CA" dirty="0" smtClean="0">
                <a:solidFill>
                  <a:srgbClr val="D60093"/>
                </a:solidFill>
              </a:rPr>
              <a:t>~2500 min = ~42hrs = ~one week full-time.</a:t>
            </a:r>
          </a:p>
          <a:p>
            <a:pPr marL="0" indent="0">
              <a:buNone/>
            </a:pPr>
            <a:endParaRPr lang="en-CA" dirty="0" smtClean="0"/>
          </a:p>
          <a:p>
            <a:pPr marL="0" indent="0">
              <a:buNone/>
            </a:pPr>
            <a:r>
              <a:rPr lang="en-CA" dirty="0" smtClean="0"/>
              <a:t>How long would it take 4 people with 3 potato peelers to peel 10,000 potatoes?</a:t>
            </a:r>
          </a:p>
        </p:txBody>
      </p:sp>
      <p:sp>
        <p:nvSpPr>
          <p:cNvPr id="4" name="Slide Number Placeholder 3"/>
          <p:cNvSpPr>
            <a:spLocks noGrp="1"/>
          </p:cNvSpPr>
          <p:nvPr>
            <p:ph type="sldNum" sz="quarter" idx="11"/>
            <p:custDataLst>
              <p:tags r:id="rId3"/>
            </p:custDataLst>
          </p:nvPr>
        </p:nvSpPr>
        <p:spPr/>
        <p:txBody>
          <a:bodyPr/>
          <a:lstStyle/>
          <a:p>
            <a:fld id="{3B048AC8-D41E-4C7B-8EE3-A52489AA1F05}" type="slidenum">
              <a:rPr lang="en-US" smtClean="0"/>
              <a:pPr/>
              <a:t>14</a:t>
            </a:fld>
            <a:endParaRPr lang="en-US"/>
          </a:p>
        </p:txBody>
      </p:sp>
      <p:sp>
        <p:nvSpPr>
          <p:cNvPr id="5" name="Footer Placeholder 4"/>
          <p:cNvSpPr>
            <a:spLocks noGrp="1"/>
          </p:cNvSpPr>
          <p:nvPr>
            <p:ph type="ftr" sz="quarter" idx="12"/>
            <p:custDataLst>
              <p:tags r:id="rId4"/>
            </p:custDataLst>
          </p:nvPr>
        </p:nvSpPr>
        <p:spPr/>
        <p:txBody>
          <a:bodyPr/>
          <a:lstStyle/>
          <a:p>
            <a:r>
              <a:rPr lang="en-US" smtClean="0"/>
              <a:t>Sophomoric Parallelism and Concurrency, Lecture 1</a:t>
            </a:r>
            <a:endParaRPr lang="en-US" dirty="0"/>
          </a:p>
        </p:txBody>
      </p:sp>
      <p:pic>
        <p:nvPicPr>
          <p:cNvPr id="4100" name="Picture 4" descr="C:\Users\wolf\AppData\Local\Microsoft\Windows\Temporary Internet Files\Content.IE5\5N0XI505\MC900331282[1].wmf"/>
          <p:cNvPicPr>
            <a:picLocks noChangeAspect="1" noChangeArrowheads="1"/>
          </p:cNvPicPr>
          <p:nvPr>
            <p:custDataLst>
              <p:tags r:id="rId5"/>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6324600" y="3572672"/>
            <a:ext cx="1795604" cy="142441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7"/>
          <p:cNvGrpSpPr>
            <a:grpSpLocks noChangeAspect="1"/>
          </p:cNvGrpSpPr>
          <p:nvPr>
            <p:custDataLst>
              <p:tags r:id="rId6"/>
            </p:custDataLst>
          </p:nvPr>
        </p:nvGrpSpPr>
        <p:grpSpPr bwMode="auto">
          <a:xfrm>
            <a:off x="6894375" y="4141421"/>
            <a:ext cx="1601788" cy="1711325"/>
            <a:chOff x="2975" y="2832"/>
            <a:chExt cx="1009" cy="1078"/>
          </a:xfrm>
        </p:grpSpPr>
        <p:sp>
          <p:nvSpPr>
            <p:cNvPr id="7" name="AutoShape 6"/>
            <p:cNvSpPr>
              <a:spLocks noChangeAspect="1" noChangeArrowheads="1" noTextEdit="1"/>
            </p:cNvSpPr>
            <p:nvPr>
              <p:custDataLst>
                <p:tags r:id="rId7"/>
              </p:custDataLst>
            </p:nvPr>
          </p:nvSpPr>
          <p:spPr bwMode="auto">
            <a:xfrm>
              <a:off x="2975" y="2832"/>
              <a:ext cx="1009"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16"/>
            <p:cNvSpPr>
              <a:spLocks/>
            </p:cNvSpPr>
            <p:nvPr>
              <p:custDataLst>
                <p:tags r:id="rId8"/>
              </p:custDataLst>
            </p:nvPr>
          </p:nvSpPr>
          <p:spPr bwMode="auto">
            <a:xfrm>
              <a:off x="3144" y="3009"/>
              <a:ext cx="836" cy="795"/>
            </a:xfrm>
            <a:custGeom>
              <a:avLst/>
              <a:gdLst>
                <a:gd name="T0" fmla="*/ 979 w 1671"/>
                <a:gd name="T1" fmla="*/ 649 h 1589"/>
                <a:gd name="T2" fmla="*/ 944 w 1671"/>
                <a:gd name="T3" fmla="*/ 729 h 1589"/>
                <a:gd name="T4" fmla="*/ 929 w 1671"/>
                <a:gd name="T5" fmla="*/ 797 h 1589"/>
                <a:gd name="T6" fmla="*/ 834 w 1671"/>
                <a:gd name="T7" fmla="*/ 923 h 1589"/>
                <a:gd name="T8" fmla="*/ 729 w 1671"/>
                <a:gd name="T9" fmla="*/ 1049 h 1589"/>
                <a:gd name="T10" fmla="*/ 606 w 1671"/>
                <a:gd name="T11" fmla="*/ 1203 h 1589"/>
                <a:gd name="T12" fmla="*/ 464 w 1671"/>
                <a:gd name="T13" fmla="*/ 1384 h 1589"/>
                <a:gd name="T14" fmla="*/ 310 w 1671"/>
                <a:gd name="T15" fmla="*/ 1555 h 1589"/>
                <a:gd name="T16" fmla="*/ 235 w 1671"/>
                <a:gd name="T17" fmla="*/ 1589 h 1589"/>
                <a:gd name="T18" fmla="*/ 150 w 1671"/>
                <a:gd name="T19" fmla="*/ 1574 h 1589"/>
                <a:gd name="T20" fmla="*/ 38 w 1671"/>
                <a:gd name="T21" fmla="*/ 1496 h 1589"/>
                <a:gd name="T22" fmla="*/ 2 w 1671"/>
                <a:gd name="T23" fmla="*/ 1405 h 1589"/>
                <a:gd name="T24" fmla="*/ 24 w 1671"/>
                <a:gd name="T25" fmla="*/ 1317 h 1589"/>
                <a:gd name="T26" fmla="*/ 243 w 1671"/>
                <a:gd name="T27" fmla="*/ 1020 h 1589"/>
                <a:gd name="T28" fmla="*/ 485 w 1671"/>
                <a:gd name="T29" fmla="*/ 724 h 1589"/>
                <a:gd name="T30" fmla="*/ 681 w 1671"/>
                <a:gd name="T31" fmla="*/ 551 h 1589"/>
                <a:gd name="T32" fmla="*/ 729 w 1671"/>
                <a:gd name="T33" fmla="*/ 549 h 1589"/>
                <a:gd name="T34" fmla="*/ 847 w 1671"/>
                <a:gd name="T35" fmla="*/ 409 h 1589"/>
                <a:gd name="T36" fmla="*/ 968 w 1671"/>
                <a:gd name="T37" fmla="*/ 266 h 1589"/>
                <a:gd name="T38" fmla="*/ 1032 w 1671"/>
                <a:gd name="T39" fmla="*/ 349 h 1589"/>
                <a:gd name="T40" fmla="*/ 911 w 1671"/>
                <a:gd name="T41" fmla="*/ 501 h 1589"/>
                <a:gd name="T42" fmla="*/ 894 w 1671"/>
                <a:gd name="T43" fmla="*/ 558 h 1589"/>
                <a:gd name="T44" fmla="*/ 959 w 1671"/>
                <a:gd name="T45" fmla="*/ 512 h 1589"/>
                <a:gd name="T46" fmla="*/ 988 w 1671"/>
                <a:gd name="T47" fmla="*/ 450 h 1589"/>
                <a:gd name="T48" fmla="*/ 1013 w 1671"/>
                <a:gd name="T49" fmla="*/ 384 h 1589"/>
                <a:gd name="T50" fmla="*/ 1069 w 1671"/>
                <a:gd name="T51" fmla="*/ 334 h 1589"/>
                <a:gd name="T52" fmla="*/ 1124 w 1671"/>
                <a:gd name="T53" fmla="*/ 305 h 1589"/>
                <a:gd name="T54" fmla="*/ 1203 w 1671"/>
                <a:gd name="T55" fmla="*/ 206 h 1589"/>
                <a:gd name="T56" fmla="*/ 1160 w 1671"/>
                <a:gd name="T57" fmla="*/ 200 h 1589"/>
                <a:gd name="T58" fmla="*/ 1053 w 1671"/>
                <a:gd name="T59" fmla="*/ 323 h 1589"/>
                <a:gd name="T60" fmla="*/ 1107 w 1671"/>
                <a:gd name="T61" fmla="*/ 121 h 1589"/>
                <a:gd name="T62" fmla="*/ 1159 w 1671"/>
                <a:gd name="T63" fmla="*/ 87 h 1589"/>
                <a:gd name="T64" fmla="*/ 1197 w 1671"/>
                <a:gd name="T65" fmla="*/ 64 h 1589"/>
                <a:gd name="T66" fmla="*/ 1248 w 1671"/>
                <a:gd name="T67" fmla="*/ 42 h 1589"/>
                <a:gd name="T68" fmla="*/ 1296 w 1671"/>
                <a:gd name="T69" fmla="*/ 29 h 1589"/>
                <a:gd name="T70" fmla="*/ 1324 w 1671"/>
                <a:gd name="T71" fmla="*/ 15 h 1589"/>
                <a:gd name="T72" fmla="*/ 1351 w 1671"/>
                <a:gd name="T73" fmla="*/ 30 h 1589"/>
                <a:gd name="T74" fmla="*/ 1313 w 1671"/>
                <a:gd name="T75" fmla="*/ 231 h 1589"/>
                <a:gd name="T76" fmla="*/ 1367 w 1671"/>
                <a:gd name="T77" fmla="*/ 263 h 1589"/>
                <a:gd name="T78" fmla="*/ 1449 w 1671"/>
                <a:gd name="T79" fmla="*/ 288 h 1589"/>
                <a:gd name="T80" fmla="*/ 1495 w 1671"/>
                <a:gd name="T81" fmla="*/ 316 h 1589"/>
                <a:gd name="T82" fmla="*/ 1609 w 1671"/>
                <a:gd name="T83" fmla="*/ 305 h 1589"/>
                <a:gd name="T84" fmla="*/ 1667 w 1671"/>
                <a:gd name="T85" fmla="*/ 339 h 1589"/>
                <a:gd name="T86" fmla="*/ 1632 w 1671"/>
                <a:gd name="T87" fmla="*/ 392 h 1589"/>
                <a:gd name="T88" fmla="*/ 1563 w 1671"/>
                <a:gd name="T89" fmla="*/ 412 h 1589"/>
                <a:gd name="T90" fmla="*/ 1561 w 1671"/>
                <a:gd name="T91" fmla="*/ 564 h 1589"/>
                <a:gd name="T92" fmla="*/ 1519 w 1671"/>
                <a:gd name="T93" fmla="*/ 626 h 1589"/>
                <a:gd name="T94" fmla="*/ 1488 w 1671"/>
                <a:gd name="T95" fmla="*/ 654 h 1589"/>
                <a:gd name="T96" fmla="*/ 1458 w 1671"/>
                <a:gd name="T97" fmla="*/ 667 h 1589"/>
                <a:gd name="T98" fmla="*/ 1434 w 1671"/>
                <a:gd name="T99" fmla="*/ 581 h 1589"/>
                <a:gd name="T100" fmla="*/ 1465 w 1671"/>
                <a:gd name="T101" fmla="*/ 500 h 1589"/>
                <a:gd name="T102" fmla="*/ 1431 w 1671"/>
                <a:gd name="T103" fmla="*/ 486 h 1589"/>
                <a:gd name="T104" fmla="*/ 1398 w 1671"/>
                <a:gd name="T105" fmla="*/ 559 h 1589"/>
                <a:gd name="T106" fmla="*/ 1431 w 1671"/>
                <a:gd name="T107" fmla="*/ 584 h 1589"/>
                <a:gd name="T108" fmla="*/ 1382 w 1671"/>
                <a:gd name="T109" fmla="*/ 668 h 1589"/>
                <a:gd name="T110" fmla="*/ 1316 w 1671"/>
                <a:gd name="T111" fmla="*/ 615 h 1589"/>
                <a:gd name="T112" fmla="*/ 1289 w 1671"/>
                <a:gd name="T113" fmla="*/ 511 h 1589"/>
                <a:gd name="T114" fmla="*/ 1310 w 1671"/>
                <a:gd name="T115" fmla="*/ 443 h 1589"/>
                <a:gd name="T116" fmla="*/ 1337 w 1671"/>
                <a:gd name="T117" fmla="*/ 383 h 1589"/>
                <a:gd name="T118" fmla="*/ 1223 w 1671"/>
                <a:gd name="T119" fmla="*/ 389 h 1589"/>
                <a:gd name="T120" fmla="*/ 1160 w 1671"/>
                <a:gd name="T121" fmla="*/ 422 h 1589"/>
                <a:gd name="T122" fmla="*/ 1068 w 1671"/>
                <a:gd name="T123" fmla="*/ 536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1" h="1589">
                  <a:moveTo>
                    <a:pt x="1053" y="556"/>
                  </a:moveTo>
                  <a:lnTo>
                    <a:pt x="1038" y="574"/>
                  </a:lnTo>
                  <a:lnTo>
                    <a:pt x="1023" y="593"/>
                  </a:lnTo>
                  <a:lnTo>
                    <a:pt x="1009" y="611"/>
                  </a:lnTo>
                  <a:lnTo>
                    <a:pt x="994" y="630"/>
                  </a:lnTo>
                  <a:lnTo>
                    <a:pt x="979" y="649"/>
                  </a:lnTo>
                  <a:lnTo>
                    <a:pt x="964" y="668"/>
                  </a:lnTo>
                  <a:lnTo>
                    <a:pt x="949" y="686"/>
                  </a:lnTo>
                  <a:lnTo>
                    <a:pt x="934" y="705"/>
                  </a:lnTo>
                  <a:lnTo>
                    <a:pt x="936" y="711"/>
                  </a:lnTo>
                  <a:lnTo>
                    <a:pt x="940" y="718"/>
                  </a:lnTo>
                  <a:lnTo>
                    <a:pt x="944" y="729"/>
                  </a:lnTo>
                  <a:lnTo>
                    <a:pt x="948" y="740"/>
                  </a:lnTo>
                  <a:lnTo>
                    <a:pt x="947" y="748"/>
                  </a:lnTo>
                  <a:lnTo>
                    <a:pt x="946" y="756"/>
                  </a:lnTo>
                  <a:lnTo>
                    <a:pt x="945" y="766"/>
                  </a:lnTo>
                  <a:lnTo>
                    <a:pt x="944" y="775"/>
                  </a:lnTo>
                  <a:lnTo>
                    <a:pt x="929" y="797"/>
                  </a:lnTo>
                  <a:lnTo>
                    <a:pt x="915" y="817"/>
                  </a:lnTo>
                  <a:lnTo>
                    <a:pt x="899" y="839"/>
                  </a:lnTo>
                  <a:lnTo>
                    <a:pt x="884" y="860"/>
                  </a:lnTo>
                  <a:lnTo>
                    <a:pt x="868" y="882"/>
                  </a:lnTo>
                  <a:lnTo>
                    <a:pt x="852" y="903"/>
                  </a:lnTo>
                  <a:lnTo>
                    <a:pt x="834" y="923"/>
                  </a:lnTo>
                  <a:lnTo>
                    <a:pt x="818" y="944"/>
                  </a:lnTo>
                  <a:lnTo>
                    <a:pt x="801" y="965"/>
                  </a:lnTo>
                  <a:lnTo>
                    <a:pt x="784" y="987"/>
                  </a:lnTo>
                  <a:lnTo>
                    <a:pt x="765" y="1007"/>
                  </a:lnTo>
                  <a:lnTo>
                    <a:pt x="748" y="1028"/>
                  </a:lnTo>
                  <a:lnTo>
                    <a:pt x="729" y="1049"/>
                  </a:lnTo>
                  <a:lnTo>
                    <a:pt x="712" y="1070"/>
                  </a:lnTo>
                  <a:lnTo>
                    <a:pt x="694" y="1092"/>
                  </a:lnTo>
                  <a:lnTo>
                    <a:pt x="675" y="1112"/>
                  </a:lnTo>
                  <a:lnTo>
                    <a:pt x="652" y="1142"/>
                  </a:lnTo>
                  <a:lnTo>
                    <a:pt x="629" y="1172"/>
                  </a:lnTo>
                  <a:lnTo>
                    <a:pt x="606" y="1203"/>
                  </a:lnTo>
                  <a:lnTo>
                    <a:pt x="583" y="1233"/>
                  </a:lnTo>
                  <a:lnTo>
                    <a:pt x="560" y="1264"/>
                  </a:lnTo>
                  <a:lnTo>
                    <a:pt x="537" y="1294"/>
                  </a:lnTo>
                  <a:lnTo>
                    <a:pt x="513" y="1324"/>
                  </a:lnTo>
                  <a:lnTo>
                    <a:pt x="488" y="1354"/>
                  </a:lnTo>
                  <a:lnTo>
                    <a:pt x="464" y="1384"/>
                  </a:lnTo>
                  <a:lnTo>
                    <a:pt x="440" y="1414"/>
                  </a:lnTo>
                  <a:lnTo>
                    <a:pt x="415" y="1443"/>
                  </a:lnTo>
                  <a:lnTo>
                    <a:pt x="389" y="1472"/>
                  </a:lnTo>
                  <a:lnTo>
                    <a:pt x="363" y="1499"/>
                  </a:lnTo>
                  <a:lnTo>
                    <a:pt x="336" y="1527"/>
                  </a:lnTo>
                  <a:lnTo>
                    <a:pt x="310" y="1555"/>
                  </a:lnTo>
                  <a:lnTo>
                    <a:pt x="282" y="1581"/>
                  </a:lnTo>
                  <a:lnTo>
                    <a:pt x="274" y="1583"/>
                  </a:lnTo>
                  <a:lnTo>
                    <a:pt x="265" y="1586"/>
                  </a:lnTo>
                  <a:lnTo>
                    <a:pt x="256" y="1587"/>
                  </a:lnTo>
                  <a:lnTo>
                    <a:pt x="245" y="1588"/>
                  </a:lnTo>
                  <a:lnTo>
                    <a:pt x="235" y="1589"/>
                  </a:lnTo>
                  <a:lnTo>
                    <a:pt x="225" y="1589"/>
                  </a:lnTo>
                  <a:lnTo>
                    <a:pt x="213" y="1589"/>
                  </a:lnTo>
                  <a:lnTo>
                    <a:pt x="203" y="1589"/>
                  </a:lnTo>
                  <a:lnTo>
                    <a:pt x="191" y="1589"/>
                  </a:lnTo>
                  <a:lnTo>
                    <a:pt x="170" y="1582"/>
                  </a:lnTo>
                  <a:lnTo>
                    <a:pt x="150" y="1574"/>
                  </a:lnTo>
                  <a:lnTo>
                    <a:pt x="130" y="1565"/>
                  </a:lnTo>
                  <a:lnTo>
                    <a:pt x="112" y="1555"/>
                  </a:lnTo>
                  <a:lnTo>
                    <a:pt x="92" y="1543"/>
                  </a:lnTo>
                  <a:lnTo>
                    <a:pt x="74" y="1530"/>
                  </a:lnTo>
                  <a:lnTo>
                    <a:pt x="56" y="1514"/>
                  </a:lnTo>
                  <a:lnTo>
                    <a:pt x="38" y="1496"/>
                  </a:lnTo>
                  <a:lnTo>
                    <a:pt x="30" y="1482"/>
                  </a:lnTo>
                  <a:lnTo>
                    <a:pt x="22" y="1468"/>
                  </a:lnTo>
                  <a:lnTo>
                    <a:pt x="16" y="1453"/>
                  </a:lnTo>
                  <a:lnTo>
                    <a:pt x="10" y="1437"/>
                  </a:lnTo>
                  <a:lnTo>
                    <a:pt x="6" y="1421"/>
                  </a:lnTo>
                  <a:lnTo>
                    <a:pt x="2" y="1405"/>
                  </a:lnTo>
                  <a:lnTo>
                    <a:pt x="1" y="1388"/>
                  </a:lnTo>
                  <a:lnTo>
                    <a:pt x="0" y="1370"/>
                  </a:lnTo>
                  <a:lnTo>
                    <a:pt x="3" y="1356"/>
                  </a:lnTo>
                  <a:lnTo>
                    <a:pt x="9" y="1344"/>
                  </a:lnTo>
                  <a:lnTo>
                    <a:pt x="17" y="1331"/>
                  </a:lnTo>
                  <a:lnTo>
                    <a:pt x="24" y="1317"/>
                  </a:lnTo>
                  <a:lnTo>
                    <a:pt x="60" y="1270"/>
                  </a:lnTo>
                  <a:lnTo>
                    <a:pt x="94" y="1222"/>
                  </a:lnTo>
                  <a:lnTo>
                    <a:pt x="131" y="1172"/>
                  </a:lnTo>
                  <a:lnTo>
                    <a:pt x="168" y="1121"/>
                  </a:lnTo>
                  <a:lnTo>
                    <a:pt x="205" y="1071"/>
                  </a:lnTo>
                  <a:lnTo>
                    <a:pt x="243" y="1020"/>
                  </a:lnTo>
                  <a:lnTo>
                    <a:pt x="281" y="969"/>
                  </a:lnTo>
                  <a:lnTo>
                    <a:pt x="320" y="919"/>
                  </a:lnTo>
                  <a:lnTo>
                    <a:pt x="361" y="869"/>
                  </a:lnTo>
                  <a:lnTo>
                    <a:pt x="401" y="820"/>
                  </a:lnTo>
                  <a:lnTo>
                    <a:pt x="442" y="771"/>
                  </a:lnTo>
                  <a:lnTo>
                    <a:pt x="485" y="724"/>
                  </a:lnTo>
                  <a:lnTo>
                    <a:pt x="529" y="678"/>
                  </a:lnTo>
                  <a:lnTo>
                    <a:pt x="574" y="634"/>
                  </a:lnTo>
                  <a:lnTo>
                    <a:pt x="619" y="592"/>
                  </a:lnTo>
                  <a:lnTo>
                    <a:pt x="666" y="551"/>
                  </a:lnTo>
                  <a:lnTo>
                    <a:pt x="674" y="551"/>
                  </a:lnTo>
                  <a:lnTo>
                    <a:pt x="681" y="551"/>
                  </a:lnTo>
                  <a:lnTo>
                    <a:pt x="689" y="551"/>
                  </a:lnTo>
                  <a:lnTo>
                    <a:pt x="696" y="551"/>
                  </a:lnTo>
                  <a:lnTo>
                    <a:pt x="704" y="551"/>
                  </a:lnTo>
                  <a:lnTo>
                    <a:pt x="712" y="550"/>
                  </a:lnTo>
                  <a:lnTo>
                    <a:pt x="720" y="550"/>
                  </a:lnTo>
                  <a:lnTo>
                    <a:pt x="729" y="549"/>
                  </a:lnTo>
                  <a:lnTo>
                    <a:pt x="749" y="526"/>
                  </a:lnTo>
                  <a:lnTo>
                    <a:pt x="769" y="503"/>
                  </a:lnTo>
                  <a:lnTo>
                    <a:pt x="788" y="480"/>
                  </a:lnTo>
                  <a:lnTo>
                    <a:pt x="808" y="457"/>
                  </a:lnTo>
                  <a:lnTo>
                    <a:pt x="827" y="433"/>
                  </a:lnTo>
                  <a:lnTo>
                    <a:pt x="847" y="409"/>
                  </a:lnTo>
                  <a:lnTo>
                    <a:pt x="866" y="384"/>
                  </a:lnTo>
                  <a:lnTo>
                    <a:pt x="887" y="361"/>
                  </a:lnTo>
                  <a:lnTo>
                    <a:pt x="907" y="337"/>
                  </a:lnTo>
                  <a:lnTo>
                    <a:pt x="928" y="313"/>
                  </a:lnTo>
                  <a:lnTo>
                    <a:pt x="947" y="289"/>
                  </a:lnTo>
                  <a:lnTo>
                    <a:pt x="968" y="266"/>
                  </a:lnTo>
                  <a:lnTo>
                    <a:pt x="989" y="242"/>
                  </a:lnTo>
                  <a:lnTo>
                    <a:pt x="1011" y="219"/>
                  </a:lnTo>
                  <a:lnTo>
                    <a:pt x="1031" y="196"/>
                  </a:lnTo>
                  <a:lnTo>
                    <a:pt x="1053" y="174"/>
                  </a:lnTo>
                  <a:lnTo>
                    <a:pt x="1053" y="323"/>
                  </a:lnTo>
                  <a:lnTo>
                    <a:pt x="1032" y="349"/>
                  </a:lnTo>
                  <a:lnTo>
                    <a:pt x="1012" y="374"/>
                  </a:lnTo>
                  <a:lnTo>
                    <a:pt x="991" y="398"/>
                  </a:lnTo>
                  <a:lnTo>
                    <a:pt x="971" y="424"/>
                  </a:lnTo>
                  <a:lnTo>
                    <a:pt x="951" y="449"/>
                  </a:lnTo>
                  <a:lnTo>
                    <a:pt x="931" y="474"/>
                  </a:lnTo>
                  <a:lnTo>
                    <a:pt x="911" y="501"/>
                  </a:lnTo>
                  <a:lnTo>
                    <a:pt x="892" y="526"/>
                  </a:lnTo>
                  <a:lnTo>
                    <a:pt x="887" y="534"/>
                  </a:lnTo>
                  <a:lnTo>
                    <a:pt x="879" y="542"/>
                  </a:lnTo>
                  <a:lnTo>
                    <a:pt x="883" y="549"/>
                  </a:lnTo>
                  <a:lnTo>
                    <a:pt x="888" y="554"/>
                  </a:lnTo>
                  <a:lnTo>
                    <a:pt x="894" y="558"/>
                  </a:lnTo>
                  <a:lnTo>
                    <a:pt x="900" y="563"/>
                  </a:lnTo>
                  <a:lnTo>
                    <a:pt x="913" y="561"/>
                  </a:lnTo>
                  <a:lnTo>
                    <a:pt x="924" y="547"/>
                  </a:lnTo>
                  <a:lnTo>
                    <a:pt x="936" y="534"/>
                  </a:lnTo>
                  <a:lnTo>
                    <a:pt x="947" y="523"/>
                  </a:lnTo>
                  <a:lnTo>
                    <a:pt x="959" y="512"/>
                  </a:lnTo>
                  <a:lnTo>
                    <a:pt x="970" y="501"/>
                  </a:lnTo>
                  <a:lnTo>
                    <a:pt x="981" y="489"/>
                  </a:lnTo>
                  <a:lnTo>
                    <a:pt x="989" y="477"/>
                  </a:lnTo>
                  <a:lnTo>
                    <a:pt x="997" y="463"/>
                  </a:lnTo>
                  <a:lnTo>
                    <a:pt x="991" y="457"/>
                  </a:lnTo>
                  <a:lnTo>
                    <a:pt x="988" y="450"/>
                  </a:lnTo>
                  <a:lnTo>
                    <a:pt x="985" y="443"/>
                  </a:lnTo>
                  <a:lnTo>
                    <a:pt x="984" y="436"/>
                  </a:lnTo>
                  <a:lnTo>
                    <a:pt x="990" y="422"/>
                  </a:lnTo>
                  <a:lnTo>
                    <a:pt x="997" y="409"/>
                  </a:lnTo>
                  <a:lnTo>
                    <a:pt x="1004" y="396"/>
                  </a:lnTo>
                  <a:lnTo>
                    <a:pt x="1013" y="384"/>
                  </a:lnTo>
                  <a:lnTo>
                    <a:pt x="1022" y="373"/>
                  </a:lnTo>
                  <a:lnTo>
                    <a:pt x="1031" y="363"/>
                  </a:lnTo>
                  <a:lnTo>
                    <a:pt x="1042" y="353"/>
                  </a:lnTo>
                  <a:lnTo>
                    <a:pt x="1053" y="344"/>
                  </a:lnTo>
                  <a:lnTo>
                    <a:pt x="1061" y="338"/>
                  </a:lnTo>
                  <a:lnTo>
                    <a:pt x="1069" y="334"/>
                  </a:lnTo>
                  <a:lnTo>
                    <a:pt x="1079" y="328"/>
                  </a:lnTo>
                  <a:lnTo>
                    <a:pt x="1087" y="323"/>
                  </a:lnTo>
                  <a:lnTo>
                    <a:pt x="1096" y="319"/>
                  </a:lnTo>
                  <a:lnTo>
                    <a:pt x="1105" y="314"/>
                  </a:lnTo>
                  <a:lnTo>
                    <a:pt x="1114" y="310"/>
                  </a:lnTo>
                  <a:lnTo>
                    <a:pt x="1124" y="305"/>
                  </a:lnTo>
                  <a:lnTo>
                    <a:pt x="1140" y="288"/>
                  </a:lnTo>
                  <a:lnTo>
                    <a:pt x="1153" y="272"/>
                  </a:lnTo>
                  <a:lnTo>
                    <a:pt x="1166" y="254"/>
                  </a:lnTo>
                  <a:lnTo>
                    <a:pt x="1179" y="238"/>
                  </a:lnTo>
                  <a:lnTo>
                    <a:pt x="1190" y="222"/>
                  </a:lnTo>
                  <a:lnTo>
                    <a:pt x="1203" y="206"/>
                  </a:lnTo>
                  <a:lnTo>
                    <a:pt x="1216" y="191"/>
                  </a:lnTo>
                  <a:lnTo>
                    <a:pt x="1228" y="176"/>
                  </a:lnTo>
                  <a:lnTo>
                    <a:pt x="1216" y="158"/>
                  </a:lnTo>
                  <a:lnTo>
                    <a:pt x="1197" y="159"/>
                  </a:lnTo>
                  <a:lnTo>
                    <a:pt x="1179" y="179"/>
                  </a:lnTo>
                  <a:lnTo>
                    <a:pt x="1160" y="200"/>
                  </a:lnTo>
                  <a:lnTo>
                    <a:pt x="1142" y="221"/>
                  </a:lnTo>
                  <a:lnTo>
                    <a:pt x="1125" y="240"/>
                  </a:lnTo>
                  <a:lnTo>
                    <a:pt x="1106" y="261"/>
                  </a:lnTo>
                  <a:lnTo>
                    <a:pt x="1089" y="282"/>
                  </a:lnTo>
                  <a:lnTo>
                    <a:pt x="1070" y="303"/>
                  </a:lnTo>
                  <a:lnTo>
                    <a:pt x="1053" y="323"/>
                  </a:lnTo>
                  <a:lnTo>
                    <a:pt x="1053" y="174"/>
                  </a:lnTo>
                  <a:lnTo>
                    <a:pt x="1064" y="163"/>
                  </a:lnTo>
                  <a:lnTo>
                    <a:pt x="1075" y="152"/>
                  </a:lnTo>
                  <a:lnTo>
                    <a:pt x="1085" y="141"/>
                  </a:lnTo>
                  <a:lnTo>
                    <a:pt x="1097" y="131"/>
                  </a:lnTo>
                  <a:lnTo>
                    <a:pt x="1107" y="121"/>
                  </a:lnTo>
                  <a:lnTo>
                    <a:pt x="1119" y="110"/>
                  </a:lnTo>
                  <a:lnTo>
                    <a:pt x="1130" y="101"/>
                  </a:lnTo>
                  <a:lnTo>
                    <a:pt x="1142" y="91"/>
                  </a:lnTo>
                  <a:lnTo>
                    <a:pt x="1147" y="90"/>
                  </a:lnTo>
                  <a:lnTo>
                    <a:pt x="1153" y="88"/>
                  </a:lnTo>
                  <a:lnTo>
                    <a:pt x="1159" y="87"/>
                  </a:lnTo>
                  <a:lnTo>
                    <a:pt x="1162" y="80"/>
                  </a:lnTo>
                  <a:lnTo>
                    <a:pt x="1170" y="78"/>
                  </a:lnTo>
                  <a:lnTo>
                    <a:pt x="1177" y="75"/>
                  </a:lnTo>
                  <a:lnTo>
                    <a:pt x="1183" y="71"/>
                  </a:lnTo>
                  <a:lnTo>
                    <a:pt x="1190" y="68"/>
                  </a:lnTo>
                  <a:lnTo>
                    <a:pt x="1197" y="64"/>
                  </a:lnTo>
                  <a:lnTo>
                    <a:pt x="1205" y="61"/>
                  </a:lnTo>
                  <a:lnTo>
                    <a:pt x="1215" y="60"/>
                  </a:lnTo>
                  <a:lnTo>
                    <a:pt x="1224" y="58"/>
                  </a:lnTo>
                  <a:lnTo>
                    <a:pt x="1227" y="53"/>
                  </a:lnTo>
                  <a:lnTo>
                    <a:pt x="1241" y="43"/>
                  </a:lnTo>
                  <a:lnTo>
                    <a:pt x="1248" y="42"/>
                  </a:lnTo>
                  <a:lnTo>
                    <a:pt x="1256" y="40"/>
                  </a:lnTo>
                  <a:lnTo>
                    <a:pt x="1264" y="38"/>
                  </a:lnTo>
                  <a:lnTo>
                    <a:pt x="1272" y="35"/>
                  </a:lnTo>
                  <a:lnTo>
                    <a:pt x="1280" y="32"/>
                  </a:lnTo>
                  <a:lnTo>
                    <a:pt x="1288" y="30"/>
                  </a:lnTo>
                  <a:lnTo>
                    <a:pt x="1296" y="29"/>
                  </a:lnTo>
                  <a:lnTo>
                    <a:pt x="1304" y="27"/>
                  </a:lnTo>
                  <a:lnTo>
                    <a:pt x="1308" y="24"/>
                  </a:lnTo>
                  <a:lnTo>
                    <a:pt x="1311" y="22"/>
                  </a:lnTo>
                  <a:lnTo>
                    <a:pt x="1315" y="19"/>
                  </a:lnTo>
                  <a:lnTo>
                    <a:pt x="1319" y="17"/>
                  </a:lnTo>
                  <a:lnTo>
                    <a:pt x="1324" y="15"/>
                  </a:lnTo>
                  <a:lnTo>
                    <a:pt x="1329" y="12"/>
                  </a:lnTo>
                  <a:lnTo>
                    <a:pt x="1334" y="10"/>
                  </a:lnTo>
                  <a:lnTo>
                    <a:pt x="1340" y="8"/>
                  </a:lnTo>
                  <a:lnTo>
                    <a:pt x="1342" y="0"/>
                  </a:lnTo>
                  <a:lnTo>
                    <a:pt x="1352" y="0"/>
                  </a:lnTo>
                  <a:lnTo>
                    <a:pt x="1351" y="30"/>
                  </a:lnTo>
                  <a:lnTo>
                    <a:pt x="1349" y="62"/>
                  </a:lnTo>
                  <a:lnTo>
                    <a:pt x="1347" y="96"/>
                  </a:lnTo>
                  <a:lnTo>
                    <a:pt x="1342" y="131"/>
                  </a:lnTo>
                  <a:lnTo>
                    <a:pt x="1336" y="167"/>
                  </a:lnTo>
                  <a:lnTo>
                    <a:pt x="1326" y="200"/>
                  </a:lnTo>
                  <a:lnTo>
                    <a:pt x="1313" y="231"/>
                  </a:lnTo>
                  <a:lnTo>
                    <a:pt x="1294" y="259"/>
                  </a:lnTo>
                  <a:lnTo>
                    <a:pt x="1299" y="267"/>
                  </a:lnTo>
                  <a:lnTo>
                    <a:pt x="1315" y="265"/>
                  </a:lnTo>
                  <a:lnTo>
                    <a:pt x="1332" y="262"/>
                  </a:lnTo>
                  <a:lnTo>
                    <a:pt x="1349" y="262"/>
                  </a:lnTo>
                  <a:lnTo>
                    <a:pt x="1367" y="263"/>
                  </a:lnTo>
                  <a:lnTo>
                    <a:pt x="1383" y="266"/>
                  </a:lnTo>
                  <a:lnTo>
                    <a:pt x="1400" y="269"/>
                  </a:lnTo>
                  <a:lnTo>
                    <a:pt x="1416" y="274"/>
                  </a:lnTo>
                  <a:lnTo>
                    <a:pt x="1431" y="280"/>
                  </a:lnTo>
                  <a:lnTo>
                    <a:pt x="1440" y="283"/>
                  </a:lnTo>
                  <a:lnTo>
                    <a:pt x="1449" y="288"/>
                  </a:lnTo>
                  <a:lnTo>
                    <a:pt x="1458" y="291"/>
                  </a:lnTo>
                  <a:lnTo>
                    <a:pt x="1466" y="296"/>
                  </a:lnTo>
                  <a:lnTo>
                    <a:pt x="1474" y="300"/>
                  </a:lnTo>
                  <a:lnTo>
                    <a:pt x="1481" y="306"/>
                  </a:lnTo>
                  <a:lnTo>
                    <a:pt x="1488" y="311"/>
                  </a:lnTo>
                  <a:lnTo>
                    <a:pt x="1495" y="316"/>
                  </a:lnTo>
                  <a:lnTo>
                    <a:pt x="1513" y="310"/>
                  </a:lnTo>
                  <a:lnTo>
                    <a:pt x="1533" y="305"/>
                  </a:lnTo>
                  <a:lnTo>
                    <a:pt x="1552" y="303"/>
                  </a:lnTo>
                  <a:lnTo>
                    <a:pt x="1571" y="301"/>
                  </a:lnTo>
                  <a:lnTo>
                    <a:pt x="1590" y="303"/>
                  </a:lnTo>
                  <a:lnTo>
                    <a:pt x="1609" y="305"/>
                  </a:lnTo>
                  <a:lnTo>
                    <a:pt x="1627" y="310"/>
                  </a:lnTo>
                  <a:lnTo>
                    <a:pt x="1646" y="316"/>
                  </a:lnTo>
                  <a:lnTo>
                    <a:pt x="1655" y="323"/>
                  </a:lnTo>
                  <a:lnTo>
                    <a:pt x="1659" y="328"/>
                  </a:lnTo>
                  <a:lnTo>
                    <a:pt x="1664" y="333"/>
                  </a:lnTo>
                  <a:lnTo>
                    <a:pt x="1667" y="339"/>
                  </a:lnTo>
                  <a:lnTo>
                    <a:pt x="1671" y="348"/>
                  </a:lnTo>
                  <a:lnTo>
                    <a:pt x="1671" y="356"/>
                  </a:lnTo>
                  <a:lnTo>
                    <a:pt x="1662" y="373"/>
                  </a:lnTo>
                  <a:lnTo>
                    <a:pt x="1651" y="383"/>
                  </a:lnTo>
                  <a:lnTo>
                    <a:pt x="1642" y="388"/>
                  </a:lnTo>
                  <a:lnTo>
                    <a:pt x="1632" y="392"/>
                  </a:lnTo>
                  <a:lnTo>
                    <a:pt x="1620" y="395"/>
                  </a:lnTo>
                  <a:lnTo>
                    <a:pt x="1609" y="398"/>
                  </a:lnTo>
                  <a:lnTo>
                    <a:pt x="1597" y="401"/>
                  </a:lnTo>
                  <a:lnTo>
                    <a:pt x="1586" y="404"/>
                  </a:lnTo>
                  <a:lnTo>
                    <a:pt x="1574" y="407"/>
                  </a:lnTo>
                  <a:lnTo>
                    <a:pt x="1563" y="412"/>
                  </a:lnTo>
                  <a:lnTo>
                    <a:pt x="1571" y="436"/>
                  </a:lnTo>
                  <a:lnTo>
                    <a:pt x="1574" y="462"/>
                  </a:lnTo>
                  <a:lnTo>
                    <a:pt x="1575" y="488"/>
                  </a:lnTo>
                  <a:lnTo>
                    <a:pt x="1574" y="513"/>
                  </a:lnTo>
                  <a:lnTo>
                    <a:pt x="1568" y="540"/>
                  </a:lnTo>
                  <a:lnTo>
                    <a:pt x="1561" y="564"/>
                  </a:lnTo>
                  <a:lnTo>
                    <a:pt x="1551" y="588"/>
                  </a:lnTo>
                  <a:lnTo>
                    <a:pt x="1540" y="609"/>
                  </a:lnTo>
                  <a:lnTo>
                    <a:pt x="1534" y="612"/>
                  </a:lnTo>
                  <a:lnTo>
                    <a:pt x="1529" y="616"/>
                  </a:lnTo>
                  <a:lnTo>
                    <a:pt x="1523" y="620"/>
                  </a:lnTo>
                  <a:lnTo>
                    <a:pt x="1519" y="626"/>
                  </a:lnTo>
                  <a:lnTo>
                    <a:pt x="1513" y="631"/>
                  </a:lnTo>
                  <a:lnTo>
                    <a:pt x="1507" y="638"/>
                  </a:lnTo>
                  <a:lnTo>
                    <a:pt x="1502" y="644"/>
                  </a:lnTo>
                  <a:lnTo>
                    <a:pt x="1495" y="650"/>
                  </a:lnTo>
                  <a:lnTo>
                    <a:pt x="1491" y="652"/>
                  </a:lnTo>
                  <a:lnTo>
                    <a:pt x="1488" y="654"/>
                  </a:lnTo>
                  <a:lnTo>
                    <a:pt x="1484" y="655"/>
                  </a:lnTo>
                  <a:lnTo>
                    <a:pt x="1480" y="657"/>
                  </a:lnTo>
                  <a:lnTo>
                    <a:pt x="1474" y="660"/>
                  </a:lnTo>
                  <a:lnTo>
                    <a:pt x="1469" y="661"/>
                  </a:lnTo>
                  <a:lnTo>
                    <a:pt x="1463" y="664"/>
                  </a:lnTo>
                  <a:lnTo>
                    <a:pt x="1458" y="667"/>
                  </a:lnTo>
                  <a:lnTo>
                    <a:pt x="1451" y="669"/>
                  </a:lnTo>
                  <a:lnTo>
                    <a:pt x="1445" y="671"/>
                  </a:lnTo>
                  <a:lnTo>
                    <a:pt x="1438" y="672"/>
                  </a:lnTo>
                  <a:lnTo>
                    <a:pt x="1431" y="673"/>
                  </a:lnTo>
                  <a:lnTo>
                    <a:pt x="1431" y="584"/>
                  </a:lnTo>
                  <a:lnTo>
                    <a:pt x="1434" y="581"/>
                  </a:lnTo>
                  <a:lnTo>
                    <a:pt x="1436" y="580"/>
                  </a:lnTo>
                  <a:lnTo>
                    <a:pt x="1438" y="578"/>
                  </a:lnTo>
                  <a:lnTo>
                    <a:pt x="1442" y="577"/>
                  </a:lnTo>
                  <a:lnTo>
                    <a:pt x="1453" y="553"/>
                  </a:lnTo>
                  <a:lnTo>
                    <a:pt x="1461" y="526"/>
                  </a:lnTo>
                  <a:lnTo>
                    <a:pt x="1465" y="500"/>
                  </a:lnTo>
                  <a:lnTo>
                    <a:pt x="1461" y="473"/>
                  </a:lnTo>
                  <a:lnTo>
                    <a:pt x="1458" y="466"/>
                  </a:lnTo>
                  <a:lnTo>
                    <a:pt x="1450" y="471"/>
                  </a:lnTo>
                  <a:lnTo>
                    <a:pt x="1443" y="475"/>
                  </a:lnTo>
                  <a:lnTo>
                    <a:pt x="1437" y="481"/>
                  </a:lnTo>
                  <a:lnTo>
                    <a:pt x="1431" y="486"/>
                  </a:lnTo>
                  <a:lnTo>
                    <a:pt x="1427" y="493"/>
                  </a:lnTo>
                  <a:lnTo>
                    <a:pt x="1421" y="500"/>
                  </a:lnTo>
                  <a:lnTo>
                    <a:pt x="1416" y="506"/>
                  </a:lnTo>
                  <a:lnTo>
                    <a:pt x="1410" y="513"/>
                  </a:lnTo>
                  <a:lnTo>
                    <a:pt x="1402" y="535"/>
                  </a:lnTo>
                  <a:lnTo>
                    <a:pt x="1398" y="559"/>
                  </a:lnTo>
                  <a:lnTo>
                    <a:pt x="1398" y="581"/>
                  </a:lnTo>
                  <a:lnTo>
                    <a:pt x="1406" y="602"/>
                  </a:lnTo>
                  <a:lnTo>
                    <a:pt x="1414" y="600"/>
                  </a:lnTo>
                  <a:lnTo>
                    <a:pt x="1421" y="595"/>
                  </a:lnTo>
                  <a:lnTo>
                    <a:pt x="1427" y="589"/>
                  </a:lnTo>
                  <a:lnTo>
                    <a:pt x="1431" y="584"/>
                  </a:lnTo>
                  <a:lnTo>
                    <a:pt x="1431" y="673"/>
                  </a:lnTo>
                  <a:lnTo>
                    <a:pt x="1421" y="675"/>
                  </a:lnTo>
                  <a:lnTo>
                    <a:pt x="1410" y="673"/>
                  </a:lnTo>
                  <a:lnTo>
                    <a:pt x="1400" y="672"/>
                  </a:lnTo>
                  <a:lnTo>
                    <a:pt x="1391" y="671"/>
                  </a:lnTo>
                  <a:lnTo>
                    <a:pt x="1382" y="668"/>
                  </a:lnTo>
                  <a:lnTo>
                    <a:pt x="1372" y="665"/>
                  </a:lnTo>
                  <a:lnTo>
                    <a:pt x="1363" y="662"/>
                  </a:lnTo>
                  <a:lnTo>
                    <a:pt x="1355" y="659"/>
                  </a:lnTo>
                  <a:lnTo>
                    <a:pt x="1341" y="646"/>
                  </a:lnTo>
                  <a:lnTo>
                    <a:pt x="1327" y="631"/>
                  </a:lnTo>
                  <a:lnTo>
                    <a:pt x="1316" y="615"/>
                  </a:lnTo>
                  <a:lnTo>
                    <a:pt x="1306" y="599"/>
                  </a:lnTo>
                  <a:lnTo>
                    <a:pt x="1298" y="580"/>
                  </a:lnTo>
                  <a:lnTo>
                    <a:pt x="1292" y="561"/>
                  </a:lnTo>
                  <a:lnTo>
                    <a:pt x="1289" y="541"/>
                  </a:lnTo>
                  <a:lnTo>
                    <a:pt x="1289" y="519"/>
                  </a:lnTo>
                  <a:lnTo>
                    <a:pt x="1289" y="511"/>
                  </a:lnTo>
                  <a:lnTo>
                    <a:pt x="1292" y="502"/>
                  </a:lnTo>
                  <a:lnTo>
                    <a:pt x="1295" y="493"/>
                  </a:lnTo>
                  <a:lnTo>
                    <a:pt x="1294" y="482"/>
                  </a:lnTo>
                  <a:lnTo>
                    <a:pt x="1299" y="468"/>
                  </a:lnTo>
                  <a:lnTo>
                    <a:pt x="1304" y="456"/>
                  </a:lnTo>
                  <a:lnTo>
                    <a:pt x="1310" y="443"/>
                  </a:lnTo>
                  <a:lnTo>
                    <a:pt x="1318" y="432"/>
                  </a:lnTo>
                  <a:lnTo>
                    <a:pt x="1325" y="420"/>
                  </a:lnTo>
                  <a:lnTo>
                    <a:pt x="1334" y="409"/>
                  </a:lnTo>
                  <a:lnTo>
                    <a:pt x="1344" y="397"/>
                  </a:lnTo>
                  <a:lnTo>
                    <a:pt x="1355" y="386"/>
                  </a:lnTo>
                  <a:lnTo>
                    <a:pt x="1337" y="383"/>
                  </a:lnTo>
                  <a:lnTo>
                    <a:pt x="1318" y="383"/>
                  </a:lnTo>
                  <a:lnTo>
                    <a:pt x="1299" y="383"/>
                  </a:lnTo>
                  <a:lnTo>
                    <a:pt x="1280" y="383"/>
                  </a:lnTo>
                  <a:lnTo>
                    <a:pt x="1261" y="384"/>
                  </a:lnTo>
                  <a:lnTo>
                    <a:pt x="1241" y="387"/>
                  </a:lnTo>
                  <a:lnTo>
                    <a:pt x="1223" y="389"/>
                  </a:lnTo>
                  <a:lnTo>
                    <a:pt x="1203" y="391"/>
                  </a:lnTo>
                  <a:lnTo>
                    <a:pt x="1196" y="392"/>
                  </a:lnTo>
                  <a:lnTo>
                    <a:pt x="1188" y="395"/>
                  </a:lnTo>
                  <a:lnTo>
                    <a:pt x="1181" y="397"/>
                  </a:lnTo>
                  <a:lnTo>
                    <a:pt x="1175" y="403"/>
                  </a:lnTo>
                  <a:lnTo>
                    <a:pt x="1160" y="422"/>
                  </a:lnTo>
                  <a:lnTo>
                    <a:pt x="1145" y="441"/>
                  </a:lnTo>
                  <a:lnTo>
                    <a:pt x="1130" y="460"/>
                  </a:lnTo>
                  <a:lnTo>
                    <a:pt x="1115" y="479"/>
                  </a:lnTo>
                  <a:lnTo>
                    <a:pt x="1099" y="498"/>
                  </a:lnTo>
                  <a:lnTo>
                    <a:pt x="1084" y="518"/>
                  </a:lnTo>
                  <a:lnTo>
                    <a:pt x="1068" y="536"/>
                  </a:lnTo>
                  <a:lnTo>
                    <a:pt x="1053" y="5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7"/>
            <p:cNvSpPr>
              <a:spLocks/>
            </p:cNvSpPr>
            <p:nvPr>
              <p:custDataLst>
                <p:tags r:id="rId9"/>
              </p:custDataLst>
            </p:nvPr>
          </p:nvSpPr>
          <p:spPr bwMode="auto">
            <a:xfrm>
              <a:off x="3157" y="3294"/>
              <a:ext cx="449" cy="502"/>
            </a:xfrm>
            <a:custGeom>
              <a:avLst/>
              <a:gdLst>
                <a:gd name="T0" fmla="*/ 174 w 898"/>
                <a:gd name="T1" fmla="*/ 1001 h 1003"/>
                <a:gd name="T2" fmla="*/ 158 w 898"/>
                <a:gd name="T3" fmla="*/ 995 h 1003"/>
                <a:gd name="T4" fmla="*/ 141 w 898"/>
                <a:gd name="T5" fmla="*/ 988 h 1003"/>
                <a:gd name="T6" fmla="*/ 122 w 898"/>
                <a:gd name="T7" fmla="*/ 982 h 1003"/>
                <a:gd name="T8" fmla="*/ 102 w 898"/>
                <a:gd name="T9" fmla="*/ 971 h 1003"/>
                <a:gd name="T10" fmla="*/ 81 w 898"/>
                <a:gd name="T11" fmla="*/ 957 h 1003"/>
                <a:gd name="T12" fmla="*/ 60 w 898"/>
                <a:gd name="T13" fmla="*/ 942 h 1003"/>
                <a:gd name="T14" fmla="*/ 39 w 898"/>
                <a:gd name="T15" fmla="*/ 922 h 1003"/>
                <a:gd name="T16" fmla="*/ 15 w 898"/>
                <a:gd name="T17" fmla="*/ 885 h 1003"/>
                <a:gd name="T18" fmla="*/ 0 w 898"/>
                <a:gd name="T19" fmla="*/ 824 h 1003"/>
                <a:gd name="T20" fmla="*/ 17 w 898"/>
                <a:gd name="T21" fmla="*/ 767 h 1003"/>
                <a:gd name="T22" fmla="*/ 51 w 898"/>
                <a:gd name="T23" fmla="*/ 715 h 1003"/>
                <a:gd name="T24" fmla="*/ 87 w 898"/>
                <a:gd name="T25" fmla="*/ 666 h 1003"/>
                <a:gd name="T26" fmla="*/ 124 w 898"/>
                <a:gd name="T27" fmla="*/ 616 h 1003"/>
                <a:gd name="T28" fmla="*/ 144 w 898"/>
                <a:gd name="T29" fmla="*/ 580 h 1003"/>
                <a:gd name="T30" fmla="*/ 204 w 898"/>
                <a:gd name="T31" fmla="*/ 505 h 1003"/>
                <a:gd name="T32" fmla="*/ 263 w 898"/>
                <a:gd name="T33" fmla="*/ 431 h 1003"/>
                <a:gd name="T34" fmla="*/ 322 w 898"/>
                <a:gd name="T35" fmla="*/ 355 h 1003"/>
                <a:gd name="T36" fmla="*/ 382 w 898"/>
                <a:gd name="T37" fmla="*/ 279 h 1003"/>
                <a:gd name="T38" fmla="*/ 444 w 898"/>
                <a:gd name="T39" fmla="*/ 205 h 1003"/>
                <a:gd name="T40" fmla="*/ 508 w 898"/>
                <a:gd name="T41" fmla="*/ 133 h 1003"/>
                <a:gd name="T42" fmla="*/ 578 w 898"/>
                <a:gd name="T43" fmla="*/ 64 h 1003"/>
                <a:gd name="T44" fmla="*/ 650 w 898"/>
                <a:gd name="T45" fmla="*/ 0 h 1003"/>
                <a:gd name="T46" fmla="*/ 684 w 898"/>
                <a:gd name="T47" fmla="*/ 6 h 1003"/>
                <a:gd name="T48" fmla="*/ 715 w 898"/>
                <a:gd name="T49" fmla="*/ 15 h 1003"/>
                <a:gd name="T50" fmla="*/ 744 w 898"/>
                <a:gd name="T51" fmla="*/ 25 h 1003"/>
                <a:gd name="T52" fmla="*/ 770 w 898"/>
                <a:gd name="T53" fmla="*/ 40 h 1003"/>
                <a:gd name="T54" fmla="*/ 795 w 898"/>
                <a:gd name="T55" fmla="*/ 56 h 1003"/>
                <a:gd name="T56" fmla="*/ 820 w 898"/>
                <a:gd name="T57" fmla="*/ 75 h 1003"/>
                <a:gd name="T58" fmla="*/ 843 w 898"/>
                <a:gd name="T59" fmla="*/ 95 h 1003"/>
                <a:gd name="T60" fmla="*/ 866 w 898"/>
                <a:gd name="T61" fmla="*/ 118 h 1003"/>
                <a:gd name="T62" fmla="*/ 874 w 898"/>
                <a:gd name="T63" fmla="*/ 131 h 1003"/>
                <a:gd name="T64" fmla="*/ 888 w 898"/>
                <a:gd name="T65" fmla="*/ 144 h 1003"/>
                <a:gd name="T66" fmla="*/ 893 w 898"/>
                <a:gd name="T67" fmla="*/ 166 h 1003"/>
                <a:gd name="T68" fmla="*/ 898 w 898"/>
                <a:gd name="T69" fmla="*/ 190 h 1003"/>
                <a:gd name="T70" fmla="*/ 823 w 898"/>
                <a:gd name="T71" fmla="*/ 292 h 1003"/>
                <a:gd name="T72" fmla="*/ 747 w 898"/>
                <a:gd name="T73" fmla="*/ 394 h 1003"/>
                <a:gd name="T74" fmla="*/ 670 w 898"/>
                <a:gd name="T75" fmla="*/ 493 h 1003"/>
                <a:gd name="T76" fmla="*/ 591 w 898"/>
                <a:gd name="T77" fmla="*/ 592 h 1003"/>
                <a:gd name="T78" fmla="*/ 512 w 898"/>
                <a:gd name="T79" fmla="*/ 689 h 1003"/>
                <a:gd name="T80" fmla="*/ 431 w 898"/>
                <a:gd name="T81" fmla="*/ 786 h 1003"/>
                <a:gd name="T82" fmla="*/ 348 w 898"/>
                <a:gd name="T83" fmla="*/ 883 h 1003"/>
                <a:gd name="T84" fmla="*/ 264 w 898"/>
                <a:gd name="T85" fmla="*/ 981 h 1003"/>
                <a:gd name="T86" fmla="*/ 254 w 898"/>
                <a:gd name="T87" fmla="*/ 985 h 1003"/>
                <a:gd name="T88" fmla="*/ 243 w 898"/>
                <a:gd name="T89" fmla="*/ 990 h 1003"/>
                <a:gd name="T90" fmla="*/ 233 w 898"/>
                <a:gd name="T91" fmla="*/ 997 h 1003"/>
                <a:gd name="T92" fmla="*/ 219 w 898"/>
                <a:gd name="T93" fmla="*/ 1003 h 1003"/>
                <a:gd name="T94" fmla="*/ 211 w 898"/>
                <a:gd name="T95" fmla="*/ 1000 h 1003"/>
                <a:gd name="T96" fmla="*/ 203 w 898"/>
                <a:gd name="T97" fmla="*/ 1001 h 1003"/>
                <a:gd name="T98" fmla="*/ 193 w 898"/>
                <a:gd name="T99" fmla="*/ 1002 h 1003"/>
                <a:gd name="T100" fmla="*/ 182 w 898"/>
                <a:gd name="T10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8" h="1003">
                  <a:moveTo>
                    <a:pt x="182" y="1003"/>
                  </a:moveTo>
                  <a:lnTo>
                    <a:pt x="174" y="1001"/>
                  </a:lnTo>
                  <a:lnTo>
                    <a:pt x="166" y="997"/>
                  </a:lnTo>
                  <a:lnTo>
                    <a:pt x="158" y="995"/>
                  </a:lnTo>
                  <a:lnTo>
                    <a:pt x="149" y="991"/>
                  </a:lnTo>
                  <a:lnTo>
                    <a:pt x="141" y="988"/>
                  </a:lnTo>
                  <a:lnTo>
                    <a:pt x="132" y="985"/>
                  </a:lnTo>
                  <a:lnTo>
                    <a:pt x="122" y="982"/>
                  </a:lnTo>
                  <a:lnTo>
                    <a:pt x="112" y="979"/>
                  </a:lnTo>
                  <a:lnTo>
                    <a:pt x="102" y="971"/>
                  </a:lnTo>
                  <a:lnTo>
                    <a:pt x="91" y="964"/>
                  </a:lnTo>
                  <a:lnTo>
                    <a:pt x="81" y="957"/>
                  </a:lnTo>
                  <a:lnTo>
                    <a:pt x="70" y="949"/>
                  </a:lnTo>
                  <a:lnTo>
                    <a:pt x="60" y="942"/>
                  </a:lnTo>
                  <a:lnTo>
                    <a:pt x="50" y="933"/>
                  </a:lnTo>
                  <a:lnTo>
                    <a:pt x="39" y="922"/>
                  </a:lnTo>
                  <a:lnTo>
                    <a:pt x="29" y="910"/>
                  </a:lnTo>
                  <a:lnTo>
                    <a:pt x="15" y="885"/>
                  </a:lnTo>
                  <a:lnTo>
                    <a:pt x="5" y="857"/>
                  </a:lnTo>
                  <a:lnTo>
                    <a:pt x="0" y="824"/>
                  </a:lnTo>
                  <a:lnTo>
                    <a:pt x="2" y="795"/>
                  </a:lnTo>
                  <a:lnTo>
                    <a:pt x="17" y="767"/>
                  </a:lnTo>
                  <a:lnTo>
                    <a:pt x="34" y="740"/>
                  </a:lnTo>
                  <a:lnTo>
                    <a:pt x="51" y="715"/>
                  </a:lnTo>
                  <a:lnTo>
                    <a:pt x="68" y="691"/>
                  </a:lnTo>
                  <a:lnTo>
                    <a:pt x="87" y="666"/>
                  </a:lnTo>
                  <a:lnTo>
                    <a:pt x="105" y="641"/>
                  </a:lnTo>
                  <a:lnTo>
                    <a:pt x="124" y="616"/>
                  </a:lnTo>
                  <a:lnTo>
                    <a:pt x="141" y="589"/>
                  </a:lnTo>
                  <a:lnTo>
                    <a:pt x="144" y="580"/>
                  </a:lnTo>
                  <a:lnTo>
                    <a:pt x="174" y="543"/>
                  </a:lnTo>
                  <a:lnTo>
                    <a:pt x="204" y="505"/>
                  </a:lnTo>
                  <a:lnTo>
                    <a:pt x="234" y="469"/>
                  </a:lnTo>
                  <a:lnTo>
                    <a:pt x="263" y="431"/>
                  </a:lnTo>
                  <a:lnTo>
                    <a:pt x="293" y="393"/>
                  </a:lnTo>
                  <a:lnTo>
                    <a:pt x="322" y="355"/>
                  </a:lnTo>
                  <a:lnTo>
                    <a:pt x="352" y="317"/>
                  </a:lnTo>
                  <a:lnTo>
                    <a:pt x="382" y="279"/>
                  </a:lnTo>
                  <a:lnTo>
                    <a:pt x="413" y="242"/>
                  </a:lnTo>
                  <a:lnTo>
                    <a:pt x="444" y="205"/>
                  </a:lnTo>
                  <a:lnTo>
                    <a:pt x="476" y="168"/>
                  </a:lnTo>
                  <a:lnTo>
                    <a:pt x="508" y="133"/>
                  </a:lnTo>
                  <a:lnTo>
                    <a:pt x="542" y="98"/>
                  </a:lnTo>
                  <a:lnTo>
                    <a:pt x="578" y="64"/>
                  </a:lnTo>
                  <a:lnTo>
                    <a:pt x="613" y="32"/>
                  </a:lnTo>
                  <a:lnTo>
                    <a:pt x="650" y="0"/>
                  </a:lnTo>
                  <a:lnTo>
                    <a:pt x="667" y="2"/>
                  </a:lnTo>
                  <a:lnTo>
                    <a:pt x="684" y="6"/>
                  </a:lnTo>
                  <a:lnTo>
                    <a:pt x="700" y="10"/>
                  </a:lnTo>
                  <a:lnTo>
                    <a:pt x="715" y="15"/>
                  </a:lnTo>
                  <a:lnTo>
                    <a:pt x="729" y="19"/>
                  </a:lnTo>
                  <a:lnTo>
                    <a:pt x="744" y="25"/>
                  </a:lnTo>
                  <a:lnTo>
                    <a:pt x="756" y="32"/>
                  </a:lnTo>
                  <a:lnTo>
                    <a:pt x="770" y="40"/>
                  </a:lnTo>
                  <a:lnTo>
                    <a:pt x="783" y="47"/>
                  </a:lnTo>
                  <a:lnTo>
                    <a:pt x="795" y="56"/>
                  </a:lnTo>
                  <a:lnTo>
                    <a:pt x="808" y="65"/>
                  </a:lnTo>
                  <a:lnTo>
                    <a:pt x="820" y="75"/>
                  </a:lnTo>
                  <a:lnTo>
                    <a:pt x="831" y="85"/>
                  </a:lnTo>
                  <a:lnTo>
                    <a:pt x="843" y="95"/>
                  </a:lnTo>
                  <a:lnTo>
                    <a:pt x="854" y="107"/>
                  </a:lnTo>
                  <a:lnTo>
                    <a:pt x="866" y="118"/>
                  </a:lnTo>
                  <a:lnTo>
                    <a:pt x="870" y="125"/>
                  </a:lnTo>
                  <a:lnTo>
                    <a:pt x="874" y="131"/>
                  </a:lnTo>
                  <a:lnTo>
                    <a:pt x="880" y="137"/>
                  </a:lnTo>
                  <a:lnTo>
                    <a:pt x="888" y="144"/>
                  </a:lnTo>
                  <a:lnTo>
                    <a:pt x="890" y="155"/>
                  </a:lnTo>
                  <a:lnTo>
                    <a:pt x="893" y="166"/>
                  </a:lnTo>
                  <a:lnTo>
                    <a:pt x="897" y="177"/>
                  </a:lnTo>
                  <a:lnTo>
                    <a:pt x="898" y="190"/>
                  </a:lnTo>
                  <a:lnTo>
                    <a:pt x="860" y="242"/>
                  </a:lnTo>
                  <a:lnTo>
                    <a:pt x="823" y="292"/>
                  </a:lnTo>
                  <a:lnTo>
                    <a:pt x="785" y="343"/>
                  </a:lnTo>
                  <a:lnTo>
                    <a:pt x="747" y="394"/>
                  </a:lnTo>
                  <a:lnTo>
                    <a:pt x="708" y="443"/>
                  </a:lnTo>
                  <a:lnTo>
                    <a:pt x="670" y="493"/>
                  </a:lnTo>
                  <a:lnTo>
                    <a:pt x="631" y="542"/>
                  </a:lnTo>
                  <a:lnTo>
                    <a:pt x="591" y="592"/>
                  </a:lnTo>
                  <a:lnTo>
                    <a:pt x="552" y="640"/>
                  </a:lnTo>
                  <a:lnTo>
                    <a:pt x="512" y="689"/>
                  </a:lnTo>
                  <a:lnTo>
                    <a:pt x="472" y="738"/>
                  </a:lnTo>
                  <a:lnTo>
                    <a:pt x="431" y="786"/>
                  </a:lnTo>
                  <a:lnTo>
                    <a:pt x="390" y="835"/>
                  </a:lnTo>
                  <a:lnTo>
                    <a:pt x="348" y="883"/>
                  </a:lnTo>
                  <a:lnTo>
                    <a:pt x="307" y="933"/>
                  </a:lnTo>
                  <a:lnTo>
                    <a:pt x="264" y="981"/>
                  </a:lnTo>
                  <a:lnTo>
                    <a:pt x="258" y="982"/>
                  </a:lnTo>
                  <a:lnTo>
                    <a:pt x="254" y="985"/>
                  </a:lnTo>
                  <a:lnTo>
                    <a:pt x="249" y="988"/>
                  </a:lnTo>
                  <a:lnTo>
                    <a:pt x="243" y="990"/>
                  </a:lnTo>
                  <a:lnTo>
                    <a:pt x="239" y="994"/>
                  </a:lnTo>
                  <a:lnTo>
                    <a:pt x="233" y="997"/>
                  </a:lnTo>
                  <a:lnTo>
                    <a:pt x="226" y="1001"/>
                  </a:lnTo>
                  <a:lnTo>
                    <a:pt x="219" y="1003"/>
                  </a:lnTo>
                  <a:lnTo>
                    <a:pt x="216" y="1001"/>
                  </a:lnTo>
                  <a:lnTo>
                    <a:pt x="211" y="1000"/>
                  </a:lnTo>
                  <a:lnTo>
                    <a:pt x="208" y="1000"/>
                  </a:lnTo>
                  <a:lnTo>
                    <a:pt x="203" y="1001"/>
                  </a:lnTo>
                  <a:lnTo>
                    <a:pt x="197" y="1001"/>
                  </a:lnTo>
                  <a:lnTo>
                    <a:pt x="193" y="1002"/>
                  </a:lnTo>
                  <a:lnTo>
                    <a:pt x="187" y="1003"/>
                  </a:lnTo>
                  <a:lnTo>
                    <a:pt x="182" y="1003"/>
                  </a:lnTo>
                  <a:close/>
                </a:path>
              </a:pathLst>
            </a:custGeom>
            <a:solidFill>
              <a:srgbClr val="00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 name="Freeform 18"/>
            <p:cNvSpPr>
              <a:spLocks/>
            </p:cNvSpPr>
            <p:nvPr>
              <p:custDataLst>
                <p:tags r:id="rId10"/>
              </p:custDataLst>
            </p:nvPr>
          </p:nvSpPr>
          <p:spPr bwMode="auto">
            <a:xfrm>
              <a:off x="3181" y="3698"/>
              <a:ext cx="94" cy="83"/>
            </a:xfrm>
            <a:custGeom>
              <a:avLst/>
              <a:gdLst>
                <a:gd name="T0" fmla="*/ 180 w 189"/>
                <a:gd name="T1" fmla="*/ 167 h 167"/>
                <a:gd name="T2" fmla="*/ 169 w 189"/>
                <a:gd name="T3" fmla="*/ 144 h 167"/>
                <a:gd name="T4" fmla="*/ 155 w 189"/>
                <a:gd name="T5" fmla="*/ 122 h 167"/>
                <a:gd name="T6" fmla="*/ 139 w 189"/>
                <a:gd name="T7" fmla="*/ 101 h 167"/>
                <a:gd name="T8" fmla="*/ 120 w 189"/>
                <a:gd name="T9" fmla="*/ 82 h 167"/>
                <a:gd name="T10" fmla="*/ 101 w 189"/>
                <a:gd name="T11" fmla="*/ 65 h 167"/>
                <a:gd name="T12" fmla="*/ 79 w 189"/>
                <a:gd name="T13" fmla="*/ 48 h 167"/>
                <a:gd name="T14" fmla="*/ 56 w 189"/>
                <a:gd name="T15" fmla="*/ 33 h 167"/>
                <a:gd name="T16" fmla="*/ 32 w 189"/>
                <a:gd name="T17" fmla="*/ 21 h 167"/>
                <a:gd name="T18" fmla="*/ 26 w 189"/>
                <a:gd name="T19" fmla="*/ 21 h 167"/>
                <a:gd name="T20" fmla="*/ 20 w 189"/>
                <a:gd name="T21" fmla="*/ 20 h 167"/>
                <a:gd name="T22" fmla="*/ 13 w 189"/>
                <a:gd name="T23" fmla="*/ 17 h 167"/>
                <a:gd name="T24" fmla="*/ 4 w 189"/>
                <a:gd name="T25" fmla="*/ 15 h 167"/>
                <a:gd name="T26" fmla="*/ 0 w 189"/>
                <a:gd name="T27" fmla="*/ 9 h 167"/>
                <a:gd name="T28" fmla="*/ 2 w 189"/>
                <a:gd name="T29" fmla="*/ 1 h 167"/>
                <a:gd name="T30" fmla="*/ 9 w 189"/>
                <a:gd name="T31" fmla="*/ 0 h 167"/>
                <a:gd name="T32" fmla="*/ 14 w 189"/>
                <a:gd name="T33" fmla="*/ 0 h 167"/>
                <a:gd name="T34" fmla="*/ 21 w 189"/>
                <a:gd name="T35" fmla="*/ 0 h 167"/>
                <a:gd name="T36" fmla="*/ 27 w 189"/>
                <a:gd name="T37" fmla="*/ 1 h 167"/>
                <a:gd name="T38" fmla="*/ 34 w 189"/>
                <a:gd name="T39" fmla="*/ 2 h 167"/>
                <a:gd name="T40" fmla="*/ 41 w 189"/>
                <a:gd name="T41" fmla="*/ 5 h 167"/>
                <a:gd name="T42" fmla="*/ 48 w 189"/>
                <a:gd name="T43" fmla="*/ 7 h 167"/>
                <a:gd name="T44" fmla="*/ 56 w 189"/>
                <a:gd name="T45" fmla="*/ 9 h 167"/>
                <a:gd name="T46" fmla="*/ 60 w 189"/>
                <a:gd name="T47" fmla="*/ 12 h 167"/>
                <a:gd name="T48" fmla="*/ 65 w 189"/>
                <a:gd name="T49" fmla="*/ 15 h 167"/>
                <a:gd name="T50" fmla="*/ 70 w 189"/>
                <a:gd name="T51" fmla="*/ 18 h 167"/>
                <a:gd name="T52" fmla="*/ 74 w 189"/>
                <a:gd name="T53" fmla="*/ 22 h 167"/>
                <a:gd name="T54" fmla="*/ 79 w 189"/>
                <a:gd name="T55" fmla="*/ 25 h 167"/>
                <a:gd name="T56" fmla="*/ 83 w 189"/>
                <a:gd name="T57" fmla="*/ 30 h 167"/>
                <a:gd name="T58" fmla="*/ 89 w 189"/>
                <a:gd name="T59" fmla="*/ 35 h 167"/>
                <a:gd name="T60" fmla="*/ 94 w 189"/>
                <a:gd name="T61" fmla="*/ 39 h 167"/>
                <a:gd name="T62" fmla="*/ 103 w 189"/>
                <a:gd name="T63" fmla="*/ 40 h 167"/>
                <a:gd name="T64" fmla="*/ 117 w 189"/>
                <a:gd name="T65" fmla="*/ 51 h 167"/>
                <a:gd name="T66" fmla="*/ 131 w 189"/>
                <a:gd name="T67" fmla="*/ 63 h 167"/>
                <a:gd name="T68" fmla="*/ 142 w 189"/>
                <a:gd name="T69" fmla="*/ 76 h 167"/>
                <a:gd name="T70" fmla="*/ 154 w 189"/>
                <a:gd name="T71" fmla="*/ 90 h 167"/>
                <a:gd name="T72" fmla="*/ 164 w 189"/>
                <a:gd name="T73" fmla="*/ 104 h 167"/>
                <a:gd name="T74" fmla="*/ 174 w 189"/>
                <a:gd name="T75" fmla="*/ 119 h 167"/>
                <a:gd name="T76" fmla="*/ 183 w 189"/>
                <a:gd name="T77" fmla="*/ 135 h 167"/>
                <a:gd name="T78" fmla="*/ 189 w 189"/>
                <a:gd name="T79" fmla="*/ 151 h 167"/>
                <a:gd name="T80" fmla="*/ 180 w 189"/>
                <a:gd name="T81"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167">
                  <a:moveTo>
                    <a:pt x="180" y="167"/>
                  </a:moveTo>
                  <a:lnTo>
                    <a:pt x="169" y="144"/>
                  </a:lnTo>
                  <a:lnTo>
                    <a:pt x="155" y="122"/>
                  </a:lnTo>
                  <a:lnTo>
                    <a:pt x="139" y="101"/>
                  </a:lnTo>
                  <a:lnTo>
                    <a:pt x="120" y="82"/>
                  </a:lnTo>
                  <a:lnTo>
                    <a:pt x="101" y="65"/>
                  </a:lnTo>
                  <a:lnTo>
                    <a:pt x="79" y="48"/>
                  </a:lnTo>
                  <a:lnTo>
                    <a:pt x="56" y="33"/>
                  </a:lnTo>
                  <a:lnTo>
                    <a:pt x="32" y="21"/>
                  </a:lnTo>
                  <a:lnTo>
                    <a:pt x="26" y="21"/>
                  </a:lnTo>
                  <a:lnTo>
                    <a:pt x="20" y="20"/>
                  </a:lnTo>
                  <a:lnTo>
                    <a:pt x="13" y="17"/>
                  </a:lnTo>
                  <a:lnTo>
                    <a:pt x="4" y="15"/>
                  </a:lnTo>
                  <a:lnTo>
                    <a:pt x="0" y="9"/>
                  </a:lnTo>
                  <a:lnTo>
                    <a:pt x="2" y="1"/>
                  </a:lnTo>
                  <a:lnTo>
                    <a:pt x="9" y="0"/>
                  </a:lnTo>
                  <a:lnTo>
                    <a:pt x="14" y="0"/>
                  </a:lnTo>
                  <a:lnTo>
                    <a:pt x="21" y="0"/>
                  </a:lnTo>
                  <a:lnTo>
                    <a:pt x="27" y="1"/>
                  </a:lnTo>
                  <a:lnTo>
                    <a:pt x="34" y="2"/>
                  </a:lnTo>
                  <a:lnTo>
                    <a:pt x="41" y="5"/>
                  </a:lnTo>
                  <a:lnTo>
                    <a:pt x="48" y="7"/>
                  </a:lnTo>
                  <a:lnTo>
                    <a:pt x="56" y="9"/>
                  </a:lnTo>
                  <a:lnTo>
                    <a:pt x="60" y="12"/>
                  </a:lnTo>
                  <a:lnTo>
                    <a:pt x="65" y="15"/>
                  </a:lnTo>
                  <a:lnTo>
                    <a:pt x="70" y="18"/>
                  </a:lnTo>
                  <a:lnTo>
                    <a:pt x="74" y="22"/>
                  </a:lnTo>
                  <a:lnTo>
                    <a:pt x="79" y="25"/>
                  </a:lnTo>
                  <a:lnTo>
                    <a:pt x="83" y="30"/>
                  </a:lnTo>
                  <a:lnTo>
                    <a:pt x="89" y="35"/>
                  </a:lnTo>
                  <a:lnTo>
                    <a:pt x="94" y="39"/>
                  </a:lnTo>
                  <a:lnTo>
                    <a:pt x="103" y="40"/>
                  </a:lnTo>
                  <a:lnTo>
                    <a:pt x="117" y="51"/>
                  </a:lnTo>
                  <a:lnTo>
                    <a:pt x="131" y="63"/>
                  </a:lnTo>
                  <a:lnTo>
                    <a:pt x="142" y="76"/>
                  </a:lnTo>
                  <a:lnTo>
                    <a:pt x="154" y="90"/>
                  </a:lnTo>
                  <a:lnTo>
                    <a:pt x="164" y="104"/>
                  </a:lnTo>
                  <a:lnTo>
                    <a:pt x="174" y="119"/>
                  </a:lnTo>
                  <a:lnTo>
                    <a:pt x="183" y="135"/>
                  </a:lnTo>
                  <a:lnTo>
                    <a:pt x="189" y="151"/>
                  </a:lnTo>
                  <a:lnTo>
                    <a:pt x="180" y="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 name="Freeform 24"/>
            <p:cNvSpPr>
              <a:spLocks/>
            </p:cNvSpPr>
            <p:nvPr>
              <p:custDataLst>
                <p:tags r:id="rId11"/>
              </p:custDataLst>
            </p:nvPr>
          </p:nvSpPr>
          <p:spPr bwMode="auto">
            <a:xfrm>
              <a:off x="3519" y="3025"/>
              <a:ext cx="292" cy="326"/>
            </a:xfrm>
            <a:custGeom>
              <a:avLst/>
              <a:gdLst>
                <a:gd name="T0" fmla="*/ 147 w 584"/>
                <a:gd name="T1" fmla="*/ 626 h 652"/>
                <a:gd name="T2" fmla="*/ 106 w 584"/>
                <a:gd name="T3" fmla="*/ 593 h 652"/>
                <a:gd name="T4" fmla="*/ 59 w 584"/>
                <a:gd name="T5" fmla="*/ 560 h 652"/>
                <a:gd name="T6" fmla="*/ 38 w 584"/>
                <a:gd name="T7" fmla="*/ 550 h 652"/>
                <a:gd name="T8" fmla="*/ 16 w 584"/>
                <a:gd name="T9" fmla="*/ 540 h 652"/>
                <a:gd name="T10" fmla="*/ 18 w 584"/>
                <a:gd name="T11" fmla="*/ 505 h 652"/>
                <a:gd name="T12" fmla="*/ 78 w 584"/>
                <a:gd name="T13" fmla="*/ 432 h 652"/>
                <a:gd name="T14" fmla="*/ 141 w 584"/>
                <a:gd name="T15" fmla="*/ 358 h 652"/>
                <a:gd name="T16" fmla="*/ 204 w 584"/>
                <a:gd name="T17" fmla="*/ 284 h 652"/>
                <a:gd name="T18" fmla="*/ 270 w 584"/>
                <a:gd name="T19" fmla="*/ 209 h 652"/>
                <a:gd name="T20" fmla="*/ 335 w 584"/>
                <a:gd name="T21" fmla="*/ 133 h 652"/>
                <a:gd name="T22" fmla="*/ 361 w 584"/>
                <a:gd name="T23" fmla="*/ 114 h 652"/>
                <a:gd name="T24" fmla="*/ 385 w 584"/>
                <a:gd name="T25" fmla="*/ 92 h 652"/>
                <a:gd name="T26" fmla="*/ 419 w 584"/>
                <a:gd name="T27" fmla="*/ 71 h 652"/>
                <a:gd name="T28" fmla="*/ 470 w 584"/>
                <a:gd name="T29" fmla="*/ 44 h 652"/>
                <a:gd name="T30" fmla="*/ 525 w 584"/>
                <a:gd name="T31" fmla="*/ 21 h 652"/>
                <a:gd name="T32" fmla="*/ 555 w 584"/>
                <a:gd name="T33" fmla="*/ 15 h 652"/>
                <a:gd name="T34" fmla="*/ 568 w 584"/>
                <a:gd name="T35" fmla="*/ 8 h 652"/>
                <a:gd name="T36" fmla="*/ 582 w 584"/>
                <a:gd name="T37" fmla="*/ 0 h 652"/>
                <a:gd name="T38" fmla="*/ 576 w 584"/>
                <a:gd name="T39" fmla="*/ 69 h 652"/>
                <a:gd name="T40" fmla="*/ 555 w 584"/>
                <a:gd name="T41" fmla="*/ 160 h 652"/>
                <a:gd name="T42" fmla="*/ 508 w 584"/>
                <a:gd name="T43" fmla="*/ 236 h 652"/>
                <a:gd name="T44" fmla="*/ 478 w 584"/>
                <a:gd name="T45" fmla="*/ 244 h 652"/>
                <a:gd name="T46" fmla="*/ 448 w 584"/>
                <a:gd name="T47" fmla="*/ 249 h 652"/>
                <a:gd name="T48" fmla="*/ 424 w 584"/>
                <a:gd name="T49" fmla="*/ 250 h 652"/>
                <a:gd name="T50" fmla="*/ 441 w 584"/>
                <a:gd name="T51" fmla="*/ 223 h 652"/>
                <a:gd name="T52" fmla="*/ 461 w 584"/>
                <a:gd name="T53" fmla="*/ 199 h 652"/>
                <a:gd name="T54" fmla="*/ 483 w 584"/>
                <a:gd name="T55" fmla="*/ 171 h 652"/>
                <a:gd name="T56" fmla="*/ 505 w 584"/>
                <a:gd name="T57" fmla="*/ 140 h 652"/>
                <a:gd name="T58" fmla="*/ 494 w 584"/>
                <a:gd name="T59" fmla="*/ 124 h 652"/>
                <a:gd name="T60" fmla="*/ 479 w 584"/>
                <a:gd name="T61" fmla="*/ 109 h 652"/>
                <a:gd name="T62" fmla="*/ 447 w 584"/>
                <a:gd name="T63" fmla="*/ 105 h 652"/>
                <a:gd name="T64" fmla="*/ 377 w 584"/>
                <a:gd name="T65" fmla="*/ 176 h 652"/>
                <a:gd name="T66" fmla="*/ 310 w 584"/>
                <a:gd name="T67" fmla="*/ 250 h 652"/>
                <a:gd name="T68" fmla="*/ 247 w 584"/>
                <a:gd name="T69" fmla="*/ 326 h 652"/>
                <a:gd name="T70" fmla="*/ 185 w 584"/>
                <a:gd name="T71" fmla="*/ 403 h 652"/>
                <a:gd name="T72" fmla="*/ 124 w 584"/>
                <a:gd name="T73" fmla="*/ 482 h 652"/>
                <a:gd name="T74" fmla="*/ 111 w 584"/>
                <a:gd name="T75" fmla="*/ 523 h 652"/>
                <a:gd name="T76" fmla="*/ 130 w 584"/>
                <a:gd name="T77" fmla="*/ 539 h 652"/>
                <a:gd name="T78" fmla="*/ 151 w 584"/>
                <a:gd name="T79" fmla="*/ 556 h 652"/>
                <a:gd name="T80" fmla="*/ 191 w 584"/>
                <a:gd name="T81" fmla="*/ 535 h 652"/>
                <a:gd name="T82" fmla="*/ 237 w 584"/>
                <a:gd name="T83" fmla="*/ 484 h 652"/>
                <a:gd name="T84" fmla="*/ 281 w 584"/>
                <a:gd name="T85" fmla="*/ 429 h 652"/>
                <a:gd name="T86" fmla="*/ 317 w 584"/>
                <a:gd name="T87" fmla="*/ 402 h 652"/>
                <a:gd name="T88" fmla="*/ 354 w 584"/>
                <a:gd name="T89" fmla="*/ 388 h 652"/>
                <a:gd name="T90" fmla="*/ 393 w 584"/>
                <a:gd name="T91" fmla="*/ 375 h 652"/>
                <a:gd name="T92" fmla="*/ 368 w 584"/>
                <a:gd name="T93" fmla="*/ 410 h 652"/>
                <a:gd name="T94" fmla="*/ 327 w 584"/>
                <a:gd name="T95" fmla="*/ 462 h 652"/>
                <a:gd name="T96" fmla="*/ 285 w 584"/>
                <a:gd name="T97" fmla="*/ 516 h 652"/>
                <a:gd name="T98" fmla="*/ 242 w 584"/>
                <a:gd name="T99" fmla="*/ 569 h 652"/>
                <a:gd name="T100" fmla="*/ 199 w 584"/>
                <a:gd name="T101" fmla="*/ 62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4" h="652">
                  <a:moveTo>
                    <a:pt x="169" y="652"/>
                  </a:moveTo>
                  <a:lnTo>
                    <a:pt x="159" y="638"/>
                  </a:lnTo>
                  <a:lnTo>
                    <a:pt x="147" y="626"/>
                  </a:lnTo>
                  <a:lnTo>
                    <a:pt x="135" y="615"/>
                  </a:lnTo>
                  <a:lnTo>
                    <a:pt x="121" y="603"/>
                  </a:lnTo>
                  <a:lnTo>
                    <a:pt x="106" y="593"/>
                  </a:lnTo>
                  <a:lnTo>
                    <a:pt x="90" y="583"/>
                  </a:lnTo>
                  <a:lnTo>
                    <a:pt x="75" y="571"/>
                  </a:lnTo>
                  <a:lnTo>
                    <a:pt x="59" y="560"/>
                  </a:lnTo>
                  <a:lnTo>
                    <a:pt x="52" y="556"/>
                  </a:lnTo>
                  <a:lnTo>
                    <a:pt x="45" y="554"/>
                  </a:lnTo>
                  <a:lnTo>
                    <a:pt x="38" y="550"/>
                  </a:lnTo>
                  <a:lnTo>
                    <a:pt x="31" y="547"/>
                  </a:lnTo>
                  <a:lnTo>
                    <a:pt x="23" y="545"/>
                  </a:lnTo>
                  <a:lnTo>
                    <a:pt x="16" y="540"/>
                  </a:lnTo>
                  <a:lnTo>
                    <a:pt x="8" y="535"/>
                  </a:lnTo>
                  <a:lnTo>
                    <a:pt x="0" y="531"/>
                  </a:lnTo>
                  <a:lnTo>
                    <a:pt x="18" y="505"/>
                  </a:lnTo>
                  <a:lnTo>
                    <a:pt x="38" y="481"/>
                  </a:lnTo>
                  <a:lnTo>
                    <a:pt x="59" y="456"/>
                  </a:lnTo>
                  <a:lnTo>
                    <a:pt x="78" y="432"/>
                  </a:lnTo>
                  <a:lnTo>
                    <a:pt x="99" y="406"/>
                  </a:lnTo>
                  <a:lnTo>
                    <a:pt x="120" y="382"/>
                  </a:lnTo>
                  <a:lnTo>
                    <a:pt x="141" y="358"/>
                  </a:lnTo>
                  <a:lnTo>
                    <a:pt x="161" y="334"/>
                  </a:lnTo>
                  <a:lnTo>
                    <a:pt x="183" y="308"/>
                  </a:lnTo>
                  <a:lnTo>
                    <a:pt x="204" y="284"/>
                  </a:lnTo>
                  <a:lnTo>
                    <a:pt x="226" y="260"/>
                  </a:lnTo>
                  <a:lnTo>
                    <a:pt x="248" y="235"/>
                  </a:lnTo>
                  <a:lnTo>
                    <a:pt x="270" y="209"/>
                  </a:lnTo>
                  <a:lnTo>
                    <a:pt x="292" y="184"/>
                  </a:lnTo>
                  <a:lnTo>
                    <a:pt x="313" y="159"/>
                  </a:lnTo>
                  <a:lnTo>
                    <a:pt x="335" y="133"/>
                  </a:lnTo>
                  <a:lnTo>
                    <a:pt x="343" y="128"/>
                  </a:lnTo>
                  <a:lnTo>
                    <a:pt x="353" y="121"/>
                  </a:lnTo>
                  <a:lnTo>
                    <a:pt x="361" y="114"/>
                  </a:lnTo>
                  <a:lnTo>
                    <a:pt x="369" y="106"/>
                  </a:lnTo>
                  <a:lnTo>
                    <a:pt x="377" y="99"/>
                  </a:lnTo>
                  <a:lnTo>
                    <a:pt x="385" y="92"/>
                  </a:lnTo>
                  <a:lnTo>
                    <a:pt x="394" y="85"/>
                  </a:lnTo>
                  <a:lnTo>
                    <a:pt x="403" y="79"/>
                  </a:lnTo>
                  <a:lnTo>
                    <a:pt x="419" y="71"/>
                  </a:lnTo>
                  <a:lnTo>
                    <a:pt x="436" y="62"/>
                  </a:lnTo>
                  <a:lnTo>
                    <a:pt x="453" y="53"/>
                  </a:lnTo>
                  <a:lnTo>
                    <a:pt x="470" y="44"/>
                  </a:lnTo>
                  <a:lnTo>
                    <a:pt x="487" y="36"/>
                  </a:lnTo>
                  <a:lnTo>
                    <a:pt x="506" y="27"/>
                  </a:lnTo>
                  <a:lnTo>
                    <a:pt x="525" y="21"/>
                  </a:lnTo>
                  <a:lnTo>
                    <a:pt x="545" y="16"/>
                  </a:lnTo>
                  <a:lnTo>
                    <a:pt x="551" y="16"/>
                  </a:lnTo>
                  <a:lnTo>
                    <a:pt x="555" y="15"/>
                  </a:lnTo>
                  <a:lnTo>
                    <a:pt x="560" y="12"/>
                  </a:lnTo>
                  <a:lnTo>
                    <a:pt x="564" y="10"/>
                  </a:lnTo>
                  <a:lnTo>
                    <a:pt x="568" y="8"/>
                  </a:lnTo>
                  <a:lnTo>
                    <a:pt x="572" y="6"/>
                  </a:lnTo>
                  <a:lnTo>
                    <a:pt x="576" y="2"/>
                  </a:lnTo>
                  <a:lnTo>
                    <a:pt x="582" y="0"/>
                  </a:lnTo>
                  <a:lnTo>
                    <a:pt x="584" y="7"/>
                  </a:lnTo>
                  <a:lnTo>
                    <a:pt x="581" y="38"/>
                  </a:lnTo>
                  <a:lnTo>
                    <a:pt x="576" y="69"/>
                  </a:lnTo>
                  <a:lnTo>
                    <a:pt x="572" y="100"/>
                  </a:lnTo>
                  <a:lnTo>
                    <a:pt x="565" y="130"/>
                  </a:lnTo>
                  <a:lnTo>
                    <a:pt x="555" y="160"/>
                  </a:lnTo>
                  <a:lnTo>
                    <a:pt x="544" y="188"/>
                  </a:lnTo>
                  <a:lnTo>
                    <a:pt x="528" y="213"/>
                  </a:lnTo>
                  <a:lnTo>
                    <a:pt x="508" y="236"/>
                  </a:lnTo>
                  <a:lnTo>
                    <a:pt x="498" y="239"/>
                  </a:lnTo>
                  <a:lnTo>
                    <a:pt x="489" y="242"/>
                  </a:lnTo>
                  <a:lnTo>
                    <a:pt x="478" y="244"/>
                  </a:lnTo>
                  <a:lnTo>
                    <a:pt x="469" y="245"/>
                  </a:lnTo>
                  <a:lnTo>
                    <a:pt x="459" y="246"/>
                  </a:lnTo>
                  <a:lnTo>
                    <a:pt x="448" y="249"/>
                  </a:lnTo>
                  <a:lnTo>
                    <a:pt x="438" y="252"/>
                  </a:lnTo>
                  <a:lnTo>
                    <a:pt x="426" y="257"/>
                  </a:lnTo>
                  <a:lnTo>
                    <a:pt x="424" y="250"/>
                  </a:lnTo>
                  <a:lnTo>
                    <a:pt x="432" y="242"/>
                  </a:lnTo>
                  <a:lnTo>
                    <a:pt x="437" y="232"/>
                  </a:lnTo>
                  <a:lnTo>
                    <a:pt x="441" y="223"/>
                  </a:lnTo>
                  <a:lnTo>
                    <a:pt x="452" y="219"/>
                  </a:lnTo>
                  <a:lnTo>
                    <a:pt x="456" y="208"/>
                  </a:lnTo>
                  <a:lnTo>
                    <a:pt x="461" y="199"/>
                  </a:lnTo>
                  <a:lnTo>
                    <a:pt x="468" y="190"/>
                  </a:lnTo>
                  <a:lnTo>
                    <a:pt x="475" y="181"/>
                  </a:lnTo>
                  <a:lnTo>
                    <a:pt x="483" y="171"/>
                  </a:lnTo>
                  <a:lnTo>
                    <a:pt x="490" y="161"/>
                  </a:lnTo>
                  <a:lnTo>
                    <a:pt x="498" y="151"/>
                  </a:lnTo>
                  <a:lnTo>
                    <a:pt x="505" y="140"/>
                  </a:lnTo>
                  <a:lnTo>
                    <a:pt x="502" y="135"/>
                  </a:lnTo>
                  <a:lnTo>
                    <a:pt x="499" y="130"/>
                  </a:lnTo>
                  <a:lnTo>
                    <a:pt x="494" y="124"/>
                  </a:lnTo>
                  <a:lnTo>
                    <a:pt x="490" y="118"/>
                  </a:lnTo>
                  <a:lnTo>
                    <a:pt x="485" y="114"/>
                  </a:lnTo>
                  <a:lnTo>
                    <a:pt x="479" y="109"/>
                  </a:lnTo>
                  <a:lnTo>
                    <a:pt x="474" y="105"/>
                  </a:lnTo>
                  <a:lnTo>
                    <a:pt x="467" y="101"/>
                  </a:lnTo>
                  <a:lnTo>
                    <a:pt x="447" y="105"/>
                  </a:lnTo>
                  <a:lnTo>
                    <a:pt x="423" y="128"/>
                  </a:lnTo>
                  <a:lnTo>
                    <a:pt x="400" y="152"/>
                  </a:lnTo>
                  <a:lnTo>
                    <a:pt x="377" y="176"/>
                  </a:lnTo>
                  <a:lnTo>
                    <a:pt x="354" y="200"/>
                  </a:lnTo>
                  <a:lnTo>
                    <a:pt x="332" y="224"/>
                  </a:lnTo>
                  <a:lnTo>
                    <a:pt x="310" y="250"/>
                  </a:lnTo>
                  <a:lnTo>
                    <a:pt x="289" y="274"/>
                  </a:lnTo>
                  <a:lnTo>
                    <a:pt x="267" y="299"/>
                  </a:lnTo>
                  <a:lnTo>
                    <a:pt x="247" y="326"/>
                  </a:lnTo>
                  <a:lnTo>
                    <a:pt x="226" y="351"/>
                  </a:lnTo>
                  <a:lnTo>
                    <a:pt x="205" y="378"/>
                  </a:lnTo>
                  <a:lnTo>
                    <a:pt x="185" y="403"/>
                  </a:lnTo>
                  <a:lnTo>
                    <a:pt x="165" y="429"/>
                  </a:lnTo>
                  <a:lnTo>
                    <a:pt x="144" y="456"/>
                  </a:lnTo>
                  <a:lnTo>
                    <a:pt x="124" y="482"/>
                  </a:lnTo>
                  <a:lnTo>
                    <a:pt x="104" y="509"/>
                  </a:lnTo>
                  <a:lnTo>
                    <a:pt x="104" y="518"/>
                  </a:lnTo>
                  <a:lnTo>
                    <a:pt x="111" y="523"/>
                  </a:lnTo>
                  <a:lnTo>
                    <a:pt x="117" y="528"/>
                  </a:lnTo>
                  <a:lnTo>
                    <a:pt x="124" y="533"/>
                  </a:lnTo>
                  <a:lnTo>
                    <a:pt x="130" y="539"/>
                  </a:lnTo>
                  <a:lnTo>
                    <a:pt x="137" y="545"/>
                  </a:lnTo>
                  <a:lnTo>
                    <a:pt x="144" y="550"/>
                  </a:lnTo>
                  <a:lnTo>
                    <a:pt x="151" y="556"/>
                  </a:lnTo>
                  <a:lnTo>
                    <a:pt x="159" y="562"/>
                  </a:lnTo>
                  <a:lnTo>
                    <a:pt x="177" y="553"/>
                  </a:lnTo>
                  <a:lnTo>
                    <a:pt x="191" y="535"/>
                  </a:lnTo>
                  <a:lnTo>
                    <a:pt x="206" y="519"/>
                  </a:lnTo>
                  <a:lnTo>
                    <a:pt x="221" y="501"/>
                  </a:lnTo>
                  <a:lnTo>
                    <a:pt x="237" y="484"/>
                  </a:lnTo>
                  <a:lnTo>
                    <a:pt x="252" y="465"/>
                  </a:lnTo>
                  <a:lnTo>
                    <a:pt x="267" y="448"/>
                  </a:lnTo>
                  <a:lnTo>
                    <a:pt x="281" y="429"/>
                  </a:lnTo>
                  <a:lnTo>
                    <a:pt x="294" y="412"/>
                  </a:lnTo>
                  <a:lnTo>
                    <a:pt x="305" y="408"/>
                  </a:lnTo>
                  <a:lnTo>
                    <a:pt x="317" y="402"/>
                  </a:lnTo>
                  <a:lnTo>
                    <a:pt x="328" y="397"/>
                  </a:lnTo>
                  <a:lnTo>
                    <a:pt x="341" y="393"/>
                  </a:lnTo>
                  <a:lnTo>
                    <a:pt x="354" y="388"/>
                  </a:lnTo>
                  <a:lnTo>
                    <a:pt x="366" y="383"/>
                  </a:lnTo>
                  <a:lnTo>
                    <a:pt x="380" y="379"/>
                  </a:lnTo>
                  <a:lnTo>
                    <a:pt x="393" y="375"/>
                  </a:lnTo>
                  <a:lnTo>
                    <a:pt x="395" y="378"/>
                  </a:lnTo>
                  <a:lnTo>
                    <a:pt x="381" y="394"/>
                  </a:lnTo>
                  <a:lnTo>
                    <a:pt x="368" y="410"/>
                  </a:lnTo>
                  <a:lnTo>
                    <a:pt x="354" y="427"/>
                  </a:lnTo>
                  <a:lnTo>
                    <a:pt x="341" y="444"/>
                  </a:lnTo>
                  <a:lnTo>
                    <a:pt x="327" y="462"/>
                  </a:lnTo>
                  <a:lnTo>
                    <a:pt x="312" y="479"/>
                  </a:lnTo>
                  <a:lnTo>
                    <a:pt x="298" y="497"/>
                  </a:lnTo>
                  <a:lnTo>
                    <a:pt x="285" y="516"/>
                  </a:lnTo>
                  <a:lnTo>
                    <a:pt x="271" y="533"/>
                  </a:lnTo>
                  <a:lnTo>
                    <a:pt x="257" y="551"/>
                  </a:lnTo>
                  <a:lnTo>
                    <a:pt x="242" y="569"/>
                  </a:lnTo>
                  <a:lnTo>
                    <a:pt x="228" y="586"/>
                  </a:lnTo>
                  <a:lnTo>
                    <a:pt x="213" y="603"/>
                  </a:lnTo>
                  <a:lnTo>
                    <a:pt x="199" y="621"/>
                  </a:lnTo>
                  <a:lnTo>
                    <a:pt x="184" y="637"/>
                  </a:lnTo>
                  <a:lnTo>
                    <a:pt x="169" y="65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 name="Freeform 25"/>
            <p:cNvSpPr>
              <a:spLocks/>
            </p:cNvSpPr>
            <p:nvPr>
              <p:custDataLst>
                <p:tags r:id="rId12"/>
              </p:custDataLst>
            </p:nvPr>
          </p:nvSpPr>
          <p:spPr bwMode="auto">
            <a:xfrm>
              <a:off x="3646" y="3152"/>
              <a:ext cx="276" cy="185"/>
            </a:xfrm>
            <a:custGeom>
              <a:avLst/>
              <a:gdLst>
                <a:gd name="T0" fmla="*/ 400 w 552"/>
                <a:gd name="T1" fmla="*/ 370 h 371"/>
                <a:gd name="T2" fmla="*/ 388 w 552"/>
                <a:gd name="T3" fmla="*/ 366 h 371"/>
                <a:gd name="T4" fmla="*/ 377 w 552"/>
                <a:gd name="T5" fmla="*/ 364 h 371"/>
                <a:gd name="T6" fmla="*/ 365 w 552"/>
                <a:gd name="T7" fmla="*/ 358 h 371"/>
                <a:gd name="T8" fmla="*/ 365 w 552"/>
                <a:gd name="T9" fmla="*/ 353 h 371"/>
                <a:gd name="T10" fmla="*/ 373 w 552"/>
                <a:gd name="T11" fmla="*/ 351 h 371"/>
                <a:gd name="T12" fmla="*/ 383 w 552"/>
                <a:gd name="T13" fmla="*/ 353 h 371"/>
                <a:gd name="T14" fmla="*/ 394 w 552"/>
                <a:gd name="T15" fmla="*/ 353 h 371"/>
                <a:gd name="T16" fmla="*/ 406 w 552"/>
                <a:gd name="T17" fmla="*/ 346 h 371"/>
                <a:gd name="T18" fmla="*/ 421 w 552"/>
                <a:gd name="T19" fmla="*/ 336 h 371"/>
                <a:gd name="T20" fmla="*/ 438 w 552"/>
                <a:gd name="T21" fmla="*/ 325 h 371"/>
                <a:gd name="T22" fmla="*/ 453 w 552"/>
                <a:gd name="T23" fmla="*/ 311 h 371"/>
                <a:gd name="T24" fmla="*/ 469 w 552"/>
                <a:gd name="T25" fmla="*/ 288 h 371"/>
                <a:gd name="T26" fmla="*/ 480 w 552"/>
                <a:gd name="T27" fmla="*/ 255 h 371"/>
                <a:gd name="T28" fmla="*/ 486 w 552"/>
                <a:gd name="T29" fmla="*/ 218 h 371"/>
                <a:gd name="T30" fmla="*/ 481 w 552"/>
                <a:gd name="T31" fmla="*/ 180 h 371"/>
                <a:gd name="T32" fmla="*/ 474 w 552"/>
                <a:gd name="T33" fmla="*/ 152 h 371"/>
                <a:gd name="T34" fmla="*/ 462 w 552"/>
                <a:gd name="T35" fmla="*/ 128 h 371"/>
                <a:gd name="T36" fmla="*/ 443 w 552"/>
                <a:gd name="T37" fmla="*/ 107 h 371"/>
                <a:gd name="T38" fmla="*/ 420 w 552"/>
                <a:gd name="T39" fmla="*/ 91 h 371"/>
                <a:gd name="T40" fmla="*/ 395 w 552"/>
                <a:gd name="T41" fmla="*/ 77 h 371"/>
                <a:gd name="T42" fmla="*/ 350 w 552"/>
                <a:gd name="T43" fmla="*/ 75 h 371"/>
                <a:gd name="T44" fmla="*/ 304 w 552"/>
                <a:gd name="T45" fmla="*/ 76 h 371"/>
                <a:gd name="T46" fmla="*/ 258 w 552"/>
                <a:gd name="T47" fmla="*/ 79 h 371"/>
                <a:gd name="T48" fmla="*/ 212 w 552"/>
                <a:gd name="T49" fmla="*/ 84 h 371"/>
                <a:gd name="T50" fmla="*/ 166 w 552"/>
                <a:gd name="T51" fmla="*/ 92 h 371"/>
                <a:gd name="T52" fmla="*/ 120 w 552"/>
                <a:gd name="T53" fmla="*/ 104 h 371"/>
                <a:gd name="T54" fmla="*/ 75 w 552"/>
                <a:gd name="T55" fmla="*/ 119 h 371"/>
                <a:gd name="T56" fmla="*/ 30 w 552"/>
                <a:gd name="T57" fmla="*/ 137 h 371"/>
                <a:gd name="T58" fmla="*/ 18 w 552"/>
                <a:gd name="T59" fmla="*/ 148 h 371"/>
                <a:gd name="T60" fmla="*/ 7 w 552"/>
                <a:gd name="T61" fmla="*/ 161 h 371"/>
                <a:gd name="T62" fmla="*/ 0 w 552"/>
                <a:gd name="T63" fmla="*/ 163 h 371"/>
                <a:gd name="T64" fmla="*/ 4 w 552"/>
                <a:gd name="T65" fmla="*/ 151 h 371"/>
                <a:gd name="T66" fmla="*/ 12 w 552"/>
                <a:gd name="T67" fmla="*/ 137 h 371"/>
                <a:gd name="T68" fmla="*/ 37 w 552"/>
                <a:gd name="T69" fmla="*/ 105 h 371"/>
                <a:gd name="T70" fmla="*/ 66 w 552"/>
                <a:gd name="T71" fmla="*/ 77 h 371"/>
                <a:gd name="T72" fmla="*/ 103 w 552"/>
                <a:gd name="T73" fmla="*/ 55 h 371"/>
                <a:gd name="T74" fmla="*/ 144 w 552"/>
                <a:gd name="T75" fmla="*/ 38 h 371"/>
                <a:gd name="T76" fmla="*/ 186 w 552"/>
                <a:gd name="T77" fmla="*/ 24 h 371"/>
                <a:gd name="T78" fmla="*/ 231 w 552"/>
                <a:gd name="T79" fmla="*/ 14 h 371"/>
                <a:gd name="T80" fmla="*/ 276 w 552"/>
                <a:gd name="T81" fmla="*/ 6 h 371"/>
                <a:gd name="T82" fmla="*/ 320 w 552"/>
                <a:gd name="T83" fmla="*/ 0 h 371"/>
                <a:gd name="T84" fmla="*/ 350 w 552"/>
                <a:gd name="T85" fmla="*/ 1 h 371"/>
                <a:gd name="T86" fmla="*/ 380 w 552"/>
                <a:gd name="T87" fmla="*/ 5 h 371"/>
                <a:gd name="T88" fmla="*/ 409 w 552"/>
                <a:gd name="T89" fmla="*/ 12 h 371"/>
                <a:gd name="T90" fmla="*/ 438 w 552"/>
                <a:gd name="T91" fmla="*/ 24 h 371"/>
                <a:gd name="T92" fmla="*/ 453 w 552"/>
                <a:gd name="T93" fmla="*/ 35 h 371"/>
                <a:gd name="T94" fmla="*/ 469 w 552"/>
                <a:gd name="T95" fmla="*/ 44 h 371"/>
                <a:gd name="T96" fmla="*/ 484 w 552"/>
                <a:gd name="T97" fmla="*/ 55 h 371"/>
                <a:gd name="T98" fmla="*/ 499 w 552"/>
                <a:gd name="T99" fmla="*/ 72 h 371"/>
                <a:gd name="T100" fmla="*/ 524 w 552"/>
                <a:gd name="T101" fmla="*/ 115 h 371"/>
                <a:gd name="T102" fmla="*/ 545 w 552"/>
                <a:gd name="T103" fmla="*/ 167 h 371"/>
                <a:gd name="T104" fmla="*/ 552 w 552"/>
                <a:gd name="T105" fmla="*/ 221 h 371"/>
                <a:gd name="T106" fmla="*/ 539 w 552"/>
                <a:gd name="T107" fmla="*/ 278 h 371"/>
                <a:gd name="T108" fmla="*/ 531 w 552"/>
                <a:gd name="T109" fmla="*/ 295 h 371"/>
                <a:gd name="T110" fmla="*/ 519 w 552"/>
                <a:gd name="T111" fmla="*/ 311 h 371"/>
                <a:gd name="T112" fmla="*/ 504 w 552"/>
                <a:gd name="T113" fmla="*/ 327 h 371"/>
                <a:gd name="T114" fmla="*/ 488 w 552"/>
                <a:gd name="T115" fmla="*/ 346 h 371"/>
                <a:gd name="T116" fmla="*/ 471 w 552"/>
                <a:gd name="T117" fmla="*/ 356 h 371"/>
                <a:gd name="T118" fmla="*/ 450 w 552"/>
                <a:gd name="T119" fmla="*/ 363 h 371"/>
                <a:gd name="T120" fmla="*/ 427 w 552"/>
                <a:gd name="T121" fmla="*/ 369 h 371"/>
                <a:gd name="T122" fmla="*/ 405 w 552"/>
                <a:gd name="T123"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2" h="371">
                  <a:moveTo>
                    <a:pt x="405" y="371"/>
                  </a:moveTo>
                  <a:lnTo>
                    <a:pt x="400" y="370"/>
                  </a:lnTo>
                  <a:lnTo>
                    <a:pt x="394" y="369"/>
                  </a:lnTo>
                  <a:lnTo>
                    <a:pt x="388" y="366"/>
                  </a:lnTo>
                  <a:lnTo>
                    <a:pt x="382" y="365"/>
                  </a:lnTo>
                  <a:lnTo>
                    <a:pt x="377" y="364"/>
                  </a:lnTo>
                  <a:lnTo>
                    <a:pt x="371" y="362"/>
                  </a:lnTo>
                  <a:lnTo>
                    <a:pt x="365" y="358"/>
                  </a:lnTo>
                  <a:lnTo>
                    <a:pt x="360" y="355"/>
                  </a:lnTo>
                  <a:lnTo>
                    <a:pt x="365" y="353"/>
                  </a:lnTo>
                  <a:lnTo>
                    <a:pt x="370" y="351"/>
                  </a:lnTo>
                  <a:lnTo>
                    <a:pt x="373" y="351"/>
                  </a:lnTo>
                  <a:lnTo>
                    <a:pt x="379" y="351"/>
                  </a:lnTo>
                  <a:lnTo>
                    <a:pt x="383" y="353"/>
                  </a:lnTo>
                  <a:lnTo>
                    <a:pt x="388" y="353"/>
                  </a:lnTo>
                  <a:lnTo>
                    <a:pt x="394" y="353"/>
                  </a:lnTo>
                  <a:lnTo>
                    <a:pt x="400" y="351"/>
                  </a:lnTo>
                  <a:lnTo>
                    <a:pt x="406" y="346"/>
                  </a:lnTo>
                  <a:lnTo>
                    <a:pt x="415" y="341"/>
                  </a:lnTo>
                  <a:lnTo>
                    <a:pt x="421" y="336"/>
                  </a:lnTo>
                  <a:lnTo>
                    <a:pt x="430" y="331"/>
                  </a:lnTo>
                  <a:lnTo>
                    <a:pt x="438" y="325"/>
                  </a:lnTo>
                  <a:lnTo>
                    <a:pt x="446" y="319"/>
                  </a:lnTo>
                  <a:lnTo>
                    <a:pt x="453" y="311"/>
                  </a:lnTo>
                  <a:lnTo>
                    <a:pt x="461" y="303"/>
                  </a:lnTo>
                  <a:lnTo>
                    <a:pt x="469" y="288"/>
                  </a:lnTo>
                  <a:lnTo>
                    <a:pt x="474" y="272"/>
                  </a:lnTo>
                  <a:lnTo>
                    <a:pt x="480" y="255"/>
                  </a:lnTo>
                  <a:lnTo>
                    <a:pt x="485" y="236"/>
                  </a:lnTo>
                  <a:lnTo>
                    <a:pt x="486" y="218"/>
                  </a:lnTo>
                  <a:lnTo>
                    <a:pt x="486" y="199"/>
                  </a:lnTo>
                  <a:lnTo>
                    <a:pt x="481" y="180"/>
                  </a:lnTo>
                  <a:lnTo>
                    <a:pt x="474" y="161"/>
                  </a:lnTo>
                  <a:lnTo>
                    <a:pt x="474" y="152"/>
                  </a:lnTo>
                  <a:lnTo>
                    <a:pt x="469" y="140"/>
                  </a:lnTo>
                  <a:lnTo>
                    <a:pt x="462" y="128"/>
                  </a:lnTo>
                  <a:lnTo>
                    <a:pt x="453" y="118"/>
                  </a:lnTo>
                  <a:lnTo>
                    <a:pt x="443" y="107"/>
                  </a:lnTo>
                  <a:lnTo>
                    <a:pt x="432" y="99"/>
                  </a:lnTo>
                  <a:lnTo>
                    <a:pt x="420" y="91"/>
                  </a:lnTo>
                  <a:lnTo>
                    <a:pt x="408" y="84"/>
                  </a:lnTo>
                  <a:lnTo>
                    <a:pt x="395" y="77"/>
                  </a:lnTo>
                  <a:lnTo>
                    <a:pt x="372" y="76"/>
                  </a:lnTo>
                  <a:lnTo>
                    <a:pt x="350" y="75"/>
                  </a:lnTo>
                  <a:lnTo>
                    <a:pt x="327" y="75"/>
                  </a:lnTo>
                  <a:lnTo>
                    <a:pt x="304" y="76"/>
                  </a:lnTo>
                  <a:lnTo>
                    <a:pt x="281" y="77"/>
                  </a:lnTo>
                  <a:lnTo>
                    <a:pt x="258" y="79"/>
                  </a:lnTo>
                  <a:lnTo>
                    <a:pt x="235" y="81"/>
                  </a:lnTo>
                  <a:lnTo>
                    <a:pt x="212" y="84"/>
                  </a:lnTo>
                  <a:lnTo>
                    <a:pt x="189" y="88"/>
                  </a:lnTo>
                  <a:lnTo>
                    <a:pt x="166" y="92"/>
                  </a:lnTo>
                  <a:lnTo>
                    <a:pt x="143" y="98"/>
                  </a:lnTo>
                  <a:lnTo>
                    <a:pt x="120" y="104"/>
                  </a:lnTo>
                  <a:lnTo>
                    <a:pt x="98" y="112"/>
                  </a:lnTo>
                  <a:lnTo>
                    <a:pt x="75" y="119"/>
                  </a:lnTo>
                  <a:lnTo>
                    <a:pt x="52" y="128"/>
                  </a:lnTo>
                  <a:lnTo>
                    <a:pt x="30" y="137"/>
                  </a:lnTo>
                  <a:lnTo>
                    <a:pt x="24" y="141"/>
                  </a:lnTo>
                  <a:lnTo>
                    <a:pt x="18" y="148"/>
                  </a:lnTo>
                  <a:lnTo>
                    <a:pt x="11" y="155"/>
                  </a:lnTo>
                  <a:lnTo>
                    <a:pt x="7" y="161"/>
                  </a:lnTo>
                  <a:lnTo>
                    <a:pt x="7" y="167"/>
                  </a:lnTo>
                  <a:lnTo>
                    <a:pt x="0" y="163"/>
                  </a:lnTo>
                  <a:lnTo>
                    <a:pt x="1" y="157"/>
                  </a:lnTo>
                  <a:lnTo>
                    <a:pt x="4" y="151"/>
                  </a:lnTo>
                  <a:lnTo>
                    <a:pt x="9" y="146"/>
                  </a:lnTo>
                  <a:lnTo>
                    <a:pt x="12" y="137"/>
                  </a:lnTo>
                  <a:lnTo>
                    <a:pt x="23" y="120"/>
                  </a:lnTo>
                  <a:lnTo>
                    <a:pt x="37" y="105"/>
                  </a:lnTo>
                  <a:lnTo>
                    <a:pt x="50" y="90"/>
                  </a:lnTo>
                  <a:lnTo>
                    <a:pt x="66" y="77"/>
                  </a:lnTo>
                  <a:lnTo>
                    <a:pt x="84" y="66"/>
                  </a:lnTo>
                  <a:lnTo>
                    <a:pt x="103" y="55"/>
                  </a:lnTo>
                  <a:lnTo>
                    <a:pt x="123" y="46"/>
                  </a:lnTo>
                  <a:lnTo>
                    <a:pt x="144" y="38"/>
                  </a:lnTo>
                  <a:lnTo>
                    <a:pt x="164" y="31"/>
                  </a:lnTo>
                  <a:lnTo>
                    <a:pt x="186" y="24"/>
                  </a:lnTo>
                  <a:lnTo>
                    <a:pt x="208" y="19"/>
                  </a:lnTo>
                  <a:lnTo>
                    <a:pt x="231" y="14"/>
                  </a:lnTo>
                  <a:lnTo>
                    <a:pt x="254" y="9"/>
                  </a:lnTo>
                  <a:lnTo>
                    <a:pt x="276" y="6"/>
                  </a:lnTo>
                  <a:lnTo>
                    <a:pt x="298" y="3"/>
                  </a:lnTo>
                  <a:lnTo>
                    <a:pt x="320" y="0"/>
                  </a:lnTo>
                  <a:lnTo>
                    <a:pt x="335" y="0"/>
                  </a:lnTo>
                  <a:lnTo>
                    <a:pt x="350" y="1"/>
                  </a:lnTo>
                  <a:lnTo>
                    <a:pt x="365" y="3"/>
                  </a:lnTo>
                  <a:lnTo>
                    <a:pt x="380" y="5"/>
                  </a:lnTo>
                  <a:lnTo>
                    <a:pt x="395" y="7"/>
                  </a:lnTo>
                  <a:lnTo>
                    <a:pt x="409" y="12"/>
                  </a:lnTo>
                  <a:lnTo>
                    <a:pt x="424" y="17"/>
                  </a:lnTo>
                  <a:lnTo>
                    <a:pt x="438" y="24"/>
                  </a:lnTo>
                  <a:lnTo>
                    <a:pt x="445" y="30"/>
                  </a:lnTo>
                  <a:lnTo>
                    <a:pt x="453" y="35"/>
                  </a:lnTo>
                  <a:lnTo>
                    <a:pt x="461" y="39"/>
                  </a:lnTo>
                  <a:lnTo>
                    <a:pt x="469" y="44"/>
                  </a:lnTo>
                  <a:lnTo>
                    <a:pt x="476" y="50"/>
                  </a:lnTo>
                  <a:lnTo>
                    <a:pt x="484" y="55"/>
                  </a:lnTo>
                  <a:lnTo>
                    <a:pt x="492" y="62"/>
                  </a:lnTo>
                  <a:lnTo>
                    <a:pt x="499" y="72"/>
                  </a:lnTo>
                  <a:lnTo>
                    <a:pt x="511" y="92"/>
                  </a:lnTo>
                  <a:lnTo>
                    <a:pt x="524" y="115"/>
                  </a:lnTo>
                  <a:lnTo>
                    <a:pt x="536" y="141"/>
                  </a:lnTo>
                  <a:lnTo>
                    <a:pt x="545" y="167"/>
                  </a:lnTo>
                  <a:lnTo>
                    <a:pt x="551" y="194"/>
                  </a:lnTo>
                  <a:lnTo>
                    <a:pt x="552" y="221"/>
                  </a:lnTo>
                  <a:lnTo>
                    <a:pt x="548" y="250"/>
                  </a:lnTo>
                  <a:lnTo>
                    <a:pt x="539" y="278"/>
                  </a:lnTo>
                  <a:lnTo>
                    <a:pt x="536" y="287"/>
                  </a:lnTo>
                  <a:lnTo>
                    <a:pt x="531" y="295"/>
                  </a:lnTo>
                  <a:lnTo>
                    <a:pt x="525" y="303"/>
                  </a:lnTo>
                  <a:lnTo>
                    <a:pt x="519" y="311"/>
                  </a:lnTo>
                  <a:lnTo>
                    <a:pt x="512" y="319"/>
                  </a:lnTo>
                  <a:lnTo>
                    <a:pt x="504" y="327"/>
                  </a:lnTo>
                  <a:lnTo>
                    <a:pt x="496" y="335"/>
                  </a:lnTo>
                  <a:lnTo>
                    <a:pt x="488" y="346"/>
                  </a:lnTo>
                  <a:lnTo>
                    <a:pt x="480" y="351"/>
                  </a:lnTo>
                  <a:lnTo>
                    <a:pt x="471" y="356"/>
                  </a:lnTo>
                  <a:lnTo>
                    <a:pt x="461" y="360"/>
                  </a:lnTo>
                  <a:lnTo>
                    <a:pt x="450" y="363"/>
                  </a:lnTo>
                  <a:lnTo>
                    <a:pt x="439" y="366"/>
                  </a:lnTo>
                  <a:lnTo>
                    <a:pt x="427" y="369"/>
                  </a:lnTo>
                  <a:lnTo>
                    <a:pt x="417" y="370"/>
                  </a:lnTo>
                  <a:lnTo>
                    <a:pt x="405" y="37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 name="Freeform 26"/>
            <p:cNvSpPr>
              <a:spLocks/>
            </p:cNvSpPr>
            <p:nvPr>
              <p:custDataLst>
                <p:tags r:id="rId13"/>
              </p:custDataLst>
            </p:nvPr>
          </p:nvSpPr>
          <p:spPr bwMode="auto">
            <a:xfrm>
              <a:off x="3800" y="3205"/>
              <a:ext cx="70" cy="110"/>
            </a:xfrm>
            <a:custGeom>
              <a:avLst/>
              <a:gdLst>
                <a:gd name="T0" fmla="*/ 50 w 140"/>
                <a:gd name="T1" fmla="*/ 220 h 220"/>
                <a:gd name="T2" fmla="*/ 46 w 140"/>
                <a:gd name="T3" fmla="*/ 218 h 220"/>
                <a:gd name="T4" fmla="*/ 43 w 140"/>
                <a:gd name="T5" fmla="*/ 216 h 220"/>
                <a:gd name="T6" fmla="*/ 40 w 140"/>
                <a:gd name="T7" fmla="*/ 213 h 220"/>
                <a:gd name="T8" fmla="*/ 35 w 140"/>
                <a:gd name="T9" fmla="*/ 211 h 220"/>
                <a:gd name="T10" fmla="*/ 30 w 140"/>
                <a:gd name="T11" fmla="*/ 209 h 220"/>
                <a:gd name="T12" fmla="*/ 26 w 140"/>
                <a:gd name="T13" fmla="*/ 206 h 220"/>
                <a:gd name="T14" fmla="*/ 20 w 140"/>
                <a:gd name="T15" fmla="*/ 204 h 220"/>
                <a:gd name="T16" fmla="*/ 13 w 140"/>
                <a:gd name="T17" fmla="*/ 202 h 220"/>
                <a:gd name="T18" fmla="*/ 5 w 140"/>
                <a:gd name="T19" fmla="*/ 185 h 220"/>
                <a:gd name="T20" fmla="*/ 2 w 140"/>
                <a:gd name="T21" fmla="*/ 166 h 220"/>
                <a:gd name="T22" fmla="*/ 0 w 140"/>
                <a:gd name="T23" fmla="*/ 147 h 220"/>
                <a:gd name="T24" fmla="*/ 3 w 140"/>
                <a:gd name="T25" fmla="*/ 127 h 220"/>
                <a:gd name="T26" fmla="*/ 7 w 140"/>
                <a:gd name="T27" fmla="*/ 107 h 220"/>
                <a:gd name="T28" fmla="*/ 13 w 140"/>
                <a:gd name="T29" fmla="*/ 88 h 220"/>
                <a:gd name="T30" fmla="*/ 20 w 140"/>
                <a:gd name="T31" fmla="*/ 69 h 220"/>
                <a:gd name="T32" fmla="*/ 29 w 140"/>
                <a:gd name="T33" fmla="*/ 52 h 220"/>
                <a:gd name="T34" fmla="*/ 34 w 140"/>
                <a:gd name="T35" fmla="*/ 48 h 220"/>
                <a:gd name="T36" fmla="*/ 38 w 140"/>
                <a:gd name="T37" fmla="*/ 42 h 220"/>
                <a:gd name="T38" fmla="*/ 43 w 140"/>
                <a:gd name="T39" fmla="*/ 37 h 220"/>
                <a:gd name="T40" fmla="*/ 46 w 140"/>
                <a:gd name="T41" fmla="*/ 31 h 220"/>
                <a:gd name="T42" fmla="*/ 50 w 140"/>
                <a:gd name="T43" fmla="*/ 26 h 220"/>
                <a:gd name="T44" fmla="*/ 55 w 140"/>
                <a:gd name="T45" fmla="*/ 20 h 220"/>
                <a:gd name="T46" fmla="*/ 59 w 140"/>
                <a:gd name="T47" fmla="*/ 14 h 220"/>
                <a:gd name="T48" fmla="*/ 65 w 140"/>
                <a:gd name="T49" fmla="*/ 8 h 220"/>
                <a:gd name="T50" fmla="*/ 83 w 140"/>
                <a:gd name="T51" fmla="*/ 0 h 220"/>
                <a:gd name="T52" fmla="*/ 90 w 140"/>
                <a:gd name="T53" fmla="*/ 1 h 220"/>
                <a:gd name="T54" fmla="*/ 96 w 140"/>
                <a:gd name="T55" fmla="*/ 4 h 220"/>
                <a:gd name="T56" fmla="*/ 102 w 140"/>
                <a:gd name="T57" fmla="*/ 6 h 220"/>
                <a:gd name="T58" fmla="*/ 109 w 140"/>
                <a:gd name="T59" fmla="*/ 8 h 220"/>
                <a:gd name="T60" fmla="*/ 118 w 140"/>
                <a:gd name="T61" fmla="*/ 18 h 220"/>
                <a:gd name="T62" fmla="*/ 126 w 140"/>
                <a:gd name="T63" fmla="*/ 27 h 220"/>
                <a:gd name="T64" fmla="*/ 133 w 140"/>
                <a:gd name="T65" fmla="*/ 36 h 220"/>
                <a:gd name="T66" fmla="*/ 140 w 140"/>
                <a:gd name="T67" fmla="*/ 45 h 220"/>
                <a:gd name="T68" fmla="*/ 126 w 140"/>
                <a:gd name="T69" fmla="*/ 56 h 220"/>
                <a:gd name="T70" fmla="*/ 113 w 140"/>
                <a:gd name="T71" fmla="*/ 67 h 220"/>
                <a:gd name="T72" fmla="*/ 99 w 140"/>
                <a:gd name="T73" fmla="*/ 80 h 220"/>
                <a:gd name="T74" fmla="*/ 87 w 140"/>
                <a:gd name="T75" fmla="*/ 92 h 220"/>
                <a:gd name="T76" fmla="*/ 76 w 140"/>
                <a:gd name="T77" fmla="*/ 107 h 220"/>
                <a:gd name="T78" fmla="*/ 67 w 140"/>
                <a:gd name="T79" fmla="*/ 124 h 220"/>
                <a:gd name="T80" fmla="*/ 60 w 140"/>
                <a:gd name="T81" fmla="*/ 141 h 220"/>
                <a:gd name="T82" fmla="*/ 57 w 140"/>
                <a:gd name="T83" fmla="*/ 160 h 220"/>
                <a:gd name="T84" fmla="*/ 58 w 140"/>
                <a:gd name="T85" fmla="*/ 175 h 220"/>
                <a:gd name="T86" fmla="*/ 61 w 140"/>
                <a:gd name="T87" fmla="*/ 190 h 220"/>
                <a:gd name="T88" fmla="*/ 64 w 140"/>
                <a:gd name="T89" fmla="*/ 205 h 220"/>
                <a:gd name="T90" fmla="*/ 65 w 140"/>
                <a:gd name="T91" fmla="*/ 220 h 220"/>
                <a:gd name="T92" fmla="*/ 50 w 140"/>
                <a:gd name="T9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0" h="220">
                  <a:moveTo>
                    <a:pt x="50" y="220"/>
                  </a:moveTo>
                  <a:lnTo>
                    <a:pt x="46" y="218"/>
                  </a:lnTo>
                  <a:lnTo>
                    <a:pt x="43" y="216"/>
                  </a:lnTo>
                  <a:lnTo>
                    <a:pt x="40" y="213"/>
                  </a:lnTo>
                  <a:lnTo>
                    <a:pt x="35" y="211"/>
                  </a:lnTo>
                  <a:lnTo>
                    <a:pt x="30" y="209"/>
                  </a:lnTo>
                  <a:lnTo>
                    <a:pt x="26" y="206"/>
                  </a:lnTo>
                  <a:lnTo>
                    <a:pt x="20" y="204"/>
                  </a:lnTo>
                  <a:lnTo>
                    <a:pt x="13" y="202"/>
                  </a:lnTo>
                  <a:lnTo>
                    <a:pt x="5" y="185"/>
                  </a:lnTo>
                  <a:lnTo>
                    <a:pt x="2" y="166"/>
                  </a:lnTo>
                  <a:lnTo>
                    <a:pt x="0" y="147"/>
                  </a:lnTo>
                  <a:lnTo>
                    <a:pt x="3" y="127"/>
                  </a:lnTo>
                  <a:lnTo>
                    <a:pt x="7" y="107"/>
                  </a:lnTo>
                  <a:lnTo>
                    <a:pt x="13" y="88"/>
                  </a:lnTo>
                  <a:lnTo>
                    <a:pt x="20" y="69"/>
                  </a:lnTo>
                  <a:lnTo>
                    <a:pt x="29" y="52"/>
                  </a:lnTo>
                  <a:lnTo>
                    <a:pt x="34" y="48"/>
                  </a:lnTo>
                  <a:lnTo>
                    <a:pt x="38" y="42"/>
                  </a:lnTo>
                  <a:lnTo>
                    <a:pt x="43" y="37"/>
                  </a:lnTo>
                  <a:lnTo>
                    <a:pt x="46" y="31"/>
                  </a:lnTo>
                  <a:lnTo>
                    <a:pt x="50" y="26"/>
                  </a:lnTo>
                  <a:lnTo>
                    <a:pt x="55" y="20"/>
                  </a:lnTo>
                  <a:lnTo>
                    <a:pt x="59" y="14"/>
                  </a:lnTo>
                  <a:lnTo>
                    <a:pt x="65" y="8"/>
                  </a:lnTo>
                  <a:lnTo>
                    <a:pt x="83" y="0"/>
                  </a:lnTo>
                  <a:lnTo>
                    <a:pt x="90" y="1"/>
                  </a:lnTo>
                  <a:lnTo>
                    <a:pt x="96" y="4"/>
                  </a:lnTo>
                  <a:lnTo>
                    <a:pt x="102" y="6"/>
                  </a:lnTo>
                  <a:lnTo>
                    <a:pt x="109" y="8"/>
                  </a:lnTo>
                  <a:lnTo>
                    <a:pt x="118" y="18"/>
                  </a:lnTo>
                  <a:lnTo>
                    <a:pt x="126" y="27"/>
                  </a:lnTo>
                  <a:lnTo>
                    <a:pt x="133" y="36"/>
                  </a:lnTo>
                  <a:lnTo>
                    <a:pt x="140" y="45"/>
                  </a:lnTo>
                  <a:lnTo>
                    <a:pt x="126" y="56"/>
                  </a:lnTo>
                  <a:lnTo>
                    <a:pt x="113" y="67"/>
                  </a:lnTo>
                  <a:lnTo>
                    <a:pt x="99" y="80"/>
                  </a:lnTo>
                  <a:lnTo>
                    <a:pt x="87" y="92"/>
                  </a:lnTo>
                  <a:lnTo>
                    <a:pt x="76" y="107"/>
                  </a:lnTo>
                  <a:lnTo>
                    <a:pt x="67" y="124"/>
                  </a:lnTo>
                  <a:lnTo>
                    <a:pt x="60" y="141"/>
                  </a:lnTo>
                  <a:lnTo>
                    <a:pt x="57" y="160"/>
                  </a:lnTo>
                  <a:lnTo>
                    <a:pt x="58" y="175"/>
                  </a:lnTo>
                  <a:lnTo>
                    <a:pt x="61" y="190"/>
                  </a:lnTo>
                  <a:lnTo>
                    <a:pt x="64" y="205"/>
                  </a:lnTo>
                  <a:lnTo>
                    <a:pt x="65" y="220"/>
                  </a:lnTo>
                  <a:lnTo>
                    <a:pt x="50" y="22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 name="Freeform 28"/>
            <p:cNvSpPr>
              <a:spLocks/>
            </p:cNvSpPr>
            <p:nvPr>
              <p:custDataLst>
                <p:tags r:id="rId14"/>
              </p:custDataLst>
            </p:nvPr>
          </p:nvSpPr>
          <p:spPr bwMode="auto">
            <a:xfrm>
              <a:off x="3903" y="3171"/>
              <a:ext cx="66" cy="31"/>
            </a:xfrm>
            <a:custGeom>
              <a:avLst/>
              <a:gdLst>
                <a:gd name="T0" fmla="*/ 33 w 131"/>
                <a:gd name="T1" fmla="*/ 63 h 63"/>
                <a:gd name="T2" fmla="*/ 27 w 131"/>
                <a:gd name="T3" fmla="*/ 50 h 63"/>
                <a:gd name="T4" fmla="*/ 20 w 131"/>
                <a:gd name="T5" fmla="*/ 36 h 63"/>
                <a:gd name="T6" fmla="*/ 11 w 131"/>
                <a:gd name="T7" fmla="*/ 22 h 63"/>
                <a:gd name="T8" fmla="*/ 0 w 131"/>
                <a:gd name="T9" fmla="*/ 10 h 63"/>
                <a:gd name="T10" fmla="*/ 16 w 131"/>
                <a:gd name="T11" fmla="*/ 5 h 63"/>
                <a:gd name="T12" fmla="*/ 32 w 131"/>
                <a:gd name="T13" fmla="*/ 2 h 63"/>
                <a:gd name="T14" fmla="*/ 47 w 131"/>
                <a:gd name="T15" fmla="*/ 0 h 63"/>
                <a:gd name="T16" fmla="*/ 63 w 131"/>
                <a:gd name="T17" fmla="*/ 0 h 63"/>
                <a:gd name="T18" fmla="*/ 78 w 131"/>
                <a:gd name="T19" fmla="*/ 3 h 63"/>
                <a:gd name="T20" fmla="*/ 94 w 131"/>
                <a:gd name="T21" fmla="*/ 6 h 63"/>
                <a:gd name="T22" fmla="*/ 109 w 131"/>
                <a:gd name="T23" fmla="*/ 10 h 63"/>
                <a:gd name="T24" fmla="*/ 125 w 131"/>
                <a:gd name="T25" fmla="*/ 15 h 63"/>
                <a:gd name="T26" fmla="*/ 131 w 131"/>
                <a:gd name="T27" fmla="*/ 33 h 63"/>
                <a:gd name="T28" fmla="*/ 126 w 131"/>
                <a:gd name="T29" fmla="*/ 37 h 63"/>
                <a:gd name="T30" fmla="*/ 122 w 131"/>
                <a:gd name="T31" fmla="*/ 42 h 63"/>
                <a:gd name="T32" fmla="*/ 116 w 131"/>
                <a:gd name="T33" fmla="*/ 46 h 63"/>
                <a:gd name="T34" fmla="*/ 110 w 131"/>
                <a:gd name="T35" fmla="*/ 50 h 63"/>
                <a:gd name="T36" fmla="*/ 101 w 131"/>
                <a:gd name="T37" fmla="*/ 52 h 63"/>
                <a:gd name="T38" fmla="*/ 92 w 131"/>
                <a:gd name="T39" fmla="*/ 53 h 63"/>
                <a:gd name="T40" fmla="*/ 83 w 131"/>
                <a:gd name="T41" fmla="*/ 56 h 63"/>
                <a:gd name="T42" fmla="*/ 72 w 131"/>
                <a:gd name="T43" fmla="*/ 58 h 63"/>
                <a:gd name="T44" fmla="*/ 63 w 131"/>
                <a:gd name="T45" fmla="*/ 60 h 63"/>
                <a:gd name="T46" fmla="*/ 53 w 131"/>
                <a:gd name="T47" fmla="*/ 61 h 63"/>
                <a:gd name="T48" fmla="*/ 43 w 131"/>
                <a:gd name="T49" fmla="*/ 63 h 63"/>
                <a:gd name="T50" fmla="*/ 33 w 131"/>
                <a:gd name="T5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63">
                  <a:moveTo>
                    <a:pt x="33" y="63"/>
                  </a:moveTo>
                  <a:lnTo>
                    <a:pt x="27" y="50"/>
                  </a:lnTo>
                  <a:lnTo>
                    <a:pt x="20" y="36"/>
                  </a:lnTo>
                  <a:lnTo>
                    <a:pt x="11" y="22"/>
                  </a:lnTo>
                  <a:lnTo>
                    <a:pt x="0" y="10"/>
                  </a:lnTo>
                  <a:lnTo>
                    <a:pt x="16" y="5"/>
                  </a:lnTo>
                  <a:lnTo>
                    <a:pt x="32" y="2"/>
                  </a:lnTo>
                  <a:lnTo>
                    <a:pt x="47" y="0"/>
                  </a:lnTo>
                  <a:lnTo>
                    <a:pt x="63" y="0"/>
                  </a:lnTo>
                  <a:lnTo>
                    <a:pt x="78" y="3"/>
                  </a:lnTo>
                  <a:lnTo>
                    <a:pt x="94" y="6"/>
                  </a:lnTo>
                  <a:lnTo>
                    <a:pt x="109" y="10"/>
                  </a:lnTo>
                  <a:lnTo>
                    <a:pt x="125" y="15"/>
                  </a:lnTo>
                  <a:lnTo>
                    <a:pt x="131" y="33"/>
                  </a:lnTo>
                  <a:lnTo>
                    <a:pt x="126" y="37"/>
                  </a:lnTo>
                  <a:lnTo>
                    <a:pt x="122" y="42"/>
                  </a:lnTo>
                  <a:lnTo>
                    <a:pt x="116" y="46"/>
                  </a:lnTo>
                  <a:lnTo>
                    <a:pt x="110" y="50"/>
                  </a:lnTo>
                  <a:lnTo>
                    <a:pt x="101" y="52"/>
                  </a:lnTo>
                  <a:lnTo>
                    <a:pt x="92" y="53"/>
                  </a:lnTo>
                  <a:lnTo>
                    <a:pt x="83" y="56"/>
                  </a:lnTo>
                  <a:lnTo>
                    <a:pt x="72" y="58"/>
                  </a:lnTo>
                  <a:lnTo>
                    <a:pt x="63" y="60"/>
                  </a:lnTo>
                  <a:lnTo>
                    <a:pt x="53" y="61"/>
                  </a:lnTo>
                  <a:lnTo>
                    <a:pt x="43" y="63"/>
                  </a:lnTo>
                  <a:lnTo>
                    <a:pt x="33" y="63"/>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Tree>
    <p:extLst>
      <p:ext uri="{BB962C8B-B14F-4D97-AF65-F5344CB8AC3E}">
        <p14:creationId xmlns:p14="http://schemas.microsoft.com/office/powerpoint/2010/main" val="92548424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dirty="0" smtClean="0"/>
              <a:t>KP Duty: Peeling Potatoes, </a:t>
            </a:r>
            <a:r>
              <a:rPr lang="en-CA" dirty="0" smtClean="0">
                <a:solidFill>
                  <a:srgbClr val="3333CC"/>
                </a:solidFill>
              </a:rPr>
              <a:t>Concurrency</a:t>
            </a:r>
            <a:endParaRPr lang="en-CA" dirty="0">
              <a:solidFill>
                <a:srgbClr val="3333CC"/>
              </a:solidFill>
            </a:endParaRPr>
          </a:p>
        </p:txBody>
      </p:sp>
      <p:sp>
        <p:nvSpPr>
          <p:cNvPr id="3" name="Content Placeholder 2"/>
          <p:cNvSpPr>
            <a:spLocks noGrp="1"/>
          </p:cNvSpPr>
          <p:nvPr>
            <p:ph idx="1"/>
            <p:custDataLst>
              <p:tags r:id="rId2"/>
            </p:custDataLst>
          </p:nvPr>
        </p:nvSpPr>
        <p:spPr/>
        <p:txBody>
          <a:bodyPr/>
          <a:lstStyle/>
          <a:p>
            <a:pPr marL="0" indent="0">
              <a:buNone/>
            </a:pPr>
            <a:r>
              <a:rPr lang="en-CA" dirty="0"/>
              <a:t>How long does it take a person to peel one potato? </a:t>
            </a:r>
            <a:r>
              <a:rPr lang="en-CA" dirty="0">
                <a:solidFill>
                  <a:srgbClr val="D60093"/>
                </a:solidFill>
              </a:rPr>
              <a:t>Say: 15s</a:t>
            </a:r>
          </a:p>
          <a:p>
            <a:pPr marL="0" indent="0">
              <a:buNone/>
            </a:pPr>
            <a:r>
              <a:rPr lang="en-CA" dirty="0"/>
              <a:t>How long does it take a person to peel 10,000 potatoes?	</a:t>
            </a:r>
            <a:br>
              <a:rPr lang="en-CA" dirty="0"/>
            </a:br>
            <a:r>
              <a:rPr lang="en-CA" dirty="0">
                <a:solidFill>
                  <a:srgbClr val="D60093"/>
                </a:solidFill>
              </a:rPr>
              <a:t>~2500 min = ~42hrs = ~one week full-time.</a:t>
            </a:r>
          </a:p>
          <a:p>
            <a:pPr marL="0" indent="0">
              <a:buNone/>
            </a:pPr>
            <a:endParaRPr lang="en-CA" dirty="0" smtClean="0"/>
          </a:p>
          <a:p>
            <a:pPr marL="0" indent="0">
              <a:buNone/>
            </a:pPr>
            <a:r>
              <a:rPr lang="en-CA" dirty="0" smtClean="0"/>
              <a:t>How long would it take 4 people with 3 potato peelers to peel 10,000 potatoes?</a:t>
            </a:r>
            <a:endParaRPr lang="en-CA" dirty="0"/>
          </a:p>
        </p:txBody>
      </p:sp>
      <p:sp>
        <p:nvSpPr>
          <p:cNvPr id="4" name="Slide Number Placeholder 3"/>
          <p:cNvSpPr>
            <a:spLocks noGrp="1"/>
          </p:cNvSpPr>
          <p:nvPr>
            <p:ph type="sldNum" sz="quarter" idx="11"/>
            <p:custDataLst>
              <p:tags r:id="rId3"/>
            </p:custDataLst>
          </p:nvPr>
        </p:nvSpPr>
        <p:spPr/>
        <p:txBody>
          <a:bodyPr/>
          <a:lstStyle/>
          <a:p>
            <a:fld id="{3B048AC8-D41E-4C7B-8EE3-A52489AA1F05}" type="slidenum">
              <a:rPr lang="en-US" smtClean="0"/>
              <a:pPr/>
              <a:t>15</a:t>
            </a:fld>
            <a:endParaRPr lang="en-US"/>
          </a:p>
        </p:txBody>
      </p:sp>
      <p:sp>
        <p:nvSpPr>
          <p:cNvPr id="5" name="Footer Placeholder 4"/>
          <p:cNvSpPr>
            <a:spLocks noGrp="1"/>
          </p:cNvSpPr>
          <p:nvPr>
            <p:ph type="ftr" sz="quarter" idx="12"/>
            <p:custDataLst>
              <p:tags r:id="rId4"/>
            </p:custDataLst>
          </p:nvPr>
        </p:nvSpPr>
        <p:spPr/>
        <p:txBody>
          <a:bodyPr/>
          <a:lstStyle/>
          <a:p>
            <a:r>
              <a:rPr lang="en-US" smtClean="0"/>
              <a:t>Sophomoric Parallelism and Concurrency, Lecture 1</a:t>
            </a:r>
            <a:endParaRPr lang="en-US" dirty="0"/>
          </a:p>
        </p:txBody>
      </p:sp>
      <p:pic>
        <p:nvPicPr>
          <p:cNvPr id="4100" name="Picture 4" descr="C:\Users\wolf\AppData\Local\Microsoft\Windows\Temporary Internet Files\Content.IE5\5N0XI505\MC900331282[1].wmf"/>
          <p:cNvPicPr>
            <a:picLocks noChangeAspect="1" noChangeArrowheads="1"/>
          </p:cNvPicPr>
          <p:nvPr>
            <p:custDataLst>
              <p:tags r:id="rId5"/>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6324600" y="3572672"/>
            <a:ext cx="1795604" cy="142441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7"/>
          <p:cNvGrpSpPr>
            <a:grpSpLocks noChangeAspect="1"/>
          </p:cNvGrpSpPr>
          <p:nvPr>
            <p:custDataLst>
              <p:tags r:id="rId6"/>
            </p:custDataLst>
          </p:nvPr>
        </p:nvGrpSpPr>
        <p:grpSpPr bwMode="auto">
          <a:xfrm>
            <a:off x="6894375" y="4141421"/>
            <a:ext cx="1601788" cy="1711325"/>
            <a:chOff x="2975" y="2832"/>
            <a:chExt cx="1009" cy="1078"/>
          </a:xfrm>
        </p:grpSpPr>
        <p:sp>
          <p:nvSpPr>
            <p:cNvPr id="7" name="AutoShape 6"/>
            <p:cNvSpPr>
              <a:spLocks noChangeAspect="1" noChangeArrowheads="1" noTextEdit="1"/>
            </p:cNvSpPr>
            <p:nvPr>
              <p:custDataLst>
                <p:tags r:id="rId9"/>
              </p:custDataLst>
            </p:nvPr>
          </p:nvSpPr>
          <p:spPr bwMode="auto">
            <a:xfrm>
              <a:off x="2975" y="2832"/>
              <a:ext cx="1009"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16"/>
            <p:cNvSpPr>
              <a:spLocks/>
            </p:cNvSpPr>
            <p:nvPr>
              <p:custDataLst>
                <p:tags r:id="rId10"/>
              </p:custDataLst>
            </p:nvPr>
          </p:nvSpPr>
          <p:spPr bwMode="auto">
            <a:xfrm>
              <a:off x="3144" y="3009"/>
              <a:ext cx="836" cy="795"/>
            </a:xfrm>
            <a:custGeom>
              <a:avLst/>
              <a:gdLst>
                <a:gd name="T0" fmla="*/ 979 w 1671"/>
                <a:gd name="T1" fmla="*/ 649 h 1589"/>
                <a:gd name="T2" fmla="*/ 944 w 1671"/>
                <a:gd name="T3" fmla="*/ 729 h 1589"/>
                <a:gd name="T4" fmla="*/ 929 w 1671"/>
                <a:gd name="T5" fmla="*/ 797 h 1589"/>
                <a:gd name="T6" fmla="*/ 834 w 1671"/>
                <a:gd name="T7" fmla="*/ 923 h 1589"/>
                <a:gd name="T8" fmla="*/ 729 w 1671"/>
                <a:gd name="T9" fmla="*/ 1049 h 1589"/>
                <a:gd name="T10" fmla="*/ 606 w 1671"/>
                <a:gd name="T11" fmla="*/ 1203 h 1589"/>
                <a:gd name="T12" fmla="*/ 464 w 1671"/>
                <a:gd name="T13" fmla="*/ 1384 h 1589"/>
                <a:gd name="T14" fmla="*/ 310 w 1671"/>
                <a:gd name="T15" fmla="*/ 1555 h 1589"/>
                <a:gd name="T16" fmla="*/ 235 w 1671"/>
                <a:gd name="T17" fmla="*/ 1589 h 1589"/>
                <a:gd name="T18" fmla="*/ 150 w 1671"/>
                <a:gd name="T19" fmla="*/ 1574 h 1589"/>
                <a:gd name="T20" fmla="*/ 38 w 1671"/>
                <a:gd name="T21" fmla="*/ 1496 h 1589"/>
                <a:gd name="T22" fmla="*/ 2 w 1671"/>
                <a:gd name="T23" fmla="*/ 1405 h 1589"/>
                <a:gd name="T24" fmla="*/ 24 w 1671"/>
                <a:gd name="T25" fmla="*/ 1317 h 1589"/>
                <a:gd name="T26" fmla="*/ 243 w 1671"/>
                <a:gd name="T27" fmla="*/ 1020 h 1589"/>
                <a:gd name="T28" fmla="*/ 485 w 1671"/>
                <a:gd name="T29" fmla="*/ 724 h 1589"/>
                <a:gd name="T30" fmla="*/ 681 w 1671"/>
                <a:gd name="T31" fmla="*/ 551 h 1589"/>
                <a:gd name="T32" fmla="*/ 729 w 1671"/>
                <a:gd name="T33" fmla="*/ 549 h 1589"/>
                <a:gd name="T34" fmla="*/ 847 w 1671"/>
                <a:gd name="T35" fmla="*/ 409 h 1589"/>
                <a:gd name="T36" fmla="*/ 968 w 1671"/>
                <a:gd name="T37" fmla="*/ 266 h 1589"/>
                <a:gd name="T38" fmla="*/ 1032 w 1671"/>
                <a:gd name="T39" fmla="*/ 349 h 1589"/>
                <a:gd name="T40" fmla="*/ 911 w 1671"/>
                <a:gd name="T41" fmla="*/ 501 h 1589"/>
                <a:gd name="T42" fmla="*/ 894 w 1671"/>
                <a:gd name="T43" fmla="*/ 558 h 1589"/>
                <a:gd name="T44" fmla="*/ 959 w 1671"/>
                <a:gd name="T45" fmla="*/ 512 h 1589"/>
                <a:gd name="T46" fmla="*/ 988 w 1671"/>
                <a:gd name="T47" fmla="*/ 450 h 1589"/>
                <a:gd name="T48" fmla="*/ 1013 w 1671"/>
                <a:gd name="T49" fmla="*/ 384 h 1589"/>
                <a:gd name="T50" fmla="*/ 1069 w 1671"/>
                <a:gd name="T51" fmla="*/ 334 h 1589"/>
                <a:gd name="T52" fmla="*/ 1124 w 1671"/>
                <a:gd name="T53" fmla="*/ 305 h 1589"/>
                <a:gd name="T54" fmla="*/ 1203 w 1671"/>
                <a:gd name="T55" fmla="*/ 206 h 1589"/>
                <a:gd name="T56" fmla="*/ 1160 w 1671"/>
                <a:gd name="T57" fmla="*/ 200 h 1589"/>
                <a:gd name="T58" fmla="*/ 1053 w 1671"/>
                <a:gd name="T59" fmla="*/ 323 h 1589"/>
                <a:gd name="T60" fmla="*/ 1107 w 1671"/>
                <a:gd name="T61" fmla="*/ 121 h 1589"/>
                <a:gd name="T62" fmla="*/ 1159 w 1671"/>
                <a:gd name="T63" fmla="*/ 87 h 1589"/>
                <a:gd name="T64" fmla="*/ 1197 w 1671"/>
                <a:gd name="T65" fmla="*/ 64 h 1589"/>
                <a:gd name="T66" fmla="*/ 1248 w 1671"/>
                <a:gd name="T67" fmla="*/ 42 h 1589"/>
                <a:gd name="T68" fmla="*/ 1296 w 1671"/>
                <a:gd name="T69" fmla="*/ 29 h 1589"/>
                <a:gd name="T70" fmla="*/ 1324 w 1671"/>
                <a:gd name="T71" fmla="*/ 15 h 1589"/>
                <a:gd name="T72" fmla="*/ 1351 w 1671"/>
                <a:gd name="T73" fmla="*/ 30 h 1589"/>
                <a:gd name="T74" fmla="*/ 1313 w 1671"/>
                <a:gd name="T75" fmla="*/ 231 h 1589"/>
                <a:gd name="T76" fmla="*/ 1367 w 1671"/>
                <a:gd name="T77" fmla="*/ 263 h 1589"/>
                <a:gd name="T78" fmla="*/ 1449 w 1671"/>
                <a:gd name="T79" fmla="*/ 288 h 1589"/>
                <a:gd name="T80" fmla="*/ 1495 w 1671"/>
                <a:gd name="T81" fmla="*/ 316 h 1589"/>
                <a:gd name="T82" fmla="*/ 1609 w 1671"/>
                <a:gd name="T83" fmla="*/ 305 h 1589"/>
                <a:gd name="T84" fmla="*/ 1667 w 1671"/>
                <a:gd name="T85" fmla="*/ 339 h 1589"/>
                <a:gd name="T86" fmla="*/ 1632 w 1671"/>
                <a:gd name="T87" fmla="*/ 392 h 1589"/>
                <a:gd name="T88" fmla="*/ 1563 w 1671"/>
                <a:gd name="T89" fmla="*/ 412 h 1589"/>
                <a:gd name="T90" fmla="*/ 1561 w 1671"/>
                <a:gd name="T91" fmla="*/ 564 h 1589"/>
                <a:gd name="T92" fmla="*/ 1519 w 1671"/>
                <a:gd name="T93" fmla="*/ 626 h 1589"/>
                <a:gd name="T94" fmla="*/ 1488 w 1671"/>
                <a:gd name="T95" fmla="*/ 654 h 1589"/>
                <a:gd name="T96" fmla="*/ 1458 w 1671"/>
                <a:gd name="T97" fmla="*/ 667 h 1589"/>
                <a:gd name="T98" fmla="*/ 1434 w 1671"/>
                <a:gd name="T99" fmla="*/ 581 h 1589"/>
                <a:gd name="T100" fmla="*/ 1465 w 1671"/>
                <a:gd name="T101" fmla="*/ 500 h 1589"/>
                <a:gd name="T102" fmla="*/ 1431 w 1671"/>
                <a:gd name="T103" fmla="*/ 486 h 1589"/>
                <a:gd name="T104" fmla="*/ 1398 w 1671"/>
                <a:gd name="T105" fmla="*/ 559 h 1589"/>
                <a:gd name="T106" fmla="*/ 1431 w 1671"/>
                <a:gd name="T107" fmla="*/ 584 h 1589"/>
                <a:gd name="T108" fmla="*/ 1382 w 1671"/>
                <a:gd name="T109" fmla="*/ 668 h 1589"/>
                <a:gd name="T110" fmla="*/ 1316 w 1671"/>
                <a:gd name="T111" fmla="*/ 615 h 1589"/>
                <a:gd name="T112" fmla="*/ 1289 w 1671"/>
                <a:gd name="T113" fmla="*/ 511 h 1589"/>
                <a:gd name="T114" fmla="*/ 1310 w 1671"/>
                <a:gd name="T115" fmla="*/ 443 h 1589"/>
                <a:gd name="T116" fmla="*/ 1337 w 1671"/>
                <a:gd name="T117" fmla="*/ 383 h 1589"/>
                <a:gd name="T118" fmla="*/ 1223 w 1671"/>
                <a:gd name="T119" fmla="*/ 389 h 1589"/>
                <a:gd name="T120" fmla="*/ 1160 w 1671"/>
                <a:gd name="T121" fmla="*/ 422 h 1589"/>
                <a:gd name="T122" fmla="*/ 1068 w 1671"/>
                <a:gd name="T123" fmla="*/ 536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1" h="1589">
                  <a:moveTo>
                    <a:pt x="1053" y="556"/>
                  </a:moveTo>
                  <a:lnTo>
                    <a:pt x="1038" y="574"/>
                  </a:lnTo>
                  <a:lnTo>
                    <a:pt x="1023" y="593"/>
                  </a:lnTo>
                  <a:lnTo>
                    <a:pt x="1009" y="611"/>
                  </a:lnTo>
                  <a:lnTo>
                    <a:pt x="994" y="630"/>
                  </a:lnTo>
                  <a:lnTo>
                    <a:pt x="979" y="649"/>
                  </a:lnTo>
                  <a:lnTo>
                    <a:pt x="964" y="668"/>
                  </a:lnTo>
                  <a:lnTo>
                    <a:pt x="949" y="686"/>
                  </a:lnTo>
                  <a:lnTo>
                    <a:pt x="934" y="705"/>
                  </a:lnTo>
                  <a:lnTo>
                    <a:pt x="936" y="711"/>
                  </a:lnTo>
                  <a:lnTo>
                    <a:pt x="940" y="718"/>
                  </a:lnTo>
                  <a:lnTo>
                    <a:pt x="944" y="729"/>
                  </a:lnTo>
                  <a:lnTo>
                    <a:pt x="948" y="740"/>
                  </a:lnTo>
                  <a:lnTo>
                    <a:pt x="947" y="748"/>
                  </a:lnTo>
                  <a:lnTo>
                    <a:pt x="946" y="756"/>
                  </a:lnTo>
                  <a:lnTo>
                    <a:pt x="945" y="766"/>
                  </a:lnTo>
                  <a:lnTo>
                    <a:pt x="944" y="775"/>
                  </a:lnTo>
                  <a:lnTo>
                    <a:pt x="929" y="797"/>
                  </a:lnTo>
                  <a:lnTo>
                    <a:pt x="915" y="817"/>
                  </a:lnTo>
                  <a:lnTo>
                    <a:pt x="899" y="839"/>
                  </a:lnTo>
                  <a:lnTo>
                    <a:pt x="884" y="860"/>
                  </a:lnTo>
                  <a:lnTo>
                    <a:pt x="868" y="882"/>
                  </a:lnTo>
                  <a:lnTo>
                    <a:pt x="852" y="903"/>
                  </a:lnTo>
                  <a:lnTo>
                    <a:pt x="834" y="923"/>
                  </a:lnTo>
                  <a:lnTo>
                    <a:pt x="818" y="944"/>
                  </a:lnTo>
                  <a:lnTo>
                    <a:pt x="801" y="965"/>
                  </a:lnTo>
                  <a:lnTo>
                    <a:pt x="784" y="987"/>
                  </a:lnTo>
                  <a:lnTo>
                    <a:pt x="765" y="1007"/>
                  </a:lnTo>
                  <a:lnTo>
                    <a:pt x="748" y="1028"/>
                  </a:lnTo>
                  <a:lnTo>
                    <a:pt x="729" y="1049"/>
                  </a:lnTo>
                  <a:lnTo>
                    <a:pt x="712" y="1070"/>
                  </a:lnTo>
                  <a:lnTo>
                    <a:pt x="694" y="1092"/>
                  </a:lnTo>
                  <a:lnTo>
                    <a:pt x="675" y="1112"/>
                  </a:lnTo>
                  <a:lnTo>
                    <a:pt x="652" y="1142"/>
                  </a:lnTo>
                  <a:lnTo>
                    <a:pt x="629" y="1172"/>
                  </a:lnTo>
                  <a:lnTo>
                    <a:pt x="606" y="1203"/>
                  </a:lnTo>
                  <a:lnTo>
                    <a:pt x="583" y="1233"/>
                  </a:lnTo>
                  <a:lnTo>
                    <a:pt x="560" y="1264"/>
                  </a:lnTo>
                  <a:lnTo>
                    <a:pt x="537" y="1294"/>
                  </a:lnTo>
                  <a:lnTo>
                    <a:pt x="513" y="1324"/>
                  </a:lnTo>
                  <a:lnTo>
                    <a:pt x="488" y="1354"/>
                  </a:lnTo>
                  <a:lnTo>
                    <a:pt x="464" y="1384"/>
                  </a:lnTo>
                  <a:lnTo>
                    <a:pt x="440" y="1414"/>
                  </a:lnTo>
                  <a:lnTo>
                    <a:pt x="415" y="1443"/>
                  </a:lnTo>
                  <a:lnTo>
                    <a:pt x="389" y="1472"/>
                  </a:lnTo>
                  <a:lnTo>
                    <a:pt x="363" y="1499"/>
                  </a:lnTo>
                  <a:lnTo>
                    <a:pt x="336" y="1527"/>
                  </a:lnTo>
                  <a:lnTo>
                    <a:pt x="310" y="1555"/>
                  </a:lnTo>
                  <a:lnTo>
                    <a:pt x="282" y="1581"/>
                  </a:lnTo>
                  <a:lnTo>
                    <a:pt x="274" y="1583"/>
                  </a:lnTo>
                  <a:lnTo>
                    <a:pt x="265" y="1586"/>
                  </a:lnTo>
                  <a:lnTo>
                    <a:pt x="256" y="1587"/>
                  </a:lnTo>
                  <a:lnTo>
                    <a:pt x="245" y="1588"/>
                  </a:lnTo>
                  <a:lnTo>
                    <a:pt x="235" y="1589"/>
                  </a:lnTo>
                  <a:lnTo>
                    <a:pt x="225" y="1589"/>
                  </a:lnTo>
                  <a:lnTo>
                    <a:pt x="213" y="1589"/>
                  </a:lnTo>
                  <a:lnTo>
                    <a:pt x="203" y="1589"/>
                  </a:lnTo>
                  <a:lnTo>
                    <a:pt x="191" y="1589"/>
                  </a:lnTo>
                  <a:lnTo>
                    <a:pt x="170" y="1582"/>
                  </a:lnTo>
                  <a:lnTo>
                    <a:pt x="150" y="1574"/>
                  </a:lnTo>
                  <a:lnTo>
                    <a:pt x="130" y="1565"/>
                  </a:lnTo>
                  <a:lnTo>
                    <a:pt x="112" y="1555"/>
                  </a:lnTo>
                  <a:lnTo>
                    <a:pt x="92" y="1543"/>
                  </a:lnTo>
                  <a:lnTo>
                    <a:pt x="74" y="1530"/>
                  </a:lnTo>
                  <a:lnTo>
                    <a:pt x="56" y="1514"/>
                  </a:lnTo>
                  <a:lnTo>
                    <a:pt x="38" y="1496"/>
                  </a:lnTo>
                  <a:lnTo>
                    <a:pt x="30" y="1482"/>
                  </a:lnTo>
                  <a:lnTo>
                    <a:pt x="22" y="1468"/>
                  </a:lnTo>
                  <a:lnTo>
                    <a:pt x="16" y="1453"/>
                  </a:lnTo>
                  <a:lnTo>
                    <a:pt x="10" y="1437"/>
                  </a:lnTo>
                  <a:lnTo>
                    <a:pt x="6" y="1421"/>
                  </a:lnTo>
                  <a:lnTo>
                    <a:pt x="2" y="1405"/>
                  </a:lnTo>
                  <a:lnTo>
                    <a:pt x="1" y="1388"/>
                  </a:lnTo>
                  <a:lnTo>
                    <a:pt x="0" y="1370"/>
                  </a:lnTo>
                  <a:lnTo>
                    <a:pt x="3" y="1356"/>
                  </a:lnTo>
                  <a:lnTo>
                    <a:pt x="9" y="1344"/>
                  </a:lnTo>
                  <a:lnTo>
                    <a:pt x="17" y="1331"/>
                  </a:lnTo>
                  <a:lnTo>
                    <a:pt x="24" y="1317"/>
                  </a:lnTo>
                  <a:lnTo>
                    <a:pt x="60" y="1270"/>
                  </a:lnTo>
                  <a:lnTo>
                    <a:pt x="94" y="1222"/>
                  </a:lnTo>
                  <a:lnTo>
                    <a:pt x="131" y="1172"/>
                  </a:lnTo>
                  <a:lnTo>
                    <a:pt x="168" y="1121"/>
                  </a:lnTo>
                  <a:lnTo>
                    <a:pt x="205" y="1071"/>
                  </a:lnTo>
                  <a:lnTo>
                    <a:pt x="243" y="1020"/>
                  </a:lnTo>
                  <a:lnTo>
                    <a:pt x="281" y="969"/>
                  </a:lnTo>
                  <a:lnTo>
                    <a:pt x="320" y="919"/>
                  </a:lnTo>
                  <a:lnTo>
                    <a:pt x="361" y="869"/>
                  </a:lnTo>
                  <a:lnTo>
                    <a:pt x="401" y="820"/>
                  </a:lnTo>
                  <a:lnTo>
                    <a:pt x="442" y="771"/>
                  </a:lnTo>
                  <a:lnTo>
                    <a:pt x="485" y="724"/>
                  </a:lnTo>
                  <a:lnTo>
                    <a:pt x="529" y="678"/>
                  </a:lnTo>
                  <a:lnTo>
                    <a:pt x="574" y="634"/>
                  </a:lnTo>
                  <a:lnTo>
                    <a:pt x="619" y="592"/>
                  </a:lnTo>
                  <a:lnTo>
                    <a:pt x="666" y="551"/>
                  </a:lnTo>
                  <a:lnTo>
                    <a:pt x="674" y="551"/>
                  </a:lnTo>
                  <a:lnTo>
                    <a:pt x="681" y="551"/>
                  </a:lnTo>
                  <a:lnTo>
                    <a:pt x="689" y="551"/>
                  </a:lnTo>
                  <a:lnTo>
                    <a:pt x="696" y="551"/>
                  </a:lnTo>
                  <a:lnTo>
                    <a:pt x="704" y="551"/>
                  </a:lnTo>
                  <a:lnTo>
                    <a:pt x="712" y="550"/>
                  </a:lnTo>
                  <a:lnTo>
                    <a:pt x="720" y="550"/>
                  </a:lnTo>
                  <a:lnTo>
                    <a:pt x="729" y="549"/>
                  </a:lnTo>
                  <a:lnTo>
                    <a:pt x="749" y="526"/>
                  </a:lnTo>
                  <a:lnTo>
                    <a:pt x="769" y="503"/>
                  </a:lnTo>
                  <a:lnTo>
                    <a:pt x="788" y="480"/>
                  </a:lnTo>
                  <a:lnTo>
                    <a:pt x="808" y="457"/>
                  </a:lnTo>
                  <a:lnTo>
                    <a:pt x="827" y="433"/>
                  </a:lnTo>
                  <a:lnTo>
                    <a:pt x="847" y="409"/>
                  </a:lnTo>
                  <a:lnTo>
                    <a:pt x="866" y="384"/>
                  </a:lnTo>
                  <a:lnTo>
                    <a:pt x="887" y="361"/>
                  </a:lnTo>
                  <a:lnTo>
                    <a:pt x="907" y="337"/>
                  </a:lnTo>
                  <a:lnTo>
                    <a:pt x="928" y="313"/>
                  </a:lnTo>
                  <a:lnTo>
                    <a:pt x="947" y="289"/>
                  </a:lnTo>
                  <a:lnTo>
                    <a:pt x="968" y="266"/>
                  </a:lnTo>
                  <a:lnTo>
                    <a:pt x="989" y="242"/>
                  </a:lnTo>
                  <a:lnTo>
                    <a:pt x="1011" y="219"/>
                  </a:lnTo>
                  <a:lnTo>
                    <a:pt x="1031" y="196"/>
                  </a:lnTo>
                  <a:lnTo>
                    <a:pt x="1053" y="174"/>
                  </a:lnTo>
                  <a:lnTo>
                    <a:pt x="1053" y="323"/>
                  </a:lnTo>
                  <a:lnTo>
                    <a:pt x="1032" y="349"/>
                  </a:lnTo>
                  <a:lnTo>
                    <a:pt x="1012" y="374"/>
                  </a:lnTo>
                  <a:lnTo>
                    <a:pt x="991" y="398"/>
                  </a:lnTo>
                  <a:lnTo>
                    <a:pt x="971" y="424"/>
                  </a:lnTo>
                  <a:lnTo>
                    <a:pt x="951" y="449"/>
                  </a:lnTo>
                  <a:lnTo>
                    <a:pt x="931" y="474"/>
                  </a:lnTo>
                  <a:lnTo>
                    <a:pt x="911" y="501"/>
                  </a:lnTo>
                  <a:lnTo>
                    <a:pt x="892" y="526"/>
                  </a:lnTo>
                  <a:lnTo>
                    <a:pt x="887" y="534"/>
                  </a:lnTo>
                  <a:lnTo>
                    <a:pt x="879" y="542"/>
                  </a:lnTo>
                  <a:lnTo>
                    <a:pt x="883" y="549"/>
                  </a:lnTo>
                  <a:lnTo>
                    <a:pt x="888" y="554"/>
                  </a:lnTo>
                  <a:lnTo>
                    <a:pt x="894" y="558"/>
                  </a:lnTo>
                  <a:lnTo>
                    <a:pt x="900" y="563"/>
                  </a:lnTo>
                  <a:lnTo>
                    <a:pt x="913" y="561"/>
                  </a:lnTo>
                  <a:lnTo>
                    <a:pt x="924" y="547"/>
                  </a:lnTo>
                  <a:lnTo>
                    <a:pt x="936" y="534"/>
                  </a:lnTo>
                  <a:lnTo>
                    <a:pt x="947" y="523"/>
                  </a:lnTo>
                  <a:lnTo>
                    <a:pt x="959" y="512"/>
                  </a:lnTo>
                  <a:lnTo>
                    <a:pt x="970" y="501"/>
                  </a:lnTo>
                  <a:lnTo>
                    <a:pt x="981" y="489"/>
                  </a:lnTo>
                  <a:lnTo>
                    <a:pt x="989" y="477"/>
                  </a:lnTo>
                  <a:lnTo>
                    <a:pt x="997" y="463"/>
                  </a:lnTo>
                  <a:lnTo>
                    <a:pt x="991" y="457"/>
                  </a:lnTo>
                  <a:lnTo>
                    <a:pt x="988" y="450"/>
                  </a:lnTo>
                  <a:lnTo>
                    <a:pt x="985" y="443"/>
                  </a:lnTo>
                  <a:lnTo>
                    <a:pt x="984" y="436"/>
                  </a:lnTo>
                  <a:lnTo>
                    <a:pt x="990" y="422"/>
                  </a:lnTo>
                  <a:lnTo>
                    <a:pt x="997" y="409"/>
                  </a:lnTo>
                  <a:lnTo>
                    <a:pt x="1004" y="396"/>
                  </a:lnTo>
                  <a:lnTo>
                    <a:pt x="1013" y="384"/>
                  </a:lnTo>
                  <a:lnTo>
                    <a:pt x="1022" y="373"/>
                  </a:lnTo>
                  <a:lnTo>
                    <a:pt x="1031" y="363"/>
                  </a:lnTo>
                  <a:lnTo>
                    <a:pt x="1042" y="353"/>
                  </a:lnTo>
                  <a:lnTo>
                    <a:pt x="1053" y="344"/>
                  </a:lnTo>
                  <a:lnTo>
                    <a:pt x="1061" y="338"/>
                  </a:lnTo>
                  <a:lnTo>
                    <a:pt x="1069" y="334"/>
                  </a:lnTo>
                  <a:lnTo>
                    <a:pt x="1079" y="328"/>
                  </a:lnTo>
                  <a:lnTo>
                    <a:pt x="1087" y="323"/>
                  </a:lnTo>
                  <a:lnTo>
                    <a:pt x="1096" y="319"/>
                  </a:lnTo>
                  <a:lnTo>
                    <a:pt x="1105" y="314"/>
                  </a:lnTo>
                  <a:lnTo>
                    <a:pt x="1114" y="310"/>
                  </a:lnTo>
                  <a:lnTo>
                    <a:pt x="1124" y="305"/>
                  </a:lnTo>
                  <a:lnTo>
                    <a:pt x="1140" y="288"/>
                  </a:lnTo>
                  <a:lnTo>
                    <a:pt x="1153" y="272"/>
                  </a:lnTo>
                  <a:lnTo>
                    <a:pt x="1166" y="254"/>
                  </a:lnTo>
                  <a:lnTo>
                    <a:pt x="1179" y="238"/>
                  </a:lnTo>
                  <a:lnTo>
                    <a:pt x="1190" y="222"/>
                  </a:lnTo>
                  <a:lnTo>
                    <a:pt x="1203" y="206"/>
                  </a:lnTo>
                  <a:lnTo>
                    <a:pt x="1216" y="191"/>
                  </a:lnTo>
                  <a:lnTo>
                    <a:pt x="1228" y="176"/>
                  </a:lnTo>
                  <a:lnTo>
                    <a:pt x="1216" y="158"/>
                  </a:lnTo>
                  <a:lnTo>
                    <a:pt x="1197" y="159"/>
                  </a:lnTo>
                  <a:lnTo>
                    <a:pt x="1179" y="179"/>
                  </a:lnTo>
                  <a:lnTo>
                    <a:pt x="1160" y="200"/>
                  </a:lnTo>
                  <a:lnTo>
                    <a:pt x="1142" y="221"/>
                  </a:lnTo>
                  <a:lnTo>
                    <a:pt x="1125" y="240"/>
                  </a:lnTo>
                  <a:lnTo>
                    <a:pt x="1106" y="261"/>
                  </a:lnTo>
                  <a:lnTo>
                    <a:pt x="1089" y="282"/>
                  </a:lnTo>
                  <a:lnTo>
                    <a:pt x="1070" y="303"/>
                  </a:lnTo>
                  <a:lnTo>
                    <a:pt x="1053" y="323"/>
                  </a:lnTo>
                  <a:lnTo>
                    <a:pt x="1053" y="174"/>
                  </a:lnTo>
                  <a:lnTo>
                    <a:pt x="1064" y="163"/>
                  </a:lnTo>
                  <a:lnTo>
                    <a:pt x="1075" y="152"/>
                  </a:lnTo>
                  <a:lnTo>
                    <a:pt x="1085" y="141"/>
                  </a:lnTo>
                  <a:lnTo>
                    <a:pt x="1097" y="131"/>
                  </a:lnTo>
                  <a:lnTo>
                    <a:pt x="1107" y="121"/>
                  </a:lnTo>
                  <a:lnTo>
                    <a:pt x="1119" y="110"/>
                  </a:lnTo>
                  <a:lnTo>
                    <a:pt x="1130" y="101"/>
                  </a:lnTo>
                  <a:lnTo>
                    <a:pt x="1142" y="91"/>
                  </a:lnTo>
                  <a:lnTo>
                    <a:pt x="1147" y="90"/>
                  </a:lnTo>
                  <a:lnTo>
                    <a:pt x="1153" y="88"/>
                  </a:lnTo>
                  <a:lnTo>
                    <a:pt x="1159" y="87"/>
                  </a:lnTo>
                  <a:lnTo>
                    <a:pt x="1162" y="80"/>
                  </a:lnTo>
                  <a:lnTo>
                    <a:pt x="1170" y="78"/>
                  </a:lnTo>
                  <a:lnTo>
                    <a:pt x="1177" y="75"/>
                  </a:lnTo>
                  <a:lnTo>
                    <a:pt x="1183" y="71"/>
                  </a:lnTo>
                  <a:lnTo>
                    <a:pt x="1190" y="68"/>
                  </a:lnTo>
                  <a:lnTo>
                    <a:pt x="1197" y="64"/>
                  </a:lnTo>
                  <a:lnTo>
                    <a:pt x="1205" y="61"/>
                  </a:lnTo>
                  <a:lnTo>
                    <a:pt x="1215" y="60"/>
                  </a:lnTo>
                  <a:lnTo>
                    <a:pt x="1224" y="58"/>
                  </a:lnTo>
                  <a:lnTo>
                    <a:pt x="1227" y="53"/>
                  </a:lnTo>
                  <a:lnTo>
                    <a:pt x="1241" y="43"/>
                  </a:lnTo>
                  <a:lnTo>
                    <a:pt x="1248" y="42"/>
                  </a:lnTo>
                  <a:lnTo>
                    <a:pt x="1256" y="40"/>
                  </a:lnTo>
                  <a:lnTo>
                    <a:pt x="1264" y="38"/>
                  </a:lnTo>
                  <a:lnTo>
                    <a:pt x="1272" y="35"/>
                  </a:lnTo>
                  <a:lnTo>
                    <a:pt x="1280" y="32"/>
                  </a:lnTo>
                  <a:lnTo>
                    <a:pt x="1288" y="30"/>
                  </a:lnTo>
                  <a:lnTo>
                    <a:pt x="1296" y="29"/>
                  </a:lnTo>
                  <a:lnTo>
                    <a:pt x="1304" y="27"/>
                  </a:lnTo>
                  <a:lnTo>
                    <a:pt x="1308" y="24"/>
                  </a:lnTo>
                  <a:lnTo>
                    <a:pt x="1311" y="22"/>
                  </a:lnTo>
                  <a:lnTo>
                    <a:pt x="1315" y="19"/>
                  </a:lnTo>
                  <a:lnTo>
                    <a:pt x="1319" y="17"/>
                  </a:lnTo>
                  <a:lnTo>
                    <a:pt x="1324" y="15"/>
                  </a:lnTo>
                  <a:lnTo>
                    <a:pt x="1329" y="12"/>
                  </a:lnTo>
                  <a:lnTo>
                    <a:pt x="1334" y="10"/>
                  </a:lnTo>
                  <a:lnTo>
                    <a:pt x="1340" y="8"/>
                  </a:lnTo>
                  <a:lnTo>
                    <a:pt x="1342" y="0"/>
                  </a:lnTo>
                  <a:lnTo>
                    <a:pt x="1352" y="0"/>
                  </a:lnTo>
                  <a:lnTo>
                    <a:pt x="1351" y="30"/>
                  </a:lnTo>
                  <a:lnTo>
                    <a:pt x="1349" y="62"/>
                  </a:lnTo>
                  <a:lnTo>
                    <a:pt x="1347" y="96"/>
                  </a:lnTo>
                  <a:lnTo>
                    <a:pt x="1342" y="131"/>
                  </a:lnTo>
                  <a:lnTo>
                    <a:pt x="1336" y="167"/>
                  </a:lnTo>
                  <a:lnTo>
                    <a:pt x="1326" y="200"/>
                  </a:lnTo>
                  <a:lnTo>
                    <a:pt x="1313" y="231"/>
                  </a:lnTo>
                  <a:lnTo>
                    <a:pt x="1294" y="259"/>
                  </a:lnTo>
                  <a:lnTo>
                    <a:pt x="1299" y="267"/>
                  </a:lnTo>
                  <a:lnTo>
                    <a:pt x="1315" y="265"/>
                  </a:lnTo>
                  <a:lnTo>
                    <a:pt x="1332" y="262"/>
                  </a:lnTo>
                  <a:lnTo>
                    <a:pt x="1349" y="262"/>
                  </a:lnTo>
                  <a:lnTo>
                    <a:pt x="1367" y="263"/>
                  </a:lnTo>
                  <a:lnTo>
                    <a:pt x="1383" y="266"/>
                  </a:lnTo>
                  <a:lnTo>
                    <a:pt x="1400" y="269"/>
                  </a:lnTo>
                  <a:lnTo>
                    <a:pt x="1416" y="274"/>
                  </a:lnTo>
                  <a:lnTo>
                    <a:pt x="1431" y="280"/>
                  </a:lnTo>
                  <a:lnTo>
                    <a:pt x="1440" y="283"/>
                  </a:lnTo>
                  <a:lnTo>
                    <a:pt x="1449" y="288"/>
                  </a:lnTo>
                  <a:lnTo>
                    <a:pt x="1458" y="291"/>
                  </a:lnTo>
                  <a:lnTo>
                    <a:pt x="1466" y="296"/>
                  </a:lnTo>
                  <a:lnTo>
                    <a:pt x="1474" y="300"/>
                  </a:lnTo>
                  <a:lnTo>
                    <a:pt x="1481" y="306"/>
                  </a:lnTo>
                  <a:lnTo>
                    <a:pt x="1488" y="311"/>
                  </a:lnTo>
                  <a:lnTo>
                    <a:pt x="1495" y="316"/>
                  </a:lnTo>
                  <a:lnTo>
                    <a:pt x="1513" y="310"/>
                  </a:lnTo>
                  <a:lnTo>
                    <a:pt x="1533" y="305"/>
                  </a:lnTo>
                  <a:lnTo>
                    <a:pt x="1552" y="303"/>
                  </a:lnTo>
                  <a:lnTo>
                    <a:pt x="1571" y="301"/>
                  </a:lnTo>
                  <a:lnTo>
                    <a:pt x="1590" y="303"/>
                  </a:lnTo>
                  <a:lnTo>
                    <a:pt x="1609" y="305"/>
                  </a:lnTo>
                  <a:lnTo>
                    <a:pt x="1627" y="310"/>
                  </a:lnTo>
                  <a:lnTo>
                    <a:pt x="1646" y="316"/>
                  </a:lnTo>
                  <a:lnTo>
                    <a:pt x="1655" y="323"/>
                  </a:lnTo>
                  <a:lnTo>
                    <a:pt x="1659" y="328"/>
                  </a:lnTo>
                  <a:lnTo>
                    <a:pt x="1664" y="333"/>
                  </a:lnTo>
                  <a:lnTo>
                    <a:pt x="1667" y="339"/>
                  </a:lnTo>
                  <a:lnTo>
                    <a:pt x="1671" y="348"/>
                  </a:lnTo>
                  <a:lnTo>
                    <a:pt x="1671" y="356"/>
                  </a:lnTo>
                  <a:lnTo>
                    <a:pt x="1662" y="373"/>
                  </a:lnTo>
                  <a:lnTo>
                    <a:pt x="1651" y="383"/>
                  </a:lnTo>
                  <a:lnTo>
                    <a:pt x="1642" y="388"/>
                  </a:lnTo>
                  <a:lnTo>
                    <a:pt x="1632" y="392"/>
                  </a:lnTo>
                  <a:lnTo>
                    <a:pt x="1620" y="395"/>
                  </a:lnTo>
                  <a:lnTo>
                    <a:pt x="1609" y="398"/>
                  </a:lnTo>
                  <a:lnTo>
                    <a:pt x="1597" y="401"/>
                  </a:lnTo>
                  <a:lnTo>
                    <a:pt x="1586" y="404"/>
                  </a:lnTo>
                  <a:lnTo>
                    <a:pt x="1574" y="407"/>
                  </a:lnTo>
                  <a:lnTo>
                    <a:pt x="1563" y="412"/>
                  </a:lnTo>
                  <a:lnTo>
                    <a:pt x="1571" y="436"/>
                  </a:lnTo>
                  <a:lnTo>
                    <a:pt x="1574" y="462"/>
                  </a:lnTo>
                  <a:lnTo>
                    <a:pt x="1575" y="488"/>
                  </a:lnTo>
                  <a:lnTo>
                    <a:pt x="1574" y="513"/>
                  </a:lnTo>
                  <a:lnTo>
                    <a:pt x="1568" y="540"/>
                  </a:lnTo>
                  <a:lnTo>
                    <a:pt x="1561" y="564"/>
                  </a:lnTo>
                  <a:lnTo>
                    <a:pt x="1551" y="588"/>
                  </a:lnTo>
                  <a:lnTo>
                    <a:pt x="1540" y="609"/>
                  </a:lnTo>
                  <a:lnTo>
                    <a:pt x="1534" y="612"/>
                  </a:lnTo>
                  <a:lnTo>
                    <a:pt x="1529" y="616"/>
                  </a:lnTo>
                  <a:lnTo>
                    <a:pt x="1523" y="620"/>
                  </a:lnTo>
                  <a:lnTo>
                    <a:pt x="1519" y="626"/>
                  </a:lnTo>
                  <a:lnTo>
                    <a:pt x="1513" y="631"/>
                  </a:lnTo>
                  <a:lnTo>
                    <a:pt x="1507" y="638"/>
                  </a:lnTo>
                  <a:lnTo>
                    <a:pt x="1502" y="644"/>
                  </a:lnTo>
                  <a:lnTo>
                    <a:pt x="1495" y="650"/>
                  </a:lnTo>
                  <a:lnTo>
                    <a:pt x="1491" y="652"/>
                  </a:lnTo>
                  <a:lnTo>
                    <a:pt x="1488" y="654"/>
                  </a:lnTo>
                  <a:lnTo>
                    <a:pt x="1484" y="655"/>
                  </a:lnTo>
                  <a:lnTo>
                    <a:pt x="1480" y="657"/>
                  </a:lnTo>
                  <a:lnTo>
                    <a:pt x="1474" y="660"/>
                  </a:lnTo>
                  <a:lnTo>
                    <a:pt x="1469" y="661"/>
                  </a:lnTo>
                  <a:lnTo>
                    <a:pt x="1463" y="664"/>
                  </a:lnTo>
                  <a:lnTo>
                    <a:pt x="1458" y="667"/>
                  </a:lnTo>
                  <a:lnTo>
                    <a:pt x="1451" y="669"/>
                  </a:lnTo>
                  <a:lnTo>
                    <a:pt x="1445" y="671"/>
                  </a:lnTo>
                  <a:lnTo>
                    <a:pt x="1438" y="672"/>
                  </a:lnTo>
                  <a:lnTo>
                    <a:pt x="1431" y="673"/>
                  </a:lnTo>
                  <a:lnTo>
                    <a:pt x="1431" y="584"/>
                  </a:lnTo>
                  <a:lnTo>
                    <a:pt x="1434" y="581"/>
                  </a:lnTo>
                  <a:lnTo>
                    <a:pt x="1436" y="580"/>
                  </a:lnTo>
                  <a:lnTo>
                    <a:pt x="1438" y="578"/>
                  </a:lnTo>
                  <a:lnTo>
                    <a:pt x="1442" y="577"/>
                  </a:lnTo>
                  <a:lnTo>
                    <a:pt x="1453" y="553"/>
                  </a:lnTo>
                  <a:lnTo>
                    <a:pt x="1461" y="526"/>
                  </a:lnTo>
                  <a:lnTo>
                    <a:pt x="1465" y="500"/>
                  </a:lnTo>
                  <a:lnTo>
                    <a:pt x="1461" y="473"/>
                  </a:lnTo>
                  <a:lnTo>
                    <a:pt x="1458" y="466"/>
                  </a:lnTo>
                  <a:lnTo>
                    <a:pt x="1450" y="471"/>
                  </a:lnTo>
                  <a:lnTo>
                    <a:pt x="1443" y="475"/>
                  </a:lnTo>
                  <a:lnTo>
                    <a:pt x="1437" y="481"/>
                  </a:lnTo>
                  <a:lnTo>
                    <a:pt x="1431" y="486"/>
                  </a:lnTo>
                  <a:lnTo>
                    <a:pt x="1427" y="493"/>
                  </a:lnTo>
                  <a:lnTo>
                    <a:pt x="1421" y="500"/>
                  </a:lnTo>
                  <a:lnTo>
                    <a:pt x="1416" y="506"/>
                  </a:lnTo>
                  <a:lnTo>
                    <a:pt x="1410" y="513"/>
                  </a:lnTo>
                  <a:lnTo>
                    <a:pt x="1402" y="535"/>
                  </a:lnTo>
                  <a:lnTo>
                    <a:pt x="1398" y="559"/>
                  </a:lnTo>
                  <a:lnTo>
                    <a:pt x="1398" y="581"/>
                  </a:lnTo>
                  <a:lnTo>
                    <a:pt x="1406" y="602"/>
                  </a:lnTo>
                  <a:lnTo>
                    <a:pt x="1414" y="600"/>
                  </a:lnTo>
                  <a:lnTo>
                    <a:pt x="1421" y="595"/>
                  </a:lnTo>
                  <a:lnTo>
                    <a:pt x="1427" y="589"/>
                  </a:lnTo>
                  <a:lnTo>
                    <a:pt x="1431" y="584"/>
                  </a:lnTo>
                  <a:lnTo>
                    <a:pt x="1431" y="673"/>
                  </a:lnTo>
                  <a:lnTo>
                    <a:pt x="1421" y="675"/>
                  </a:lnTo>
                  <a:lnTo>
                    <a:pt x="1410" y="673"/>
                  </a:lnTo>
                  <a:lnTo>
                    <a:pt x="1400" y="672"/>
                  </a:lnTo>
                  <a:lnTo>
                    <a:pt x="1391" y="671"/>
                  </a:lnTo>
                  <a:lnTo>
                    <a:pt x="1382" y="668"/>
                  </a:lnTo>
                  <a:lnTo>
                    <a:pt x="1372" y="665"/>
                  </a:lnTo>
                  <a:lnTo>
                    <a:pt x="1363" y="662"/>
                  </a:lnTo>
                  <a:lnTo>
                    <a:pt x="1355" y="659"/>
                  </a:lnTo>
                  <a:lnTo>
                    <a:pt x="1341" y="646"/>
                  </a:lnTo>
                  <a:lnTo>
                    <a:pt x="1327" y="631"/>
                  </a:lnTo>
                  <a:lnTo>
                    <a:pt x="1316" y="615"/>
                  </a:lnTo>
                  <a:lnTo>
                    <a:pt x="1306" y="599"/>
                  </a:lnTo>
                  <a:lnTo>
                    <a:pt x="1298" y="580"/>
                  </a:lnTo>
                  <a:lnTo>
                    <a:pt x="1292" y="561"/>
                  </a:lnTo>
                  <a:lnTo>
                    <a:pt x="1289" y="541"/>
                  </a:lnTo>
                  <a:lnTo>
                    <a:pt x="1289" y="519"/>
                  </a:lnTo>
                  <a:lnTo>
                    <a:pt x="1289" y="511"/>
                  </a:lnTo>
                  <a:lnTo>
                    <a:pt x="1292" y="502"/>
                  </a:lnTo>
                  <a:lnTo>
                    <a:pt x="1295" y="493"/>
                  </a:lnTo>
                  <a:lnTo>
                    <a:pt x="1294" y="482"/>
                  </a:lnTo>
                  <a:lnTo>
                    <a:pt x="1299" y="468"/>
                  </a:lnTo>
                  <a:lnTo>
                    <a:pt x="1304" y="456"/>
                  </a:lnTo>
                  <a:lnTo>
                    <a:pt x="1310" y="443"/>
                  </a:lnTo>
                  <a:lnTo>
                    <a:pt x="1318" y="432"/>
                  </a:lnTo>
                  <a:lnTo>
                    <a:pt x="1325" y="420"/>
                  </a:lnTo>
                  <a:lnTo>
                    <a:pt x="1334" y="409"/>
                  </a:lnTo>
                  <a:lnTo>
                    <a:pt x="1344" y="397"/>
                  </a:lnTo>
                  <a:lnTo>
                    <a:pt x="1355" y="386"/>
                  </a:lnTo>
                  <a:lnTo>
                    <a:pt x="1337" y="383"/>
                  </a:lnTo>
                  <a:lnTo>
                    <a:pt x="1318" y="383"/>
                  </a:lnTo>
                  <a:lnTo>
                    <a:pt x="1299" y="383"/>
                  </a:lnTo>
                  <a:lnTo>
                    <a:pt x="1280" y="383"/>
                  </a:lnTo>
                  <a:lnTo>
                    <a:pt x="1261" y="384"/>
                  </a:lnTo>
                  <a:lnTo>
                    <a:pt x="1241" y="387"/>
                  </a:lnTo>
                  <a:lnTo>
                    <a:pt x="1223" y="389"/>
                  </a:lnTo>
                  <a:lnTo>
                    <a:pt x="1203" y="391"/>
                  </a:lnTo>
                  <a:lnTo>
                    <a:pt x="1196" y="392"/>
                  </a:lnTo>
                  <a:lnTo>
                    <a:pt x="1188" y="395"/>
                  </a:lnTo>
                  <a:lnTo>
                    <a:pt x="1181" y="397"/>
                  </a:lnTo>
                  <a:lnTo>
                    <a:pt x="1175" y="403"/>
                  </a:lnTo>
                  <a:lnTo>
                    <a:pt x="1160" y="422"/>
                  </a:lnTo>
                  <a:lnTo>
                    <a:pt x="1145" y="441"/>
                  </a:lnTo>
                  <a:lnTo>
                    <a:pt x="1130" y="460"/>
                  </a:lnTo>
                  <a:lnTo>
                    <a:pt x="1115" y="479"/>
                  </a:lnTo>
                  <a:lnTo>
                    <a:pt x="1099" y="498"/>
                  </a:lnTo>
                  <a:lnTo>
                    <a:pt x="1084" y="518"/>
                  </a:lnTo>
                  <a:lnTo>
                    <a:pt x="1068" y="536"/>
                  </a:lnTo>
                  <a:lnTo>
                    <a:pt x="1053" y="5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7"/>
            <p:cNvSpPr>
              <a:spLocks/>
            </p:cNvSpPr>
            <p:nvPr>
              <p:custDataLst>
                <p:tags r:id="rId11"/>
              </p:custDataLst>
            </p:nvPr>
          </p:nvSpPr>
          <p:spPr bwMode="auto">
            <a:xfrm>
              <a:off x="3157" y="3294"/>
              <a:ext cx="449" cy="502"/>
            </a:xfrm>
            <a:custGeom>
              <a:avLst/>
              <a:gdLst>
                <a:gd name="T0" fmla="*/ 174 w 898"/>
                <a:gd name="T1" fmla="*/ 1001 h 1003"/>
                <a:gd name="T2" fmla="*/ 158 w 898"/>
                <a:gd name="T3" fmla="*/ 995 h 1003"/>
                <a:gd name="T4" fmla="*/ 141 w 898"/>
                <a:gd name="T5" fmla="*/ 988 h 1003"/>
                <a:gd name="T6" fmla="*/ 122 w 898"/>
                <a:gd name="T7" fmla="*/ 982 h 1003"/>
                <a:gd name="T8" fmla="*/ 102 w 898"/>
                <a:gd name="T9" fmla="*/ 971 h 1003"/>
                <a:gd name="T10" fmla="*/ 81 w 898"/>
                <a:gd name="T11" fmla="*/ 957 h 1003"/>
                <a:gd name="T12" fmla="*/ 60 w 898"/>
                <a:gd name="T13" fmla="*/ 942 h 1003"/>
                <a:gd name="T14" fmla="*/ 39 w 898"/>
                <a:gd name="T15" fmla="*/ 922 h 1003"/>
                <a:gd name="T16" fmla="*/ 15 w 898"/>
                <a:gd name="T17" fmla="*/ 885 h 1003"/>
                <a:gd name="T18" fmla="*/ 0 w 898"/>
                <a:gd name="T19" fmla="*/ 824 h 1003"/>
                <a:gd name="T20" fmla="*/ 17 w 898"/>
                <a:gd name="T21" fmla="*/ 767 h 1003"/>
                <a:gd name="T22" fmla="*/ 51 w 898"/>
                <a:gd name="T23" fmla="*/ 715 h 1003"/>
                <a:gd name="T24" fmla="*/ 87 w 898"/>
                <a:gd name="T25" fmla="*/ 666 h 1003"/>
                <a:gd name="T26" fmla="*/ 124 w 898"/>
                <a:gd name="T27" fmla="*/ 616 h 1003"/>
                <a:gd name="T28" fmla="*/ 144 w 898"/>
                <a:gd name="T29" fmla="*/ 580 h 1003"/>
                <a:gd name="T30" fmla="*/ 204 w 898"/>
                <a:gd name="T31" fmla="*/ 505 h 1003"/>
                <a:gd name="T32" fmla="*/ 263 w 898"/>
                <a:gd name="T33" fmla="*/ 431 h 1003"/>
                <a:gd name="T34" fmla="*/ 322 w 898"/>
                <a:gd name="T35" fmla="*/ 355 h 1003"/>
                <a:gd name="T36" fmla="*/ 382 w 898"/>
                <a:gd name="T37" fmla="*/ 279 h 1003"/>
                <a:gd name="T38" fmla="*/ 444 w 898"/>
                <a:gd name="T39" fmla="*/ 205 h 1003"/>
                <a:gd name="T40" fmla="*/ 508 w 898"/>
                <a:gd name="T41" fmla="*/ 133 h 1003"/>
                <a:gd name="T42" fmla="*/ 578 w 898"/>
                <a:gd name="T43" fmla="*/ 64 h 1003"/>
                <a:gd name="T44" fmla="*/ 650 w 898"/>
                <a:gd name="T45" fmla="*/ 0 h 1003"/>
                <a:gd name="T46" fmla="*/ 684 w 898"/>
                <a:gd name="T47" fmla="*/ 6 h 1003"/>
                <a:gd name="T48" fmla="*/ 715 w 898"/>
                <a:gd name="T49" fmla="*/ 15 h 1003"/>
                <a:gd name="T50" fmla="*/ 744 w 898"/>
                <a:gd name="T51" fmla="*/ 25 h 1003"/>
                <a:gd name="T52" fmla="*/ 770 w 898"/>
                <a:gd name="T53" fmla="*/ 40 h 1003"/>
                <a:gd name="T54" fmla="*/ 795 w 898"/>
                <a:gd name="T55" fmla="*/ 56 h 1003"/>
                <a:gd name="T56" fmla="*/ 820 w 898"/>
                <a:gd name="T57" fmla="*/ 75 h 1003"/>
                <a:gd name="T58" fmla="*/ 843 w 898"/>
                <a:gd name="T59" fmla="*/ 95 h 1003"/>
                <a:gd name="T60" fmla="*/ 866 w 898"/>
                <a:gd name="T61" fmla="*/ 118 h 1003"/>
                <a:gd name="T62" fmla="*/ 874 w 898"/>
                <a:gd name="T63" fmla="*/ 131 h 1003"/>
                <a:gd name="T64" fmla="*/ 888 w 898"/>
                <a:gd name="T65" fmla="*/ 144 h 1003"/>
                <a:gd name="T66" fmla="*/ 893 w 898"/>
                <a:gd name="T67" fmla="*/ 166 h 1003"/>
                <a:gd name="T68" fmla="*/ 898 w 898"/>
                <a:gd name="T69" fmla="*/ 190 h 1003"/>
                <a:gd name="T70" fmla="*/ 823 w 898"/>
                <a:gd name="T71" fmla="*/ 292 h 1003"/>
                <a:gd name="T72" fmla="*/ 747 w 898"/>
                <a:gd name="T73" fmla="*/ 394 h 1003"/>
                <a:gd name="T74" fmla="*/ 670 w 898"/>
                <a:gd name="T75" fmla="*/ 493 h 1003"/>
                <a:gd name="T76" fmla="*/ 591 w 898"/>
                <a:gd name="T77" fmla="*/ 592 h 1003"/>
                <a:gd name="T78" fmla="*/ 512 w 898"/>
                <a:gd name="T79" fmla="*/ 689 h 1003"/>
                <a:gd name="T80" fmla="*/ 431 w 898"/>
                <a:gd name="T81" fmla="*/ 786 h 1003"/>
                <a:gd name="T82" fmla="*/ 348 w 898"/>
                <a:gd name="T83" fmla="*/ 883 h 1003"/>
                <a:gd name="T84" fmla="*/ 264 w 898"/>
                <a:gd name="T85" fmla="*/ 981 h 1003"/>
                <a:gd name="T86" fmla="*/ 254 w 898"/>
                <a:gd name="T87" fmla="*/ 985 h 1003"/>
                <a:gd name="T88" fmla="*/ 243 w 898"/>
                <a:gd name="T89" fmla="*/ 990 h 1003"/>
                <a:gd name="T90" fmla="*/ 233 w 898"/>
                <a:gd name="T91" fmla="*/ 997 h 1003"/>
                <a:gd name="T92" fmla="*/ 219 w 898"/>
                <a:gd name="T93" fmla="*/ 1003 h 1003"/>
                <a:gd name="T94" fmla="*/ 211 w 898"/>
                <a:gd name="T95" fmla="*/ 1000 h 1003"/>
                <a:gd name="T96" fmla="*/ 203 w 898"/>
                <a:gd name="T97" fmla="*/ 1001 h 1003"/>
                <a:gd name="T98" fmla="*/ 193 w 898"/>
                <a:gd name="T99" fmla="*/ 1002 h 1003"/>
                <a:gd name="T100" fmla="*/ 182 w 898"/>
                <a:gd name="T10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8" h="1003">
                  <a:moveTo>
                    <a:pt x="182" y="1003"/>
                  </a:moveTo>
                  <a:lnTo>
                    <a:pt x="174" y="1001"/>
                  </a:lnTo>
                  <a:lnTo>
                    <a:pt x="166" y="997"/>
                  </a:lnTo>
                  <a:lnTo>
                    <a:pt x="158" y="995"/>
                  </a:lnTo>
                  <a:lnTo>
                    <a:pt x="149" y="991"/>
                  </a:lnTo>
                  <a:lnTo>
                    <a:pt x="141" y="988"/>
                  </a:lnTo>
                  <a:lnTo>
                    <a:pt x="132" y="985"/>
                  </a:lnTo>
                  <a:lnTo>
                    <a:pt x="122" y="982"/>
                  </a:lnTo>
                  <a:lnTo>
                    <a:pt x="112" y="979"/>
                  </a:lnTo>
                  <a:lnTo>
                    <a:pt x="102" y="971"/>
                  </a:lnTo>
                  <a:lnTo>
                    <a:pt x="91" y="964"/>
                  </a:lnTo>
                  <a:lnTo>
                    <a:pt x="81" y="957"/>
                  </a:lnTo>
                  <a:lnTo>
                    <a:pt x="70" y="949"/>
                  </a:lnTo>
                  <a:lnTo>
                    <a:pt x="60" y="942"/>
                  </a:lnTo>
                  <a:lnTo>
                    <a:pt x="50" y="933"/>
                  </a:lnTo>
                  <a:lnTo>
                    <a:pt x="39" y="922"/>
                  </a:lnTo>
                  <a:lnTo>
                    <a:pt x="29" y="910"/>
                  </a:lnTo>
                  <a:lnTo>
                    <a:pt x="15" y="885"/>
                  </a:lnTo>
                  <a:lnTo>
                    <a:pt x="5" y="857"/>
                  </a:lnTo>
                  <a:lnTo>
                    <a:pt x="0" y="824"/>
                  </a:lnTo>
                  <a:lnTo>
                    <a:pt x="2" y="795"/>
                  </a:lnTo>
                  <a:lnTo>
                    <a:pt x="17" y="767"/>
                  </a:lnTo>
                  <a:lnTo>
                    <a:pt x="34" y="740"/>
                  </a:lnTo>
                  <a:lnTo>
                    <a:pt x="51" y="715"/>
                  </a:lnTo>
                  <a:lnTo>
                    <a:pt x="68" y="691"/>
                  </a:lnTo>
                  <a:lnTo>
                    <a:pt x="87" y="666"/>
                  </a:lnTo>
                  <a:lnTo>
                    <a:pt x="105" y="641"/>
                  </a:lnTo>
                  <a:lnTo>
                    <a:pt x="124" y="616"/>
                  </a:lnTo>
                  <a:lnTo>
                    <a:pt x="141" y="589"/>
                  </a:lnTo>
                  <a:lnTo>
                    <a:pt x="144" y="580"/>
                  </a:lnTo>
                  <a:lnTo>
                    <a:pt x="174" y="543"/>
                  </a:lnTo>
                  <a:lnTo>
                    <a:pt x="204" y="505"/>
                  </a:lnTo>
                  <a:lnTo>
                    <a:pt x="234" y="469"/>
                  </a:lnTo>
                  <a:lnTo>
                    <a:pt x="263" y="431"/>
                  </a:lnTo>
                  <a:lnTo>
                    <a:pt x="293" y="393"/>
                  </a:lnTo>
                  <a:lnTo>
                    <a:pt x="322" y="355"/>
                  </a:lnTo>
                  <a:lnTo>
                    <a:pt x="352" y="317"/>
                  </a:lnTo>
                  <a:lnTo>
                    <a:pt x="382" y="279"/>
                  </a:lnTo>
                  <a:lnTo>
                    <a:pt x="413" y="242"/>
                  </a:lnTo>
                  <a:lnTo>
                    <a:pt x="444" y="205"/>
                  </a:lnTo>
                  <a:lnTo>
                    <a:pt x="476" y="168"/>
                  </a:lnTo>
                  <a:lnTo>
                    <a:pt x="508" y="133"/>
                  </a:lnTo>
                  <a:lnTo>
                    <a:pt x="542" y="98"/>
                  </a:lnTo>
                  <a:lnTo>
                    <a:pt x="578" y="64"/>
                  </a:lnTo>
                  <a:lnTo>
                    <a:pt x="613" y="32"/>
                  </a:lnTo>
                  <a:lnTo>
                    <a:pt x="650" y="0"/>
                  </a:lnTo>
                  <a:lnTo>
                    <a:pt x="667" y="2"/>
                  </a:lnTo>
                  <a:lnTo>
                    <a:pt x="684" y="6"/>
                  </a:lnTo>
                  <a:lnTo>
                    <a:pt x="700" y="10"/>
                  </a:lnTo>
                  <a:lnTo>
                    <a:pt x="715" y="15"/>
                  </a:lnTo>
                  <a:lnTo>
                    <a:pt x="729" y="19"/>
                  </a:lnTo>
                  <a:lnTo>
                    <a:pt x="744" y="25"/>
                  </a:lnTo>
                  <a:lnTo>
                    <a:pt x="756" y="32"/>
                  </a:lnTo>
                  <a:lnTo>
                    <a:pt x="770" y="40"/>
                  </a:lnTo>
                  <a:lnTo>
                    <a:pt x="783" y="47"/>
                  </a:lnTo>
                  <a:lnTo>
                    <a:pt x="795" y="56"/>
                  </a:lnTo>
                  <a:lnTo>
                    <a:pt x="808" y="65"/>
                  </a:lnTo>
                  <a:lnTo>
                    <a:pt x="820" y="75"/>
                  </a:lnTo>
                  <a:lnTo>
                    <a:pt x="831" y="85"/>
                  </a:lnTo>
                  <a:lnTo>
                    <a:pt x="843" y="95"/>
                  </a:lnTo>
                  <a:lnTo>
                    <a:pt x="854" y="107"/>
                  </a:lnTo>
                  <a:lnTo>
                    <a:pt x="866" y="118"/>
                  </a:lnTo>
                  <a:lnTo>
                    <a:pt x="870" y="125"/>
                  </a:lnTo>
                  <a:lnTo>
                    <a:pt x="874" y="131"/>
                  </a:lnTo>
                  <a:lnTo>
                    <a:pt x="880" y="137"/>
                  </a:lnTo>
                  <a:lnTo>
                    <a:pt x="888" y="144"/>
                  </a:lnTo>
                  <a:lnTo>
                    <a:pt x="890" y="155"/>
                  </a:lnTo>
                  <a:lnTo>
                    <a:pt x="893" y="166"/>
                  </a:lnTo>
                  <a:lnTo>
                    <a:pt x="897" y="177"/>
                  </a:lnTo>
                  <a:lnTo>
                    <a:pt x="898" y="190"/>
                  </a:lnTo>
                  <a:lnTo>
                    <a:pt x="860" y="242"/>
                  </a:lnTo>
                  <a:lnTo>
                    <a:pt x="823" y="292"/>
                  </a:lnTo>
                  <a:lnTo>
                    <a:pt x="785" y="343"/>
                  </a:lnTo>
                  <a:lnTo>
                    <a:pt x="747" y="394"/>
                  </a:lnTo>
                  <a:lnTo>
                    <a:pt x="708" y="443"/>
                  </a:lnTo>
                  <a:lnTo>
                    <a:pt x="670" y="493"/>
                  </a:lnTo>
                  <a:lnTo>
                    <a:pt x="631" y="542"/>
                  </a:lnTo>
                  <a:lnTo>
                    <a:pt x="591" y="592"/>
                  </a:lnTo>
                  <a:lnTo>
                    <a:pt x="552" y="640"/>
                  </a:lnTo>
                  <a:lnTo>
                    <a:pt x="512" y="689"/>
                  </a:lnTo>
                  <a:lnTo>
                    <a:pt x="472" y="738"/>
                  </a:lnTo>
                  <a:lnTo>
                    <a:pt x="431" y="786"/>
                  </a:lnTo>
                  <a:lnTo>
                    <a:pt x="390" y="835"/>
                  </a:lnTo>
                  <a:lnTo>
                    <a:pt x="348" y="883"/>
                  </a:lnTo>
                  <a:lnTo>
                    <a:pt x="307" y="933"/>
                  </a:lnTo>
                  <a:lnTo>
                    <a:pt x="264" y="981"/>
                  </a:lnTo>
                  <a:lnTo>
                    <a:pt x="258" y="982"/>
                  </a:lnTo>
                  <a:lnTo>
                    <a:pt x="254" y="985"/>
                  </a:lnTo>
                  <a:lnTo>
                    <a:pt x="249" y="988"/>
                  </a:lnTo>
                  <a:lnTo>
                    <a:pt x="243" y="990"/>
                  </a:lnTo>
                  <a:lnTo>
                    <a:pt x="239" y="994"/>
                  </a:lnTo>
                  <a:lnTo>
                    <a:pt x="233" y="997"/>
                  </a:lnTo>
                  <a:lnTo>
                    <a:pt x="226" y="1001"/>
                  </a:lnTo>
                  <a:lnTo>
                    <a:pt x="219" y="1003"/>
                  </a:lnTo>
                  <a:lnTo>
                    <a:pt x="216" y="1001"/>
                  </a:lnTo>
                  <a:lnTo>
                    <a:pt x="211" y="1000"/>
                  </a:lnTo>
                  <a:lnTo>
                    <a:pt x="208" y="1000"/>
                  </a:lnTo>
                  <a:lnTo>
                    <a:pt x="203" y="1001"/>
                  </a:lnTo>
                  <a:lnTo>
                    <a:pt x="197" y="1001"/>
                  </a:lnTo>
                  <a:lnTo>
                    <a:pt x="193" y="1002"/>
                  </a:lnTo>
                  <a:lnTo>
                    <a:pt x="187" y="1003"/>
                  </a:lnTo>
                  <a:lnTo>
                    <a:pt x="182" y="1003"/>
                  </a:lnTo>
                  <a:close/>
                </a:path>
              </a:pathLst>
            </a:custGeom>
            <a:solidFill>
              <a:srgbClr val="00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 name="Freeform 18"/>
            <p:cNvSpPr>
              <a:spLocks/>
            </p:cNvSpPr>
            <p:nvPr>
              <p:custDataLst>
                <p:tags r:id="rId12"/>
              </p:custDataLst>
            </p:nvPr>
          </p:nvSpPr>
          <p:spPr bwMode="auto">
            <a:xfrm>
              <a:off x="3181" y="3698"/>
              <a:ext cx="94" cy="83"/>
            </a:xfrm>
            <a:custGeom>
              <a:avLst/>
              <a:gdLst>
                <a:gd name="T0" fmla="*/ 180 w 189"/>
                <a:gd name="T1" fmla="*/ 167 h 167"/>
                <a:gd name="T2" fmla="*/ 169 w 189"/>
                <a:gd name="T3" fmla="*/ 144 h 167"/>
                <a:gd name="T4" fmla="*/ 155 w 189"/>
                <a:gd name="T5" fmla="*/ 122 h 167"/>
                <a:gd name="T6" fmla="*/ 139 w 189"/>
                <a:gd name="T7" fmla="*/ 101 h 167"/>
                <a:gd name="T8" fmla="*/ 120 w 189"/>
                <a:gd name="T9" fmla="*/ 82 h 167"/>
                <a:gd name="T10" fmla="*/ 101 w 189"/>
                <a:gd name="T11" fmla="*/ 65 h 167"/>
                <a:gd name="T12" fmla="*/ 79 w 189"/>
                <a:gd name="T13" fmla="*/ 48 h 167"/>
                <a:gd name="T14" fmla="*/ 56 w 189"/>
                <a:gd name="T15" fmla="*/ 33 h 167"/>
                <a:gd name="T16" fmla="*/ 32 w 189"/>
                <a:gd name="T17" fmla="*/ 21 h 167"/>
                <a:gd name="T18" fmla="*/ 26 w 189"/>
                <a:gd name="T19" fmla="*/ 21 h 167"/>
                <a:gd name="T20" fmla="*/ 20 w 189"/>
                <a:gd name="T21" fmla="*/ 20 h 167"/>
                <a:gd name="T22" fmla="*/ 13 w 189"/>
                <a:gd name="T23" fmla="*/ 17 h 167"/>
                <a:gd name="T24" fmla="*/ 4 w 189"/>
                <a:gd name="T25" fmla="*/ 15 h 167"/>
                <a:gd name="T26" fmla="*/ 0 w 189"/>
                <a:gd name="T27" fmla="*/ 9 h 167"/>
                <a:gd name="T28" fmla="*/ 2 w 189"/>
                <a:gd name="T29" fmla="*/ 1 h 167"/>
                <a:gd name="T30" fmla="*/ 9 w 189"/>
                <a:gd name="T31" fmla="*/ 0 h 167"/>
                <a:gd name="T32" fmla="*/ 14 w 189"/>
                <a:gd name="T33" fmla="*/ 0 h 167"/>
                <a:gd name="T34" fmla="*/ 21 w 189"/>
                <a:gd name="T35" fmla="*/ 0 h 167"/>
                <a:gd name="T36" fmla="*/ 27 w 189"/>
                <a:gd name="T37" fmla="*/ 1 h 167"/>
                <a:gd name="T38" fmla="*/ 34 w 189"/>
                <a:gd name="T39" fmla="*/ 2 h 167"/>
                <a:gd name="T40" fmla="*/ 41 w 189"/>
                <a:gd name="T41" fmla="*/ 5 h 167"/>
                <a:gd name="T42" fmla="*/ 48 w 189"/>
                <a:gd name="T43" fmla="*/ 7 h 167"/>
                <a:gd name="T44" fmla="*/ 56 w 189"/>
                <a:gd name="T45" fmla="*/ 9 h 167"/>
                <a:gd name="T46" fmla="*/ 60 w 189"/>
                <a:gd name="T47" fmla="*/ 12 h 167"/>
                <a:gd name="T48" fmla="*/ 65 w 189"/>
                <a:gd name="T49" fmla="*/ 15 h 167"/>
                <a:gd name="T50" fmla="*/ 70 w 189"/>
                <a:gd name="T51" fmla="*/ 18 h 167"/>
                <a:gd name="T52" fmla="*/ 74 w 189"/>
                <a:gd name="T53" fmla="*/ 22 h 167"/>
                <a:gd name="T54" fmla="*/ 79 w 189"/>
                <a:gd name="T55" fmla="*/ 25 h 167"/>
                <a:gd name="T56" fmla="*/ 83 w 189"/>
                <a:gd name="T57" fmla="*/ 30 h 167"/>
                <a:gd name="T58" fmla="*/ 89 w 189"/>
                <a:gd name="T59" fmla="*/ 35 h 167"/>
                <a:gd name="T60" fmla="*/ 94 w 189"/>
                <a:gd name="T61" fmla="*/ 39 h 167"/>
                <a:gd name="T62" fmla="*/ 103 w 189"/>
                <a:gd name="T63" fmla="*/ 40 h 167"/>
                <a:gd name="T64" fmla="*/ 117 w 189"/>
                <a:gd name="T65" fmla="*/ 51 h 167"/>
                <a:gd name="T66" fmla="*/ 131 w 189"/>
                <a:gd name="T67" fmla="*/ 63 h 167"/>
                <a:gd name="T68" fmla="*/ 142 w 189"/>
                <a:gd name="T69" fmla="*/ 76 h 167"/>
                <a:gd name="T70" fmla="*/ 154 w 189"/>
                <a:gd name="T71" fmla="*/ 90 h 167"/>
                <a:gd name="T72" fmla="*/ 164 w 189"/>
                <a:gd name="T73" fmla="*/ 104 h 167"/>
                <a:gd name="T74" fmla="*/ 174 w 189"/>
                <a:gd name="T75" fmla="*/ 119 h 167"/>
                <a:gd name="T76" fmla="*/ 183 w 189"/>
                <a:gd name="T77" fmla="*/ 135 h 167"/>
                <a:gd name="T78" fmla="*/ 189 w 189"/>
                <a:gd name="T79" fmla="*/ 151 h 167"/>
                <a:gd name="T80" fmla="*/ 180 w 189"/>
                <a:gd name="T81"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167">
                  <a:moveTo>
                    <a:pt x="180" y="167"/>
                  </a:moveTo>
                  <a:lnTo>
                    <a:pt x="169" y="144"/>
                  </a:lnTo>
                  <a:lnTo>
                    <a:pt x="155" y="122"/>
                  </a:lnTo>
                  <a:lnTo>
                    <a:pt x="139" y="101"/>
                  </a:lnTo>
                  <a:lnTo>
                    <a:pt x="120" y="82"/>
                  </a:lnTo>
                  <a:lnTo>
                    <a:pt x="101" y="65"/>
                  </a:lnTo>
                  <a:lnTo>
                    <a:pt x="79" y="48"/>
                  </a:lnTo>
                  <a:lnTo>
                    <a:pt x="56" y="33"/>
                  </a:lnTo>
                  <a:lnTo>
                    <a:pt x="32" y="21"/>
                  </a:lnTo>
                  <a:lnTo>
                    <a:pt x="26" y="21"/>
                  </a:lnTo>
                  <a:lnTo>
                    <a:pt x="20" y="20"/>
                  </a:lnTo>
                  <a:lnTo>
                    <a:pt x="13" y="17"/>
                  </a:lnTo>
                  <a:lnTo>
                    <a:pt x="4" y="15"/>
                  </a:lnTo>
                  <a:lnTo>
                    <a:pt x="0" y="9"/>
                  </a:lnTo>
                  <a:lnTo>
                    <a:pt x="2" y="1"/>
                  </a:lnTo>
                  <a:lnTo>
                    <a:pt x="9" y="0"/>
                  </a:lnTo>
                  <a:lnTo>
                    <a:pt x="14" y="0"/>
                  </a:lnTo>
                  <a:lnTo>
                    <a:pt x="21" y="0"/>
                  </a:lnTo>
                  <a:lnTo>
                    <a:pt x="27" y="1"/>
                  </a:lnTo>
                  <a:lnTo>
                    <a:pt x="34" y="2"/>
                  </a:lnTo>
                  <a:lnTo>
                    <a:pt x="41" y="5"/>
                  </a:lnTo>
                  <a:lnTo>
                    <a:pt x="48" y="7"/>
                  </a:lnTo>
                  <a:lnTo>
                    <a:pt x="56" y="9"/>
                  </a:lnTo>
                  <a:lnTo>
                    <a:pt x="60" y="12"/>
                  </a:lnTo>
                  <a:lnTo>
                    <a:pt x="65" y="15"/>
                  </a:lnTo>
                  <a:lnTo>
                    <a:pt x="70" y="18"/>
                  </a:lnTo>
                  <a:lnTo>
                    <a:pt x="74" y="22"/>
                  </a:lnTo>
                  <a:lnTo>
                    <a:pt x="79" y="25"/>
                  </a:lnTo>
                  <a:lnTo>
                    <a:pt x="83" y="30"/>
                  </a:lnTo>
                  <a:lnTo>
                    <a:pt x="89" y="35"/>
                  </a:lnTo>
                  <a:lnTo>
                    <a:pt x="94" y="39"/>
                  </a:lnTo>
                  <a:lnTo>
                    <a:pt x="103" y="40"/>
                  </a:lnTo>
                  <a:lnTo>
                    <a:pt x="117" y="51"/>
                  </a:lnTo>
                  <a:lnTo>
                    <a:pt x="131" y="63"/>
                  </a:lnTo>
                  <a:lnTo>
                    <a:pt x="142" y="76"/>
                  </a:lnTo>
                  <a:lnTo>
                    <a:pt x="154" y="90"/>
                  </a:lnTo>
                  <a:lnTo>
                    <a:pt x="164" y="104"/>
                  </a:lnTo>
                  <a:lnTo>
                    <a:pt x="174" y="119"/>
                  </a:lnTo>
                  <a:lnTo>
                    <a:pt x="183" y="135"/>
                  </a:lnTo>
                  <a:lnTo>
                    <a:pt x="189" y="151"/>
                  </a:lnTo>
                  <a:lnTo>
                    <a:pt x="180" y="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 name="Freeform 24"/>
            <p:cNvSpPr>
              <a:spLocks/>
            </p:cNvSpPr>
            <p:nvPr>
              <p:custDataLst>
                <p:tags r:id="rId13"/>
              </p:custDataLst>
            </p:nvPr>
          </p:nvSpPr>
          <p:spPr bwMode="auto">
            <a:xfrm>
              <a:off x="3519" y="3025"/>
              <a:ext cx="292" cy="326"/>
            </a:xfrm>
            <a:custGeom>
              <a:avLst/>
              <a:gdLst>
                <a:gd name="T0" fmla="*/ 147 w 584"/>
                <a:gd name="T1" fmla="*/ 626 h 652"/>
                <a:gd name="T2" fmla="*/ 106 w 584"/>
                <a:gd name="T3" fmla="*/ 593 h 652"/>
                <a:gd name="T4" fmla="*/ 59 w 584"/>
                <a:gd name="T5" fmla="*/ 560 h 652"/>
                <a:gd name="T6" fmla="*/ 38 w 584"/>
                <a:gd name="T7" fmla="*/ 550 h 652"/>
                <a:gd name="T8" fmla="*/ 16 w 584"/>
                <a:gd name="T9" fmla="*/ 540 h 652"/>
                <a:gd name="T10" fmla="*/ 18 w 584"/>
                <a:gd name="T11" fmla="*/ 505 h 652"/>
                <a:gd name="T12" fmla="*/ 78 w 584"/>
                <a:gd name="T13" fmla="*/ 432 h 652"/>
                <a:gd name="T14" fmla="*/ 141 w 584"/>
                <a:gd name="T15" fmla="*/ 358 h 652"/>
                <a:gd name="T16" fmla="*/ 204 w 584"/>
                <a:gd name="T17" fmla="*/ 284 h 652"/>
                <a:gd name="T18" fmla="*/ 270 w 584"/>
                <a:gd name="T19" fmla="*/ 209 h 652"/>
                <a:gd name="T20" fmla="*/ 335 w 584"/>
                <a:gd name="T21" fmla="*/ 133 h 652"/>
                <a:gd name="T22" fmla="*/ 361 w 584"/>
                <a:gd name="T23" fmla="*/ 114 h 652"/>
                <a:gd name="T24" fmla="*/ 385 w 584"/>
                <a:gd name="T25" fmla="*/ 92 h 652"/>
                <a:gd name="T26" fmla="*/ 419 w 584"/>
                <a:gd name="T27" fmla="*/ 71 h 652"/>
                <a:gd name="T28" fmla="*/ 470 w 584"/>
                <a:gd name="T29" fmla="*/ 44 h 652"/>
                <a:gd name="T30" fmla="*/ 525 w 584"/>
                <a:gd name="T31" fmla="*/ 21 h 652"/>
                <a:gd name="T32" fmla="*/ 555 w 584"/>
                <a:gd name="T33" fmla="*/ 15 h 652"/>
                <a:gd name="T34" fmla="*/ 568 w 584"/>
                <a:gd name="T35" fmla="*/ 8 h 652"/>
                <a:gd name="T36" fmla="*/ 582 w 584"/>
                <a:gd name="T37" fmla="*/ 0 h 652"/>
                <a:gd name="T38" fmla="*/ 576 w 584"/>
                <a:gd name="T39" fmla="*/ 69 h 652"/>
                <a:gd name="T40" fmla="*/ 555 w 584"/>
                <a:gd name="T41" fmla="*/ 160 h 652"/>
                <a:gd name="T42" fmla="*/ 508 w 584"/>
                <a:gd name="T43" fmla="*/ 236 h 652"/>
                <a:gd name="T44" fmla="*/ 478 w 584"/>
                <a:gd name="T45" fmla="*/ 244 h 652"/>
                <a:gd name="T46" fmla="*/ 448 w 584"/>
                <a:gd name="T47" fmla="*/ 249 h 652"/>
                <a:gd name="T48" fmla="*/ 424 w 584"/>
                <a:gd name="T49" fmla="*/ 250 h 652"/>
                <a:gd name="T50" fmla="*/ 441 w 584"/>
                <a:gd name="T51" fmla="*/ 223 h 652"/>
                <a:gd name="T52" fmla="*/ 461 w 584"/>
                <a:gd name="T53" fmla="*/ 199 h 652"/>
                <a:gd name="T54" fmla="*/ 483 w 584"/>
                <a:gd name="T55" fmla="*/ 171 h 652"/>
                <a:gd name="T56" fmla="*/ 505 w 584"/>
                <a:gd name="T57" fmla="*/ 140 h 652"/>
                <a:gd name="T58" fmla="*/ 494 w 584"/>
                <a:gd name="T59" fmla="*/ 124 h 652"/>
                <a:gd name="T60" fmla="*/ 479 w 584"/>
                <a:gd name="T61" fmla="*/ 109 h 652"/>
                <a:gd name="T62" fmla="*/ 447 w 584"/>
                <a:gd name="T63" fmla="*/ 105 h 652"/>
                <a:gd name="T64" fmla="*/ 377 w 584"/>
                <a:gd name="T65" fmla="*/ 176 h 652"/>
                <a:gd name="T66" fmla="*/ 310 w 584"/>
                <a:gd name="T67" fmla="*/ 250 h 652"/>
                <a:gd name="T68" fmla="*/ 247 w 584"/>
                <a:gd name="T69" fmla="*/ 326 h 652"/>
                <a:gd name="T70" fmla="*/ 185 w 584"/>
                <a:gd name="T71" fmla="*/ 403 h 652"/>
                <a:gd name="T72" fmla="*/ 124 w 584"/>
                <a:gd name="T73" fmla="*/ 482 h 652"/>
                <a:gd name="T74" fmla="*/ 111 w 584"/>
                <a:gd name="T75" fmla="*/ 523 h 652"/>
                <a:gd name="T76" fmla="*/ 130 w 584"/>
                <a:gd name="T77" fmla="*/ 539 h 652"/>
                <a:gd name="T78" fmla="*/ 151 w 584"/>
                <a:gd name="T79" fmla="*/ 556 h 652"/>
                <a:gd name="T80" fmla="*/ 191 w 584"/>
                <a:gd name="T81" fmla="*/ 535 h 652"/>
                <a:gd name="T82" fmla="*/ 237 w 584"/>
                <a:gd name="T83" fmla="*/ 484 h 652"/>
                <a:gd name="T84" fmla="*/ 281 w 584"/>
                <a:gd name="T85" fmla="*/ 429 h 652"/>
                <a:gd name="T86" fmla="*/ 317 w 584"/>
                <a:gd name="T87" fmla="*/ 402 h 652"/>
                <a:gd name="T88" fmla="*/ 354 w 584"/>
                <a:gd name="T89" fmla="*/ 388 h 652"/>
                <a:gd name="T90" fmla="*/ 393 w 584"/>
                <a:gd name="T91" fmla="*/ 375 h 652"/>
                <a:gd name="T92" fmla="*/ 368 w 584"/>
                <a:gd name="T93" fmla="*/ 410 h 652"/>
                <a:gd name="T94" fmla="*/ 327 w 584"/>
                <a:gd name="T95" fmla="*/ 462 h 652"/>
                <a:gd name="T96" fmla="*/ 285 w 584"/>
                <a:gd name="T97" fmla="*/ 516 h 652"/>
                <a:gd name="T98" fmla="*/ 242 w 584"/>
                <a:gd name="T99" fmla="*/ 569 h 652"/>
                <a:gd name="T100" fmla="*/ 199 w 584"/>
                <a:gd name="T101" fmla="*/ 62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4" h="652">
                  <a:moveTo>
                    <a:pt x="169" y="652"/>
                  </a:moveTo>
                  <a:lnTo>
                    <a:pt x="159" y="638"/>
                  </a:lnTo>
                  <a:lnTo>
                    <a:pt x="147" y="626"/>
                  </a:lnTo>
                  <a:lnTo>
                    <a:pt x="135" y="615"/>
                  </a:lnTo>
                  <a:lnTo>
                    <a:pt x="121" y="603"/>
                  </a:lnTo>
                  <a:lnTo>
                    <a:pt x="106" y="593"/>
                  </a:lnTo>
                  <a:lnTo>
                    <a:pt x="90" y="583"/>
                  </a:lnTo>
                  <a:lnTo>
                    <a:pt x="75" y="571"/>
                  </a:lnTo>
                  <a:lnTo>
                    <a:pt x="59" y="560"/>
                  </a:lnTo>
                  <a:lnTo>
                    <a:pt x="52" y="556"/>
                  </a:lnTo>
                  <a:lnTo>
                    <a:pt x="45" y="554"/>
                  </a:lnTo>
                  <a:lnTo>
                    <a:pt x="38" y="550"/>
                  </a:lnTo>
                  <a:lnTo>
                    <a:pt x="31" y="547"/>
                  </a:lnTo>
                  <a:lnTo>
                    <a:pt x="23" y="545"/>
                  </a:lnTo>
                  <a:lnTo>
                    <a:pt x="16" y="540"/>
                  </a:lnTo>
                  <a:lnTo>
                    <a:pt x="8" y="535"/>
                  </a:lnTo>
                  <a:lnTo>
                    <a:pt x="0" y="531"/>
                  </a:lnTo>
                  <a:lnTo>
                    <a:pt x="18" y="505"/>
                  </a:lnTo>
                  <a:lnTo>
                    <a:pt x="38" y="481"/>
                  </a:lnTo>
                  <a:lnTo>
                    <a:pt x="59" y="456"/>
                  </a:lnTo>
                  <a:lnTo>
                    <a:pt x="78" y="432"/>
                  </a:lnTo>
                  <a:lnTo>
                    <a:pt x="99" y="406"/>
                  </a:lnTo>
                  <a:lnTo>
                    <a:pt x="120" y="382"/>
                  </a:lnTo>
                  <a:lnTo>
                    <a:pt x="141" y="358"/>
                  </a:lnTo>
                  <a:lnTo>
                    <a:pt x="161" y="334"/>
                  </a:lnTo>
                  <a:lnTo>
                    <a:pt x="183" y="308"/>
                  </a:lnTo>
                  <a:lnTo>
                    <a:pt x="204" y="284"/>
                  </a:lnTo>
                  <a:lnTo>
                    <a:pt x="226" y="260"/>
                  </a:lnTo>
                  <a:lnTo>
                    <a:pt x="248" y="235"/>
                  </a:lnTo>
                  <a:lnTo>
                    <a:pt x="270" y="209"/>
                  </a:lnTo>
                  <a:lnTo>
                    <a:pt x="292" y="184"/>
                  </a:lnTo>
                  <a:lnTo>
                    <a:pt x="313" y="159"/>
                  </a:lnTo>
                  <a:lnTo>
                    <a:pt x="335" y="133"/>
                  </a:lnTo>
                  <a:lnTo>
                    <a:pt x="343" y="128"/>
                  </a:lnTo>
                  <a:lnTo>
                    <a:pt x="353" y="121"/>
                  </a:lnTo>
                  <a:lnTo>
                    <a:pt x="361" y="114"/>
                  </a:lnTo>
                  <a:lnTo>
                    <a:pt x="369" y="106"/>
                  </a:lnTo>
                  <a:lnTo>
                    <a:pt x="377" y="99"/>
                  </a:lnTo>
                  <a:lnTo>
                    <a:pt x="385" y="92"/>
                  </a:lnTo>
                  <a:lnTo>
                    <a:pt x="394" y="85"/>
                  </a:lnTo>
                  <a:lnTo>
                    <a:pt x="403" y="79"/>
                  </a:lnTo>
                  <a:lnTo>
                    <a:pt x="419" y="71"/>
                  </a:lnTo>
                  <a:lnTo>
                    <a:pt x="436" y="62"/>
                  </a:lnTo>
                  <a:lnTo>
                    <a:pt x="453" y="53"/>
                  </a:lnTo>
                  <a:lnTo>
                    <a:pt x="470" y="44"/>
                  </a:lnTo>
                  <a:lnTo>
                    <a:pt x="487" y="36"/>
                  </a:lnTo>
                  <a:lnTo>
                    <a:pt x="506" y="27"/>
                  </a:lnTo>
                  <a:lnTo>
                    <a:pt x="525" y="21"/>
                  </a:lnTo>
                  <a:lnTo>
                    <a:pt x="545" y="16"/>
                  </a:lnTo>
                  <a:lnTo>
                    <a:pt x="551" y="16"/>
                  </a:lnTo>
                  <a:lnTo>
                    <a:pt x="555" y="15"/>
                  </a:lnTo>
                  <a:lnTo>
                    <a:pt x="560" y="12"/>
                  </a:lnTo>
                  <a:lnTo>
                    <a:pt x="564" y="10"/>
                  </a:lnTo>
                  <a:lnTo>
                    <a:pt x="568" y="8"/>
                  </a:lnTo>
                  <a:lnTo>
                    <a:pt x="572" y="6"/>
                  </a:lnTo>
                  <a:lnTo>
                    <a:pt x="576" y="2"/>
                  </a:lnTo>
                  <a:lnTo>
                    <a:pt x="582" y="0"/>
                  </a:lnTo>
                  <a:lnTo>
                    <a:pt x="584" y="7"/>
                  </a:lnTo>
                  <a:lnTo>
                    <a:pt x="581" y="38"/>
                  </a:lnTo>
                  <a:lnTo>
                    <a:pt x="576" y="69"/>
                  </a:lnTo>
                  <a:lnTo>
                    <a:pt x="572" y="100"/>
                  </a:lnTo>
                  <a:lnTo>
                    <a:pt x="565" y="130"/>
                  </a:lnTo>
                  <a:lnTo>
                    <a:pt x="555" y="160"/>
                  </a:lnTo>
                  <a:lnTo>
                    <a:pt x="544" y="188"/>
                  </a:lnTo>
                  <a:lnTo>
                    <a:pt x="528" y="213"/>
                  </a:lnTo>
                  <a:lnTo>
                    <a:pt x="508" y="236"/>
                  </a:lnTo>
                  <a:lnTo>
                    <a:pt x="498" y="239"/>
                  </a:lnTo>
                  <a:lnTo>
                    <a:pt x="489" y="242"/>
                  </a:lnTo>
                  <a:lnTo>
                    <a:pt x="478" y="244"/>
                  </a:lnTo>
                  <a:lnTo>
                    <a:pt x="469" y="245"/>
                  </a:lnTo>
                  <a:lnTo>
                    <a:pt x="459" y="246"/>
                  </a:lnTo>
                  <a:lnTo>
                    <a:pt x="448" y="249"/>
                  </a:lnTo>
                  <a:lnTo>
                    <a:pt x="438" y="252"/>
                  </a:lnTo>
                  <a:lnTo>
                    <a:pt x="426" y="257"/>
                  </a:lnTo>
                  <a:lnTo>
                    <a:pt x="424" y="250"/>
                  </a:lnTo>
                  <a:lnTo>
                    <a:pt x="432" y="242"/>
                  </a:lnTo>
                  <a:lnTo>
                    <a:pt x="437" y="232"/>
                  </a:lnTo>
                  <a:lnTo>
                    <a:pt x="441" y="223"/>
                  </a:lnTo>
                  <a:lnTo>
                    <a:pt x="452" y="219"/>
                  </a:lnTo>
                  <a:lnTo>
                    <a:pt x="456" y="208"/>
                  </a:lnTo>
                  <a:lnTo>
                    <a:pt x="461" y="199"/>
                  </a:lnTo>
                  <a:lnTo>
                    <a:pt x="468" y="190"/>
                  </a:lnTo>
                  <a:lnTo>
                    <a:pt x="475" y="181"/>
                  </a:lnTo>
                  <a:lnTo>
                    <a:pt x="483" y="171"/>
                  </a:lnTo>
                  <a:lnTo>
                    <a:pt x="490" y="161"/>
                  </a:lnTo>
                  <a:lnTo>
                    <a:pt x="498" y="151"/>
                  </a:lnTo>
                  <a:lnTo>
                    <a:pt x="505" y="140"/>
                  </a:lnTo>
                  <a:lnTo>
                    <a:pt x="502" y="135"/>
                  </a:lnTo>
                  <a:lnTo>
                    <a:pt x="499" y="130"/>
                  </a:lnTo>
                  <a:lnTo>
                    <a:pt x="494" y="124"/>
                  </a:lnTo>
                  <a:lnTo>
                    <a:pt x="490" y="118"/>
                  </a:lnTo>
                  <a:lnTo>
                    <a:pt x="485" y="114"/>
                  </a:lnTo>
                  <a:lnTo>
                    <a:pt x="479" y="109"/>
                  </a:lnTo>
                  <a:lnTo>
                    <a:pt x="474" y="105"/>
                  </a:lnTo>
                  <a:lnTo>
                    <a:pt x="467" y="101"/>
                  </a:lnTo>
                  <a:lnTo>
                    <a:pt x="447" y="105"/>
                  </a:lnTo>
                  <a:lnTo>
                    <a:pt x="423" y="128"/>
                  </a:lnTo>
                  <a:lnTo>
                    <a:pt x="400" y="152"/>
                  </a:lnTo>
                  <a:lnTo>
                    <a:pt x="377" y="176"/>
                  </a:lnTo>
                  <a:lnTo>
                    <a:pt x="354" y="200"/>
                  </a:lnTo>
                  <a:lnTo>
                    <a:pt x="332" y="224"/>
                  </a:lnTo>
                  <a:lnTo>
                    <a:pt x="310" y="250"/>
                  </a:lnTo>
                  <a:lnTo>
                    <a:pt x="289" y="274"/>
                  </a:lnTo>
                  <a:lnTo>
                    <a:pt x="267" y="299"/>
                  </a:lnTo>
                  <a:lnTo>
                    <a:pt x="247" y="326"/>
                  </a:lnTo>
                  <a:lnTo>
                    <a:pt x="226" y="351"/>
                  </a:lnTo>
                  <a:lnTo>
                    <a:pt x="205" y="378"/>
                  </a:lnTo>
                  <a:lnTo>
                    <a:pt x="185" y="403"/>
                  </a:lnTo>
                  <a:lnTo>
                    <a:pt x="165" y="429"/>
                  </a:lnTo>
                  <a:lnTo>
                    <a:pt x="144" y="456"/>
                  </a:lnTo>
                  <a:lnTo>
                    <a:pt x="124" y="482"/>
                  </a:lnTo>
                  <a:lnTo>
                    <a:pt x="104" y="509"/>
                  </a:lnTo>
                  <a:lnTo>
                    <a:pt x="104" y="518"/>
                  </a:lnTo>
                  <a:lnTo>
                    <a:pt x="111" y="523"/>
                  </a:lnTo>
                  <a:lnTo>
                    <a:pt x="117" y="528"/>
                  </a:lnTo>
                  <a:lnTo>
                    <a:pt x="124" y="533"/>
                  </a:lnTo>
                  <a:lnTo>
                    <a:pt x="130" y="539"/>
                  </a:lnTo>
                  <a:lnTo>
                    <a:pt x="137" y="545"/>
                  </a:lnTo>
                  <a:lnTo>
                    <a:pt x="144" y="550"/>
                  </a:lnTo>
                  <a:lnTo>
                    <a:pt x="151" y="556"/>
                  </a:lnTo>
                  <a:lnTo>
                    <a:pt x="159" y="562"/>
                  </a:lnTo>
                  <a:lnTo>
                    <a:pt x="177" y="553"/>
                  </a:lnTo>
                  <a:lnTo>
                    <a:pt x="191" y="535"/>
                  </a:lnTo>
                  <a:lnTo>
                    <a:pt x="206" y="519"/>
                  </a:lnTo>
                  <a:lnTo>
                    <a:pt x="221" y="501"/>
                  </a:lnTo>
                  <a:lnTo>
                    <a:pt x="237" y="484"/>
                  </a:lnTo>
                  <a:lnTo>
                    <a:pt x="252" y="465"/>
                  </a:lnTo>
                  <a:lnTo>
                    <a:pt x="267" y="448"/>
                  </a:lnTo>
                  <a:lnTo>
                    <a:pt x="281" y="429"/>
                  </a:lnTo>
                  <a:lnTo>
                    <a:pt x="294" y="412"/>
                  </a:lnTo>
                  <a:lnTo>
                    <a:pt x="305" y="408"/>
                  </a:lnTo>
                  <a:lnTo>
                    <a:pt x="317" y="402"/>
                  </a:lnTo>
                  <a:lnTo>
                    <a:pt x="328" y="397"/>
                  </a:lnTo>
                  <a:lnTo>
                    <a:pt x="341" y="393"/>
                  </a:lnTo>
                  <a:lnTo>
                    <a:pt x="354" y="388"/>
                  </a:lnTo>
                  <a:lnTo>
                    <a:pt x="366" y="383"/>
                  </a:lnTo>
                  <a:lnTo>
                    <a:pt x="380" y="379"/>
                  </a:lnTo>
                  <a:lnTo>
                    <a:pt x="393" y="375"/>
                  </a:lnTo>
                  <a:lnTo>
                    <a:pt x="395" y="378"/>
                  </a:lnTo>
                  <a:lnTo>
                    <a:pt x="381" y="394"/>
                  </a:lnTo>
                  <a:lnTo>
                    <a:pt x="368" y="410"/>
                  </a:lnTo>
                  <a:lnTo>
                    <a:pt x="354" y="427"/>
                  </a:lnTo>
                  <a:lnTo>
                    <a:pt x="341" y="444"/>
                  </a:lnTo>
                  <a:lnTo>
                    <a:pt x="327" y="462"/>
                  </a:lnTo>
                  <a:lnTo>
                    <a:pt x="312" y="479"/>
                  </a:lnTo>
                  <a:lnTo>
                    <a:pt x="298" y="497"/>
                  </a:lnTo>
                  <a:lnTo>
                    <a:pt x="285" y="516"/>
                  </a:lnTo>
                  <a:lnTo>
                    <a:pt x="271" y="533"/>
                  </a:lnTo>
                  <a:lnTo>
                    <a:pt x="257" y="551"/>
                  </a:lnTo>
                  <a:lnTo>
                    <a:pt x="242" y="569"/>
                  </a:lnTo>
                  <a:lnTo>
                    <a:pt x="228" y="586"/>
                  </a:lnTo>
                  <a:lnTo>
                    <a:pt x="213" y="603"/>
                  </a:lnTo>
                  <a:lnTo>
                    <a:pt x="199" y="621"/>
                  </a:lnTo>
                  <a:lnTo>
                    <a:pt x="184" y="637"/>
                  </a:lnTo>
                  <a:lnTo>
                    <a:pt x="169" y="65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 name="Freeform 25"/>
            <p:cNvSpPr>
              <a:spLocks/>
            </p:cNvSpPr>
            <p:nvPr>
              <p:custDataLst>
                <p:tags r:id="rId14"/>
              </p:custDataLst>
            </p:nvPr>
          </p:nvSpPr>
          <p:spPr bwMode="auto">
            <a:xfrm>
              <a:off x="3646" y="3152"/>
              <a:ext cx="276" cy="185"/>
            </a:xfrm>
            <a:custGeom>
              <a:avLst/>
              <a:gdLst>
                <a:gd name="T0" fmla="*/ 400 w 552"/>
                <a:gd name="T1" fmla="*/ 370 h 371"/>
                <a:gd name="T2" fmla="*/ 388 w 552"/>
                <a:gd name="T3" fmla="*/ 366 h 371"/>
                <a:gd name="T4" fmla="*/ 377 w 552"/>
                <a:gd name="T5" fmla="*/ 364 h 371"/>
                <a:gd name="T6" fmla="*/ 365 w 552"/>
                <a:gd name="T7" fmla="*/ 358 h 371"/>
                <a:gd name="T8" fmla="*/ 365 w 552"/>
                <a:gd name="T9" fmla="*/ 353 h 371"/>
                <a:gd name="T10" fmla="*/ 373 w 552"/>
                <a:gd name="T11" fmla="*/ 351 h 371"/>
                <a:gd name="T12" fmla="*/ 383 w 552"/>
                <a:gd name="T13" fmla="*/ 353 h 371"/>
                <a:gd name="T14" fmla="*/ 394 w 552"/>
                <a:gd name="T15" fmla="*/ 353 h 371"/>
                <a:gd name="T16" fmla="*/ 406 w 552"/>
                <a:gd name="T17" fmla="*/ 346 h 371"/>
                <a:gd name="T18" fmla="*/ 421 w 552"/>
                <a:gd name="T19" fmla="*/ 336 h 371"/>
                <a:gd name="T20" fmla="*/ 438 w 552"/>
                <a:gd name="T21" fmla="*/ 325 h 371"/>
                <a:gd name="T22" fmla="*/ 453 w 552"/>
                <a:gd name="T23" fmla="*/ 311 h 371"/>
                <a:gd name="T24" fmla="*/ 469 w 552"/>
                <a:gd name="T25" fmla="*/ 288 h 371"/>
                <a:gd name="T26" fmla="*/ 480 w 552"/>
                <a:gd name="T27" fmla="*/ 255 h 371"/>
                <a:gd name="T28" fmla="*/ 486 w 552"/>
                <a:gd name="T29" fmla="*/ 218 h 371"/>
                <a:gd name="T30" fmla="*/ 481 w 552"/>
                <a:gd name="T31" fmla="*/ 180 h 371"/>
                <a:gd name="T32" fmla="*/ 474 w 552"/>
                <a:gd name="T33" fmla="*/ 152 h 371"/>
                <a:gd name="T34" fmla="*/ 462 w 552"/>
                <a:gd name="T35" fmla="*/ 128 h 371"/>
                <a:gd name="T36" fmla="*/ 443 w 552"/>
                <a:gd name="T37" fmla="*/ 107 h 371"/>
                <a:gd name="T38" fmla="*/ 420 w 552"/>
                <a:gd name="T39" fmla="*/ 91 h 371"/>
                <a:gd name="T40" fmla="*/ 395 w 552"/>
                <a:gd name="T41" fmla="*/ 77 h 371"/>
                <a:gd name="T42" fmla="*/ 350 w 552"/>
                <a:gd name="T43" fmla="*/ 75 h 371"/>
                <a:gd name="T44" fmla="*/ 304 w 552"/>
                <a:gd name="T45" fmla="*/ 76 h 371"/>
                <a:gd name="T46" fmla="*/ 258 w 552"/>
                <a:gd name="T47" fmla="*/ 79 h 371"/>
                <a:gd name="T48" fmla="*/ 212 w 552"/>
                <a:gd name="T49" fmla="*/ 84 h 371"/>
                <a:gd name="T50" fmla="*/ 166 w 552"/>
                <a:gd name="T51" fmla="*/ 92 h 371"/>
                <a:gd name="T52" fmla="*/ 120 w 552"/>
                <a:gd name="T53" fmla="*/ 104 h 371"/>
                <a:gd name="T54" fmla="*/ 75 w 552"/>
                <a:gd name="T55" fmla="*/ 119 h 371"/>
                <a:gd name="T56" fmla="*/ 30 w 552"/>
                <a:gd name="T57" fmla="*/ 137 h 371"/>
                <a:gd name="T58" fmla="*/ 18 w 552"/>
                <a:gd name="T59" fmla="*/ 148 h 371"/>
                <a:gd name="T60" fmla="*/ 7 w 552"/>
                <a:gd name="T61" fmla="*/ 161 h 371"/>
                <a:gd name="T62" fmla="*/ 0 w 552"/>
                <a:gd name="T63" fmla="*/ 163 h 371"/>
                <a:gd name="T64" fmla="*/ 4 w 552"/>
                <a:gd name="T65" fmla="*/ 151 h 371"/>
                <a:gd name="T66" fmla="*/ 12 w 552"/>
                <a:gd name="T67" fmla="*/ 137 h 371"/>
                <a:gd name="T68" fmla="*/ 37 w 552"/>
                <a:gd name="T69" fmla="*/ 105 h 371"/>
                <a:gd name="T70" fmla="*/ 66 w 552"/>
                <a:gd name="T71" fmla="*/ 77 h 371"/>
                <a:gd name="T72" fmla="*/ 103 w 552"/>
                <a:gd name="T73" fmla="*/ 55 h 371"/>
                <a:gd name="T74" fmla="*/ 144 w 552"/>
                <a:gd name="T75" fmla="*/ 38 h 371"/>
                <a:gd name="T76" fmla="*/ 186 w 552"/>
                <a:gd name="T77" fmla="*/ 24 h 371"/>
                <a:gd name="T78" fmla="*/ 231 w 552"/>
                <a:gd name="T79" fmla="*/ 14 h 371"/>
                <a:gd name="T80" fmla="*/ 276 w 552"/>
                <a:gd name="T81" fmla="*/ 6 h 371"/>
                <a:gd name="T82" fmla="*/ 320 w 552"/>
                <a:gd name="T83" fmla="*/ 0 h 371"/>
                <a:gd name="T84" fmla="*/ 350 w 552"/>
                <a:gd name="T85" fmla="*/ 1 h 371"/>
                <a:gd name="T86" fmla="*/ 380 w 552"/>
                <a:gd name="T87" fmla="*/ 5 h 371"/>
                <a:gd name="T88" fmla="*/ 409 w 552"/>
                <a:gd name="T89" fmla="*/ 12 h 371"/>
                <a:gd name="T90" fmla="*/ 438 w 552"/>
                <a:gd name="T91" fmla="*/ 24 h 371"/>
                <a:gd name="T92" fmla="*/ 453 w 552"/>
                <a:gd name="T93" fmla="*/ 35 h 371"/>
                <a:gd name="T94" fmla="*/ 469 w 552"/>
                <a:gd name="T95" fmla="*/ 44 h 371"/>
                <a:gd name="T96" fmla="*/ 484 w 552"/>
                <a:gd name="T97" fmla="*/ 55 h 371"/>
                <a:gd name="T98" fmla="*/ 499 w 552"/>
                <a:gd name="T99" fmla="*/ 72 h 371"/>
                <a:gd name="T100" fmla="*/ 524 w 552"/>
                <a:gd name="T101" fmla="*/ 115 h 371"/>
                <a:gd name="T102" fmla="*/ 545 w 552"/>
                <a:gd name="T103" fmla="*/ 167 h 371"/>
                <a:gd name="T104" fmla="*/ 552 w 552"/>
                <a:gd name="T105" fmla="*/ 221 h 371"/>
                <a:gd name="T106" fmla="*/ 539 w 552"/>
                <a:gd name="T107" fmla="*/ 278 h 371"/>
                <a:gd name="T108" fmla="*/ 531 w 552"/>
                <a:gd name="T109" fmla="*/ 295 h 371"/>
                <a:gd name="T110" fmla="*/ 519 w 552"/>
                <a:gd name="T111" fmla="*/ 311 h 371"/>
                <a:gd name="T112" fmla="*/ 504 w 552"/>
                <a:gd name="T113" fmla="*/ 327 h 371"/>
                <a:gd name="T114" fmla="*/ 488 w 552"/>
                <a:gd name="T115" fmla="*/ 346 h 371"/>
                <a:gd name="T116" fmla="*/ 471 w 552"/>
                <a:gd name="T117" fmla="*/ 356 h 371"/>
                <a:gd name="T118" fmla="*/ 450 w 552"/>
                <a:gd name="T119" fmla="*/ 363 h 371"/>
                <a:gd name="T120" fmla="*/ 427 w 552"/>
                <a:gd name="T121" fmla="*/ 369 h 371"/>
                <a:gd name="T122" fmla="*/ 405 w 552"/>
                <a:gd name="T123"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2" h="371">
                  <a:moveTo>
                    <a:pt x="405" y="371"/>
                  </a:moveTo>
                  <a:lnTo>
                    <a:pt x="400" y="370"/>
                  </a:lnTo>
                  <a:lnTo>
                    <a:pt x="394" y="369"/>
                  </a:lnTo>
                  <a:lnTo>
                    <a:pt x="388" y="366"/>
                  </a:lnTo>
                  <a:lnTo>
                    <a:pt x="382" y="365"/>
                  </a:lnTo>
                  <a:lnTo>
                    <a:pt x="377" y="364"/>
                  </a:lnTo>
                  <a:lnTo>
                    <a:pt x="371" y="362"/>
                  </a:lnTo>
                  <a:lnTo>
                    <a:pt x="365" y="358"/>
                  </a:lnTo>
                  <a:lnTo>
                    <a:pt x="360" y="355"/>
                  </a:lnTo>
                  <a:lnTo>
                    <a:pt x="365" y="353"/>
                  </a:lnTo>
                  <a:lnTo>
                    <a:pt x="370" y="351"/>
                  </a:lnTo>
                  <a:lnTo>
                    <a:pt x="373" y="351"/>
                  </a:lnTo>
                  <a:lnTo>
                    <a:pt x="379" y="351"/>
                  </a:lnTo>
                  <a:lnTo>
                    <a:pt x="383" y="353"/>
                  </a:lnTo>
                  <a:lnTo>
                    <a:pt x="388" y="353"/>
                  </a:lnTo>
                  <a:lnTo>
                    <a:pt x="394" y="353"/>
                  </a:lnTo>
                  <a:lnTo>
                    <a:pt x="400" y="351"/>
                  </a:lnTo>
                  <a:lnTo>
                    <a:pt x="406" y="346"/>
                  </a:lnTo>
                  <a:lnTo>
                    <a:pt x="415" y="341"/>
                  </a:lnTo>
                  <a:lnTo>
                    <a:pt x="421" y="336"/>
                  </a:lnTo>
                  <a:lnTo>
                    <a:pt x="430" y="331"/>
                  </a:lnTo>
                  <a:lnTo>
                    <a:pt x="438" y="325"/>
                  </a:lnTo>
                  <a:lnTo>
                    <a:pt x="446" y="319"/>
                  </a:lnTo>
                  <a:lnTo>
                    <a:pt x="453" y="311"/>
                  </a:lnTo>
                  <a:lnTo>
                    <a:pt x="461" y="303"/>
                  </a:lnTo>
                  <a:lnTo>
                    <a:pt x="469" y="288"/>
                  </a:lnTo>
                  <a:lnTo>
                    <a:pt x="474" y="272"/>
                  </a:lnTo>
                  <a:lnTo>
                    <a:pt x="480" y="255"/>
                  </a:lnTo>
                  <a:lnTo>
                    <a:pt x="485" y="236"/>
                  </a:lnTo>
                  <a:lnTo>
                    <a:pt x="486" y="218"/>
                  </a:lnTo>
                  <a:lnTo>
                    <a:pt x="486" y="199"/>
                  </a:lnTo>
                  <a:lnTo>
                    <a:pt x="481" y="180"/>
                  </a:lnTo>
                  <a:lnTo>
                    <a:pt x="474" y="161"/>
                  </a:lnTo>
                  <a:lnTo>
                    <a:pt x="474" y="152"/>
                  </a:lnTo>
                  <a:lnTo>
                    <a:pt x="469" y="140"/>
                  </a:lnTo>
                  <a:lnTo>
                    <a:pt x="462" y="128"/>
                  </a:lnTo>
                  <a:lnTo>
                    <a:pt x="453" y="118"/>
                  </a:lnTo>
                  <a:lnTo>
                    <a:pt x="443" y="107"/>
                  </a:lnTo>
                  <a:lnTo>
                    <a:pt x="432" y="99"/>
                  </a:lnTo>
                  <a:lnTo>
                    <a:pt x="420" y="91"/>
                  </a:lnTo>
                  <a:lnTo>
                    <a:pt x="408" y="84"/>
                  </a:lnTo>
                  <a:lnTo>
                    <a:pt x="395" y="77"/>
                  </a:lnTo>
                  <a:lnTo>
                    <a:pt x="372" y="76"/>
                  </a:lnTo>
                  <a:lnTo>
                    <a:pt x="350" y="75"/>
                  </a:lnTo>
                  <a:lnTo>
                    <a:pt x="327" y="75"/>
                  </a:lnTo>
                  <a:lnTo>
                    <a:pt x="304" y="76"/>
                  </a:lnTo>
                  <a:lnTo>
                    <a:pt x="281" y="77"/>
                  </a:lnTo>
                  <a:lnTo>
                    <a:pt x="258" y="79"/>
                  </a:lnTo>
                  <a:lnTo>
                    <a:pt x="235" y="81"/>
                  </a:lnTo>
                  <a:lnTo>
                    <a:pt x="212" y="84"/>
                  </a:lnTo>
                  <a:lnTo>
                    <a:pt x="189" y="88"/>
                  </a:lnTo>
                  <a:lnTo>
                    <a:pt x="166" y="92"/>
                  </a:lnTo>
                  <a:lnTo>
                    <a:pt x="143" y="98"/>
                  </a:lnTo>
                  <a:lnTo>
                    <a:pt x="120" y="104"/>
                  </a:lnTo>
                  <a:lnTo>
                    <a:pt x="98" y="112"/>
                  </a:lnTo>
                  <a:lnTo>
                    <a:pt x="75" y="119"/>
                  </a:lnTo>
                  <a:lnTo>
                    <a:pt x="52" y="128"/>
                  </a:lnTo>
                  <a:lnTo>
                    <a:pt x="30" y="137"/>
                  </a:lnTo>
                  <a:lnTo>
                    <a:pt x="24" y="141"/>
                  </a:lnTo>
                  <a:lnTo>
                    <a:pt x="18" y="148"/>
                  </a:lnTo>
                  <a:lnTo>
                    <a:pt x="11" y="155"/>
                  </a:lnTo>
                  <a:lnTo>
                    <a:pt x="7" y="161"/>
                  </a:lnTo>
                  <a:lnTo>
                    <a:pt x="7" y="167"/>
                  </a:lnTo>
                  <a:lnTo>
                    <a:pt x="0" y="163"/>
                  </a:lnTo>
                  <a:lnTo>
                    <a:pt x="1" y="157"/>
                  </a:lnTo>
                  <a:lnTo>
                    <a:pt x="4" y="151"/>
                  </a:lnTo>
                  <a:lnTo>
                    <a:pt x="9" y="146"/>
                  </a:lnTo>
                  <a:lnTo>
                    <a:pt x="12" y="137"/>
                  </a:lnTo>
                  <a:lnTo>
                    <a:pt x="23" y="120"/>
                  </a:lnTo>
                  <a:lnTo>
                    <a:pt x="37" y="105"/>
                  </a:lnTo>
                  <a:lnTo>
                    <a:pt x="50" y="90"/>
                  </a:lnTo>
                  <a:lnTo>
                    <a:pt x="66" y="77"/>
                  </a:lnTo>
                  <a:lnTo>
                    <a:pt x="84" y="66"/>
                  </a:lnTo>
                  <a:lnTo>
                    <a:pt x="103" y="55"/>
                  </a:lnTo>
                  <a:lnTo>
                    <a:pt x="123" y="46"/>
                  </a:lnTo>
                  <a:lnTo>
                    <a:pt x="144" y="38"/>
                  </a:lnTo>
                  <a:lnTo>
                    <a:pt x="164" y="31"/>
                  </a:lnTo>
                  <a:lnTo>
                    <a:pt x="186" y="24"/>
                  </a:lnTo>
                  <a:lnTo>
                    <a:pt x="208" y="19"/>
                  </a:lnTo>
                  <a:lnTo>
                    <a:pt x="231" y="14"/>
                  </a:lnTo>
                  <a:lnTo>
                    <a:pt x="254" y="9"/>
                  </a:lnTo>
                  <a:lnTo>
                    <a:pt x="276" y="6"/>
                  </a:lnTo>
                  <a:lnTo>
                    <a:pt x="298" y="3"/>
                  </a:lnTo>
                  <a:lnTo>
                    <a:pt x="320" y="0"/>
                  </a:lnTo>
                  <a:lnTo>
                    <a:pt x="335" y="0"/>
                  </a:lnTo>
                  <a:lnTo>
                    <a:pt x="350" y="1"/>
                  </a:lnTo>
                  <a:lnTo>
                    <a:pt x="365" y="3"/>
                  </a:lnTo>
                  <a:lnTo>
                    <a:pt x="380" y="5"/>
                  </a:lnTo>
                  <a:lnTo>
                    <a:pt x="395" y="7"/>
                  </a:lnTo>
                  <a:lnTo>
                    <a:pt x="409" y="12"/>
                  </a:lnTo>
                  <a:lnTo>
                    <a:pt x="424" y="17"/>
                  </a:lnTo>
                  <a:lnTo>
                    <a:pt x="438" y="24"/>
                  </a:lnTo>
                  <a:lnTo>
                    <a:pt x="445" y="30"/>
                  </a:lnTo>
                  <a:lnTo>
                    <a:pt x="453" y="35"/>
                  </a:lnTo>
                  <a:lnTo>
                    <a:pt x="461" y="39"/>
                  </a:lnTo>
                  <a:lnTo>
                    <a:pt x="469" y="44"/>
                  </a:lnTo>
                  <a:lnTo>
                    <a:pt x="476" y="50"/>
                  </a:lnTo>
                  <a:lnTo>
                    <a:pt x="484" y="55"/>
                  </a:lnTo>
                  <a:lnTo>
                    <a:pt x="492" y="62"/>
                  </a:lnTo>
                  <a:lnTo>
                    <a:pt x="499" y="72"/>
                  </a:lnTo>
                  <a:lnTo>
                    <a:pt x="511" y="92"/>
                  </a:lnTo>
                  <a:lnTo>
                    <a:pt x="524" y="115"/>
                  </a:lnTo>
                  <a:lnTo>
                    <a:pt x="536" y="141"/>
                  </a:lnTo>
                  <a:lnTo>
                    <a:pt x="545" y="167"/>
                  </a:lnTo>
                  <a:lnTo>
                    <a:pt x="551" y="194"/>
                  </a:lnTo>
                  <a:lnTo>
                    <a:pt x="552" y="221"/>
                  </a:lnTo>
                  <a:lnTo>
                    <a:pt x="548" y="250"/>
                  </a:lnTo>
                  <a:lnTo>
                    <a:pt x="539" y="278"/>
                  </a:lnTo>
                  <a:lnTo>
                    <a:pt x="536" y="287"/>
                  </a:lnTo>
                  <a:lnTo>
                    <a:pt x="531" y="295"/>
                  </a:lnTo>
                  <a:lnTo>
                    <a:pt x="525" y="303"/>
                  </a:lnTo>
                  <a:lnTo>
                    <a:pt x="519" y="311"/>
                  </a:lnTo>
                  <a:lnTo>
                    <a:pt x="512" y="319"/>
                  </a:lnTo>
                  <a:lnTo>
                    <a:pt x="504" y="327"/>
                  </a:lnTo>
                  <a:lnTo>
                    <a:pt x="496" y="335"/>
                  </a:lnTo>
                  <a:lnTo>
                    <a:pt x="488" y="346"/>
                  </a:lnTo>
                  <a:lnTo>
                    <a:pt x="480" y="351"/>
                  </a:lnTo>
                  <a:lnTo>
                    <a:pt x="471" y="356"/>
                  </a:lnTo>
                  <a:lnTo>
                    <a:pt x="461" y="360"/>
                  </a:lnTo>
                  <a:lnTo>
                    <a:pt x="450" y="363"/>
                  </a:lnTo>
                  <a:lnTo>
                    <a:pt x="439" y="366"/>
                  </a:lnTo>
                  <a:lnTo>
                    <a:pt x="427" y="369"/>
                  </a:lnTo>
                  <a:lnTo>
                    <a:pt x="417" y="370"/>
                  </a:lnTo>
                  <a:lnTo>
                    <a:pt x="405" y="37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 name="Freeform 26"/>
            <p:cNvSpPr>
              <a:spLocks/>
            </p:cNvSpPr>
            <p:nvPr>
              <p:custDataLst>
                <p:tags r:id="rId15"/>
              </p:custDataLst>
            </p:nvPr>
          </p:nvSpPr>
          <p:spPr bwMode="auto">
            <a:xfrm>
              <a:off x="3800" y="3205"/>
              <a:ext cx="70" cy="110"/>
            </a:xfrm>
            <a:custGeom>
              <a:avLst/>
              <a:gdLst>
                <a:gd name="T0" fmla="*/ 50 w 140"/>
                <a:gd name="T1" fmla="*/ 220 h 220"/>
                <a:gd name="T2" fmla="*/ 46 w 140"/>
                <a:gd name="T3" fmla="*/ 218 h 220"/>
                <a:gd name="T4" fmla="*/ 43 w 140"/>
                <a:gd name="T5" fmla="*/ 216 h 220"/>
                <a:gd name="T6" fmla="*/ 40 w 140"/>
                <a:gd name="T7" fmla="*/ 213 h 220"/>
                <a:gd name="T8" fmla="*/ 35 w 140"/>
                <a:gd name="T9" fmla="*/ 211 h 220"/>
                <a:gd name="T10" fmla="*/ 30 w 140"/>
                <a:gd name="T11" fmla="*/ 209 h 220"/>
                <a:gd name="T12" fmla="*/ 26 w 140"/>
                <a:gd name="T13" fmla="*/ 206 h 220"/>
                <a:gd name="T14" fmla="*/ 20 w 140"/>
                <a:gd name="T15" fmla="*/ 204 h 220"/>
                <a:gd name="T16" fmla="*/ 13 w 140"/>
                <a:gd name="T17" fmla="*/ 202 h 220"/>
                <a:gd name="T18" fmla="*/ 5 w 140"/>
                <a:gd name="T19" fmla="*/ 185 h 220"/>
                <a:gd name="T20" fmla="*/ 2 w 140"/>
                <a:gd name="T21" fmla="*/ 166 h 220"/>
                <a:gd name="T22" fmla="*/ 0 w 140"/>
                <a:gd name="T23" fmla="*/ 147 h 220"/>
                <a:gd name="T24" fmla="*/ 3 w 140"/>
                <a:gd name="T25" fmla="*/ 127 h 220"/>
                <a:gd name="T26" fmla="*/ 7 w 140"/>
                <a:gd name="T27" fmla="*/ 107 h 220"/>
                <a:gd name="T28" fmla="*/ 13 w 140"/>
                <a:gd name="T29" fmla="*/ 88 h 220"/>
                <a:gd name="T30" fmla="*/ 20 w 140"/>
                <a:gd name="T31" fmla="*/ 69 h 220"/>
                <a:gd name="T32" fmla="*/ 29 w 140"/>
                <a:gd name="T33" fmla="*/ 52 h 220"/>
                <a:gd name="T34" fmla="*/ 34 w 140"/>
                <a:gd name="T35" fmla="*/ 48 h 220"/>
                <a:gd name="T36" fmla="*/ 38 w 140"/>
                <a:gd name="T37" fmla="*/ 42 h 220"/>
                <a:gd name="T38" fmla="*/ 43 w 140"/>
                <a:gd name="T39" fmla="*/ 37 h 220"/>
                <a:gd name="T40" fmla="*/ 46 w 140"/>
                <a:gd name="T41" fmla="*/ 31 h 220"/>
                <a:gd name="T42" fmla="*/ 50 w 140"/>
                <a:gd name="T43" fmla="*/ 26 h 220"/>
                <a:gd name="T44" fmla="*/ 55 w 140"/>
                <a:gd name="T45" fmla="*/ 20 h 220"/>
                <a:gd name="T46" fmla="*/ 59 w 140"/>
                <a:gd name="T47" fmla="*/ 14 h 220"/>
                <a:gd name="T48" fmla="*/ 65 w 140"/>
                <a:gd name="T49" fmla="*/ 8 h 220"/>
                <a:gd name="T50" fmla="*/ 83 w 140"/>
                <a:gd name="T51" fmla="*/ 0 h 220"/>
                <a:gd name="T52" fmla="*/ 90 w 140"/>
                <a:gd name="T53" fmla="*/ 1 h 220"/>
                <a:gd name="T54" fmla="*/ 96 w 140"/>
                <a:gd name="T55" fmla="*/ 4 h 220"/>
                <a:gd name="T56" fmla="*/ 102 w 140"/>
                <a:gd name="T57" fmla="*/ 6 h 220"/>
                <a:gd name="T58" fmla="*/ 109 w 140"/>
                <a:gd name="T59" fmla="*/ 8 h 220"/>
                <a:gd name="T60" fmla="*/ 118 w 140"/>
                <a:gd name="T61" fmla="*/ 18 h 220"/>
                <a:gd name="T62" fmla="*/ 126 w 140"/>
                <a:gd name="T63" fmla="*/ 27 h 220"/>
                <a:gd name="T64" fmla="*/ 133 w 140"/>
                <a:gd name="T65" fmla="*/ 36 h 220"/>
                <a:gd name="T66" fmla="*/ 140 w 140"/>
                <a:gd name="T67" fmla="*/ 45 h 220"/>
                <a:gd name="T68" fmla="*/ 126 w 140"/>
                <a:gd name="T69" fmla="*/ 56 h 220"/>
                <a:gd name="T70" fmla="*/ 113 w 140"/>
                <a:gd name="T71" fmla="*/ 67 h 220"/>
                <a:gd name="T72" fmla="*/ 99 w 140"/>
                <a:gd name="T73" fmla="*/ 80 h 220"/>
                <a:gd name="T74" fmla="*/ 87 w 140"/>
                <a:gd name="T75" fmla="*/ 92 h 220"/>
                <a:gd name="T76" fmla="*/ 76 w 140"/>
                <a:gd name="T77" fmla="*/ 107 h 220"/>
                <a:gd name="T78" fmla="*/ 67 w 140"/>
                <a:gd name="T79" fmla="*/ 124 h 220"/>
                <a:gd name="T80" fmla="*/ 60 w 140"/>
                <a:gd name="T81" fmla="*/ 141 h 220"/>
                <a:gd name="T82" fmla="*/ 57 w 140"/>
                <a:gd name="T83" fmla="*/ 160 h 220"/>
                <a:gd name="T84" fmla="*/ 58 w 140"/>
                <a:gd name="T85" fmla="*/ 175 h 220"/>
                <a:gd name="T86" fmla="*/ 61 w 140"/>
                <a:gd name="T87" fmla="*/ 190 h 220"/>
                <a:gd name="T88" fmla="*/ 64 w 140"/>
                <a:gd name="T89" fmla="*/ 205 h 220"/>
                <a:gd name="T90" fmla="*/ 65 w 140"/>
                <a:gd name="T91" fmla="*/ 220 h 220"/>
                <a:gd name="T92" fmla="*/ 50 w 140"/>
                <a:gd name="T9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0" h="220">
                  <a:moveTo>
                    <a:pt x="50" y="220"/>
                  </a:moveTo>
                  <a:lnTo>
                    <a:pt x="46" y="218"/>
                  </a:lnTo>
                  <a:lnTo>
                    <a:pt x="43" y="216"/>
                  </a:lnTo>
                  <a:lnTo>
                    <a:pt x="40" y="213"/>
                  </a:lnTo>
                  <a:lnTo>
                    <a:pt x="35" y="211"/>
                  </a:lnTo>
                  <a:lnTo>
                    <a:pt x="30" y="209"/>
                  </a:lnTo>
                  <a:lnTo>
                    <a:pt x="26" y="206"/>
                  </a:lnTo>
                  <a:lnTo>
                    <a:pt x="20" y="204"/>
                  </a:lnTo>
                  <a:lnTo>
                    <a:pt x="13" y="202"/>
                  </a:lnTo>
                  <a:lnTo>
                    <a:pt x="5" y="185"/>
                  </a:lnTo>
                  <a:lnTo>
                    <a:pt x="2" y="166"/>
                  </a:lnTo>
                  <a:lnTo>
                    <a:pt x="0" y="147"/>
                  </a:lnTo>
                  <a:lnTo>
                    <a:pt x="3" y="127"/>
                  </a:lnTo>
                  <a:lnTo>
                    <a:pt x="7" y="107"/>
                  </a:lnTo>
                  <a:lnTo>
                    <a:pt x="13" y="88"/>
                  </a:lnTo>
                  <a:lnTo>
                    <a:pt x="20" y="69"/>
                  </a:lnTo>
                  <a:lnTo>
                    <a:pt x="29" y="52"/>
                  </a:lnTo>
                  <a:lnTo>
                    <a:pt x="34" y="48"/>
                  </a:lnTo>
                  <a:lnTo>
                    <a:pt x="38" y="42"/>
                  </a:lnTo>
                  <a:lnTo>
                    <a:pt x="43" y="37"/>
                  </a:lnTo>
                  <a:lnTo>
                    <a:pt x="46" y="31"/>
                  </a:lnTo>
                  <a:lnTo>
                    <a:pt x="50" y="26"/>
                  </a:lnTo>
                  <a:lnTo>
                    <a:pt x="55" y="20"/>
                  </a:lnTo>
                  <a:lnTo>
                    <a:pt x="59" y="14"/>
                  </a:lnTo>
                  <a:lnTo>
                    <a:pt x="65" y="8"/>
                  </a:lnTo>
                  <a:lnTo>
                    <a:pt x="83" y="0"/>
                  </a:lnTo>
                  <a:lnTo>
                    <a:pt x="90" y="1"/>
                  </a:lnTo>
                  <a:lnTo>
                    <a:pt x="96" y="4"/>
                  </a:lnTo>
                  <a:lnTo>
                    <a:pt x="102" y="6"/>
                  </a:lnTo>
                  <a:lnTo>
                    <a:pt x="109" y="8"/>
                  </a:lnTo>
                  <a:lnTo>
                    <a:pt x="118" y="18"/>
                  </a:lnTo>
                  <a:lnTo>
                    <a:pt x="126" y="27"/>
                  </a:lnTo>
                  <a:lnTo>
                    <a:pt x="133" y="36"/>
                  </a:lnTo>
                  <a:lnTo>
                    <a:pt x="140" y="45"/>
                  </a:lnTo>
                  <a:lnTo>
                    <a:pt x="126" y="56"/>
                  </a:lnTo>
                  <a:lnTo>
                    <a:pt x="113" y="67"/>
                  </a:lnTo>
                  <a:lnTo>
                    <a:pt x="99" y="80"/>
                  </a:lnTo>
                  <a:lnTo>
                    <a:pt x="87" y="92"/>
                  </a:lnTo>
                  <a:lnTo>
                    <a:pt x="76" y="107"/>
                  </a:lnTo>
                  <a:lnTo>
                    <a:pt x="67" y="124"/>
                  </a:lnTo>
                  <a:lnTo>
                    <a:pt x="60" y="141"/>
                  </a:lnTo>
                  <a:lnTo>
                    <a:pt x="57" y="160"/>
                  </a:lnTo>
                  <a:lnTo>
                    <a:pt x="58" y="175"/>
                  </a:lnTo>
                  <a:lnTo>
                    <a:pt x="61" y="190"/>
                  </a:lnTo>
                  <a:lnTo>
                    <a:pt x="64" y="205"/>
                  </a:lnTo>
                  <a:lnTo>
                    <a:pt x="65" y="220"/>
                  </a:lnTo>
                  <a:lnTo>
                    <a:pt x="50" y="22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 name="Freeform 28"/>
            <p:cNvSpPr>
              <a:spLocks/>
            </p:cNvSpPr>
            <p:nvPr>
              <p:custDataLst>
                <p:tags r:id="rId16"/>
              </p:custDataLst>
            </p:nvPr>
          </p:nvSpPr>
          <p:spPr bwMode="auto">
            <a:xfrm>
              <a:off x="3903" y="3171"/>
              <a:ext cx="66" cy="31"/>
            </a:xfrm>
            <a:custGeom>
              <a:avLst/>
              <a:gdLst>
                <a:gd name="T0" fmla="*/ 33 w 131"/>
                <a:gd name="T1" fmla="*/ 63 h 63"/>
                <a:gd name="T2" fmla="*/ 27 w 131"/>
                <a:gd name="T3" fmla="*/ 50 h 63"/>
                <a:gd name="T4" fmla="*/ 20 w 131"/>
                <a:gd name="T5" fmla="*/ 36 h 63"/>
                <a:gd name="T6" fmla="*/ 11 w 131"/>
                <a:gd name="T7" fmla="*/ 22 h 63"/>
                <a:gd name="T8" fmla="*/ 0 w 131"/>
                <a:gd name="T9" fmla="*/ 10 h 63"/>
                <a:gd name="T10" fmla="*/ 16 w 131"/>
                <a:gd name="T11" fmla="*/ 5 h 63"/>
                <a:gd name="T12" fmla="*/ 32 w 131"/>
                <a:gd name="T13" fmla="*/ 2 h 63"/>
                <a:gd name="T14" fmla="*/ 47 w 131"/>
                <a:gd name="T15" fmla="*/ 0 h 63"/>
                <a:gd name="T16" fmla="*/ 63 w 131"/>
                <a:gd name="T17" fmla="*/ 0 h 63"/>
                <a:gd name="T18" fmla="*/ 78 w 131"/>
                <a:gd name="T19" fmla="*/ 3 h 63"/>
                <a:gd name="T20" fmla="*/ 94 w 131"/>
                <a:gd name="T21" fmla="*/ 6 h 63"/>
                <a:gd name="T22" fmla="*/ 109 w 131"/>
                <a:gd name="T23" fmla="*/ 10 h 63"/>
                <a:gd name="T24" fmla="*/ 125 w 131"/>
                <a:gd name="T25" fmla="*/ 15 h 63"/>
                <a:gd name="T26" fmla="*/ 131 w 131"/>
                <a:gd name="T27" fmla="*/ 33 h 63"/>
                <a:gd name="T28" fmla="*/ 126 w 131"/>
                <a:gd name="T29" fmla="*/ 37 h 63"/>
                <a:gd name="T30" fmla="*/ 122 w 131"/>
                <a:gd name="T31" fmla="*/ 42 h 63"/>
                <a:gd name="T32" fmla="*/ 116 w 131"/>
                <a:gd name="T33" fmla="*/ 46 h 63"/>
                <a:gd name="T34" fmla="*/ 110 w 131"/>
                <a:gd name="T35" fmla="*/ 50 h 63"/>
                <a:gd name="T36" fmla="*/ 101 w 131"/>
                <a:gd name="T37" fmla="*/ 52 h 63"/>
                <a:gd name="T38" fmla="*/ 92 w 131"/>
                <a:gd name="T39" fmla="*/ 53 h 63"/>
                <a:gd name="T40" fmla="*/ 83 w 131"/>
                <a:gd name="T41" fmla="*/ 56 h 63"/>
                <a:gd name="T42" fmla="*/ 72 w 131"/>
                <a:gd name="T43" fmla="*/ 58 h 63"/>
                <a:gd name="T44" fmla="*/ 63 w 131"/>
                <a:gd name="T45" fmla="*/ 60 h 63"/>
                <a:gd name="T46" fmla="*/ 53 w 131"/>
                <a:gd name="T47" fmla="*/ 61 h 63"/>
                <a:gd name="T48" fmla="*/ 43 w 131"/>
                <a:gd name="T49" fmla="*/ 63 h 63"/>
                <a:gd name="T50" fmla="*/ 33 w 131"/>
                <a:gd name="T5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63">
                  <a:moveTo>
                    <a:pt x="33" y="63"/>
                  </a:moveTo>
                  <a:lnTo>
                    <a:pt x="27" y="50"/>
                  </a:lnTo>
                  <a:lnTo>
                    <a:pt x="20" y="36"/>
                  </a:lnTo>
                  <a:lnTo>
                    <a:pt x="11" y="22"/>
                  </a:lnTo>
                  <a:lnTo>
                    <a:pt x="0" y="10"/>
                  </a:lnTo>
                  <a:lnTo>
                    <a:pt x="16" y="5"/>
                  </a:lnTo>
                  <a:lnTo>
                    <a:pt x="32" y="2"/>
                  </a:lnTo>
                  <a:lnTo>
                    <a:pt x="47" y="0"/>
                  </a:lnTo>
                  <a:lnTo>
                    <a:pt x="63" y="0"/>
                  </a:lnTo>
                  <a:lnTo>
                    <a:pt x="78" y="3"/>
                  </a:lnTo>
                  <a:lnTo>
                    <a:pt x="94" y="6"/>
                  </a:lnTo>
                  <a:lnTo>
                    <a:pt x="109" y="10"/>
                  </a:lnTo>
                  <a:lnTo>
                    <a:pt x="125" y="15"/>
                  </a:lnTo>
                  <a:lnTo>
                    <a:pt x="131" y="33"/>
                  </a:lnTo>
                  <a:lnTo>
                    <a:pt x="126" y="37"/>
                  </a:lnTo>
                  <a:lnTo>
                    <a:pt x="122" y="42"/>
                  </a:lnTo>
                  <a:lnTo>
                    <a:pt x="116" y="46"/>
                  </a:lnTo>
                  <a:lnTo>
                    <a:pt x="110" y="50"/>
                  </a:lnTo>
                  <a:lnTo>
                    <a:pt x="101" y="52"/>
                  </a:lnTo>
                  <a:lnTo>
                    <a:pt x="92" y="53"/>
                  </a:lnTo>
                  <a:lnTo>
                    <a:pt x="83" y="56"/>
                  </a:lnTo>
                  <a:lnTo>
                    <a:pt x="72" y="58"/>
                  </a:lnTo>
                  <a:lnTo>
                    <a:pt x="63" y="60"/>
                  </a:lnTo>
                  <a:lnTo>
                    <a:pt x="53" y="61"/>
                  </a:lnTo>
                  <a:lnTo>
                    <a:pt x="43" y="63"/>
                  </a:lnTo>
                  <a:lnTo>
                    <a:pt x="33" y="63"/>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8" name="TextBox 7"/>
          <p:cNvSpPr txBox="1"/>
          <p:nvPr>
            <p:custDataLst>
              <p:tags r:id="rId7"/>
            </p:custDataLst>
          </p:nvPr>
        </p:nvSpPr>
        <p:spPr>
          <a:xfrm>
            <a:off x="1295400" y="3810000"/>
            <a:ext cx="4419600" cy="2554545"/>
          </a:xfrm>
          <a:prstGeom prst="rect">
            <a:avLst/>
          </a:prstGeom>
          <a:noFill/>
        </p:spPr>
        <p:txBody>
          <a:bodyPr wrap="square" rtlCol="0">
            <a:spAutoFit/>
          </a:bodyPr>
          <a:lstStyle/>
          <a:p>
            <a:r>
              <a:rPr lang="en-CA" sz="2000" b="0" dirty="0">
                <a:solidFill>
                  <a:srgbClr val="3333CC"/>
                </a:solidFill>
                <a:latin typeface="+mn-lt"/>
              </a:rPr>
              <a:t>Concurrency: Correctly and efficiently manage access to shared resources</a:t>
            </a:r>
            <a:br>
              <a:rPr lang="en-CA" sz="2000" b="0" dirty="0">
                <a:solidFill>
                  <a:srgbClr val="3333CC"/>
                </a:solidFill>
                <a:latin typeface="+mn-lt"/>
              </a:rPr>
            </a:br>
            <a:endParaRPr lang="en-CA" sz="2000" b="0" dirty="0" smtClean="0">
              <a:solidFill>
                <a:srgbClr val="3333CC"/>
              </a:solidFill>
              <a:latin typeface="+mn-lt"/>
            </a:endParaRPr>
          </a:p>
          <a:p>
            <a:r>
              <a:rPr lang="en-CA" sz="2000" b="0" dirty="0" smtClean="0">
                <a:solidFill>
                  <a:srgbClr val="3333CC"/>
                </a:solidFill>
                <a:latin typeface="+mn-lt"/>
              </a:rPr>
              <a:t>(Better example: Lots </a:t>
            </a:r>
            <a:r>
              <a:rPr lang="en-CA" sz="2000" b="0" dirty="0">
                <a:solidFill>
                  <a:srgbClr val="3333CC"/>
                </a:solidFill>
                <a:latin typeface="+mn-lt"/>
              </a:rPr>
              <a:t>of cooks </a:t>
            </a:r>
            <a:r>
              <a:rPr lang="en-CA" sz="2000" b="0" dirty="0" smtClean="0">
                <a:solidFill>
                  <a:srgbClr val="3333CC"/>
                </a:solidFill>
                <a:latin typeface="+mn-lt"/>
              </a:rPr>
              <a:t>in one kitchen, </a:t>
            </a:r>
            <a:r>
              <a:rPr lang="en-CA" sz="2000" b="0" dirty="0">
                <a:solidFill>
                  <a:srgbClr val="3333CC"/>
                </a:solidFill>
                <a:latin typeface="+mn-lt"/>
              </a:rPr>
              <a:t>but only 4 stove </a:t>
            </a:r>
            <a:r>
              <a:rPr lang="en-CA" sz="2000" b="0" dirty="0" smtClean="0">
                <a:solidFill>
                  <a:srgbClr val="3333CC"/>
                </a:solidFill>
                <a:latin typeface="+mn-lt"/>
              </a:rPr>
              <a:t>burners.  Want </a:t>
            </a:r>
            <a:r>
              <a:rPr lang="en-CA" sz="2000" b="0" dirty="0">
                <a:solidFill>
                  <a:srgbClr val="3333CC"/>
                </a:solidFill>
                <a:latin typeface="+mn-lt"/>
              </a:rPr>
              <a:t>to allow access to all 4 burners, but not cause spills or incorrect burner </a:t>
            </a:r>
            <a:r>
              <a:rPr lang="en-CA" sz="2000" b="0" dirty="0" smtClean="0">
                <a:solidFill>
                  <a:srgbClr val="3333CC"/>
                </a:solidFill>
                <a:latin typeface="+mn-lt"/>
              </a:rPr>
              <a:t>settings.)</a:t>
            </a:r>
            <a:endParaRPr lang="en-CA" sz="2000" b="0" dirty="0">
              <a:solidFill>
                <a:srgbClr val="3333CC"/>
              </a:solidFill>
              <a:latin typeface="+mn-lt"/>
            </a:endParaRPr>
          </a:p>
        </p:txBody>
      </p:sp>
      <p:sp>
        <p:nvSpPr>
          <p:cNvPr id="10" name="Rectangle 9"/>
          <p:cNvSpPr/>
          <p:nvPr>
            <p:custDataLst>
              <p:tags r:id="rId8"/>
            </p:custDataLst>
          </p:nvPr>
        </p:nvSpPr>
        <p:spPr>
          <a:xfrm>
            <a:off x="4572000" y="5934670"/>
            <a:ext cx="4572000" cy="923330"/>
          </a:xfrm>
          <a:prstGeom prst="rect">
            <a:avLst/>
          </a:prstGeom>
        </p:spPr>
        <p:txBody>
          <a:bodyPr>
            <a:spAutoFit/>
          </a:bodyPr>
          <a:lstStyle/>
          <a:p>
            <a:pPr algn="r"/>
            <a:r>
              <a:rPr lang="en-CA" sz="1800" b="0" dirty="0">
                <a:solidFill>
                  <a:srgbClr val="FF0000"/>
                </a:solidFill>
              </a:rPr>
              <a:t>Note: </a:t>
            </a:r>
            <a:r>
              <a:rPr lang="en-CA" sz="1800" b="0" dirty="0" smtClean="0">
                <a:solidFill>
                  <a:srgbClr val="FF0000"/>
                </a:solidFill>
              </a:rPr>
              <a:t>these definitions of “parallelism” and “concurrency” are not </a:t>
            </a:r>
            <a:r>
              <a:rPr lang="en-CA" sz="1800" b="0" dirty="0">
                <a:solidFill>
                  <a:srgbClr val="FF0000"/>
                </a:solidFill>
              </a:rPr>
              <a:t>yet standard but the perspective is </a:t>
            </a:r>
            <a:r>
              <a:rPr lang="en-CA" sz="1800" b="0" dirty="0" smtClean="0">
                <a:solidFill>
                  <a:srgbClr val="FF0000"/>
                </a:solidFill>
              </a:rPr>
              <a:t>essential to avoid confusion!</a:t>
            </a:r>
            <a:endParaRPr lang="en-CA" sz="1800" b="0" dirty="0">
              <a:solidFill>
                <a:srgbClr val="FF0000"/>
              </a:solidFill>
            </a:endParaRPr>
          </a:p>
        </p:txBody>
      </p:sp>
    </p:spTree>
    <p:extLst>
      <p:ext uri="{BB962C8B-B14F-4D97-AF65-F5344CB8AC3E}">
        <p14:creationId xmlns:p14="http://schemas.microsoft.com/office/powerpoint/2010/main" val="20400676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5800" y="152400"/>
            <a:ext cx="7772400" cy="1143000"/>
          </a:xfrm>
        </p:spPr>
        <p:txBody>
          <a:bodyPr/>
          <a:lstStyle/>
          <a:p>
            <a:r>
              <a:rPr lang="en-US" dirty="0" smtClean="0"/>
              <a:t>Concurrency Example</a:t>
            </a:r>
            <a:endParaRPr lang="en-US" dirty="0"/>
          </a:p>
        </p:txBody>
      </p:sp>
      <p:sp>
        <p:nvSpPr>
          <p:cNvPr id="3" name="Content Placeholder 2"/>
          <p:cNvSpPr>
            <a:spLocks noGrp="1"/>
          </p:cNvSpPr>
          <p:nvPr>
            <p:ph idx="1"/>
            <p:custDataLst>
              <p:tags r:id="rId2"/>
            </p:custDataLst>
          </p:nvPr>
        </p:nvSpPr>
        <p:spPr>
          <a:xfrm>
            <a:off x="685800" y="1143000"/>
            <a:ext cx="7924800" cy="1981200"/>
          </a:xfrm>
        </p:spPr>
        <p:txBody>
          <a:bodyPr/>
          <a:lstStyle/>
          <a:p>
            <a:pPr>
              <a:buNone/>
            </a:pPr>
            <a:r>
              <a:rPr lang="en-US" dirty="0" smtClean="0">
                <a:solidFill>
                  <a:schemeClr val="accent2"/>
                </a:solidFill>
              </a:rPr>
              <a:t>Concurrency:</a:t>
            </a:r>
            <a:r>
              <a:rPr lang="en-US" dirty="0" smtClean="0"/>
              <a:t> Correctly and efficiently manage access to shared resources (from multiple possibly-simultaneous clients)</a:t>
            </a:r>
          </a:p>
          <a:p>
            <a:pPr>
              <a:buNone/>
            </a:pPr>
            <a:endParaRPr lang="en-US" sz="1000" dirty="0" smtClean="0"/>
          </a:p>
          <a:p>
            <a:pPr>
              <a:buNone/>
            </a:pPr>
            <a:r>
              <a:rPr lang="en-US" i="1" dirty="0" err="1"/>
              <a:t>Pseudocode</a:t>
            </a:r>
            <a:r>
              <a:rPr lang="en-US" i="1" dirty="0"/>
              <a:t> </a:t>
            </a:r>
            <a:r>
              <a:rPr lang="en-US" dirty="0"/>
              <a:t> for a shared chaining </a:t>
            </a:r>
            <a:r>
              <a:rPr lang="en-US" dirty="0" err="1"/>
              <a:t>hashtable</a:t>
            </a:r>
            <a:endParaRPr lang="en-US" dirty="0"/>
          </a:p>
          <a:p>
            <a:pPr lvl="1"/>
            <a:r>
              <a:rPr lang="en-US" dirty="0"/>
              <a:t>Prevent </a:t>
            </a:r>
            <a:r>
              <a:rPr lang="en-US" i="1" dirty="0"/>
              <a:t>bad </a:t>
            </a:r>
            <a:r>
              <a:rPr lang="en-US" i="1" dirty="0" err="1"/>
              <a:t>interleavings</a:t>
            </a:r>
            <a:r>
              <a:rPr lang="en-US" dirty="0"/>
              <a:t> </a:t>
            </a:r>
            <a:r>
              <a:rPr lang="en-US" dirty="0" smtClean="0"/>
              <a:t>(correctness)</a:t>
            </a:r>
          </a:p>
          <a:p>
            <a:pPr lvl="1"/>
            <a:r>
              <a:rPr lang="en-US" dirty="0" smtClean="0"/>
              <a:t>But </a:t>
            </a:r>
            <a:r>
              <a:rPr lang="en-US" dirty="0"/>
              <a:t>allow some concurrent </a:t>
            </a:r>
            <a:r>
              <a:rPr lang="en-US" dirty="0" smtClean="0"/>
              <a:t>access (performance)</a:t>
            </a:r>
            <a:endParaRPr lang="en-US" dirty="0"/>
          </a:p>
          <a:p>
            <a:pPr>
              <a:buNone/>
            </a:pPr>
            <a:endParaRPr lang="en-US" sz="1000" dirty="0" smtClean="0"/>
          </a:p>
        </p:txBody>
      </p:sp>
      <p:sp>
        <p:nvSpPr>
          <p:cNvPr id="5" name="Slide Number Placeholder 4"/>
          <p:cNvSpPr>
            <a:spLocks noGrp="1"/>
          </p:cNvSpPr>
          <p:nvPr>
            <p:ph type="sldNum" sz="quarter" idx="11"/>
            <p:custDataLst>
              <p:tags r:id="rId3"/>
            </p:custDataLst>
          </p:nvPr>
        </p:nvSpPr>
        <p:spPr/>
        <p:txBody>
          <a:bodyPr/>
          <a:lstStyle/>
          <a:p>
            <a:fld id="{3B048AC8-D41E-4C7B-8EE3-A52489AA1F05}" type="slidenum">
              <a:rPr lang="en-US" smtClean="0"/>
              <a:pPr/>
              <a:t>16</a:t>
            </a:fld>
            <a:endParaRPr lang="en-US"/>
          </a:p>
        </p:txBody>
      </p:sp>
      <p:sp>
        <p:nvSpPr>
          <p:cNvPr id="6" name="Footer Placeholder 5"/>
          <p:cNvSpPr>
            <a:spLocks noGrp="1"/>
          </p:cNvSpPr>
          <p:nvPr>
            <p:ph type="ftr" sz="quarter" idx="12"/>
            <p:custDataLst>
              <p:tags r:id="rId4"/>
            </p:custDataLst>
          </p:nvPr>
        </p:nvSpPr>
        <p:spPr/>
        <p:txBody>
          <a:bodyPr/>
          <a:lstStyle/>
          <a:p>
            <a:r>
              <a:rPr lang="en-US" smtClean="0"/>
              <a:t>Sophomoric Parallelism and Concurrency, Lecture 1</a:t>
            </a:r>
            <a:endParaRPr lang="en-US"/>
          </a:p>
        </p:txBody>
      </p:sp>
      <p:sp>
        <p:nvSpPr>
          <p:cNvPr id="7" name="Rectangle 3"/>
          <p:cNvSpPr txBox="1">
            <a:spLocks noChangeArrowheads="1"/>
          </p:cNvSpPr>
          <p:nvPr>
            <p:custDataLst>
              <p:tags r:id="rId5"/>
            </p:custDataLst>
          </p:nvPr>
        </p:nvSpPr>
        <p:spPr bwMode="auto">
          <a:xfrm>
            <a:off x="533400" y="3276600"/>
            <a:ext cx="8458200" cy="3124200"/>
          </a:xfrm>
          <a:prstGeom prst="rect">
            <a:avLst/>
          </a:prstGeom>
          <a:solidFill>
            <a:srgbClr val="FFFF99"/>
          </a:solidFill>
          <a:ln w="9525">
            <a:noFill/>
            <a:miter lim="800000"/>
            <a:headEnd/>
            <a:tailEnd/>
          </a:ln>
          <a:effectLst/>
        </p:spPr>
        <p:txBody>
          <a:bodyPr vert="horz" wrap="square" lIns="91440" tIns="45720" rIns="91440" bIns="45720" numCol="1" anchor="t" anchorCtr="0" compatLnSpc="1">
            <a:prstTxWarp prst="textNoShape">
              <a:avLst/>
            </a:prstTxWarp>
          </a:bodyPr>
          <a:lstStyle/>
          <a:p>
            <a:pPr>
              <a:lnSpc>
                <a:spcPts val="1800"/>
              </a:lnSpc>
              <a:buNone/>
            </a:pPr>
            <a:r>
              <a:rPr lang="en-US" sz="2000" kern="0" dirty="0" smtClean="0">
                <a:solidFill>
                  <a:schemeClr val="accent2"/>
                </a:solidFill>
                <a:latin typeface="Courier New" pitchFamily="49" charset="0"/>
              </a:rPr>
              <a:t>template &lt;</a:t>
            </a:r>
            <a:r>
              <a:rPr lang="en-US" sz="2000" kern="0" dirty="0" err="1" smtClean="0">
                <a:solidFill>
                  <a:schemeClr val="accent2"/>
                </a:solidFill>
                <a:latin typeface="Courier New" pitchFamily="49" charset="0"/>
              </a:rPr>
              <a:t>typename</a:t>
            </a:r>
            <a:r>
              <a:rPr lang="en-US" sz="2000" kern="0" dirty="0" smtClean="0">
                <a:solidFill>
                  <a:schemeClr val="accent2"/>
                </a:solidFill>
                <a:latin typeface="Courier New" pitchFamily="49" charset="0"/>
              </a:rPr>
              <a:t> </a:t>
            </a:r>
            <a:r>
              <a:rPr lang="en-US" sz="2000" kern="0" dirty="0" smtClean="0">
                <a:solidFill>
                  <a:srgbClr val="119F33"/>
                </a:solidFill>
                <a:latin typeface="Courier New" pitchFamily="49" charset="0"/>
              </a:rPr>
              <a:t>K</a:t>
            </a:r>
            <a:r>
              <a:rPr lang="en-US" sz="2000" kern="0" dirty="0" smtClean="0">
                <a:solidFill>
                  <a:schemeClr val="accent2"/>
                </a:solidFill>
                <a:latin typeface="Courier New" pitchFamily="49" charset="0"/>
              </a:rPr>
              <a:t>, </a:t>
            </a:r>
            <a:r>
              <a:rPr lang="en-US" sz="2000" kern="0" dirty="0" err="1" smtClean="0">
                <a:solidFill>
                  <a:schemeClr val="accent2"/>
                </a:solidFill>
                <a:latin typeface="Courier New" pitchFamily="49" charset="0"/>
              </a:rPr>
              <a:t>typename</a:t>
            </a:r>
            <a:r>
              <a:rPr lang="en-US" sz="2000" kern="0" dirty="0" smtClean="0">
                <a:solidFill>
                  <a:schemeClr val="accent2"/>
                </a:solidFill>
                <a:latin typeface="Courier New" pitchFamily="49" charset="0"/>
              </a:rPr>
              <a:t> </a:t>
            </a:r>
            <a:r>
              <a:rPr lang="en-US" sz="2000" kern="0" dirty="0" smtClean="0">
                <a:solidFill>
                  <a:srgbClr val="119F33"/>
                </a:solidFill>
                <a:latin typeface="Courier New" pitchFamily="49" charset="0"/>
              </a:rPr>
              <a:t>V</a:t>
            </a:r>
            <a:r>
              <a:rPr lang="en-US" sz="2000" kern="0" dirty="0" smtClean="0">
                <a:solidFill>
                  <a:schemeClr val="accent2"/>
                </a:solidFill>
                <a:latin typeface="Courier New" pitchFamily="49" charset="0"/>
              </a:rPr>
              <a:t>&gt;</a:t>
            </a:r>
            <a:br>
              <a:rPr lang="en-US" sz="2000" kern="0" dirty="0" smtClean="0">
                <a:solidFill>
                  <a:schemeClr val="accent2"/>
                </a:solidFill>
                <a:latin typeface="Courier New" pitchFamily="49" charset="0"/>
              </a:rPr>
            </a:br>
            <a:r>
              <a:rPr lang="en-US" sz="2000" kern="0" dirty="0" smtClean="0">
                <a:solidFill>
                  <a:schemeClr val="accent2"/>
                </a:solidFill>
                <a:latin typeface="Courier New" pitchFamily="49" charset="0"/>
              </a:rPr>
              <a:t>class</a:t>
            </a:r>
            <a:r>
              <a:rPr lang="en-US" sz="2000" kern="0" dirty="0" smtClean="0">
                <a:latin typeface="Courier New" pitchFamily="49" charset="0"/>
              </a:rPr>
              <a:t> </a:t>
            </a:r>
            <a:r>
              <a:rPr lang="en-US" sz="2000" kern="0" dirty="0" err="1" smtClean="0">
                <a:solidFill>
                  <a:srgbClr val="119F33"/>
                </a:solidFill>
                <a:latin typeface="Courier New" pitchFamily="49" charset="0"/>
              </a:rPr>
              <a:t>Hashtable</a:t>
            </a:r>
            <a:r>
              <a:rPr lang="en-US" sz="2000" kern="0" dirty="0" smtClean="0">
                <a:latin typeface="Courier New" pitchFamily="49" charset="0"/>
              </a:rPr>
              <a:t>&lt;</a:t>
            </a:r>
            <a:r>
              <a:rPr lang="en-US" sz="2000" kern="0" dirty="0" smtClean="0">
                <a:solidFill>
                  <a:srgbClr val="119F33"/>
                </a:solidFill>
                <a:latin typeface="Courier New" pitchFamily="49" charset="0"/>
              </a:rPr>
              <a:t>K</a:t>
            </a:r>
            <a:r>
              <a:rPr lang="en-US" sz="2000" kern="0" dirty="0" smtClean="0">
                <a:latin typeface="Courier New" pitchFamily="49" charset="0"/>
              </a:rPr>
              <a:t>,</a:t>
            </a:r>
            <a:r>
              <a:rPr lang="en-US" sz="2000" kern="0" dirty="0" smtClean="0">
                <a:solidFill>
                  <a:srgbClr val="119F33"/>
                </a:solidFill>
                <a:latin typeface="Courier New" pitchFamily="49" charset="0"/>
              </a:rPr>
              <a:t>V</a:t>
            </a:r>
            <a:r>
              <a:rPr lang="en-US" sz="2000" kern="0" dirty="0" smtClean="0">
                <a:latin typeface="Courier New" pitchFamily="49" charset="0"/>
              </a:rPr>
              <a:t>&gt; {</a:t>
            </a:r>
          </a:p>
          <a:p>
            <a:pPr>
              <a:lnSpc>
                <a:spcPts val="1800"/>
              </a:lnSpc>
              <a:buNone/>
            </a:pPr>
            <a:r>
              <a:rPr lang="en-US" sz="2000" kern="0" dirty="0" smtClean="0">
                <a:latin typeface="Courier New" pitchFamily="49" charset="0"/>
              </a:rPr>
              <a:t>   …</a:t>
            </a:r>
          </a:p>
          <a:p>
            <a:pPr>
              <a:lnSpc>
                <a:spcPts val="1800"/>
              </a:lnSpc>
              <a:buNone/>
            </a:pPr>
            <a:r>
              <a:rPr lang="en-US" sz="2000" kern="0" dirty="0" smtClean="0">
                <a:latin typeface="Courier New" pitchFamily="49" charset="0"/>
              </a:rPr>
              <a:t>   void </a:t>
            </a:r>
            <a:r>
              <a:rPr lang="en-US" sz="2000" kern="0" dirty="0" smtClean="0">
                <a:solidFill>
                  <a:srgbClr val="119F33"/>
                </a:solidFill>
                <a:latin typeface="Courier New" pitchFamily="49" charset="0"/>
              </a:rPr>
              <a:t>insert</a:t>
            </a:r>
            <a:r>
              <a:rPr lang="en-US" sz="2000" kern="0" dirty="0" smtClean="0">
                <a:latin typeface="Courier New" pitchFamily="49" charset="0"/>
              </a:rPr>
              <a:t>(K </a:t>
            </a:r>
            <a:r>
              <a:rPr lang="en-US" sz="2000" kern="0" dirty="0" smtClean="0">
                <a:solidFill>
                  <a:srgbClr val="119F33"/>
                </a:solidFill>
                <a:latin typeface="Courier New" pitchFamily="49" charset="0"/>
              </a:rPr>
              <a:t>key</a:t>
            </a:r>
            <a:r>
              <a:rPr lang="en-US" sz="2000" kern="0" dirty="0" smtClean="0">
                <a:latin typeface="Courier New" pitchFamily="49" charset="0"/>
              </a:rPr>
              <a:t>, V </a:t>
            </a:r>
            <a:r>
              <a:rPr lang="en-US" sz="2000" kern="0" dirty="0" smtClean="0">
                <a:solidFill>
                  <a:srgbClr val="119F33"/>
                </a:solidFill>
                <a:latin typeface="Courier New" pitchFamily="49" charset="0"/>
              </a:rPr>
              <a:t>value</a:t>
            </a:r>
            <a:r>
              <a:rPr lang="en-US" sz="2000" kern="0" dirty="0" smtClean="0">
                <a:latin typeface="Courier New" pitchFamily="49" charset="0"/>
              </a:rPr>
              <a:t>) {</a:t>
            </a:r>
          </a:p>
          <a:p>
            <a:pPr>
              <a:lnSpc>
                <a:spcPts val="1800"/>
              </a:lnSpc>
              <a:buNone/>
            </a:pPr>
            <a:r>
              <a:rPr lang="en-US" sz="2000" kern="0" dirty="0" smtClean="0">
                <a:latin typeface="Courier New" pitchFamily="49" charset="0"/>
              </a:rPr>
              <a:t>      </a:t>
            </a:r>
            <a:r>
              <a:rPr lang="en-US" sz="2000" kern="0" dirty="0" err="1" smtClean="0">
                <a:latin typeface="Courier New" pitchFamily="49" charset="0"/>
              </a:rPr>
              <a:t>int</a:t>
            </a:r>
            <a:r>
              <a:rPr lang="en-US" sz="2000" kern="0" dirty="0" smtClean="0">
                <a:latin typeface="Courier New" pitchFamily="49" charset="0"/>
              </a:rPr>
              <a:t> </a:t>
            </a:r>
            <a:r>
              <a:rPr lang="en-US" sz="2000" kern="0" dirty="0" smtClean="0">
                <a:solidFill>
                  <a:srgbClr val="119F33"/>
                </a:solidFill>
                <a:latin typeface="Courier New" pitchFamily="49" charset="0"/>
              </a:rPr>
              <a:t>bucket</a:t>
            </a:r>
            <a:r>
              <a:rPr lang="en-US" sz="2000" kern="0" dirty="0" smtClean="0">
                <a:latin typeface="Courier New" pitchFamily="49" charset="0"/>
              </a:rPr>
              <a:t> = …;</a:t>
            </a:r>
          </a:p>
          <a:p>
            <a:pPr>
              <a:lnSpc>
                <a:spcPts val="1800"/>
              </a:lnSpc>
              <a:buNone/>
            </a:pPr>
            <a:r>
              <a:rPr lang="en-US" sz="2000" kern="0" dirty="0" smtClean="0">
                <a:latin typeface="Courier New" pitchFamily="49" charset="0"/>
              </a:rPr>
              <a:t>      </a:t>
            </a:r>
            <a:r>
              <a:rPr lang="en-US" sz="2000" i="1" kern="0" dirty="0" smtClean="0">
                <a:latin typeface="Courier New" pitchFamily="49" charset="0"/>
              </a:rPr>
              <a:t>prevent-other-inserts/lookups in table[bucket]</a:t>
            </a:r>
          </a:p>
          <a:p>
            <a:pPr>
              <a:lnSpc>
                <a:spcPts val="1800"/>
              </a:lnSpc>
              <a:buNone/>
            </a:pPr>
            <a:r>
              <a:rPr lang="en-US" sz="2000" i="1" kern="0" dirty="0" smtClean="0">
                <a:latin typeface="Courier New" pitchFamily="49" charset="0"/>
              </a:rPr>
              <a:t>      do the insertion</a:t>
            </a:r>
          </a:p>
          <a:p>
            <a:pPr>
              <a:lnSpc>
                <a:spcPts val="1800"/>
              </a:lnSpc>
              <a:buNone/>
            </a:pPr>
            <a:r>
              <a:rPr lang="en-US" sz="2000" i="1" kern="0" dirty="0" smtClean="0">
                <a:latin typeface="Courier New" pitchFamily="49" charset="0"/>
              </a:rPr>
              <a:t>      re-enable access to table[bucket]</a:t>
            </a:r>
          </a:p>
          <a:p>
            <a:pPr>
              <a:lnSpc>
                <a:spcPts val="1800"/>
              </a:lnSpc>
              <a:buNone/>
            </a:pPr>
            <a:r>
              <a:rPr lang="en-US" sz="2000" kern="0" dirty="0" smtClean="0">
                <a:latin typeface="Courier New" pitchFamily="49" charset="0"/>
              </a:rPr>
              <a:t>   }</a:t>
            </a:r>
          </a:p>
          <a:p>
            <a:pPr>
              <a:lnSpc>
                <a:spcPts val="1800"/>
              </a:lnSpc>
              <a:buNone/>
            </a:pPr>
            <a:r>
              <a:rPr lang="en-US" sz="2000" kern="0" dirty="0" smtClean="0">
                <a:latin typeface="Courier New" pitchFamily="49" charset="0"/>
              </a:rPr>
              <a:t>   V </a:t>
            </a:r>
            <a:r>
              <a:rPr lang="en-US" sz="2000" kern="0" dirty="0" smtClean="0">
                <a:solidFill>
                  <a:srgbClr val="119F33"/>
                </a:solidFill>
                <a:latin typeface="Courier New" pitchFamily="49" charset="0"/>
              </a:rPr>
              <a:t>lookup</a:t>
            </a:r>
            <a:r>
              <a:rPr lang="en-US" sz="2000" kern="0" dirty="0" smtClean="0">
                <a:latin typeface="Courier New" pitchFamily="49" charset="0"/>
              </a:rPr>
              <a:t>(K </a:t>
            </a:r>
            <a:r>
              <a:rPr lang="en-US" sz="2000" kern="0" dirty="0" smtClean="0">
                <a:solidFill>
                  <a:srgbClr val="119F33"/>
                </a:solidFill>
                <a:latin typeface="Courier New" pitchFamily="49" charset="0"/>
              </a:rPr>
              <a:t>key</a:t>
            </a:r>
            <a:r>
              <a:rPr lang="en-US" sz="2000" kern="0" dirty="0" smtClean="0">
                <a:latin typeface="Courier New" pitchFamily="49" charset="0"/>
              </a:rPr>
              <a:t>) {</a:t>
            </a:r>
          </a:p>
          <a:p>
            <a:pPr>
              <a:lnSpc>
                <a:spcPts val="1800"/>
              </a:lnSpc>
              <a:buNone/>
            </a:pPr>
            <a:r>
              <a:rPr lang="en-US" sz="2000" kern="0" dirty="0" smtClean="0">
                <a:latin typeface="Courier New" pitchFamily="49" charset="0"/>
              </a:rPr>
              <a:t>	</a:t>
            </a:r>
            <a:r>
              <a:rPr lang="en-US" sz="2000" i="1" kern="0" dirty="0" smtClean="0">
                <a:latin typeface="Courier New" pitchFamily="49" charset="0"/>
              </a:rPr>
              <a:t>(like insert, but can allow concurrent </a:t>
            </a:r>
          </a:p>
          <a:p>
            <a:pPr>
              <a:lnSpc>
                <a:spcPts val="1800"/>
              </a:lnSpc>
              <a:buNone/>
            </a:pPr>
            <a:r>
              <a:rPr lang="en-US" sz="2000" i="1" kern="0" dirty="0" smtClean="0">
                <a:latin typeface="Courier New" pitchFamily="49" charset="0"/>
              </a:rPr>
              <a:t>	 lookups to same bucket)</a:t>
            </a:r>
          </a:p>
          <a:p>
            <a:pPr>
              <a:lnSpc>
                <a:spcPts val="1800"/>
              </a:lnSpc>
              <a:buNone/>
            </a:pPr>
            <a:r>
              <a:rPr lang="en-US" sz="2000" kern="0" dirty="0" smtClean="0">
                <a:latin typeface="Courier New" pitchFamily="49" charset="0"/>
              </a:rPr>
              <a:t>   }</a:t>
            </a:r>
          </a:p>
          <a:p>
            <a:pPr>
              <a:lnSpc>
                <a:spcPts val="1800"/>
              </a:lnSpc>
              <a:buNone/>
            </a:pPr>
            <a:r>
              <a:rPr kumimoji="0" lang="en-US" sz="2000" b="1" i="0" u="none" strike="noStrike" kern="0" cap="none" spc="0" normalizeH="0" baseline="0" noProof="0" dirty="0" smtClean="0">
                <a:ln>
                  <a:noFill/>
                </a:ln>
                <a:solidFill>
                  <a:schemeClr val="tx1"/>
                </a:solidFill>
                <a:effectLst/>
                <a:uLnTx/>
                <a:uFillTx/>
                <a:latin typeface="Courier New" pitchFamily="49" charset="0"/>
              </a:rPr>
              <a:t>}</a:t>
            </a:r>
          </a:p>
        </p:txBody>
      </p:sp>
      <p:sp>
        <p:nvSpPr>
          <p:cNvPr id="4" name="TextBox 3"/>
          <p:cNvSpPr txBox="1"/>
          <p:nvPr>
            <p:custDataLst>
              <p:tags r:id="rId6"/>
            </p:custDataLst>
          </p:nvPr>
        </p:nvSpPr>
        <p:spPr>
          <a:xfrm>
            <a:off x="4724400" y="6457890"/>
            <a:ext cx="4084773" cy="400110"/>
          </a:xfrm>
          <a:prstGeom prst="rect">
            <a:avLst/>
          </a:prstGeom>
          <a:noFill/>
        </p:spPr>
        <p:txBody>
          <a:bodyPr wrap="none" rtlCol="0">
            <a:spAutoFit/>
          </a:bodyPr>
          <a:lstStyle/>
          <a:p>
            <a:r>
              <a:rPr lang="en-CA" sz="2000" b="0" dirty="0" smtClean="0">
                <a:solidFill>
                  <a:srgbClr val="FF0000"/>
                </a:solidFill>
                <a:latin typeface="+mn-lt"/>
              </a:rPr>
              <a:t>Will return to this in a few lectures!</a:t>
            </a:r>
          </a:p>
        </p:txBody>
      </p:sp>
    </p:spTree>
    <p:extLst>
      <p:ext uri="{BB962C8B-B14F-4D97-AF65-F5344CB8AC3E}">
        <p14:creationId xmlns:p14="http://schemas.microsoft.com/office/powerpoint/2010/main" val="330102476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b="1" dirty="0" smtClean="0"/>
              <a:t>OLD </a:t>
            </a:r>
            <a:r>
              <a:rPr lang="en-US" dirty="0" smtClean="0"/>
              <a:t>Memory Model</a:t>
            </a:r>
            <a:endParaRPr lang="en-US" b="1" dirty="0"/>
          </a:p>
        </p:txBody>
      </p:sp>
      <p:sp>
        <p:nvSpPr>
          <p:cNvPr id="3" name="Content Placeholder 2"/>
          <p:cNvSpPr>
            <a:spLocks noGrp="1"/>
          </p:cNvSpPr>
          <p:nvPr>
            <p:ph idx="1"/>
            <p:custDataLst>
              <p:tags r:id="rId2"/>
            </p:custDataLst>
          </p:nvPr>
        </p:nvSpPr>
        <p:spPr>
          <a:xfrm>
            <a:off x="685800" y="1371600"/>
            <a:ext cx="8077200" cy="4800600"/>
          </a:xfrm>
        </p:spPr>
        <p:txBody>
          <a:bodyPr/>
          <a:lstStyle/>
          <a:p>
            <a:pPr>
              <a:buNone/>
            </a:pPr>
            <a:endParaRPr lang="en-US" dirty="0"/>
          </a:p>
          <a:p>
            <a:pPr>
              <a:buNone/>
            </a:pPr>
            <a:endParaRPr lang="en-US" dirty="0" smtClean="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a:p>
        </p:txBody>
      </p:sp>
      <p:sp>
        <p:nvSpPr>
          <p:cNvPr id="5" name="Slide Number Placeholder 4"/>
          <p:cNvSpPr>
            <a:spLocks noGrp="1"/>
          </p:cNvSpPr>
          <p:nvPr>
            <p:ph type="sldNum" sz="quarter" idx="11"/>
            <p:custDataLst>
              <p:tags r:id="rId3"/>
            </p:custDataLst>
          </p:nvPr>
        </p:nvSpPr>
        <p:spPr/>
        <p:txBody>
          <a:bodyPr/>
          <a:lstStyle/>
          <a:p>
            <a:fld id="{3B048AC8-D41E-4C7B-8EE3-A52489AA1F05}" type="slidenum">
              <a:rPr lang="en-US" smtClean="0"/>
              <a:pPr/>
              <a:t>17</a:t>
            </a:fld>
            <a:endParaRPr lang="en-US"/>
          </a:p>
        </p:txBody>
      </p:sp>
      <p:sp>
        <p:nvSpPr>
          <p:cNvPr id="6" name="Footer Placeholder 5"/>
          <p:cNvSpPr>
            <a:spLocks noGrp="1"/>
          </p:cNvSpPr>
          <p:nvPr>
            <p:ph type="ftr" sz="quarter" idx="12"/>
            <p:custDataLst>
              <p:tags r:id="rId4"/>
            </p:custDataLst>
          </p:nvPr>
        </p:nvSpPr>
        <p:spPr/>
        <p:txBody>
          <a:bodyPr/>
          <a:lstStyle/>
          <a:p>
            <a:r>
              <a:rPr lang="en-US" smtClean="0"/>
              <a:t>Sophomoric Parallelism and Concurrency, Lecture 1</a:t>
            </a:r>
            <a:endParaRPr lang="en-US"/>
          </a:p>
        </p:txBody>
      </p:sp>
      <p:sp>
        <p:nvSpPr>
          <p:cNvPr id="7" name="Oval 6"/>
          <p:cNvSpPr/>
          <p:nvPr>
            <p:custDataLst>
              <p:tags r:id="rId5"/>
            </p:custDataLst>
          </p:nvPr>
        </p:nvSpPr>
        <p:spPr bwMode="auto">
          <a:xfrm>
            <a:off x="4648200" y="2038290"/>
            <a:ext cx="3581400" cy="3352800"/>
          </a:xfrm>
          <a:prstGeom prst="ellipse">
            <a:avLst/>
          </a:prstGeom>
          <a:noFill/>
          <a:ln w="476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8" name="Rectangle 7"/>
          <p:cNvSpPr/>
          <p:nvPr>
            <p:custDataLst>
              <p:tags r:id="rId6"/>
            </p:custDataLst>
          </p:nvPr>
        </p:nvSpPr>
        <p:spPr bwMode="auto">
          <a:xfrm>
            <a:off x="5476061" y="326767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9" name="Rectangle 8"/>
          <p:cNvSpPr/>
          <p:nvPr>
            <p:custDataLst>
              <p:tags r:id="rId7"/>
            </p:custDataLst>
          </p:nvPr>
        </p:nvSpPr>
        <p:spPr bwMode="auto">
          <a:xfrm>
            <a:off x="5628461" y="326767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0" name="Rectangle 9"/>
          <p:cNvSpPr/>
          <p:nvPr>
            <p:custDataLst>
              <p:tags r:id="rId8"/>
            </p:custDataLst>
          </p:nvPr>
        </p:nvSpPr>
        <p:spPr bwMode="auto">
          <a:xfrm>
            <a:off x="5476061" y="395347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1" name="Rectangle 10"/>
          <p:cNvSpPr/>
          <p:nvPr>
            <p:custDataLst>
              <p:tags r:id="rId9"/>
            </p:custDataLst>
          </p:nvPr>
        </p:nvSpPr>
        <p:spPr bwMode="auto">
          <a:xfrm>
            <a:off x="5628461" y="395347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2" name="Rectangle 11"/>
          <p:cNvSpPr/>
          <p:nvPr>
            <p:custDataLst>
              <p:tags r:id="rId10"/>
            </p:custDataLst>
          </p:nvPr>
        </p:nvSpPr>
        <p:spPr bwMode="auto">
          <a:xfrm>
            <a:off x="5780861" y="395347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3" name="Rectangle 12"/>
          <p:cNvSpPr/>
          <p:nvPr>
            <p:custDataLst>
              <p:tags r:id="rId11"/>
            </p:custDataLst>
          </p:nvPr>
        </p:nvSpPr>
        <p:spPr bwMode="auto">
          <a:xfrm>
            <a:off x="5933261" y="395347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4" name="Rectangle 13"/>
          <p:cNvSpPr/>
          <p:nvPr>
            <p:custDataLst>
              <p:tags r:id="rId12"/>
            </p:custDataLst>
          </p:nvPr>
        </p:nvSpPr>
        <p:spPr bwMode="auto">
          <a:xfrm>
            <a:off x="6085661" y="342007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5" name="Rectangle 14"/>
          <p:cNvSpPr/>
          <p:nvPr>
            <p:custDataLst>
              <p:tags r:id="rId13"/>
            </p:custDataLst>
          </p:nvPr>
        </p:nvSpPr>
        <p:spPr bwMode="auto">
          <a:xfrm>
            <a:off x="6238061" y="342007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6" name="Rectangle 15"/>
          <p:cNvSpPr/>
          <p:nvPr>
            <p:custDataLst>
              <p:tags r:id="rId14"/>
            </p:custDataLst>
          </p:nvPr>
        </p:nvSpPr>
        <p:spPr bwMode="auto">
          <a:xfrm>
            <a:off x="6695261" y="319147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7" name="Rectangle 16"/>
          <p:cNvSpPr/>
          <p:nvPr>
            <p:custDataLst>
              <p:tags r:id="rId15"/>
            </p:custDataLst>
          </p:nvPr>
        </p:nvSpPr>
        <p:spPr bwMode="auto">
          <a:xfrm>
            <a:off x="6847661" y="319147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8" name="Rectangle 17"/>
          <p:cNvSpPr/>
          <p:nvPr>
            <p:custDataLst>
              <p:tags r:id="rId16"/>
            </p:custDataLst>
          </p:nvPr>
        </p:nvSpPr>
        <p:spPr bwMode="auto">
          <a:xfrm>
            <a:off x="5933261" y="258187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9" name="Rectangle 18"/>
          <p:cNvSpPr/>
          <p:nvPr>
            <p:custDataLst>
              <p:tags r:id="rId17"/>
            </p:custDataLst>
          </p:nvPr>
        </p:nvSpPr>
        <p:spPr bwMode="auto">
          <a:xfrm>
            <a:off x="6085661" y="258187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0" name="Rectangle 19"/>
          <p:cNvSpPr/>
          <p:nvPr>
            <p:custDataLst>
              <p:tags r:id="rId18"/>
            </p:custDataLst>
          </p:nvPr>
        </p:nvSpPr>
        <p:spPr bwMode="auto">
          <a:xfrm>
            <a:off x="6238061" y="258187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1" name="Rectangle 20"/>
          <p:cNvSpPr/>
          <p:nvPr>
            <p:custDataLst>
              <p:tags r:id="rId19"/>
            </p:custDataLst>
          </p:nvPr>
        </p:nvSpPr>
        <p:spPr bwMode="auto">
          <a:xfrm>
            <a:off x="6390461" y="258187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2" name="Rectangle 21"/>
          <p:cNvSpPr/>
          <p:nvPr>
            <p:custDataLst>
              <p:tags r:id="rId20"/>
            </p:custDataLst>
          </p:nvPr>
        </p:nvSpPr>
        <p:spPr bwMode="auto">
          <a:xfrm>
            <a:off x="7533461" y="364867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3" name="Rectangle 22"/>
          <p:cNvSpPr/>
          <p:nvPr>
            <p:custDataLst>
              <p:tags r:id="rId21"/>
            </p:custDataLst>
          </p:nvPr>
        </p:nvSpPr>
        <p:spPr bwMode="auto">
          <a:xfrm>
            <a:off x="7685861" y="364867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4" name="Rectangle 23"/>
          <p:cNvSpPr/>
          <p:nvPr>
            <p:custDataLst>
              <p:tags r:id="rId22"/>
            </p:custDataLst>
          </p:nvPr>
        </p:nvSpPr>
        <p:spPr bwMode="auto">
          <a:xfrm>
            <a:off x="7838261" y="364867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5" name="Rectangle 24"/>
          <p:cNvSpPr/>
          <p:nvPr>
            <p:custDataLst>
              <p:tags r:id="rId23"/>
            </p:custDataLst>
          </p:nvPr>
        </p:nvSpPr>
        <p:spPr bwMode="auto">
          <a:xfrm>
            <a:off x="7990661" y="364867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6" name="Rectangle 25"/>
          <p:cNvSpPr/>
          <p:nvPr>
            <p:custDataLst>
              <p:tags r:id="rId24"/>
            </p:custDataLst>
          </p:nvPr>
        </p:nvSpPr>
        <p:spPr bwMode="auto">
          <a:xfrm>
            <a:off x="5628461" y="448687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7" name="Rectangle 26"/>
          <p:cNvSpPr/>
          <p:nvPr>
            <p:custDataLst>
              <p:tags r:id="rId25"/>
            </p:custDataLst>
          </p:nvPr>
        </p:nvSpPr>
        <p:spPr bwMode="auto">
          <a:xfrm>
            <a:off x="5780861" y="448687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8" name="Rectangle 27"/>
          <p:cNvSpPr/>
          <p:nvPr>
            <p:custDataLst>
              <p:tags r:id="rId26"/>
            </p:custDataLst>
          </p:nvPr>
        </p:nvSpPr>
        <p:spPr bwMode="auto">
          <a:xfrm>
            <a:off x="5933261" y="448687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9" name="Rectangle 28"/>
          <p:cNvSpPr/>
          <p:nvPr>
            <p:custDataLst>
              <p:tags r:id="rId27"/>
            </p:custDataLst>
          </p:nvPr>
        </p:nvSpPr>
        <p:spPr bwMode="auto">
          <a:xfrm>
            <a:off x="6085661" y="448687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30" name="Rectangle 29"/>
          <p:cNvSpPr/>
          <p:nvPr>
            <p:custDataLst>
              <p:tags r:id="rId28"/>
            </p:custDataLst>
          </p:nvPr>
        </p:nvSpPr>
        <p:spPr bwMode="auto">
          <a:xfrm>
            <a:off x="6238061" y="448687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31" name="Rectangle 30"/>
          <p:cNvSpPr/>
          <p:nvPr>
            <p:custDataLst>
              <p:tags r:id="rId29"/>
            </p:custDataLst>
          </p:nvPr>
        </p:nvSpPr>
        <p:spPr bwMode="auto">
          <a:xfrm>
            <a:off x="6390461" y="448687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32" name="Rectangle 31"/>
          <p:cNvSpPr/>
          <p:nvPr>
            <p:custDataLst>
              <p:tags r:id="rId30"/>
            </p:custDataLst>
          </p:nvPr>
        </p:nvSpPr>
        <p:spPr bwMode="auto">
          <a:xfrm>
            <a:off x="6542861" y="448687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33" name="Rectangle 32"/>
          <p:cNvSpPr/>
          <p:nvPr>
            <p:custDataLst>
              <p:tags r:id="rId31"/>
            </p:custDataLst>
          </p:nvPr>
        </p:nvSpPr>
        <p:spPr bwMode="auto">
          <a:xfrm>
            <a:off x="6695261" y="448687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34" name="Rectangle 33"/>
          <p:cNvSpPr/>
          <p:nvPr>
            <p:custDataLst>
              <p:tags r:id="rId32"/>
            </p:custDataLst>
          </p:nvPr>
        </p:nvSpPr>
        <p:spPr bwMode="auto">
          <a:xfrm>
            <a:off x="6847661" y="448687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cxnSp>
        <p:nvCxnSpPr>
          <p:cNvPr id="35" name="Straight Arrow Connector 34"/>
          <p:cNvCxnSpPr>
            <a:stCxn id="21" idx="2"/>
            <a:endCxn id="16" idx="0"/>
          </p:cNvCxnSpPr>
          <p:nvPr>
            <p:custDataLst>
              <p:tags r:id="rId33"/>
            </p:custDataLst>
          </p:nvPr>
        </p:nvCxnSpPr>
        <p:spPr bwMode="auto">
          <a:xfrm rot="16200000" flipH="1">
            <a:off x="6428561" y="2848570"/>
            <a:ext cx="3810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6" name="Straight Arrow Connector 35"/>
          <p:cNvCxnSpPr>
            <a:stCxn id="9" idx="0"/>
            <a:endCxn id="14" idx="1"/>
          </p:cNvCxnSpPr>
          <p:nvPr>
            <p:custDataLst>
              <p:tags r:id="rId34"/>
            </p:custDataLst>
          </p:nvPr>
        </p:nvCxnSpPr>
        <p:spPr bwMode="auto">
          <a:xfrm rot="16200000" flipH="1">
            <a:off x="5761811" y="3210520"/>
            <a:ext cx="2667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7" name="Straight Arrow Connector 36"/>
          <p:cNvCxnSpPr>
            <a:stCxn id="15" idx="3"/>
            <a:endCxn id="16" idx="1"/>
          </p:cNvCxnSpPr>
          <p:nvPr>
            <p:custDataLst>
              <p:tags r:id="rId35"/>
            </p:custDataLst>
          </p:nvPr>
        </p:nvCxnSpPr>
        <p:spPr bwMode="auto">
          <a:xfrm flipV="1">
            <a:off x="6390461" y="3305770"/>
            <a:ext cx="3048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8" name="Straight Arrow Connector 37"/>
          <p:cNvCxnSpPr>
            <a:stCxn id="26" idx="0"/>
            <a:endCxn id="10" idx="2"/>
          </p:cNvCxnSpPr>
          <p:nvPr>
            <p:custDataLst>
              <p:tags r:id="rId36"/>
            </p:custDataLst>
          </p:nvPr>
        </p:nvCxnSpPr>
        <p:spPr bwMode="auto">
          <a:xfrm rot="16200000" flipV="1">
            <a:off x="5476061" y="4258270"/>
            <a:ext cx="3048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9" name="Straight Arrow Connector 38"/>
          <p:cNvCxnSpPr>
            <a:stCxn id="28" idx="0"/>
            <a:endCxn id="14" idx="2"/>
          </p:cNvCxnSpPr>
          <p:nvPr>
            <p:custDataLst>
              <p:tags r:id="rId37"/>
            </p:custDataLst>
          </p:nvPr>
        </p:nvCxnSpPr>
        <p:spPr bwMode="auto">
          <a:xfrm rot="5400000" flipH="1" flipV="1">
            <a:off x="5666561" y="3991570"/>
            <a:ext cx="8382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0" name="TextBox 39"/>
          <p:cNvSpPr txBox="1"/>
          <p:nvPr>
            <p:custDataLst>
              <p:tags r:id="rId38"/>
            </p:custDataLst>
          </p:nvPr>
        </p:nvSpPr>
        <p:spPr>
          <a:xfrm>
            <a:off x="7195729" y="4102221"/>
            <a:ext cx="543739" cy="523220"/>
          </a:xfrm>
          <a:prstGeom prst="rect">
            <a:avLst/>
          </a:prstGeom>
          <a:noFill/>
        </p:spPr>
        <p:txBody>
          <a:bodyPr wrap="none" rtlCol="0">
            <a:spAutoFit/>
          </a:bodyPr>
          <a:lstStyle/>
          <a:p>
            <a:r>
              <a:rPr lang="en-US" sz="2800" dirty="0" smtClean="0">
                <a:latin typeface="+mn-lt"/>
              </a:rPr>
              <a:t>…</a:t>
            </a:r>
          </a:p>
        </p:txBody>
      </p:sp>
      <p:sp>
        <p:nvSpPr>
          <p:cNvPr id="41" name="Rectangle 40"/>
          <p:cNvSpPr/>
          <p:nvPr>
            <p:custDataLst>
              <p:tags r:id="rId39"/>
            </p:custDataLst>
          </p:nvPr>
        </p:nvSpPr>
        <p:spPr bwMode="auto">
          <a:xfrm>
            <a:off x="2819400" y="2571690"/>
            <a:ext cx="4572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42" name="TextBox 41"/>
          <p:cNvSpPr txBox="1"/>
          <p:nvPr>
            <p:custDataLst>
              <p:tags r:id="rId40"/>
            </p:custDataLst>
          </p:nvPr>
        </p:nvSpPr>
        <p:spPr>
          <a:xfrm>
            <a:off x="2667000" y="2202358"/>
            <a:ext cx="793807" cy="369332"/>
          </a:xfrm>
          <a:prstGeom prst="rect">
            <a:avLst/>
          </a:prstGeom>
          <a:noFill/>
        </p:spPr>
        <p:txBody>
          <a:bodyPr wrap="none" rtlCol="0">
            <a:spAutoFit/>
          </a:bodyPr>
          <a:lstStyle/>
          <a:p>
            <a:r>
              <a:rPr lang="en-US" sz="1800" b="0" dirty="0" smtClean="0">
                <a:latin typeface="+mn-lt"/>
              </a:rPr>
              <a:t>pc=…</a:t>
            </a:r>
          </a:p>
        </p:txBody>
      </p:sp>
      <p:sp>
        <p:nvSpPr>
          <p:cNvPr id="43" name="Rectangle 42"/>
          <p:cNvSpPr/>
          <p:nvPr>
            <p:custDataLst>
              <p:tags r:id="rId41"/>
            </p:custDataLst>
          </p:nvPr>
        </p:nvSpPr>
        <p:spPr bwMode="auto">
          <a:xfrm>
            <a:off x="2819400" y="2724090"/>
            <a:ext cx="4572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44" name="Rectangle 43"/>
          <p:cNvSpPr/>
          <p:nvPr>
            <p:custDataLst>
              <p:tags r:id="rId42"/>
            </p:custDataLst>
          </p:nvPr>
        </p:nvSpPr>
        <p:spPr bwMode="auto">
          <a:xfrm>
            <a:off x="2819400" y="2876490"/>
            <a:ext cx="4572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45" name="Rectangle 44"/>
          <p:cNvSpPr/>
          <p:nvPr>
            <p:custDataLst>
              <p:tags r:id="rId43"/>
            </p:custDataLst>
          </p:nvPr>
        </p:nvSpPr>
        <p:spPr bwMode="auto">
          <a:xfrm>
            <a:off x="2819400" y="3028890"/>
            <a:ext cx="4572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cxnSp>
        <p:nvCxnSpPr>
          <p:cNvPr id="46" name="Straight Arrow Connector 45"/>
          <p:cNvCxnSpPr>
            <a:stCxn id="41" idx="0"/>
            <a:endCxn id="22" idx="1"/>
          </p:cNvCxnSpPr>
          <p:nvPr>
            <p:custDataLst>
              <p:tags r:id="rId44"/>
            </p:custDataLst>
          </p:nvPr>
        </p:nvCxnSpPr>
        <p:spPr bwMode="auto">
          <a:xfrm>
            <a:off x="3048000" y="2571690"/>
            <a:ext cx="4485461" cy="119128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7" name="Straight Arrow Connector 46"/>
          <p:cNvCxnSpPr>
            <a:stCxn id="44" idx="3"/>
            <a:endCxn id="18" idx="2"/>
          </p:cNvCxnSpPr>
          <p:nvPr>
            <p:custDataLst>
              <p:tags r:id="rId45"/>
            </p:custDataLst>
          </p:nvPr>
        </p:nvCxnSpPr>
        <p:spPr bwMode="auto">
          <a:xfrm flipV="1">
            <a:off x="3276600" y="2810470"/>
            <a:ext cx="2732861" cy="14222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8" name="Rectangle 47"/>
          <p:cNvSpPr/>
          <p:nvPr>
            <p:custDataLst>
              <p:tags r:id="rId46"/>
            </p:custDataLst>
          </p:nvPr>
        </p:nvSpPr>
        <p:spPr bwMode="auto">
          <a:xfrm>
            <a:off x="7239000" y="318129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49" name="Rectangle 48"/>
          <p:cNvSpPr/>
          <p:nvPr>
            <p:custDataLst>
              <p:tags r:id="rId47"/>
            </p:custDataLst>
          </p:nvPr>
        </p:nvSpPr>
        <p:spPr bwMode="auto">
          <a:xfrm>
            <a:off x="7391400" y="318129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cxnSp>
        <p:nvCxnSpPr>
          <p:cNvPr id="50" name="Straight Arrow Connector 49"/>
          <p:cNvCxnSpPr>
            <a:stCxn id="17" idx="3"/>
            <a:endCxn id="48" idx="1"/>
          </p:cNvCxnSpPr>
          <p:nvPr>
            <p:custDataLst>
              <p:tags r:id="rId48"/>
            </p:custDataLst>
          </p:nvPr>
        </p:nvCxnSpPr>
        <p:spPr bwMode="auto">
          <a:xfrm flipV="1">
            <a:off x="7000061" y="3295590"/>
            <a:ext cx="238939" cy="1018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1" name="Rectangle 50"/>
          <p:cNvSpPr/>
          <p:nvPr>
            <p:custDataLst>
              <p:tags r:id="rId49"/>
            </p:custDataLst>
          </p:nvPr>
        </p:nvSpPr>
        <p:spPr bwMode="auto">
          <a:xfrm>
            <a:off x="7239000" y="272409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52" name="Rectangle 51"/>
          <p:cNvSpPr/>
          <p:nvPr>
            <p:custDataLst>
              <p:tags r:id="rId50"/>
            </p:custDataLst>
          </p:nvPr>
        </p:nvSpPr>
        <p:spPr bwMode="auto">
          <a:xfrm>
            <a:off x="7391400" y="272409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cxnSp>
        <p:nvCxnSpPr>
          <p:cNvPr id="53" name="Straight Arrow Connector 52"/>
          <p:cNvCxnSpPr>
            <a:stCxn id="48" idx="0"/>
            <a:endCxn id="51" idx="2"/>
          </p:cNvCxnSpPr>
          <p:nvPr>
            <p:custDataLst>
              <p:tags r:id="rId51"/>
            </p:custDataLst>
          </p:nvPr>
        </p:nvCxnSpPr>
        <p:spPr bwMode="auto">
          <a:xfrm rot="5400000" flipH="1" flipV="1">
            <a:off x="7200900" y="3066990"/>
            <a:ext cx="2286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4" name="Straight Arrow Connector 53"/>
          <p:cNvCxnSpPr>
            <a:stCxn id="51" idx="1"/>
          </p:cNvCxnSpPr>
          <p:nvPr>
            <p:custDataLst>
              <p:tags r:id="rId52"/>
            </p:custDataLst>
          </p:nvPr>
        </p:nvCxnSpPr>
        <p:spPr bwMode="auto">
          <a:xfrm rot="10800000" flipV="1">
            <a:off x="5562600" y="2838390"/>
            <a:ext cx="1676400" cy="4191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5" name="Straight Arrow Connector 54"/>
          <p:cNvCxnSpPr>
            <a:stCxn id="49" idx="2"/>
            <a:endCxn id="22" idx="0"/>
          </p:cNvCxnSpPr>
          <p:nvPr>
            <p:custDataLst>
              <p:tags r:id="rId53"/>
            </p:custDataLst>
          </p:nvPr>
        </p:nvCxnSpPr>
        <p:spPr bwMode="auto">
          <a:xfrm rot="16200000" flipH="1">
            <a:off x="7419240" y="3458249"/>
            <a:ext cx="238780" cy="14206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6" name="Oval 55"/>
          <p:cNvSpPr/>
          <p:nvPr>
            <p:custDataLst>
              <p:tags r:id="rId54"/>
            </p:custDataLst>
          </p:nvPr>
        </p:nvSpPr>
        <p:spPr bwMode="auto">
          <a:xfrm>
            <a:off x="2590800" y="2038290"/>
            <a:ext cx="990600" cy="1676400"/>
          </a:xfrm>
          <a:prstGeom prst="ellipse">
            <a:avLst/>
          </a:prstGeom>
          <a:noFill/>
          <a:ln w="349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57" name="TextBox 56"/>
          <p:cNvSpPr txBox="1"/>
          <p:nvPr>
            <p:custDataLst>
              <p:tags r:id="rId55"/>
            </p:custDataLst>
          </p:nvPr>
        </p:nvSpPr>
        <p:spPr>
          <a:xfrm>
            <a:off x="2448762" y="3714690"/>
            <a:ext cx="1353256" cy="400110"/>
          </a:xfrm>
          <a:prstGeom prst="rect">
            <a:avLst/>
          </a:prstGeom>
          <a:noFill/>
        </p:spPr>
        <p:txBody>
          <a:bodyPr wrap="none" rtlCol="0">
            <a:spAutoFit/>
          </a:bodyPr>
          <a:lstStyle/>
          <a:p>
            <a:r>
              <a:rPr lang="en-CA" sz="2000" dirty="0" smtClean="0">
                <a:latin typeface="+mn-lt"/>
              </a:rPr>
              <a:t>The</a:t>
            </a:r>
            <a:r>
              <a:rPr lang="en-CA" sz="2000" b="0" dirty="0" smtClean="0">
                <a:latin typeface="+mn-lt"/>
              </a:rPr>
              <a:t> Stack</a:t>
            </a:r>
          </a:p>
        </p:txBody>
      </p:sp>
      <p:sp>
        <p:nvSpPr>
          <p:cNvPr id="58" name="TextBox 57"/>
          <p:cNvSpPr txBox="1"/>
          <p:nvPr>
            <p:custDataLst>
              <p:tags r:id="rId56"/>
            </p:custDataLst>
          </p:nvPr>
        </p:nvSpPr>
        <p:spPr>
          <a:xfrm>
            <a:off x="5790033" y="5391090"/>
            <a:ext cx="1326004" cy="400110"/>
          </a:xfrm>
          <a:prstGeom prst="rect">
            <a:avLst/>
          </a:prstGeom>
          <a:noFill/>
        </p:spPr>
        <p:txBody>
          <a:bodyPr wrap="none" rtlCol="0">
            <a:spAutoFit/>
          </a:bodyPr>
          <a:lstStyle/>
          <a:p>
            <a:r>
              <a:rPr lang="en-CA" sz="2000" dirty="0" smtClean="0">
                <a:latin typeface="+mn-lt"/>
              </a:rPr>
              <a:t>The</a:t>
            </a:r>
            <a:r>
              <a:rPr lang="en-CA" sz="2000" b="0" dirty="0" smtClean="0">
                <a:latin typeface="+mn-lt"/>
              </a:rPr>
              <a:t> Heap</a:t>
            </a:r>
          </a:p>
        </p:txBody>
      </p:sp>
      <p:sp>
        <p:nvSpPr>
          <p:cNvPr id="59" name="TextBox 58"/>
          <p:cNvSpPr txBox="1"/>
          <p:nvPr>
            <p:custDataLst>
              <p:tags r:id="rId57"/>
            </p:custDataLst>
          </p:nvPr>
        </p:nvSpPr>
        <p:spPr>
          <a:xfrm>
            <a:off x="381000" y="2433697"/>
            <a:ext cx="2023311" cy="707886"/>
          </a:xfrm>
          <a:prstGeom prst="rect">
            <a:avLst/>
          </a:prstGeom>
          <a:noFill/>
        </p:spPr>
        <p:txBody>
          <a:bodyPr wrap="none" rtlCol="0">
            <a:spAutoFit/>
          </a:bodyPr>
          <a:lstStyle/>
          <a:p>
            <a:r>
              <a:rPr lang="en-US" sz="2000" b="0" i="1" dirty="0" smtClean="0">
                <a:latin typeface="+mn-lt"/>
              </a:rPr>
              <a:t>Local variables </a:t>
            </a:r>
            <a:br>
              <a:rPr lang="en-US" sz="2000" b="0" i="1" dirty="0" smtClean="0">
                <a:latin typeface="+mn-lt"/>
              </a:rPr>
            </a:br>
            <a:r>
              <a:rPr lang="en-US" sz="2000" b="0" i="1" dirty="0" smtClean="0">
                <a:latin typeface="+mn-lt"/>
              </a:rPr>
              <a:t>Control flow info</a:t>
            </a:r>
          </a:p>
        </p:txBody>
      </p:sp>
      <p:sp>
        <p:nvSpPr>
          <p:cNvPr id="60" name="TextBox 59"/>
          <p:cNvSpPr txBox="1"/>
          <p:nvPr>
            <p:custDataLst>
              <p:tags r:id="rId58"/>
            </p:custDataLst>
          </p:nvPr>
        </p:nvSpPr>
        <p:spPr>
          <a:xfrm>
            <a:off x="7239000" y="1836254"/>
            <a:ext cx="1722649" cy="1015663"/>
          </a:xfrm>
          <a:prstGeom prst="rect">
            <a:avLst/>
          </a:prstGeom>
          <a:noFill/>
        </p:spPr>
        <p:txBody>
          <a:bodyPr wrap="square" rtlCol="0">
            <a:spAutoFit/>
          </a:bodyPr>
          <a:lstStyle/>
          <a:p>
            <a:pPr algn="r"/>
            <a:r>
              <a:rPr lang="en-US" sz="2000" b="0" i="1" dirty="0" smtClean="0">
                <a:latin typeface="+mn-lt"/>
              </a:rPr>
              <a:t>Dynamically allocated data.</a:t>
            </a:r>
          </a:p>
        </p:txBody>
      </p:sp>
      <p:sp>
        <p:nvSpPr>
          <p:cNvPr id="4" name="TextBox 3"/>
          <p:cNvSpPr txBox="1"/>
          <p:nvPr>
            <p:custDataLst>
              <p:tags r:id="rId59"/>
            </p:custDataLst>
          </p:nvPr>
        </p:nvSpPr>
        <p:spPr>
          <a:xfrm>
            <a:off x="101165" y="6107668"/>
            <a:ext cx="5628529" cy="369332"/>
          </a:xfrm>
          <a:prstGeom prst="rect">
            <a:avLst/>
          </a:prstGeom>
          <a:noFill/>
        </p:spPr>
        <p:txBody>
          <a:bodyPr wrap="none" rtlCol="0">
            <a:spAutoFit/>
          </a:bodyPr>
          <a:lstStyle/>
          <a:p>
            <a:r>
              <a:rPr lang="en-CA" sz="1800" b="0" dirty="0" smtClean="0">
                <a:solidFill>
                  <a:srgbClr val="FF0000"/>
                </a:solidFill>
                <a:latin typeface="+mn-lt"/>
              </a:rPr>
              <a:t>(pc = program counter, address of current instruction)</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Shared Memory Model</a:t>
            </a:r>
            <a:endParaRPr lang="en-US" dirty="0"/>
          </a:p>
        </p:txBody>
      </p:sp>
      <p:sp>
        <p:nvSpPr>
          <p:cNvPr id="3" name="Content Placeholder 2"/>
          <p:cNvSpPr>
            <a:spLocks noGrp="1"/>
          </p:cNvSpPr>
          <p:nvPr>
            <p:ph idx="1"/>
            <p:custDataLst>
              <p:tags r:id="rId2"/>
            </p:custDataLst>
          </p:nvPr>
        </p:nvSpPr>
        <p:spPr>
          <a:xfrm>
            <a:off x="685800" y="1371600"/>
            <a:ext cx="8077200" cy="4800600"/>
          </a:xfrm>
        </p:spPr>
        <p:txBody>
          <a:bodyPr/>
          <a:lstStyle/>
          <a:p>
            <a:pPr>
              <a:buNone/>
            </a:pPr>
            <a:r>
              <a:rPr lang="en-US" dirty="0" smtClean="0"/>
              <a:t>We assume (and C++11 specifies) </a:t>
            </a:r>
            <a:r>
              <a:rPr lang="en-US" dirty="0" smtClean="0">
                <a:solidFill>
                  <a:schemeClr val="accent2"/>
                </a:solidFill>
              </a:rPr>
              <a:t>shared memory</a:t>
            </a:r>
            <a:r>
              <a:rPr lang="en-US" dirty="0" smtClean="0"/>
              <a:t> w/</a:t>
            </a:r>
            <a:r>
              <a:rPr lang="en-US" dirty="0" smtClean="0">
                <a:solidFill>
                  <a:schemeClr val="accent2"/>
                </a:solidFill>
              </a:rPr>
              <a:t>explicit threads</a:t>
            </a:r>
          </a:p>
          <a:p>
            <a:pPr>
              <a:buNone/>
            </a:pPr>
            <a:r>
              <a:rPr lang="en-US" sz="2400" b="1" dirty="0" smtClean="0"/>
              <a:t>NEW story:</a:t>
            </a:r>
          </a:p>
          <a:p>
            <a:pPr>
              <a:buNone/>
            </a:pPr>
            <a:endParaRPr lang="en-US" dirty="0"/>
          </a:p>
          <a:p>
            <a:pPr>
              <a:buNone/>
            </a:pPr>
            <a:endParaRPr lang="en-US" dirty="0" smtClean="0"/>
          </a:p>
          <a:p>
            <a:pPr>
              <a:buNone/>
            </a:pPr>
            <a:endParaRPr lang="en-US" dirty="0" smtClean="0"/>
          </a:p>
          <a:p>
            <a:pPr>
              <a:buNone/>
            </a:pPr>
            <a:endParaRPr lang="en-US" dirty="0"/>
          </a:p>
          <a:p>
            <a:pPr>
              <a:buNone/>
            </a:pPr>
            <a:endParaRPr lang="en-US" dirty="0" smtClean="0"/>
          </a:p>
          <a:p>
            <a:pPr>
              <a:buNone/>
            </a:pPr>
            <a:endParaRPr lang="en-US" dirty="0"/>
          </a:p>
          <a:p>
            <a:pPr>
              <a:buNone/>
            </a:pPr>
            <a:endParaRPr lang="en-US" dirty="0"/>
          </a:p>
        </p:txBody>
      </p:sp>
      <p:sp>
        <p:nvSpPr>
          <p:cNvPr id="5" name="Slide Number Placeholder 4"/>
          <p:cNvSpPr>
            <a:spLocks noGrp="1"/>
          </p:cNvSpPr>
          <p:nvPr>
            <p:ph type="sldNum" sz="quarter" idx="11"/>
            <p:custDataLst>
              <p:tags r:id="rId3"/>
            </p:custDataLst>
          </p:nvPr>
        </p:nvSpPr>
        <p:spPr/>
        <p:txBody>
          <a:bodyPr/>
          <a:lstStyle/>
          <a:p>
            <a:fld id="{3B048AC8-D41E-4C7B-8EE3-A52489AA1F05}" type="slidenum">
              <a:rPr lang="en-US" smtClean="0"/>
              <a:pPr/>
              <a:t>18</a:t>
            </a:fld>
            <a:endParaRPr lang="en-US"/>
          </a:p>
        </p:txBody>
      </p:sp>
      <p:sp>
        <p:nvSpPr>
          <p:cNvPr id="6" name="Footer Placeholder 5"/>
          <p:cNvSpPr>
            <a:spLocks noGrp="1"/>
          </p:cNvSpPr>
          <p:nvPr>
            <p:ph type="ftr" sz="quarter" idx="12"/>
            <p:custDataLst>
              <p:tags r:id="rId4"/>
            </p:custDataLst>
          </p:nvPr>
        </p:nvSpPr>
        <p:spPr/>
        <p:txBody>
          <a:bodyPr/>
          <a:lstStyle/>
          <a:p>
            <a:r>
              <a:rPr lang="en-US" smtClean="0"/>
              <a:t>Sophomoric Parallelism and Concurrency, Lecture 1</a:t>
            </a:r>
            <a:endParaRPr lang="en-US"/>
          </a:p>
        </p:txBody>
      </p:sp>
      <p:sp>
        <p:nvSpPr>
          <p:cNvPr id="58" name="TextBox 57"/>
          <p:cNvSpPr txBox="1"/>
          <p:nvPr>
            <p:custDataLst>
              <p:tags r:id="rId5"/>
            </p:custDataLst>
          </p:nvPr>
        </p:nvSpPr>
        <p:spPr>
          <a:xfrm>
            <a:off x="5790033" y="5391090"/>
            <a:ext cx="1326004" cy="400110"/>
          </a:xfrm>
          <a:prstGeom prst="rect">
            <a:avLst/>
          </a:prstGeom>
          <a:noFill/>
        </p:spPr>
        <p:txBody>
          <a:bodyPr wrap="none" rtlCol="0">
            <a:spAutoFit/>
          </a:bodyPr>
          <a:lstStyle/>
          <a:p>
            <a:r>
              <a:rPr lang="en-CA" sz="2000" dirty="0" smtClean="0">
                <a:latin typeface="+mn-lt"/>
              </a:rPr>
              <a:t>The</a:t>
            </a:r>
            <a:r>
              <a:rPr lang="en-CA" sz="2000" b="0" dirty="0" smtClean="0">
                <a:latin typeface="+mn-lt"/>
              </a:rPr>
              <a:t> Heap</a:t>
            </a:r>
          </a:p>
        </p:txBody>
      </p:sp>
      <p:sp>
        <p:nvSpPr>
          <p:cNvPr id="60" name="TextBox 59"/>
          <p:cNvSpPr txBox="1"/>
          <p:nvPr>
            <p:custDataLst>
              <p:tags r:id="rId6"/>
            </p:custDataLst>
          </p:nvPr>
        </p:nvSpPr>
        <p:spPr>
          <a:xfrm>
            <a:off x="7239000" y="1836254"/>
            <a:ext cx="1722649" cy="1015663"/>
          </a:xfrm>
          <a:prstGeom prst="rect">
            <a:avLst/>
          </a:prstGeom>
          <a:noFill/>
        </p:spPr>
        <p:txBody>
          <a:bodyPr wrap="square" rtlCol="0">
            <a:spAutoFit/>
          </a:bodyPr>
          <a:lstStyle/>
          <a:p>
            <a:pPr algn="r"/>
            <a:r>
              <a:rPr lang="en-US" sz="2000" b="0" i="1" dirty="0" smtClean="0">
                <a:latin typeface="+mn-lt"/>
              </a:rPr>
              <a:t>Dynamically allocated data.</a:t>
            </a:r>
          </a:p>
        </p:txBody>
      </p:sp>
      <p:sp>
        <p:nvSpPr>
          <p:cNvPr id="61" name="Oval 60"/>
          <p:cNvSpPr/>
          <p:nvPr>
            <p:custDataLst>
              <p:tags r:id="rId7"/>
            </p:custDataLst>
          </p:nvPr>
        </p:nvSpPr>
        <p:spPr bwMode="auto">
          <a:xfrm>
            <a:off x="4648200" y="2057400"/>
            <a:ext cx="3581400" cy="3352800"/>
          </a:xfrm>
          <a:prstGeom prst="ellipse">
            <a:avLst/>
          </a:prstGeom>
          <a:noFill/>
          <a:ln w="476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2" name="Rectangle 61"/>
          <p:cNvSpPr/>
          <p:nvPr>
            <p:custDataLst>
              <p:tags r:id="rId8"/>
            </p:custDataLst>
          </p:nvPr>
        </p:nvSpPr>
        <p:spPr bwMode="auto">
          <a:xfrm>
            <a:off x="5476061" y="328678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3" name="Rectangle 62"/>
          <p:cNvSpPr/>
          <p:nvPr>
            <p:custDataLst>
              <p:tags r:id="rId9"/>
            </p:custDataLst>
          </p:nvPr>
        </p:nvSpPr>
        <p:spPr bwMode="auto">
          <a:xfrm>
            <a:off x="5628461" y="328678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4" name="Rectangle 63"/>
          <p:cNvSpPr/>
          <p:nvPr>
            <p:custDataLst>
              <p:tags r:id="rId10"/>
            </p:custDataLst>
          </p:nvPr>
        </p:nvSpPr>
        <p:spPr bwMode="auto">
          <a:xfrm>
            <a:off x="5476061" y="397258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5" name="Rectangle 64"/>
          <p:cNvSpPr/>
          <p:nvPr>
            <p:custDataLst>
              <p:tags r:id="rId11"/>
            </p:custDataLst>
          </p:nvPr>
        </p:nvSpPr>
        <p:spPr bwMode="auto">
          <a:xfrm>
            <a:off x="5628461" y="397258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6" name="Rectangle 65"/>
          <p:cNvSpPr/>
          <p:nvPr>
            <p:custDataLst>
              <p:tags r:id="rId12"/>
            </p:custDataLst>
          </p:nvPr>
        </p:nvSpPr>
        <p:spPr bwMode="auto">
          <a:xfrm>
            <a:off x="5780861" y="397258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7" name="Rectangle 66"/>
          <p:cNvSpPr/>
          <p:nvPr>
            <p:custDataLst>
              <p:tags r:id="rId13"/>
            </p:custDataLst>
          </p:nvPr>
        </p:nvSpPr>
        <p:spPr bwMode="auto">
          <a:xfrm>
            <a:off x="5933261" y="397258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8" name="Rectangle 67"/>
          <p:cNvSpPr/>
          <p:nvPr>
            <p:custDataLst>
              <p:tags r:id="rId14"/>
            </p:custDataLst>
          </p:nvPr>
        </p:nvSpPr>
        <p:spPr bwMode="auto">
          <a:xfrm>
            <a:off x="6085661" y="343918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9" name="Rectangle 68"/>
          <p:cNvSpPr/>
          <p:nvPr>
            <p:custDataLst>
              <p:tags r:id="rId15"/>
            </p:custDataLst>
          </p:nvPr>
        </p:nvSpPr>
        <p:spPr bwMode="auto">
          <a:xfrm>
            <a:off x="6238061" y="343918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70" name="Rectangle 69"/>
          <p:cNvSpPr/>
          <p:nvPr>
            <p:custDataLst>
              <p:tags r:id="rId16"/>
            </p:custDataLst>
          </p:nvPr>
        </p:nvSpPr>
        <p:spPr bwMode="auto">
          <a:xfrm>
            <a:off x="6695261" y="321058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71" name="Rectangle 70"/>
          <p:cNvSpPr/>
          <p:nvPr>
            <p:custDataLst>
              <p:tags r:id="rId17"/>
            </p:custDataLst>
          </p:nvPr>
        </p:nvSpPr>
        <p:spPr bwMode="auto">
          <a:xfrm>
            <a:off x="6847661" y="321058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72" name="Rectangle 71"/>
          <p:cNvSpPr/>
          <p:nvPr>
            <p:custDataLst>
              <p:tags r:id="rId18"/>
            </p:custDataLst>
          </p:nvPr>
        </p:nvSpPr>
        <p:spPr bwMode="auto">
          <a:xfrm>
            <a:off x="5933261" y="260098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73" name="Rectangle 72"/>
          <p:cNvSpPr/>
          <p:nvPr>
            <p:custDataLst>
              <p:tags r:id="rId19"/>
            </p:custDataLst>
          </p:nvPr>
        </p:nvSpPr>
        <p:spPr bwMode="auto">
          <a:xfrm>
            <a:off x="6085661" y="260098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74" name="Rectangle 73"/>
          <p:cNvSpPr/>
          <p:nvPr>
            <p:custDataLst>
              <p:tags r:id="rId20"/>
            </p:custDataLst>
          </p:nvPr>
        </p:nvSpPr>
        <p:spPr bwMode="auto">
          <a:xfrm>
            <a:off x="6238061" y="260098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75" name="Rectangle 74"/>
          <p:cNvSpPr/>
          <p:nvPr>
            <p:custDataLst>
              <p:tags r:id="rId21"/>
            </p:custDataLst>
          </p:nvPr>
        </p:nvSpPr>
        <p:spPr bwMode="auto">
          <a:xfrm>
            <a:off x="6390461" y="260098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76" name="Rectangle 75"/>
          <p:cNvSpPr/>
          <p:nvPr>
            <p:custDataLst>
              <p:tags r:id="rId22"/>
            </p:custDataLst>
          </p:nvPr>
        </p:nvSpPr>
        <p:spPr bwMode="auto">
          <a:xfrm>
            <a:off x="7533461" y="366778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77" name="Rectangle 76"/>
          <p:cNvSpPr/>
          <p:nvPr>
            <p:custDataLst>
              <p:tags r:id="rId23"/>
            </p:custDataLst>
          </p:nvPr>
        </p:nvSpPr>
        <p:spPr bwMode="auto">
          <a:xfrm>
            <a:off x="7685861" y="366778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78" name="Rectangle 77"/>
          <p:cNvSpPr/>
          <p:nvPr>
            <p:custDataLst>
              <p:tags r:id="rId24"/>
            </p:custDataLst>
          </p:nvPr>
        </p:nvSpPr>
        <p:spPr bwMode="auto">
          <a:xfrm>
            <a:off x="7838261" y="366778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79" name="Rectangle 78"/>
          <p:cNvSpPr/>
          <p:nvPr>
            <p:custDataLst>
              <p:tags r:id="rId25"/>
            </p:custDataLst>
          </p:nvPr>
        </p:nvSpPr>
        <p:spPr bwMode="auto">
          <a:xfrm>
            <a:off x="7990661" y="366778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80" name="Rectangle 79"/>
          <p:cNvSpPr/>
          <p:nvPr>
            <p:custDataLst>
              <p:tags r:id="rId26"/>
            </p:custDataLst>
          </p:nvPr>
        </p:nvSpPr>
        <p:spPr bwMode="auto">
          <a:xfrm>
            <a:off x="5628461" y="450598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81" name="Rectangle 80"/>
          <p:cNvSpPr/>
          <p:nvPr>
            <p:custDataLst>
              <p:tags r:id="rId27"/>
            </p:custDataLst>
          </p:nvPr>
        </p:nvSpPr>
        <p:spPr bwMode="auto">
          <a:xfrm>
            <a:off x="5780861" y="450598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82" name="Rectangle 81"/>
          <p:cNvSpPr/>
          <p:nvPr>
            <p:custDataLst>
              <p:tags r:id="rId28"/>
            </p:custDataLst>
          </p:nvPr>
        </p:nvSpPr>
        <p:spPr bwMode="auto">
          <a:xfrm>
            <a:off x="5933261" y="450598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83" name="Rectangle 82"/>
          <p:cNvSpPr/>
          <p:nvPr>
            <p:custDataLst>
              <p:tags r:id="rId29"/>
            </p:custDataLst>
          </p:nvPr>
        </p:nvSpPr>
        <p:spPr bwMode="auto">
          <a:xfrm>
            <a:off x="6085661" y="450598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84" name="Rectangle 83"/>
          <p:cNvSpPr/>
          <p:nvPr>
            <p:custDataLst>
              <p:tags r:id="rId30"/>
            </p:custDataLst>
          </p:nvPr>
        </p:nvSpPr>
        <p:spPr bwMode="auto">
          <a:xfrm>
            <a:off x="6238061" y="450598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85" name="Rectangle 84"/>
          <p:cNvSpPr/>
          <p:nvPr>
            <p:custDataLst>
              <p:tags r:id="rId31"/>
            </p:custDataLst>
          </p:nvPr>
        </p:nvSpPr>
        <p:spPr bwMode="auto">
          <a:xfrm>
            <a:off x="6390461" y="450598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86" name="Rectangle 85"/>
          <p:cNvSpPr/>
          <p:nvPr>
            <p:custDataLst>
              <p:tags r:id="rId32"/>
            </p:custDataLst>
          </p:nvPr>
        </p:nvSpPr>
        <p:spPr bwMode="auto">
          <a:xfrm>
            <a:off x="6542861" y="450598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87" name="Rectangle 86"/>
          <p:cNvSpPr/>
          <p:nvPr>
            <p:custDataLst>
              <p:tags r:id="rId33"/>
            </p:custDataLst>
          </p:nvPr>
        </p:nvSpPr>
        <p:spPr bwMode="auto">
          <a:xfrm>
            <a:off x="6695261" y="450598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88" name="Rectangle 87"/>
          <p:cNvSpPr/>
          <p:nvPr>
            <p:custDataLst>
              <p:tags r:id="rId34"/>
            </p:custDataLst>
          </p:nvPr>
        </p:nvSpPr>
        <p:spPr bwMode="auto">
          <a:xfrm>
            <a:off x="6847661" y="450598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cxnSp>
        <p:nvCxnSpPr>
          <p:cNvPr id="89" name="Straight Arrow Connector 88"/>
          <p:cNvCxnSpPr>
            <a:stCxn id="75" idx="2"/>
            <a:endCxn id="70" idx="0"/>
          </p:cNvCxnSpPr>
          <p:nvPr>
            <p:custDataLst>
              <p:tags r:id="rId35"/>
            </p:custDataLst>
          </p:nvPr>
        </p:nvCxnSpPr>
        <p:spPr bwMode="auto">
          <a:xfrm rot="16200000" flipH="1">
            <a:off x="6428561" y="2867680"/>
            <a:ext cx="3810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0" name="Straight Arrow Connector 89"/>
          <p:cNvCxnSpPr>
            <a:stCxn id="63" idx="0"/>
            <a:endCxn id="68" idx="1"/>
          </p:cNvCxnSpPr>
          <p:nvPr>
            <p:custDataLst>
              <p:tags r:id="rId36"/>
            </p:custDataLst>
          </p:nvPr>
        </p:nvCxnSpPr>
        <p:spPr bwMode="auto">
          <a:xfrm rot="16200000" flipH="1">
            <a:off x="5761811" y="3229630"/>
            <a:ext cx="2667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1" name="Straight Arrow Connector 90"/>
          <p:cNvCxnSpPr>
            <a:stCxn id="69" idx="3"/>
            <a:endCxn id="70" idx="1"/>
          </p:cNvCxnSpPr>
          <p:nvPr>
            <p:custDataLst>
              <p:tags r:id="rId37"/>
            </p:custDataLst>
          </p:nvPr>
        </p:nvCxnSpPr>
        <p:spPr bwMode="auto">
          <a:xfrm flipV="1">
            <a:off x="6390461" y="3324880"/>
            <a:ext cx="3048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2" name="Straight Arrow Connector 91"/>
          <p:cNvCxnSpPr>
            <a:stCxn id="80" idx="0"/>
            <a:endCxn id="64" idx="2"/>
          </p:cNvCxnSpPr>
          <p:nvPr>
            <p:custDataLst>
              <p:tags r:id="rId38"/>
            </p:custDataLst>
          </p:nvPr>
        </p:nvCxnSpPr>
        <p:spPr bwMode="auto">
          <a:xfrm rot="16200000" flipV="1">
            <a:off x="5476061" y="4277380"/>
            <a:ext cx="3048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93" name="Straight Arrow Connector 92"/>
          <p:cNvCxnSpPr>
            <a:stCxn id="82" idx="0"/>
            <a:endCxn id="68" idx="2"/>
          </p:cNvCxnSpPr>
          <p:nvPr>
            <p:custDataLst>
              <p:tags r:id="rId39"/>
            </p:custDataLst>
          </p:nvPr>
        </p:nvCxnSpPr>
        <p:spPr bwMode="auto">
          <a:xfrm rot="5400000" flipH="1" flipV="1">
            <a:off x="5666561" y="4010680"/>
            <a:ext cx="838200" cy="152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94" name="TextBox 93"/>
          <p:cNvSpPr txBox="1"/>
          <p:nvPr>
            <p:custDataLst>
              <p:tags r:id="rId40"/>
            </p:custDataLst>
          </p:nvPr>
        </p:nvSpPr>
        <p:spPr>
          <a:xfrm>
            <a:off x="7195729" y="4121331"/>
            <a:ext cx="543739" cy="523220"/>
          </a:xfrm>
          <a:prstGeom prst="rect">
            <a:avLst/>
          </a:prstGeom>
          <a:noFill/>
        </p:spPr>
        <p:txBody>
          <a:bodyPr wrap="none" rtlCol="0">
            <a:spAutoFit/>
          </a:bodyPr>
          <a:lstStyle/>
          <a:p>
            <a:r>
              <a:rPr lang="en-US" sz="2800" dirty="0" smtClean="0">
                <a:latin typeface="+mn-lt"/>
              </a:rPr>
              <a:t>…</a:t>
            </a:r>
          </a:p>
        </p:txBody>
      </p:sp>
      <p:sp>
        <p:nvSpPr>
          <p:cNvPr id="95" name="Oval 94"/>
          <p:cNvSpPr/>
          <p:nvPr>
            <p:custDataLst>
              <p:tags r:id="rId41"/>
            </p:custDataLst>
          </p:nvPr>
        </p:nvSpPr>
        <p:spPr bwMode="auto">
          <a:xfrm>
            <a:off x="2590800" y="2057400"/>
            <a:ext cx="990600" cy="1676400"/>
          </a:xfrm>
          <a:prstGeom prst="ellipse">
            <a:avLst/>
          </a:prstGeom>
          <a:noFill/>
          <a:ln w="349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96" name="Rectangle 95"/>
          <p:cNvSpPr/>
          <p:nvPr>
            <p:custDataLst>
              <p:tags r:id="rId42"/>
            </p:custDataLst>
          </p:nvPr>
        </p:nvSpPr>
        <p:spPr bwMode="auto">
          <a:xfrm>
            <a:off x="2819400" y="2590800"/>
            <a:ext cx="4572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97" name="TextBox 96"/>
          <p:cNvSpPr txBox="1"/>
          <p:nvPr>
            <p:custDataLst>
              <p:tags r:id="rId43"/>
            </p:custDataLst>
          </p:nvPr>
        </p:nvSpPr>
        <p:spPr>
          <a:xfrm>
            <a:off x="2667000" y="2221468"/>
            <a:ext cx="793807" cy="369332"/>
          </a:xfrm>
          <a:prstGeom prst="rect">
            <a:avLst/>
          </a:prstGeom>
          <a:noFill/>
        </p:spPr>
        <p:txBody>
          <a:bodyPr wrap="none" rtlCol="0">
            <a:spAutoFit/>
          </a:bodyPr>
          <a:lstStyle/>
          <a:p>
            <a:r>
              <a:rPr lang="en-US" sz="1800" b="0" dirty="0" smtClean="0">
                <a:latin typeface="+mn-lt"/>
              </a:rPr>
              <a:t>pc=…</a:t>
            </a:r>
          </a:p>
        </p:txBody>
      </p:sp>
      <p:sp>
        <p:nvSpPr>
          <p:cNvPr id="98" name="Rectangle 97"/>
          <p:cNvSpPr/>
          <p:nvPr>
            <p:custDataLst>
              <p:tags r:id="rId44"/>
            </p:custDataLst>
          </p:nvPr>
        </p:nvSpPr>
        <p:spPr bwMode="auto">
          <a:xfrm>
            <a:off x="2819400" y="2743200"/>
            <a:ext cx="4572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99" name="Rectangle 98"/>
          <p:cNvSpPr/>
          <p:nvPr>
            <p:custDataLst>
              <p:tags r:id="rId45"/>
            </p:custDataLst>
          </p:nvPr>
        </p:nvSpPr>
        <p:spPr bwMode="auto">
          <a:xfrm>
            <a:off x="2819400" y="2895600"/>
            <a:ext cx="4572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00" name="Rectangle 99"/>
          <p:cNvSpPr/>
          <p:nvPr>
            <p:custDataLst>
              <p:tags r:id="rId46"/>
            </p:custDataLst>
          </p:nvPr>
        </p:nvSpPr>
        <p:spPr bwMode="auto">
          <a:xfrm>
            <a:off x="2819400" y="3048000"/>
            <a:ext cx="4572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01" name="TextBox 100"/>
          <p:cNvSpPr txBox="1"/>
          <p:nvPr>
            <p:custDataLst>
              <p:tags r:id="rId47"/>
            </p:custDataLst>
          </p:nvPr>
        </p:nvSpPr>
        <p:spPr>
          <a:xfrm rot="5400000">
            <a:off x="2932172" y="3220918"/>
            <a:ext cx="441146" cy="400110"/>
          </a:xfrm>
          <a:prstGeom prst="rect">
            <a:avLst/>
          </a:prstGeom>
          <a:noFill/>
        </p:spPr>
        <p:txBody>
          <a:bodyPr wrap="none" rtlCol="0">
            <a:spAutoFit/>
          </a:bodyPr>
          <a:lstStyle/>
          <a:p>
            <a:r>
              <a:rPr lang="en-US" sz="2000" b="0" dirty="0" smtClean="0">
                <a:latin typeface="+mn-lt"/>
              </a:rPr>
              <a:t>…</a:t>
            </a:r>
          </a:p>
        </p:txBody>
      </p:sp>
      <p:cxnSp>
        <p:nvCxnSpPr>
          <p:cNvPr id="102" name="Straight Arrow Connector 101"/>
          <p:cNvCxnSpPr>
            <a:stCxn id="100" idx="3"/>
            <a:endCxn id="114" idx="1"/>
          </p:cNvCxnSpPr>
          <p:nvPr>
            <p:custDataLst>
              <p:tags r:id="rId48"/>
            </p:custDataLst>
          </p:nvPr>
        </p:nvCxnSpPr>
        <p:spPr bwMode="auto">
          <a:xfrm>
            <a:off x="3276600" y="3124200"/>
            <a:ext cx="533400" cy="1143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3" name="Straight Arrow Connector 102"/>
          <p:cNvCxnSpPr>
            <a:stCxn id="99" idx="3"/>
            <a:endCxn id="72" idx="2"/>
          </p:cNvCxnSpPr>
          <p:nvPr>
            <p:custDataLst>
              <p:tags r:id="rId49"/>
            </p:custDataLst>
          </p:nvPr>
        </p:nvCxnSpPr>
        <p:spPr bwMode="auto">
          <a:xfrm flipV="1">
            <a:off x="3276600" y="2829580"/>
            <a:ext cx="2732861" cy="14222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4" name="Oval 103"/>
          <p:cNvSpPr/>
          <p:nvPr>
            <p:custDataLst>
              <p:tags r:id="rId50"/>
            </p:custDataLst>
          </p:nvPr>
        </p:nvSpPr>
        <p:spPr bwMode="auto">
          <a:xfrm>
            <a:off x="1410083" y="3429000"/>
            <a:ext cx="990600" cy="1676400"/>
          </a:xfrm>
          <a:prstGeom prst="ellipse">
            <a:avLst/>
          </a:prstGeom>
          <a:noFill/>
          <a:ln w="349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05" name="Rectangle 104"/>
          <p:cNvSpPr/>
          <p:nvPr>
            <p:custDataLst>
              <p:tags r:id="rId51"/>
            </p:custDataLst>
          </p:nvPr>
        </p:nvSpPr>
        <p:spPr bwMode="auto">
          <a:xfrm>
            <a:off x="1562483" y="3962400"/>
            <a:ext cx="4572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06" name="TextBox 105"/>
          <p:cNvSpPr txBox="1"/>
          <p:nvPr>
            <p:custDataLst>
              <p:tags r:id="rId52"/>
            </p:custDataLst>
          </p:nvPr>
        </p:nvSpPr>
        <p:spPr>
          <a:xfrm>
            <a:off x="1410083" y="3593068"/>
            <a:ext cx="922047" cy="369332"/>
          </a:xfrm>
          <a:prstGeom prst="rect">
            <a:avLst/>
          </a:prstGeom>
          <a:noFill/>
        </p:spPr>
        <p:txBody>
          <a:bodyPr wrap="none" rtlCol="0">
            <a:spAutoFit/>
          </a:bodyPr>
          <a:lstStyle/>
          <a:p>
            <a:r>
              <a:rPr lang="en-US" sz="1800" b="0" dirty="0" smtClean="0">
                <a:latin typeface="+mn-lt"/>
              </a:rPr>
              <a:t>  pc=…</a:t>
            </a:r>
          </a:p>
        </p:txBody>
      </p:sp>
      <p:sp>
        <p:nvSpPr>
          <p:cNvPr id="107" name="Rectangle 106"/>
          <p:cNvSpPr/>
          <p:nvPr>
            <p:custDataLst>
              <p:tags r:id="rId53"/>
            </p:custDataLst>
          </p:nvPr>
        </p:nvSpPr>
        <p:spPr bwMode="auto">
          <a:xfrm>
            <a:off x="1562483" y="4114800"/>
            <a:ext cx="4572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08" name="Rectangle 107"/>
          <p:cNvSpPr/>
          <p:nvPr>
            <p:custDataLst>
              <p:tags r:id="rId54"/>
            </p:custDataLst>
          </p:nvPr>
        </p:nvSpPr>
        <p:spPr bwMode="auto">
          <a:xfrm>
            <a:off x="1562483" y="4267200"/>
            <a:ext cx="4572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09" name="Rectangle 108"/>
          <p:cNvSpPr/>
          <p:nvPr>
            <p:custDataLst>
              <p:tags r:id="rId55"/>
            </p:custDataLst>
          </p:nvPr>
        </p:nvSpPr>
        <p:spPr bwMode="auto">
          <a:xfrm>
            <a:off x="1562483" y="4419600"/>
            <a:ext cx="4572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10" name="TextBox 109"/>
          <p:cNvSpPr txBox="1"/>
          <p:nvPr>
            <p:custDataLst>
              <p:tags r:id="rId56"/>
            </p:custDataLst>
          </p:nvPr>
        </p:nvSpPr>
        <p:spPr>
          <a:xfrm rot="5400000">
            <a:off x="1675255" y="4592518"/>
            <a:ext cx="441146" cy="400110"/>
          </a:xfrm>
          <a:prstGeom prst="rect">
            <a:avLst/>
          </a:prstGeom>
          <a:noFill/>
        </p:spPr>
        <p:txBody>
          <a:bodyPr wrap="none" rtlCol="0">
            <a:spAutoFit/>
          </a:bodyPr>
          <a:lstStyle/>
          <a:p>
            <a:r>
              <a:rPr lang="en-US" sz="2000" b="0" dirty="0" smtClean="0">
                <a:latin typeface="+mn-lt"/>
              </a:rPr>
              <a:t>…</a:t>
            </a:r>
          </a:p>
        </p:txBody>
      </p:sp>
      <p:sp>
        <p:nvSpPr>
          <p:cNvPr id="111" name="Oval 110"/>
          <p:cNvSpPr/>
          <p:nvPr>
            <p:custDataLst>
              <p:tags r:id="rId57"/>
            </p:custDataLst>
          </p:nvPr>
        </p:nvSpPr>
        <p:spPr bwMode="auto">
          <a:xfrm>
            <a:off x="3657600" y="3505200"/>
            <a:ext cx="990600" cy="1676400"/>
          </a:xfrm>
          <a:prstGeom prst="ellipse">
            <a:avLst/>
          </a:prstGeom>
          <a:noFill/>
          <a:ln w="349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12" name="Rectangle 111"/>
          <p:cNvSpPr/>
          <p:nvPr>
            <p:custDataLst>
              <p:tags r:id="rId58"/>
            </p:custDataLst>
          </p:nvPr>
        </p:nvSpPr>
        <p:spPr bwMode="auto">
          <a:xfrm>
            <a:off x="3810000" y="4038600"/>
            <a:ext cx="4572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13" name="TextBox 112"/>
          <p:cNvSpPr txBox="1"/>
          <p:nvPr>
            <p:custDataLst>
              <p:tags r:id="rId59"/>
            </p:custDataLst>
          </p:nvPr>
        </p:nvSpPr>
        <p:spPr>
          <a:xfrm>
            <a:off x="3657600" y="3669268"/>
            <a:ext cx="922047" cy="369332"/>
          </a:xfrm>
          <a:prstGeom prst="rect">
            <a:avLst/>
          </a:prstGeom>
          <a:noFill/>
        </p:spPr>
        <p:txBody>
          <a:bodyPr wrap="none" rtlCol="0">
            <a:spAutoFit/>
          </a:bodyPr>
          <a:lstStyle/>
          <a:p>
            <a:r>
              <a:rPr lang="en-US" sz="1800" b="0" dirty="0" smtClean="0">
                <a:latin typeface="+mn-lt"/>
              </a:rPr>
              <a:t>  pc=…</a:t>
            </a:r>
          </a:p>
        </p:txBody>
      </p:sp>
      <p:sp>
        <p:nvSpPr>
          <p:cNvPr id="114" name="Rectangle 113"/>
          <p:cNvSpPr/>
          <p:nvPr>
            <p:custDataLst>
              <p:tags r:id="rId60"/>
            </p:custDataLst>
          </p:nvPr>
        </p:nvSpPr>
        <p:spPr bwMode="auto">
          <a:xfrm>
            <a:off x="3810000" y="4191000"/>
            <a:ext cx="4572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15" name="Rectangle 114"/>
          <p:cNvSpPr/>
          <p:nvPr>
            <p:custDataLst>
              <p:tags r:id="rId61"/>
            </p:custDataLst>
          </p:nvPr>
        </p:nvSpPr>
        <p:spPr bwMode="auto">
          <a:xfrm>
            <a:off x="3810000" y="4343400"/>
            <a:ext cx="4572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16" name="Rectangle 115"/>
          <p:cNvSpPr/>
          <p:nvPr>
            <p:custDataLst>
              <p:tags r:id="rId62"/>
            </p:custDataLst>
          </p:nvPr>
        </p:nvSpPr>
        <p:spPr bwMode="auto">
          <a:xfrm>
            <a:off x="3810000" y="4495800"/>
            <a:ext cx="4572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17" name="TextBox 116"/>
          <p:cNvSpPr txBox="1"/>
          <p:nvPr>
            <p:custDataLst>
              <p:tags r:id="rId63"/>
            </p:custDataLst>
          </p:nvPr>
        </p:nvSpPr>
        <p:spPr>
          <a:xfrm rot="5400000">
            <a:off x="3922772" y="4668718"/>
            <a:ext cx="441146" cy="400110"/>
          </a:xfrm>
          <a:prstGeom prst="rect">
            <a:avLst/>
          </a:prstGeom>
          <a:noFill/>
        </p:spPr>
        <p:txBody>
          <a:bodyPr wrap="none" rtlCol="0">
            <a:spAutoFit/>
          </a:bodyPr>
          <a:lstStyle/>
          <a:p>
            <a:r>
              <a:rPr lang="en-US" sz="2000" b="0" dirty="0" smtClean="0">
                <a:latin typeface="+mn-lt"/>
              </a:rPr>
              <a:t>…</a:t>
            </a:r>
          </a:p>
        </p:txBody>
      </p:sp>
      <p:cxnSp>
        <p:nvCxnSpPr>
          <p:cNvPr id="118" name="Straight Arrow Connector 117"/>
          <p:cNvCxnSpPr>
            <a:stCxn id="105" idx="3"/>
            <a:endCxn id="64" idx="1"/>
          </p:cNvCxnSpPr>
          <p:nvPr>
            <p:custDataLst>
              <p:tags r:id="rId64"/>
            </p:custDataLst>
          </p:nvPr>
        </p:nvCxnSpPr>
        <p:spPr bwMode="auto">
          <a:xfrm>
            <a:off x="2019683" y="4038600"/>
            <a:ext cx="3456378" cy="4828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9" name="Straight Arrow Connector 118"/>
          <p:cNvCxnSpPr>
            <a:stCxn id="114" idx="3"/>
            <a:endCxn id="80" idx="2"/>
          </p:cNvCxnSpPr>
          <p:nvPr>
            <p:custDataLst>
              <p:tags r:id="rId65"/>
            </p:custDataLst>
          </p:nvPr>
        </p:nvCxnSpPr>
        <p:spPr bwMode="auto">
          <a:xfrm>
            <a:off x="4267200" y="4267200"/>
            <a:ext cx="1437461" cy="46738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0" name="Straight Arrow Connector 119"/>
          <p:cNvCxnSpPr>
            <a:stCxn id="116" idx="3"/>
            <a:endCxn id="62" idx="1"/>
          </p:cNvCxnSpPr>
          <p:nvPr>
            <p:custDataLst>
              <p:tags r:id="rId66"/>
            </p:custDataLst>
          </p:nvPr>
        </p:nvCxnSpPr>
        <p:spPr bwMode="auto">
          <a:xfrm flipV="1">
            <a:off x="4267200" y="3401080"/>
            <a:ext cx="1208861" cy="117092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1" name="Straight Arrow Connector 120"/>
          <p:cNvCxnSpPr>
            <a:stCxn id="115" idx="3"/>
            <a:endCxn id="76" idx="1"/>
          </p:cNvCxnSpPr>
          <p:nvPr>
            <p:custDataLst>
              <p:tags r:id="rId67"/>
            </p:custDataLst>
          </p:nvPr>
        </p:nvCxnSpPr>
        <p:spPr bwMode="auto">
          <a:xfrm flipV="1">
            <a:off x="4267200" y="3782080"/>
            <a:ext cx="3266261" cy="63752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2" name="Rectangle 121"/>
          <p:cNvSpPr/>
          <p:nvPr>
            <p:custDataLst>
              <p:tags r:id="rId68"/>
            </p:custDataLst>
          </p:nvPr>
        </p:nvSpPr>
        <p:spPr bwMode="auto">
          <a:xfrm>
            <a:off x="7239000" y="320040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23" name="Rectangle 122"/>
          <p:cNvSpPr/>
          <p:nvPr>
            <p:custDataLst>
              <p:tags r:id="rId69"/>
            </p:custDataLst>
          </p:nvPr>
        </p:nvSpPr>
        <p:spPr bwMode="auto">
          <a:xfrm>
            <a:off x="7391400" y="320040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cxnSp>
        <p:nvCxnSpPr>
          <p:cNvPr id="124" name="Straight Arrow Connector 123"/>
          <p:cNvCxnSpPr>
            <a:stCxn id="71" idx="3"/>
            <a:endCxn id="122" idx="1"/>
          </p:cNvCxnSpPr>
          <p:nvPr>
            <p:custDataLst>
              <p:tags r:id="rId70"/>
            </p:custDataLst>
          </p:nvPr>
        </p:nvCxnSpPr>
        <p:spPr bwMode="auto">
          <a:xfrm flipV="1">
            <a:off x="7000061" y="3314700"/>
            <a:ext cx="238939" cy="1018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5" name="Rectangle 124"/>
          <p:cNvSpPr/>
          <p:nvPr>
            <p:custDataLst>
              <p:tags r:id="rId71"/>
            </p:custDataLst>
          </p:nvPr>
        </p:nvSpPr>
        <p:spPr bwMode="auto">
          <a:xfrm>
            <a:off x="7239000" y="274320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26" name="Rectangle 125"/>
          <p:cNvSpPr/>
          <p:nvPr>
            <p:custDataLst>
              <p:tags r:id="rId72"/>
            </p:custDataLst>
          </p:nvPr>
        </p:nvSpPr>
        <p:spPr bwMode="auto">
          <a:xfrm>
            <a:off x="7391400" y="2743200"/>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cxnSp>
        <p:nvCxnSpPr>
          <p:cNvPr id="127" name="Straight Arrow Connector 126"/>
          <p:cNvCxnSpPr>
            <a:stCxn id="122" idx="0"/>
            <a:endCxn id="125" idx="2"/>
          </p:cNvCxnSpPr>
          <p:nvPr>
            <p:custDataLst>
              <p:tags r:id="rId73"/>
            </p:custDataLst>
          </p:nvPr>
        </p:nvCxnSpPr>
        <p:spPr bwMode="auto">
          <a:xfrm rot="5400000" flipH="1" flipV="1">
            <a:off x="7200900" y="3086100"/>
            <a:ext cx="2286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8" name="Straight Arrow Connector 127"/>
          <p:cNvCxnSpPr>
            <a:stCxn id="125" idx="1"/>
          </p:cNvCxnSpPr>
          <p:nvPr>
            <p:custDataLst>
              <p:tags r:id="rId74"/>
            </p:custDataLst>
          </p:nvPr>
        </p:nvCxnSpPr>
        <p:spPr bwMode="auto">
          <a:xfrm rot="10800000" flipV="1">
            <a:off x="5562600" y="2857500"/>
            <a:ext cx="1676400" cy="4191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9" name="Straight Arrow Connector 128"/>
          <p:cNvCxnSpPr>
            <a:stCxn id="123" idx="2"/>
            <a:endCxn id="76" idx="0"/>
          </p:cNvCxnSpPr>
          <p:nvPr>
            <p:custDataLst>
              <p:tags r:id="rId75"/>
            </p:custDataLst>
          </p:nvPr>
        </p:nvCxnSpPr>
        <p:spPr bwMode="auto">
          <a:xfrm rot="16200000" flipH="1">
            <a:off x="7419240" y="3477359"/>
            <a:ext cx="238780" cy="14206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1" name="TextBox 130"/>
          <p:cNvSpPr txBox="1"/>
          <p:nvPr>
            <p:custDataLst>
              <p:tags r:id="rId76"/>
            </p:custDataLst>
          </p:nvPr>
        </p:nvSpPr>
        <p:spPr>
          <a:xfrm>
            <a:off x="415089" y="2286000"/>
            <a:ext cx="2023311" cy="1015663"/>
          </a:xfrm>
          <a:prstGeom prst="rect">
            <a:avLst/>
          </a:prstGeom>
          <a:noFill/>
        </p:spPr>
        <p:txBody>
          <a:bodyPr wrap="none" rtlCol="0">
            <a:spAutoFit/>
          </a:bodyPr>
          <a:lstStyle/>
          <a:p>
            <a:r>
              <a:rPr lang="en-US" sz="2000" i="1" dirty="0" smtClean="0">
                <a:latin typeface="+mn-lt"/>
              </a:rPr>
              <a:t>PER THREAD:</a:t>
            </a:r>
            <a:br>
              <a:rPr lang="en-US" sz="2000" i="1" dirty="0" smtClean="0">
                <a:latin typeface="+mn-lt"/>
              </a:rPr>
            </a:br>
            <a:r>
              <a:rPr lang="en-US" sz="2000" b="0" i="1" dirty="0" smtClean="0">
                <a:latin typeface="+mn-lt"/>
              </a:rPr>
              <a:t>Local variables </a:t>
            </a:r>
            <a:br>
              <a:rPr lang="en-US" sz="2000" b="0" i="1" dirty="0" smtClean="0">
                <a:latin typeface="+mn-lt"/>
              </a:rPr>
            </a:br>
            <a:r>
              <a:rPr lang="en-US" sz="2000" b="0" i="1" dirty="0" smtClean="0">
                <a:latin typeface="+mn-lt"/>
              </a:rPr>
              <a:t>Control flow info</a:t>
            </a:r>
          </a:p>
        </p:txBody>
      </p:sp>
      <p:sp>
        <p:nvSpPr>
          <p:cNvPr id="132" name="TextBox 131"/>
          <p:cNvSpPr txBox="1"/>
          <p:nvPr>
            <p:custDataLst>
              <p:tags r:id="rId77"/>
            </p:custDataLst>
          </p:nvPr>
        </p:nvSpPr>
        <p:spPr>
          <a:xfrm>
            <a:off x="1371600" y="5105400"/>
            <a:ext cx="1072858" cy="400110"/>
          </a:xfrm>
          <a:prstGeom prst="rect">
            <a:avLst/>
          </a:prstGeom>
          <a:noFill/>
        </p:spPr>
        <p:txBody>
          <a:bodyPr wrap="none" rtlCol="0">
            <a:spAutoFit/>
          </a:bodyPr>
          <a:lstStyle/>
          <a:p>
            <a:r>
              <a:rPr lang="en-CA" sz="2000" b="0" dirty="0" smtClean="0">
                <a:latin typeface="+mn-lt"/>
              </a:rPr>
              <a:t>A</a:t>
            </a:r>
            <a:r>
              <a:rPr lang="en-CA" sz="2000" dirty="0" smtClean="0">
                <a:latin typeface="+mn-lt"/>
              </a:rPr>
              <a:t> </a:t>
            </a:r>
            <a:r>
              <a:rPr lang="en-CA" sz="2000" b="0" dirty="0" smtClean="0">
                <a:latin typeface="+mn-lt"/>
              </a:rPr>
              <a:t>Stack</a:t>
            </a:r>
          </a:p>
        </p:txBody>
      </p:sp>
      <p:sp>
        <p:nvSpPr>
          <p:cNvPr id="133" name="TextBox 132"/>
          <p:cNvSpPr txBox="1"/>
          <p:nvPr>
            <p:custDataLst>
              <p:tags r:id="rId78"/>
            </p:custDataLst>
          </p:nvPr>
        </p:nvSpPr>
        <p:spPr>
          <a:xfrm>
            <a:off x="2527474" y="3733800"/>
            <a:ext cx="1072858" cy="400110"/>
          </a:xfrm>
          <a:prstGeom prst="rect">
            <a:avLst/>
          </a:prstGeom>
          <a:noFill/>
        </p:spPr>
        <p:txBody>
          <a:bodyPr wrap="none" rtlCol="0">
            <a:spAutoFit/>
          </a:bodyPr>
          <a:lstStyle/>
          <a:p>
            <a:r>
              <a:rPr lang="en-CA" sz="2000" b="0" dirty="0" smtClean="0">
                <a:latin typeface="+mn-lt"/>
              </a:rPr>
              <a:t>A</a:t>
            </a:r>
            <a:r>
              <a:rPr lang="en-CA" sz="2000" dirty="0" smtClean="0">
                <a:latin typeface="+mn-lt"/>
              </a:rPr>
              <a:t> </a:t>
            </a:r>
            <a:r>
              <a:rPr lang="en-CA" sz="2000" b="0" dirty="0" smtClean="0">
                <a:latin typeface="+mn-lt"/>
              </a:rPr>
              <a:t>Stack</a:t>
            </a:r>
          </a:p>
        </p:txBody>
      </p:sp>
      <p:sp>
        <p:nvSpPr>
          <p:cNvPr id="134" name="TextBox 133"/>
          <p:cNvSpPr txBox="1"/>
          <p:nvPr>
            <p:custDataLst>
              <p:tags r:id="rId79"/>
            </p:custDataLst>
          </p:nvPr>
        </p:nvSpPr>
        <p:spPr>
          <a:xfrm>
            <a:off x="3616471" y="5181600"/>
            <a:ext cx="1072858" cy="400110"/>
          </a:xfrm>
          <a:prstGeom prst="rect">
            <a:avLst/>
          </a:prstGeom>
          <a:noFill/>
        </p:spPr>
        <p:txBody>
          <a:bodyPr wrap="none" rtlCol="0">
            <a:spAutoFit/>
          </a:bodyPr>
          <a:lstStyle/>
          <a:p>
            <a:r>
              <a:rPr lang="en-CA" sz="2000" b="0" dirty="0" smtClean="0">
                <a:latin typeface="+mn-lt"/>
              </a:rPr>
              <a:t>A</a:t>
            </a:r>
            <a:r>
              <a:rPr lang="en-CA" sz="2000" dirty="0" smtClean="0">
                <a:latin typeface="+mn-lt"/>
              </a:rPr>
              <a:t> </a:t>
            </a:r>
            <a:r>
              <a:rPr lang="en-CA" sz="2000" b="0" dirty="0" smtClean="0">
                <a:latin typeface="+mn-lt"/>
              </a:rPr>
              <a:t>Stack</a:t>
            </a:r>
          </a:p>
        </p:txBody>
      </p:sp>
      <p:sp>
        <p:nvSpPr>
          <p:cNvPr id="4" name="TextBox 3"/>
          <p:cNvSpPr txBox="1"/>
          <p:nvPr>
            <p:custDataLst>
              <p:tags r:id="rId80"/>
            </p:custDataLst>
          </p:nvPr>
        </p:nvSpPr>
        <p:spPr>
          <a:xfrm>
            <a:off x="152400" y="5924490"/>
            <a:ext cx="8686800" cy="400110"/>
          </a:xfrm>
          <a:prstGeom prst="rect">
            <a:avLst/>
          </a:prstGeom>
          <a:solidFill>
            <a:schemeClr val="bg1"/>
          </a:solidFill>
        </p:spPr>
        <p:txBody>
          <a:bodyPr wrap="square" rtlCol="0">
            <a:spAutoFit/>
          </a:bodyPr>
          <a:lstStyle/>
          <a:p>
            <a:r>
              <a:rPr lang="en-CA" sz="2000" b="0" dirty="0" smtClean="0">
                <a:solidFill>
                  <a:srgbClr val="FF0000"/>
                </a:solidFill>
                <a:latin typeface="+mn-lt"/>
              </a:rPr>
              <a:t>Note: we can share </a:t>
            </a:r>
            <a:r>
              <a:rPr lang="en-CA" sz="2000" i="1" dirty="0" smtClean="0">
                <a:solidFill>
                  <a:srgbClr val="FF0000"/>
                </a:solidFill>
                <a:latin typeface="+mn-lt"/>
              </a:rPr>
              <a:t>local</a:t>
            </a:r>
            <a:r>
              <a:rPr lang="en-CA" sz="2000" b="0" dirty="0" smtClean="0">
                <a:solidFill>
                  <a:srgbClr val="FF0000"/>
                </a:solidFill>
                <a:latin typeface="+mn-lt"/>
              </a:rPr>
              <a:t> variables by sharing pointers to their locations. </a:t>
            </a:r>
          </a:p>
        </p:txBody>
      </p:sp>
    </p:spTree>
    <p:extLst>
      <p:ext uri="{BB962C8B-B14F-4D97-AF65-F5344CB8AC3E}">
        <p14:creationId xmlns:p14="http://schemas.microsoft.com/office/powerpoint/2010/main" val="196968423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Other models</a:t>
            </a:r>
            <a:endParaRPr lang="en-US" dirty="0"/>
          </a:p>
        </p:txBody>
      </p:sp>
      <p:sp>
        <p:nvSpPr>
          <p:cNvPr id="3" name="Content Placeholder 2"/>
          <p:cNvSpPr>
            <a:spLocks noGrp="1"/>
          </p:cNvSpPr>
          <p:nvPr>
            <p:ph idx="1"/>
            <p:custDataLst>
              <p:tags r:id="rId2"/>
            </p:custDataLst>
          </p:nvPr>
        </p:nvSpPr>
        <p:spPr>
          <a:xfrm>
            <a:off x="685800" y="1371600"/>
            <a:ext cx="7772400" cy="4800600"/>
          </a:xfrm>
        </p:spPr>
        <p:txBody>
          <a:bodyPr/>
          <a:lstStyle/>
          <a:p>
            <a:pPr>
              <a:buNone/>
            </a:pPr>
            <a:r>
              <a:rPr lang="en-US" dirty="0" smtClean="0"/>
              <a:t>We will focus on shared memory, but you should know several other models exist and have their own advantages</a:t>
            </a:r>
          </a:p>
          <a:p>
            <a:pPr lvl="1"/>
            <a:endParaRPr lang="en-US" sz="1000" dirty="0" smtClean="0"/>
          </a:p>
          <a:p>
            <a:r>
              <a:rPr lang="en-US" dirty="0" smtClean="0">
                <a:solidFill>
                  <a:schemeClr val="accent2"/>
                </a:solidFill>
              </a:rPr>
              <a:t>Message-passing:</a:t>
            </a:r>
            <a:r>
              <a:rPr lang="en-US" dirty="0" smtClean="0"/>
              <a:t> Each thread has its own collection of objects.  Communication is via explicitly sending/receiving messages</a:t>
            </a:r>
          </a:p>
          <a:p>
            <a:pPr lvl="1"/>
            <a:r>
              <a:rPr lang="en-US" dirty="0" smtClean="0"/>
              <a:t>Cooks working in separate kitchens, mail around ingredients</a:t>
            </a:r>
          </a:p>
          <a:p>
            <a:pPr lvl="1"/>
            <a:endParaRPr lang="en-US" sz="1000" dirty="0" smtClean="0"/>
          </a:p>
          <a:p>
            <a:r>
              <a:rPr lang="en-US" dirty="0" smtClean="0">
                <a:solidFill>
                  <a:schemeClr val="accent2"/>
                </a:solidFill>
              </a:rPr>
              <a:t>Dataflow:</a:t>
            </a:r>
            <a:r>
              <a:rPr lang="en-US" dirty="0" smtClean="0"/>
              <a:t> Programmers write programs in terms of a DAG. </a:t>
            </a:r>
          </a:p>
          <a:p>
            <a:pPr marL="0" indent="0">
              <a:buNone/>
            </a:pPr>
            <a:r>
              <a:rPr lang="en-US" dirty="0"/>
              <a:t> </a:t>
            </a:r>
            <a:r>
              <a:rPr lang="en-US" dirty="0" smtClean="0"/>
              <a:t>    A node executes after all of its predecessors in the graph</a:t>
            </a:r>
          </a:p>
          <a:p>
            <a:pPr lvl="1"/>
            <a:r>
              <a:rPr lang="en-US" dirty="0" smtClean="0"/>
              <a:t>Cooks wait to be handed results of previous steps</a:t>
            </a:r>
          </a:p>
          <a:p>
            <a:endParaRPr lang="en-US" sz="1000" dirty="0" smtClean="0"/>
          </a:p>
          <a:p>
            <a:r>
              <a:rPr lang="en-US" dirty="0" smtClean="0">
                <a:solidFill>
                  <a:schemeClr val="accent2"/>
                </a:solidFill>
              </a:rPr>
              <a:t>Data parallelism: </a:t>
            </a:r>
            <a:r>
              <a:rPr lang="en-US" dirty="0" smtClean="0"/>
              <a:t>Have primitives for things like “apply function to every element of an array in parallel”</a:t>
            </a:r>
          </a:p>
          <a:p>
            <a:endParaRPr lang="en-US" sz="1000" dirty="0" smtClean="0"/>
          </a:p>
        </p:txBody>
      </p:sp>
      <p:sp>
        <p:nvSpPr>
          <p:cNvPr id="5" name="Slide Number Placeholder 4"/>
          <p:cNvSpPr>
            <a:spLocks noGrp="1"/>
          </p:cNvSpPr>
          <p:nvPr>
            <p:ph type="sldNum" sz="quarter" idx="11"/>
            <p:custDataLst>
              <p:tags r:id="rId3"/>
            </p:custDataLst>
          </p:nvPr>
        </p:nvSpPr>
        <p:spPr/>
        <p:txBody>
          <a:bodyPr/>
          <a:lstStyle/>
          <a:p>
            <a:fld id="{3B048AC8-D41E-4C7B-8EE3-A52489AA1F05}" type="slidenum">
              <a:rPr lang="en-US" smtClean="0"/>
              <a:pPr/>
              <a:t>19</a:t>
            </a:fld>
            <a:endParaRPr lang="en-US"/>
          </a:p>
        </p:txBody>
      </p:sp>
      <p:sp>
        <p:nvSpPr>
          <p:cNvPr id="6" name="Footer Placeholder 5"/>
          <p:cNvSpPr>
            <a:spLocks noGrp="1"/>
          </p:cNvSpPr>
          <p:nvPr>
            <p:ph type="ftr" sz="quarter" idx="12"/>
            <p:custDataLst>
              <p:tags r:id="rId4"/>
            </p:custDataLst>
          </p:nvPr>
        </p:nvSpPr>
        <p:spPr/>
        <p:txBody>
          <a:bodyPr/>
          <a:lstStyle/>
          <a:p>
            <a:r>
              <a:rPr lang="en-US" smtClean="0"/>
              <a:t>Sophomoric Parallelism and Concurrency, Lecture 1</a:t>
            </a:r>
            <a:endParaRPr lang="en-US"/>
          </a:p>
        </p:txBody>
      </p:sp>
      <p:sp>
        <p:nvSpPr>
          <p:cNvPr id="4" name="TextBox 3"/>
          <p:cNvSpPr txBox="1"/>
          <p:nvPr>
            <p:custDataLst>
              <p:tags r:id="rId5"/>
            </p:custDataLst>
          </p:nvPr>
        </p:nvSpPr>
        <p:spPr>
          <a:xfrm>
            <a:off x="2057400" y="6096000"/>
            <a:ext cx="7064755" cy="400110"/>
          </a:xfrm>
          <a:prstGeom prst="rect">
            <a:avLst/>
          </a:prstGeom>
          <a:noFill/>
        </p:spPr>
        <p:txBody>
          <a:bodyPr wrap="none" rtlCol="0">
            <a:spAutoFit/>
          </a:bodyPr>
          <a:lstStyle/>
          <a:p>
            <a:r>
              <a:rPr lang="en-CA" sz="2000" b="0" dirty="0" smtClean="0">
                <a:solidFill>
                  <a:srgbClr val="FF0000"/>
                </a:solidFill>
                <a:latin typeface="+mn-lt"/>
              </a:rPr>
              <a:t>Note: our parallelism solution will have a “dataflow  feel” to it.</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dirty="0" smtClean="0"/>
              <a:t>Why Parallelism?</a:t>
            </a:r>
            <a:endParaRPr lang="en-CA" dirty="0"/>
          </a:p>
        </p:txBody>
      </p:sp>
      <p:sp>
        <p:nvSpPr>
          <p:cNvPr id="4" name="Slide Number Placeholder 3"/>
          <p:cNvSpPr>
            <a:spLocks noGrp="1"/>
          </p:cNvSpPr>
          <p:nvPr>
            <p:ph type="sldNum" sz="quarter" idx="11"/>
            <p:custDataLst>
              <p:tags r:id="rId2"/>
            </p:custDataLst>
          </p:nvPr>
        </p:nvSpPr>
        <p:spPr/>
        <p:txBody>
          <a:bodyPr/>
          <a:lstStyle/>
          <a:p>
            <a:fld id="{3B048AC8-D41E-4C7B-8EE3-A52489AA1F05}" type="slidenum">
              <a:rPr lang="en-US" smtClean="0"/>
              <a:pPr/>
              <a:t>2</a:t>
            </a:fld>
            <a:endParaRPr lang="en-US"/>
          </a:p>
        </p:txBody>
      </p:sp>
      <p:sp>
        <p:nvSpPr>
          <p:cNvPr id="5" name="Footer Placeholder 4"/>
          <p:cNvSpPr>
            <a:spLocks noGrp="1"/>
          </p:cNvSpPr>
          <p:nvPr>
            <p:ph type="ftr" sz="quarter" idx="12"/>
            <p:custDataLst>
              <p:tags r:id="rId3"/>
            </p:custDataLst>
          </p:nvPr>
        </p:nvSpPr>
        <p:spPr/>
        <p:txBody>
          <a:bodyPr/>
          <a:lstStyle/>
          <a:p>
            <a:r>
              <a:rPr lang="en-US" smtClean="0"/>
              <a:t>Sophomoric Parallelism and Concurrency, Lecture 1</a:t>
            </a:r>
            <a:endParaRPr lang="en-US" dirty="0"/>
          </a:p>
        </p:txBody>
      </p:sp>
      <p:pic>
        <p:nvPicPr>
          <p:cNvPr id="1026" name="Picture 2" descr="http://farm5.staticflickr.com/4142/4879421970_f2246a52f6.jpg"/>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609600" y="1447800"/>
            <a:ext cx="3171825" cy="4762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custDataLst>
              <p:tags r:id="rId5"/>
            </p:custDataLst>
          </p:nvPr>
        </p:nvSpPr>
        <p:spPr>
          <a:xfrm>
            <a:off x="533400" y="6172200"/>
            <a:ext cx="2202847" cy="246221"/>
          </a:xfrm>
          <a:prstGeom prst="rect">
            <a:avLst/>
          </a:prstGeom>
          <a:noFill/>
        </p:spPr>
        <p:txBody>
          <a:bodyPr wrap="none" rtlCol="0">
            <a:spAutoFit/>
          </a:bodyPr>
          <a:lstStyle/>
          <a:p>
            <a:r>
              <a:rPr lang="en-CA" sz="1000" b="0" dirty="0" smtClean="0">
                <a:latin typeface="+mn-lt"/>
              </a:rPr>
              <a:t>Photo by The Planet, </a:t>
            </a:r>
            <a:r>
              <a:rPr lang="en-CA" sz="1000" dirty="0"/>
              <a:t>CC BY-SA </a:t>
            </a:r>
            <a:r>
              <a:rPr lang="en-CA" sz="1000" dirty="0" smtClean="0"/>
              <a:t>2.0</a:t>
            </a:r>
            <a:endParaRPr lang="en-CA" sz="1000" dirty="0"/>
          </a:p>
        </p:txBody>
      </p:sp>
    </p:spTree>
    <p:extLst>
      <p:ext uri="{BB962C8B-B14F-4D97-AF65-F5344CB8AC3E}">
        <p14:creationId xmlns:p14="http://schemas.microsoft.com/office/powerpoint/2010/main" val="67430012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dirty="0" smtClean="0"/>
              <a:t>Outline</a:t>
            </a:r>
            <a:endParaRPr lang="en-CA" dirty="0"/>
          </a:p>
        </p:txBody>
      </p:sp>
      <p:sp>
        <p:nvSpPr>
          <p:cNvPr id="3" name="Content Placeholder 2"/>
          <p:cNvSpPr>
            <a:spLocks noGrp="1"/>
          </p:cNvSpPr>
          <p:nvPr>
            <p:ph idx="1"/>
            <p:custDataLst>
              <p:tags r:id="rId2"/>
            </p:custDataLst>
          </p:nvPr>
        </p:nvSpPr>
        <p:spPr/>
        <p:txBody>
          <a:bodyPr/>
          <a:lstStyle/>
          <a:p>
            <a:r>
              <a:rPr lang="en-CA" sz="2800" dirty="0" smtClean="0">
                <a:solidFill>
                  <a:schemeClr val="bg1">
                    <a:lumMod val="75000"/>
                  </a:schemeClr>
                </a:solidFill>
              </a:rPr>
              <a:t>History and Motivation</a:t>
            </a:r>
          </a:p>
          <a:p>
            <a:r>
              <a:rPr lang="en-CA" sz="2800" dirty="0" smtClean="0">
                <a:solidFill>
                  <a:schemeClr val="bg1">
                    <a:lumMod val="75000"/>
                  </a:schemeClr>
                </a:solidFill>
              </a:rPr>
              <a:t>Parallelism and Concurrency Intro</a:t>
            </a:r>
          </a:p>
          <a:p>
            <a:r>
              <a:rPr lang="en-CA" sz="2800" dirty="0" smtClean="0"/>
              <a:t>Counting Matches</a:t>
            </a:r>
          </a:p>
          <a:p>
            <a:pPr lvl="1"/>
            <a:r>
              <a:rPr lang="en-CA" sz="2800" dirty="0" smtClean="0"/>
              <a:t>Parallelizing</a:t>
            </a:r>
          </a:p>
          <a:p>
            <a:pPr lvl="1"/>
            <a:r>
              <a:rPr lang="en-CA" sz="2800" dirty="0" smtClean="0"/>
              <a:t>Better, more general parallelizing</a:t>
            </a:r>
          </a:p>
          <a:p>
            <a:endParaRPr lang="en-CA" sz="2800" dirty="0"/>
          </a:p>
        </p:txBody>
      </p:sp>
      <p:sp>
        <p:nvSpPr>
          <p:cNvPr id="4" name="Slide Number Placeholder 3"/>
          <p:cNvSpPr>
            <a:spLocks noGrp="1"/>
          </p:cNvSpPr>
          <p:nvPr>
            <p:ph type="sldNum" sz="quarter" idx="11"/>
            <p:custDataLst>
              <p:tags r:id="rId3"/>
            </p:custDataLst>
          </p:nvPr>
        </p:nvSpPr>
        <p:spPr/>
        <p:txBody>
          <a:bodyPr/>
          <a:lstStyle/>
          <a:p>
            <a:fld id="{3B048AC8-D41E-4C7B-8EE3-A52489AA1F05}" type="slidenum">
              <a:rPr lang="en-US" smtClean="0"/>
              <a:pPr/>
              <a:t>20</a:t>
            </a:fld>
            <a:endParaRPr lang="en-US"/>
          </a:p>
        </p:txBody>
      </p:sp>
      <p:sp>
        <p:nvSpPr>
          <p:cNvPr id="5" name="Footer Placeholder 4"/>
          <p:cNvSpPr>
            <a:spLocks noGrp="1"/>
          </p:cNvSpPr>
          <p:nvPr>
            <p:ph type="ftr" sz="quarter" idx="12"/>
            <p:custDataLst>
              <p:tags r:id="rId4"/>
            </p:custDataLst>
          </p:nvPr>
        </p:nvSpPr>
        <p:spPr/>
        <p:txBody>
          <a:bodyPr/>
          <a:lstStyle/>
          <a:p>
            <a:r>
              <a:rPr lang="en-US" smtClean="0"/>
              <a:t>Sophomoric Parallelism and Concurrency, Lecture 1</a:t>
            </a:r>
            <a:endParaRPr lang="en-US" dirty="0"/>
          </a:p>
        </p:txBody>
      </p:sp>
    </p:spTree>
    <p:extLst>
      <p:ext uri="{BB962C8B-B14F-4D97-AF65-F5344CB8AC3E}">
        <p14:creationId xmlns:p14="http://schemas.microsoft.com/office/powerpoint/2010/main" val="118140132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5800" y="228600"/>
            <a:ext cx="7772400" cy="1143000"/>
          </a:xfrm>
        </p:spPr>
        <p:txBody>
          <a:bodyPr/>
          <a:lstStyle/>
          <a:p>
            <a:r>
              <a:rPr lang="en-US" dirty="0" smtClean="0"/>
              <a:t>Problem: Count Matches of a Target</a:t>
            </a:r>
            <a:endParaRPr lang="en-US" dirty="0"/>
          </a:p>
        </p:txBody>
      </p:sp>
      <p:sp>
        <p:nvSpPr>
          <p:cNvPr id="3" name="Content Placeholder 2"/>
          <p:cNvSpPr>
            <a:spLocks noGrp="1"/>
          </p:cNvSpPr>
          <p:nvPr>
            <p:ph idx="1"/>
            <p:custDataLst>
              <p:tags r:id="rId2"/>
            </p:custDataLst>
          </p:nvPr>
        </p:nvSpPr>
        <p:spPr>
          <a:xfrm>
            <a:off x="685800" y="1219200"/>
            <a:ext cx="8305800" cy="4876800"/>
          </a:xfrm>
        </p:spPr>
        <p:txBody>
          <a:bodyPr/>
          <a:lstStyle/>
          <a:p>
            <a:r>
              <a:rPr lang="en-US" dirty="0" smtClean="0"/>
              <a:t>How many times does the number 3 appear?</a:t>
            </a:r>
          </a:p>
          <a:p>
            <a:pPr lvl="1"/>
            <a:endParaRPr lang="en-US" dirty="0"/>
          </a:p>
        </p:txBody>
      </p:sp>
      <p:sp>
        <p:nvSpPr>
          <p:cNvPr id="5" name="Slide Number Placeholder 4"/>
          <p:cNvSpPr>
            <a:spLocks noGrp="1"/>
          </p:cNvSpPr>
          <p:nvPr>
            <p:ph type="sldNum" sz="quarter" idx="11"/>
            <p:custDataLst>
              <p:tags r:id="rId3"/>
            </p:custDataLst>
          </p:nvPr>
        </p:nvSpPr>
        <p:spPr/>
        <p:txBody>
          <a:bodyPr/>
          <a:lstStyle/>
          <a:p>
            <a:fld id="{3B048AC8-D41E-4C7B-8EE3-A52489AA1F05}" type="slidenum">
              <a:rPr lang="en-US" smtClean="0"/>
              <a:pPr/>
              <a:t>21</a:t>
            </a:fld>
            <a:endParaRPr lang="en-US"/>
          </a:p>
        </p:txBody>
      </p:sp>
      <p:sp>
        <p:nvSpPr>
          <p:cNvPr id="6" name="Footer Placeholder 5"/>
          <p:cNvSpPr>
            <a:spLocks noGrp="1"/>
          </p:cNvSpPr>
          <p:nvPr>
            <p:ph type="ftr" sz="quarter" idx="12"/>
            <p:custDataLst>
              <p:tags r:id="rId4"/>
            </p:custDataLst>
          </p:nvPr>
        </p:nvSpPr>
        <p:spPr/>
        <p:txBody>
          <a:bodyPr/>
          <a:lstStyle/>
          <a:p>
            <a:r>
              <a:rPr lang="en-US" smtClean="0"/>
              <a:t>Sophomoric Parallelism and Concurrency, Lecture 1</a:t>
            </a:r>
            <a:endParaRPr lang="en-US"/>
          </a:p>
        </p:txBody>
      </p:sp>
      <p:graphicFrame>
        <p:nvGraphicFramePr>
          <p:cNvPr id="4" name="Table 3"/>
          <p:cNvGraphicFramePr>
            <a:graphicFrameLocks noGrp="1"/>
          </p:cNvGraphicFramePr>
          <p:nvPr>
            <p:custDataLst>
              <p:tags r:id="rId5"/>
            </p:custDataLst>
            <p:extLst>
              <p:ext uri="{D42A27DB-BD31-4B8C-83A1-F6EECF244321}">
                <p14:modId xmlns:p14="http://schemas.microsoft.com/office/powerpoint/2010/main" val="3479920507"/>
              </p:ext>
            </p:extLst>
          </p:nvPr>
        </p:nvGraphicFramePr>
        <p:xfrm>
          <a:off x="1524000" y="1752600"/>
          <a:ext cx="6096000" cy="37084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pPr algn="ctr"/>
                      <a:r>
                        <a:rPr lang="en-CA" dirty="0" smtClean="0"/>
                        <a:t>3</a:t>
                      </a:r>
                      <a:endParaRPr lang="en-CA" dirty="0"/>
                    </a:p>
                  </a:txBody>
                  <a:tcPr/>
                </a:tc>
                <a:tc>
                  <a:txBody>
                    <a:bodyPr/>
                    <a:lstStyle/>
                    <a:p>
                      <a:pPr algn="ctr"/>
                      <a:r>
                        <a:rPr lang="en-CA" dirty="0" smtClean="0"/>
                        <a:t>5</a:t>
                      </a:r>
                      <a:endParaRPr lang="en-CA" dirty="0"/>
                    </a:p>
                  </a:txBody>
                  <a:tcPr/>
                </a:tc>
                <a:tc>
                  <a:txBody>
                    <a:bodyPr/>
                    <a:lstStyle/>
                    <a:p>
                      <a:pPr algn="ctr"/>
                      <a:r>
                        <a:rPr lang="en-CA" dirty="0" smtClean="0"/>
                        <a:t>9</a:t>
                      </a:r>
                      <a:endParaRPr lang="en-CA" dirty="0"/>
                    </a:p>
                  </a:txBody>
                  <a:tcPr/>
                </a:tc>
                <a:tc>
                  <a:txBody>
                    <a:bodyPr/>
                    <a:lstStyle/>
                    <a:p>
                      <a:pPr algn="ctr"/>
                      <a:r>
                        <a:rPr lang="en-CA" dirty="0" smtClean="0"/>
                        <a:t>3</a:t>
                      </a:r>
                      <a:endParaRPr lang="en-CA" dirty="0"/>
                    </a:p>
                  </a:txBody>
                  <a:tcPr/>
                </a:tc>
                <a:tc>
                  <a:txBody>
                    <a:bodyPr/>
                    <a:lstStyle/>
                    <a:p>
                      <a:pPr algn="ctr"/>
                      <a:r>
                        <a:rPr lang="en-CA" dirty="0" smtClean="0"/>
                        <a:t>2</a:t>
                      </a:r>
                      <a:endParaRPr lang="en-CA" dirty="0"/>
                    </a:p>
                  </a:txBody>
                  <a:tcPr/>
                </a:tc>
                <a:tc>
                  <a:txBody>
                    <a:bodyPr/>
                    <a:lstStyle/>
                    <a:p>
                      <a:pPr algn="ctr"/>
                      <a:r>
                        <a:rPr lang="en-CA" dirty="0" smtClean="0"/>
                        <a:t>0</a:t>
                      </a:r>
                      <a:endParaRPr lang="en-CA" dirty="0"/>
                    </a:p>
                  </a:txBody>
                  <a:tcPr/>
                </a:tc>
                <a:tc>
                  <a:txBody>
                    <a:bodyPr/>
                    <a:lstStyle/>
                    <a:p>
                      <a:pPr algn="ctr"/>
                      <a:r>
                        <a:rPr lang="en-CA" dirty="0" smtClean="0"/>
                        <a:t>4</a:t>
                      </a:r>
                      <a:endParaRPr lang="en-CA" dirty="0"/>
                    </a:p>
                  </a:txBody>
                  <a:tcPr/>
                </a:tc>
                <a:tc>
                  <a:txBody>
                    <a:bodyPr/>
                    <a:lstStyle/>
                    <a:p>
                      <a:pPr algn="ctr"/>
                      <a:r>
                        <a:rPr lang="en-CA" dirty="0" smtClean="0"/>
                        <a:t>6</a:t>
                      </a:r>
                      <a:endParaRPr lang="en-CA" dirty="0"/>
                    </a:p>
                  </a:txBody>
                  <a:tcPr/>
                </a:tc>
                <a:tc>
                  <a:txBody>
                    <a:bodyPr/>
                    <a:lstStyle/>
                    <a:p>
                      <a:pPr algn="ctr"/>
                      <a:r>
                        <a:rPr lang="en-CA" dirty="0" smtClean="0"/>
                        <a:t>1</a:t>
                      </a:r>
                      <a:endParaRPr lang="en-CA" dirty="0"/>
                    </a:p>
                  </a:txBody>
                  <a:tcPr/>
                </a:tc>
                <a:tc>
                  <a:txBody>
                    <a:bodyPr/>
                    <a:lstStyle/>
                    <a:p>
                      <a:pPr algn="ctr"/>
                      <a:r>
                        <a:rPr lang="en-CA" dirty="0" smtClean="0"/>
                        <a:t>3</a:t>
                      </a:r>
                      <a:endParaRPr lang="en-CA" dirty="0"/>
                    </a:p>
                  </a:txBody>
                  <a:tcPr/>
                </a:tc>
              </a:tr>
            </a:tbl>
          </a:graphicData>
        </a:graphic>
      </p:graphicFrame>
      <p:sp>
        <p:nvSpPr>
          <p:cNvPr id="65" name="Rectangle 3"/>
          <p:cNvSpPr txBox="1">
            <a:spLocks noChangeArrowheads="1"/>
          </p:cNvSpPr>
          <p:nvPr>
            <p:custDataLst>
              <p:tags r:id="rId6"/>
            </p:custDataLst>
          </p:nvPr>
        </p:nvSpPr>
        <p:spPr bwMode="auto">
          <a:xfrm>
            <a:off x="381000" y="2426368"/>
            <a:ext cx="8534400" cy="2145632"/>
          </a:xfrm>
          <a:prstGeom prst="rect">
            <a:avLst/>
          </a:prstGeom>
          <a:solidFill>
            <a:srgbClr val="FFFF99"/>
          </a:solidFill>
          <a:ln w="9525">
            <a:noFill/>
            <a:miter lim="800000"/>
            <a:headEnd/>
            <a:tailEnd/>
          </a:ln>
          <a:effectLst/>
        </p:spPr>
        <p:txBody>
          <a:bodyPr vert="horz" wrap="square" lIns="91440" tIns="45720" rIns="91440" bIns="45720" numCol="1" anchor="t" anchorCtr="0" compatLnSpc="1">
            <a:prstTxWarp prst="textNoShape">
              <a:avLst/>
            </a:prstTxWarp>
          </a:bodyPr>
          <a:lstStyle/>
          <a:p>
            <a:pPr>
              <a:lnSpc>
                <a:spcPts val="1800"/>
              </a:lnSpc>
              <a:buNone/>
            </a:pPr>
            <a:r>
              <a:rPr lang="en-CA" sz="2000" dirty="0" smtClean="0">
                <a:latin typeface="Courier New" pitchFamily="49" charset="0"/>
                <a:cs typeface="Courier New" pitchFamily="49" charset="0"/>
              </a:rPr>
              <a:t>// Basic sequential version.</a:t>
            </a:r>
          </a:p>
          <a:p>
            <a:pPr>
              <a:lnSpc>
                <a:spcPts val="1800"/>
              </a:lnSpc>
              <a:buNone/>
            </a:pP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err="1" smtClean="0">
                <a:solidFill>
                  <a:srgbClr val="119F33"/>
                </a:solidFill>
                <a:latin typeface="Courier New" pitchFamily="49" charset="0"/>
                <a:cs typeface="Courier New" pitchFamily="49" charset="0"/>
              </a:rPr>
              <a:t>count_matches</a:t>
            </a:r>
            <a:r>
              <a:rPr lang="en-CA" sz="2000" dirty="0" smtClean="0">
                <a:latin typeface="Courier New" pitchFamily="49" charset="0"/>
                <a:cs typeface="Courier New" pitchFamily="49" charset="0"/>
              </a:rPr>
              <a:t>(</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array</a:t>
            </a: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err="1">
                <a:solidFill>
                  <a:srgbClr val="119F33"/>
                </a:solidFill>
                <a:latin typeface="Courier New" pitchFamily="49" charset="0"/>
                <a:cs typeface="Courier New" pitchFamily="49" charset="0"/>
              </a:rPr>
              <a:t>len</a:t>
            </a: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target</a:t>
            </a:r>
            <a:r>
              <a:rPr lang="en-CA" sz="2000" dirty="0">
                <a:latin typeface="Courier New" pitchFamily="49" charset="0"/>
                <a:cs typeface="Courier New" pitchFamily="49" charset="0"/>
              </a:rPr>
              <a:t>) {</a:t>
            </a:r>
          </a:p>
          <a:p>
            <a:pPr>
              <a:lnSpc>
                <a:spcPts val="1800"/>
              </a:lnSpc>
              <a:buNone/>
            </a:pP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matches</a:t>
            </a:r>
            <a:r>
              <a:rPr lang="en-CA" sz="2000" dirty="0">
                <a:latin typeface="Courier New" pitchFamily="49" charset="0"/>
                <a:cs typeface="Courier New" pitchFamily="49" charset="0"/>
              </a:rPr>
              <a:t> = 0;</a:t>
            </a:r>
          </a:p>
          <a:p>
            <a:pPr>
              <a:lnSpc>
                <a:spcPts val="1800"/>
              </a:lnSpc>
              <a:buNone/>
            </a:pPr>
            <a:r>
              <a:rPr lang="en-CA" sz="2000" dirty="0">
                <a:latin typeface="Courier New" pitchFamily="49" charset="0"/>
                <a:cs typeface="Courier New" pitchFamily="49" charset="0"/>
              </a:rPr>
              <a:t>  </a:t>
            </a:r>
            <a:r>
              <a:rPr lang="en-CA" sz="2000" dirty="0">
                <a:solidFill>
                  <a:srgbClr val="3333CC"/>
                </a:solidFill>
                <a:latin typeface="Courier New" pitchFamily="49" charset="0"/>
                <a:cs typeface="Courier New" pitchFamily="49" charset="0"/>
              </a:rPr>
              <a:t>for</a:t>
            </a:r>
            <a:r>
              <a:rPr lang="en-CA" sz="2000" dirty="0">
                <a:latin typeface="Courier New" pitchFamily="49" charset="0"/>
                <a:cs typeface="Courier New" pitchFamily="49" charset="0"/>
              </a:rPr>
              <a:t> </a:t>
            </a:r>
            <a:r>
              <a:rPr lang="en-CA" sz="2000" dirty="0" smtClean="0">
                <a:latin typeface="Courier New" pitchFamily="49" charset="0"/>
                <a:cs typeface="Courier New" pitchFamily="49" charset="0"/>
              </a:rPr>
              <a:t>(</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err="1">
                <a:solidFill>
                  <a:srgbClr val="119F33"/>
                </a:solidFill>
                <a:latin typeface="Courier New" pitchFamily="49" charset="0"/>
                <a:cs typeface="Courier New" pitchFamily="49" charset="0"/>
              </a:rPr>
              <a:t>i</a:t>
            </a:r>
            <a:r>
              <a:rPr lang="en-CA" sz="2000" dirty="0">
                <a:latin typeface="Courier New" pitchFamily="49" charset="0"/>
                <a:cs typeface="Courier New" pitchFamily="49" charset="0"/>
              </a:rPr>
              <a:t> = 0; </a:t>
            </a:r>
            <a:r>
              <a:rPr lang="en-CA" sz="2000" dirty="0" err="1">
                <a:latin typeface="Courier New" pitchFamily="49" charset="0"/>
                <a:cs typeface="Courier New" pitchFamily="49" charset="0"/>
              </a:rPr>
              <a:t>i</a:t>
            </a:r>
            <a:r>
              <a:rPr lang="en-CA" sz="2000" dirty="0">
                <a:latin typeface="Courier New" pitchFamily="49" charset="0"/>
                <a:cs typeface="Courier New" pitchFamily="49" charset="0"/>
              </a:rPr>
              <a:t> &lt; </a:t>
            </a:r>
            <a:r>
              <a:rPr lang="en-CA" sz="2000" dirty="0" err="1">
                <a:latin typeface="Courier New" pitchFamily="49" charset="0"/>
                <a:cs typeface="Courier New" pitchFamily="49" charset="0"/>
              </a:rPr>
              <a:t>len</a:t>
            </a:r>
            <a:r>
              <a:rPr lang="en-CA" sz="2000" dirty="0">
                <a:latin typeface="Courier New" pitchFamily="49" charset="0"/>
                <a:cs typeface="Courier New" pitchFamily="49" charset="0"/>
              </a:rPr>
              <a:t>; </a:t>
            </a:r>
            <a:r>
              <a:rPr lang="en-CA" sz="2000" dirty="0" err="1">
                <a:latin typeface="Courier New" pitchFamily="49" charset="0"/>
                <a:cs typeface="Courier New" pitchFamily="49" charset="0"/>
              </a:rPr>
              <a:t>i</a:t>
            </a:r>
            <a:r>
              <a:rPr lang="en-CA" sz="2000" dirty="0">
                <a:latin typeface="Courier New" pitchFamily="49" charset="0"/>
                <a:cs typeface="Courier New" pitchFamily="49" charset="0"/>
              </a:rPr>
              <a:t>++) {</a:t>
            </a:r>
          </a:p>
          <a:p>
            <a:pPr>
              <a:lnSpc>
                <a:spcPts val="1800"/>
              </a:lnSpc>
              <a:buNone/>
            </a:pPr>
            <a:r>
              <a:rPr lang="en-CA" sz="2000" dirty="0">
                <a:latin typeface="Courier New" pitchFamily="49" charset="0"/>
                <a:cs typeface="Courier New" pitchFamily="49" charset="0"/>
              </a:rPr>
              <a:t>    </a:t>
            </a:r>
            <a:r>
              <a:rPr lang="en-CA" sz="2000" dirty="0">
                <a:solidFill>
                  <a:srgbClr val="3333CC"/>
                </a:solidFill>
                <a:latin typeface="Courier New" pitchFamily="49" charset="0"/>
                <a:cs typeface="Courier New" pitchFamily="49" charset="0"/>
              </a:rPr>
              <a:t>if</a:t>
            </a:r>
            <a:r>
              <a:rPr lang="en-CA" sz="2000" dirty="0">
                <a:latin typeface="Courier New" pitchFamily="49" charset="0"/>
                <a:cs typeface="Courier New" pitchFamily="49" charset="0"/>
              </a:rPr>
              <a:t> (array[</a:t>
            </a:r>
            <a:r>
              <a:rPr lang="en-CA" sz="2000" dirty="0" err="1">
                <a:latin typeface="Courier New" pitchFamily="49" charset="0"/>
                <a:cs typeface="Courier New" pitchFamily="49" charset="0"/>
              </a:rPr>
              <a:t>i</a:t>
            </a:r>
            <a:r>
              <a:rPr lang="en-CA" sz="2000" dirty="0">
                <a:latin typeface="Courier New" pitchFamily="49" charset="0"/>
                <a:cs typeface="Courier New" pitchFamily="49" charset="0"/>
              </a:rPr>
              <a:t>] == target)</a:t>
            </a:r>
          </a:p>
          <a:p>
            <a:pPr>
              <a:lnSpc>
                <a:spcPts val="1800"/>
              </a:lnSpc>
              <a:buNone/>
            </a:pPr>
            <a:r>
              <a:rPr lang="en-CA" sz="2000" dirty="0">
                <a:latin typeface="Courier New" pitchFamily="49" charset="0"/>
                <a:cs typeface="Courier New" pitchFamily="49" charset="0"/>
              </a:rPr>
              <a:t>      matches++;</a:t>
            </a:r>
          </a:p>
          <a:p>
            <a:pPr>
              <a:lnSpc>
                <a:spcPts val="1800"/>
              </a:lnSpc>
              <a:buNone/>
            </a:pPr>
            <a:r>
              <a:rPr lang="en-CA" sz="2000" dirty="0">
                <a:latin typeface="Courier New" pitchFamily="49" charset="0"/>
                <a:cs typeface="Courier New" pitchFamily="49" charset="0"/>
              </a:rPr>
              <a:t>  }</a:t>
            </a:r>
          </a:p>
          <a:p>
            <a:pPr>
              <a:lnSpc>
                <a:spcPts val="1800"/>
              </a:lnSpc>
              <a:buNone/>
            </a:pPr>
            <a:r>
              <a:rPr lang="en-CA" sz="2000" dirty="0">
                <a:latin typeface="Courier New" pitchFamily="49" charset="0"/>
                <a:cs typeface="Courier New" pitchFamily="49" charset="0"/>
              </a:rPr>
              <a:t>  </a:t>
            </a:r>
            <a:r>
              <a:rPr lang="en-CA" sz="2000" dirty="0">
                <a:solidFill>
                  <a:srgbClr val="3333CC"/>
                </a:solidFill>
                <a:latin typeface="Courier New" pitchFamily="49" charset="0"/>
                <a:cs typeface="Courier New" pitchFamily="49" charset="0"/>
              </a:rPr>
              <a:t>return</a:t>
            </a:r>
            <a:r>
              <a:rPr lang="en-CA" sz="2000" dirty="0">
                <a:latin typeface="Courier New" pitchFamily="49" charset="0"/>
                <a:cs typeface="Courier New" pitchFamily="49" charset="0"/>
              </a:rPr>
              <a:t> matches;</a:t>
            </a:r>
          </a:p>
          <a:p>
            <a:pPr>
              <a:lnSpc>
                <a:spcPts val="1800"/>
              </a:lnSpc>
              <a:buNone/>
            </a:pPr>
            <a:r>
              <a:rPr lang="en-CA" sz="2000" dirty="0">
                <a:latin typeface="Courier New" pitchFamily="49" charset="0"/>
                <a:cs typeface="Courier New" pitchFamily="49" charset="0"/>
              </a:rPr>
              <a:t>}</a:t>
            </a:r>
          </a:p>
        </p:txBody>
      </p:sp>
      <p:sp>
        <p:nvSpPr>
          <p:cNvPr id="56" name="TextBox 55"/>
          <p:cNvSpPr txBox="1"/>
          <p:nvPr>
            <p:custDataLst>
              <p:tags r:id="rId7"/>
            </p:custDataLst>
          </p:nvPr>
        </p:nvSpPr>
        <p:spPr>
          <a:xfrm>
            <a:off x="1447800" y="5029200"/>
            <a:ext cx="6126998" cy="461665"/>
          </a:xfrm>
          <a:prstGeom prst="rect">
            <a:avLst/>
          </a:prstGeom>
          <a:noFill/>
        </p:spPr>
        <p:txBody>
          <a:bodyPr wrap="none" rtlCol="0">
            <a:spAutoFit/>
          </a:bodyPr>
          <a:lstStyle/>
          <a:p>
            <a:r>
              <a:rPr lang="en-CA" b="0" dirty="0" smtClean="0">
                <a:solidFill>
                  <a:srgbClr val="FF0000"/>
                </a:solidFill>
                <a:latin typeface="+mn-lt"/>
              </a:rPr>
              <a:t>How can we take advantage of parallelism?</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5800" y="152400"/>
            <a:ext cx="7772400" cy="1143000"/>
          </a:xfrm>
        </p:spPr>
        <p:txBody>
          <a:bodyPr/>
          <a:lstStyle/>
          <a:p>
            <a:r>
              <a:rPr lang="en-US" dirty="0" smtClean="0"/>
              <a:t>First attempt (wrong.. but grab the code!)</a:t>
            </a:r>
            <a:endParaRPr lang="en-US" dirty="0"/>
          </a:p>
        </p:txBody>
      </p:sp>
      <p:sp>
        <p:nvSpPr>
          <p:cNvPr id="5" name="Slide Number Placeholder 4"/>
          <p:cNvSpPr>
            <a:spLocks noGrp="1"/>
          </p:cNvSpPr>
          <p:nvPr>
            <p:ph type="sldNum" sz="quarter" idx="11"/>
            <p:custDataLst>
              <p:tags r:id="rId2"/>
            </p:custDataLst>
          </p:nvPr>
        </p:nvSpPr>
        <p:spPr/>
        <p:txBody>
          <a:bodyPr/>
          <a:lstStyle/>
          <a:p>
            <a:fld id="{3B048AC8-D41E-4C7B-8EE3-A52489AA1F05}" type="slidenum">
              <a:rPr lang="en-US" smtClean="0"/>
              <a:pPr/>
              <a:t>22</a:t>
            </a:fld>
            <a:endParaRPr lang="en-US"/>
          </a:p>
        </p:txBody>
      </p:sp>
      <p:sp>
        <p:nvSpPr>
          <p:cNvPr id="6" name="Footer Placeholder 5"/>
          <p:cNvSpPr>
            <a:spLocks noGrp="1"/>
          </p:cNvSpPr>
          <p:nvPr>
            <p:ph type="ftr" sz="quarter" idx="12"/>
            <p:custDataLst>
              <p:tags r:id="rId3"/>
            </p:custDataLst>
          </p:nvPr>
        </p:nvSpPr>
        <p:spPr/>
        <p:txBody>
          <a:bodyPr/>
          <a:lstStyle/>
          <a:p>
            <a:r>
              <a:rPr lang="en-US" smtClean="0"/>
              <a:t>Sophomoric Parallelism and Concurrency, Lecture 1</a:t>
            </a:r>
            <a:endParaRPr lang="en-US" dirty="0"/>
          </a:p>
        </p:txBody>
      </p:sp>
      <p:sp>
        <p:nvSpPr>
          <p:cNvPr id="7" name="Rectangle 3"/>
          <p:cNvSpPr txBox="1">
            <a:spLocks noChangeArrowheads="1"/>
          </p:cNvSpPr>
          <p:nvPr>
            <p:custDataLst>
              <p:tags r:id="rId4"/>
            </p:custDataLst>
          </p:nvPr>
        </p:nvSpPr>
        <p:spPr bwMode="auto">
          <a:xfrm>
            <a:off x="76200" y="1143000"/>
            <a:ext cx="8991600" cy="4778514"/>
          </a:xfrm>
          <a:prstGeom prst="rect">
            <a:avLst/>
          </a:prstGeom>
          <a:solidFill>
            <a:srgbClr val="FFFF99"/>
          </a:solidFill>
          <a:ln w="9525">
            <a:noFill/>
            <a:miter lim="800000"/>
            <a:headEnd/>
            <a:tailEnd/>
          </a:ln>
          <a:effectLst/>
        </p:spPr>
        <p:txBody>
          <a:bodyPr vert="horz" wrap="square" lIns="91440" tIns="45720" rIns="91440" bIns="45720" numCol="1" anchor="t" anchorCtr="0" compatLnSpc="1">
            <a:prstTxWarp prst="textNoShape">
              <a:avLst/>
            </a:prstTxWarp>
          </a:bodyPr>
          <a:lstStyle/>
          <a:p>
            <a:pPr>
              <a:lnSpc>
                <a:spcPts val="1800"/>
              </a:lnSpc>
              <a:buNone/>
            </a:pPr>
            <a:r>
              <a:rPr lang="en-CA" sz="2000" dirty="0">
                <a:latin typeface="Courier New" pitchFamily="49" charset="0"/>
                <a:cs typeface="Courier New" pitchFamily="49" charset="0"/>
              </a:rPr>
              <a:t>void </a:t>
            </a:r>
            <a:r>
              <a:rPr lang="en-CA" sz="2000" dirty="0" err="1" smtClean="0">
                <a:solidFill>
                  <a:srgbClr val="119F33"/>
                </a:solidFill>
                <a:latin typeface="Courier New" pitchFamily="49" charset="0"/>
                <a:cs typeface="Courier New" pitchFamily="49" charset="0"/>
              </a:rPr>
              <a:t>cmp_helper</a:t>
            </a:r>
            <a:r>
              <a:rPr lang="en-CA" sz="2000" dirty="0" smtClean="0">
                <a:latin typeface="Courier New" pitchFamily="49" charset="0"/>
                <a:cs typeface="Courier New" pitchFamily="49" charset="0"/>
              </a:rPr>
              <a:t>(</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result</a:t>
            </a: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array</a:t>
            </a:r>
            <a:r>
              <a:rPr lang="en-CA" sz="2000" dirty="0">
                <a:latin typeface="Courier New" pitchFamily="49" charset="0"/>
                <a:cs typeface="Courier New" pitchFamily="49" charset="0"/>
              </a:rPr>
              <a:t>[],</a:t>
            </a:r>
          </a:p>
          <a:p>
            <a:pPr>
              <a:lnSpc>
                <a:spcPts val="1800"/>
              </a:lnSpc>
              <a:buNone/>
            </a:pPr>
            <a:r>
              <a:rPr lang="en-CA" sz="2000" dirty="0">
                <a:latin typeface="Courier New" pitchFamily="49" charset="0"/>
                <a:cs typeface="Courier New" pitchFamily="49" charset="0"/>
              </a:rPr>
              <a:t>		</a:t>
            </a:r>
            <a:r>
              <a:rPr lang="en-CA" sz="2000" dirty="0" smtClean="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lo</a:t>
            </a: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hi</a:t>
            </a: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target</a:t>
            </a:r>
            <a:r>
              <a:rPr lang="en-CA" sz="2000" dirty="0">
                <a:latin typeface="Courier New" pitchFamily="49" charset="0"/>
                <a:cs typeface="Courier New" pitchFamily="49" charset="0"/>
              </a:rPr>
              <a:t>) {</a:t>
            </a:r>
          </a:p>
          <a:p>
            <a:pPr>
              <a:lnSpc>
                <a:spcPts val="1800"/>
              </a:lnSpc>
              <a:buNone/>
            </a:pPr>
            <a:r>
              <a:rPr lang="en-CA" sz="2000" dirty="0">
                <a:latin typeface="Courier New" pitchFamily="49" charset="0"/>
                <a:cs typeface="Courier New" pitchFamily="49" charset="0"/>
              </a:rPr>
              <a:t>  *result = </a:t>
            </a:r>
            <a:r>
              <a:rPr lang="en-CA" sz="2000" dirty="0" err="1">
                <a:latin typeface="Courier New" pitchFamily="49" charset="0"/>
                <a:cs typeface="Courier New" pitchFamily="49" charset="0"/>
              </a:rPr>
              <a:t>count_matches</a:t>
            </a:r>
            <a:r>
              <a:rPr lang="en-CA" sz="2000" dirty="0">
                <a:latin typeface="Courier New" pitchFamily="49" charset="0"/>
                <a:cs typeface="Courier New" pitchFamily="49" charset="0"/>
              </a:rPr>
              <a:t>(array + lo, hi - lo, target);</a:t>
            </a:r>
          </a:p>
          <a:p>
            <a:pPr>
              <a:lnSpc>
                <a:spcPts val="1800"/>
              </a:lnSpc>
              <a:buNone/>
            </a:pPr>
            <a:r>
              <a:rPr lang="en-CA" sz="2000" dirty="0">
                <a:latin typeface="Courier New" pitchFamily="49" charset="0"/>
                <a:cs typeface="Courier New" pitchFamily="49" charset="0"/>
              </a:rPr>
              <a:t>}</a:t>
            </a:r>
          </a:p>
          <a:p>
            <a:pPr>
              <a:lnSpc>
                <a:spcPts val="1800"/>
              </a:lnSpc>
              <a:buNone/>
            </a:pPr>
            <a:endParaRPr lang="en-CA" sz="2000" dirty="0" smtClean="0">
              <a:latin typeface="Courier New" pitchFamily="49" charset="0"/>
              <a:cs typeface="Courier New" pitchFamily="49" charset="0"/>
            </a:endParaRPr>
          </a:p>
          <a:p>
            <a:pPr>
              <a:lnSpc>
                <a:spcPts val="1800"/>
              </a:lnSpc>
              <a:buNone/>
            </a:pP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err="1" smtClean="0">
                <a:solidFill>
                  <a:srgbClr val="119F33"/>
                </a:solidFill>
                <a:latin typeface="Courier New" pitchFamily="49" charset="0"/>
                <a:cs typeface="Courier New" pitchFamily="49" charset="0"/>
              </a:rPr>
              <a:t>cm_parallel</a:t>
            </a:r>
            <a:r>
              <a:rPr lang="en-CA" sz="2000" dirty="0" smtClean="0">
                <a:latin typeface="Courier New" pitchFamily="49" charset="0"/>
                <a:cs typeface="Courier New" pitchFamily="49" charset="0"/>
              </a:rPr>
              <a:t>(</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array</a:t>
            </a: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err="1">
                <a:solidFill>
                  <a:srgbClr val="119F33"/>
                </a:solidFill>
                <a:latin typeface="Courier New" pitchFamily="49" charset="0"/>
                <a:cs typeface="Courier New" pitchFamily="49" charset="0"/>
              </a:rPr>
              <a:t>len</a:t>
            </a: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target</a:t>
            </a:r>
            <a:r>
              <a:rPr lang="en-CA" sz="2000" dirty="0">
                <a:latin typeface="Courier New" pitchFamily="49" charset="0"/>
                <a:cs typeface="Courier New" pitchFamily="49" charset="0"/>
              </a:rPr>
              <a:t>) {</a:t>
            </a:r>
          </a:p>
          <a:p>
            <a:pPr>
              <a:lnSpc>
                <a:spcPts val="1800"/>
              </a:lnSpc>
              <a:buNone/>
            </a:pPr>
            <a:r>
              <a:rPr lang="en-CA" sz="2000" dirty="0" smtClean="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err="1" smtClean="0">
                <a:solidFill>
                  <a:srgbClr val="119F33"/>
                </a:solidFill>
                <a:latin typeface="Courier New" pitchFamily="49" charset="0"/>
                <a:cs typeface="Courier New" pitchFamily="49" charset="0"/>
              </a:rPr>
              <a:t>divs</a:t>
            </a:r>
            <a:r>
              <a:rPr lang="en-CA" sz="2000" dirty="0" smtClean="0">
                <a:latin typeface="Courier New" pitchFamily="49" charset="0"/>
                <a:cs typeface="Courier New" pitchFamily="49" charset="0"/>
              </a:rPr>
              <a:t> = 4;</a:t>
            </a:r>
            <a:endParaRPr lang="en-CA" sz="2000" dirty="0">
              <a:latin typeface="Courier New" pitchFamily="49" charset="0"/>
              <a:cs typeface="Courier New" pitchFamily="49" charset="0"/>
            </a:endParaRPr>
          </a:p>
          <a:p>
            <a:pPr>
              <a:lnSpc>
                <a:spcPts val="1800"/>
              </a:lnSpc>
              <a:buNone/>
            </a:pPr>
            <a:endParaRPr lang="en-CA" sz="2000" dirty="0">
              <a:latin typeface="Courier New" pitchFamily="49" charset="0"/>
              <a:cs typeface="Courier New" pitchFamily="49" charset="0"/>
            </a:endParaRPr>
          </a:p>
          <a:p>
            <a:pPr>
              <a:lnSpc>
                <a:spcPts val="1800"/>
              </a:lnSpc>
              <a:buNone/>
            </a:pPr>
            <a:r>
              <a:rPr lang="en-CA" sz="2000" dirty="0" smtClean="0">
                <a:latin typeface="Courier New" pitchFamily="49" charset="0"/>
                <a:cs typeface="Courier New" pitchFamily="49" charset="0"/>
              </a:rPr>
              <a:t>  </a:t>
            </a:r>
            <a:r>
              <a:rPr lang="en-CA" sz="2000" dirty="0" err="1" smtClean="0">
                <a:latin typeface="Courier New" pitchFamily="49" charset="0"/>
                <a:cs typeface="Courier New" pitchFamily="49" charset="0"/>
              </a:rPr>
              <a:t>std</a:t>
            </a:r>
            <a:r>
              <a:rPr lang="en-CA" sz="2000" dirty="0">
                <a:latin typeface="Courier New" pitchFamily="49" charset="0"/>
                <a:cs typeface="Courier New" pitchFamily="49" charset="0"/>
              </a:rPr>
              <a:t>::thread </a:t>
            </a:r>
            <a:r>
              <a:rPr lang="en-CA" sz="2000" dirty="0" smtClean="0">
                <a:solidFill>
                  <a:srgbClr val="119F33"/>
                </a:solidFill>
                <a:latin typeface="Courier New" pitchFamily="49" charset="0"/>
                <a:cs typeface="Courier New" pitchFamily="49" charset="0"/>
              </a:rPr>
              <a:t>workers</a:t>
            </a:r>
            <a:r>
              <a:rPr lang="en-CA" sz="2000" dirty="0" smtClean="0">
                <a:latin typeface="Courier New" pitchFamily="49" charset="0"/>
                <a:cs typeface="Courier New" pitchFamily="49" charset="0"/>
              </a:rPr>
              <a:t>[</a:t>
            </a:r>
            <a:r>
              <a:rPr lang="en-CA" sz="2000" dirty="0" err="1" smtClean="0">
                <a:latin typeface="Courier New" pitchFamily="49" charset="0"/>
                <a:cs typeface="Courier New" pitchFamily="49" charset="0"/>
              </a:rPr>
              <a:t>divs</a:t>
            </a:r>
            <a:r>
              <a:rPr lang="en-CA" sz="2000" dirty="0" smtClean="0">
                <a:latin typeface="Courier New" pitchFamily="49" charset="0"/>
                <a:cs typeface="Courier New" pitchFamily="49" charset="0"/>
              </a:rPr>
              <a:t>]; </a:t>
            </a:r>
            <a:endParaRPr lang="en-CA" sz="2000" dirty="0">
              <a:latin typeface="Courier New" pitchFamily="49" charset="0"/>
              <a:cs typeface="Courier New" pitchFamily="49" charset="0"/>
            </a:endParaRPr>
          </a:p>
          <a:p>
            <a:pPr>
              <a:lnSpc>
                <a:spcPts val="1800"/>
              </a:lnSpc>
              <a:buNone/>
            </a:pP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smtClean="0">
                <a:solidFill>
                  <a:srgbClr val="119F33"/>
                </a:solidFill>
                <a:latin typeface="Courier New" pitchFamily="49" charset="0"/>
                <a:cs typeface="Courier New" pitchFamily="49" charset="0"/>
              </a:rPr>
              <a:t>results</a:t>
            </a:r>
            <a:r>
              <a:rPr lang="en-CA" sz="2000" dirty="0" smtClean="0">
                <a:latin typeface="Courier New" pitchFamily="49" charset="0"/>
                <a:cs typeface="Courier New" pitchFamily="49" charset="0"/>
              </a:rPr>
              <a:t>[</a:t>
            </a:r>
            <a:r>
              <a:rPr lang="en-CA" sz="2000" dirty="0" err="1" smtClean="0">
                <a:latin typeface="Courier New" pitchFamily="49" charset="0"/>
                <a:cs typeface="Courier New" pitchFamily="49" charset="0"/>
              </a:rPr>
              <a:t>divs</a:t>
            </a:r>
            <a:r>
              <a:rPr lang="en-CA" sz="2000" dirty="0" smtClean="0">
                <a:latin typeface="Courier New" pitchFamily="49" charset="0"/>
                <a:cs typeface="Courier New" pitchFamily="49" charset="0"/>
              </a:rPr>
              <a:t>];</a:t>
            </a:r>
            <a:endParaRPr lang="en-CA" sz="2000" dirty="0">
              <a:latin typeface="Courier New" pitchFamily="49" charset="0"/>
              <a:cs typeface="Courier New" pitchFamily="49" charset="0"/>
            </a:endParaRPr>
          </a:p>
          <a:p>
            <a:pPr>
              <a:lnSpc>
                <a:spcPts val="1800"/>
              </a:lnSpc>
              <a:buNone/>
            </a:pPr>
            <a:r>
              <a:rPr lang="en-CA" sz="2000" dirty="0">
                <a:latin typeface="Courier New" pitchFamily="49" charset="0"/>
                <a:cs typeface="Courier New" pitchFamily="49" charset="0"/>
              </a:rPr>
              <a:t>  </a:t>
            </a:r>
            <a:r>
              <a:rPr lang="en-CA" sz="2000" dirty="0">
                <a:solidFill>
                  <a:srgbClr val="3333CC"/>
                </a:solidFill>
                <a:latin typeface="Courier New" pitchFamily="49" charset="0"/>
                <a:cs typeface="Courier New" pitchFamily="49" charset="0"/>
              </a:rPr>
              <a:t>for</a:t>
            </a:r>
            <a:r>
              <a:rPr lang="en-CA" sz="2000" dirty="0">
                <a:latin typeface="Courier New" pitchFamily="49" charset="0"/>
                <a:cs typeface="Courier New" pitchFamily="49" charset="0"/>
              </a:rPr>
              <a:t> (</a:t>
            </a:r>
            <a:r>
              <a:rPr lang="en-CA" sz="2000" dirty="0" err="1">
                <a:latin typeface="Courier New" pitchFamily="49" charset="0"/>
                <a:cs typeface="Courier New" pitchFamily="49" charset="0"/>
              </a:rPr>
              <a:t>int</a:t>
            </a:r>
            <a:r>
              <a:rPr lang="en-CA" sz="2000" dirty="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d</a:t>
            </a:r>
            <a:r>
              <a:rPr lang="en-CA" sz="2000" dirty="0">
                <a:latin typeface="Courier New" pitchFamily="49" charset="0"/>
                <a:cs typeface="Courier New" pitchFamily="49" charset="0"/>
              </a:rPr>
              <a:t> = 0; </a:t>
            </a:r>
            <a:r>
              <a:rPr lang="en-CA" sz="2000" dirty="0" smtClean="0">
                <a:latin typeface="Courier New" pitchFamily="49" charset="0"/>
                <a:cs typeface="Courier New" pitchFamily="49" charset="0"/>
              </a:rPr>
              <a:t>d &lt; </a:t>
            </a:r>
            <a:r>
              <a:rPr lang="en-CA" sz="2000" dirty="0" err="1" smtClean="0">
                <a:latin typeface="Courier New" pitchFamily="49" charset="0"/>
                <a:cs typeface="Courier New" pitchFamily="49" charset="0"/>
              </a:rPr>
              <a:t>divs</a:t>
            </a:r>
            <a:r>
              <a:rPr lang="en-CA" sz="2000" dirty="0" smtClean="0">
                <a:latin typeface="Courier New" pitchFamily="49" charset="0"/>
                <a:cs typeface="Courier New" pitchFamily="49" charset="0"/>
              </a:rPr>
              <a:t>; </a:t>
            </a:r>
            <a:r>
              <a:rPr lang="en-CA" sz="2000" dirty="0">
                <a:latin typeface="Courier New" pitchFamily="49" charset="0"/>
                <a:cs typeface="Courier New" pitchFamily="49" charset="0"/>
              </a:rPr>
              <a:t>d</a:t>
            </a:r>
            <a:r>
              <a:rPr lang="en-CA" sz="2000" dirty="0" smtClean="0">
                <a:latin typeface="Courier New" pitchFamily="49" charset="0"/>
                <a:cs typeface="Courier New" pitchFamily="49" charset="0"/>
              </a:rPr>
              <a:t>++)</a:t>
            </a:r>
          </a:p>
          <a:p>
            <a:pPr>
              <a:lnSpc>
                <a:spcPts val="1800"/>
              </a:lnSpc>
              <a:buNone/>
            </a:pPr>
            <a:r>
              <a:rPr lang="en-CA" sz="2000" dirty="0" smtClean="0">
                <a:latin typeface="Courier New" pitchFamily="49" charset="0"/>
                <a:cs typeface="Courier New" pitchFamily="49" charset="0"/>
              </a:rPr>
              <a:t>    workers[d</a:t>
            </a:r>
            <a:r>
              <a:rPr lang="en-CA" sz="2000" dirty="0">
                <a:latin typeface="Courier New" pitchFamily="49" charset="0"/>
                <a:cs typeface="Courier New" pitchFamily="49" charset="0"/>
              </a:rPr>
              <a:t>] = </a:t>
            </a:r>
            <a:r>
              <a:rPr lang="en-CA" sz="2000" dirty="0" err="1" smtClean="0">
                <a:latin typeface="Courier New" pitchFamily="49" charset="0"/>
                <a:cs typeface="Courier New" pitchFamily="49" charset="0"/>
              </a:rPr>
              <a:t>std</a:t>
            </a:r>
            <a:r>
              <a:rPr lang="en-CA" sz="2000" dirty="0">
                <a:latin typeface="Courier New" pitchFamily="49" charset="0"/>
                <a:cs typeface="Courier New" pitchFamily="49" charset="0"/>
              </a:rPr>
              <a:t>::thread</a:t>
            </a:r>
            <a:r>
              <a:rPr lang="en-CA" sz="2000" dirty="0" smtClean="0">
                <a:latin typeface="Courier New" pitchFamily="49" charset="0"/>
                <a:cs typeface="Courier New" pitchFamily="49" charset="0"/>
              </a:rPr>
              <a:t>(&amp;</a:t>
            </a:r>
            <a:r>
              <a:rPr lang="en-CA" sz="2000" dirty="0" err="1" smtClean="0">
                <a:latin typeface="Courier New" pitchFamily="49" charset="0"/>
                <a:cs typeface="Courier New" pitchFamily="49" charset="0"/>
              </a:rPr>
              <a:t>cmp_helper</a:t>
            </a:r>
            <a:r>
              <a:rPr lang="en-CA" sz="2000" dirty="0" smtClean="0">
                <a:latin typeface="Courier New" pitchFamily="49" charset="0"/>
                <a:cs typeface="Courier New" pitchFamily="49" charset="0"/>
              </a:rPr>
              <a:t>,</a:t>
            </a:r>
            <a:br>
              <a:rPr lang="en-CA" sz="2000" dirty="0" smtClean="0">
                <a:latin typeface="Courier New" pitchFamily="49" charset="0"/>
                <a:cs typeface="Courier New" pitchFamily="49" charset="0"/>
              </a:rPr>
            </a:br>
            <a:r>
              <a:rPr lang="en-CA" sz="2000" dirty="0" smtClean="0">
                <a:latin typeface="Courier New" pitchFamily="49" charset="0"/>
                <a:cs typeface="Courier New" pitchFamily="49" charset="0"/>
              </a:rPr>
              <a:t>      &amp;</a:t>
            </a:r>
            <a:r>
              <a:rPr lang="en-CA" sz="2000" dirty="0">
                <a:latin typeface="Courier New" pitchFamily="49" charset="0"/>
                <a:cs typeface="Courier New" pitchFamily="49" charset="0"/>
              </a:rPr>
              <a:t>results[d], array, </a:t>
            </a:r>
            <a:r>
              <a:rPr lang="en-CA" sz="2000" dirty="0" smtClean="0">
                <a:latin typeface="Courier New" pitchFamily="49" charset="0"/>
                <a:cs typeface="Courier New" pitchFamily="49" charset="0"/>
              </a:rPr>
              <a:t>(</a:t>
            </a:r>
            <a:r>
              <a:rPr lang="en-CA" sz="2000" dirty="0">
                <a:latin typeface="Courier New" pitchFamily="49" charset="0"/>
                <a:cs typeface="Courier New" pitchFamily="49" charset="0"/>
              </a:rPr>
              <a:t>d*</a:t>
            </a:r>
            <a:r>
              <a:rPr lang="en-CA" sz="2000" dirty="0" err="1">
                <a:latin typeface="Courier New" pitchFamily="49" charset="0"/>
                <a:cs typeface="Courier New" pitchFamily="49" charset="0"/>
              </a:rPr>
              <a:t>len</a:t>
            </a:r>
            <a:r>
              <a:rPr lang="en-CA" sz="2000" dirty="0">
                <a:latin typeface="Courier New" pitchFamily="49" charset="0"/>
                <a:cs typeface="Courier New" pitchFamily="49" charset="0"/>
              </a:rPr>
              <a:t>)/divisions, </a:t>
            </a:r>
            <a:r>
              <a:rPr lang="en-CA" sz="2000" dirty="0" smtClean="0">
                <a:latin typeface="Courier New" pitchFamily="49" charset="0"/>
                <a:cs typeface="Courier New" pitchFamily="49" charset="0"/>
              </a:rPr>
              <a:t/>
            </a:r>
            <a:br>
              <a:rPr lang="en-CA" sz="2000" dirty="0" smtClean="0">
                <a:latin typeface="Courier New" pitchFamily="49" charset="0"/>
                <a:cs typeface="Courier New" pitchFamily="49" charset="0"/>
              </a:rPr>
            </a:br>
            <a:r>
              <a:rPr lang="en-CA" sz="2000" dirty="0" smtClean="0">
                <a:latin typeface="Courier New" pitchFamily="49" charset="0"/>
                <a:cs typeface="Courier New" pitchFamily="49" charset="0"/>
              </a:rPr>
              <a:t>      ((</a:t>
            </a:r>
            <a:r>
              <a:rPr lang="en-CA" sz="2000" dirty="0">
                <a:latin typeface="Courier New" pitchFamily="49" charset="0"/>
                <a:cs typeface="Courier New" pitchFamily="49" charset="0"/>
              </a:rPr>
              <a:t>d+1)*</a:t>
            </a:r>
            <a:r>
              <a:rPr lang="en-CA" sz="2000" dirty="0" err="1">
                <a:latin typeface="Courier New" pitchFamily="49" charset="0"/>
                <a:cs typeface="Courier New" pitchFamily="49" charset="0"/>
              </a:rPr>
              <a:t>len</a:t>
            </a:r>
            <a:r>
              <a:rPr lang="en-CA" sz="2000" dirty="0">
                <a:latin typeface="Courier New" pitchFamily="49" charset="0"/>
                <a:cs typeface="Courier New" pitchFamily="49" charset="0"/>
              </a:rPr>
              <a:t>)/divisions, target</a:t>
            </a:r>
            <a:r>
              <a:rPr lang="en-CA" sz="2000" dirty="0" smtClean="0">
                <a:latin typeface="Courier New" pitchFamily="49" charset="0"/>
                <a:cs typeface="Courier New" pitchFamily="49" charset="0"/>
              </a:rPr>
              <a:t>);</a:t>
            </a:r>
          </a:p>
          <a:p>
            <a:pPr>
              <a:lnSpc>
                <a:spcPts val="1800"/>
              </a:lnSpc>
              <a:buNone/>
            </a:pPr>
            <a:endParaRPr lang="en-CA" sz="2000" dirty="0">
              <a:latin typeface="Courier New" pitchFamily="49" charset="0"/>
              <a:cs typeface="Courier New" pitchFamily="49" charset="0"/>
            </a:endParaRPr>
          </a:p>
          <a:p>
            <a:pPr>
              <a:lnSpc>
                <a:spcPts val="1800"/>
              </a:lnSpc>
              <a:buNone/>
            </a:pP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matches</a:t>
            </a:r>
            <a:r>
              <a:rPr lang="en-CA" sz="2000" dirty="0">
                <a:latin typeface="Courier New" pitchFamily="49" charset="0"/>
                <a:cs typeface="Courier New" pitchFamily="49" charset="0"/>
              </a:rPr>
              <a:t> = 0;</a:t>
            </a:r>
          </a:p>
          <a:p>
            <a:pPr>
              <a:lnSpc>
                <a:spcPts val="1800"/>
              </a:lnSpc>
              <a:buNone/>
            </a:pPr>
            <a:r>
              <a:rPr lang="en-CA" sz="2000" dirty="0">
                <a:latin typeface="Courier New" pitchFamily="49" charset="0"/>
                <a:cs typeface="Courier New" pitchFamily="49" charset="0"/>
              </a:rPr>
              <a:t>  </a:t>
            </a:r>
            <a:r>
              <a:rPr lang="en-CA" sz="2000" dirty="0">
                <a:solidFill>
                  <a:srgbClr val="3333CC"/>
                </a:solidFill>
                <a:latin typeface="Courier New" pitchFamily="49" charset="0"/>
                <a:cs typeface="Courier New" pitchFamily="49" charset="0"/>
              </a:rPr>
              <a:t>for</a:t>
            </a:r>
            <a:r>
              <a:rPr lang="en-CA" sz="2000" dirty="0">
                <a:latin typeface="Courier New" pitchFamily="49" charset="0"/>
                <a:cs typeface="Courier New" pitchFamily="49" charset="0"/>
              </a:rPr>
              <a:t> (</a:t>
            </a:r>
            <a:r>
              <a:rPr lang="en-CA" sz="2000" dirty="0" err="1">
                <a:latin typeface="Courier New" pitchFamily="49" charset="0"/>
                <a:cs typeface="Courier New" pitchFamily="49" charset="0"/>
              </a:rPr>
              <a:t>int</a:t>
            </a:r>
            <a:r>
              <a:rPr lang="en-CA" sz="2000" dirty="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d</a:t>
            </a:r>
            <a:r>
              <a:rPr lang="en-CA" sz="2000" dirty="0">
                <a:latin typeface="Courier New" pitchFamily="49" charset="0"/>
                <a:cs typeface="Courier New" pitchFamily="49" charset="0"/>
              </a:rPr>
              <a:t> = 0; d &lt; </a:t>
            </a:r>
            <a:r>
              <a:rPr lang="en-CA" sz="2000" dirty="0" err="1" smtClean="0">
                <a:latin typeface="Courier New" pitchFamily="49" charset="0"/>
                <a:cs typeface="Courier New" pitchFamily="49" charset="0"/>
              </a:rPr>
              <a:t>divs</a:t>
            </a:r>
            <a:r>
              <a:rPr lang="en-CA" sz="2000" dirty="0" smtClean="0">
                <a:latin typeface="Courier New" pitchFamily="49" charset="0"/>
                <a:cs typeface="Courier New" pitchFamily="49" charset="0"/>
              </a:rPr>
              <a:t>; </a:t>
            </a:r>
            <a:r>
              <a:rPr lang="en-CA" sz="2000" dirty="0">
                <a:latin typeface="Courier New" pitchFamily="49" charset="0"/>
                <a:cs typeface="Courier New" pitchFamily="49" charset="0"/>
              </a:rPr>
              <a:t>d</a:t>
            </a:r>
            <a:r>
              <a:rPr lang="en-CA" sz="2000" dirty="0" smtClean="0">
                <a:latin typeface="Courier New" pitchFamily="49" charset="0"/>
                <a:cs typeface="Courier New" pitchFamily="49" charset="0"/>
              </a:rPr>
              <a:t>++)</a:t>
            </a:r>
            <a:endParaRPr lang="en-CA" sz="2000" dirty="0">
              <a:latin typeface="Courier New" pitchFamily="49" charset="0"/>
              <a:cs typeface="Courier New" pitchFamily="49" charset="0"/>
            </a:endParaRPr>
          </a:p>
          <a:p>
            <a:pPr>
              <a:lnSpc>
                <a:spcPts val="1800"/>
              </a:lnSpc>
              <a:buNone/>
            </a:pPr>
            <a:r>
              <a:rPr lang="en-CA" sz="2000" dirty="0" smtClean="0">
                <a:latin typeface="Courier New" pitchFamily="49" charset="0"/>
                <a:cs typeface="Courier New" pitchFamily="49" charset="0"/>
              </a:rPr>
              <a:t>    matches </a:t>
            </a:r>
            <a:r>
              <a:rPr lang="en-CA" sz="2000" dirty="0">
                <a:latin typeface="Courier New" pitchFamily="49" charset="0"/>
                <a:cs typeface="Courier New" pitchFamily="49" charset="0"/>
              </a:rPr>
              <a:t>+= </a:t>
            </a:r>
            <a:r>
              <a:rPr lang="en-CA" sz="2000" dirty="0" smtClean="0">
                <a:latin typeface="Courier New" pitchFamily="49" charset="0"/>
                <a:cs typeface="Courier New" pitchFamily="49" charset="0"/>
              </a:rPr>
              <a:t>results[d];</a:t>
            </a:r>
            <a:endParaRPr lang="en-CA" sz="2000" dirty="0">
              <a:latin typeface="Courier New" pitchFamily="49" charset="0"/>
              <a:cs typeface="Courier New" pitchFamily="49" charset="0"/>
            </a:endParaRPr>
          </a:p>
          <a:p>
            <a:pPr>
              <a:lnSpc>
                <a:spcPts val="1800"/>
              </a:lnSpc>
              <a:buNone/>
            </a:pPr>
            <a:endParaRPr lang="en-CA" sz="2000" dirty="0">
              <a:latin typeface="Courier New" pitchFamily="49" charset="0"/>
              <a:cs typeface="Courier New" pitchFamily="49" charset="0"/>
            </a:endParaRPr>
          </a:p>
          <a:p>
            <a:pPr>
              <a:lnSpc>
                <a:spcPts val="1800"/>
              </a:lnSpc>
              <a:buNone/>
            </a:pPr>
            <a:r>
              <a:rPr lang="en-CA" sz="2000" dirty="0" smtClean="0">
                <a:latin typeface="Courier New" pitchFamily="49" charset="0"/>
                <a:cs typeface="Courier New" pitchFamily="49" charset="0"/>
              </a:rPr>
              <a:t>  </a:t>
            </a:r>
            <a:r>
              <a:rPr lang="en-CA" sz="2000" dirty="0" smtClean="0">
                <a:solidFill>
                  <a:srgbClr val="3333CC"/>
                </a:solidFill>
                <a:latin typeface="Courier New" pitchFamily="49" charset="0"/>
                <a:cs typeface="Courier New" pitchFamily="49" charset="0"/>
              </a:rPr>
              <a:t>return</a:t>
            </a:r>
            <a:r>
              <a:rPr lang="en-CA" sz="2000" dirty="0" smtClean="0">
                <a:latin typeface="Courier New" pitchFamily="49" charset="0"/>
                <a:cs typeface="Courier New" pitchFamily="49" charset="0"/>
              </a:rPr>
              <a:t> </a:t>
            </a:r>
            <a:r>
              <a:rPr lang="en-CA" sz="2000" dirty="0">
                <a:latin typeface="Courier New" pitchFamily="49" charset="0"/>
                <a:cs typeface="Courier New" pitchFamily="49" charset="0"/>
              </a:rPr>
              <a:t>matches;</a:t>
            </a:r>
          </a:p>
          <a:p>
            <a:pPr>
              <a:lnSpc>
                <a:spcPts val="1800"/>
              </a:lnSpc>
              <a:buNone/>
            </a:pPr>
            <a:r>
              <a:rPr lang="en-CA" sz="2000" dirty="0">
                <a:latin typeface="Courier New" pitchFamily="49" charset="0"/>
                <a:cs typeface="Courier New" pitchFamily="49" charset="0"/>
              </a:rPr>
              <a:t>}</a:t>
            </a:r>
          </a:p>
        </p:txBody>
      </p:sp>
      <p:sp>
        <p:nvSpPr>
          <p:cNvPr id="10" name="Down Arrow 9"/>
          <p:cNvSpPr/>
          <p:nvPr>
            <p:custDataLst>
              <p:tags r:id="rId5"/>
            </p:custDataLst>
          </p:nvPr>
        </p:nvSpPr>
        <p:spPr bwMode="auto">
          <a:xfrm rot="15797536">
            <a:off x="-284269" y="1316795"/>
            <a:ext cx="484632" cy="97840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1" name="Down Arrow 10"/>
          <p:cNvSpPr/>
          <p:nvPr>
            <p:custDataLst>
              <p:tags r:id="rId6"/>
            </p:custDataLst>
          </p:nvPr>
        </p:nvSpPr>
        <p:spPr bwMode="auto">
          <a:xfrm rot="15153655">
            <a:off x="233901" y="3675307"/>
            <a:ext cx="484632" cy="116556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3" name="TextBox 2"/>
          <p:cNvSpPr txBox="1"/>
          <p:nvPr>
            <p:custDataLst>
              <p:tags r:id="rId7"/>
            </p:custDataLst>
          </p:nvPr>
        </p:nvSpPr>
        <p:spPr>
          <a:xfrm>
            <a:off x="228600" y="5921514"/>
            <a:ext cx="8839200" cy="707886"/>
          </a:xfrm>
          <a:prstGeom prst="rect">
            <a:avLst/>
          </a:prstGeom>
          <a:noFill/>
        </p:spPr>
        <p:txBody>
          <a:bodyPr wrap="square" rtlCol="0">
            <a:spAutoFit/>
          </a:bodyPr>
          <a:lstStyle/>
          <a:p>
            <a:r>
              <a:rPr lang="en-US" sz="2000" b="0" dirty="0" smtClean="0">
                <a:latin typeface="+mn-lt"/>
              </a:rPr>
              <a:t>Notice: we use a pointer to shared memory to communicate across threads!</a:t>
            </a:r>
          </a:p>
          <a:p>
            <a:r>
              <a:rPr lang="en-US" sz="2000" i="1" dirty="0" smtClean="0">
                <a:latin typeface="+mn-lt"/>
              </a:rPr>
              <a:t>BE CAREFUL</a:t>
            </a:r>
            <a:r>
              <a:rPr lang="en-US" sz="2000" b="0" dirty="0" smtClean="0">
                <a:latin typeface="+mn-lt"/>
              </a:rPr>
              <a:t> sharing memory!</a:t>
            </a:r>
            <a:endParaRPr lang="en-US" sz="2000" i="1" dirty="0" smtClean="0">
              <a:latin typeface="+mn-lt"/>
            </a:endParaRPr>
          </a:p>
        </p:txBody>
      </p:sp>
    </p:spTree>
    <p:extLst>
      <p:ext uri="{BB962C8B-B14F-4D97-AF65-F5344CB8AC3E}">
        <p14:creationId xmlns:p14="http://schemas.microsoft.com/office/powerpoint/2010/main" val="344415753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5800" y="152400"/>
            <a:ext cx="7772400" cy="1143000"/>
          </a:xfrm>
        </p:spPr>
        <p:txBody>
          <a:bodyPr/>
          <a:lstStyle/>
          <a:p>
            <a:r>
              <a:rPr lang="en-US" dirty="0" smtClean="0"/>
              <a:t>Shared Memory: Data Races</a:t>
            </a:r>
            <a:endParaRPr lang="en-US" dirty="0"/>
          </a:p>
        </p:txBody>
      </p:sp>
      <p:sp>
        <p:nvSpPr>
          <p:cNvPr id="5" name="Slide Number Placeholder 4"/>
          <p:cNvSpPr>
            <a:spLocks noGrp="1"/>
          </p:cNvSpPr>
          <p:nvPr>
            <p:ph type="sldNum" sz="quarter" idx="11"/>
            <p:custDataLst>
              <p:tags r:id="rId2"/>
            </p:custDataLst>
          </p:nvPr>
        </p:nvSpPr>
        <p:spPr/>
        <p:txBody>
          <a:bodyPr/>
          <a:lstStyle/>
          <a:p>
            <a:fld id="{3B048AC8-D41E-4C7B-8EE3-A52489AA1F05}" type="slidenum">
              <a:rPr lang="en-US" smtClean="0"/>
              <a:pPr/>
              <a:t>23</a:t>
            </a:fld>
            <a:endParaRPr lang="en-US"/>
          </a:p>
        </p:txBody>
      </p:sp>
      <p:sp>
        <p:nvSpPr>
          <p:cNvPr id="6" name="Footer Placeholder 5"/>
          <p:cNvSpPr>
            <a:spLocks noGrp="1"/>
          </p:cNvSpPr>
          <p:nvPr>
            <p:ph type="ftr" sz="quarter" idx="12"/>
            <p:custDataLst>
              <p:tags r:id="rId3"/>
            </p:custDataLst>
          </p:nvPr>
        </p:nvSpPr>
        <p:spPr/>
        <p:txBody>
          <a:bodyPr/>
          <a:lstStyle/>
          <a:p>
            <a:r>
              <a:rPr lang="en-US" smtClean="0"/>
              <a:t>Sophomoric Parallelism and Concurrency, Lecture 1</a:t>
            </a:r>
            <a:endParaRPr lang="en-US" dirty="0"/>
          </a:p>
        </p:txBody>
      </p:sp>
      <p:sp>
        <p:nvSpPr>
          <p:cNvPr id="7" name="Rectangle 3"/>
          <p:cNvSpPr txBox="1">
            <a:spLocks noChangeArrowheads="1"/>
          </p:cNvSpPr>
          <p:nvPr>
            <p:custDataLst>
              <p:tags r:id="rId4"/>
            </p:custDataLst>
          </p:nvPr>
        </p:nvSpPr>
        <p:spPr bwMode="auto">
          <a:xfrm>
            <a:off x="76200" y="98286"/>
            <a:ext cx="8991600" cy="4930914"/>
          </a:xfrm>
          <a:prstGeom prst="rect">
            <a:avLst/>
          </a:prstGeom>
          <a:solidFill>
            <a:srgbClr val="FFFF99"/>
          </a:solidFill>
          <a:ln w="9525">
            <a:noFill/>
            <a:miter lim="800000"/>
            <a:headEnd/>
            <a:tailEnd/>
          </a:ln>
          <a:effectLst/>
        </p:spPr>
        <p:txBody>
          <a:bodyPr vert="horz" wrap="square" lIns="91440" tIns="45720" rIns="91440" bIns="45720" numCol="1" anchor="t" anchorCtr="0" compatLnSpc="1">
            <a:prstTxWarp prst="textNoShape">
              <a:avLst/>
            </a:prstTxWarp>
          </a:bodyPr>
          <a:lstStyle/>
          <a:p>
            <a:pPr>
              <a:lnSpc>
                <a:spcPts val="1800"/>
              </a:lnSpc>
              <a:buNone/>
            </a:pPr>
            <a:r>
              <a:rPr lang="en-CA" sz="2000" dirty="0">
                <a:latin typeface="Courier New" pitchFamily="49" charset="0"/>
                <a:cs typeface="Courier New" pitchFamily="49" charset="0"/>
              </a:rPr>
              <a:t>void </a:t>
            </a:r>
            <a:r>
              <a:rPr lang="en-CA" sz="2000" dirty="0" err="1" smtClean="0">
                <a:solidFill>
                  <a:srgbClr val="119F33"/>
                </a:solidFill>
                <a:latin typeface="Courier New" pitchFamily="49" charset="0"/>
                <a:cs typeface="Courier New" pitchFamily="49" charset="0"/>
              </a:rPr>
              <a:t>cmp_helper</a:t>
            </a:r>
            <a:r>
              <a:rPr lang="en-CA" sz="2000" dirty="0" smtClean="0">
                <a:latin typeface="Courier New" pitchFamily="49" charset="0"/>
                <a:cs typeface="Courier New" pitchFamily="49" charset="0"/>
              </a:rPr>
              <a:t>(</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result</a:t>
            </a: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array</a:t>
            </a:r>
            <a:r>
              <a:rPr lang="en-CA" sz="2000" dirty="0">
                <a:latin typeface="Courier New" pitchFamily="49" charset="0"/>
                <a:cs typeface="Courier New" pitchFamily="49" charset="0"/>
              </a:rPr>
              <a:t>[],</a:t>
            </a:r>
          </a:p>
          <a:p>
            <a:pPr>
              <a:lnSpc>
                <a:spcPts val="1800"/>
              </a:lnSpc>
              <a:buNone/>
            </a:pPr>
            <a:r>
              <a:rPr lang="en-CA" sz="2000" dirty="0">
                <a:latin typeface="Courier New" pitchFamily="49" charset="0"/>
                <a:cs typeface="Courier New" pitchFamily="49" charset="0"/>
              </a:rPr>
              <a:t>		</a:t>
            </a:r>
            <a:r>
              <a:rPr lang="en-CA" sz="2000" dirty="0" smtClean="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lo</a:t>
            </a: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hi</a:t>
            </a: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target</a:t>
            </a:r>
            <a:r>
              <a:rPr lang="en-CA" sz="2000" dirty="0">
                <a:latin typeface="Courier New" pitchFamily="49" charset="0"/>
                <a:cs typeface="Courier New" pitchFamily="49" charset="0"/>
              </a:rPr>
              <a:t>) {</a:t>
            </a:r>
          </a:p>
          <a:p>
            <a:pPr>
              <a:lnSpc>
                <a:spcPts val="1800"/>
              </a:lnSpc>
              <a:buNone/>
            </a:pPr>
            <a:r>
              <a:rPr lang="en-CA" sz="2000" dirty="0">
                <a:latin typeface="Courier New" pitchFamily="49" charset="0"/>
                <a:cs typeface="Courier New" pitchFamily="49" charset="0"/>
              </a:rPr>
              <a:t>  *result = </a:t>
            </a:r>
            <a:r>
              <a:rPr lang="en-CA" sz="2000" dirty="0" err="1">
                <a:latin typeface="Courier New" pitchFamily="49" charset="0"/>
                <a:cs typeface="Courier New" pitchFamily="49" charset="0"/>
              </a:rPr>
              <a:t>count_matches</a:t>
            </a:r>
            <a:r>
              <a:rPr lang="en-CA" sz="2000" dirty="0">
                <a:latin typeface="Courier New" pitchFamily="49" charset="0"/>
                <a:cs typeface="Courier New" pitchFamily="49" charset="0"/>
              </a:rPr>
              <a:t>(array + lo, hi - lo, target);</a:t>
            </a:r>
          </a:p>
          <a:p>
            <a:pPr>
              <a:lnSpc>
                <a:spcPts val="1800"/>
              </a:lnSpc>
              <a:buNone/>
            </a:pPr>
            <a:r>
              <a:rPr lang="en-CA" sz="2000" dirty="0">
                <a:latin typeface="Courier New" pitchFamily="49" charset="0"/>
                <a:cs typeface="Courier New" pitchFamily="49" charset="0"/>
              </a:rPr>
              <a:t>}</a:t>
            </a:r>
          </a:p>
          <a:p>
            <a:pPr>
              <a:lnSpc>
                <a:spcPts val="1800"/>
              </a:lnSpc>
              <a:buNone/>
            </a:pPr>
            <a:endParaRPr lang="en-CA" sz="2000" dirty="0" smtClean="0">
              <a:latin typeface="Courier New" pitchFamily="49" charset="0"/>
              <a:cs typeface="Courier New" pitchFamily="49" charset="0"/>
            </a:endParaRPr>
          </a:p>
          <a:p>
            <a:pPr>
              <a:lnSpc>
                <a:spcPts val="1800"/>
              </a:lnSpc>
              <a:buNone/>
            </a:pP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err="1" smtClean="0">
                <a:solidFill>
                  <a:srgbClr val="119F33"/>
                </a:solidFill>
                <a:latin typeface="Courier New" pitchFamily="49" charset="0"/>
                <a:cs typeface="Courier New" pitchFamily="49" charset="0"/>
              </a:rPr>
              <a:t>cm_parallel</a:t>
            </a:r>
            <a:r>
              <a:rPr lang="en-CA" sz="2000" dirty="0" smtClean="0">
                <a:latin typeface="Courier New" pitchFamily="49" charset="0"/>
                <a:cs typeface="Courier New" pitchFamily="49" charset="0"/>
              </a:rPr>
              <a:t>(</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array</a:t>
            </a: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err="1">
                <a:solidFill>
                  <a:srgbClr val="119F33"/>
                </a:solidFill>
                <a:latin typeface="Courier New" pitchFamily="49" charset="0"/>
                <a:cs typeface="Courier New" pitchFamily="49" charset="0"/>
              </a:rPr>
              <a:t>len</a:t>
            </a: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target</a:t>
            </a:r>
            <a:r>
              <a:rPr lang="en-CA" sz="2000" dirty="0">
                <a:latin typeface="Courier New" pitchFamily="49" charset="0"/>
                <a:cs typeface="Courier New" pitchFamily="49" charset="0"/>
              </a:rPr>
              <a:t>) {</a:t>
            </a:r>
          </a:p>
          <a:p>
            <a:pPr>
              <a:lnSpc>
                <a:spcPts val="1800"/>
              </a:lnSpc>
              <a:buNone/>
            </a:pPr>
            <a:r>
              <a:rPr lang="en-CA" sz="2000" dirty="0" smtClean="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err="1" smtClean="0">
                <a:solidFill>
                  <a:srgbClr val="119F33"/>
                </a:solidFill>
                <a:latin typeface="Courier New" pitchFamily="49" charset="0"/>
                <a:cs typeface="Courier New" pitchFamily="49" charset="0"/>
              </a:rPr>
              <a:t>divs</a:t>
            </a:r>
            <a:r>
              <a:rPr lang="en-CA" sz="2000" dirty="0" smtClean="0">
                <a:latin typeface="Courier New" pitchFamily="49" charset="0"/>
                <a:cs typeface="Courier New" pitchFamily="49" charset="0"/>
              </a:rPr>
              <a:t> = 4;</a:t>
            </a:r>
            <a:endParaRPr lang="en-CA" sz="2000" dirty="0">
              <a:latin typeface="Courier New" pitchFamily="49" charset="0"/>
              <a:cs typeface="Courier New" pitchFamily="49" charset="0"/>
            </a:endParaRPr>
          </a:p>
          <a:p>
            <a:pPr>
              <a:lnSpc>
                <a:spcPts val="1800"/>
              </a:lnSpc>
              <a:buNone/>
            </a:pPr>
            <a:endParaRPr lang="en-CA" sz="2000" dirty="0">
              <a:latin typeface="Courier New" pitchFamily="49" charset="0"/>
              <a:cs typeface="Courier New" pitchFamily="49" charset="0"/>
            </a:endParaRPr>
          </a:p>
          <a:p>
            <a:pPr>
              <a:lnSpc>
                <a:spcPts val="1800"/>
              </a:lnSpc>
              <a:buNone/>
            </a:pPr>
            <a:r>
              <a:rPr lang="en-CA" sz="2000" dirty="0" smtClean="0">
                <a:latin typeface="Courier New" pitchFamily="49" charset="0"/>
                <a:cs typeface="Courier New" pitchFamily="49" charset="0"/>
              </a:rPr>
              <a:t>  </a:t>
            </a:r>
            <a:r>
              <a:rPr lang="en-CA" sz="2000" dirty="0" err="1" smtClean="0">
                <a:latin typeface="Courier New" pitchFamily="49" charset="0"/>
                <a:cs typeface="Courier New" pitchFamily="49" charset="0"/>
              </a:rPr>
              <a:t>std</a:t>
            </a:r>
            <a:r>
              <a:rPr lang="en-CA" sz="2000" dirty="0">
                <a:latin typeface="Courier New" pitchFamily="49" charset="0"/>
                <a:cs typeface="Courier New" pitchFamily="49" charset="0"/>
              </a:rPr>
              <a:t>::thread </a:t>
            </a:r>
            <a:r>
              <a:rPr lang="en-CA" sz="2000" dirty="0" smtClean="0">
                <a:solidFill>
                  <a:srgbClr val="119F33"/>
                </a:solidFill>
                <a:latin typeface="Courier New" pitchFamily="49" charset="0"/>
                <a:cs typeface="Courier New" pitchFamily="49" charset="0"/>
              </a:rPr>
              <a:t>workers</a:t>
            </a:r>
            <a:r>
              <a:rPr lang="en-CA" sz="2000" dirty="0" smtClean="0">
                <a:latin typeface="Courier New" pitchFamily="49" charset="0"/>
                <a:cs typeface="Courier New" pitchFamily="49" charset="0"/>
              </a:rPr>
              <a:t>[</a:t>
            </a:r>
            <a:r>
              <a:rPr lang="en-CA" sz="2000" dirty="0" err="1" smtClean="0">
                <a:latin typeface="Courier New" pitchFamily="49" charset="0"/>
                <a:cs typeface="Courier New" pitchFamily="49" charset="0"/>
              </a:rPr>
              <a:t>divs</a:t>
            </a:r>
            <a:r>
              <a:rPr lang="en-CA" sz="2000" dirty="0" smtClean="0">
                <a:latin typeface="Courier New" pitchFamily="49" charset="0"/>
                <a:cs typeface="Courier New" pitchFamily="49" charset="0"/>
              </a:rPr>
              <a:t>]; </a:t>
            </a:r>
            <a:endParaRPr lang="en-CA" sz="2000" dirty="0">
              <a:latin typeface="Courier New" pitchFamily="49" charset="0"/>
              <a:cs typeface="Courier New" pitchFamily="49" charset="0"/>
            </a:endParaRPr>
          </a:p>
          <a:p>
            <a:pPr>
              <a:lnSpc>
                <a:spcPts val="1800"/>
              </a:lnSpc>
              <a:buNone/>
            </a:pP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smtClean="0">
                <a:solidFill>
                  <a:srgbClr val="119F33"/>
                </a:solidFill>
                <a:latin typeface="Courier New" pitchFamily="49" charset="0"/>
                <a:cs typeface="Courier New" pitchFamily="49" charset="0"/>
              </a:rPr>
              <a:t>results</a:t>
            </a:r>
            <a:r>
              <a:rPr lang="en-CA" sz="2000" dirty="0" smtClean="0">
                <a:latin typeface="Courier New" pitchFamily="49" charset="0"/>
                <a:cs typeface="Courier New" pitchFamily="49" charset="0"/>
              </a:rPr>
              <a:t>[</a:t>
            </a:r>
            <a:r>
              <a:rPr lang="en-CA" sz="2000" dirty="0" err="1" smtClean="0">
                <a:latin typeface="Courier New" pitchFamily="49" charset="0"/>
                <a:cs typeface="Courier New" pitchFamily="49" charset="0"/>
              </a:rPr>
              <a:t>divs</a:t>
            </a:r>
            <a:r>
              <a:rPr lang="en-CA" sz="2000" dirty="0" smtClean="0">
                <a:latin typeface="Courier New" pitchFamily="49" charset="0"/>
                <a:cs typeface="Courier New" pitchFamily="49" charset="0"/>
              </a:rPr>
              <a:t>];</a:t>
            </a:r>
            <a:endParaRPr lang="en-CA" sz="2000" dirty="0">
              <a:latin typeface="Courier New" pitchFamily="49" charset="0"/>
              <a:cs typeface="Courier New" pitchFamily="49" charset="0"/>
            </a:endParaRPr>
          </a:p>
          <a:p>
            <a:pPr>
              <a:lnSpc>
                <a:spcPts val="1800"/>
              </a:lnSpc>
              <a:buNone/>
            </a:pPr>
            <a:r>
              <a:rPr lang="en-CA" sz="2000" dirty="0">
                <a:latin typeface="Courier New" pitchFamily="49" charset="0"/>
                <a:cs typeface="Courier New" pitchFamily="49" charset="0"/>
              </a:rPr>
              <a:t>  </a:t>
            </a:r>
            <a:r>
              <a:rPr lang="en-CA" sz="2000" dirty="0">
                <a:solidFill>
                  <a:srgbClr val="3333CC"/>
                </a:solidFill>
                <a:latin typeface="Courier New" pitchFamily="49" charset="0"/>
                <a:cs typeface="Courier New" pitchFamily="49" charset="0"/>
              </a:rPr>
              <a:t>for</a:t>
            </a:r>
            <a:r>
              <a:rPr lang="en-CA" sz="2000" dirty="0">
                <a:latin typeface="Courier New" pitchFamily="49" charset="0"/>
                <a:cs typeface="Courier New" pitchFamily="49" charset="0"/>
              </a:rPr>
              <a:t> (</a:t>
            </a:r>
            <a:r>
              <a:rPr lang="en-CA" sz="2000" dirty="0" err="1">
                <a:latin typeface="Courier New" pitchFamily="49" charset="0"/>
                <a:cs typeface="Courier New" pitchFamily="49" charset="0"/>
              </a:rPr>
              <a:t>int</a:t>
            </a:r>
            <a:r>
              <a:rPr lang="en-CA" sz="2000" dirty="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d</a:t>
            </a:r>
            <a:r>
              <a:rPr lang="en-CA" sz="2000" dirty="0">
                <a:latin typeface="Courier New" pitchFamily="49" charset="0"/>
                <a:cs typeface="Courier New" pitchFamily="49" charset="0"/>
              </a:rPr>
              <a:t> = 0; </a:t>
            </a:r>
            <a:r>
              <a:rPr lang="en-CA" sz="2000" dirty="0" smtClean="0">
                <a:latin typeface="Courier New" pitchFamily="49" charset="0"/>
                <a:cs typeface="Courier New" pitchFamily="49" charset="0"/>
              </a:rPr>
              <a:t>d &lt; </a:t>
            </a:r>
            <a:r>
              <a:rPr lang="en-CA" sz="2000" dirty="0" err="1" smtClean="0">
                <a:latin typeface="Courier New" pitchFamily="49" charset="0"/>
                <a:cs typeface="Courier New" pitchFamily="49" charset="0"/>
              </a:rPr>
              <a:t>divs</a:t>
            </a:r>
            <a:r>
              <a:rPr lang="en-CA" sz="2000" dirty="0" smtClean="0">
                <a:latin typeface="Courier New" pitchFamily="49" charset="0"/>
                <a:cs typeface="Courier New" pitchFamily="49" charset="0"/>
              </a:rPr>
              <a:t>; </a:t>
            </a:r>
            <a:r>
              <a:rPr lang="en-CA" sz="2000" dirty="0">
                <a:latin typeface="Courier New" pitchFamily="49" charset="0"/>
                <a:cs typeface="Courier New" pitchFamily="49" charset="0"/>
              </a:rPr>
              <a:t>d</a:t>
            </a:r>
            <a:r>
              <a:rPr lang="en-CA" sz="2000" dirty="0" smtClean="0">
                <a:latin typeface="Courier New" pitchFamily="49" charset="0"/>
                <a:cs typeface="Courier New" pitchFamily="49" charset="0"/>
              </a:rPr>
              <a:t>++)</a:t>
            </a:r>
          </a:p>
          <a:p>
            <a:pPr>
              <a:lnSpc>
                <a:spcPts val="1800"/>
              </a:lnSpc>
              <a:buNone/>
            </a:pPr>
            <a:r>
              <a:rPr lang="en-CA" sz="2000" dirty="0" smtClean="0">
                <a:latin typeface="Courier New" pitchFamily="49" charset="0"/>
                <a:cs typeface="Courier New" pitchFamily="49" charset="0"/>
              </a:rPr>
              <a:t>    workers[d</a:t>
            </a:r>
            <a:r>
              <a:rPr lang="en-CA" sz="2000" dirty="0">
                <a:latin typeface="Courier New" pitchFamily="49" charset="0"/>
                <a:cs typeface="Courier New" pitchFamily="49" charset="0"/>
              </a:rPr>
              <a:t>] = </a:t>
            </a:r>
            <a:r>
              <a:rPr lang="en-CA" sz="2000" dirty="0" err="1" smtClean="0">
                <a:latin typeface="Courier New" pitchFamily="49" charset="0"/>
                <a:cs typeface="Courier New" pitchFamily="49" charset="0"/>
              </a:rPr>
              <a:t>std</a:t>
            </a:r>
            <a:r>
              <a:rPr lang="en-CA" sz="2000" dirty="0">
                <a:latin typeface="Courier New" pitchFamily="49" charset="0"/>
                <a:cs typeface="Courier New" pitchFamily="49" charset="0"/>
              </a:rPr>
              <a:t>::thread</a:t>
            </a:r>
            <a:r>
              <a:rPr lang="en-CA" sz="2000" dirty="0" smtClean="0">
                <a:latin typeface="Courier New" pitchFamily="49" charset="0"/>
                <a:cs typeface="Courier New" pitchFamily="49" charset="0"/>
              </a:rPr>
              <a:t>(&amp;</a:t>
            </a:r>
            <a:r>
              <a:rPr lang="en-CA" sz="2000" dirty="0" err="1" smtClean="0">
                <a:latin typeface="Courier New" pitchFamily="49" charset="0"/>
                <a:cs typeface="Courier New" pitchFamily="49" charset="0"/>
              </a:rPr>
              <a:t>cmp_helper</a:t>
            </a:r>
            <a:r>
              <a:rPr lang="en-CA" sz="2000" dirty="0" smtClean="0">
                <a:latin typeface="Courier New" pitchFamily="49" charset="0"/>
                <a:cs typeface="Courier New" pitchFamily="49" charset="0"/>
              </a:rPr>
              <a:t>,</a:t>
            </a:r>
            <a:br>
              <a:rPr lang="en-CA" sz="2000" dirty="0" smtClean="0">
                <a:latin typeface="Courier New" pitchFamily="49" charset="0"/>
                <a:cs typeface="Courier New" pitchFamily="49" charset="0"/>
              </a:rPr>
            </a:br>
            <a:r>
              <a:rPr lang="en-CA" sz="2000" dirty="0" smtClean="0">
                <a:latin typeface="Courier New" pitchFamily="49" charset="0"/>
                <a:cs typeface="Courier New" pitchFamily="49" charset="0"/>
              </a:rPr>
              <a:t>      &amp;</a:t>
            </a:r>
            <a:r>
              <a:rPr lang="en-CA" sz="2000" dirty="0">
                <a:latin typeface="Courier New" pitchFamily="49" charset="0"/>
                <a:cs typeface="Courier New" pitchFamily="49" charset="0"/>
              </a:rPr>
              <a:t>results[d], array, </a:t>
            </a:r>
            <a:r>
              <a:rPr lang="en-CA" sz="2000" dirty="0" smtClean="0">
                <a:latin typeface="Courier New" pitchFamily="49" charset="0"/>
                <a:cs typeface="Courier New" pitchFamily="49" charset="0"/>
              </a:rPr>
              <a:t>(</a:t>
            </a:r>
            <a:r>
              <a:rPr lang="en-CA" sz="2000" dirty="0">
                <a:latin typeface="Courier New" pitchFamily="49" charset="0"/>
                <a:cs typeface="Courier New" pitchFamily="49" charset="0"/>
              </a:rPr>
              <a:t>d*</a:t>
            </a:r>
            <a:r>
              <a:rPr lang="en-CA" sz="2000" dirty="0" err="1">
                <a:latin typeface="Courier New" pitchFamily="49" charset="0"/>
                <a:cs typeface="Courier New" pitchFamily="49" charset="0"/>
              </a:rPr>
              <a:t>len</a:t>
            </a:r>
            <a:r>
              <a:rPr lang="en-CA" sz="2000" dirty="0">
                <a:latin typeface="Courier New" pitchFamily="49" charset="0"/>
                <a:cs typeface="Courier New" pitchFamily="49" charset="0"/>
              </a:rPr>
              <a:t>)/divisions, </a:t>
            </a:r>
            <a:r>
              <a:rPr lang="en-CA" sz="2000" dirty="0" smtClean="0">
                <a:latin typeface="Courier New" pitchFamily="49" charset="0"/>
                <a:cs typeface="Courier New" pitchFamily="49" charset="0"/>
              </a:rPr>
              <a:t/>
            </a:r>
            <a:br>
              <a:rPr lang="en-CA" sz="2000" dirty="0" smtClean="0">
                <a:latin typeface="Courier New" pitchFamily="49" charset="0"/>
                <a:cs typeface="Courier New" pitchFamily="49" charset="0"/>
              </a:rPr>
            </a:br>
            <a:r>
              <a:rPr lang="en-CA" sz="2000" dirty="0" smtClean="0">
                <a:latin typeface="Courier New" pitchFamily="49" charset="0"/>
                <a:cs typeface="Courier New" pitchFamily="49" charset="0"/>
              </a:rPr>
              <a:t>      ((</a:t>
            </a:r>
            <a:r>
              <a:rPr lang="en-CA" sz="2000" dirty="0">
                <a:latin typeface="Courier New" pitchFamily="49" charset="0"/>
                <a:cs typeface="Courier New" pitchFamily="49" charset="0"/>
              </a:rPr>
              <a:t>d+1)*</a:t>
            </a:r>
            <a:r>
              <a:rPr lang="en-CA" sz="2000" dirty="0" err="1">
                <a:latin typeface="Courier New" pitchFamily="49" charset="0"/>
                <a:cs typeface="Courier New" pitchFamily="49" charset="0"/>
              </a:rPr>
              <a:t>len</a:t>
            </a:r>
            <a:r>
              <a:rPr lang="en-CA" sz="2000" dirty="0">
                <a:latin typeface="Courier New" pitchFamily="49" charset="0"/>
                <a:cs typeface="Courier New" pitchFamily="49" charset="0"/>
              </a:rPr>
              <a:t>)/divisions, target</a:t>
            </a:r>
            <a:r>
              <a:rPr lang="en-CA" sz="2000" dirty="0" smtClean="0">
                <a:latin typeface="Courier New" pitchFamily="49" charset="0"/>
                <a:cs typeface="Courier New" pitchFamily="49" charset="0"/>
              </a:rPr>
              <a:t>);</a:t>
            </a:r>
          </a:p>
          <a:p>
            <a:pPr>
              <a:lnSpc>
                <a:spcPts val="1800"/>
              </a:lnSpc>
              <a:buNone/>
            </a:pPr>
            <a:endParaRPr lang="en-CA" sz="2000" dirty="0">
              <a:latin typeface="Courier New" pitchFamily="49" charset="0"/>
              <a:cs typeface="Courier New" pitchFamily="49" charset="0"/>
            </a:endParaRPr>
          </a:p>
          <a:p>
            <a:pPr>
              <a:lnSpc>
                <a:spcPts val="1800"/>
              </a:lnSpc>
              <a:buNone/>
            </a:pP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matches</a:t>
            </a:r>
            <a:r>
              <a:rPr lang="en-CA" sz="2000" dirty="0">
                <a:latin typeface="Courier New" pitchFamily="49" charset="0"/>
                <a:cs typeface="Courier New" pitchFamily="49" charset="0"/>
              </a:rPr>
              <a:t> = 0;</a:t>
            </a:r>
          </a:p>
          <a:p>
            <a:pPr>
              <a:lnSpc>
                <a:spcPts val="1800"/>
              </a:lnSpc>
              <a:buNone/>
            </a:pPr>
            <a:r>
              <a:rPr lang="en-CA" sz="2000" dirty="0">
                <a:latin typeface="Courier New" pitchFamily="49" charset="0"/>
                <a:cs typeface="Courier New" pitchFamily="49" charset="0"/>
              </a:rPr>
              <a:t>  </a:t>
            </a:r>
            <a:r>
              <a:rPr lang="en-CA" sz="2000" dirty="0">
                <a:solidFill>
                  <a:srgbClr val="3333CC"/>
                </a:solidFill>
                <a:latin typeface="Courier New" pitchFamily="49" charset="0"/>
                <a:cs typeface="Courier New" pitchFamily="49" charset="0"/>
              </a:rPr>
              <a:t>for</a:t>
            </a:r>
            <a:r>
              <a:rPr lang="en-CA" sz="2000" dirty="0">
                <a:latin typeface="Courier New" pitchFamily="49" charset="0"/>
                <a:cs typeface="Courier New" pitchFamily="49" charset="0"/>
              </a:rPr>
              <a:t> (</a:t>
            </a:r>
            <a:r>
              <a:rPr lang="en-CA" sz="2000" dirty="0" err="1">
                <a:latin typeface="Courier New" pitchFamily="49" charset="0"/>
                <a:cs typeface="Courier New" pitchFamily="49" charset="0"/>
              </a:rPr>
              <a:t>int</a:t>
            </a:r>
            <a:r>
              <a:rPr lang="en-CA" sz="2000" dirty="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d</a:t>
            </a:r>
            <a:r>
              <a:rPr lang="en-CA" sz="2000" dirty="0">
                <a:latin typeface="Courier New" pitchFamily="49" charset="0"/>
                <a:cs typeface="Courier New" pitchFamily="49" charset="0"/>
              </a:rPr>
              <a:t> = 0; d &lt; </a:t>
            </a:r>
            <a:r>
              <a:rPr lang="en-CA" sz="2000" dirty="0" err="1" smtClean="0">
                <a:latin typeface="Courier New" pitchFamily="49" charset="0"/>
                <a:cs typeface="Courier New" pitchFamily="49" charset="0"/>
              </a:rPr>
              <a:t>divs</a:t>
            </a:r>
            <a:r>
              <a:rPr lang="en-CA" sz="2000" dirty="0" smtClean="0">
                <a:latin typeface="Courier New" pitchFamily="49" charset="0"/>
                <a:cs typeface="Courier New" pitchFamily="49" charset="0"/>
              </a:rPr>
              <a:t>; </a:t>
            </a:r>
            <a:r>
              <a:rPr lang="en-CA" sz="2000" dirty="0">
                <a:latin typeface="Courier New" pitchFamily="49" charset="0"/>
                <a:cs typeface="Courier New" pitchFamily="49" charset="0"/>
              </a:rPr>
              <a:t>d</a:t>
            </a:r>
            <a:r>
              <a:rPr lang="en-CA" sz="2000" dirty="0" smtClean="0">
                <a:latin typeface="Courier New" pitchFamily="49" charset="0"/>
                <a:cs typeface="Courier New" pitchFamily="49" charset="0"/>
              </a:rPr>
              <a:t>++)</a:t>
            </a:r>
            <a:endParaRPr lang="en-CA" sz="2000" dirty="0">
              <a:latin typeface="Courier New" pitchFamily="49" charset="0"/>
              <a:cs typeface="Courier New" pitchFamily="49" charset="0"/>
            </a:endParaRPr>
          </a:p>
          <a:p>
            <a:pPr>
              <a:lnSpc>
                <a:spcPts val="1800"/>
              </a:lnSpc>
              <a:buNone/>
            </a:pPr>
            <a:r>
              <a:rPr lang="en-CA" sz="2000" dirty="0" smtClean="0">
                <a:latin typeface="Courier New" pitchFamily="49" charset="0"/>
                <a:cs typeface="Courier New" pitchFamily="49" charset="0"/>
              </a:rPr>
              <a:t>    matches </a:t>
            </a:r>
            <a:r>
              <a:rPr lang="en-CA" sz="2000" dirty="0">
                <a:latin typeface="Courier New" pitchFamily="49" charset="0"/>
                <a:cs typeface="Courier New" pitchFamily="49" charset="0"/>
              </a:rPr>
              <a:t>+= </a:t>
            </a:r>
            <a:r>
              <a:rPr lang="en-CA" sz="2000" dirty="0" smtClean="0">
                <a:latin typeface="Courier New" pitchFamily="49" charset="0"/>
                <a:cs typeface="Courier New" pitchFamily="49" charset="0"/>
              </a:rPr>
              <a:t>results[d];</a:t>
            </a:r>
            <a:endParaRPr lang="en-CA" sz="2000" dirty="0">
              <a:latin typeface="Courier New" pitchFamily="49" charset="0"/>
              <a:cs typeface="Courier New" pitchFamily="49" charset="0"/>
            </a:endParaRPr>
          </a:p>
          <a:p>
            <a:pPr>
              <a:lnSpc>
                <a:spcPts val="1800"/>
              </a:lnSpc>
              <a:buNone/>
            </a:pPr>
            <a:endParaRPr lang="en-CA" sz="2000" dirty="0">
              <a:latin typeface="Courier New" pitchFamily="49" charset="0"/>
              <a:cs typeface="Courier New" pitchFamily="49" charset="0"/>
            </a:endParaRPr>
          </a:p>
          <a:p>
            <a:pPr>
              <a:lnSpc>
                <a:spcPts val="1800"/>
              </a:lnSpc>
              <a:buNone/>
            </a:pPr>
            <a:r>
              <a:rPr lang="en-CA" sz="2000" dirty="0" smtClean="0">
                <a:latin typeface="Courier New" pitchFamily="49" charset="0"/>
                <a:cs typeface="Courier New" pitchFamily="49" charset="0"/>
              </a:rPr>
              <a:t>  </a:t>
            </a:r>
            <a:r>
              <a:rPr lang="en-CA" sz="2000" dirty="0" smtClean="0">
                <a:solidFill>
                  <a:srgbClr val="3333CC"/>
                </a:solidFill>
                <a:latin typeface="Courier New" pitchFamily="49" charset="0"/>
                <a:cs typeface="Courier New" pitchFamily="49" charset="0"/>
              </a:rPr>
              <a:t>return</a:t>
            </a:r>
            <a:r>
              <a:rPr lang="en-CA" sz="2000" dirty="0" smtClean="0">
                <a:latin typeface="Courier New" pitchFamily="49" charset="0"/>
                <a:cs typeface="Courier New" pitchFamily="49" charset="0"/>
              </a:rPr>
              <a:t> </a:t>
            </a:r>
            <a:r>
              <a:rPr lang="en-CA" sz="2000" dirty="0">
                <a:latin typeface="Courier New" pitchFamily="49" charset="0"/>
                <a:cs typeface="Courier New" pitchFamily="49" charset="0"/>
              </a:rPr>
              <a:t>matches;</a:t>
            </a:r>
          </a:p>
          <a:p>
            <a:pPr>
              <a:lnSpc>
                <a:spcPts val="1800"/>
              </a:lnSpc>
              <a:buNone/>
            </a:pPr>
            <a:r>
              <a:rPr lang="en-CA" sz="2000" dirty="0">
                <a:latin typeface="Courier New" pitchFamily="49" charset="0"/>
                <a:cs typeface="Courier New" pitchFamily="49" charset="0"/>
              </a:rPr>
              <a:t>}</a:t>
            </a:r>
          </a:p>
        </p:txBody>
      </p:sp>
      <p:sp>
        <p:nvSpPr>
          <p:cNvPr id="10" name="Down Arrow 9"/>
          <p:cNvSpPr/>
          <p:nvPr>
            <p:custDataLst>
              <p:tags r:id="rId5"/>
            </p:custDataLst>
          </p:nvPr>
        </p:nvSpPr>
        <p:spPr bwMode="auto">
          <a:xfrm rot="15797536">
            <a:off x="-284269" y="272081"/>
            <a:ext cx="484632" cy="97840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1" name="Down Arrow 10"/>
          <p:cNvSpPr/>
          <p:nvPr>
            <p:custDataLst>
              <p:tags r:id="rId6"/>
            </p:custDataLst>
          </p:nvPr>
        </p:nvSpPr>
        <p:spPr bwMode="auto">
          <a:xfrm rot="6446345" flipH="1">
            <a:off x="4501102" y="3785451"/>
            <a:ext cx="484632" cy="116556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4" name="Rectangle 3"/>
          <p:cNvSpPr/>
          <p:nvPr>
            <p:custDataLst>
              <p:tags r:id="rId7"/>
            </p:custDataLst>
          </p:nvPr>
        </p:nvSpPr>
        <p:spPr>
          <a:xfrm>
            <a:off x="152400" y="5223808"/>
            <a:ext cx="8915400" cy="1200329"/>
          </a:xfrm>
          <a:prstGeom prst="rect">
            <a:avLst/>
          </a:prstGeom>
        </p:spPr>
        <p:txBody>
          <a:bodyPr wrap="square">
            <a:spAutoFit/>
          </a:bodyPr>
          <a:lstStyle/>
          <a:p>
            <a:pPr marL="0" indent="0">
              <a:buNone/>
            </a:pPr>
            <a:r>
              <a:rPr lang="en-US" dirty="0"/>
              <a:t>Race condition: What happens if one thread tries to write to a memory location while another reads (or multiple try to write)? </a:t>
            </a:r>
            <a:r>
              <a:rPr lang="en-US" dirty="0">
                <a:solidFill>
                  <a:srgbClr val="FF0000"/>
                </a:solidFill>
              </a:rPr>
              <a:t>KABOOM (possibly silently!)</a:t>
            </a:r>
          </a:p>
        </p:txBody>
      </p:sp>
    </p:spTree>
    <p:extLst>
      <p:ext uri="{BB962C8B-B14F-4D97-AF65-F5344CB8AC3E}">
        <p14:creationId xmlns:p14="http://schemas.microsoft.com/office/powerpoint/2010/main" val="401186947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5800" y="152400"/>
            <a:ext cx="7772400" cy="1143000"/>
          </a:xfrm>
        </p:spPr>
        <p:txBody>
          <a:bodyPr/>
          <a:lstStyle/>
          <a:p>
            <a:r>
              <a:rPr lang="en-US" dirty="0" smtClean="0"/>
              <a:t>Shared Memory </a:t>
            </a:r>
            <a:r>
              <a:rPr lang="en-US" smtClean="0"/>
              <a:t>and Scope/Lifetime</a:t>
            </a:r>
            <a:endParaRPr lang="en-US" dirty="0"/>
          </a:p>
        </p:txBody>
      </p:sp>
      <p:sp>
        <p:nvSpPr>
          <p:cNvPr id="5" name="Slide Number Placeholder 4"/>
          <p:cNvSpPr>
            <a:spLocks noGrp="1"/>
          </p:cNvSpPr>
          <p:nvPr>
            <p:ph type="sldNum" sz="quarter" idx="11"/>
            <p:custDataLst>
              <p:tags r:id="rId2"/>
            </p:custDataLst>
          </p:nvPr>
        </p:nvSpPr>
        <p:spPr/>
        <p:txBody>
          <a:bodyPr/>
          <a:lstStyle/>
          <a:p>
            <a:fld id="{3B048AC8-D41E-4C7B-8EE3-A52489AA1F05}" type="slidenum">
              <a:rPr lang="en-US" smtClean="0"/>
              <a:pPr/>
              <a:t>24</a:t>
            </a:fld>
            <a:endParaRPr lang="en-US"/>
          </a:p>
        </p:txBody>
      </p:sp>
      <p:sp>
        <p:nvSpPr>
          <p:cNvPr id="6" name="Footer Placeholder 5"/>
          <p:cNvSpPr>
            <a:spLocks noGrp="1"/>
          </p:cNvSpPr>
          <p:nvPr>
            <p:ph type="ftr" sz="quarter" idx="12"/>
            <p:custDataLst>
              <p:tags r:id="rId3"/>
            </p:custDataLst>
          </p:nvPr>
        </p:nvSpPr>
        <p:spPr/>
        <p:txBody>
          <a:bodyPr/>
          <a:lstStyle/>
          <a:p>
            <a:r>
              <a:rPr lang="en-US" smtClean="0"/>
              <a:t>Sophomoric Parallelism and Concurrency, Lecture 1</a:t>
            </a:r>
            <a:endParaRPr lang="en-US" dirty="0"/>
          </a:p>
        </p:txBody>
      </p:sp>
      <p:sp>
        <p:nvSpPr>
          <p:cNvPr id="7" name="Rectangle 3"/>
          <p:cNvSpPr txBox="1">
            <a:spLocks noChangeArrowheads="1"/>
          </p:cNvSpPr>
          <p:nvPr>
            <p:custDataLst>
              <p:tags r:id="rId4"/>
            </p:custDataLst>
          </p:nvPr>
        </p:nvSpPr>
        <p:spPr bwMode="auto">
          <a:xfrm>
            <a:off x="76200" y="98286"/>
            <a:ext cx="8991600" cy="4930914"/>
          </a:xfrm>
          <a:prstGeom prst="rect">
            <a:avLst/>
          </a:prstGeom>
          <a:solidFill>
            <a:srgbClr val="FFFF99"/>
          </a:solidFill>
          <a:ln w="9525">
            <a:noFill/>
            <a:miter lim="800000"/>
            <a:headEnd/>
            <a:tailEnd/>
          </a:ln>
          <a:effectLst/>
        </p:spPr>
        <p:txBody>
          <a:bodyPr vert="horz" wrap="square" lIns="91440" tIns="45720" rIns="91440" bIns="45720" numCol="1" anchor="t" anchorCtr="0" compatLnSpc="1">
            <a:prstTxWarp prst="textNoShape">
              <a:avLst/>
            </a:prstTxWarp>
          </a:bodyPr>
          <a:lstStyle/>
          <a:p>
            <a:pPr>
              <a:lnSpc>
                <a:spcPts val="1800"/>
              </a:lnSpc>
              <a:buNone/>
            </a:pPr>
            <a:r>
              <a:rPr lang="en-CA" sz="2000" dirty="0">
                <a:latin typeface="Courier New" pitchFamily="49" charset="0"/>
                <a:cs typeface="Courier New" pitchFamily="49" charset="0"/>
              </a:rPr>
              <a:t>void </a:t>
            </a:r>
            <a:r>
              <a:rPr lang="en-CA" sz="2000" dirty="0" err="1" smtClean="0">
                <a:solidFill>
                  <a:srgbClr val="119F33"/>
                </a:solidFill>
                <a:latin typeface="Courier New" pitchFamily="49" charset="0"/>
                <a:cs typeface="Courier New" pitchFamily="49" charset="0"/>
              </a:rPr>
              <a:t>cmp_helper</a:t>
            </a:r>
            <a:r>
              <a:rPr lang="en-CA" sz="2000" dirty="0" smtClean="0">
                <a:latin typeface="Courier New" pitchFamily="49" charset="0"/>
                <a:cs typeface="Courier New" pitchFamily="49" charset="0"/>
              </a:rPr>
              <a:t>(</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result</a:t>
            </a: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array</a:t>
            </a:r>
            <a:r>
              <a:rPr lang="en-CA" sz="2000" dirty="0">
                <a:latin typeface="Courier New" pitchFamily="49" charset="0"/>
                <a:cs typeface="Courier New" pitchFamily="49" charset="0"/>
              </a:rPr>
              <a:t>[],</a:t>
            </a:r>
          </a:p>
          <a:p>
            <a:pPr>
              <a:lnSpc>
                <a:spcPts val="1800"/>
              </a:lnSpc>
              <a:buNone/>
            </a:pPr>
            <a:r>
              <a:rPr lang="en-CA" sz="2000" dirty="0">
                <a:latin typeface="Courier New" pitchFamily="49" charset="0"/>
                <a:cs typeface="Courier New" pitchFamily="49" charset="0"/>
              </a:rPr>
              <a:t>		</a:t>
            </a:r>
            <a:r>
              <a:rPr lang="en-CA" sz="2000" dirty="0" smtClean="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lo</a:t>
            </a: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hi</a:t>
            </a: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target</a:t>
            </a:r>
            <a:r>
              <a:rPr lang="en-CA" sz="2000" dirty="0">
                <a:latin typeface="Courier New" pitchFamily="49" charset="0"/>
                <a:cs typeface="Courier New" pitchFamily="49" charset="0"/>
              </a:rPr>
              <a:t>) {</a:t>
            </a:r>
          </a:p>
          <a:p>
            <a:pPr>
              <a:lnSpc>
                <a:spcPts val="1800"/>
              </a:lnSpc>
              <a:buNone/>
            </a:pPr>
            <a:r>
              <a:rPr lang="en-CA" sz="2000" dirty="0">
                <a:latin typeface="Courier New" pitchFamily="49" charset="0"/>
                <a:cs typeface="Courier New" pitchFamily="49" charset="0"/>
              </a:rPr>
              <a:t>  *result = </a:t>
            </a:r>
            <a:r>
              <a:rPr lang="en-CA" sz="2000" dirty="0" err="1">
                <a:latin typeface="Courier New" pitchFamily="49" charset="0"/>
                <a:cs typeface="Courier New" pitchFamily="49" charset="0"/>
              </a:rPr>
              <a:t>count_matches</a:t>
            </a:r>
            <a:r>
              <a:rPr lang="en-CA" sz="2000" dirty="0">
                <a:latin typeface="Courier New" pitchFamily="49" charset="0"/>
                <a:cs typeface="Courier New" pitchFamily="49" charset="0"/>
              </a:rPr>
              <a:t>(array + lo, hi - lo, target);</a:t>
            </a:r>
          </a:p>
          <a:p>
            <a:pPr>
              <a:lnSpc>
                <a:spcPts val="1800"/>
              </a:lnSpc>
              <a:buNone/>
            </a:pPr>
            <a:r>
              <a:rPr lang="en-CA" sz="2000" dirty="0">
                <a:latin typeface="Courier New" pitchFamily="49" charset="0"/>
                <a:cs typeface="Courier New" pitchFamily="49" charset="0"/>
              </a:rPr>
              <a:t>}</a:t>
            </a:r>
          </a:p>
          <a:p>
            <a:pPr>
              <a:lnSpc>
                <a:spcPts val="1800"/>
              </a:lnSpc>
              <a:buNone/>
            </a:pPr>
            <a:endParaRPr lang="en-CA" sz="2000" dirty="0" smtClean="0">
              <a:latin typeface="Courier New" pitchFamily="49" charset="0"/>
              <a:cs typeface="Courier New" pitchFamily="49" charset="0"/>
            </a:endParaRPr>
          </a:p>
          <a:p>
            <a:pPr>
              <a:lnSpc>
                <a:spcPts val="1800"/>
              </a:lnSpc>
              <a:buNone/>
            </a:pP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err="1" smtClean="0">
                <a:solidFill>
                  <a:srgbClr val="119F33"/>
                </a:solidFill>
                <a:latin typeface="Courier New" pitchFamily="49" charset="0"/>
                <a:cs typeface="Courier New" pitchFamily="49" charset="0"/>
              </a:rPr>
              <a:t>cm_parallel</a:t>
            </a:r>
            <a:r>
              <a:rPr lang="en-CA" sz="2000" dirty="0" smtClean="0">
                <a:latin typeface="Courier New" pitchFamily="49" charset="0"/>
                <a:cs typeface="Courier New" pitchFamily="49" charset="0"/>
              </a:rPr>
              <a:t>(</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array</a:t>
            </a: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err="1">
                <a:solidFill>
                  <a:srgbClr val="119F33"/>
                </a:solidFill>
                <a:latin typeface="Courier New" pitchFamily="49" charset="0"/>
                <a:cs typeface="Courier New" pitchFamily="49" charset="0"/>
              </a:rPr>
              <a:t>len</a:t>
            </a: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target</a:t>
            </a:r>
            <a:r>
              <a:rPr lang="en-CA" sz="2000" dirty="0">
                <a:latin typeface="Courier New" pitchFamily="49" charset="0"/>
                <a:cs typeface="Courier New" pitchFamily="49" charset="0"/>
              </a:rPr>
              <a:t>) {</a:t>
            </a:r>
          </a:p>
          <a:p>
            <a:pPr>
              <a:lnSpc>
                <a:spcPts val="1800"/>
              </a:lnSpc>
              <a:buNone/>
            </a:pPr>
            <a:r>
              <a:rPr lang="en-CA" sz="2000" dirty="0" smtClean="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err="1" smtClean="0">
                <a:solidFill>
                  <a:srgbClr val="119F33"/>
                </a:solidFill>
                <a:latin typeface="Courier New" pitchFamily="49" charset="0"/>
                <a:cs typeface="Courier New" pitchFamily="49" charset="0"/>
              </a:rPr>
              <a:t>divs</a:t>
            </a:r>
            <a:r>
              <a:rPr lang="en-CA" sz="2000" dirty="0" smtClean="0">
                <a:latin typeface="Courier New" pitchFamily="49" charset="0"/>
                <a:cs typeface="Courier New" pitchFamily="49" charset="0"/>
              </a:rPr>
              <a:t> = 4;</a:t>
            </a:r>
            <a:endParaRPr lang="en-CA" sz="2000" dirty="0">
              <a:latin typeface="Courier New" pitchFamily="49" charset="0"/>
              <a:cs typeface="Courier New" pitchFamily="49" charset="0"/>
            </a:endParaRPr>
          </a:p>
          <a:p>
            <a:pPr>
              <a:lnSpc>
                <a:spcPts val="1800"/>
              </a:lnSpc>
              <a:buNone/>
            </a:pPr>
            <a:endParaRPr lang="en-CA" sz="2000" dirty="0">
              <a:latin typeface="Courier New" pitchFamily="49" charset="0"/>
              <a:cs typeface="Courier New" pitchFamily="49" charset="0"/>
            </a:endParaRPr>
          </a:p>
          <a:p>
            <a:pPr>
              <a:lnSpc>
                <a:spcPts val="1800"/>
              </a:lnSpc>
              <a:buNone/>
            </a:pPr>
            <a:r>
              <a:rPr lang="en-CA" sz="2000" dirty="0" smtClean="0">
                <a:latin typeface="Courier New" pitchFamily="49" charset="0"/>
                <a:cs typeface="Courier New" pitchFamily="49" charset="0"/>
              </a:rPr>
              <a:t>  </a:t>
            </a:r>
            <a:r>
              <a:rPr lang="en-CA" sz="2000" dirty="0" err="1" smtClean="0">
                <a:latin typeface="Courier New" pitchFamily="49" charset="0"/>
                <a:cs typeface="Courier New" pitchFamily="49" charset="0"/>
              </a:rPr>
              <a:t>std</a:t>
            </a:r>
            <a:r>
              <a:rPr lang="en-CA" sz="2000" dirty="0">
                <a:latin typeface="Courier New" pitchFamily="49" charset="0"/>
                <a:cs typeface="Courier New" pitchFamily="49" charset="0"/>
              </a:rPr>
              <a:t>::thread </a:t>
            </a:r>
            <a:r>
              <a:rPr lang="en-CA" sz="2000" dirty="0" smtClean="0">
                <a:solidFill>
                  <a:srgbClr val="119F33"/>
                </a:solidFill>
                <a:latin typeface="Courier New" pitchFamily="49" charset="0"/>
                <a:cs typeface="Courier New" pitchFamily="49" charset="0"/>
              </a:rPr>
              <a:t>workers</a:t>
            </a:r>
            <a:r>
              <a:rPr lang="en-CA" sz="2000" dirty="0" smtClean="0">
                <a:latin typeface="Courier New" pitchFamily="49" charset="0"/>
                <a:cs typeface="Courier New" pitchFamily="49" charset="0"/>
              </a:rPr>
              <a:t>[</a:t>
            </a:r>
            <a:r>
              <a:rPr lang="en-CA" sz="2000" dirty="0" err="1" smtClean="0">
                <a:latin typeface="Courier New" pitchFamily="49" charset="0"/>
                <a:cs typeface="Courier New" pitchFamily="49" charset="0"/>
              </a:rPr>
              <a:t>divs</a:t>
            </a:r>
            <a:r>
              <a:rPr lang="en-CA" sz="2000" dirty="0" smtClean="0">
                <a:latin typeface="Courier New" pitchFamily="49" charset="0"/>
                <a:cs typeface="Courier New" pitchFamily="49" charset="0"/>
              </a:rPr>
              <a:t>]; </a:t>
            </a:r>
            <a:endParaRPr lang="en-CA" sz="2000" dirty="0">
              <a:latin typeface="Courier New" pitchFamily="49" charset="0"/>
              <a:cs typeface="Courier New" pitchFamily="49" charset="0"/>
            </a:endParaRPr>
          </a:p>
          <a:p>
            <a:pPr>
              <a:lnSpc>
                <a:spcPts val="1800"/>
              </a:lnSpc>
              <a:buNone/>
            </a:pP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smtClean="0">
                <a:solidFill>
                  <a:srgbClr val="119F33"/>
                </a:solidFill>
                <a:latin typeface="Courier New" pitchFamily="49" charset="0"/>
                <a:cs typeface="Courier New" pitchFamily="49" charset="0"/>
              </a:rPr>
              <a:t>results</a:t>
            </a:r>
            <a:r>
              <a:rPr lang="en-CA" sz="2000" dirty="0" smtClean="0">
                <a:latin typeface="Courier New" pitchFamily="49" charset="0"/>
                <a:cs typeface="Courier New" pitchFamily="49" charset="0"/>
              </a:rPr>
              <a:t>[</a:t>
            </a:r>
            <a:r>
              <a:rPr lang="en-CA" sz="2000" dirty="0" err="1" smtClean="0">
                <a:latin typeface="Courier New" pitchFamily="49" charset="0"/>
                <a:cs typeface="Courier New" pitchFamily="49" charset="0"/>
              </a:rPr>
              <a:t>divs</a:t>
            </a:r>
            <a:r>
              <a:rPr lang="en-CA" sz="2000" dirty="0" smtClean="0">
                <a:latin typeface="Courier New" pitchFamily="49" charset="0"/>
                <a:cs typeface="Courier New" pitchFamily="49" charset="0"/>
              </a:rPr>
              <a:t>];</a:t>
            </a:r>
            <a:endParaRPr lang="en-CA" sz="2000" dirty="0">
              <a:latin typeface="Courier New" pitchFamily="49" charset="0"/>
              <a:cs typeface="Courier New" pitchFamily="49" charset="0"/>
            </a:endParaRPr>
          </a:p>
          <a:p>
            <a:pPr>
              <a:lnSpc>
                <a:spcPts val="1800"/>
              </a:lnSpc>
              <a:buNone/>
            </a:pPr>
            <a:r>
              <a:rPr lang="en-CA" sz="2000" dirty="0">
                <a:latin typeface="Courier New" pitchFamily="49" charset="0"/>
                <a:cs typeface="Courier New" pitchFamily="49" charset="0"/>
              </a:rPr>
              <a:t>  </a:t>
            </a:r>
            <a:r>
              <a:rPr lang="en-CA" sz="2000" dirty="0">
                <a:solidFill>
                  <a:srgbClr val="3333CC"/>
                </a:solidFill>
                <a:latin typeface="Courier New" pitchFamily="49" charset="0"/>
                <a:cs typeface="Courier New" pitchFamily="49" charset="0"/>
              </a:rPr>
              <a:t>for</a:t>
            </a:r>
            <a:r>
              <a:rPr lang="en-CA" sz="2000" dirty="0">
                <a:latin typeface="Courier New" pitchFamily="49" charset="0"/>
                <a:cs typeface="Courier New" pitchFamily="49" charset="0"/>
              </a:rPr>
              <a:t> (</a:t>
            </a:r>
            <a:r>
              <a:rPr lang="en-CA" sz="2000" dirty="0" err="1">
                <a:latin typeface="Courier New" pitchFamily="49" charset="0"/>
                <a:cs typeface="Courier New" pitchFamily="49" charset="0"/>
              </a:rPr>
              <a:t>int</a:t>
            </a:r>
            <a:r>
              <a:rPr lang="en-CA" sz="2000" dirty="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d</a:t>
            </a:r>
            <a:r>
              <a:rPr lang="en-CA" sz="2000" dirty="0">
                <a:latin typeface="Courier New" pitchFamily="49" charset="0"/>
                <a:cs typeface="Courier New" pitchFamily="49" charset="0"/>
              </a:rPr>
              <a:t> = 0; </a:t>
            </a:r>
            <a:r>
              <a:rPr lang="en-CA" sz="2000" dirty="0" smtClean="0">
                <a:latin typeface="Courier New" pitchFamily="49" charset="0"/>
                <a:cs typeface="Courier New" pitchFamily="49" charset="0"/>
              </a:rPr>
              <a:t>d &lt; </a:t>
            </a:r>
            <a:r>
              <a:rPr lang="en-CA" sz="2000" dirty="0" err="1" smtClean="0">
                <a:latin typeface="Courier New" pitchFamily="49" charset="0"/>
                <a:cs typeface="Courier New" pitchFamily="49" charset="0"/>
              </a:rPr>
              <a:t>divs</a:t>
            </a:r>
            <a:r>
              <a:rPr lang="en-CA" sz="2000" dirty="0" smtClean="0">
                <a:latin typeface="Courier New" pitchFamily="49" charset="0"/>
                <a:cs typeface="Courier New" pitchFamily="49" charset="0"/>
              </a:rPr>
              <a:t>; </a:t>
            </a:r>
            <a:r>
              <a:rPr lang="en-CA" sz="2000" dirty="0">
                <a:latin typeface="Courier New" pitchFamily="49" charset="0"/>
                <a:cs typeface="Courier New" pitchFamily="49" charset="0"/>
              </a:rPr>
              <a:t>d</a:t>
            </a:r>
            <a:r>
              <a:rPr lang="en-CA" sz="2000" dirty="0" smtClean="0">
                <a:latin typeface="Courier New" pitchFamily="49" charset="0"/>
                <a:cs typeface="Courier New" pitchFamily="49" charset="0"/>
              </a:rPr>
              <a:t>++)</a:t>
            </a:r>
          </a:p>
          <a:p>
            <a:pPr>
              <a:lnSpc>
                <a:spcPts val="1800"/>
              </a:lnSpc>
              <a:buNone/>
            </a:pPr>
            <a:r>
              <a:rPr lang="en-CA" sz="2000" dirty="0" smtClean="0">
                <a:latin typeface="Courier New" pitchFamily="49" charset="0"/>
                <a:cs typeface="Courier New" pitchFamily="49" charset="0"/>
              </a:rPr>
              <a:t>    workers[d</a:t>
            </a:r>
            <a:r>
              <a:rPr lang="en-CA" sz="2000" dirty="0">
                <a:latin typeface="Courier New" pitchFamily="49" charset="0"/>
                <a:cs typeface="Courier New" pitchFamily="49" charset="0"/>
              </a:rPr>
              <a:t>] = </a:t>
            </a:r>
            <a:r>
              <a:rPr lang="en-CA" sz="2000" dirty="0" err="1" smtClean="0">
                <a:latin typeface="Courier New" pitchFamily="49" charset="0"/>
                <a:cs typeface="Courier New" pitchFamily="49" charset="0"/>
              </a:rPr>
              <a:t>std</a:t>
            </a:r>
            <a:r>
              <a:rPr lang="en-CA" sz="2000" dirty="0">
                <a:latin typeface="Courier New" pitchFamily="49" charset="0"/>
                <a:cs typeface="Courier New" pitchFamily="49" charset="0"/>
              </a:rPr>
              <a:t>::thread</a:t>
            </a:r>
            <a:r>
              <a:rPr lang="en-CA" sz="2000" dirty="0" smtClean="0">
                <a:latin typeface="Courier New" pitchFamily="49" charset="0"/>
                <a:cs typeface="Courier New" pitchFamily="49" charset="0"/>
              </a:rPr>
              <a:t>(&amp;</a:t>
            </a:r>
            <a:r>
              <a:rPr lang="en-CA" sz="2000" dirty="0" err="1" smtClean="0">
                <a:latin typeface="Courier New" pitchFamily="49" charset="0"/>
                <a:cs typeface="Courier New" pitchFamily="49" charset="0"/>
              </a:rPr>
              <a:t>cmp_helper</a:t>
            </a:r>
            <a:r>
              <a:rPr lang="en-CA" sz="2000" dirty="0" smtClean="0">
                <a:latin typeface="Courier New" pitchFamily="49" charset="0"/>
                <a:cs typeface="Courier New" pitchFamily="49" charset="0"/>
              </a:rPr>
              <a:t>,</a:t>
            </a:r>
            <a:br>
              <a:rPr lang="en-CA" sz="2000" dirty="0" smtClean="0">
                <a:latin typeface="Courier New" pitchFamily="49" charset="0"/>
                <a:cs typeface="Courier New" pitchFamily="49" charset="0"/>
              </a:rPr>
            </a:br>
            <a:r>
              <a:rPr lang="en-CA" sz="2000" dirty="0" smtClean="0">
                <a:latin typeface="Courier New" pitchFamily="49" charset="0"/>
                <a:cs typeface="Courier New" pitchFamily="49" charset="0"/>
              </a:rPr>
              <a:t>      &amp;</a:t>
            </a:r>
            <a:r>
              <a:rPr lang="en-CA" sz="2000" dirty="0">
                <a:latin typeface="Courier New" pitchFamily="49" charset="0"/>
                <a:cs typeface="Courier New" pitchFamily="49" charset="0"/>
              </a:rPr>
              <a:t>results[d], array, </a:t>
            </a:r>
            <a:r>
              <a:rPr lang="en-CA" sz="2000" dirty="0" smtClean="0">
                <a:latin typeface="Courier New" pitchFamily="49" charset="0"/>
                <a:cs typeface="Courier New" pitchFamily="49" charset="0"/>
              </a:rPr>
              <a:t>(</a:t>
            </a:r>
            <a:r>
              <a:rPr lang="en-CA" sz="2000" dirty="0">
                <a:latin typeface="Courier New" pitchFamily="49" charset="0"/>
                <a:cs typeface="Courier New" pitchFamily="49" charset="0"/>
              </a:rPr>
              <a:t>d*</a:t>
            </a:r>
            <a:r>
              <a:rPr lang="en-CA" sz="2000" dirty="0" err="1">
                <a:latin typeface="Courier New" pitchFamily="49" charset="0"/>
                <a:cs typeface="Courier New" pitchFamily="49" charset="0"/>
              </a:rPr>
              <a:t>len</a:t>
            </a:r>
            <a:r>
              <a:rPr lang="en-CA" sz="2000" dirty="0">
                <a:latin typeface="Courier New" pitchFamily="49" charset="0"/>
                <a:cs typeface="Courier New" pitchFamily="49" charset="0"/>
              </a:rPr>
              <a:t>)/divisions, </a:t>
            </a:r>
            <a:r>
              <a:rPr lang="en-CA" sz="2000" dirty="0" smtClean="0">
                <a:latin typeface="Courier New" pitchFamily="49" charset="0"/>
                <a:cs typeface="Courier New" pitchFamily="49" charset="0"/>
              </a:rPr>
              <a:t/>
            </a:r>
            <a:br>
              <a:rPr lang="en-CA" sz="2000" dirty="0" smtClean="0">
                <a:latin typeface="Courier New" pitchFamily="49" charset="0"/>
                <a:cs typeface="Courier New" pitchFamily="49" charset="0"/>
              </a:rPr>
            </a:br>
            <a:r>
              <a:rPr lang="en-CA" sz="2000" dirty="0" smtClean="0">
                <a:latin typeface="Courier New" pitchFamily="49" charset="0"/>
                <a:cs typeface="Courier New" pitchFamily="49" charset="0"/>
              </a:rPr>
              <a:t>      ((</a:t>
            </a:r>
            <a:r>
              <a:rPr lang="en-CA" sz="2000" dirty="0">
                <a:latin typeface="Courier New" pitchFamily="49" charset="0"/>
                <a:cs typeface="Courier New" pitchFamily="49" charset="0"/>
              </a:rPr>
              <a:t>d+1)*</a:t>
            </a:r>
            <a:r>
              <a:rPr lang="en-CA" sz="2000" dirty="0" err="1">
                <a:latin typeface="Courier New" pitchFamily="49" charset="0"/>
                <a:cs typeface="Courier New" pitchFamily="49" charset="0"/>
              </a:rPr>
              <a:t>len</a:t>
            </a:r>
            <a:r>
              <a:rPr lang="en-CA" sz="2000" dirty="0">
                <a:latin typeface="Courier New" pitchFamily="49" charset="0"/>
                <a:cs typeface="Courier New" pitchFamily="49" charset="0"/>
              </a:rPr>
              <a:t>)/divisions, target</a:t>
            </a:r>
            <a:r>
              <a:rPr lang="en-CA" sz="2000" dirty="0" smtClean="0">
                <a:latin typeface="Courier New" pitchFamily="49" charset="0"/>
                <a:cs typeface="Courier New" pitchFamily="49" charset="0"/>
              </a:rPr>
              <a:t>);</a:t>
            </a:r>
          </a:p>
          <a:p>
            <a:pPr>
              <a:lnSpc>
                <a:spcPts val="1800"/>
              </a:lnSpc>
              <a:buNone/>
            </a:pPr>
            <a:endParaRPr lang="en-CA" sz="2000" dirty="0">
              <a:latin typeface="Courier New" pitchFamily="49" charset="0"/>
              <a:cs typeface="Courier New" pitchFamily="49" charset="0"/>
            </a:endParaRPr>
          </a:p>
          <a:p>
            <a:pPr>
              <a:lnSpc>
                <a:spcPts val="1800"/>
              </a:lnSpc>
              <a:buNone/>
            </a:pP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matches</a:t>
            </a:r>
            <a:r>
              <a:rPr lang="en-CA" sz="2000" dirty="0">
                <a:latin typeface="Courier New" pitchFamily="49" charset="0"/>
                <a:cs typeface="Courier New" pitchFamily="49" charset="0"/>
              </a:rPr>
              <a:t> = 0;</a:t>
            </a:r>
          </a:p>
          <a:p>
            <a:pPr>
              <a:lnSpc>
                <a:spcPts val="1800"/>
              </a:lnSpc>
              <a:buNone/>
            </a:pPr>
            <a:r>
              <a:rPr lang="en-CA" sz="2000" dirty="0">
                <a:latin typeface="Courier New" pitchFamily="49" charset="0"/>
                <a:cs typeface="Courier New" pitchFamily="49" charset="0"/>
              </a:rPr>
              <a:t>  </a:t>
            </a:r>
            <a:r>
              <a:rPr lang="en-CA" sz="2000" dirty="0">
                <a:solidFill>
                  <a:srgbClr val="3333CC"/>
                </a:solidFill>
                <a:latin typeface="Courier New" pitchFamily="49" charset="0"/>
                <a:cs typeface="Courier New" pitchFamily="49" charset="0"/>
              </a:rPr>
              <a:t>for</a:t>
            </a:r>
            <a:r>
              <a:rPr lang="en-CA" sz="2000" dirty="0">
                <a:latin typeface="Courier New" pitchFamily="49" charset="0"/>
                <a:cs typeface="Courier New" pitchFamily="49" charset="0"/>
              </a:rPr>
              <a:t> (</a:t>
            </a:r>
            <a:r>
              <a:rPr lang="en-CA" sz="2000" dirty="0" err="1">
                <a:latin typeface="Courier New" pitchFamily="49" charset="0"/>
                <a:cs typeface="Courier New" pitchFamily="49" charset="0"/>
              </a:rPr>
              <a:t>int</a:t>
            </a:r>
            <a:r>
              <a:rPr lang="en-CA" sz="2000" dirty="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d</a:t>
            </a:r>
            <a:r>
              <a:rPr lang="en-CA" sz="2000" dirty="0">
                <a:latin typeface="Courier New" pitchFamily="49" charset="0"/>
                <a:cs typeface="Courier New" pitchFamily="49" charset="0"/>
              </a:rPr>
              <a:t> = 0; d &lt; </a:t>
            </a:r>
            <a:r>
              <a:rPr lang="en-CA" sz="2000" dirty="0" err="1" smtClean="0">
                <a:latin typeface="Courier New" pitchFamily="49" charset="0"/>
                <a:cs typeface="Courier New" pitchFamily="49" charset="0"/>
              </a:rPr>
              <a:t>divs</a:t>
            </a:r>
            <a:r>
              <a:rPr lang="en-CA" sz="2000" dirty="0" smtClean="0">
                <a:latin typeface="Courier New" pitchFamily="49" charset="0"/>
                <a:cs typeface="Courier New" pitchFamily="49" charset="0"/>
              </a:rPr>
              <a:t>; </a:t>
            </a:r>
            <a:r>
              <a:rPr lang="en-CA" sz="2000" dirty="0">
                <a:latin typeface="Courier New" pitchFamily="49" charset="0"/>
                <a:cs typeface="Courier New" pitchFamily="49" charset="0"/>
              </a:rPr>
              <a:t>d</a:t>
            </a:r>
            <a:r>
              <a:rPr lang="en-CA" sz="2000" dirty="0" smtClean="0">
                <a:latin typeface="Courier New" pitchFamily="49" charset="0"/>
                <a:cs typeface="Courier New" pitchFamily="49" charset="0"/>
              </a:rPr>
              <a:t>++)</a:t>
            </a:r>
            <a:endParaRPr lang="en-CA" sz="2000" dirty="0">
              <a:latin typeface="Courier New" pitchFamily="49" charset="0"/>
              <a:cs typeface="Courier New" pitchFamily="49" charset="0"/>
            </a:endParaRPr>
          </a:p>
          <a:p>
            <a:pPr>
              <a:lnSpc>
                <a:spcPts val="1800"/>
              </a:lnSpc>
              <a:buNone/>
            </a:pPr>
            <a:r>
              <a:rPr lang="en-CA" sz="2000" dirty="0" smtClean="0">
                <a:latin typeface="Courier New" pitchFamily="49" charset="0"/>
                <a:cs typeface="Courier New" pitchFamily="49" charset="0"/>
              </a:rPr>
              <a:t>    matches </a:t>
            </a:r>
            <a:r>
              <a:rPr lang="en-CA" sz="2000" dirty="0">
                <a:latin typeface="Courier New" pitchFamily="49" charset="0"/>
                <a:cs typeface="Courier New" pitchFamily="49" charset="0"/>
              </a:rPr>
              <a:t>+= </a:t>
            </a:r>
            <a:r>
              <a:rPr lang="en-CA" sz="2000" dirty="0" smtClean="0">
                <a:latin typeface="Courier New" pitchFamily="49" charset="0"/>
                <a:cs typeface="Courier New" pitchFamily="49" charset="0"/>
              </a:rPr>
              <a:t>results[d];</a:t>
            </a:r>
            <a:endParaRPr lang="en-CA" sz="2000" dirty="0">
              <a:latin typeface="Courier New" pitchFamily="49" charset="0"/>
              <a:cs typeface="Courier New" pitchFamily="49" charset="0"/>
            </a:endParaRPr>
          </a:p>
          <a:p>
            <a:pPr>
              <a:lnSpc>
                <a:spcPts val="1800"/>
              </a:lnSpc>
              <a:buNone/>
            </a:pPr>
            <a:endParaRPr lang="en-CA" sz="2000" dirty="0">
              <a:latin typeface="Courier New" pitchFamily="49" charset="0"/>
              <a:cs typeface="Courier New" pitchFamily="49" charset="0"/>
            </a:endParaRPr>
          </a:p>
          <a:p>
            <a:pPr>
              <a:lnSpc>
                <a:spcPts val="1800"/>
              </a:lnSpc>
              <a:buNone/>
            </a:pPr>
            <a:r>
              <a:rPr lang="en-CA" sz="2000" dirty="0" smtClean="0">
                <a:latin typeface="Courier New" pitchFamily="49" charset="0"/>
                <a:cs typeface="Courier New" pitchFamily="49" charset="0"/>
              </a:rPr>
              <a:t>  </a:t>
            </a:r>
            <a:r>
              <a:rPr lang="en-CA" sz="2000" dirty="0" smtClean="0">
                <a:solidFill>
                  <a:srgbClr val="3333CC"/>
                </a:solidFill>
                <a:latin typeface="Courier New" pitchFamily="49" charset="0"/>
                <a:cs typeface="Courier New" pitchFamily="49" charset="0"/>
              </a:rPr>
              <a:t>return</a:t>
            </a:r>
            <a:r>
              <a:rPr lang="en-CA" sz="2000" dirty="0" smtClean="0">
                <a:latin typeface="Courier New" pitchFamily="49" charset="0"/>
                <a:cs typeface="Courier New" pitchFamily="49" charset="0"/>
              </a:rPr>
              <a:t> </a:t>
            </a:r>
            <a:r>
              <a:rPr lang="en-CA" sz="2000" dirty="0">
                <a:latin typeface="Courier New" pitchFamily="49" charset="0"/>
                <a:cs typeface="Courier New" pitchFamily="49" charset="0"/>
              </a:rPr>
              <a:t>matches;</a:t>
            </a:r>
          </a:p>
          <a:p>
            <a:pPr>
              <a:lnSpc>
                <a:spcPts val="1800"/>
              </a:lnSpc>
              <a:buNone/>
            </a:pPr>
            <a:r>
              <a:rPr lang="en-CA" sz="2000" dirty="0">
                <a:latin typeface="Courier New" pitchFamily="49" charset="0"/>
                <a:cs typeface="Courier New" pitchFamily="49" charset="0"/>
              </a:rPr>
              <a:t>}</a:t>
            </a:r>
          </a:p>
        </p:txBody>
      </p:sp>
      <p:sp>
        <p:nvSpPr>
          <p:cNvPr id="10" name="Down Arrow 9"/>
          <p:cNvSpPr/>
          <p:nvPr>
            <p:custDataLst>
              <p:tags r:id="rId5"/>
            </p:custDataLst>
          </p:nvPr>
        </p:nvSpPr>
        <p:spPr bwMode="auto">
          <a:xfrm rot="15797536">
            <a:off x="-284269" y="272081"/>
            <a:ext cx="484632" cy="97840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1" name="Down Arrow 10"/>
          <p:cNvSpPr/>
          <p:nvPr>
            <p:custDataLst>
              <p:tags r:id="rId6"/>
            </p:custDataLst>
          </p:nvPr>
        </p:nvSpPr>
        <p:spPr bwMode="auto">
          <a:xfrm rot="6446345" flipH="1">
            <a:off x="858508" y="4446417"/>
            <a:ext cx="484632" cy="116556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4" name="Rectangle 3"/>
          <p:cNvSpPr/>
          <p:nvPr>
            <p:custDataLst>
              <p:tags r:id="rId7"/>
            </p:custDataLst>
          </p:nvPr>
        </p:nvSpPr>
        <p:spPr>
          <a:xfrm>
            <a:off x="152400" y="5223808"/>
            <a:ext cx="8915400" cy="1200329"/>
          </a:xfrm>
          <a:prstGeom prst="rect">
            <a:avLst/>
          </a:prstGeom>
        </p:spPr>
        <p:txBody>
          <a:bodyPr wrap="square">
            <a:spAutoFit/>
          </a:bodyPr>
          <a:lstStyle/>
          <a:p>
            <a:pPr marL="0" indent="0">
              <a:buNone/>
            </a:pPr>
            <a:r>
              <a:rPr lang="en-US" dirty="0"/>
              <a:t>Scope problems: What happens if the child thread is still using the variable when it is </a:t>
            </a:r>
            <a:r>
              <a:rPr lang="en-US" dirty="0" err="1"/>
              <a:t>deallocated</a:t>
            </a:r>
            <a:r>
              <a:rPr lang="en-US" dirty="0"/>
              <a:t> (goes out of scope) in the parent? </a:t>
            </a:r>
            <a:r>
              <a:rPr lang="en-US" dirty="0">
                <a:solidFill>
                  <a:srgbClr val="FF0000"/>
                </a:solidFill>
              </a:rPr>
              <a:t>KABOOM (possibly </a:t>
            </a:r>
            <a:r>
              <a:rPr lang="en-US" dirty="0" smtClean="0">
                <a:solidFill>
                  <a:srgbClr val="FF0000"/>
                </a:solidFill>
              </a:rPr>
              <a:t>silently??)</a:t>
            </a:r>
            <a:endParaRPr lang="en-US" dirty="0"/>
          </a:p>
        </p:txBody>
      </p:sp>
    </p:spTree>
    <p:extLst>
      <p:ext uri="{BB962C8B-B14F-4D97-AF65-F5344CB8AC3E}">
        <p14:creationId xmlns:p14="http://schemas.microsoft.com/office/powerpoint/2010/main" val="266581754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5800" y="152400"/>
            <a:ext cx="7772400" cy="1143000"/>
          </a:xfrm>
        </p:spPr>
        <p:txBody>
          <a:bodyPr/>
          <a:lstStyle/>
          <a:p>
            <a:r>
              <a:rPr lang="en-US" dirty="0" smtClean="0"/>
              <a:t>Run the Code!</a:t>
            </a:r>
            <a:endParaRPr lang="en-US" dirty="0"/>
          </a:p>
        </p:txBody>
      </p:sp>
      <p:sp>
        <p:nvSpPr>
          <p:cNvPr id="5" name="Slide Number Placeholder 4"/>
          <p:cNvSpPr>
            <a:spLocks noGrp="1"/>
          </p:cNvSpPr>
          <p:nvPr>
            <p:ph type="sldNum" sz="quarter" idx="11"/>
            <p:custDataLst>
              <p:tags r:id="rId2"/>
            </p:custDataLst>
          </p:nvPr>
        </p:nvSpPr>
        <p:spPr/>
        <p:txBody>
          <a:bodyPr/>
          <a:lstStyle/>
          <a:p>
            <a:fld id="{3B048AC8-D41E-4C7B-8EE3-A52489AA1F05}" type="slidenum">
              <a:rPr lang="en-US" smtClean="0"/>
              <a:pPr/>
              <a:t>25</a:t>
            </a:fld>
            <a:endParaRPr lang="en-US"/>
          </a:p>
        </p:txBody>
      </p:sp>
      <p:sp>
        <p:nvSpPr>
          <p:cNvPr id="6" name="Footer Placeholder 5"/>
          <p:cNvSpPr>
            <a:spLocks noGrp="1"/>
          </p:cNvSpPr>
          <p:nvPr>
            <p:ph type="ftr" sz="quarter" idx="12"/>
            <p:custDataLst>
              <p:tags r:id="rId3"/>
            </p:custDataLst>
          </p:nvPr>
        </p:nvSpPr>
        <p:spPr/>
        <p:txBody>
          <a:bodyPr/>
          <a:lstStyle/>
          <a:p>
            <a:r>
              <a:rPr lang="en-US" smtClean="0"/>
              <a:t>Sophomoric Parallelism and Concurrency, Lecture 1</a:t>
            </a:r>
            <a:endParaRPr lang="en-US" dirty="0"/>
          </a:p>
        </p:txBody>
      </p:sp>
      <p:sp>
        <p:nvSpPr>
          <p:cNvPr id="7" name="Rectangle 3"/>
          <p:cNvSpPr txBox="1">
            <a:spLocks noChangeArrowheads="1"/>
          </p:cNvSpPr>
          <p:nvPr>
            <p:custDataLst>
              <p:tags r:id="rId4"/>
            </p:custDataLst>
          </p:nvPr>
        </p:nvSpPr>
        <p:spPr bwMode="auto">
          <a:xfrm>
            <a:off x="76200" y="98286"/>
            <a:ext cx="8991600" cy="4930914"/>
          </a:xfrm>
          <a:prstGeom prst="rect">
            <a:avLst/>
          </a:prstGeom>
          <a:solidFill>
            <a:srgbClr val="FFFF99"/>
          </a:solidFill>
          <a:ln w="9525">
            <a:noFill/>
            <a:miter lim="800000"/>
            <a:headEnd/>
            <a:tailEnd/>
          </a:ln>
          <a:effectLst/>
        </p:spPr>
        <p:txBody>
          <a:bodyPr vert="horz" wrap="square" lIns="91440" tIns="45720" rIns="91440" bIns="45720" numCol="1" anchor="t" anchorCtr="0" compatLnSpc="1">
            <a:prstTxWarp prst="textNoShape">
              <a:avLst/>
            </a:prstTxWarp>
          </a:bodyPr>
          <a:lstStyle/>
          <a:p>
            <a:pPr>
              <a:lnSpc>
                <a:spcPts val="1800"/>
              </a:lnSpc>
              <a:buNone/>
            </a:pPr>
            <a:r>
              <a:rPr lang="en-CA" sz="2000" dirty="0">
                <a:latin typeface="Courier New" pitchFamily="49" charset="0"/>
                <a:cs typeface="Courier New" pitchFamily="49" charset="0"/>
              </a:rPr>
              <a:t>void </a:t>
            </a:r>
            <a:r>
              <a:rPr lang="en-CA" sz="2000" dirty="0" err="1" smtClean="0">
                <a:solidFill>
                  <a:srgbClr val="119F33"/>
                </a:solidFill>
                <a:latin typeface="Courier New" pitchFamily="49" charset="0"/>
                <a:cs typeface="Courier New" pitchFamily="49" charset="0"/>
              </a:rPr>
              <a:t>cmp_helper</a:t>
            </a:r>
            <a:r>
              <a:rPr lang="en-CA" sz="2000" dirty="0" smtClean="0">
                <a:latin typeface="Courier New" pitchFamily="49" charset="0"/>
                <a:cs typeface="Courier New" pitchFamily="49" charset="0"/>
              </a:rPr>
              <a:t>(</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result</a:t>
            </a: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array</a:t>
            </a:r>
            <a:r>
              <a:rPr lang="en-CA" sz="2000" dirty="0">
                <a:latin typeface="Courier New" pitchFamily="49" charset="0"/>
                <a:cs typeface="Courier New" pitchFamily="49" charset="0"/>
              </a:rPr>
              <a:t>[],</a:t>
            </a:r>
          </a:p>
          <a:p>
            <a:pPr>
              <a:lnSpc>
                <a:spcPts val="1800"/>
              </a:lnSpc>
              <a:buNone/>
            </a:pPr>
            <a:r>
              <a:rPr lang="en-CA" sz="2000" dirty="0">
                <a:latin typeface="Courier New" pitchFamily="49" charset="0"/>
                <a:cs typeface="Courier New" pitchFamily="49" charset="0"/>
              </a:rPr>
              <a:t>		</a:t>
            </a:r>
            <a:r>
              <a:rPr lang="en-CA" sz="2000" dirty="0" smtClean="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lo</a:t>
            </a: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hi</a:t>
            </a: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target</a:t>
            </a:r>
            <a:r>
              <a:rPr lang="en-CA" sz="2000" dirty="0">
                <a:latin typeface="Courier New" pitchFamily="49" charset="0"/>
                <a:cs typeface="Courier New" pitchFamily="49" charset="0"/>
              </a:rPr>
              <a:t>) {</a:t>
            </a:r>
          </a:p>
          <a:p>
            <a:pPr>
              <a:lnSpc>
                <a:spcPts val="1800"/>
              </a:lnSpc>
              <a:buNone/>
            </a:pPr>
            <a:r>
              <a:rPr lang="en-CA" sz="2000" dirty="0">
                <a:latin typeface="Courier New" pitchFamily="49" charset="0"/>
                <a:cs typeface="Courier New" pitchFamily="49" charset="0"/>
              </a:rPr>
              <a:t>  *result = </a:t>
            </a:r>
            <a:r>
              <a:rPr lang="en-CA" sz="2000" dirty="0" err="1">
                <a:latin typeface="Courier New" pitchFamily="49" charset="0"/>
                <a:cs typeface="Courier New" pitchFamily="49" charset="0"/>
              </a:rPr>
              <a:t>count_matches</a:t>
            </a:r>
            <a:r>
              <a:rPr lang="en-CA" sz="2000" dirty="0">
                <a:latin typeface="Courier New" pitchFamily="49" charset="0"/>
                <a:cs typeface="Courier New" pitchFamily="49" charset="0"/>
              </a:rPr>
              <a:t>(array + lo, hi - lo, target);</a:t>
            </a:r>
          </a:p>
          <a:p>
            <a:pPr>
              <a:lnSpc>
                <a:spcPts val="1800"/>
              </a:lnSpc>
              <a:buNone/>
            </a:pPr>
            <a:r>
              <a:rPr lang="en-CA" sz="2000" dirty="0">
                <a:latin typeface="Courier New" pitchFamily="49" charset="0"/>
                <a:cs typeface="Courier New" pitchFamily="49" charset="0"/>
              </a:rPr>
              <a:t>}</a:t>
            </a:r>
          </a:p>
          <a:p>
            <a:pPr>
              <a:lnSpc>
                <a:spcPts val="1800"/>
              </a:lnSpc>
              <a:buNone/>
            </a:pPr>
            <a:endParaRPr lang="en-CA" sz="2000" dirty="0" smtClean="0">
              <a:latin typeface="Courier New" pitchFamily="49" charset="0"/>
              <a:cs typeface="Courier New" pitchFamily="49" charset="0"/>
            </a:endParaRPr>
          </a:p>
          <a:p>
            <a:pPr>
              <a:lnSpc>
                <a:spcPts val="1800"/>
              </a:lnSpc>
              <a:buNone/>
            </a:pP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err="1" smtClean="0">
                <a:solidFill>
                  <a:srgbClr val="119F33"/>
                </a:solidFill>
                <a:latin typeface="Courier New" pitchFamily="49" charset="0"/>
                <a:cs typeface="Courier New" pitchFamily="49" charset="0"/>
              </a:rPr>
              <a:t>cm_parallel</a:t>
            </a:r>
            <a:r>
              <a:rPr lang="en-CA" sz="2000" dirty="0" smtClean="0">
                <a:latin typeface="Courier New" pitchFamily="49" charset="0"/>
                <a:cs typeface="Courier New" pitchFamily="49" charset="0"/>
              </a:rPr>
              <a:t>(</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array</a:t>
            </a: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err="1">
                <a:solidFill>
                  <a:srgbClr val="119F33"/>
                </a:solidFill>
                <a:latin typeface="Courier New" pitchFamily="49" charset="0"/>
                <a:cs typeface="Courier New" pitchFamily="49" charset="0"/>
              </a:rPr>
              <a:t>len</a:t>
            </a: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target</a:t>
            </a:r>
            <a:r>
              <a:rPr lang="en-CA" sz="2000" dirty="0">
                <a:latin typeface="Courier New" pitchFamily="49" charset="0"/>
                <a:cs typeface="Courier New" pitchFamily="49" charset="0"/>
              </a:rPr>
              <a:t>) {</a:t>
            </a:r>
          </a:p>
          <a:p>
            <a:pPr>
              <a:lnSpc>
                <a:spcPts val="1800"/>
              </a:lnSpc>
              <a:buNone/>
            </a:pPr>
            <a:r>
              <a:rPr lang="en-CA" sz="2000" dirty="0" smtClean="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err="1" smtClean="0">
                <a:solidFill>
                  <a:srgbClr val="119F33"/>
                </a:solidFill>
                <a:latin typeface="Courier New" pitchFamily="49" charset="0"/>
                <a:cs typeface="Courier New" pitchFamily="49" charset="0"/>
              </a:rPr>
              <a:t>divs</a:t>
            </a:r>
            <a:r>
              <a:rPr lang="en-CA" sz="2000" dirty="0" smtClean="0">
                <a:latin typeface="Courier New" pitchFamily="49" charset="0"/>
                <a:cs typeface="Courier New" pitchFamily="49" charset="0"/>
              </a:rPr>
              <a:t> = 4;</a:t>
            </a:r>
            <a:endParaRPr lang="en-CA" sz="2000" dirty="0">
              <a:latin typeface="Courier New" pitchFamily="49" charset="0"/>
              <a:cs typeface="Courier New" pitchFamily="49" charset="0"/>
            </a:endParaRPr>
          </a:p>
          <a:p>
            <a:pPr>
              <a:lnSpc>
                <a:spcPts val="1800"/>
              </a:lnSpc>
              <a:buNone/>
            </a:pPr>
            <a:endParaRPr lang="en-CA" sz="2000" dirty="0">
              <a:latin typeface="Courier New" pitchFamily="49" charset="0"/>
              <a:cs typeface="Courier New" pitchFamily="49" charset="0"/>
            </a:endParaRPr>
          </a:p>
          <a:p>
            <a:pPr>
              <a:lnSpc>
                <a:spcPts val="1800"/>
              </a:lnSpc>
              <a:buNone/>
            </a:pPr>
            <a:r>
              <a:rPr lang="en-CA" sz="2000" dirty="0" smtClean="0">
                <a:latin typeface="Courier New" pitchFamily="49" charset="0"/>
                <a:cs typeface="Courier New" pitchFamily="49" charset="0"/>
              </a:rPr>
              <a:t>  </a:t>
            </a:r>
            <a:r>
              <a:rPr lang="en-CA" sz="2000" dirty="0" err="1" smtClean="0">
                <a:latin typeface="Courier New" pitchFamily="49" charset="0"/>
                <a:cs typeface="Courier New" pitchFamily="49" charset="0"/>
              </a:rPr>
              <a:t>std</a:t>
            </a:r>
            <a:r>
              <a:rPr lang="en-CA" sz="2000" dirty="0">
                <a:latin typeface="Courier New" pitchFamily="49" charset="0"/>
                <a:cs typeface="Courier New" pitchFamily="49" charset="0"/>
              </a:rPr>
              <a:t>::thread </a:t>
            </a:r>
            <a:r>
              <a:rPr lang="en-CA" sz="2000" dirty="0" smtClean="0">
                <a:solidFill>
                  <a:srgbClr val="119F33"/>
                </a:solidFill>
                <a:latin typeface="Courier New" pitchFamily="49" charset="0"/>
                <a:cs typeface="Courier New" pitchFamily="49" charset="0"/>
              </a:rPr>
              <a:t>workers</a:t>
            </a:r>
            <a:r>
              <a:rPr lang="en-CA" sz="2000" dirty="0" smtClean="0">
                <a:latin typeface="Courier New" pitchFamily="49" charset="0"/>
                <a:cs typeface="Courier New" pitchFamily="49" charset="0"/>
              </a:rPr>
              <a:t>[</a:t>
            </a:r>
            <a:r>
              <a:rPr lang="en-CA" sz="2000" dirty="0" err="1" smtClean="0">
                <a:latin typeface="Courier New" pitchFamily="49" charset="0"/>
                <a:cs typeface="Courier New" pitchFamily="49" charset="0"/>
              </a:rPr>
              <a:t>divs</a:t>
            </a:r>
            <a:r>
              <a:rPr lang="en-CA" sz="2000" dirty="0" smtClean="0">
                <a:latin typeface="Courier New" pitchFamily="49" charset="0"/>
                <a:cs typeface="Courier New" pitchFamily="49" charset="0"/>
              </a:rPr>
              <a:t>]; </a:t>
            </a:r>
            <a:endParaRPr lang="en-CA" sz="2000" dirty="0">
              <a:latin typeface="Courier New" pitchFamily="49" charset="0"/>
              <a:cs typeface="Courier New" pitchFamily="49" charset="0"/>
            </a:endParaRPr>
          </a:p>
          <a:p>
            <a:pPr>
              <a:lnSpc>
                <a:spcPts val="1800"/>
              </a:lnSpc>
              <a:buNone/>
            </a:pP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smtClean="0">
                <a:solidFill>
                  <a:srgbClr val="119F33"/>
                </a:solidFill>
                <a:latin typeface="Courier New" pitchFamily="49" charset="0"/>
                <a:cs typeface="Courier New" pitchFamily="49" charset="0"/>
              </a:rPr>
              <a:t>results</a:t>
            </a:r>
            <a:r>
              <a:rPr lang="en-CA" sz="2000" dirty="0" smtClean="0">
                <a:latin typeface="Courier New" pitchFamily="49" charset="0"/>
                <a:cs typeface="Courier New" pitchFamily="49" charset="0"/>
              </a:rPr>
              <a:t>[</a:t>
            </a:r>
            <a:r>
              <a:rPr lang="en-CA" sz="2000" dirty="0" err="1" smtClean="0">
                <a:latin typeface="Courier New" pitchFamily="49" charset="0"/>
                <a:cs typeface="Courier New" pitchFamily="49" charset="0"/>
              </a:rPr>
              <a:t>divs</a:t>
            </a:r>
            <a:r>
              <a:rPr lang="en-CA" sz="2000" dirty="0" smtClean="0">
                <a:latin typeface="Courier New" pitchFamily="49" charset="0"/>
                <a:cs typeface="Courier New" pitchFamily="49" charset="0"/>
              </a:rPr>
              <a:t>];</a:t>
            </a:r>
            <a:endParaRPr lang="en-CA" sz="2000" dirty="0">
              <a:latin typeface="Courier New" pitchFamily="49" charset="0"/>
              <a:cs typeface="Courier New" pitchFamily="49" charset="0"/>
            </a:endParaRPr>
          </a:p>
          <a:p>
            <a:pPr>
              <a:lnSpc>
                <a:spcPts val="1800"/>
              </a:lnSpc>
              <a:buNone/>
            </a:pPr>
            <a:r>
              <a:rPr lang="en-CA" sz="2000" dirty="0">
                <a:latin typeface="Courier New" pitchFamily="49" charset="0"/>
                <a:cs typeface="Courier New" pitchFamily="49" charset="0"/>
              </a:rPr>
              <a:t>  </a:t>
            </a:r>
            <a:r>
              <a:rPr lang="en-CA" sz="2000" dirty="0">
                <a:solidFill>
                  <a:srgbClr val="3333CC"/>
                </a:solidFill>
                <a:latin typeface="Courier New" pitchFamily="49" charset="0"/>
                <a:cs typeface="Courier New" pitchFamily="49" charset="0"/>
              </a:rPr>
              <a:t>for</a:t>
            </a:r>
            <a:r>
              <a:rPr lang="en-CA" sz="2000" dirty="0">
                <a:latin typeface="Courier New" pitchFamily="49" charset="0"/>
                <a:cs typeface="Courier New" pitchFamily="49" charset="0"/>
              </a:rPr>
              <a:t> (</a:t>
            </a:r>
            <a:r>
              <a:rPr lang="en-CA" sz="2000" dirty="0" err="1">
                <a:latin typeface="Courier New" pitchFamily="49" charset="0"/>
                <a:cs typeface="Courier New" pitchFamily="49" charset="0"/>
              </a:rPr>
              <a:t>int</a:t>
            </a:r>
            <a:r>
              <a:rPr lang="en-CA" sz="2000" dirty="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d</a:t>
            </a:r>
            <a:r>
              <a:rPr lang="en-CA" sz="2000" dirty="0">
                <a:latin typeface="Courier New" pitchFamily="49" charset="0"/>
                <a:cs typeface="Courier New" pitchFamily="49" charset="0"/>
              </a:rPr>
              <a:t> = 0; </a:t>
            </a:r>
            <a:r>
              <a:rPr lang="en-CA" sz="2000" dirty="0" smtClean="0">
                <a:latin typeface="Courier New" pitchFamily="49" charset="0"/>
                <a:cs typeface="Courier New" pitchFamily="49" charset="0"/>
              </a:rPr>
              <a:t>d &lt; </a:t>
            </a:r>
            <a:r>
              <a:rPr lang="en-CA" sz="2000" dirty="0" err="1" smtClean="0">
                <a:latin typeface="Courier New" pitchFamily="49" charset="0"/>
                <a:cs typeface="Courier New" pitchFamily="49" charset="0"/>
              </a:rPr>
              <a:t>divs</a:t>
            </a:r>
            <a:r>
              <a:rPr lang="en-CA" sz="2000" dirty="0" smtClean="0">
                <a:latin typeface="Courier New" pitchFamily="49" charset="0"/>
                <a:cs typeface="Courier New" pitchFamily="49" charset="0"/>
              </a:rPr>
              <a:t>; </a:t>
            </a:r>
            <a:r>
              <a:rPr lang="en-CA" sz="2000" dirty="0">
                <a:latin typeface="Courier New" pitchFamily="49" charset="0"/>
                <a:cs typeface="Courier New" pitchFamily="49" charset="0"/>
              </a:rPr>
              <a:t>d</a:t>
            </a:r>
            <a:r>
              <a:rPr lang="en-CA" sz="2000" dirty="0" smtClean="0">
                <a:latin typeface="Courier New" pitchFamily="49" charset="0"/>
                <a:cs typeface="Courier New" pitchFamily="49" charset="0"/>
              </a:rPr>
              <a:t>++)</a:t>
            </a:r>
          </a:p>
          <a:p>
            <a:pPr>
              <a:lnSpc>
                <a:spcPts val="1800"/>
              </a:lnSpc>
              <a:buNone/>
            </a:pPr>
            <a:r>
              <a:rPr lang="en-CA" sz="2000" dirty="0" smtClean="0">
                <a:latin typeface="Courier New" pitchFamily="49" charset="0"/>
                <a:cs typeface="Courier New" pitchFamily="49" charset="0"/>
              </a:rPr>
              <a:t>    workers[d</a:t>
            </a:r>
            <a:r>
              <a:rPr lang="en-CA" sz="2000" dirty="0">
                <a:latin typeface="Courier New" pitchFamily="49" charset="0"/>
                <a:cs typeface="Courier New" pitchFamily="49" charset="0"/>
              </a:rPr>
              <a:t>] = </a:t>
            </a:r>
            <a:r>
              <a:rPr lang="en-CA" sz="2000" dirty="0" err="1" smtClean="0">
                <a:latin typeface="Courier New" pitchFamily="49" charset="0"/>
                <a:cs typeface="Courier New" pitchFamily="49" charset="0"/>
              </a:rPr>
              <a:t>std</a:t>
            </a:r>
            <a:r>
              <a:rPr lang="en-CA" sz="2000" dirty="0">
                <a:latin typeface="Courier New" pitchFamily="49" charset="0"/>
                <a:cs typeface="Courier New" pitchFamily="49" charset="0"/>
              </a:rPr>
              <a:t>::thread</a:t>
            </a:r>
            <a:r>
              <a:rPr lang="en-CA" sz="2000" dirty="0" smtClean="0">
                <a:latin typeface="Courier New" pitchFamily="49" charset="0"/>
                <a:cs typeface="Courier New" pitchFamily="49" charset="0"/>
              </a:rPr>
              <a:t>(&amp;</a:t>
            </a:r>
            <a:r>
              <a:rPr lang="en-CA" sz="2000" dirty="0" err="1" smtClean="0">
                <a:latin typeface="Courier New" pitchFamily="49" charset="0"/>
                <a:cs typeface="Courier New" pitchFamily="49" charset="0"/>
              </a:rPr>
              <a:t>cmp_helper</a:t>
            </a:r>
            <a:r>
              <a:rPr lang="en-CA" sz="2000" dirty="0" smtClean="0">
                <a:latin typeface="Courier New" pitchFamily="49" charset="0"/>
                <a:cs typeface="Courier New" pitchFamily="49" charset="0"/>
              </a:rPr>
              <a:t>,</a:t>
            </a:r>
            <a:br>
              <a:rPr lang="en-CA" sz="2000" dirty="0" smtClean="0">
                <a:latin typeface="Courier New" pitchFamily="49" charset="0"/>
                <a:cs typeface="Courier New" pitchFamily="49" charset="0"/>
              </a:rPr>
            </a:br>
            <a:r>
              <a:rPr lang="en-CA" sz="2000" dirty="0" smtClean="0">
                <a:latin typeface="Courier New" pitchFamily="49" charset="0"/>
                <a:cs typeface="Courier New" pitchFamily="49" charset="0"/>
              </a:rPr>
              <a:t>      &amp;</a:t>
            </a:r>
            <a:r>
              <a:rPr lang="en-CA" sz="2000" dirty="0">
                <a:latin typeface="Courier New" pitchFamily="49" charset="0"/>
                <a:cs typeface="Courier New" pitchFamily="49" charset="0"/>
              </a:rPr>
              <a:t>results[d], array, </a:t>
            </a:r>
            <a:r>
              <a:rPr lang="en-CA" sz="2000" dirty="0" smtClean="0">
                <a:latin typeface="Courier New" pitchFamily="49" charset="0"/>
                <a:cs typeface="Courier New" pitchFamily="49" charset="0"/>
              </a:rPr>
              <a:t>(</a:t>
            </a:r>
            <a:r>
              <a:rPr lang="en-CA" sz="2000" dirty="0">
                <a:latin typeface="Courier New" pitchFamily="49" charset="0"/>
                <a:cs typeface="Courier New" pitchFamily="49" charset="0"/>
              </a:rPr>
              <a:t>d*</a:t>
            </a:r>
            <a:r>
              <a:rPr lang="en-CA" sz="2000" dirty="0" err="1">
                <a:latin typeface="Courier New" pitchFamily="49" charset="0"/>
                <a:cs typeface="Courier New" pitchFamily="49" charset="0"/>
              </a:rPr>
              <a:t>len</a:t>
            </a:r>
            <a:r>
              <a:rPr lang="en-CA" sz="2000" dirty="0">
                <a:latin typeface="Courier New" pitchFamily="49" charset="0"/>
                <a:cs typeface="Courier New" pitchFamily="49" charset="0"/>
              </a:rPr>
              <a:t>)/divisions, </a:t>
            </a:r>
            <a:r>
              <a:rPr lang="en-CA" sz="2000" dirty="0" smtClean="0">
                <a:latin typeface="Courier New" pitchFamily="49" charset="0"/>
                <a:cs typeface="Courier New" pitchFamily="49" charset="0"/>
              </a:rPr>
              <a:t/>
            </a:r>
            <a:br>
              <a:rPr lang="en-CA" sz="2000" dirty="0" smtClean="0">
                <a:latin typeface="Courier New" pitchFamily="49" charset="0"/>
                <a:cs typeface="Courier New" pitchFamily="49" charset="0"/>
              </a:rPr>
            </a:br>
            <a:r>
              <a:rPr lang="en-CA" sz="2000" dirty="0" smtClean="0">
                <a:latin typeface="Courier New" pitchFamily="49" charset="0"/>
                <a:cs typeface="Courier New" pitchFamily="49" charset="0"/>
              </a:rPr>
              <a:t>      ((</a:t>
            </a:r>
            <a:r>
              <a:rPr lang="en-CA" sz="2000" dirty="0">
                <a:latin typeface="Courier New" pitchFamily="49" charset="0"/>
                <a:cs typeface="Courier New" pitchFamily="49" charset="0"/>
              </a:rPr>
              <a:t>d+1)*</a:t>
            </a:r>
            <a:r>
              <a:rPr lang="en-CA" sz="2000" dirty="0" err="1">
                <a:latin typeface="Courier New" pitchFamily="49" charset="0"/>
                <a:cs typeface="Courier New" pitchFamily="49" charset="0"/>
              </a:rPr>
              <a:t>len</a:t>
            </a:r>
            <a:r>
              <a:rPr lang="en-CA" sz="2000" dirty="0">
                <a:latin typeface="Courier New" pitchFamily="49" charset="0"/>
                <a:cs typeface="Courier New" pitchFamily="49" charset="0"/>
              </a:rPr>
              <a:t>)/divisions, target</a:t>
            </a:r>
            <a:r>
              <a:rPr lang="en-CA" sz="2000" dirty="0" smtClean="0">
                <a:latin typeface="Courier New" pitchFamily="49" charset="0"/>
                <a:cs typeface="Courier New" pitchFamily="49" charset="0"/>
              </a:rPr>
              <a:t>);</a:t>
            </a:r>
          </a:p>
          <a:p>
            <a:pPr>
              <a:lnSpc>
                <a:spcPts val="1800"/>
              </a:lnSpc>
              <a:buNone/>
            </a:pPr>
            <a:endParaRPr lang="en-CA" sz="2000" dirty="0">
              <a:latin typeface="Courier New" pitchFamily="49" charset="0"/>
              <a:cs typeface="Courier New" pitchFamily="49" charset="0"/>
            </a:endParaRPr>
          </a:p>
          <a:p>
            <a:pPr>
              <a:lnSpc>
                <a:spcPts val="1800"/>
              </a:lnSpc>
              <a:buNone/>
            </a:pP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matches</a:t>
            </a:r>
            <a:r>
              <a:rPr lang="en-CA" sz="2000" dirty="0">
                <a:latin typeface="Courier New" pitchFamily="49" charset="0"/>
                <a:cs typeface="Courier New" pitchFamily="49" charset="0"/>
              </a:rPr>
              <a:t> = 0;</a:t>
            </a:r>
          </a:p>
          <a:p>
            <a:pPr>
              <a:lnSpc>
                <a:spcPts val="1800"/>
              </a:lnSpc>
              <a:buNone/>
            </a:pPr>
            <a:r>
              <a:rPr lang="en-CA" sz="2000" dirty="0">
                <a:latin typeface="Courier New" pitchFamily="49" charset="0"/>
                <a:cs typeface="Courier New" pitchFamily="49" charset="0"/>
              </a:rPr>
              <a:t>  </a:t>
            </a:r>
            <a:r>
              <a:rPr lang="en-CA" sz="2000" dirty="0">
                <a:solidFill>
                  <a:srgbClr val="3333CC"/>
                </a:solidFill>
                <a:latin typeface="Courier New" pitchFamily="49" charset="0"/>
                <a:cs typeface="Courier New" pitchFamily="49" charset="0"/>
              </a:rPr>
              <a:t>for</a:t>
            </a:r>
            <a:r>
              <a:rPr lang="en-CA" sz="2000" dirty="0">
                <a:latin typeface="Courier New" pitchFamily="49" charset="0"/>
                <a:cs typeface="Courier New" pitchFamily="49" charset="0"/>
              </a:rPr>
              <a:t> (</a:t>
            </a:r>
            <a:r>
              <a:rPr lang="en-CA" sz="2000" dirty="0" err="1">
                <a:latin typeface="Courier New" pitchFamily="49" charset="0"/>
                <a:cs typeface="Courier New" pitchFamily="49" charset="0"/>
              </a:rPr>
              <a:t>int</a:t>
            </a:r>
            <a:r>
              <a:rPr lang="en-CA" sz="2000" dirty="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d</a:t>
            </a:r>
            <a:r>
              <a:rPr lang="en-CA" sz="2000" dirty="0">
                <a:latin typeface="Courier New" pitchFamily="49" charset="0"/>
                <a:cs typeface="Courier New" pitchFamily="49" charset="0"/>
              </a:rPr>
              <a:t> = 0; d &lt; </a:t>
            </a:r>
            <a:r>
              <a:rPr lang="en-CA" sz="2000" dirty="0" err="1" smtClean="0">
                <a:latin typeface="Courier New" pitchFamily="49" charset="0"/>
                <a:cs typeface="Courier New" pitchFamily="49" charset="0"/>
              </a:rPr>
              <a:t>divs</a:t>
            </a:r>
            <a:r>
              <a:rPr lang="en-CA" sz="2000" dirty="0" smtClean="0">
                <a:latin typeface="Courier New" pitchFamily="49" charset="0"/>
                <a:cs typeface="Courier New" pitchFamily="49" charset="0"/>
              </a:rPr>
              <a:t>; </a:t>
            </a:r>
            <a:r>
              <a:rPr lang="en-CA" sz="2000" dirty="0">
                <a:latin typeface="Courier New" pitchFamily="49" charset="0"/>
                <a:cs typeface="Courier New" pitchFamily="49" charset="0"/>
              </a:rPr>
              <a:t>d</a:t>
            </a:r>
            <a:r>
              <a:rPr lang="en-CA" sz="2000" dirty="0" smtClean="0">
                <a:latin typeface="Courier New" pitchFamily="49" charset="0"/>
                <a:cs typeface="Courier New" pitchFamily="49" charset="0"/>
              </a:rPr>
              <a:t>++)</a:t>
            </a:r>
            <a:endParaRPr lang="en-CA" sz="2000" dirty="0">
              <a:latin typeface="Courier New" pitchFamily="49" charset="0"/>
              <a:cs typeface="Courier New" pitchFamily="49" charset="0"/>
            </a:endParaRPr>
          </a:p>
          <a:p>
            <a:pPr>
              <a:lnSpc>
                <a:spcPts val="1800"/>
              </a:lnSpc>
              <a:buNone/>
            </a:pPr>
            <a:r>
              <a:rPr lang="en-CA" sz="2000" dirty="0" smtClean="0">
                <a:latin typeface="Courier New" pitchFamily="49" charset="0"/>
                <a:cs typeface="Courier New" pitchFamily="49" charset="0"/>
              </a:rPr>
              <a:t>    matches </a:t>
            </a:r>
            <a:r>
              <a:rPr lang="en-CA" sz="2000" dirty="0">
                <a:latin typeface="Courier New" pitchFamily="49" charset="0"/>
                <a:cs typeface="Courier New" pitchFamily="49" charset="0"/>
              </a:rPr>
              <a:t>+= </a:t>
            </a:r>
            <a:r>
              <a:rPr lang="en-CA" sz="2000" dirty="0" smtClean="0">
                <a:latin typeface="Courier New" pitchFamily="49" charset="0"/>
                <a:cs typeface="Courier New" pitchFamily="49" charset="0"/>
              </a:rPr>
              <a:t>results[d];</a:t>
            </a:r>
            <a:endParaRPr lang="en-CA" sz="2000" dirty="0">
              <a:latin typeface="Courier New" pitchFamily="49" charset="0"/>
              <a:cs typeface="Courier New" pitchFamily="49" charset="0"/>
            </a:endParaRPr>
          </a:p>
          <a:p>
            <a:pPr>
              <a:lnSpc>
                <a:spcPts val="1800"/>
              </a:lnSpc>
              <a:buNone/>
            </a:pPr>
            <a:endParaRPr lang="en-CA" sz="2000" dirty="0">
              <a:latin typeface="Courier New" pitchFamily="49" charset="0"/>
              <a:cs typeface="Courier New" pitchFamily="49" charset="0"/>
            </a:endParaRPr>
          </a:p>
          <a:p>
            <a:pPr>
              <a:lnSpc>
                <a:spcPts val="1800"/>
              </a:lnSpc>
              <a:buNone/>
            </a:pPr>
            <a:r>
              <a:rPr lang="en-CA" sz="2000" dirty="0" smtClean="0">
                <a:latin typeface="Courier New" pitchFamily="49" charset="0"/>
                <a:cs typeface="Courier New" pitchFamily="49" charset="0"/>
              </a:rPr>
              <a:t>  </a:t>
            </a:r>
            <a:r>
              <a:rPr lang="en-CA" sz="2000" dirty="0" smtClean="0">
                <a:solidFill>
                  <a:srgbClr val="3333CC"/>
                </a:solidFill>
                <a:latin typeface="Courier New" pitchFamily="49" charset="0"/>
                <a:cs typeface="Courier New" pitchFamily="49" charset="0"/>
              </a:rPr>
              <a:t>return</a:t>
            </a:r>
            <a:r>
              <a:rPr lang="en-CA" sz="2000" dirty="0" smtClean="0">
                <a:latin typeface="Courier New" pitchFamily="49" charset="0"/>
                <a:cs typeface="Courier New" pitchFamily="49" charset="0"/>
              </a:rPr>
              <a:t> </a:t>
            </a:r>
            <a:r>
              <a:rPr lang="en-CA" sz="2000" dirty="0">
                <a:latin typeface="Courier New" pitchFamily="49" charset="0"/>
                <a:cs typeface="Courier New" pitchFamily="49" charset="0"/>
              </a:rPr>
              <a:t>matches;</a:t>
            </a:r>
          </a:p>
          <a:p>
            <a:pPr>
              <a:lnSpc>
                <a:spcPts val="1800"/>
              </a:lnSpc>
              <a:buNone/>
            </a:pPr>
            <a:r>
              <a:rPr lang="en-CA" sz="2000" dirty="0">
                <a:latin typeface="Courier New" pitchFamily="49" charset="0"/>
                <a:cs typeface="Courier New" pitchFamily="49" charset="0"/>
              </a:rPr>
              <a:t>}</a:t>
            </a:r>
          </a:p>
        </p:txBody>
      </p:sp>
      <p:sp>
        <p:nvSpPr>
          <p:cNvPr id="4" name="Rectangle 3"/>
          <p:cNvSpPr/>
          <p:nvPr>
            <p:custDataLst>
              <p:tags r:id="rId5"/>
            </p:custDataLst>
          </p:nvPr>
        </p:nvSpPr>
        <p:spPr>
          <a:xfrm>
            <a:off x="152400" y="5223808"/>
            <a:ext cx="8915400" cy="1200329"/>
          </a:xfrm>
          <a:prstGeom prst="rect">
            <a:avLst/>
          </a:prstGeom>
        </p:spPr>
        <p:txBody>
          <a:bodyPr wrap="square">
            <a:spAutoFit/>
          </a:bodyPr>
          <a:lstStyle/>
          <a:p>
            <a:pPr marL="0" indent="0">
              <a:buNone/>
            </a:pPr>
            <a:r>
              <a:rPr lang="en-US" dirty="0" smtClean="0"/>
              <a:t>Now, let’s run it.</a:t>
            </a:r>
          </a:p>
          <a:p>
            <a:pPr marL="0" indent="0">
              <a:buNone/>
            </a:pPr>
            <a:endParaRPr lang="en-US" dirty="0"/>
          </a:p>
          <a:p>
            <a:pPr marL="0" indent="0">
              <a:buNone/>
            </a:pPr>
            <a:r>
              <a:rPr lang="en-US" dirty="0" smtClean="0">
                <a:solidFill>
                  <a:srgbClr val="FF0000"/>
                </a:solidFill>
              </a:rPr>
              <a:t>KABOOM!</a:t>
            </a:r>
            <a:r>
              <a:rPr lang="en-US" dirty="0" smtClean="0"/>
              <a:t>  What happens, and how do we fix it?</a:t>
            </a:r>
          </a:p>
        </p:txBody>
      </p:sp>
    </p:spTree>
    <p:extLst>
      <p:ext uri="{BB962C8B-B14F-4D97-AF65-F5344CB8AC3E}">
        <p14:creationId xmlns:p14="http://schemas.microsoft.com/office/powerpoint/2010/main" val="58969651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5800" y="228600"/>
            <a:ext cx="7772400" cy="1143000"/>
          </a:xfrm>
        </p:spPr>
        <p:txBody>
          <a:bodyPr/>
          <a:lstStyle/>
          <a:p>
            <a:r>
              <a:rPr lang="en-US" dirty="0" smtClean="0"/>
              <a:t>Fork/Join Parallelism</a:t>
            </a:r>
            <a:endParaRPr lang="en-US" dirty="0"/>
          </a:p>
        </p:txBody>
      </p:sp>
      <p:sp>
        <p:nvSpPr>
          <p:cNvPr id="3" name="Content Placeholder 2"/>
          <p:cNvSpPr>
            <a:spLocks noGrp="1"/>
          </p:cNvSpPr>
          <p:nvPr>
            <p:ph idx="1"/>
            <p:custDataLst>
              <p:tags r:id="rId2"/>
            </p:custDataLst>
          </p:nvPr>
        </p:nvSpPr>
        <p:spPr>
          <a:xfrm>
            <a:off x="685800" y="1371600"/>
            <a:ext cx="8077200" cy="4800600"/>
          </a:xfrm>
        </p:spPr>
        <p:txBody>
          <a:bodyPr/>
          <a:lstStyle/>
          <a:p>
            <a:pPr marL="0" indent="0">
              <a:buNone/>
            </a:pPr>
            <a:r>
              <a:rPr lang="en-US" b="1" dirty="0" err="1" smtClean="0">
                <a:latin typeface="Courier New" pitchFamily="49" charset="0"/>
                <a:cs typeface="Courier New" pitchFamily="49" charset="0"/>
              </a:rPr>
              <a:t>std</a:t>
            </a:r>
            <a:r>
              <a:rPr lang="en-US" b="1" dirty="0" smtClean="0">
                <a:latin typeface="Courier New" pitchFamily="49" charset="0"/>
                <a:cs typeface="Courier New" pitchFamily="49" charset="0"/>
              </a:rPr>
              <a:t>::thread</a:t>
            </a:r>
            <a:r>
              <a:rPr lang="en-US" dirty="0" smtClean="0"/>
              <a:t> defines methods you could not implement on your own</a:t>
            </a:r>
          </a:p>
          <a:p>
            <a:pPr lvl="1"/>
            <a:r>
              <a:rPr lang="en-US" b="1" dirty="0" smtClean="0"/>
              <a:t>The constructor calls its argument </a:t>
            </a:r>
            <a:r>
              <a:rPr lang="en-US" b="1" i="1" dirty="0" smtClean="0"/>
              <a:t>in a new thread</a:t>
            </a:r>
            <a:r>
              <a:rPr lang="en-US" b="1" dirty="0" smtClean="0"/>
              <a:t> (</a:t>
            </a:r>
            <a:r>
              <a:rPr lang="en-US" b="1" dirty="0" smtClean="0">
                <a:solidFill>
                  <a:srgbClr val="0070C0"/>
                </a:solidFill>
              </a:rPr>
              <a:t>forks</a:t>
            </a:r>
            <a:r>
              <a:rPr lang="en-US" b="1" dirty="0" smtClean="0"/>
              <a:t>)</a:t>
            </a:r>
            <a:endParaRPr lang="en-US" b="1" i="1" dirty="0" smtClean="0"/>
          </a:p>
          <a:p>
            <a:pPr marL="0" indent="0">
              <a:buNone/>
            </a:pPr>
            <a:endParaRPr lang="en-US" dirty="0">
              <a:latin typeface="+mj-lt"/>
              <a:cs typeface="Courier New" pitchFamily="49" charset="0"/>
            </a:endParaRPr>
          </a:p>
          <a:p>
            <a:pPr marL="0" indent="0">
              <a:buNone/>
            </a:pPr>
            <a:endParaRPr lang="en-US" dirty="0" smtClean="0">
              <a:latin typeface="+mj-lt"/>
              <a:cs typeface="Courier New" pitchFamily="49" charset="0"/>
            </a:endParaRPr>
          </a:p>
          <a:p>
            <a:pPr marL="0" indent="0">
              <a:buNone/>
            </a:pPr>
            <a:endParaRPr lang="en-US" dirty="0">
              <a:latin typeface="+mj-lt"/>
              <a:cs typeface="Courier New" pitchFamily="49" charset="0"/>
            </a:endParaRPr>
          </a:p>
          <a:p>
            <a:pPr marL="0" indent="0">
              <a:buNone/>
            </a:pPr>
            <a:endParaRPr lang="en-US" dirty="0" smtClean="0">
              <a:latin typeface="+mj-lt"/>
              <a:cs typeface="Courier New" pitchFamily="49" charset="0"/>
            </a:endParaRPr>
          </a:p>
          <a:p>
            <a:pPr marL="0" indent="0">
              <a:buNone/>
            </a:pPr>
            <a:endParaRPr lang="en-US" dirty="0" smtClean="0">
              <a:latin typeface="+mj-lt"/>
              <a:cs typeface="Courier New" pitchFamily="49" charset="0"/>
            </a:endParaRPr>
          </a:p>
        </p:txBody>
      </p:sp>
      <p:sp>
        <p:nvSpPr>
          <p:cNvPr id="5" name="Slide Number Placeholder 4"/>
          <p:cNvSpPr>
            <a:spLocks noGrp="1"/>
          </p:cNvSpPr>
          <p:nvPr>
            <p:ph type="sldNum" sz="quarter" idx="11"/>
            <p:custDataLst>
              <p:tags r:id="rId3"/>
            </p:custDataLst>
          </p:nvPr>
        </p:nvSpPr>
        <p:spPr/>
        <p:txBody>
          <a:bodyPr/>
          <a:lstStyle/>
          <a:p>
            <a:fld id="{3B048AC8-D41E-4C7B-8EE3-A52489AA1F05}" type="slidenum">
              <a:rPr lang="en-US" smtClean="0"/>
              <a:pPr/>
              <a:t>26</a:t>
            </a:fld>
            <a:endParaRPr lang="en-US"/>
          </a:p>
        </p:txBody>
      </p:sp>
      <p:sp>
        <p:nvSpPr>
          <p:cNvPr id="6" name="Footer Placeholder 5"/>
          <p:cNvSpPr>
            <a:spLocks noGrp="1"/>
          </p:cNvSpPr>
          <p:nvPr>
            <p:ph type="ftr" sz="quarter" idx="12"/>
            <p:custDataLst>
              <p:tags r:id="rId4"/>
            </p:custDataLst>
          </p:nvPr>
        </p:nvSpPr>
        <p:spPr/>
        <p:txBody>
          <a:bodyPr/>
          <a:lstStyle/>
          <a:p>
            <a:r>
              <a:rPr lang="en-US" smtClean="0"/>
              <a:t>Sophomoric Parallelism and Concurrency, Lecture 1</a:t>
            </a:r>
            <a:endParaRPr lang="en-US"/>
          </a:p>
        </p:txBody>
      </p:sp>
      <p:cxnSp>
        <p:nvCxnSpPr>
          <p:cNvPr id="7" name="Straight Arrow Connector 6"/>
          <p:cNvCxnSpPr/>
          <p:nvPr>
            <p:custDataLst>
              <p:tags r:id="rId5"/>
            </p:custDataLst>
          </p:nvPr>
        </p:nvCxnSpPr>
        <p:spPr bwMode="auto">
          <a:xfrm>
            <a:off x="4114800" y="2971800"/>
            <a:ext cx="0" cy="609600"/>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5800" y="228600"/>
            <a:ext cx="7772400" cy="1143000"/>
          </a:xfrm>
        </p:spPr>
        <p:txBody>
          <a:bodyPr/>
          <a:lstStyle/>
          <a:p>
            <a:r>
              <a:rPr lang="en-US" dirty="0"/>
              <a:t>Fork/Join Parallelism</a:t>
            </a:r>
          </a:p>
        </p:txBody>
      </p:sp>
      <p:sp>
        <p:nvSpPr>
          <p:cNvPr id="3" name="Content Placeholder 2"/>
          <p:cNvSpPr>
            <a:spLocks noGrp="1"/>
          </p:cNvSpPr>
          <p:nvPr>
            <p:ph idx="1"/>
            <p:custDataLst>
              <p:tags r:id="rId2"/>
            </p:custDataLst>
          </p:nvPr>
        </p:nvSpPr>
        <p:spPr>
          <a:xfrm>
            <a:off x="685800" y="1371600"/>
            <a:ext cx="8077200" cy="4800600"/>
          </a:xfrm>
        </p:spPr>
        <p:txBody>
          <a:bodyPr/>
          <a:lstStyle/>
          <a:p>
            <a:pPr marL="0" indent="0">
              <a:buNone/>
            </a:pPr>
            <a:r>
              <a:rPr lang="en-US" b="1" dirty="0" err="1" smtClean="0">
                <a:latin typeface="Courier New" pitchFamily="49" charset="0"/>
                <a:cs typeface="Courier New" pitchFamily="49" charset="0"/>
              </a:rPr>
              <a:t>std</a:t>
            </a:r>
            <a:r>
              <a:rPr lang="en-US" b="1" dirty="0" smtClean="0">
                <a:latin typeface="Courier New" pitchFamily="49" charset="0"/>
                <a:cs typeface="Courier New" pitchFamily="49" charset="0"/>
              </a:rPr>
              <a:t>::thread</a:t>
            </a:r>
            <a:r>
              <a:rPr lang="en-US" dirty="0" smtClean="0"/>
              <a:t> defines methods you could not implement on your own</a:t>
            </a:r>
          </a:p>
          <a:p>
            <a:pPr lvl="1"/>
            <a:r>
              <a:rPr lang="en-US" b="1" dirty="0" smtClean="0"/>
              <a:t>The constructor calls its argument </a:t>
            </a:r>
            <a:r>
              <a:rPr lang="en-US" b="1" i="1" dirty="0" smtClean="0"/>
              <a:t>in a new thread</a:t>
            </a:r>
            <a:r>
              <a:rPr lang="en-US" b="1" dirty="0" smtClean="0"/>
              <a:t> (</a:t>
            </a:r>
            <a:r>
              <a:rPr lang="en-US" b="1" dirty="0" smtClean="0">
                <a:solidFill>
                  <a:srgbClr val="0070C0"/>
                </a:solidFill>
              </a:rPr>
              <a:t>forks</a:t>
            </a:r>
            <a:r>
              <a:rPr lang="en-US" b="1" dirty="0" smtClean="0"/>
              <a:t>)</a:t>
            </a:r>
            <a:endParaRPr lang="en-US" b="1" i="1" dirty="0" smtClean="0"/>
          </a:p>
          <a:p>
            <a:pPr marL="0" indent="0">
              <a:buNone/>
            </a:pPr>
            <a:endParaRPr lang="en-US" dirty="0">
              <a:latin typeface="+mj-lt"/>
              <a:cs typeface="Courier New" pitchFamily="49" charset="0"/>
            </a:endParaRPr>
          </a:p>
          <a:p>
            <a:pPr marL="0" indent="0">
              <a:buNone/>
            </a:pPr>
            <a:endParaRPr lang="en-US" dirty="0" smtClean="0">
              <a:latin typeface="+mj-lt"/>
              <a:cs typeface="Courier New" pitchFamily="49" charset="0"/>
            </a:endParaRPr>
          </a:p>
          <a:p>
            <a:pPr marL="0" indent="0">
              <a:buNone/>
            </a:pPr>
            <a:endParaRPr lang="en-US" dirty="0">
              <a:latin typeface="+mj-lt"/>
              <a:cs typeface="Courier New" pitchFamily="49" charset="0"/>
            </a:endParaRPr>
          </a:p>
          <a:p>
            <a:pPr marL="0" indent="0">
              <a:buNone/>
            </a:pPr>
            <a:endParaRPr lang="en-US" dirty="0" smtClean="0">
              <a:latin typeface="+mj-lt"/>
              <a:cs typeface="Courier New" pitchFamily="49" charset="0"/>
            </a:endParaRPr>
          </a:p>
          <a:p>
            <a:pPr marL="0" indent="0">
              <a:buNone/>
            </a:pPr>
            <a:endParaRPr lang="en-US" dirty="0">
              <a:latin typeface="+mj-lt"/>
              <a:cs typeface="Courier New" pitchFamily="49" charset="0"/>
            </a:endParaRPr>
          </a:p>
          <a:p>
            <a:pPr marL="0" indent="0">
              <a:buNone/>
            </a:pPr>
            <a:endParaRPr lang="en-US" dirty="0" smtClean="0">
              <a:latin typeface="+mj-lt"/>
              <a:cs typeface="Courier New" pitchFamily="49" charset="0"/>
            </a:endParaRPr>
          </a:p>
          <a:p>
            <a:pPr marL="0" indent="0">
              <a:buNone/>
            </a:pPr>
            <a:endParaRPr lang="en-US" dirty="0" smtClean="0">
              <a:latin typeface="+mj-lt"/>
              <a:cs typeface="Courier New" pitchFamily="49" charset="0"/>
            </a:endParaRPr>
          </a:p>
        </p:txBody>
      </p:sp>
      <p:sp>
        <p:nvSpPr>
          <p:cNvPr id="5" name="Slide Number Placeholder 4"/>
          <p:cNvSpPr>
            <a:spLocks noGrp="1"/>
          </p:cNvSpPr>
          <p:nvPr>
            <p:ph type="sldNum" sz="quarter" idx="11"/>
            <p:custDataLst>
              <p:tags r:id="rId3"/>
            </p:custDataLst>
          </p:nvPr>
        </p:nvSpPr>
        <p:spPr/>
        <p:txBody>
          <a:bodyPr/>
          <a:lstStyle/>
          <a:p>
            <a:fld id="{3B048AC8-D41E-4C7B-8EE3-A52489AA1F05}" type="slidenum">
              <a:rPr lang="en-US" smtClean="0"/>
              <a:pPr/>
              <a:t>27</a:t>
            </a:fld>
            <a:endParaRPr lang="en-US"/>
          </a:p>
        </p:txBody>
      </p:sp>
      <p:sp>
        <p:nvSpPr>
          <p:cNvPr id="6" name="Footer Placeholder 5"/>
          <p:cNvSpPr>
            <a:spLocks noGrp="1"/>
          </p:cNvSpPr>
          <p:nvPr>
            <p:ph type="ftr" sz="quarter" idx="12"/>
            <p:custDataLst>
              <p:tags r:id="rId4"/>
            </p:custDataLst>
          </p:nvPr>
        </p:nvSpPr>
        <p:spPr/>
        <p:txBody>
          <a:bodyPr/>
          <a:lstStyle/>
          <a:p>
            <a:r>
              <a:rPr lang="en-US" smtClean="0"/>
              <a:t>Sophomoric Parallelism and Concurrency, Lecture 1</a:t>
            </a:r>
            <a:endParaRPr lang="en-US"/>
          </a:p>
        </p:txBody>
      </p:sp>
      <p:cxnSp>
        <p:nvCxnSpPr>
          <p:cNvPr id="7" name="Straight Arrow Connector 6"/>
          <p:cNvCxnSpPr/>
          <p:nvPr>
            <p:custDataLst>
              <p:tags r:id="rId5"/>
            </p:custDataLst>
          </p:nvPr>
        </p:nvCxnSpPr>
        <p:spPr bwMode="auto">
          <a:xfrm>
            <a:off x="4114800" y="2971800"/>
            <a:ext cx="0" cy="609600"/>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sp>
        <p:nvSpPr>
          <p:cNvPr id="8" name="Oval Callout 7"/>
          <p:cNvSpPr/>
          <p:nvPr>
            <p:custDataLst>
              <p:tags r:id="rId6"/>
            </p:custDataLst>
          </p:nvPr>
        </p:nvSpPr>
        <p:spPr bwMode="auto">
          <a:xfrm>
            <a:off x="4267200" y="2743200"/>
            <a:ext cx="1219200" cy="609600"/>
          </a:xfrm>
          <a:prstGeom prst="wedgeEllipseCallout">
            <a:avLst>
              <a:gd name="adj1" fmla="val -60119"/>
              <a:gd name="adj2" fmla="val 7678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CA" dirty="0"/>
              <a:t>f</a:t>
            </a:r>
            <a:r>
              <a:rPr kumimoji="0" lang="en-CA" sz="2400" b="1" i="0" u="none" strike="noStrike" cap="none" normalizeH="0" baseline="0" dirty="0" smtClean="0">
                <a:ln>
                  <a:noFill/>
                </a:ln>
                <a:solidFill>
                  <a:schemeClr val="tx1"/>
                </a:solidFill>
                <a:effectLst/>
                <a:latin typeface="Times New Roman" pitchFamily="18" charset="0"/>
              </a:rPr>
              <a:t>ork!</a:t>
            </a:r>
          </a:p>
        </p:txBody>
      </p:sp>
    </p:spTree>
    <p:extLst>
      <p:ext uri="{BB962C8B-B14F-4D97-AF65-F5344CB8AC3E}">
        <p14:creationId xmlns:p14="http://schemas.microsoft.com/office/powerpoint/2010/main" val="30942630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5800" y="228600"/>
            <a:ext cx="7772400" cy="1143000"/>
          </a:xfrm>
        </p:spPr>
        <p:txBody>
          <a:bodyPr/>
          <a:lstStyle/>
          <a:p>
            <a:r>
              <a:rPr lang="en-US" dirty="0"/>
              <a:t>Fork/Join Parallelism</a:t>
            </a:r>
          </a:p>
        </p:txBody>
      </p:sp>
      <p:sp>
        <p:nvSpPr>
          <p:cNvPr id="3" name="Content Placeholder 2"/>
          <p:cNvSpPr>
            <a:spLocks noGrp="1"/>
          </p:cNvSpPr>
          <p:nvPr>
            <p:ph idx="1"/>
            <p:custDataLst>
              <p:tags r:id="rId2"/>
            </p:custDataLst>
          </p:nvPr>
        </p:nvSpPr>
        <p:spPr>
          <a:xfrm>
            <a:off x="685800" y="1371600"/>
            <a:ext cx="8077200" cy="4800600"/>
          </a:xfrm>
        </p:spPr>
        <p:txBody>
          <a:bodyPr/>
          <a:lstStyle/>
          <a:p>
            <a:pPr marL="0" indent="0">
              <a:buNone/>
            </a:pPr>
            <a:r>
              <a:rPr lang="en-US" b="1" dirty="0" err="1" smtClean="0">
                <a:latin typeface="Courier New" pitchFamily="49" charset="0"/>
                <a:cs typeface="Courier New" pitchFamily="49" charset="0"/>
              </a:rPr>
              <a:t>std</a:t>
            </a:r>
            <a:r>
              <a:rPr lang="en-US" b="1" dirty="0" smtClean="0">
                <a:latin typeface="Courier New" pitchFamily="49" charset="0"/>
                <a:cs typeface="Courier New" pitchFamily="49" charset="0"/>
              </a:rPr>
              <a:t>::thread</a:t>
            </a:r>
            <a:r>
              <a:rPr lang="en-US" dirty="0" smtClean="0"/>
              <a:t> defines methods you could not implement on your own</a:t>
            </a:r>
          </a:p>
          <a:p>
            <a:pPr lvl="1"/>
            <a:r>
              <a:rPr lang="en-US" b="1" dirty="0" smtClean="0"/>
              <a:t>The constructor calls its argument </a:t>
            </a:r>
            <a:r>
              <a:rPr lang="en-US" b="1" i="1" dirty="0" smtClean="0"/>
              <a:t>in a new thread</a:t>
            </a:r>
            <a:r>
              <a:rPr lang="en-US" b="1" dirty="0" smtClean="0"/>
              <a:t> (</a:t>
            </a:r>
            <a:r>
              <a:rPr lang="en-US" b="1" dirty="0" smtClean="0">
                <a:solidFill>
                  <a:srgbClr val="0070C0"/>
                </a:solidFill>
              </a:rPr>
              <a:t>forks</a:t>
            </a:r>
            <a:r>
              <a:rPr lang="en-US" b="1" dirty="0" smtClean="0"/>
              <a:t>)</a:t>
            </a:r>
            <a:endParaRPr lang="en-US" b="1" i="1" dirty="0" smtClean="0"/>
          </a:p>
          <a:p>
            <a:pPr marL="0" indent="0">
              <a:buNone/>
            </a:pPr>
            <a:endParaRPr lang="en-US" dirty="0">
              <a:latin typeface="+mj-lt"/>
              <a:cs typeface="Courier New" pitchFamily="49" charset="0"/>
            </a:endParaRPr>
          </a:p>
          <a:p>
            <a:pPr marL="0" indent="0">
              <a:buNone/>
            </a:pPr>
            <a:endParaRPr lang="en-US" dirty="0" smtClean="0">
              <a:latin typeface="+mj-lt"/>
              <a:cs typeface="Courier New" pitchFamily="49" charset="0"/>
            </a:endParaRPr>
          </a:p>
          <a:p>
            <a:pPr marL="0" indent="0">
              <a:buNone/>
            </a:pPr>
            <a:endParaRPr lang="en-US" dirty="0">
              <a:latin typeface="+mj-lt"/>
              <a:cs typeface="Courier New" pitchFamily="49" charset="0"/>
            </a:endParaRPr>
          </a:p>
          <a:p>
            <a:pPr marL="0" indent="0">
              <a:buNone/>
            </a:pPr>
            <a:endParaRPr lang="en-US" dirty="0" smtClean="0">
              <a:latin typeface="+mj-lt"/>
              <a:cs typeface="Courier New" pitchFamily="49" charset="0"/>
            </a:endParaRPr>
          </a:p>
          <a:p>
            <a:pPr marL="0" indent="0">
              <a:buNone/>
            </a:pPr>
            <a:endParaRPr lang="en-US" dirty="0">
              <a:latin typeface="+mj-lt"/>
              <a:cs typeface="Courier New" pitchFamily="49" charset="0"/>
            </a:endParaRPr>
          </a:p>
          <a:p>
            <a:pPr marL="0" indent="0">
              <a:buNone/>
            </a:pPr>
            <a:endParaRPr lang="en-US" dirty="0" smtClean="0">
              <a:latin typeface="+mj-lt"/>
              <a:cs typeface="Courier New" pitchFamily="49" charset="0"/>
            </a:endParaRPr>
          </a:p>
          <a:p>
            <a:pPr marL="0" indent="0">
              <a:buNone/>
            </a:pPr>
            <a:endParaRPr lang="en-US" dirty="0" smtClean="0">
              <a:latin typeface="+mj-lt"/>
              <a:cs typeface="Courier New" pitchFamily="49" charset="0"/>
            </a:endParaRPr>
          </a:p>
        </p:txBody>
      </p:sp>
      <p:sp>
        <p:nvSpPr>
          <p:cNvPr id="5" name="Slide Number Placeholder 4"/>
          <p:cNvSpPr>
            <a:spLocks noGrp="1"/>
          </p:cNvSpPr>
          <p:nvPr>
            <p:ph type="sldNum" sz="quarter" idx="11"/>
            <p:custDataLst>
              <p:tags r:id="rId3"/>
            </p:custDataLst>
          </p:nvPr>
        </p:nvSpPr>
        <p:spPr/>
        <p:txBody>
          <a:bodyPr/>
          <a:lstStyle/>
          <a:p>
            <a:fld id="{3B048AC8-D41E-4C7B-8EE3-A52489AA1F05}" type="slidenum">
              <a:rPr lang="en-US" smtClean="0"/>
              <a:pPr/>
              <a:t>28</a:t>
            </a:fld>
            <a:endParaRPr lang="en-US"/>
          </a:p>
        </p:txBody>
      </p:sp>
      <p:sp>
        <p:nvSpPr>
          <p:cNvPr id="6" name="Footer Placeholder 5"/>
          <p:cNvSpPr>
            <a:spLocks noGrp="1"/>
          </p:cNvSpPr>
          <p:nvPr>
            <p:ph type="ftr" sz="quarter" idx="12"/>
            <p:custDataLst>
              <p:tags r:id="rId4"/>
            </p:custDataLst>
          </p:nvPr>
        </p:nvSpPr>
        <p:spPr/>
        <p:txBody>
          <a:bodyPr/>
          <a:lstStyle/>
          <a:p>
            <a:r>
              <a:rPr lang="en-US" smtClean="0"/>
              <a:t>Sophomoric Parallelism and Concurrency, Lecture 1</a:t>
            </a:r>
            <a:endParaRPr lang="en-US"/>
          </a:p>
        </p:txBody>
      </p:sp>
      <p:cxnSp>
        <p:nvCxnSpPr>
          <p:cNvPr id="7" name="Straight Arrow Connector 6"/>
          <p:cNvCxnSpPr/>
          <p:nvPr>
            <p:custDataLst>
              <p:tags r:id="rId5"/>
            </p:custDataLst>
          </p:nvPr>
        </p:nvCxnSpPr>
        <p:spPr bwMode="auto">
          <a:xfrm>
            <a:off x="4114800" y="2971800"/>
            <a:ext cx="0" cy="609600"/>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sp>
        <p:nvSpPr>
          <p:cNvPr id="8" name="Oval Callout 7"/>
          <p:cNvSpPr/>
          <p:nvPr>
            <p:custDataLst>
              <p:tags r:id="rId6"/>
            </p:custDataLst>
          </p:nvPr>
        </p:nvSpPr>
        <p:spPr bwMode="auto">
          <a:xfrm>
            <a:off x="4267200" y="2743200"/>
            <a:ext cx="1219200" cy="609600"/>
          </a:xfrm>
          <a:prstGeom prst="wedgeEllipseCallout">
            <a:avLst>
              <a:gd name="adj1" fmla="val -60119"/>
              <a:gd name="adj2" fmla="val 7678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CA" dirty="0"/>
              <a:t>f</a:t>
            </a:r>
            <a:r>
              <a:rPr kumimoji="0" lang="en-CA" sz="2400" b="1" i="0" u="none" strike="noStrike" cap="none" normalizeH="0" baseline="0" dirty="0" smtClean="0">
                <a:ln>
                  <a:noFill/>
                </a:ln>
                <a:solidFill>
                  <a:schemeClr val="tx1"/>
                </a:solidFill>
                <a:effectLst/>
                <a:latin typeface="Times New Roman" pitchFamily="18" charset="0"/>
              </a:rPr>
              <a:t>ork!</a:t>
            </a:r>
          </a:p>
        </p:txBody>
      </p:sp>
      <p:cxnSp>
        <p:nvCxnSpPr>
          <p:cNvPr id="9" name="Straight Arrow Connector 8"/>
          <p:cNvCxnSpPr/>
          <p:nvPr>
            <p:custDataLst>
              <p:tags r:id="rId7"/>
            </p:custDataLst>
          </p:nvPr>
        </p:nvCxnSpPr>
        <p:spPr bwMode="auto">
          <a:xfrm>
            <a:off x="4114800" y="3581400"/>
            <a:ext cx="0" cy="914400"/>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cxnSp>
        <p:nvCxnSpPr>
          <p:cNvPr id="11" name="Straight Arrow Connector 10"/>
          <p:cNvCxnSpPr/>
          <p:nvPr>
            <p:custDataLst>
              <p:tags r:id="rId8"/>
            </p:custDataLst>
          </p:nvPr>
        </p:nvCxnSpPr>
        <p:spPr bwMode="auto">
          <a:xfrm>
            <a:off x="5181600" y="3995057"/>
            <a:ext cx="0" cy="500743"/>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cxnSp>
        <p:nvCxnSpPr>
          <p:cNvPr id="14" name="Straight Connector 13"/>
          <p:cNvCxnSpPr/>
          <p:nvPr>
            <p:custDataLst>
              <p:tags r:id="rId9"/>
            </p:custDataLst>
          </p:nvPr>
        </p:nvCxnSpPr>
        <p:spPr bwMode="auto">
          <a:xfrm>
            <a:off x="4114800" y="3537857"/>
            <a:ext cx="1066800" cy="457200"/>
          </a:xfrm>
          <a:prstGeom prst="line">
            <a:avLst/>
          </a:prstGeom>
          <a:solidFill>
            <a:schemeClr val="accent1"/>
          </a:solidFill>
          <a:ln w="571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09426304"/>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5800" y="228600"/>
            <a:ext cx="7772400" cy="1143000"/>
          </a:xfrm>
        </p:spPr>
        <p:txBody>
          <a:bodyPr/>
          <a:lstStyle/>
          <a:p>
            <a:r>
              <a:rPr lang="en-US" dirty="0"/>
              <a:t>Fork/Join Parallelism</a:t>
            </a:r>
          </a:p>
        </p:txBody>
      </p:sp>
      <p:sp>
        <p:nvSpPr>
          <p:cNvPr id="3" name="Content Placeholder 2"/>
          <p:cNvSpPr>
            <a:spLocks noGrp="1"/>
          </p:cNvSpPr>
          <p:nvPr>
            <p:ph idx="1"/>
            <p:custDataLst>
              <p:tags r:id="rId2"/>
            </p:custDataLst>
          </p:nvPr>
        </p:nvSpPr>
        <p:spPr>
          <a:xfrm>
            <a:off x="685800" y="1371600"/>
            <a:ext cx="8077200" cy="4800600"/>
          </a:xfrm>
        </p:spPr>
        <p:txBody>
          <a:bodyPr/>
          <a:lstStyle/>
          <a:p>
            <a:pPr marL="0" indent="0">
              <a:buNone/>
            </a:pPr>
            <a:r>
              <a:rPr lang="en-US" b="1" dirty="0" err="1" smtClean="0">
                <a:latin typeface="Courier New" pitchFamily="49" charset="0"/>
                <a:cs typeface="Courier New" pitchFamily="49" charset="0"/>
              </a:rPr>
              <a:t>std</a:t>
            </a:r>
            <a:r>
              <a:rPr lang="en-US" b="1" dirty="0" smtClean="0">
                <a:latin typeface="Courier New" pitchFamily="49" charset="0"/>
                <a:cs typeface="Courier New" pitchFamily="49" charset="0"/>
              </a:rPr>
              <a:t>::thread</a:t>
            </a:r>
            <a:r>
              <a:rPr lang="en-US" dirty="0" smtClean="0"/>
              <a:t> defines methods you could not implement on your own</a:t>
            </a:r>
          </a:p>
          <a:p>
            <a:pPr lvl="1"/>
            <a:r>
              <a:rPr lang="en-US" b="1" dirty="0" smtClean="0"/>
              <a:t>The constructor calls its argument </a:t>
            </a:r>
            <a:r>
              <a:rPr lang="en-US" b="1" i="1" dirty="0" smtClean="0"/>
              <a:t>in a new thread</a:t>
            </a:r>
            <a:r>
              <a:rPr lang="en-US" b="1" dirty="0" smtClean="0"/>
              <a:t> (</a:t>
            </a:r>
            <a:r>
              <a:rPr lang="en-US" b="1" dirty="0" smtClean="0">
                <a:solidFill>
                  <a:srgbClr val="0070C0"/>
                </a:solidFill>
              </a:rPr>
              <a:t>forks</a:t>
            </a:r>
            <a:r>
              <a:rPr lang="en-US" b="1" dirty="0" smtClean="0"/>
              <a:t>)</a:t>
            </a:r>
            <a:endParaRPr lang="en-US" b="1" i="1" dirty="0" smtClean="0"/>
          </a:p>
          <a:p>
            <a:pPr marL="0" indent="0">
              <a:buNone/>
            </a:pPr>
            <a:endParaRPr lang="en-US" dirty="0">
              <a:latin typeface="+mj-lt"/>
              <a:cs typeface="Courier New" pitchFamily="49" charset="0"/>
            </a:endParaRPr>
          </a:p>
          <a:p>
            <a:pPr marL="0" indent="0">
              <a:buNone/>
            </a:pPr>
            <a:endParaRPr lang="en-US" dirty="0" smtClean="0">
              <a:latin typeface="+mj-lt"/>
              <a:cs typeface="Courier New" pitchFamily="49" charset="0"/>
            </a:endParaRPr>
          </a:p>
          <a:p>
            <a:pPr marL="0" indent="0">
              <a:buNone/>
            </a:pPr>
            <a:endParaRPr lang="en-US" dirty="0">
              <a:latin typeface="+mj-lt"/>
              <a:cs typeface="Courier New" pitchFamily="49" charset="0"/>
            </a:endParaRPr>
          </a:p>
          <a:p>
            <a:pPr marL="0" indent="0">
              <a:buNone/>
            </a:pPr>
            <a:endParaRPr lang="en-US" dirty="0" smtClean="0">
              <a:latin typeface="+mj-lt"/>
              <a:cs typeface="Courier New" pitchFamily="49" charset="0"/>
            </a:endParaRPr>
          </a:p>
          <a:p>
            <a:pPr marL="0" indent="0">
              <a:buNone/>
            </a:pPr>
            <a:endParaRPr lang="en-US" dirty="0">
              <a:latin typeface="+mj-lt"/>
              <a:cs typeface="Courier New" pitchFamily="49" charset="0"/>
            </a:endParaRPr>
          </a:p>
          <a:p>
            <a:pPr marL="0" indent="0">
              <a:buNone/>
            </a:pPr>
            <a:endParaRPr lang="en-US" dirty="0" smtClean="0">
              <a:latin typeface="+mj-lt"/>
              <a:cs typeface="Courier New" pitchFamily="49" charset="0"/>
            </a:endParaRPr>
          </a:p>
          <a:p>
            <a:pPr marL="0" indent="0">
              <a:buNone/>
            </a:pPr>
            <a:endParaRPr lang="en-US" dirty="0" smtClean="0">
              <a:latin typeface="+mj-lt"/>
              <a:cs typeface="Courier New" pitchFamily="49" charset="0"/>
            </a:endParaRPr>
          </a:p>
        </p:txBody>
      </p:sp>
      <p:sp>
        <p:nvSpPr>
          <p:cNvPr id="5" name="Slide Number Placeholder 4"/>
          <p:cNvSpPr>
            <a:spLocks noGrp="1"/>
          </p:cNvSpPr>
          <p:nvPr>
            <p:ph type="sldNum" sz="quarter" idx="11"/>
            <p:custDataLst>
              <p:tags r:id="rId3"/>
            </p:custDataLst>
          </p:nvPr>
        </p:nvSpPr>
        <p:spPr/>
        <p:txBody>
          <a:bodyPr/>
          <a:lstStyle/>
          <a:p>
            <a:fld id="{3B048AC8-D41E-4C7B-8EE3-A52489AA1F05}" type="slidenum">
              <a:rPr lang="en-US" smtClean="0"/>
              <a:pPr/>
              <a:t>29</a:t>
            </a:fld>
            <a:endParaRPr lang="en-US"/>
          </a:p>
        </p:txBody>
      </p:sp>
      <p:sp>
        <p:nvSpPr>
          <p:cNvPr id="6" name="Footer Placeholder 5"/>
          <p:cNvSpPr>
            <a:spLocks noGrp="1"/>
          </p:cNvSpPr>
          <p:nvPr>
            <p:ph type="ftr" sz="quarter" idx="12"/>
            <p:custDataLst>
              <p:tags r:id="rId4"/>
            </p:custDataLst>
          </p:nvPr>
        </p:nvSpPr>
        <p:spPr/>
        <p:txBody>
          <a:bodyPr/>
          <a:lstStyle/>
          <a:p>
            <a:r>
              <a:rPr lang="en-US" smtClean="0"/>
              <a:t>Sophomoric Parallelism and Concurrency, Lecture 1</a:t>
            </a:r>
            <a:endParaRPr lang="en-US"/>
          </a:p>
        </p:txBody>
      </p:sp>
      <p:cxnSp>
        <p:nvCxnSpPr>
          <p:cNvPr id="7" name="Straight Arrow Connector 6"/>
          <p:cNvCxnSpPr/>
          <p:nvPr>
            <p:custDataLst>
              <p:tags r:id="rId5"/>
            </p:custDataLst>
          </p:nvPr>
        </p:nvCxnSpPr>
        <p:spPr bwMode="auto">
          <a:xfrm>
            <a:off x="4114800" y="2971800"/>
            <a:ext cx="0" cy="609600"/>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cxnSp>
        <p:nvCxnSpPr>
          <p:cNvPr id="9" name="Straight Arrow Connector 8"/>
          <p:cNvCxnSpPr/>
          <p:nvPr>
            <p:custDataLst>
              <p:tags r:id="rId6"/>
            </p:custDataLst>
          </p:nvPr>
        </p:nvCxnSpPr>
        <p:spPr bwMode="auto">
          <a:xfrm>
            <a:off x="4114800" y="3581400"/>
            <a:ext cx="0" cy="1066800"/>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cxnSp>
        <p:nvCxnSpPr>
          <p:cNvPr id="11" name="Straight Arrow Connector 10"/>
          <p:cNvCxnSpPr/>
          <p:nvPr>
            <p:custDataLst>
              <p:tags r:id="rId7"/>
            </p:custDataLst>
          </p:nvPr>
        </p:nvCxnSpPr>
        <p:spPr bwMode="auto">
          <a:xfrm>
            <a:off x="5181600" y="3995057"/>
            <a:ext cx="0" cy="653143"/>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cxnSp>
        <p:nvCxnSpPr>
          <p:cNvPr id="14" name="Straight Connector 13"/>
          <p:cNvCxnSpPr/>
          <p:nvPr>
            <p:custDataLst>
              <p:tags r:id="rId8"/>
            </p:custDataLst>
          </p:nvPr>
        </p:nvCxnSpPr>
        <p:spPr bwMode="auto">
          <a:xfrm>
            <a:off x="4114800" y="3537857"/>
            <a:ext cx="1066800" cy="457200"/>
          </a:xfrm>
          <a:prstGeom prst="line">
            <a:avLst/>
          </a:prstGeom>
          <a:solidFill>
            <a:schemeClr val="accent1"/>
          </a:solidFill>
          <a:ln w="571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30013327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lgn="r"/>
            <a:r>
              <a:rPr lang="en-CA" dirty="0" smtClean="0"/>
              <a:t>Why </a:t>
            </a:r>
            <a:r>
              <a:rPr lang="en-CA" b="1" dirty="0" smtClean="0"/>
              <a:t>not</a:t>
            </a:r>
            <a:r>
              <a:rPr lang="en-CA" dirty="0" smtClean="0"/>
              <a:t> Parallelism?</a:t>
            </a:r>
            <a:endParaRPr lang="en-CA" dirty="0"/>
          </a:p>
        </p:txBody>
      </p:sp>
      <p:sp>
        <p:nvSpPr>
          <p:cNvPr id="4" name="Slide Number Placeholder 3"/>
          <p:cNvSpPr>
            <a:spLocks noGrp="1"/>
          </p:cNvSpPr>
          <p:nvPr>
            <p:ph type="sldNum" sz="quarter" idx="11"/>
            <p:custDataLst>
              <p:tags r:id="rId2"/>
            </p:custDataLst>
          </p:nvPr>
        </p:nvSpPr>
        <p:spPr/>
        <p:txBody>
          <a:bodyPr/>
          <a:lstStyle/>
          <a:p>
            <a:fld id="{3B048AC8-D41E-4C7B-8EE3-A52489AA1F05}" type="slidenum">
              <a:rPr lang="en-US" smtClean="0"/>
              <a:pPr/>
              <a:t>3</a:t>
            </a:fld>
            <a:endParaRPr lang="en-US"/>
          </a:p>
        </p:txBody>
      </p:sp>
      <p:sp>
        <p:nvSpPr>
          <p:cNvPr id="5" name="Footer Placeholder 4"/>
          <p:cNvSpPr>
            <a:spLocks noGrp="1"/>
          </p:cNvSpPr>
          <p:nvPr>
            <p:ph type="ftr" sz="quarter" idx="12"/>
            <p:custDataLst>
              <p:tags r:id="rId3"/>
            </p:custDataLst>
          </p:nvPr>
        </p:nvSpPr>
        <p:spPr/>
        <p:txBody>
          <a:bodyPr/>
          <a:lstStyle/>
          <a:p>
            <a:r>
              <a:rPr lang="en-US" smtClean="0"/>
              <a:t>Sophomoric Parallelism and Concurrency, Lecture 1</a:t>
            </a:r>
            <a:endParaRPr lang="en-US" dirty="0"/>
          </a:p>
        </p:txBody>
      </p:sp>
      <p:pic>
        <p:nvPicPr>
          <p:cNvPr id="1026" name="Picture 2" descr="http://farm5.staticflickr.com/4142/4879421970_f2246a52f6.jpg"/>
          <p:cNvPicPr>
            <a:picLocks noChangeAspect="1" noChangeArrowheads="1"/>
          </p:cNvPicPr>
          <p:nvPr>
            <p:custDataLst>
              <p:tags r:id="rId4"/>
            </p:custDataLst>
          </p:nvPr>
        </p:nvPicPr>
        <p:blipFill>
          <a:blip r:embed="rId11">
            <a:extLst>
              <a:ext uri="{28A0092B-C50C-407E-A947-70E740481C1C}">
                <a14:useLocalDpi xmlns:a14="http://schemas.microsoft.com/office/drawing/2010/main" val="0"/>
              </a:ext>
            </a:extLst>
          </a:blip>
          <a:srcRect/>
          <a:stretch>
            <a:fillRect/>
          </a:stretch>
        </p:blipFill>
        <p:spPr bwMode="auto">
          <a:xfrm>
            <a:off x="609600" y="1447800"/>
            <a:ext cx="3171825" cy="4762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custDataLst>
              <p:tags r:id="rId5"/>
            </p:custDataLst>
          </p:nvPr>
        </p:nvSpPr>
        <p:spPr>
          <a:xfrm>
            <a:off x="533400" y="6172200"/>
            <a:ext cx="2202847" cy="246221"/>
          </a:xfrm>
          <a:prstGeom prst="rect">
            <a:avLst/>
          </a:prstGeom>
          <a:noFill/>
        </p:spPr>
        <p:txBody>
          <a:bodyPr wrap="none" rtlCol="0">
            <a:spAutoFit/>
          </a:bodyPr>
          <a:lstStyle/>
          <a:p>
            <a:r>
              <a:rPr lang="en-CA" sz="1000" b="0" dirty="0" smtClean="0">
                <a:latin typeface="+mn-lt"/>
              </a:rPr>
              <a:t>Photo by The Planet, </a:t>
            </a:r>
            <a:r>
              <a:rPr lang="en-CA" sz="1000" dirty="0"/>
              <a:t>CC BY-SA </a:t>
            </a:r>
            <a:r>
              <a:rPr lang="en-CA" sz="1000" dirty="0" smtClean="0"/>
              <a:t>2.0</a:t>
            </a:r>
            <a:endParaRPr lang="en-CA" sz="1000" dirty="0"/>
          </a:p>
        </p:txBody>
      </p:sp>
      <p:sp>
        <p:nvSpPr>
          <p:cNvPr id="3" name="TextBox 2"/>
          <p:cNvSpPr txBox="1"/>
          <p:nvPr>
            <p:custDataLst>
              <p:tags r:id="rId6"/>
            </p:custDataLst>
          </p:nvPr>
        </p:nvSpPr>
        <p:spPr>
          <a:xfrm>
            <a:off x="4648200" y="4369475"/>
            <a:ext cx="4419600" cy="2031325"/>
          </a:xfrm>
          <a:prstGeom prst="rect">
            <a:avLst/>
          </a:prstGeom>
          <a:noFill/>
        </p:spPr>
        <p:txBody>
          <a:bodyPr wrap="square" rtlCol="0">
            <a:spAutoFit/>
          </a:bodyPr>
          <a:lstStyle/>
          <a:p>
            <a:r>
              <a:rPr lang="en-CA" sz="1800" b="0" dirty="0" smtClean="0">
                <a:latin typeface="+mn-lt"/>
              </a:rPr>
              <a:t>Concurrency problems were certainly not the only problem here… nonetheless, it’s hard to reason correctly about programs with concurrency.</a:t>
            </a:r>
          </a:p>
          <a:p>
            <a:endParaRPr lang="en-CA" sz="1800" b="0" dirty="0" smtClean="0">
              <a:latin typeface="+mn-lt"/>
            </a:endParaRPr>
          </a:p>
          <a:p>
            <a:r>
              <a:rPr lang="en-CA" sz="1800" b="0" dirty="0" smtClean="0">
                <a:latin typeface="+mn-lt"/>
              </a:rPr>
              <a:t>Moral: Rely as much as possible on high-quality pre-made solutions (libraries).</a:t>
            </a:r>
          </a:p>
        </p:txBody>
      </p:sp>
      <p:pic>
        <p:nvPicPr>
          <p:cNvPr id="8" name="Content Placeholder 3" descr="therac25_facility.jpg"/>
          <p:cNvPicPr>
            <a:picLocks noGrp="1" noChangeAspect="1"/>
          </p:cNvPicPr>
          <p:nvPr>
            <p:custDataLst>
              <p:tags r:id="rId7"/>
            </p:custDataLst>
          </p:nvPr>
        </p:nvPicPr>
        <p:blipFill>
          <a:blip r:embed="rId12" cstate="print"/>
          <a:stretch>
            <a:fillRect/>
          </a:stretch>
        </p:blipFill>
        <p:spPr>
          <a:xfrm>
            <a:off x="4729331" y="1257300"/>
            <a:ext cx="3957469" cy="3086100"/>
          </a:xfrm>
          <a:prstGeom prst="rect">
            <a:avLst/>
          </a:prstGeom>
        </p:spPr>
      </p:pic>
      <p:sp>
        <p:nvSpPr>
          <p:cNvPr id="10" name="TextBox 9"/>
          <p:cNvSpPr txBox="1"/>
          <p:nvPr>
            <p:custDataLst>
              <p:tags r:id="rId8"/>
            </p:custDataLst>
          </p:nvPr>
        </p:nvSpPr>
        <p:spPr>
          <a:xfrm>
            <a:off x="6321535" y="4114800"/>
            <a:ext cx="2746265" cy="230832"/>
          </a:xfrm>
          <a:prstGeom prst="rect">
            <a:avLst/>
          </a:prstGeom>
          <a:noFill/>
        </p:spPr>
        <p:txBody>
          <a:bodyPr wrap="none" rtlCol="0">
            <a:spAutoFit/>
          </a:bodyPr>
          <a:lstStyle/>
          <a:p>
            <a:r>
              <a:rPr lang="en-CA" sz="900" b="0" dirty="0" smtClean="0">
                <a:latin typeface="+mn-lt"/>
              </a:rPr>
              <a:t>Photo from case study by William Frey, </a:t>
            </a:r>
            <a:r>
              <a:rPr lang="en-CA" sz="900" dirty="0"/>
              <a:t>CC </a:t>
            </a:r>
            <a:r>
              <a:rPr lang="en-CA" sz="900" dirty="0" smtClean="0"/>
              <a:t>BY 3.0</a:t>
            </a:r>
            <a:endParaRPr lang="en-CA" sz="900" dirty="0"/>
          </a:p>
        </p:txBody>
      </p:sp>
    </p:spTree>
    <p:extLst>
      <p:ext uri="{BB962C8B-B14F-4D97-AF65-F5344CB8AC3E}">
        <p14:creationId xmlns:p14="http://schemas.microsoft.com/office/powerpoint/2010/main" val="222766229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5800" y="228600"/>
            <a:ext cx="7772400" cy="1143000"/>
          </a:xfrm>
        </p:spPr>
        <p:txBody>
          <a:bodyPr/>
          <a:lstStyle/>
          <a:p>
            <a:r>
              <a:rPr lang="en-US" dirty="0"/>
              <a:t>Fork/Join Parallelism</a:t>
            </a:r>
          </a:p>
        </p:txBody>
      </p:sp>
      <p:sp>
        <p:nvSpPr>
          <p:cNvPr id="3" name="Content Placeholder 2"/>
          <p:cNvSpPr>
            <a:spLocks noGrp="1"/>
          </p:cNvSpPr>
          <p:nvPr>
            <p:ph idx="1"/>
            <p:custDataLst>
              <p:tags r:id="rId2"/>
            </p:custDataLst>
          </p:nvPr>
        </p:nvSpPr>
        <p:spPr>
          <a:xfrm>
            <a:off x="685800" y="1371600"/>
            <a:ext cx="8077200" cy="4800600"/>
          </a:xfrm>
        </p:spPr>
        <p:txBody>
          <a:bodyPr/>
          <a:lstStyle/>
          <a:p>
            <a:pPr marL="0" indent="0">
              <a:buNone/>
            </a:pPr>
            <a:r>
              <a:rPr lang="en-US" b="1" dirty="0" err="1" smtClean="0">
                <a:latin typeface="Courier New" pitchFamily="49" charset="0"/>
                <a:cs typeface="Courier New" pitchFamily="49" charset="0"/>
              </a:rPr>
              <a:t>std</a:t>
            </a:r>
            <a:r>
              <a:rPr lang="en-US" b="1" dirty="0" smtClean="0">
                <a:latin typeface="Courier New" pitchFamily="49" charset="0"/>
                <a:cs typeface="Courier New" pitchFamily="49" charset="0"/>
              </a:rPr>
              <a:t>::thread</a:t>
            </a:r>
            <a:r>
              <a:rPr lang="en-US" dirty="0" smtClean="0"/>
              <a:t> defines methods you could not implement on your own</a:t>
            </a:r>
          </a:p>
          <a:p>
            <a:pPr lvl="1"/>
            <a:r>
              <a:rPr lang="en-US" dirty="0" smtClean="0"/>
              <a:t>The constructor calls its argument </a:t>
            </a:r>
            <a:r>
              <a:rPr lang="en-US" i="1" dirty="0" smtClean="0"/>
              <a:t>in a new thread</a:t>
            </a:r>
            <a:r>
              <a:rPr lang="en-US" dirty="0" smtClean="0"/>
              <a:t> (</a:t>
            </a:r>
            <a:r>
              <a:rPr lang="en-US" dirty="0" smtClean="0">
                <a:solidFill>
                  <a:srgbClr val="0070C0"/>
                </a:solidFill>
              </a:rPr>
              <a:t>forks</a:t>
            </a:r>
            <a:r>
              <a:rPr lang="en-US" dirty="0" smtClean="0"/>
              <a:t>)</a:t>
            </a:r>
            <a:endParaRPr lang="en-US" i="1" dirty="0" smtClean="0"/>
          </a:p>
          <a:p>
            <a:pPr lvl="1"/>
            <a:r>
              <a:rPr lang="en-US" b="1" dirty="0" smtClean="0">
                <a:solidFill>
                  <a:schemeClr val="accent2"/>
                </a:solidFill>
                <a:latin typeface="Courier New" pitchFamily="49" charset="0"/>
                <a:cs typeface="Courier New" pitchFamily="49" charset="0"/>
              </a:rPr>
              <a:t>join</a:t>
            </a:r>
            <a:r>
              <a:rPr lang="en-US" b="1" dirty="0" smtClean="0"/>
              <a:t> blocks until/unless the receiver is done executing </a:t>
            </a:r>
            <a:br>
              <a:rPr lang="en-US" b="1" dirty="0" smtClean="0"/>
            </a:br>
            <a:r>
              <a:rPr lang="en-US" b="1" dirty="0" smtClean="0"/>
              <a:t>(i.e., its constructor’s argument function returns)</a:t>
            </a:r>
          </a:p>
          <a:p>
            <a:pPr marL="0" indent="0">
              <a:buNone/>
            </a:pPr>
            <a:endParaRPr lang="en-US" dirty="0">
              <a:latin typeface="+mj-lt"/>
              <a:cs typeface="Courier New" pitchFamily="49" charset="0"/>
            </a:endParaRPr>
          </a:p>
          <a:p>
            <a:pPr marL="0" indent="0">
              <a:buNone/>
            </a:pPr>
            <a:endParaRPr lang="en-US" dirty="0" smtClean="0">
              <a:latin typeface="+mj-lt"/>
              <a:cs typeface="Courier New" pitchFamily="49" charset="0"/>
            </a:endParaRPr>
          </a:p>
          <a:p>
            <a:pPr marL="0" indent="0">
              <a:buNone/>
            </a:pPr>
            <a:endParaRPr lang="en-US" dirty="0">
              <a:latin typeface="+mj-lt"/>
              <a:cs typeface="Courier New" pitchFamily="49" charset="0"/>
            </a:endParaRPr>
          </a:p>
          <a:p>
            <a:pPr marL="0" indent="0">
              <a:buNone/>
            </a:pPr>
            <a:endParaRPr lang="en-US" dirty="0" smtClean="0">
              <a:latin typeface="+mj-lt"/>
              <a:cs typeface="Courier New" pitchFamily="49" charset="0"/>
            </a:endParaRPr>
          </a:p>
          <a:p>
            <a:pPr marL="0" indent="0">
              <a:buNone/>
            </a:pPr>
            <a:endParaRPr lang="en-US" dirty="0">
              <a:latin typeface="+mj-lt"/>
              <a:cs typeface="Courier New" pitchFamily="49" charset="0"/>
            </a:endParaRPr>
          </a:p>
          <a:p>
            <a:pPr marL="0" indent="0">
              <a:buNone/>
            </a:pPr>
            <a:endParaRPr lang="en-US" dirty="0" smtClean="0">
              <a:latin typeface="+mj-lt"/>
              <a:cs typeface="Courier New" pitchFamily="49" charset="0"/>
            </a:endParaRPr>
          </a:p>
          <a:p>
            <a:pPr marL="0" indent="0">
              <a:buNone/>
            </a:pPr>
            <a:endParaRPr lang="en-US" dirty="0" smtClean="0">
              <a:latin typeface="+mj-lt"/>
              <a:cs typeface="Courier New" pitchFamily="49" charset="0"/>
            </a:endParaRPr>
          </a:p>
        </p:txBody>
      </p:sp>
      <p:sp>
        <p:nvSpPr>
          <p:cNvPr id="5" name="Slide Number Placeholder 4"/>
          <p:cNvSpPr>
            <a:spLocks noGrp="1"/>
          </p:cNvSpPr>
          <p:nvPr>
            <p:ph type="sldNum" sz="quarter" idx="11"/>
            <p:custDataLst>
              <p:tags r:id="rId3"/>
            </p:custDataLst>
          </p:nvPr>
        </p:nvSpPr>
        <p:spPr/>
        <p:txBody>
          <a:bodyPr/>
          <a:lstStyle/>
          <a:p>
            <a:fld id="{3B048AC8-D41E-4C7B-8EE3-A52489AA1F05}" type="slidenum">
              <a:rPr lang="en-US" smtClean="0"/>
              <a:pPr/>
              <a:t>30</a:t>
            </a:fld>
            <a:endParaRPr lang="en-US"/>
          </a:p>
        </p:txBody>
      </p:sp>
      <p:sp>
        <p:nvSpPr>
          <p:cNvPr id="6" name="Footer Placeholder 5"/>
          <p:cNvSpPr>
            <a:spLocks noGrp="1"/>
          </p:cNvSpPr>
          <p:nvPr>
            <p:ph type="ftr" sz="quarter" idx="12"/>
            <p:custDataLst>
              <p:tags r:id="rId4"/>
            </p:custDataLst>
          </p:nvPr>
        </p:nvSpPr>
        <p:spPr/>
        <p:txBody>
          <a:bodyPr/>
          <a:lstStyle/>
          <a:p>
            <a:r>
              <a:rPr lang="en-US" smtClean="0"/>
              <a:t>Sophomoric Parallelism and Concurrency, Lecture 1</a:t>
            </a:r>
            <a:endParaRPr lang="en-US"/>
          </a:p>
        </p:txBody>
      </p:sp>
      <p:cxnSp>
        <p:nvCxnSpPr>
          <p:cNvPr id="7" name="Straight Arrow Connector 6"/>
          <p:cNvCxnSpPr/>
          <p:nvPr>
            <p:custDataLst>
              <p:tags r:id="rId5"/>
            </p:custDataLst>
          </p:nvPr>
        </p:nvCxnSpPr>
        <p:spPr bwMode="auto">
          <a:xfrm>
            <a:off x="4114800" y="2971800"/>
            <a:ext cx="0" cy="609600"/>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cxnSp>
        <p:nvCxnSpPr>
          <p:cNvPr id="9" name="Straight Arrow Connector 8"/>
          <p:cNvCxnSpPr/>
          <p:nvPr>
            <p:custDataLst>
              <p:tags r:id="rId6"/>
            </p:custDataLst>
          </p:nvPr>
        </p:nvCxnSpPr>
        <p:spPr bwMode="auto">
          <a:xfrm>
            <a:off x="4114800" y="3581400"/>
            <a:ext cx="0" cy="1219200"/>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cxnSp>
        <p:nvCxnSpPr>
          <p:cNvPr id="11" name="Straight Arrow Connector 10"/>
          <p:cNvCxnSpPr/>
          <p:nvPr>
            <p:custDataLst>
              <p:tags r:id="rId7"/>
            </p:custDataLst>
          </p:nvPr>
        </p:nvCxnSpPr>
        <p:spPr bwMode="auto">
          <a:xfrm>
            <a:off x="5181600" y="3995057"/>
            <a:ext cx="0" cy="805543"/>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cxnSp>
        <p:nvCxnSpPr>
          <p:cNvPr id="14" name="Straight Connector 13"/>
          <p:cNvCxnSpPr/>
          <p:nvPr>
            <p:custDataLst>
              <p:tags r:id="rId8"/>
            </p:custDataLst>
          </p:nvPr>
        </p:nvCxnSpPr>
        <p:spPr bwMode="auto">
          <a:xfrm>
            <a:off x="4114800" y="3537857"/>
            <a:ext cx="1066800" cy="457200"/>
          </a:xfrm>
          <a:prstGeom prst="line">
            <a:avLst/>
          </a:prstGeom>
          <a:solidFill>
            <a:schemeClr val="accent1"/>
          </a:solidFill>
          <a:ln w="57150" cap="flat" cmpd="sng" algn="ctr">
            <a:solidFill>
              <a:schemeClr val="tx1"/>
            </a:solidFill>
            <a:prstDash val="solid"/>
            <a:round/>
            <a:headEnd type="none" w="med" len="med"/>
            <a:tailEnd type="none" w="med" len="med"/>
          </a:ln>
          <a:effectLst/>
        </p:spPr>
      </p:cxnSp>
      <p:sp>
        <p:nvSpPr>
          <p:cNvPr id="13" name="Oval Callout 12"/>
          <p:cNvSpPr/>
          <p:nvPr>
            <p:custDataLst>
              <p:tags r:id="rId9"/>
            </p:custDataLst>
          </p:nvPr>
        </p:nvSpPr>
        <p:spPr bwMode="auto">
          <a:xfrm flipH="1">
            <a:off x="2743200" y="4038600"/>
            <a:ext cx="1219200" cy="609600"/>
          </a:xfrm>
          <a:prstGeom prst="wedgeEllipseCallout">
            <a:avLst>
              <a:gd name="adj1" fmla="val -60119"/>
              <a:gd name="adj2" fmla="val 7678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CA" dirty="0" smtClean="0"/>
              <a:t>join</a:t>
            </a:r>
            <a:r>
              <a:rPr kumimoji="0" lang="en-CA" sz="2400" b="1" i="0" u="none" strike="noStrike" cap="none" normalizeH="0" baseline="0" dirty="0" smtClean="0">
                <a:ln>
                  <a:noFill/>
                </a:ln>
                <a:solidFill>
                  <a:schemeClr val="tx1"/>
                </a:solidFill>
                <a:effectLst/>
                <a:latin typeface="Times New Roman" pitchFamily="18" charset="0"/>
              </a:rPr>
              <a:t>!</a:t>
            </a:r>
          </a:p>
        </p:txBody>
      </p:sp>
    </p:spTree>
    <p:extLst>
      <p:ext uri="{BB962C8B-B14F-4D97-AF65-F5344CB8AC3E}">
        <p14:creationId xmlns:p14="http://schemas.microsoft.com/office/powerpoint/2010/main" val="341038800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5800" y="228600"/>
            <a:ext cx="7772400" cy="1143000"/>
          </a:xfrm>
        </p:spPr>
        <p:txBody>
          <a:bodyPr/>
          <a:lstStyle/>
          <a:p>
            <a:r>
              <a:rPr lang="en-US" dirty="0"/>
              <a:t>Fork/Join Parallelism</a:t>
            </a:r>
          </a:p>
        </p:txBody>
      </p:sp>
      <p:sp>
        <p:nvSpPr>
          <p:cNvPr id="3" name="Content Placeholder 2"/>
          <p:cNvSpPr>
            <a:spLocks noGrp="1"/>
          </p:cNvSpPr>
          <p:nvPr>
            <p:ph idx="1"/>
            <p:custDataLst>
              <p:tags r:id="rId2"/>
            </p:custDataLst>
          </p:nvPr>
        </p:nvSpPr>
        <p:spPr>
          <a:xfrm>
            <a:off x="685800" y="1371600"/>
            <a:ext cx="8077200" cy="4800600"/>
          </a:xfrm>
        </p:spPr>
        <p:txBody>
          <a:bodyPr/>
          <a:lstStyle/>
          <a:p>
            <a:pPr marL="0" indent="0">
              <a:buNone/>
            </a:pPr>
            <a:r>
              <a:rPr lang="en-US" b="1" dirty="0" err="1" smtClean="0">
                <a:latin typeface="Courier New" pitchFamily="49" charset="0"/>
                <a:cs typeface="Courier New" pitchFamily="49" charset="0"/>
              </a:rPr>
              <a:t>std</a:t>
            </a:r>
            <a:r>
              <a:rPr lang="en-US" b="1" dirty="0" smtClean="0">
                <a:latin typeface="Courier New" pitchFamily="49" charset="0"/>
                <a:cs typeface="Courier New" pitchFamily="49" charset="0"/>
              </a:rPr>
              <a:t>::thread</a:t>
            </a:r>
            <a:r>
              <a:rPr lang="en-US" dirty="0" smtClean="0"/>
              <a:t> defines methods you could not implement on your own</a:t>
            </a:r>
          </a:p>
          <a:p>
            <a:pPr lvl="1"/>
            <a:r>
              <a:rPr lang="en-US" dirty="0" smtClean="0"/>
              <a:t>The constructor calls its argument </a:t>
            </a:r>
            <a:r>
              <a:rPr lang="en-US" i="1" dirty="0" smtClean="0"/>
              <a:t>in a new thread</a:t>
            </a:r>
            <a:r>
              <a:rPr lang="en-US" dirty="0" smtClean="0"/>
              <a:t> (</a:t>
            </a:r>
            <a:r>
              <a:rPr lang="en-US" dirty="0" smtClean="0">
                <a:solidFill>
                  <a:srgbClr val="0070C0"/>
                </a:solidFill>
              </a:rPr>
              <a:t>forks</a:t>
            </a:r>
            <a:r>
              <a:rPr lang="en-US" dirty="0" smtClean="0"/>
              <a:t>)</a:t>
            </a:r>
            <a:endParaRPr lang="en-US" i="1" dirty="0" smtClean="0"/>
          </a:p>
          <a:p>
            <a:pPr lvl="1"/>
            <a:r>
              <a:rPr lang="en-US" b="1" dirty="0" smtClean="0">
                <a:solidFill>
                  <a:schemeClr val="accent2"/>
                </a:solidFill>
                <a:latin typeface="Courier New" pitchFamily="49" charset="0"/>
                <a:cs typeface="Courier New" pitchFamily="49" charset="0"/>
              </a:rPr>
              <a:t>join</a:t>
            </a:r>
            <a:r>
              <a:rPr lang="en-US" b="1" dirty="0" smtClean="0"/>
              <a:t> blocks until/unless the receiver is done executing </a:t>
            </a:r>
            <a:br>
              <a:rPr lang="en-US" b="1" dirty="0" smtClean="0"/>
            </a:br>
            <a:r>
              <a:rPr lang="en-US" b="1" dirty="0" smtClean="0"/>
              <a:t>(i.e., its constructor’s argument function returns)</a:t>
            </a:r>
          </a:p>
          <a:p>
            <a:pPr marL="0" indent="0">
              <a:buNone/>
            </a:pPr>
            <a:endParaRPr lang="en-US" dirty="0">
              <a:latin typeface="+mj-lt"/>
              <a:cs typeface="Courier New" pitchFamily="49" charset="0"/>
            </a:endParaRPr>
          </a:p>
          <a:p>
            <a:pPr marL="0" indent="0">
              <a:buNone/>
            </a:pPr>
            <a:endParaRPr lang="en-US" dirty="0" smtClean="0">
              <a:latin typeface="+mj-lt"/>
              <a:cs typeface="Courier New" pitchFamily="49" charset="0"/>
            </a:endParaRPr>
          </a:p>
          <a:p>
            <a:pPr marL="0" indent="0">
              <a:buNone/>
            </a:pPr>
            <a:endParaRPr lang="en-US" dirty="0">
              <a:latin typeface="+mj-lt"/>
              <a:cs typeface="Courier New" pitchFamily="49" charset="0"/>
            </a:endParaRPr>
          </a:p>
          <a:p>
            <a:pPr marL="0" indent="0">
              <a:buNone/>
            </a:pPr>
            <a:endParaRPr lang="en-US" dirty="0" smtClean="0">
              <a:latin typeface="+mj-lt"/>
              <a:cs typeface="Courier New" pitchFamily="49" charset="0"/>
            </a:endParaRPr>
          </a:p>
          <a:p>
            <a:pPr marL="0" indent="0">
              <a:buNone/>
            </a:pPr>
            <a:endParaRPr lang="en-US" dirty="0">
              <a:latin typeface="+mj-lt"/>
              <a:cs typeface="Courier New" pitchFamily="49" charset="0"/>
            </a:endParaRPr>
          </a:p>
          <a:p>
            <a:pPr marL="0" indent="0">
              <a:buNone/>
            </a:pPr>
            <a:endParaRPr lang="en-US" dirty="0" smtClean="0">
              <a:latin typeface="+mj-lt"/>
              <a:cs typeface="Courier New" pitchFamily="49" charset="0"/>
            </a:endParaRPr>
          </a:p>
          <a:p>
            <a:pPr marL="0" indent="0">
              <a:buNone/>
            </a:pPr>
            <a:endParaRPr lang="en-US" dirty="0" smtClean="0">
              <a:latin typeface="+mj-lt"/>
              <a:cs typeface="Courier New" pitchFamily="49" charset="0"/>
            </a:endParaRPr>
          </a:p>
        </p:txBody>
      </p:sp>
      <p:sp>
        <p:nvSpPr>
          <p:cNvPr id="5" name="Slide Number Placeholder 4"/>
          <p:cNvSpPr>
            <a:spLocks noGrp="1"/>
          </p:cNvSpPr>
          <p:nvPr>
            <p:ph type="sldNum" sz="quarter" idx="11"/>
            <p:custDataLst>
              <p:tags r:id="rId3"/>
            </p:custDataLst>
          </p:nvPr>
        </p:nvSpPr>
        <p:spPr/>
        <p:txBody>
          <a:bodyPr/>
          <a:lstStyle/>
          <a:p>
            <a:fld id="{3B048AC8-D41E-4C7B-8EE3-A52489AA1F05}" type="slidenum">
              <a:rPr lang="en-US" smtClean="0"/>
              <a:pPr/>
              <a:t>31</a:t>
            </a:fld>
            <a:endParaRPr lang="en-US"/>
          </a:p>
        </p:txBody>
      </p:sp>
      <p:sp>
        <p:nvSpPr>
          <p:cNvPr id="6" name="Footer Placeholder 5"/>
          <p:cNvSpPr>
            <a:spLocks noGrp="1"/>
          </p:cNvSpPr>
          <p:nvPr>
            <p:ph type="ftr" sz="quarter" idx="12"/>
            <p:custDataLst>
              <p:tags r:id="rId4"/>
            </p:custDataLst>
          </p:nvPr>
        </p:nvSpPr>
        <p:spPr/>
        <p:txBody>
          <a:bodyPr/>
          <a:lstStyle/>
          <a:p>
            <a:r>
              <a:rPr lang="en-US" smtClean="0"/>
              <a:t>Sophomoric Parallelism and Concurrency, Lecture 1</a:t>
            </a:r>
            <a:endParaRPr lang="en-US"/>
          </a:p>
        </p:txBody>
      </p:sp>
      <p:cxnSp>
        <p:nvCxnSpPr>
          <p:cNvPr id="7" name="Straight Arrow Connector 6"/>
          <p:cNvCxnSpPr/>
          <p:nvPr>
            <p:custDataLst>
              <p:tags r:id="rId5"/>
            </p:custDataLst>
          </p:nvPr>
        </p:nvCxnSpPr>
        <p:spPr bwMode="auto">
          <a:xfrm>
            <a:off x="4114800" y="2971800"/>
            <a:ext cx="0" cy="609600"/>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cxnSp>
        <p:nvCxnSpPr>
          <p:cNvPr id="9" name="Straight Arrow Connector 8"/>
          <p:cNvCxnSpPr/>
          <p:nvPr>
            <p:custDataLst>
              <p:tags r:id="rId6"/>
            </p:custDataLst>
          </p:nvPr>
        </p:nvCxnSpPr>
        <p:spPr bwMode="auto">
          <a:xfrm>
            <a:off x="4114800" y="3581400"/>
            <a:ext cx="0" cy="1219200"/>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cxnSp>
        <p:nvCxnSpPr>
          <p:cNvPr id="11" name="Straight Arrow Connector 10"/>
          <p:cNvCxnSpPr/>
          <p:nvPr>
            <p:custDataLst>
              <p:tags r:id="rId7"/>
            </p:custDataLst>
          </p:nvPr>
        </p:nvCxnSpPr>
        <p:spPr bwMode="auto">
          <a:xfrm>
            <a:off x="5181600" y="3995057"/>
            <a:ext cx="0" cy="1262743"/>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cxnSp>
        <p:nvCxnSpPr>
          <p:cNvPr id="14" name="Straight Connector 13"/>
          <p:cNvCxnSpPr/>
          <p:nvPr>
            <p:custDataLst>
              <p:tags r:id="rId8"/>
            </p:custDataLst>
          </p:nvPr>
        </p:nvCxnSpPr>
        <p:spPr bwMode="auto">
          <a:xfrm>
            <a:off x="4114800" y="3537857"/>
            <a:ext cx="1066800" cy="457200"/>
          </a:xfrm>
          <a:prstGeom prst="line">
            <a:avLst/>
          </a:prstGeom>
          <a:solidFill>
            <a:schemeClr val="accent1"/>
          </a:solidFill>
          <a:ln w="57150" cap="flat" cmpd="sng" algn="ctr">
            <a:solidFill>
              <a:schemeClr val="tx1"/>
            </a:solidFill>
            <a:prstDash val="solid"/>
            <a:round/>
            <a:headEnd type="none" w="med" len="med"/>
            <a:tailEnd type="none" w="med" len="med"/>
          </a:ln>
          <a:effectLst/>
        </p:spPr>
      </p:cxnSp>
      <p:sp>
        <p:nvSpPr>
          <p:cNvPr id="13" name="Oval Callout 12"/>
          <p:cNvSpPr/>
          <p:nvPr>
            <p:custDataLst>
              <p:tags r:id="rId9"/>
            </p:custDataLst>
          </p:nvPr>
        </p:nvSpPr>
        <p:spPr bwMode="auto">
          <a:xfrm flipH="1">
            <a:off x="2743200" y="4038600"/>
            <a:ext cx="1219200" cy="609600"/>
          </a:xfrm>
          <a:prstGeom prst="wedgeEllipseCallout">
            <a:avLst>
              <a:gd name="adj1" fmla="val -60119"/>
              <a:gd name="adj2" fmla="val 7678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CA" dirty="0" smtClean="0"/>
              <a:t>join</a:t>
            </a:r>
            <a:r>
              <a:rPr kumimoji="0" lang="en-CA" sz="2400" b="1" i="0" u="none" strike="noStrike" cap="none" normalizeH="0" baseline="0" dirty="0" smtClean="0">
                <a:ln>
                  <a:noFill/>
                </a:ln>
                <a:solidFill>
                  <a:schemeClr val="tx1"/>
                </a:solidFill>
                <a:effectLst/>
                <a:latin typeface="Times New Roman" pitchFamily="18" charset="0"/>
              </a:rPr>
              <a:t>!</a:t>
            </a:r>
          </a:p>
        </p:txBody>
      </p:sp>
      <p:sp>
        <p:nvSpPr>
          <p:cNvPr id="4" name="Rectangle 3"/>
          <p:cNvSpPr/>
          <p:nvPr>
            <p:custDataLst>
              <p:tags r:id="rId10"/>
            </p:custDataLst>
          </p:nvPr>
        </p:nvSpPr>
        <p:spPr bwMode="auto">
          <a:xfrm>
            <a:off x="3657600" y="4800600"/>
            <a:ext cx="914400"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400" b="1" i="0" u="none" strike="noStrike" cap="none" normalizeH="0" baseline="0" smtClean="0">
              <a:ln>
                <a:noFill/>
              </a:ln>
              <a:solidFill>
                <a:schemeClr val="tx1"/>
              </a:solidFill>
              <a:effectLst/>
              <a:latin typeface="Times New Roman" pitchFamily="18" charset="0"/>
            </a:endParaRPr>
          </a:p>
        </p:txBody>
      </p:sp>
      <p:sp>
        <p:nvSpPr>
          <p:cNvPr id="12" name="TextBox 11"/>
          <p:cNvSpPr txBox="1"/>
          <p:nvPr>
            <p:custDataLst>
              <p:tags r:id="rId11"/>
            </p:custDataLst>
          </p:nvPr>
        </p:nvSpPr>
        <p:spPr>
          <a:xfrm>
            <a:off x="914400" y="4038600"/>
            <a:ext cx="2438400" cy="1015663"/>
          </a:xfrm>
          <a:prstGeom prst="rect">
            <a:avLst/>
          </a:prstGeom>
          <a:noFill/>
        </p:spPr>
        <p:txBody>
          <a:bodyPr wrap="square" rtlCol="0">
            <a:spAutoFit/>
          </a:bodyPr>
          <a:lstStyle/>
          <a:p>
            <a:r>
              <a:rPr lang="en-CA" sz="2000" b="0" dirty="0" smtClean="0">
                <a:latin typeface="+mn-lt"/>
              </a:rPr>
              <a:t>This thread is </a:t>
            </a:r>
            <a:r>
              <a:rPr lang="en-CA" sz="2000" dirty="0" smtClean="0">
                <a:latin typeface="+mn-lt"/>
              </a:rPr>
              <a:t>stuck</a:t>
            </a:r>
            <a:r>
              <a:rPr lang="en-CA" sz="2000" b="0" dirty="0" smtClean="0">
                <a:latin typeface="+mn-lt"/>
              </a:rPr>
              <a:t> until the other one finishes.</a:t>
            </a:r>
          </a:p>
        </p:txBody>
      </p:sp>
    </p:spTree>
    <p:extLst>
      <p:ext uri="{BB962C8B-B14F-4D97-AF65-F5344CB8AC3E}">
        <p14:creationId xmlns:p14="http://schemas.microsoft.com/office/powerpoint/2010/main" val="287976099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5800" y="228600"/>
            <a:ext cx="7772400" cy="1143000"/>
          </a:xfrm>
        </p:spPr>
        <p:txBody>
          <a:bodyPr/>
          <a:lstStyle/>
          <a:p>
            <a:r>
              <a:rPr lang="en-US" dirty="0"/>
              <a:t>Fork/Join Parallelism</a:t>
            </a:r>
          </a:p>
        </p:txBody>
      </p:sp>
      <p:sp>
        <p:nvSpPr>
          <p:cNvPr id="3" name="Content Placeholder 2"/>
          <p:cNvSpPr>
            <a:spLocks noGrp="1"/>
          </p:cNvSpPr>
          <p:nvPr>
            <p:ph idx="1"/>
            <p:custDataLst>
              <p:tags r:id="rId2"/>
            </p:custDataLst>
          </p:nvPr>
        </p:nvSpPr>
        <p:spPr>
          <a:xfrm>
            <a:off x="685800" y="1371600"/>
            <a:ext cx="8077200" cy="4800600"/>
          </a:xfrm>
        </p:spPr>
        <p:txBody>
          <a:bodyPr/>
          <a:lstStyle/>
          <a:p>
            <a:pPr marL="0" indent="0">
              <a:buNone/>
            </a:pPr>
            <a:r>
              <a:rPr lang="en-US" b="1" dirty="0" err="1" smtClean="0">
                <a:latin typeface="Courier New" pitchFamily="49" charset="0"/>
                <a:cs typeface="Courier New" pitchFamily="49" charset="0"/>
              </a:rPr>
              <a:t>std</a:t>
            </a:r>
            <a:r>
              <a:rPr lang="en-US" b="1" dirty="0" smtClean="0">
                <a:latin typeface="Courier New" pitchFamily="49" charset="0"/>
                <a:cs typeface="Courier New" pitchFamily="49" charset="0"/>
              </a:rPr>
              <a:t>::thread</a:t>
            </a:r>
            <a:r>
              <a:rPr lang="en-US" dirty="0" smtClean="0"/>
              <a:t> defines methods you could not implement on your own</a:t>
            </a:r>
          </a:p>
          <a:p>
            <a:pPr lvl="1"/>
            <a:r>
              <a:rPr lang="en-US" dirty="0" smtClean="0"/>
              <a:t>The constructor calls its argument </a:t>
            </a:r>
            <a:r>
              <a:rPr lang="en-US" i="1" dirty="0" smtClean="0"/>
              <a:t>in a new thread</a:t>
            </a:r>
            <a:r>
              <a:rPr lang="en-US" dirty="0" smtClean="0"/>
              <a:t> (</a:t>
            </a:r>
            <a:r>
              <a:rPr lang="en-US" dirty="0" smtClean="0">
                <a:solidFill>
                  <a:srgbClr val="0070C0"/>
                </a:solidFill>
              </a:rPr>
              <a:t>forks</a:t>
            </a:r>
            <a:r>
              <a:rPr lang="en-US" dirty="0" smtClean="0"/>
              <a:t>)</a:t>
            </a:r>
            <a:endParaRPr lang="en-US" i="1" dirty="0" smtClean="0"/>
          </a:p>
          <a:p>
            <a:pPr lvl="1"/>
            <a:r>
              <a:rPr lang="en-US" b="1" dirty="0" smtClean="0">
                <a:solidFill>
                  <a:schemeClr val="accent2"/>
                </a:solidFill>
                <a:latin typeface="Courier New" pitchFamily="49" charset="0"/>
                <a:cs typeface="Courier New" pitchFamily="49" charset="0"/>
              </a:rPr>
              <a:t>join</a:t>
            </a:r>
            <a:r>
              <a:rPr lang="en-US" b="1" dirty="0" smtClean="0"/>
              <a:t> blocks until/unless the receiver is done executing </a:t>
            </a:r>
            <a:br>
              <a:rPr lang="en-US" b="1" dirty="0" smtClean="0"/>
            </a:br>
            <a:r>
              <a:rPr lang="en-US" b="1" dirty="0" smtClean="0"/>
              <a:t>(i.e., its constructor’s argument function returns)</a:t>
            </a:r>
          </a:p>
          <a:p>
            <a:pPr marL="0" indent="0">
              <a:buNone/>
            </a:pPr>
            <a:endParaRPr lang="en-US" dirty="0">
              <a:latin typeface="+mj-lt"/>
              <a:cs typeface="Courier New" pitchFamily="49" charset="0"/>
            </a:endParaRPr>
          </a:p>
          <a:p>
            <a:pPr marL="0" indent="0">
              <a:buNone/>
            </a:pPr>
            <a:endParaRPr lang="en-US" dirty="0" smtClean="0">
              <a:latin typeface="+mj-lt"/>
              <a:cs typeface="Courier New" pitchFamily="49" charset="0"/>
            </a:endParaRPr>
          </a:p>
          <a:p>
            <a:pPr marL="0" indent="0">
              <a:buNone/>
            </a:pPr>
            <a:endParaRPr lang="en-US" dirty="0">
              <a:latin typeface="+mj-lt"/>
              <a:cs typeface="Courier New" pitchFamily="49" charset="0"/>
            </a:endParaRPr>
          </a:p>
          <a:p>
            <a:pPr marL="0" indent="0">
              <a:buNone/>
            </a:pPr>
            <a:endParaRPr lang="en-US" dirty="0" smtClean="0">
              <a:latin typeface="+mj-lt"/>
              <a:cs typeface="Courier New" pitchFamily="49" charset="0"/>
            </a:endParaRPr>
          </a:p>
          <a:p>
            <a:pPr marL="0" indent="0">
              <a:buNone/>
            </a:pPr>
            <a:endParaRPr lang="en-US" dirty="0">
              <a:latin typeface="+mj-lt"/>
              <a:cs typeface="Courier New" pitchFamily="49" charset="0"/>
            </a:endParaRPr>
          </a:p>
          <a:p>
            <a:pPr marL="0" indent="0">
              <a:buNone/>
            </a:pPr>
            <a:endParaRPr lang="en-US" dirty="0" smtClean="0">
              <a:latin typeface="+mj-lt"/>
              <a:cs typeface="Courier New" pitchFamily="49" charset="0"/>
            </a:endParaRPr>
          </a:p>
          <a:p>
            <a:pPr marL="0" indent="0">
              <a:buNone/>
            </a:pPr>
            <a:endParaRPr lang="en-US" dirty="0" smtClean="0">
              <a:latin typeface="+mj-lt"/>
              <a:cs typeface="Courier New" pitchFamily="49" charset="0"/>
            </a:endParaRPr>
          </a:p>
        </p:txBody>
      </p:sp>
      <p:sp>
        <p:nvSpPr>
          <p:cNvPr id="5" name="Slide Number Placeholder 4"/>
          <p:cNvSpPr>
            <a:spLocks noGrp="1"/>
          </p:cNvSpPr>
          <p:nvPr>
            <p:ph type="sldNum" sz="quarter" idx="11"/>
            <p:custDataLst>
              <p:tags r:id="rId3"/>
            </p:custDataLst>
          </p:nvPr>
        </p:nvSpPr>
        <p:spPr/>
        <p:txBody>
          <a:bodyPr/>
          <a:lstStyle/>
          <a:p>
            <a:fld id="{3B048AC8-D41E-4C7B-8EE3-A52489AA1F05}" type="slidenum">
              <a:rPr lang="en-US" smtClean="0"/>
              <a:pPr/>
              <a:t>32</a:t>
            </a:fld>
            <a:endParaRPr lang="en-US"/>
          </a:p>
        </p:txBody>
      </p:sp>
      <p:sp>
        <p:nvSpPr>
          <p:cNvPr id="6" name="Footer Placeholder 5"/>
          <p:cNvSpPr>
            <a:spLocks noGrp="1"/>
          </p:cNvSpPr>
          <p:nvPr>
            <p:ph type="ftr" sz="quarter" idx="12"/>
            <p:custDataLst>
              <p:tags r:id="rId4"/>
            </p:custDataLst>
          </p:nvPr>
        </p:nvSpPr>
        <p:spPr/>
        <p:txBody>
          <a:bodyPr/>
          <a:lstStyle/>
          <a:p>
            <a:r>
              <a:rPr lang="en-US" smtClean="0"/>
              <a:t>Sophomoric Parallelism and Concurrency, Lecture 1</a:t>
            </a:r>
            <a:endParaRPr lang="en-US"/>
          </a:p>
        </p:txBody>
      </p:sp>
      <p:cxnSp>
        <p:nvCxnSpPr>
          <p:cNvPr id="7" name="Straight Arrow Connector 6"/>
          <p:cNvCxnSpPr/>
          <p:nvPr>
            <p:custDataLst>
              <p:tags r:id="rId5"/>
            </p:custDataLst>
          </p:nvPr>
        </p:nvCxnSpPr>
        <p:spPr bwMode="auto">
          <a:xfrm>
            <a:off x="4114800" y="2971800"/>
            <a:ext cx="0" cy="609600"/>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cxnSp>
        <p:nvCxnSpPr>
          <p:cNvPr id="9" name="Straight Arrow Connector 8"/>
          <p:cNvCxnSpPr/>
          <p:nvPr>
            <p:custDataLst>
              <p:tags r:id="rId6"/>
            </p:custDataLst>
          </p:nvPr>
        </p:nvCxnSpPr>
        <p:spPr bwMode="auto">
          <a:xfrm>
            <a:off x="4114800" y="3581400"/>
            <a:ext cx="0" cy="1219200"/>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cxnSp>
        <p:nvCxnSpPr>
          <p:cNvPr id="11" name="Straight Arrow Connector 10"/>
          <p:cNvCxnSpPr/>
          <p:nvPr>
            <p:custDataLst>
              <p:tags r:id="rId7"/>
            </p:custDataLst>
          </p:nvPr>
        </p:nvCxnSpPr>
        <p:spPr bwMode="auto">
          <a:xfrm>
            <a:off x="5181600" y="3995057"/>
            <a:ext cx="0" cy="1643743"/>
          </a:xfrm>
          <a:prstGeom prst="straightConnector1">
            <a:avLst/>
          </a:prstGeom>
          <a:solidFill>
            <a:schemeClr val="accent1"/>
          </a:solidFill>
          <a:ln w="57150" cap="flat" cmpd="sng" algn="ctr">
            <a:solidFill>
              <a:schemeClr val="tx1"/>
            </a:solidFill>
            <a:prstDash val="solid"/>
            <a:round/>
            <a:headEnd type="none" w="med" len="med"/>
            <a:tailEnd type="none" w="med" len="med"/>
          </a:ln>
          <a:effectLst/>
        </p:spPr>
      </p:cxnSp>
      <p:cxnSp>
        <p:nvCxnSpPr>
          <p:cNvPr id="14" name="Straight Connector 13"/>
          <p:cNvCxnSpPr/>
          <p:nvPr>
            <p:custDataLst>
              <p:tags r:id="rId8"/>
            </p:custDataLst>
          </p:nvPr>
        </p:nvCxnSpPr>
        <p:spPr bwMode="auto">
          <a:xfrm>
            <a:off x="4114800" y="3537857"/>
            <a:ext cx="1066800" cy="457200"/>
          </a:xfrm>
          <a:prstGeom prst="line">
            <a:avLst/>
          </a:prstGeom>
          <a:solidFill>
            <a:schemeClr val="accent1"/>
          </a:solidFill>
          <a:ln w="57150" cap="flat" cmpd="sng" algn="ctr">
            <a:solidFill>
              <a:schemeClr val="tx1"/>
            </a:solidFill>
            <a:prstDash val="solid"/>
            <a:round/>
            <a:headEnd type="none" w="med" len="med"/>
            <a:tailEnd type="none" w="med" len="med"/>
          </a:ln>
          <a:effectLst/>
        </p:spPr>
      </p:cxnSp>
      <p:sp>
        <p:nvSpPr>
          <p:cNvPr id="13" name="Oval Callout 12"/>
          <p:cNvSpPr/>
          <p:nvPr>
            <p:custDataLst>
              <p:tags r:id="rId9"/>
            </p:custDataLst>
          </p:nvPr>
        </p:nvSpPr>
        <p:spPr bwMode="auto">
          <a:xfrm flipH="1">
            <a:off x="2743200" y="4038600"/>
            <a:ext cx="1219200" cy="609600"/>
          </a:xfrm>
          <a:prstGeom prst="wedgeEllipseCallout">
            <a:avLst>
              <a:gd name="adj1" fmla="val -60119"/>
              <a:gd name="adj2" fmla="val 7678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CA" dirty="0" smtClean="0"/>
              <a:t>join</a:t>
            </a:r>
            <a:r>
              <a:rPr kumimoji="0" lang="en-CA" sz="2400" b="1" i="0" u="none" strike="noStrike" cap="none" normalizeH="0" baseline="0" dirty="0" smtClean="0">
                <a:ln>
                  <a:noFill/>
                </a:ln>
                <a:solidFill>
                  <a:schemeClr val="tx1"/>
                </a:solidFill>
                <a:effectLst/>
                <a:latin typeface="Times New Roman" pitchFamily="18" charset="0"/>
              </a:rPr>
              <a:t>!</a:t>
            </a:r>
          </a:p>
        </p:txBody>
      </p:sp>
      <p:cxnSp>
        <p:nvCxnSpPr>
          <p:cNvPr id="12" name="Straight Arrow Connector 11"/>
          <p:cNvCxnSpPr/>
          <p:nvPr>
            <p:custDataLst>
              <p:tags r:id="rId10"/>
            </p:custDataLst>
          </p:nvPr>
        </p:nvCxnSpPr>
        <p:spPr bwMode="auto">
          <a:xfrm flipH="1" flipV="1">
            <a:off x="4114800" y="4800600"/>
            <a:ext cx="1066800" cy="838200"/>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sp>
        <p:nvSpPr>
          <p:cNvPr id="17" name="TextBox 16"/>
          <p:cNvSpPr txBox="1"/>
          <p:nvPr>
            <p:custDataLst>
              <p:tags r:id="rId11"/>
            </p:custDataLst>
          </p:nvPr>
        </p:nvSpPr>
        <p:spPr>
          <a:xfrm>
            <a:off x="5334000" y="4086761"/>
            <a:ext cx="3429000" cy="1015663"/>
          </a:xfrm>
          <a:prstGeom prst="rect">
            <a:avLst/>
          </a:prstGeom>
          <a:noFill/>
        </p:spPr>
        <p:txBody>
          <a:bodyPr wrap="square" rtlCol="0">
            <a:spAutoFit/>
          </a:bodyPr>
          <a:lstStyle/>
          <a:p>
            <a:r>
              <a:rPr lang="en-CA" sz="2000" b="0" dirty="0" smtClean="0">
                <a:latin typeface="+mn-lt"/>
              </a:rPr>
              <a:t>This thread could already be done (joins immediately) or could run for a long time.</a:t>
            </a:r>
          </a:p>
        </p:txBody>
      </p:sp>
    </p:spTree>
    <p:extLst>
      <p:ext uri="{BB962C8B-B14F-4D97-AF65-F5344CB8AC3E}">
        <p14:creationId xmlns:p14="http://schemas.microsoft.com/office/powerpoint/2010/main" val="295343089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5800" y="228600"/>
            <a:ext cx="7772400" cy="1143000"/>
          </a:xfrm>
        </p:spPr>
        <p:txBody>
          <a:bodyPr/>
          <a:lstStyle/>
          <a:p>
            <a:r>
              <a:rPr lang="en-US" dirty="0" smtClean="0"/>
              <a:t>Join</a:t>
            </a:r>
            <a:endParaRPr lang="en-US" dirty="0"/>
          </a:p>
        </p:txBody>
      </p:sp>
      <p:sp>
        <p:nvSpPr>
          <p:cNvPr id="3" name="Content Placeholder 2"/>
          <p:cNvSpPr>
            <a:spLocks noGrp="1"/>
          </p:cNvSpPr>
          <p:nvPr>
            <p:ph idx="1"/>
            <p:custDataLst>
              <p:tags r:id="rId2"/>
            </p:custDataLst>
          </p:nvPr>
        </p:nvSpPr>
        <p:spPr>
          <a:xfrm>
            <a:off x="685800" y="1371600"/>
            <a:ext cx="8077200" cy="4800600"/>
          </a:xfrm>
        </p:spPr>
        <p:txBody>
          <a:bodyPr/>
          <a:lstStyle/>
          <a:p>
            <a:pPr marL="0" indent="0">
              <a:buNone/>
            </a:pPr>
            <a:r>
              <a:rPr lang="en-US" b="1" dirty="0" err="1" smtClean="0">
                <a:latin typeface="Courier New" pitchFamily="49" charset="0"/>
                <a:cs typeface="Courier New" pitchFamily="49" charset="0"/>
              </a:rPr>
              <a:t>std</a:t>
            </a:r>
            <a:r>
              <a:rPr lang="en-US" b="1" dirty="0" smtClean="0">
                <a:latin typeface="Courier New" pitchFamily="49" charset="0"/>
                <a:cs typeface="Courier New" pitchFamily="49" charset="0"/>
              </a:rPr>
              <a:t>::thread</a:t>
            </a:r>
            <a:r>
              <a:rPr lang="en-US" dirty="0" smtClean="0"/>
              <a:t> defines methods you could not implement on your own</a:t>
            </a:r>
          </a:p>
          <a:p>
            <a:pPr lvl="1"/>
            <a:r>
              <a:rPr lang="en-US" dirty="0" smtClean="0"/>
              <a:t>The constructor calls its argument </a:t>
            </a:r>
            <a:r>
              <a:rPr lang="en-US" i="1" dirty="0" smtClean="0"/>
              <a:t>in a new thread</a:t>
            </a:r>
            <a:r>
              <a:rPr lang="en-US" dirty="0" smtClean="0"/>
              <a:t> (</a:t>
            </a:r>
            <a:r>
              <a:rPr lang="en-US" dirty="0" smtClean="0">
                <a:solidFill>
                  <a:srgbClr val="0070C0"/>
                </a:solidFill>
              </a:rPr>
              <a:t>forks</a:t>
            </a:r>
            <a:r>
              <a:rPr lang="en-US" dirty="0" smtClean="0"/>
              <a:t>)</a:t>
            </a:r>
            <a:endParaRPr lang="en-US" i="1" dirty="0" smtClean="0"/>
          </a:p>
          <a:p>
            <a:pPr lvl="1"/>
            <a:r>
              <a:rPr lang="en-US" b="1" dirty="0" smtClean="0">
                <a:solidFill>
                  <a:schemeClr val="accent2"/>
                </a:solidFill>
                <a:latin typeface="Courier New" pitchFamily="49" charset="0"/>
                <a:cs typeface="Courier New" pitchFamily="49" charset="0"/>
              </a:rPr>
              <a:t>join</a:t>
            </a:r>
            <a:r>
              <a:rPr lang="en-US" dirty="0" smtClean="0"/>
              <a:t> blocks until/unless the receiver is done executing </a:t>
            </a:r>
            <a:br>
              <a:rPr lang="en-US" dirty="0" smtClean="0"/>
            </a:br>
            <a:r>
              <a:rPr lang="en-US" dirty="0" smtClean="0"/>
              <a:t>(i.e., its constructor’s argument function returns)</a:t>
            </a:r>
          </a:p>
          <a:p>
            <a:pPr marL="0" indent="0">
              <a:buNone/>
            </a:pPr>
            <a:endParaRPr lang="en-US" dirty="0">
              <a:latin typeface="+mj-lt"/>
              <a:cs typeface="Courier New" pitchFamily="49" charset="0"/>
            </a:endParaRPr>
          </a:p>
          <a:p>
            <a:pPr marL="0" indent="0">
              <a:buNone/>
            </a:pPr>
            <a:endParaRPr lang="en-US" dirty="0" smtClean="0">
              <a:latin typeface="+mj-lt"/>
              <a:cs typeface="Courier New" pitchFamily="49" charset="0"/>
            </a:endParaRPr>
          </a:p>
          <a:p>
            <a:pPr marL="0" indent="0">
              <a:buNone/>
            </a:pPr>
            <a:endParaRPr lang="en-US" dirty="0">
              <a:latin typeface="+mj-lt"/>
              <a:cs typeface="Courier New" pitchFamily="49" charset="0"/>
            </a:endParaRPr>
          </a:p>
          <a:p>
            <a:pPr marL="0" indent="0">
              <a:buNone/>
            </a:pPr>
            <a:endParaRPr lang="en-US" dirty="0" smtClean="0">
              <a:latin typeface="+mj-lt"/>
              <a:cs typeface="Courier New" pitchFamily="49" charset="0"/>
            </a:endParaRPr>
          </a:p>
          <a:p>
            <a:pPr marL="0" indent="0">
              <a:buNone/>
            </a:pPr>
            <a:endParaRPr lang="en-US" dirty="0">
              <a:latin typeface="+mj-lt"/>
              <a:cs typeface="Courier New" pitchFamily="49" charset="0"/>
            </a:endParaRPr>
          </a:p>
          <a:p>
            <a:pPr marL="0" indent="0">
              <a:buNone/>
            </a:pPr>
            <a:endParaRPr lang="en-US" dirty="0" smtClean="0">
              <a:latin typeface="+mj-lt"/>
              <a:cs typeface="Courier New" pitchFamily="49" charset="0"/>
            </a:endParaRPr>
          </a:p>
          <a:p>
            <a:pPr marL="0" indent="0">
              <a:buNone/>
            </a:pPr>
            <a:endParaRPr lang="en-US" dirty="0" smtClean="0">
              <a:latin typeface="+mj-lt"/>
              <a:cs typeface="Courier New" pitchFamily="49" charset="0"/>
            </a:endParaRPr>
          </a:p>
        </p:txBody>
      </p:sp>
      <p:sp>
        <p:nvSpPr>
          <p:cNvPr id="5" name="Slide Number Placeholder 4"/>
          <p:cNvSpPr>
            <a:spLocks noGrp="1"/>
          </p:cNvSpPr>
          <p:nvPr>
            <p:ph type="sldNum" sz="quarter" idx="11"/>
            <p:custDataLst>
              <p:tags r:id="rId3"/>
            </p:custDataLst>
          </p:nvPr>
        </p:nvSpPr>
        <p:spPr/>
        <p:txBody>
          <a:bodyPr/>
          <a:lstStyle/>
          <a:p>
            <a:fld id="{3B048AC8-D41E-4C7B-8EE3-A52489AA1F05}" type="slidenum">
              <a:rPr lang="en-US" smtClean="0"/>
              <a:pPr/>
              <a:t>33</a:t>
            </a:fld>
            <a:endParaRPr lang="en-US"/>
          </a:p>
        </p:txBody>
      </p:sp>
      <p:sp>
        <p:nvSpPr>
          <p:cNvPr id="6" name="Footer Placeholder 5"/>
          <p:cNvSpPr>
            <a:spLocks noGrp="1"/>
          </p:cNvSpPr>
          <p:nvPr>
            <p:ph type="ftr" sz="quarter" idx="12"/>
            <p:custDataLst>
              <p:tags r:id="rId4"/>
            </p:custDataLst>
          </p:nvPr>
        </p:nvSpPr>
        <p:spPr/>
        <p:txBody>
          <a:bodyPr/>
          <a:lstStyle/>
          <a:p>
            <a:r>
              <a:rPr lang="en-US" smtClean="0"/>
              <a:t>Sophomoric Parallelism and Concurrency, Lecture 1</a:t>
            </a:r>
            <a:endParaRPr lang="en-US"/>
          </a:p>
        </p:txBody>
      </p:sp>
      <p:cxnSp>
        <p:nvCxnSpPr>
          <p:cNvPr id="7" name="Straight Arrow Connector 6"/>
          <p:cNvCxnSpPr/>
          <p:nvPr>
            <p:custDataLst>
              <p:tags r:id="rId5"/>
            </p:custDataLst>
          </p:nvPr>
        </p:nvCxnSpPr>
        <p:spPr bwMode="auto">
          <a:xfrm>
            <a:off x="4114800" y="2971800"/>
            <a:ext cx="0" cy="609600"/>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cxnSp>
        <p:nvCxnSpPr>
          <p:cNvPr id="9" name="Straight Arrow Connector 8"/>
          <p:cNvCxnSpPr/>
          <p:nvPr>
            <p:custDataLst>
              <p:tags r:id="rId6"/>
            </p:custDataLst>
          </p:nvPr>
        </p:nvCxnSpPr>
        <p:spPr bwMode="auto">
          <a:xfrm>
            <a:off x="4114800" y="3581400"/>
            <a:ext cx="0" cy="1219200"/>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cxnSp>
        <p:nvCxnSpPr>
          <p:cNvPr id="11" name="Straight Arrow Connector 10"/>
          <p:cNvCxnSpPr/>
          <p:nvPr>
            <p:custDataLst>
              <p:tags r:id="rId7"/>
            </p:custDataLst>
          </p:nvPr>
        </p:nvCxnSpPr>
        <p:spPr bwMode="auto">
          <a:xfrm>
            <a:off x="5181600" y="3995057"/>
            <a:ext cx="0" cy="1643743"/>
          </a:xfrm>
          <a:prstGeom prst="straightConnector1">
            <a:avLst/>
          </a:prstGeom>
          <a:solidFill>
            <a:schemeClr val="accent1"/>
          </a:solidFill>
          <a:ln w="57150" cap="flat" cmpd="sng" algn="ctr">
            <a:solidFill>
              <a:schemeClr val="tx1"/>
            </a:solidFill>
            <a:prstDash val="solid"/>
            <a:round/>
            <a:headEnd type="none" w="med" len="med"/>
            <a:tailEnd type="none" w="med" len="med"/>
          </a:ln>
          <a:effectLst/>
        </p:spPr>
      </p:cxnSp>
      <p:cxnSp>
        <p:nvCxnSpPr>
          <p:cNvPr id="14" name="Straight Connector 13"/>
          <p:cNvCxnSpPr/>
          <p:nvPr>
            <p:custDataLst>
              <p:tags r:id="rId8"/>
            </p:custDataLst>
          </p:nvPr>
        </p:nvCxnSpPr>
        <p:spPr bwMode="auto">
          <a:xfrm>
            <a:off x="4114800" y="3537857"/>
            <a:ext cx="1066800" cy="45720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2" name="Straight Arrow Connector 11"/>
          <p:cNvCxnSpPr/>
          <p:nvPr>
            <p:custDataLst>
              <p:tags r:id="rId9"/>
            </p:custDataLst>
          </p:nvPr>
        </p:nvCxnSpPr>
        <p:spPr bwMode="auto">
          <a:xfrm flipH="1" flipV="1">
            <a:off x="4114800" y="4800600"/>
            <a:ext cx="1066800" cy="838200"/>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cxnSp>
        <p:nvCxnSpPr>
          <p:cNvPr id="15" name="Straight Arrow Connector 14"/>
          <p:cNvCxnSpPr/>
          <p:nvPr>
            <p:custDataLst>
              <p:tags r:id="rId10"/>
            </p:custDataLst>
          </p:nvPr>
        </p:nvCxnSpPr>
        <p:spPr bwMode="auto">
          <a:xfrm>
            <a:off x="4114800" y="4800600"/>
            <a:ext cx="0" cy="1047690"/>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sp>
        <p:nvSpPr>
          <p:cNvPr id="10" name="TextBox 9"/>
          <p:cNvSpPr txBox="1"/>
          <p:nvPr>
            <p:custDataLst>
              <p:tags r:id="rId11"/>
            </p:custDataLst>
          </p:nvPr>
        </p:nvSpPr>
        <p:spPr>
          <a:xfrm>
            <a:off x="2362200" y="5848290"/>
            <a:ext cx="4623573" cy="400110"/>
          </a:xfrm>
          <a:prstGeom prst="rect">
            <a:avLst/>
          </a:prstGeom>
          <a:noFill/>
        </p:spPr>
        <p:txBody>
          <a:bodyPr wrap="none" rtlCol="0">
            <a:spAutoFit/>
          </a:bodyPr>
          <a:lstStyle/>
          <a:p>
            <a:r>
              <a:rPr lang="en-CA" sz="2000" b="0" dirty="0" smtClean="0">
                <a:latin typeface="+mn-lt"/>
              </a:rPr>
              <a:t>And now the thread proceeds normally.</a:t>
            </a:r>
          </a:p>
        </p:txBody>
      </p:sp>
      <p:sp>
        <p:nvSpPr>
          <p:cNvPr id="18" name="TextBox 17"/>
          <p:cNvSpPr txBox="1"/>
          <p:nvPr>
            <p:custDataLst>
              <p:tags r:id="rId12"/>
            </p:custDataLst>
          </p:nvPr>
        </p:nvSpPr>
        <p:spPr>
          <a:xfrm>
            <a:off x="4266452" y="3048000"/>
            <a:ext cx="838948" cy="400110"/>
          </a:xfrm>
          <a:prstGeom prst="rect">
            <a:avLst/>
          </a:prstGeom>
          <a:noFill/>
        </p:spPr>
        <p:txBody>
          <a:bodyPr wrap="none" rtlCol="0">
            <a:spAutoFit/>
          </a:bodyPr>
          <a:lstStyle/>
          <a:p>
            <a:r>
              <a:rPr lang="en-CA" sz="2000" b="0" dirty="0" smtClean="0">
                <a:latin typeface="+mn-lt"/>
              </a:rPr>
              <a:t>a fork</a:t>
            </a:r>
          </a:p>
        </p:txBody>
      </p:sp>
      <p:sp>
        <p:nvSpPr>
          <p:cNvPr id="19" name="TextBox 18"/>
          <p:cNvSpPr txBox="1"/>
          <p:nvPr>
            <p:custDataLst>
              <p:tags r:id="rId13"/>
            </p:custDataLst>
          </p:nvPr>
        </p:nvSpPr>
        <p:spPr>
          <a:xfrm>
            <a:off x="3225300" y="4476690"/>
            <a:ext cx="813300" cy="400110"/>
          </a:xfrm>
          <a:prstGeom prst="rect">
            <a:avLst/>
          </a:prstGeom>
          <a:noFill/>
        </p:spPr>
        <p:txBody>
          <a:bodyPr wrap="none" rtlCol="0">
            <a:spAutoFit/>
          </a:bodyPr>
          <a:lstStyle/>
          <a:p>
            <a:r>
              <a:rPr lang="en-CA" sz="2000" b="0" dirty="0" smtClean="0">
                <a:latin typeface="+mn-lt"/>
              </a:rPr>
              <a:t>a join</a:t>
            </a:r>
          </a:p>
        </p:txBody>
      </p:sp>
    </p:spTree>
    <p:extLst>
      <p:ext uri="{BB962C8B-B14F-4D97-AF65-F5344CB8AC3E}">
        <p14:creationId xmlns:p14="http://schemas.microsoft.com/office/powerpoint/2010/main" val="236184619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5800" y="152400"/>
            <a:ext cx="7772400" cy="1143000"/>
          </a:xfrm>
        </p:spPr>
        <p:txBody>
          <a:bodyPr/>
          <a:lstStyle/>
          <a:p>
            <a:r>
              <a:rPr lang="en-US" dirty="0" smtClean="0"/>
              <a:t>Second attempt (patched!)</a:t>
            </a:r>
            <a:endParaRPr lang="en-US" dirty="0"/>
          </a:p>
        </p:txBody>
      </p:sp>
      <p:sp>
        <p:nvSpPr>
          <p:cNvPr id="5" name="Slide Number Placeholder 4"/>
          <p:cNvSpPr>
            <a:spLocks noGrp="1"/>
          </p:cNvSpPr>
          <p:nvPr>
            <p:ph type="sldNum" sz="quarter" idx="11"/>
            <p:custDataLst>
              <p:tags r:id="rId2"/>
            </p:custDataLst>
          </p:nvPr>
        </p:nvSpPr>
        <p:spPr/>
        <p:txBody>
          <a:bodyPr/>
          <a:lstStyle/>
          <a:p>
            <a:fld id="{3B048AC8-D41E-4C7B-8EE3-A52489AA1F05}" type="slidenum">
              <a:rPr lang="en-US" smtClean="0"/>
              <a:pPr/>
              <a:t>34</a:t>
            </a:fld>
            <a:endParaRPr lang="en-US"/>
          </a:p>
        </p:txBody>
      </p:sp>
      <p:sp>
        <p:nvSpPr>
          <p:cNvPr id="6" name="Footer Placeholder 5"/>
          <p:cNvSpPr>
            <a:spLocks noGrp="1"/>
          </p:cNvSpPr>
          <p:nvPr>
            <p:ph type="ftr" sz="quarter" idx="12"/>
            <p:custDataLst>
              <p:tags r:id="rId3"/>
            </p:custDataLst>
          </p:nvPr>
        </p:nvSpPr>
        <p:spPr/>
        <p:txBody>
          <a:bodyPr/>
          <a:lstStyle/>
          <a:p>
            <a:r>
              <a:rPr lang="en-US" smtClean="0"/>
              <a:t>Sophomoric Parallelism and Concurrency, Lecture 1</a:t>
            </a:r>
            <a:endParaRPr lang="en-US" dirty="0"/>
          </a:p>
        </p:txBody>
      </p:sp>
      <p:sp>
        <p:nvSpPr>
          <p:cNvPr id="7" name="Rectangle 3"/>
          <p:cNvSpPr txBox="1">
            <a:spLocks noChangeArrowheads="1"/>
          </p:cNvSpPr>
          <p:nvPr>
            <p:custDataLst>
              <p:tags r:id="rId4"/>
            </p:custDataLst>
          </p:nvPr>
        </p:nvSpPr>
        <p:spPr bwMode="auto">
          <a:xfrm>
            <a:off x="76200" y="1143000"/>
            <a:ext cx="8991600" cy="4778514"/>
          </a:xfrm>
          <a:prstGeom prst="rect">
            <a:avLst/>
          </a:prstGeom>
          <a:solidFill>
            <a:srgbClr val="FFFF99"/>
          </a:solidFill>
          <a:ln w="9525">
            <a:noFill/>
            <a:miter lim="800000"/>
            <a:headEnd/>
            <a:tailEnd/>
          </a:ln>
          <a:effectLst/>
        </p:spPr>
        <p:txBody>
          <a:bodyPr vert="horz" wrap="square" lIns="91440" tIns="45720" rIns="91440" bIns="45720" numCol="1" anchor="t" anchorCtr="0" compatLnSpc="1">
            <a:prstTxWarp prst="textNoShape">
              <a:avLst/>
            </a:prstTxWarp>
          </a:bodyPr>
          <a:lstStyle/>
          <a:p>
            <a:pPr>
              <a:lnSpc>
                <a:spcPts val="1800"/>
              </a:lnSpc>
              <a:buNone/>
            </a:pP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err="1" smtClean="0">
                <a:solidFill>
                  <a:srgbClr val="119F33"/>
                </a:solidFill>
                <a:latin typeface="Courier New" pitchFamily="49" charset="0"/>
                <a:cs typeface="Courier New" pitchFamily="49" charset="0"/>
              </a:rPr>
              <a:t>cm_parallel</a:t>
            </a:r>
            <a:r>
              <a:rPr lang="en-CA" sz="2000" dirty="0" smtClean="0">
                <a:latin typeface="Courier New" pitchFamily="49" charset="0"/>
                <a:cs typeface="Courier New" pitchFamily="49" charset="0"/>
              </a:rPr>
              <a:t>(</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array</a:t>
            </a: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err="1">
                <a:solidFill>
                  <a:srgbClr val="119F33"/>
                </a:solidFill>
                <a:latin typeface="Courier New" pitchFamily="49" charset="0"/>
                <a:cs typeface="Courier New" pitchFamily="49" charset="0"/>
              </a:rPr>
              <a:t>len</a:t>
            </a: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target</a:t>
            </a:r>
            <a:r>
              <a:rPr lang="en-CA" sz="2000" dirty="0">
                <a:latin typeface="Courier New" pitchFamily="49" charset="0"/>
                <a:cs typeface="Courier New" pitchFamily="49" charset="0"/>
              </a:rPr>
              <a:t>) {</a:t>
            </a:r>
          </a:p>
          <a:p>
            <a:pPr>
              <a:lnSpc>
                <a:spcPts val="1800"/>
              </a:lnSpc>
              <a:buNone/>
            </a:pPr>
            <a:r>
              <a:rPr lang="en-CA" sz="2000" dirty="0" smtClean="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err="1" smtClean="0">
                <a:solidFill>
                  <a:srgbClr val="119F33"/>
                </a:solidFill>
                <a:latin typeface="Courier New" pitchFamily="49" charset="0"/>
                <a:cs typeface="Courier New" pitchFamily="49" charset="0"/>
              </a:rPr>
              <a:t>divs</a:t>
            </a:r>
            <a:r>
              <a:rPr lang="en-CA" sz="2000" dirty="0" smtClean="0">
                <a:latin typeface="Courier New" pitchFamily="49" charset="0"/>
                <a:cs typeface="Courier New" pitchFamily="49" charset="0"/>
              </a:rPr>
              <a:t> = 4;</a:t>
            </a:r>
            <a:endParaRPr lang="en-CA" sz="2000" dirty="0">
              <a:latin typeface="Courier New" pitchFamily="49" charset="0"/>
              <a:cs typeface="Courier New" pitchFamily="49" charset="0"/>
            </a:endParaRPr>
          </a:p>
          <a:p>
            <a:pPr>
              <a:lnSpc>
                <a:spcPts val="1800"/>
              </a:lnSpc>
              <a:buNone/>
            </a:pPr>
            <a:endParaRPr lang="en-CA" sz="2000" dirty="0">
              <a:latin typeface="Courier New" pitchFamily="49" charset="0"/>
              <a:cs typeface="Courier New" pitchFamily="49" charset="0"/>
            </a:endParaRPr>
          </a:p>
          <a:p>
            <a:pPr>
              <a:lnSpc>
                <a:spcPts val="1800"/>
              </a:lnSpc>
              <a:buNone/>
            </a:pPr>
            <a:r>
              <a:rPr lang="en-CA" sz="2000" dirty="0" smtClean="0">
                <a:latin typeface="Courier New" pitchFamily="49" charset="0"/>
                <a:cs typeface="Courier New" pitchFamily="49" charset="0"/>
              </a:rPr>
              <a:t>  </a:t>
            </a:r>
            <a:r>
              <a:rPr lang="en-CA" sz="2000" dirty="0" err="1" smtClean="0">
                <a:latin typeface="Courier New" pitchFamily="49" charset="0"/>
                <a:cs typeface="Courier New" pitchFamily="49" charset="0"/>
              </a:rPr>
              <a:t>std</a:t>
            </a:r>
            <a:r>
              <a:rPr lang="en-CA" sz="2000" dirty="0">
                <a:latin typeface="Courier New" pitchFamily="49" charset="0"/>
                <a:cs typeface="Courier New" pitchFamily="49" charset="0"/>
              </a:rPr>
              <a:t>::thread </a:t>
            </a:r>
            <a:r>
              <a:rPr lang="en-CA" sz="2000" dirty="0" smtClean="0">
                <a:solidFill>
                  <a:srgbClr val="119F33"/>
                </a:solidFill>
                <a:latin typeface="Courier New" pitchFamily="49" charset="0"/>
                <a:cs typeface="Courier New" pitchFamily="49" charset="0"/>
              </a:rPr>
              <a:t>workers</a:t>
            </a:r>
            <a:r>
              <a:rPr lang="en-CA" sz="2000" dirty="0" smtClean="0">
                <a:latin typeface="Courier New" pitchFamily="49" charset="0"/>
                <a:cs typeface="Courier New" pitchFamily="49" charset="0"/>
              </a:rPr>
              <a:t>[</a:t>
            </a:r>
            <a:r>
              <a:rPr lang="en-CA" sz="2000" dirty="0" err="1" smtClean="0">
                <a:latin typeface="Courier New" pitchFamily="49" charset="0"/>
                <a:cs typeface="Courier New" pitchFamily="49" charset="0"/>
              </a:rPr>
              <a:t>divs</a:t>
            </a:r>
            <a:r>
              <a:rPr lang="en-CA" sz="2000" dirty="0" smtClean="0">
                <a:latin typeface="Courier New" pitchFamily="49" charset="0"/>
                <a:cs typeface="Courier New" pitchFamily="49" charset="0"/>
              </a:rPr>
              <a:t>]; </a:t>
            </a:r>
            <a:endParaRPr lang="en-CA" sz="2000" dirty="0">
              <a:latin typeface="Courier New" pitchFamily="49" charset="0"/>
              <a:cs typeface="Courier New" pitchFamily="49" charset="0"/>
            </a:endParaRPr>
          </a:p>
          <a:p>
            <a:pPr>
              <a:lnSpc>
                <a:spcPts val="1800"/>
              </a:lnSpc>
              <a:buNone/>
            </a:pP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smtClean="0">
                <a:solidFill>
                  <a:srgbClr val="119F33"/>
                </a:solidFill>
                <a:latin typeface="Courier New" pitchFamily="49" charset="0"/>
                <a:cs typeface="Courier New" pitchFamily="49" charset="0"/>
              </a:rPr>
              <a:t>results</a:t>
            </a:r>
            <a:r>
              <a:rPr lang="en-CA" sz="2000" dirty="0" smtClean="0">
                <a:latin typeface="Courier New" pitchFamily="49" charset="0"/>
                <a:cs typeface="Courier New" pitchFamily="49" charset="0"/>
              </a:rPr>
              <a:t>[</a:t>
            </a:r>
            <a:r>
              <a:rPr lang="en-CA" sz="2000" dirty="0" err="1" smtClean="0">
                <a:latin typeface="Courier New" pitchFamily="49" charset="0"/>
                <a:cs typeface="Courier New" pitchFamily="49" charset="0"/>
              </a:rPr>
              <a:t>divs</a:t>
            </a:r>
            <a:r>
              <a:rPr lang="en-CA" sz="2000" dirty="0" smtClean="0">
                <a:latin typeface="Courier New" pitchFamily="49" charset="0"/>
                <a:cs typeface="Courier New" pitchFamily="49" charset="0"/>
              </a:rPr>
              <a:t>];</a:t>
            </a:r>
            <a:endParaRPr lang="en-CA" sz="2000" dirty="0">
              <a:latin typeface="Courier New" pitchFamily="49" charset="0"/>
              <a:cs typeface="Courier New" pitchFamily="49" charset="0"/>
            </a:endParaRPr>
          </a:p>
          <a:p>
            <a:pPr>
              <a:lnSpc>
                <a:spcPts val="1800"/>
              </a:lnSpc>
              <a:buNone/>
            </a:pPr>
            <a:r>
              <a:rPr lang="en-CA" sz="2000" dirty="0">
                <a:latin typeface="Courier New" pitchFamily="49" charset="0"/>
                <a:cs typeface="Courier New" pitchFamily="49" charset="0"/>
              </a:rPr>
              <a:t>  </a:t>
            </a:r>
            <a:r>
              <a:rPr lang="en-CA" sz="2000" dirty="0">
                <a:solidFill>
                  <a:srgbClr val="3333CC"/>
                </a:solidFill>
                <a:latin typeface="Courier New" pitchFamily="49" charset="0"/>
                <a:cs typeface="Courier New" pitchFamily="49" charset="0"/>
              </a:rPr>
              <a:t>for</a:t>
            </a:r>
            <a:r>
              <a:rPr lang="en-CA" sz="2000" dirty="0">
                <a:latin typeface="Courier New" pitchFamily="49" charset="0"/>
                <a:cs typeface="Courier New" pitchFamily="49" charset="0"/>
              </a:rPr>
              <a:t> (</a:t>
            </a:r>
            <a:r>
              <a:rPr lang="en-CA" sz="2000" dirty="0" err="1">
                <a:latin typeface="Courier New" pitchFamily="49" charset="0"/>
                <a:cs typeface="Courier New" pitchFamily="49" charset="0"/>
              </a:rPr>
              <a:t>int</a:t>
            </a:r>
            <a:r>
              <a:rPr lang="en-CA" sz="2000" dirty="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d</a:t>
            </a:r>
            <a:r>
              <a:rPr lang="en-CA" sz="2000" dirty="0">
                <a:latin typeface="Courier New" pitchFamily="49" charset="0"/>
                <a:cs typeface="Courier New" pitchFamily="49" charset="0"/>
              </a:rPr>
              <a:t> = 0; </a:t>
            </a:r>
            <a:r>
              <a:rPr lang="en-CA" sz="2000" dirty="0" smtClean="0">
                <a:latin typeface="Courier New" pitchFamily="49" charset="0"/>
                <a:cs typeface="Courier New" pitchFamily="49" charset="0"/>
              </a:rPr>
              <a:t>d &lt; </a:t>
            </a:r>
            <a:r>
              <a:rPr lang="en-CA" sz="2000" dirty="0" err="1" smtClean="0">
                <a:latin typeface="Courier New" pitchFamily="49" charset="0"/>
                <a:cs typeface="Courier New" pitchFamily="49" charset="0"/>
              </a:rPr>
              <a:t>divs</a:t>
            </a:r>
            <a:r>
              <a:rPr lang="en-CA" sz="2000" dirty="0" smtClean="0">
                <a:latin typeface="Courier New" pitchFamily="49" charset="0"/>
                <a:cs typeface="Courier New" pitchFamily="49" charset="0"/>
              </a:rPr>
              <a:t>; </a:t>
            </a:r>
            <a:r>
              <a:rPr lang="en-CA" sz="2000" dirty="0">
                <a:latin typeface="Courier New" pitchFamily="49" charset="0"/>
                <a:cs typeface="Courier New" pitchFamily="49" charset="0"/>
              </a:rPr>
              <a:t>d</a:t>
            </a:r>
            <a:r>
              <a:rPr lang="en-CA" sz="2000" dirty="0" smtClean="0">
                <a:latin typeface="Courier New" pitchFamily="49" charset="0"/>
                <a:cs typeface="Courier New" pitchFamily="49" charset="0"/>
              </a:rPr>
              <a:t>++)</a:t>
            </a:r>
          </a:p>
          <a:p>
            <a:pPr>
              <a:lnSpc>
                <a:spcPts val="1800"/>
              </a:lnSpc>
              <a:buNone/>
            </a:pPr>
            <a:r>
              <a:rPr lang="en-CA" sz="2000" dirty="0" smtClean="0">
                <a:latin typeface="Courier New" pitchFamily="49" charset="0"/>
                <a:cs typeface="Courier New" pitchFamily="49" charset="0"/>
              </a:rPr>
              <a:t>    workers[d</a:t>
            </a:r>
            <a:r>
              <a:rPr lang="en-CA" sz="2000" dirty="0">
                <a:latin typeface="Courier New" pitchFamily="49" charset="0"/>
                <a:cs typeface="Courier New" pitchFamily="49" charset="0"/>
              </a:rPr>
              <a:t>] = </a:t>
            </a:r>
            <a:r>
              <a:rPr lang="en-CA" sz="2000" dirty="0" err="1" smtClean="0">
                <a:latin typeface="Courier New" pitchFamily="49" charset="0"/>
                <a:cs typeface="Courier New" pitchFamily="49" charset="0"/>
              </a:rPr>
              <a:t>std</a:t>
            </a:r>
            <a:r>
              <a:rPr lang="en-CA" sz="2000" dirty="0">
                <a:latin typeface="Courier New" pitchFamily="49" charset="0"/>
                <a:cs typeface="Courier New" pitchFamily="49" charset="0"/>
              </a:rPr>
              <a:t>::thread(&amp;</a:t>
            </a:r>
            <a:r>
              <a:rPr lang="en-CA" sz="2000" dirty="0" err="1" smtClean="0">
                <a:latin typeface="Courier New" pitchFamily="49" charset="0"/>
                <a:cs typeface="Courier New" pitchFamily="49" charset="0"/>
              </a:rPr>
              <a:t>cmp_helper</a:t>
            </a:r>
            <a:r>
              <a:rPr lang="en-CA" sz="2000" dirty="0" smtClean="0">
                <a:latin typeface="Courier New" pitchFamily="49" charset="0"/>
                <a:cs typeface="Courier New" pitchFamily="49" charset="0"/>
              </a:rPr>
              <a:t>, &amp;</a:t>
            </a:r>
            <a:r>
              <a:rPr lang="en-CA" sz="2000" dirty="0">
                <a:latin typeface="Courier New" pitchFamily="49" charset="0"/>
                <a:cs typeface="Courier New" pitchFamily="49" charset="0"/>
              </a:rPr>
              <a:t>results[d], </a:t>
            </a:r>
            <a:r>
              <a:rPr lang="en-CA" sz="2000" dirty="0" smtClean="0">
                <a:latin typeface="Courier New" pitchFamily="49" charset="0"/>
                <a:cs typeface="Courier New" pitchFamily="49" charset="0"/>
              </a:rPr>
              <a:t/>
            </a:r>
            <a:br>
              <a:rPr lang="en-CA" sz="2000" dirty="0" smtClean="0">
                <a:latin typeface="Courier New" pitchFamily="49" charset="0"/>
                <a:cs typeface="Courier New" pitchFamily="49" charset="0"/>
              </a:rPr>
            </a:br>
            <a:r>
              <a:rPr lang="en-CA" sz="2000" dirty="0" smtClean="0">
                <a:latin typeface="Courier New" pitchFamily="49" charset="0"/>
                <a:cs typeface="Courier New" pitchFamily="49" charset="0"/>
              </a:rPr>
              <a:t>      array, (</a:t>
            </a:r>
            <a:r>
              <a:rPr lang="en-CA" sz="2000" dirty="0">
                <a:latin typeface="Courier New" pitchFamily="49" charset="0"/>
                <a:cs typeface="Courier New" pitchFamily="49" charset="0"/>
              </a:rPr>
              <a:t>d*</a:t>
            </a:r>
            <a:r>
              <a:rPr lang="en-CA" sz="2000" dirty="0" err="1">
                <a:latin typeface="Courier New" pitchFamily="49" charset="0"/>
                <a:cs typeface="Courier New" pitchFamily="49" charset="0"/>
              </a:rPr>
              <a:t>len</a:t>
            </a:r>
            <a:r>
              <a:rPr lang="en-CA" sz="2000" dirty="0">
                <a:latin typeface="Courier New" pitchFamily="49" charset="0"/>
                <a:cs typeface="Courier New" pitchFamily="49" charset="0"/>
              </a:rPr>
              <a:t>)/divisions</a:t>
            </a:r>
            <a:r>
              <a:rPr lang="en-CA" sz="2000" dirty="0" smtClean="0">
                <a:latin typeface="Courier New" pitchFamily="49" charset="0"/>
                <a:cs typeface="Courier New" pitchFamily="49" charset="0"/>
              </a:rPr>
              <a:t>, ((</a:t>
            </a:r>
            <a:r>
              <a:rPr lang="en-CA" sz="2000" dirty="0">
                <a:latin typeface="Courier New" pitchFamily="49" charset="0"/>
                <a:cs typeface="Courier New" pitchFamily="49" charset="0"/>
              </a:rPr>
              <a:t>d+1)*</a:t>
            </a:r>
            <a:r>
              <a:rPr lang="en-CA" sz="2000" dirty="0" err="1">
                <a:latin typeface="Courier New" pitchFamily="49" charset="0"/>
                <a:cs typeface="Courier New" pitchFamily="49" charset="0"/>
              </a:rPr>
              <a:t>len</a:t>
            </a:r>
            <a:r>
              <a:rPr lang="en-CA" sz="2000" dirty="0">
                <a:latin typeface="Courier New" pitchFamily="49" charset="0"/>
                <a:cs typeface="Courier New" pitchFamily="49" charset="0"/>
              </a:rPr>
              <a:t>)/divisions, </a:t>
            </a:r>
            <a:r>
              <a:rPr lang="en-CA" sz="2000" dirty="0" smtClean="0">
                <a:latin typeface="Courier New" pitchFamily="49" charset="0"/>
                <a:cs typeface="Courier New" pitchFamily="49" charset="0"/>
              </a:rPr>
              <a:t/>
            </a:r>
            <a:br>
              <a:rPr lang="en-CA" sz="2000" dirty="0" smtClean="0">
                <a:latin typeface="Courier New" pitchFamily="49" charset="0"/>
                <a:cs typeface="Courier New" pitchFamily="49" charset="0"/>
              </a:rPr>
            </a:br>
            <a:r>
              <a:rPr lang="en-CA" sz="2000" dirty="0" smtClean="0">
                <a:latin typeface="Courier New" pitchFamily="49" charset="0"/>
                <a:cs typeface="Courier New" pitchFamily="49" charset="0"/>
              </a:rPr>
              <a:t>      target);</a:t>
            </a:r>
          </a:p>
          <a:p>
            <a:pPr>
              <a:lnSpc>
                <a:spcPts val="1800"/>
              </a:lnSpc>
              <a:buNone/>
            </a:pPr>
            <a:endParaRPr lang="en-CA" sz="2000" dirty="0">
              <a:latin typeface="Courier New" pitchFamily="49" charset="0"/>
              <a:cs typeface="Courier New" pitchFamily="49" charset="0"/>
            </a:endParaRPr>
          </a:p>
          <a:p>
            <a:pPr>
              <a:lnSpc>
                <a:spcPts val="1800"/>
              </a:lnSpc>
              <a:buNone/>
            </a:pP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matches</a:t>
            </a:r>
            <a:r>
              <a:rPr lang="en-CA" sz="2000" dirty="0">
                <a:latin typeface="Courier New" pitchFamily="49" charset="0"/>
                <a:cs typeface="Courier New" pitchFamily="49" charset="0"/>
              </a:rPr>
              <a:t> = 0;</a:t>
            </a:r>
          </a:p>
          <a:p>
            <a:pPr>
              <a:lnSpc>
                <a:spcPts val="1800"/>
              </a:lnSpc>
              <a:buNone/>
            </a:pPr>
            <a:r>
              <a:rPr lang="en-CA" sz="2000" dirty="0">
                <a:latin typeface="Courier New" pitchFamily="49" charset="0"/>
                <a:cs typeface="Courier New" pitchFamily="49" charset="0"/>
              </a:rPr>
              <a:t>  </a:t>
            </a:r>
            <a:r>
              <a:rPr lang="en-CA" sz="2000" dirty="0">
                <a:solidFill>
                  <a:srgbClr val="3333CC"/>
                </a:solidFill>
                <a:latin typeface="Courier New" pitchFamily="49" charset="0"/>
                <a:cs typeface="Courier New" pitchFamily="49" charset="0"/>
              </a:rPr>
              <a:t>for</a:t>
            </a:r>
            <a:r>
              <a:rPr lang="en-CA" sz="2000" dirty="0">
                <a:latin typeface="Courier New" pitchFamily="49" charset="0"/>
                <a:cs typeface="Courier New" pitchFamily="49" charset="0"/>
              </a:rPr>
              <a:t> (</a:t>
            </a:r>
            <a:r>
              <a:rPr lang="en-CA" sz="2000" dirty="0" err="1">
                <a:latin typeface="Courier New" pitchFamily="49" charset="0"/>
                <a:cs typeface="Courier New" pitchFamily="49" charset="0"/>
              </a:rPr>
              <a:t>int</a:t>
            </a:r>
            <a:r>
              <a:rPr lang="en-CA" sz="2000" dirty="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d</a:t>
            </a:r>
            <a:r>
              <a:rPr lang="en-CA" sz="2000" dirty="0">
                <a:latin typeface="Courier New" pitchFamily="49" charset="0"/>
                <a:cs typeface="Courier New" pitchFamily="49" charset="0"/>
              </a:rPr>
              <a:t> = 0; d &lt; </a:t>
            </a:r>
            <a:r>
              <a:rPr lang="en-CA" sz="2000" dirty="0" err="1" smtClean="0">
                <a:latin typeface="Courier New" pitchFamily="49" charset="0"/>
                <a:cs typeface="Courier New" pitchFamily="49" charset="0"/>
              </a:rPr>
              <a:t>divs</a:t>
            </a:r>
            <a:r>
              <a:rPr lang="en-CA" sz="2000" dirty="0" smtClean="0">
                <a:latin typeface="Courier New" pitchFamily="49" charset="0"/>
                <a:cs typeface="Courier New" pitchFamily="49" charset="0"/>
              </a:rPr>
              <a:t>; </a:t>
            </a:r>
            <a:r>
              <a:rPr lang="en-CA" sz="2000" dirty="0">
                <a:latin typeface="Courier New" pitchFamily="49" charset="0"/>
                <a:cs typeface="Courier New" pitchFamily="49" charset="0"/>
              </a:rPr>
              <a:t>d</a:t>
            </a:r>
            <a:r>
              <a:rPr lang="en-CA" sz="2000" dirty="0" smtClean="0">
                <a:latin typeface="Courier New" pitchFamily="49" charset="0"/>
                <a:cs typeface="Courier New" pitchFamily="49" charset="0"/>
              </a:rPr>
              <a:t>++) {</a:t>
            </a:r>
          </a:p>
          <a:p>
            <a:pPr>
              <a:lnSpc>
                <a:spcPts val="1800"/>
              </a:lnSpc>
              <a:buNone/>
            </a:pPr>
            <a:r>
              <a:rPr lang="en-CA" sz="2000" dirty="0">
                <a:latin typeface="Courier New" pitchFamily="49" charset="0"/>
                <a:cs typeface="Courier New" pitchFamily="49" charset="0"/>
              </a:rPr>
              <a:t> </a:t>
            </a:r>
            <a:r>
              <a:rPr lang="en-CA" sz="2000" dirty="0" smtClean="0">
                <a:latin typeface="Courier New" pitchFamily="49" charset="0"/>
                <a:cs typeface="Courier New" pitchFamily="49" charset="0"/>
              </a:rPr>
              <a:t>   workers[d].join();</a:t>
            </a:r>
            <a:endParaRPr lang="en-CA" sz="2000" dirty="0">
              <a:latin typeface="Courier New" pitchFamily="49" charset="0"/>
              <a:cs typeface="Courier New" pitchFamily="49" charset="0"/>
            </a:endParaRPr>
          </a:p>
          <a:p>
            <a:pPr>
              <a:lnSpc>
                <a:spcPts val="1800"/>
              </a:lnSpc>
              <a:buNone/>
            </a:pPr>
            <a:r>
              <a:rPr lang="en-CA" sz="2000" dirty="0" smtClean="0">
                <a:latin typeface="Courier New" pitchFamily="49" charset="0"/>
                <a:cs typeface="Courier New" pitchFamily="49" charset="0"/>
              </a:rPr>
              <a:t>    matches </a:t>
            </a:r>
            <a:r>
              <a:rPr lang="en-CA" sz="2000" dirty="0">
                <a:latin typeface="Courier New" pitchFamily="49" charset="0"/>
                <a:cs typeface="Courier New" pitchFamily="49" charset="0"/>
              </a:rPr>
              <a:t>+= </a:t>
            </a:r>
            <a:r>
              <a:rPr lang="en-CA" sz="2000" dirty="0" smtClean="0">
                <a:latin typeface="Courier New" pitchFamily="49" charset="0"/>
                <a:cs typeface="Courier New" pitchFamily="49" charset="0"/>
              </a:rPr>
              <a:t>results[d];</a:t>
            </a:r>
          </a:p>
          <a:p>
            <a:pPr>
              <a:lnSpc>
                <a:spcPts val="1800"/>
              </a:lnSpc>
              <a:buNone/>
            </a:pPr>
            <a:r>
              <a:rPr lang="en-CA" sz="2000" dirty="0">
                <a:latin typeface="Courier New" pitchFamily="49" charset="0"/>
                <a:cs typeface="Courier New" pitchFamily="49" charset="0"/>
              </a:rPr>
              <a:t> </a:t>
            </a:r>
            <a:r>
              <a:rPr lang="en-CA" sz="2000" dirty="0" smtClean="0">
                <a:latin typeface="Courier New" pitchFamily="49" charset="0"/>
                <a:cs typeface="Courier New" pitchFamily="49" charset="0"/>
              </a:rPr>
              <a:t> }</a:t>
            </a:r>
            <a:endParaRPr lang="en-CA" sz="2000" dirty="0">
              <a:latin typeface="Courier New" pitchFamily="49" charset="0"/>
              <a:cs typeface="Courier New" pitchFamily="49" charset="0"/>
            </a:endParaRPr>
          </a:p>
          <a:p>
            <a:pPr>
              <a:lnSpc>
                <a:spcPts val="1800"/>
              </a:lnSpc>
              <a:buNone/>
            </a:pPr>
            <a:endParaRPr lang="en-CA" sz="2000" dirty="0">
              <a:latin typeface="Courier New" pitchFamily="49" charset="0"/>
              <a:cs typeface="Courier New" pitchFamily="49" charset="0"/>
            </a:endParaRPr>
          </a:p>
          <a:p>
            <a:pPr>
              <a:lnSpc>
                <a:spcPts val="1800"/>
              </a:lnSpc>
              <a:buNone/>
            </a:pPr>
            <a:r>
              <a:rPr lang="en-CA" sz="2000" dirty="0" smtClean="0">
                <a:latin typeface="Courier New" pitchFamily="49" charset="0"/>
                <a:cs typeface="Courier New" pitchFamily="49" charset="0"/>
              </a:rPr>
              <a:t>  </a:t>
            </a:r>
            <a:r>
              <a:rPr lang="en-CA" sz="2000" dirty="0" smtClean="0">
                <a:solidFill>
                  <a:srgbClr val="3333CC"/>
                </a:solidFill>
                <a:latin typeface="Courier New" pitchFamily="49" charset="0"/>
                <a:cs typeface="Courier New" pitchFamily="49" charset="0"/>
              </a:rPr>
              <a:t>return</a:t>
            </a:r>
            <a:r>
              <a:rPr lang="en-CA" sz="2000" dirty="0" smtClean="0">
                <a:latin typeface="Courier New" pitchFamily="49" charset="0"/>
                <a:cs typeface="Courier New" pitchFamily="49" charset="0"/>
              </a:rPr>
              <a:t> </a:t>
            </a:r>
            <a:r>
              <a:rPr lang="en-CA" sz="2000" dirty="0">
                <a:latin typeface="Courier New" pitchFamily="49" charset="0"/>
                <a:cs typeface="Courier New" pitchFamily="49" charset="0"/>
              </a:rPr>
              <a:t>matches;</a:t>
            </a:r>
          </a:p>
          <a:p>
            <a:pPr>
              <a:lnSpc>
                <a:spcPts val="1800"/>
              </a:lnSpc>
              <a:buNone/>
            </a:pPr>
            <a:r>
              <a:rPr lang="en-CA" sz="2000" dirty="0">
                <a:latin typeface="Courier New" pitchFamily="49" charset="0"/>
                <a:cs typeface="Courier New" pitchFamily="49" charset="0"/>
              </a:rPr>
              <a:t>}</a:t>
            </a:r>
          </a:p>
        </p:txBody>
      </p:sp>
    </p:spTree>
    <p:extLst>
      <p:ext uri="{BB962C8B-B14F-4D97-AF65-F5344CB8AC3E}">
        <p14:creationId xmlns:p14="http://schemas.microsoft.com/office/powerpoint/2010/main" val="183823985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dirty="0" smtClean="0"/>
              <a:t>Outline</a:t>
            </a:r>
            <a:endParaRPr lang="en-CA" dirty="0"/>
          </a:p>
        </p:txBody>
      </p:sp>
      <p:sp>
        <p:nvSpPr>
          <p:cNvPr id="3" name="Content Placeholder 2"/>
          <p:cNvSpPr>
            <a:spLocks noGrp="1"/>
          </p:cNvSpPr>
          <p:nvPr>
            <p:ph idx="1"/>
            <p:custDataLst>
              <p:tags r:id="rId2"/>
            </p:custDataLst>
          </p:nvPr>
        </p:nvSpPr>
        <p:spPr/>
        <p:txBody>
          <a:bodyPr/>
          <a:lstStyle/>
          <a:p>
            <a:r>
              <a:rPr lang="en-CA" sz="2800" dirty="0" smtClean="0">
                <a:solidFill>
                  <a:schemeClr val="bg1">
                    <a:lumMod val="75000"/>
                  </a:schemeClr>
                </a:solidFill>
              </a:rPr>
              <a:t>History and Motivation</a:t>
            </a:r>
          </a:p>
          <a:p>
            <a:r>
              <a:rPr lang="en-CA" sz="2800" dirty="0" smtClean="0">
                <a:solidFill>
                  <a:schemeClr val="bg1">
                    <a:lumMod val="75000"/>
                  </a:schemeClr>
                </a:solidFill>
              </a:rPr>
              <a:t>Parallelism and Concurrency Intro</a:t>
            </a:r>
          </a:p>
          <a:p>
            <a:r>
              <a:rPr lang="en-CA" sz="2800" dirty="0" smtClean="0"/>
              <a:t>Counting Matches</a:t>
            </a:r>
          </a:p>
          <a:p>
            <a:pPr lvl="1"/>
            <a:r>
              <a:rPr lang="en-CA" sz="2800" dirty="0" smtClean="0">
                <a:solidFill>
                  <a:schemeClr val="bg1">
                    <a:lumMod val="75000"/>
                  </a:schemeClr>
                </a:solidFill>
              </a:rPr>
              <a:t>Parallelizing</a:t>
            </a:r>
          </a:p>
          <a:p>
            <a:pPr lvl="1"/>
            <a:r>
              <a:rPr lang="en-CA" sz="2800" dirty="0" smtClean="0"/>
              <a:t>Better, more general parallelizing</a:t>
            </a:r>
          </a:p>
          <a:p>
            <a:endParaRPr lang="en-CA" sz="2800" dirty="0"/>
          </a:p>
        </p:txBody>
      </p:sp>
      <p:sp>
        <p:nvSpPr>
          <p:cNvPr id="4" name="Slide Number Placeholder 3"/>
          <p:cNvSpPr>
            <a:spLocks noGrp="1"/>
          </p:cNvSpPr>
          <p:nvPr>
            <p:ph type="sldNum" sz="quarter" idx="11"/>
            <p:custDataLst>
              <p:tags r:id="rId3"/>
            </p:custDataLst>
          </p:nvPr>
        </p:nvSpPr>
        <p:spPr/>
        <p:txBody>
          <a:bodyPr/>
          <a:lstStyle/>
          <a:p>
            <a:fld id="{3B048AC8-D41E-4C7B-8EE3-A52489AA1F05}" type="slidenum">
              <a:rPr lang="en-US" smtClean="0"/>
              <a:pPr/>
              <a:t>35</a:t>
            </a:fld>
            <a:endParaRPr lang="en-US"/>
          </a:p>
        </p:txBody>
      </p:sp>
      <p:sp>
        <p:nvSpPr>
          <p:cNvPr id="5" name="Footer Placeholder 4"/>
          <p:cNvSpPr>
            <a:spLocks noGrp="1"/>
          </p:cNvSpPr>
          <p:nvPr>
            <p:ph type="ftr" sz="quarter" idx="12"/>
            <p:custDataLst>
              <p:tags r:id="rId4"/>
            </p:custDataLst>
          </p:nvPr>
        </p:nvSpPr>
        <p:spPr/>
        <p:txBody>
          <a:bodyPr/>
          <a:lstStyle/>
          <a:p>
            <a:r>
              <a:rPr lang="en-US" smtClean="0"/>
              <a:t>Sophomoric Parallelism and Concurrency, Lecture 1</a:t>
            </a:r>
            <a:endParaRPr lang="en-US" dirty="0"/>
          </a:p>
        </p:txBody>
      </p:sp>
    </p:spTree>
    <p:extLst>
      <p:ext uri="{BB962C8B-B14F-4D97-AF65-F5344CB8AC3E}">
        <p14:creationId xmlns:p14="http://schemas.microsoft.com/office/powerpoint/2010/main" val="118140132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dirty="0" smtClean="0"/>
              <a:t>Success!  Are we done?</a:t>
            </a:r>
            <a:endParaRPr lang="en-CA" dirty="0"/>
          </a:p>
        </p:txBody>
      </p:sp>
      <p:sp>
        <p:nvSpPr>
          <p:cNvPr id="3" name="Content Placeholder 2"/>
          <p:cNvSpPr>
            <a:spLocks noGrp="1"/>
          </p:cNvSpPr>
          <p:nvPr>
            <p:ph idx="1"/>
            <p:custDataLst>
              <p:tags r:id="rId2"/>
            </p:custDataLst>
          </p:nvPr>
        </p:nvSpPr>
        <p:spPr/>
        <p:txBody>
          <a:bodyPr/>
          <a:lstStyle/>
          <a:p>
            <a:pPr marL="0" indent="0">
              <a:buNone/>
            </a:pPr>
            <a:r>
              <a:rPr lang="en-CA" dirty="0" smtClean="0"/>
              <a:t>Answer these:</a:t>
            </a:r>
          </a:p>
          <a:p>
            <a:pPr lvl="1"/>
            <a:r>
              <a:rPr lang="en-CA" dirty="0" smtClean="0"/>
              <a:t>What happens if I run my code on an old-fashioned one-core machine?</a:t>
            </a:r>
          </a:p>
          <a:p>
            <a:pPr lvl="1"/>
            <a:endParaRPr lang="en-CA" dirty="0" smtClean="0"/>
          </a:p>
          <a:p>
            <a:pPr lvl="1"/>
            <a:endParaRPr lang="en-CA" dirty="0"/>
          </a:p>
          <a:p>
            <a:pPr lvl="1"/>
            <a:r>
              <a:rPr lang="en-CA" dirty="0" smtClean="0"/>
              <a:t>What happens if I run my code on a machine with </a:t>
            </a:r>
            <a:r>
              <a:rPr lang="en-CA" i="1" dirty="0" smtClean="0"/>
              <a:t>more</a:t>
            </a:r>
            <a:r>
              <a:rPr lang="en-CA" dirty="0" smtClean="0"/>
              <a:t> cores in the future?</a:t>
            </a:r>
          </a:p>
          <a:p>
            <a:pPr lvl="1"/>
            <a:endParaRPr lang="en-CA" dirty="0"/>
          </a:p>
          <a:p>
            <a:pPr marL="457200" lvl="1" indent="0">
              <a:buNone/>
            </a:pPr>
            <a:endParaRPr lang="en-CA" dirty="0" smtClean="0"/>
          </a:p>
          <a:p>
            <a:pPr marL="457200" lvl="1" indent="0">
              <a:buNone/>
            </a:pPr>
            <a:endParaRPr lang="en-CA" dirty="0"/>
          </a:p>
          <a:p>
            <a:pPr marL="457200" lvl="1" indent="0">
              <a:buNone/>
            </a:pPr>
            <a:r>
              <a:rPr lang="en-CA" dirty="0" smtClean="0">
                <a:solidFill>
                  <a:srgbClr val="FF0000"/>
                </a:solidFill>
              </a:rPr>
              <a:t>(Done?  Think about how to fix it and do so in the code.)</a:t>
            </a:r>
          </a:p>
          <a:p>
            <a:pPr lvl="1"/>
            <a:endParaRPr lang="en-CA" dirty="0" smtClean="0"/>
          </a:p>
          <a:p>
            <a:pPr lvl="1"/>
            <a:endParaRPr lang="en-CA" dirty="0"/>
          </a:p>
          <a:p>
            <a:pPr marL="457200" lvl="1" indent="0">
              <a:buNone/>
            </a:pPr>
            <a:endParaRPr lang="en-CA" dirty="0" smtClean="0"/>
          </a:p>
        </p:txBody>
      </p:sp>
      <p:sp>
        <p:nvSpPr>
          <p:cNvPr id="4" name="Slide Number Placeholder 3"/>
          <p:cNvSpPr>
            <a:spLocks noGrp="1"/>
          </p:cNvSpPr>
          <p:nvPr>
            <p:ph type="sldNum" sz="quarter" idx="11"/>
            <p:custDataLst>
              <p:tags r:id="rId3"/>
            </p:custDataLst>
          </p:nvPr>
        </p:nvSpPr>
        <p:spPr/>
        <p:txBody>
          <a:bodyPr/>
          <a:lstStyle/>
          <a:p>
            <a:fld id="{3B048AC8-D41E-4C7B-8EE3-A52489AA1F05}" type="slidenum">
              <a:rPr lang="en-US" smtClean="0"/>
              <a:pPr/>
              <a:t>36</a:t>
            </a:fld>
            <a:endParaRPr lang="en-US"/>
          </a:p>
        </p:txBody>
      </p:sp>
      <p:sp>
        <p:nvSpPr>
          <p:cNvPr id="5" name="Footer Placeholder 4"/>
          <p:cNvSpPr>
            <a:spLocks noGrp="1"/>
          </p:cNvSpPr>
          <p:nvPr>
            <p:ph type="ftr" sz="quarter" idx="12"/>
            <p:custDataLst>
              <p:tags r:id="rId4"/>
            </p:custDataLst>
          </p:nvPr>
        </p:nvSpPr>
        <p:spPr/>
        <p:txBody>
          <a:bodyPr/>
          <a:lstStyle/>
          <a:p>
            <a:r>
              <a:rPr lang="en-US" smtClean="0"/>
              <a:t>Sophomoric Parallelism and Concurrency, Lecture 1</a:t>
            </a:r>
            <a:endParaRPr lang="en-US" dirty="0"/>
          </a:p>
        </p:txBody>
      </p:sp>
    </p:spTree>
    <p:extLst>
      <p:ext uri="{BB962C8B-B14F-4D97-AF65-F5344CB8AC3E}">
        <p14:creationId xmlns:p14="http://schemas.microsoft.com/office/powerpoint/2010/main" val="212874751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dirty="0" smtClean="0"/>
              <a:t>Chopping (a Bit) Too Fine</a:t>
            </a:r>
            <a:endParaRPr lang="en-CA" dirty="0"/>
          </a:p>
        </p:txBody>
      </p:sp>
      <p:sp>
        <p:nvSpPr>
          <p:cNvPr id="4" name="Slide Number Placeholder 3"/>
          <p:cNvSpPr>
            <a:spLocks noGrp="1"/>
          </p:cNvSpPr>
          <p:nvPr>
            <p:ph type="sldNum" sz="quarter" idx="11"/>
            <p:custDataLst>
              <p:tags r:id="rId2"/>
            </p:custDataLst>
          </p:nvPr>
        </p:nvSpPr>
        <p:spPr/>
        <p:txBody>
          <a:bodyPr/>
          <a:lstStyle/>
          <a:p>
            <a:fld id="{3B048AC8-D41E-4C7B-8EE3-A52489AA1F05}" type="slidenum">
              <a:rPr lang="en-US" smtClean="0"/>
              <a:pPr/>
              <a:t>37</a:t>
            </a:fld>
            <a:endParaRPr lang="en-US"/>
          </a:p>
        </p:txBody>
      </p:sp>
      <p:sp>
        <p:nvSpPr>
          <p:cNvPr id="5" name="Footer Placeholder 4"/>
          <p:cNvSpPr>
            <a:spLocks noGrp="1"/>
          </p:cNvSpPr>
          <p:nvPr>
            <p:ph type="ftr" sz="quarter" idx="12"/>
            <p:custDataLst>
              <p:tags r:id="rId3"/>
            </p:custDataLst>
          </p:nvPr>
        </p:nvSpPr>
        <p:spPr/>
        <p:txBody>
          <a:bodyPr/>
          <a:lstStyle/>
          <a:p>
            <a:r>
              <a:rPr lang="en-US" smtClean="0"/>
              <a:t>Sophomoric Parallelism and Concurrency, Lecture 1</a:t>
            </a:r>
            <a:endParaRPr lang="en-US" dirty="0"/>
          </a:p>
        </p:txBody>
      </p:sp>
      <p:sp>
        <p:nvSpPr>
          <p:cNvPr id="6" name="Rectangle 5"/>
          <p:cNvSpPr/>
          <p:nvPr>
            <p:custDataLst>
              <p:tags r:id="rId4"/>
            </p:custDataLst>
          </p:nvPr>
        </p:nvSpPr>
        <p:spPr bwMode="auto">
          <a:xfrm>
            <a:off x="304800" y="1614524"/>
            <a:ext cx="914400" cy="4320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CA" b="1" i="0" u="none" strike="noStrike" cap="none" normalizeH="0" baseline="0" dirty="0" smtClean="0">
                <a:ln>
                  <a:noFill/>
                </a:ln>
                <a:solidFill>
                  <a:schemeClr val="tx1"/>
                </a:solidFill>
                <a:effectLst/>
              </a:rPr>
              <a:t>12</a:t>
            </a:r>
          </a:p>
          <a:p>
            <a:pPr marL="0" marR="0" indent="0" algn="l" defTabSz="914400" rtl="0" eaLnBrk="1" fontAlgn="base" latinLnBrk="0" hangingPunct="1">
              <a:lnSpc>
                <a:spcPct val="100000"/>
              </a:lnSpc>
              <a:spcBef>
                <a:spcPct val="0"/>
              </a:spcBef>
              <a:spcAft>
                <a:spcPct val="0"/>
              </a:spcAft>
              <a:buClrTx/>
              <a:buSzTx/>
              <a:buFontTx/>
              <a:buNone/>
              <a:tabLst/>
            </a:pPr>
            <a:endParaRPr lang="en-CA" dirty="0"/>
          </a:p>
          <a:p>
            <a:pPr marL="0" marR="0" indent="0" algn="l" defTabSz="914400" rtl="0" eaLnBrk="1" fontAlgn="base" latinLnBrk="0" hangingPunct="1">
              <a:lnSpc>
                <a:spcPct val="100000"/>
              </a:lnSpc>
              <a:spcBef>
                <a:spcPct val="0"/>
              </a:spcBef>
              <a:spcAft>
                <a:spcPct val="0"/>
              </a:spcAft>
              <a:buClrTx/>
              <a:buSzTx/>
              <a:buFontTx/>
              <a:buNone/>
              <a:tabLst/>
            </a:pPr>
            <a:r>
              <a:rPr kumimoji="0" lang="en-CA" b="1" i="0" u="none" strike="noStrike" cap="none" normalizeH="0" baseline="0" dirty="0" err="1" smtClean="0">
                <a:ln>
                  <a:noFill/>
                </a:ln>
                <a:solidFill>
                  <a:schemeClr val="tx1"/>
                </a:solidFill>
                <a:effectLst/>
              </a:rPr>
              <a:t>secs</a:t>
            </a:r>
            <a:endParaRPr kumimoji="0" lang="en-CA" b="1"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0"/>
              </a:spcBef>
              <a:spcAft>
                <a:spcPct val="0"/>
              </a:spcAft>
              <a:buClrTx/>
              <a:buSzTx/>
              <a:buFontTx/>
              <a:buNone/>
              <a:tabLst/>
            </a:pPr>
            <a:endParaRPr lang="en-CA" dirty="0"/>
          </a:p>
          <a:p>
            <a:pPr marL="0" marR="0" indent="0" algn="l" defTabSz="914400" rtl="0" eaLnBrk="1" fontAlgn="base" latinLnBrk="0" hangingPunct="1">
              <a:lnSpc>
                <a:spcPct val="100000"/>
              </a:lnSpc>
              <a:spcBef>
                <a:spcPct val="0"/>
              </a:spcBef>
              <a:spcAft>
                <a:spcPct val="0"/>
              </a:spcAft>
              <a:buClrTx/>
              <a:buSzTx/>
              <a:buFontTx/>
              <a:buNone/>
              <a:tabLst/>
            </a:pPr>
            <a:r>
              <a:rPr kumimoji="0" lang="en-CA" b="1" i="0" u="none" strike="noStrike" cap="none" normalizeH="0" baseline="0" dirty="0" smtClean="0">
                <a:ln>
                  <a:noFill/>
                </a:ln>
                <a:solidFill>
                  <a:schemeClr val="tx1"/>
                </a:solidFill>
                <a:effectLst/>
              </a:rPr>
              <a:t>of</a:t>
            </a:r>
          </a:p>
          <a:p>
            <a:pPr marL="0" marR="0" indent="0" algn="l" defTabSz="914400" rtl="0" eaLnBrk="1" fontAlgn="base" latinLnBrk="0" hangingPunct="1">
              <a:lnSpc>
                <a:spcPct val="100000"/>
              </a:lnSpc>
              <a:spcBef>
                <a:spcPct val="0"/>
              </a:spcBef>
              <a:spcAft>
                <a:spcPct val="0"/>
              </a:spcAft>
              <a:buClrTx/>
              <a:buSzTx/>
              <a:buFontTx/>
              <a:buNone/>
              <a:tabLst/>
            </a:pPr>
            <a:endParaRPr lang="en-CA" dirty="0"/>
          </a:p>
          <a:p>
            <a:pPr marL="0" marR="0" indent="0" algn="l" defTabSz="914400" rtl="0" eaLnBrk="1" fontAlgn="base" latinLnBrk="0" hangingPunct="1">
              <a:lnSpc>
                <a:spcPct val="100000"/>
              </a:lnSpc>
              <a:spcBef>
                <a:spcPct val="0"/>
              </a:spcBef>
              <a:spcAft>
                <a:spcPct val="0"/>
              </a:spcAft>
              <a:buClrTx/>
              <a:buSzTx/>
              <a:buFontTx/>
              <a:buNone/>
              <a:tabLst/>
            </a:pPr>
            <a:r>
              <a:rPr kumimoji="0" lang="en-CA" b="1" i="0" u="none" strike="noStrike" cap="none" normalizeH="0" baseline="0" dirty="0" smtClean="0">
                <a:ln>
                  <a:noFill/>
                </a:ln>
                <a:solidFill>
                  <a:schemeClr val="tx1"/>
                </a:solidFill>
                <a:effectLst/>
              </a:rPr>
              <a:t>work</a:t>
            </a:r>
          </a:p>
        </p:txBody>
      </p:sp>
      <p:sp>
        <p:nvSpPr>
          <p:cNvPr id="7" name="Rectangle 6"/>
          <p:cNvSpPr/>
          <p:nvPr>
            <p:custDataLst>
              <p:tags r:id="rId5"/>
            </p:custDataLst>
          </p:nvPr>
        </p:nvSpPr>
        <p:spPr bwMode="auto">
          <a:xfrm>
            <a:off x="1816295" y="1085584"/>
            <a:ext cx="914400" cy="1080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chemeClr val="tx1"/>
                </a:solidFill>
                <a:effectLst/>
              </a:rPr>
              <a:t>3s</a:t>
            </a:r>
          </a:p>
        </p:txBody>
      </p:sp>
      <p:sp>
        <p:nvSpPr>
          <p:cNvPr id="8" name="TextBox 7"/>
          <p:cNvSpPr txBox="1"/>
          <p:nvPr>
            <p:custDataLst>
              <p:tags r:id="rId6"/>
            </p:custDataLst>
          </p:nvPr>
        </p:nvSpPr>
        <p:spPr>
          <a:xfrm>
            <a:off x="381000" y="5906869"/>
            <a:ext cx="2895600" cy="646331"/>
          </a:xfrm>
          <a:prstGeom prst="rect">
            <a:avLst/>
          </a:prstGeom>
          <a:noFill/>
        </p:spPr>
        <p:txBody>
          <a:bodyPr wrap="square" rtlCol="0">
            <a:spAutoFit/>
          </a:bodyPr>
          <a:lstStyle/>
          <a:p>
            <a:r>
              <a:rPr lang="en-CA" sz="1800" dirty="0" smtClean="0">
                <a:latin typeface="+mn-lt"/>
              </a:rPr>
              <a:t>We thought there were 4 processors available.</a:t>
            </a:r>
          </a:p>
        </p:txBody>
      </p:sp>
      <p:sp>
        <p:nvSpPr>
          <p:cNvPr id="9" name="Rectangle 8"/>
          <p:cNvSpPr/>
          <p:nvPr>
            <p:custDataLst>
              <p:tags r:id="rId7"/>
            </p:custDataLst>
          </p:nvPr>
        </p:nvSpPr>
        <p:spPr bwMode="auto">
          <a:xfrm>
            <a:off x="1816295" y="2316666"/>
            <a:ext cx="914400" cy="1080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chemeClr val="tx1"/>
                </a:solidFill>
                <a:effectLst/>
              </a:rPr>
              <a:t>3s</a:t>
            </a:r>
          </a:p>
        </p:txBody>
      </p:sp>
      <p:sp>
        <p:nvSpPr>
          <p:cNvPr id="10" name="Rectangle 9"/>
          <p:cNvSpPr/>
          <p:nvPr>
            <p:custDataLst>
              <p:tags r:id="rId8"/>
            </p:custDataLst>
          </p:nvPr>
        </p:nvSpPr>
        <p:spPr bwMode="auto">
          <a:xfrm>
            <a:off x="1816295" y="3547748"/>
            <a:ext cx="914400" cy="1080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chemeClr val="tx1"/>
                </a:solidFill>
                <a:effectLst/>
              </a:rPr>
              <a:t>3s</a:t>
            </a:r>
          </a:p>
        </p:txBody>
      </p:sp>
      <p:sp>
        <p:nvSpPr>
          <p:cNvPr id="11" name="Rectangle 10"/>
          <p:cNvSpPr/>
          <p:nvPr>
            <p:custDataLst>
              <p:tags r:id="rId9"/>
            </p:custDataLst>
          </p:nvPr>
        </p:nvSpPr>
        <p:spPr bwMode="auto">
          <a:xfrm>
            <a:off x="1803790" y="4778829"/>
            <a:ext cx="914400" cy="1080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chemeClr val="tx1"/>
                </a:solidFill>
                <a:effectLst/>
              </a:rPr>
              <a:t>3s</a:t>
            </a:r>
          </a:p>
        </p:txBody>
      </p:sp>
      <p:cxnSp>
        <p:nvCxnSpPr>
          <p:cNvPr id="13" name="Straight Arrow Connector 12"/>
          <p:cNvCxnSpPr>
            <a:endCxn id="7" idx="1"/>
          </p:cNvCxnSpPr>
          <p:nvPr>
            <p:custDataLst>
              <p:tags r:id="rId10"/>
            </p:custDataLst>
          </p:nvPr>
        </p:nvCxnSpPr>
        <p:spPr bwMode="auto">
          <a:xfrm flipV="1">
            <a:off x="1219200" y="1625584"/>
            <a:ext cx="597095" cy="540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a:endCxn id="9" idx="1"/>
          </p:cNvCxnSpPr>
          <p:nvPr>
            <p:custDataLst>
              <p:tags r:id="rId11"/>
            </p:custDataLst>
          </p:nvPr>
        </p:nvCxnSpPr>
        <p:spPr bwMode="auto">
          <a:xfrm flipV="1">
            <a:off x="1219200" y="2856666"/>
            <a:ext cx="597095" cy="24576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a:endCxn id="10" idx="1"/>
          </p:cNvCxnSpPr>
          <p:nvPr>
            <p:custDataLst>
              <p:tags r:id="rId12"/>
            </p:custDataLst>
          </p:nvPr>
        </p:nvCxnSpPr>
        <p:spPr bwMode="auto">
          <a:xfrm flipV="1">
            <a:off x="1219200" y="4087748"/>
            <a:ext cx="597095" cy="21447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a:endCxn id="11" idx="1"/>
          </p:cNvCxnSpPr>
          <p:nvPr>
            <p:custDataLst>
              <p:tags r:id="rId13"/>
            </p:custDataLst>
          </p:nvPr>
        </p:nvCxnSpPr>
        <p:spPr bwMode="auto">
          <a:xfrm flipV="1">
            <a:off x="1197429" y="5318829"/>
            <a:ext cx="606361" cy="1517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5122" name="Picture 2" descr="C:\Users\wolf\AppData\Local\Microsoft\Windows\Temporary Internet Files\Content.IE5\UF3ZPJPJ\MC900242087[1].wmf"/>
          <p:cNvPicPr>
            <a:picLocks noChangeAspect="1" noChangeArrowheads="1"/>
          </p:cNvPicPr>
          <p:nvPr>
            <p:custDataLst>
              <p:tags r:id="rId14"/>
            </p:custDataLst>
          </p:nvPr>
        </p:nvPicPr>
        <p:blipFill>
          <a:blip r:embed="rId27" cstate="print">
            <a:extLst>
              <a:ext uri="{28A0092B-C50C-407E-A947-70E740481C1C}">
                <a14:useLocalDpi xmlns:a14="http://schemas.microsoft.com/office/drawing/2010/main" val="0"/>
              </a:ext>
            </a:extLst>
          </a:blip>
          <a:srcRect/>
          <a:stretch>
            <a:fillRect/>
          </a:stretch>
        </p:blipFill>
        <p:spPr bwMode="auto">
          <a:xfrm>
            <a:off x="3958385" y="5145668"/>
            <a:ext cx="994615" cy="734932"/>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C:\Users\wolf\AppData\Local\Microsoft\Windows\Temporary Internet Files\Content.IE5\UF3ZPJPJ\MC900242087[1].wmf"/>
          <p:cNvPicPr>
            <a:picLocks noChangeAspect="1" noChangeArrowheads="1"/>
          </p:cNvPicPr>
          <p:nvPr>
            <p:custDataLst>
              <p:tags r:id="rId15"/>
            </p:custDataLst>
          </p:nvPr>
        </p:nvPicPr>
        <p:blipFill>
          <a:blip r:embed="rId27" cstate="print">
            <a:extLst>
              <a:ext uri="{28A0092B-C50C-407E-A947-70E740481C1C}">
                <a14:useLocalDpi xmlns:a14="http://schemas.microsoft.com/office/drawing/2010/main" val="0"/>
              </a:ext>
            </a:extLst>
          </a:blip>
          <a:srcRect/>
          <a:stretch>
            <a:fillRect/>
          </a:stretch>
        </p:blipFill>
        <p:spPr bwMode="auto">
          <a:xfrm>
            <a:off x="5919595" y="5171937"/>
            <a:ext cx="994615" cy="734932"/>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C:\Users\wolf\AppData\Local\Microsoft\Windows\Temporary Internet Files\Content.IE5\UF3ZPJPJ\MC900242087[1].wmf"/>
          <p:cNvPicPr>
            <a:picLocks noChangeAspect="1" noChangeArrowheads="1"/>
          </p:cNvPicPr>
          <p:nvPr>
            <p:custDataLst>
              <p:tags r:id="rId16"/>
            </p:custDataLst>
          </p:nvPr>
        </p:nvPicPr>
        <p:blipFill>
          <a:blip r:embed="rId27" cstate="print">
            <a:extLst>
              <a:ext uri="{28A0092B-C50C-407E-A947-70E740481C1C}">
                <a14:useLocalDpi xmlns:a14="http://schemas.microsoft.com/office/drawing/2010/main" val="0"/>
              </a:ext>
            </a:extLst>
          </a:blip>
          <a:srcRect/>
          <a:stretch>
            <a:fillRect/>
          </a:stretch>
        </p:blipFill>
        <p:spPr bwMode="auto">
          <a:xfrm>
            <a:off x="7698879" y="5171937"/>
            <a:ext cx="994615" cy="734932"/>
          </a:xfrm>
          <a:prstGeom prst="rect">
            <a:avLst/>
          </a:prstGeom>
          <a:noFill/>
          <a:extLst>
            <a:ext uri="{909E8E84-426E-40DD-AFC4-6F175D3DCCD1}">
              <a14:hiddenFill xmlns:a14="http://schemas.microsoft.com/office/drawing/2010/main">
                <a:solidFill>
                  <a:srgbClr val="FFFFFF"/>
                </a:solidFill>
              </a14:hiddenFill>
            </a:ext>
          </a:extLst>
        </p:spPr>
      </p:pic>
      <p:sp>
        <p:nvSpPr>
          <p:cNvPr id="83" name="TextBox 82"/>
          <p:cNvSpPr txBox="1"/>
          <p:nvPr>
            <p:custDataLst>
              <p:tags r:id="rId17"/>
            </p:custDataLst>
          </p:nvPr>
        </p:nvSpPr>
        <p:spPr>
          <a:xfrm>
            <a:off x="5029200" y="6135469"/>
            <a:ext cx="2895600" cy="646331"/>
          </a:xfrm>
          <a:prstGeom prst="rect">
            <a:avLst/>
          </a:prstGeom>
          <a:noFill/>
        </p:spPr>
        <p:txBody>
          <a:bodyPr wrap="square" rtlCol="0">
            <a:spAutoFit/>
          </a:bodyPr>
          <a:lstStyle/>
          <a:p>
            <a:r>
              <a:rPr lang="en-CA" sz="1800" dirty="0" smtClean="0">
                <a:latin typeface="+mn-lt"/>
              </a:rPr>
              <a:t>But there’s only 3.</a:t>
            </a:r>
          </a:p>
          <a:p>
            <a:r>
              <a:rPr lang="en-CA" sz="1800" dirty="0" smtClean="0">
                <a:latin typeface="+mn-lt"/>
              </a:rPr>
              <a:t>Result?</a:t>
            </a:r>
          </a:p>
        </p:txBody>
      </p:sp>
      <p:cxnSp>
        <p:nvCxnSpPr>
          <p:cNvPr id="5170" name="Straight Connector 5169"/>
          <p:cNvCxnSpPr/>
          <p:nvPr>
            <p:custDataLst>
              <p:tags r:id="rId18"/>
            </p:custDataLst>
          </p:nvPr>
        </p:nvCxnSpPr>
        <p:spPr bwMode="auto">
          <a:xfrm>
            <a:off x="4953000" y="1371600"/>
            <a:ext cx="0" cy="316560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6" name="Straight Connector 85"/>
          <p:cNvCxnSpPr/>
          <p:nvPr>
            <p:custDataLst>
              <p:tags r:id="rId19"/>
            </p:custDataLst>
          </p:nvPr>
        </p:nvCxnSpPr>
        <p:spPr bwMode="auto">
          <a:xfrm>
            <a:off x="7696200" y="1385306"/>
            <a:ext cx="0" cy="316560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7" name="Straight Connector 86"/>
          <p:cNvCxnSpPr/>
          <p:nvPr>
            <p:custDataLst>
              <p:tags r:id="rId20"/>
            </p:custDataLst>
          </p:nvPr>
        </p:nvCxnSpPr>
        <p:spPr bwMode="auto">
          <a:xfrm flipV="1">
            <a:off x="4953000" y="4537208"/>
            <a:ext cx="2745879" cy="239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0" name="Straight Connector 89"/>
          <p:cNvCxnSpPr/>
          <p:nvPr>
            <p:custDataLst>
              <p:tags r:id="rId21"/>
            </p:custDataLst>
          </p:nvPr>
        </p:nvCxnSpPr>
        <p:spPr bwMode="auto">
          <a:xfrm>
            <a:off x="5867400" y="1385306"/>
            <a:ext cx="0" cy="3165607"/>
          </a:xfrm>
          <a:prstGeom prst="line">
            <a:avLst/>
          </a:prstGeom>
          <a:solidFill>
            <a:schemeClr val="accent1"/>
          </a:solidFill>
          <a:ln w="9525" cap="flat" cmpd="sng" algn="ctr">
            <a:solidFill>
              <a:schemeClr val="tx1"/>
            </a:solidFill>
            <a:prstDash val="sysDot"/>
            <a:round/>
            <a:headEnd type="none" w="med" len="med"/>
            <a:tailEnd type="none" w="med" len="med"/>
          </a:ln>
          <a:effectLst/>
        </p:spPr>
      </p:cxnSp>
      <p:cxnSp>
        <p:nvCxnSpPr>
          <p:cNvPr id="91" name="Straight Connector 90"/>
          <p:cNvCxnSpPr/>
          <p:nvPr>
            <p:custDataLst>
              <p:tags r:id="rId22"/>
            </p:custDataLst>
          </p:nvPr>
        </p:nvCxnSpPr>
        <p:spPr bwMode="auto">
          <a:xfrm>
            <a:off x="6781800" y="1395533"/>
            <a:ext cx="0" cy="3165607"/>
          </a:xfrm>
          <a:prstGeom prst="line">
            <a:avLst/>
          </a:prstGeom>
          <a:solidFill>
            <a:schemeClr val="accent1"/>
          </a:solidFill>
          <a:ln w="9525" cap="flat" cmpd="sng" algn="ctr">
            <a:solidFill>
              <a:schemeClr val="tx1"/>
            </a:solidFill>
            <a:prstDash val="sysDot"/>
            <a:round/>
            <a:headEnd type="none" w="med" len="med"/>
            <a:tailEnd type="none" w="med" len="med"/>
          </a:ln>
          <a:effectLst/>
        </p:spPr>
      </p:cxnSp>
      <p:cxnSp>
        <p:nvCxnSpPr>
          <p:cNvPr id="31" name="Straight Arrow Connector 30"/>
          <p:cNvCxnSpPr>
            <a:stCxn id="5122" idx="0"/>
          </p:cNvCxnSpPr>
          <p:nvPr>
            <p:custDataLst>
              <p:tags r:id="rId23"/>
            </p:custDataLst>
          </p:nvPr>
        </p:nvCxnSpPr>
        <p:spPr bwMode="auto">
          <a:xfrm flipV="1">
            <a:off x="4455693" y="4550913"/>
            <a:ext cx="954507" cy="59475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1" name="Straight Arrow Connector 40"/>
          <p:cNvCxnSpPr>
            <a:stCxn id="81" idx="0"/>
          </p:cNvCxnSpPr>
          <p:nvPr>
            <p:custDataLst>
              <p:tags r:id="rId24"/>
            </p:custDataLst>
          </p:nvPr>
        </p:nvCxnSpPr>
        <p:spPr bwMode="auto">
          <a:xfrm flipV="1">
            <a:off x="6416903" y="4550913"/>
            <a:ext cx="0" cy="62102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2" name="Straight Arrow Connector 41"/>
          <p:cNvCxnSpPr>
            <a:stCxn id="82" idx="0"/>
          </p:cNvCxnSpPr>
          <p:nvPr>
            <p:custDataLst>
              <p:tags r:id="rId25"/>
            </p:custDataLst>
          </p:nvPr>
        </p:nvCxnSpPr>
        <p:spPr bwMode="auto">
          <a:xfrm flipH="1" flipV="1">
            <a:off x="7239000" y="4550913"/>
            <a:ext cx="957187" cy="62102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54338813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dirty="0" smtClean="0"/>
              <a:t>Chopping Just Right</a:t>
            </a:r>
            <a:endParaRPr lang="en-CA" dirty="0"/>
          </a:p>
        </p:txBody>
      </p:sp>
      <p:sp>
        <p:nvSpPr>
          <p:cNvPr id="4" name="Slide Number Placeholder 3"/>
          <p:cNvSpPr>
            <a:spLocks noGrp="1"/>
          </p:cNvSpPr>
          <p:nvPr>
            <p:ph type="sldNum" sz="quarter" idx="11"/>
            <p:custDataLst>
              <p:tags r:id="rId2"/>
            </p:custDataLst>
          </p:nvPr>
        </p:nvSpPr>
        <p:spPr/>
        <p:txBody>
          <a:bodyPr/>
          <a:lstStyle/>
          <a:p>
            <a:fld id="{3B048AC8-D41E-4C7B-8EE3-A52489AA1F05}" type="slidenum">
              <a:rPr lang="en-US" smtClean="0"/>
              <a:pPr/>
              <a:t>38</a:t>
            </a:fld>
            <a:endParaRPr lang="en-US"/>
          </a:p>
        </p:txBody>
      </p:sp>
      <p:sp>
        <p:nvSpPr>
          <p:cNvPr id="5" name="Footer Placeholder 4"/>
          <p:cNvSpPr>
            <a:spLocks noGrp="1"/>
          </p:cNvSpPr>
          <p:nvPr>
            <p:ph type="ftr" sz="quarter" idx="12"/>
            <p:custDataLst>
              <p:tags r:id="rId3"/>
            </p:custDataLst>
          </p:nvPr>
        </p:nvSpPr>
        <p:spPr/>
        <p:txBody>
          <a:bodyPr/>
          <a:lstStyle/>
          <a:p>
            <a:r>
              <a:rPr lang="en-US" smtClean="0"/>
              <a:t>Sophomoric Parallelism and Concurrency, Lecture 1</a:t>
            </a:r>
            <a:endParaRPr lang="en-US" dirty="0"/>
          </a:p>
        </p:txBody>
      </p:sp>
      <p:sp>
        <p:nvSpPr>
          <p:cNvPr id="7" name="Rectangle 6"/>
          <p:cNvSpPr/>
          <p:nvPr>
            <p:custDataLst>
              <p:tags r:id="rId4"/>
            </p:custDataLst>
          </p:nvPr>
        </p:nvSpPr>
        <p:spPr bwMode="auto">
          <a:xfrm>
            <a:off x="1828800" y="1219200"/>
            <a:ext cx="914400" cy="1440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CA" sz="1800" dirty="0" smtClean="0"/>
              <a:t>4s</a:t>
            </a:r>
            <a:endParaRPr kumimoji="0" lang="en-CA" sz="1800" b="1" i="0" u="none" strike="noStrike" cap="none" normalizeH="0" baseline="0" dirty="0" smtClean="0">
              <a:ln>
                <a:noFill/>
              </a:ln>
              <a:solidFill>
                <a:schemeClr val="tx1"/>
              </a:solidFill>
              <a:effectLst/>
            </a:endParaRPr>
          </a:p>
        </p:txBody>
      </p:sp>
      <p:sp>
        <p:nvSpPr>
          <p:cNvPr id="8" name="TextBox 7"/>
          <p:cNvSpPr txBox="1"/>
          <p:nvPr>
            <p:custDataLst>
              <p:tags r:id="rId5"/>
            </p:custDataLst>
          </p:nvPr>
        </p:nvSpPr>
        <p:spPr>
          <a:xfrm>
            <a:off x="381000" y="5906869"/>
            <a:ext cx="2895600" cy="646331"/>
          </a:xfrm>
          <a:prstGeom prst="rect">
            <a:avLst/>
          </a:prstGeom>
          <a:noFill/>
        </p:spPr>
        <p:txBody>
          <a:bodyPr wrap="square" rtlCol="0">
            <a:spAutoFit/>
          </a:bodyPr>
          <a:lstStyle/>
          <a:p>
            <a:r>
              <a:rPr lang="en-CA" sz="1800" dirty="0" smtClean="0">
                <a:latin typeface="+mn-lt"/>
              </a:rPr>
              <a:t>We thought there were 3 processors available.</a:t>
            </a:r>
          </a:p>
        </p:txBody>
      </p:sp>
      <p:cxnSp>
        <p:nvCxnSpPr>
          <p:cNvPr id="13" name="Straight Arrow Connector 12"/>
          <p:cNvCxnSpPr>
            <a:endCxn id="7" idx="1"/>
          </p:cNvCxnSpPr>
          <p:nvPr>
            <p:custDataLst>
              <p:tags r:id="rId6"/>
            </p:custDataLst>
          </p:nvPr>
        </p:nvCxnSpPr>
        <p:spPr bwMode="auto">
          <a:xfrm flipV="1">
            <a:off x="664800" y="1939200"/>
            <a:ext cx="1164000" cy="360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a:endCxn id="19" idx="1"/>
          </p:cNvCxnSpPr>
          <p:nvPr>
            <p:custDataLst>
              <p:tags r:id="rId7"/>
            </p:custDataLst>
          </p:nvPr>
        </p:nvCxnSpPr>
        <p:spPr bwMode="auto">
          <a:xfrm flipV="1">
            <a:off x="664800" y="3563034"/>
            <a:ext cx="1164000" cy="23326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custDataLst>
              <p:tags r:id="rId8"/>
            </p:custDataLst>
          </p:nvPr>
        </p:nvCxnSpPr>
        <p:spPr bwMode="auto">
          <a:xfrm>
            <a:off x="664800" y="5350827"/>
            <a:ext cx="1151495"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3" name="TextBox 82"/>
          <p:cNvSpPr txBox="1"/>
          <p:nvPr>
            <p:custDataLst>
              <p:tags r:id="rId9"/>
            </p:custDataLst>
          </p:nvPr>
        </p:nvSpPr>
        <p:spPr>
          <a:xfrm>
            <a:off x="5029200" y="6135469"/>
            <a:ext cx="2895600" cy="646331"/>
          </a:xfrm>
          <a:prstGeom prst="rect">
            <a:avLst/>
          </a:prstGeom>
          <a:noFill/>
        </p:spPr>
        <p:txBody>
          <a:bodyPr wrap="square" rtlCol="0">
            <a:spAutoFit/>
          </a:bodyPr>
          <a:lstStyle/>
          <a:p>
            <a:r>
              <a:rPr lang="en-CA" sz="1800" dirty="0" smtClean="0">
                <a:latin typeface="+mn-lt"/>
              </a:rPr>
              <a:t>And there are.</a:t>
            </a:r>
          </a:p>
          <a:p>
            <a:r>
              <a:rPr lang="en-CA" sz="1800" dirty="0" smtClean="0">
                <a:latin typeface="+mn-lt"/>
              </a:rPr>
              <a:t>Result?</a:t>
            </a:r>
          </a:p>
        </p:txBody>
      </p:sp>
      <p:sp>
        <p:nvSpPr>
          <p:cNvPr id="19" name="Rectangle 18"/>
          <p:cNvSpPr/>
          <p:nvPr>
            <p:custDataLst>
              <p:tags r:id="rId10"/>
            </p:custDataLst>
          </p:nvPr>
        </p:nvSpPr>
        <p:spPr bwMode="auto">
          <a:xfrm>
            <a:off x="1828800" y="2843034"/>
            <a:ext cx="914400" cy="1440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CA" sz="1800" dirty="0" smtClean="0"/>
              <a:t>4s</a:t>
            </a:r>
            <a:endParaRPr kumimoji="0" lang="en-CA" sz="1800" b="1" i="0" u="none" strike="noStrike" cap="none" normalizeH="0" baseline="0" dirty="0" smtClean="0">
              <a:ln>
                <a:noFill/>
              </a:ln>
              <a:solidFill>
                <a:schemeClr val="tx1"/>
              </a:solidFill>
              <a:effectLst/>
            </a:endParaRPr>
          </a:p>
        </p:txBody>
      </p:sp>
      <p:sp>
        <p:nvSpPr>
          <p:cNvPr id="20" name="Rectangle 19"/>
          <p:cNvSpPr/>
          <p:nvPr>
            <p:custDataLst>
              <p:tags r:id="rId11"/>
            </p:custDataLst>
          </p:nvPr>
        </p:nvSpPr>
        <p:spPr bwMode="auto">
          <a:xfrm>
            <a:off x="1828800" y="4466869"/>
            <a:ext cx="914400" cy="1440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CA" sz="1800" dirty="0" smtClean="0"/>
              <a:t>4s</a:t>
            </a:r>
            <a:endParaRPr kumimoji="0" lang="en-CA" sz="1800" b="1" i="0" u="none" strike="noStrike" cap="none" normalizeH="0" baseline="0" dirty="0" smtClean="0">
              <a:ln>
                <a:noFill/>
              </a:ln>
              <a:solidFill>
                <a:schemeClr val="tx1"/>
              </a:solidFill>
              <a:effectLst/>
            </a:endParaRPr>
          </a:p>
        </p:txBody>
      </p:sp>
      <p:sp>
        <p:nvSpPr>
          <p:cNvPr id="22" name="Rectangle 21"/>
          <p:cNvSpPr/>
          <p:nvPr>
            <p:custDataLst>
              <p:tags r:id="rId12"/>
            </p:custDataLst>
          </p:nvPr>
        </p:nvSpPr>
        <p:spPr bwMode="auto">
          <a:xfrm>
            <a:off x="304800" y="1614524"/>
            <a:ext cx="914400" cy="4320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CA" b="1" i="0" u="none" strike="noStrike" cap="none" normalizeH="0" baseline="0" dirty="0" smtClean="0">
                <a:ln>
                  <a:noFill/>
                </a:ln>
                <a:solidFill>
                  <a:schemeClr val="tx1"/>
                </a:solidFill>
                <a:effectLst/>
              </a:rPr>
              <a:t>12</a:t>
            </a:r>
          </a:p>
          <a:p>
            <a:pPr marL="0" marR="0" indent="0" algn="l" defTabSz="914400" rtl="0" eaLnBrk="1" fontAlgn="base" latinLnBrk="0" hangingPunct="1">
              <a:lnSpc>
                <a:spcPct val="100000"/>
              </a:lnSpc>
              <a:spcBef>
                <a:spcPct val="0"/>
              </a:spcBef>
              <a:spcAft>
                <a:spcPct val="0"/>
              </a:spcAft>
              <a:buClrTx/>
              <a:buSzTx/>
              <a:buFontTx/>
              <a:buNone/>
              <a:tabLst/>
            </a:pPr>
            <a:endParaRPr lang="en-CA" dirty="0"/>
          </a:p>
          <a:p>
            <a:pPr marL="0" marR="0" indent="0" algn="l" defTabSz="914400" rtl="0" eaLnBrk="1" fontAlgn="base" latinLnBrk="0" hangingPunct="1">
              <a:lnSpc>
                <a:spcPct val="100000"/>
              </a:lnSpc>
              <a:spcBef>
                <a:spcPct val="0"/>
              </a:spcBef>
              <a:spcAft>
                <a:spcPct val="0"/>
              </a:spcAft>
              <a:buClrTx/>
              <a:buSzTx/>
              <a:buFontTx/>
              <a:buNone/>
              <a:tabLst/>
            </a:pPr>
            <a:r>
              <a:rPr kumimoji="0" lang="en-CA" b="1" i="0" u="none" strike="noStrike" cap="none" normalizeH="0" baseline="0" dirty="0" err="1" smtClean="0">
                <a:ln>
                  <a:noFill/>
                </a:ln>
                <a:solidFill>
                  <a:schemeClr val="tx1"/>
                </a:solidFill>
                <a:effectLst/>
              </a:rPr>
              <a:t>secs</a:t>
            </a:r>
            <a:endParaRPr kumimoji="0" lang="en-CA" b="1"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0"/>
              </a:spcBef>
              <a:spcAft>
                <a:spcPct val="0"/>
              </a:spcAft>
              <a:buClrTx/>
              <a:buSzTx/>
              <a:buFontTx/>
              <a:buNone/>
              <a:tabLst/>
            </a:pPr>
            <a:endParaRPr lang="en-CA" dirty="0"/>
          </a:p>
          <a:p>
            <a:pPr marL="0" marR="0" indent="0" algn="l" defTabSz="914400" rtl="0" eaLnBrk="1" fontAlgn="base" latinLnBrk="0" hangingPunct="1">
              <a:lnSpc>
                <a:spcPct val="100000"/>
              </a:lnSpc>
              <a:spcBef>
                <a:spcPct val="0"/>
              </a:spcBef>
              <a:spcAft>
                <a:spcPct val="0"/>
              </a:spcAft>
              <a:buClrTx/>
              <a:buSzTx/>
              <a:buFontTx/>
              <a:buNone/>
              <a:tabLst/>
            </a:pPr>
            <a:r>
              <a:rPr kumimoji="0" lang="en-CA" b="1" i="0" u="none" strike="noStrike" cap="none" normalizeH="0" baseline="0" dirty="0" smtClean="0">
                <a:ln>
                  <a:noFill/>
                </a:ln>
                <a:solidFill>
                  <a:schemeClr val="tx1"/>
                </a:solidFill>
                <a:effectLst/>
              </a:rPr>
              <a:t>of</a:t>
            </a:r>
          </a:p>
          <a:p>
            <a:pPr marL="0" marR="0" indent="0" algn="l" defTabSz="914400" rtl="0" eaLnBrk="1" fontAlgn="base" latinLnBrk="0" hangingPunct="1">
              <a:lnSpc>
                <a:spcPct val="100000"/>
              </a:lnSpc>
              <a:spcBef>
                <a:spcPct val="0"/>
              </a:spcBef>
              <a:spcAft>
                <a:spcPct val="0"/>
              </a:spcAft>
              <a:buClrTx/>
              <a:buSzTx/>
              <a:buFontTx/>
              <a:buNone/>
              <a:tabLst/>
            </a:pPr>
            <a:endParaRPr lang="en-CA" dirty="0"/>
          </a:p>
          <a:p>
            <a:pPr marL="0" marR="0" indent="0" algn="l" defTabSz="914400" rtl="0" eaLnBrk="1" fontAlgn="base" latinLnBrk="0" hangingPunct="1">
              <a:lnSpc>
                <a:spcPct val="100000"/>
              </a:lnSpc>
              <a:spcBef>
                <a:spcPct val="0"/>
              </a:spcBef>
              <a:spcAft>
                <a:spcPct val="0"/>
              </a:spcAft>
              <a:buClrTx/>
              <a:buSzTx/>
              <a:buFontTx/>
              <a:buNone/>
              <a:tabLst/>
            </a:pPr>
            <a:r>
              <a:rPr kumimoji="0" lang="en-CA" b="1" i="0" u="none" strike="noStrike" cap="none" normalizeH="0" baseline="0" dirty="0" smtClean="0">
                <a:ln>
                  <a:noFill/>
                </a:ln>
                <a:solidFill>
                  <a:schemeClr val="tx1"/>
                </a:solidFill>
                <a:effectLst/>
              </a:rPr>
              <a:t>work</a:t>
            </a:r>
          </a:p>
        </p:txBody>
      </p:sp>
      <p:pic>
        <p:nvPicPr>
          <p:cNvPr id="23" name="Picture 2" descr="C:\Users\wolf\AppData\Local\Microsoft\Windows\Temporary Internet Files\Content.IE5\UF3ZPJPJ\MC900242087[1].wmf"/>
          <p:cNvPicPr>
            <a:picLocks noChangeAspect="1" noChangeArrowheads="1"/>
          </p:cNvPicPr>
          <p:nvPr>
            <p:custDataLst>
              <p:tags r:id="rId13"/>
            </p:custDataLst>
          </p:nvPr>
        </p:nvPicPr>
        <p:blipFill>
          <a:blip r:embed="rId25" cstate="print">
            <a:extLst>
              <a:ext uri="{28A0092B-C50C-407E-A947-70E740481C1C}">
                <a14:useLocalDpi xmlns:a14="http://schemas.microsoft.com/office/drawing/2010/main" val="0"/>
              </a:ext>
            </a:extLst>
          </a:blip>
          <a:srcRect/>
          <a:stretch>
            <a:fillRect/>
          </a:stretch>
        </p:blipFill>
        <p:spPr bwMode="auto">
          <a:xfrm>
            <a:off x="3958385" y="5145668"/>
            <a:ext cx="994615" cy="73493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wolf\AppData\Local\Microsoft\Windows\Temporary Internet Files\Content.IE5\UF3ZPJPJ\MC900242087[1].wmf"/>
          <p:cNvPicPr>
            <a:picLocks noChangeAspect="1" noChangeArrowheads="1"/>
          </p:cNvPicPr>
          <p:nvPr>
            <p:custDataLst>
              <p:tags r:id="rId14"/>
            </p:custDataLst>
          </p:nvPr>
        </p:nvPicPr>
        <p:blipFill>
          <a:blip r:embed="rId25" cstate="print">
            <a:extLst>
              <a:ext uri="{28A0092B-C50C-407E-A947-70E740481C1C}">
                <a14:useLocalDpi xmlns:a14="http://schemas.microsoft.com/office/drawing/2010/main" val="0"/>
              </a:ext>
            </a:extLst>
          </a:blip>
          <a:srcRect/>
          <a:stretch>
            <a:fillRect/>
          </a:stretch>
        </p:blipFill>
        <p:spPr bwMode="auto">
          <a:xfrm>
            <a:off x="5919595" y="5171937"/>
            <a:ext cx="994615" cy="73493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wolf\AppData\Local\Microsoft\Windows\Temporary Internet Files\Content.IE5\UF3ZPJPJ\MC900242087[1].wmf"/>
          <p:cNvPicPr>
            <a:picLocks noChangeAspect="1" noChangeArrowheads="1"/>
          </p:cNvPicPr>
          <p:nvPr>
            <p:custDataLst>
              <p:tags r:id="rId15"/>
            </p:custDataLst>
          </p:nvPr>
        </p:nvPicPr>
        <p:blipFill>
          <a:blip r:embed="rId25" cstate="print">
            <a:extLst>
              <a:ext uri="{28A0092B-C50C-407E-A947-70E740481C1C}">
                <a14:useLocalDpi xmlns:a14="http://schemas.microsoft.com/office/drawing/2010/main" val="0"/>
              </a:ext>
            </a:extLst>
          </a:blip>
          <a:srcRect/>
          <a:stretch>
            <a:fillRect/>
          </a:stretch>
        </p:blipFill>
        <p:spPr bwMode="auto">
          <a:xfrm>
            <a:off x="7698879" y="5171937"/>
            <a:ext cx="994615" cy="734932"/>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Straight Connector 30"/>
          <p:cNvCxnSpPr/>
          <p:nvPr>
            <p:custDataLst>
              <p:tags r:id="rId16"/>
            </p:custDataLst>
          </p:nvPr>
        </p:nvCxnSpPr>
        <p:spPr bwMode="auto">
          <a:xfrm>
            <a:off x="4953000" y="1371600"/>
            <a:ext cx="0" cy="316560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custDataLst>
              <p:tags r:id="rId17"/>
            </p:custDataLst>
          </p:nvPr>
        </p:nvCxnSpPr>
        <p:spPr bwMode="auto">
          <a:xfrm>
            <a:off x="7696200" y="1385306"/>
            <a:ext cx="0" cy="316560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Straight Connector 32"/>
          <p:cNvCxnSpPr/>
          <p:nvPr>
            <p:custDataLst>
              <p:tags r:id="rId18"/>
            </p:custDataLst>
          </p:nvPr>
        </p:nvCxnSpPr>
        <p:spPr bwMode="auto">
          <a:xfrm flipV="1">
            <a:off x="4953000" y="4537208"/>
            <a:ext cx="2745879" cy="239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Straight Connector 33"/>
          <p:cNvCxnSpPr/>
          <p:nvPr>
            <p:custDataLst>
              <p:tags r:id="rId19"/>
            </p:custDataLst>
          </p:nvPr>
        </p:nvCxnSpPr>
        <p:spPr bwMode="auto">
          <a:xfrm>
            <a:off x="5867400" y="1385306"/>
            <a:ext cx="0" cy="3165607"/>
          </a:xfrm>
          <a:prstGeom prst="line">
            <a:avLst/>
          </a:prstGeom>
          <a:solidFill>
            <a:schemeClr val="accent1"/>
          </a:solidFill>
          <a:ln w="9525" cap="flat" cmpd="sng" algn="ctr">
            <a:solidFill>
              <a:schemeClr val="tx1"/>
            </a:solidFill>
            <a:prstDash val="sysDot"/>
            <a:round/>
            <a:headEnd type="none" w="med" len="med"/>
            <a:tailEnd type="none" w="med" len="med"/>
          </a:ln>
          <a:effectLst/>
        </p:spPr>
      </p:cxnSp>
      <p:cxnSp>
        <p:nvCxnSpPr>
          <p:cNvPr id="35" name="Straight Connector 34"/>
          <p:cNvCxnSpPr/>
          <p:nvPr>
            <p:custDataLst>
              <p:tags r:id="rId20"/>
            </p:custDataLst>
          </p:nvPr>
        </p:nvCxnSpPr>
        <p:spPr bwMode="auto">
          <a:xfrm>
            <a:off x="6781800" y="1395533"/>
            <a:ext cx="0" cy="3165607"/>
          </a:xfrm>
          <a:prstGeom prst="line">
            <a:avLst/>
          </a:prstGeom>
          <a:solidFill>
            <a:schemeClr val="accent1"/>
          </a:solidFill>
          <a:ln w="9525" cap="flat" cmpd="sng" algn="ctr">
            <a:solidFill>
              <a:schemeClr val="tx1"/>
            </a:solidFill>
            <a:prstDash val="sysDot"/>
            <a:round/>
            <a:headEnd type="none" w="med" len="med"/>
            <a:tailEnd type="none" w="med" len="med"/>
          </a:ln>
          <a:effectLst/>
        </p:spPr>
      </p:cxnSp>
      <p:cxnSp>
        <p:nvCxnSpPr>
          <p:cNvPr id="36" name="Straight Arrow Connector 35"/>
          <p:cNvCxnSpPr>
            <a:stCxn id="23" idx="0"/>
          </p:cNvCxnSpPr>
          <p:nvPr>
            <p:custDataLst>
              <p:tags r:id="rId21"/>
            </p:custDataLst>
          </p:nvPr>
        </p:nvCxnSpPr>
        <p:spPr bwMode="auto">
          <a:xfrm flipV="1">
            <a:off x="4455693" y="4550913"/>
            <a:ext cx="954507" cy="59475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7" name="Straight Arrow Connector 36"/>
          <p:cNvCxnSpPr>
            <a:stCxn id="29" idx="0"/>
          </p:cNvCxnSpPr>
          <p:nvPr>
            <p:custDataLst>
              <p:tags r:id="rId22"/>
            </p:custDataLst>
          </p:nvPr>
        </p:nvCxnSpPr>
        <p:spPr bwMode="auto">
          <a:xfrm flipV="1">
            <a:off x="6416903" y="4550913"/>
            <a:ext cx="0" cy="62102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8" name="Straight Arrow Connector 37"/>
          <p:cNvCxnSpPr>
            <a:stCxn id="30" idx="0"/>
          </p:cNvCxnSpPr>
          <p:nvPr>
            <p:custDataLst>
              <p:tags r:id="rId23"/>
            </p:custDataLst>
          </p:nvPr>
        </p:nvCxnSpPr>
        <p:spPr bwMode="auto">
          <a:xfrm flipH="1" flipV="1">
            <a:off x="7239000" y="4550913"/>
            <a:ext cx="957187" cy="62102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14292682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dirty="0" smtClean="0"/>
              <a:t>Success!  Are we done?</a:t>
            </a:r>
            <a:endParaRPr lang="en-CA" dirty="0"/>
          </a:p>
        </p:txBody>
      </p:sp>
      <p:sp>
        <p:nvSpPr>
          <p:cNvPr id="3" name="Content Placeholder 2"/>
          <p:cNvSpPr>
            <a:spLocks noGrp="1"/>
          </p:cNvSpPr>
          <p:nvPr>
            <p:ph idx="1"/>
            <p:custDataLst>
              <p:tags r:id="rId2"/>
            </p:custDataLst>
          </p:nvPr>
        </p:nvSpPr>
        <p:spPr/>
        <p:txBody>
          <a:bodyPr/>
          <a:lstStyle/>
          <a:p>
            <a:pPr marL="0" indent="0">
              <a:buNone/>
            </a:pPr>
            <a:r>
              <a:rPr lang="en-CA" dirty="0" smtClean="0"/>
              <a:t>Answer these:</a:t>
            </a:r>
          </a:p>
          <a:p>
            <a:pPr lvl="1"/>
            <a:r>
              <a:rPr lang="en-CA" dirty="0" smtClean="0"/>
              <a:t>What happens if I run my code on an old-fashioned one-core machine?</a:t>
            </a:r>
          </a:p>
          <a:p>
            <a:pPr lvl="1"/>
            <a:endParaRPr lang="en-CA" dirty="0" smtClean="0"/>
          </a:p>
          <a:p>
            <a:pPr lvl="1"/>
            <a:endParaRPr lang="en-CA" dirty="0"/>
          </a:p>
          <a:p>
            <a:pPr lvl="1"/>
            <a:r>
              <a:rPr lang="en-CA" dirty="0" smtClean="0"/>
              <a:t>What happens if I run my code on a machine with </a:t>
            </a:r>
            <a:r>
              <a:rPr lang="en-CA" i="1" dirty="0" smtClean="0"/>
              <a:t>more</a:t>
            </a:r>
            <a:r>
              <a:rPr lang="en-CA" dirty="0" smtClean="0"/>
              <a:t> cores in the future?</a:t>
            </a:r>
          </a:p>
          <a:p>
            <a:pPr lvl="1"/>
            <a:endParaRPr lang="en-CA" dirty="0" smtClean="0"/>
          </a:p>
          <a:p>
            <a:pPr lvl="1"/>
            <a:endParaRPr lang="en-CA" dirty="0"/>
          </a:p>
          <a:p>
            <a:pPr lvl="1"/>
            <a:endParaRPr lang="en-CA" dirty="0" smtClean="0"/>
          </a:p>
          <a:p>
            <a:pPr lvl="1"/>
            <a:r>
              <a:rPr lang="en-CA" dirty="0" smtClean="0">
                <a:solidFill>
                  <a:srgbClr val="FF0000"/>
                </a:solidFill>
              </a:rPr>
              <a:t>Let’s </a:t>
            </a:r>
            <a:r>
              <a:rPr lang="en-CA" i="1" dirty="0" smtClean="0">
                <a:solidFill>
                  <a:srgbClr val="FF0000"/>
                </a:solidFill>
              </a:rPr>
              <a:t>fix</a:t>
            </a:r>
            <a:r>
              <a:rPr lang="en-CA" dirty="0" smtClean="0">
                <a:solidFill>
                  <a:srgbClr val="FF0000"/>
                </a:solidFill>
              </a:rPr>
              <a:t> these!</a:t>
            </a:r>
          </a:p>
          <a:p>
            <a:pPr lvl="1"/>
            <a:endParaRPr lang="en-CA" dirty="0">
              <a:solidFill>
                <a:srgbClr val="FF0000"/>
              </a:solidFill>
            </a:endParaRPr>
          </a:p>
          <a:p>
            <a:pPr marL="457200" lvl="1" indent="0">
              <a:buNone/>
            </a:pPr>
            <a:r>
              <a:rPr lang="en-CA" dirty="0">
                <a:solidFill>
                  <a:srgbClr val="FF0000"/>
                </a:solidFill>
              </a:rPr>
              <a:t>	</a:t>
            </a:r>
            <a:r>
              <a:rPr lang="en-CA" sz="1600" dirty="0" smtClean="0">
                <a:solidFill>
                  <a:srgbClr val="FF0000"/>
                </a:solidFill>
              </a:rPr>
              <a:t>(Note: </a:t>
            </a:r>
            <a:r>
              <a:rPr lang="en-CA" sz="1600" dirty="0" err="1" smtClean="0">
                <a:solidFill>
                  <a:srgbClr val="FF0000"/>
                </a:solidFill>
              </a:rPr>
              <a:t>std</a:t>
            </a:r>
            <a:r>
              <a:rPr lang="en-CA" sz="1600" dirty="0" smtClean="0">
                <a:solidFill>
                  <a:srgbClr val="FF0000"/>
                </a:solidFill>
              </a:rPr>
              <a:t>::thread::</a:t>
            </a:r>
            <a:r>
              <a:rPr lang="en-CA" sz="1600" dirty="0" err="1" smtClean="0">
                <a:solidFill>
                  <a:srgbClr val="FF0000"/>
                </a:solidFill>
              </a:rPr>
              <a:t>hardware_concurrency</a:t>
            </a:r>
            <a:r>
              <a:rPr lang="en-CA" sz="1600" dirty="0" smtClean="0">
                <a:solidFill>
                  <a:srgbClr val="FF0000"/>
                </a:solidFill>
              </a:rPr>
              <a:t>() and </a:t>
            </a:r>
            <a:r>
              <a:rPr lang="en-CA" sz="1600" dirty="0" err="1" smtClean="0">
                <a:solidFill>
                  <a:srgbClr val="FF0000"/>
                </a:solidFill>
              </a:rPr>
              <a:t>omp_get_num_procs</a:t>
            </a:r>
            <a:r>
              <a:rPr lang="en-CA" sz="1600" dirty="0" smtClean="0">
                <a:solidFill>
                  <a:srgbClr val="FF0000"/>
                </a:solidFill>
              </a:rPr>
              <a:t>().)</a:t>
            </a:r>
            <a:endParaRPr lang="en-CA" sz="1600" dirty="0">
              <a:solidFill>
                <a:srgbClr val="FF0000"/>
              </a:solidFill>
            </a:endParaRPr>
          </a:p>
        </p:txBody>
      </p:sp>
      <p:sp>
        <p:nvSpPr>
          <p:cNvPr id="4" name="Slide Number Placeholder 3"/>
          <p:cNvSpPr>
            <a:spLocks noGrp="1"/>
          </p:cNvSpPr>
          <p:nvPr>
            <p:ph type="sldNum" sz="quarter" idx="11"/>
            <p:custDataLst>
              <p:tags r:id="rId3"/>
            </p:custDataLst>
          </p:nvPr>
        </p:nvSpPr>
        <p:spPr/>
        <p:txBody>
          <a:bodyPr/>
          <a:lstStyle/>
          <a:p>
            <a:fld id="{3B048AC8-D41E-4C7B-8EE3-A52489AA1F05}" type="slidenum">
              <a:rPr lang="en-US" smtClean="0"/>
              <a:pPr/>
              <a:t>39</a:t>
            </a:fld>
            <a:endParaRPr lang="en-US"/>
          </a:p>
        </p:txBody>
      </p:sp>
      <p:sp>
        <p:nvSpPr>
          <p:cNvPr id="5" name="Footer Placeholder 4"/>
          <p:cNvSpPr>
            <a:spLocks noGrp="1"/>
          </p:cNvSpPr>
          <p:nvPr>
            <p:ph type="ftr" sz="quarter" idx="12"/>
            <p:custDataLst>
              <p:tags r:id="rId4"/>
            </p:custDataLst>
          </p:nvPr>
        </p:nvSpPr>
        <p:spPr/>
        <p:txBody>
          <a:bodyPr/>
          <a:lstStyle/>
          <a:p>
            <a:r>
              <a:rPr lang="en-US" smtClean="0"/>
              <a:t>Sophomoric Parallelism and Concurrency, Lecture 1</a:t>
            </a:r>
            <a:endParaRPr lang="en-US" dirty="0"/>
          </a:p>
        </p:txBody>
      </p:sp>
    </p:spTree>
    <p:extLst>
      <p:ext uri="{BB962C8B-B14F-4D97-AF65-F5344CB8AC3E}">
        <p14:creationId xmlns:p14="http://schemas.microsoft.com/office/powerpoint/2010/main" val="241385939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dirty="0" smtClean="0"/>
              <a:t>Learning Goals</a:t>
            </a:r>
            <a:endParaRPr lang="en-CA" dirty="0"/>
          </a:p>
        </p:txBody>
      </p:sp>
      <p:sp>
        <p:nvSpPr>
          <p:cNvPr id="3" name="Content Placeholder 2"/>
          <p:cNvSpPr>
            <a:spLocks noGrp="1"/>
          </p:cNvSpPr>
          <p:nvPr>
            <p:ph idx="1"/>
            <p:custDataLst>
              <p:tags r:id="rId2"/>
            </p:custDataLst>
          </p:nvPr>
        </p:nvSpPr>
        <p:spPr/>
        <p:txBody>
          <a:bodyPr/>
          <a:lstStyle/>
          <a:p>
            <a:pPr marL="0" indent="0">
              <a:buNone/>
            </a:pPr>
            <a:r>
              <a:rPr lang="en-CA" dirty="0" smtClean="0"/>
              <a:t>By the end of this unit, you should be able to:</a:t>
            </a:r>
          </a:p>
          <a:p>
            <a:r>
              <a:rPr lang="en-CA" dirty="0" smtClean="0"/>
              <a:t>Distinguish </a:t>
            </a:r>
            <a:r>
              <a:rPr lang="en-CA" dirty="0"/>
              <a:t>between parallelism—improving performance by exploiting multiple processors—and concurrency—managing simultaneous access to shared resources.</a:t>
            </a:r>
          </a:p>
          <a:p>
            <a:r>
              <a:rPr lang="en-CA" dirty="0" smtClean="0"/>
              <a:t>Explain </a:t>
            </a:r>
            <a:r>
              <a:rPr lang="en-CA" dirty="0"/>
              <a:t>and justify the task-based (vs. thread-based) approach to parallelism. (Include asymptotic analysis of the approach and its practical considerations, like "bottoming out" at a reasonable level.)</a:t>
            </a:r>
          </a:p>
          <a:p>
            <a:pPr marL="0" indent="0">
              <a:buNone/>
            </a:pPr>
            <a:endParaRPr lang="en-CA" dirty="0"/>
          </a:p>
        </p:txBody>
      </p:sp>
      <p:sp>
        <p:nvSpPr>
          <p:cNvPr id="4" name="Slide Number Placeholder 3"/>
          <p:cNvSpPr>
            <a:spLocks noGrp="1"/>
          </p:cNvSpPr>
          <p:nvPr>
            <p:ph type="sldNum" sz="quarter" idx="11"/>
            <p:custDataLst>
              <p:tags r:id="rId3"/>
            </p:custDataLst>
          </p:nvPr>
        </p:nvSpPr>
        <p:spPr/>
        <p:txBody>
          <a:bodyPr/>
          <a:lstStyle/>
          <a:p>
            <a:fld id="{3B048AC8-D41E-4C7B-8EE3-A52489AA1F05}" type="slidenum">
              <a:rPr lang="en-US" smtClean="0"/>
              <a:pPr/>
              <a:t>4</a:t>
            </a:fld>
            <a:endParaRPr lang="en-US"/>
          </a:p>
        </p:txBody>
      </p:sp>
      <p:sp>
        <p:nvSpPr>
          <p:cNvPr id="5" name="Footer Placeholder 4"/>
          <p:cNvSpPr>
            <a:spLocks noGrp="1"/>
          </p:cNvSpPr>
          <p:nvPr>
            <p:ph type="ftr" sz="quarter" idx="12"/>
            <p:custDataLst>
              <p:tags r:id="rId4"/>
            </p:custDataLst>
          </p:nvPr>
        </p:nvSpPr>
        <p:spPr/>
        <p:txBody>
          <a:bodyPr/>
          <a:lstStyle/>
          <a:p>
            <a:r>
              <a:rPr lang="en-US" smtClean="0"/>
              <a:t>Sophomoric Parallelism and Concurrency, Lecture 1</a:t>
            </a:r>
            <a:endParaRPr lang="en-US" dirty="0"/>
          </a:p>
        </p:txBody>
      </p:sp>
    </p:spTree>
    <p:extLst>
      <p:ext uri="{BB962C8B-B14F-4D97-AF65-F5344CB8AC3E}">
        <p14:creationId xmlns:p14="http://schemas.microsoft.com/office/powerpoint/2010/main" val="151732758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dirty="0" smtClean="0"/>
              <a:t>Success!  Are we done?</a:t>
            </a:r>
            <a:endParaRPr lang="en-CA" dirty="0"/>
          </a:p>
        </p:txBody>
      </p:sp>
      <p:sp>
        <p:nvSpPr>
          <p:cNvPr id="3" name="Content Placeholder 2"/>
          <p:cNvSpPr>
            <a:spLocks noGrp="1"/>
          </p:cNvSpPr>
          <p:nvPr>
            <p:ph idx="1"/>
            <p:custDataLst>
              <p:tags r:id="rId2"/>
            </p:custDataLst>
          </p:nvPr>
        </p:nvSpPr>
        <p:spPr/>
        <p:txBody>
          <a:bodyPr/>
          <a:lstStyle/>
          <a:p>
            <a:pPr marL="0" indent="0">
              <a:buNone/>
            </a:pPr>
            <a:r>
              <a:rPr lang="en-CA" dirty="0" smtClean="0"/>
              <a:t>Answer this:</a:t>
            </a:r>
          </a:p>
          <a:p>
            <a:pPr lvl="1"/>
            <a:r>
              <a:rPr lang="en-CA" dirty="0" smtClean="0"/>
              <a:t>Might your performance vary as the whole class tries problems, depending on when you start your run?</a:t>
            </a:r>
          </a:p>
          <a:p>
            <a:pPr lvl="1"/>
            <a:endParaRPr lang="en-CA" dirty="0"/>
          </a:p>
          <a:p>
            <a:pPr lvl="1"/>
            <a:endParaRPr lang="en-CA" dirty="0" smtClean="0"/>
          </a:p>
          <a:p>
            <a:pPr marL="457200" lvl="1" indent="0">
              <a:buNone/>
            </a:pPr>
            <a:endParaRPr lang="en-CA" dirty="0" smtClean="0">
              <a:solidFill>
                <a:srgbClr val="FF0000"/>
              </a:solidFill>
            </a:endParaRPr>
          </a:p>
          <a:p>
            <a:pPr marL="457200" lvl="1" indent="0">
              <a:buNone/>
            </a:pPr>
            <a:endParaRPr lang="en-CA" dirty="0">
              <a:solidFill>
                <a:srgbClr val="FF0000"/>
              </a:solidFill>
            </a:endParaRPr>
          </a:p>
          <a:p>
            <a:pPr marL="457200" lvl="1" indent="0">
              <a:buNone/>
            </a:pPr>
            <a:endParaRPr lang="en-CA" dirty="0" smtClean="0">
              <a:solidFill>
                <a:srgbClr val="FF0000"/>
              </a:solidFill>
            </a:endParaRPr>
          </a:p>
          <a:p>
            <a:pPr marL="457200" lvl="1" indent="0">
              <a:buNone/>
            </a:pPr>
            <a:r>
              <a:rPr lang="en-CA" dirty="0" smtClean="0">
                <a:solidFill>
                  <a:srgbClr val="FF0000"/>
                </a:solidFill>
              </a:rPr>
              <a:t>(</a:t>
            </a:r>
            <a:r>
              <a:rPr lang="en-CA" dirty="0">
                <a:solidFill>
                  <a:srgbClr val="FF0000"/>
                </a:solidFill>
              </a:rPr>
              <a:t>Done?  Think about how to fix it and do so in the code.)</a:t>
            </a:r>
          </a:p>
          <a:p>
            <a:pPr marL="457200" lvl="1" indent="0">
              <a:buNone/>
            </a:pPr>
            <a:endParaRPr lang="en-CA" dirty="0"/>
          </a:p>
        </p:txBody>
      </p:sp>
      <p:sp>
        <p:nvSpPr>
          <p:cNvPr id="4" name="Slide Number Placeholder 3"/>
          <p:cNvSpPr>
            <a:spLocks noGrp="1"/>
          </p:cNvSpPr>
          <p:nvPr>
            <p:ph type="sldNum" sz="quarter" idx="11"/>
            <p:custDataLst>
              <p:tags r:id="rId3"/>
            </p:custDataLst>
          </p:nvPr>
        </p:nvSpPr>
        <p:spPr/>
        <p:txBody>
          <a:bodyPr/>
          <a:lstStyle/>
          <a:p>
            <a:fld id="{3B048AC8-D41E-4C7B-8EE3-A52489AA1F05}" type="slidenum">
              <a:rPr lang="en-US" smtClean="0"/>
              <a:pPr/>
              <a:t>40</a:t>
            </a:fld>
            <a:endParaRPr lang="en-US"/>
          </a:p>
        </p:txBody>
      </p:sp>
      <p:sp>
        <p:nvSpPr>
          <p:cNvPr id="5" name="Footer Placeholder 4"/>
          <p:cNvSpPr>
            <a:spLocks noGrp="1"/>
          </p:cNvSpPr>
          <p:nvPr>
            <p:ph type="ftr" sz="quarter" idx="12"/>
            <p:custDataLst>
              <p:tags r:id="rId4"/>
            </p:custDataLst>
          </p:nvPr>
        </p:nvSpPr>
        <p:spPr/>
        <p:txBody>
          <a:bodyPr/>
          <a:lstStyle/>
          <a:p>
            <a:r>
              <a:rPr lang="en-US" smtClean="0"/>
              <a:t>Sophomoric Parallelism and Concurrency, Lecture 1</a:t>
            </a:r>
            <a:endParaRPr lang="en-US" dirty="0"/>
          </a:p>
        </p:txBody>
      </p:sp>
    </p:spTree>
    <p:extLst>
      <p:ext uri="{BB962C8B-B14F-4D97-AF65-F5344CB8AC3E}">
        <p14:creationId xmlns:p14="http://schemas.microsoft.com/office/powerpoint/2010/main" val="94927183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dirty="0" smtClean="0"/>
              <a:t>Is there a “Just Right”?</a:t>
            </a:r>
            <a:endParaRPr lang="en-CA" dirty="0"/>
          </a:p>
        </p:txBody>
      </p:sp>
      <p:sp>
        <p:nvSpPr>
          <p:cNvPr id="4" name="Slide Number Placeholder 3"/>
          <p:cNvSpPr>
            <a:spLocks noGrp="1"/>
          </p:cNvSpPr>
          <p:nvPr>
            <p:ph type="sldNum" sz="quarter" idx="11"/>
            <p:custDataLst>
              <p:tags r:id="rId2"/>
            </p:custDataLst>
          </p:nvPr>
        </p:nvSpPr>
        <p:spPr/>
        <p:txBody>
          <a:bodyPr/>
          <a:lstStyle/>
          <a:p>
            <a:fld id="{3B048AC8-D41E-4C7B-8EE3-A52489AA1F05}" type="slidenum">
              <a:rPr lang="en-US" smtClean="0"/>
              <a:pPr/>
              <a:t>41</a:t>
            </a:fld>
            <a:endParaRPr lang="en-US"/>
          </a:p>
        </p:txBody>
      </p:sp>
      <p:sp>
        <p:nvSpPr>
          <p:cNvPr id="5" name="Footer Placeholder 4"/>
          <p:cNvSpPr>
            <a:spLocks noGrp="1"/>
          </p:cNvSpPr>
          <p:nvPr>
            <p:ph type="ftr" sz="quarter" idx="12"/>
            <p:custDataLst>
              <p:tags r:id="rId3"/>
            </p:custDataLst>
          </p:nvPr>
        </p:nvSpPr>
        <p:spPr/>
        <p:txBody>
          <a:bodyPr/>
          <a:lstStyle/>
          <a:p>
            <a:r>
              <a:rPr lang="en-US" smtClean="0"/>
              <a:t>Sophomoric Parallelism and Concurrency, Lecture 1</a:t>
            </a:r>
            <a:endParaRPr lang="en-US" dirty="0"/>
          </a:p>
        </p:txBody>
      </p:sp>
      <p:sp>
        <p:nvSpPr>
          <p:cNvPr id="8" name="TextBox 7"/>
          <p:cNvSpPr txBox="1"/>
          <p:nvPr>
            <p:custDataLst>
              <p:tags r:id="rId4"/>
            </p:custDataLst>
          </p:nvPr>
        </p:nvSpPr>
        <p:spPr>
          <a:xfrm>
            <a:off x="381000" y="5906869"/>
            <a:ext cx="2895600" cy="646331"/>
          </a:xfrm>
          <a:prstGeom prst="rect">
            <a:avLst/>
          </a:prstGeom>
          <a:noFill/>
        </p:spPr>
        <p:txBody>
          <a:bodyPr wrap="square" rtlCol="0">
            <a:spAutoFit/>
          </a:bodyPr>
          <a:lstStyle/>
          <a:p>
            <a:r>
              <a:rPr lang="en-CA" sz="1800" dirty="0" smtClean="0">
                <a:latin typeface="+mn-lt"/>
              </a:rPr>
              <a:t>We thought there were 3 processors available.</a:t>
            </a:r>
          </a:p>
        </p:txBody>
      </p:sp>
      <p:sp>
        <p:nvSpPr>
          <p:cNvPr id="83" name="TextBox 82"/>
          <p:cNvSpPr txBox="1"/>
          <p:nvPr>
            <p:custDataLst>
              <p:tags r:id="rId5"/>
            </p:custDataLst>
          </p:nvPr>
        </p:nvSpPr>
        <p:spPr>
          <a:xfrm>
            <a:off x="5029200" y="6135469"/>
            <a:ext cx="2895600" cy="646331"/>
          </a:xfrm>
          <a:prstGeom prst="rect">
            <a:avLst/>
          </a:prstGeom>
          <a:noFill/>
        </p:spPr>
        <p:txBody>
          <a:bodyPr wrap="square" rtlCol="0">
            <a:spAutoFit/>
          </a:bodyPr>
          <a:lstStyle/>
          <a:p>
            <a:r>
              <a:rPr lang="en-CA" sz="1800" dirty="0" smtClean="0">
                <a:latin typeface="+mn-lt"/>
              </a:rPr>
              <a:t>And there are.</a:t>
            </a:r>
          </a:p>
          <a:p>
            <a:r>
              <a:rPr lang="en-CA" sz="1800" dirty="0" smtClean="0">
                <a:latin typeface="+mn-lt"/>
              </a:rPr>
              <a:t>Result?</a:t>
            </a:r>
          </a:p>
        </p:txBody>
      </p:sp>
      <p:pic>
        <p:nvPicPr>
          <p:cNvPr id="26" name="Picture 2" descr="C:\Users\wolf\AppData\Local\Microsoft\Windows\Temporary Internet Files\Content.IE5\UF3ZPJPJ\MC900242087[1].wmf"/>
          <p:cNvPicPr>
            <a:picLocks noChangeAspect="1" noChangeArrowheads="1"/>
          </p:cNvPicPr>
          <p:nvPr>
            <p:custDataLst>
              <p:tags r:id="rId6"/>
            </p:custDataLst>
          </p:nvPr>
        </p:nvPicPr>
        <p:blipFill>
          <a:blip r:embed="rId27" cstate="print">
            <a:extLst>
              <a:ext uri="{28A0092B-C50C-407E-A947-70E740481C1C}">
                <a14:useLocalDpi xmlns:a14="http://schemas.microsoft.com/office/drawing/2010/main" val="0"/>
              </a:ext>
            </a:extLst>
          </a:blip>
          <a:srcRect/>
          <a:stretch>
            <a:fillRect/>
          </a:stretch>
        </p:blipFill>
        <p:spPr bwMode="auto">
          <a:xfrm>
            <a:off x="3958385" y="5145668"/>
            <a:ext cx="994615" cy="73493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wolf\AppData\Local\Microsoft\Windows\Temporary Internet Files\Content.IE5\UF3ZPJPJ\MC900242087[1].wmf"/>
          <p:cNvPicPr>
            <a:picLocks noChangeAspect="1" noChangeArrowheads="1"/>
          </p:cNvPicPr>
          <p:nvPr>
            <p:custDataLst>
              <p:tags r:id="rId7"/>
            </p:custDataLst>
          </p:nvPr>
        </p:nvPicPr>
        <p:blipFill>
          <a:blip r:embed="rId27" cstate="print">
            <a:extLst>
              <a:ext uri="{28A0092B-C50C-407E-A947-70E740481C1C}">
                <a14:useLocalDpi xmlns:a14="http://schemas.microsoft.com/office/drawing/2010/main" val="0"/>
              </a:ext>
            </a:extLst>
          </a:blip>
          <a:srcRect/>
          <a:stretch>
            <a:fillRect/>
          </a:stretch>
        </p:blipFill>
        <p:spPr bwMode="auto">
          <a:xfrm>
            <a:off x="5919595" y="5171937"/>
            <a:ext cx="994615" cy="73493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wolf\AppData\Local\Microsoft\Windows\Temporary Internet Files\Content.IE5\UF3ZPJPJ\MC900242087[1].wmf"/>
          <p:cNvPicPr>
            <a:picLocks noChangeAspect="1" noChangeArrowheads="1"/>
          </p:cNvPicPr>
          <p:nvPr>
            <p:custDataLst>
              <p:tags r:id="rId8"/>
            </p:custDataLst>
          </p:nvPr>
        </p:nvPicPr>
        <p:blipFill>
          <a:blip r:embed="rId27" cstate="print">
            <a:extLst>
              <a:ext uri="{28A0092B-C50C-407E-A947-70E740481C1C}">
                <a14:useLocalDpi xmlns:a14="http://schemas.microsoft.com/office/drawing/2010/main" val="0"/>
              </a:ext>
            </a:extLst>
          </a:blip>
          <a:srcRect/>
          <a:stretch>
            <a:fillRect/>
          </a:stretch>
        </p:blipFill>
        <p:spPr bwMode="auto">
          <a:xfrm>
            <a:off x="7698879" y="5171937"/>
            <a:ext cx="994615" cy="734932"/>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Connector 28"/>
          <p:cNvCxnSpPr/>
          <p:nvPr>
            <p:custDataLst>
              <p:tags r:id="rId9"/>
            </p:custDataLst>
          </p:nvPr>
        </p:nvCxnSpPr>
        <p:spPr bwMode="auto">
          <a:xfrm>
            <a:off x="4953000" y="1371600"/>
            <a:ext cx="0" cy="316560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Straight Connector 29"/>
          <p:cNvCxnSpPr/>
          <p:nvPr>
            <p:custDataLst>
              <p:tags r:id="rId10"/>
            </p:custDataLst>
          </p:nvPr>
        </p:nvCxnSpPr>
        <p:spPr bwMode="auto">
          <a:xfrm>
            <a:off x="7696200" y="1385306"/>
            <a:ext cx="0" cy="316560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Straight Connector 30"/>
          <p:cNvCxnSpPr/>
          <p:nvPr>
            <p:custDataLst>
              <p:tags r:id="rId11"/>
            </p:custDataLst>
          </p:nvPr>
        </p:nvCxnSpPr>
        <p:spPr bwMode="auto">
          <a:xfrm flipV="1">
            <a:off x="4953000" y="4537208"/>
            <a:ext cx="2745879" cy="239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p:cNvCxnSpPr/>
          <p:nvPr>
            <p:custDataLst>
              <p:tags r:id="rId12"/>
            </p:custDataLst>
          </p:nvPr>
        </p:nvCxnSpPr>
        <p:spPr bwMode="auto">
          <a:xfrm>
            <a:off x="5867400" y="1385306"/>
            <a:ext cx="0" cy="3165607"/>
          </a:xfrm>
          <a:prstGeom prst="line">
            <a:avLst/>
          </a:prstGeom>
          <a:solidFill>
            <a:schemeClr val="accent1"/>
          </a:solidFill>
          <a:ln w="9525" cap="flat" cmpd="sng" algn="ctr">
            <a:solidFill>
              <a:schemeClr val="tx1"/>
            </a:solidFill>
            <a:prstDash val="sysDot"/>
            <a:round/>
            <a:headEnd type="none" w="med" len="med"/>
            <a:tailEnd type="none" w="med" len="med"/>
          </a:ln>
          <a:effectLst/>
        </p:spPr>
      </p:cxnSp>
      <p:cxnSp>
        <p:nvCxnSpPr>
          <p:cNvPr id="33" name="Straight Connector 32"/>
          <p:cNvCxnSpPr/>
          <p:nvPr>
            <p:custDataLst>
              <p:tags r:id="rId13"/>
            </p:custDataLst>
          </p:nvPr>
        </p:nvCxnSpPr>
        <p:spPr bwMode="auto">
          <a:xfrm>
            <a:off x="6781800" y="1395533"/>
            <a:ext cx="0" cy="3165607"/>
          </a:xfrm>
          <a:prstGeom prst="line">
            <a:avLst/>
          </a:prstGeom>
          <a:solidFill>
            <a:schemeClr val="accent1"/>
          </a:solidFill>
          <a:ln w="9525" cap="flat" cmpd="sng" algn="ctr">
            <a:solidFill>
              <a:schemeClr val="tx1"/>
            </a:solidFill>
            <a:prstDash val="sysDot"/>
            <a:round/>
            <a:headEnd type="none" w="med" len="med"/>
            <a:tailEnd type="none" w="med" len="med"/>
          </a:ln>
          <a:effectLst/>
        </p:spPr>
      </p:cxnSp>
      <p:cxnSp>
        <p:nvCxnSpPr>
          <p:cNvPr id="34" name="Straight Arrow Connector 33"/>
          <p:cNvCxnSpPr>
            <a:stCxn id="26" idx="0"/>
          </p:cNvCxnSpPr>
          <p:nvPr>
            <p:custDataLst>
              <p:tags r:id="rId14"/>
            </p:custDataLst>
          </p:nvPr>
        </p:nvCxnSpPr>
        <p:spPr bwMode="auto">
          <a:xfrm flipV="1">
            <a:off x="4455693" y="4550913"/>
            <a:ext cx="954507" cy="59475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5" name="Straight Arrow Connector 34"/>
          <p:cNvCxnSpPr>
            <a:stCxn id="27" idx="0"/>
          </p:cNvCxnSpPr>
          <p:nvPr>
            <p:custDataLst>
              <p:tags r:id="rId15"/>
            </p:custDataLst>
          </p:nvPr>
        </p:nvCxnSpPr>
        <p:spPr bwMode="auto">
          <a:xfrm flipV="1">
            <a:off x="6416903" y="4550913"/>
            <a:ext cx="0" cy="62102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6" name="Straight Arrow Connector 35"/>
          <p:cNvCxnSpPr>
            <a:stCxn id="28" idx="0"/>
          </p:cNvCxnSpPr>
          <p:nvPr>
            <p:custDataLst>
              <p:tags r:id="rId16"/>
            </p:custDataLst>
          </p:nvPr>
        </p:nvCxnSpPr>
        <p:spPr bwMode="auto">
          <a:xfrm flipH="1" flipV="1">
            <a:off x="7239000" y="4550913"/>
            <a:ext cx="957187" cy="62102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7" name="Rectangle 36"/>
          <p:cNvSpPr/>
          <p:nvPr>
            <p:custDataLst>
              <p:tags r:id="rId17"/>
            </p:custDataLst>
          </p:nvPr>
        </p:nvSpPr>
        <p:spPr bwMode="auto">
          <a:xfrm>
            <a:off x="1828800" y="1219200"/>
            <a:ext cx="914400" cy="1440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CA" sz="1800" dirty="0" smtClean="0"/>
              <a:t>4s</a:t>
            </a:r>
            <a:endParaRPr kumimoji="0" lang="en-CA" sz="1800" b="1" i="0" u="none" strike="noStrike" cap="none" normalizeH="0" baseline="0" dirty="0" smtClean="0">
              <a:ln>
                <a:noFill/>
              </a:ln>
              <a:solidFill>
                <a:schemeClr val="tx1"/>
              </a:solidFill>
              <a:effectLst/>
            </a:endParaRPr>
          </a:p>
        </p:txBody>
      </p:sp>
      <p:cxnSp>
        <p:nvCxnSpPr>
          <p:cNvPr id="38" name="Straight Arrow Connector 37"/>
          <p:cNvCxnSpPr>
            <a:endCxn id="37" idx="1"/>
          </p:cNvCxnSpPr>
          <p:nvPr>
            <p:custDataLst>
              <p:tags r:id="rId18"/>
            </p:custDataLst>
          </p:nvPr>
        </p:nvCxnSpPr>
        <p:spPr bwMode="auto">
          <a:xfrm flipV="1">
            <a:off x="664800" y="1939200"/>
            <a:ext cx="1164000" cy="360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9" name="Straight Arrow Connector 38"/>
          <p:cNvCxnSpPr>
            <a:endCxn id="41" idx="1"/>
          </p:cNvCxnSpPr>
          <p:nvPr>
            <p:custDataLst>
              <p:tags r:id="rId19"/>
            </p:custDataLst>
          </p:nvPr>
        </p:nvCxnSpPr>
        <p:spPr bwMode="auto">
          <a:xfrm flipV="1">
            <a:off x="664800" y="3563034"/>
            <a:ext cx="1164000" cy="23326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0" name="Straight Arrow Connector 39"/>
          <p:cNvCxnSpPr/>
          <p:nvPr>
            <p:custDataLst>
              <p:tags r:id="rId20"/>
            </p:custDataLst>
          </p:nvPr>
        </p:nvCxnSpPr>
        <p:spPr bwMode="auto">
          <a:xfrm>
            <a:off x="664800" y="5350827"/>
            <a:ext cx="1151495"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1" name="Rectangle 40"/>
          <p:cNvSpPr/>
          <p:nvPr>
            <p:custDataLst>
              <p:tags r:id="rId21"/>
            </p:custDataLst>
          </p:nvPr>
        </p:nvSpPr>
        <p:spPr bwMode="auto">
          <a:xfrm>
            <a:off x="1828800" y="2843034"/>
            <a:ext cx="914400" cy="1440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CA" sz="1800" dirty="0" smtClean="0"/>
              <a:t>4s</a:t>
            </a:r>
            <a:endParaRPr kumimoji="0" lang="en-CA" sz="1800" b="1" i="0" u="none" strike="noStrike" cap="none" normalizeH="0" baseline="0" dirty="0" smtClean="0">
              <a:ln>
                <a:noFill/>
              </a:ln>
              <a:solidFill>
                <a:schemeClr val="tx1"/>
              </a:solidFill>
              <a:effectLst/>
            </a:endParaRPr>
          </a:p>
        </p:txBody>
      </p:sp>
      <p:sp>
        <p:nvSpPr>
          <p:cNvPr id="42" name="Rectangle 41"/>
          <p:cNvSpPr/>
          <p:nvPr>
            <p:custDataLst>
              <p:tags r:id="rId22"/>
            </p:custDataLst>
          </p:nvPr>
        </p:nvSpPr>
        <p:spPr bwMode="auto">
          <a:xfrm>
            <a:off x="1828800" y="4466869"/>
            <a:ext cx="914400" cy="1440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CA" sz="1800" dirty="0" smtClean="0"/>
              <a:t>4s</a:t>
            </a:r>
            <a:endParaRPr kumimoji="0" lang="en-CA" sz="1800" b="1" i="0" u="none" strike="noStrike" cap="none" normalizeH="0" baseline="0" dirty="0" smtClean="0">
              <a:ln>
                <a:noFill/>
              </a:ln>
              <a:solidFill>
                <a:schemeClr val="tx1"/>
              </a:solidFill>
              <a:effectLst/>
            </a:endParaRPr>
          </a:p>
        </p:txBody>
      </p:sp>
      <p:sp>
        <p:nvSpPr>
          <p:cNvPr id="43" name="Rectangle 42"/>
          <p:cNvSpPr/>
          <p:nvPr>
            <p:custDataLst>
              <p:tags r:id="rId23"/>
            </p:custDataLst>
          </p:nvPr>
        </p:nvSpPr>
        <p:spPr bwMode="auto">
          <a:xfrm>
            <a:off x="304800" y="1614524"/>
            <a:ext cx="914400" cy="4320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CA" b="1" i="0" u="none" strike="noStrike" cap="none" normalizeH="0" baseline="0" dirty="0" smtClean="0">
                <a:ln>
                  <a:noFill/>
                </a:ln>
                <a:solidFill>
                  <a:schemeClr val="tx1"/>
                </a:solidFill>
                <a:effectLst/>
              </a:rPr>
              <a:t>12</a:t>
            </a:r>
          </a:p>
          <a:p>
            <a:pPr marL="0" marR="0" indent="0" algn="l" defTabSz="914400" rtl="0" eaLnBrk="1" fontAlgn="base" latinLnBrk="0" hangingPunct="1">
              <a:lnSpc>
                <a:spcPct val="100000"/>
              </a:lnSpc>
              <a:spcBef>
                <a:spcPct val="0"/>
              </a:spcBef>
              <a:spcAft>
                <a:spcPct val="0"/>
              </a:spcAft>
              <a:buClrTx/>
              <a:buSzTx/>
              <a:buFontTx/>
              <a:buNone/>
              <a:tabLst/>
            </a:pPr>
            <a:endParaRPr lang="en-CA" dirty="0"/>
          </a:p>
          <a:p>
            <a:pPr marL="0" marR="0" indent="0" algn="l" defTabSz="914400" rtl="0" eaLnBrk="1" fontAlgn="base" latinLnBrk="0" hangingPunct="1">
              <a:lnSpc>
                <a:spcPct val="100000"/>
              </a:lnSpc>
              <a:spcBef>
                <a:spcPct val="0"/>
              </a:spcBef>
              <a:spcAft>
                <a:spcPct val="0"/>
              </a:spcAft>
              <a:buClrTx/>
              <a:buSzTx/>
              <a:buFontTx/>
              <a:buNone/>
              <a:tabLst/>
            </a:pPr>
            <a:r>
              <a:rPr kumimoji="0" lang="en-CA" b="1" i="0" u="none" strike="noStrike" cap="none" normalizeH="0" baseline="0" dirty="0" err="1" smtClean="0">
                <a:ln>
                  <a:noFill/>
                </a:ln>
                <a:solidFill>
                  <a:schemeClr val="tx1"/>
                </a:solidFill>
                <a:effectLst/>
              </a:rPr>
              <a:t>secs</a:t>
            </a:r>
            <a:endParaRPr kumimoji="0" lang="en-CA" b="1"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0"/>
              </a:spcBef>
              <a:spcAft>
                <a:spcPct val="0"/>
              </a:spcAft>
              <a:buClrTx/>
              <a:buSzTx/>
              <a:buFontTx/>
              <a:buNone/>
              <a:tabLst/>
            </a:pPr>
            <a:endParaRPr lang="en-CA" dirty="0"/>
          </a:p>
          <a:p>
            <a:pPr marL="0" marR="0" indent="0" algn="l" defTabSz="914400" rtl="0" eaLnBrk="1" fontAlgn="base" latinLnBrk="0" hangingPunct="1">
              <a:lnSpc>
                <a:spcPct val="100000"/>
              </a:lnSpc>
              <a:spcBef>
                <a:spcPct val="0"/>
              </a:spcBef>
              <a:spcAft>
                <a:spcPct val="0"/>
              </a:spcAft>
              <a:buClrTx/>
              <a:buSzTx/>
              <a:buFontTx/>
              <a:buNone/>
              <a:tabLst/>
            </a:pPr>
            <a:r>
              <a:rPr kumimoji="0" lang="en-CA" b="1" i="0" u="none" strike="noStrike" cap="none" normalizeH="0" baseline="0" dirty="0" smtClean="0">
                <a:ln>
                  <a:noFill/>
                </a:ln>
                <a:solidFill>
                  <a:schemeClr val="tx1"/>
                </a:solidFill>
                <a:effectLst/>
              </a:rPr>
              <a:t>of</a:t>
            </a:r>
          </a:p>
          <a:p>
            <a:pPr marL="0" marR="0" indent="0" algn="l" defTabSz="914400" rtl="0" eaLnBrk="1" fontAlgn="base" latinLnBrk="0" hangingPunct="1">
              <a:lnSpc>
                <a:spcPct val="100000"/>
              </a:lnSpc>
              <a:spcBef>
                <a:spcPct val="0"/>
              </a:spcBef>
              <a:spcAft>
                <a:spcPct val="0"/>
              </a:spcAft>
              <a:buClrTx/>
              <a:buSzTx/>
              <a:buFontTx/>
              <a:buNone/>
              <a:tabLst/>
            </a:pPr>
            <a:endParaRPr lang="en-CA" dirty="0"/>
          </a:p>
          <a:p>
            <a:pPr marL="0" marR="0" indent="0" algn="l" defTabSz="914400" rtl="0" eaLnBrk="1" fontAlgn="base" latinLnBrk="0" hangingPunct="1">
              <a:lnSpc>
                <a:spcPct val="100000"/>
              </a:lnSpc>
              <a:spcBef>
                <a:spcPct val="0"/>
              </a:spcBef>
              <a:spcAft>
                <a:spcPct val="0"/>
              </a:spcAft>
              <a:buClrTx/>
              <a:buSzTx/>
              <a:buFontTx/>
              <a:buNone/>
              <a:tabLst/>
            </a:pPr>
            <a:r>
              <a:rPr kumimoji="0" lang="en-CA" b="1" i="0" u="none" strike="noStrike" cap="none" normalizeH="0" baseline="0" dirty="0" smtClean="0">
                <a:ln>
                  <a:noFill/>
                </a:ln>
                <a:solidFill>
                  <a:schemeClr val="tx1"/>
                </a:solidFill>
                <a:effectLst/>
              </a:rPr>
              <a:t>work</a:t>
            </a:r>
          </a:p>
        </p:txBody>
      </p:sp>
      <p:sp>
        <p:nvSpPr>
          <p:cNvPr id="44" name="Rectangle 43"/>
          <p:cNvSpPr/>
          <p:nvPr>
            <p:custDataLst>
              <p:tags r:id="rId24"/>
            </p:custDataLst>
          </p:nvPr>
        </p:nvSpPr>
        <p:spPr bwMode="auto">
          <a:xfrm>
            <a:off x="4942115" y="1640526"/>
            <a:ext cx="928800" cy="2321874"/>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CA" sz="2400" b="1" i="0" u="none" strike="noStrike" cap="none" normalizeH="0" baseline="0" dirty="0" smtClean="0">
                <a:ln>
                  <a:noFill/>
                </a:ln>
                <a:solidFill>
                  <a:schemeClr val="tx1"/>
                </a:solidFill>
                <a:effectLst/>
                <a:latin typeface="Times New Roman" pitchFamily="18" charset="0"/>
              </a:rPr>
              <a:t>I’m busy.</a:t>
            </a:r>
          </a:p>
        </p:txBody>
      </p:sp>
      <p:sp>
        <p:nvSpPr>
          <p:cNvPr id="45" name="Rectangle 44"/>
          <p:cNvSpPr/>
          <p:nvPr>
            <p:custDataLst>
              <p:tags r:id="rId25"/>
            </p:custDataLst>
          </p:nvPr>
        </p:nvSpPr>
        <p:spPr bwMode="auto">
          <a:xfrm>
            <a:off x="6781800" y="3396342"/>
            <a:ext cx="914400" cy="1137004"/>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CA" sz="2400" b="1" i="0" u="none" strike="noStrike" cap="none" normalizeH="0" baseline="0" dirty="0" smtClean="0">
                <a:ln>
                  <a:noFill/>
                </a:ln>
                <a:solidFill>
                  <a:schemeClr val="tx1"/>
                </a:solidFill>
                <a:effectLst/>
                <a:latin typeface="Times New Roman" pitchFamily="18" charset="0"/>
              </a:rPr>
              <a:t>I’m busy.</a:t>
            </a:r>
          </a:p>
        </p:txBody>
      </p:sp>
    </p:spTree>
    <p:extLst>
      <p:ext uri="{BB962C8B-B14F-4D97-AF65-F5344CB8AC3E}">
        <p14:creationId xmlns:p14="http://schemas.microsoft.com/office/powerpoint/2010/main" val="86646859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dirty="0" smtClean="0"/>
              <a:t>Chopping So Fine It’s Like Sand or Water</a:t>
            </a:r>
            <a:endParaRPr lang="en-CA" dirty="0"/>
          </a:p>
        </p:txBody>
      </p:sp>
      <p:sp>
        <p:nvSpPr>
          <p:cNvPr id="4" name="Slide Number Placeholder 3"/>
          <p:cNvSpPr>
            <a:spLocks noGrp="1"/>
          </p:cNvSpPr>
          <p:nvPr>
            <p:ph type="sldNum" sz="quarter" idx="11"/>
            <p:custDataLst>
              <p:tags r:id="rId2"/>
            </p:custDataLst>
          </p:nvPr>
        </p:nvSpPr>
        <p:spPr/>
        <p:txBody>
          <a:bodyPr/>
          <a:lstStyle/>
          <a:p>
            <a:fld id="{3B048AC8-D41E-4C7B-8EE3-A52489AA1F05}" type="slidenum">
              <a:rPr lang="en-US" smtClean="0"/>
              <a:pPr/>
              <a:t>42</a:t>
            </a:fld>
            <a:endParaRPr lang="en-US"/>
          </a:p>
        </p:txBody>
      </p:sp>
      <p:sp>
        <p:nvSpPr>
          <p:cNvPr id="5" name="Footer Placeholder 4"/>
          <p:cNvSpPr>
            <a:spLocks noGrp="1"/>
          </p:cNvSpPr>
          <p:nvPr>
            <p:ph type="ftr" sz="quarter" idx="12"/>
            <p:custDataLst>
              <p:tags r:id="rId3"/>
            </p:custDataLst>
          </p:nvPr>
        </p:nvSpPr>
        <p:spPr/>
        <p:txBody>
          <a:bodyPr/>
          <a:lstStyle/>
          <a:p>
            <a:r>
              <a:rPr lang="en-US" smtClean="0"/>
              <a:t>Sophomoric Parallelism and Concurrency, Lecture 1</a:t>
            </a:r>
            <a:endParaRPr lang="en-US" dirty="0"/>
          </a:p>
        </p:txBody>
      </p:sp>
      <p:sp>
        <p:nvSpPr>
          <p:cNvPr id="8" name="TextBox 7"/>
          <p:cNvSpPr txBox="1"/>
          <p:nvPr>
            <p:custDataLst>
              <p:tags r:id="rId4"/>
            </p:custDataLst>
          </p:nvPr>
        </p:nvSpPr>
        <p:spPr>
          <a:xfrm>
            <a:off x="381000" y="5943600"/>
            <a:ext cx="2895600" cy="646331"/>
          </a:xfrm>
          <a:prstGeom prst="rect">
            <a:avLst/>
          </a:prstGeom>
          <a:noFill/>
        </p:spPr>
        <p:txBody>
          <a:bodyPr wrap="square" rtlCol="0">
            <a:spAutoFit/>
          </a:bodyPr>
          <a:lstStyle/>
          <a:p>
            <a:r>
              <a:rPr lang="en-CA" sz="1800" dirty="0" smtClean="0">
                <a:latin typeface="+mn-lt"/>
              </a:rPr>
              <a:t>We chopped into 10,000 pieces.</a:t>
            </a:r>
          </a:p>
        </p:txBody>
      </p:sp>
      <p:cxnSp>
        <p:nvCxnSpPr>
          <p:cNvPr id="13" name="Straight Arrow Connector 12"/>
          <p:cNvCxnSpPr/>
          <p:nvPr>
            <p:custDataLst>
              <p:tags r:id="rId5"/>
            </p:custDataLst>
          </p:nvPr>
        </p:nvCxnSpPr>
        <p:spPr bwMode="auto">
          <a:xfrm flipV="1">
            <a:off x="664800" y="1269246"/>
            <a:ext cx="1524000" cy="102995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a:endCxn id="29" idx="1"/>
          </p:cNvCxnSpPr>
          <p:nvPr>
            <p:custDataLst>
              <p:tags r:id="rId6"/>
            </p:custDataLst>
          </p:nvPr>
        </p:nvCxnSpPr>
        <p:spPr bwMode="auto">
          <a:xfrm>
            <a:off x="664800" y="5350827"/>
            <a:ext cx="1524000" cy="59251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3" name="TextBox 82"/>
          <p:cNvSpPr txBox="1"/>
          <p:nvPr>
            <p:custDataLst>
              <p:tags r:id="rId7"/>
            </p:custDataLst>
          </p:nvPr>
        </p:nvSpPr>
        <p:spPr>
          <a:xfrm>
            <a:off x="5029200" y="6135469"/>
            <a:ext cx="3947770" cy="646331"/>
          </a:xfrm>
          <a:prstGeom prst="rect">
            <a:avLst/>
          </a:prstGeom>
          <a:noFill/>
        </p:spPr>
        <p:txBody>
          <a:bodyPr wrap="square" rtlCol="0">
            <a:spAutoFit/>
          </a:bodyPr>
          <a:lstStyle/>
          <a:p>
            <a:r>
              <a:rPr lang="en-CA" sz="1800" dirty="0" smtClean="0">
                <a:latin typeface="+mn-lt"/>
              </a:rPr>
              <a:t>And there are a few processors.</a:t>
            </a:r>
          </a:p>
          <a:p>
            <a:r>
              <a:rPr lang="en-CA" sz="1800" dirty="0" smtClean="0">
                <a:latin typeface="+mn-lt"/>
              </a:rPr>
              <a:t>Result?</a:t>
            </a:r>
          </a:p>
        </p:txBody>
      </p:sp>
      <p:sp>
        <p:nvSpPr>
          <p:cNvPr id="20" name="Rectangle 19"/>
          <p:cNvSpPr/>
          <p:nvPr>
            <p:custDataLst>
              <p:tags r:id="rId8"/>
            </p:custDataLst>
          </p:nvPr>
        </p:nvSpPr>
        <p:spPr bwMode="auto">
          <a:xfrm>
            <a:off x="2188800" y="492016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21" name="Rectangle 20"/>
          <p:cNvSpPr/>
          <p:nvPr>
            <p:custDataLst>
              <p:tags r:id="rId9"/>
            </p:custDataLst>
          </p:nvPr>
        </p:nvSpPr>
        <p:spPr bwMode="auto">
          <a:xfrm>
            <a:off x="2188800" y="506324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22" name="Rectangle 21"/>
          <p:cNvSpPr/>
          <p:nvPr>
            <p:custDataLst>
              <p:tags r:id="rId10"/>
            </p:custDataLst>
          </p:nvPr>
        </p:nvSpPr>
        <p:spPr bwMode="auto">
          <a:xfrm>
            <a:off x="2188800" y="520633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23" name="Rectangle 22"/>
          <p:cNvSpPr/>
          <p:nvPr>
            <p:custDataLst>
              <p:tags r:id="rId11"/>
            </p:custDataLst>
          </p:nvPr>
        </p:nvSpPr>
        <p:spPr bwMode="auto">
          <a:xfrm>
            <a:off x="2188800" y="534941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24" name="Rectangle 23"/>
          <p:cNvSpPr/>
          <p:nvPr>
            <p:custDataLst>
              <p:tags r:id="rId12"/>
            </p:custDataLst>
          </p:nvPr>
        </p:nvSpPr>
        <p:spPr bwMode="auto">
          <a:xfrm>
            <a:off x="2188800" y="554019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25" name="Rectangle 24"/>
          <p:cNvSpPr/>
          <p:nvPr>
            <p:custDataLst>
              <p:tags r:id="rId13"/>
            </p:custDataLst>
          </p:nvPr>
        </p:nvSpPr>
        <p:spPr bwMode="auto">
          <a:xfrm>
            <a:off x="2188800" y="544480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26" name="Rectangle 25"/>
          <p:cNvSpPr/>
          <p:nvPr>
            <p:custDataLst>
              <p:tags r:id="rId14"/>
            </p:custDataLst>
          </p:nvPr>
        </p:nvSpPr>
        <p:spPr bwMode="auto">
          <a:xfrm>
            <a:off x="2188800" y="563558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27" name="Rectangle 26"/>
          <p:cNvSpPr/>
          <p:nvPr>
            <p:custDataLst>
              <p:tags r:id="rId15"/>
            </p:custDataLst>
          </p:nvPr>
        </p:nvSpPr>
        <p:spPr bwMode="auto">
          <a:xfrm>
            <a:off x="2188800" y="573097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28" name="Rectangle 27"/>
          <p:cNvSpPr/>
          <p:nvPr>
            <p:custDataLst>
              <p:tags r:id="rId16"/>
            </p:custDataLst>
          </p:nvPr>
        </p:nvSpPr>
        <p:spPr bwMode="auto">
          <a:xfrm>
            <a:off x="2188800" y="582636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29" name="Rectangle 28"/>
          <p:cNvSpPr/>
          <p:nvPr>
            <p:custDataLst>
              <p:tags r:id="rId17"/>
            </p:custDataLst>
          </p:nvPr>
        </p:nvSpPr>
        <p:spPr bwMode="auto">
          <a:xfrm>
            <a:off x="2188800" y="5921737"/>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30" name="Rectangle 29"/>
          <p:cNvSpPr/>
          <p:nvPr>
            <p:custDataLst>
              <p:tags r:id="rId18"/>
            </p:custDataLst>
          </p:nvPr>
        </p:nvSpPr>
        <p:spPr bwMode="auto">
          <a:xfrm>
            <a:off x="2188800" y="539711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31" name="Rectangle 30"/>
          <p:cNvSpPr/>
          <p:nvPr>
            <p:custDataLst>
              <p:tags r:id="rId19"/>
            </p:custDataLst>
          </p:nvPr>
        </p:nvSpPr>
        <p:spPr bwMode="auto">
          <a:xfrm>
            <a:off x="2188800" y="558789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32" name="Rectangle 31"/>
          <p:cNvSpPr/>
          <p:nvPr>
            <p:custDataLst>
              <p:tags r:id="rId20"/>
            </p:custDataLst>
          </p:nvPr>
        </p:nvSpPr>
        <p:spPr bwMode="auto">
          <a:xfrm>
            <a:off x="2188800" y="568328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33" name="Rectangle 32"/>
          <p:cNvSpPr/>
          <p:nvPr>
            <p:custDataLst>
              <p:tags r:id="rId21"/>
            </p:custDataLst>
          </p:nvPr>
        </p:nvSpPr>
        <p:spPr bwMode="auto">
          <a:xfrm>
            <a:off x="2188800" y="577867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34" name="Rectangle 33"/>
          <p:cNvSpPr/>
          <p:nvPr>
            <p:custDataLst>
              <p:tags r:id="rId22"/>
            </p:custDataLst>
          </p:nvPr>
        </p:nvSpPr>
        <p:spPr bwMode="auto">
          <a:xfrm>
            <a:off x="2188800" y="587406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35" name="Rectangle 34"/>
          <p:cNvSpPr/>
          <p:nvPr>
            <p:custDataLst>
              <p:tags r:id="rId23"/>
            </p:custDataLst>
          </p:nvPr>
        </p:nvSpPr>
        <p:spPr bwMode="auto">
          <a:xfrm>
            <a:off x="2188800" y="477707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36" name="Rectangle 35"/>
          <p:cNvSpPr/>
          <p:nvPr>
            <p:custDataLst>
              <p:tags r:id="rId24"/>
            </p:custDataLst>
          </p:nvPr>
        </p:nvSpPr>
        <p:spPr bwMode="auto">
          <a:xfrm>
            <a:off x="2188800" y="482477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37" name="Rectangle 36"/>
          <p:cNvSpPr/>
          <p:nvPr>
            <p:custDataLst>
              <p:tags r:id="rId25"/>
            </p:custDataLst>
          </p:nvPr>
        </p:nvSpPr>
        <p:spPr bwMode="auto">
          <a:xfrm>
            <a:off x="2188800" y="496785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38" name="Rectangle 37"/>
          <p:cNvSpPr/>
          <p:nvPr>
            <p:custDataLst>
              <p:tags r:id="rId26"/>
            </p:custDataLst>
          </p:nvPr>
        </p:nvSpPr>
        <p:spPr bwMode="auto">
          <a:xfrm>
            <a:off x="2188800" y="511094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39" name="Rectangle 38"/>
          <p:cNvSpPr/>
          <p:nvPr>
            <p:custDataLst>
              <p:tags r:id="rId27"/>
            </p:custDataLst>
          </p:nvPr>
        </p:nvSpPr>
        <p:spPr bwMode="auto">
          <a:xfrm>
            <a:off x="2188800" y="525402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40" name="Rectangle 39"/>
          <p:cNvSpPr/>
          <p:nvPr>
            <p:custDataLst>
              <p:tags r:id="rId28"/>
            </p:custDataLst>
          </p:nvPr>
        </p:nvSpPr>
        <p:spPr bwMode="auto">
          <a:xfrm>
            <a:off x="2188800" y="487246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41" name="Rectangle 40"/>
          <p:cNvSpPr/>
          <p:nvPr>
            <p:custDataLst>
              <p:tags r:id="rId29"/>
            </p:custDataLst>
          </p:nvPr>
        </p:nvSpPr>
        <p:spPr bwMode="auto">
          <a:xfrm>
            <a:off x="2188800" y="501555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42" name="Rectangle 41"/>
          <p:cNvSpPr/>
          <p:nvPr>
            <p:custDataLst>
              <p:tags r:id="rId30"/>
            </p:custDataLst>
          </p:nvPr>
        </p:nvSpPr>
        <p:spPr bwMode="auto">
          <a:xfrm>
            <a:off x="2188800" y="515863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43" name="Rectangle 42"/>
          <p:cNvSpPr/>
          <p:nvPr>
            <p:custDataLst>
              <p:tags r:id="rId31"/>
            </p:custDataLst>
          </p:nvPr>
        </p:nvSpPr>
        <p:spPr bwMode="auto">
          <a:xfrm>
            <a:off x="2188800" y="530172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44" name="Rectangle 43"/>
          <p:cNvSpPr/>
          <p:nvPr>
            <p:custDataLst>
              <p:tags r:id="rId32"/>
            </p:custDataLst>
          </p:nvPr>
        </p:nvSpPr>
        <p:spPr bwMode="auto">
          <a:xfrm>
            <a:off x="2188800" y="549250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45" name="Rectangle 44"/>
          <p:cNvSpPr/>
          <p:nvPr>
            <p:custDataLst>
              <p:tags r:id="rId33"/>
            </p:custDataLst>
          </p:nvPr>
        </p:nvSpPr>
        <p:spPr bwMode="auto">
          <a:xfrm>
            <a:off x="2188800" y="315544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46" name="Rectangle 45"/>
          <p:cNvSpPr/>
          <p:nvPr>
            <p:custDataLst>
              <p:tags r:id="rId34"/>
            </p:custDataLst>
          </p:nvPr>
        </p:nvSpPr>
        <p:spPr bwMode="auto">
          <a:xfrm>
            <a:off x="2188800" y="344161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47" name="Rectangle 46"/>
          <p:cNvSpPr/>
          <p:nvPr>
            <p:custDataLst>
              <p:tags r:id="rId35"/>
            </p:custDataLst>
          </p:nvPr>
        </p:nvSpPr>
        <p:spPr bwMode="auto">
          <a:xfrm>
            <a:off x="2188800" y="372778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48" name="Rectangle 47"/>
          <p:cNvSpPr/>
          <p:nvPr>
            <p:custDataLst>
              <p:tags r:id="rId36"/>
            </p:custDataLst>
          </p:nvPr>
        </p:nvSpPr>
        <p:spPr bwMode="auto">
          <a:xfrm>
            <a:off x="2188800" y="401395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49" name="Rectangle 48"/>
          <p:cNvSpPr/>
          <p:nvPr>
            <p:custDataLst>
              <p:tags r:id="rId37"/>
            </p:custDataLst>
          </p:nvPr>
        </p:nvSpPr>
        <p:spPr bwMode="auto">
          <a:xfrm>
            <a:off x="2188800" y="434782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50" name="Rectangle 49"/>
          <p:cNvSpPr/>
          <p:nvPr>
            <p:custDataLst>
              <p:tags r:id="rId38"/>
            </p:custDataLst>
          </p:nvPr>
        </p:nvSpPr>
        <p:spPr bwMode="auto">
          <a:xfrm>
            <a:off x="2188800" y="420473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51" name="Rectangle 50"/>
          <p:cNvSpPr/>
          <p:nvPr>
            <p:custDataLst>
              <p:tags r:id="rId39"/>
            </p:custDataLst>
          </p:nvPr>
        </p:nvSpPr>
        <p:spPr bwMode="auto">
          <a:xfrm>
            <a:off x="2188800" y="444321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52" name="Rectangle 51"/>
          <p:cNvSpPr/>
          <p:nvPr>
            <p:custDataLst>
              <p:tags r:id="rId40"/>
            </p:custDataLst>
          </p:nvPr>
        </p:nvSpPr>
        <p:spPr bwMode="auto">
          <a:xfrm>
            <a:off x="2188800" y="453860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53" name="Rectangle 52"/>
          <p:cNvSpPr/>
          <p:nvPr>
            <p:custDataLst>
              <p:tags r:id="rId41"/>
            </p:custDataLst>
          </p:nvPr>
        </p:nvSpPr>
        <p:spPr bwMode="auto">
          <a:xfrm>
            <a:off x="2188800" y="463399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54" name="Rectangle 53"/>
          <p:cNvSpPr/>
          <p:nvPr>
            <p:custDataLst>
              <p:tags r:id="rId42"/>
            </p:custDataLst>
          </p:nvPr>
        </p:nvSpPr>
        <p:spPr bwMode="auto">
          <a:xfrm>
            <a:off x="2188800" y="472938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55" name="Rectangle 54"/>
          <p:cNvSpPr/>
          <p:nvPr>
            <p:custDataLst>
              <p:tags r:id="rId43"/>
            </p:custDataLst>
          </p:nvPr>
        </p:nvSpPr>
        <p:spPr bwMode="auto">
          <a:xfrm>
            <a:off x="2188800" y="410934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56" name="Rectangle 55"/>
          <p:cNvSpPr/>
          <p:nvPr>
            <p:custDataLst>
              <p:tags r:id="rId44"/>
            </p:custDataLst>
          </p:nvPr>
        </p:nvSpPr>
        <p:spPr bwMode="auto">
          <a:xfrm>
            <a:off x="2188800" y="439551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57" name="Rectangle 56"/>
          <p:cNvSpPr/>
          <p:nvPr>
            <p:custDataLst>
              <p:tags r:id="rId45"/>
            </p:custDataLst>
          </p:nvPr>
        </p:nvSpPr>
        <p:spPr bwMode="auto">
          <a:xfrm>
            <a:off x="2188800" y="449090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58" name="Rectangle 57"/>
          <p:cNvSpPr/>
          <p:nvPr>
            <p:custDataLst>
              <p:tags r:id="rId46"/>
            </p:custDataLst>
          </p:nvPr>
        </p:nvSpPr>
        <p:spPr bwMode="auto">
          <a:xfrm>
            <a:off x="2188800" y="458629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59" name="Rectangle 58"/>
          <p:cNvSpPr/>
          <p:nvPr>
            <p:custDataLst>
              <p:tags r:id="rId47"/>
            </p:custDataLst>
          </p:nvPr>
        </p:nvSpPr>
        <p:spPr bwMode="auto">
          <a:xfrm>
            <a:off x="2188800" y="468168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60" name="Rectangle 59"/>
          <p:cNvSpPr/>
          <p:nvPr>
            <p:custDataLst>
              <p:tags r:id="rId48"/>
            </p:custDataLst>
          </p:nvPr>
        </p:nvSpPr>
        <p:spPr bwMode="auto">
          <a:xfrm>
            <a:off x="2188800" y="425243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61" name="Rectangle 60"/>
          <p:cNvSpPr/>
          <p:nvPr>
            <p:custDataLst>
              <p:tags r:id="rId49"/>
            </p:custDataLst>
          </p:nvPr>
        </p:nvSpPr>
        <p:spPr bwMode="auto">
          <a:xfrm>
            <a:off x="2188800" y="296466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62" name="Rectangle 61"/>
          <p:cNvSpPr/>
          <p:nvPr>
            <p:custDataLst>
              <p:tags r:id="rId50"/>
            </p:custDataLst>
          </p:nvPr>
        </p:nvSpPr>
        <p:spPr bwMode="auto">
          <a:xfrm>
            <a:off x="2188800" y="325083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63" name="Rectangle 62"/>
          <p:cNvSpPr/>
          <p:nvPr>
            <p:custDataLst>
              <p:tags r:id="rId51"/>
            </p:custDataLst>
          </p:nvPr>
        </p:nvSpPr>
        <p:spPr bwMode="auto">
          <a:xfrm>
            <a:off x="2188800" y="353700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64" name="Rectangle 63"/>
          <p:cNvSpPr/>
          <p:nvPr>
            <p:custDataLst>
              <p:tags r:id="rId52"/>
            </p:custDataLst>
          </p:nvPr>
        </p:nvSpPr>
        <p:spPr bwMode="auto">
          <a:xfrm>
            <a:off x="2188800" y="382317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65" name="Rectangle 64"/>
          <p:cNvSpPr/>
          <p:nvPr>
            <p:custDataLst>
              <p:tags r:id="rId53"/>
            </p:custDataLst>
          </p:nvPr>
        </p:nvSpPr>
        <p:spPr bwMode="auto">
          <a:xfrm>
            <a:off x="2188800" y="306005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66" name="Rectangle 65"/>
          <p:cNvSpPr/>
          <p:nvPr>
            <p:custDataLst>
              <p:tags r:id="rId54"/>
            </p:custDataLst>
          </p:nvPr>
        </p:nvSpPr>
        <p:spPr bwMode="auto">
          <a:xfrm>
            <a:off x="2188800" y="334622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67" name="Rectangle 66"/>
          <p:cNvSpPr/>
          <p:nvPr>
            <p:custDataLst>
              <p:tags r:id="rId55"/>
            </p:custDataLst>
          </p:nvPr>
        </p:nvSpPr>
        <p:spPr bwMode="auto">
          <a:xfrm>
            <a:off x="2188800" y="363239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68" name="Rectangle 67"/>
          <p:cNvSpPr/>
          <p:nvPr>
            <p:custDataLst>
              <p:tags r:id="rId56"/>
            </p:custDataLst>
          </p:nvPr>
        </p:nvSpPr>
        <p:spPr bwMode="auto">
          <a:xfrm>
            <a:off x="2188800" y="391856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69" name="Rectangle 68"/>
          <p:cNvSpPr/>
          <p:nvPr>
            <p:custDataLst>
              <p:tags r:id="rId57"/>
            </p:custDataLst>
          </p:nvPr>
        </p:nvSpPr>
        <p:spPr bwMode="auto">
          <a:xfrm>
            <a:off x="2188800" y="430012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70" name="Rectangle 69"/>
          <p:cNvSpPr/>
          <p:nvPr>
            <p:custDataLst>
              <p:tags r:id="rId58"/>
            </p:custDataLst>
          </p:nvPr>
        </p:nvSpPr>
        <p:spPr bwMode="auto">
          <a:xfrm>
            <a:off x="2188800" y="253541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71" name="Rectangle 70"/>
          <p:cNvSpPr/>
          <p:nvPr>
            <p:custDataLst>
              <p:tags r:id="rId59"/>
            </p:custDataLst>
          </p:nvPr>
        </p:nvSpPr>
        <p:spPr bwMode="auto">
          <a:xfrm>
            <a:off x="2188800" y="267849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72" name="Rectangle 71"/>
          <p:cNvSpPr/>
          <p:nvPr>
            <p:custDataLst>
              <p:tags r:id="rId60"/>
            </p:custDataLst>
          </p:nvPr>
        </p:nvSpPr>
        <p:spPr bwMode="auto">
          <a:xfrm>
            <a:off x="2188800" y="282158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73" name="Rectangle 72"/>
          <p:cNvSpPr/>
          <p:nvPr>
            <p:custDataLst>
              <p:tags r:id="rId61"/>
            </p:custDataLst>
          </p:nvPr>
        </p:nvSpPr>
        <p:spPr bwMode="auto">
          <a:xfrm>
            <a:off x="2188800" y="301236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74" name="Rectangle 73"/>
          <p:cNvSpPr/>
          <p:nvPr>
            <p:custDataLst>
              <p:tags r:id="rId62"/>
            </p:custDataLst>
          </p:nvPr>
        </p:nvSpPr>
        <p:spPr bwMode="auto">
          <a:xfrm>
            <a:off x="2188800" y="339392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75" name="Rectangle 74"/>
          <p:cNvSpPr/>
          <p:nvPr>
            <p:custDataLst>
              <p:tags r:id="rId63"/>
            </p:custDataLst>
          </p:nvPr>
        </p:nvSpPr>
        <p:spPr bwMode="auto">
          <a:xfrm>
            <a:off x="2188800" y="320314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76" name="Rectangle 75"/>
          <p:cNvSpPr/>
          <p:nvPr>
            <p:custDataLst>
              <p:tags r:id="rId64"/>
            </p:custDataLst>
          </p:nvPr>
        </p:nvSpPr>
        <p:spPr bwMode="auto">
          <a:xfrm>
            <a:off x="2188800" y="358470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77" name="Rectangle 76"/>
          <p:cNvSpPr/>
          <p:nvPr>
            <p:custDataLst>
              <p:tags r:id="rId65"/>
            </p:custDataLst>
          </p:nvPr>
        </p:nvSpPr>
        <p:spPr bwMode="auto">
          <a:xfrm>
            <a:off x="2188800" y="377548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78" name="Rectangle 77"/>
          <p:cNvSpPr/>
          <p:nvPr>
            <p:custDataLst>
              <p:tags r:id="rId66"/>
            </p:custDataLst>
          </p:nvPr>
        </p:nvSpPr>
        <p:spPr bwMode="auto">
          <a:xfrm>
            <a:off x="2188800" y="396626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79" name="Rectangle 78"/>
          <p:cNvSpPr/>
          <p:nvPr>
            <p:custDataLst>
              <p:tags r:id="rId67"/>
            </p:custDataLst>
          </p:nvPr>
        </p:nvSpPr>
        <p:spPr bwMode="auto">
          <a:xfrm>
            <a:off x="2188800" y="415704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80" name="Rectangle 79"/>
          <p:cNvSpPr/>
          <p:nvPr>
            <p:custDataLst>
              <p:tags r:id="rId68"/>
            </p:custDataLst>
          </p:nvPr>
        </p:nvSpPr>
        <p:spPr bwMode="auto">
          <a:xfrm>
            <a:off x="2188800" y="310775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84" name="Rectangle 83"/>
          <p:cNvSpPr/>
          <p:nvPr>
            <p:custDataLst>
              <p:tags r:id="rId69"/>
            </p:custDataLst>
          </p:nvPr>
        </p:nvSpPr>
        <p:spPr bwMode="auto">
          <a:xfrm>
            <a:off x="2188800" y="348931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85" name="Rectangle 84"/>
          <p:cNvSpPr/>
          <p:nvPr>
            <p:custDataLst>
              <p:tags r:id="rId70"/>
            </p:custDataLst>
          </p:nvPr>
        </p:nvSpPr>
        <p:spPr bwMode="auto">
          <a:xfrm>
            <a:off x="2188800" y="368009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86" name="Rectangle 85"/>
          <p:cNvSpPr/>
          <p:nvPr>
            <p:custDataLst>
              <p:tags r:id="rId71"/>
            </p:custDataLst>
          </p:nvPr>
        </p:nvSpPr>
        <p:spPr bwMode="auto">
          <a:xfrm>
            <a:off x="2188800" y="387087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87" name="Rectangle 86"/>
          <p:cNvSpPr/>
          <p:nvPr>
            <p:custDataLst>
              <p:tags r:id="rId72"/>
            </p:custDataLst>
          </p:nvPr>
        </p:nvSpPr>
        <p:spPr bwMode="auto">
          <a:xfrm>
            <a:off x="2188800" y="406165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88" name="Rectangle 87"/>
          <p:cNvSpPr/>
          <p:nvPr>
            <p:custDataLst>
              <p:tags r:id="rId73"/>
            </p:custDataLst>
          </p:nvPr>
        </p:nvSpPr>
        <p:spPr bwMode="auto">
          <a:xfrm>
            <a:off x="2188800" y="239232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89" name="Rectangle 88"/>
          <p:cNvSpPr/>
          <p:nvPr>
            <p:custDataLst>
              <p:tags r:id="rId74"/>
            </p:custDataLst>
          </p:nvPr>
        </p:nvSpPr>
        <p:spPr bwMode="auto">
          <a:xfrm>
            <a:off x="2188800" y="244002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90" name="Rectangle 89"/>
          <p:cNvSpPr/>
          <p:nvPr>
            <p:custDataLst>
              <p:tags r:id="rId75"/>
            </p:custDataLst>
          </p:nvPr>
        </p:nvSpPr>
        <p:spPr bwMode="auto">
          <a:xfrm>
            <a:off x="2188800" y="258310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91" name="Rectangle 90"/>
          <p:cNvSpPr/>
          <p:nvPr>
            <p:custDataLst>
              <p:tags r:id="rId76"/>
            </p:custDataLst>
          </p:nvPr>
        </p:nvSpPr>
        <p:spPr bwMode="auto">
          <a:xfrm>
            <a:off x="2188800" y="272619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92" name="Rectangle 91"/>
          <p:cNvSpPr/>
          <p:nvPr>
            <p:custDataLst>
              <p:tags r:id="rId77"/>
            </p:custDataLst>
          </p:nvPr>
        </p:nvSpPr>
        <p:spPr bwMode="auto">
          <a:xfrm>
            <a:off x="2188800" y="286927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93" name="Rectangle 92"/>
          <p:cNvSpPr/>
          <p:nvPr>
            <p:custDataLst>
              <p:tags r:id="rId78"/>
            </p:custDataLst>
          </p:nvPr>
        </p:nvSpPr>
        <p:spPr bwMode="auto">
          <a:xfrm>
            <a:off x="2188800" y="248771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94" name="Rectangle 93"/>
          <p:cNvSpPr/>
          <p:nvPr>
            <p:custDataLst>
              <p:tags r:id="rId79"/>
            </p:custDataLst>
          </p:nvPr>
        </p:nvSpPr>
        <p:spPr bwMode="auto">
          <a:xfrm>
            <a:off x="2188800" y="263080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95" name="Rectangle 94"/>
          <p:cNvSpPr/>
          <p:nvPr>
            <p:custDataLst>
              <p:tags r:id="rId80"/>
            </p:custDataLst>
          </p:nvPr>
        </p:nvSpPr>
        <p:spPr bwMode="auto">
          <a:xfrm>
            <a:off x="2188800" y="277388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96" name="Rectangle 95"/>
          <p:cNvSpPr/>
          <p:nvPr>
            <p:custDataLst>
              <p:tags r:id="rId81"/>
            </p:custDataLst>
          </p:nvPr>
        </p:nvSpPr>
        <p:spPr bwMode="auto">
          <a:xfrm>
            <a:off x="2188800" y="291697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97" name="Rectangle 96"/>
          <p:cNvSpPr/>
          <p:nvPr>
            <p:custDataLst>
              <p:tags r:id="rId82"/>
            </p:custDataLst>
          </p:nvPr>
        </p:nvSpPr>
        <p:spPr bwMode="auto">
          <a:xfrm>
            <a:off x="2188800" y="329853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98" name="Rectangle 97"/>
          <p:cNvSpPr/>
          <p:nvPr>
            <p:custDataLst>
              <p:tags r:id="rId83"/>
            </p:custDataLst>
          </p:nvPr>
        </p:nvSpPr>
        <p:spPr bwMode="auto">
          <a:xfrm>
            <a:off x="2188800" y="134303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99" name="Rectangle 98"/>
          <p:cNvSpPr/>
          <p:nvPr>
            <p:custDataLst>
              <p:tags r:id="rId84"/>
            </p:custDataLst>
          </p:nvPr>
        </p:nvSpPr>
        <p:spPr bwMode="auto">
          <a:xfrm>
            <a:off x="2188800" y="148612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00" name="Rectangle 99"/>
          <p:cNvSpPr/>
          <p:nvPr>
            <p:custDataLst>
              <p:tags r:id="rId85"/>
            </p:custDataLst>
          </p:nvPr>
        </p:nvSpPr>
        <p:spPr bwMode="auto">
          <a:xfrm>
            <a:off x="2188800" y="162920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01" name="Rectangle 100"/>
          <p:cNvSpPr/>
          <p:nvPr>
            <p:custDataLst>
              <p:tags r:id="rId86"/>
            </p:custDataLst>
          </p:nvPr>
        </p:nvSpPr>
        <p:spPr bwMode="auto">
          <a:xfrm>
            <a:off x="2188800" y="177229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02" name="Rectangle 101"/>
          <p:cNvSpPr/>
          <p:nvPr>
            <p:custDataLst>
              <p:tags r:id="rId87"/>
            </p:custDataLst>
          </p:nvPr>
        </p:nvSpPr>
        <p:spPr bwMode="auto">
          <a:xfrm>
            <a:off x="2188800" y="196307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03" name="Rectangle 102"/>
          <p:cNvSpPr/>
          <p:nvPr>
            <p:custDataLst>
              <p:tags r:id="rId88"/>
            </p:custDataLst>
          </p:nvPr>
        </p:nvSpPr>
        <p:spPr bwMode="auto">
          <a:xfrm>
            <a:off x="2188800" y="186768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04" name="Rectangle 103"/>
          <p:cNvSpPr/>
          <p:nvPr>
            <p:custDataLst>
              <p:tags r:id="rId89"/>
            </p:custDataLst>
          </p:nvPr>
        </p:nvSpPr>
        <p:spPr bwMode="auto">
          <a:xfrm>
            <a:off x="2188800" y="205846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05" name="Rectangle 104"/>
          <p:cNvSpPr/>
          <p:nvPr>
            <p:custDataLst>
              <p:tags r:id="rId90"/>
            </p:custDataLst>
          </p:nvPr>
        </p:nvSpPr>
        <p:spPr bwMode="auto">
          <a:xfrm>
            <a:off x="2188800" y="215385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06" name="Rectangle 105"/>
          <p:cNvSpPr/>
          <p:nvPr>
            <p:custDataLst>
              <p:tags r:id="rId91"/>
            </p:custDataLst>
          </p:nvPr>
        </p:nvSpPr>
        <p:spPr bwMode="auto">
          <a:xfrm>
            <a:off x="2188800" y="224924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07" name="Rectangle 106"/>
          <p:cNvSpPr/>
          <p:nvPr>
            <p:custDataLst>
              <p:tags r:id="rId92"/>
            </p:custDataLst>
          </p:nvPr>
        </p:nvSpPr>
        <p:spPr bwMode="auto">
          <a:xfrm>
            <a:off x="2188800" y="234463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08" name="Rectangle 107"/>
          <p:cNvSpPr/>
          <p:nvPr>
            <p:custDataLst>
              <p:tags r:id="rId93"/>
            </p:custDataLst>
          </p:nvPr>
        </p:nvSpPr>
        <p:spPr bwMode="auto">
          <a:xfrm>
            <a:off x="2188800" y="181998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09" name="Rectangle 108"/>
          <p:cNvSpPr/>
          <p:nvPr>
            <p:custDataLst>
              <p:tags r:id="rId94"/>
            </p:custDataLst>
          </p:nvPr>
        </p:nvSpPr>
        <p:spPr bwMode="auto">
          <a:xfrm>
            <a:off x="2188800" y="201076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10" name="Rectangle 109"/>
          <p:cNvSpPr/>
          <p:nvPr>
            <p:custDataLst>
              <p:tags r:id="rId95"/>
            </p:custDataLst>
          </p:nvPr>
        </p:nvSpPr>
        <p:spPr bwMode="auto">
          <a:xfrm>
            <a:off x="2188800" y="210615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11" name="Rectangle 110"/>
          <p:cNvSpPr/>
          <p:nvPr>
            <p:custDataLst>
              <p:tags r:id="rId96"/>
            </p:custDataLst>
          </p:nvPr>
        </p:nvSpPr>
        <p:spPr bwMode="auto">
          <a:xfrm>
            <a:off x="2188800" y="220154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12" name="Rectangle 111"/>
          <p:cNvSpPr/>
          <p:nvPr>
            <p:custDataLst>
              <p:tags r:id="rId97"/>
            </p:custDataLst>
          </p:nvPr>
        </p:nvSpPr>
        <p:spPr bwMode="auto">
          <a:xfrm>
            <a:off x="2188800" y="229693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13" name="Rectangle 112"/>
          <p:cNvSpPr/>
          <p:nvPr>
            <p:custDataLst>
              <p:tags r:id="rId98"/>
            </p:custDataLst>
          </p:nvPr>
        </p:nvSpPr>
        <p:spPr bwMode="auto">
          <a:xfrm>
            <a:off x="2188800" y="119995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14" name="Rectangle 113"/>
          <p:cNvSpPr/>
          <p:nvPr>
            <p:custDataLst>
              <p:tags r:id="rId99"/>
            </p:custDataLst>
          </p:nvPr>
        </p:nvSpPr>
        <p:spPr bwMode="auto">
          <a:xfrm>
            <a:off x="2188800" y="124764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15" name="Rectangle 114"/>
          <p:cNvSpPr/>
          <p:nvPr>
            <p:custDataLst>
              <p:tags r:id="rId100"/>
            </p:custDataLst>
          </p:nvPr>
        </p:nvSpPr>
        <p:spPr bwMode="auto">
          <a:xfrm>
            <a:off x="2188800" y="139073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16" name="Rectangle 115"/>
          <p:cNvSpPr/>
          <p:nvPr>
            <p:custDataLst>
              <p:tags r:id="rId101"/>
            </p:custDataLst>
          </p:nvPr>
        </p:nvSpPr>
        <p:spPr bwMode="auto">
          <a:xfrm>
            <a:off x="2188800" y="153381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17" name="Rectangle 116"/>
          <p:cNvSpPr/>
          <p:nvPr>
            <p:custDataLst>
              <p:tags r:id="rId102"/>
            </p:custDataLst>
          </p:nvPr>
        </p:nvSpPr>
        <p:spPr bwMode="auto">
          <a:xfrm>
            <a:off x="2188800" y="167690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18" name="Rectangle 117"/>
          <p:cNvSpPr/>
          <p:nvPr>
            <p:custDataLst>
              <p:tags r:id="rId103"/>
            </p:custDataLst>
          </p:nvPr>
        </p:nvSpPr>
        <p:spPr bwMode="auto">
          <a:xfrm>
            <a:off x="2188800" y="129534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19" name="Rectangle 118"/>
          <p:cNvSpPr/>
          <p:nvPr>
            <p:custDataLst>
              <p:tags r:id="rId104"/>
            </p:custDataLst>
          </p:nvPr>
        </p:nvSpPr>
        <p:spPr bwMode="auto">
          <a:xfrm>
            <a:off x="2188800" y="143842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20" name="Rectangle 119"/>
          <p:cNvSpPr/>
          <p:nvPr>
            <p:custDataLst>
              <p:tags r:id="rId105"/>
            </p:custDataLst>
          </p:nvPr>
        </p:nvSpPr>
        <p:spPr bwMode="auto">
          <a:xfrm>
            <a:off x="2188800" y="1581511"/>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21" name="Rectangle 120"/>
          <p:cNvSpPr/>
          <p:nvPr>
            <p:custDataLst>
              <p:tags r:id="rId106"/>
            </p:custDataLst>
          </p:nvPr>
        </p:nvSpPr>
        <p:spPr bwMode="auto">
          <a:xfrm>
            <a:off x="2188800" y="172459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22" name="Rectangle 121"/>
          <p:cNvSpPr/>
          <p:nvPr>
            <p:custDataLst>
              <p:tags r:id="rId107"/>
            </p:custDataLst>
          </p:nvPr>
        </p:nvSpPr>
        <p:spPr bwMode="auto">
          <a:xfrm>
            <a:off x="2188800" y="1915376"/>
            <a:ext cx="9144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1" name="TextBox 10"/>
          <p:cNvSpPr txBox="1"/>
          <p:nvPr>
            <p:custDataLst>
              <p:tags r:id="rId108"/>
            </p:custDataLst>
          </p:nvPr>
        </p:nvSpPr>
        <p:spPr>
          <a:xfrm rot="5400000">
            <a:off x="1363335" y="2219315"/>
            <a:ext cx="1313180" cy="1446550"/>
          </a:xfrm>
          <a:prstGeom prst="rect">
            <a:avLst/>
          </a:prstGeom>
          <a:noFill/>
        </p:spPr>
        <p:txBody>
          <a:bodyPr wrap="none" rtlCol="0">
            <a:spAutoFit/>
          </a:bodyPr>
          <a:lstStyle/>
          <a:p>
            <a:r>
              <a:rPr lang="en-CA" sz="8800" dirty="0" smtClean="0">
                <a:latin typeface="+mn-lt"/>
              </a:rPr>
              <a:t>…</a:t>
            </a:r>
          </a:p>
        </p:txBody>
      </p:sp>
      <p:sp>
        <p:nvSpPr>
          <p:cNvPr id="123" name="TextBox 122"/>
          <p:cNvSpPr txBox="1"/>
          <p:nvPr>
            <p:custDataLst>
              <p:tags r:id="rId109"/>
            </p:custDataLst>
          </p:nvPr>
        </p:nvSpPr>
        <p:spPr>
          <a:xfrm rot="5400000">
            <a:off x="1363335" y="4106535"/>
            <a:ext cx="1313180" cy="1446550"/>
          </a:xfrm>
          <a:prstGeom prst="rect">
            <a:avLst/>
          </a:prstGeom>
          <a:noFill/>
        </p:spPr>
        <p:txBody>
          <a:bodyPr wrap="none" rtlCol="0">
            <a:spAutoFit/>
          </a:bodyPr>
          <a:lstStyle/>
          <a:p>
            <a:r>
              <a:rPr lang="en-CA" sz="8800" dirty="0" smtClean="0">
                <a:latin typeface="+mn-lt"/>
              </a:rPr>
              <a:t>…</a:t>
            </a:r>
          </a:p>
        </p:txBody>
      </p:sp>
      <p:cxnSp>
        <p:nvCxnSpPr>
          <p:cNvPr id="124" name="Straight Arrow Connector 123"/>
          <p:cNvCxnSpPr>
            <a:endCxn id="47" idx="1"/>
          </p:cNvCxnSpPr>
          <p:nvPr>
            <p:custDataLst>
              <p:tags r:id="rId110"/>
            </p:custDataLst>
          </p:nvPr>
        </p:nvCxnSpPr>
        <p:spPr bwMode="auto">
          <a:xfrm flipV="1">
            <a:off x="664800" y="3749386"/>
            <a:ext cx="1524000" cy="4691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7" name="TextBox 16"/>
          <p:cNvSpPr txBox="1"/>
          <p:nvPr>
            <p:custDataLst>
              <p:tags r:id="rId111"/>
            </p:custDataLst>
          </p:nvPr>
        </p:nvSpPr>
        <p:spPr>
          <a:xfrm>
            <a:off x="3641085" y="1123890"/>
            <a:ext cx="5121915" cy="400110"/>
          </a:xfrm>
          <a:prstGeom prst="rect">
            <a:avLst/>
          </a:prstGeom>
          <a:noFill/>
        </p:spPr>
        <p:txBody>
          <a:bodyPr wrap="none" rtlCol="0">
            <a:spAutoFit/>
          </a:bodyPr>
          <a:lstStyle/>
          <a:p>
            <a:r>
              <a:rPr lang="en-CA" sz="2000" b="0" dirty="0" smtClean="0">
                <a:latin typeface="+mn-lt"/>
              </a:rPr>
              <a:t>(of course, we can’t predict the busy times!)</a:t>
            </a:r>
          </a:p>
        </p:txBody>
      </p:sp>
      <p:pic>
        <p:nvPicPr>
          <p:cNvPr id="125" name="Picture 2" descr="C:\Users\wolf\AppData\Local\Microsoft\Windows\Temporary Internet Files\Content.IE5\UF3ZPJPJ\MC900242087[1].wmf"/>
          <p:cNvPicPr>
            <a:picLocks noChangeAspect="1" noChangeArrowheads="1"/>
          </p:cNvPicPr>
          <p:nvPr>
            <p:custDataLst>
              <p:tags r:id="rId112"/>
            </p:custDataLst>
          </p:nvPr>
        </p:nvPicPr>
        <p:blipFill>
          <a:blip r:embed="rId128" cstate="print">
            <a:extLst>
              <a:ext uri="{28A0092B-C50C-407E-A947-70E740481C1C}">
                <a14:useLocalDpi xmlns:a14="http://schemas.microsoft.com/office/drawing/2010/main" val="0"/>
              </a:ext>
            </a:extLst>
          </a:blip>
          <a:srcRect/>
          <a:stretch>
            <a:fillRect/>
          </a:stretch>
        </p:blipFill>
        <p:spPr bwMode="auto">
          <a:xfrm>
            <a:off x="3958385" y="5145668"/>
            <a:ext cx="994615" cy="734932"/>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2" descr="C:\Users\wolf\AppData\Local\Microsoft\Windows\Temporary Internet Files\Content.IE5\UF3ZPJPJ\MC900242087[1].wmf"/>
          <p:cNvPicPr>
            <a:picLocks noChangeAspect="1" noChangeArrowheads="1"/>
          </p:cNvPicPr>
          <p:nvPr>
            <p:custDataLst>
              <p:tags r:id="rId113"/>
            </p:custDataLst>
          </p:nvPr>
        </p:nvPicPr>
        <p:blipFill>
          <a:blip r:embed="rId128" cstate="print">
            <a:extLst>
              <a:ext uri="{28A0092B-C50C-407E-A947-70E740481C1C}">
                <a14:useLocalDpi xmlns:a14="http://schemas.microsoft.com/office/drawing/2010/main" val="0"/>
              </a:ext>
            </a:extLst>
          </a:blip>
          <a:srcRect/>
          <a:stretch>
            <a:fillRect/>
          </a:stretch>
        </p:blipFill>
        <p:spPr bwMode="auto">
          <a:xfrm>
            <a:off x="5919595" y="5171937"/>
            <a:ext cx="994615" cy="734932"/>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2" descr="C:\Users\wolf\AppData\Local\Microsoft\Windows\Temporary Internet Files\Content.IE5\UF3ZPJPJ\MC900242087[1].wmf"/>
          <p:cNvPicPr>
            <a:picLocks noChangeAspect="1" noChangeArrowheads="1"/>
          </p:cNvPicPr>
          <p:nvPr>
            <p:custDataLst>
              <p:tags r:id="rId114"/>
            </p:custDataLst>
          </p:nvPr>
        </p:nvPicPr>
        <p:blipFill>
          <a:blip r:embed="rId128" cstate="print">
            <a:extLst>
              <a:ext uri="{28A0092B-C50C-407E-A947-70E740481C1C}">
                <a14:useLocalDpi xmlns:a14="http://schemas.microsoft.com/office/drawing/2010/main" val="0"/>
              </a:ext>
            </a:extLst>
          </a:blip>
          <a:srcRect/>
          <a:stretch>
            <a:fillRect/>
          </a:stretch>
        </p:blipFill>
        <p:spPr bwMode="auto">
          <a:xfrm>
            <a:off x="7698879" y="5171937"/>
            <a:ext cx="994615" cy="734932"/>
          </a:xfrm>
          <a:prstGeom prst="rect">
            <a:avLst/>
          </a:prstGeom>
          <a:noFill/>
          <a:extLst>
            <a:ext uri="{909E8E84-426E-40DD-AFC4-6F175D3DCCD1}">
              <a14:hiddenFill xmlns:a14="http://schemas.microsoft.com/office/drawing/2010/main">
                <a:solidFill>
                  <a:srgbClr val="FFFFFF"/>
                </a:solidFill>
              </a14:hiddenFill>
            </a:ext>
          </a:extLst>
        </p:spPr>
      </p:pic>
      <p:cxnSp>
        <p:nvCxnSpPr>
          <p:cNvPr id="128" name="Straight Connector 127"/>
          <p:cNvCxnSpPr/>
          <p:nvPr>
            <p:custDataLst>
              <p:tags r:id="rId115"/>
            </p:custDataLst>
          </p:nvPr>
        </p:nvCxnSpPr>
        <p:spPr bwMode="auto">
          <a:xfrm>
            <a:off x="4953000" y="1371600"/>
            <a:ext cx="0" cy="316560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9" name="Straight Connector 128"/>
          <p:cNvCxnSpPr/>
          <p:nvPr>
            <p:custDataLst>
              <p:tags r:id="rId116"/>
            </p:custDataLst>
          </p:nvPr>
        </p:nvCxnSpPr>
        <p:spPr bwMode="auto">
          <a:xfrm>
            <a:off x="7696200" y="1385306"/>
            <a:ext cx="0" cy="316560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0" name="Straight Connector 129"/>
          <p:cNvCxnSpPr/>
          <p:nvPr>
            <p:custDataLst>
              <p:tags r:id="rId117"/>
            </p:custDataLst>
          </p:nvPr>
        </p:nvCxnSpPr>
        <p:spPr bwMode="auto">
          <a:xfrm flipV="1">
            <a:off x="4953000" y="4537208"/>
            <a:ext cx="2745879" cy="239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1" name="Straight Connector 130"/>
          <p:cNvCxnSpPr/>
          <p:nvPr>
            <p:custDataLst>
              <p:tags r:id="rId118"/>
            </p:custDataLst>
          </p:nvPr>
        </p:nvCxnSpPr>
        <p:spPr bwMode="auto">
          <a:xfrm>
            <a:off x="5867400" y="1385306"/>
            <a:ext cx="0" cy="3165607"/>
          </a:xfrm>
          <a:prstGeom prst="line">
            <a:avLst/>
          </a:prstGeom>
          <a:solidFill>
            <a:schemeClr val="accent1"/>
          </a:solidFill>
          <a:ln w="9525" cap="flat" cmpd="sng" algn="ctr">
            <a:solidFill>
              <a:schemeClr val="tx1"/>
            </a:solidFill>
            <a:prstDash val="sysDot"/>
            <a:round/>
            <a:headEnd type="none" w="med" len="med"/>
            <a:tailEnd type="none" w="med" len="med"/>
          </a:ln>
          <a:effectLst/>
        </p:spPr>
      </p:cxnSp>
      <p:cxnSp>
        <p:nvCxnSpPr>
          <p:cNvPr id="139" name="Straight Connector 138"/>
          <p:cNvCxnSpPr/>
          <p:nvPr>
            <p:custDataLst>
              <p:tags r:id="rId119"/>
            </p:custDataLst>
          </p:nvPr>
        </p:nvCxnSpPr>
        <p:spPr bwMode="auto">
          <a:xfrm>
            <a:off x="6781800" y="1395533"/>
            <a:ext cx="0" cy="3165607"/>
          </a:xfrm>
          <a:prstGeom prst="line">
            <a:avLst/>
          </a:prstGeom>
          <a:solidFill>
            <a:schemeClr val="accent1"/>
          </a:solidFill>
          <a:ln w="9525" cap="flat" cmpd="sng" algn="ctr">
            <a:solidFill>
              <a:schemeClr val="tx1"/>
            </a:solidFill>
            <a:prstDash val="sysDot"/>
            <a:round/>
            <a:headEnd type="none" w="med" len="med"/>
            <a:tailEnd type="none" w="med" len="med"/>
          </a:ln>
          <a:effectLst/>
        </p:spPr>
      </p:cxnSp>
      <p:cxnSp>
        <p:nvCxnSpPr>
          <p:cNvPr id="140" name="Straight Arrow Connector 139"/>
          <p:cNvCxnSpPr>
            <a:stCxn id="125" idx="0"/>
          </p:cNvCxnSpPr>
          <p:nvPr>
            <p:custDataLst>
              <p:tags r:id="rId120"/>
            </p:custDataLst>
          </p:nvPr>
        </p:nvCxnSpPr>
        <p:spPr bwMode="auto">
          <a:xfrm flipV="1">
            <a:off x="4455693" y="4550913"/>
            <a:ext cx="954507" cy="59475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1" name="Straight Arrow Connector 140"/>
          <p:cNvCxnSpPr>
            <a:stCxn id="126" idx="0"/>
          </p:cNvCxnSpPr>
          <p:nvPr>
            <p:custDataLst>
              <p:tags r:id="rId121"/>
            </p:custDataLst>
          </p:nvPr>
        </p:nvCxnSpPr>
        <p:spPr bwMode="auto">
          <a:xfrm flipV="1">
            <a:off x="6416903" y="4550913"/>
            <a:ext cx="0" cy="62102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2" name="Straight Arrow Connector 141"/>
          <p:cNvCxnSpPr>
            <a:stCxn id="127" idx="0"/>
          </p:cNvCxnSpPr>
          <p:nvPr>
            <p:custDataLst>
              <p:tags r:id="rId122"/>
            </p:custDataLst>
          </p:nvPr>
        </p:nvCxnSpPr>
        <p:spPr bwMode="auto">
          <a:xfrm flipH="1" flipV="1">
            <a:off x="7239000" y="4550913"/>
            <a:ext cx="957187" cy="62102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4" name="Rectangle 143"/>
          <p:cNvSpPr/>
          <p:nvPr>
            <p:custDataLst>
              <p:tags r:id="rId123"/>
            </p:custDataLst>
          </p:nvPr>
        </p:nvSpPr>
        <p:spPr bwMode="auto">
          <a:xfrm>
            <a:off x="6781800" y="3396342"/>
            <a:ext cx="914400" cy="1137004"/>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CA" sz="2400" b="1" i="0" u="none" strike="noStrike" cap="none" normalizeH="0" baseline="0" dirty="0" smtClean="0">
                <a:ln>
                  <a:noFill/>
                </a:ln>
                <a:solidFill>
                  <a:schemeClr val="tx1"/>
                </a:solidFill>
                <a:effectLst/>
                <a:latin typeface="Times New Roman" pitchFamily="18" charset="0"/>
              </a:rPr>
              <a:t>I’m busy.</a:t>
            </a:r>
          </a:p>
        </p:txBody>
      </p:sp>
      <p:sp>
        <p:nvSpPr>
          <p:cNvPr id="145" name="Rectangle 144"/>
          <p:cNvSpPr/>
          <p:nvPr>
            <p:custDataLst>
              <p:tags r:id="rId124"/>
            </p:custDataLst>
          </p:nvPr>
        </p:nvSpPr>
        <p:spPr bwMode="auto">
          <a:xfrm>
            <a:off x="304800" y="1614524"/>
            <a:ext cx="914400" cy="4320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CA" b="1" i="0" u="none" strike="noStrike" cap="none" normalizeH="0" baseline="0" dirty="0" smtClean="0">
                <a:ln>
                  <a:noFill/>
                </a:ln>
                <a:solidFill>
                  <a:schemeClr val="tx1"/>
                </a:solidFill>
                <a:effectLst/>
              </a:rPr>
              <a:t>12</a:t>
            </a:r>
          </a:p>
          <a:p>
            <a:pPr marL="0" marR="0" indent="0" algn="l" defTabSz="914400" rtl="0" eaLnBrk="1" fontAlgn="base" latinLnBrk="0" hangingPunct="1">
              <a:lnSpc>
                <a:spcPct val="100000"/>
              </a:lnSpc>
              <a:spcBef>
                <a:spcPct val="0"/>
              </a:spcBef>
              <a:spcAft>
                <a:spcPct val="0"/>
              </a:spcAft>
              <a:buClrTx/>
              <a:buSzTx/>
              <a:buFontTx/>
              <a:buNone/>
              <a:tabLst/>
            </a:pPr>
            <a:endParaRPr lang="en-CA" dirty="0"/>
          </a:p>
          <a:p>
            <a:pPr marL="0" marR="0" indent="0" algn="l" defTabSz="914400" rtl="0" eaLnBrk="1" fontAlgn="base" latinLnBrk="0" hangingPunct="1">
              <a:lnSpc>
                <a:spcPct val="100000"/>
              </a:lnSpc>
              <a:spcBef>
                <a:spcPct val="0"/>
              </a:spcBef>
              <a:spcAft>
                <a:spcPct val="0"/>
              </a:spcAft>
              <a:buClrTx/>
              <a:buSzTx/>
              <a:buFontTx/>
              <a:buNone/>
              <a:tabLst/>
            </a:pPr>
            <a:r>
              <a:rPr kumimoji="0" lang="en-CA" b="1" i="0" u="none" strike="noStrike" cap="none" normalizeH="0" baseline="0" dirty="0" err="1" smtClean="0">
                <a:ln>
                  <a:noFill/>
                </a:ln>
                <a:solidFill>
                  <a:schemeClr val="tx1"/>
                </a:solidFill>
                <a:effectLst/>
              </a:rPr>
              <a:t>secs</a:t>
            </a:r>
            <a:endParaRPr kumimoji="0" lang="en-CA" b="1"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0"/>
              </a:spcBef>
              <a:spcAft>
                <a:spcPct val="0"/>
              </a:spcAft>
              <a:buClrTx/>
              <a:buSzTx/>
              <a:buFontTx/>
              <a:buNone/>
              <a:tabLst/>
            </a:pPr>
            <a:endParaRPr lang="en-CA" dirty="0"/>
          </a:p>
          <a:p>
            <a:pPr marL="0" marR="0" indent="0" algn="l" defTabSz="914400" rtl="0" eaLnBrk="1" fontAlgn="base" latinLnBrk="0" hangingPunct="1">
              <a:lnSpc>
                <a:spcPct val="100000"/>
              </a:lnSpc>
              <a:spcBef>
                <a:spcPct val="0"/>
              </a:spcBef>
              <a:spcAft>
                <a:spcPct val="0"/>
              </a:spcAft>
              <a:buClrTx/>
              <a:buSzTx/>
              <a:buFontTx/>
              <a:buNone/>
              <a:tabLst/>
            </a:pPr>
            <a:r>
              <a:rPr kumimoji="0" lang="en-CA" b="1" i="0" u="none" strike="noStrike" cap="none" normalizeH="0" baseline="0" dirty="0" smtClean="0">
                <a:ln>
                  <a:noFill/>
                </a:ln>
                <a:solidFill>
                  <a:schemeClr val="tx1"/>
                </a:solidFill>
                <a:effectLst/>
              </a:rPr>
              <a:t>of</a:t>
            </a:r>
          </a:p>
          <a:p>
            <a:pPr marL="0" marR="0" indent="0" algn="l" defTabSz="914400" rtl="0" eaLnBrk="1" fontAlgn="base" latinLnBrk="0" hangingPunct="1">
              <a:lnSpc>
                <a:spcPct val="100000"/>
              </a:lnSpc>
              <a:spcBef>
                <a:spcPct val="0"/>
              </a:spcBef>
              <a:spcAft>
                <a:spcPct val="0"/>
              </a:spcAft>
              <a:buClrTx/>
              <a:buSzTx/>
              <a:buFontTx/>
              <a:buNone/>
              <a:tabLst/>
            </a:pPr>
            <a:endParaRPr lang="en-CA" dirty="0"/>
          </a:p>
          <a:p>
            <a:pPr marL="0" marR="0" indent="0" algn="l" defTabSz="914400" rtl="0" eaLnBrk="1" fontAlgn="base" latinLnBrk="0" hangingPunct="1">
              <a:lnSpc>
                <a:spcPct val="100000"/>
              </a:lnSpc>
              <a:spcBef>
                <a:spcPct val="0"/>
              </a:spcBef>
              <a:spcAft>
                <a:spcPct val="0"/>
              </a:spcAft>
              <a:buClrTx/>
              <a:buSzTx/>
              <a:buFontTx/>
              <a:buNone/>
              <a:tabLst/>
            </a:pPr>
            <a:r>
              <a:rPr kumimoji="0" lang="en-CA" b="1" i="0" u="none" strike="noStrike" cap="none" normalizeH="0" baseline="0" dirty="0" smtClean="0">
                <a:ln>
                  <a:noFill/>
                </a:ln>
                <a:solidFill>
                  <a:schemeClr val="tx1"/>
                </a:solidFill>
                <a:effectLst/>
              </a:rPr>
              <a:t>work</a:t>
            </a:r>
          </a:p>
        </p:txBody>
      </p:sp>
      <p:sp>
        <p:nvSpPr>
          <p:cNvPr id="146" name="Rectangle 145"/>
          <p:cNvSpPr/>
          <p:nvPr>
            <p:custDataLst>
              <p:tags r:id="rId125"/>
            </p:custDataLst>
          </p:nvPr>
        </p:nvSpPr>
        <p:spPr bwMode="auto">
          <a:xfrm>
            <a:off x="4942115" y="1640526"/>
            <a:ext cx="928800" cy="2321874"/>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CA" sz="2400" b="1" i="0" u="none" strike="noStrike" cap="none" normalizeH="0" baseline="0" dirty="0" smtClean="0">
                <a:ln>
                  <a:noFill/>
                </a:ln>
                <a:solidFill>
                  <a:schemeClr val="tx1"/>
                </a:solidFill>
                <a:effectLst/>
                <a:latin typeface="Times New Roman" pitchFamily="18" charset="0"/>
              </a:rPr>
              <a:t>I’m busy.</a:t>
            </a:r>
          </a:p>
        </p:txBody>
      </p:sp>
    </p:spTree>
    <p:extLst>
      <p:ext uri="{BB962C8B-B14F-4D97-AF65-F5344CB8AC3E}">
        <p14:creationId xmlns:p14="http://schemas.microsoft.com/office/powerpoint/2010/main" val="297042206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dirty="0" smtClean="0"/>
              <a:t>Success!  Are we done?</a:t>
            </a:r>
            <a:endParaRPr lang="en-CA" dirty="0"/>
          </a:p>
        </p:txBody>
      </p:sp>
      <p:sp>
        <p:nvSpPr>
          <p:cNvPr id="3" name="Content Placeholder 2"/>
          <p:cNvSpPr>
            <a:spLocks noGrp="1"/>
          </p:cNvSpPr>
          <p:nvPr>
            <p:ph idx="1"/>
            <p:custDataLst>
              <p:tags r:id="rId2"/>
            </p:custDataLst>
          </p:nvPr>
        </p:nvSpPr>
        <p:spPr/>
        <p:txBody>
          <a:bodyPr/>
          <a:lstStyle/>
          <a:p>
            <a:pPr marL="0" indent="0">
              <a:buNone/>
            </a:pPr>
            <a:r>
              <a:rPr lang="en-CA" dirty="0" smtClean="0"/>
              <a:t>Answer this:</a:t>
            </a:r>
          </a:p>
          <a:p>
            <a:pPr lvl="1"/>
            <a:r>
              <a:rPr lang="en-CA" dirty="0" smtClean="0"/>
              <a:t>Might your performance vary as the whole class tries problems, depending on when you start your run?</a:t>
            </a:r>
          </a:p>
          <a:p>
            <a:pPr lvl="1"/>
            <a:endParaRPr lang="en-CA" dirty="0"/>
          </a:p>
          <a:p>
            <a:pPr lvl="1"/>
            <a:endParaRPr lang="en-CA" dirty="0" smtClean="0"/>
          </a:p>
          <a:p>
            <a:pPr marL="457200" lvl="1" indent="0">
              <a:buNone/>
            </a:pPr>
            <a:endParaRPr lang="en-CA" dirty="0" smtClean="0">
              <a:solidFill>
                <a:srgbClr val="FF0000"/>
              </a:solidFill>
            </a:endParaRPr>
          </a:p>
          <a:p>
            <a:pPr marL="457200" lvl="1" indent="0">
              <a:buNone/>
            </a:pPr>
            <a:endParaRPr lang="en-CA" dirty="0">
              <a:solidFill>
                <a:srgbClr val="FF0000"/>
              </a:solidFill>
            </a:endParaRPr>
          </a:p>
          <a:p>
            <a:pPr marL="457200" lvl="1" indent="0">
              <a:buNone/>
            </a:pPr>
            <a:endParaRPr lang="en-CA" dirty="0" smtClean="0">
              <a:solidFill>
                <a:srgbClr val="FF0000"/>
              </a:solidFill>
            </a:endParaRPr>
          </a:p>
          <a:p>
            <a:pPr marL="457200" lvl="1" indent="0">
              <a:buNone/>
            </a:pPr>
            <a:r>
              <a:rPr lang="en-CA" dirty="0">
                <a:solidFill>
                  <a:srgbClr val="FF0000"/>
                </a:solidFill>
              </a:rPr>
              <a:t>Let’s </a:t>
            </a:r>
            <a:r>
              <a:rPr lang="en-CA" i="1" dirty="0">
                <a:solidFill>
                  <a:srgbClr val="FF0000"/>
                </a:solidFill>
              </a:rPr>
              <a:t>fix</a:t>
            </a:r>
            <a:r>
              <a:rPr lang="en-CA" dirty="0">
                <a:solidFill>
                  <a:srgbClr val="FF0000"/>
                </a:solidFill>
              </a:rPr>
              <a:t> </a:t>
            </a:r>
            <a:r>
              <a:rPr lang="en-CA" dirty="0" smtClean="0">
                <a:solidFill>
                  <a:srgbClr val="FF0000"/>
                </a:solidFill>
              </a:rPr>
              <a:t>this!</a:t>
            </a:r>
            <a:endParaRPr lang="en-CA" dirty="0">
              <a:solidFill>
                <a:srgbClr val="FF0000"/>
              </a:solidFill>
            </a:endParaRPr>
          </a:p>
        </p:txBody>
      </p:sp>
      <p:sp>
        <p:nvSpPr>
          <p:cNvPr id="4" name="Slide Number Placeholder 3"/>
          <p:cNvSpPr>
            <a:spLocks noGrp="1"/>
          </p:cNvSpPr>
          <p:nvPr>
            <p:ph type="sldNum" sz="quarter" idx="11"/>
            <p:custDataLst>
              <p:tags r:id="rId3"/>
            </p:custDataLst>
          </p:nvPr>
        </p:nvSpPr>
        <p:spPr/>
        <p:txBody>
          <a:bodyPr/>
          <a:lstStyle/>
          <a:p>
            <a:fld id="{3B048AC8-D41E-4C7B-8EE3-A52489AA1F05}" type="slidenum">
              <a:rPr lang="en-US" smtClean="0"/>
              <a:pPr/>
              <a:t>43</a:t>
            </a:fld>
            <a:endParaRPr lang="en-US"/>
          </a:p>
        </p:txBody>
      </p:sp>
      <p:sp>
        <p:nvSpPr>
          <p:cNvPr id="5" name="Footer Placeholder 4"/>
          <p:cNvSpPr>
            <a:spLocks noGrp="1"/>
          </p:cNvSpPr>
          <p:nvPr>
            <p:ph type="ftr" sz="quarter" idx="12"/>
            <p:custDataLst>
              <p:tags r:id="rId4"/>
            </p:custDataLst>
          </p:nvPr>
        </p:nvSpPr>
        <p:spPr/>
        <p:txBody>
          <a:bodyPr/>
          <a:lstStyle/>
          <a:p>
            <a:r>
              <a:rPr lang="en-US" smtClean="0"/>
              <a:t>Sophomoric Parallelism and Concurrency, Lecture 1</a:t>
            </a:r>
            <a:endParaRPr lang="en-US" dirty="0"/>
          </a:p>
        </p:txBody>
      </p:sp>
    </p:spTree>
    <p:extLst>
      <p:ext uri="{BB962C8B-B14F-4D97-AF65-F5344CB8AC3E}">
        <p14:creationId xmlns:p14="http://schemas.microsoft.com/office/powerpoint/2010/main" val="131624024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5800" y="152400"/>
            <a:ext cx="7772400" cy="1143000"/>
          </a:xfrm>
        </p:spPr>
        <p:txBody>
          <a:bodyPr/>
          <a:lstStyle/>
          <a:p>
            <a:r>
              <a:rPr lang="en-US" smtClean="0"/>
              <a:t>Analyzing Performance</a:t>
            </a:r>
            <a:endParaRPr lang="en-US" dirty="0"/>
          </a:p>
        </p:txBody>
      </p:sp>
      <p:sp>
        <p:nvSpPr>
          <p:cNvPr id="5" name="Slide Number Placeholder 4"/>
          <p:cNvSpPr>
            <a:spLocks noGrp="1"/>
          </p:cNvSpPr>
          <p:nvPr>
            <p:ph type="sldNum" sz="quarter" idx="11"/>
            <p:custDataLst>
              <p:tags r:id="rId2"/>
            </p:custDataLst>
          </p:nvPr>
        </p:nvSpPr>
        <p:spPr/>
        <p:txBody>
          <a:bodyPr/>
          <a:lstStyle/>
          <a:p>
            <a:fld id="{3B048AC8-D41E-4C7B-8EE3-A52489AA1F05}" type="slidenum">
              <a:rPr lang="en-US" smtClean="0"/>
              <a:pPr/>
              <a:t>44</a:t>
            </a:fld>
            <a:endParaRPr lang="en-US"/>
          </a:p>
        </p:txBody>
      </p:sp>
      <p:sp>
        <p:nvSpPr>
          <p:cNvPr id="6" name="Footer Placeholder 5"/>
          <p:cNvSpPr>
            <a:spLocks noGrp="1"/>
          </p:cNvSpPr>
          <p:nvPr>
            <p:ph type="ftr" sz="quarter" idx="12"/>
            <p:custDataLst>
              <p:tags r:id="rId3"/>
            </p:custDataLst>
          </p:nvPr>
        </p:nvSpPr>
        <p:spPr/>
        <p:txBody>
          <a:bodyPr/>
          <a:lstStyle/>
          <a:p>
            <a:r>
              <a:rPr lang="en-US" smtClean="0"/>
              <a:t>Sophomoric Parallelism and Concurrency, Lecture 1</a:t>
            </a:r>
            <a:endParaRPr lang="en-US" dirty="0"/>
          </a:p>
        </p:txBody>
      </p:sp>
      <p:sp>
        <p:nvSpPr>
          <p:cNvPr id="7" name="Rectangle 3"/>
          <p:cNvSpPr txBox="1">
            <a:spLocks noChangeArrowheads="1"/>
          </p:cNvSpPr>
          <p:nvPr>
            <p:custDataLst>
              <p:tags r:id="rId4"/>
            </p:custDataLst>
          </p:nvPr>
        </p:nvSpPr>
        <p:spPr bwMode="auto">
          <a:xfrm>
            <a:off x="76200" y="98286"/>
            <a:ext cx="8991600" cy="4930914"/>
          </a:xfrm>
          <a:prstGeom prst="rect">
            <a:avLst/>
          </a:prstGeom>
          <a:solidFill>
            <a:srgbClr val="FFFF99"/>
          </a:solidFill>
          <a:ln w="9525">
            <a:noFill/>
            <a:miter lim="800000"/>
            <a:headEnd/>
            <a:tailEnd/>
          </a:ln>
          <a:effectLst/>
        </p:spPr>
        <p:txBody>
          <a:bodyPr vert="horz" wrap="square" lIns="91440" tIns="45720" rIns="91440" bIns="45720" numCol="1" anchor="t" anchorCtr="0" compatLnSpc="1">
            <a:prstTxWarp prst="textNoShape">
              <a:avLst/>
            </a:prstTxWarp>
          </a:bodyPr>
          <a:lstStyle/>
          <a:p>
            <a:pPr>
              <a:lnSpc>
                <a:spcPts val="1800"/>
              </a:lnSpc>
              <a:buNone/>
            </a:pPr>
            <a:r>
              <a:rPr lang="en-CA" sz="2000" b="0" dirty="0">
                <a:solidFill>
                  <a:schemeClr val="bg1">
                    <a:lumMod val="50000"/>
                  </a:schemeClr>
                </a:solidFill>
                <a:latin typeface="Courier New" pitchFamily="49" charset="0"/>
                <a:cs typeface="Courier New" pitchFamily="49" charset="0"/>
              </a:rPr>
              <a:t>void </a:t>
            </a:r>
            <a:r>
              <a:rPr lang="en-CA" sz="2000" b="0" dirty="0" err="1" smtClean="0">
                <a:solidFill>
                  <a:schemeClr val="bg1">
                    <a:lumMod val="50000"/>
                  </a:schemeClr>
                </a:solidFill>
                <a:latin typeface="Courier New" pitchFamily="49" charset="0"/>
                <a:cs typeface="Courier New" pitchFamily="49" charset="0"/>
              </a:rPr>
              <a:t>cmp_helper</a:t>
            </a:r>
            <a:r>
              <a:rPr lang="en-CA" sz="2000" b="0" dirty="0" smtClean="0">
                <a:solidFill>
                  <a:schemeClr val="bg1">
                    <a:lumMod val="50000"/>
                  </a:schemeClr>
                </a:solidFill>
                <a:latin typeface="Courier New" pitchFamily="49" charset="0"/>
                <a:cs typeface="Courier New" pitchFamily="49" charset="0"/>
              </a:rPr>
              <a:t>(</a:t>
            </a:r>
            <a:r>
              <a:rPr lang="en-CA" sz="2000" b="0" dirty="0" err="1" smtClean="0">
                <a:solidFill>
                  <a:schemeClr val="bg1">
                    <a:lumMod val="50000"/>
                  </a:schemeClr>
                </a:solidFill>
                <a:latin typeface="Courier New" pitchFamily="49" charset="0"/>
                <a:cs typeface="Courier New" pitchFamily="49" charset="0"/>
              </a:rPr>
              <a:t>int</a:t>
            </a:r>
            <a:r>
              <a:rPr lang="en-CA" sz="2000" b="0" dirty="0" smtClean="0">
                <a:solidFill>
                  <a:schemeClr val="bg1">
                    <a:lumMod val="50000"/>
                  </a:schemeClr>
                </a:solidFill>
                <a:latin typeface="Courier New" pitchFamily="49" charset="0"/>
                <a:cs typeface="Courier New" pitchFamily="49" charset="0"/>
              </a:rPr>
              <a:t> </a:t>
            </a:r>
            <a:r>
              <a:rPr lang="en-CA" sz="2000" b="0" dirty="0">
                <a:solidFill>
                  <a:schemeClr val="bg1">
                    <a:lumMod val="50000"/>
                  </a:schemeClr>
                </a:solidFill>
                <a:latin typeface="Courier New" pitchFamily="49" charset="0"/>
                <a:cs typeface="Courier New" pitchFamily="49" charset="0"/>
              </a:rPr>
              <a:t>* result, </a:t>
            </a:r>
            <a:r>
              <a:rPr lang="en-CA" sz="2000" b="0" dirty="0" err="1" smtClean="0">
                <a:solidFill>
                  <a:schemeClr val="bg1">
                    <a:lumMod val="50000"/>
                  </a:schemeClr>
                </a:solidFill>
                <a:latin typeface="Courier New" pitchFamily="49" charset="0"/>
                <a:cs typeface="Courier New" pitchFamily="49" charset="0"/>
              </a:rPr>
              <a:t>int</a:t>
            </a:r>
            <a:r>
              <a:rPr lang="en-CA" sz="2000" b="0" dirty="0" smtClean="0">
                <a:solidFill>
                  <a:schemeClr val="bg1">
                    <a:lumMod val="50000"/>
                  </a:schemeClr>
                </a:solidFill>
                <a:latin typeface="Courier New" pitchFamily="49" charset="0"/>
                <a:cs typeface="Courier New" pitchFamily="49" charset="0"/>
              </a:rPr>
              <a:t> </a:t>
            </a:r>
            <a:r>
              <a:rPr lang="en-CA" sz="2000" b="0" dirty="0">
                <a:solidFill>
                  <a:schemeClr val="bg1">
                    <a:lumMod val="50000"/>
                  </a:schemeClr>
                </a:solidFill>
                <a:latin typeface="Courier New" pitchFamily="49" charset="0"/>
                <a:cs typeface="Courier New" pitchFamily="49" charset="0"/>
              </a:rPr>
              <a:t>array[],</a:t>
            </a:r>
          </a:p>
          <a:p>
            <a:pPr>
              <a:lnSpc>
                <a:spcPts val="1800"/>
              </a:lnSpc>
              <a:buNone/>
            </a:pPr>
            <a:r>
              <a:rPr lang="en-CA" sz="2000" b="0" dirty="0">
                <a:solidFill>
                  <a:schemeClr val="bg1">
                    <a:lumMod val="50000"/>
                  </a:schemeClr>
                </a:solidFill>
                <a:latin typeface="Courier New" pitchFamily="49" charset="0"/>
                <a:cs typeface="Courier New" pitchFamily="49" charset="0"/>
              </a:rPr>
              <a:t>		</a:t>
            </a:r>
            <a:r>
              <a:rPr lang="en-CA" sz="2000" b="0" dirty="0" smtClean="0">
                <a:solidFill>
                  <a:schemeClr val="bg1">
                    <a:lumMod val="50000"/>
                  </a:schemeClr>
                </a:solidFill>
                <a:latin typeface="Courier New" pitchFamily="49" charset="0"/>
                <a:cs typeface="Courier New" pitchFamily="49" charset="0"/>
              </a:rPr>
              <a:t>    </a:t>
            </a:r>
            <a:r>
              <a:rPr lang="en-CA" sz="2000" b="0" dirty="0" err="1" smtClean="0">
                <a:solidFill>
                  <a:schemeClr val="bg1">
                    <a:lumMod val="50000"/>
                  </a:schemeClr>
                </a:solidFill>
                <a:latin typeface="Courier New" pitchFamily="49" charset="0"/>
                <a:cs typeface="Courier New" pitchFamily="49" charset="0"/>
              </a:rPr>
              <a:t>int</a:t>
            </a:r>
            <a:r>
              <a:rPr lang="en-CA" sz="2000" b="0" dirty="0" smtClean="0">
                <a:solidFill>
                  <a:schemeClr val="bg1">
                    <a:lumMod val="50000"/>
                  </a:schemeClr>
                </a:solidFill>
                <a:latin typeface="Courier New" pitchFamily="49" charset="0"/>
                <a:cs typeface="Courier New" pitchFamily="49" charset="0"/>
              </a:rPr>
              <a:t> </a:t>
            </a:r>
            <a:r>
              <a:rPr lang="en-CA" sz="2000" b="0" dirty="0">
                <a:solidFill>
                  <a:schemeClr val="bg1">
                    <a:lumMod val="50000"/>
                  </a:schemeClr>
                </a:solidFill>
                <a:latin typeface="Courier New" pitchFamily="49" charset="0"/>
                <a:cs typeface="Courier New" pitchFamily="49" charset="0"/>
              </a:rPr>
              <a:t>lo, </a:t>
            </a:r>
            <a:r>
              <a:rPr lang="en-CA" sz="2000" b="0" dirty="0" err="1" smtClean="0">
                <a:solidFill>
                  <a:schemeClr val="bg1">
                    <a:lumMod val="50000"/>
                  </a:schemeClr>
                </a:solidFill>
                <a:latin typeface="Courier New" pitchFamily="49" charset="0"/>
                <a:cs typeface="Courier New" pitchFamily="49" charset="0"/>
              </a:rPr>
              <a:t>int</a:t>
            </a:r>
            <a:r>
              <a:rPr lang="en-CA" sz="2000" b="0" dirty="0" smtClean="0">
                <a:solidFill>
                  <a:schemeClr val="bg1">
                    <a:lumMod val="50000"/>
                  </a:schemeClr>
                </a:solidFill>
                <a:latin typeface="Courier New" pitchFamily="49" charset="0"/>
                <a:cs typeface="Courier New" pitchFamily="49" charset="0"/>
              </a:rPr>
              <a:t> </a:t>
            </a:r>
            <a:r>
              <a:rPr lang="en-CA" sz="2000" b="0" dirty="0">
                <a:solidFill>
                  <a:schemeClr val="bg1">
                    <a:lumMod val="50000"/>
                  </a:schemeClr>
                </a:solidFill>
                <a:latin typeface="Courier New" pitchFamily="49" charset="0"/>
                <a:cs typeface="Courier New" pitchFamily="49" charset="0"/>
              </a:rPr>
              <a:t>hi, </a:t>
            </a:r>
            <a:r>
              <a:rPr lang="en-CA" sz="2000" b="0" dirty="0" err="1" smtClean="0">
                <a:solidFill>
                  <a:schemeClr val="bg1">
                    <a:lumMod val="50000"/>
                  </a:schemeClr>
                </a:solidFill>
                <a:latin typeface="Courier New" pitchFamily="49" charset="0"/>
                <a:cs typeface="Courier New" pitchFamily="49" charset="0"/>
              </a:rPr>
              <a:t>int</a:t>
            </a:r>
            <a:r>
              <a:rPr lang="en-CA" sz="2000" b="0" dirty="0" smtClean="0">
                <a:solidFill>
                  <a:schemeClr val="bg1">
                    <a:lumMod val="50000"/>
                  </a:schemeClr>
                </a:solidFill>
                <a:latin typeface="Courier New" pitchFamily="49" charset="0"/>
                <a:cs typeface="Courier New" pitchFamily="49" charset="0"/>
              </a:rPr>
              <a:t> </a:t>
            </a:r>
            <a:r>
              <a:rPr lang="en-CA" sz="2000" b="0" dirty="0">
                <a:solidFill>
                  <a:schemeClr val="bg1">
                    <a:lumMod val="50000"/>
                  </a:schemeClr>
                </a:solidFill>
                <a:latin typeface="Courier New" pitchFamily="49" charset="0"/>
                <a:cs typeface="Courier New" pitchFamily="49" charset="0"/>
              </a:rPr>
              <a:t>target) {</a:t>
            </a:r>
          </a:p>
          <a:p>
            <a:pPr>
              <a:lnSpc>
                <a:spcPts val="1800"/>
              </a:lnSpc>
              <a:buNone/>
            </a:pPr>
            <a:r>
              <a:rPr lang="en-CA" sz="2000" b="0" dirty="0">
                <a:solidFill>
                  <a:schemeClr val="bg1">
                    <a:lumMod val="50000"/>
                  </a:schemeClr>
                </a:solidFill>
                <a:latin typeface="Courier New" pitchFamily="49" charset="0"/>
                <a:cs typeface="Courier New" pitchFamily="49" charset="0"/>
              </a:rPr>
              <a:t>  *result = </a:t>
            </a:r>
            <a:r>
              <a:rPr lang="en-CA" sz="2000" b="0" dirty="0" err="1">
                <a:solidFill>
                  <a:schemeClr val="bg1">
                    <a:lumMod val="50000"/>
                  </a:schemeClr>
                </a:solidFill>
                <a:latin typeface="Courier New" pitchFamily="49" charset="0"/>
                <a:cs typeface="Courier New" pitchFamily="49" charset="0"/>
              </a:rPr>
              <a:t>count_matches</a:t>
            </a:r>
            <a:r>
              <a:rPr lang="en-CA" sz="2000" b="0" dirty="0">
                <a:solidFill>
                  <a:schemeClr val="bg1">
                    <a:lumMod val="50000"/>
                  </a:schemeClr>
                </a:solidFill>
                <a:latin typeface="Courier New" pitchFamily="49" charset="0"/>
                <a:cs typeface="Courier New" pitchFamily="49" charset="0"/>
              </a:rPr>
              <a:t>(array + lo, hi - lo, target);</a:t>
            </a:r>
          </a:p>
          <a:p>
            <a:pPr>
              <a:lnSpc>
                <a:spcPts val="1800"/>
              </a:lnSpc>
              <a:buNone/>
            </a:pPr>
            <a:r>
              <a:rPr lang="en-CA" sz="2000" b="0" dirty="0">
                <a:solidFill>
                  <a:schemeClr val="bg1">
                    <a:lumMod val="50000"/>
                  </a:schemeClr>
                </a:solidFill>
                <a:latin typeface="Courier New" pitchFamily="49" charset="0"/>
                <a:cs typeface="Courier New" pitchFamily="49" charset="0"/>
              </a:rPr>
              <a:t>}</a:t>
            </a:r>
          </a:p>
          <a:p>
            <a:pPr>
              <a:lnSpc>
                <a:spcPts val="1800"/>
              </a:lnSpc>
              <a:buNone/>
            </a:pPr>
            <a:endParaRPr lang="en-CA" sz="2000" dirty="0" smtClean="0">
              <a:latin typeface="Courier New" pitchFamily="49" charset="0"/>
              <a:cs typeface="Courier New" pitchFamily="49" charset="0"/>
            </a:endParaRPr>
          </a:p>
          <a:p>
            <a:pPr>
              <a:lnSpc>
                <a:spcPts val="1800"/>
              </a:lnSpc>
              <a:buNone/>
            </a:pP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err="1" smtClean="0">
                <a:solidFill>
                  <a:srgbClr val="119F33"/>
                </a:solidFill>
                <a:latin typeface="Courier New" pitchFamily="49" charset="0"/>
                <a:cs typeface="Courier New" pitchFamily="49" charset="0"/>
              </a:rPr>
              <a:t>cm_parallel</a:t>
            </a:r>
            <a:r>
              <a:rPr lang="en-CA" sz="2000" dirty="0" smtClean="0">
                <a:latin typeface="Courier New" pitchFamily="49" charset="0"/>
                <a:cs typeface="Courier New" pitchFamily="49" charset="0"/>
              </a:rPr>
              <a:t>(</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array</a:t>
            </a: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err="1">
                <a:solidFill>
                  <a:srgbClr val="119F33"/>
                </a:solidFill>
                <a:latin typeface="Courier New" pitchFamily="49" charset="0"/>
                <a:cs typeface="Courier New" pitchFamily="49" charset="0"/>
              </a:rPr>
              <a:t>len</a:t>
            </a: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target</a:t>
            </a:r>
            <a:r>
              <a:rPr lang="en-CA" sz="2000" dirty="0">
                <a:latin typeface="Courier New" pitchFamily="49" charset="0"/>
                <a:cs typeface="Courier New" pitchFamily="49" charset="0"/>
              </a:rPr>
              <a:t>) {</a:t>
            </a:r>
          </a:p>
          <a:p>
            <a:pPr>
              <a:lnSpc>
                <a:spcPts val="1800"/>
              </a:lnSpc>
              <a:buNone/>
            </a:pPr>
            <a:r>
              <a:rPr lang="en-CA" sz="2000" dirty="0" smtClean="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err="1" smtClean="0">
                <a:solidFill>
                  <a:srgbClr val="119F33"/>
                </a:solidFill>
                <a:latin typeface="Courier New" pitchFamily="49" charset="0"/>
                <a:cs typeface="Courier New" pitchFamily="49" charset="0"/>
              </a:rPr>
              <a:t>divs</a:t>
            </a:r>
            <a:r>
              <a:rPr lang="en-CA" sz="2000" dirty="0" smtClean="0">
                <a:latin typeface="Courier New" pitchFamily="49" charset="0"/>
                <a:cs typeface="Courier New" pitchFamily="49" charset="0"/>
              </a:rPr>
              <a:t> = </a:t>
            </a:r>
            <a:r>
              <a:rPr lang="en-CA" sz="2000" dirty="0" err="1" smtClean="0">
                <a:latin typeface="Courier New" pitchFamily="49" charset="0"/>
                <a:cs typeface="Courier New" pitchFamily="49" charset="0"/>
              </a:rPr>
              <a:t>len</a:t>
            </a:r>
            <a:r>
              <a:rPr lang="en-CA" sz="2000" dirty="0" smtClean="0">
                <a:latin typeface="Courier New" pitchFamily="49" charset="0"/>
                <a:cs typeface="Courier New" pitchFamily="49" charset="0"/>
              </a:rPr>
              <a:t>;</a:t>
            </a:r>
            <a:endParaRPr lang="en-CA" sz="2000" dirty="0">
              <a:latin typeface="Courier New" pitchFamily="49" charset="0"/>
              <a:cs typeface="Courier New" pitchFamily="49" charset="0"/>
            </a:endParaRPr>
          </a:p>
          <a:p>
            <a:pPr>
              <a:lnSpc>
                <a:spcPts val="1800"/>
              </a:lnSpc>
              <a:buNone/>
            </a:pPr>
            <a:endParaRPr lang="en-CA" sz="2000" dirty="0">
              <a:latin typeface="Courier New" pitchFamily="49" charset="0"/>
              <a:cs typeface="Courier New" pitchFamily="49" charset="0"/>
            </a:endParaRPr>
          </a:p>
          <a:p>
            <a:pPr>
              <a:lnSpc>
                <a:spcPts val="1800"/>
              </a:lnSpc>
              <a:buNone/>
            </a:pPr>
            <a:r>
              <a:rPr lang="en-CA" sz="2000" dirty="0" smtClean="0">
                <a:latin typeface="Courier New" pitchFamily="49" charset="0"/>
                <a:cs typeface="Courier New" pitchFamily="49" charset="0"/>
              </a:rPr>
              <a:t>  </a:t>
            </a:r>
            <a:r>
              <a:rPr lang="en-CA" sz="2000" dirty="0" err="1" smtClean="0">
                <a:latin typeface="Courier New" pitchFamily="49" charset="0"/>
                <a:cs typeface="Courier New" pitchFamily="49" charset="0"/>
              </a:rPr>
              <a:t>std</a:t>
            </a:r>
            <a:r>
              <a:rPr lang="en-CA" sz="2000" dirty="0">
                <a:latin typeface="Courier New" pitchFamily="49" charset="0"/>
                <a:cs typeface="Courier New" pitchFamily="49" charset="0"/>
              </a:rPr>
              <a:t>::thread </a:t>
            </a:r>
            <a:r>
              <a:rPr lang="en-CA" sz="2000" dirty="0" smtClean="0">
                <a:solidFill>
                  <a:srgbClr val="119F33"/>
                </a:solidFill>
                <a:latin typeface="Courier New" pitchFamily="49" charset="0"/>
                <a:cs typeface="Courier New" pitchFamily="49" charset="0"/>
              </a:rPr>
              <a:t>workers</a:t>
            </a:r>
            <a:r>
              <a:rPr lang="en-CA" sz="2000" dirty="0" smtClean="0">
                <a:latin typeface="Courier New" pitchFamily="49" charset="0"/>
                <a:cs typeface="Courier New" pitchFamily="49" charset="0"/>
              </a:rPr>
              <a:t>[</a:t>
            </a:r>
            <a:r>
              <a:rPr lang="en-CA" sz="2000" dirty="0" err="1" smtClean="0">
                <a:latin typeface="Courier New" pitchFamily="49" charset="0"/>
                <a:cs typeface="Courier New" pitchFamily="49" charset="0"/>
              </a:rPr>
              <a:t>divs</a:t>
            </a:r>
            <a:r>
              <a:rPr lang="en-CA" sz="2000" dirty="0" smtClean="0">
                <a:latin typeface="Courier New" pitchFamily="49" charset="0"/>
                <a:cs typeface="Courier New" pitchFamily="49" charset="0"/>
              </a:rPr>
              <a:t>]; </a:t>
            </a:r>
            <a:endParaRPr lang="en-CA" sz="2000" dirty="0">
              <a:latin typeface="Courier New" pitchFamily="49" charset="0"/>
              <a:cs typeface="Courier New" pitchFamily="49" charset="0"/>
            </a:endParaRPr>
          </a:p>
          <a:p>
            <a:pPr>
              <a:lnSpc>
                <a:spcPts val="1800"/>
              </a:lnSpc>
              <a:buNone/>
            </a:pP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smtClean="0">
                <a:solidFill>
                  <a:srgbClr val="119F33"/>
                </a:solidFill>
                <a:latin typeface="Courier New" pitchFamily="49" charset="0"/>
                <a:cs typeface="Courier New" pitchFamily="49" charset="0"/>
              </a:rPr>
              <a:t>results</a:t>
            </a:r>
            <a:r>
              <a:rPr lang="en-CA" sz="2000" dirty="0" smtClean="0">
                <a:latin typeface="Courier New" pitchFamily="49" charset="0"/>
                <a:cs typeface="Courier New" pitchFamily="49" charset="0"/>
              </a:rPr>
              <a:t>[</a:t>
            </a:r>
            <a:r>
              <a:rPr lang="en-CA" sz="2000" dirty="0" err="1" smtClean="0">
                <a:latin typeface="Courier New" pitchFamily="49" charset="0"/>
                <a:cs typeface="Courier New" pitchFamily="49" charset="0"/>
              </a:rPr>
              <a:t>divs</a:t>
            </a:r>
            <a:r>
              <a:rPr lang="en-CA" sz="2000" dirty="0" smtClean="0">
                <a:latin typeface="Courier New" pitchFamily="49" charset="0"/>
                <a:cs typeface="Courier New" pitchFamily="49" charset="0"/>
              </a:rPr>
              <a:t>];</a:t>
            </a:r>
            <a:endParaRPr lang="en-CA" sz="2000" dirty="0">
              <a:latin typeface="Courier New" pitchFamily="49" charset="0"/>
              <a:cs typeface="Courier New" pitchFamily="49" charset="0"/>
            </a:endParaRPr>
          </a:p>
          <a:p>
            <a:pPr>
              <a:lnSpc>
                <a:spcPts val="1800"/>
              </a:lnSpc>
              <a:buNone/>
            </a:pPr>
            <a:r>
              <a:rPr lang="en-CA" sz="2000" dirty="0">
                <a:latin typeface="Courier New" pitchFamily="49" charset="0"/>
                <a:cs typeface="Courier New" pitchFamily="49" charset="0"/>
              </a:rPr>
              <a:t>  </a:t>
            </a:r>
            <a:r>
              <a:rPr lang="en-CA" sz="2000" dirty="0">
                <a:solidFill>
                  <a:srgbClr val="3333CC"/>
                </a:solidFill>
                <a:latin typeface="Courier New" pitchFamily="49" charset="0"/>
                <a:cs typeface="Courier New" pitchFamily="49" charset="0"/>
              </a:rPr>
              <a:t>for</a:t>
            </a:r>
            <a:r>
              <a:rPr lang="en-CA" sz="2000" dirty="0">
                <a:latin typeface="Courier New" pitchFamily="49" charset="0"/>
                <a:cs typeface="Courier New" pitchFamily="49" charset="0"/>
              </a:rPr>
              <a:t> (</a:t>
            </a:r>
            <a:r>
              <a:rPr lang="en-CA" sz="2000" dirty="0" err="1">
                <a:latin typeface="Courier New" pitchFamily="49" charset="0"/>
                <a:cs typeface="Courier New" pitchFamily="49" charset="0"/>
              </a:rPr>
              <a:t>int</a:t>
            </a:r>
            <a:r>
              <a:rPr lang="en-CA" sz="2000" dirty="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d</a:t>
            </a:r>
            <a:r>
              <a:rPr lang="en-CA" sz="2000" dirty="0">
                <a:latin typeface="Courier New" pitchFamily="49" charset="0"/>
                <a:cs typeface="Courier New" pitchFamily="49" charset="0"/>
              </a:rPr>
              <a:t> = 0; d &lt; </a:t>
            </a:r>
            <a:r>
              <a:rPr lang="en-CA" sz="2000" dirty="0" err="1" smtClean="0">
                <a:latin typeface="Courier New" pitchFamily="49" charset="0"/>
                <a:cs typeface="Courier New" pitchFamily="49" charset="0"/>
              </a:rPr>
              <a:t>divs</a:t>
            </a:r>
            <a:r>
              <a:rPr lang="en-CA" sz="2000" dirty="0" smtClean="0">
                <a:latin typeface="Courier New" pitchFamily="49" charset="0"/>
                <a:cs typeface="Courier New" pitchFamily="49" charset="0"/>
              </a:rPr>
              <a:t>; </a:t>
            </a:r>
            <a:r>
              <a:rPr lang="en-CA" sz="2000" dirty="0">
                <a:latin typeface="Courier New" pitchFamily="49" charset="0"/>
                <a:cs typeface="Courier New" pitchFamily="49" charset="0"/>
              </a:rPr>
              <a:t>d</a:t>
            </a:r>
            <a:r>
              <a:rPr lang="en-CA" sz="2000" dirty="0" smtClean="0">
                <a:latin typeface="Courier New" pitchFamily="49" charset="0"/>
                <a:cs typeface="Courier New" pitchFamily="49" charset="0"/>
              </a:rPr>
              <a:t>++)</a:t>
            </a:r>
          </a:p>
          <a:p>
            <a:pPr>
              <a:lnSpc>
                <a:spcPts val="1800"/>
              </a:lnSpc>
              <a:buNone/>
            </a:pPr>
            <a:r>
              <a:rPr lang="en-CA" sz="2000" dirty="0" smtClean="0">
                <a:latin typeface="Courier New" pitchFamily="49" charset="0"/>
                <a:cs typeface="Courier New" pitchFamily="49" charset="0"/>
              </a:rPr>
              <a:t>    workers[d</a:t>
            </a:r>
            <a:r>
              <a:rPr lang="en-CA" sz="2000" dirty="0">
                <a:latin typeface="Courier New" pitchFamily="49" charset="0"/>
                <a:cs typeface="Courier New" pitchFamily="49" charset="0"/>
              </a:rPr>
              <a:t>] = </a:t>
            </a:r>
            <a:r>
              <a:rPr lang="en-CA" sz="2000" dirty="0" err="1" smtClean="0">
                <a:latin typeface="Courier New" pitchFamily="49" charset="0"/>
                <a:cs typeface="Courier New" pitchFamily="49" charset="0"/>
              </a:rPr>
              <a:t>std</a:t>
            </a:r>
            <a:r>
              <a:rPr lang="en-CA" sz="2000" dirty="0">
                <a:latin typeface="Courier New" pitchFamily="49" charset="0"/>
                <a:cs typeface="Courier New" pitchFamily="49" charset="0"/>
              </a:rPr>
              <a:t>::thread</a:t>
            </a:r>
            <a:r>
              <a:rPr lang="en-CA" sz="2000" dirty="0" smtClean="0">
                <a:latin typeface="Courier New" pitchFamily="49" charset="0"/>
                <a:cs typeface="Courier New" pitchFamily="49" charset="0"/>
              </a:rPr>
              <a:t>(&amp;</a:t>
            </a:r>
            <a:r>
              <a:rPr lang="en-CA" sz="2000" dirty="0" err="1" smtClean="0">
                <a:latin typeface="Courier New" pitchFamily="49" charset="0"/>
                <a:cs typeface="Courier New" pitchFamily="49" charset="0"/>
              </a:rPr>
              <a:t>cmp_helper</a:t>
            </a:r>
            <a:r>
              <a:rPr lang="en-CA" sz="2000" dirty="0" smtClean="0">
                <a:latin typeface="Courier New" pitchFamily="49" charset="0"/>
                <a:cs typeface="Courier New" pitchFamily="49" charset="0"/>
              </a:rPr>
              <a:t>,</a:t>
            </a:r>
            <a:br>
              <a:rPr lang="en-CA" sz="2000" dirty="0" smtClean="0">
                <a:latin typeface="Courier New" pitchFamily="49" charset="0"/>
                <a:cs typeface="Courier New" pitchFamily="49" charset="0"/>
              </a:rPr>
            </a:br>
            <a:r>
              <a:rPr lang="en-CA" sz="2000" dirty="0" smtClean="0">
                <a:latin typeface="Courier New" pitchFamily="49" charset="0"/>
                <a:cs typeface="Courier New" pitchFamily="49" charset="0"/>
              </a:rPr>
              <a:t>      &amp;</a:t>
            </a:r>
            <a:r>
              <a:rPr lang="en-CA" sz="2000" dirty="0">
                <a:latin typeface="Courier New" pitchFamily="49" charset="0"/>
                <a:cs typeface="Courier New" pitchFamily="49" charset="0"/>
              </a:rPr>
              <a:t>results[d], array, </a:t>
            </a:r>
            <a:r>
              <a:rPr lang="en-CA" sz="2000" dirty="0" smtClean="0">
                <a:latin typeface="Courier New" pitchFamily="49" charset="0"/>
                <a:cs typeface="Courier New" pitchFamily="49" charset="0"/>
              </a:rPr>
              <a:t>(</a:t>
            </a:r>
            <a:r>
              <a:rPr lang="en-CA" sz="2000" dirty="0">
                <a:latin typeface="Courier New" pitchFamily="49" charset="0"/>
                <a:cs typeface="Courier New" pitchFamily="49" charset="0"/>
              </a:rPr>
              <a:t>d*</a:t>
            </a:r>
            <a:r>
              <a:rPr lang="en-CA" sz="2000" dirty="0" err="1">
                <a:latin typeface="Courier New" pitchFamily="49" charset="0"/>
                <a:cs typeface="Courier New" pitchFamily="49" charset="0"/>
              </a:rPr>
              <a:t>len</a:t>
            </a:r>
            <a:r>
              <a:rPr lang="en-CA" sz="2000" dirty="0">
                <a:latin typeface="Courier New" pitchFamily="49" charset="0"/>
                <a:cs typeface="Courier New" pitchFamily="49" charset="0"/>
              </a:rPr>
              <a:t>)/divisions, </a:t>
            </a:r>
            <a:r>
              <a:rPr lang="en-CA" sz="2000" dirty="0" smtClean="0">
                <a:latin typeface="Courier New" pitchFamily="49" charset="0"/>
                <a:cs typeface="Courier New" pitchFamily="49" charset="0"/>
              </a:rPr>
              <a:t/>
            </a:r>
            <a:br>
              <a:rPr lang="en-CA" sz="2000" dirty="0" smtClean="0">
                <a:latin typeface="Courier New" pitchFamily="49" charset="0"/>
                <a:cs typeface="Courier New" pitchFamily="49" charset="0"/>
              </a:rPr>
            </a:br>
            <a:r>
              <a:rPr lang="en-CA" sz="2000" dirty="0" smtClean="0">
                <a:latin typeface="Courier New" pitchFamily="49" charset="0"/>
                <a:cs typeface="Courier New" pitchFamily="49" charset="0"/>
              </a:rPr>
              <a:t>      ((</a:t>
            </a:r>
            <a:r>
              <a:rPr lang="en-CA" sz="2000" dirty="0">
                <a:latin typeface="Courier New" pitchFamily="49" charset="0"/>
                <a:cs typeface="Courier New" pitchFamily="49" charset="0"/>
              </a:rPr>
              <a:t>d+1)*</a:t>
            </a:r>
            <a:r>
              <a:rPr lang="en-CA" sz="2000" dirty="0" err="1">
                <a:latin typeface="Courier New" pitchFamily="49" charset="0"/>
                <a:cs typeface="Courier New" pitchFamily="49" charset="0"/>
              </a:rPr>
              <a:t>len</a:t>
            </a:r>
            <a:r>
              <a:rPr lang="en-CA" sz="2000" dirty="0">
                <a:latin typeface="Courier New" pitchFamily="49" charset="0"/>
                <a:cs typeface="Courier New" pitchFamily="49" charset="0"/>
              </a:rPr>
              <a:t>)/divisions, target</a:t>
            </a:r>
            <a:r>
              <a:rPr lang="en-CA" sz="2000" dirty="0" smtClean="0">
                <a:latin typeface="Courier New" pitchFamily="49" charset="0"/>
                <a:cs typeface="Courier New" pitchFamily="49" charset="0"/>
              </a:rPr>
              <a:t>);</a:t>
            </a:r>
          </a:p>
          <a:p>
            <a:pPr>
              <a:lnSpc>
                <a:spcPts val="1800"/>
              </a:lnSpc>
              <a:buNone/>
            </a:pPr>
            <a:endParaRPr lang="en-CA" sz="2000" dirty="0">
              <a:latin typeface="Courier New" pitchFamily="49" charset="0"/>
              <a:cs typeface="Courier New" pitchFamily="49" charset="0"/>
            </a:endParaRPr>
          </a:p>
          <a:p>
            <a:pPr>
              <a:lnSpc>
                <a:spcPts val="1800"/>
              </a:lnSpc>
              <a:buNone/>
            </a:pP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matches</a:t>
            </a:r>
            <a:r>
              <a:rPr lang="en-CA" sz="2000" dirty="0">
                <a:latin typeface="Courier New" pitchFamily="49" charset="0"/>
                <a:cs typeface="Courier New" pitchFamily="49" charset="0"/>
              </a:rPr>
              <a:t> = 0;</a:t>
            </a:r>
          </a:p>
          <a:p>
            <a:pPr>
              <a:lnSpc>
                <a:spcPts val="1800"/>
              </a:lnSpc>
              <a:buNone/>
            </a:pPr>
            <a:r>
              <a:rPr lang="en-CA" sz="2000" dirty="0">
                <a:latin typeface="Courier New" pitchFamily="49" charset="0"/>
                <a:cs typeface="Courier New" pitchFamily="49" charset="0"/>
              </a:rPr>
              <a:t>  </a:t>
            </a:r>
            <a:r>
              <a:rPr lang="en-CA" sz="2000" dirty="0">
                <a:solidFill>
                  <a:srgbClr val="3333CC"/>
                </a:solidFill>
                <a:latin typeface="Courier New" pitchFamily="49" charset="0"/>
                <a:cs typeface="Courier New" pitchFamily="49" charset="0"/>
              </a:rPr>
              <a:t>for</a:t>
            </a:r>
            <a:r>
              <a:rPr lang="en-CA" sz="2000" dirty="0">
                <a:latin typeface="Courier New" pitchFamily="49" charset="0"/>
                <a:cs typeface="Courier New" pitchFamily="49" charset="0"/>
              </a:rPr>
              <a:t> (</a:t>
            </a:r>
            <a:r>
              <a:rPr lang="en-CA" sz="2000" dirty="0" err="1">
                <a:latin typeface="Courier New" pitchFamily="49" charset="0"/>
                <a:cs typeface="Courier New" pitchFamily="49" charset="0"/>
              </a:rPr>
              <a:t>int</a:t>
            </a:r>
            <a:r>
              <a:rPr lang="en-CA" sz="2000" dirty="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d</a:t>
            </a:r>
            <a:r>
              <a:rPr lang="en-CA" sz="2000" dirty="0">
                <a:latin typeface="Courier New" pitchFamily="49" charset="0"/>
                <a:cs typeface="Courier New" pitchFamily="49" charset="0"/>
              </a:rPr>
              <a:t> = 0; d &lt; </a:t>
            </a:r>
            <a:r>
              <a:rPr lang="en-CA" sz="2000" dirty="0" err="1" smtClean="0">
                <a:latin typeface="Courier New" pitchFamily="49" charset="0"/>
                <a:cs typeface="Courier New" pitchFamily="49" charset="0"/>
              </a:rPr>
              <a:t>divs</a:t>
            </a:r>
            <a:r>
              <a:rPr lang="en-CA" sz="2000" dirty="0" smtClean="0">
                <a:latin typeface="Courier New" pitchFamily="49" charset="0"/>
                <a:cs typeface="Courier New" pitchFamily="49" charset="0"/>
              </a:rPr>
              <a:t>; </a:t>
            </a:r>
            <a:r>
              <a:rPr lang="en-CA" sz="2000" dirty="0">
                <a:latin typeface="Courier New" pitchFamily="49" charset="0"/>
                <a:cs typeface="Courier New" pitchFamily="49" charset="0"/>
              </a:rPr>
              <a:t>d</a:t>
            </a:r>
            <a:r>
              <a:rPr lang="en-CA" sz="2000" dirty="0" smtClean="0">
                <a:latin typeface="Courier New" pitchFamily="49" charset="0"/>
                <a:cs typeface="Courier New" pitchFamily="49" charset="0"/>
              </a:rPr>
              <a:t>++)</a:t>
            </a:r>
            <a:endParaRPr lang="en-CA" sz="2000" dirty="0">
              <a:latin typeface="Courier New" pitchFamily="49" charset="0"/>
              <a:cs typeface="Courier New" pitchFamily="49" charset="0"/>
            </a:endParaRPr>
          </a:p>
          <a:p>
            <a:pPr>
              <a:lnSpc>
                <a:spcPts val="1800"/>
              </a:lnSpc>
              <a:buNone/>
            </a:pPr>
            <a:r>
              <a:rPr lang="en-CA" sz="2000" dirty="0" smtClean="0">
                <a:latin typeface="Courier New" pitchFamily="49" charset="0"/>
                <a:cs typeface="Courier New" pitchFamily="49" charset="0"/>
              </a:rPr>
              <a:t>    matches </a:t>
            </a:r>
            <a:r>
              <a:rPr lang="en-CA" sz="2000" dirty="0">
                <a:latin typeface="Courier New" pitchFamily="49" charset="0"/>
                <a:cs typeface="Courier New" pitchFamily="49" charset="0"/>
              </a:rPr>
              <a:t>+= </a:t>
            </a:r>
            <a:r>
              <a:rPr lang="en-CA" sz="2000" dirty="0" smtClean="0">
                <a:latin typeface="Courier New" pitchFamily="49" charset="0"/>
                <a:cs typeface="Courier New" pitchFamily="49" charset="0"/>
              </a:rPr>
              <a:t>results[d];</a:t>
            </a:r>
            <a:endParaRPr lang="en-CA" sz="2000" dirty="0">
              <a:latin typeface="Courier New" pitchFamily="49" charset="0"/>
              <a:cs typeface="Courier New" pitchFamily="49" charset="0"/>
            </a:endParaRPr>
          </a:p>
          <a:p>
            <a:pPr>
              <a:lnSpc>
                <a:spcPts val="1800"/>
              </a:lnSpc>
              <a:buNone/>
            </a:pPr>
            <a:endParaRPr lang="en-CA" sz="2000" dirty="0">
              <a:latin typeface="Courier New" pitchFamily="49" charset="0"/>
              <a:cs typeface="Courier New" pitchFamily="49" charset="0"/>
            </a:endParaRPr>
          </a:p>
          <a:p>
            <a:pPr>
              <a:lnSpc>
                <a:spcPts val="1800"/>
              </a:lnSpc>
              <a:buNone/>
            </a:pPr>
            <a:r>
              <a:rPr lang="en-CA" sz="2000" dirty="0" smtClean="0">
                <a:latin typeface="Courier New" pitchFamily="49" charset="0"/>
                <a:cs typeface="Courier New" pitchFamily="49" charset="0"/>
              </a:rPr>
              <a:t>  </a:t>
            </a:r>
            <a:r>
              <a:rPr lang="en-CA" sz="2000" dirty="0" smtClean="0">
                <a:solidFill>
                  <a:srgbClr val="3333CC"/>
                </a:solidFill>
                <a:latin typeface="Courier New" pitchFamily="49" charset="0"/>
                <a:cs typeface="Courier New" pitchFamily="49" charset="0"/>
              </a:rPr>
              <a:t>return</a:t>
            </a:r>
            <a:r>
              <a:rPr lang="en-CA" sz="2000" dirty="0" smtClean="0">
                <a:latin typeface="Courier New" pitchFamily="49" charset="0"/>
                <a:cs typeface="Courier New" pitchFamily="49" charset="0"/>
              </a:rPr>
              <a:t> </a:t>
            </a:r>
            <a:r>
              <a:rPr lang="en-CA" sz="2000" dirty="0">
                <a:latin typeface="Courier New" pitchFamily="49" charset="0"/>
                <a:cs typeface="Courier New" pitchFamily="49" charset="0"/>
              </a:rPr>
              <a:t>matches;</a:t>
            </a:r>
          </a:p>
          <a:p>
            <a:pPr>
              <a:lnSpc>
                <a:spcPts val="1800"/>
              </a:lnSpc>
              <a:buNone/>
            </a:pPr>
            <a:r>
              <a:rPr lang="en-CA" sz="2000" dirty="0">
                <a:latin typeface="Courier New" pitchFamily="49" charset="0"/>
                <a:cs typeface="Courier New" pitchFamily="49" charset="0"/>
              </a:rPr>
              <a:t>}</a:t>
            </a:r>
          </a:p>
        </p:txBody>
      </p:sp>
      <p:sp>
        <p:nvSpPr>
          <p:cNvPr id="4" name="Rectangle 3"/>
          <p:cNvSpPr/>
          <p:nvPr>
            <p:custDataLst>
              <p:tags r:id="rId5"/>
            </p:custDataLst>
          </p:nvPr>
        </p:nvSpPr>
        <p:spPr>
          <a:xfrm>
            <a:off x="152400" y="5223808"/>
            <a:ext cx="8915400" cy="1200329"/>
          </a:xfrm>
          <a:prstGeom prst="rect">
            <a:avLst/>
          </a:prstGeom>
        </p:spPr>
        <p:txBody>
          <a:bodyPr wrap="square">
            <a:spAutoFit/>
          </a:bodyPr>
          <a:lstStyle/>
          <a:p>
            <a:pPr marL="0" indent="0">
              <a:buNone/>
            </a:pPr>
            <a:r>
              <a:rPr lang="en-US" dirty="0" smtClean="0"/>
              <a:t>It’s Asymptotic Analysis Time!  (n == </a:t>
            </a:r>
            <a:r>
              <a:rPr lang="en-US" dirty="0" err="1" smtClean="0"/>
              <a:t>len</a:t>
            </a:r>
            <a:r>
              <a:rPr lang="en-US" dirty="0" smtClean="0"/>
              <a:t>, # of processors = </a:t>
            </a:r>
            <a:r>
              <a:rPr lang="en-US" dirty="0" smtClean="0">
                <a:sym typeface="Symbol"/>
              </a:rPr>
              <a:t></a:t>
            </a:r>
            <a:r>
              <a:rPr lang="en-US" dirty="0" smtClean="0"/>
              <a:t>)</a:t>
            </a:r>
          </a:p>
          <a:p>
            <a:pPr marL="0" indent="0">
              <a:buNone/>
            </a:pPr>
            <a:endParaRPr lang="en-US" dirty="0"/>
          </a:p>
          <a:p>
            <a:pPr marL="0" indent="0">
              <a:buNone/>
            </a:pPr>
            <a:r>
              <a:rPr lang="en-US" dirty="0" smtClean="0"/>
              <a:t>How long does dividing up/recombining the work take?</a:t>
            </a:r>
          </a:p>
        </p:txBody>
      </p:sp>
      <p:sp>
        <p:nvSpPr>
          <p:cNvPr id="8" name="TextBox 7"/>
          <p:cNvSpPr txBox="1"/>
          <p:nvPr>
            <p:custDataLst>
              <p:tags r:id="rId6"/>
            </p:custDataLst>
          </p:nvPr>
        </p:nvSpPr>
        <p:spPr>
          <a:xfrm>
            <a:off x="6978317" y="4648200"/>
            <a:ext cx="2089483" cy="707886"/>
          </a:xfrm>
          <a:prstGeom prst="rect">
            <a:avLst/>
          </a:prstGeom>
          <a:noFill/>
        </p:spPr>
        <p:txBody>
          <a:bodyPr wrap="none" rtlCol="0">
            <a:spAutoFit/>
          </a:bodyPr>
          <a:lstStyle/>
          <a:p>
            <a:r>
              <a:rPr lang="en-CA" sz="2000" b="0" dirty="0" smtClean="0">
                <a:solidFill>
                  <a:srgbClr val="FF0000"/>
                </a:solidFill>
                <a:latin typeface="+mn-lt"/>
              </a:rPr>
              <a:t>Yes, this is silly.</a:t>
            </a:r>
          </a:p>
          <a:p>
            <a:r>
              <a:rPr lang="en-CA" sz="2000" b="0" dirty="0" smtClean="0">
                <a:solidFill>
                  <a:srgbClr val="FF0000"/>
                </a:solidFill>
                <a:latin typeface="+mn-lt"/>
              </a:rPr>
              <a:t>We’ll justify later.</a:t>
            </a:r>
          </a:p>
        </p:txBody>
      </p:sp>
    </p:spTree>
    <p:extLst>
      <p:ext uri="{BB962C8B-B14F-4D97-AF65-F5344CB8AC3E}">
        <p14:creationId xmlns:p14="http://schemas.microsoft.com/office/powerpoint/2010/main" val="223872641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5800" y="152400"/>
            <a:ext cx="7772400" cy="1143000"/>
          </a:xfrm>
        </p:spPr>
        <p:txBody>
          <a:bodyPr/>
          <a:lstStyle/>
          <a:p>
            <a:r>
              <a:rPr lang="en-US" smtClean="0"/>
              <a:t>Analyzing Performance</a:t>
            </a:r>
            <a:endParaRPr lang="en-US" dirty="0"/>
          </a:p>
        </p:txBody>
      </p:sp>
      <p:sp>
        <p:nvSpPr>
          <p:cNvPr id="5" name="Slide Number Placeholder 4"/>
          <p:cNvSpPr>
            <a:spLocks noGrp="1"/>
          </p:cNvSpPr>
          <p:nvPr>
            <p:ph type="sldNum" sz="quarter" idx="11"/>
            <p:custDataLst>
              <p:tags r:id="rId2"/>
            </p:custDataLst>
          </p:nvPr>
        </p:nvSpPr>
        <p:spPr/>
        <p:txBody>
          <a:bodyPr/>
          <a:lstStyle/>
          <a:p>
            <a:fld id="{3B048AC8-D41E-4C7B-8EE3-A52489AA1F05}" type="slidenum">
              <a:rPr lang="en-US" smtClean="0"/>
              <a:pPr/>
              <a:t>45</a:t>
            </a:fld>
            <a:endParaRPr lang="en-US"/>
          </a:p>
        </p:txBody>
      </p:sp>
      <p:sp>
        <p:nvSpPr>
          <p:cNvPr id="6" name="Footer Placeholder 5"/>
          <p:cNvSpPr>
            <a:spLocks noGrp="1"/>
          </p:cNvSpPr>
          <p:nvPr>
            <p:ph type="ftr" sz="quarter" idx="12"/>
            <p:custDataLst>
              <p:tags r:id="rId3"/>
            </p:custDataLst>
          </p:nvPr>
        </p:nvSpPr>
        <p:spPr/>
        <p:txBody>
          <a:bodyPr/>
          <a:lstStyle/>
          <a:p>
            <a:r>
              <a:rPr lang="en-US" smtClean="0"/>
              <a:t>Sophomoric Parallelism and Concurrency, Lecture 1</a:t>
            </a:r>
            <a:endParaRPr lang="en-US" dirty="0"/>
          </a:p>
        </p:txBody>
      </p:sp>
      <p:sp>
        <p:nvSpPr>
          <p:cNvPr id="7" name="Rectangle 3"/>
          <p:cNvSpPr txBox="1">
            <a:spLocks noChangeArrowheads="1"/>
          </p:cNvSpPr>
          <p:nvPr>
            <p:custDataLst>
              <p:tags r:id="rId4"/>
            </p:custDataLst>
          </p:nvPr>
        </p:nvSpPr>
        <p:spPr bwMode="auto">
          <a:xfrm>
            <a:off x="76200" y="98286"/>
            <a:ext cx="8991600" cy="4930914"/>
          </a:xfrm>
          <a:prstGeom prst="rect">
            <a:avLst/>
          </a:prstGeom>
          <a:solidFill>
            <a:srgbClr val="FFFF99"/>
          </a:solidFill>
          <a:ln w="9525">
            <a:noFill/>
            <a:miter lim="800000"/>
            <a:headEnd/>
            <a:tailEnd/>
          </a:ln>
          <a:effectLst/>
        </p:spPr>
        <p:txBody>
          <a:bodyPr vert="horz" wrap="square" lIns="91440" tIns="45720" rIns="91440" bIns="45720" numCol="1" anchor="t" anchorCtr="0" compatLnSpc="1">
            <a:prstTxWarp prst="textNoShape">
              <a:avLst/>
            </a:prstTxWarp>
          </a:bodyPr>
          <a:lstStyle/>
          <a:p>
            <a:pPr>
              <a:lnSpc>
                <a:spcPts val="1800"/>
              </a:lnSpc>
              <a:buNone/>
            </a:pPr>
            <a:r>
              <a:rPr lang="en-CA" sz="2000" dirty="0">
                <a:latin typeface="Courier New" pitchFamily="49" charset="0"/>
                <a:cs typeface="Courier New" pitchFamily="49" charset="0"/>
              </a:rPr>
              <a:t>void </a:t>
            </a:r>
            <a:r>
              <a:rPr lang="en-CA" sz="2000" dirty="0" err="1" smtClean="0">
                <a:solidFill>
                  <a:srgbClr val="119F33"/>
                </a:solidFill>
                <a:latin typeface="Courier New" pitchFamily="49" charset="0"/>
                <a:cs typeface="Courier New" pitchFamily="49" charset="0"/>
              </a:rPr>
              <a:t>cmp_helper</a:t>
            </a:r>
            <a:r>
              <a:rPr lang="en-CA" sz="2000" dirty="0" smtClean="0">
                <a:latin typeface="Courier New" pitchFamily="49" charset="0"/>
                <a:cs typeface="Courier New" pitchFamily="49" charset="0"/>
              </a:rPr>
              <a:t>(</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result</a:t>
            </a: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array</a:t>
            </a:r>
            <a:r>
              <a:rPr lang="en-CA" sz="2000" dirty="0">
                <a:latin typeface="Courier New" pitchFamily="49" charset="0"/>
                <a:cs typeface="Courier New" pitchFamily="49" charset="0"/>
              </a:rPr>
              <a:t>[],</a:t>
            </a:r>
          </a:p>
          <a:p>
            <a:pPr>
              <a:lnSpc>
                <a:spcPts val="1800"/>
              </a:lnSpc>
              <a:buNone/>
            </a:pPr>
            <a:r>
              <a:rPr lang="en-CA" sz="2000" dirty="0">
                <a:latin typeface="Courier New" pitchFamily="49" charset="0"/>
                <a:cs typeface="Courier New" pitchFamily="49" charset="0"/>
              </a:rPr>
              <a:t>		</a:t>
            </a:r>
            <a:r>
              <a:rPr lang="en-CA" sz="2000" dirty="0" smtClean="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lo</a:t>
            </a: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hi</a:t>
            </a: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target</a:t>
            </a:r>
            <a:r>
              <a:rPr lang="en-CA" sz="2000" dirty="0">
                <a:latin typeface="Courier New" pitchFamily="49" charset="0"/>
                <a:cs typeface="Courier New" pitchFamily="49" charset="0"/>
              </a:rPr>
              <a:t>) {</a:t>
            </a:r>
          </a:p>
          <a:p>
            <a:pPr>
              <a:lnSpc>
                <a:spcPts val="1800"/>
              </a:lnSpc>
              <a:buNone/>
            </a:pPr>
            <a:r>
              <a:rPr lang="en-CA" sz="2000" dirty="0">
                <a:latin typeface="Courier New" pitchFamily="49" charset="0"/>
                <a:cs typeface="Courier New" pitchFamily="49" charset="0"/>
              </a:rPr>
              <a:t>  *result = </a:t>
            </a:r>
            <a:r>
              <a:rPr lang="en-CA" sz="2000" dirty="0" err="1">
                <a:latin typeface="Courier New" pitchFamily="49" charset="0"/>
                <a:cs typeface="Courier New" pitchFamily="49" charset="0"/>
              </a:rPr>
              <a:t>count_matches</a:t>
            </a:r>
            <a:r>
              <a:rPr lang="en-CA" sz="2000" dirty="0">
                <a:latin typeface="Courier New" pitchFamily="49" charset="0"/>
                <a:cs typeface="Courier New" pitchFamily="49" charset="0"/>
              </a:rPr>
              <a:t>(array + lo, hi - lo, target);</a:t>
            </a:r>
          </a:p>
          <a:p>
            <a:pPr>
              <a:lnSpc>
                <a:spcPts val="1800"/>
              </a:lnSpc>
              <a:buNone/>
            </a:pPr>
            <a:r>
              <a:rPr lang="en-CA" sz="2000" dirty="0">
                <a:latin typeface="Courier New" pitchFamily="49" charset="0"/>
                <a:cs typeface="Courier New" pitchFamily="49" charset="0"/>
              </a:rPr>
              <a:t>}</a:t>
            </a:r>
          </a:p>
          <a:p>
            <a:pPr>
              <a:lnSpc>
                <a:spcPts val="1800"/>
              </a:lnSpc>
              <a:buNone/>
            </a:pPr>
            <a:endParaRPr lang="en-CA" sz="2000" dirty="0" smtClean="0">
              <a:latin typeface="Courier New" pitchFamily="49" charset="0"/>
              <a:cs typeface="Courier New" pitchFamily="49" charset="0"/>
            </a:endParaRPr>
          </a:p>
          <a:p>
            <a:pPr>
              <a:lnSpc>
                <a:spcPts val="1800"/>
              </a:lnSpc>
              <a:buNone/>
            </a:pPr>
            <a:r>
              <a:rPr lang="en-CA" sz="2000" dirty="0" err="1" smtClean="0">
                <a:solidFill>
                  <a:schemeClr val="bg1">
                    <a:lumMod val="50000"/>
                  </a:schemeClr>
                </a:solidFill>
                <a:latin typeface="Courier New" pitchFamily="49" charset="0"/>
                <a:cs typeface="Courier New" pitchFamily="49" charset="0"/>
              </a:rPr>
              <a:t>int</a:t>
            </a:r>
            <a:r>
              <a:rPr lang="en-CA" sz="2000" dirty="0" smtClean="0">
                <a:solidFill>
                  <a:schemeClr val="bg1">
                    <a:lumMod val="50000"/>
                  </a:schemeClr>
                </a:solidFill>
                <a:latin typeface="Courier New" pitchFamily="49" charset="0"/>
                <a:cs typeface="Courier New" pitchFamily="49" charset="0"/>
              </a:rPr>
              <a:t> </a:t>
            </a:r>
            <a:r>
              <a:rPr lang="en-CA" sz="2000" dirty="0" err="1" smtClean="0">
                <a:solidFill>
                  <a:schemeClr val="bg1">
                    <a:lumMod val="50000"/>
                  </a:schemeClr>
                </a:solidFill>
                <a:latin typeface="Courier New" pitchFamily="49" charset="0"/>
                <a:cs typeface="Courier New" pitchFamily="49" charset="0"/>
              </a:rPr>
              <a:t>cm_parallel</a:t>
            </a:r>
            <a:r>
              <a:rPr lang="en-CA" sz="2000" dirty="0" smtClean="0">
                <a:solidFill>
                  <a:schemeClr val="bg1">
                    <a:lumMod val="50000"/>
                  </a:schemeClr>
                </a:solidFill>
                <a:latin typeface="Courier New" pitchFamily="49" charset="0"/>
                <a:cs typeface="Courier New" pitchFamily="49" charset="0"/>
              </a:rPr>
              <a:t>(</a:t>
            </a:r>
            <a:r>
              <a:rPr lang="en-CA" sz="2000" dirty="0" err="1" smtClean="0">
                <a:solidFill>
                  <a:schemeClr val="bg1">
                    <a:lumMod val="50000"/>
                  </a:schemeClr>
                </a:solidFill>
                <a:latin typeface="Courier New" pitchFamily="49" charset="0"/>
                <a:cs typeface="Courier New" pitchFamily="49" charset="0"/>
              </a:rPr>
              <a:t>int</a:t>
            </a:r>
            <a:r>
              <a:rPr lang="en-CA" sz="2000" dirty="0" smtClean="0">
                <a:solidFill>
                  <a:schemeClr val="bg1">
                    <a:lumMod val="50000"/>
                  </a:schemeClr>
                </a:solidFill>
                <a:latin typeface="Courier New" pitchFamily="49" charset="0"/>
                <a:cs typeface="Courier New" pitchFamily="49" charset="0"/>
              </a:rPr>
              <a:t> </a:t>
            </a:r>
            <a:r>
              <a:rPr lang="en-CA" sz="2000" dirty="0">
                <a:solidFill>
                  <a:schemeClr val="bg1">
                    <a:lumMod val="50000"/>
                  </a:schemeClr>
                </a:solidFill>
                <a:latin typeface="Courier New" pitchFamily="49" charset="0"/>
                <a:cs typeface="Courier New" pitchFamily="49" charset="0"/>
              </a:rPr>
              <a:t>array[], </a:t>
            </a:r>
            <a:r>
              <a:rPr lang="en-CA" sz="2000" dirty="0" err="1" smtClean="0">
                <a:solidFill>
                  <a:schemeClr val="bg1">
                    <a:lumMod val="50000"/>
                  </a:schemeClr>
                </a:solidFill>
                <a:latin typeface="Courier New" pitchFamily="49" charset="0"/>
                <a:cs typeface="Courier New" pitchFamily="49" charset="0"/>
              </a:rPr>
              <a:t>int</a:t>
            </a:r>
            <a:r>
              <a:rPr lang="en-CA" sz="2000" dirty="0" smtClean="0">
                <a:solidFill>
                  <a:schemeClr val="bg1">
                    <a:lumMod val="50000"/>
                  </a:schemeClr>
                </a:solidFill>
                <a:latin typeface="Courier New" pitchFamily="49" charset="0"/>
                <a:cs typeface="Courier New" pitchFamily="49" charset="0"/>
              </a:rPr>
              <a:t> </a:t>
            </a:r>
            <a:r>
              <a:rPr lang="en-CA" sz="2000" dirty="0" err="1">
                <a:solidFill>
                  <a:schemeClr val="bg1">
                    <a:lumMod val="50000"/>
                  </a:schemeClr>
                </a:solidFill>
                <a:latin typeface="Courier New" pitchFamily="49" charset="0"/>
                <a:cs typeface="Courier New" pitchFamily="49" charset="0"/>
              </a:rPr>
              <a:t>len</a:t>
            </a:r>
            <a:r>
              <a:rPr lang="en-CA" sz="2000" dirty="0">
                <a:solidFill>
                  <a:schemeClr val="bg1">
                    <a:lumMod val="50000"/>
                  </a:schemeClr>
                </a:solidFill>
                <a:latin typeface="Courier New" pitchFamily="49" charset="0"/>
                <a:cs typeface="Courier New" pitchFamily="49" charset="0"/>
              </a:rPr>
              <a:t>, </a:t>
            </a:r>
            <a:r>
              <a:rPr lang="en-CA" sz="2000" dirty="0" err="1" smtClean="0">
                <a:solidFill>
                  <a:schemeClr val="bg1">
                    <a:lumMod val="50000"/>
                  </a:schemeClr>
                </a:solidFill>
                <a:latin typeface="Courier New" pitchFamily="49" charset="0"/>
                <a:cs typeface="Courier New" pitchFamily="49" charset="0"/>
              </a:rPr>
              <a:t>int</a:t>
            </a:r>
            <a:r>
              <a:rPr lang="en-CA" sz="2000" dirty="0" smtClean="0">
                <a:solidFill>
                  <a:schemeClr val="bg1">
                    <a:lumMod val="50000"/>
                  </a:schemeClr>
                </a:solidFill>
                <a:latin typeface="Courier New" pitchFamily="49" charset="0"/>
                <a:cs typeface="Courier New" pitchFamily="49" charset="0"/>
              </a:rPr>
              <a:t> </a:t>
            </a:r>
            <a:r>
              <a:rPr lang="en-CA" sz="2000" dirty="0">
                <a:solidFill>
                  <a:schemeClr val="bg1">
                    <a:lumMod val="50000"/>
                  </a:schemeClr>
                </a:solidFill>
                <a:latin typeface="Courier New" pitchFamily="49" charset="0"/>
                <a:cs typeface="Courier New" pitchFamily="49" charset="0"/>
              </a:rPr>
              <a:t>target) {</a:t>
            </a:r>
          </a:p>
          <a:p>
            <a:pPr>
              <a:lnSpc>
                <a:spcPts val="1800"/>
              </a:lnSpc>
              <a:buNone/>
            </a:pPr>
            <a:r>
              <a:rPr lang="en-CA" sz="2000" dirty="0" smtClean="0">
                <a:solidFill>
                  <a:schemeClr val="bg1">
                    <a:lumMod val="50000"/>
                  </a:schemeClr>
                </a:solidFill>
                <a:latin typeface="Courier New" pitchFamily="49" charset="0"/>
                <a:cs typeface="Courier New" pitchFamily="49" charset="0"/>
              </a:rPr>
              <a:t>  </a:t>
            </a:r>
            <a:r>
              <a:rPr lang="en-CA" sz="2000" dirty="0" err="1" smtClean="0">
                <a:solidFill>
                  <a:schemeClr val="bg1">
                    <a:lumMod val="50000"/>
                  </a:schemeClr>
                </a:solidFill>
                <a:latin typeface="Courier New" pitchFamily="49" charset="0"/>
                <a:cs typeface="Courier New" pitchFamily="49" charset="0"/>
              </a:rPr>
              <a:t>int</a:t>
            </a:r>
            <a:r>
              <a:rPr lang="en-CA" sz="2000" dirty="0" smtClean="0">
                <a:solidFill>
                  <a:schemeClr val="bg1">
                    <a:lumMod val="50000"/>
                  </a:schemeClr>
                </a:solidFill>
                <a:latin typeface="Courier New" pitchFamily="49" charset="0"/>
                <a:cs typeface="Courier New" pitchFamily="49" charset="0"/>
              </a:rPr>
              <a:t> </a:t>
            </a:r>
            <a:r>
              <a:rPr lang="en-CA" sz="2000" dirty="0" err="1" smtClean="0">
                <a:solidFill>
                  <a:schemeClr val="bg1">
                    <a:lumMod val="50000"/>
                  </a:schemeClr>
                </a:solidFill>
                <a:latin typeface="Courier New" pitchFamily="49" charset="0"/>
                <a:cs typeface="Courier New" pitchFamily="49" charset="0"/>
              </a:rPr>
              <a:t>divs</a:t>
            </a:r>
            <a:r>
              <a:rPr lang="en-CA" sz="2000" dirty="0" smtClean="0">
                <a:solidFill>
                  <a:schemeClr val="bg1">
                    <a:lumMod val="50000"/>
                  </a:schemeClr>
                </a:solidFill>
                <a:latin typeface="Courier New" pitchFamily="49" charset="0"/>
                <a:cs typeface="Courier New" pitchFamily="49" charset="0"/>
              </a:rPr>
              <a:t> = </a:t>
            </a:r>
            <a:r>
              <a:rPr lang="en-CA" sz="2000" dirty="0" err="1" smtClean="0">
                <a:solidFill>
                  <a:schemeClr val="bg1">
                    <a:lumMod val="50000"/>
                  </a:schemeClr>
                </a:solidFill>
                <a:latin typeface="Courier New" pitchFamily="49" charset="0"/>
                <a:cs typeface="Courier New" pitchFamily="49" charset="0"/>
              </a:rPr>
              <a:t>len</a:t>
            </a:r>
            <a:r>
              <a:rPr lang="en-CA" sz="2000" dirty="0" smtClean="0">
                <a:solidFill>
                  <a:schemeClr val="bg1">
                    <a:lumMod val="50000"/>
                  </a:schemeClr>
                </a:solidFill>
                <a:latin typeface="Courier New" pitchFamily="49" charset="0"/>
                <a:cs typeface="Courier New" pitchFamily="49" charset="0"/>
              </a:rPr>
              <a:t>;</a:t>
            </a:r>
            <a:endParaRPr lang="en-CA" sz="2000" dirty="0">
              <a:solidFill>
                <a:schemeClr val="bg1">
                  <a:lumMod val="50000"/>
                </a:schemeClr>
              </a:solidFill>
              <a:latin typeface="Courier New" pitchFamily="49" charset="0"/>
              <a:cs typeface="Courier New" pitchFamily="49" charset="0"/>
            </a:endParaRPr>
          </a:p>
          <a:p>
            <a:pPr>
              <a:lnSpc>
                <a:spcPts val="1800"/>
              </a:lnSpc>
              <a:buNone/>
            </a:pPr>
            <a:endParaRPr lang="en-CA" sz="2000" dirty="0">
              <a:solidFill>
                <a:schemeClr val="bg1">
                  <a:lumMod val="50000"/>
                </a:schemeClr>
              </a:solidFill>
              <a:latin typeface="Courier New" pitchFamily="49" charset="0"/>
              <a:cs typeface="Courier New" pitchFamily="49" charset="0"/>
            </a:endParaRPr>
          </a:p>
          <a:p>
            <a:pPr>
              <a:lnSpc>
                <a:spcPts val="1800"/>
              </a:lnSpc>
              <a:buNone/>
            </a:pPr>
            <a:r>
              <a:rPr lang="en-CA" sz="2000" dirty="0" smtClean="0">
                <a:solidFill>
                  <a:schemeClr val="bg1">
                    <a:lumMod val="50000"/>
                  </a:schemeClr>
                </a:solidFill>
                <a:latin typeface="Courier New" pitchFamily="49" charset="0"/>
                <a:cs typeface="Courier New" pitchFamily="49" charset="0"/>
              </a:rPr>
              <a:t>  </a:t>
            </a:r>
            <a:r>
              <a:rPr lang="en-CA" sz="2000" dirty="0" err="1" smtClean="0">
                <a:solidFill>
                  <a:schemeClr val="bg1">
                    <a:lumMod val="50000"/>
                  </a:schemeClr>
                </a:solidFill>
                <a:latin typeface="Courier New" pitchFamily="49" charset="0"/>
                <a:cs typeface="Courier New" pitchFamily="49" charset="0"/>
              </a:rPr>
              <a:t>std</a:t>
            </a:r>
            <a:r>
              <a:rPr lang="en-CA" sz="2000" dirty="0">
                <a:solidFill>
                  <a:schemeClr val="bg1">
                    <a:lumMod val="50000"/>
                  </a:schemeClr>
                </a:solidFill>
                <a:latin typeface="Courier New" pitchFamily="49" charset="0"/>
                <a:cs typeface="Courier New" pitchFamily="49" charset="0"/>
              </a:rPr>
              <a:t>::thread </a:t>
            </a:r>
            <a:r>
              <a:rPr lang="en-CA" sz="2000" dirty="0" smtClean="0">
                <a:solidFill>
                  <a:schemeClr val="bg1">
                    <a:lumMod val="50000"/>
                  </a:schemeClr>
                </a:solidFill>
                <a:latin typeface="Courier New" pitchFamily="49" charset="0"/>
                <a:cs typeface="Courier New" pitchFamily="49" charset="0"/>
              </a:rPr>
              <a:t>workers[</a:t>
            </a:r>
            <a:r>
              <a:rPr lang="en-CA" sz="2000" dirty="0" err="1" smtClean="0">
                <a:solidFill>
                  <a:schemeClr val="bg1">
                    <a:lumMod val="50000"/>
                  </a:schemeClr>
                </a:solidFill>
                <a:latin typeface="Courier New" pitchFamily="49" charset="0"/>
                <a:cs typeface="Courier New" pitchFamily="49" charset="0"/>
              </a:rPr>
              <a:t>divs</a:t>
            </a:r>
            <a:r>
              <a:rPr lang="en-CA" sz="2000" dirty="0" smtClean="0">
                <a:solidFill>
                  <a:schemeClr val="bg1">
                    <a:lumMod val="50000"/>
                  </a:schemeClr>
                </a:solidFill>
                <a:latin typeface="Courier New" pitchFamily="49" charset="0"/>
                <a:cs typeface="Courier New" pitchFamily="49" charset="0"/>
              </a:rPr>
              <a:t>]; </a:t>
            </a:r>
            <a:endParaRPr lang="en-CA" sz="2000" dirty="0">
              <a:solidFill>
                <a:schemeClr val="bg1">
                  <a:lumMod val="50000"/>
                </a:schemeClr>
              </a:solidFill>
              <a:latin typeface="Courier New" pitchFamily="49" charset="0"/>
              <a:cs typeface="Courier New" pitchFamily="49" charset="0"/>
            </a:endParaRPr>
          </a:p>
          <a:p>
            <a:pPr>
              <a:lnSpc>
                <a:spcPts val="1800"/>
              </a:lnSpc>
              <a:buNone/>
            </a:pPr>
            <a:r>
              <a:rPr lang="en-CA" sz="2000" dirty="0">
                <a:solidFill>
                  <a:schemeClr val="bg1">
                    <a:lumMod val="50000"/>
                  </a:schemeClr>
                </a:solidFill>
                <a:latin typeface="Courier New" pitchFamily="49" charset="0"/>
                <a:cs typeface="Courier New" pitchFamily="49" charset="0"/>
              </a:rPr>
              <a:t>  </a:t>
            </a:r>
            <a:r>
              <a:rPr lang="en-CA" sz="2000" dirty="0" err="1" smtClean="0">
                <a:solidFill>
                  <a:schemeClr val="bg1">
                    <a:lumMod val="50000"/>
                  </a:schemeClr>
                </a:solidFill>
                <a:latin typeface="Courier New" pitchFamily="49" charset="0"/>
                <a:cs typeface="Courier New" pitchFamily="49" charset="0"/>
              </a:rPr>
              <a:t>int</a:t>
            </a:r>
            <a:r>
              <a:rPr lang="en-CA" sz="2000" dirty="0" smtClean="0">
                <a:solidFill>
                  <a:schemeClr val="bg1">
                    <a:lumMod val="50000"/>
                  </a:schemeClr>
                </a:solidFill>
                <a:latin typeface="Courier New" pitchFamily="49" charset="0"/>
                <a:cs typeface="Courier New" pitchFamily="49" charset="0"/>
              </a:rPr>
              <a:t> results[</a:t>
            </a:r>
            <a:r>
              <a:rPr lang="en-CA" sz="2000" dirty="0" err="1" smtClean="0">
                <a:solidFill>
                  <a:schemeClr val="bg1">
                    <a:lumMod val="50000"/>
                  </a:schemeClr>
                </a:solidFill>
                <a:latin typeface="Courier New" pitchFamily="49" charset="0"/>
                <a:cs typeface="Courier New" pitchFamily="49" charset="0"/>
              </a:rPr>
              <a:t>divs</a:t>
            </a:r>
            <a:r>
              <a:rPr lang="en-CA" sz="2000" dirty="0" smtClean="0">
                <a:solidFill>
                  <a:schemeClr val="bg1">
                    <a:lumMod val="50000"/>
                  </a:schemeClr>
                </a:solidFill>
                <a:latin typeface="Courier New" pitchFamily="49" charset="0"/>
                <a:cs typeface="Courier New" pitchFamily="49" charset="0"/>
              </a:rPr>
              <a:t>];</a:t>
            </a:r>
            <a:endParaRPr lang="en-CA" sz="2000" dirty="0">
              <a:solidFill>
                <a:schemeClr val="bg1">
                  <a:lumMod val="50000"/>
                </a:schemeClr>
              </a:solidFill>
              <a:latin typeface="Courier New" pitchFamily="49" charset="0"/>
              <a:cs typeface="Courier New" pitchFamily="49" charset="0"/>
            </a:endParaRPr>
          </a:p>
          <a:p>
            <a:pPr>
              <a:lnSpc>
                <a:spcPts val="1800"/>
              </a:lnSpc>
              <a:buNone/>
            </a:pPr>
            <a:r>
              <a:rPr lang="en-CA" sz="2000" dirty="0">
                <a:solidFill>
                  <a:schemeClr val="bg1">
                    <a:lumMod val="50000"/>
                  </a:schemeClr>
                </a:solidFill>
                <a:latin typeface="Courier New" pitchFamily="49" charset="0"/>
                <a:cs typeface="Courier New" pitchFamily="49" charset="0"/>
              </a:rPr>
              <a:t>  for (</a:t>
            </a:r>
            <a:r>
              <a:rPr lang="en-CA" sz="2000" dirty="0" err="1">
                <a:solidFill>
                  <a:schemeClr val="bg1">
                    <a:lumMod val="50000"/>
                  </a:schemeClr>
                </a:solidFill>
                <a:latin typeface="Courier New" pitchFamily="49" charset="0"/>
                <a:cs typeface="Courier New" pitchFamily="49" charset="0"/>
              </a:rPr>
              <a:t>int</a:t>
            </a:r>
            <a:r>
              <a:rPr lang="en-CA" sz="2000" dirty="0">
                <a:solidFill>
                  <a:schemeClr val="bg1">
                    <a:lumMod val="50000"/>
                  </a:schemeClr>
                </a:solidFill>
                <a:latin typeface="Courier New" pitchFamily="49" charset="0"/>
                <a:cs typeface="Courier New" pitchFamily="49" charset="0"/>
              </a:rPr>
              <a:t> d = 0; d &lt; </a:t>
            </a:r>
            <a:r>
              <a:rPr lang="en-CA" sz="2000" dirty="0" err="1" smtClean="0">
                <a:solidFill>
                  <a:schemeClr val="bg1">
                    <a:lumMod val="50000"/>
                  </a:schemeClr>
                </a:solidFill>
                <a:latin typeface="Courier New" pitchFamily="49" charset="0"/>
                <a:cs typeface="Courier New" pitchFamily="49" charset="0"/>
              </a:rPr>
              <a:t>divs</a:t>
            </a:r>
            <a:r>
              <a:rPr lang="en-CA" sz="2000" dirty="0" smtClean="0">
                <a:solidFill>
                  <a:schemeClr val="bg1">
                    <a:lumMod val="50000"/>
                  </a:schemeClr>
                </a:solidFill>
                <a:latin typeface="Courier New" pitchFamily="49" charset="0"/>
                <a:cs typeface="Courier New" pitchFamily="49" charset="0"/>
              </a:rPr>
              <a:t>; </a:t>
            </a:r>
            <a:r>
              <a:rPr lang="en-CA" sz="2000" dirty="0">
                <a:solidFill>
                  <a:schemeClr val="bg1">
                    <a:lumMod val="50000"/>
                  </a:schemeClr>
                </a:solidFill>
                <a:latin typeface="Courier New" pitchFamily="49" charset="0"/>
                <a:cs typeface="Courier New" pitchFamily="49" charset="0"/>
              </a:rPr>
              <a:t>d</a:t>
            </a:r>
            <a:r>
              <a:rPr lang="en-CA" sz="2000" dirty="0" smtClean="0">
                <a:solidFill>
                  <a:schemeClr val="bg1">
                    <a:lumMod val="50000"/>
                  </a:schemeClr>
                </a:solidFill>
                <a:latin typeface="Courier New" pitchFamily="49" charset="0"/>
                <a:cs typeface="Courier New" pitchFamily="49" charset="0"/>
              </a:rPr>
              <a:t>++)</a:t>
            </a:r>
          </a:p>
          <a:p>
            <a:pPr>
              <a:lnSpc>
                <a:spcPts val="1800"/>
              </a:lnSpc>
              <a:buNone/>
            </a:pPr>
            <a:r>
              <a:rPr lang="en-CA" sz="2000" dirty="0" smtClean="0">
                <a:solidFill>
                  <a:schemeClr val="bg1">
                    <a:lumMod val="50000"/>
                  </a:schemeClr>
                </a:solidFill>
                <a:latin typeface="Courier New" pitchFamily="49" charset="0"/>
                <a:cs typeface="Courier New" pitchFamily="49" charset="0"/>
              </a:rPr>
              <a:t>    workers[d</a:t>
            </a:r>
            <a:r>
              <a:rPr lang="en-CA" sz="2000" dirty="0">
                <a:solidFill>
                  <a:schemeClr val="bg1">
                    <a:lumMod val="50000"/>
                  </a:schemeClr>
                </a:solidFill>
                <a:latin typeface="Courier New" pitchFamily="49" charset="0"/>
                <a:cs typeface="Courier New" pitchFamily="49" charset="0"/>
              </a:rPr>
              <a:t>] = </a:t>
            </a:r>
            <a:r>
              <a:rPr lang="en-CA" sz="2000" dirty="0" err="1" smtClean="0">
                <a:solidFill>
                  <a:schemeClr val="bg1">
                    <a:lumMod val="50000"/>
                  </a:schemeClr>
                </a:solidFill>
                <a:latin typeface="Courier New" pitchFamily="49" charset="0"/>
                <a:cs typeface="Courier New" pitchFamily="49" charset="0"/>
              </a:rPr>
              <a:t>std</a:t>
            </a:r>
            <a:r>
              <a:rPr lang="en-CA" sz="2000" dirty="0">
                <a:solidFill>
                  <a:schemeClr val="bg1">
                    <a:lumMod val="50000"/>
                  </a:schemeClr>
                </a:solidFill>
                <a:latin typeface="Courier New" pitchFamily="49" charset="0"/>
                <a:cs typeface="Courier New" pitchFamily="49" charset="0"/>
              </a:rPr>
              <a:t>::thread</a:t>
            </a:r>
            <a:r>
              <a:rPr lang="en-CA" sz="2000" dirty="0" smtClean="0">
                <a:solidFill>
                  <a:schemeClr val="bg1">
                    <a:lumMod val="50000"/>
                  </a:schemeClr>
                </a:solidFill>
                <a:latin typeface="Courier New" pitchFamily="49" charset="0"/>
                <a:cs typeface="Courier New" pitchFamily="49" charset="0"/>
              </a:rPr>
              <a:t>(&amp;</a:t>
            </a:r>
            <a:r>
              <a:rPr lang="en-CA" sz="2000" dirty="0" err="1" smtClean="0">
                <a:solidFill>
                  <a:schemeClr val="bg1">
                    <a:lumMod val="50000"/>
                  </a:schemeClr>
                </a:solidFill>
                <a:latin typeface="Courier New" pitchFamily="49" charset="0"/>
                <a:cs typeface="Courier New" pitchFamily="49" charset="0"/>
              </a:rPr>
              <a:t>cmp_helper</a:t>
            </a:r>
            <a:r>
              <a:rPr lang="en-CA" sz="2000" dirty="0" smtClean="0">
                <a:solidFill>
                  <a:schemeClr val="bg1">
                    <a:lumMod val="50000"/>
                  </a:schemeClr>
                </a:solidFill>
                <a:latin typeface="Courier New" pitchFamily="49" charset="0"/>
                <a:cs typeface="Courier New" pitchFamily="49" charset="0"/>
              </a:rPr>
              <a:t>,</a:t>
            </a:r>
            <a:br>
              <a:rPr lang="en-CA" sz="2000" dirty="0" smtClean="0">
                <a:solidFill>
                  <a:schemeClr val="bg1">
                    <a:lumMod val="50000"/>
                  </a:schemeClr>
                </a:solidFill>
                <a:latin typeface="Courier New" pitchFamily="49" charset="0"/>
                <a:cs typeface="Courier New" pitchFamily="49" charset="0"/>
              </a:rPr>
            </a:br>
            <a:r>
              <a:rPr lang="en-CA" sz="2000" dirty="0" smtClean="0">
                <a:solidFill>
                  <a:schemeClr val="bg1">
                    <a:lumMod val="50000"/>
                  </a:schemeClr>
                </a:solidFill>
                <a:latin typeface="Courier New" pitchFamily="49" charset="0"/>
                <a:cs typeface="Courier New" pitchFamily="49" charset="0"/>
              </a:rPr>
              <a:t>      &amp;</a:t>
            </a:r>
            <a:r>
              <a:rPr lang="en-CA" sz="2000" dirty="0">
                <a:solidFill>
                  <a:schemeClr val="bg1">
                    <a:lumMod val="50000"/>
                  </a:schemeClr>
                </a:solidFill>
                <a:latin typeface="Courier New" pitchFamily="49" charset="0"/>
                <a:cs typeface="Courier New" pitchFamily="49" charset="0"/>
              </a:rPr>
              <a:t>results[d], array, </a:t>
            </a:r>
            <a:r>
              <a:rPr lang="en-CA" sz="2000" dirty="0" smtClean="0">
                <a:solidFill>
                  <a:schemeClr val="bg1">
                    <a:lumMod val="50000"/>
                  </a:schemeClr>
                </a:solidFill>
                <a:latin typeface="Courier New" pitchFamily="49" charset="0"/>
                <a:cs typeface="Courier New" pitchFamily="49" charset="0"/>
              </a:rPr>
              <a:t>(</a:t>
            </a:r>
            <a:r>
              <a:rPr lang="en-CA" sz="2000" dirty="0">
                <a:solidFill>
                  <a:schemeClr val="bg1">
                    <a:lumMod val="50000"/>
                  </a:schemeClr>
                </a:solidFill>
                <a:latin typeface="Courier New" pitchFamily="49" charset="0"/>
                <a:cs typeface="Courier New" pitchFamily="49" charset="0"/>
              </a:rPr>
              <a:t>d*</a:t>
            </a:r>
            <a:r>
              <a:rPr lang="en-CA" sz="2000" dirty="0" err="1">
                <a:solidFill>
                  <a:schemeClr val="bg1">
                    <a:lumMod val="50000"/>
                  </a:schemeClr>
                </a:solidFill>
                <a:latin typeface="Courier New" pitchFamily="49" charset="0"/>
                <a:cs typeface="Courier New" pitchFamily="49" charset="0"/>
              </a:rPr>
              <a:t>len</a:t>
            </a:r>
            <a:r>
              <a:rPr lang="en-CA" sz="2000" dirty="0">
                <a:solidFill>
                  <a:schemeClr val="bg1">
                    <a:lumMod val="50000"/>
                  </a:schemeClr>
                </a:solidFill>
                <a:latin typeface="Courier New" pitchFamily="49" charset="0"/>
                <a:cs typeface="Courier New" pitchFamily="49" charset="0"/>
              </a:rPr>
              <a:t>)/divisions, </a:t>
            </a:r>
            <a:r>
              <a:rPr lang="en-CA" sz="2000" dirty="0" smtClean="0">
                <a:solidFill>
                  <a:schemeClr val="bg1">
                    <a:lumMod val="50000"/>
                  </a:schemeClr>
                </a:solidFill>
                <a:latin typeface="Courier New" pitchFamily="49" charset="0"/>
                <a:cs typeface="Courier New" pitchFamily="49" charset="0"/>
              </a:rPr>
              <a:t/>
            </a:r>
            <a:br>
              <a:rPr lang="en-CA" sz="2000" dirty="0" smtClean="0">
                <a:solidFill>
                  <a:schemeClr val="bg1">
                    <a:lumMod val="50000"/>
                  </a:schemeClr>
                </a:solidFill>
                <a:latin typeface="Courier New" pitchFamily="49" charset="0"/>
                <a:cs typeface="Courier New" pitchFamily="49" charset="0"/>
              </a:rPr>
            </a:br>
            <a:r>
              <a:rPr lang="en-CA" sz="2000" dirty="0" smtClean="0">
                <a:solidFill>
                  <a:schemeClr val="bg1">
                    <a:lumMod val="50000"/>
                  </a:schemeClr>
                </a:solidFill>
                <a:latin typeface="Courier New" pitchFamily="49" charset="0"/>
                <a:cs typeface="Courier New" pitchFamily="49" charset="0"/>
              </a:rPr>
              <a:t>      ((</a:t>
            </a:r>
            <a:r>
              <a:rPr lang="en-CA" sz="2000" dirty="0">
                <a:solidFill>
                  <a:schemeClr val="bg1">
                    <a:lumMod val="50000"/>
                  </a:schemeClr>
                </a:solidFill>
                <a:latin typeface="Courier New" pitchFamily="49" charset="0"/>
                <a:cs typeface="Courier New" pitchFamily="49" charset="0"/>
              </a:rPr>
              <a:t>d+1)*</a:t>
            </a:r>
            <a:r>
              <a:rPr lang="en-CA" sz="2000" dirty="0" err="1">
                <a:solidFill>
                  <a:schemeClr val="bg1">
                    <a:lumMod val="50000"/>
                  </a:schemeClr>
                </a:solidFill>
                <a:latin typeface="Courier New" pitchFamily="49" charset="0"/>
                <a:cs typeface="Courier New" pitchFamily="49" charset="0"/>
              </a:rPr>
              <a:t>len</a:t>
            </a:r>
            <a:r>
              <a:rPr lang="en-CA" sz="2000" dirty="0">
                <a:solidFill>
                  <a:schemeClr val="bg1">
                    <a:lumMod val="50000"/>
                  </a:schemeClr>
                </a:solidFill>
                <a:latin typeface="Courier New" pitchFamily="49" charset="0"/>
                <a:cs typeface="Courier New" pitchFamily="49" charset="0"/>
              </a:rPr>
              <a:t>)/divisions, target</a:t>
            </a:r>
            <a:r>
              <a:rPr lang="en-CA" sz="2000" dirty="0" smtClean="0">
                <a:solidFill>
                  <a:schemeClr val="bg1">
                    <a:lumMod val="50000"/>
                  </a:schemeClr>
                </a:solidFill>
                <a:latin typeface="Courier New" pitchFamily="49" charset="0"/>
                <a:cs typeface="Courier New" pitchFamily="49" charset="0"/>
              </a:rPr>
              <a:t>);</a:t>
            </a:r>
          </a:p>
          <a:p>
            <a:pPr>
              <a:lnSpc>
                <a:spcPts val="1800"/>
              </a:lnSpc>
              <a:buNone/>
            </a:pPr>
            <a:endParaRPr lang="en-CA" sz="2000" dirty="0">
              <a:solidFill>
                <a:schemeClr val="bg1">
                  <a:lumMod val="50000"/>
                </a:schemeClr>
              </a:solidFill>
              <a:latin typeface="Courier New" pitchFamily="49" charset="0"/>
              <a:cs typeface="Courier New" pitchFamily="49" charset="0"/>
            </a:endParaRPr>
          </a:p>
          <a:p>
            <a:pPr>
              <a:lnSpc>
                <a:spcPts val="1800"/>
              </a:lnSpc>
              <a:buNone/>
            </a:pPr>
            <a:r>
              <a:rPr lang="en-CA" sz="2000" dirty="0">
                <a:solidFill>
                  <a:schemeClr val="bg1">
                    <a:lumMod val="50000"/>
                  </a:schemeClr>
                </a:solidFill>
                <a:latin typeface="Courier New" pitchFamily="49" charset="0"/>
                <a:cs typeface="Courier New" pitchFamily="49" charset="0"/>
              </a:rPr>
              <a:t>  </a:t>
            </a:r>
            <a:r>
              <a:rPr lang="en-CA" sz="2000" dirty="0" err="1" smtClean="0">
                <a:solidFill>
                  <a:schemeClr val="bg1">
                    <a:lumMod val="50000"/>
                  </a:schemeClr>
                </a:solidFill>
                <a:latin typeface="Courier New" pitchFamily="49" charset="0"/>
                <a:cs typeface="Courier New" pitchFamily="49" charset="0"/>
              </a:rPr>
              <a:t>int</a:t>
            </a:r>
            <a:r>
              <a:rPr lang="en-CA" sz="2000" dirty="0" smtClean="0">
                <a:solidFill>
                  <a:schemeClr val="bg1">
                    <a:lumMod val="50000"/>
                  </a:schemeClr>
                </a:solidFill>
                <a:latin typeface="Courier New" pitchFamily="49" charset="0"/>
                <a:cs typeface="Courier New" pitchFamily="49" charset="0"/>
              </a:rPr>
              <a:t> </a:t>
            </a:r>
            <a:r>
              <a:rPr lang="en-CA" sz="2000" dirty="0">
                <a:solidFill>
                  <a:schemeClr val="bg1">
                    <a:lumMod val="50000"/>
                  </a:schemeClr>
                </a:solidFill>
                <a:latin typeface="Courier New" pitchFamily="49" charset="0"/>
                <a:cs typeface="Courier New" pitchFamily="49" charset="0"/>
              </a:rPr>
              <a:t>matches = 0;</a:t>
            </a:r>
          </a:p>
          <a:p>
            <a:pPr>
              <a:lnSpc>
                <a:spcPts val="1800"/>
              </a:lnSpc>
              <a:buNone/>
            </a:pPr>
            <a:r>
              <a:rPr lang="en-CA" sz="2000" dirty="0">
                <a:solidFill>
                  <a:schemeClr val="bg1">
                    <a:lumMod val="50000"/>
                  </a:schemeClr>
                </a:solidFill>
                <a:latin typeface="Courier New" pitchFamily="49" charset="0"/>
                <a:cs typeface="Courier New" pitchFamily="49" charset="0"/>
              </a:rPr>
              <a:t>  for (</a:t>
            </a:r>
            <a:r>
              <a:rPr lang="en-CA" sz="2000" dirty="0" err="1">
                <a:solidFill>
                  <a:schemeClr val="bg1">
                    <a:lumMod val="50000"/>
                  </a:schemeClr>
                </a:solidFill>
                <a:latin typeface="Courier New" pitchFamily="49" charset="0"/>
                <a:cs typeface="Courier New" pitchFamily="49" charset="0"/>
              </a:rPr>
              <a:t>int</a:t>
            </a:r>
            <a:r>
              <a:rPr lang="en-CA" sz="2000" dirty="0">
                <a:solidFill>
                  <a:schemeClr val="bg1">
                    <a:lumMod val="50000"/>
                  </a:schemeClr>
                </a:solidFill>
                <a:latin typeface="Courier New" pitchFamily="49" charset="0"/>
                <a:cs typeface="Courier New" pitchFamily="49" charset="0"/>
              </a:rPr>
              <a:t> d = 0; d &lt; </a:t>
            </a:r>
            <a:r>
              <a:rPr lang="en-CA" sz="2000" dirty="0" err="1" smtClean="0">
                <a:solidFill>
                  <a:schemeClr val="bg1">
                    <a:lumMod val="50000"/>
                  </a:schemeClr>
                </a:solidFill>
                <a:latin typeface="Courier New" pitchFamily="49" charset="0"/>
                <a:cs typeface="Courier New" pitchFamily="49" charset="0"/>
              </a:rPr>
              <a:t>divs</a:t>
            </a:r>
            <a:r>
              <a:rPr lang="en-CA" sz="2000" dirty="0" smtClean="0">
                <a:solidFill>
                  <a:schemeClr val="bg1">
                    <a:lumMod val="50000"/>
                  </a:schemeClr>
                </a:solidFill>
                <a:latin typeface="Courier New" pitchFamily="49" charset="0"/>
                <a:cs typeface="Courier New" pitchFamily="49" charset="0"/>
              </a:rPr>
              <a:t>; </a:t>
            </a:r>
            <a:r>
              <a:rPr lang="en-CA" sz="2000" dirty="0">
                <a:solidFill>
                  <a:schemeClr val="bg1">
                    <a:lumMod val="50000"/>
                  </a:schemeClr>
                </a:solidFill>
                <a:latin typeface="Courier New" pitchFamily="49" charset="0"/>
                <a:cs typeface="Courier New" pitchFamily="49" charset="0"/>
              </a:rPr>
              <a:t>d</a:t>
            </a:r>
            <a:r>
              <a:rPr lang="en-CA" sz="2000" dirty="0" smtClean="0">
                <a:solidFill>
                  <a:schemeClr val="bg1">
                    <a:lumMod val="50000"/>
                  </a:schemeClr>
                </a:solidFill>
                <a:latin typeface="Courier New" pitchFamily="49" charset="0"/>
                <a:cs typeface="Courier New" pitchFamily="49" charset="0"/>
              </a:rPr>
              <a:t>++)</a:t>
            </a:r>
            <a:endParaRPr lang="en-CA" sz="2000" dirty="0">
              <a:solidFill>
                <a:schemeClr val="bg1">
                  <a:lumMod val="50000"/>
                </a:schemeClr>
              </a:solidFill>
              <a:latin typeface="Courier New" pitchFamily="49" charset="0"/>
              <a:cs typeface="Courier New" pitchFamily="49" charset="0"/>
            </a:endParaRPr>
          </a:p>
          <a:p>
            <a:pPr>
              <a:lnSpc>
                <a:spcPts val="1800"/>
              </a:lnSpc>
              <a:buNone/>
            </a:pPr>
            <a:r>
              <a:rPr lang="en-CA" sz="2000" dirty="0" smtClean="0">
                <a:solidFill>
                  <a:schemeClr val="bg1">
                    <a:lumMod val="50000"/>
                  </a:schemeClr>
                </a:solidFill>
                <a:latin typeface="Courier New" pitchFamily="49" charset="0"/>
                <a:cs typeface="Courier New" pitchFamily="49" charset="0"/>
              </a:rPr>
              <a:t>    matches </a:t>
            </a:r>
            <a:r>
              <a:rPr lang="en-CA" sz="2000" dirty="0">
                <a:solidFill>
                  <a:schemeClr val="bg1">
                    <a:lumMod val="50000"/>
                  </a:schemeClr>
                </a:solidFill>
                <a:latin typeface="Courier New" pitchFamily="49" charset="0"/>
                <a:cs typeface="Courier New" pitchFamily="49" charset="0"/>
              </a:rPr>
              <a:t>+= </a:t>
            </a:r>
            <a:r>
              <a:rPr lang="en-CA" sz="2000" dirty="0" smtClean="0">
                <a:solidFill>
                  <a:schemeClr val="bg1">
                    <a:lumMod val="50000"/>
                  </a:schemeClr>
                </a:solidFill>
                <a:latin typeface="Courier New" pitchFamily="49" charset="0"/>
                <a:cs typeface="Courier New" pitchFamily="49" charset="0"/>
              </a:rPr>
              <a:t>results[d];</a:t>
            </a:r>
            <a:endParaRPr lang="en-CA" sz="2000" dirty="0">
              <a:solidFill>
                <a:schemeClr val="bg1">
                  <a:lumMod val="50000"/>
                </a:schemeClr>
              </a:solidFill>
              <a:latin typeface="Courier New" pitchFamily="49" charset="0"/>
              <a:cs typeface="Courier New" pitchFamily="49" charset="0"/>
            </a:endParaRPr>
          </a:p>
          <a:p>
            <a:pPr>
              <a:lnSpc>
                <a:spcPts val="1800"/>
              </a:lnSpc>
              <a:buNone/>
            </a:pPr>
            <a:endParaRPr lang="en-CA" sz="2000" dirty="0">
              <a:solidFill>
                <a:schemeClr val="bg1">
                  <a:lumMod val="50000"/>
                </a:schemeClr>
              </a:solidFill>
              <a:latin typeface="Courier New" pitchFamily="49" charset="0"/>
              <a:cs typeface="Courier New" pitchFamily="49" charset="0"/>
            </a:endParaRPr>
          </a:p>
          <a:p>
            <a:pPr>
              <a:lnSpc>
                <a:spcPts val="1800"/>
              </a:lnSpc>
              <a:buNone/>
            </a:pPr>
            <a:r>
              <a:rPr lang="en-CA" sz="2000" dirty="0" smtClean="0">
                <a:solidFill>
                  <a:schemeClr val="bg1">
                    <a:lumMod val="50000"/>
                  </a:schemeClr>
                </a:solidFill>
                <a:latin typeface="Courier New" pitchFamily="49" charset="0"/>
                <a:cs typeface="Courier New" pitchFamily="49" charset="0"/>
              </a:rPr>
              <a:t>  return </a:t>
            </a:r>
            <a:r>
              <a:rPr lang="en-CA" sz="2000" dirty="0">
                <a:solidFill>
                  <a:schemeClr val="bg1">
                    <a:lumMod val="50000"/>
                  </a:schemeClr>
                </a:solidFill>
                <a:latin typeface="Courier New" pitchFamily="49" charset="0"/>
                <a:cs typeface="Courier New" pitchFamily="49" charset="0"/>
              </a:rPr>
              <a:t>matches;</a:t>
            </a:r>
          </a:p>
          <a:p>
            <a:pPr>
              <a:lnSpc>
                <a:spcPts val="1800"/>
              </a:lnSpc>
              <a:buNone/>
            </a:pPr>
            <a:r>
              <a:rPr lang="en-CA" sz="2000" dirty="0">
                <a:solidFill>
                  <a:schemeClr val="bg1">
                    <a:lumMod val="50000"/>
                  </a:schemeClr>
                </a:solidFill>
                <a:latin typeface="Courier New" pitchFamily="49" charset="0"/>
                <a:cs typeface="Courier New" pitchFamily="49" charset="0"/>
              </a:rPr>
              <a:t>}</a:t>
            </a:r>
          </a:p>
        </p:txBody>
      </p:sp>
      <p:sp>
        <p:nvSpPr>
          <p:cNvPr id="4" name="Rectangle 3"/>
          <p:cNvSpPr/>
          <p:nvPr>
            <p:custDataLst>
              <p:tags r:id="rId5"/>
            </p:custDataLst>
          </p:nvPr>
        </p:nvSpPr>
        <p:spPr>
          <a:xfrm>
            <a:off x="152400" y="5223808"/>
            <a:ext cx="8915400" cy="1200329"/>
          </a:xfrm>
          <a:prstGeom prst="rect">
            <a:avLst/>
          </a:prstGeom>
        </p:spPr>
        <p:txBody>
          <a:bodyPr wrap="square">
            <a:spAutoFit/>
          </a:bodyPr>
          <a:lstStyle/>
          <a:p>
            <a:r>
              <a:rPr lang="en-US" dirty="0" smtClean="0"/>
              <a:t>How long does </a:t>
            </a:r>
            <a:r>
              <a:rPr lang="en-US" i="1" dirty="0" smtClean="0"/>
              <a:t>doing</a:t>
            </a:r>
            <a:r>
              <a:rPr lang="en-US" dirty="0" smtClean="0"/>
              <a:t> the work take? </a:t>
            </a:r>
            <a:r>
              <a:rPr lang="en-US" dirty="0"/>
              <a:t>(n == </a:t>
            </a:r>
            <a:r>
              <a:rPr lang="en-US" dirty="0" err="1"/>
              <a:t>len</a:t>
            </a:r>
            <a:r>
              <a:rPr lang="en-US" dirty="0"/>
              <a:t>, # of processors = </a:t>
            </a:r>
            <a:r>
              <a:rPr lang="en-US" dirty="0">
                <a:sym typeface="Symbol"/>
              </a:rPr>
              <a:t></a:t>
            </a:r>
            <a:r>
              <a:rPr lang="en-US" dirty="0" smtClean="0"/>
              <a:t>)</a:t>
            </a:r>
          </a:p>
          <a:p>
            <a:endParaRPr lang="en-US" dirty="0"/>
          </a:p>
          <a:p>
            <a:r>
              <a:rPr lang="en-US" b="0" dirty="0" smtClean="0"/>
              <a:t>(With n threads, how much work does each one do?)</a:t>
            </a:r>
            <a:endParaRPr lang="en-US" b="0" dirty="0"/>
          </a:p>
        </p:txBody>
      </p:sp>
    </p:spTree>
    <p:extLst>
      <p:ext uri="{BB962C8B-B14F-4D97-AF65-F5344CB8AC3E}">
        <p14:creationId xmlns:p14="http://schemas.microsoft.com/office/powerpoint/2010/main" val="264781095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5800" y="152400"/>
            <a:ext cx="7772400" cy="1143000"/>
          </a:xfrm>
        </p:spPr>
        <p:txBody>
          <a:bodyPr/>
          <a:lstStyle/>
          <a:p>
            <a:r>
              <a:rPr lang="en-US" smtClean="0"/>
              <a:t>Analyzing Performance</a:t>
            </a:r>
            <a:endParaRPr lang="en-US" dirty="0"/>
          </a:p>
        </p:txBody>
      </p:sp>
      <p:sp>
        <p:nvSpPr>
          <p:cNvPr id="5" name="Slide Number Placeholder 4"/>
          <p:cNvSpPr>
            <a:spLocks noGrp="1"/>
          </p:cNvSpPr>
          <p:nvPr>
            <p:ph type="sldNum" sz="quarter" idx="11"/>
            <p:custDataLst>
              <p:tags r:id="rId2"/>
            </p:custDataLst>
          </p:nvPr>
        </p:nvSpPr>
        <p:spPr/>
        <p:txBody>
          <a:bodyPr/>
          <a:lstStyle/>
          <a:p>
            <a:fld id="{3B048AC8-D41E-4C7B-8EE3-A52489AA1F05}" type="slidenum">
              <a:rPr lang="en-US" smtClean="0"/>
              <a:pPr/>
              <a:t>46</a:t>
            </a:fld>
            <a:endParaRPr lang="en-US"/>
          </a:p>
        </p:txBody>
      </p:sp>
      <p:sp>
        <p:nvSpPr>
          <p:cNvPr id="6" name="Footer Placeholder 5"/>
          <p:cNvSpPr>
            <a:spLocks noGrp="1"/>
          </p:cNvSpPr>
          <p:nvPr>
            <p:ph type="ftr" sz="quarter" idx="12"/>
            <p:custDataLst>
              <p:tags r:id="rId3"/>
            </p:custDataLst>
          </p:nvPr>
        </p:nvSpPr>
        <p:spPr/>
        <p:txBody>
          <a:bodyPr/>
          <a:lstStyle/>
          <a:p>
            <a:r>
              <a:rPr lang="en-US" smtClean="0"/>
              <a:t>Sophomoric Parallelism and Concurrency, Lecture 1</a:t>
            </a:r>
            <a:endParaRPr lang="en-US" dirty="0"/>
          </a:p>
        </p:txBody>
      </p:sp>
      <p:sp>
        <p:nvSpPr>
          <p:cNvPr id="7" name="Rectangle 3"/>
          <p:cNvSpPr txBox="1">
            <a:spLocks noChangeArrowheads="1"/>
          </p:cNvSpPr>
          <p:nvPr>
            <p:custDataLst>
              <p:tags r:id="rId4"/>
            </p:custDataLst>
          </p:nvPr>
        </p:nvSpPr>
        <p:spPr bwMode="auto">
          <a:xfrm>
            <a:off x="76200" y="98286"/>
            <a:ext cx="8991600" cy="4930914"/>
          </a:xfrm>
          <a:prstGeom prst="rect">
            <a:avLst/>
          </a:prstGeom>
          <a:solidFill>
            <a:srgbClr val="FFFF99"/>
          </a:solidFill>
          <a:ln w="9525">
            <a:noFill/>
            <a:miter lim="800000"/>
            <a:headEnd/>
            <a:tailEnd/>
          </a:ln>
          <a:effectLst/>
        </p:spPr>
        <p:txBody>
          <a:bodyPr vert="horz" wrap="square" lIns="91440" tIns="45720" rIns="91440" bIns="45720" numCol="1" anchor="t" anchorCtr="0" compatLnSpc="1">
            <a:prstTxWarp prst="textNoShape">
              <a:avLst/>
            </a:prstTxWarp>
          </a:bodyPr>
          <a:lstStyle/>
          <a:p>
            <a:pPr>
              <a:lnSpc>
                <a:spcPts val="1800"/>
              </a:lnSpc>
              <a:buNone/>
            </a:pPr>
            <a:r>
              <a:rPr lang="en-CA" sz="2000" dirty="0">
                <a:latin typeface="Courier New" pitchFamily="49" charset="0"/>
                <a:cs typeface="Courier New" pitchFamily="49" charset="0"/>
              </a:rPr>
              <a:t>void </a:t>
            </a:r>
            <a:r>
              <a:rPr lang="en-CA" sz="2000" dirty="0" err="1" smtClean="0">
                <a:solidFill>
                  <a:srgbClr val="119F33"/>
                </a:solidFill>
                <a:latin typeface="Courier New" pitchFamily="49" charset="0"/>
                <a:cs typeface="Courier New" pitchFamily="49" charset="0"/>
              </a:rPr>
              <a:t>cmp_helper</a:t>
            </a:r>
            <a:r>
              <a:rPr lang="en-CA" sz="2000" dirty="0" smtClean="0">
                <a:latin typeface="Courier New" pitchFamily="49" charset="0"/>
                <a:cs typeface="Courier New" pitchFamily="49" charset="0"/>
              </a:rPr>
              <a:t>(</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result</a:t>
            </a: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array</a:t>
            </a:r>
            <a:r>
              <a:rPr lang="en-CA" sz="2000" dirty="0">
                <a:latin typeface="Courier New" pitchFamily="49" charset="0"/>
                <a:cs typeface="Courier New" pitchFamily="49" charset="0"/>
              </a:rPr>
              <a:t>[],</a:t>
            </a:r>
          </a:p>
          <a:p>
            <a:pPr>
              <a:lnSpc>
                <a:spcPts val="1800"/>
              </a:lnSpc>
              <a:buNone/>
            </a:pPr>
            <a:r>
              <a:rPr lang="en-CA" sz="2000" dirty="0">
                <a:latin typeface="Courier New" pitchFamily="49" charset="0"/>
                <a:cs typeface="Courier New" pitchFamily="49" charset="0"/>
              </a:rPr>
              <a:t>		</a:t>
            </a:r>
            <a:r>
              <a:rPr lang="en-CA" sz="2000" dirty="0" smtClean="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lo</a:t>
            </a: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hi</a:t>
            </a: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target</a:t>
            </a:r>
            <a:r>
              <a:rPr lang="en-CA" sz="2000" dirty="0">
                <a:latin typeface="Courier New" pitchFamily="49" charset="0"/>
                <a:cs typeface="Courier New" pitchFamily="49" charset="0"/>
              </a:rPr>
              <a:t>) {</a:t>
            </a:r>
          </a:p>
          <a:p>
            <a:pPr>
              <a:lnSpc>
                <a:spcPts val="1800"/>
              </a:lnSpc>
              <a:buNone/>
            </a:pPr>
            <a:r>
              <a:rPr lang="en-CA" sz="2000" dirty="0">
                <a:latin typeface="Courier New" pitchFamily="49" charset="0"/>
                <a:cs typeface="Courier New" pitchFamily="49" charset="0"/>
              </a:rPr>
              <a:t>  *result = </a:t>
            </a:r>
            <a:r>
              <a:rPr lang="en-CA" sz="2000" dirty="0" err="1">
                <a:latin typeface="Courier New" pitchFamily="49" charset="0"/>
                <a:cs typeface="Courier New" pitchFamily="49" charset="0"/>
              </a:rPr>
              <a:t>count_matches</a:t>
            </a:r>
            <a:r>
              <a:rPr lang="en-CA" sz="2000" dirty="0">
                <a:latin typeface="Courier New" pitchFamily="49" charset="0"/>
                <a:cs typeface="Courier New" pitchFamily="49" charset="0"/>
              </a:rPr>
              <a:t>(array + lo, hi - lo, target);</a:t>
            </a:r>
          </a:p>
          <a:p>
            <a:pPr>
              <a:lnSpc>
                <a:spcPts val="1800"/>
              </a:lnSpc>
              <a:buNone/>
            </a:pPr>
            <a:r>
              <a:rPr lang="en-CA" sz="2000" dirty="0">
                <a:latin typeface="Courier New" pitchFamily="49" charset="0"/>
                <a:cs typeface="Courier New" pitchFamily="49" charset="0"/>
              </a:rPr>
              <a:t>}</a:t>
            </a:r>
          </a:p>
          <a:p>
            <a:pPr>
              <a:lnSpc>
                <a:spcPts val="1800"/>
              </a:lnSpc>
              <a:buNone/>
            </a:pPr>
            <a:endParaRPr lang="en-CA" sz="2000" dirty="0" smtClean="0">
              <a:latin typeface="Courier New" pitchFamily="49" charset="0"/>
              <a:cs typeface="Courier New" pitchFamily="49" charset="0"/>
            </a:endParaRPr>
          </a:p>
          <a:p>
            <a:pPr>
              <a:lnSpc>
                <a:spcPts val="1800"/>
              </a:lnSpc>
              <a:buNone/>
            </a:pP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err="1" smtClean="0">
                <a:solidFill>
                  <a:srgbClr val="119F33"/>
                </a:solidFill>
                <a:latin typeface="Courier New" pitchFamily="49" charset="0"/>
                <a:cs typeface="Courier New" pitchFamily="49" charset="0"/>
              </a:rPr>
              <a:t>cm_parallel</a:t>
            </a:r>
            <a:r>
              <a:rPr lang="en-CA" sz="2000" dirty="0" smtClean="0">
                <a:latin typeface="Courier New" pitchFamily="49" charset="0"/>
                <a:cs typeface="Courier New" pitchFamily="49" charset="0"/>
              </a:rPr>
              <a:t>(</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array</a:t>
            </a: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err="1">
                <a:solidFill>
                  <a:srgbClr val="119F33"/>
                </a:solidFill>
                <a:latin typeface="Courier New" pitchFamily="49" charset="0"/>
                <a:cs typeface="Courier New" pitchFamily="49" charset="0"/>
              </a:rPr>
              <a:t>len</a:t>
            </a: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target</a:t>
            </a:r>
            <a:r>
              <a:rPr lang="en-CA" sz="2000" dirty="0">
                <a:latin typeface="Courier New" pitchFamily="49" charset="0"/>
                <a:cs typeface="Courier New" pitchFamily="49" charset="0"/>
              </a:rPr>
              <a:t>) {</a:t>
            </a:r>
          </a:p>
          <a:p>
            <a:pPr>
              <a:lnSpc>
                <a:spcPts val="1800"/>
              </a:lnSpc>
              <a:buNone/>
            </a:pPr>
            <a:r>
              <a:rPr lang="en-CA" sz="2000" dirty="0" smtClean="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err="1" smtClean="0">
                <a:solidFill>
                  <a:srgbClr val="119F33"/>
                </a:solidFill>
                <a:latin typeface="Courier New" pitchFamily="49" charset="0"/>
                <a:cs typeface="Courier New" pitchFamily="49" charset="0"/>
              </a:rPr>
              <a:t>divs</a:t>
            </a:r>
            <a:r>
              <a:rPr lang="en-CA" sz="2000" dirty="0" smtClean="0">
                <a:latin typeface="Courier New" pitchFamily="49" charset="0"/>
                <a:cs typeface="Courier New" pitchFamily="49" charset="0"/>
              </a:rPr>
              <a:t> = </a:t>
            </a:r>
            <a:r>
              <a:rPr lang="en-CA" sz="2000" dirty="0" err="1" smtClean="0">
                <a:latin typeface="Courier New" pitchFamily="49" charset="0"/>
                <a:cs typeface="Courier New" pitchFamily="49" charset="0"/>
              </a:rPr>
              <a:t>len</a:t>
            </a:r>
            <a:r>
              <a:rPr lang="en-CA" sz="2000" dirty="0" smtClean="0">
                <a:latin typeface="Courier New" pitchFamily="49" charset="0"/>
                <a:cs typeface="Courier New" pitchFamily="49" charset="0"/>
              </a:rPr>
              <a:t>;</a:t>
            </a:r>
            <a:endParaRPr lang="en-CA" sz="2000" dirty="0">
              <a:latin typeface="Courier New" pitchFamily="49" charset="0"/>
              <a:cs typeface="Courier New" pitchFamily="49" charset="0"/>
            </a:endParaRPr>
          </a:p>
          <a:p>
            <a:pPr>
              <a:lnSpc>
                <a:spcPts val="1800"/>
              </a:lnSpc>
              <a:buNone/>
            </a:pPr>
            <a:endParaRPr lang="en-CA" sz="2000" dirty="0">
              <a:latin typeface="Courier New" pitchFamily="49" charset="0"/>
              <a:cs typeface="Courier New" pitchFamily="49" charset="0"/>
            </a:endParaRPr>
          </a:p>
          <a:p>
            <a:pPr>
              <a:lnSpc>
                <a:spcPts val="1800"/>
              </a:lnSpc>
              <a:buNone/>
            </a:pPr>
            <a:r>
              <a:rPr lang="en-CA" sz="2000" dirty="0" smtClean="0">
                <a:latin typeface="Courier New" pitchFamily="49" charset="0"/>
                <a:cs typeface="Courier New" pitchFamily="49" charset="0"/>
              </a:rPr>
              <a:t>  </a:t>
            </a:r>
            <a:r>
              <a:rPr lang="en-CA" sz="2000" dirty="0" err="1" smtClean="0">
                <a:latin typeface="Courier New" pitchFamily="49" charset="0"/>
                <a:cs typeface="Courier New" pitchFamily="49" charset="0"/>
              </a:rPr>
              <a:t>std</a:t>
            </a:r>
            <a:r>
              <a:rPr lang="en-CA" sz="2000" dirty="0">
                <a:latin typeface="Courier New" pitchFamily="49" charset="0"/>
                <a:cs typeface="Courier New" pitchFamily="49" charset="0"/>
              </a:rPr>
              <a:t>::thread </a:t>
            </a:r>
            <a:r>
              <a:rPr lang="en-CA" sz="2000" dirty="0" smtClean="0">
                <a:solidFill>
                  <a:srgbClr val="119F33"/>
                </a:solidFill>
                <a:latin typeface="Courier New" pitchFamily="49" charset="0"/>
                <a:cs typeface="Courier New" pitchFamily="49" charset="0"/>
              </a:rPr>
              <a:t>workers</a:t>
            </a:r>
            <a:r>
              <a:rPr lang="en-CA" sz="2000" dirty="0" smtClean="0">
                <a:latin typeface="Courier New" pitchFamily="49" charset="0"/>
                <a:cs typeface="Courier New" pitchFamily="49" charset="0"/>
              </a:rPr>
              <a:t>[</a:t>
            </a:r>
            <a:r>
              <a:rPr lang="en-CA" sz="2000" dirty="0" err="1" smtClean="0">
                <a:latin typeface="Courier New" pitchFamily="49" charset="0"/>
                <a:cs typeface="Courier New" pitchFamily="49" charset="0"/>
              </a:rPr>
              <a:t>divs</a:t>
            </a:r>
            <a:r>
              <a:rPr lang="en-CA" sz="2000" dirty="0" smtClean="0">
                <a:latin typeface="Courier New" pitchFamily="49" charset="0"/>
                <a:cs typeface="Courier New" pitchFamily="49" charset="0"/>
              </a:rPr>
              <a:t>]; </a:t>
            </a:r>
            <a:endParaRPr lang="en-CA" sz="2000" dirty="0">
              <a:latin typeface="Courier New" pitchFamily="49" charset="0"/>
              <a:cs typeface="Courier New" pitchFamily="49" charset="0"/>
            </a:endParaRPr>
          </a:p>
          <a:p>
            <a:pPr>
              <a:lnSpc>
                <a:spcPts val="1800"/>
              </a:lnSpc>
              <a:buNone/>
            </a:pP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smtClean="0">
                <a:solidFill>
                  <a:srgbClr val="119F33"/>
                </a:solidFill>
                <a:latin typeface="Courier New" pitchFamily="49" charset="0"/>
                <a:cs typeface="Courier New" pitchFamily="49" charset="0"/>
              </a:rPr>
              <a:t>results</a:t>
            </a:r>
            <a:r>
              <a:rPr lang="en-CA" sz="2000" dirty="0" smtClean="0">
                <a:latin typeface="Courier New" pitchFamily="49" charset="0"/>
                <a:cs typeface="Courier New" pitchFamily="49" charset="0"/>
              </a:rPr>
              <a:t>[</a:t>
            </a:r>
            <a:r>
              <a:rPr lang="en-CA" sz="2000" dirty="0" err="1" smtClean="0">
                <a:latin typeface="Courier New" pitchFamily="49" charset="0"/>
                <a:cs typeface="Courier New" pitchFamily="49" charset="0"/>
              </a:rPr>
              <a:t>divs</a:t>
            </a:r>
            <a:r>
              <a:rPr lang="en-CA" sz="2000" dirty="0" smtClean="0">
                <a:latin typeface="Courier New" pitchFamily="49" charset="0"/>
                <a:cs typeface="Courier New" pitchFamily="49" charset="0"/>
              </a:rPr>
              <a:t>];</a:t>
            </a:r>
            <a:endParaRPr lang="en-CA" sz="2000" dirty="0">
              <a:latin typeface="Courier New" pitchFamily="49" charset="0"/>
              <a:cs typeface="Courier New" pitchFamily="49" charset="0"/>
            </a:endParaRPr>
          </a:p>
          <a:p>
            <a:pPr>
              <a:lnSpc>
                <a:spcPts val="1800"/>
              </a:lnSpc>
              <a:buNone/>
            </a:pPr>
            <a:r>
              <a:rPr lang="en-CA" sz="2000" dirty="0">
                <a:latin typeface="Courier New" pitchFamily="49" charset="0"/>
                <a:cs typeface="Courier New" pitchFamily="49" charset="0"/>
              </a:rPr>
              <a:t>  </a:t>
            </a:r>
            <a:r>
              <a:rPr lang="en-CA" sz="2000" dirty="0">
                <a:solidFill>
                  <a:srgbClr val="3333CC"/>
                </a:solidFill>
                <a:latin typeface="Courier New" pitchFamily="49" charset="0"/>
                <a:cs typeface="Courier New" pitchFamily="49" charset="0"/>
              </a:rPr>
              <a:t>for</a:t>
            </a:r>
            <a:r>
              <a:rPr lang="en-CA" sz="2000" dirty="0">
                <a:latin typeface="Courier New" pitchFamily="49" charset="0"/>
                <a:cs typeface="Courier New" pitchFamily="49" charset="0"/>
              </a:rPr>
              <a:t> (</a:t>
            </a:r>
            <a:r>
              <a:rPr lang="en-CA" sz="2000" dirty="0" err="1">
                <a:latin typeface="Courier New" pitchFamily="49" charset="0"/>
                <a:cs typeface="Courier New" pitchFamily="49" charset="0"/>
              </a:rPr>
              <a:t>int</a:t>
            </a:r>
            <a:r>
              <a:rPr lang="en-CA" sz="2000" dirty="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d</a:t>
            </a:r>
            <a:r>
              <a:rPr lang="en-CA" sz="2000" dirty="0">
                <a:latin typeface="Courier New" pitchFamily="49" charset="0"/>
                <a:cs typeface="Courier New" pitchFamily="49" charset="0"/>
              </a:rPr>
              <a:t> = 0; d &lt; </a:t>
            </a:r>
            <a:r>
              <a:rPr lang="en-CA" sz="2000" dirty="0" err="1" smtClean="0">
                <a:latin typeface="Courier New" pitchFamily="49" charset="0"/>
                <a:cs typeface="Courier New" pitchFamily="49" charset="0"/>
              </a:rPr>
              <a:t>divs</a:t>
            </a:r>
            <a:r>
              <a:rPr lang="en-CA" sz="2000" dirty="0" smtClean="0">
                <a:latin typeface="Courier New" pitchFamily="49" charset="0"/>
                <a:cs typeface="Courier New" pitchFamily="49" charset="0"/>
              </a:rPr>
              <a:t>; </a:t>
            </a:r>
            <a:r>
              <a:rPr lang="en-CA" sz="2000" dirty="0">
                <a:latin typeface="Courier New" pitchFamily="49" charset="0"/>
                <a:cs typeface="Courier New" pitchFamily="49" charset="0"/>
              </a:rPr>
              <a:t>d</a:t>
            </a:r>
            <a:r>
              <a:rPr lang="en-CA" sz="2000" dirty="0" smtClean="0">
                <a:latin typeface="Courier New" pitchFamily="49" charset="0"/>
                <a:cs typeface="Courier New" pitchFamily="49" charset="0"/>
              </a:rPr>
              <a:t>++)</a:t>
            </a:r>
          </a:p>
          <a:p>
            <a:pPr>
              <a:lnSpc>
                <a:spcPts val="1800"/>
              </a:lnSpc>
              <a:buNone/>
            </a:pPr>
            <a:r>
              <a:rPr lang="en-CA" sz="2000" dirty="0" smtClean="0">
                <a:latin typeface="Courier New" pitchFamily="49" charset="0"/>
                <a:cs typeface="Courier New" pitchFamily="49" charset="0"/>
              </a:rPr>
              <a:t>    workers[d</a:t>
            </a:r>
            <a:r>
              <a:rPr lang="en-CA" sz="2000" dirty="0">
                <a:latin typeface="Courier New" pitchFamily="49" charset="0"/>
                <a:cs typeface="Courier New" pitchFamily="49" charset="0"/>
              </a:rPr>
              <a:t>] = </a:t>
            </a:r>
            <a:r>
              <a:rPr lang="en-CA" sz="2000" dirty="0" err="1" smtClean="0">
                <a:latin typeface="Courier New" pitchFamily="49" charset="0"/>
                <a:cs typeface="Courier New" pitchFamily="49" charset="0"/>
              </a:rPr>
              <a:t>std</a:t>
            </a:r>
            <a:r>
              <a:rPr lang="en-CA" sz="2000" dirty="0">
                <a:latin typeface="Courier New" pitchFamily="49" charset="0"/>
                <a:cs typeface="Courier New" pitchFamily="49" charset="0"/>
              </a:rPr>
              <a:t>::thread</a:t>
            </a:r>
            <a:r>
              <a:rPr lang="en-CA" sz="2000" dirty="0" smtClean="0">
                <a:latin typeface="Courier New" pitchFamily="49" charset="0"/>
                <a:cs typeface="Courier New" pitchFamily="49" charset="0"/>
              </a:rPr>
              <a:t>(&amp;</a:t>
            </a:r>
            <a:r>
              <a:rPr lang="en-CA" sz="2000" dirty="0" err="1" smtClean="0">
                <a:latin typeface="Courier New" pitchFamily="49" charset="0"/>
                <a:cs typeface="Courier New" pitchFamily="49" charset="0"/>
              </a:rPr>
              <a:t>cmp_helper</a:t>
            </a:r>
            <a:r>
              <a:rPr lang="en-CA" sz="2000" dirty="0" smtClean="0">
                <a:latin typeface="Courier New" pitchFamily="49" charset="0"/>
                <a:cs typeface="Courier New" pitchFamily="49" charset="0"/>
              </a:rPr>
              <a:t>,</a:t>
            </a:r>
            <a:br>
              <a:rPr lang="en-CA" sz="2000" dirty="0" smtClean="0">
                <a:latin typeface="Courier New" pitchFamily="49" charset="0"/>
                <a:cs typeface="Courier New" pitchFamily="49" charset="0"/>
              </a:rPr>
            </a:br>
            <a:r>
              <a:rPr lang="en-CA" sz="2000" dirty="0" smtClean="0">
                <a:latin typeface="Courier New" pitchFamily="49" charset="0"/>
                <a:cs typeface="Courier New" pitchFamily="49" charset="0"/>
              </a:rPr>
              <a:t>      &amp;</a:t>
            </a:r>
            <a:r>
              <a:rPr lang="en-CA" sz="2000" dirty="0">
                <a:latin typeface="Courier New" pitchFamily="49" charset="0"/>
                <a:cs typeface="Courier New" pitchFamily="49" charset="0"/>
              </a:rPr>
              <a:t>results[d], array, </a:t>
            </a:r>
            <a:r>
              <a:rPr lang="en-CA" sz="2000" dirty="0" smtClean="0">
                <a:latin typeface="Courier New" pitchFamily="49" charset="0"/>
                <a:cs typeface="Courier New" pitchFamily="49" charset="0"/>
              </a:rPr>
              <a:t>(</a:t>
            </a:r>
            <a:r>
              <a:rPr lang="en-CA" sz="2000" dirty="0">
                <a:latin typeface="Courier New" pitchFamily="49" charset="0"/>
                <a:cs typeface="Courier New" pitchFamily="49" charset="0"/>
              </a:rPr>
              <a:t>d*</a:t>
            </a:r>
            <a:r>
              <a:rPr lang="en-CA" sz="2000" dirty="0" err="1">
                <a:latin typeface="Courier New" pitchFamily="49" charset="0"/>
                <a:cs typeface="Courier New" pitchFamily="49" charset="0"/>
              </a:rPr>
              <a:t>len</a:t>
            </a:r>
            <a:r>
              <a:rPr lang="en-CA" sz="2000" dirty="0">
                <a:latin typeface="Courier New" pitchFamily="49" charset="0"/>
                <a:cs typeface="Courier New" pitchFamily="49" charset="0"/>
              </a:rPr>
              <a:t>)/divisions, </a:t>
            </a:r>
            <a:r>
              <a:rPr lang="en-CA" sz="2000" dirty="0" smtClean="0">
                <a:latin typeface="Courier New" pitchFamily="49" charset="0"/>
                <a:cs typeface="Courier New" pitchFamily="49" charset="0"/>
              </a:rPr>
              <a:t/>
            </a:r>
            <a:br>
              <a:rPr lang="en-CA" sz="2000" dirty="0" smtClean="0">
                <a:latin typeface="Courier New" pitchFamily="49" charset="0"/>
                <a:cs typeface="Courier New" pitchFamily="49" charset="0"/>
              </a:rPr>
            </a:br>
            <a:r>
              <a:rPr lang="en-CA" sz="2000" dirty="0" smtClean="0">
                <a:latin typeface="Courier New" pitchFamily="49" charset="0"/>
                <a:cs typeface="Courier New" pitchFamily="49" charset="0"/>
              </a:rPr>
              <a:t>      ((</a:t>
            </a:r>
            <a:r>
              <a:rPr lang="en-CA" sz="2000" dirty="0">
                <a:latin typeface="Courier New" pitchFamily="49" charset="0"/>
                <a:cs typeface="Courier New" pitchFamily="49" charset="0"/>
              </a:rPr>
              <a:t>d+1)*</a:t>
            </a:r>
            <a:r>
              <a:rPr lang="en-CA" sz="2000" dirty="0" err="1">
                <a:latin typeface="Courier New" pitchFamily="49" charset="0"/>
                <a:cs typeface="Courier New" pitchFamily="49" charset="0"/>
              </a:rPr>
              <a:t>len</a:t>
            </a:r>
            <a:r>
              <a:rPr lang="en-CA" sz="2000" dirty="0">
                <a:latin typeface="Courier New" pitchFamily="49" charset="0"/>
                <a:cs typeface="Courier New" pitchFamily="49" charset="0"/>
              </a:rPr>
              <a:t>)/divisions, target</a:t>
            </a:r>
            <a:r>
              <a:rPr lang="en-CA" sz="2000" dirty="0" smtClean="0">
                <a:latin typeface="Courier New" pitchFamily="49" charset="0"/>
                <a:cs typeface="Courier New" pitchFamily="49" charset="0"/>
              </a:rPr>
              <a:t>);</a:t>
            </a:r>
          </a:p>
          <a:p>
            <a:pPr>
              <a:lnSpc>
                <a:spcPts val="1800"/>
              </a:lnSpc>
              <a:buNone/>
            </a:pPr>
            <a:endParaRPr lang="en-CA" sz="2000" dirty="0">
              <a:latin typeface="Courier New" pitchFamily="49" charset="0"/>
              <a:cs typeface="Courier New" pitchFamily="49" charset="0"/>
            </a:endParaRPr>
          </a:p>
          <a:p>
            <a:pPr>
              <a:lnSpc>
                <a:spcPts val="1800"/>
              </a:lnSpc>
              <a:buNone/>
            </a:pPr>
            <a:r>
              <a:rPr lang="en-CA" sz="2000" dirty="0">
                <a:latin typeface="Courier New" pitchFamily="49" charset="0"/>
                <a:cs typeface="Courier New" pitchFamily="49" charset="0"/>
              </a:rPr>
              <a:t>  </a:t>
            </a:r>
            <a:r>
              <a:rPr lang="en-CA" sz="2000" dirty="0" err="1" smtClean="0">
                <a:latin typeface="Courier New" pitchFamily="49" charset="0"/>
                <a:cs typeface="Courier New" pitchFamily="49" charset="0"/>
              </a:rPr>
              <a:t>int</a:t>
            </a:r>
            <a:r>
              <a:rPr lang="en-CA" sz="2000" dirty="0" smtClean="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matches</a:t>
            </a:r>
            <a:r>
              <a:rPr lang="en-CA" sz="2000" dirty="0">
                <a:latin typeface="Courier New" pitchFamily="49" charset="0"/>
                <a:cs typeface="Courier New" pitchFamily="49" charset="0"/>
              </a:rPr>
              <a:t> = 0;</a:t>
            </a:r>
          </a:p>
          <a:p>
            <a:pPr>
              <a:lnSpc>
                <a:spcPts val="1800"/>
              </a:lnSpc>
              <a:buNone/>
            </a:pPr>
            <a:r>
              <a:rPr lang="en-CA" sz="2000" dirty="0">
                <a:latin typeface="Courier New" pitchFamily="49" charset="0"/>
                <a:cs typeface="Courier New" pitchFamily="49" charset="0"/>
              </a:rPr>
              <a:t>  </a:t>
            </a:r>
            <a:r>
              <a:rPr lang="en-CA" sz="2000" dirty="0">
                <a:solidFill>
                  <a:srgbClr val="3333CC"/>
                </a:solidFill>
                <a:latin typeface="Courier New" pitchFamily="49" charset="0"/>
                <a:cs typeface="Courier New" pitchFamily="49" charset="0"/>
              </a:rPr>
              <a:t>for</a:t>
            </a:r>
            <a:r>
              <a:rPr lang="en-CA" sz="2000" dirty="0">
                <a:latin typeface="Courier New" pitchFamily="49" charset="0"/>
                <a:cs typeface="Courier New" pitchFamily="49" charset="0"/>
              </a:rPr>
              <a:t> (</a:t>
            </a:r>
            <a:r>
              <a:rPr lang="en-CA" sz="2000" dirty="0" err="1">
                <a:latin typeface="Courier New" pitchFamily="49" charset="0"/>
                <a:cs typeface="Courier New" pitchFamily="49" charset="0"/>
              </a:rPr>
              <a:t>int</a:t>
            </a:r>
            <a:r>
              <a:rPr lang="en-CA" sz="2000" dirty="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d</a:t>
            </a:r>
            <a:r>
              <a:rPr lang="en-CA" sz="2000" dirty="0">
                <a:latin typeface="Courier New" pitchFamily="49" charset="0"/>
                <a:cs typeface="Courier New" pitchFamily="49" charset="0"/>
              </a:rPr>
              <a:t> = 0; d &lt; </a:t>
            </a:r>
            <a:r>
              <a:rPr lang="en-CA" sz="2000" dirty="0" err="1" smtClean="0">
                <a:latin typeface="Courier New" pitchFamily="49" charset="0"/>
                <a:cs typeface="Courier New" pitchFamily="49" charset="0"/>
              </a:rPr>
              <a:t>divs</a:t>
            </a:r>
            <a:r>
              <a:rPr lang="en-CA" sz="2000" dirty="0" smtClean="0">
                <a:latin typeface="Courier New" pitchFamily="49" charset="0"/>
                <a:cs typeface="Courier New" pitchFamily="49" charset="0"/>
              </a:rPr>
              <a:t>; </a:t>
            </a:r>
            <a:r>
              <a:rPr lang="en-CA" sz="2000" dirty="0">
                <a:latin typeface="Courier New" pitchFamily="49" charset="0"/>
                <a:cs typeface="Courier New" pitchFamily="49" charset="0"/>
              </a:rPr>
              <a:t>d</a:t>
            </a:r>
            <a:r>
              <a:rPr lang="en-CA" sz="2000" dirty="0" smtClean="0">
                <a:latin typeface="Courier New" pitchFamily="49" charset="0"/>
                <a:cs typeface="Courier New" pitchFamily="49" charset="0"/>
              </a:rPr>
              <a:t>++)</a:t>
            </a:r>
            <a:endParaRPr lang="en-CA" sz="2000" dirty="0">
              <a:latin typeface="Courier New" pitchFamily="49" charset="0"/>
              <a:cs typeface="Courier New" pitchFamily="49" charset="0"/>
            </a:endParaRPr>
          </a:p>
          <a:p>
            <a:pPr>
              <a:lnSpc>
                <a:spcPts val="1800"/>
              </a:lnSpc>
              <a:buNone/>
            </a:pPr>
            <a:r>
              <a:rPr lang="en-CA" sz="2000" dirty="0" smtClean="0">
                <a:latin typeface="Courier New" pitchFamily="49" charset="0"/>
                <a:cs typeface="Courier New" pitchFamily="49" charset="0"/>
              </a:rPr>
              <a:t>    matches </a:t>
            </a:r>
            <a:r>
              <a:rPr lang="en-CA" sz="2000" dirty="0">
                <a:latin typeface="Courier New" pitchFamily="49" charset="0"/>
                <a:cs typeface="Courier New" pitchFamily="49" charset="0"/>
              </a:rPr>
              <a:t>+= </a:t>
            </a:r>
            <a:r>
              <a:rPr lang="en-CA" sz="2000" dirty="0" smtClean="0">
                <a:latin typeface="Courier New" pitchFamily="49" charset="0"/>
                <a:cs typeface="Courier New" pitchFamily="49" charset="0"/>
              </a:rPr>
              <a:t>results[d];</a:t>
            </a:r>
            <a:endParaRPr lang="en-CA" sz="2000" dirty="0">
              <a:latin typeface="Courier New" pitchFamily="49" charset="0"/>
              <a:cs typeface="Courier New" pitchFamily="49" charset="0"/>
            </a:endParaRPr>
          </a:p>
          <a:p>
            <a:pPr>
              <a:lnSpc>
                <a:spcPts val="1800"/>
              </a:lnSpc>
              <a:buNone/>
            </a:pPr>
            <a:endParaRPr lang="en-CA" sz="2000" dirty="0">
              <a:latin typeface="Courier New" pitchFamily="49" charset="0"/>
              <a:cs typeface="Courier New" pitchFamily="49" charset="0"/>
            </a:endParaRPr>
          </a:p>
          <a:p>
            <a:pPr>
              <a:lnSpc>
                <a:spcPts val="1800"/>
              </a:lnSpc>
              <a:buNone/>
            </a:pPr>
            <a:r>
              <a:rPr lang="en-CA" sz="2000" dirty="0" smtClean="0">
                <a:latin typeface="Courier New" pitchFamily="49" charset="0"/>
                <a:cs typeface="Courier New" pitchFamily="49" charset="0"/>
              </a:rPr>
              <a:t>  </a:t>
            </a:r>
            <a:r>
              <a:rPr lang="en-CA" sz="2000" dirty="0" smtClean="0">
                <a:solidFill>
                  <a:srgbClr val="3333CC"/>
                </a:solidFill>
                <a:latin typeface="Courier New" pitchFamily="49" charset="0"/>
                <a:cs typeface="Courier New" pitchFamily="49" charset="0"/>
              </a:rPr>
              <a:t>return</a:t>
            </a:r>
            <a:r>
              <a:rPr lang="en-CA" sz="2000" dirty="0" smtClean="0">
                <a:latin typeface="Courier New" pitchFamily="49" charset="0"/>
                <a:cs typeface="Courier New" pitchFamily="49" charset="0"/>
              </a:rPr>
              <a:t> </a:t>
            </a:r>
            <a:r>
              <a:rPr lang="en-CA" sz="2000" dirty="0">
                <a:latin typeface="Courier New" pitchFamily="49" charset="0"/>
                <a:cs typeface="Courier New" pitchFamily="49" charset="0"/>
              </a:rPr>
              <a:t>matches;</a:t>
            </a:r>
          </a:p>
          <a:p>
            <a:pPr>
              <a:lnSpc>
                <a:spcPts val="1800"/>
              </a:lnSpc>
              <a:buNone/>
            </a:pPr>
            <a:r>
              <a:rPr lang="en-CA" sz="2000" dirty="0">
                <a:latin typeface="Courier New" pitchFamily="49" charset="0"/>
                <a:cs typeface="Courier New" pitchFamily="49" charset="0"/>
              </a:rPr>
              <a:t>}</a:t>
            </a:r>
          </a:p>
        </p:txBody>
      </p:sp>
      <p:sp>
        <p:nvSpPr>
          <p:cNvPr id="4" name="Rectangle 3"/>
          <p:cNvSpPr/>
          <p:nvPr>
            <p:custDataLst>
              <p:tags r:id="rId5"/>
            </p:custDataLst>
          </p:nvPr>
        </p:nvSpPr>
        <p:spPr>
          <a:xfrm>
            <a:off x="152400" y="5223808"/>
            <a:ext cx="8915400" cy="830997"/>
          </a:xfrm>
          <a:prstGeom prst="rect">
            <a:avLst/>
          </a:prstGeom>
        </p:spPr>
        <p:txBody>
          <a:bodyPr wrap="square">
            <a:spAutoFit/>
          </a:bodyPr>
          <a:lstStyle/>
          <a:p>
            <a:pPr marL="0" indent="0">
              <a:buNone/>
            </a:pPr>
            <a:r>
              <a:rPr lang="en-US" dirty="0" smtClean="0"/>
              <a:t>Time </a:t>
            </a:r>
            <a:r>
              <a:rPr lang="en-US" dirty="0" smtClean="0">
                <a:sym typeface="Symbol"/>
              </a:rPr>
              <a:t> </a:t>
            </a:r>
            <a:r>
              <a:rPr lang="el-GR" dirty="0" smtClean="0">
                <a:sym typeface="Symbol"/>
              </a:rPr>
              <a:t>Θ</a:t>
            </a:r>
            <a:r>
              <a:rPr lang="en-CA" dirty="0" smtClean="0">
                <a:sym typeface="Symbol"/>
              </a:rPr>
              <a:t>(n) with an </a:t>
            </a:r>
            <a:r>
              <a:rPr lang="en-CA" i="1" dirty="0" smtClean="0">
                <a:sym typeface="Symbol"/>
              </a:rPr>
              <a:t>infinite</a:t>
            </a:r>
            <a:r>
              <a:rPr lang="en-CA" dirty="0" smtClean="0">
                <a:sym typeface="Symbol"/>
              </a:rPr>
              <a:t> number of processors?</a:t>
            </a:r>
          </a:p>
          <a:p>
            <a:pPr marL="0" indent="0">
              <a:buNone/>
            </a:pPr>
            <a:r>
              <a:rPr lang="en-CA" dirty="0" smtClean="0">
                <a:sym typeface="Symbol"/>
              </a:rPr>
              <a:t>That sucks!</a:t>
            </a:r>
            <a:endParaRPr lang="en-US" dirty="0" smtClean="0"/>
          </a:p>
        </p:txBody>
      </p:sp>
    </p:spTree>
    <p:extLst>
      <p:ext uri="{BB962C8B-B14F-4D97-AF65-F5344CB8AC3E}">
        <p14:creationId xmlns:p14="http://schemas.microsoft.com/office/powerpoint/2010/main" val="5769636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Zombies Seeking Help</a:t>
            </a:r>
            <a:endParaRPr lang="en-US" b="1" dirty="0"/>
          </a:p>
        </p:txBody>
      </p:sp>
      <p:sp>
        <p:nvSpPr>
          <p:cNvPr id="3" name="Content Placeholder 2"/>
          <p:cNvSpPr>
            <a:spLocks noGrp="1"/>
          </p:cNvSpPr>
          <p:nvPr>
            <p:ph idx="1"/>
            <p:custDataLst>
              <p:tags r:id="rId2"/>
            </p:custDataLst>
          </p:nvPr>
        </p:nvSpPr>
        <p:spPr>
          <a:xfrm>
            <a:off x="685800" y="1447800"/>
            <a:ext cx="7772400" cy="4495800"/>
          </a:xfrm>
        </p:spPr>
        <p:txBody>
          <a:bodyPr/>
          <a:lstStyle/>
          <a:p>
            <a:pPr marL="0" indent="0">
              <a:buNone/>
            </a:pPr>
            <a:r>
              <a:rPr lang="en-US" dirty="0" smtClean="0"/>
              <a:t>A group of </a:t>
            </a:r>
            <a:r>
              <a:rPr lang="en-US" dirty="0"/>
              <a:t>(</a:t>
            </a:r>
            <a:r>
              <a:rPr lang="en-US" dirty="0" smtClean="0"/>
              <a:t>non-</a:t>
            </a:r>
            <a:r>
              <a:rPr lang="en-US" dirty="0" err="1" smtClean="0"/>
              <a:t>CSist</a:t>
            </a:r>
            <a:r>
              <a:rPr lang="en-US" dirty="0" smtClean="0"/>
              <a:t>) zombies wants your help infecting the living.  Each time a zombie bites a human, it gets to transfer a program.  </a:t>
            </a:r>
          </a:p>
          <a:p>
            <a:pPr marL="0" indent="0">
              <a:buNone/>
            </a:pPr>
            <a:endParaRPr lang="en-US" dirty="0"/>
          </a:p>
          <a:p>
            <a:pPr marL="0" indent="0">
              <a:buNone/>
            </a:pPr>
            <a:r>
              <a:rPr lang="en-US" dirty="0" smtClean="0"/>
              <a:t>The new zombie in town has the humans line up and bites each in line, transferring the program: </a:t>
            </a:r>
            <a:r>
              <a:rPr lang="en-US" i="1" dirty="0" smtClean="0"/>
              <a:t>Do nothing except say “Eat Brains!!”</a:t>
            </a:r>
          </a:p>
          <a:p>
            <a:pPr marL="0" indent="0">
              <a:buNone/>
            </a:pPr>
            <a:endParaRPr lang="en-US" dirty="0"/>
          </a:p>
          <a:p>
            <a:pPr marL="0" indent="0">
              <a:buNone/>
            </a:pPr>
            <a:r>
              <a:rPr lang="en-US" dirty="0" smtClean="0"/>
              <a:t>Analysis?  </a:t>
            </a:r>
          </a:p>
          <a:p>
            <a:pPr marL="0" indent="0">
              <a:buNone/>
            </a:pPr>
            <a:endParaRPr lang="en-US" dirty="0"/>
          </a:p>
          <a:p>
            <a:pPr marL="0" indent="0">
              <a:buNone/>
            </a:pPr>
            <a:r>
              <a:rPr lang="en-US" dirty="0" smtClean="0"/>
              <a:t>How do they do better?</a:t>
            </a:r>
          </a:p>
        </p:txBody>
      </p:sp>
      <p:sp>
        <p:nvSpPr>
          <p:cNvPr id="5" name="Slide Number Placeholder 4"/>
          <p:cNvSpPr>
            <a:spLocks noGrp="1"/>
          </p:cNvSpPr>
          <p:nvPr>
            <p:ph type="sldNum" sz="quarter" idx="11"/>
            <p:custDataLst>
              <p:tags r:id="rId3"/>
            </p:custDataLst>
          </p:nvPr>
        </p:nvSpPr>
        <p:spPr/>
        <p:txBody>
          <a:bodyPr/>
          <a:lstStyle/>
          <a:p>
            <a:fld id="{3B048AC8-D41E-4C7B-8EE3-A52489AA1F05}" type="slidenum">
              <a:rPr lang="en-US" smtClean="0"/>
              <a:pPr/>
              <a:t>47</a:t>
            </a:fld>
            <a:endParaRPr lang="en-US"/>
          </a:p>
        </p:txBody>
      </p:sp>
      <p:sp>
        <p:nvSpPr>
          <p:cNvPr id="6" name="Footer Placeholder 5"/>
          <p:cNvSpPr>
            <a:spLocks noGrp="1"/>
          </p:cNvSpPr>
          <p:nvPr>
            <p:ph type="ftr" sz="quarter" idx="12"/>
            <p:custDataLst>
              <p:tags r:id="rId4"/>
            </p:custDataLst>
          </p:nvPr>
        </p:nvSpPr>
        <p:spPr/>
        <p:txBody>
          <a:bodyPr/>
          <a:lstStyle/>
          <a:p>
            <a:r>
              <a:rPr lang="en-US" smtClean="0"/>
              <a:t>Sophomoric Parallelism and Concurrency, Lecture 1</a:t>
            </a:r>
            <a:endParaRPr lang="en-US"/>
          </a:p>
        </p:txBody>
      </p:sp>
      <p:pic>
        <p:nvPicPr>
          <p:cNvPr id="11268" name="Picture 4" descr="Zombie Silhouette by cliparteles - Some simple zombie silhouette"/>
          <p:cNvPicPr>
            <a:picLocks noChangeAspect="1" noChangeArrowheads="1"/>
          </p:cNvPicPr>
          <p:nvPr>
            <p:custDataLst>
              <p:tags r:id="rId5"/>
            </p:custDataLst>
          </p:nvPr>
        </p:nvPicPr>
        <p:blipFill>
          <a:blip r:embed="rId9">
            <a:extLst>
              <a:ext uri="{28A0092B-C50C-407E-A947-70E740481C1C}">
                <a14:useLocalDpi xmlns:a14="http://schemas.microsoft.com/office/drawing/2010/main" val="0"/>
              </a:ext>
            </a:extLst>
          </a:blip>
          <a:srcRect/>
          <a:stretch>
            <a:fillRect/>
          </a:stretch>
        </p:blipFill>
        <p:spPr bwMode="auto">
          <a:xfrm flipH="1">
            <a:off x="8153400" y="5134197"/>
            <a:ext cx="990600" cy="1719792"/>
          </a:xfrm>
          <a:prstGeom prst="rect">
            <a:avLst/>
          </a:prstGeom>
          <a:noFill/>
          <a:extLst>
            <a:ext uri="{909E8E84-426E-40DD-AFC4-6F175D3DCCD1}">
              <a14:hiddenFill xmlns:a14="http://schemas.microsoft.com/office/drawing/2010/main">
                <a:solidFill>
                  <a:srgbClr val="FFFFFF"/>
                </a:solidFill>
              </a14:hiddenFill>
            </a:ext>
          </a:extLst>
        </p:spPr>
      </p:pic>
      <p:sp>
        <p:nvSpPr>
          <p:cNvPr id="9" name="Cloud Callout 8"/>
          <p:cNvSpPr/>
          <p:nvPr>
            <p:custDataLst>
              <p:tags r:id="rId6"/>
            </p:custDataLst>
          </p:nvPr>
        </p:nvSpPr>
        <p:spPr bwMode="auto">
          <a:xfrm>
            <a:off x="7010400" y="4038600"/>
            <a:ext cx="1871133" cy="990600"/>
          </a:xfrm>
          <a:prstGeom prst="cloudCallout">
            <a:avLst>
              <a:gd name="adj1" fmla="val 58901"/>
              <a:gd name="adj2" fmla="val 62590"/>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CA" sz="1400" b="1" i="0" u="none" strike="noStrike" cap="none" normalizeH="0" baseline="0" dirty="0" smtClean="0">
                <a:ln>
                  <a:noFill/>
                </a:ln>
                <a:solidFill>
                  <a:schemeClr val="tx1"/>
                </a:solidFill>
                <a:effectLst/>
                <a:latin typeface="Times New Roman" pitchFamily="18" charset="0"/>
              </a:rPr>
              <a:t>     Asymptotic analysis</a:t>
            </a:r>
            <a:br>
              <a:rPr kumimoji="0" lang="en-CA" sz="1400" b="1" i="0" u="none" strike="noStrike" cap="none" normalizeH="0" baseline="0" dirty="0" smtClean="0">
                <a:ln>
                  <a:noFill/>
                </a:ln>
                <a:solidFill>
                  <a:schemeClr val="tx1"/>
                </a:solidFill>
                <a:effectLst/>
                <a:latin typeface="Times New Roman" pitchFamily="18" charset="0"/>
              </a:rPr>
            </a:br>
            <a:r>
              <a:rPr kumimoji="0" lang="en-CA" sz="1400" b="1" i="0" u="none" strike="noStrike" cap="none" normalizeH="0" baseline="0" dirty="0" smtClean="0">
                <a:ln>
                  <a:noFill/>
                </a:ln>
                <a:solidFill>
                  <a:schemeClr val="tx1"/>
                </a:solidFill>
                <a:effectLst/>
                <a:latin typeface="Times New Roman" pitchFamily="18" charset="0"/>
              </a:rPr>
              <a:t>was so much easier </a:t>
            </a:r>
            <a:br>
              <a:rPr kumimoji="0" lang="en-CA" sz="1400" b="1" i="0" u="none" strike="noStrike" cap="none" normalizeH="0" baseline="0" dirty="0" smtClean="0">
                <a:ln>
                  <a:noFill/>
                </a:ln>
                <a:solidFill>
                  <a:schemeClr val="tx1"/>
                </a:solidFill>
                <a:effectLst/>
                <a:latin typeface="Times New Roman" pitchFamily="18" charset="0"/>
              </a:rPr>
            </a:br>
            <a:r>
              <a:rPr kumimoji="0" lang="en-CA" sz="1400" b="1" i="0" u="none" strike="noStrike" cap="none" normalizeH="0" baseline="0" dirty="0" smtClean="0">
                <a:ln>
                  <a:noFill/>
                </a:ln>
                <a:solidFill>
                  <a:schemeClr val="tx1"/>
                </a:solidFill>
                <a:effectLst/>
                <a:latin typeface="Times New Roman" pitchFamily="18" charset="0"/>
              </a:rPr>
              <a:t>with a brain!</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A better idea</a:t>
            </a:r>
            <a:endParaRPr lang="en-US" dirty="0"/>
          </a:p>
        </p:txBody>
      </p:sp>
      <p:sp>
        <p:nvSpPr>
          <p:cNvPr id="3" name="Content Placeholder 2"/>
          <p:cNvSpPr>
            <a:spLocks noGrp="1"/>
          </p:cNvSpPr>
          <p:nvPr>
            <p:ph idx="1"/>
            <p:custDataLst>
              <p:tags r:id="rId2"/>
            </p:custDataLst>
          </p:nvPr>
        </p:nvSpPr>
        <p:spPr>
          <a:xfrm>
            <a:off x="609600" y="4267200"/>
            <a:ext cx="8077200" cy="838200"/>
          </a:xfrm>
        </p:spPr>
        <p:txBody>
          <a:bodyPr/>
          <a:lstStyle/>
          <a:p>
            <a:pPr>
              <a:buNone/>
            </a:pPr>
            <a:r>
              <a:rPr lang="en-US" dirty="0" smtClean="0"/>
              <a:t>The zombie apocalypse is straightforward using divide-and-conquer</a:t>
            </a:r>
          </a:p>
        </p:txBody>
      </p:sp>
      <p:sp>
        <p:nvSpPr>
          <p:cNvPr id="5" name="Slide Number Placeholder 4"/>
          <p:cNvSpPr>
            <a:spLocks noGrp="1"/>
          </p:cNvSpPr>
          <p:nvPr>
            <p:ph type="sldNum" sz="quarter" idx="11"/>
            <p:custDataLst>
              <p:tags r:id="rId3"/>
            </p:custDataLst>
          </p:nvPr>
        </p:nvSpPr>
        <p:spPr/>
        <p:txBody>
          <a:bodyPr/>
          <a:lstStyle/>
          <a:p>
            <a:fld id="{3B048AC8-D41E-4C7B-8EE3-A52489AA1F05}" type="slidenum">
              <a:rPr lang="en-US" smtClean="0"/>
              <a:pPr/>
              <a:t>48</a:t>
            </a:fld>
            <a:endParaRPr lang="en-US"/>
          </a:p>
        </p:txBody>
      </p:sp>
      <p:sp>
        <p:nvSpPr>
          <p:cNvPr id="6" name="Footer Placeholder 5"/>
          <p:cNvSpPr>
            <a:spLocks noGrp="1"/>
          </p:cNvSpPr>
          <p:nvPr>
            <p:ph type="ftr" sz="quarter" idx="12"/>
            <p:custDataLst>
              <p:tags r:id="rId4"/>
            </p:custDataLst>
          </p:nvPr>
        </p:nvSpPr>
        <p:spPr/>
        <p:txBody>
          <a:bodyPr/>
          <a:lstStyle/>
          <a:p>
            <a:r>
              <a:rPr lang="en-US" smtClean="0"/>
              <a:t>Sophomoric Parallelism and Concurrency, Lecture 1</a:t>
            </a:r>
            <a:endParaRPr lang="en-US"/>
          </a:p>
        </p:txBody>
      </p:sp>
      <p:sp>
        <p:nvSpPr>
          <p:cNvPr id="7" name="Rectangle 6"/>
          <p:cNvSpPr/>
          <p:nvPr>
            <p:custDataLst>
              <p:tags r:id="rId5"/>
            </p:custDataLst>
          </p:nvPr>
        </p:nvSpPr>
        <p:spPr bwMode="auto">
          <a:xfrm>
            <a:off x="9144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8" name="Rectangle 7"/>
          <p:cNvSpPr/>
          <p:nvPr>
            <p:custDataLst>
              <p:tags r:id="rId6"/>
            </p:custDataLst>
          </p:nvPr>
        </p:nvSpPr>
        <p:spPr bwMode="auto">
          <a:xfrm>
            <a:off x="10668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9" name="Rectangle 8"/>
          <p:cNvSpPr/>
          <p:nvPr>
            <p:custDataLst>
              <p:tags r:id="rId7"/>
            </p:custDataLst>
          </p:nvPr>
        </p:nvSpPr>
        <p:spPr bwMode="auto">
          <a:xfrm>
            <a:off x="13716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0" name="Rectangle 9"/>
          <p:cNvSpPr/>
          <p:nvPr>
            <p:custDataLst>
              <p:tags r:id="rId8"/>
            </p:custDataLst>
          </p:nvPr>
        </p:nvSpPr>
        <p:spPr bwMode="auto">
          <a:xfrm>
            <a:off x="12192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1" name="Rectangle 10"/>
          <p:cNvSpPr/>
          <p:nvPr>
            <p:custDataLst>
              <p:tags r:id="rId9"/>
            </p:custDataLst>
          </p:nvPr>
        </p:nvSpPr>
        <p:spPr bwMode="auto">
          <a:xfrm>
            <a:off x="15240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2" name="Rectangle 11"/>
          <p:cNvSpPr/>
          <p:nvPr>
            <p:custDataLst>
              <p:tags r:id="rId10"/>
            </p:custDataLst>
          </p:nvPr>
        </p:nvSpPr>
        <p:spPr bwMode="auto">
          <a:xfrm>
            <a:off x="16764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3" name="Rectangle 12"/>
          <p:cNvSpPr/>
          <p:nvPr>
            <p:custDataLst>
              <p:tags r:id="rId11"/>
            </p:custDataLst>
          </p:nvPr>
        </p:nvSpPr>
        <p:spPr bwMode="auto">
          <a:xfrm>
            <a:off x="19812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4" name="Rectangle 13"/>
          <p:cNvSpPr/>
          <p:nvPr>
            <p:custDataLst>
              <p:tags r:id="rId12"/>
            </p:custDataLst>
          </p:nvPr>
        </p:nvSpPr>
        <p:spPr bwMode="auto">
          <a:xfrm>
            <a:off x="18288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5" name="Rectangle 14"/>
          <p:cNvSpPr/>
          <p:nvPr>
            <p:custDataLst>
              <p:tags r:id="rId13"/>
            </p:custDataLst>
          </p:nvPr>
        </p:nvSpPr>
        <p:spPr bwMode="auto">
          <a:xfrm>
            <a:off x="21336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6" name="Rectangle 15"/>
          <p:cNvSpPr/>
          <p:nvPr>
            <p:custDataLst>
              <p:tags r:id="rId14"/>
            </p:custDataLst>
          </p:nvPr>
        </p:nvSpPr>
        <p:spPr bwMode="auto">
          <a:xfrm>
            <a:off x="22860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7" name="Rectangle 16"/>
          <p:cNvSpPr/>
          <p:nvPr>
            <p:custDataLst>
              <p:tags r:id="rId15"/>
            </p:custDataLst>
          </p:nvPr>
        </p:nvSpPr>
        <p:spPr bwMode="auto">
          <a:xfrm>
            <a:off x="25908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8" name="Rectangle 17"/>
          <p:cNvSpPr/>
          <p:nvPr>
            <p:custDataLst>
              <p:tags r:id="rId16"/>
            </p:custDataLst>
          </p:nvPr>
        </p:nvSpPr>
        <p:spPr bwMode="auto">
          <a:xfrm>
            <a:off x="24384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9" name="Rectangle 18"/>
          <p:cNvSpPr/>
          <p:nvPr>
            <p:custDataLst>
              <p:tags r:id="rId17"/>
            </p:custDataLst>
          </p:nvPr>
        </p:nvSpPr>
        <p:spPr bwMode="auto">
          <a:xfrm>
            <a:off x="27432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0" name="Rectangle 19"/>
          <p:cNvSpPr/>
          <p:nvPr>
            <p:custDataLst>
              <p:tags r:id="rId18"/>
            </p:custDataLst>
          </p:nvPr>
        </p:nvSpPr>
        <p:spPr bwMode="auto">
          <a:xfrm>
            <a:off x="28956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1" name="Rectangle 20"/>
          <p:cNvSpPr/>
          <p:nvPr>
            <p:custDataLst>
              <p:tags r:id="rId19"/>
            </p:custDataLst>
          </p:nvPr>
        </p:nvSpPr>
        <p:spPr bwMode="auto">
          <a:xfrm>
            <a:off x="32004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2" name="Rectangle 21"/>
          <p:cNvSpPr/>
          <p:nvPr>
            <p:custDataLst>
              <p:tags r:id="rId20"/>
            </p:custDataLst>
          </p:nvPr>
        </p:nvSpPr>
        <p:spPr bwMode="auto">
          <a:xfrm>
            <a:off x="30480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3" name="Rectangle 22"/>
          <p:cNvSpPr/>
          <p:nvPr>
            <p:custDataLst>
              <p:tags r:id="rId21"/>
            </p:custDataLst>
          </p:nvPr>
        </p:nvSpPr>
        <p:spPr bwMode="auto">
          <a:xfrm>
            <a:off x="33528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4" name="Rectangle 23"/>
          <p:cNvSpPr/>
          <p:nvPr>
            <p:custDataLst>
              <p:tags r:id="rId22"/>
            </p:custDataLst>
          </p:nvPr>
        </p:nvSpPr>
        <p:spPr bwMode="auto">
          <a:xfrm>
            <a:off x="35052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5" name="Rectangle 24"/>
          <p:cNvSpPr/>
          <p:nvPr>
            <p:custDataLst>
              <p:tags r:id="rId23"/>
            </p:custDataLst>
          </p:nvPr>
        </p:nvSpPr>
        <p:spPr bwMode="auto">
          <a:xfrm>
            <a:off x="38100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6" name="Rectangle 25"/>
          <p:cNvSpPr/>
          <p:nvPr>
            <p:custDataLst>
              <p:tags r:id="rId24"/>
            </p:custDataLst>
          </p:nvPr>
        </p:nvSpPr>
        <p:spPr bwMode="auto">
          <a:xfrm>
            <a:off x="36576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7" name="Rectangle 26"/>
          <p:cNvSpPr/>
          <p:nvPr>
            <p:custDataLst>
              <p:tags r:id="rId25"/>
            </p:custDataLst>
          </p:nvPr>
        </p:nvSpPr>
        <p:spPr bwMode="auto">
          <a:xfrm>
            <a:off x="39624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8" name="Rectangle 27"/>
          <p:cNvSpPr/>
          <p:nvPr>
            <p:custDataLst>
              <p:tags r:id="rId26"/>
            </p:custDataLst>
          </p:nvPr>
        </p:nvSpPr>
        <p:spPr bwMode="auto">
          <a:xfrm>
            <a:off x="41148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9" name="Rectangle 28"/>
          <p:cNvSpPr/>
          <p:nvPr>
            <p:custDataLst>
              <p:tags r:id="rId27"/>
            </p:custDataLst>
          </p:nvPr>
        </p:nvSpPr>
        <p:spPr bwMode="auto">
          <a:xfrm>
            <a:off x="44196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30" name="Rectangle 29"/>
          <p:cNvSpPr/>
          <p:nvPr>
            <p:custDataLst>
              <p:tags r:id="rId28"/>
            </p:custDataLst>
          </p:nvPr>
        </p:nvSpPr>
        <p:spPr bwMode="auto">
          <a:xfrm>
            <a:off x="42672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31" name="Rectangle 30"/>
          <p:cNvSpPr/>
          <p:nvPr>
            <p:custDataLst>
              <p:tags r:id="rId29"/>
            </p:custDataLst>
          </p:nvPr>
        </p:nvSpPr>
        <p:spPr bwMode="auto">
          <a:xfrm>
            <a:off x="45720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32" name="Rectangle 31"/>
          <p:cNvSpPr/>
          <p:nvPr>
            <p:custDataLst>
              <p:tags r:id="rId30"/>
            </p:custDataLst>
          </p:nvPr>
        </p:nvSpPr>
        <p:spPr bwMode="auto">
          <a:xfrm>
            <a:off x="47244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33" name="Rectangle 32"/>
          <p:cNvSpPr/>
          <p:nvPr>
            <p:custDataLst>
              <p:tags r:id="rId31"/>
            </p:custDataLst>
          </p:nvPr>
        </p:nvSpPr>
        <p:spPr bwMode="auto">
          <a:xfrm>
            <a:off x="50292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34" name="Rectangle 33"/>
          <p:cNvSpPr/>
          <p:nvPr>
            <p:custDataLst>
              <p:tags r:id="rId32"/>
            </p:custDataLst>
          </p:nvPr>
        </p:nvSpPr>
        <p:spPr bwMode="auto">
          <a:xfrm>
            <a:off x="48768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35" name="Rectangle 34"/>
          <p:cNvSpPr/>
          <p:nvPr>
            <p:custDataLst>
              <p:tags r:id="rId33"/>
            </p:custDataLst>
          </p:nvPr>
        </p:nvSpPr>
        <p:spPr bwMode="auto">
          <a:xfrm>
            <a:off x="51816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36" name="Rectangle 35"/>
          <p:cNvSpPr/>
          <p:nvPr>
            <p:custDataLst>
              <p:tags r:id="rId34"/>
            </p:custDataLst>
          </p:nvPr>
        </p:nvSpPr>
        <p:spPr bwMode="auto">
          <a:xfrm>
            <a:off x="53340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37" name="Rectangle 36"/>
          <p:cNvSpPr/>
          <p:nvPr>
            <p:custDataLst>
              <p:tags r:id="rId35"/>
            </p:custDataLst>
          </p:nvPr>
        </p:nvSpPr>
        <p:spPr bwMode="auto">
          <a:xfrm>
            <a:off x="56388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38" name="Rectangle 37"/>
          <p:cNvSpPr/>
          <p:nvPr>
            <p:custDataLst>
              <p:tags r:id="rId36"/>
            </p:custDataLst>
          </p:nvPr>
        </p:nvSpPr>
        <p:spPr bwMode="auto">
          <a:xfrm>
            <a:off x="54864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39" name="Rectangle 38"/>
          <p:cNvSpPr/>
          <p:nvPr>
            <p:custDataLst>
              <p:tags r:id="rId37"/>
            </p:custDataLst>
          </p:nvPr>
        </p:nvSpPr>
        <p:spPr bwMode="auto">
          <a:xfrm>
            <a:off x="57912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40" name="Rectangle 39"/>
          <p:cNvSpPr/>
          <p:nvPr>
            <p:custDataLst>
              <p:tags r:id="rId38"/>
            </p:custDataLst>
          </p:nvPr>
        </p:nvSpPr>
        <p:spPr bwMode="auto">
          <a:xfrm>
            <a:off x="59436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41" name="Rectangle 40"/>
          <p:cNvSpPr/>
          <p:nvPr>
            <p:custDataLst>
              <p:tags r:id="rId39"/>
            </p:custDataLst>
          </p:nvPr>
        </p:nvSpPr>
        <p:spPr bwMode="auto">
          <a:xfrm>
            <a:off x="62484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42" name="Rectangle 41"/>
          <p:cNvSpPr/>
          <p:nvPr>
            <p:custDataLst>
              <p:tags r:id="rId40"/>
            </p:custDataLst>
          </p:nvPr>
        </p:nvSpPr>
        <p:spPr bwMode="auto">
          <a:xfrm>
            <a:off x="60960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43" name="Rectangle 42"/>
          <p:cNvSpPr/>
          <p:nvPr>
            <p:custDataLst>
              <p:tags r:id="rId41"/>
            </p:custDataLst>
          </p:nvPr>
        </p:nvSpPr>
        <p:spPr bwMode="auto">
          <a:xfrm>
            <a:off x="64008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44" name="Rectangle 43"/>
          <p:cNvSpPr/>
          <p:nvPr>
            <p:custDataLst>
              <p:tags r:id="rId42"/>
            </p:custDataLst>
          </p:nvPr>
        </p:nvSpPr>
        <p:spPr bwMode="auto">
          <a:xfrm>
            <a:off x="65532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45" name="Rectangle 44"/>
          <p:cNvSpPr/>
          <p:nvPr>
            <p:custDataLst>
              <p:tags r:id="rId43"/>
            </p:custDataLst>
          </p:nvPr>
        </p:nvSpPr>
        <p:spPr bwMode="auto">
          <a:xfrm>
            <a:off x="68580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46" name="Rectangle 45"/>
          <p:cNvSpPr/>
          <p:nvPr>
            <p:custDataLst>
              <p:tags r:id="rId44"/>
            </p:custDataLst>
          </p:nvPr>
        </p:nvSpPr>
        <p:spPr bwMode="auto">
          <a:xfrm>
            <a:off x="67056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47" name="Rectangle 46"/>
          <p:cNvSpPr/>
          <p:nvPr>
            <p:custDataLst>
              <p:tags r:id="rId45"/>
            </p:custDataLst>
          </p:nvPr>
        </p:nvSpPr>
        <p:spPr bwMode="auto">
          <a:xfrm>
            <a:off x="70104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48" name="Rectangle 47"/>
          <p:cNvSpPr/>
          <p:nvPr>
            <p:custDataLst>
              <p:tags r:id="rId46"/>
            </p:custDataLst>
          </p:nvPr>
        </p:nvSpPr>
        <p:spPr bwMode="auto">
          <a:xfrm>
            <a:off x="71628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49" name="Rectangle 48"/>
          <p:cNvSpPr/>
          <p:nvPr>
            <p:custDataLst>
              <p:tags r:id="rId47"/>
            </p:custDataLst>
          </p:nvPr>
        </p:nvSpPr>
        <p:spPr bwMode="auto">
          <a:xfrm>
            <a:off x="74676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50" name="Rectangle 49"/>
          <p:cNvSpPr/>
          <p:nvPr>
            <p:custDataLst>
              <p:tags r:id="rId48"/>
            </p:custDataLst>
          </p:nvPr>
        </p:nvSpPr>
        <p:spPr bwMode="auto">
          <a:xfrm>
            <a:off x="73152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51" name="Rectangle 50"/>
          <p:cNvSpPr/>
          <p:nvPr>
            <p:custDataLst>
              <p:tags r:id="rId49"/>
            </p:custDataLst>
          </p:nvPr>
        </p:nvSpPr>
        <p:spPr bwMode="auto">
          <a:xfrm>
            <a:off x="76200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52" name="Rectangle 51"/>
          <p:cNvSpPr/>
          <p:nvPr>
            <p:custDataLst>
              <p:tags r:id="rId50"/>
            </p:custDataLst>
          </p:nvPr>
        </p:nvSpPr>
        <p:spPr bwMode="auto">
          <a:xfrm>
            <a:off x="77724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53" name="Rectangle 52"/>
          <p:cNvSpPr/>
          <p:nvPr>
            <p:custDataLst>
              <p:tags r:id="rId51"/>
            </p:custDataLst>
          </p:nvPr>
        </p:nvSpPr>
        <p:spPr bwMode="auto">
          <a:xfrm>
            <a:off x="80772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54" name="Rectangle 53"/>
          <p:cNvSpPr/>
          <p:nvPr>
            <p:custDataLst>
              <p:tags r:id="rId52"/>
            </p:custDataLst>
          </p:nvPr>
        </p:nvSpPr>
        <p:spPr bwMode="auto">
          <a:xfrm>
            <a:off x="79248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55" name="Left Brace 54"/>
          <p:cNvSpPr/>
          <p:nvPr>
            <p:custDataLst>
              <p:tags r:id="rId53"/>
            </p:custDataLst>
          </p:nvPr>
        </p:nvSpPr>
        <p:spPr bwMode="auto">
          <a:xfrm rot="16200000">
            <a:off x="952500" y="2000187"/>
            <a:ext cx="304800" cy="381000"/>
          </a:xfrm>
          <a:prstGeom prst="leftBrace">
            <a:avLst/>
          </a:prstGeom>
          <a:noFill/>
          <a:ln w="476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cxnSp>
        <p:nvCxnSpPr>
          <p:cNvPr id="56" name="Straight Connector 55"/>
          <p:cNvCxnSpPr/>
          <p:nvPr>
            <p:custDataLst>
              <p:tags r:id="rId54"/>
            </p:custDataLst>
          </p:nvPr>
        </p:nvCxnSpPr>
        <p:spPr bwMode="auto">
          <a:xfrm rot="16200000" flipH="1">
            <a:off x="1028700" y="2457390"/>
            <a:ext cx="2286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 name="Straight Connector 56"/>
          <p:cNvCxnSpPr/>
          <p:nvPr>
            <p:custDataLst>
              <p:tags r:id="rId55"/>
            </p:custDataLst>
          </p:nvPr>
        </p:nvCxnSpPr>
        <p:spPr bwMode="auto">
          <a:xfrm rot="5400000">
            <a:off x="1333500" y="2457390"/>
            <a:ext cx="2286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8" name="Left Brace 57"/>
          <p:cNvSpPr/>
          <p:nvPr>
            <p:custDataLst>
              <p:tags r:id="rId56"/>
            </p:custDataLst>
          </p:nvPr>
        </p:nvSpPr>
        <p:spPr bwMode="auto">
          <a:xfrm rot="16200000">
            <a:off x="1409700" y="2000190"/>
            <a:ext cx="304800" cy="381000"/>
          </a:xfrm>
          <a:prstGeom prst="leftBrace">
            <a:avLst/>
          </a:prstGeom>
          <a:noFill/>
          <a:ln w="476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59" name="Left Brace 58"/>
          <p:cNvSpPr/>
          <p:nvPr>
            <p:custDataLst>
              <p:tags r:id="rId57"/>
            </p:custDataLst>
          </p:nvPr>
        </p:nvSpPr>
        <p:spPr bwMode="auto">
          <a:xfrm rot="16200000">
            <a:off x="1866900" y="2000190"/>
            <a:ext cx="304800" cy="381000"/>
          </a:xfrm>
          <a:prstGeom prst="leftBrace">
            <a:avLst/>
          </a:prstGeom>
          <a:noFill/>
          <a:ln w="476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0" name="Left Brace 59"/>
          <p:cNvSpPr/>
          <p:nvPr>
            <p:custDataLst>
              <p:tags r:id="rId58"/>
            </p:custDataLst>
          </p:nvPr>
        </p:nvSpPr>
        <p:spPr bwMode="auto">
          <a:xfrm rot="16200000">
            <a:off x="2324100" y="2000190"/>
            <a:ext cx="304800" cy="381000"/>
          </a:xfrm>
          <a:prstGeom prst="leftBrace">
            <a:avLst/>
          </a:prstGeom>
          <a:noFill/>
          <a:ln w="476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1" name="Left Brace 60"/>
          <p:cNvSpPr/>
          <p:nvPr>
            <p:custDataLst>
              <p:tags r:id="rId59"/>
            </p:custDataLst>
          </p:nvPr>
        </p:nvSpPr>
        <p:spPr bwMode="auto">
          <a:xfrm rot="16200000">
            <a:off x="2781300" y="2000190"/>
            <a:ext cx="304800" cy="381000"/>
          </a:xfrm>
          <a:prstGeom prst="leftBrace">
            <a:avLst/>
          </a:prstGeom>
          <a:noFill/>
          <a:ln w="476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2" name="Left Brace 61"/>
          <p:cNvSpPr/>
          <p:nvPr>
            <p:custDataLst>
              <p:tags r:id="rId60"/>
            </p:custDataLst>
          </p:nvPr>
        </p:nvSpPr>
        <p:spPr bwMode="auto">
          <a:xfrm rot="16200000">
            <a:off x="3238500" y="2000193"/>
            <a:ext cx="304800" cy="381000"/>
          </a:xfrm>
          <a:prstGeom prst="leftBrace">
            <a:avLst/>
          </a:prstGeom>
          <a:noFill/>
          <a:ln w="476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3" name="Left Brace 62"/>
          <p:cNvSpPr/>
          <p:nvPr>
            <p:custDataLst>
              <p:tags r:id="rId61"/>
            </p:custDataLst>
          </p:nvPr>
        </p:nvSpPr>
        <p:spPr bwMode="auto">
          <a:xfrm rot="16200000">
            <a:off x="3695700" y="2000193"/>
            <a:ext cx="304800" cy="381000"/>
          </a:xfrm>
          <a:prstGeom prst="leftBrace">
            <a:avLst/>
          </a:prstGeom>
          <a:noFill/>
          <a:ln w="476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4" name="Left Brace 63"/>
          <p:cNvSpPr/>
          <p:nvPr>
            <p:custDataLst>
              <p:tags r:id="rId62"/>
            </p:custDataLst>
          </p:nvPr>
        </p:nvSpPr>
        <p:spPr bwMode="auto">
          <a:xfrm rot="16200000">
            <a:off x="4152900" y="2000193"/>
            <a:ext cx="304800" cy="381000"/>
          </a:xfrm>
          <a:prstGeom prst="leftBrace">
            <a:avLst/>
          </a:prstGeom>
          <a:noFill/>
          <a:ln w="476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5" name="Left Brace 64"/>
          <p:cNvSpPr/>
          <p:nvPr>
            <p:custDataLst>
              <p:tags r:id="rId63"/>
            </p:custDataLst>
          </p:nvPr>
        </p:nvSpPr>
        <p:spPr bwMode="auto">
          <a:xfrm rot="16200000">
            <a:off x="4610100" y="2000191"/>
            <a:ext cx="304800" cy="381000"/>
          </a:xfrm>
          <a:prstGeom prst="leftBrace">
            <a:avLst/>
          </a:prstGeom>
          <a:noFill/>
          <a:ln w="476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6" name="Left Brace 65"/>
          <p:cNvSpPr/>
          <p:nvPr>
            <p:custDataLst>
              <p:tags r:id="rId64"/>
            </p:custDataLst>
          </p:nvPr>
        </p:nvSpPr>
        <p:spPr bwMode="auto">
          <a:xfrm rot="16200000">
            <a:off x="5067300" y="2000194"/>
            <a:ext cx="304800" cy="381000"/>
          </a:xfrm>
          <a:prstGeom prst="leftBrace">
            <a:avLst/>
          </a:prstGeom>
          <a:noFill/>
          <a:ln w="476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7" name="Left Brace 66"/>
          <p:cNvSpPr/>
          <p:nvPr>
            <p:custDataLst>
              <p:tags r:id="rId65"/>
            </p:custDataLst>
          </p:nvPr>
        </p:nvSpPr>
        <p:spPr bwMode="auto">
          <a:xfrm rot="16200000">
            <a:off x="5524500" y="2000194"/>
            <a:ext cx="304800" cy="381000"/>
          </a:xfrm>
          <a:prstGeom prst="leftBrace">
            <a:avLst/>
          </a:prstGeom>
          <a:noFill/>
          <a:ln w="476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8" name="Left Brace 67"/>
          <p:cNvSpPr/>
          <p:nvPr>
            <p:custDataLst>
              <p:tags r:id="rId66"/>
            </p:custDataLst>
          </p:nvPr>
        </p:nvSpPr>
        <p:spPr bwMode="auto">
          <a:xfrm rot="16200000">
            <a:off x="5981700" y="2000194"/>
            <a:ext cx="304800" cy="381000"/>
          </a:xfrm>
          <a:prstGeom prst="leftBrace">
            <a:avLst/>
          </a:prstGeom>
          <a:noFill/>
          <a:ln w="476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9" name="Left Brace 68"/>
          <p:cNvSpPr/>
          <p:nvPr>
            <p:custDataLst>
              <p:tags r:id="rId67"/>
            </p:custDataLst>
          </p:nvPr>
        </p:nvSpPr>
        <p:spPr bwMode="auto">
          <a:xfrm rot="16200000">
            <a:off x="6438900" y="2000194"/>
            <a:ext cx="304800" cy="381000"/>
          </a:xfrm>
          <a:prstGeom prst="leftBrace">
            <a:avLst/>
          </a:prstGeom>
          <a:noFill/>
          <a:ln w="476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70" name="Left Brace 69"/>
          <p:cNvSpPr/>
          <p:nvPr>
            <p:custDataLst>
              <p:tags r:id="rId68"/>
            </p:custDataLst>
          </p:nvPr>
        </p:nvSpPr>
        <p:spPr bwMode="auto">
          <a:xfrm rot="16200000">
            <a:off x="6896100" y="2000197"/>
            <a:ext cx="304800" cy="381000"/>
          </a:xfrm>
          <a:prstGeom prst="leftBrace">
            <a:avLst/>
          </a:prstGeom>
          <a:noFill/>
          <a:ln w="476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71" name="Left Brace 70"/>
          <p:cNvSpPr/>
          <p:nvPr>
            <p:custDataLst>
              <p:tags r:id="rId69"/>
            </p:custDataLst>
          </p:nvPr>
        </p:nvSpPr>
        <p:spPr bwMode="auto">
          <a:xfrm rot="16200000">
            <a:off x="7353300" y="2000197"/>
            <a:ext cx="304800" cy="381000"/>
          </a:xfrm>
          <a:prstGeom prst="leftBrace">
            <a:avLst/>
          </a:prstGeom>
          <a:noFill/>
          <a:ln w="476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72" name="Left Brace 71"/>
          <p:cNvSpPr/>
          <p:nvPr>
            <p:custDataLst>
              <p:tags r:id="rId70"/>
            </p:custDataLst>
          </p:nvPr>
        </p:nvSpPr>
        <p:spPr bwMode="auto">
          <a:xfrm rot="16200000">
            <a:off x="7810500" y="2000197"/>
            <a:ext cx="304800" cy="381000"/>
          </a:xfrm>
          <a:prstGeom prst="leftBrace">
            <a:avLst/>
          </a:prstGeom>
          <a:noFill/>
          <a:ln w="476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73" name="TextBox 72"/>
          <p:cNvSpPr txBox="1"/>
          <p:nvPr>
            <p:custDataLst>
              <p:tags r:id="rId71"/>
            </p:custDataLst>
          </p:nvPr>
        </p:nvSpPr>
        <p:spPr>
          <a:xfrm>
            <a:off x="1143000" y="2476380"/>
            <a:ext cx="333746" cy="400110"/>
          </a:xfrm>
          <a:prstGeom prst="rect">
            <a:avLst/>
          </a:prstGeom>
          <a:noFill/>
        </p:spPr>
        <p:txBody>
          <a:bodyPr wrap="none" rtlCol="0">
            <a:spAutoFit/>
          </a:bodyPr>
          <a:lstStyle/>
          <a:p>
            <a:r>
              <a:rPr lang="en-US" sz="2000" b="0" dirty="0" smtClean="0">
                <a:latin typeface="+mn-lt"/>
              </a:rPr>
              <a:t>+</a:t>
            </a:r>
          </a:p>
        </p:txBody>
      </p:sp>
      <p:cxnSp>
        <p:nvCxnSpPr>
          <p:cNvPr id="74" name="Straight Connector 73"/>
          <p:cNvCxnSpPr/>
          <p:nvPr>
            <p:custDataLst>
              <p:tags r:id="rId72"/>
            </p:custDataLst>
          </p:nvPr>
        </p:nvCxnSpPr>
        <p:spPr bwMode="auto">
          <a:xfrm rot="16200000" flipH="1">
            <a:off x="1943100" y="2438280"/>
            <a:ext cx="2286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5" name="Straight Connector 74"/>
          <p:cNvCxnSpPr/>
          <p:nvPr>
            <p:custDataLst>
              <p:tags r:id="rId73"/>
            </p:custDataLst>
          </p:nvPr>
        </p:nvCxnSpPr>
        <p:spPr bwMode="auto">
          <a:xfrm rot="5400000">
            <a:off x="2247900" y="2438280"/>
            <a:ext cx="2286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6" name="TextBox 75"/>
          <p:cNvSpPr txBox="1"/>
          <p:nvPr>
            <p:custDataLst>
              <p:tags r:id="rId74"/>
            </p:custDataLst>
          </p:nvPr>
        </p:nvSpPr>
        <p:spPr>
          <a:xfrm>
            <a:off x="2057400" y="2476380"/>
            <a:ext cx="333746" cy="400110"/>
          </a:xfrm>
          <a:prstGeom prst="rect">
            <a:avLst/>
          </a:prstGeom>
          <a:noFill/>
        </p:spPr>
        <p:txBody>
          <a:bodyPr wrap="none" rtlCol="0">
            <a:spAutoFit/>
          </a:bodyPr>
          <a:lstStyle/>
          <a:p>
            <a:r>
              <a:rPr lang="en-US" sz="2000" b="0" dirty="0" smtClean="0">
                <a:latin typeface="+mn-lt"/>
              </a:rPr>
              <a:t>+</a:t>
            </a:r>
          </a:p>
        </p:txBody>
      </p:sp>
      <p:cxnSp>
        <p:nvCxnSpPr>
          <p:cNvPr id="77" name="Straight Connector 76"/>
          <p:cNvCxnSpPr/>
          <p:nvPr>
            <p:custDataLst>
              <p:tags r:id="rId75"/>
            </p:custDataLst>
          </p:nvPr>
        </p:nvCxnSpPr>
        <p:spPr bwMode="auto">
          <a:xfrm rot="16200000" flipH="1">
            <a:off x="2933700" y="2457390"/>
            <a:ext cx="2286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8" name="Straight Connector 77"/>
          <p:cNvCxnSpPr/>
          <p:nvPr>
            <p:custDataLst>
              <p:tags r:id="rId76"/>
            </p:custDataLst>
          </p:nvPr>
        </p:nvCxnSpPr>
        <p:spPr bwMode="auto">
          <a:xfrm rot="5400000">
            <a:off x="3238500" y="2457390"/>
            <a:ext cx="2286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9" name="TextBox 78"/>
          <p:cNvSpPr txBox="1"/>
          <p:nvPr>
            <p:custDataLst>
              <p:tags r:id="rId77"/>
            </p:custDataLst>
          </p:nvPr>
        </p:nvSpPr>
        <p:spPr>
          <a:xfrm>
            <a:off x="3048000" y="2476380"/>
            <a:ext cx="333746" cy="400110"/>
          </a:xfrm>
          <a:prstGeom prst="rect">
            <a:avLst/>
          </a:prstGeom>
          <a:noFill/>
        </p:spPr>
        <p:txBody>
          <a:bodyPr wrap="none" rtlCol="0">
            <a:spAutoFit/>
          </a:bodyPr>
          <a:lstStyle/>
          <a:p>
            <a:r>
              <a:rPr lang="en-US" sz="2000" b="0" dirty="0" smtClean="0">
                <a:latin typeface="+mn-lt"/>
              </a:rPr>
              <a:t>+</a:t>
            </a:r>
          </a:p>
        </p:txBody>
      </p:sp>
      <p:cxnSp>
        <p:nvCxnSpPr>
          <p:cNvPr id="80" name="Straight Connector 79"/>
          <p:cNvCxnSpPr/>
          <p:nvPr>
            <p:custDataLst>
              <p:tags r:id="rId78"/>
            </p:custDataLst>
          </p:nvPr>
        </p:nvCxnSpPr>
        <p:spPr bwMode="auto">
          <a:xfrm rot="16200000" flipH="1">
            <a:off x="3848100" y="2457391"/>
            <a:ext cx="2286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1" name="Straight Connector 80"/>
          <p:cNvCxnSpPr/>
          <p:nvPr>
            <p:custDataLst>
              <p:tags r:id="rId79"/>
            </p:custDataLst>
          </p:nvPr>
        </p:nvCxnSpPr>
        <p:spPr bwMode="auto">
          <a:xfrm rot="5400000">
            <a:off x="4152900" y="2457391"/>
            <a:ext cx="2286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2" name="TextBox 81"/>
          <p:cNvSpPr txBox="1"/>
          <p:nvPr>
            <p:custDataLst>
              <p:tags r:id="rId80"/>
            </p:custDataLst>
          </p:nvPr>
        </p:nvSpPr>
        <p:spPr>
          <a:xfrm>
            <a:off x="3962400" y="2476381"/>
            <a:ext cx="333746" cy="400110"/>
          </a:xfrm>
          <a:prstGeom prst="rect">
            <a:avLst/>
          </a:prstGeom>
          <a:noFill/>
        </p:spPr>
        <p:txBody>
          <a:bodyPr wrap="none" rtlCol="0">
            <a:spAutoFit/>
          </a:bodyPr>
          <a:lstStyle/>
          <a:p>
            <a:r>
              <a:rPr lang="en-US" sz="2000" b="0" dirty="0" smtClean="0">
                <a:latin typeface="+mn-lt"/>
              </a:rPr>
              <a:t>+</a:t>
            </a:r>
          </a:p>
        </p:txBody>
      </p:sp>
      <p:cxnSp>
        <p:nvCxnSpPr>
          <p:cNvPr id="83" name="Straight Connector 82"/>
          <p:cNvCxnSpPr/>
          <p:nvPr>
            <p:custDataLst>
              <p:tags r:id="rId81"/>
            </p:custDataLst>
          </p:nvPr>
        </p:nvCxnSpPr>
        <p:spPr bwMode="auto">
          <a:xfrm rot="16200000" flipH="1">
            <a:off x="4762500" y="2457391"/>
            <a:ext cx="2286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4" name="Straight Connector 83"/>
          <p:cNvCxnSpPr/>
          <p:nvPr>
            <p:custDataLst>
              <p:tags r:id="rId82"/>
            </p:custDataLst>
          </p:nvPr>
        </p:nvCxnSpPr>
        <p:spPr bwMode="auto">
          <a:xfrm rot="5400000">
            <a:off x="5067300" y="2457391"/>
            <a:ext cx="2286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5" name="TextBox 84"/>
          <p:cNvSpPr txBox="1"/>
          <p:nvPr>
            <p:custDataLst>
              <p:tags r:id="rId83"/>
            </p:custDataLst>
          </p:nvPr>
        </p:nvSpPr>
        <p:spPr>
          <a:xfrm>
            <a:off x="4876800" y="2476381"/>
            <a:ext cx="333746" cy="400110"/>
          </a:xfrm>
          <a:prstGeom prst="rect">
            <a:avLst/>
          </a:prstGeom>
          <a:noFill/>
        </p:spPr>
        <p:txBody>
          <a:bodyPr wrap="none" rtlCol="0">
            <a:spAutoFit/>
          </a:bodyPr>
          <a:lstStyle/>
          <a:p>
            <a:r>
              <a:rPr lang="en-US" sz="2000" b="0" dirty="0" smtClean="0">
                <a:latin typeface="+mn-lt"/>
              </a:rPr>
              <a:t>+</a:t>
            </a:r>
          </a:p>
        </p:txBody>
      </p:sp>
      <p:cxnSp>
        <p:nvCxnSpPr>
          <p:cNvPr id="86" name="Straight Connector 85"/>
          <p:cNvCxnSpPr/>
          <p:nvPr>
            <p:custDataLst>
              <p:tags r:id="rId84"/>
            </p:custDataLst>
          </p:nvPr>
        </p:nvCxnSpPr>
        <p:spPr bwMode="auto">
          <a:xfrm rot="16200000" flipH="1">
            <a:off x="5676900" y="2381191"/>
            <a:ext cx="2286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7" name="Straight Connector 86"/>
          <p:cNvCxnSpPr/>
          <p:nvPr>
            <p:custDataLst>
              <p:tags r:id="rId85"/>
            </p:custDataLst>
          </p:nvPr>
        </p:nvCxnSpPr>
        <p:spPr bwMode="auto">
          <a:xfrm rot="5400000">
            <a:off x="5981700" y="2381191"/>
            <a:ext cx="2286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8" name="TextBox 87"/>
          <p:cNvSpPr txBox="1"/>
          <p:nvPr>
            <p:custDataLst>
              <p:tags r:id="rId86"/>
            </p:custDataLst>
          </p:nvPr>
        </p:nvSpPr>
        <p:spPr>
          <a:xfrm>
            <a:off x="5791200" y="2400181"/>
            <a:ext cx="333746" cy="400110"/>
          </a:xfrm>
          <a:prstGeom prst="rect">
            <a:avLst/>
          </a:prstGeom>
          <a:noFill/>
        </p:spPr>
        <p:txBody>
          <a:bodyPr wrap="none" rtlCol="0">
            <a:spAutoFit/>
          </a:bodyPr>
          <a:lstStyle/>
          <a:p>
            <a:r>
              <a:rPr lang="en-US" sz="2000" b="0" dirty="0" smtClean="0">
                <a:latin typeface="+mn-lt"/>
              </a:rPr>
              <a:t>+</a:t>
            </a:r>
          </a:p>
        </p:txBody>
      </p:sp>
      <p:cxnSp>
        <p:nvCxnSpPr>
          <p:cNvPr id="89" name="Straight Connector 88"/>
          <p:cNvCxnSpPr/>
          <p:nvPr>
            <p:custDataLst>
              <p:tags r:id="rId87"/>
            </p:custDataLst>
          </p:nvPr>
        </p:nvCxnSpPr>
        <p:spPr bwMode="auto">
          <a:xfrm rot="16200000" flipH="1">
            <a:off x="6591300" y="2381191"/>
            <a:ext cx="2286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0" name="Straight Connector 89"/>
          <p:cNvCxnSpPr/>
          <p:nvPr>
            <p:custDataLst>
              <p:tags r:id="rId88"/>
            </p:custDataLst>
          </p:nvPr>
        </p:nvCxnSpPr>
        <p:spPr bwMode="auto">
          <a:xfrm rot="5400000">
            <a:off x="6896100" y="2381191"/>
            <a:ext cx="2286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1" name="TextBox 90"/>
          <p:cNvSpPr txBox="1"/>
          <p:nvPr>
            <p:custDataLst>
              <p:tags r:id="rId89"/>
            </p:custDataLst>
          </p:nvPr>
        </p:nvSpPr>
        <p:spPr>
          <a:xfrm>
            <a:off x="6705600" y="2400181"/>
            <a:ext cx="333746" cy="400110"/>
          </a:xfrm>
          <a:prstGeom prst="rect">
            <a:avLst/>
          </a:prstGeom>
          <a:noFill/>
        </p:spPr>
        <p:txBody>
          <a:bodyPr wrap="none" rtlCol="0">
            <a:spAutoFit/>
          </a:bodyPr>
          <a:lstStyle/>
          <a:p>
            <a:r>
              <a:rPr lang="en-US" sz="2000" b="0" dirty="0" smtClean="0">
                <a:latin typeface="+mn-lt"/>
              </a:rPr>
              <a:t>+</a:t>
            </a:r>
          </a:p>
        </p:txBody>
      </p:sp>
      <p:cxnSp>
        <p:nvCxnSpPr>
          <p:cNvPr id="92" name="Straight Connector 91"/>
          <p:cNvCxnSpPr/>
          <p:nvPr>
            <p:custDataLst>
              <p:tags r:id="rId90"/>
            </p:custDataLst>
          </p:nvPr>
        </p:nvCxnSpPr>
        <p:spPr bwMode="auto">
          <a:xfrm rot="16200000" flipH="1">
            <a:off x="7505699" y="2381191"/>
            <a:ext cx="2286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3" name="Straight Connector 92"/>
          <p:cNvCxnSpPr/>
          <p:nvPr>
            <p:custDataLst>
              <p:tags r:id="rId91"/>
            </p:custDataLst>
          </p:nvPr>
        </p:nvCxnSpPr>
        <p:spPr bwMode="auto">
          <a:xfrm rot="5400000">
            <a:off x="7810499" y="2381191"/>
            <a:ext cx="2286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4" name="TextBox 93"/>
          <p:cNvSpPr txBox="1"/>
          <p:nvPr>
            <p:custDataLst>
              <p:tags r:id="rId92"/>
            </p:custDataLst>
          </p:nvPr>
        </p:nvSpPr>
        <p:spPr>
          <a:xfrm>
            <a:off x="7619999" y="2400181"/>
            <a:ext cx="333746" cy="400110"/>
          </a:xfrm>
          <a:prstGeom prst="rect">
            <a:avLst/>
          </a:prstGeom>
          <a:noFill/>
        </p:spPr>
        <p:txBody>
          <a:bodyPr wrap="none" rtlCol="0">
            <a:spAutoFit/>
          </a:bodyPr>
          <a:lstStyle/>
          <a:p>
            <a:r>
              <a:rPr lang="en-US" sz="2000" b="0" dirty="0" smtClean="0">
                <a:latin typeface="+mn-lt"/>
              </a:rPr>
              <a:t>+</a:t>
            </a:r>
          </a:p>
        </p:txBody>
      </p:sp>
      <p:cxnSp>
        <p:nvCxnSpPr>
          <p:cNvPr id="95" name="Straight Connector 94"/>
          <p:cNvCxnSpPr>
            <a:stCxn id="73" idx="2"/>
          </p:cNvCxnSpPr>
          <p:nvPr>
            <p:custDataLst>
              <p:tags r:id="rId93"/>
            </p:custDataLst>
          </p:nvPr>
        </p:nvCxnSpPr>
        <p:spPr bwMode="auto">
          <a:xfrm rot="16200000" flipH="1">
            <a:off x="1416936" y="2769427"/>
            <a:ext cx="152400" cy="36652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6" name="Straight Connector 95"/>
          <p:cNvCxnSpPr>
            <a:stCxn id="76" idx="2"/>
          </p:cNvCxnSpPr>
          <p:nvPr>
            <p:custDataLst>
              <p:tags r:id="rId94"/>
            </p:custDataLst>
          </p:nvPr>
        </p:nvCxnSpPr>
        <p:spPr bwMode="auto">
          <a:xfrm rot="5400000">
            <a:off x="1950337" y="2754954"/>
            <a:ext cx="152400" cy="39547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7" name="TextBox 96"/>
          <p:cNvSpPr txBox="1"/>
          <p:nvPr>
            <p:custDataLst>
              <p:tags r:id="rId95"/>
            </p:custDataLst>
          </p:nvPr>
        </p:nvSpPr>
        <p:spPr>
          <a:xfrm>
            <a:off x="1600200" y="2857380"/>
            <a:ext cx="333746" cy="400110"/>
          </a:xfrm>
          <a:prstGeom prst="rect">
            <a:avLst/>
          </a:prstGeom>
          <a:noFill/>
        </p:spPr>
        <p:txBody>
          <a:bodyPr wrap="none" rtlCol="0">
            <a:spAutoFit/>
          </a:bodyPr>
          <a:lstStyle/>
          <a:p>
            <a:r>
              <a:rPr lang="en-US" sz="2000" b="0" dirty="0" smtClean="0">
                <a:latin typeface="+mn-lt"/>
              </a:rPr>
              <a:t>+</a:t>
            </a:r>
          </a:p>
        </p:txBody>
      </p:sp>
      <p:cxnSp>
        <p:nvCxnSpPr>
          <p:cNvPr id="98" name="Straight Connector 97"/>
          <p:cNvCxnSpPr/>
          <p:nvPr>
            <p:custDataLst>
              <p:tags r:id="rId96"/>
            </p:custDataLst>
          </p:nvPr>
        </p:nvCxnSpPr>
        <p:spPr bwMode="auto">
          <a:xfrm rot="16200000" flipH="1">
            <a:off x="3307463" y="2750318"/>
            <a:ext cx="152400" cy="36652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9" name="Straight Connector 98"/>
          <p:cNvCxnSpPr/>
          <p:nvPr>
            <p:custDataLst>
              <p:tags r:id="rId97"/>
            </p:custDataLst>
          </p:nvPr>
        </p:nvCxnSpPr>
        <p:spPr bwMode="auto">
          <a:xfrm rot="5400000">
            <a:off x="3840864" y="2735845"/>
            <a:ext cx="152400" cy="39547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0" name="TextBox 99"/>
          <p:cNvSpPr txBox="1"/>
          <p:nvPr>
            <p:custDataLst>
              <p:tags r:id="rId98"/>
            </p:custDataLst>
          </p:nvPr>
        </p:nvSpPr>
        <p:spPr>
          <a:xfrm>
            <a:off x="3476254" y="2857380"/>
            <a:ext cx="333746" cy="400110"/>
          </a:xfrm>
          <a:prstGeom prst="rect">
            <a:avLst/>
          </a:prstGeom>
          <a:noFill/>
        </p:spPr>
        <p:txBody>
          <a:bodyPr wrap="none" rtlCol="0">
            <a:spAutoFit/>
          </a:bodyPr>
          <a:lstStyle/>
          <a:p>
            <a:r>
              <a:rPr lang="en-US" sz="2000" b="0" dirty="0" smtClean="0">
                <a:latin typeface="+mn-lt"/>
              </a:rPr>
              <a:t>+</a:t>
            </a:r>
          </a:p>
        </p:txBody>
      </p:sp>
      <p:cxnSp>
        <p:nvCxnSpPr>
          <p:cNvPr id="101" name="Straight Connector 100"/>
          <p:cNvCxnSpPr/>
          <p:nvPr>
            <p:custDataLst>
              <p:tags r:id="rId99"/>
            </p:custDataLst>
          </p:nvPr>
        </p:nvCxnSpPr>
        <p:spPr bwMode="auto">
          <a:xfrm rot="16200000" flipH="1">
            <a:off x="5136263" y="2750318"/>
            <a:ext cx="152400" cy="36652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2" name="Straight Connector 101"/>
          <p:cNvCxnSpPr/>
          <p:nvPr>
            <p:custDataLst>
              <p:tags r:id="rId100"/>
            </p:custDataLst>
          </p:nvPr>
        </p:nvCxnSpPr>
        <p:spPr bwMode="auto">
          <a:xfrm rot="5400000">
            <a:off x="5669664" y="2735845"/>
            <a:ext cx="152400" cy="39547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3" name="TextBox 102"/>
          <p:cNvSpPr txBox="1"/>
          <p:nvPr>
            <p:custDataLst>
              <p:tags r:id="rId101"/>
            </p:custDataLst>
          </p:nvPr>
        </p:nvSpPr>
        <p:spPr>
          <a:xfrm>
            <a:off x="5305054" y="2857380"/>
            <a:ext cx="333746" cy="400110"/>
          </a:xfrm>
          <a:prstGeom prst="rect">
            <a:avLst/>
          </a:prstGeom>
          <a:noFill/>
        </p:spPr>
        <p:txBody>
          <a:bodyPr wrap="none" rtlCol="0">
            <a:spAutoFit/>
          </a:bodyPr>
          <a:lstStyle/>
          <a:p>
            <a:r>
              <a:rPr lang="en-US" sz="2000" b="0" dirty="0" smtClean="0">
                <a:latin typeface="+mn-lt"/>
              </a:rPr>
              <a:t>+</a:t>
            </a:r>
          </a:p>
        </p:txBody>
      </p:sp>
      <p:cxnSp>
        <p:nvCxnSpPr>
          <p:cNvPr id="104" name="Straight Connector 103"/>
          <p:cNvCxnSpPr/>
          <p:nvPr>
            <p:custDataLst>
              <p:tags r:id="rId102"/>
            </p:custDataLst>
          </p:nvPr>
        </p:nvCxnSpPr>
        <p:spPr bwMode="auto">
          <a:xfrm rot="16200000" flipH="1">
            <a:off x="6965062" y="2674118"/>
            <a:ext cx="152400" cy="36652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5" name="Straight Connector 104"/>
          <p:cNvCxnSpPr/>
          <p:nvPr>
            <p:custDataLst>
              <p:tags r:id="rId103"/>
            </p:custDataLst>
          </p:nvPr>
        </p:nvCxnSpPr>
        <p:spPr bwMode="auto">
          <a:xfrm rot="5400000">
            <a:off x="7498463" y="2659645"/>
            <a:ext cx="152400" cy="39547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6" name="TextBox 105"/>
          <p:cNvSpPr txBox="1"/>
          <p:nvPr>
            <p:custDataLst>
              <p:tags r:id="rId104"/>
            </p:custDataLst>
          </p:nvPr>
        </p:nvSpPr>
        <p:spPr>
          <a:xfrm>
            <a:off x="7133853" y="2781180"/>
            <a:ext cx="333746" cy="400110"/>
          </a:xfrm>
          <a:prstGeom prst="rect">
            <a:avLst/>
          </a:prstGeom>
          <a:noFill/>
        </p:spPr>
        <p:txBody>
          <a:bodyPr wrap="none" rtlCol="0">
            <a:spAutoFit/>
          </a:bodyPr>
          <a:lstStyle/>
          <a:p>
            <a:r>
              <a:rPr lang="en-US" sz="2000" b="0" dirty="0" smtClean="0">
                <a:latin typeface="+mn-lt"/>
              </a:rPr>
              <a:t>+</a:t>
            </a:r>
          </a:p>
        </p:txBody>
      </p:sp>
      <p:cxnSp>
        <p:nvCxnSpPr>
          <p:cNvPr id="107" name="Straight Connector 106"/>
          <p:cNvCxnSpPr/>
          <p:nvPr>
            <p:custDataLst>
              <p:tags r:id="rId105"/>
            </p:custDataLst>
          </p:nvPr>
        </p:nvCxnSpPr>
        <p:spPr bwMode="auto">
          <a:xfrm>
            <a:off x="1905000" y="3181290"/>
            <a:ext cx="671325" cy="28569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8" name="Straight Connector 107"/>
          <p:cNvCxnSpPr/>
          <p:nvPr>
            <p:custDataLst>
              <p:tags r:id="rId106"/>
            </p:custDataLst>
          </p:nvPr>
        </p:nvCxnSpPr>
        <p:spPr bwMode="auto">
          <a:xfrm rot="10800000" flipV="1">
            <a:off x="2728730" y="3181290"/>
            <a:ext cx="776471" cy="28569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9" name="TextBox 108"/>
          <p:cNvSpPr txBox="1"/>
          <p:nvPr>
            <p:custDataLst>
              <p:tags r:id="rId107"/>
            </p:custDataLst>
          </p:nvPr>
        </p:nvSpPr>
        <p:spPr>
          <a:xfrm>
            <a:off x="2485653" y="3314580"/>
            <a:ext cx="333746" cy="400110"/>
          </a:xfrm>
          <a:prstGeom prst="rect">
            <a:avLst/>
          </a:prstGeom>
          <a:noFill/>
        </p:spPr>
        <p:txBody>
          <a:bodyPr wrap="square" rtlCol="0">
            <a:spAutoFit/>
          </a:bodyPr>
          <a:lstStyle/>
          <a:p>
            <a:r>
              <a:rPr lang="en-US" sz="2000" b="0" dirty="0" smtClean="0">
                <a:latin typeface="+mn-lt"/>
              </a:rPr>
              <a:t>+</a:t>
            </a:r>
          </a:p>
        </p:txBody>
      </p:sp>
      <p:cxnSp>
        <p:nvCxnSpPr>
          <p:cNvPr id="110" name="Straight Connector 109"/>
          <p:cNvCxnSpPr/>
          <p:nvPr>
            <p:custDataLst>
              <p:tags r:id="rId108"/>
            </p:custDataLst>
          </p:nvPr>
        </p:nvCxnSpPr>
        <p:spPr bwMode="auto">
          <a:xfrm>
            <a:off x="5638799" y="3181290"/>
            <a:ext cx="671325" cy="28569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1" name="Straight Connector 110"/>
          <p:cNvCxnSpPr/>
          <p:nvPr>
            <p:custDataLst>
              <p:tags r:id="rId109"/>
            </p:custDataLst>
          </p:nvPr>
        </p:nvCxnSpPr>
        <p:spPr bwMode="auto">
          <a:xfrm rot="10800000" flipV="1">
            <a:off x="6462529" y="3181290"/>
            <a:ext cx="776471" cy="28569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2" name="TextBox 111"/>
          <p:cNvSpPr txBox="1"/>
          <p:nvPr>
            <p:custDataLst>
              <p:tags r:id="rId110"/>
            </p:custDataLst>
          </p:nvPr>
        </p:nvSpPr>
        <p:spPr>
          <a:xfrm>
            <a:off x="6219452" y="3314580"/>
            <a:ext cx="333746" cy="400110"/>
          </a:xfrm>
          <a:prstGeom prst="rect">
            <a:avLst/>
          </a:prstGeom>
          <a:noFill/>
        </p:spPr>
        <p:txBody>
          <a:bodyPr wrap="square" rtlCol="0">
            <a:spAutoFit/>
          </a:bodyPr>
          <a:lstStyle/>
          <a:p>
            <a:r>
              <a:rPr lang="en-US" sz="2000" b="0" dirty="0" smtClean="0">
                <a:latin typeface="+mn-lt"/>
              </a:rPr>
              <a:t>+</a:t>
            </a:r>
          </a:p>
        </p:txBody>
      </p:sp>
      <p:cxnSp>
        <p:nvCxnSpPr>
          <p:cNvPr id="113" name="Straight Connector 112"/>
          <p:cNvCxnSpPr/>
          <p:nvPr>
            <p:custDataLst>
              <p:tags r:id="rId111"/>
            </p:custDataLst>
          </p:nvPr>
        </p:nvCxnSpPr>
        <p:spPr bwMode="auto">
          <a:xfrm>
            <a:off x="2819400" y="3638490"/>
            <a:ext cx="1585724" cy="28569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4" name="Straight Connector 113"/>
          <p:cNvCxnSpPr/>
          <p:nvPr>
            <p:custDataLst>
              <p:tags r:id="rId112"/>
            </p:custDataLst>
          </p:nvPr>
        </p:nvCxnSpPr>
        <p:spPr bwMode="auto">
          <a:xfrm rot="10800000" flipV="1">
            <a:off x="4557530" y="3638490"/>
            <a:ext cx="1690870" cy="28569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5" name="TextBox 114"/>
          <p:cNvSpPr txBox="1"/>
          <p:nvPr>
            <p:custDataLst>
              <p:tags r:id="rId113"/>
            </p:custDataLst>
          </p:nvPr>
        </p:nvSpPr>
        <p:spPr>
          <a:xfrm>
            <a:off x="4343400" y="3638490"/>
            <a:ext cx="333746" cy="400110"/>
          </a:xfrm>
          <a:prstGeom prst="rect">
            <a:avLst/>
          </a:prstGeom>
          <a:noFill/>
        </p:spPr>
        <p:txBody>
          <a:bodyPr wrap="square" rtlCol="0">
            <a:spAutoFit/>
          </a:bodyPr>
          <a:lstStyle/>
          <a:p>
            <a:r>
              <a:rPr lang="en-US" sz="2000" b="0" dirty="0" smtClean="0">
                <a:latin typeface="+mn-lt"/>
              </a:rPr>
              <a:t>+</a:t>
            </a:r>
          </a:p>
        </p:txBody>
      </p:sp>
      <p:sp>
        <p:nvSpPr>
          <p:cNvPr id="116" name="TextBox 115"/>
          <p:cNvSpPr txBox="1"/>
          <p:nvPr>
            <p:custDataLst>
              <p:tags r:id="rId114"/>
            </p:custDataLst>
          </p:nvPr>
        </p:nvSpPr>
        <p:spPr>
          <a:xfrm>
            <a:off x="152400" y="5410200"/>
            <a:ext cx="8962710" cy="1015663"/>
          </a:xfrm>
          <a:prstGeom prst="rect">
            <a:avLst/>
          </a:prstGeom>
          <a:noFill/>
        </p:spPr>
        <p:txBody>
          <a:bodyPr wrap="none" rtlCol="0">
            <a:spAutoFit/>
          </a:bodyPr>
          <a:lstStyle/>
          <a:p>
            <a:r>
              <a:rPr lang="en-CA" sz="2000" b="0" dirty="0" smtClean="0">
                <a:solidFill>
                  <a:srgbClr val="FF0000"/>
                </a:solidFill>
                <a:latin typeface="+mn-lt"/>
              </a:rPr>
              <a:t>Note: the natural way to code it is to fork two tasks, join them, and get results.</a:t>
            </a:r>
            <a:br>
              <a:rPr lang="en-CA" sz="2000" b="0" dirty="0" smtClean="0">
                <a:solidFill>
                  <a:srgbClr val="FF0000"/>
                </a:solidFill>
                <a:latin typeface="+mn-lt"/>
              </a:rPr>
            </a:br>
            <a:r>
              <a:rPr lang="en-CA" sz="2000" b="0" dirty="0" smtClean="0">
                <a:solidFill>
                  <a:srgbClr val="FF0000"/>
                </a:solidFill>
                <a:latin typeface="+mn-lt"/>
              </a:rPr>
              <a:t>But… the natural zombie way is to bite one human and then each “</a:t>
            </a:r>
            <a:r>
              <a:rPr lang="en-CA" sz="2000" b="0" dirty="0" err="1" smtClean="0">
                <a:solidFill>
                  <a:srgbClr val="FF0000"/>
                </a:solidFill>
                <a:latin typeface="+mn-lt"/>
              </a:rPr>
              <a:t>recurse</a:t>
            </a:r>
            <a:r>
              <a:rPr lang="en-CA" sz="2000" b="0" dirty="0" smtClean="0">
                <a:solidFill>
                  <a:srgbClr val="FF0000"/>
                </a:solidFill>
                <a:latin typeface="+mn-lt"/>
              </a:rPr>
              <a:t>”.</a:t>
            </a:r>
          </a:p>
          <a:p>
            <a:r>
              <a:rPr lang="en-CA" sz="2000" b="0" dirty="0" smtClean="0">
                <a:solidFill>
                  <a:srgbClr val="FF0000"/>
                </a:solidFill>
                <a:latin typeface="+mn-lt"/>
              </a:rPr>
              <a:t>(As is so often true, the zombie way is better.)</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09600" y="0"/>
            <a:ext cx="7772400" cy="1143000"/>
          </a:xfrm>
        </p:spPr>
        <p:txBody>
          <a:bodyPr/>
          <a:lstStyle/>
          <a:p>
            <a:r>
              <a:rPr lang="en-US" dirty="0" smtClean="0"/>
              <a:t>Divide-and-Conquer Style Code </a:t>
            </a:r>
            <a:r>
              <a:rPr lang="en-US" smtClean="0"/>
              <a:t/>
            </a:r>
            <a:br>
              <a:rPr lang="en-US" smtClean="0"/>
            </a:br>
            <a:r>
              <a:rPr lang="en-US" sz="2800" smtClean="0"/>
              <a:t>(doesn’t work in general... </a:t>
            </a:r>
            <a:r>
              <a:rPr lang="en-US" sz="2800" dirty="0" smtClean="0"/>
              <a:t>more on that later)</a:t>
            </a:r>
            <a:endParaRPr lang="en-US" sz="2800" dirty="0"/>
          </a:p>
        </p:txBody>
      </p:sp>
      <p:sp>
        <p:nvSpPr>
          <p:cNvPr id="5" name="Slide Number Placeholder 4"/>
          <p:cNvSpPr>
            <a:spLocks noGrp="1"/>
          </p:cNvSpPr>
          <p:nvPr>
            <p:ph type="sldNum" sz="quarter" idx="11"/>
            <p:custDataLst>
              <p:tags r:id="rId2"/>
            </p:custDataLst>
          </p:nvPr>
        </p:nvSpPr>
        <p:spPr/>
        <p:txBody>
          <a:bodyPr/>
          <a:lstStyle/>
          <a:p>
            <a:fld id="{3B048AC8-D41E-4C7B-8EE3-A52489AA1F05}" type="slidenum">
              <a:rPr lang="en-US" smtClean="0"/>
              <a:pPr/>
              <a:t>49</a:t>
            </a:fld>
            <a:endParaRPr lang="en-US"/>
          </a:p>
        </p:txBody>
      </p:sp>
      <p:sp>
        <p:nvSpPr>
          <p:cNvPr id="6" name="Footer Placeholder 5"/>
          <p:cNvSpPr>
            <a:spLocks noGrp="1"/>
          </p:cNvSpPr>
          <p:nvPr>
            <p:ph type="ftr" sz="quarter" idx="12"/>
            <p:custDataLst>
              <p:tags r:id="rId3"/>
            </p:custDataLst>
          </p:nvPr>
        </p:nvSpPr>
        <p:spPr/>
        <p:txBody>
          <a:bodyPr/>
          <a:lstStyle/>
          <a:p>
            <a:r>
              <a:rPr lang="en-US" smtClean="0"/>
              <a:t>Sophomoric Parallelism and Concurrency, Lecture 1</a:t>
            </a:r>
            <a:endParaRPr lang="en-US"/>
          </a:p>
        </p:txBody>
      </p:sp>
      <p:sp>
        <p:nvSpPr>
          <p:cNvPr id="7" name="Rectangle 3"/>
          <p:cNvSpPr txBox="1">
            <a:spLocks noChangeArrowheads="1"/>
          </p:cNvSpPr>
          <p:nvPr>
            <p:custDataLst>
              <p:tags r:id="rId4"/>
            </p:custDataLst>
          </p:nvPr>
        </p:nvSpPr>
        <p:spPr bwMode="auto">
          <a:xfrm>
            <a:off x="381000" y="1066800"/>
            <a:ext cx="8610600" cy="5181600"/>
          </a:xfrm>
          <a:prstGeom prst="rect">
            <a:avLst/>
          </a:prstGeom>
          <a:solidFill>
            <a:srgbClr val="FFFF99"/>
          </a:solidFill>
          <a:ln w="9525">
            <a:noFill/>
            <a:miter lim="800000"/>
            <a:headEnd/>
            <a:tailEnd/>
          </a:ln>
          <a:effectLst/>
        </p:spPr>
        <p:txBody>
          <a:bodyPr vert="horz" wrap="square" lIns="91440" tIns="45720" rIns="91440" bIns="45720" numCol="1" anchor="t" anchorCtr="0" compatLnSpc="1">
            <a:prstTxWarp prst="textNoShape">
              <a:avLst/>
            </a:prstTxWarp>
          </a:bodyPr>
          <a:lstStyle/>
          <a:p>
            <a:pPr>
              <a:lnSpc>
                <a:spcPts val="1800"/>
              </a:lnSpc>
              <a:buNone/>
            </a:pPr>
            <a:r>
              <a:rPr lang="en-CA" sz="2000" dirty="0">
                <a:latin typeface="Courier New" pitchFamily="49" charset="0"/>
                <a:cs typeface="Courier New" pitchFamily="49" charset="0"/>
              </a:rPr>
              <a:t>void </a:t>
            </a:r>
            <a:r>
              <a:rPr lang="en-CA" sz="2000" dirty="0" err="1">
                <a:solidFill>
                  <a:srgbClr val="119F33"/>
                </a:solidFill>
                <a:latin typeface="Courier New" pitchFamily="49" charset="0"/>
                <a:cs typeface="Courier New" pitchFamily="49" charset="0"/>
              </a:rPr>
              <a:t>cmp_helper</a:t>
            </a:r>
            <a:r>
              <a:rPr lang="en-CA" sz="2000" dirty="0">
                <a:latin typeface="Courier New" pitchFamily="49" charset="0"/>
                <a:cs typeface="Courier New" pitchFamily="49" charset="0"/>
              </a:rPr>
              <a:t>(</a:t>
            </a:r>
            <a:r>
              <a:rPr lang="en-CA" sz="2000" dirty="0" err="1">
                <a:latin typeface="Courier New" pitchFamily="49" charset="0"/>
                <a:cs typeface="Courier New" pitchFamily="49" charset="0"/>
              </a:rPr>
              <a:t>int</a:t>
            </a:r>
            <a:r>
              <a:rPr lang="en-CA" sz="2000" dirty="0">
                <a:latin typeface="Courier New" pitchFamily="49" charset="0"/>
                <a:cs typeface="Courier New" pitchFamily="49" charset="0"/>
              </a:rPr>
              <a:t> * </a:t>
            </a:r>
            <a:r>
              <a:rPr lang="en-CA" sz="2000" dirty="0">
                <a:solidFill>
                  <a:srgbClr val="119F33"/>
                </a:solidFill>
                <a:latin typeface="Courier New" pitchFamily="49" charset="0"/>
                <a:cs typeface="Courier New" pitchFamily="49" charset="0"/>
              </a:rPr>
              <a:t>result</a:t>
            </a:r>
            <a:r>
              <a:rPr lang="en-CA" sz="2000" dirty="0">
                <a:latin typeface="Courier New" pitchFamily="49" charset="0"/>
                <a:cs typeface="Courier New" pitchFamily="49" charset="0"/>
              </a:rPr>
              <a:t>, </a:t>
            </a:r>
            <a:r>
              <a:rPr lang="en-CA" sz="2000" dirty="0" err="1">
                <a:latin typeface="Courier New" pitchFamily="49" charset="0"/>
                <a:cs typeface="Courier New" pitchFamily="49" charset="0"/>
              </a:rPr>
              <a:t>int</a:t>
            </a:r>
            <a:r>
              <a:rPr lang="en-CA" sz="2000" dirty="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array</a:t>
            </a:r>
            <a:r>
              <a:rPr lang="en-CA" sz="2000" dirty="0">
                <a:latin typeface="Courier New" pitchFamily="49" charset="0"/>
                <a:cs typeface="Courier New" pitchFamily="49" charset="0"/>
              </a:rPr>
              <a:t>[],</a:t>
            </a:r>
          </a:p>
          <a:p>
            <a:pPr>
              <a:lnSpc>
                <a:spcPts val="1800"/>
              </a:lnSpc>
              <a:buNone/>
            </a:pPr>
            <a:r>
              <a:rPr lang="en-CA" sz="2000" dirty="0">
                <a:latin typeface="Courier New" pitchFamily="49" charset="0"/>
                <a:cs typeface="Courier New" pitchFamily="49" charset="0"/>
              </a:rPr>
              <a:t>		    </a:t>
            </a:r>
            <a:r>
              <a:rPr lang="en-CA" sz="2000" dirty="0" err="1">
                <a:latin typeface="Courier New" pitchFamily="49" charset="0"/>
                <a:cs typeface="Courier New" pitchFamily="49" charset="0"/>
              </a:rPr>
              <a:t>int</a:t>
            </a:r>
            <a:r>
              <a:rPr lang="en-CA" sz="2000" dirty="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lo</a:t>
            </a:r>
            <a:r>
              <a:rPr lang="en-CA" sz="2000" dirty="0">
                <a:latin typeface="Courier New" pitchFamily="49" charset="0"/>
                <a:cs typeface="Courier New" pitchFamily="49" charset="0"/>
              </a:rPr>
              <a:t>, </a:t>
            </a:r>
            <a:r>
              <a:rPr lang="en-CA" sz="2000" dirty="0" err="1">
                <a:latin typeface="Courier New" pitchFamily="49" charset="0"/>
                <a:cs typeface="Courier New" pitchFamily="49" charset="0"/>
              </a:rPr>
              <a:t>int</a:t>
            </a:r>
            <a:r>
              <a:rPr lang="en-CA" sz="2000" dirty="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hi</a:t>
            </a:r>
            <a:r>
              <a:rPr lang="en-CA" sz="2000" dirty="0">
                <a:latin typeface="Courier New" pitchFamily="49" charset="0"/>
                <a:cs typeface="Courier New" pitchFamily="49" charset="0"/>
              </a:rPr>
              <a:t>, </a:t>
            </a:r>
            <a:r>
              <a:rPr lang="en-CA" sz="2000" dirty="0" err="1">
                <a:latin typeface="Courier New" pitchFamily="49" charset="0"/>
                <a:cs typeface="Courier New" pitchFamily="49" charset="0"/>
              </a:rPr>
              <a:t>int</a:t>
            </a:r>
            <a:r>
              <a:rPr lang="en-CA" sz="2000" dirty="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target</a:t>
            </a:r>
            <a:r>
              <a:rPr lang="en-CA" sz="2000" dirty="0">
                <a:latin typeface="Courier New" pitchFamily="49" charset="0"/>
                <a:cs typeface="Courier New" pitchFamily="49" charset="0"/>
              </a:rPr>
              <a:t>) {</a:t>
            </a:r>
          </a:p>
          <a:p>
            <a:pPr>
              <a:lnSpc>
                <a:spcPts val="1800"/>
              </a:lnSpc>
              <a:buNone/>
            </a:pPr>
            <a:r>
              <a:rPr lang="en-US" sz="2000" dirty="0" smtClean="0">
                <a:latin typeface="Courier New" pitchFamily="49" charset="0"/>
                <a:cs typeface="Courier New" pitchFamily="49" charset="0"/>
              </a:rPr>
              <a:t>  </a:t>
            </a:r>
            <a:r>
              <a:rPr lang="en-US" sz="2000" dirty="0" smtClean="0">
                <a:solidFill>
                  <a:srgbClr val="3333CC"/>
                </a:solidFill>
                <a:latin typeface="Courier New" pitchFamily="49" charset="0"/>
                <a:cs typeface="Courier New" pitchFamily="49" charset="0"/>
              </a:rPr>
              <a:t>if</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len</a:t>
            </a:r>
            <a:r>
              <a:rPr lang="en-US" sz="2000" dirty="0" smtClean="0">
                <a:latin typeface="Courier New" pitchFamily="49" charset="0"/>
                <a:cs typeface="Courier New" pitchFamily="49" charset="0"/>
              </a:rPr>
              <a:t> &lt;= 1) {</a:t>
            </a:r>
          </a:p>
          <a:p>
            <a:pPr>
              <a:lnSpc>
                <a:spcPts val="1800"/>
              </a:lnSpc>
              <a:buNone/>
            </a:pPr>
            <a:r>
              <a:rPr lang="en-CA" sz="2000" dirty="0" smtClean="0">
                <a:latin typeface="Courier New" pitchFamily="49" charset="0"/>
                <a:cs typeface="Courier New" pitchFamily="49" charset="0"/>
              </a:rPr>
              <a:t>    </a:t>
            </a:r>
            <a:r>
              <a:rPr lang="en-CA" sz="2000" dirty="0">
                <a:latin typeface="Courier New" pitchFamily="49" charset="0"/>
                <a:cs typeface="Courier New" pitchFamily="49" charset="0"/>
              </a:rPr>
              <a:t>*result = </a:t>
            </a:r>
            <a:r>
              <a:rPr lang="en-CA" sz="2000" dirty="0" err="1">
                <a:latin typeface="Courier New" pitchFamily="49" charset="0"/>
                <a:cs typeface="Courier New" pitchFamily="49" charset="0"/>
              </a:rPr>
              <a:t>count_matches</a:t>
            </a:r>
            <a:r>
              <a:rPr lang="en-CA" sz="2000" dirty="0">
                <a:latin typeface="Courier New" pitchFamily="49" charset="0"/>
                <a:cs typeface="Courier New" pitchFamily="49" charset="0"/>
              </a:rPr>
              <a:t>(array + lo, </a:t>
            </a:r>
            <a:r>
              <a:rPr lang="en-CA" sz="2000" dirty="0" smtClean="0">
                <a:latin typeface="Courier New" pitchFamily="49" charset="0"/>
                <a:cs typeface="Courier New" pitchFamily="49" charset="0"/>
              </a:rPr>
              <a:t>hi-lo</a:t>
            </a:r>
            <a:r>
              <a:rPr lang="en-CA" sz="2000" dirty="0">
                <a:latin typeface="Courier New" pitchFamily="49" charset="0"/>
                <a:cs typeface="Courier New" pitchFamily="49" charset="0"/>
              </a:rPr>
              <a:t>, target</a:t>
            </a:r>
            <a:r>
              <a:rPr lang="en-CA" sz="2000" dirty="0" smtClean="0">
                <a:latin typeface="Courier New" pitchFamily="49" charset="0"/>
                <a:cs typeface="Courier New" pitchFamily="49" charset="0"/>
              </a:rPr>
              <a:t>);</a:t>
            </a:r>
          </a:p>
          <a:p>
            <a:pPr>
              <a:lnSpc>
                <a:spcPts val="1800"/>
              </a:lnSpc>
              <a:buNone/>
            </a:pPr>
            <a:r>
              <a:rPr lang="en-CA" sz="2000" dirty="0" smtClean="0">
                <a:latin typeface="Courier New" pitchFamily="49" charset="0"/>
                <a:cs typeface="Courier New" pitchFamily="49" charset="0"/>
              </a:rPr>
              <a:t>    </a:t>
            </a:r>
            <a:r>
              <a:rPr lang="en-CA" sz="2000" dirty="0" smtClean="0">
                <a:solidFill>
                  <a:srgbClr val="3333CC"/>
                </a:solidFill>
                <a:latin typeface="Courier New" pitchFamily="49" charset="0"/>
                <a:cs typeface="Courier New" pitchFamily="49" charset="0"/>
              </a:rPr>
              <a:t>return</a:t>
            </a:r>
            <a:r>
              <a:rPr lang="en-CA" sz="2000" dirty="0">
                <a:latin typeface="Courier New" pitchFamily="49" charset="0"/>
                <a:cs typeface="Courier New" pitchFamily="49" charset="0"/>
              </a:rPr>
              <a:t>;</a:t>
            </a:r>
            <a:endParaRPr lang="en-CA" sz="2000" dirty="0" smtClean="0">
              <a:latin typeface="Courier New" pitchFamily="49" charset="0"/>
              <a:cs typeface="Courier New" pitchFamily="49" charset="0"/>
            </a:endParaRPr>
          </a:p>
          <a:p>
            <a:pPr>
              <a:lnSpc>
                <a:spcPts val="1800"/>
              </a:lnSpc>
              <a:buNone/>
            </a:pPr>
            <a:r>
              <a:rPr lang="en-CA" sz="2000" dirty="0">
                <a:latin typeface="Courier New" pitchFamily="49" charset="0"/>
                <a:cs typeface="Courier New" pitchFamily="49" charset="0"/>
              </a:rPr>
              <a:t> </a:t>
            </a:r>
            <a:r>
              <a:rPr lang="en-CA" sz="2000" dirty="0" smtClean="0">
                <a:latin typeface="Courier New" pitchFamily="49" charset="0"/>
                <a:cs typeface="Courier New" pitchFamily="49" charset="0"/>
              </a:rPr>
              <a:t> }</a:t>
            </a:r>
          </a:p>
          <a:p>
            <a:pPr>
              <a:lnSpc>
                <a:spcPts val="1800"/>
              </a:lnSpc>
              <a:buNone/>
            </a:pPr>
            <a:endParaRPr lang="en-US" sz="2000" dirty="0">
              <a:latin typeface="Courier New" pitchFamily="49" charset="0"/>
              <a:cs typeface="Courier New" pitchFamily="49" charset="0"/>
            </a:endParaRPr>
          </a:p>
          <a:p>
            <a:pPr>
              <a:lnSpc>
                <a:spcPts val="1800"/>
              </a:lnSpc>
              <a:buNone/>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smtClean="0">
                <a:solidFill>
                  <a:srgbClr val="119F33"/>
                </a:solidFill>
                <a:latin typeface="Courier New" pitchFamily="49" charset="0"/>
                <a:cs typeface="Courier New" pitchFamily="49" charset="0"/>
              </a:rPr>
              <a:t>left</a:t>
            </a:r>
            <a:r>
              <a:rPr lang="en-US" sz="2000" dirty="0" smtClean="0">
                <a:latin typeface="Courier New" pitchFamily="49" charset="0"/>
                <a:cs typeface="Courier New" pitchFamily="49" charset="0"/>
              </a:rPr>
              <a:t>, </a:t>
            </a:r>
            <a:r>
              <a:rPr lang="en-US" sz="2000" dirty="0" smtClean="0">
                <a:solidFill>
                  <a:srgbClr val="119F33"/>
                </a:solidFill>
                <a:latin typeface="Courier New" pitchFamily="49" charset="0"/>
                <a:cs typeface="Courier New" pitchFamily="49" charset="0"/>
              </a:rPr>
              <a:t>right</a:t>
            </a:r>
            <a:r>
              <a:rPr lang="en-US" sz="2000" dirty="0" smtClean="0">
                <a:latin typeface="Courier New" pitchFamily="49" charset="0"/>
                <a:cs typeface="Courier New" pitchFamily="49" charset="0"/>
              </a:rPr>
              <a:t>;</a:t>
            </a:r>
            <a:endParaRPr lang="en-US" sz="2000" dirty="0" smtClean="0">
              <a:solidFill>
                <a:srgbClr val="3333CC"/>
              </a:solidFill>
              <a:latin typeface="Courier New" pitchFamily="49" charset="0"/>
              <a:cs typeface="Courier New" pitchFamily="49" charset="0"/>
            </a:endParaRPr>
          </a:p>
          <a:p>
            <a:pPr>
              <a:lnSpc>
                <a:spcPts val="1800"/>
              </a:lnSpc>
              <a:buNone/>
            </a:pPr>
            <a:r>
              <a:rPr lang="en-US" sz="2000" dirty="0" smtClean="0">
                <a:latin typeface="Courier New" pitchFamily="49" charset="0"/>
                <a:cs typeface="Courier New" pitchFamily="49" charset="0"/>
              </a:rPr>
              <a:t>  </a:t>
            </a: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a:t>
            </a:r>
            <a:r>
              <a:rPr lang="en-US" sz="2000" dirty="0" smtClean="0">
                <a:solidFill>
                  <a:srgbClr val="119F33"/>
                </a:solidFill>
                <a:latin typeface="Courier New" pitchFamily="49" charset="0"/>
                <a:cs typeface="Courier New" pitchFamily="49" charset="0"/>
              </a:rPr>
              <a:t>mid</a:t>
            </a:r>
            <a:r>
              <a:rPr lang="en-US" sz="2000" dirty="0" smtClean="0">
                <a:latin typeface="Courier New" pitchFamily="49" charset="0"/>
                <a:cs typeface="Courier New" pitchFamily="49" charset="0"/>
              </a:rPr>
              <a:t> = lo + (hi-lo)/2;</a:t>
            </a:r>
          </a:p>
          <a:p>
            <a:pPr>
              <a:lnSpc>
                <a:spcPts val="1800"/>
              </a:lnSpc>
              <a:buNone/>
            </a:pPr>
            <a:r>
              <a:rPr lang="en-CA" sz="2000" dirty="0" smtClean="0">
                <a:latin typeface="Courier New" pitchFamily="49" charset="0"/>
                <a:cs typeface="Courier New" pitchFamily="49" charset="0"/>
              </a:rPr>
              <a:t>  </a:t>
            </a:r>
            <a:r>
              <a:rPr lang="en-CA" sz="2000" dirty="0" err="1" smtClean="0">
                <a:latin typeface="Courier New" pitchFamily="49" charset="0"/>
                <a:cs typeface="Courier New" pitchFamily="49" charset="0"/>
              </a:rPr>
              <a:t>std</a:t>
            </a:r>
            <a:r>
              <a:rPr lang="en-CA" sz="2000" dirty="0" smtClean="0">
                <a:latin typeface="Courier New" pitchFamily="49" charset="0"/>
                <a:cs typeface="Courier New" pitchFamily="49" charset="0"/>
              </a:rPr>
              <a:t>::thread </a:t>
            </a:r>
            <a:r>
              <a:rPr lang="en-CA" sz="2000" dirty="0" smtClean="0">
                <a:solidFill>
                  <a:srgbClr val="119F33"/>
                </a:solidFill>
                <a:latin typeface="Courier New" pitchFamily="49" charset="0"/>
                <a:cs typeface="Courier New" pitchFamily="49" charset="0"/>
              </a:rPr>
              <a:t>child</a:t>
            </a:r>
            <a:r>
              <a:rPr lang="en-CA" sz="2000" dirty="0" smtClean="0">
                <a:latin typeface="Courier New" pitchFamily="49" charset="0"/>
                <a:cs typeface="Courier New" pitchFamily="49" charset="0"/>
              </a:rPr>
              <a:t>(&amp;</a:t>
            </a:r>
            <a:r>
              <a:rPr lang="en-CA" sz="2000" dirty="0" err="1" smtClean="0">
                <a:latin typeface="Courier New" pitchFamily="49" charset="0"/>
                <a:cs typeface="Courier New" pitchFamily="49" charset="0"/>
              </a:rPr>
              <a:t>cmp_helper</a:t>
            </a:r>
            <a:r>
              <a:rPr lang="en-CA" sz="2000" dirty="0" smtClean="0">
                <a:latin typeface="Courier New" pitchFamily="49" charset="0"/>
                <a:cs typeface="Courier New" pitchFamily="49" charset="0"/>
              </a:rPr>
              <a:t>, &amp;left, array, lo, </a:t>
            </a:r>
          </a:p>
          <a:p>
            <a:pPr>
              <a:lnSpc>
                <a:spcPts val="1800"/>
              </a:lnSpc>
              <a:buNone/>
            </a:pPr>
            <a:r>
              <a:rPr lang="en-CA" sz="2000" dirty="0" smtClean="0">
                <a:latin typeface="Courier New" pitchFamily="49" charset="0"/>
                <a:cs typeface="Courier New" pitchFamily="49" charset="0"/>
              </a:rPr>
              <a:t>                    mid, target);</a:t>
            </a:r>
            <a:endParaRPr lang="en-US" sz="2000" dirty="0">
              <a:latin typeface="Courier New" pitchFamily="49" charset="0"/>
              <a:cs typeface="Courier New" pitchFamily="49" charset="0"/>
            </a:endParaRPr>
          </a:p>
          <a:p>
            <a:pPr>
              <a:lnSpc>
                <a:spcPts val="1800"/>
              </a:lnSpc>
              <a:buNone/>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cmp_helper</a:t>
            </a:r>
            <a:r>
              <a:rPr lang="en-US" sz="2000" dirty="0" smtClean="0">
                <a:latin typeface="Courier New" pitchFamily="49" charset="0"/>
                <a:cs typeface="Courier New" pitchFamily="49" charset="0"/>
              </a:rPr>
              <a:t>(&amp;right, array, mid, hi, target);</a:t>
            </a:r>
          </a:p>
          <a:p>
            <a:pPr>
              <a:lnSpc>
                <a:spcPts val="1800"/>
              </a:lnSpc>
              <a:buNone/>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child.join</a:t>
            </a:r>
            <a:r>
              <a:rPr lang="en-US" sz="2000" dirty="0" smtClean="0">
                <a:latin typeface="Courier New" pitchFamily="49" charset="0"/>
                <a:cs typeface="Courier New" pitchFamily="49" charset="0"/>
              </a:rPr>
              <a:t>();</a:t>
            </a:r>
            <a:endParaRPr lang="en-US" sz="2000" dirty="0">
              <a:solidFill>
                <a:srgbClr val="3333CC"/>
              </a:solidFill>
              <a:latin typeface="Courier New" pitchFamily="49" charset="0"/>
              <a:cs typeface="Courier New" pitchFamily="49" charset="0"/>
            </a:endParaRPr>
          </a:p>
          <a:p>
            <a:pPr>
              <a:lnSpc>
                <a:spcPts val="1800"/>
              </a:lnSpc>
              <a:buNone/>
            </a:pPr>
            <a:endParaRPr lang="en-US" sz="2000" dirty="0">
              <a:latin typeface="Courier New" pitchFamily="49" charset="0"/>
              <a:cs typeface="Courier New" pitchFamily="49" charset="0"/>
            </a:endParaRPr>
          </a:p>
          <a:p>
            <a:pPr>
              <a:lnSpc>
                <a:spcPts val="1800"/>
              </a:lnSpc>
              <a:buNone/>
            </a:pPr>
            <a:r>
              <a:rPr lang="en-US" sz="2000" dirty="0">
                <a:latin typeface="Courier New" pitchFamily="49" charset="0"/>
                <a:cs typeface="Courier New" pitchFamily="49" charset="0"/>
              </a:rPr>
              <a:t>  </a:t>
            </a:r>
            <a:r>
              <a:rPr lang="en-US" sz="2000" dirty="0">
                <a:solidFill>
                  <a:srgbClr val="3333CC"/>
                </a:solidFill>
                <a:latin typeface="Courier New" pitchFamily="49" charset="0"/>
                <a:cs typeface="Courier New" pitchFamily="49" charset="0"/>
              </a:rPr>
              <a:t>return</a:t>
            </a:r>
            <a:r>
              <a:rPr lang="en-US" sz="2000" dirty="0">
                <a:latin typeface="Courier New" pitchFamily="49" charset="0"/>
                <a:cs typeface="Courier New" pitchFamily="49" charset="0"/>
              </a:rPr>
              <a:t> left + right;</a:t>
            </a:r>
          </a:p>
          <a:p>
            <a:pPr>
              <a:lnSpc>
                <a:spcPts val="1800"/>
              </a:lnSpc>
              <a:buNone/>
            </a:pPr>
            <a:r>
              <a:rPr lang="en-US" sz="2000" dirty="0">
                <a:latin typeface="Courier New" pitchFamily="49" charset="0"/>
                <a:cs typeface="Courier New" pitchFamily="49" charset="0"/>
              </a:rPr>
              <a:t>}</a:t>
            </a:r>
          </a:p>
          <a:p>
            <a:pPr>
              <a:lnSpc>
                <a:spcPts val="1800"/>
              </a:lnSpc>
              <a:buNone/>
            </a:pPr>
            <a:endParaRPr lang="en-US" sz="2000" dirty="0">
              <a:latin typeface="Courier New" pitchFamily="49" charset="0"/>
              <a:cs typeface="Courier New" pitchFamily="49" charset="0"/>
            </a:endParaRPr>
          </a:p>
          <a:p>
            <a:pPr>
              <a:lnSpc>
                <a:spcPts val="1800"/>
              </a:lnSpc>
              <a:buNone/>
            </a:pP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err="1" smtClean="0">
                <a:solidFill>
                  <a:srgbClr val="119F33"/>
                </a:solidFill>
                <a:latin typeface="Courier New" pitchFamily="49" charset="0"/>
                <a:cs typeface="Courier New" pitchFamily="49" charset="0"/>
              </a:rPr>
              <a:t>cm_parallel</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a:solidFill>
                  <a:srgbClr val="119F33"/>
                </a:solidFill>
                <a:latin typeface="Courier New" pitchFamily="49" charset="0"/>
                <a:cs typeface="Courier New" pitchFamily="49" charset="0"/>
              </a:rPr>
              <a:t>array</a:t>
            </a:r>
            <a:r>
              <a:rPr lang="en-US" sz="2000" dirty="0">
                <a:latin typeface="Courier New" pitchFamily="49" charset="0"/>
                <a:cs typeface="Courier New" pitchFamily="49" charset="0"/>
              </a:rPr>
              <a:t>[], </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err="1">
                <a:solidFill>
                  <a:srgbClr val="119F33"/>
                </a:solidFill>
                <a:latin typeface="Courier New" pitchFamily="49" charset="0"/>
                <a:cs typeface="Courier New" pitchFamily="49" charset="0"/>
              </a:rPr>
              <a:t>len</a:t>
            </a:r>
            <a:r>
              <a:rPr lang="en-US" sz="2000" dirty="0">
                <a:latin typeface="Courier New" pitchFamily="49" charset="0"/>
                <a:cs typeface="Courier New" pitchFamily="49" charset="0"/>
              </a:rPr>
              <a:t>, </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a:solidFill>
                  <a:srgbClr val="119F33"/>
                </a:solidFill>
                <a:latin typeface="Courier New" pitchFamily="49" charset="0"/>
                <a:cs typeface="Courier New" pitchFamily="49" charset="0"/>
              </a:rPr>
              <a:t>target</a:t>
            </a:r>
            <a:r>
              <a:rPr lang="en-US" sz="2000" dirty="0">
                <a:latin typeface="Courier New" pitchFamily="49" charset="0"/>
                <a:cs typeface="Courier New" pitchFamily="49" charset="0"/>
              </a:rPr>
              <a:t>) {</a:t>
            </a:r>
          </a:p>
          <a:p>
            <a:pPr>
              <a:lnSpc>
                <a:spcPts val="1800"/>
              </a:lnSpc>
              <a:buNone/>
            </a:pPr>
            <a:r>
              <a:rPr lang="en-US" sz="2000" dirty="0">
                <a:latin typeface="Courier New" pitchFamily="49" charset="0"/>
                <a:cs typeface="Courier New" pitchFamily="49" charset="0"/>
              </a:rPr>
              <a:t>  </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a:solidFill>
                  <a:srgbClr val="119F33"/>
                </a:solidFill>
                <a:latin typeface="Courier New" pitchFamily="49" charset="0"/>
                <a:cs typeface="Courier New" pitchFamily="49" charset="0"/>
              </a:rPr>
              <a:t>result</a:t>
            </a:r>
            <a:r>
              <a:rPr lang="en-US" sz="2000" dirty="0">
                <a:latin typeface="Courier New" pitchFamily="49" charset="0"/>
                <a:cs typeface="Courier New" pitchFamily="49" charset="0"/>
              </a:rPr>
              <a:t>;</a:t>
            </a:r>
          </a:p>
          <a:p>
            <a:pPr>
              <a:lnSpc>
                <a:spcPts val="1800"/>
              </a:lnSpc>
              <a:buNone/>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cmp_helper</a:t>
            </a:r>
            <a:r>
              <a:rPr lang="en-US" sz="2000" dirty="0" smtClean="0">
                <a:latin typeface="Courier New" pitchFamily="49" charset="0"/>
                <a:cs typeface="Courier New" pitchFamily="49" charset="0"/>
              </a:rPr>
              <a:t>(&amp;result, array</a:t>
            </a: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0, </a:t>
            </a:r>
            <a:r>
              <a:rPr lang="en-US" sz="2000" dirty="0" err="1" smtClean="0">
                <a:latin typeface="Courier New" pitchFamily="49" charset="0"/>
                <a:cs typeface="Courier New" pitchFamily="49" charset="0"/>
              </a:rPr>
              <a:t>len</a:t>
            </a:r>
            <a:r>
              <a:rPr lang="en-US" sz="2000" dirty="0">
                <a:latin typeface="Courier New" pitchFamily="49" charset="0"/>
                <a:cs typeface="Courier New" pitchFamily="49" charset="0"/>
              </a:rPr>
              <a:t>, target);</a:t>
            </a:r>
          </a:p>
          <a:p>
            <a:pPr>
              <a:lnSpc>
                <a:spcPts val="1800"/>
              </a:lnSpc>
              <a:buNone/>
            </a:pPr>
            <a:r>
              <a:rPr lang="en-US" sz="2000" dirty="0" smtClean="0">
                <a:solidFill>
                  <a:srgbClr val="3333CC"/>
                </a:solidFill>
                <a:latin typeface="Courier New" pitchFamily="49" charset="0"/>
                <a:cs typeface="Courier New" pitchFamily="49" charset="0"/>
              </a:rPr>
              <a:t>  return</a:t>
            </a:r>
            <a:r>
              <a:rPr lang="en-US" sz="2000" dirty="0" smtClean="0">
                <a:latin typeface="Courier New" pitchFamily="49" charset="0"/>
                <a:cs typeface="Courier New" pitchFamily="49" charset="0"/>
              </a:rPr>
              <a:t> </a:t>
            </a:r>
            <a:r>
              <a:rPr lang="en-US" sz="2000" dirty="0">
                <a:latin typeface="Courier New" pitchFamily="49" charset="0"/>
                <a:cs typeface="Courier New" pitchFamily="49" charset="0"/>
              </a:rPr>
              <a:t>result;</a:t>
            </a:r>
          </a:p>
          <a:p>
            <a:pPr>
              <a:lnSpc>
                <a:spcPts val="1800"/>
              </a:lnSpc>
              <a:buNone/>
            </a:pPr>
            <a:r>
              <a:rPr lang="en-US" sz="2000" dirty="0">
                <a:latin typeface="Courier New" pitchFamily="49" charset="0"/>
                <a:cs typeface="Courier New" pitchFamily="49" charset="0"/>
              </a:rPr>
              <a:t>}</a:t>
            </a:r>
          </a:p>
        </p:txBody>
      </p:sp>
    </p:spTree>
    <p:extLst>
      <p:ext uri="{BB962C8B-B14F-4D97-AF65-F5344CB8AC3E}">
        <p14:creationId xmlns:p14="http://schemas.microsoft.com/office/powerpoint/2010/main" val="35897640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dirty="0" smtClean="0"/>
              <a:t>Outline</a:t>
            </a:r>
            <a:endParaRPr lang="en-CA" dirty="0"/>
          </a:p>
        </p:txBody>
      </p:sp>
      <p:sp>
        <p:nvSpPr>
          <p:cNvPr id="3" name="Content Placeholder 2"/>
          <p:cNvSpPr>
            <a:spLocks noGrp="1"/>
          </p:cNvSpPr>
          <p:nvPr>
            <p:ph idx="1"/>
            <p:custDataLst>
              <p:tags r:id="rId2"/>
            </p:custDataLst>
          </p:nvPr>
        </p:nvSpPr>
        <p:spPr/>
        <p:txBody>
          <a:bodyPr/>
          <a:lstStyle/>
          <a:p>
            <a:r>
              <a:rPr lang="en-CA" sz="2800" dirty="0" smtClean="0"/>
              <a:t>History and Motivation</a:t>
            </a:r>
          </a:p>
          <a:p>
            <a:r>
              <a:rPr lang="en-CA" sz="2800" dirty="0" smtClean="0"/>
              <a:t>Parallelism and Concurrency Intro</a:t>
            </a:r>
          </a:p>
          <a:p>
            <a:r>
              <a:rPr lang="en-CA" sz="2800" dirty="0" smtClean="0"/>
              <a:t>Counting Matches</a:t>
            </a:r>
          </a:p>
          <a:p>
            <a:pPr lvl="1"/>
            <a:r>
              <a:rPr lang="en-CA" sz="2800" dirty="0" smtClean="0"/>
              <a:t>Parallelizing</a:t>
            </a:r>
          </a:p>
          <a:p>
            <a:pPr lvl="1"/>
            <a:r>
              <a:rPr lang="en-CA" sz="2800" dirty="0" smtClean="0"/>
              <a:t>Better, more general parallelizing</a:t>
            </a:r>
          </a:p>
          <a:p>
            <a:endParaRPr lang="en-CA" sz="2800" dirty="0"/>
          </a:p>
        </p:txBody>
      </p:sp>
      <p:sp>
        <p:nvSpPr>
          <p:cNvPr id="4" name="Slide Number Placeholder 3"/>
          <p:cNvSpPr>
            <a:spLocks noGrp="1"/>
          </p:cNvSpPr>
          <p:nvPr>
            <p:ph type="sldNum" sz="quarter" idx="11"/>
            <p:custDataLst>
              <p:tags r:id="rId3"/>
            </p:custDataLst>
          </p:nvPr>
        </p:nvSpPr>
        <p:spPr/>
        <p:txBody>
          <a:bodyPr/>
          <a:lstStyle/>
          <a:p>
            <a:fld id="{3B048AC8-D41E-4C7B-8EE3-A52489AA1F05}" type="slidenum">
              <a:rPr lang="en-US" smtClean="0"/>
              <a:pPr/>
              <a:t>5</a:t>
            </a:fld>
            <a:endParaRPr lang="en-US"/>
          </a:p>
        </p:txBody>
      </p:sp>
      <p:sp>
        <p:nvSpPr>
          <p:cNvPr id="5" name="Footer Placeholder 4"/>
          <p:cNvSpPr>
            <a:spLocks noGrp="1"/>
          </p:cNvSpPr>
          <p:nvPr>
            <p:ph type="ftr" sz="quarter" idx="12"/>
            <p:custDataLst>
              <p:tags r:id="rId4"/>
            </p:custDataLst>
          </p:nvPr>
        </p:nvSpPr>
        <p:spPr/>
        <p:txBody>
          <a:bodyPr/>
          <a:lstStyle/>
          <a:p>
            <a:r>
              <a:rPr lang="en-US" smtClean="0"/>
              <a:t>Sophomoric Parallelism and Concurrency, Lecture 1</a:t>
            </a:r>
            <a:endParaRPr lang="en-US" dirty="0"/>
          </a:p>
        </p:txBody>
      </p:sp>
    </p:spTree>
    <p:extLst>
      <p:ext uri="{BB962C8B-B14F-4D97-AF65-F5344CB8AC3E}">
        <p14:creationId xmlns:p14="http://schemas.microsoft.com/office/powerpoint/2010/main" val="148274458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09600" y="0"/>
            <a:ext cx="7772400" cy="1143000"/>
          </a:xfrm>
        </p:spPr>
        <p:txBody>
          <a:bodyPr/>
          <a:lstStyle/>
          <a:p>
            <a:r>
              <a:rPr lang="en-US" dirty="0" smtClean="0"/>
              <a:t>Analysis of D&amp;C Style Code</a:t>
            </a:r>
            <a:endParaRPr lang="en-US" sz="2800" dirty="0"/>
          </a:p>
        </p:txBody>
      </p:sp>
      <p:sp>
        <p:nvSpPr>
          <p:cNvPr id="5" name="Slide Number Placeholder 4"/>
          <p:cNvSpPr>
            <a:spLocks noGrp="1"/>
          </p:cNvSpPr>
          <p:nvPr>
            <p:ph type="sldNum" sz="quarter" idx="11"/>
            <p:custDataLst>
              <p:tags r:id="rId2"/>
            </p:custDataLst>
          </p:nvPr>
        </p:nvSpPr>
        <p:spPr/>
        <p:txBody>
          <a:bodyPr/>
          <a:lstStyle/>
          <a:p>
            <a:fld id="{3B048AC8-D41E-4C7B-8EE3-A52489AA1F05}" type="slidenum">
              <a:rPr lang="en-US" smtClean="0"/>
              <a:pPr/>
              <a:t>50</a:t>
            </a:fld>
            <a:endParaRPr lang="en-US"/>
          </a:p>
        </p:txBody>
      </p:sp>
      <p:sp>
        <p:nvSpPr>
          <p:cNvPr id="6" name="Footer Placeholder 5"/>
          <p:cNvSpPr>
            <a:spLocks noGrp="1"/>
          </p:cNvSpPr>
          <p:nvPr>
            <p:ph type="ftr" sz="quarter" idx="12"/>
            <p:custDataLst>
              <p:tags r:id="rId3"/>
            </p:custDataLst>
          </p:nvPr>
        </p:nvSpPr>
        <p:spPr/>
        <p:txBody>
          <a:bodyPr/>
          <a:lstStyle/>
          <a:p>
            <a:r>
              <a:rPr lang="en-US" smtClean="0"/>
              <a:t>Sophomoric Parallelism and Concurrency, Lecture 1</a:t>
            </a:r>
            <a:endParaRPr lang="en-US"/>
          </a:p>
        </p:txBody>
      </p:sp>
      <p:sp>
        <p:nvSpPr>
          <p:cNvPr id="7" name="Rectangle 3"/>
          <p:cNvSpPr txBox="1">
            <a:spLocks noChangeArrowheads="1"/>
          </p:cNvSpPr>
          <p:nvPr>
            <p:custDataLst>
              <p:tags r:id="rId4"/>
            </p:custDataLst>
          </p:nvPr>
        </p:nvSpPr>
        <p:spPr bwMode="auto">
          <a:xfrm>
            <a:off x="381000" y="76200"/>
            <a:ext cx="8610600" cy="5181600"/>
          </a:xfrm>
          <a:prstGeom prst="rect">
            <a:avLst/>
          </a:prstGeom>
          <a:solidFill>
            <a:srgbClr val="FFFF99"/>
          </a:solidFill>
          <a:ln w="9525">
            <a:noFill/>
            <a:miter lim="800000"/>
            <a:headEnd/>
            <a:tailEnd/>
          </a:ln>
          <a:effectLst/>
        </p:spPr>
        <p:txBody>
          <a:bodyPr vert="horz" wrap="square" lIns="91440" tIns="45720" rIns="91440" bIns="45720" numCol="1" anchor="t" anchorCtr="0" compatLnSpc="1">
            <a:prstTxWarp prst="textNoShape">
              <a:avLst/>
            </a:prstTxWarp>
          </a:bodyPr>
          <a:lstStyle/>
          <a:p>
            <a:pPr>
              <a:lnSpc>
                <a:spcPts val="1800"/>
              </a:lnSpc>
              <a:buNone/>
            </a:pPr>
            <a:r>
              <a:rPr lang="en-CA" sz="2000" dirty="0">
                <a:latin typeface="Courier New" pitchFamily="49" charset="0"/>
                <a:cs typeface="Courier New" pitchFamily="49" charset="0"/>
              </a:rPr>
              <a:t>void </a:t>
            </a:r>
            <a:r>
              <a:rPr lang="en-CA" sz="2000" dirty="0" err="1">
                <a:solidFill>
                  <a:srgbClr val="119F33"/>
                </a:solidFill>
                <a:latin typeface="Courier New" pitchFamily="49" charset="0"/>
                <a:cs typeface="Courier New" pitchFamily="49" charset="0"/>
              </a:rPr>
              <a:t>cmp_helper</a:t>
            </a:r>
            <a:r>
              <a:rPr lang="en-CA" sz="2000" dirty="0">
                <a:latin typeface="Courier New" pitchFamily="49" charset="0"/>
                <a:cs typeface="Courier New" pitchFamily="49" charset="0"/>
              </a:rPr>
              <a:t>(</a:t>
            </a:r>
            <a:r>
              <a:rPr lang="en-CA" sz="2000" dirty="0" err="1">
                <a:latin typeface="Courier New" pitchFamily="49" charset="0"/>
                <a:cs typeface="Courier New" pitchFamily="49" charset="0"/>
              </a:rPr>
              <a:t>int</a:t>
            </a:r>
            <a:r>
              <a:rPr lang="en-CA" sz="2000" dirty="0">
                <a:latin typeface="Courier New" pitchFamily="49" charset="0"/>
                <a:cs typeface="Courier New" pitchFamily="49" charset="0"/>
              </a:rPr>
              <a:t> * </a:t>
            </a:r>
            <a:r>
              <a:rPr lang="en-CA" sz="2000" dirty="0">
                <a:solidFill>
                  <a:srgbClr val="119F33"/>
                </a:solidFill>
                <a:latin typeface="Courier New" pitchFamily="49" charset="0"/>
                <a:cs typeface="Courier New" pitchFamily="49" charset="0"/>
              </a:rPr>
              <a:t>result</a:t>
            </a:r>
            <a:r>
              <a:rPr lang="en-CA" sz="2000" dirty="0">
                <a:latin typeface="Courier New" pitchFamily="49" charset="0"/>
                <a:cs typeface="Courier New" pitchFamily="49" charset="0"/>
              </a:rPr>
              <a:t>, </a:t>
            </a:r>
            <a:r>
              <a:rPr lang="en-CA" sz="2000" dirty="0" err="1">
                <a:latin typeface="Courier New" pitchFamily="49" charset="0"/>
                <a:cs typeface="Courier New" pitchFamily="49" charset="0"/>
              </a:rPr>
              <a:t>int</a:t>
            </a:r>
            <a:r>
              <a:rPr lang="en-CA" sz="2000" dirty="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array</a:t>
            </a:r>
            <a:r>
              <a:rPr lang="en-CA" sz="2000" dirty="0">
                <a:latin typeface="Courier New" pitchFamily="49" charset="0"/>
                <a:cs typeface="Courier New" pitchFamily="49" charset="0"/>
              </a:rPr>
              <a:t>[],</a:t>
            </a:r>
          </a:p>
          <a:p>
            <a:pPr>
              <a:lnSpc>
                <a:spcPts val="1800"/>
              </a:lnSpc>
              <a:buNone/>
            </a:pPr>
            <a:r>
              <a:rPr lang="en-CA" sz="2000" dirty="0">
                <a:latin typeface="Courier New" pitchFamily="49" charset="0"/>
                <a:cs typeface="Courier New" pitchFamily="49" charset="0"/>
              </a:rPr>
              <a:t>		    </a:t>
            </a:r>
            <a:r>
              <a:rPr lang="en-CA" sz="2000" dirty="0" err="1">
                <a:latin typeface="Courier New" pitchFamily="49" charset="0"/>
                <a:cs typeface="Courier New" pitchFamily="49" charset="0"/>
              </a:rPr>
              <a:t>int</a:t>
            </a:r>
            <a:r>
              <a:rPr lang="en-CA" sz="2000" dirty="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lo</a:t>
            </a:r>
            <a:r>
              <a:rPr lang="en-CA" sz="2000" dirty="0">
                <a:latin typeface="Courier New" pitchFamily="49" charset="0"/>
                <a:cs typeface="Courier New" pitchFamily="49" charset="0"/>
              </a:rPr>
              <a:t>, </a:t>
            </a:r>
            <a:r>
              <a:rPr lang="en-CA" sz="2000" dirty="0" err="1">
                <a:latin typeface="Courier New" pitchFamily="49" charset="0"/>
                <a:cs typeface="Courier New" pitchFamily="49" charset="0"/>
              </a:rPr>
              <a:t>int</a:t>
            </a:r>
            <a:r>
              <a:rPr lang="en-CA" sz="2000" dirty="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hi</a:t>
            </a:r>
            <a:r>
              <a:rPr lang="en-CA" sz="2000" dirty="0">
                <a:latin typeface="Courier New" pitchFamily="49" charset="0"/>
                <a:cs typeface="Courier New" pitchFamily="49" charset="0"/>
              </a:rPr>
              <a:t>, </a:t>
            </a:r>
            <a:r>
              <a:rPr lang="en-CA" sz="2000" dirty="0" err="1">
                <a:latin typeface="Courier New" pitchFamily="49" charset="0"/>
                <a:cs typeface="Courier New" pitchFamily="49" charset="0"/>
              </a:rPr>
              <a:t>int</a:t>
            </a:r>
            <a:r>
              <a:rPr lang="en-CA" sz="2000" dirty="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target</a:t>
            </a:r>
            <a:r>
              <a:rPr lang="en-CA" sz="2000" dirty="0">
                <a:latin typeface="Courier New" pitchFamily="49" charset="0"/>
                <a:cs typeface="Courier New" pitchFamily="49" charset="0"/>
              </a:rPr>
              <a:t>) {</a:t>
            </a:r>
          </a:p>
          <a:p>
            <a:pPr>
              <a:lnSpc>
                <a:spcPts val="1800"/>
              </a:lnSpc>
              <a:buNone/>
            </a:pPr>
            <a:r>
              <a:rPr lang="en-US" sz="2000" dirty="0" smtClean="0">
                <a:solidFill>
                  <a:schemeClr val="bg1">
                    <a:lumMod val="50000"/>
                  </a:schemeClr>
                </a:solidFill>
                <a:latin typeface="Courier New" pitchFamily="49" charset="0"/>
                <a:cs typeface="Courier New" pitchFamily="49" charset="0"/>
              </a:rPr>
              <a:t>  if (</a:t>
            </a:r>
            <a:r>
              <a:rPr lang="en-US" sz="2000" dirty="0" err="1" smtClean="0">
                <a:solidFill>
                  <a:schemeClr val="bg1">
                    <a:lumMod val="50000"/>
                  </a:schemeClr>
                </a:solidFill>
                <a:latin typeface="Courier New" pitchFamily="49" charset="0"/>
                <a:cs typeface="Courier New" pitchFamily="49" charset="0"/>
              </a:rPr>
              <a:t>len</a:t>
            </a:r>
            <a:r>
              <a:rPr lang="en-US" sz="2000" dirty="0" smtClean="0">
                <a:solidFill>
                  <a:schemeClr val="bg1">
                    <a:lumMod val="50000"/>
                  </a:schemeClr>
                </a:solidFill>
                <a:latin typeface="Courier New" pitchFamily="49" charset="0"/>
                <a:cs typeface="Courier New" pitchFamily="49" charset="0"/>
              </a:rPr>
              <a:t> &lt;= 1) {</a:t>
            </a:r>
          </a:p>
          <a:p>
            <a:pPr>
              <a:lnSpc>
                <a:spcPts val="1800"/>
              </a:lnSpc>
              <a:buNone/>
            </a:pPr>
            <a:r>
              <a:rPr lang="en-CA" sz="2000" dirty="0" smtClean="0">
                <a:solidFill>
                  <a:schemeClr val="bg1">
                    <a:lumMod val="50000"/>
                  </a:schemeClr>
                </a:solidFill>
                <a:latin typeface="Courier New" pitchFamily="49" charset="0"/>
                <a:cs typeface="Courier New" pitchFamily="49" charset="0"/>
              </a:rPr>
              <a:t>    </a:t>
            </a:r>
            <a:r>
              <a:rPr lang="en-CA" sz="2000" dirty="0">
                <a:solidFill>
                  <a:schemeClr val="bg1">
                    <a:lumMod val="50000"/>
                  </a:schemeClr>
                </a:solidFill>
                <a:latin typeface="Courier New" pitchFamily="49" charset="0"/>
                <a:cs typeface="Courier New" pitchFamily="49" charset="0"/>
              </a:rPr>
              <a:t>*result = </a:t>
            </a:r>
            <a:r>
              <a:rPr lang="en-CA" sz="2000" dirty="0" err="1">
                <a:solidFill>
                  <a:schemeClr val="bg1">
                    <a:lumMod val="50000"/>
                  </a:schemeClr>
                </a:solidFill>
                <a:latin typeface="Courier New" pitchFamily="49" charset="0"/>
                <a:cs typeface="Courier New" pitchFamily="49" charset="0"/>
              </a:rPr>
              <a:t>count_matches</a:t>
            </a:r>
            <a:r>
              <a:rPr lang="en-CA" sz="2000" dirty="0">
                <a:solidFill>
                  <a:schemeClr val="bg1">
                    <a:lumMod val="50000"/>
                  </a:schemeClr>
                </a:solidFill>
                <a:latin typeface="Courier New" pitchFamily="49" charset="0"/>
                <a:cs typeface="Courier New" pitchFamily="49" charset="0"/>
              </a:rPr>
              <a:t>(array + lo, </a:t>
            </a:r>
            <a:r>
              <a:rPr lang="en-CA" sz="2000" dirty="0" smtClean="0">
                <a:solidFill>
                  <a:schemeClr val="bg1">
                    <a:lumMod val="50000"/>
                  </a:schemeClr>
                </a:solidFill>
                <a:latin typeface="Courier New" pitchFamily="49" charset="0"/>
                <a:cs typeface="Courier New" pitchFamily="49" charset="0"/>
              </a:rPr>
              <a:t>hi-lo</a:t>
            </a:r>
            <a:r>
              <a:rPr lang="en-CA" sz="2000" dirty="0">
                <a:solidFill>
                  <a:schemeClr val="bg1">
                    <a:lumMod val="50000"/>
                  </a:schemeClr>
                </a:solidFill>
                <a:latin typeface="Courier New" pitchFamily="49" charset="0"/>
                <a:cs typeface="Courier New" pitchFamily="49" charset="0"/>
              </a:rPr>
              <a:t>, target</a:t>
            </a:r>
            <a:r>
              <a:rPr lang="en-CA" sz="2000" dirty="0" smtClean="0">
                <a:solidFill>
                  <a:schemeClr val="bg1">
                    <a:lumMod val="50000"/>
                  </a:schemeClr>
                </a:solidFill>
                <a:latin typeface="Courier New" pitchFamily="49" charset="0"/>
                <a:cs typeface="Courier New" pitchFamily="49" charset="0"/>
              </a:rPr>
              <a:t>);</a:t>
            </a:r>
          </a:p>
          <a:p>
            <a:pPr>
              <a:lnSpc>
                <a:spcPts val="1800"/>
              </a:lnSpc>
              <a:buNone/>
            </a:pPr>
            <a:r>
              <a:rPr lang="en-CA" sz="2000" dirty="0" smtClean="0">
                <a:solidFill>
                  <a:schemeClr val="bg1">
                    <a:lumMod val="50000"/>
                  </a:schemeClr>
                </a:solidFill>
                <a:latin typeface="Courier New" pitchFamily="49" charset="0"/>
                <a:cs typeface="Courier New" pitchFamily="49" charset="0"/>
              </a:rPr>
              <a:t>    return</a:t>
            </a:r>
            <a:r>
              <a:rPr lang="en-CA" sz="2000" dirty="0">
                <a:solidFill>
                  <a:schemeClr val="bg1">
                    <a:lumMod val="50000"/>
                  </a:schemeClr>
                </a:solidFill>
                <a:latin typeface="Courier New" pitchFamily="49" charset="0"/>
                <a:cs typeface="Courier New" pitchFamily="49" charset="0"/>
              </a:rPr>
              <a:t>;</a:t>
            </a:r>
            <a:endParaRPr lang="en-CA" sz="2000" dirty="0" smtClean="0">
              <a:solidFill>
                <a:schemeClr val="bg1">
                  <a:lumMod val="50000"/>
                </a:schemeClr>
              </a:solidFill>
              <a:latin typeface="Courier New" pitchFamily="49" charset="0"/>
              <a:cs typeface="Courier New" pitchFamily="49" charset="0"/>
            </a:endParaRPr>
          </a:p>
          <a:p>
            <a:pPr>
              <a:lnSpc>
                <a:spcPts val="1800"/>
              </a:lnSpc>
              <a:buNone/>
            </a:pPr>
            <a:r>
              <a:rPr lang="en-CA" sz="2000" dirty="0">
                <a:solidFill>
                  <a:schemeClr val="bg1">
                    <a:lumMod val="50000"/>
                  </a:schemeClr>
                </a:solidFill>
                <a:latin typeface="Courier New" pitchFamily="49" charset="0"/>
                <a:cs typeface="Courier New" pitchFamily="49" charset="0"/>
              </a:rPr>
              <a:t> </a:t>
            </a:r>
            <a:r>
              <a:rPr lang="en-CA" sz="2000" dirty="0" smtClean="0">
                <a:solidFill>
                  <a:schemeClr val="bg1">
                    <a:lumMod val="50000"/>
                  </a:schemeClr>
                </a:solidFill>
                <a:latin typeface="Courier New" pitchFamily="49" charset="0"/>
                <a:cs typeface="Courier New" pitchFamily="49" charset="0"/>
              </a:rPr>
              <a:t> }</a:t>
            </a:r>
          </a:p>
          <a:p>
            <a:pPr>
              <a:lnSpc>
                <a:spcPts val="1800"/>
              </a:lnSpc>
              <a:buNone/>
            </a:pPr>
            <a:endParaRPr lang="en-US" sz="2000" dirty="0">
              <a:latin typeface="Courier New" pitchFamily="49" charset="0"/>
              <a:cs typeface="Courier New" pitchFamily="49" charset="0"/>
            </a:endParaRPr>
          </a:p>
          <a:p>
            <a:pPr>
              <a:lnSpc>
                <a:spcPts val="1800"/>
              </a:lnSpc>
              <a:buNone/>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smtClean="0">
                <a:solidFill>
                  <a:srgbClr val="119F33"/>
                </a:solidFill>
                <a:latin typeface="Courier New" pitchFamily="49" charset="0"/>
                <a:cs typeface="Courier New" pitchFamily="49" charset="0"/>
              </a:rPr>
              <a:t>left</a:t>
            </a:r>
            <a:r>
              <a:rPr lang="en-US" sz="2000" dirty="0" smtClean="0">
                <a:latin typeface="Courier New" pitchFamily="49" charset="0"/>
                <a:cs typeface="Courier New" pitchFamily="49" charset="0"/>
              </a:rPr>
              <a:t>, </a:t>
            </a:r>
            <a:r>
              <a:rPr lang="en-US" sz="2000" dirty="0" smtClean="0">
                <a:solidFill>
                  <a:srgbClr val="119F33"/>
                </a:solidFill>
                <a:latin typeface="Courier New" pitchFamily="49" charset="0"/>
                <a:cs typeface="Courier New" pitchFamily="49" charset="0"/>
              </a:rPr>
              <a:t>right</a:t>
            </a:r>
            <a:r>
              <a:rPr lang="en-US" sz="2000" dirty="0" smtClean="0">
                <a:latin typeface="Courier New" pitchFamily="49" charset="0"/>
                <a:cs typeface="Courier New" pitchFamily="49" charset="0"/>
              </a:rPr>
              <a:t>;</a:t>
            </a:r>
            <a:endParaRPr lang="en-US" sz="2000" dirty="0" smtClean="0">
              <a:solidFill>
                <a:srgbClr val="3333CC"/>
              </a:solidFill>
              <a:latin typeface="Courier New" pitchFamily="49" charset="0"/>
              <a:cs typeface="Courier New" pitchFamily="49" charset="0"/>
            </a:endParaRPr>
          </a:p>
          <a:p>
            <a:pPr>
              <a:lnSpc>
                <a:spcPts val="1800"/>
              </a:lnSpc>
              <a:buNone/>
            </a:pPr>
            <a:r>
              <a:rPr lang="en-US" sz="2000" dirty="0" smtClean="0">
                <a:latin typeface="Courier New" pitchFamily="49" charset="0"/>
                <a:cs typeface="Courier New" pitchFamily="49" charset="0"/>
              </a:rPr>
              <a:t>  </a:t>
            </a: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a:t>
            </a:r>
            <a:r>
              <a:rPr lang="en-US" sz="2000" dirty="0" smtClean="0">
                <a:solidFill>
                  <a:srgbClr val="119F33"/>
                </a:solidFill>
                <a:latin typeface="Courier New" pitchFamily="49" charset="0"/>
                <a:cs typeface="Courier New" pitchFamily="49" charset="0"/>
              </a:rPr>
              <a:t>mid</a:t>
            </a:r>
            <a:r>
              <a:rPr lang="en-US" sz="2000" dirty="0" smtClean="0">
                <a:latin typeface="Courier New" pitchFamily="49" charset="0"/>
                <a:cs typeface="Courier New" pitchFamily="49" charset="0"/>
              </a:rPr>
              <a:t> = lo + (hi-lo)/2;</a:t>
            </a:r>
          </a:p>
          <a:p>
            <a:pPr>
              <a:lnSpc>
                <a:spcPts val="1800"/>
              </a:lnSpc>
              <a:buNone/>
            </a:pPr>
            <a:r>
              <a:rPr lang="en-CA" sz="2000" dirty="0" smtClean="0">
                <a:latin typeface="Courier New" pitchFamily="49" charset="0"/>
                <a:cs typeface="Courier New" pitchFamily="49" charset="0"/>
              </a:rPr>
              <a:t>  </a:t>
            </a:r>
            <a:r>
              <a:rPr lang="en-CA" sz="2000" dirty="0" err="1" smtClean="0">
                <a:latin typeface="Courier New" pitchFamily="49" charset="0"/>
                <a:cs typeface="Courier New" pitchFamily="49" charset="0"/>
              </a:rPr>
              <a:t>std</a:t>
            </a:r>
            <a:r>
              <a:rPr lang="en-CA" sz="2000" dirty="0" smtClean="0">
                <a:latin typeface="Courier New" pitchFamily="49" charset="0"/>
                <a:cs typeface="Courier New" pitchFamily="49" charset="0"/>
              </a:rPr>
              <a:t>::thread </a:t>
            </a:r>
            <a:r>
              <a:rPr lang="en-CA" sz="2000" dirty="0" smtClean="0">
                <a:solidFill>
                  <a:srgbClr val="119F33"/>
                </a:solidFill>
                <a:latin typeface="Courier New" pitchFamily="49" charset="0"/>
                <a:cs typeface="Courier New" pitchFamily="49" charset="0"/>
              </a:rPr>
              <a:t>child</a:t>
            </a:r>
            <a:r>
              <a:rPr lang="en-CA" sz="2000" dirty="0" smtClean="0">
                <a:latin typeface="Courier New" pitchFamily="49" charset="0"/>
                <a:cs typeface="Courier New" pitchFamily="49" charset="0"/>
              </a:rPr>
              <a:t>(&amp;</a:t>
            </a:r>
            <a:r>
              <a:rPr lang="en-CA" sz="2000" dirty="0" err="1" smtClean="0">
                <a:latin typeface="Courier New" pitchFamily="49" charset="0"/>
                <a:cs typeface="Courier New" pitchFamily="49" charset="0"/>
              </a:rPr>
              <a:t>cmp_helper</a:t>
            </a:r>
            <a:r>
              <a:rPr lang="en-CA" sz="2000" dirty="0" smtClean="0">
                <a:latin typeface="Courier New" pitchFamily="49" charset="0"/>
                <a:cs typeface="Courier New" pitchFamily="49" charset="0"/>
              </a:rPr>
              <a:t>, &amp;left, array, lo, </a:t>
            </a:r>
          </a:p>
          <a:p>
            <a:pPr>
              <a:lnSpc>
                <a:spcPts val="1800"/>
              </a:lnSpc>
              <a:buNone/>
            </a:pPr>
            <a:r>
              <a:rPr lang="en-CA" sz="2000" dirty="0" smtClean="0">
                <a:latin typeface="Courier New" pitchFamily="49" charset="0"/>
                <a:cs typeface="Courier New" pitchFamily="49" charset="0"/>
              </a:rPr>
              <a:t>                    mid, target);</a:t>
            </a:r>
            <a:endParaRPr lang="en-US" sz="2000" dirty="0">
              <a:latin typeface="Courier New" pitchFamily="49" charset="0"/>
              <a:cs typeface="Courier New" pitchFamily="49" charset="0"/>
            </a:endParaRPr>
          </a:p>
          <a:p>
            <a:pPr>
              <a:lnSpc>
                <a:spcPts val="1800"/>
              </a:lnSpc>
              <a:buNone/>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cmp_helper</a:t>
            </a:r>
            <a:r>
              <a:rPr lang="en-US" sz="2000" dirty="0" smtClean="0">
                <a:latin typeface="Courier New" pitchFamily="49" charset="0"/>
                <a:cs typeface="Courier New" pitchFamily="49" charset="0"/>
              </a:rPr>
              <a:t>(&amp;right, array, mid, hi, target);</a:t>
            </a:r>
          </a:p>
          <a:p>
            <a:pPr>
              <a:lnSpc>
                <a:spcPts val="1800"/>
              </a:lnSpc>
              <a:buNone/>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child.join</a:t>
            </a:r>
            <a:r>
              <a:rPr lang="en-US" sz="2000" dirty="0" smtClean="0">
                <a:latin typeface="Courier New" pitchFamily="49" charset="0"/>
                <a:cs typeface="Courier New" pitchFamily="49" charset="0"/>
              </a:rPr>
              <a:t>();</a:t>
            </a:r>
            <a:endParaRPr lang="en-US" sz="2000" dirty="0">
              <a:solidFill>
                <a:srgbClr val="3333CC"/>
              </a:solidFill>
              <a:latin typeface="Courier New" pitchFamily="49" charset="0"/>
              <a:cs typeface="Courier New" pitchFamily="49" charset="0"/>
            </a:endParaRPr>
          </a:p>
          <a:p>
            <a:pPr>
              <a:lnSpc>
                <a:spcPts val="1800"/>
              </a:lnSpc>
              <a:buNone/>
            </a:pPr>
            <a:endParaRPr lang="en-US" sz="2000" dirty="0">
              <a:latin typeface="Courier New" pitchFamily="49" charset="0"/>
              <a:cs typeface="Courier New" pitchFamily="49" charset="0"/>
            </a:endParaRPr>
          </a:p>
          <a:p>
            <a:pPr>
              <a:lnSpc>
                <a:spcPts val="1800"/>
              </a:lnSpc>
              <a:buNone/>
            </a:pPr>
            <a:r>
              <a:rPr lang="en-US" sz="2000" dirty="0">
                <a:latin typeface="Courier New" pitchFamily="49" charset="0"/>
                <a:cs typeface="Courier New" pitchFamily="49" charset="0"/>
              </a:rPr>
              <a:t>  </a:t>
            </a:r>
            <a:r>
              <a:rPr lang="en-US" sz="2000" dirty="0">
                <a:solidFill>
                  <a:srgbClr val="3333CC"/>
                </a:solidFill>
                <a:latin typeface="Courier New" pitchFamily="49" charset="0"/>
                <a:cs typeface="Courier New" pitchFamily="49" charset="0"/>
              </a:rPr>
              <a:t>return</a:t>
            </a:r>
            <a:r>
              <a:rPr lang="en-US" sz="2000" dirty="0">
                <a:latin typeface="Courier New" pitchFamily="49" charset="0"/>
                <a:cs typeface="Courier New" pitchFamily="49" charset="0"/>
              </a:rPr>
              <a:t> left + right;</a:t>
            </a:r>
          </a:p>
          <a:p>
            <a:pPr>
              <a:lnSpc>
                <a:spcPts val="1800"/>
              </a:lnSpc>
              <a:buNone/>
            </a:pPr>
            <a:r>
              <a:rPr lang="en-US" sz="2000" dirty="0">
                <a:latin typeface="Courier New" pitchFamily="49" charset="0"/>
                <a:cs typeface="Courier New" pitchFamily="49" charset="0"/>
              </a:rPr>
              <a:t>}</a:t>
            </a:r>
          </a:p>
          <a:p>
            <a:pPr>
              <a:lnSpc>
                <a:spcPts val="1800"/>
              </a:lnSpc>
              <a:buNone/>
            </a:pPr>
            <a:endParaRPr lang="en-US" sz="2000" dirty="0">
              <a:latin typeface="Courier New" pitchFamily="49" charset="0"/>
              <a:cs typeface="Courier New" pitchFamily="49" charset="0"/>
            </a:endParaRPr>
          </a:p>
          <a:p>
            <a:pPr>
              <a:lnSpc>
                <a:spcPts val="1800"/>
              </a:lnSpc>
              <a:buNone/>
            </a:pP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err="1" smtClean="0">
                <a:solidFill>
                  <a:srgbClr val="119F33"/>
                </a:solidFill>
                <a:latin typeface="Courier New" pitchFamily="49" charset="0"/>
                <a:cs typeface="Courier New" pitchFamily="49" charset="0"/>
              </a:rPr>
              <a:t>cm_parallel</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a:solidFill>
                  <a:srgbClr val="119F33"/>
                </a:solidFill>
                <a:latin typeface="Courier New" pitchFamily="49" charset="0"/>
                <a:cs typeface="Courier New" pitchFamily="49" charset="0"/>
              </a:rPr>
              <a:t>array</a:t>
            </a:r>
            <a:r>
              <a:rPr lang="en-US" sz="2000" dirty="0">
                <a:latin typeface="Courier New" pitchFamily="49" charset="0"/>
                <a:cs typeface="Courier New" pitchFamily="49" charset="0"/>
              </a:rPr>
              <a:t>[], </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err="1">
                <a:solidFill>
                  <a:srgbClr val="119F33"/>
                </a:solidFill>
                <a:latin typeface="Courier New" pitchFamily="49" charset="0"/>
                <a:cs typeface="Courier New" pitchFamily="49" charset="0"/>
              </a:rPr>
              <a:t>len</a:t>
            </a:r>
            <a:r>
              <a:rPr lang="en-US" sz="2000" dirty="0">
                <a:latin typeface="Courier New" pitchFamily="49" charset="0"/>
                <a:cs typeface="Courier New" pitchFamily="49" charset="0"/>
              </a:rPr>
              <a:t>, </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a:solidFill>
                  <a:srgbClr val="119F33"/>
                </a:solidFill>
                <a:latin typeface="Courier New" pitchFamily="49" charset="0"/>
                <a:cs typeface="Courier New" pitchFamily="49" charset="0"/>
              </a:rPr>
              <a:t>target</a:t>
            </a:r>
            <a:r>
              <a:rPr lang="en-US" sz="2000" dirty="0">
                <a:latin typeface="Courier New" pitchFamily="49" charset="0"/>
                <a:cs typeface="Courier New" pitchFamily="49" charset="0"/>
              </a:rPr>
              <a:t>) {</a:t>
            </a:r>
          </a:p>
          <a:p>
            <a:pPr>
              <a:lnSpc>
                <a:spcPts val="1800"/>
              </a:lnSpc>
              <a:buNone/>
            </a:pPr>
            <a:r>
              <a:rPr lang="en-US" sz="2000" dirty="0">
                <a:latin typeface="Courier New" pitchFamily="49" charset="0"/>
                <a:cs typeface="Courier New" pitchFamily="49" charset="0"/>
              </a:rPr>
              <a:t>  </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a:solidFill>
                  <a:srgbClr val="119F33"/>
                </a:solidFill>
                <a:latin typeface="Courier New" pitchFamily="49" charset="0"/>
                <a:cs typeface="Courier New" pitchFamily="49" charset="0"/>
              </a:rPr>
              <a:t>result</a:t>
            </a:r>
            <a:r>
              <a:rPr lang="en-US" sz="2000" dirty="0">
                <a:latin typeface="Courier New" pitchFamily="49" charset="0"/>
                <a:cs typeface="Courier New" pitchFamily="49" charset="0"/>
              </a:rPr>
              <a:t>;</a:t>
            </a:r>
          </a:p>
          <a:p>
            <a:pPr>
              <a:lnSpc>
                <a:spcPts val="1800"/>
              </a:lnSpc>
              <a:buNone/>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cmp_helper</a:t>
            </a:r>
            <a:r>
              <a:rPr lang="en-US" sz="2000" dirty="0" smtClean="0">
                <a:latin typeface="Courier New" pitchFamily="49" charset="0"/>
                <a:cs typeface="Courier New" pitchFamily="49" charset="0"/>
              </a:rPr>
              <a:t>(&amp;result, array</a:t>
            </a: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0, </a:t>
            </a:r>
            <a:r>
              <a:rPr lang="en-US" sz="2000" dirty="0" err="1" smtClean="0">
                <a:latin typeface="Courier New" pitchFamily="49" charset="0"/>
                <a:cs typeface="Courier New" pitchFamily="49" charset="0"/>
              </a:rPr>
              <a:t>len</a:t>
            </a:r>
            <a:r>
              <a:rPr lang="en-US" sz="2000" dirty="0">
                <a:latin typeface="Courier New" pitchFamily="49" charset="0"/>
                <a:cs typeface="Courier New" pitchFamily="49" charset="0"/>
              </a:rPr>
              <a:t>, target);</a:t>
            </a:r>
          </a:p>
          <a:p>
            <a:pPr>
              <a:lnSpc>
                <a:spcPts val="1800"/>
              </a:lnSpc>
              <a:buNone/>
            </a:pPr>
            <a:r>
              <a:rPr lang="en-US" sz="2000" dirty="0" smtClean="0">
                <a:solidFill>
                  <a:srgbClr val="3333CC"/>
                </a:solidFill>
                <a:latin typeface="Courier New" pitchFamily="49" charset="0"/>
                <a:cs typeface="Courier New" pitchFamily="49" charset="0"/>
              </a:rPr>
              <a:t>  return</a:t>
            </a:r>
            <a:r>
              <a:rPr lang="en-US" sz="2000" dirty="0" smtClean="0">
                <a:latin typeface="Courier New" pitchFamily="49" charset="0"/>
                <a:cs typeface="Courier New" pitchFamily="49" charset="0"/>
              </a:rPr>
              <a:t> </a:t>
            </a:r>
            <a:r>
              <a:rPr lang="en-US" sz="2000" dirty="0">
                <a:latin typeface="Courier New" pitchFamily="49" charset="0"/>
                <a:cs typeface="Courier New" pitchFamily="49" charset="0"/>
              </a:rPr>
              <a:t>result;</a:t>
            </a:r>
          </a:p>
          <a:p>
            <a:pPr>
              <a:lnSpc>
                <a:spcPts val="1800"/>
              </a:lnSpc>
              <a:buNone/>
            </a:pPr>
            <a:r>
              <a:rPr lang="en-US" sz="2000" dirty="0">
                <a:latin typeface="Courier New" pitchFamily="49" charset="0"/>
                <a:cs typeface="Courier New" pitchFamily="49" charset="0"/>
              </a:rPr>
              <a:t>}</a:t>
            </a:r>
          </a:p>
        </p:txBody>
      </p:sp>
      <p:sp>
        <p:nvSpPr>
          <p:cNvPr id="8" name="Rectangle 7"/>
          <p:cNvSpPr/>
          <p:nvPr>
            <p:custDataLst>
              <p:tags r:id="rId5"/>
            </p:custDataLst>
          </p:nvPr>
        </p:nvSpPr>
        <p:spPr>
          <a:xfrm>
            <a:off x="152400" y="5223808"/>
            <a:ext cx="8915400" cy="1200329"/>
          </a:xfrm>
          <a:prstGeom prst="rect">
            <a:avLst/>
          </a:prstGeom>
        </p:spPr>
        <p:txBody>
          <a:bodyPr wrap="square">
            <a:spAutoFit/>
          </a:bodyPr>
          <a:lstStyle/>
          <a:p>
            <a:pPr marL="0" indent="0">
              <a:buNone/>
            </a:pPr>
            <a:r>
              <a:rPr lang="en-US" dirty="0" smtClean="0"/>
              <a:t>It’s Asymptotic Analysis Time!  (n == </a:t>
            </a:r>
            <a:r>
              <a:rPr lang="en-US" dirty="0" err="1" smtClean="0"/>
              <a:t>len</a:t>
            </a:r>
            <a:r>
              <a:rPr lang="en-US" dirty="0" smtClean="0"/>
              <a:t>, # of processors = </a:t>
            </a:r>
            <a:r>
              <a:rPr lang="en-US" dirty="0" smtClean="0">
                <a:sym typeface="Symbol"/>
              </a:rPr>
              <a:t></a:t>
            </a:r>
            <a:r>
              <a:rPr lang="en-US" dirty="0" smtClean="0"/>
              <a:t>)</a:t>
            </a:r>
          </a:p>
          <a:p>
            <a:pPr marL="0" indent="0">
              <a:buNone/>
            </a:pPr>
            <a:endParaRPr lang="en-US" dirty="0"/>
          </a:p>
          <a:p>
            <a:pPr marL="0" indent="0">
              <a:buNone/>
            </a:pPr>
            <a:r>
              <a:rPr lang="en-US" dirty="0" smtClean="0"/>
              <a:t>How long does dividing up/recombining the work take?  Um…?</a:t>
            </a:r>
          </a:p>
        </p:txBody>
      </p:sp>
    </p:spTree>
    <p:extLst>
      <p:ext uri="{BB962C8B-B14F-4D97-AF65-F5344CB8AC3E}">
        <p14:creationId xmlns:p14="http://schemas.microsoft.com/office/powerpoint/2010/main" val="260845638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Easier Visualization for the Analysis</a:t>
            </a:r>
            <a:endParaRPr lang="en-US" dirty="0"/>
          </a:p>
        </p:txBody>
      </p:sp>
      <p:sp>
        <p:nvSpPr>
          <p:cNvPr id="3" name="Content Placeholder 2"/>
          <p:cNvSpPr>
            <a:spLocks noGrp="1"/>
          </p:cNvSpPr>
          <p:nvPr>
            <p:ph idx="1"/>
            <p:custDataLst>
              <p:tags r:id="rId2"/>
            </p:custDataLst>
          </p:nvPr>
        </p:nvSpPr>
        <p:spPr>
          <a:xfrm>
            <a:off x="609600" y="4267200"/>
            <a:ext cx="8077200" cy="838200"/>
          </a:xfrm>
        </p:spPr>
        <p:txBody>
          <a:bodyPr/>
          <a:lstStyle/>
          <a:p>
            <a:pPr>
              <a:buNone/>
            </a:pPr>
            <a:r>
              <a:rPr lang="en-US" sz="2400" b="1" dirty="0">
                <a:latin typeface="Times New Roman" pitchFamily="18" charset="0"/>
                <a:cs typeface="Times New Roman" pitchFamily="18" charset="0"/>
              </a:rPr>
              <a:t>How long does the tree take to run… </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…with an infinite number of processors?</a:t>
            </a:r>
          </a:p>
          <a:p>
            <a:pPr>
              <a:buNone/>
            </a:pPr>
            <a:endParaRPr lang="en-US" sz="2400" b="1" dirty="0">
              <a:latin typeface="Times New Roman" pitchFamily="18" charset="0"/>
              <a:cs typeface="Times New Roman" pitchFamily="18" charset="0"/>
            </a:endParaRPr>
          </a:p>
          <a:p>
            <a:pPr>
              <a:buNone/>
            </a:pPr>
            <a:endParaRPr lang="en-US" sz="1800" dirty="0"/>
          </a:p>
          <a:p>
            <a:pPr>
              <a:buNone/>
            </a:pPr>
            <a:r>
              <a:rPr lang="en-US" dirty="0">
                <a:latin typeface="Times New Roman" pitchFamily="18" charset="0"/>
                <a:cs typeface="Times New Roman" pitchFamily="18" charset="0"/>
              </a:rPr>
              <a:t>(n is the width of the array)</a:t>
            </a:r>
          </a:p>
        </p:txBody>
      </p:sp>
      <p:sp>
        <p:nvSpPr>
          <p:cNvPr id="5" name="Slide Number Placeholder 4"/>
          <p:cNvSpPr>
            <a:spLocks noGrp="1"/>
          </p:cNvSpPr>
          <p:nvPr>
            <p:ph type="sldNum" sz="quarter" idx="11"/>
            <p:custDataLst>
              <p:tags r:id="rId3"/>
            </p:custDataLst>
          </p:nvPr>
        </p:nvSpPr>
        <p:spPr/>
        <p:txBody>
          <a:bodyPr/>
          <a:lstStyle/>
          <a:p>
            <a:fld id="{3B048AC8-D41E-4C7B-8EE3-A52489AA1F05}" type="slidenum">
              <a:rPr lang="en-US" smtClean="0"/>
              <a:pPr/>
              <a:t>51</a:t>
            </a:fld>
            <a:endParaRPr lang="en-US"/>
          </a:p>
        </p:txBody>
      </p:sp>
      <p:sp>
        <p:nvSpPr>
          <p:cNvPr id="6" name="Footer Placeholder 5"/>
          <p:cNvSpPr>
            <a:spLocks noGrp="1"/>
          </p:cNvSpPr>
          <p:nvPr>
            <p:ph type="ftr" sz="quarter" idx="12"/>
            <p:custDataLst>
              <p:tags r:id="rId4"/>
            </p:custDataLst>
          </p:nvPr>
        </p:nvSpPr>
        <p:spPr/>
        <p:txBody>
          <a:bodyPr/>
          <a:lstStyle/>
          <a:p>
            <a:r>
              <a:rPr lang="en-US" smtClean="0"/>
              <a:t>Sophomoric Parallelism and Concurrency, Lecture 1</a:t>
            </a:r>
            <a:endParaRPr lang="en-US"/>
          </a:p>
        </p:txBody>
      </p:sp>
      <p:sp>
        <p:nvSpPr>
          <p:cNvPr id="7" name="Rectangle 6"/>
          <p:cNvSpPr/>
          <p:nvPr>
            <p:custDataLst>
              <p:tags r:id="rId5"/>
            </p:custDataLst>
          </p:nvPr>
        </p:nvSpPr>
        <p:spPr bwMode="auto">
          <a:xfrm>
            <a:off x="9144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8" name="Rectangle 7"/>
          <p:cNvSpPr/>
          <p:nvPr>
            <p:custDataLst>
              <p:tags r:id="rId6"/>
            </p:custDataLst>
          </p:nvPr>
        </p:nvSpPr>
        <p:spPr bwMode="auto">
          <a:xfrm>
            <a:off x="10668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9" name="Rectangle 8"/>
          <p:cNvSpPr/>
          <p:nvPr>
            <p:custDataLst>
              <p:tags r:id="rId7"/>
            </p:custDataLst>
          </p:nvPr>
        </p:nvSpPr>
        <p:spPr bwMode="auto">
          <a:xfrm>
            <a:off x="13716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0" name="Rectangle 9"/>
          <p:cNvSpPr/>
          <p:nvPr>
            <p:custDataLst>
              <p:tags r:id="rId8"/>
            </p:custDataLst>
          </p:nvPr>
        </p:nvSpPr>
        <p:spPr bwMode="auto">
          <a:xfrm>
            <a:off x="12192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1" name="Rectangle 10"/>
          <p:cNvSpPr/>
          <p:nvPr>
            <p:custDataLst>
              <p:tags r:id="rId9"/>
            </p:custDataLst>
          </p:nvPr>
        </p:nvSpPr>
        <p:spPr bwMode="auto">
          <a:xfrm>
            <a:off x="15240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2" name="Rectangle 11"/>
          <p:cNvSpPr/>
          <p:nvPr>
            <p:custDataLst>
              <p:tags r:id="rId10"/>
            </p:custDataLst>
          </p:nvPr>
        </p:nvSpPr>
        <p:spPr bwMode="auto">
          <a:xfrm>
            <a:off x="16764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3" name="Rectangle 12"/>
          <p:cNvSpPr/>
          <p:nvPr>
            <p:custDataLst>
              <p:tags r:id="rId11"/>
            </p:custDataLst>
          </p:nvPr>
        </p:nvSpPr>
        <p:spPr bwMode="auto">
          <a:xfrm>
            <a:off x="19812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4" name="Rectangle 13"/>
          <p:cNvSpPr/>
          <p:nvPr>
            <p:custDataLst>
              <p:tags r:id="rId12"/>
            </p:custDataLst>
          </p:nvPr>
        </p:nvSpPr>
        <p:spPr bwMode="auto">
          <a:xfrm>
            <a:off x="18288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5" name="Rectangle 14"/>
          <p:cNvSpPr/>
          <p:nvPr>
            <p:custDataLst>
              <p:tags r:id="rId13"/>
            </p:custDataLst>
          </p:nvPr>
        </p:nvSpPr>
        <p:spPr bwMode="auto">
          <a:xfrm>
            <a:off x="21336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6" name="Rectangle 15"/>
          <p:cNvSpPr/>
          <p:nvPr>
            <p:custDataLst>
              <p:tags r:id="rId14"/>
            </p:custDataLst>
          </p:nvPr>
        </p:nvSpPr>
        <p:spPr bwMode="auto">
          <a:xfrm>
            <a:off x="22860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7" name="Rectangle 16"/>
          <p:cNvSpPr/>
          <p:nvPr>
            <p:custDataLst>
              <p:tags r:id="rId15"/>
            </p:custDataLst>
          </p:nvPr>
        </p:nvSpPr>
        <p:spPr bwMode="auto">
          <a:xfrm>
            <a:off x="25908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8" name="Rectangle 17"/>
          <p:cNvSpPr/>
          <p:nvPr>
            <p:custDataLst>
              <p:tags r:id="rId16"/>
            </p:custDataLst>
          </p:nvPr>
        </p:nvSpPr>
        <p:spPr bwMode="auto">
          <a:xfrm>
            <a:off x="24384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9" name="Rectangle 18"/>
          <p:cNvSpPr/>
          <p:nvPr>
            <p:custDataLst>
              <p:tags r:id="rId17"/>
            </p:custDataLst>
          </p:nvPr>
        </p:nvSpPr>
        <p:spPr bwMode="auto">
          <a:xfrm>
            <a:off x="27432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0" name="Rectangle 19"/>
          <p:cNvSpPr/>
          <p:nvPr>
            <p:custDataLst>
              <p:tags r:id="rId18"/>
            </p:custDataLst>
          </p:nvPr>
        </p:nvSpPr>
        <p:spPr bwMode="auto">
          <a:xfrm>
            <a:off x="28956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1" name="Rectangle 20"/>
          <p:cNvSpPr/>
          <p:nvPr>
            <p:custDataLst>
              <p:tags r:id="rId19"/>
            </p:custDataLst>
          </p:nvPr>
        </p:nvSpPr>
        <p:spPr bwMode="auto">
          <a:xfrm>
            <a:off x="32004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2" name="Rectangle 21"/>
          <p:cNvSpPr/>
          <p:nvPr>
            <p:custDataLst>
              <p:tags r:id="rId20"/>
            </p:custDataLst>
          </p:nvPr>
        </p:nvSpPr>
        <p:spPr bwMode="auto">
          <a:xfrm>
            <a:off x="30480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3" name="Rectangle 22"/>
          <p:cNvSpPr/>
          <p:nvPr>
            <p:custDataLst>
              <p:tags r:id="rId21"/>
            </p:custDataLst>
          </p:nvPr>
        </p:nvSpPr>
        <p:spPr bwMode="auto">
          <a:xfrm>
            <a:off x="33528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4" name="Rectangle 23"/>
          <p:cNvSpPr/>
          <p:nvPr>
            <p:custDataLst>
              <p:tags r:id="rId22"/>
            </p:custDataLst>
          </p:nvPr>
        </p:nvSpPr>
        <p:spPr bwMode="auto">
          <a:xfrm>
            <a:off x="35052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5" name="Rectangle 24"/>
          <p:cNvSpPr/>
          <p:nvPr>
            <p:custDataLst>
              <p:tags r:id="rId23"/>
            </p:custDataLst>
          </p:nvPr>
        </p:nvSpPr>
        <p:spPr bwMode="auto">
          <a:xfrm>
            <a:off x="38100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6" name="Rectangle 25"/>
          <p:cNvSpPr/>
          <p:nvPr>
            <p:custDataLst>
              <p:tags r:id="rId24"/>
            </p:custDataLst>
          </p:nvPr>
        </p:nvSpPr>
        <p:spPr bwMode="auto">
          <a:xfrm>
            <a:off x="36576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7" name="Rectangle 26"/>
          <p:cNvSpPr/>
          <p:nvPr>
            <p:custDataLst>
              <p:tags r:id="rId25"/>
            </p:custDataLst>
          </p:nvPr>
        </p:nvSpPr>
        <p:spPr bwMode="auto">
          <a:xfrm>
            <a:off x="39624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8" name="Rectangle 27"/>
          <p:cNvSpPr/>
          <p:nvPr>
            <p:custDataLst>
              <p:tags r:id="rId26"/>
            </p:custDataLst>
          </p:nvPr>
        </p:nvSpPr>
        <p:spPr bwMode="auto">
          <a:xfrm>
            <a:off x="41148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29" name="Rectangle 28"/>
          <p:cNvSpPr/>
          <p:nvPr>
            <p:custDataLst>
              <p:tags r:id="rId27"/>
            </p:custDataLst>
          </p:nvPr>
        </p:nvSpPr>
        <p:spPr bwMode="auto">
          <a:xfrm>
            <a:off x="44196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30" name="Rectangle 29"/>
          <p:cNvSpPr/>
          <p:nvPr>
            <p:custDataLst>
              <p:tags r:id="rId28"/>
            </p:custDataLst>
          </p:nvPr>
        </p:nvSpPr>
        <p:spPr bwMode="auto">
          <a:xfrm>
            <a:off x="42672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31" name="Rectangle 30"/>
          <p:cNvSpPr/>
          <p:nvPr>
            <p:custDataLst>
              <p:tags r:id="rId29"/>
            </p:custDataLst>
          </p:nvPr>
        </p:nvSpPr>
        <p:spPr bwMode="auto">
          <a:xfrm>
            <a:off x="45720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32" name="Rectangle 31"/>
          <p:cNvSpPr/>
          <p:nvPr>
            <p:custDataLst>
              <p:tags r:id="rId30"/>
            </p:custDataLst>
          </p:nvPr>
        </p:nvSpPr>
        <p:spPr bwMode="auto">
          <a:xfrm>
            <a:off x="47244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33" name="Rectangle 32"/>
          <p:cNvSpPr/>
          <p:nvPr>
            <p:custDataLst>
              <p:tags r:id="rId31"/>
            </p:custDataLst>
          </p:nvPr>
        </p:nvSpPr>
        <p:spPr bwMode="auto">
          <a:xfrm>
            <a:off x="50292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34" name="Rectangle 33"/>
          <p:cNvSpPr/>
          <p:nvPr>
            <p:custDataLst>
              <p:tags r:id="rId32"/>
            </p:custDataLst>
          </p:nvPr>
        </p:nvSpPr>
        <p:spPr bwMode="auto">
          <a:xfrm>
            <a:off x="48768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35" name="Rectangle 34"/>
          <p:cNvSpPr/>
          <p:nvPr>
            <p:custDataLst>
              <p:tags r:id="rId33"/>
            </p:custDataLst>
          </p:nvPr>
        </p:nvSpPr>
        <p:spPr bwMode="auto">
          <a:xfrm>
            <a:off x="51816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36" name="Rectangle 35"/>
          <p:cNvSpPr/>
          <p:nvPr>
            <p:custDataLst>
              <p:tags r:id="rId34"/>
            </p:custDataLst>
          </p:nvPr>
        </p:nvSpPr>
        <p:spPr bwMode="auto">
          <a:xfrm>
            <a:off x="53340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37" name="Rectangle 36"/>
          <p:cNvSpPr/>
          <p:nvPr>
            <p:custDataLst>
              <p:tags r:id="rId35"/>
            </p:custDataLst>
          </p:nvPr>
        </p:nvSpPr>
        <p:spPr bwMode="auto">
          <a:xfrm>
            <a:off x="56388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38" name="Rectangle 37"/>
          <p:cNvSpPr/>
          <p:nvPr>
            <p:custDataLst>
              <p:tags r:id="rId36"/>
            </p:custDataLst>
          </p:nvPr>
        </p:nvSpPr>
        <p:spPr bwMode="auto">
          <a:xfrm>
            <a:off x="54864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39" name="Rectangle 38"/>
          <p:cNvSpPr/>
          <p:nvPr>
            <p:custDataLst>
              <p:tags r:id="rId37"/>
            </p:custDataLst>
          </p:nvPr>
        </p:nvSpPr>
        <p:spPr bwMode="auto">
          <a:xfrm>
            <a:off x="57912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40" name="Rectangle 39"/>
          <p:cNvSpPr/>
          <p:nvPr>
            <p:custDataLst>
              <p:tags r:id="rId38"/>
            </p:custDataLst>
          </p:nvPr>
        </p:nvSpPr>
        <p:spPr bwMode="auto">
          <a:xfrm>
            <a:off x="59436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41" name="Rectangle 40"/>
          <p:cNvSpPr/>
          <p:nvPr>
            <p:custDataLst>
              <p:tags r:id="rId39"/>
            </p:custDataLst>
          </p:nvPr>
        </p:nvSpPr>
        <p:spPr bwMode="auto">
          <a:xfrm>
            <a:off x="62484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42" name="Rectangle 41"/>
          <p:cNvSpPr/>
          <p:nvPr>
            <p:custDataLst>
              <p:tags r:id="rId40"/>
            </p:custDataLst>
          </p:nvPr>
        </p:nvSpPr>
        <p:spPr bwMode="auto">
          <a:xfrm>
            <a:off x="60960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43" name="Rectangle 42"/>
          <p:cNvSpPr/>
          <p:nvPr>
            <p:custDataLst>
              <p:tags r:id="rId41"/>
            </p:custDataLst>
          </p:nvPr>
        </p:nvSpPr>
        <p:spPr bwMode="auto">
          <a:xfrm>
            <a:off x="64008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44" name="Rectangle 43"/>
          <p:cNvSpPr/>
          <p:nvPr>
            <p:custDataLst>
              <p:tags r:id="rId42"/>
            </p:custDataLst>
          </p:nvPr>
        </p:nvSpPr>
        <p:spPr bwMode="auto">
          <a:xfrm>
            <a:off x="65532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45" name="Rectangle 44"/>
          <p:cNvSpPr/>
          <p:nvPr>
            <p:custDataLst>
              <p:tags r:id="rId43"/>
            </p:custDataLst>
          </p:nvPr>
        </p:nvSpPr>
        <p:spPr bwMode="auto">
          <a:xfrm>
            <a:off x="68580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46" name="Rectangle 45"/>
          <p:cNvSpPr/>
          <p:nvPr>
            <p:custDataLst>
              <p:tags r:id="rId44"/>
            </p:custDataLst>
          </p:nvPr>
        </p:nvSpPr>
        <p:spPr bwMode="auto">
          <a:xfrm>
            <a:off x="67056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47" name="Rectangle 46"/>
          <p:cNvSpPr/>
          <p:nvPr>
            <p:custDataLst>
              <p:tags r:id="rId45"/>
            </p:custDataLst>
          </p:nvPr>
        </p:nvSpPr>
        <p:spPr bwMode="auto">
          <a:xfrm>
            <a:off x="70104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48" name="Rectangle 47"/>
          <p:cNvSpPr/>
          <p:nvPr>
            <p:custDataLst>
              <p:tags r:id="rId46"/>
            </p:custDataLst>
          </p:nvPr>
        </p:nvSpPr>
        <p:spPr bwMode="auto">
          <a:xfrm>
            <a:off x="71628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49" name="Rectangle 48"/>
          <p:cNvSpPr/>
          <p:nvPr>
            <p:custDataLst>
              <p:tags r:id="rId47"/>
            </p:custDataLst>
          </p:nvPr>
        </p:nvSpPr>
        <p:spPr bwMode="auto">
          <a:xfrm>
            <a:off x="74676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50" name="Rectangle 49"/>
          <p:cNvSpPr/>
          <p:nvPr>
            <p:custDataLst>
              <p:tags r:id="rId48"/>
            </p:custDataLst>
          </p:nvPr>
        </p:nvSpPr>
        <p:spPr bwMode="auto">
          <a:xfrm>
            <a:off x="73152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51" name="Rectangle 50"/>
          <p:cNvSpPr/>
          <p:nvPr>
            <p:custDataLst>
              <p:tags r:id="rId49"/>
            </p:custDataLst>
          </p:nvPr>
        </p:nvSpPr>
        <p:spPr bwMode="auto">
          <a:xfrm>
            <a:off x="76200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52" name="Rectangle 51"/>
          <p:cNvSpPr/>
          <p:nvPr>
            <p:custDataLst>
              <p:tags r:id="rId50"/>
            </p:custDataLst>
          </p:nvPr>
        </p:nvSpPr>
        <p:spPr bwMode="auto">
          <a:xfrm>
            <a:off x="77724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53" name="Rectangle 52"/>
          <p:cNvSpPr/>
          <p:nvPr>
            <p:custDataLst>
              <p:tags r:id="rId51"/>
            </p:custDataLst>
          </p:nvPr>
        </p:nvSpPr>
        <p:spPr bwMode="auto">
          <a:xfrm>
            <a:off x="80772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54" name="Rectangle 53"/>
          <p:cNvSpPr/>
          <p:nvPr>
            <p:custDataLst>
              <p:tags r:id="rId52"/>
            </p:custDataLst>
          </p:nvPr>
        </p:nvSpPr>
        <p:spPr bwMode="auto">
          <a:xfrm>
            <a:off x="7924800" y="1733487"/>
            <a:ext cx="1524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55" name="Left Brace 54"/>
          <p:cNvSpPr/>
          <p:nvPr>
            <p:custDataLst>
              <p:tags r:id="rId53"/>
            </p:custDataLst>
          </p:nvPr>
        </p:nvSpPr>
        <p:spPr bwMode="auto">
          <a:xfrm rot="16200000">
            <a:off x="952500" y="2000187"/>
            <a:ext cx="304800" cy="381000"/>
          </a:xfrm>
          <a:prstGeom prst="leftBrace">
            <a:avLst/>
          </a:prstGeom>
          <a:noFill/>
          <a:ln w="476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cxnSp>
        <p:nvCxnSpPr>
          <p:cNvPr id="56" name="Straight Connector 55"/>
          <p:cNvCxnSpPr/>
          <p:nvPr>
            <p:custDataLst>
              <p:tags r:id="rId54"/>
            </p:custDataLst>
          </p:nvPr>
        </p:nvCxnSpPr>
        <p:spPr bwMode="auto">
          <a:xfrm rot="16200000" flipH="1">
            <a:off x="1028700" y="2457390"/>
            <a:ext cx="2286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 name="Straight Connector 56"/>
          <p:cNvCxnSpPr/>
          <p:nvPr>
            <p:custDataLst>
              <p:tags r:id="rId55"/>
            </p:custDataLst>
          </p:nvPr>
        </p:nvCxnSpPr>
        <p:spPr bwMode="auto">
          <a:xfrm rot="5400000">
            <a:off x="1333500" y="2457390"/>
            <a:ext cx="2286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8" name="Left Brace 57"/>
          <p:cNvSpPr/>
          <p:nvPr>
            <p:custDataLst>
              <p:tags r:id="rId56"/>
            </p:custDataLst>
          </p:nvPr>
        </p:nvSpPr>
        <p:spPr bwMode="auto">
          <a:xfrm rot="16200000">
            <a:off x="1409700" y="2000190"/>
            <a:ext cx="304800" cy="381000"/>
          </a:xfrm>
          <a:prstGeom prst="leftBrace">
            <a:avLst/>
          </a:prstGeom>
          <a:noFill/>
          <a:ln w="476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59" name="Left Brace 58"/>
          <p:cNvSpPr/>
          <p:nvPr>
            <p:custDataLst>
              <p:tags r:id="rId57"/>
            </p:custDataLst>
          </p:nvPr>
        </p:nvSpPr>
        <p:spPr bwMode="auto">
          <a:xfrm rot="16200000">
            <a:off x="1866900" y="2000190"/>
            <a:ext cx="304800" cy="381000"/>
          </a:xfrm>
          <a:prstGeom prst="leftBrace">
            <a:avLst/>
          </a:prstGeom>
          <a:noFill/>
          <a:ln w="476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0" name="Left Brace 59"/>
          <p:cNvSpPr/>
          <p:nvPr>
            <p:custDataLst>
              <p:tags r:id="rId58"/>
            </p:custDataLst>
          </p:nvPr>
        </p:nvSpPr>
        <p:spPr bwMode="auto">
          <a:xfrm rot="16200000">
            <a:off x="2324100" y="2000190"/>
            <a:ext cx="304800" cy="381000"/>
          </a:xfrm>
          <a:prstGeom prst="leftBrace">
            <a:avLst/>
          </a:prstGeom>
          <a:noFill/>
          <a:ln w="476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1" name="Left Brace 60"/>
          <p:cNvSpPr/>
          <p:nvPr>
            <p:custDataLst>
              <p:tags r:id="rId59"/>
            </p:custDataLst>
          </p:nvPr>
        </p:nvSpPr>
        <p:spPr bwMode="auto">
          <a:xfrm rot="16200000">
            <a:off x="2781300" y="2000190"/>
            <a:ext cx="304800" cy="381000"/>
          </a:xfrm>
          <a:prstGeom prst="leftBrace">
            <a:avLst/>
          </a:prstGeom>
          <a:noFill/>
          <a:ln w="476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2" name="Left Brace 61"/>
          <p:cNvSpPr/>
          <p:nvPr>
            <p:custDataLst>
              <p:tags r:id="rId60"/>
            </p:custDataLst>
          </p:nvPr>
        </p:nvSpPr>
        <p:spPr bwMode="auto">
          <a:xfrm rot="16200000">
            <a:off x="3238500" y="2000193"/>
            <a:ext cx="304800" cy="381000"/>
          </a:xfrm>
          <a:prstGeom prst="leftBrace">
            <a:avLst/>
          </a:prstGeom>
          <a:noFill/>
          <a:ln w="476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3" name="Left Brace 62"/>
          <p:cNvSpPr/>
          <p:nvPr>
            <p:custDataLst>
              <p:tags r:id="rId61"/>
            </p:custDataLst>
          </p:nvPr>
        </p:nvSpPr>
        <p:spPr bwMode="auto">
          <a:xfrm rot="16200000">
            <a:off x="3695700" y="2000193"/>
            <a:ext cx="304800" cy="381000"/>
          </a:xfrm>
          <a:prstGeom prst="leftBrace">
            <a:avLst/>
          </a:prstGeom>
          <a:noFill/>
          <a:ln w="476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4" name="Left Brace 63"/>
          <p:cNvSpPr/>
          <p:nvPr>
            <p:custDataLst>
              <p:tags r:id="rId62"/>
            </p:custDataLst>
          </p:nvPr>
        </p:nvSpPr>
        <p:spPr bwMode="auto">
          <a:xfrm rot="16200000">
            <a:off x="4152900" y="2000193"/>
            <a:ext cx="304800" cy="381000"/>
          </a:xfrm>
          <a:prstGeom prst="leftBrace">
            <a:avLst/>
          </a:prstGeom>
          <a:noFill/>
          <a:ln w="476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5" name="Left Brace 64"/>
          <p:cNvSpPr/>
          <p:nvPr>
            <p:custDataLst>
              <p:tags r:id="rId63"/>
            </p:custDataLst>
          </p:nvPr>
        </p:nvSpPr>
        <p:spPr bwMode="auto">
          <a:xfrm rot="16200000">
            <a:off x="4610100" y="2000191"/>
            <a:ext cx="304800" cy="381000"/>
          </a:xfrm>
          <a:prstGeom prst="leftBrace">
            <a:avLst/>
          </a:prstGeom>
          <a:noFill/>
          <a:ln w="476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6" name="Left Brace 65"/>
          <p:cNvSpPr/>
          <p:nvPr>
            <p:custDataLst>
              <p:tags r:id="rId64"/>
            </p:custDataLst>
          </p:nvPr>
        </p:nvSpPr>
        <p:spPr bwMode="auto">
          <a:xfrm rot="16200000">
            <a:off x="5067300" y="2000194"/>
            <a:ext cx="304800" cy="381000"/>
          </a:xfrm>
          <a:prstGeom prst="leftBrace">
            <a:avLst/>
          </a:prstGeom>
          <a:noFill/>
          <a:ln w="476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7" name="Left Brace 66"/>
          <p:cNvSpPr/>
          <p:nvPr>
            <p:custDataLst>
              <p:tags r:id="rId65"/>
            </p:custDataLst>
          </p:nvPr>
        </p:nvSpPr>
        <p:spPr bwMode="auto">
          <a:xfrm rot="16200000">
            <a:off x="5524500" y="2000194"/>
            <a:ext cx="304800" cy="381000"/>
          </a:xfrm>
          <a:prstGeom prst="leftBrace">
            <a:avLst/>
          </a:prstGeom>
          <a:noFill/>
          <a:ln w="476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8" name="Left Brace 67"/>
          <p:cNvSpPr/>
          <p:nvPr>
            <p:custDataLst>
              <p:tags r:id="rId66"/>
            </p:custDataLst>
          </p:nvPr>
        </p:nvSpPr>
        <p:spPr bwMode="auto">
          <a:xfrm rot="16200000">
            <a:off x="5981700" y="2000194"/>
            <a:ext cx="304800" cy="381000"/>
          </a:xfrm>
          <a:prstGeom prst="leftBrace">
            <a:avLst/>
          </a:prstGeom>
          <a:noFill/>
          <a:ln w="476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69" name="Left Brace 68"/>
          <p:cNvSpPr/>
          <p:nvPr>
            <p:custDataLst>
              <p:tags r:id="rId67"/>
            </p:custDataLst>
          </p:nvPr>
        </p:nvSpPr>
        <p:spPr bwMode="auto">
          <a:xfrm rot="16200000">
            <a:off x="6438900" y="2000194"/>
            <a:ext cx="304800" cy="381000"/>
          </a:xfrm>
          <a:prstGeom prst="leftBrace">
            <a:avLst/>
          </a:prstGeom>
          <a:noFill/>
          <a:ln w="476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70" name="Left Brace 69"/>
          <p:cNvSpPr/>
          <p:nvPr>
            <p:custDataLst>
              <p:tags r:id="rId68"/>
            </p:custDataLst>
          </p:nvPr>
        </p:nvSpPr>
        <p:spPr bwMode="auto">
          <a:xfrm rot="16200000">
            <a:off x="6896100" y="2000197"/>
            <a:ext cx="304800" cy="381000"/>
          </a:xfrm>
          <a:prstGeom prst="leftBrace">
            <a:avLst/>
          </a:prstGeom>
          <a:noFill/>
          <a:ln w="476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71" name="Left Brace 70"/>
          <p:cNvSpPr/>
          <p:nvPr>
            <p:custDataLst>
              <p:tags r:id="rId69"/>
            </p:custDataLst>
          </p:nvPr>
        </p:nvSpPr>
        <p:spPr bwMode="auto">
          <a:xfrm rot="16200000">
            <a:off x="7353300" y="2000197"/>
            <a:ext cx="304800" cy="381000"/>
          </a:xfrm>
          <a:prstGeom prst="leftBrace">
            <a:avLst/>
          </a:prstGeom>
          <a:noFill/>
          <a:ln w="476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72" name="Left Brace 71"/>
          <p:cNvSpPr/>
          <p:nvPr>
            <p:custDataLst>
              <p:tags r:id="rId70"/>
            </p:custDataLst>
          </p:nvPr>
        </p:nvSpPr>
        <p:spPr bwMode="auto">
          <a:xfrm rot="16200000">
            <a:off x="7810500" y="2000197"/>
            <a:ext cx="304800" cy="381000"/>
          </a:xfrm>
          <a:prstGeom prst="leftBrace">
            <a:avLst/>
          </a:prstGeom>
          <a:noFill/>
          <a:ln w="476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73" name="TextBox 72"/>
          <p:cNvSpPr txBox="1"/>
          <p:nvPr>
            <p:custDataLst>
              <p:tags r:id="rId71"/>
            </p:custDataLst>
          </p:nvPr>
        </p:nvSpPr>
        <p:spPr>
          <a:xfrm>
            <a:off x="1143000" y="2476380"/>
            <a:ext cx="333746" cy="400110"/>
          </a:xfrm>
          <a:prstGeom prst="rect">
            <a:avLst/>
          </a:prstGeom>
          <a:noFill/>
        </p:spPr>
        <p:txBody>
          <a:bodyPr wrap="none" rtlCol="0">
            <a:spAutoFit/>
          </a:bodyPr>
          <a:lstStyle/>
          <a:p>
            <a:r>
              <a:rPr lang="en-US" sz="2000" b="0" dirty="0" smtClean="0">
                <a:latin typeface="+mn-lt"/>
              </a:rPr>
              <a:t>+</a:t>
            </a:r>
          </a:p>
        </p:txBody>
      </p:sp>
      <p:cxnSp>
        <p:nvCxnSpPr>
          <p:cNvPr id="74" name="Straight Connector 73"/>
          <p:cNvCxnSpPr/>
          <p:nvPr>
            <p:custDataLst>
              <p:tags r:id="rId72"/>
            </p:custDataLst>
          </p:nvPr>
        </p:nvCxnSpPr>
        <p:spPr bwMode="auto">
          <a:xfrm rot="16200000" flipH="1">
            <a:off x="1943100" y="2438280"/>
            <a:ext cx="2286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5" name="Straight Connector 74"/>
          <p:cNvCxnSpPr/>
          <p:nvPr>
            <p:custDataLst>
              <p:tags r:id="rId73"/>
            </p:custDataLst>
          </p:nvPr>
        </p:nvCxnSpPr>
        <p:spPr bwMode="auto">
          <a:xfrm rot="5400000">
            <a:off x="2247900" y="2438280"/>
            <a:ext cx="2286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6" name="TextBox 75"/>
          <p:cNvSpPr txBox="1"/>
          <p:nvPr>
            <p:custDataLst>
              <p:tags r:id="rId74"/>
            </p:custDataLst>
          </p:nvPr>
        </p:nvSpPr>
        <p:spPr>
          <a:xfrm>
            <a:off x="2057400" y="2476380"/>
            <a:ext cx="333746" cy="400110"/>
          </a:xfrm>
          <a:prstGeom prst="rect">
            <a:avLst/>
          </a:prstGeom>
          <a:noFill/>
        </p:spPr>
        <p:txBody>
          <a:bodyPr wrap="none" rtlCol="0">
            <a:spAutoFit/>
          </a:bodyPr>
          <a:lstStyle/>
          <a:p>
            <a:r>
              <a:rPr lang="en-US" sz="2000" b="0" dirty="0" smtClean="0">
                <a:latin typeface="+mn-lt"/>
              </a:rPr>
              <a:t>+</a:t>
            </a:r>
          </a:p>
        </p:txBody>
      </p:sp>
      <p:cxnSp>
        <p:nvCxnSpPr>
          <p:cNvPr id="77" name="Straight Connector 76"/>
          <p:cNvCxnSpPr/>
          <p:nvPr>
            <p:custDataLst>
              <p:tags r:id="rId75"/>
            </p:custDataLst>
          </p:nvPr>
        </p:nvCxnSpPr>
        <p:spPr bwMode="auto">
          <a:xfrm rot="16200000" flipH="1">
            <a:off x="2933700" y="2457390"/>
            <a:ext cx="2286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8" name="Straight Connector 77"/>
          <p:cNvCxnSpPr/>
          <p:nvPr>
            <p:custDataLst>
              <p:tags r:id="rId76"/>
            </p:custDataLst>
          </p:nvPr>
        </p:nvCxnSpPr>
        <p:spPr bwMode="auto">
          <a:xfrm rot="5400000">
            <a:off x="3238500" y="2457390"/>
            <a:ext cx="2286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9" name="TextBox 78"/>
          <p:cNvSpPr txBox="1"/>
          <p:nvPr>
            <p:custDataLst>
              <p:tags r:id="rId77"/>
            </p:custDataLst>
          </p:nvPr>
        </p:nvSpPr>
        <p:spPr>
          <a:xfrm>
            <a:off x="3048000" y="2476380"/>
            <a:ext cx="333746" cy="400110"/>
          </a:xfrm>
          <a:prstGeom prst="rect">
            <a:avLst/>
          </a:prstGeom>
          <a:noFill/>
        </p:spPr>
        <p:txBody>
          <a:bodyPr wrap="none" rtlCol="0">
            <a:spAutoFit/>
          </a:bodyPr>
          <a:lstStyle/>
          <a:p>
            <a:r>
              <a:rPr lang="en-US" sz="2000" b="0" dirty="0" smtClean="0">
                <a:latin typeface="+mn-lt"/>
              </a:rPr>
              <a:t>+</a:t>
            </a:r>
          </a:p>
        </p:txBody>
      </p:sp>
      <p:cxnSp>
        <p:nvCxnSpPr>
          <p:cNvPr id="80" name="Straight Connector 79"/>
          <p:cNvCxnSpPr/>
          <p:nvPr>
            <p:custDataLst>
              <p:tags r:id="rId78"/>
            </p:custDataLst>
          </p:nvPr>
        </p:nvCxnSpPr>
        <p:spPr bwMode="auto">
          <a:xfrm rot="16200000" flipH="1">
            <a:off x="3848100" y="2457391"/>
            <a:ext cx="2286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1" name="Straight Connector 80"/>
          <p:cNvCxnSpPr/>
          <p:nvPr>
            <p:custDataLst>
              <p:tags r:id="rId79"/>
            </p:custDataLst>
          </p:nvPr>
        </p:nvCxnSpPr>
        <p:spPr bwMode="auto">
          <a:xfrm rot="5400000">
            <a:off x="4152900" y="2457391"/>
            <a:ext cx="2286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2" name="TextBox 81"/>
          <p:cNvSpPr txBox="1"/>
          <p:nvPr>
            <p:custDataLst>
              <p:tags r:id="rId80"/>
            </p:custDataLst>
          </p:nvPr>
        </p:nvSpPr>
        <p:spPr>
          <a:xfrm>
            <a:off x="3962400" y="2476381"/>
            <a:ext cx="333746" cy="400110"/>
          </a:xfrm>
          <a:prstGeom prst="rect">
            <a:avLst/>
          </a:prstGeom>
          <a:noFill/>
        </p:spPr>
        <p:txBody>
          <a:bodyPr wrap="none" rtlCol="0">
            <a:spAutoFit/>
          </a:bodyPr>
          <a:lstStyle/>
          <a:p>
            <a:r>
              <a:rPr lang="en-US" sz="2000" b="0" dirty="0" smtClean="0">
                <a:latin typeface="+mn-lt"/>
              </a:rPr>
              <a:t>+</a:t>
            </a:r>
          </a:p>
        </p:txBody>
      </p:sp>
      <p:cxnSp>
        <p:nvCxnSpPr>
          <p:cNvPr id="83" name="Straight Connector 82"/>
          <p:cNvCxnSpPr/>
          <p:nvPr>
            <p:custDataLst>
              <p:tags r:id="rId81"/>
            </p:custDataLst>
          </p:nvPr>
        </p:nvCxnSpPr>
        <p:spPr bwMode="auto">
          <a:xfrm rot="16200000" flipH="1">
            <a:off x="4762500" y="2457391"/>
            <a:ext cx="2286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4" name="Straight Connector 83"/>
          <p:cNvCxnSpPr/>
          <p:nvPr>
            <p:custDataLst>
              <p:tags r:id="rId82"/>
            </p:custDataLst>
          </p:nvPr>
        </p:nvCxnSpPr>
        <p:spPr bwMode="auto">
          <a:xfrm rot="5400000">
            <a:off x="5067300" y="2457391"/>
            <a:ext cx="2286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5" name="TextBox 84"/>
          <p:cNvSpPr txBox="1"/>
          <p:nvPr>
            <p:custDataLst>
              <p:tags r:id="rId83"/>
            </p:custDataLst>
          </p:nvPr>
        </p:nvSpPr>
        <p:spPr>
          <a:xfrm>
            <a:off x="4876800" y="2476381"/>
            <a:ext cx="333746" cy="400110"/>
          </a:xfrm>
          <a:prstGeom prst="rect">
            <a:avLst/>
          </a:prstGeom>
          <a:noFill/>
        </p:spPr>
        <p:txBody>
          <a:bodyPr wrap="none" rtlCol="0">
            <a:spAutoFit/>
          </a:bodyPr>
          <a:lstStyle/>
          <a:p>
            <a:r>
              <a:rPr lang="en-US" sz="2000" b="0" dirty="0" smtClean="0">
                <a:latin typeface="+mn-lt"/>
              </a:rPr>
              <a:t>+</a:t>
            </a:r>
          </a:p>
        </p:txBody>
      </p:sp>
      <p:cxnSp>
        <p:nvCxnSpPr>
          <p:cNvPr id="86" name="Straight Connector 85"/>
          <p:cNvCxnSpPr/>
          <p:nvPr>
            <p:custDataLst>
              <p:tags r:id="rId84"/>
            </p:custDataLst>
          </p:nvPr>
        </p:nvCxnSpPr>
        <p:spPr bwMode="auto">
          <a:xfrm rot="16200000" flipH="1">
            <a:off x="5676900" y="2381191"/>
            <a:ext cx="2286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7" name="Straight Connector 86"/>
          <p:cNvCxnSpPr/>
          <p:nvPr>
            <p:custDataLst>
              <p:tags r:id="rId85"/>
            </p:custDataLst>
          </p:nvPr>
        </p:nvCxnSpPr>
        <p:spPr bwMode="auto">
          <a:xfrm rot="5400000">
            <a:off x="5981700" y="2381191"/>
            <a:ext cx="2286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8" name="TextBox 87"/>
          <p:cNvSpPr txBox="1"/>
          <p:nvPr>
            <p:custDataLst>
              <p:tags r:id="rId86"/>
            </p:custDataLst>
          </p:nvPr>
        </p:nvSpPr>
        <p:spPr>
          <a:xfrm>
            <a:off x="5791200" y="2400181"/>
            <a:ext cx="333746" cy="400110"/>
          </a:xfrm>
          <a:prstGeom prst="rect">
            <a:avLst/>
          </a:prstGeom>
          <a:noFill/>
        </p:spPr>
        <p:txBody>
          <a:bodyPr wrap="none" rtlCol="0">
            <a:spAutoFit/>
          </a:bodyPr>
          <a:lstStyle/>
          <a:p>
            <a:r>
              <a:rPr lang="en-US" sz="2000" b="0" dirty="0" smtClean="0">
                <a:latin typeface="+mn-lt"/>
              </a:rPr>
              <a:t>+</a:t>
            </a:r>
          </a:p>
        </p:txBody>
      </p:sp>
      <p:cxnSp>
        <p:nvCxnSpPr>
          <p:cNvPr id="89" name="Straight Connector 88"/>
          <p:cNvCxnSpPr/>
          <p:nvPr>
            <p:custDataLst>
              <p:tags r:id="rId87"/>
            </p:custDataLst>
          </p:nvPr>
        </p:nvCxnSpPr>
        <p:spPr bwMode="auto">
          <a:xfrm rot="16200000" flipH="1">
            <a:off x="6591300" y="2381191"/>
            <a:ext cx="2286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0" name="Straight Connector 89"/>
          <p:cNvCxnSpPr/>
          <p:nvPr>
            <p:custDataLst>
              <p:tags r:id="rId88"/>
            </p:custDataLst>
          </p:nvPr>
        </p:nvCxnSpPr>
        <p:spPr bwMode="auto">
          <a:xfrm rot="5400000">
            <a:off x="6896100" y="2381191"/>
            <a:ext cx="2286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1" name="TextBox 90"/>
          <p:cNvSpPr txBox="1"/>
          <p:nvPr>
            <p:custDataLst>
              <p:tags r:id="rId89"/>
            </p:custDataLst>
          </p:nvPr>
        </p:nvSpPr>
        <p:spPr>
          <a:xfrm>
            <a:off x="6705600" y="2400181"/>
            <a:ext cx="333746" cy="400110"/>
          </a:xfrm>
          <a:prstGeom prst="rect">
            <a:avLst/>
          </a:prstGeom>
          <a:noFill/>
        </p:spPr>
        <p:txBody>
          <a:bodyPr wrap="none" rtlCol="0">
            <a:spAutoFit/>
          </a:bodyPr>
          <a:lstStyle/>
          <a:p>
            <a:r>
              <a:rPr lang="en-US" sz="2000" b="0" dirty="0" smtClean="0">
                <a:latin typeface="+mn-lt"/>
              </a:rPr>
              <a:t>+</a:t>
            </a:r>
          </a:p>
        </p:txBody>
      </p:sp>
      <p:cxnSp>
        <p:nvCxnSpPr>
          <p:cNvPr id="92" name="Straight Connector 91"/>
          <p:cNvCxnSpPr/>
          <p:nvPr>
            <p:custDataLst>
              <p:tags r:id="rId90"/>
            </p:custDataLst>
          </p:nvPr>
        </p:nvCxnSpPr>
        <p:spPr bwMode="auto">
          <a:xfrm rot="16200000" flipH="1">
            <a:off x="7505699" y="2381191"/>
            <a:ext cx="2286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3" name="Straight Connector 92"/>
          <p:cNvCxnSpPr/>
          <p:nvPr>
            <p:custDataLst>
              <p:tags r:id="rId91"/>
            </p:custDataLst>
          </p:nvPr>
        </p:nvCxnSpPr>
        <p:spPr bwMode="auto">
          <a:xfrm rot="5400000">
            <a:off x="7810499" y="2381191"/>
            <a:ext cx="228600" cy="152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4" name="TextBox 93"/>
          <p:cNvSpPr txBox="1"/>
          <p:nvPr>
            <p:custDataLst>
              <p:tags r:id="rId92"/>
            </p:custDataLst>
          </p:nvPr>
        </p:nvSpPr>
        <p:spPr>
          <a:xfrm>
            <a:off x="7619999" y="2400181"/>
            <a:ext cx="333746" cy="400110"/>
          </a:xfrm>
          <a:prstGeom prst="rect">
            <a:avLst/>
          </a:prstGeom>
          <a:noFill/>
        </p:spPr>
        <p:txBody>
          <a:bodyPr wrap="none" rtlCol="0">
            <a:spAutoFit/>
          </a:bodyPr>
          <a:lstStyle/>
          <a:p>
            <a:r>
              <a:rPr lang="en-US" sz="2000" b="0" dirty="0" smtClean="0">
                <a:latin typeface="+mn-lt"/>
              </a:rPr>
              <a:t>+</a:t>
            </a:r>
          </a:p>
        </p:txBody>
      </p:sp>
      <p:cxnSp>
        <p:nvCxnSpPr>
          <p:cNvPr id="95" name="Straight Connector 94"/>
          <p:cNvCxnSpPr>
            <a:stCxn id="73" idx="2"/>
          </p:cNvCxnSpPr>
          <p:nvPr>
            <p:custDataLst>
              <p:tags r:id="rId93"/>
            </p:custDataLst>
          </p:nvPr>
        </p:nvCxnSpPr>
        <p:spPr bwMode="auto">
          <a:xfrm rot="16200000" flipH="1">
            <a:off x="1416936" y="2769427"/>
            <a:ext cx="152400" cy="36652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6" name="Straight Connector 95"/>
          <p:cNvCxnSpPr>
            <a:stCxn id="76" idx="2"/>
          </p:cNvCxnSpPr>
          <p:nvPr>
            <p:custDataLst>
              <p:tags r:id="rId94"/>
            </p:custDataLst>
          </p:nvPr>
        </p:nvCxnSpPr>
        <p:spPr bwMode="auto">
          <a:xfrm rot="5400000">
            <a:off x="1950337" y="2754954"/>
            <a:ext cx="152400" cy="39547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7" name="TextBox 96"/>
          <p:cNvSpPr txBox="1"/>
          <p:nvPr>
            <p:custDataLst>
              <p:tags r:id="rId95"/>
            </p:custDataLst>
          </p:nvPr>
        </p:nvSpPr>
        <p:spPr>
          <a:xfrm>
            <a:off x="1600200" y="2857380"/>
            <a:ext cx="333746" cy="400110"/>
          </a:xfrm>
          <a:prstGeom prst="rect">
            <a:avLst/>
          </a:prstGeom>
          <a:noFill/>
        </p:spPr>
        <p:txBody>
          <a:bodyPr wrap="none" rtlCol="0">
            <a:spAutoFit/>
          </a:bodyPr>
          <a:lstStyle/>
          <a:p>
            <a:r>
              <a:rPr lang="en-US" sz="2000" b="0" dirty="0" smtClean="0">
                <a:latin typeface="+mn-lt"/>
              </a:rPr>
              <a:t>+</a:t>
            </a:r>
          </a:p>
        </p:txBody>
      </p:sp>
      <p:cxnSp>
        <p:nvCxnSpPr>
          <p:cNvPr id="98" name="Straight Connector 97"/>
          <p:cNvCxnSpPr/>
          <p:nvPr>
            <p:custDataLst>
              <p:tags r:id="rId96"/>
            </p:custDataLst>
          </p:nvPr>
        </p:nvCxnSpPr>
        <p:spPr bwMode="auto">
          <a:xfrm rot="16200000" flipH="1">
            <a:off x="3307463" y="2750318"/>
            <a:ext cx="152400" cy="36652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9" name="Straight Connector 98"/>
          <p:cNvCxnSpPr/>
          <p:nvPr>
            <p:custDataLst>
              <p:tags r:id="rId97"/>
            </p:custDataLst>
          </p:nvPr>
        </p:nvCxnSpPr>
        <p:spPr bwMode="auto">
          <a:xfrm rot="5400000">
            <a:off x="3840864" y="2735845"/>
            <a:ext cx="152400" cy="39547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0" name="TextBox 99"/>
          <p:cNvSpPr txBox="1"/>
          <p:nvPr>
            <p:custDataLst>
              <p:tags r:id="rId98"/>
            </p:custDataLst>
          </p:nvPr>
        </p:nvSpPr>
        <p:spPr>
          <a:xfrm>
            <a:off x="3476254" y="2857380"/>
            <a:ext cx="333746" cy="400110"/>
          </a:xfrm>
          <a:prstGeom prst="rect">
            <a:avLst/>
          </a:prstGeom>
          <a:noFill/>
        </p:spPr>
        <p:txBody>
          <a:bodyPr wrap="none" rtlCol="0">
            <a:spAutoFit/>
          </a:bodyPr>
          <a:lstStyle/>
          <a:p>
            <a:r>
              <a:rPr lang="en-US" sz="2000" b="0" dirty="0" smtClean="0">
                <a:latin typeface="+mn-lt"/>
              </a:rPr>
              <a:t>+</a:t>
            </a:r>
          </a:p>
        </p:txBody>
      </p:sp>
      <p:cxnSp>
        <p:nvCxnSpPr>
          <p:cNvPr id="101" name="Straight Connector 100"/>
          <p:cNvCxnSpPr/>
          <p:nvPr>
            <p:custDataLst>
              <p:tags r:id="rId99"/>
            </p:custDataLst>
          </p:nvPr>
        </p:nvCxnSpPr>
        <p:spPr bwMode="auto">
          <a:xfrm rot="16200000" flipH="1">
            <a:off x="5136263" y="2750318"/>
            <a:ext cx="152400" cy="36652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2" name="Straight Connector 101"/>
          <p:cNvCxnSpPr/>
          <p:nvPr>
            <p:custDataLst>
              <p:tags r:id="rId100"/>
            </p:custDataLst>
          </p:nvPr>
        </p:nvCxnSpPr>
        <p:spPr bwMode="auto">
          <a:xfrm rot="5400000">
            <a:off x="5669664" y="2735845"/>
            <a:ext cx="152400" cy="39547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3" name="TextBox 102"/>
          <p:cNvSpPr txBox="1"/>
          <p:nvPr>
            <p:custDataLst>
              <p:tags r:id="rId101"/>
            </p:custDataLst>
          </p:nvPr>
        </p:nvSpPr>
        <p:spPr>
          <a:xfrm>
            <a:off x="5305054" y="2857380"/>
            <a:ext cx="333746" cy="400110"/>
          </a:xfrm>
          <a:prstGeom prst="rect">
            <a:avLst/>
          </a:prstGeom>
          <a:noFill/>
        </p:spPr>
        <p:txBody>
          <a:bodyPr wrap="none" rtlCol="0">
            <a:spAutoFit/>
          </a:bodyPr>
          <a:lstStyle/>
          <a:p>
            <a:r>
              <a:rPr lang="en-US" sz="2000" b="0" dirty="0" smtClean="0">
                <a:latin typeface="+mn-lt"/>
              </a:rPr>
              <a:t>+</a:t>
            </a:r>
          </a:p>
        </p:txBody>
      </p:sp>
      <p:cxnSp>
        <p:nvCxnSpPr>
          <p:cNvPr id="104" name="Straight Connector 103"/>
          <p:cNvCxnSpPr/>
          <p:nvPr>
            <p:custDataLst>
              <p:tags r:id="rId102"/>
            </p:custDataLst>
          </p:nvPr>
        </p:nvCxnSpPr>
        <p:spPr bwMode="auto">
          <a:xfrm rot="16200000" flipH="1">
            <a:off x="6965062" y="2674118"/>
            <a:ext cx="152400" cy="36652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5" name="Straight Connector 104"/>
          <p:cNvCxnSpPr/>
          <p:nvPr>
            <p:custDataLst>
              <p:tags r:id="rId103"/>
            </p:custDataLst>
          </p:nvPr>
        </p:nvCxnSpPr>
        <p:spPr bwMode="auto">
          <a:xfrm rot="5400000">
            <a:off x="7498463" y="2659645"/>
            <a:ext cx="152400" cy="39547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6" name="TextBox 105"/>
          <p:cNvSpPr txBox="1"/>
          <p:nvPr>
            <p:custDataLst>
              <p:tags r:id="rId104"/>
            </p:custDataLst>
          </p:nvPr>
        </p:nvSpPr>
        <p:spPr>
          <a:xfrm>
            <a:off x="7133853" y="2781180"/>
            <a:ext cx="333746" cy="400110"/>
          </a:xfrm>
          <a:prstGeom prst="rect">
            <a:avLst/>
          </a:prstGeom>
          <a:noFill/>
        </p:spPr>
        <p:txBody>
          <a:bodyPr wrap="none" rtlCol="0">
            <a:spAutoFit/>
          </a:bodyPr>
          <a:lstStyle/>
          <a:p>
            <a:r>
              <a:rPr lang="en-US" sz="2000" b="0" dirty="0" smtClean="0">
                <a:latin typeface="+mn-lt"/>
              </a:rPr>
              <a:t>+</a:t>
            </a:r>
          </a:p>
        </p:txBody>
      </p:sp>
      <p:cxnSp>
        <p:nvCxnSpPr>
          <p:cNvPr id="107" name="Straight Connector 106"/>
          <p:cNvCxnSpPr/>
          <p:nvPr>
            <p:custDataLst>
              <p:tags r:id="rId105"/>
            </p:custDataLst>
          </p:nvPr>
        </p:nvCxnSpPr>
        <p:spPr bwMode="auto">
          <a:xfrm>
            <a:off x="1905000" y="3181290"/>
            <a:ext cx="671325" cy="28569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8" name="Straight Connector 107"/>
          <p:cNvCxnSpPr/>
          <p:nvPr>
            <p:custDataLst>
              <p:tags r:id="rId106"/>
            </p:custDataLst>
          </p:nvPr>
        </p:nvCxnSpPr>
        <p:spPr bwMode="auto">
          <a:xfrm rot="10800000" flipV="1">
            <a:off x="2728730" y="3181290"/>
            <a:ext cx="776471" cy="28569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9" name="TextBox 108"/>
          <p:cNvSpPr txBox="1"/>
          <p:nvPr>
            <p:custDataLst>
              <p:tags r:id="rId107"/>
            </p:custDataLst>
          </p:nvPr>
        </p:nvSpPr>
        <p:spPr>
          <a:xfrm>
            <a:off x="2485653" y="3314580"/>
            <a:ext cx="333746" cy="400110"/>
          </a:xfrm>
          <a:prstGeom prst="rect">
            <a:avLst/>
          </a:prstGeom>
          <a:noFill/>
        </p:spPr>
        <p:txBody>
          <a:bodyPr wrap="square" rtlCol="0">
            <a:spAutoFit/>
          </a:bodyPr>
          <a:lstStyle/>
          <a:p>
            <a:r>
              <a:rPr lang="en-US" sz="2000" b="0" dirty="0" smtClean="0">
                <a:latin typeface="+mn-lt"/>
              </a:rPr>
              <a:t>+</a:t>
            </a:r>
          </a:p>
        </p:txBody>
      </p:sp>
      <p:cxnSp>
        <p:nvCxnSpPr>
          <p:cNvPr id="110" name="Straight Connector 109"/>
          <p:cNvCxnSpPr/>
          <p:nvPr>
            <p:custDataLst>
              <p:tags r:id="rId108"/>
            </p:custDataLst>
          </p:nvPr>
        </p:nvCxnSpPr>
        <p:spPr bwMode="auto">
          <a:xfrm>
            <a:off x="5638799" y="3181290"/>
            <a:ext cx="671325" cy="28569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1" name="Straight Connector 110"/>
          <p:cNvCxnSpPr/>
          <p:nvPr>
            <p:custDataLst>
              <p:tags r:id="rId109"/>
            </p:custDataLst>
          </p:nvPr>
        </p:nvCxnSpPr>
        <p:spPr bwMode="auto">
          <a:xfrm rot="10800000" flipV="1">
            <a:off x="6462529" y="3181290"/>
            <a:ext cx="776471" cy="28569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2" name="TextBox 111"/>
          <p:cNvSpPr txBox="1"/>
          <p:nvPr>
            <p:custDataLst>
              <p:tags r:id="rId110"/>
            </p:custDataLst>
          </p:nvPr>
        </p:nvSpPr>
        <p:spPr>
          <a:xfrm>
            <a:off x="6219452" y="3314580"/>
            <a:ext cx="333746" cy="400110"/>
          </a:xfrm>
          <a:prstGeom prst="rect">
            <a:avLst/>
          </a:prstGeom>
          <a:noFill/>
        </p:spPr>
        <p:txBody>
          <a:bodyPr wrap="square" rtlCol="0">
            <a:spAutoFit/>
          </a:bodyPr>
          <a:lstStyle/>
          <a:p>
            <a:r>
              <a:rPr lang="en-US" sz="2000" b="0" dirty="0" smtClean="0">
                <a:latin typeface="+mn-lt"/>
              </a:rPr>
              <a:t>+</a:t>
            </a:r>
          </a:p>
        </p:txBody>
      </p:sp>
      <p:cxnSp>
        <p:nvCxnSpPr>
          <p:cNvPr id="113" name="Straight Connector 112"/>
          <p:cNvCxnSpPr/>
          <p:nvPr>
            <p:custDataLst>
              <p:tags r:id="rId111"/>
            </p:custDataLst>
          </p:nvPr>
        </p:nvCxnSpPr>
        <p:spPr bwMode="auto">
          <a:xfrm>
            <a:off x="2819400" y="3638490"/>
            <a:ext cx="1585724" cy="28569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4" name="Straight Connector 113"/>
          <p:cNvCxnSpPr/>
          <p:nvPr>
            <p:custDataLst>
              <p:tags r:id="rId112"/>
            </p:custDataLst>
          </p:nvPr>
        </p:nvCxnSpPr>
        <p:spPr bwMode="auto">
          <a:xfrm rot="10800000" flipV="1">
            <a:off x="4557530" y="3638490"/>
            <a:ext cx="1690870" cy="28569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5" name="TextBox 114"/>
          <p:cNvSpPr txBox="1"/>
          <p:nvPr>
            <p:custDataLst>
              <p:tags r:id="rId113"/>
            </p:custDataLst>
          </p:nvPr>
        </p:nvSpPr>
        <p:spPr>
          <a:xfrm>
            <a:off x="4343400" y="3638490"/>
            <a:ext cx="333746" cy="400110"/>
          </a:xfrm>
          <a:prstGeom prst="rect">
            <a:avLst/>
          </a:prstGeom>
          <a:noFill/>
        </p:spPr>
        <p:txBody>
          <a:bodyPr wrap="square" rtlCol="0">
            <a:spAutoFit/>
          </a:bodyPr>
          <a:lstStyle/>
          <a:p>
            <a:r>
              <a:rPr lang="en-US" sz="2000" b="0" dirty="0" smtClean="0">
                <a:latin typeface="+mn-lt"/>
              </a:rPr>
              <a:t>+</a:t>
            </a:r>
          </a:p>
        </p:txBody>
      </p:sp>
    </p:spTree>
    <p:extLst>
      <p:ext uri="{BB962C8B-B14F-4D97-AF65-F5344CB8AC3E}">
        <p14:creationId xmlns:p14="http://schemas.microsoft.com/office/powerpoint/2010/main" val="2825425272"/>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09600" y="0"/>
            <a:ext cx="7772400" cy="1143000"/>
          </a:xfrm>
        </p:spPr>
        <p:txBody>
          <a:bodyPr/>
          <a:lstStyle/>
          <a:p>
            <a:r>
              <a:rPr lang="en-US" dirty="0" smtClean="0"/>
              <a:t>Analysis of D&amp;C Style Code</a:t>
            </a:r>
            <a:endParaRPr lang="en-US" sz="2800" dirty="0"/>
          </a:p>
        </p:txBody>
      </p:sp>
      <p:sp>
        <p:nvSpPr>
          <p:cNvPr id="5" name="Slide Number Placeholder 4"/>
          <p:cNvSpPr>
            <a:spLocks noGrp="1"/>
          </p:cNvSpPr>
          <p:nvPr>
            <p:ph type="sldNum" sz="quarter" idx="11"/>
            <p:custDataLst>
              <p:tags r:id="rId2"/>
            </p:custDataLst>
          </p:nvPr>
        </p:nvSpPr>
        <p:spPr/>
        <p:txBody>
          <a:bodyPr/>
          <a:lstStyle/>
          <a:p>
            <a:fld id="{3B048AC8-D41E-4C7B-8EE3-A52489AA1F05}" type="slidenum">
              <a:rPr lang="en-US" smtClean="0"/>
              <a:pPr/>
              <a:t>52</a:t>
            </a:fld>
            <a:endParaRPr lang="en-US"/>
          </a:p>
        </p:txBody>
      </p:sp>
      <p:sp>
        <p:nvSpPr>
          <p:cNvPr id="6" name="Footer Placeholder 5"/>
          <p:cNvSpPr>
            <a:spLocks noGrp="1"/>
          </p:cNvSpPr>
          <p:nvPr>
            <p:ph type="ftr" sz="quarter" idx="12"/>
            <p:custDataLst>
              <p:tags r:id="rId3"/>
            </p:custDataLst>
          </p:nvPr>
        </p:nvSpPr>
        <p:spPr/>
        <p:txBody>
          <a:bodyPr/>
          <a:lstStyle/>
          <a:p>
            <a:r>
              <a:rPr lang="en-US" smtClean="0"/>
              <a:t>Sophomoric Parallelism and Concurrency, Lecture 1</a:t>
            </a:r>
            <a:endParaRPr lang="en-US"/>
          </a:p>
        </p:txBody>
      </p:sp>
      <p:sp>
        <p:nvSpPr>
          <p:cNvPr id="7" name="Rectangle 3"/>
          <p:cNvSpPr txBox="1">
            <a:spLocks noChangeArrowheads="1"/>
          </p:cNvSpPr>
          <p:nvPr>
            <p:custDataLst>
              <p:tags r:id="rId4"/>
            </p:custDataLst>
          </p:nvPr>
        </p:nvSpPr>
        <p:spPr bwMode="auto">
          <a:xfrm>
            <a:off x="381000" y="76200"/>
            <a:ext cx="8610600" cy="5181600"/>
          </a:xfrm>
          <a:prstGeom prst="rect">
            <a:avLst/>
          </a:prstGeom>
          <a:solidFill>
            <a:srgbClr val="FFFF99"/>
          </a:solidFill>
          <a:ln w="9525">
            <a:noFill/>
            <a:miter lim="800000"/>
            <a:headEnd/>
            <a:tailEnd/>
          </a:ln>
          <a:effectLst/>
        </p:spPr>
        <p:txBody>
          <a:bodyPr vert="horz" wrap="square" lIns="91440" tIns="45720" rIns="91440" bIns="45720" numCol="1" anchor="t" anchorCtr="0" compatLnSpc="1">
            <a:prstTxWarp prst="textNoShape">
              <a:avLst/>
            </a:prstTxWarp>
          </a:bodyPr>
          <a:lstStyle/>
          <a:p>
            <a:pPr>
              <a:lnSpc>
                <a:spcPts val="1800"/>
              </a:lnSpc>
              <a:buNone/>
            </a:pPr>
            <a:r>
              <a:rPr lang="en-CA" sz="2000" dirty="0">
                <a:solidFill>
                  <a:schemeClr val="bg1">
                    <a:lumMod val="50000"/>
                  </a:schemeClr>
                </a:solidFill>
                <a:latin typeface="Courier New" pitchFamily="49" charset="0"/>
                <a:cs typeface="Courier New" pitchFamily="49" charset="0"/>
              </a:rPr>
              <a:t>void </a:t>
            </a:r>
            <a:r>
              <a:rPr lang="en-CA" sz="2000" dirty="0" err="1">
                <a:solidFill>
                  <a:schemeClr val="bg1">
                    <a:lumMod val="50000"/>
                  </a:schemeClr>
                </a:solidFill>
                <a:latin typeface="Courier New" pitchFamily="49" charset="0"/>
                <a:cs typeface="Courier New" pitchFamily="49" charset="0"/>
              </a:rPr>
              <a:t>cmp_helper</a:t>
            </a:r>
            <a:r>
              <a:rPr lang="en-CA" sz="2000" dirty="0">
                <a:solidFill>
                  <a:schemeClr val="bg1">
                    <a:lumMod val="50000"/>
                  </a:schemeClr>
                </a:solidFill>
                <a:latin typeface="Courier New" pitchFamily="49" charset="0"/>
                <a:cs typeface="Courier New" pitchFamily="49" charset="0"/>
              </a:rPr>
              <a:t>(</a:t>
            </a:r>
            <a:r>
              <a:rPr lang="en-CA" sz="2000" dirty="0" err="1">
                <a:solidFill>
                  <a:schemeClr val="bg1">
                    <a:lumMod val="50000"/>
                  </a:schemeClr>
                </a:solidFill>
                <a:latin typeface="Courier New" pitchFamily="49" charset="0"/>
                <a:cs typeface="Courier New" pitchFamily="49" charset="0"/>
              </a:rPr>
              <a:t>int</a:t>
            </a:r>
            <a:r>
              <a:rPr lang="en-CA" sz="2000" dirty="0">
                <a:solidFill>
                  <a:schemeClr val="bg1">
                    <a:lumMod val="50000"/>
                  </a:schemeClr>
                </a:solidFill>
                <a:latin typeface="Courier New" pitchFamily="49" charset="0"/>
                <a:cs typeface="Courier New" pitchFamily="49" charset="0"/>
              </a:rPr>
              <a:t> * result, </a:t>
            </a:r>
            <a:r>
              <a:rPr lang="en-CA" sz="2000" dirty="0" err="1">
                <a:solidFill>
                  <a:schemeClr val="bg1">
                    <a:lumMod val="50000"/>
                  </a:schemeClr>
                </a:solidFill>
                <a:latin typeface="Courier New" pitchFamily="49" charset="0"/>
                <a:cs typeface="Courier New" pitchFamily="49" charset="0"/>
              </a:rPr>
              <a:t>int</a:t>
            </a:r>
            <a:r>
              <a:rPr lang="en-CA" sz="2000" dirty="0">
                <a:solidFill>
                  <a:schemeClr val="bg1">
                    <a:lumMod val="50000"/>
                  </a:schemeClr>
                </a:solidFill>
                <a:latin typeface="Courier New" pitchFamily="49" charset="0"/>
                <a:cs typeface="Courier New" pitchFamily="49" charset="0"/>
              </a:rPr>
              <a:t> array[],</a:t>
            </a:r>
          </a:p>
          <a:p>
            <a:pPr>
              <a:lnSpc>
                <a:spcPts val="1800"/>
              </a:lnSpc>
              <a:buNone/>
            </a:pPr>
            <a:r>
              <a:rPr lang="en-CA" sz="2000" dirty="0">
                <a:solidFill>
                  <a:schemeClr val="bg1">
                    <a:lumMod val="50000"/>
                  </a:schemeClr>
                </a:solidFill>
                <a:latin typeface="Courier New" pitchFamily="49" charset="0"/>
                <a:cs typeface="Courier New" pitchFamily="49" charset="0"/>
              </a:rPr>
              <a:t>		    </a:t>
            </a:r>
            <a:r>
              <a:rPr lang="en-CA" sz="2000" dirty="0" err="1">
                <a:solidFill>
                  <a:schemeClr val="bg1">
                    <a:lumMod val="50000"/>
                  </a:schemeClr>
                </a:solidFill>
                <a:latin typeface="Courier New" pitchFamily="49" charset="0"/>
                <a:cs typeface="Courier New" pitchFamily="49" charset="0"/>
              </a:rPr>
              <a:t>int</a:t>
            </a:r>
            <a:r>
              <a:rPr lang="en-CA" sz="2000" dirty="0">
                <a:solidFill>
                  <a:schemeClr val="bg1">
                    <a:lumMod val="50000"/>
                  </a:schemeClr>
                </a:solidFill>
                <a:latin typeface="Courier New" pitchFamily="49" charset="0"/>
                <a:cs typeface="Courier New" pitchFamily="49" charset="0"/>
              </a:rPr>
              <a:t> lo, </a:t>
            </a:r>
            <a:r>
              <a:rPr lang="en-CA" sz="2000" dirty="0" err="1">
                <a:solidFill>
                  <a:schemeClr val="bg1">
                    <a:lumMod val="50000"/>
                  </a:schemeClr>
                </a:solidFill>
                <a:latin typeface="Courier New" pitchFamily="49" charset="0"/>
                <a:cs typeface="Courier New" pitchFamily="49" charset="0"/>
              </a:rPr>
              <a:t>int</a:t>
            </a:r>
            <a:r>
              <a:rPr lang="en-CA" sz="2000" dirty="0">
                <a:solidFill>
                  <a:schemeClr val="bg1">
                    <a:lumMod val="50000"/>
                  </a:schemeClr>
                </a:solidFill>
                <a:latin typeface="Courier New" pitchFamily="49" charset="0"/>
                <a:cs typeface="Courier New" pitchFamily="49" charset="0"/>
              </a:rPr>
              <a:t> hi, </a:t>
            </a:r>
            <a:r>
              <a:rPr lang="en-CA" sz="2000" dirty="0" err="1">
                <a:solidFill>
                  <a:schemeClr val="bg1">
                    <a:lumMod val="50000"/>
                  </a:schemeClr>
                </a:solidFill>
                <a:latin typeface="Courier New" pitchFamily="49" charset="0"/>
                <a:cs typeface="Courier New" pitchFamily="49" charset="0"/>
              </a:rPr>
              <a:t>int</a:t>
            </a:r>
            <a:r>
              <a:rPr lang="en-CA" sz="2000" dirty="0">
                <a:solidFill>
                  <a:schemeClr val="bg1">
                    <a:lumMod val="50000"/>
                  </a:schemeClr>
                </a:solidFill>
                <a:latin typeface="Courier New" pitchFamily="49" charset="0"/>
                <a:cs typeface="Courier New" pitchFamily="49" charset="0"/>
              </a:rPr>
              <a:t> target) {</a:t>
            </a:r>
          </a:p>
          <a:p>
            <a:pPr>
              <a:lnSpc>
                <a:spcPts val="1800"/>
              </a:lnSpc>
              <a:buNone/>
            </a:pPr>
            <a:r>
              <a:rPr lang="en-US" sz="2000" dirty="0" smtClean="0">
                <a:latin typeface="Courier New" pitchFamily="49" charset="0"/>
                <a:cs typeface="Courier New" pitchFamily="49" charset="0"/>
              </a:rPr>
              <a:t>  </a:t>
            </a:r>
            <a:r>
              <a:rPr lang="en-US" sz="2000" dirty="0" smtClean="0">
                <a:solidFill>
                  <a:srgbClr val="3333CC"/>
                </a:solidFill>
                <a:latin typeface="Courier New" pitchFamily="49" charset="0"/>
                <a:cs typeface="Courier New" pitchFamily="49" charset="0"/>
              </a:rPr>
              <a:t>if</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len</a:t>
            </a:r>
            <a:r>
              <a:rPr lang="en-US" sz="2000" dirty="0" smtClean="0">
                <a:latin typeface="Courier New" pitchFamily="49" charset="0"/>
                <a:cs typeface="Courier New" pitchFamily="49" charset="0"/>
              </a:rPr>
              <a:t> &lt;= 1) {</a:t>
            </a:r>
          </a:p>
          <a:p>
            <a:pPr>
              <a:lnSpc>
                <a:spcPts val="1800"/>
              </a:lnSpc>
              <a:buNone/>
            </a:pPr>
            <a:r>
              <a:rPr lang="en-CA" sz="2000" dirty="0" smtClean="0">
                <a:latin typeface="Courier New" pitchFamily="49" charset="0"/>
                <a:cs typeface="Courier New" pitchFamily="49" charset="0"/>
              </a:rPr>
              <a:t>    </a:t>
            </a:r>
            <a:r>
              <a:rPr lang="en-CA" sz="2000" dirty="0">
                <a:latin typeface="Courier New" pitchFamily="49" charset="0"/>
                <a:cs typeface="Courier New" pitchFamily="49" charset="0"/>
              </a:rPr>
              <a:t>*result = </a:t>
            </a:r>
            <a:r>
              <a:rPr lang="en-CA" sz="2000" dirty="0" err="1">
                <a:latin typeface="Courier New" pitchFamily="49" charset="0"/>
                <a:cs typeface="Courier New" pitchFamily="49" charset="0"/>
              </a:rPr>
              <a:t>count_matches</a:t>
            </a:r>
            <a:r>
              <a:rPr lang="en-CA" sz="2000" dirty="0">
                <a:latin typeface="Courier New" pitchFamily="49" charset="0"/>
                <a:cs typeface="Courier New" pitchFamily="49" charset="0"/>
              </a:rPr>
              <a:t>(array + lo, </a:t>
            </a:r>
            <a:r>
              <a:rPr lang="en-CA" sz="2000" dirty="0" smtClean="0">
                <a:latin typeface="Courier New" pitchFamily="49" charset="0"/>
                <a:cs typeface="Courier New" pitchFamily="49" charset="0"/>
              </a:rPr>
              <a:t>hi-lo</a:t>
            </a:r>
            <a:r>
              <a:rPr lang="en-CA" sz="2000" dirty="0">
                <a:latin typeface="Courier New" pitchFamily="49" charset="0"/>
                <a:cs typeface="Courier New" pitchFamily="49" charset="0"/>
              </a:rPr>
              <a:t>, target</a:t>
            </a:r>
            <a:r>
              <a:rPr lang="en-CA" sz="2000" dirty="0" smtClean="0">
                <a:latin typeface="Courier New" pitchFamily="49" charset="0"/>
                <a:cs typeface="Courier New" pitchFamily="49" charset="0"/>
              </a:rPr>
              <a:t>);</a:t>
            </a:r>
          </a:p>
          <a:p>
            <a:pPr>
              <a:lnSpc>
                <a:spcPts val="1800"/>
              </a:lnSpc>
              <a:buNone/>
            </a:pPr>
            <a:r>
              <a:rPr lang="en-CA" sz="2000" dirty="0" smtClean="0">
                <a:latin typeface="Courier New" pitchFamily="49" charset="0"/>
                <a:cs typeface="Courier New" pitchFamily="49" charset="0"/>
              </a:rPr>
              <a:t>    </a:t>
            </a:r>
            <a:r>
              <a:rPr lang="en-CA" sz="2000" dirty="0" smtClean="0">
                <a:solidFill>
                  <a:srgbClr val="3333CC"/>
                </a:solidFill>
                <a:latin typeface="Courier New" pitchFamily="49" charset="0"/>
                <a:cs typeface="Courier New" pitchFamily="49" charset="0"/>
              </a:rPr>
              <a:t>return</a:t>
            </a:r>
            <a:r>
              <a:rPr lang="en-CA" sz="2000" dirty="0">
                <a:latin typeface="Courier New" pitchFamily="49" charset="0"/>
                <a:cs typeface="Courier New" pitchFamily="49" charset="0"/>
              </a:rPr>
              <a:t>;</a:t>
            </a:r>
            <a:endParaRPr lang="en-CA" sz="2000" dirty="0" smtClean="0">
              <a:latin typeface="Courier New" pitchFamily="49" charset="0"/>
              <a:cs typeface="Courier New" pitchFamily="49" charset="0"/>
            </a:endParaRPr>
          </a:p>
          <a:p>
            <a:pPr>
              <a:lnSpc>
                <a:spcPts val="1800"/>
              </a:lnSpc>
              <a:buNone/>
            </a:pPr>
            <a:r>
              <a:rPr lang="en-CA" sz="2000" dirty="0">
                <a:latin typeface="Courier New" pitchFamily="49" charset="0"/>
                <a:cs typeface="Courier New" pitchFamily="49" charset="0"/>
              </a:rPr>
              <a:t> </a:t>
            </a:r>
            <a:r>
              <a:rPr lang="en-CA" sz="2000" dirty="0" smtClean="0">
                <a:latin typeface="Courier New" pitchFamily="49" charset="0"/>
                <a:cs typeface="Courier New" pitchFamily="49" charset="0"/>
              </a:rPr>
              <a:t> }</a:t>
            </a:r>
          </a:p>
          <a:p>
            <a:pPr>
              <a:lnSpc>
                <a:spcPts val="1800"/>
              </a:lnSpc>
              <a:buNone/>
            </a:pPr>
            <a:endParaRPr lang="en-US" sz="2000" dirty="0">
              <a:solidFill>
                <a:schemeClr val="bg1">
                  <a:lumMod val="50000"/>
                </a:schemeClr>
              </a:solidFill>
              <a:latin typeface="Courier New" pitchFamily="49" charset="0"/>
              <a:cs typeface="Courier New" pitchFamily="49" charset="0"/>
            </a:endParaRPr>
          </a:p>
          <a:p>
            <a:pPr>
              <a:lnSpc>
                <a:spcPts val="1800"/>
              </a:lnSpc>
              <a:buNone/>
            </a:pPr>
            <a:r>
              <a:rPr lang="en-US" sz="2000" dirty="0" smtClean="0">
                <a:solidFill>
                  <a:schemeClr val="bg1">
                    <a:lumMod val="50000"/>
                  </a:schemeClr>
                </a:solidFill>
                <a:latin typeface="Courier New" pitchFamily="49" charset="0"/>
                <a:cs typeface="Courier New" pitchFamily="49" charset="0"/>
              </a:rPr>
              <a:t>  </a:t>
            </a:r>
            <a:r>
              <a:rPr lang="en-US" sz="2000" dirty="0" err="1" smtClean="0">
                <a:solidFill>
                  <a:schemeClr val="bg1">
                    <a:lumMod val="50000"/>
                  </a:schemeClr>
                </a:solidFill>
                <a:latin typeface="Courier New" pitchFamily="49" charset="0"/>
                <a:cs typeface="Courier New" pitchFamily="49" charset="0"/>
              </a:rPr>
              <a:t>int</a:t>
            </a:r>
            <a:r>
              <a:rPr lang="en-US" sz="2000" dirty="0" smtClean="0">
                <a:solidFill>
                  <a:schemeClr val="bg1">
                    <a:lumMod val="50000"/>
                  </a:schemeClr>
                </a:solidFill>
                <a:latin typeface="Courier New" pitchFamily="49" charset="0"/>
                <a:cs typeface="Courier New" pitchFamily="49" charset="0"/>
              </a:rPr>
              <a:t> left, right;</a:t>
            </a:r>
          </a:p>
          <a:p>
            <a:pPr>
              <a:lnSpc>
                <a:spcPts val="1800"/>
              </a:lnSpc>
              <a:buNone/>
            </a:pPr>
            <a:r>
              <a:rPr lang="en-US" sz="2000" dirty="0" smtClean="0">
                <a:solidFill>
                  <a:schemeClr val="bg1">
                    <a:lumMod val="50000"/>
                  </a:schemeClr>
                </a:solidFill>
                <a:latin typeface="Courier New" pitchFamily="49" charset="0"/>
                <a:cs typeface="Courier New" pitchFamily="49" charset="0"/>
              </a:rPr>
              <a:t>  </a:t>
            </a:r>
            <a:r>
              <a:rPr lang="en-US" sz="2000" dirty="0" err="1">
                <a:solidFill>
                  <a:schemeClr val="bg1">
                    <a:lumMod val="50000"/>
                  </a:schemeClr>
                </a:solidFill>
                <a:latin typeface="Courier New" pitchFamily="49" charset="0"/>
                <a:cs typeface="Courier New" pitchFamily="49" charset="0"/>
              </a:rPr>
              <a:t>int</a:t>
            </a:r>
            <a:r>
              <a:rPr lang="en-US" sz="2000" dirty="0">
                <a:solidFill>
                  <a:schemeClr val="bg1">
                    <a:lumMod val="50000"/>
                  </a:schemeClr>
                </a:solidFill>
                <a:latin typeface="Courier New" pitchFamily="49" charset="0"/>
                <a:cs typeface="Courier New" pitchFamily="49" charset="0"/>
              </a:rPr>
              <a:t> </a:t>
            </a:r>
            <a:r>
              <a:rPr lang="en-US" sz="2000" dirty="0" smtClean="0">
                <a:solidFill>
                  <a:schemeClr val="bg1">
                    <a:lumMod val="50000"/>
                  </a:schemeClr>
                </a:solidFill>
                <a:latin typeface="Courier New" pitchFamily="49" charset="0"/>
                <a:cs typeface="Courier New" pitchFamily="49" charset="0"/>
              </a:rPr>
              <a:t>mid = lo + (hi-lo)/2;</a:t>
            </a:r>
          </a:p>
          <a:p>
            <a:pPr>
              <a:lnSpc>
                <a:spcPts val="1800"/>
              </a:lnSpc>
              <a:buNone/>
            </a:pPr>
            <a:r>
              <a:rPr lang="en-CA" sz="2000" dirty="0" smtClean="0">
                <a:solidFill>
                  <a:schemeClr val="bg1">
                    <a:lumMod val="50000"/>
                  </a:schemeClr>
                </a:solidFill>
                <a:latin typeface="Courier New" pitchFamily="49" charset="0"/>
                <a:cs typeface="Courier New" pitchFamily="49" charset="0"/>
              </a:rPr>
              <a:t>  </a:t>
            </a:r>
            <a:r>
              <a:rPr lang="en-CA" sz="2000" dirty="0" err="1" smtClean="0">
                <a:solidFill>
                  <a:schemeClr val="bg1">
                    <a:lumMod val="50000"/>
                  </a:schemeClr>
                </a:solidFill>
                <a:latin typeface="Courier New" pitchFamily="49" charset="0"/>
                <a:cs typeface="Courier New" pitchFamily="49" charset="0"/>
              </a:rPr>
              <a:t>std</a:t>
            </a:r>
            <a:r>
              <a:rPr lang="en-CA" sz="2000" dirty="0" smtClean="0">
                <a:solidFill>
                  <a:schemeClr val="bg1">
                    <a:lumMod val="50000"/>
                  </a:schemeClr>
                </a:solidFill>
                <a:latin typeface="Courier New" pitchFamily="49" charset="0"/>
                <a:cs typeface="Courier New" pitchFamily="49" charset="0"/>
              </a:rPr>
              <a:t>::thread child(&amp;</a:t>
            </a:r>
            <a:r>
              <a:rPr lang="en-CA" sz="2000" dirty="0" err="1" smtClean="0">
                <a:solidFill>
                  <a:schemeClr val="bg1">
                    <a:lumMod val="50000"/>
                  </a:schemeClr>
                </a:solidFill>
                <a:latin typeface="Courier New" pitchFamily="49" charset="0"/>
                <a:cs typeface="Courier New" pitchFamily="49" charset="0"/>
              </a:rPr>
              <a:t>cmp_helper</a:t>
            </a:r>
            <a:r>
              <a:rPr lang="en-CA" sz="2000" dirty="0" smtClean="0">
                <a:solidFill>
                  <a:schemeClr val="bg1">
                    <a:lumMod val="50000"/>
                  </a:schemeClr>
                </a:solidFill>
                <a:latin typeface="Courier New" pitchFamily="49" charset="0"/>
                <a:cs typeface="Courier New" pitchFamily="49" charset="0"/>
              </a:rPr>
              <a:t>, &amp;left, array, lo, </a:t>
            </a:r>
          </a:p>
          <a:p>
            <a:pPr>
              <a:lnSpc>
                <a:spcPts val="1800"/>
              </a:lnSpc>
              <a:buNone/>
            </a:pPr>
            <a:r>
              <a:rPr lang="en-CA" sz="2000" dirty="0" smtClean="0">
                <a:solidFill>
                  <a:schemeClr val="bg1">
                    <a:lumMod val="50000"/>
                  </a:schemeClr>
                </a:solidFill>
                <a:latin typeface="Courier New" pitchFamily="49" charset="0"/>
                <a:cs typeface="Courier New" pitchFamily="49" charset="0"/>
              </a:rPr>
              <a:t>                    mid, target);</a:t>
            </a:r>
            <a:endParaRPr lang="en-US" sz="2000" dirty="0">
              <a:solidFill>
                <a:schemeClr val="bg1">
                  <a:lumMod val="50000"/>
                </a:schemeClr>
              </a:solidFill>
              <a:latin typeface="Courier New" pitchFamily="49" charset="0"/>
              <a:cs typeface="Courier New" pitchFamily="49" charset="0"/>
            </a:endParaRPr>
          </a:p>
          <a:p>
            <a:pPr>
              <a:lnSpc>
                <a:spcPts val="1800"/>
              </a:lnSpc>
              <a:buNone/>
            </a:pPr>
            <a:r>
              <a:rPr lang="en-US" sz="2000" dirty="0" smtClean="0">
                <a:solidFill>
                  <a:schemeClr val="bg1">
                    <a:lumMod val="50000"/>
                  </a:schemeClr>
                </a:solidFill>
                <a:latin typeface="Courier New" pitchFamily="49" charset="0"/>
                <a:cs typeface="Courier New" pitchFamily="49" charset="0"/>
              </a:rPr>
              <a:t>  </a:t>
            </a:r>
            <a:r>
              <a:rPr lang="en-US" sz="2000" dirty="0" err="1" smtClean="0">
                <a:solidFill>
                  <a:schemeClr val="bg1">
                    <a:lumMod val="50000"/>
                  </a:schemeClr>
                </a:solidFill>
                <a:latin typeface="Courier New" pitchFamily="49" charset="0"/>
                <a:cs typeface="Courier New" pitchFamily="49" charset="0"/>
              </a:rPr>
              <a:t>cmp_helper</a:t>
            </a:r>
            <a:r>
              <a:rPr lang="en-US" sz="2000" dirty="0" smtClean="0">
                <a:solidFill>
                  <a:schemeClr val="bg1">
                    <a:lumMod val="50000"/>
                  </a:schemeClr>
                </a:solidFill>
                <a:latin typeface="Courier New" pitchFamily="49" charset="0"/>
                <a:cs typeface="Courier New" pitchFamily="49" charset="0"/>
              </a:rPr>
              <a:t>(&amp;right, array, mid, hi, target);</a:t>
            </a:r>
          </a:p>
          <a:p>
            <a:pPr>
              <a:lnSpc>
                <a:spcPts val="1800"/>
              </a:lnSpc>
              <a:buNone/>
            </a:pPr>
            <a:r>
              <a:rPr lang="en-US" sz="2000" dirty="0">
                <a:solidFill>
                  <a:schemeClr val="bg1">
                    <a:lumMod val="50000"/>
                  </a:schemeClr>
                </a:solidFill>
                <a:latin typeface="Courier New" pitchFamily="49" charset="0"/>
                <a:cs typeface="Courier New" pitchFamily="49" charset="0"/>
              </a:rPr>
              <a:t> </a:t>
            </a:r>
            <a:r>
              <a:rPr lang="en-US" sz="2000" dirty="0" smtClean="0">
                <a:solidFill>
                  <a:schemeClr val="bg1">
                    <a:lumMod val="50000"/>
                  </a:schemeClr>
                </a:solidFill>
                <a:latin typeface="Courier New" pitchFamily="49" charset="0"/>
                <a:cs typeface="Courier New" pitchFamily="49" charset="0"/>
              </a:rPr>
              <a:t> </a:t>
            </a:r>
            <a:r>
              <a:rPr lang="en-US" sz="2000" dirty="0" err="1" smtClean="0">
                <a:solidFill>
                  <a:schemeClr val="bg1">
                    <a:lumMod val="50000"/>
                  </a:schemeClr>
                </a:solidFill>
                <a:latin typeface="Courier New" pitchFamily="49" charset="0"/>
                <a:cs typeface="Courier New" pitchFamily="49" charset="0"/>
              </a:rPr>
              <a:t>child.join</a:t>
            </a:r>
            <a:r>
              <a:rPr lang="en-US" sz="2000" dirty="0" smtClean="0">
                <a:solidFill>
                  <a:schemeClr val="bg1">
                    <a:lumMod val="50000"/>
                  </a:schemeClr>
                </a:solidFill>
                <a:latin typeface="Courier New" pitchFamily="49" charset="0"/>
                <a:cs typeface="Courier New" pitchFamily="49" charset="0"/>
              </a:rPr>
              <a:t>();</a:t>
            </a:r>
            <a:endParaRPr lang="en-US" sz="2000" dirty="0">
              <a:solidFill>
                <a:schemeClr val="bg1">
                  <a:lumMod val="50000"/>
                </a:schemeClr>
              </a:solidFill>
              <a:latin typeface="Courier New" pitchFamily="49" charset="0"/>
              <a:cs typeface="Courier New" pitchFamily="49" charset="0"/>
            </a:endParaRPr>
          </a:p>
          <a:p>
            <a:pPr>
              <a:lnSpc>
                <a:spcPts val="1800"/>
              </a:lnSpc>
              <a:buNone/>
            </a:pPr>
            <a:endParaRPr lang="en-US" sz="2000" dirty="0">
              <a:solidFill>
                <a:schemeClr val="bg1">
                  <a:lumMod val="50000"/>
                </a:schemeClr>
              </a:solidFill>
              <a:latin typeface="Courier New" pitchFamily="49" charset="0"/>
              <a:cs typeface="Courier New" pitchFamily="49" charset="0"/>
            </a:endParaRPr>
          </a:p>
          <a:p>
            <a:pPr>
              <a:lnSpc>
                <a:spcPts val="1800"/>
              </a:lnSpc>
              <a:buNone/>
            </a:pPr>
            <a:r>
              <a:rPr lang="en-US" sz="2000" dirty="0">
                <a:solidFill>
                  <a:schemeClr val="bg1">
                    <a:lumMod val="50000"/>
                  </a:schemeClr>
                </a:solidFill>
                <a:latin typeface="Courier New" pitchFamily="49" charset="0"/>
                <a:cs typeface="Courier New" pitchFamily="49" charset="0"/>
              </a:rPr>
              <a:t>  return left + right;</a:t>
            </a:r>
          </a:p>
          <a:p>
            <a:pPr>
              <a:lnSpc>
                <a:spcPts val="1800"/>
              </a:lnSpc>
              <a:buNone/>
            </a:pPr>
            <a:r>
              <a:rPr lang="en-US" sz="2000" dirty="0">
                <a:solidFill>
                  <a:schemeClr val="bg1">
                    <a:lumMod val="50000"/>
                  </a:schemeClr>
                </a:solidFill>
                <a:latin typeface="Courier New" pitchFamily="49" charset="0"/>
                <a:cs typeface="Courier New" pitchFamily="49" charset="0"/>
              </a:rPr>
              <a:t>}</a:t>
            </a:r>
          </a:p>
          <a:p>
            <a:pPr>
              <a:lnSpc>
                <a:spcPts val="1800"/>
              </a:lnSpc>
              <a:buNone/>
            </a:pPr>
            <a:endParaRPr lang="en-US" sz="2000" dirty="0">
              <a:solidFill>
                <a:schemeClr val="bg1">
                  <a:lumMod val="50000"/>
                </a:schemeClr>
              </a:solidFill>
              <a:latin typeface="Courier New" pitchFamily="49" charset="0"/>
              <a:cs typeface="Courier New" pitchFamily="49" charset="0"/>
            </a:endParaRPr>
          </a:p>
          <a:p>
            <a:pPr>
              <a:lnSpc>
                <a:spcPts val="1800"/>
              </a:lnSpc>
              <a:buNone/>
            </a:pPr>
            <a:r>
              <a:rPr lang="en-US" sz="2000" dirty="0" err="1" smtClean="0">
                <a:solidFill>
                  <a:schemeClr val="bg1">
                    <a:lumMod val="50000"/>
                  </a:schemeClr>
                </a:solidFill>
                <a:latin typeface="Courier New" pitchFamily="49" charset="0"/>
                <a:cs typeface="Courier New" pitchFamily="49" charset="0"/>
              </a:rPr>
              <a:t>int</a:t>
            </a:r>
            <a:r>
              <a:rPr lang="en-US" sz="2000" dirty="0" smtClean="0">
                <a:solidFill>
                  <a:schemeClr val="bg1">
                    <a:lumMod val="50000"/>
                  </a:schemeClr>
                </a:solidFill>
                <a:latin typeface="Courier New" pitchFamily="49" charset="0"/>
                <a:cs typeface="Courier New" pitchFamily="49" charset="0"/>
              </a:rPr>
              <a:t> </a:t>
            </a:r>
            <a:r>
              <a:rPr lang="en-US" sz="2000" dirty="0" err="1" smtClean="0">
                <a:solidFill>
                  <a:schemeClr val="bg1">
                    <a:lumMod val="50000"/>
                  </a:schemeClr>
                </a:solidFill>
                <a:latin typeface="Courier New" pitchFamily="49" charset="0"/>
                <a:cs typeface="Courier New" pitchFamily="49" charset="0"/>
              </a:rPr>
              <a:t>cm_parallel</a:t>
            </a:r>
            <a:r>
              <a:rPr lang="en-US" sz="2000" dirty="0" smtClean="0">
                <a:solidFill>
                  <a:schemeClr val="bg1">
                    <a:lumMod val="50000"/>
                  </a:schemeClr>
                </a:solidFill>
                <a:latin typeface="Courier New" pitchFamily="49" charset="0"/>
                <a:cs typeface="Courier New" pitchFamily="49" charset="0"/>
              </a:rPr>
              <a:t>(</a:t>
            </a:r>
            <a:r>
              <a:rPr lang="en-US" sz="2000" dirty="0" err="1" smtClean="0">
                <a:solidFill>
                  <a:schemeClr val="bg1">
                    <a:lumMod val="50000"/>
                  </a:schemeClr>
                </a:solidFill>
                <a:latin typeface="Courier New" pitchFamily="49" charset="0"/>
                <a:cs typeface="Courier New" pitchFamily="49" charset="0"/>
              </a:rPr>
              <a:t>int</a:t>
            </a:r>
            <a:r>
              <a:rPr lang="en-US" sz="2000" dirty="0" smtClean="0">
                <a:solidFill>
                  <a:schemeClr val="bg1">
                    <a:lumMod val="50000"/>
                  </a:schemeClr>
                </a:solidFill>
                <a:latin typeface="Courier New" pitchFamily="49" charset="0"/>
                <a:cs typeface="Courier New" pitchFamily="49" charset="0"/>
              </a:rPr>
              <a:t> </a:t>
            </a:r>
            <a:r>
              <a:rPr lang="en-US" sz="2000" dirty="0">
                <a:solidFill>
                  <a:schemeClr val="bg1">
                    <a:lumMod val="50000"/>
                  </a:schemeClr>
                </a:solidFill>
                <a:latin typeface="Courier New" pitchFamily="49" charset="0"/>
                <a:cs typeface="Courier New" pitchFamily="49" charset="0"/>
              </a:rPr>
              <a:t>array[], </a:t>
            </a:r>
            <a:r>
              <a:rPr lang="en-US" sz="2000" dirty="0" err="1" smtClean="0">
                <a:solidFill>
                  <a:schemeClr val="bg1">
                    <a:lumMod val="50000"/>
                  </a:schemeClr>
                </a:solidFill>
                <a:latin typeface="Courier New" pitchFamily="49" charset="0"/>
                <a:cs typeface="Courier New" pitchFamily="49" charset="0"/>
              </a:rPr>
              <a:t>int</a:t>
            </a:r>
            <a:r>
              <a:rPr lang="en-US" sz="2000" dirty="0" smtClean="0">
                <a:solidFill>
                  <a:schemeClr val="bg1">
                    <a:lumMod val="50000"/>
                  </a:schemeClr>
                </a:solidFill>
                <a:latin typeface="Courier New" pitchFamily="49" charset="0"/>
                <a:cs typeface="Courier New" pitchFamily="49" charset="0"/>
              </a:rPr>
              <a:t> </a:t>
            </a:r>
            <a:r>
              <a:rPr lang="en-US" sz="2000" dirty="0" err="1">
                <a:solidFill>
                  <a:schemeClr val="bg1">
                    <a:lumMod val="50000"/>
                  </a:schemeClr>
                </a:solidFill>
                <a:latin typeface="Courier New" pitchFamily="49" charset="0"/>
                <a:cs typeface="Courier New" pitchFamily="49" charset="0"/>
              </a:rPr>
              <a:t>len</a:t>
            </a:r>
            <a:r>
              <a:rPr lang="en-US" sz="2000" dirty="0">
                <a:solidFill>
                  <a:schemeClr val="bg1">
                    <a:lumMod val="50000"/>
                  </a:schemeClr>
                </a:solidFill>
                <a:latin typeface="Courier New" pitchFamily="49" charset="0"/>
                <a:cs typeface="Courier New" pitchFamily="49" charset="0"/>
              </a:rPr>
              <a:t>, </a:t>
            </a:r>
            <a:r>
              <a:rPr lang="en-US" sz="2000" dirty="0" err="1" smtClean="0">
                <a:solidFill>
                  <a:schemeClr val="bg1">
                    <a:lumMod val="50000"/>
                  </a:schemeClr>
                </a:solidFill>
                <a:latin typeface="Courier New" pitchFamily="49" charset="0"/>
                <a:cs typeface="Courier New" pitchFamily="49" charset="0"/>
              </a:rPr>
              <a:t>int</a:t>
            </a:r>
            <a:r>
              <a:rPr lang="en-US" sz="2000" dirty="0" smtClean="0">
                <a:solidFill>
                  <a:schemeClr val="bg1">
                    <a:lumMod val="50000"/>
                  </a:schemeClr>
                </a:solidFill>
                <a:latin typeface="Courier New" pitchFamily="49" charset="0"/>
                <a:cs typeface="Courier New" pitchFamily="49" charset="0"/>
              </a:rPr>
              <a:t> </a:t>
            </a:r>
            <a:r>
              <a:rPr lang="en-US" sz="2000" dirty="0">
                <a:solidFill>
                  <a:schemeClr val="bg1">
                    <a:lumMod val="50000"/>
                  </a:schemeClr>
                </a:solidFill>
                <a:latin typeface="Courier New" pitchFamily="49" charset="0"/>
                <a:cs typeface="Courier New" pitchFamily="49" charset="0"/>
              </a:rPr>
              <a:t>target) {</a:t>
            </a:r>
          </a:p>
          <a:p>
            <a:pPr>
              <a:lnSpc>
                <a:spcPts val="1800"/>
              </a:lnSpc>
              <a:buNone/>
            </a:pPr>
            <a:r>
              <a:rPr lang="en-US" sz="2000" dirty="0">
                <a:solidFill>
                  <a:schemeClr val="bg1">
                    <a:lumMod val="50000"/>
                  </a:schemeClr>
                </a:solidFill>
                <a:latin typeface="Courier New" pitchFamily="49" charset="0"/>
                <a:cs typeface="Courier New" pitchFamily="49" charset="0"/>
              </a:rPr>
              <a:t>  </a:t>
            </a:r>
            <a:r>
              <a:rPr lang="en-US" sz="2000" dirty="0" err="1" smtClean="0">
                <a:solidFill>
                  <a:schemeClr val="bg1">
                    <a:lumMod val="50000"/>
                  </a:schemeClr>
                </a:solidFill>
                <a:latin typeface="Courier New" pitchFamily="49" charset="0"/>
                <a:cs typeface="Courier New" pitchFamily="49" charset="0"/>
              </a:rPr>
              <a:t>int</a:t>
            </a:r>
            <a:r>
              <a:rPr lang="en-US" sz="2000" dirty="0" smtClean="0">
                <a:solidFill>
                  <a:schemeClr val="bg1">
                    <a:lumMod val="50000"/>
                  </a:schemeClr>
                </a:solidFill>
                <a:latin typeface="Courier New" pitchFamily="49" charset="0"/>
                <a:cs typeface="Courier New" pitchFamily="49" charset="0"/>
              </a:rPr>
              <a:t> </a:t>
            </a:r>
            <a:r>
              <a:rPr lang="en-US" sz="2000" dirty="0">
                <a:solidFill>
                  <a:schemeClr val="bg1">
                    <a:lumMod val="50000"/>
                  </a:schemeClr>
                </a:solidFill>
                <a:latin typeface="Courier New" pitchFamily="49" charset="0"/>
                <a:cs typeface="Courier New" pitchFamily="49" charset="0"/>
              </a:rPr>
              <a:t>result;</a:t>
            </a:r>
          </a:p>
          <a:p>
            <a:pPr>
              <a:lnSpc>
                <a:spcPts val="1800"/>
              </a:lnSpc>
              <a:buNone/>
            </a:pPr>
            <a:r>
              <a:rPr lang="en-US" sz="2000" dirty="0" smtClean="0">
                <a:solidFill>
                  <a:schemeClr val="bg1">
                    <a:lumMod val="50000"/>
                  </a:schemeClr>
                </a:solidFill>
                <a:latin typeface="Courier New" pitchFamily="49" charset="0"/>
                <a:cs typeface="Courier New" pitchFamily="49" charset="0"/>
              </a:rPr>
              <a:t>  </a:t>
            </a:r>
            <a:r>
              <a:rPr lang="en-US" sz="2000" dirty="0" err="1" smtClean="0">
                <a:solidFill>
                  <a:schemeClr val="bg1">
                    <a:lumMod val="50000"/>
                  </a:schemeClr>
                </a:solidFill>
                <a:latin typeface="Courier New" pitchFamily="49" charset="0"/>
                <a:cs typeface="Courier New" pitchFamily="49" charset="0"/>
              </a:rPr>
              <a:t>cmp_helper</a:t>
            </a:r>
            <a:r>
              <a:rPr lang="en-US" sz="2000" dirty="0" smtClean="0">
                <a:solidFill>
                  <a:schemeClr val="bg1">
                    <a:lumMod val="50000"/>
                  </a:schemeClr>
                </a:solidFill>
                <a:latin typeface="Courier New" pitchFamily="49" charset="0"/>
                <a:cs typeface="Courier New" pitchFamily="49" charset="0"/>
              </a:rPr>
              <a:t>(&amp;result, array</a:t>
            </a:r>
            <a:r>
              <a:rPr lang="en-US" sz="2000" dirty="0">
                <a:solidFill>
                  <a:schemeClr val="bg1">
                    <a:lumMod val="50000"/>
                  </a:schemeClr>
                </a:solidFill>
                <a:latin typeface="Courier New" pitchFamily="49" charset="0"/>
                <a:cs typeface="Courier New" pitchFamily="49" charset="0"/>
              </a:rPr>
              <a:t>, </a:t>
            </a:r>
            <a:r>
              <a:rPr lang="en-US" sz="2000" dirty="0" smtClean="0">
                <a:solidFill>
                  <a:schemeClr val="bg1">
                    <a:lumMod val="50000"/>
                  </a:schemeClr>
                </a:solidFill>
                <a:latin typeface="Courier New" pitchFamily="49" charset="0"/>
                <a:cs typeface="Courier New" pitchFamily="49" charset="0"/>
              </a:rPr>
              <a:t>0, </a:t>
            </a:r>
            <a:r>
              <a:rPr lang="en-US" sz="2000" dirty="0" err="1" smtClean="0">
                <a:solidFill>
                  <a:schemeClr val="bg1">
                    <a:lumMod val="50000"/>
                  </a:schemeClr>
                </a:solidFill>
                <a:latin typeface="Courier New" pitchFamily="49" charset="0"/>
                <a:cs typeface="Courier New" pitchFamily="49" charset="0"/>
              </a:rPr>
              <a:t>len</a:t>
            </a:r>
            <a:r>
              <a:rPr lang="en-US" sz="2000" dirty="0">
                <a:solidFill>
                  <a:schemeClr val="bg1">
                    <a:lumMod val="50000"/>
                  </a:schemeClr>
                </a:solidFill>
                <a:latin typeface="Courier New" pitchFamily="49" charset="0"/>
                <a:cs typeface="Courier New" pitchFamily="49" charset="0"/>
              </a:rPr>
              <a:t>, target);</a:t>
            </a:r>
          </a:p>
          <a:p>
            <a:pPr>
              <a:lnSpc>
                <a:spcPts val="1800"/>
              </a:lnSpc>
              <a:buNone/>
            </a:pPr>
            <a:r>
              <a:rPr lang="en-US" sz="2000" dirty="0" smtClean="0">
                <a:solidFill>
                  <a:schemeClr val="bg1">
                    <a:lumMod val="50000"/>
                  </a:schemeClr>
                </a:solidFill>
                <a:latin typeface="Courier New" pitchFamily="49" charset="0"/>
                <a:cs typeface="Courier New" pitchFamily="49" charset="0"/>
              </a:rPr>
              <a:t>  return </a:t>
            </a:r>
            <a:r>
              <a:rPr lang="en-US" sz="2000" dirty="0">
                <a:solidFill>
                  <a:schemeClr val="bg1">
                    <a:lumMod val="50000"/>
                  </a:schemeClr>
                </a:solidFill>
                <a:latin typeface="Courier New" pitchFamily="49" charset="0"/>
                <a:cs typeface="Courier New" pitchFamily="49" charset="0"/>
              </a:rPr>
              <a:t>result;</a:t>
            </a:r>
          </a:p>
          <a:p>
            <a:pPr>
              <a:lnSpc>
                <a:spcPts val="1800"/>
              </a:lnSpc>
              <a:buNone/>
            </a:pPr>
            <a:r>
              <a:rPr lang="en-US" sz="2000" dirty="0">
                <a:solidFill>
                  <a:schemeClr val="bg1">
                    <a:lumMod val="50000"/>
                  </a:schemeClr>
                </a:solidFill>
                <a:latin typeface="Courier New" pitchFamily="49" charset="0"/>
                <a:cs typeface="Courier New" pitchFamily="49" charset="0"/>
              </a:rPr>
              <a:t>}</a:t>
            </a:r>
          </a:p>
        </p:txBody>
      </p:sp>
      <p:sp>
        <p:nvSpPr>
          <p:cNvPr id="9" name="Rectangle 8"/>
          <p:cNvSpPr/>
          <p:nvPr>
            <p:custDataLst>
              <p:tags r:id="rId5"/>
            </p:custDataLst>
          </p:nvPr>
        </p:nvSpPr>
        <p:spPr>
          <a:xfrm>
            <a:off x="152400" y="5223808"/>
            <a:ext cx="8915400" cy="1200329"/>
          </a:xfrm>
          <a:prstGeom prst="rect">
            <a:avLst/>
          </a:prstGeom>
        </p:spPr>
        <p:txBody>
          <a:bodyPr wrap="square">
            <a:spAutoFit/>
          </a:bodyPr>
          <a:lstStyle/>
          <a:p>
            <a:r>
              <a:rPr lang="en-US" dirty="0" smtClean="0"/>
              <a:t>How long does </a:t>
            </a:r>
            <a:r>
              <a:rPr lang="en-US" i="1" dirty="0" smtClean="0"/>
              <a:t>doing</a:t>
            </a:r>
            <a:r>
              <a:rPr lang="en-US" dirty="0" smtClean="0"/>
              <a:t> the work take? </a:t>
            </a:r>
            <a:r>
              <a:rPr lang="en-US" dirty="0"/>
              <a:t>(n == </a:t>
            </a:r>
            <a:r>
              <a:rPr lang="en-US" dirty="0" err="1"/>
              <a:t>len</a:t>
            </a:r>
            <a:r>
              <a:rPr lang="en-US" dirty="0"/>
              <a:t>, # of processors = </a:t>
            </a:r>
            <a:r>
              <a:rPr lang="en-US" dirty="0">
                <a:sym typeface="Symbol"/>
              </a:rPr>
              <a:t></a:t>
            </a:r>
            <a:r>
              <a:rPr lang="en-US" dirty="0" smtClean="0"/>
              <a:t>)</a:t>
            </a:r>
          </a:p>
          <a:p>
            <a:endParaRPr lang="en-US" dirty="0"/>
          </a:p>
          <a:p>
            <a:r>
              <a:rPr lang="en-US" b="0" dirty="0" smtClean="0"/>
              <a:t>(With n threads, how much work does each one do?)</a:t>
            </a:r>
            <a:endParaRPr lang="en-US" b="0" dirty="0"/>
          </a:p>
        </p:txBody>
      </p:sp>
    </p:spTree>
    <p:extLst>
      <p:ext uri="{BB962C8B-B14F-4D97-AF65-F5344CB8AC3E}">
        <p14:creationId xmlns:p14="http://schemas.microsoft.com/office/powerpoint/2010/main" val="209126606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09600" y="0"/>
            <a:ext cx="7772400" cy="1143000"/>
          </a:xfrm>
        </p:spPr>
        <p:txBody>
          <a:bodyPr/>
          <a:lstStyle/>
          <a:p>
            <a:r>
              <a:rPr lang="en-US" dirty="0" smtClean="0"/>
              <a:t>Analysis of D&amp;C Style Code</a:t>
            </a:r>
            <a:endParaRPr lang="en-US" sz="2800" dirty="0"/>
          </a:p>
        </p:txBody>
      </p:sp>
      <p:sp>
        <p:nvSpPr>
          <p:cNvPr id="5" name="Slide Number Placeholder 4"/>
          <p:cNvSpPr>
            <a:spLocks noGrp="1"/>
          </p:cNvSpPr>
          <p:nvPr>
            <p:ph type="sldNum" sz="quarter" idx="11"/>
            <p:custDataLst>
              <p:tags r:id="rId2"/>
            </p:custDataLst>
          </p:nvPr>
        </p:nvSpPr>
        <p:spPr/>
        <p:txBody>
          <a:bodyPr/>
          <a:lstStyle/>
          <a:p>
            <a:fld id="{3B048AC8-D41E-4C7B-8EE3-A52489AA1F05}" type="slidenum">
              <a:rPr lang="en-US" smtClean="0"/>
              <a:pPr/>
              <a:t>53</a:t>
            </a:fld>
            <a:endParaRPr lang="en-US"/>
          </a:p>
        </p:txBody>
      </p:sp>
      <p:sp>
        <p:nvSpPr>
          <p:cNvPr id="6" name="Footer Placeholder 5"/>
          <p:cNvSpPr>
            <a:spLocks noGrp="1"/>
          </p:cNvSpPr>
          <p:nvPr>
            <p:ph type="ftr" sz="quarter" idx="12"/>
            <p:custDataLst>
              <p:tags r:id="rId3"/>
            </p:custDataLst>
          </p:nvPr>
        </p:nvSpPr>
        <p:spPr/>
        <p:txBody>
          <a:bodyPr/>
          <a:lstStyle/>
          <a:p>
            <a:r>
              <a:rPr lang="en-US" smtClean="0"/>
              <a:t>Sophomoric Parallelism and Concurrency, Lecture 1</a:t>
            </a:r>
            <a:endParaRPr lang="en-US"/>
          </a:p>
        </p:txBody>
      </p:sp>
      <p:sp>
        <p:nvSpPr>
          <p:cNvPr id="7" name="Rectangle 3"/>
          <p:cNvSpPr txBox="1">
            <a:spLocks noChangeArrowheads="1"/>
          </p:cNvSpPr>
          <p:nvPr>
            <p:custDataLst>
              <p:tags r:id="rId4"/>
            </p:custDataLst>
          </p:nvPr>
        </p:nvSpPr>
        <p:spPr bwMode="auto">
          <a:xfrm>
            <a:off x="381000" y="76200"/>
            <a:ext cx="8610600" cy="5181600"/>
          </a:xfrm>
          <a:prstGeom prst="rect">
            <a:avLst/>
          </a:prstGeom>
          <a:solidFill>
            <a:srgbClr val="FFFF99"/>
          </a:solidFill>
          <a:ln w="9525">
            <a:noFill/>
            <a:miter lim="800000"/>
            <a:headEnd/>
            <a:tailEnd/>
          </a:ln>
          <a:effectLst/>
        </p:spPr>
        <p:txBody>
          <a:bodyPr vert="horz" wrap="square" lIns="91440" tIns="45720" rIns="91440" bIns="45720" numCol="1" anchor="t" anchorCtr="0" compatLnSpc="1">
            <a:prstTxWarp prst="textNoShape">
              <a:avLst/>
            </a:prstTxWarp>
          </a:bodyPr>
          <a:lstStyle/>
          <a:p>
            <a:pPr>
              <a:lnSpc>
                <a:spcPts val="1800"/>
              </a:lnSpc>
              <a:buNone/>
            </a:pPr>
            <a:r>
              <a:rPr lang="en-CA" sz="2000" dirty="0">
                <a:latin typeface="Courier New" pitchFamily="49" charset="0"/>
                <a:cs typeface="Courier New" pitchFamily="49" charset="0"/>
              </a:rPr>
              <a:t>void </a:t>
            </a:r>
            <a:r>
              <a:rPr lang="en-CA" sz="2000" dirty="0" err="1">
                <a:solidFill>
                  <a:srgbClr val="119F33"/>
                </a:solidFill>
                <a:latin typeface="Courier New" pitchFamily="49" charset="0"/>
                <a:cs typeface="Courier New" pitchFamily="49" charset="0"/>
              </a:rPr>
              <a:t>cmp_helper</a:t>
            </a:r>
            <a:r>
              <a:rPr lang="en-CA" sz="2000" dirty="0">
                <a:latin typeface="Courier New" pitchFamily="49" charset="0"/>
                <a:cs typeface="Courier New" pitchFamily="49" charset="0"/>
              </a:rPr>
              <a:t>(</a:t>
            </a:r>
            <a:r>
              <a:rPr lang="en-CA" sz="2000" dirty="0" err="1">
                <a:latin typeface="Courier New" pitchFamily="49" charset="0"/>
                <a:cs typeface="Courier New" pitchFamily="49" charset="0"/>
              </a:rPr>
              <a:t>int</a:t>
            </a:r>
            <a:r>
              <a:rPr lang="en-CA" sz="2000" dirty="0">
                <a:latin typeface="Courier New" pitchFamily="49" charset="0"/>
                <a:cs typeface="Courier New" pitchFamily="49" charset="0"/>
              </a:rPr>
              <a:t> * </a:t>
            </a:r>
            <a:r>
              <a:rPr lang="en-CA" sz="2000" dirty="0">
                <a:solidFill>
                  <a:srgbClr val="119F33"/>
                </a:solidFill>
                <a:latin typeface="Courier New" pitchFamily="49" charset="0"/>
                <a:cs typeface="Courier New" pitchFamily="49" charset="0"/>
              </a:rPr>
              <a:t>result</a:t>
            </a:r>
            <a:r>
              <a:rPr lang="en-CA" sz="2000" dirty="0">
                <a:latin typeface="Courier New" pitchFamily="49" charset="0"/>
                <a:cs typeface="Courier New" pitchFamily="49" charset="0"/>
              </a:rPr>
              <a:t>, </a:t>
            </a:r>
            <a:r>
              <a:rPr lang="en-CA" sz="2000" dirty="0" err="1">
                <a:latin typeface="Courier New" pitchFamily="49" charset="0"/>
                <a:cs typeface="Courier New" pitchFamily="49" charset="0"/>
              </a:rPr>
              <a:t>int</a:t>
            </a:r>
            <a:r>
              <a:rPr lang="en-CA" sz="2000" dirty="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array</a:t>
            </a:r>
            <a:r>
              <a:rPr lang="en-CA" sz="2000" dirty="0">
                <a:latin typeface="Courier New" pitchFamily="49" charset="0"/>
                <a:cs typeface="Courier New" pitchFamily="49" charset="0"/>
              </a:rPr>
              <a:t>[],</a:t>
            </a:r>
          </a:p>
          <a:p>
            <a:pPr>
              <a:lnSpc>
                <a:spcPts val="1800"/>
              </a:lnSpc>
              <a:buNone/>
            </a:pPr>
            <a:r>
              <a:rPr lang="en-CA" sz="2000" dirty="0">
                <a:latin typeface="Courier New" pitchFamily="49" charset="0"/>
                <a:cs typeface="Courier New" pitchFamily="49" charset="0"/>
              </a:rPr>
              <a:t>		    </a:t>
            </a:r>
            <a:r>
              <a:rPr lang="en-CA" sz="2000" dirty="0" err="1">
                <a:latin typeface="Courier New" pitchFamily="49" charset="0"/>
                <a:cs typeface="Courier New" pitchFamily="49" charset="0"/>
              </a:rPr>
              <a:t>int</a:t>
            </a:r>
            <a:r>
              <a:rPr lang="en-CA" sz="2000" dirty="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lo</a:t>
            </a:r>
            <a:r>
              <a:rPr lang="en-CA" sz="2000" dirty="0">
                <a:latin typeface="Courier New" pitchFamily="49" charset="0"/>
                <a:cs typeface="Courier New" pitchFamily="49" charset="0"/>
              </a:rPr>
              <a:t>, </a:t>
            </a:r>
            <a:r>
              <a:rPr lang="en-CA" sz="2000" dirty="0" err="1">
                <a:latin typeface="Courier New" pitchFamily="49" charset="0"/>
                <a:cs typeface="Courier New" pitchFamily="49" charset="0"/>
              </a:rPr>
              <a:t>int</a:t>
            </a:r>
            <a:r>
              <a:rPr lang="en-CA" sz="2000" dirty="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hi</a:t>
            </a:r>
            <a:r>
              <a:rPr lang="en-CA" sz="2000" dirty="0">
                <a:latin typeface="Courier New" pitchFamily="49" charset="0"/>
                <a:cs typeface="Courier New" pitchFamily="49" charset="0"/>
              </a:rPr>
              <a:t>, </a:t>
            </a:r>
            <a:r>
              <a:rPr lang="en-CA" sz="2000" dirty="0" err="1">
                <a:latin typeface="Courier New" pitchFamily="49" charset="0"/>
                <a:cs typeface="Courier New" pitchFamily="49" charset="0"/>
              </a:rPr>
              <a:t>int</a:t>
            </a:r>
            <a:r>
              <a:rPr lang="en-CA" sz="2000" dirty="0">
                <a:latin typeface="Courier New" pitchFamily="49" charset="0"/>
                <a:cs typeface="Courier New" pitchFamily="49" charset="0"/>
              </a:rPr>
              <a:t> </a:t>
            </a:r>
            <a:r>
              <a:rPr lang="en-CA" sz="2000" dirty="0">
                <a:solidFill>
                  <a:srgbClr val="119F33"/>
                </a:solidFill>
                <a:latin typeface="Courier New" pitchFamily="49" charset="0"/>
                <a:cs typeface="Courier New" pitchFamily="49" charset="0"/>
              </a:rPr>
              <a:t>target</a:t>
            </a:r>
            <a:r>
              <a:rPr lang="en-CA" sz="2000" dirty="0">
                <a:latin typeface="Courier New" pitchFamily="49" charset="0"/>
                <a:cs typeface="Courier New" pitchFamily="49" charset="0"/>
              </a:rPr>
              <a:t>) {</a:t>
            </a:r>
          </a:p>
          <a:p>
            <a:pPr>
              <a:lnSpc>
                <a:spcPts val="1800"/>
              </a:lnSpc>
              <a:buNone/>
            </a:pPr>
            <a:r>
              <a:rPr lang="en-US" sz="2000" dirty="0" smtClean="0">
                <a:latin typeface="Courier New" pitchFamily="49" charset="0"/>
                <a:cs typeface="Courier New" pitchFamily="49" charset="0"/>
              </a:rPr>
              <a:t>  </a:t>
            </a:r>
            <a:r>
              <a:rPr lang="en-US" sz="2000" dirty="0" smtClean="0">
                <a:solidFill>
                  <a:srgbClr val="3333CC"/>
                </a:solidFill>
                <a:latin typeface="Courier New" pitchFamily="49" charset="0"/>
                <a:cs typeface="Courier New" pitchFamily="49" charset="0"/>
              </a:rPr>
              <a:t>if</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len</a:t>
            </a:r>
            <a:r>
              <a:rPr lang="en-US" sz="2000" dirty="0" smtClean="0">
                <a:latin typeface="Courier New" pitchFamily="49" charset="0"/>
                <a:cs typeface="Courier New" pitchFamily="49" charset="0"/>
              </a:rPr>
              <a:t> &lt;= 1) {</a:t>
            </a:r>
          </a:p>
          <a:p>
            <a:pPr>
              <a:lnSpc>
                <a:spcPts val="1800"/>
              </a:lnSpc>
              <a:buNone/>
            </a:pPr>
            <a:r>
              <a:rPr lang="en-CA" sz="2000" dirty="0" smtClean="0">
                <a:latin typeface="Courier New" pitchFamily="49" charset="0"/>
                <a:cs typeface="Courier New" pitchFamily="49" charset="0"/>
              </a:rPr>
              <a:t>    </a:t>
            </a:r>
            <a:r>
              <a:rPr lang="en-CA" sz="2000" dirty="0">
                <a:latin typeface="Courier New" pitchFamily="49" charset="0"/>
                <a:cs typeface="Courier New" pitchFamily="49" charset="0"/>
              </a:rPr>
              <a:t>*result = </a:t>
            </a:r>
            <a:r>
              <a:rPr lang="en-CA" sz="2000" dirty="0" err="1">
                <a:latin typeface="Courier New" pitchFamily="49" charset="0"/>
                <a:cs typeface="Courier New" pitchFamily="49" charset="0"/>
              </a:rPr>
              <a:t>count_matches</a:t>
            </a:r>
            <a:r>
              <a:rPr lang="en-CA" sz="2000" dirty="0">
                <a:latin typeface="Courier New" pitchFamily="49" charset="0"/>
                <a:cs typeface="Courier New" pitchFamily="49" charset="0"/>
              </a:rPr>
              <a:t>(array + lo, </a:t>
            </a:r>
            <a:r>
              <a:rPr lang="en-CA" sz="2000" dirty="0" smtClean="0">
                <a:latin typeface="Courier New" pitchFamily="49" charset="0"/>
                <a:cs typeface="Courier New" pitchFamily="49" charset="0"/>
              </a:rPr>
              <a:t>hi-lo</a:t>
            </a:r>
            <a:r>
              <a:rPr lang="en-CA" sz="2000" dirty="0">
                <a:latin typeface="Courier New" pitchFamily="49" charset="0"/>
                <a:cs typeface="Courier New" pitchFamily="49" charset="0"/>
              </a:rPr>
              <a:t>, target</a:t>
            </a:r>
            <a:r>
              <a:rPr lang="en-CA" sz="2000" dirty="0" smtClean="0">
                <a:latin typeface="Courier New" pitchFamily="49" charset="0"/>
                <a:cs typeface="Courier New" pitchFamily="49" charset="0"/>
              </a:rPr>
              <a:t>);</a:t>
            </a:r>
          </a:p>
          <a:p>
            <a:pPr>
              <a:lnSpc>
                <a:spcPts val="1800"/>
              </a:lnSpc>
              <a:buNone/>
            </a:pPr>
            <a:r>
              <a:rPr lang="en-CA" sz="2000" dirty="0" smtClean="0">
                <a:latin typeface="Courier New" pitchFamily="49" charset="0"/>
                <a:cs typeface="Courier New" pitchFamily="49" charset="0"/>
              </a:rPr>
              <a:t>    </a:t>
            </a:r>
            <a:r>
              <a:rPr lang="en-CA" sz="2000" dirty="0" smtClean="0">
                <a:solidFill>
                  <a:srgbClr val="3333CC"/>
                </a:solidFill>
                <a:latin typeface="Courier New" pitchFamily="49" charset="0"/>
                <a:cs typeface="Courier New" pitchFamily="49" charset="0"/>
              </a:rPr>
              <a:t>return</a:t>
            </a:r>
            <a:r>
              <a:rPr lang="en-CA" sz="2000" dirty="0">
                <a:latin typeface="Courier New" pitchFamily="49" charset="0"/>
                <a:cs typeface="Courier New" pitchFamily="49" charset="0"/>
              </a:rPr>
              <a:t>;</a:t>
            </a:r>
            <a:endParaRPr lang="en-CA" sz="2000" dirty="0" smtClean="0">
              <a:latin typeface="Courier New" pitchFamily="49" charset="0"/>
              <a:cs typeface="Courier New" pitchFamily="49" charset="0"/>
            </a:endParaRPr>
          </a:p>
          <a:p>
            <a:pPr>
              <a:lnSpc>
                <a:spcPts val="1800"/>
              </a:lnSpc>
              <a:buNone/>
            </a:pPr>
            <a:r>
              <a:rPr lang="en-CA" sz="2000" dirty="0">
                <a:latin typeface="Courier New" pitchFamily="49" charset="0"/>
                <a:cs typeface="Courier New" pitchFamily="49" charset="0"/>
              </a:rPr>
              <a:t> </a:t>
            </a:r>
            <a:r>
              <a:rPr lang="en-CA" sz="2000" dirty="0" smtClean="0">
                <a:latin typeface="Courier New" pitchFamily="49" charset="0"/>
                <a:cs typeface="Courier New" pitchFamily="49" charset="0"/>
              </a:rPr>
              <a:t> }</a:t>
            </a:r>
          </a:p>
          <a:p>
            <a:pPr>
              <a:lnSpc>
                <a:spcPts val="1800"/>
              </a:lnSpc>
              <a:buNone/>
            </a:pPr>
            <a:endParaRPr lang="en-US" sz="2000" dirty="0">
              <a:latin typeface="Courier New" pitchFamily="49" charset="0"/>
              <a:cs typeface="Courier New" pitchFamily="49" charset="0"/>
            </a:endParaRPr>
          </a:p>
          <a:p>
            <a:pPr>
              <a:lnSpc>
                <a:spcPts val="1800"/>
              </a:lnSpc>
              <a:buNone/>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smtClean="0">
                <a:solidFill>
                  <a:srgbClr val="119F33"/>
                </a:solidFill>
                <a:latin typeface="Courier New" pitchFamily="49" charset="0"/>
                <a:cs typeface="Courier New" pitchFamily="49" charset="0"/>
              </a:rPr>
              <a:t>left</a:t>
            </a:r>
            <a:r>
              <a:rPr lang="en-US" sz="2000" dirty="0" smtClean="0">
                <a:latin typeface="Courier New" pitchFamily="49" charset="0"/>
                <a:cs typeface="Courier New" pitchFamily="49" charset="0"/>
              </a:rPr>
              <a:t>, </a:t>
            </a:r>
            <a:r>
              <a:rPr lang="en-US" sz="2000" dirty="0" smtClean="0">
                <a:solidFill>
                  <a:srgbClr val="119F33"/>
                </a:solidFill>
                <a:latin typeface="Courier New" pitchFamily="49" charset="0"/>
                <a:cs typeface="Courier New" pitchFamily="49" charset="0"/>
              </a:rPr>
              <a:t>right</a:t>
            </a:r>
            <a:r>
              <a:rPr lang="en-US" sz="2000" dirty="0" smtClean="0">
                <a:latin typeface="Courier New" pitchFamily="49" charset="0"/>
                <a:cs typeface="Courier New" pitchFamily="49" charset="0"/>
              </a:rPr>
              <a:t>;</a:t>
            </a:r>
            <a:endParaRPr lang="en-US" sz="2000" dirty="0" smtClean="0">
              <a:solidFill>
                <a:srgbClr val="3333CC"/>
              </a:solidFill>
              <a:latin typeface="Courier New" pitchFamily="49" charset="0"/>
              <a:cs typeface="Courier New" pitchFamily="49" charset="0"/>
            </a:endParaRPr>
          </a:p>
          <a:p>
            <a:pPr>
              <a:lnSpc>
                <a:spcPts val="1800"/>
              </a:lnSpc>
              <a:buNone/>
            </a:pPr>
            <a:r>
              <a:rPr lang="en-US" sz="2000" dirty="0" smtClean="0">
                <a:latin typeface="Courier New" pitchFamily="49" charset="0"/>
                <a:cs typeface="Courier New" pitchFamily="49" charset="0"/>
              </a:rPr>
              <a:t>  </a:t>
            </a:r>
            <a:r>
              <a:rPr lang="en-US" sz="2000" dirty="0" err="1">
                <a:latin typeface="Courier New" pitchFamily="49" charset="0"/>
                <a:cs typeface="Courier New" pitchFamily="49" charset="0"/>
              </a:rPr>
              <a:t>int</a:t>
            </a:r>
            <a:r>
              <a:rPr lang="en-US" sz="2000" dirty="0">
                <a:latin typeface="Courier New" pitchFamily="49" charset="0"/>
                <a:cs typeface="Courier New" pitchFamily="49" charset="0"/>
              </a:rPr>
              <a:t> </a:t>
            </a:r>
            <a:r>
              <a:rPr lang="en-US" sz="2000" dirty="0" smtClean="0">
                <a:solidFill>
                  <a:srgbClr val="119F33"/>
                </a:solidFill>
                <a:latin typeface="Courier New" pitchFamily="49" charset="0"/>
                <a:cs typeface="Courier New" pitchFamily="49" charset="0"/>
              </a:rPr>
              <a:t>mid</a:t>
            </a:r>
            <a:r>
              <a:rPr lang="en-US" sz="2000" dirty="0" smtClean="0">
                <a:latin typeface="Courier New" pitchFamily="49" charset="0"/>
                <a:cs typeface="Courier New" pitchFamily="49" charset="0"/>
              </a:rPr>
              <a:t> = lo + (hi-lo)/2;</a:t>
            </a:r>
          </a:p>
          <a:p>
            <a:pPr>
              <a:lnSpc>
                <a:spcPts val="1800"/>
              </a:lnSpc>
              <a:buNone/>
            </a:pPr>
            <a:r>
              <a:rPr lang="en-CA" sz="2000" dirty="0" smtClean="0">
                <a:latin typeface="Courier New" pitchFamily="49" charset="0"/>
                <a:cs typeface="Courier New" pitchFamily="49" charset="0"/>
              </a:rPr>
              <a:t>  </a:t>
            </a:r>
            <a:r>
              <a:rPr lang="en-CA" sz="2000" dirty="0" err="1" smtClean="0">
                <a:latin typeface="Courier New" pitchFamily="49" charset="0"/>
                <a:cs typeface="Courier New" pitchFamily="49" charset="0"/>
              </a:rPr>
              <a:t>std</a:t>
            </a:r>
            <a:r>
              <a:rPr lang="en-CA" sz="2000" dirty="0" smtClean="0">
                <a:latin typeface="Courier New" pitchFamily="49" charset="0"/>
                <a:cs typeface="Courier New" pitchFamily="49" charset="0"/>
              </a:rPr>
              <a:t>::thread </a:t>
            </a:r>
            <a:r>
              <a:rPr lang="en-CA" sz="2000" dirty="0" smtClean="0">
                <a:solidFill>
                  <a:srgbClr val="119F33"/>
                </a:solidFill>
                <a:latin typeface="Courier New" pitchFamily="49" charset="0"/>
                <a:cs typeface="Courier New" pitchFamily="49" charset="0"/>
              </a:rPr>
              <a:t>child</a:t>
            </a:r>
            <a:r>
              <a:rPr lang="en-CA" sz="2000" dirty="0" smtClean="0">
                <a:latin typeface="Courier New" pitchFamily="49" charset="0"/>
                <a:cs typeface="Courier New" pitchFamily="49" charset="0"/>
              </a:rPr>
              <a:t>(&amp;</a:t>
            </a:r>
            <a:r>
              <a:rPr lang="en-CA" sz="2000" dirty="0" err="1" smtClean="0">
                <a:latin typeface="Courier New" pitchFamily="49" charset="0"/>
                <a:cs typeface="Courier New" pitchFamily="49" charset="0"/>
              </a:rPr>
              <a:t>cmp_helper</a:t>
            </a:r>
            <a:r>
              <a:rPr lang="en-CA" sz="2000" dirty="0" smtClean="0">
                <a:latin typeface="Courier New" pitchFamily="49" charset="0"/>
                <a:cs typeface="Courier New" pitchFamily="49" charset="0"/>
              </a:rPr>
              <a:t>, &amp;left, array, lo, </a:t>
            </a:r>
          </a:p>
          <a:p>
            <a:pPr>
              <a:lnSpc>
                <a:spcPts val="1800"/>
              </a:lnSpc>
              <a:buNone/>
            </a:pPr>
            <a:r>
              <a:rPr lang="en-CA" sz="2000" dirty="0" smtClean="0">
                <a:latin typeface="Courier New" pitchFamily="49" charset="0"/>
                <a:cs typeface="Courier New" pitchFamily="49" charset="0"/>
              </a:rPr>
              <a:t>                    mid, target);</a:t>
            </a:r>
            <a:endParaRPr lang="en-US" sz="2000" dirty="0">
              <a:latin typeface="Courier New" pitchFamily="49" charset="0"/>
              <a:cs typeface="Courier New" pitchFamily="49" charset="0"/>
            </a:endParaRPr>
          </a:p>
          <a:p>
            <a:pPr>
              <a:lnSpc>
                <a:spcPts val="1800"/>
              </a:lnSpc>
              <a:buNone/>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cmp_helper</a:t>
            </a:r>
            <a:r>
              <a:rPr lang="en-US" sz="2000" dirty="0" smtClean="0">
                <a:latin typeface="Courier New" pitchFamily="49" charset="0"/>
                <a:cs typeface="Courier New" pitchFamily="49" charset="0"/>
              </a:rPr>
              <a:t>(&amp;right, array, mid, hi, target);</a:t>
            </a:r>
          </a:p>
          <a:p>
            <a:pPr>
              <a:lnSpc>
                <a:spcPts val="1800"/>
              </a:lnSpc>
              <a:buNone/>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child.join</a:t>
            </a:r>
            <a:r>
              <a:rPr lang="en-US" sz="2000" dirty="0" smtClean="0">
                <a:latin typeface="Courier New" pitchFamily="49" charset="0"/>
                <a:cs typeface="Courier New" pitchFamily="49" charset="0"/>
              </a:rPr>
              <a:t>();</a:t>
            </a:r>
            <a:endParaRPr lang="en-US" sz="2000" dirty="0">
              <a:solidFill>
                <a:srgbClr val="3333CC"/>
              </a:solidFill>
              <a:latin typeface="Courier New" pitchFamily="49" charset="0"/>
              <a:cs typeface="Courier New" pitchFamily="49" charset="0"/>
            </a:endParaRPr>
          </a:p>
          <a:p>
            <a:pPr>
              <a:lnSpc>
                <a:spcPts val="1800"/>
              </a:lnSpc>
              <a:buNone/>
            </a:pPr>
            <a:endParaRPr lang="en-US" sz="2000" dirty="0">
              <a:latin typeface="Courier New" pitchFamily="49" charset="0"/>
              <a:cs typeface="Courier New" pitchFamily="49" charset="0"/>
            </a:endParaRPr>
          </a:p>
          <a:p>
            <a:pPr>
              <a:lnSpc>
                <a:spcPts val="1800"/>
              </a:lnSpc>
              <a:buNone/>
            </a:pPr>
            <a:r>
              <a:rPr lang="en-US" sz="2000" dirty="0">
                <a:latin typeface="Courier New" pitchFamily="49" charset="0"/>
                <a:cs typeface="Courier New" pitchFamily="49" charset="0"/>
              </a:rPr>
              <a:t>  </a:t>
            </a:r>
            <a:r>
              <a:rPr lang="en-US" sz="2000" dirty="0">
                <a:solidFill>
                  <a:srgbClr val="3333CC"/>
                </a:solidFill>
                <a:latin typeface="Courier New" pitchFamily="49" charset="0"/>
                <a:cs typeface="Courier New" pitchFamily="49" charset="0"/>
              </a:rPr>
              <a:t>return</a:t>
            </a:r>
            <a:r>
              <a:rPr lang="en-US" sz="2000" dirty="0">
                <a:latin typeface="Courier New" pitchFamily="49" charset="0"/>
                <a:cs typeface="Courier New" pitchFamily="49" charset="0"/>
              </a:rPr>
              <a:t> left + right;</a:t>
            </a:r>
          </a:p>
          <a:p>
            <a:pPr>
              <a:lnSpc>
                <a:spcPts val="1800"/>
              </a:lnSpc>
              <a:buNone/>
            </a:pPr>
            <a:r>
              <a:rPr lang="en-US" sz="2000" dirty="0">
                <a:latin typeface="Courier New" pitchFamily="49" charset="0"/>
                <a:cs typeface="Courier New" pitchFamily="49" charset="0"/>
              </a:rPr>
              <a:t>}</a:t>
            </a:r>
          </a:p>
          <a:p>
            <a:pPr>
              <a:lnSpc>
                <a:spcPts val="1800"/>
              </a:lnSpc>
              <a:buNone/>
            </a:pPr>
            <a:endParaRPr lang="en-US" sz="2000" dirty="0">
              <a:latin typeface="Courier New" pitchFamily="49" charset="0"/>
              <a:cs typeface="Courier New" pitchFamily="49" charset="0"/>
            </a:endParaRPr>
          </a:p>
          <a:p>
            <a:pPr>
              <a:lnSpc>
                <a:spcPts val="1800"/>
              </a:lnSpc>
              <a:buNone/>
            </a:pP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err="1" smtClean="0">
                <a:solidFill>
                  <a:srgbClr val="119F33"/>
                </a:solidFill>
                <a:latin typeface="Courier New" pitchFamily="49" charset="0"/>
                <a:cs typeface="Courier New" pitchFamily="49" charset="0"/>
              </a:rPr>
              <a:t>cm_parallel</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a:solidFill>
                  <a:srgbClr val="119F33"/>
                </a:solidFill>
                <a:latin typeface="Courier New" pitchFamily="49" charset="0"/>
                <a:cs typeface="Courier New" pitchFamily="49" charset="0"/>
              </a:rPr>
              <a:t>array</a:t>
            </a:r>
            <a:r>
              <a:rPr lang="en-US" sz="2000" dirty="0">
                <a:latin typeface="Courier New" pitchFamily="49" charset="0"/>
                <a:cs typeface="Courier New" pitchFamily="49" charset="0"/>
              </a:rPr>
              <a:t>[], </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err="1">
                <a:solidFill>
                  <a:srgbClr val="119F33"/>
                </a:solidFill>
                <a:latin typeface="Courier New" pitchFamily="49" charset="0"/>
                <a:cs typeface="Courier New" pitchFamily="49" charset="0"/>
              </a:rPr>
              <a:t>len</a:t>
            </a:r>
            <a:r>
              <a:rPr lang="en-US" sz="2000" dirty="0">
                <a:latin typeface="Courier New" pitchFamily="49" charset="0"/>
                <a:cs typeface="Courier New" pitchFamily="49" charset="0"/>
              </a:rPr>
              <a:t>, </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a:solidFill>
                  <a:srgbClr val="119F33"/>
                </a:solidFill>
                <a:latin typeface="Courier New" pitchFamily="49" charset="0"/>
                <a:cs typeface="Courier New" pitchFamily="49" charset="0"/>
              </a:rPr>
              <a:t>target</a:t>
            </a:r>
            <a:r>
              <a:rPr lang="en-US" sz="2000" dirty="0">
                <a:latin typeface="Courier New" pitchFamily="49" charset="0"/>
                <a:cs typeface="Courier New" pitchFamily="49" charset="0"/>
              </a:rPr>
              <a:t>) {</a:t>
            </a:r>
          </a:p>
          <a:p>
            <a:pPr>
              <a:lnSpc>
                <a:spcPts val="1800"/>
              </a:lnSpc>
              <a:buNone/>
            </a:pPr>
            <a:r>
              <a:rPr lang="en-US" sz="2000" dirty="0">
                <a:latin typeface="Courier New" pitchFamily="49" charset="0"/>
                <a:cs typeface="Courier New" pitchFamily="49" charset="0"/>
              </a:rPr>
              <a:t>  </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a:solidFill>
                  <a:srgbClr val="119F33"/>
                </a:solidFill>
                <a:latin typeface="Courier New" pitchFamily="49" charset="0"/>
                <a:cs typeface="Courier New" pitchFamily="49" charset="0"/>
              </a:rPr>
              <a:t>result</a:t>
            </a:r>
            <a:r>
              <a:rPr lang="en-US" sz="2000" dirty="0">
                <a:latin typeface="Courier New" pitchFamily="49" charset="0"/>
                <a:cs typeface="Courier New" pitchFamily="49" charset="0"/>
              </a:rPr>
              <a:t>;</a:t>
            </a:r>
          </a:p>
          <a:p>
            <a:pPr>
              <a:lnSpc>
                <a:spcPts val="1800"/>
              </a:lnSpc>
              <a:buNone/>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cmp_helper</a:t>
            </a:r>
            <a:r>
              <a:rPr lang="en-US" sz="2000" dirty="0" smtClean="0">
                <a:latin typeface="Courier New" pitchFamily="49" charset="0"/>
                <a:cs typeface="Courier New" pitchFamily="49" charset="0"/>
              </a:rPr>
              <a:t>(&amp;result, array</a:t>
            </a: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0, </a:t>
            </a:r>
            <a:r>
              <a:rPr lang="en-US" sz="2000" dirty="0" err="1" smtClean="0">
                <a:latin typeface="Courier New" pitchFamily="49" charset="0"/>
                <a:cs typeface="Courier New" pitchFamily="49" charset="0"/>
              </a:rPr>
              <a:t>len</a:t>
            </a:r>
            <a:r>
              <a:rPr lang="en-US" sz="2000" dirty="0">
                <a:latin typeface="Courier New" pitchFamily="49" charset="0"/>
                <a:cs typeface="Courier New" pitchFamily="49" charset="0"/>
              </a:rPr>
              <a:t>, target);</a:t>
            </a:r>
          </a:p>
          <a:p>
            <a:pPr>
              <a:lnSpc>
                <a:spcPts val="1800"/>
              </a:lnSpc>
              <a:buNone/>
            </a:pPr>
            <a:r>
              <a:rPr lang="en-US" sz="2000" dirty="0" smtClean="0">
                <a:solidFill>
                  <a:srgbClr val="3333CC"/>
                </a:solidFill>
                <a:latin typeface="Courier New" pitchFamily="49" charset="0"/>
                <a:cs typeface="Courier New" pitchFamily="49" charset="0"/>
              </a:rPr>
              <a:t>  return</a:t>
            </a:r>
            <a:r>
              <a:rPr lang="en-US" sz="2000" dirty="0" smtClean="0">
                <a:latin typeface="Courier New" pitchFamily="49" charset="0"/>
                <a:cs typeface="Courier New" pitchFamily="49" charset="0"/>
              </a:rPr>
              <a:t> </a:t>
            </a:r>
            <a:r>
              <a:rPr lang="en-US" sz="2000" dirty="0">
                <a:latin typeface="Courier New" pitchFamily="49" charset="0"/>
                <a:cs typeface="Courier New" pitchFamily="49" charset="0"/>
              </a:rPr>
              <a:t>result;</a:t>
            </a:r>
          </a:p>
          <a:p>
            <a:pPr>
              <a:lnSpc>
                <a:spcPts val="1800"/>
              </a:lnSpc>
              <a:buNone/>
            </a:pPr>
            <a:r>
              <a:rPr lang="en-US" sz="2000" dirty="0">
                <a:latin typeface="Courier New" pitchFamily="49" charset="0"/>
                <a:cs typeface="Courier New" pitchFamily="49" charset="0"/>
              </a:rPr>
              <a:t>}</a:t>
            </a:r>
          </a:p>
        </p:txBody>
      </p:sp>
      <p:sp>
        <p:nvSpPr>
          <p:cNvPr id="8" name="Rectangle 7"/>
          <p:cNvSpPr/>
          <p:nvPr>
            <p:custDataLst>
              <p:tags r:id="rId5"/>
            </p:custDataLst>
          </p:nvPr>
        </p:nvSpPr>
        <p:spPr>
          <a:xfrm>
            <a:off x="152400" y="5223808"/>
            <a:ext cx="8915400" cy="1200329"/>
          </a:xfrm>
          <a:prstGeom prst="rect">
            <a:avLst/>
          </a:prstGeom>
        </p:spPr>
        <p:txBody>
          <a:bodyPr wrap="square">
            <a:spAutoFit/>
          </a:bodyPr>
          <a:lstStyle/>
          <a:p>
            <a:pPr marL="0" indent="0">
              <a:buNone/>
            </a:pPr>
            <a:r>
              <a:rPr lang="en-US" dirty="0" smtClean="0"/>
              <a:t>Time </a:t>
            </a:r>
            <a:r>
              <a:rPr lang="en-US" dirty="0" smtClean="0">
                <a:sym typeface="Symbol"/>
              </a:rPr>
              <a:t> </a:t>
            </a:r>
            <a:r>
              <a:rPr lang="el-GR" dirty="0" smtClean="0">
                <a:sym typeface="Symbol"/>
              </a:rPr>
              <a:t>Θ</a:t>
            </a:r>
            <a:r>
              <a:rPr lang="en-CA" dirty="0" smtClean="0">
                <a:sym typeface="Symbol"/>
              </a:rPr>
              <a:t>(</a:t>
            </a:r>
            <a:r>
              <a:rPr lang="en-CA" dirty="0" err="1" smtClean="0">
                <a:sym typeface="Symbol"/>
              </a:rPr>
              <a:t>lg</a:t>
            </a:r>
            <a:r>
              <a:rPr lang="en-CA" dirty="0" smtClean="0">
                <a:sym typeface="Symbol"/>
              </a:rPr>
              <a:t> n) with an infinite number of processors.</a:t>
            </a:r>
          </a:p>
          <a:p>
            <a:pPr marL="0" indent="0">
              <a:buNone/>
            </a:pPr>
            <a:r>
              <a:rPr lang="en-CA" dirty="0" smtClean="0">
                <a:sym typeface="Symbol"/>
              </a:rPr>
              <a:t>Exponentially faster than our </a:t>
            </a:r>
            <a:r>
              <a:rPr lang="el-GR" dirty="0" smtClean="0">
                <a:sym typeface="Symbol"/>
              </a:rPr>
              <a:t>Θ</a:t>
            </a:r>
            <a:r>
              <a:rPr lang="en-CA" dirty="0" smtClean="0">
                <a:sym typeface="Symbol"/>
              </a:rPr>
              <a:t>(n) solution!  Yay!</a:t>
            </a:r>
          </a:p>
          <a:p>
            <a:pPr marL="0" indent="0">
              <a:buNone/>
            </a:pPr>
            <a:endParaRPr lang="en-CA" dirty="0">
              <a:sym typeface="Symbol"/>
            </a:endParaRPr>
          </a:p>
        </p:txBody>
      </p:sp>
      <p:sp>
        <p:nvSpPr>
          <p:cNvPr id="3" name="TextBox 2"/>
          <p:cNvSpPr txBox="1"/>
          <p:nvPr>
            <p:custDataLst>
              <p:tags r:id="rId6"/>
            </p:custDataLst>
          </p:nvPr>
        </p:nvSpPr>
        <p:spPr>
          <a:xfrm>
            <a:off x="5181600" y="6096000"/>
            <a:ext cx="3988592" cy="400110"/>
          </a:xfrm>
          <a:prstGeom prst="rect">
            <a:avLst/>
          </a:prstGeom>
          <a:noFill/>
        </p:spPr>
        <p:txBody>
          <a:bodyPr wrap="none" rtlCol="0">
            <a:spAutoFit/>
          </a:bodyPr>
          <a:lstStyle/>
          <a:p>
            <a:r>
              <a:rPr lang="en-CA" sz="2000" b="0" dirty="0" smtClean="0">
                <a:solidFill>
                  <a:srgbClr val="FF0000"/>
                </a:solidFill>
                <a:latin typeface="+mn-lt"/>
              </a:rPr>
              <a:t>So… why doesn’t the code work?</a:t>
            </a:r>
          </a:p>
        </p:txBody>
      </p:sp>
    </p:spTree>
    <p:extLst>
      <p:ext uri="{BB962C8B-B14F-4D97-AF65-F5344CB8AC3E}">
        <p14:creationId xmlns:p14="http://schemas.microsoft.com/office/powerpoint/2010/main" val="209126606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dirty="0" smtClean="0"/>
              <a:t>Chopping Too Fine Again</a:t>
            </a:r>
            <a:endParaRPr lang="en-CA" dirty="0"/>
          </a:p>
        </p:txBody>
      </p:sp>
      <p:sp>
        <p:nvSpPr>
          <p:cNvPr id="4" name="Slide Number Placeholder 3"/>
          <p:cNvSpPr>
            <a:spLocks noGrp="1"/>
          </p:cNvSpPr>
          <p:nvPr>
            <p:ph type="sldNum" sz="quarter" idx="11"/>
            <p:custDataLst>
              <p:tags r:id="rId2"/>
            </p:custDataLst>
          </p:nvPr>
        </p:nvSpPr>
        <p:spPr/>
        <p:txBody>
          <a:bodyPr/>
          <a:lstStyle/>
          <a:p>
            <a:fld id="{3B048AC8-D41E-4C7B-8EE3-A52489AA1F05}" type="slidenum">
              <a:rPr lang="en-US" smtClean="0"/>
              <a:pPr/>
              <a:t>54</a:t>
            </a:fld>
            <a:endParaRPr lang="en-US"/>
          </a:p>
        </p:txBody>
      </p:sp>
      <p:sp>
        <p:nvSpPr>
          <p:cNvPr id="5" name="Footer Placeholder 4"/>
          <p:cNvSpPr>
            <a:spLocks noGrp="1"/>
          </p:cNvSpPr>
          <p:nvPr>
            <p:ph type="ftr" sz="quarter" idx="12"/>
            <p:custDataLst>
              <p:tags r:id="rId3"/>
            </p:custDataLst>
          </p:nvPr>
        </p:nvSpPr>
        <p:spPr/>
        <p:txBody>
          <a:bodyPr/>
          <a:lstStyle/>
          <a:p>
            <a:r>
              <a:rPr lang="en-US" smtClean="0"/>
              <a:t>Sophomoric Parallelism and Concurrency, Lecture 1</a:t>
            </a:r>
            <a:endParaRPr lang="en-US" dirty="0"/>
          </a:p>
        </p:txBody>
      </p:sp>
      <p:sp>
        <p:nvSpPr>
          <p:cNvPr id="6" name="Rectangle 5"/>
          <p:cNvSpPr/>
          <p:nvPr>
            <p:custDataLst>
              <p:tags r:id="rId4"/>
            </p:custDataLst>
          </p:nvPr>
        </p:nvSpPr>
        <p:spPr bwMode="auto">
          <a:xfrm>
            <a:off x="304800" y="1636295"/>
            <a:ext cx="360000" cy="4320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chemeClr val="tx1"/>
                </a:solidFill>
                <a:effectLst/>
              </a:rPr>
              <a:t>12</a:t>
            </a:r>
          </a:p>
          <a:p>
            <a:pPr marL="0" marR="0" indent="0" algn="l" defTabSz="914400" rtl="0" eaLnBrk="1" fontAlgn="base" latinLnBrk="0" hangingPunct="1">
              <a:lnSpc>
                <a:spcPct val="100000"/>
              </a:lnSpc>
              <a:spcBef>
                <a:spcPct val="0"/>
              </a:spcBef>
              <a:spcAft>
                <a:spcPct val="0"/>
              </a:spcAft>
              <a:buClrTx/>
              <a:buSzTx/>
              <a:buFontTx/>
              <a:buNone/>
              <a:tabLst/>
            </a:pPr>
            <a:endParaRPr lang="en-CA" sz="1800" dirty="0"/>
          </a:p>
          <a:p>
            <a:pPr marL="0" marR="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err="1" smtClean="0">
                <a:ln>
                  <a:noFill/>
                </a:ln>
                <a:solidFill>
                  <a:schemeClr val="tx1"/>
                </a:solidFill>
                <a:effectLst/>
              </a:rPr>
              <a:t>secs</a:t>
            </a:r>
            <a:endParaRPr kumimoji="0" lang="en-CA" sz="1800" b="1" i="0" u="none" strike="noStrike" cap="none" normalizeH="0" baseline="0" dirty="0" smtClean="0">
              <a:ln>
                <a:noFill/>
              </a:ln>
              <a:solidFill>
                <a:schemeClr val="tx1"/>
              </a:solidFill>
              <a:effectLst/>
            </a:endParaRPr>
          </a:p>
          <a:p>
            <a:pPr marL="0" marR="0" indent="0" algn="l" defTabSz="914400" rtl="0" eaLnBrk="1" fontAlgn="base" latinLnBrk="0" hangingPunct="1">
              <a:lnSpc>
                <a:spcPct val="100000"/>
              </a:lnSpc>
              <a:spcBef>
                <a:spcPct val="0"/>
              </a:spcBef>
              <a:spcAft>
                <a:spcPct val="0"/>
              </a:spcAft>
              <a:buClrTx/>
              <a:buSzTx/>
              <a:buFontTx/>
              <a:buNone/>
              <a:tabLst/>
            </a:pPr>
            <a:endParaRPr lang="en-CA" sz="1800" dirty="0"/>
          </a:p>
          <a:p>
            <a:pPr marL="0" marR="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chemeClr val="tx1"/>
                </a:solidFill>
                <a:effectLst/>
              </a:rPr>
              <a:t>of</a:t>
            </a:r>
          </a:p>
          <a:p>
            <a:pPr marL="0" marR="0" indent="0" algn="l" defTabSz="914400" rtl="0" eaLnBrk="1" fontAlgn="base" latinLnBrk="0" hangingPunct="1">
              <a:lnSpc>
                <a:spcPct val="100000"/>
              </a:lnSpc>
              <a:spcBef>
                <a:spcPct val="0"/>
              </a:spcBef>
              <a:spcAft>
                <a:spcPct val="0"/>
              </a:spcAft>
              <a:buClrTx/>
              <a:buSzTx/>
              <a:buFontTx/>
              <a:buNone/>
              <a:tabLst/>
            </a:pPr>
            <a:endParaRPr lang="en-CA" sz="1800" dirty="0"/>
          </a:p>
          <a:p>
            <a:pPr marL="0" marR="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chemeClr val="tx1"/>
                </a:solidFill>
                <a:effectLst/>
              </a:rPr>
              <a:t>work</a:t>
            </a:r>
          </a:p>
        </p:txBody>
      </p:sp>
      <p:sp>
        <p:nvSpPr>
          <p:cNvPr id="8" name="TextBox 7"/>
          <p:cNvSpPr txBox="1"/>
          <p:nvPr>
            <p:custDataLst>
              <p:tags r:id="rId5"/>
            </p:custDataLst>
          </p:nvPr>
        </p:nvSpPr>
        <p:spPr>
          <a:xfrm>
            <a:off x="381000" y="5906869"/>
            <a:ext cx="3276600" cy="646331"/>
          </a:xfrm>
          <a:prstGeom prst="rect">
            <a:avLst/>
          </a:prstGeom>
          <a:noFill/>
        </p:spPr>
        <p:txBody>
          <a:bodyPr wrap="square" rtlCol="0">
            <a:spAutoFit/>
          </a:bodyPr>
          <a:lstStyle/>
          <a:p>
            <a:r>
              <a:rPr lang="en-CA" sz="1800" dirty="0" smtClean="0">
                <a:latin typeface="+mn-lt"/>
              </a:rPr>
              <a:t>We chopped into n pieces (n == array length).</a:t>
            </a:r>
          </a:p>
        </p:txBody>
      </p:sp>
      <p:cxnSp>
        <p:nvCxnSpPr>
          <p:cNvPr id="13" name="Straight Arrow Connector 12"/>
          <p:cNvCxnSpPr>
            <a:endCxn id="114" idx="1"/>
          </p:cNvCxnSpPr>
          <p:nvPr>
            <p:custDataLst>
              <p:tags r:id="rId6"/>
            </p:custDataLst>
          </p:nvPr>
        </p:nvCxnSpPr>
        <p:spPr bwMode="auto">
          <a:xfrm flipV="1">
            <a:off x="664800" y="1269246"/>
            <a:ext cx="1524000" cy="102995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a:endCxn id="29" idx="1"/>
          </p:cNvCxnSpPr>
          <p:nvPr>
            <p:custDataLst>
              <p:tags r:id="rId7"/>
            </p:custDataLst>
          </p:nvPr>
        </p:nvCxnSpPr>
        <p:spPr bwMode="auto">
          <a:xfrm>
            <a:off x="664800" y="5350827"/>
            <a:ext cx="1524000" cy="59251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83" name="TextBox 82"/>
          <p:cNvSpPr txBox="1"/>
          <p:nvPr>
            <p:custDataLst>
              <p:tags r:id="rId8"/>
            </p:custDataLst>
          </p:nvPr>
        </p:nvSpPr>
        <p:spPr>
          <a:xfrm>
            <a:off x="5029200" y="6135469"/>
            <a:ext cx="3947770" cy="369332"/>
          </a:xfrm>
          <a:prstGeom prst="rect">
            <a:avLst/>
          </a:prstGeom>
          <a:noFill/>
        </p:spPr>
        <p:txBody>
          <a:bodyPr wrap="square" rtlCol="0">
            <a:spAutoFit/>
          </a:bodyPr>
          <a:lstStyle/>
          <a:p>
            <a:r>
              <a:rPr lang="en-CA" sz="1800" dirty="0" smtClean="0">
                <a:latin typeface="+mn-lt"/>
              </a:rPr>
              <a:t>Result?</a:t>
            </a:r>
          </a:p>
        </p:txBody>
      </p:sp>
      <p:sp>
        <p:nvSpPr>
          <p:cNvPr id="20" name="Rectangle 19"/>
          <p:cNvSpPr/>
          <p:nvPr>
            <p:custDataLst>
              <p:tags r:id="rId9"/>
            </p:custDataLst>
          </p:nvPr>
        </p:nvSpPr>
        <p:spPr bwMode="auto">
          <a:xfrm>
            <a:off x="2188800" y="492016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21" name="Rectangle 20"/>
          <p:cNvSpPr/>
          <p:nvPr>
            <p:custDataLst>
              <p:tags r:id="rId10"/>
            </p:custDataLst>
          </p:nvPr>
        </p:nvSpPr>
        <p:spPr bwMode="auto">
          <a:xfrm>
            <a:off x="2188800" y="506324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22" name="Rectangle 21"/>
          <p:cNvSpPr/>
          <p:nvPr>
            <p:custDataLst>
              <p:tags r:id="rId11"/>
            </p:custDataLst>
          </p:nvPr>
        </p:nvSpPr>
        <p:spPr bwMode="auto">
          <a:xfrm>
            <a:off x="2188800" y="520633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23" name="Rectangle 22"/>
          <p:cNvSpPr/>
          <p:nvPr>
            <p:custDataLst>
              <p:tags r:id="rId12"/>
            </p:custDataLst>
          </p:nvPr>
        </p:nvSpPr>
        <p:spPr bwMode="auto">
          <a:xfrm>
            <a:off x="2188800" y="534941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24" name="Rectangle 23"/>
          <p:cNvSpPr/>
          <p:nvPr>
            <p:custDataLst>
              <p:tags r:id="rId13"/>
            </p:custDataLst>
          </p:nvPr>
        </p:nvSpPr>
        <p:spPr bwMode="auto">
          <a:xfrm>
            <a:off x="2188800" y="554019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25" name="Rectangle 24"/>
          <p:cNvSpPr/>
          <p:nvPr>
            <p:custDataLst>
              <p:tags r:id="rId14"/>
            </p:custDataLst>
          </p:nvPr>
        </p:nvSpPr>
        <p:spPr bwMode="auto">
          <a:xfrm>
            <a:off x="2188800" y="544480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26" name="Rectangle 25"/>
          <p:cNvSpPr/>
          <p:nvPr>
            <p:custDataLst>
              <p:tags r:id="rId15"/>
            </p:custDataLst>
          </p:nvPr>
        </p:nvSpPr>
        <p:spPr bwMode="auto">
          <a:xfrm>
            <a:off x="2188800" y="563558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27" name="Rectangle 26"/>
          <p:cNvSpPr/>
          <p:nvPr>
            <p:custDataLst>
              <p:tags r:id="rId16"/>
            </p:custDataLst>
          </p:nvPr>
        </p:nvSpPr>
        <p:spPr bwMode="auto">
          <a:xfrm>
            <a:off x="2188800" y="573097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28" name="Rectangle 27"/>
          <p:cNvSpPr/>
          <p:nvPr>
            <p:custDataLst>
              <p:tags r:id="rId17"/>
            </p:custDataLst>
          </p:nvPr>
        </p:nvSpPr>
        <p:spPr bwMode="auto">
          <a:xfrm>
            <a:off x="2188800" y="582636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29" name="Rectangle 28"/>
          <p:cNvSpPr/>
          <p:nvPr>
            <p:custDataLst>
              <p:tags r:id="rId18"/>
            </p:custDataLst>
          </p:nvPr>
        </p:nvSpPr>
        <p:spPr bwMode="auto">
          <a:xfrm>
            <a:off x="2188800" y="5921737"/>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30" name="Rectangle 29"/>
          <p:cNvSpPr/>
          <p:nvPr>
            <p:custDataLst>
              <p:tags r:id="rId19"/>
            </p:custDataLst>
          </p:nvPr>
        </p:nvSpPr>
        <p:spPr bwMode="auto">
          <a:xfrm>
            <a:off x="2188800" y="539711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31" name="Rectangle 30"/>
          <p:cNvSpPr/>
          <p:nvPr>
            <p:custDataLst>
              <p:tags r:id="rId20"/>
            </p:custDataLst>
          </p:nvPr>
        </p:nvSpPr>
        <p:spPr bwMode="auto">
          <a:xfrm>
            <a:off x="2188800" y="558789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32" name="Rectangle 31"/>
          <p:cNvSpPr/>
          <p:nvPr>
            <p:custDataLst>
              <p:tags r:id="rId21"/>
            </p:custDataLst>
          </p:nvPr>
        </p:nvSpPr>
        <p:spPr bwMode="auto">
          <a:xfrm>
            <a:off x="2188800" y="568328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33" name="Rectangle 32"/>
          <p:cNvSpPr/>
          <p:nvPr>
            <p:custDataLst>
              <p:tags r:id="rId22"/>
            </p:custDataLst>
          </p:nvPr>
        </p:nvSpPr>
        <p:spPr bwMode="auto">
          <a:xfrm>
            <a:off x="2188800" y="577867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34" name="Rectangle 33"/>
          <p:cNvSpPr/>
          <p:nvPr>
            <p:custDataLst>
              <p:tags r:id="rId23"/>
            </p:custDataLst>
          </p:nvPr>
        </p:nvSpPr>
        <p:spPr bwMode="auto">
          <a:xfrm>
            <a:off x="2188800" y="587406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35" name="Rectangle 34"/>
          <p:cNvSpPr/>
          <p:nvPr>
            <p:custDataLst>
              <p:tags r:id="rId24"/>
            </p:custDataLst>
          </p:nvPr>
        </p:nvSpPr>
        <p:spPr bwMode="auto">
          <a:xfrm>
            <a:off x="2188800" y="477707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36" name="Rectangle 35"/>
          <p:cNvSpPr/>
          <p:nvPr>
            <p:custDataLst>
              <p:tags r:id="rId25"/>
            </p:custDataLst>
          </p:nvPr>
        </p:nvSpPr>
        <p:spPr bwMode="auto">
          <a:xfrm>
            <a:off x="2188800" y="482477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37" name="Rectangle 36"/>
          <p:cNvSpPr/>
          <p:nvPr>
            <p:custDataLst>
              <p:tags r:id="rId26"/>
            </p:custDataLst>
          </p:nvPr>
        </p:nvSpPr>
        <p:spPr bwMode="auto">
          <a:xfrm>
            <a:off x="2188800" y="496785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38" name="Rectangle 37"/>
          <p:cNvSpPr/>
          <p:nvPr>
            <p:custDataLst>
              <p:tags r:id="rId27"/>
            </p:custDataLst>
          </p:nvPr>
        </p:nvSpPr>
        <p:spPr bwMode="auto">
          <a:xfrm>
            <a:off x="2188800" y="511094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39" name="Rectangle 38"/>
          <p:cNvSpPr/>
          <p:nvPr>
            <p:custDataLst>
              <p:tags r:id="rId28"/>
            </p:custDataLst>
          </p:nvPr>
        </p:nvSpPr>
        <p:spPr bwMode="auto">
          <a:xfrm>
            <a:off x="2188800" y="525402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40" name="Rectangle 39"/>
          <p:cNvSpPr/>
          <p:nvPr>
            <p:custDataLst>
              <p:tags r:id="rId29"/>
            </p:custDataLst>
          </p:nvPr>
        </p:nvSpPr>
        <p:spPr bwMode="auto">
          <a:xfrm>
            <a:off x="2188800" y="487246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41" name="Rectangle 40"/>
          <p:cNvSpPr/>
          <p:nvPr>
            <p:custDataLst>
              <p:tags r:id="rId30"/>
            </p:custDataLst>
          </p:nvPr>
        </p:nvSpPr>
        <p:spPr bwMode="auto">
          <a:xfrm>
            <a:off x="2188800" y="501555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42" name="Rectangle 41"/>
          <p:cNvSpPr/>
          <p:nvPr>
            <p:custDataLst>
              <p:tags r:id="rId31"/>
            </p:custDataLst>
          </p:nvPr>
        </p:nvSpPr>
        <p:spPr bwMode="auto">
          <a:xfrm>
            <a:off x="2188800" y="515863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43" name="Rectangle 42"/>
          <p:cNvSpPr/>
          <p:nvPr>
            <p:custDataLst>
              <p:tags r:id="rId32"/>
            </p:custDataLst>
          </p:nvPr>
        </p:nvSpPr>
        <p:spPr bwMode="auto">
          <a:xfrm>
            <a:off x="2188800" y="530172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44" name="Rectangle 43"/>
          <p:cNvSpPr/>
          <p:nvPr>
            <p:custDataLst>
              <p:tags r:id="rId33"/>
            </p:custDataLst>
          </p:nvPr>
        </p:nvSpPr>
        <p:spPr bwMode="auto">
          <a:xfrm>
            <a:off x="2188800" y="549250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45" name="Rectangle 44"/>
          <p:cNvSpPr/>
          <p:nvPr>
            <p:custDataLst>
              <p:tags r:id="rId34"/>
            </p:custDataLst>
          </p:nvPr>
        </p:nvSpPr>
        <p:spPr bwMode="auto">
          <a:xfrm>
            <a:off x="2188800" y="315544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46" name="Rectangle 45"/>
          <p:cNvSpPr/>
          <p:nvPr>
            <p:custDataLst>
              <p:tags r:id="rId35"/>
            </p:custDataLst>
          </p:nvPr>
        </p:nvSpPr>
        <p:spPr bwMode="auto">
          <a:xfrm>
            <a:off x="2188800" y="344161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47" name="Rectangle 46"/>
          <p:cNvSpPr/>
          <p:nvPr>
            <p:custDataLst>
              <p:tags r:id="rId36"/>
            </p:custDataLst>
          </p:nvPr>
        </p:nvSpPr>
        <p:spPr bwMode="auto">
          <a:xfrm>
            <a:off x="2188800" y="372778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48" name="Rectangle 47"/>
          <p:cNvSpPr/>
          <p:nvPr>
            <p:custDataLst>
              <p:tags r:id="rId37"/>
            </p:custDataLst>
          </p:nvPr>
        </p:nvSpPr>
        <p:spPr bwMode="auto">
          <a:xfrm>
            <a:off x="2188800" y="401395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49" name="Rectangle 48"/>
          <p:cNvSpPr/>
          <p:nvPr>
            <p:custDataLst>
              <p:tags r:id="rId38"/>
            </p:custDataLst>
          </p:nvPr>
        </p:nvSpPr>
        <p:spPr bwMode="auto">
          <a:xfrm>
            <a:off x="2188800" y="434782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50" name="Rectangle 49"/>
          <p:cNvSpPr/>
          <p:nvPr>
            <p:custDataLst>
              <p:tags r:id="rId39"/>
            </p:custDataLst>
          </p:nvPr>
        </p:nvSpPr>
        <p:spPr bwMode="auto">
          <a:xfrm>
            <a:off x="2188800" y="420473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51" name="Rectangle 50"/>
          <p:cNvSpPr/>
          <p:nvPr>
            <p:custDataLst>
              <p:tags r:id="rId40"/>
            </p:custDataLst>
          </p:nvPr>
        </p:nvSpPr>
        <p:spPr bwMode="auto">
          <a:xfrm>
            <a:off x="2188800" y="444321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52" name="Rectangle 51"/>
          <p:cNvSpPr/>
          <p:nvPr>
            <p:custDataLst>
              <p:tags r:id="rId41"/>
            </p:custDataLst>
          </p:nvPr>
        </p:nvSpPr>
        <p:spPr bwMode="auto">
          <a:xfrm>
            <a:off x="2188800" y="453860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53" name="Rectangle 52"/>
          <p:cNvSpPr/>
          <p:nvPr>
            <p:custDataLst>
              <p:tags r:id="rId42"/>
            </p:custDataLst>
          </p:nvPr>
        </p:nvSpPr>
        <p:spPr bwMode="auto">
          <a:xfrm>
            <a:off x="2188800" y="463399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54" name="Rectangle 53"/>
          <p:cNvSpPr/>
          <p:nvPr>
            <p:custDataLst>
              <p:tags r:id="rId43"/>
            </p:custDataLst>
          </p:nvPr>
        </p:nvSpPr>
        <p:spPr bwMode="auto">
          <a:xfrm>
            <a:off x="2188800" y="472938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55" name="Rectangle 54"/>
          <p:cNvSpPr/>
          <p:nvPr>
            <p:custDataLst>
              <p:tags r:id="rId44"/>
            </p:custDataLst>
          </p:nvPr>
        </p:nvSpPr>
        <p:spPr bwMode="auto">
          <a:xfrm>
            <a:off x="2188800" y="410934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56" name="Rectangle 55"/>
          <p:cNvSpPr/>
          <p:nvPr>
            <p:custDataLst>
              <p:tags r:id="rId45"/>
            </p:custDataLst>
          </p:nvPr>
        </p:nvSpPr>
        <p:spPr bwMode="auto">
          <a:xfrm>
            <a:off x="2188800" y="439551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57" name="Rectangle 56"/>
          <p:cNvSpPr/>
          <p:nvPr>
            <p:custDataLst>
              <p:tags r:id="rId46"/>
            </p:custDataLst>
          </p:nvPr>
        </p:nvSpPr>
        <p:spPr bwMode="auto">
          <a:xfrm>
            <a:off x="2188800" y="449090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58" name="Rectangle 57"/>
          <p:cNvSpPr/>
          <p:nvPr>
            <p:custDataLst>
              <p:tags r:id="rId47"/>
            </p:custDataLst>
          </p:nvPr>
        </p:nvSpPr>
        <p:spPr bwMode="auto">
          <a:xfrm>
            <a:off x="2188800" y="458629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59" name="Rectangle 58"/>
          <p:cNvSpPr/>
          <p:nvPr>
            <p:custDataLst>
              <p:tags r:id="rId48"/>
            </p:custDataLst>
          </p:nvPr>
        </p:nvSpPr>
        <p:spPr bwMode="auto">
          <a:xfrm>
            <a:off x="2188800" y="468168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60" name="Rectangle 59"/>
          <p:cNvSpPr/>
          <p:nvPr>
            <p:custDataLst>
              <p:tags r:id="rId49"/>
            </p:custDataLst>
          </p:nvPr>
        </p:nvSpPr>
        <p:spPr bwMode="auto">
          <a:xfrm>
            <a:off x="2188800" y="425243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61" name="Rectangle 60"/>
          <p:cNvSpPr/>
          <p:nvPr>
            <p:custDataLst>
              <p:tags r:id="rId50"/>
            </p:custDataLst>
          </p:nvPr>
        </p:nvSpPr>
        <p:spPr bwMode="auto">
          <a:xfrm>
            <a:off x="2188800" y="296466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62" name="Rectangle 61"/>
          <p:cNvSpPr/>
          <p:nvPr>
            <p:custDataLst>
              <p:tags r:id="rId51"/>
            </p:custDataLst>
          </p:nvPr>
        </p:nvSpPr>
        <p:spPr bwMode="auto">
          <a:xfrm>
            <a:off x="2188800" y="325083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63" name="Rectangle 62"/>
          <p:cNvSpPr/>
          <p:nvPr>
            <p:custDataLst>
              <p:tags r:id="rId52"/>
            </p:custDataLst>
          </p:nvPr>
        </p:nvSpPr>
        <p:spPr bwMode="auto">
          <a:xfrm>
            <a:off x="2188800" y="353700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64" name="Rectangle 63"/>
          <p:cNvSpPr/>
          <p:nvPr>
            <p:custDataLst>
              <p:tags r:id="rId53"/>
            </p:custDataLst>
          </p:nvPr>
        </p:nvSpPr>
        <p:spPr bwMode="auto">
          <a:xfrm>
            <a:off x="2188800" y="382317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65" name="Rectangle 64"/>
          <p:cNvSpPr/>
          <p:nvPr>
            <p:custDataLst>
              <p:tags r:id="rId54"/>
            </p:custDataLst>
          </p:nvPr>
        </p:nvSpPr>
        <p:spPr bwMode="auto">
          <a:xfrm>
            <a:off x="2188800" y="306005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66" name="Rectangle 65"/>
          <p:cNvSpPr/>
          <p:nvPr>
            <p:custDataLst>
              <p:tags r:id="rId55"/>
            </p:custDataLst>
          </p:nvPr>
        </p:nvSpPr>
        <p:spPr bwMode="auto">
          <a:xfrm>
            <a:off x="2188800" y="334622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67" name="Rectangle 66"/>
          <p:cNvSpPr/>
          <p:nvPr>
            <p:custDataLst>
              <p:tags r:id="rId56"/>
            </p:custDataLst>
          </p:nvPr>
        </p:nvSpPr>
        <p:spPr bwMode="auto">
          <a:xfrm>
            <a:off x="2188800" y="363239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68" name="Rectangle 67"/>
          <p:cNvSpPr/>
          <p:nvPr>
            <p:custDataLst>
              <p:tags r:id="rId57"/>
            </p:custDataLst>
          </p:nvPr>
        </p:nvSpPr>
        <p:spPr bwMode="auto">
          <a:xfrm>
            <a:off x="2188800" y="391856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69" name="Rectangle 68"/>
          <p:cNvSpPr/>
          <p:nvPr>
            <p:custDataLst>
              <p:tags r:id="rId58"/>
            </p:custDataLst>
          </p:nvPr>
        </p:nvSpPr>
        <p:spPr bwMode="auto">
          <a:xfrm>
            <a:off x="2188800" y="430012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70" name="Rectangle 69"/>
          <p:cNvSpPr/>
          <p:nvPr>
            <p:custDataLst>
              <p:tags r:id="rId59"/>
            </p:custDataLst>
          </p:nvPr>
        </p:nvSpPr>
        <p:spPr bwMode="auto">
          <a:xfrm>
            <a:off x="2188800" y="253541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71" name="Rectangle 70"/>
          <p:cNvSpPr/>
          <p:nvPr>
            <p:custDataLst>
              <p:tags r:id="rId60"/>
            </p:custDataLst>
          </p:nvPr>
        </p:nvSpPr>
        <p:spPr bwMode="auto">
          <a:xfrm>
            <a:off x="2188800" y="267849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72" name="Rectangle 71"/>
          <p:cNvSpPr/>
          <p:nvPr>
            <p:custDataLst>
              <p:tags r:id="rId61"/>
            </p:custDataLst>
          </p:nvPr>
        </p:nvSpPr>
        <p:spPr bwMode="auto">
          <a:xfrm>
            <a:off x="2188800" y="282158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73" name="Rectangle 72"/>
          <p:cNvSpPr/>
          <p:nvPr>
            <p:custDataLst>
              <p:tags r:id="rId62"/>
            </p:custDataLst>
          </p:nvPr>
        </p:nvSpPr>
        <p:spPr bwMode="auto">
          <a:xfrm>
            <a:off x="2188800" y="301236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74" name="Rectangle 73"/>
          <p:cNvSpPr/>
          <p:nvPr>
            <p:custDataLst>
              <p:tags r:id="rId63"/>
            </p:custDataLst>
          </p:nvPr>
        </p:nvSpPr>
        <p:spPr bwMode="auto">
          <a:xfrm>
            <a:off x="2188800" y="339392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75" name="Rectangle 74"/>
          <p:cNvSpPr/>
          <p:nvPr>
            <p:custDataLst>
              <p:tags r:id="rId64"/>
            </p:custDataLst>
          </p:nvPr>
        </p:nvSpPr>
        <p:spPr bwMode="auto">
          <a:xfrm>
            <a:off x="2188800" y="320314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76" name="Rectangle 75"/>
          <p:cNvSpPr/>
          <p:nvPr>
            <p:custDataLst>
              <p:tags r:id="rId65"/>
            </p:custDataLst>
          </p:nvPr>
        </p:nvSpPr>
        <p:spPr bwMode="auto">
          <a:xfrm>
            <a:off x="2188800" y="358470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77" name="Rectangle 76"/>
          <p:cNvSpPr/>
          <p:nvPr>
            <p:custDataLst>
              <p:tags r:id="rId66"/>
            </p:custDataLst>
          </p:nvPr>
        </p:nvSpPr>
        <p:spPr bwMode="auto">
          <a:xfrm>
            <a:off x="2188800" y="377548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78" name="Rectangle 77"/>
          <p:cNvSpPr/>
          <p:nvPr>
            <p:custDataLst>
              <p:tags r:id="rId67"/>
            </p:custDataLst>
          </p:nvPr>
        </p:nvSpPr>
        <p:spPr bwMode="auto">
          <a:xfrm>
            <a:off x="2188800" y="396626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79" name="Rectangle 78"/>
          <p:cNvSpPr/>
          <p:nvPr>
            <p:custDataLst>
              <p:tags r:id="rId68"/>
            </p:custDataLst>
          </p:nvPr>
        </p:nvSpPr>
        <p:spPr bwMode="auto">
          <a:xfrm>
            <a:off x="2188800" y="415704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80" name="Rectangle 79"/>
          <p:cNvSpPr/>
          <p:nvPr>
            <p:custDataLst>
              <p:tags r:id="rId69"/>
            </p:custDataLst>
          </p:nvPr>
        </p:nvSpPr>
        <p:spPr bwMode="auto">
          <a:xfrm>
            <a:off x="2188800" y="310775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84" name="Rectangle 83"/>
          <p:cNvSpPr/>
          <p:nvPr>
            <p:custDataLst>
              <p:tags r:id="rId70"/>
            </p:custDataLst>
          </p:nvPr>
        </p:nvSpPr>
        <p:spPr bwMode="auto">
          <a:xfrm>
            <a:off x="2188800" y="348931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85" name="Rectangle 84"/>
          <p:cNvSpPr/>
          <p:nvPr>
            <p:custDataLst>
              <p:tags r:id="rId71"/>
            </p:custDataLst>
          </p:nvPr>
        </p:nvSpPr>
        <p:spPr bwMode="auto">
          <a:xfrm>
            <a:off x="2188800" y="368009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86" name="Rectangle 85"/>
          <p:cNvSpPr/>
          <p:nvPr>
            <p:custDataLst>
              <p:tags r:id="rId72"/>
            </p:custDataLst>
          </p:nvPr>
        </p:nvSpPr>
        <p:spPr bwMode="auto">
          <a:xfrm>
            <a:off x="2188800" y="387087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87" name="Rectangle 86"/>
          <p:cNvSpPr/>
          <p:nvPr>
            <p:custDataLst>
              <p:tags r:id="rId73"/>
            </p:custDataLst>
          </p:nvPr>
        </p:nvSpPr>
        <p:spPr bwMode="auto">
          <a:xfrm>
            <a:off x="2188800" y="406165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88" name="Rectangle 87"/>
          <p:cNvSpPr/>
          <p:nvPr>
            <p:custDataLst>
              <p:tags r:id="rId74"/>
            </p:custDataLst>
          </p:nvPr>
        </p:nvSpPr>
        <p:spPr bwMode="auto">
          <a:xfrm>
            <a:off x="2188800" y="239232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89" name="Rectangle 88"/>
          <p:cNvSpPr/>
          <p:nvPr>
            <p:custDataLst>
              <p:tags r:id="rId75"/>
            </p:custDataLst>
          </p:nvPr>
        </p:nvSpPr>
        <p:spPr bwMode="auto">
          <a:xfrm>
            <a:off x="2188800" y="244002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90" name="Rectangle 89"/>
          <p:cNvSpPr/>
          <p:nvPr>
            <p:custDataLst>
              <p:tags r:id="rId76"/>
            </p:custDataLst>
          </p:nvPr>
        </p:nvSpPr>
        <p:spPr bwMode="auto">
          <a:xfrm>
            <a:off x="2188800" y="258310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91" name="Rectangle 90"/>
          <p:cNvSpPr/>
          <p:nvPr>
            <p:custDataLst>
              <p:tags r:id="rId77"/>
            </p:custDataLst>
          </p:nvPr>
        </p:nvSpPr>
        <p:spPr bwMode="auto">
          <a:xfrm>
            <a:off x="2188800" y="272619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92" name="Rectangle 91"/>
          <p:cNvSpPr/>
          <p:nvPr>
            <p:custDataLst>
              <p:tags r:id="rId78"/>
            </p:custDataLst>
          </p:nvPr>
        </p:nvSpPr>
        <p:spPr bwMode="auto">
          <a:xfrm>
            <a:off x="2188800" y="286927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93" name="Rectangle 92"/>
          <p:cNvSpPr/>
          <p:nvPr>
            <p:custDataLst>
              <p:tags r:id="rId79"/>
            </p:custDataLst>
          </p:nvPr>
        </p:nvSpPr>
        <p:spPr bwMode="auto">
          <a:xfrm>
            <a:off x="2188800" y="248771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94" name="Rectangle 93"/>
          <p:cNvSpPr/>
          <p:nvPr>
            <p:custDataLst>
              <p:tags r:id="rId80"/>
            </p:custDataLst>
          </p:nvPr>
        </p:nvSpPr>
        <p:spPr bwMode="auto">
          <a:xfrm>
            <a:off x="2188800" y="263080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95" name="Rectangle 94"/>
          <p:cNvSpPr/>
          <p:nvPr>
            <p:custDataLst>
              <p:tags r:id="rId81"/>
            </p:custDataLst>
          </p:nvPr>
        </p:nvSpPr>
        <p:spPr bwMode="auto">
          <a:xfrm>
            <a:off x="2188800" y="277388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96" name="Rectangle 95"/>
          <p:cNvSpPr/>
          <p:nvPr>
            <p:custDataLst>
              <p:tags r:id="rId82"/>
            </p:custDataLst>
          </p:nvPr>
        </p:nvSpPr>
        <p:spPr bwMode="auto">
          <a:xfrm>
            <a:off x="2188800" y="291697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97" name="Rectangle 96"/>
          <p:cNvSpPr/>
          <p:nvPr>
            <p:custDataLst>
              <p:tags r:id="rId83"/>
            </p:custDataLst>
          </p:nvPr>
        </p:nvSpPr>
        <p:spPr bwMode="auto">
          <a:xfrm>
            <a:off x="2188800" y="329853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98" name="Rectangle 97"/>
          <p:cNvSpPr/>
          <p:nvPr>
            <p:custDataLst>
              <p:tags r:id="rId84"/>
            </p:custDataLst>
          </p:nvPr>
        </p:nvSpPr>
        <p:spPr bwMode="auto">
          <a:xfrm>
            <a:off x="2188800" y="134303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99" name="Rectangle 98"/>
          <p:cNvSpPr/>
          <p:nvPr>
            <p:custDataLst>
              <p:tags r:id="rId85"/>
            </p:custDataLst>
          </p:nvPr>
        </p:nvSpPr>
        <p:spPr bwMode="auto">
          <a:xfrm>
            <a:off x="2188800" y="148612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00" name="Rectangle 99"/>
          <p:cNvSpPr/>
          <p:nvPr>
            <p:custDataLst>
              <p:tags r:id="rId86"/>
            </p:custDataLst>
          </p:nvPr>
        </p:nvSpPr>
        <p:spPr bwMode="auto">
          <a:xfrm>
            <a:off x="2188800" y="162920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01" name="Rectangle 100"/>
          <p:cNvSpPr/>
          <p:nvPr>
            <p:custDataLst>
              <p:tags r:id="rId87"/>
            </p:custDataLst>
          </p:nvPr>
        </p:nvSpPr>
        <p:spPr bwMode="auto">
          <a:xfrm>
            <a:off x="2188800" y="177229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02" name="Rectangle 101"/>
          <p:cNvSpPr/>
          <p:nvPr>
            <p:custDataLst>
              <p:tags r:id="rId88"/>
            </p:custDataLst>
          </p:nvPr>
        </p:nvSpPr>
        <p:spPr bwMode="auto">
          <a:xfrm>
            <a:off x="2188800" y="196307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03" name="Rectangle 102"/>
          <p:cNvSpPr/>
          <p:nvPr>
            <p:custDataLst>
              <p:tags r:id="rId89"/>
            </p:custDataLst>
          </p:nvPr>
        </p:nvSpPr>
        <p:spPr bwMode="auto">
          <a:xfrm>
            <a:off x="2188800" y="186768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04" name="Rectangle 103"/>
          <p:cNvSpPr/>
          <p:nvPr>
            <p:custDataLst>
              <p:tags r:id="rId90"/>
            </p:custDataLst>
          </p:nvPr>
        </p:nvSpPr>
        <p:spPr bwMode="auto">
          <a:xfrm>
            <a:off x="2188800" y="205846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05" name="Rectangle 104"/>
          <p:cNvSpPr/>
          <p:nvPr>
            <p:custDataLst>
              <p:tags r:id="rId91"/>
            </p:custDataLst>
          </p:nvPr>
        </p:nvSpPr>
        <p:spPr bwMode="auto">
          <a:xfrm>
            <a:off x="2188800" y="215385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06" name="Rectangle 105"/>
          <p:cNvSpPr/>
          <p:nvPr>
            <p:custDataLst>
              <p:tags r:id="rId92"/>
            </p:custDataLst>
          </p:nvPr>
        </p:nvSpPr>
        <p:spPr bwMode="auto">
          <a:xfrm>
            <a:off x="2188800" y="224924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07" name="Rectangle 106"/>
          <p:cNvSpPr/>
          <p:nvPr>
            <p:custDataLst>
              <p:tags r:id="rId93"/>
            </p:custDataLst>
          </p:nvPr>
        </p:nvSpPr>
        <p:spPr bwMode="auto">
          <a:xfrm>
            <a:off x="2188800" y="234463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08" name="Rectangle 107"/>
          <p:cNvSpPr/>
          <p:nvPr>
            <p:custDataLst>
              <p:tags r:id="rId94"/>
            </p:custDataLst>
          </p:nvPr>
        </p:nvSpPr>
        <p:spPr bwMode="auto">
          <a:xfrm>
            <a:off x="2188800" y="181998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09" name="Rectangle 108"/>
          <p:cNvSpPr/>
          <p:nvPr>
            <p:custDataLst>
              <p:tags r:id="rId95"/>
            </p:custDataLst>
          </p:nvPr>
        </p:nvSpPr>
        <p:spPr bwMode="auto">
          <a:xfrm>
            <a:off x="2188800" y="201076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10" name="Rectangle 109"/>
          <p:cNvSpPr/>
          <p:nvPr>
            <p:custDataLst>
              <p:tags r:id="rId96"/>
            </p:custDataLst>
          </p:nvPr>
        </p:nvSpPr>
        <p:spPr bwMode="auto">
          <a:xfrm>
            <a:off x="2188800" y="210615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11" name="Rectangle 110"/>
          <p:cNvSpPr/>
          <p:nvPr>
            <p:custDataLst>
              <p:tags r:id="rId97"/>
            </p:custDataLst>
          </p:nvPr>
        </p:nvSpPr>
        <p:spPr bwMode="auto">
          <a:xfrm>
            <a:off x="2188800" y="220154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12" name="Rectangle 111"/>
          <p:cNvSpPr/>
          <p:nvPr>
            <p:custDataLst>
              <p:tags r:id="rId98"/>
            </p:custDataLst>
          </p:nvPr>
        </p:nvSpPr>
        <p:spPr bwMode="auto">
          <a:xfrm>
            <a:off x="2188800" y="229693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13" name="Rectangle 112"/>
          <p:cNvSpPr/>
          <p:nvPr>
            <p:custDataLst>
              <p:tags r:id="rId99"/>
            </p:custDataLst>
          </p:nvPr>
        </p:nvSpPr>
        <p:spPr bwMode="auto">
          <a:xfrm>
            <a:off x="2188800" y="119995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14" name="Rectangle 113"/>
          <p:cNvSpPr/>
          <p:nvPr>
            <p:custDataLst>
              <p:tags r:id="rId100"/>
            </p:custDataLst>
          </p:nvPr>
        </p:nvSpPr>
        <p:spPr bwMode="auto">
          <a:xfrm>
            <a:off x="2188800" y="124764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15" name="Rectangle 114"/>
          <p:cNvSpPr/>
          <p:nvPr>
            <p:custDataLst>
              <p:tags r:id="rId101"/>
            </p:custDataLst>
          </p:nvPr>
        </p:nvSpPr>
        <p:spPr bwMode="auto">
          <a:xfrm>
            <a:off x="2188800" y="139073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16" name="Rectangle 115"/>
          <p:cNvSpPr/>
          <p:nvPr>
            <p:custDataLst>
              <p:tags r:id="rId102"/>
            </p:custDataLst>
          </p:nvPr>
        </p:nvSpPr>
        <p:spPr bwMode="auto">
          <a:xfrm>
            <a:off x="2188800" y="153381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17" name="Rectangle 116"/>
          <p:cNvSpPr/>
          <p:nvPr>
            <p:custDataLst>
              <p:tags r:id="rId103"/>
            </p:custDataLst>
          </p:nvPr>
        </p:nvSpPr>
        <p:spPr bwMode="auto">
          <a:xfrm>
            <a:off x="2188800" y="167690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18" name="Rectangle 117"/>
          <p:cNvSpPr/>
          <p:nvPr>
            <p:custDataLst>
              <p:tags r:id="rId104"/>
            </p:custDataLst>
          </p:nvPr>
        </p:nvSpPr>
        <p:spPr bwMode="auto">
          <a:xfrm>
            <a:off x="2188800" y="129534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19" name="Rectangle 118"/>
          <p:cNvSpPr/>
          <p:nvPr>
            <p:custDataLst>
              <p:tags r:id="rId105"/>
            </p:custDataLst>
          </p:nvPr>
        </p:nvSpPr>
        <p:spPr bwMode="auto">
          <a:xfrm>
            <a:off x="2188800" y="143842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20" name="Rectangle 119"/>
          <p:cNvSpPr/>
          <p:nvPr>
            <p:custDataLst>
              <p:tags r:id="rId106"/>
            </p:custDataLst>
          </p:nvPr>
        </p:nvSpPr>
        <p:spPr bwMode="auto">
          <a:xfrm>
            <a:off x="2188800" y="1581511"/>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21" name="Rectangle 120"/>
          <p:cNvSpPr/>
          <p:nvPr>
            <p:custDataLst>
              <p:tags r:id="rId107"/>
            </p:custDataLst>
          </p:nvPr>
        </p:nvSpPr>
        <p:spPr bwMode="auto">
          <a:xfrm>
            <a:off x="2188800" y="172459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22" name="Rectangle 121"/>
          <p:cNvSpPr/>
          <p:nvPr>
            <p:custDataLst>
              <p:tags r:id="rId108"/>
            </p:custDataLst>
          </p:nvPr>
        </p:nvSpPr>
        <p:spPr bwMode="auto">
          <a:xfrm>
            <a:off x="2188800" y="1915376"/>
            <a:ext cx="360000" cy="43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1800" b="1" i="0" u="none" strike="noStrike" cap="none" normalizeH="0" baseline="0" dirty="0" smtClean="0">
              <a:ln>
                <a:noFill/>
              </a:ln>
              <a:solidFill>
                <a:schemeClr val="tx1"/>
              </a:solidFill>
              <a:effectLst/>
            </a:endParaRPr>
          </a:p>
        </p:txBody>
      </p:sp>
      <p:sp>
        <p:nvSpPr>
          <p:cNvPr id="11" name="TextBox 10"/>
          <p:cNvSpPr txBox="1"/>
          <p:nvPr>
            <p:custDataLst>
              <p:tags r:id="rId109"/>
            </p:custDataLst>
          </p:nvPr>
        </p:nvSpPr>
        <p:spPr>
          <a:xfrm rot="5400000">
            <a:off x="676285" y="2219315"/>
            <a:ext cx="1313180" cy="1446550"/>
          </a:xfrm>
          <a:prstGeom prst="rect">
            <a:avLst/>
          </a:prstGeom>
          <a:noFill/>
        </p:spPr>
        <p:txBody>
          <a:bodyPr wrap="none" rtlCol="0">
            <a:spAutoFit/>
          </a:bodyPr>
          <a:lstStyle/>
          <a:p>
            <a:r>
              <a:rPr lang="en-CA" sz="8800" dirty="0" smtClean="0">
                <a:latin typeface="+mn-lt"/>
              </a:rPr>
              <a:t>…</a:t>
            </a:r>
          </a:p>
        </p:txBody>
      </p:sp>
      <p:sp>
        <p:nvSpPr>
          <p:cNvPr id="123" name="TextBox 122"/>
          <p:cNvSpPr txBox="1"/>
          <p:nvPr>
            <p:custDataLst>
              <p:tags r:id="rId110"/>
            </p:custDataLst>
          </p:nvPr>
        </p:nvSpPr>
        <p:spPr>
          <a:xfrm rot="5400000">
            <a:off x="676285" y="4106535"/>
            <a:ext cx="1313180" cy="1446550"/>
          </a:xfrm>
          <a:prstGeom prst="rect">
            <a:avLst/>
          </a:prstGeom>
          <a:noFill/>
        </p:spPr>
        <p:txBody>
          <a:bodyPr wrap="none" rtlCol="0">
            <a:spAutoFit/>
          </a:bodyPr>
          <a:lstStyle/>
          <a:p>
            <a:r>
              <a:rPr lang="en-CA" sz="8800" dirty="0" smtClean="0">
                <a:latin typeface="+mn-lt"/>
              </a:rPr>
              <a:t>…</a:t>
            </a:r>
          </a:p>
        </p:txBody>
      </p:sp>
      <p:cxnSp>
        <p:nvCxnSpPr>
          <p:cNvPr id="124" name="Straight Arrow Connector 123"/>
          <p:cNvCxnSpPr>
            <a:stCxn id="6" idx="3"/>
            <a:endCxn id="47" idx="1"/>
          </p:cNvCxnSpPr>
          <p:nvPr>
            <p:custDataLst>
              <p:tags r:id="rId111"/>
            </p:custDataLst>
          </p:nvPr>
        </p:nvCxnSpPr>
        <p:spPr bwMode="auto">
          <a:xfrm flipV="1">
            <a:off x="664800" y="3749386"/>
            <a:ext cx="1524000" cy="4690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22517169"/>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dirty="0" smtClean="0"/>
              <a:t>KP Duty: Peeling Potatoes, </a:t>
            </a:r>
            <a:br>
              <a:rPr lang="en-CA" dirty="0" smtClean="0"/>
            </a:br>
            <a:r>
              <a:rPr lang="en-CA" dirty="0" smtClean="0">
                <a:solidFill>
                  <a:srgbClr val="3333CC"/>
                </a:solidFill>
              </a:rPr>
              <a:t>Parallelism Remainder</a:t>
            </a:r>
            <a:endParaRPr lang="en-CA" dirty="0">
              <a:solidFill>
                <a:srgbClr val="3333CC"/>
              </a:solidFill>
            </a:endParaRPr>
          </a:p>
        </p:txBody>
      </p:sp>
      <p:sp>
        <p:nvSpPr>
          <p:cNvPr id="3" name="Content Placeholder 2"/>
          <p:cNvSpPr>
            <a:spLocks noGrp="1"/>
          </p:cNvSpPr>
          <p:nvPr>
            <p:ph idx="1"/>
            <p:custDataLst>
              <p:tags r:id="rId2"/>
            </p:custDataLst>
          </p:nvPr>
        </p:nvSpPr>
        <p:spPr/>
        <p:txBody>
          <a:bodyPr/>
          <a:lstStyle/>
          <a:p>
            <a:pPr marL="0" indent="0">
              <a:buNone/>
            </a:pPr>
            <a:r>
              <a:rPr lang="en-CA" dirty="0" smtClean="0"/>
              <a:t>How long does it take a person to peel one potato? </a:t>
            </a:r>
            <a:r>
              <a:rPr lang="en-CA" dirty="0" smtClean="0">
                <a:solidFill>
                  <a:srgbClr val="D60093"/>
                </a:solidFill>
              </a:rPr>
              <a:t>Say: 15s</a:t>
            </a:r>
          </a:p>
          <a:p>
            <a:pPr marL="0" indent="0">
              <a:buNone/>
            </a:pPr>
            <a:r>
              <a:rPr lang="en-CA" dirty="0" smtClean="0"/>
              <a:t>How long does it take a person to peel 10,000 potatoes?	</a:t>
            </a:r>
            <a:br>
              <a:rPr lang="en-CA" dirty="0" smtClean="0"/>
            </a:br>
            <a:r>
              <a:rPr lang="en-CA" dirty="0" smtClean="0">
                <a:solidFill>
                  <a:srgbClr val="D60093"/>
                </a:solidFill>
              </a:rPr>
              <a:t>~2500 min = ~42hrs = ~one week full-time.</a:t>
            </a:r>
          </a:p>
          <a:p>
            <a:pPr marL="0" indent="0">
              <a:buNone/>
            </a:pPr>
            <a:endParaRPr lang="en-CA" dirty="0" smtClean="0"/>
          </a:p>
          <a:p>
            <a:pPr marL="0" indent="0">
              <a:buNone/>
            </a:pPr>
            <a:r>
              <a:rPr lang="en-CA" dirty="0" smtClean="0"/>
              <a:t>How long would it take 100 people with 100 potato peelers to peel 10,000 potatoes?</a:t>
            </a:r>
          </a:p>
        </p:txBody>
      </p:sp>
      <p:sp>
        <p:nvSpPr>
          <p:cNvPr id="4" name="Slide Number Placeholder 3"/>
          <p:cNvSpPr>
            <a:spLocks noGrp="1"/>
          </p:cNvSpPr>
          <p:nvPr>
            <p:ph type="sldNum" sz="quarter" idx="11"/>
            <p:custDataLst>
              <p:tags r:id="rId3"/>
            </p:custDataLst>
          </p:nvPr>
        </p:nvSpPr>
        <p:spPr/>
        <p:txBody>
          <a:bodyPr/>
          <a:lstStyle/>
          <a:p>
            <a:fld id="{3B048AC8-D41E-4C7B-8EE3-A52489AA1F05}" type="slidenum">
              <a:rPr lang="en-US" smtClean="0"/>
              <a:pPr/>
              <a:t>55</a:t>
            </a:fld>
            <a:endParaRPr lang="en-US"/>
          </a:p>
        </p:txBody>
      </p:sp>
      <p:sp>
        <p:nvSpPr>
          <p:cNvPr id="5" name="Footer Placeholder 4"/>
          <p:cNvSpPr>
            <a:spLocks noGrp="1"/>
          </p:cNvSpPr>
          <p:nvPr>
            <p:ph type="ftr" sz="quarter" idx="12"/>
            <p:custDataLst>
              <p:tags r:id="rId4"/>
            </p:custDataLst>
          </p:nvPr>
        </p:nvSpPr>
        <p:spPr/>
        <p:txBody>
          <a:bodyPr/>
          <a:lstStyle/>
          <a:p>
            <a:r>
              <a:rPr lang="en-US" smtClean="0"/>
              <a:t>Sophomoric Parallelism and Concurrency, Lecture 1</a:t>
            </a:r>
            <a:endParaRPr lang="en-US" dirty="0"/>
          </a:p>
        </p:txBody>
      </p:sp>
      <p:pic>
        <p:nvPicPr>
          <p:cNvPr id="4100" name="Picture 4" descr="C:\Users\wolf\AppData\Local\Microsoft\Windows\Temporary Internet Files\Content.IE5\5N0XI505\MC900331282[1].wmf"/>
          <p:cNvPicPr>
            <a:picLocks noChangeAspect="1" noChangeArrowheads="1"/>
          </p:cNvPicPr>
          <p:nvPr>
            <p:custDataLst>
              <p:tags r:id="rId5"/>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6324600" y="3572672"/>
            <a:ext cx="1795604" cy="142441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7"/>
          <p:cNvGrpSpPr>
            <a:grpSpLocks noChangeAspect="1"/>
          </p:cNvGrpSpPr>
          <p:nvPr>
            <p:custDataLst>
              <p:tags r:id="rId6"/>
            </p:custDataLst>
          </p:nvPr>
        </p:nvGrpSpPr>
        <p:grpSpPr bwMode="auto">
          <a:xfrm>
            <a:off x="6894375" y="4141421"/>
            <a:ext cx="1601788" cy="1711325"/>
            <a:chOff x="2975" y="2832"/>
            <a:chExt cx="1009" cy="1078"/>
          </a:xfrm>
        </p:grpSpPr>
        <p:sp>
          <p:nvSpPr>
            <p:cNvPr id="7" name="AutoShape 6"/>
            <p:cNvSpPr>
              <a:spLocks noChangeAspect="1" noChangeArrowheads="1" noTextEdit="1"/>
            </p:cNvSpPr>
            <p:nvPr>
              <p:custDataLst>
                <p:tags r:id="rId7"/>
              </p:custDataLst>
            </p:nvPr>
          </p:nvSpPr>
          <p:spPr bwMode="auto">
            <a:xfrm>
              <a:off x="2975" y="2832"/>
              <a:ext cx="1009"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16"/>
            <p:cNvSpPr>
              <a:spLocks/>
            </p:cNvSpPr>
            <p:nvPr>
              <p:custDataLst>
                <p:tags r:id="rId8"/>
              </p:custDataLst>
            </p:nvPr>
          </p:nvSpPr>
          <p:spPr bwMode="auto">
            <a:xfrm>
              <a:off x="3144" y="3009"/>
              <a:ext cx="836" cy="795"/>
            </a:xfrm>
            <a:custGeom>
              <a:avLst/>
              <a:gdLst>
                <a:gd name="T0" fmla="*/ 979 w 1671"/>
                <a:gd name="T1" fmla="*/ 649 h 1589"/>
                <a:gd name="T2" fmla="*/ 944 w 1671"/>
                <a:gd name="T3" fmla="*/ 729 h 1589"/>
                <a:gd name="T4" fmla="*/ 929 w 1671"/>
                <a:gd name="T5" fmla="*/ 797 h 1589"/>
                <a:gd name="T6" fmla="*/ 834 w 1671"/>
                <a:gd name="T7" fmla="*/ 923 h 1589"/>
                <a:gd name="T8" fmla="*/ 729 w 1671"/>
                <a:gd name="T9" fmla="*/ 1049 h 1589"/>
                <a:gd name="T10" fmla="*/ 606 w 1671"/>
                <a:gd name="T11" fmla="*/ 1203 h 1589"/>
                <a:gd name="T12" fmla="*/ 464 w 1671"/>
                <a:gd name="T13" fmla="*/ 1384 h 1589"/>
                <a:gd name="T14" fmla="*/ 310 w 1671"/>
                <a:gd name="T15" fmla="*/ 1555 h 1589"/>
                <a:gd name="T16" fmla="*/ 235 w 1671"/>
                <a:gd name="T17" fmla="*/ 1589 h 1589"/>
                <a:gd name="T18" fmla="*/ 150 w 1671"/>
                <a:gd name="T19" fmla="*/ 1574 h 1589"/>
                <a:gd name="T20" fmla="*/ 38 w 1671"/>
                <a:gd name="T21" fmla="*/ 1496 h 1589"/>
                <a:gd name="T22" fmla="*/ 2 w 1671"/>
                <a:gd name="T23" fmla="*/ 1405 h 1589"/>
                <a:gd name="T24" fmla="*/ 24 w 1671"/>
                <a:gd name="T25" fmla="*/ 1317 h 1589"/>
                <a:gd name="T26" fmla="*/ 243 w 1671"/>
                <a:gd name="T27" fmla="*/ 1020 h 1589"/>
                <a:gd name="T28" fmla="*/ 485 w 1671"/>
                <a:gd name="T29" fmla="*/ 724 h 1589"/>
                <a:gd name="T30" fmla="*/ 681 w 1671"/>
                <a:gd name="T31" fmla="*/ 551 h 1589"/>
                <a:gd name="T32" fmla="*/ 729 w 1671"/>
                <a:gd name="T33" fmla="*/ 549 h 1589"/>
                <a:gd name="T34" fmla="*/ 847 w 1671"/>
                <a:gd name="T35" fmla="*/ 409 h 1589"/>
                <a:gd name="T36" fmla="*/ 968 w 1671"/>
                <a:gd name="T37" fmla="*/ 266 h 1589"/>
                <a:gd name="T38" fmla="*/ 1032 w 1671"/>
                <a:gd name="T39" fmla="*/ 349 h 1589"/>
                <a:gd name="T40" fmla="*/ 911 w 1671"/>
                <a:gd name="T41" fmla="*/ 501 h 1589"/>
                <a:gd name="T42" fmla="*/ 894 w 1671"/>
                <a:gd name="T43" fmla="*/ 558 h 1589"/>
                <a:gd name="T44" fmla="*/ 959 w 1671"/>
                <a:gd name="T45" fmla="*/ 512 h 1589"/>
                <a:gd name="T46" fmla="*/ 988 w 1671"/>
                <a:gd name="T47" fmla="*/ 450 h 1589"/>
                <a:gd name="T48" fmla="*/ 1013 w 1671"/>
                <a:gd name="T49" fmla="*/ 384 h 1589"/>
                <a:gd name="T50" fmla="*/ 1069 w 1671"/>
                <a:gd name="T51" fmla="*/ 334 h 1589"/>
                <a:gd name="T52" fmla="*/ 1124 w 1671"/>
                <a:gd name="T53" fmla="*/ 305 h 1589"/>
                <a:gd name="T54" fmla="*/ 1203 w 1671"/>
                <a:gd name="T55" fmla="*/ 206 h 1589"/>
                <a:gd name="T56" fmla="*/ 1160 w 1671"/>
                <a:gd name="T57" fmla="*/ 200 h 1589"/>
                <a:gd name="T58" fmla="*/ 1053 w 1671"/>
                <a:gd name="T59" fmla="*/ 323 h 1589"/>
                <a:gd name="T60" fmla="*/ 1107 w 1671"/>
                <a:gd name="T61" fmla="*/ 121 h 1589"/>
                <a:gd name="T62" fmla="*/ 1159 w 1671"/>
                <a:gd name="T63" fmla="*/ 87 h 1589"/>
                <a:gd name="T64" fmla="*/ 1197 w 1671"/>
                <a:gd name="T65" fmla="*/ 64 h 1589"/>
                <a:gd name="T66" fmla="*/ 1248 w 1671"/>
                <a:gd name="T67" fmla="*/ 42 h 1589"/>
                <a:gd name="T68" fmla="*/ 1296 w 1671"/>
                <a:gd name="T69" fmla="*/ 29 h 1589"/>
                <a:gd name="T70" fmla="*/ 1324 w 1671"/>
                <a:gd name="T71" fmla="*/ 15 h 1589"/>
                <a:gd name="T72" fmla="*/ 1351 w 1671"/>
                <a:gd name="T73" fmla="*/ 30 h 1589"/>
                <a:gd name="T74" fmla="*/ 1313 w 1671"/>
                <a:gd name="T75" fmla="*/ 231 h 1589"/>
                <a:gd name="T76" fmla="*/ 1367 w 1671"/>
                <a:gd name="T77" fmla="*/ 263 h 1589"/>
                <a:gd name="T78" fmla="*/ 1449 w 1671"/>
                <a:gd name="T79" fmla="*/ 288 h 1589"/>
                <a:gd name="T80" fmla="*/ 1495 w 1671"/>
                <a:gd name="T81" fmla="*/ 316 h 1589"/>
                <a:gd name="T82" fmla="*/ 1609 w 1671"/>
                <a:gd name="T83" fmla="*/ 305 h 1589"/>
                <a:gd name="T84" fmla="*/ 1667 w 1671"/>
                <a:gd name="T85" fmla="*/ 339 h 1589"/>
                <a:gd name="T86" fmla="*/ 1632 w 1671"/>
                <a:gd name="T87" fmla="*/ 392 h 1589"/>
                <a:gd name="T88" fmla="*/ 1563 w 1671"/>
                <a:gd name="T89" fmla="*/ 412 h 1589"/>
                <a:gd name="T90" fmla="*/ 1561 w 1671"/>
                <a:gd name="T91" fmla="*/ 564 h 1589"/>
                <a:gd name="T92" fmla="*/ 1519 w 1671"/>
                <a:gd name="T93" fmla="*/ 626 h 1589"/>
                <a:gd name="T94" fmla="*/ 1488 w 1671"/>
                <a:gd name="T95" fmla="*/ 654 h 1589"/>
                <a:gd name="T96" fmla="*/ 1458 w 1671"/>
                <a:gd name="T97" fmla="*/ 667 h 1589"/>
                <a:gd name="T98" fmla="*/ 1434 w 1671"/>
                <a:gd name="T99" fmla="*/ 581 h 1589"/>
                <a:gd name="T100" fmla="*/ 1465 w 1671"/>
                <a:gd name="T101" fmla="*/ 500 h 1589"/>
                <a:gd name="T102" fmla="*/ 1431 w 1671"/>
                <a:gd name="T103" fmla="*/ 486 h 1589"/>
                <a:gd name="T104" fmla="*/ 1398 w 1671"/>
                <a:gd name="T105" fmla="*/ 559 h 1589"/>
                <a:gd name="T106" fmla="*/ 1431 w 1671"/>
                <a:gd name="T107" fmla="*/ 584 h 1589"/>
                <a:gd name="T108" fmla="*/ 1382 w 1671"/>
                <a:gd name="T109" fmla="*/ 668 h 1589"/>
                <a:gd name="T110" fmla="*/ 1316 w 1671"/>
                <a:gd name="T111" fmla="*/ 615 h 1589"/>
                <a:gd name="T112" fmla="*/ 1289 w 1671"/>
                <a:gd name="T113" fmla="*/ 511 h 1589"/>
                <a:gd name="T114" fmla="*/ 1310 w 1671"/>
                <a:gd name="T115" fmla="*/ 443 h 1589"/>
                <a:gd name="T116" fmla="*/ 1337 w 1671"/>
                <a:gd name="T117" fmla="*/ 383 h 1589"/>
                <a:gd name="T118" fmla="*/ 1223 w 1671"/>
                <a:gd name="T119" fmla="*/ 389 h 1589"/>
                <a:gd name="T120" fmla="*/ 1160 w 1671"/>
                <a:gd name="T121" fmla="*/ 422 h 1589"/>
                <a:gd name="T122" fmla="*/ 1068 w 1671"/>
                <a:gd name="T123" fmla="*/ 536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1" h="1589">
                  <a:moveTo>
                    <a:pt x="1053" y="556"/>
                  </a:moveTo>
                  <a:lnTo>
                    <a:pt x="1038" y="574"/>
                  </a:lnTo>
                  <a:lnTo>
                    <a:pt x="1023" y="593"/>
                  </a:lnTo>
                  <a:lnTo>
                    <a:pt x="1009" y="611"/>
                  </a:lnTo>
                  <a:lnTo>
                    <a:pt x="994" y="630"/>
                  </a:lnTo>
                  <a:lnTo>
                    <a:pt x="979" y="649"/>
                  </a:lnTo>
                  <a:lnTo>
                    <a:pt x="964" y="668"/>
                  </a:lnTo>
                  <a:lnTo>
                    <a:pt x="949" y="686"/>
                  </a:lnTo>
                  <a:lnTo>
                    <a:pt x="934" y="705"/>
                  </a:lnTo>
                  <a:lnTo>
                    <a:pt x="936" y="711"/>
                  </a:lnTo>
                  <a:lnTo>
                    <a:pt x="940" y="718"/>
                  </a:lnTo>
                  <a:lnTo>
                    <a:pt x="944" y="729"/>
                  </a:lnTo>
                  <a:lnTo>
                    <a:pt x="948" y="740"/>
                  </a:lnTo>
                  <a:lnTo>
                    <a:pt x="947" y="748"/>
                  </a:lnTo>
                  <a:lnTo>
                    <a:pt x="946" y="756"/>
                  </a:lnTo>
                  <a:lnTo>
                    <a:pt x="945" y="766"/>
                  </a:lnTo>
                  <a:lnTo>
                    <a:pt x="944" y="775"/>
                  </a:lnTo>
                  <a:lnTo>
                    <a:pt x="929" y="797"/>
                  </a:lnTo>
                  <a:lnTo>
                    <a:pt x="915" y="817"/>
                  </a:lnTo>
                  <a:lnTo>
                    <a:pt x="899" y="839"/>
                  </a:lnTo>
                  <a:lnTo>
                    <a:pt x="884" y="860"/>
                  </a:lnTo>
                  <a:lnTo>
                    <a:pt x="868" y="882"/>
                  </a:lnTo>
                  <a:lnTo>
                    <a:pt x="852" y="903"/>
                  </a:lnTo>
                  <a:lnTo>
                    <a:pt x="834" y="923"/>
                  </a:lnTo>
                  <a:lnTo>
                    <a:pt x="818" y="944"/>
                  </a:lnTo>
                  <a:lnTo>
                    <a:pt x="801" y="965"/>
                  </a:lnTo>
                  <a:lnTo>
                    <a:pt x="784" y="987"/>
                  </a:lnTo>
                  <a:lnTo>
                    <a:pt x="765" y="1007"/>
                  </a:lnTo>
                  <a:lnTo>
                    <a:pt x="748" y="1028"/>
                  </a:lnTo>
                  <a:lnTo>
                    <a:pt x="729" y="1049"/>
                  </a:lnTo>
                  <a:lnTo>
                    <a:pt x="712" y="1070"/>
                  </a:lnTo>
                  <a:lnTo>
                    <a:pt x="694" y="1092"/>
                  </a:lnTo>
                  <a:lnTo>
                    <a:pt x="675" y="1112"/>
                  </a:lnTo>
                  <a:lnTo>
                    <a:pt x="652" y="1142"/>
                  </a:lnTo>
                  <a:lnTo>
                    <a:pt x="629" y="1172"/>
                  </a:lnTo>
                  <a:lnTo>
                    <a:pt x="606" y="1203"/>
                  </a:lnTo>
                  <a:lnTo>
                    <a:pt x="583" y="1233"/>
                  </a:lnTo>
                  <a:lnTo>
                    <a:pt x="560" y="1264"/>
                  </a:lnTo>
                  <a:lnTo>
                    <a:pt x="537" y="1294"/>
                  </a:lnTo>
                  <a:lnTo>
                    <a:pt x="513" y="1324"/>
                  </a:lnTo>
                  <a:lnTo>
                    <a:pt x="488" y="1354"/>
                  </a:lnTo>
                  <a:lnTo>
                    <a:pt x="464" y="1384"/>
                  </a:lnTo>
                  <a:lnTo>
                    <a:pt x="440" y="1414"/>
                  </a:lnTo>
                  <a:lnTo>
                    <a:pt x="415" y="1443"/>
                  </a:lnTo>
                  <a:lnTo>
                    <a:pt x="389" y="1472"/>
                  </a:lnTo>
                  <a:lnTo>
                    <a:pt x="363" y="1499"/>
                  </a:lnTo>
                  <a:lnTo>
                    <a:pt x="336" y="1527"/>
                  </a:lnTo>
                  <a:lnTo>
                    <a:pt x="310" y="1555"/>
                  </a:lnTo>
                  <a:lnTo>
                    <a:pt x="282" y="1581"/>
                  </a:lnTo>
                  <a:lnTo>
                    <a:pt x="274" y="1583"/>
                  </a:lnTo>
                  <a:lnTo>
                    <a:pt x="265" y="1586"/>
                  </a:lnTo>
                  <a:lnTo>
                    <a:pt x="256" y="1587"/>
                  </a:lnTo>
                  <a:lnTo>
                    <a:pt x="245" y="1588"/>
                  </a:lnTo>
                  <a:lnTo>
                    <a:pt x="235" y="1589"/>
                  </a:lnTo>
                  <a:lnTo>
                    <a:pt x="225" y="1589"/>
                  </a:lnTo>
                  <a:lnTo>
                    <a:pt x="213" y="1589"/>
                  </a:lnTo>
                  <a:lnTo>
                    <a:pt x="203" y="1589"/>
                  </a:lnTo>
                  <a:lnTo>
                    <a:pt x="191" y="1589"/>
                  </a:lnTo>
                  <a:lnTo>
                    <a:pt x="170" y="1582"/>
                  </a:lnTo>
                  <a:lnTo>
                    <a:pt x="150" y="1574"/>
                  </a:lnTo>
                  <a:lnTo>
                    <a:pt x="130" y="1565"/>
                  </a:lnTo>
                  <a:lnTo>
                    <a:pt x="112" y="1555"/>
                  </a:lnTo>
                  <a:lnTo>
                    <a:pt x="92" y="1543"/>
                  </a:lnTo>
                  <a:lnTo>
                    <a:pt x="74" y="1530"/>
                  </a:lnTo>
                  <a:lnTo>
                    <a:pt x="56" y="1514"/>
                  </a:lnTo>
                  <a:lnTo>
                    <a:pt x="38" y="1496"/>
                  </a:lnTo>
                  <a:lnTo>
                    <a:pt x="30" y="1482"/>
                  </a:lnTo>
                  <a:lnTo>
                    <a:pt x="22" y="1468"/>
                  </a:lnTo>
                  <a:lnTo>
                    <a:pt x="16" y="1453"/>
                  </a:lnTo>
                  <a:lnTo>
                    <a:pt x="10" y="1437"/>
                  </a:lnTo>
                  <a:lnTo>
                    <a:pt x="6" y="1421"/>
                  </a:lnTo>
                  <a:lnTo>
                    <a:pt x="2" y="1405"/>
                  </a:lnTo>
                  <a:lnTo>
                    <a:pt x="1" y="1388"/>
                  </a:lnTo>
                  <a:lnTo>
                    <a:pt x="0" y="1370"/>
                  </a:lnTo>
                  <a:lnTo>
                    <a:pt x="3" y="1356"/>
                  </a:lnTo>
                  <a:lnTo>
                    <a:pt x="9" y="1344"/>
                  </a:lnTo>
                  <a:lnTo>
                    <a:pt x="17" y="1331"/>
                  </a:lnTo>
                  <a:lnTo>
                    <a:pt x="24" y="1317"/>
                  </a:lnTo>
                  <a:lnTo>
                    <a:pt x="60" y="1270"/>
                  </a:lnTo>
                  <a:lnTo>
                    <a:pt x="94" y="1222"/>
                  </a:lnTo>
                  <a:lnTo>
                    <a:pt x="131" y="1172"/>
                  </a:lnTo>
                  <a:lnTo>
                    <a:pt x="168" y="1121"/>
                  </a:lnTo>
                  <a:lnTo>
                    <a:pt x="205" y="1071"/>
                  </a:lnTo>
                  <a:lnTo>
                    <a:pt x="243" y="1020"/>
                  </a:lnTo>
                  <a:lnTo>
                    <a:pt x="281" y="969"/>
                  </a:lnTo>
                  <a:lnTo>
                    <a:pt x="320" y="919"/>
                  </a:lnTo>
                  <a:lnTo>
                    <a:pt x="361" y="869"/>
                  </a:lnTo>
                  <a:lnTo>
                    <a:pt x="401" y="820"/>
                  </a:lnTo>
                  <a:lnTo>
                    <a:pt x="442" y="771"/>
                  </a:lnTo>
                  <a:lnTo>
                    <a:pt x="485" y="724"/>
                  </a:lnTo>
                  <a:lnTo>
                    <a:pt x="529" y="678"/>
                  </a:lnTo>
                  <a:lnTo>
                    <a:pt x="574" y="634"/>
                  </a:lnTo>
                  <a:lnTo>
                    <a:pt x="619" y="592"/>
                  </a:lnTo>
                  <a:lnTo>
                    <a:pt x="666" y="551"/>
                  </a:lnTo>
                  <a:lnTo>
                    <a:pt x="674" y="551"/>
                  </a:lnTo>
                  <a:lnTo>
                    <a:pt x="681" y="551"/>
                  </a:lnTo>
                  <a:lnTo>
                    <a:pt x="689" y="551"/>
                  </a:lnTo>
                  <a:lnTo>
                    <a:pt x="696" y="551"/>
                  </a:lnTo>
                  <a:lnTo>
                    <a:pt x="704" y="551"/>
                  </a:lnTo>
                  <a:lnTo>
                    <a:pt x="712" y="550"/>
                  </a:lnTo>
                  <a:lnTo>
                    <a:pt x="720" y="550"/>
                  </a:lnTo>
                  <a:lnTo>
                    <a:pt x="729" y="549"/>
                  </a:lnTo>
                  <a:lnTo>
                    <a:pt x="749" y="526"/>
                  </a:lnTo>
                  <a:lnTo>
                    <a:pt x="769" y="503"/>
                  </a:lnTo>
                  <a:lnTo>
                    <a:pt x="788" y="480"/>
                  </a:lnTo>
                  <a:lnTo>
                    <a:pt x="808" y="457"/>
                  </a:lnTo>
                  <a:lnTo>
                    <a:pt x="827" y="433"/>
                  </a:lnTo>
                  <a:lnTo>
                    <a:pt x="847" y="409"/>
                  </a:lnTo>
                  <a:lnTo>
                    <a:pt x="866" y="384"/>
                  </a:lnTo>
                  <a:lnTo>
                    <a:pt x="887" y="361"/>
                  </a:lnTo>
                  <a:lnTo>
                    <a:pt x="907" y="337"/>
                  </a:lnTo>
                  <a:lnTo>
                    <a:pt x="928" y="313"/>
                  </a:lnTo>
                  <a:lnTo>
                    <a:pt x="947" y="289"/>
                  </a:lnTo>
                  <a:lnTo>
                    <a:pt x="968" y="266"/>
                  </a:lnTo>
                  <a:lnTo>
                    <a:pt x="989" y="242"/>
                  </a:lnTo>
                  <a:lnTo>
                    <a:pt x="1011" y="219"/>
                  </a:lnTo>
                  <a:lnTo>
                    <a:pt x="1031" y="196"/>
                  </a:lnTo>
                  <a:lnTo>
                    <a:pt x="1053" y="174"/>
                  </a:lnTo>
                  <a:lnTo>
                    <a:pt x="1053" y="323"/>
                  </a:lnTo>
                  <a:lnTo>
                    <a:pt x="1032" y="349"/>
                  </a:lnTo>
                  <a:lnTo>
                    <a:pt x="1012" y="374"/>
                  </a:lnTo>
                  <a:lnTo>
                    <a:pt x="991" y="398"/>
                  </a:lnTo>
                  <a:lnTo>
                    <a:pt x="971" y="424"/>
                  </a:lnTo>
                  <a:lnTo>
                    <a:pt x="951" y="449"/>
                  </a:lnTo>
                  <a:lnTo>
                    <a:pt x="931" y="474"/>
                  </a:lnTo>
                  <a:lnTo>
                    <a:pt x="911" y="501"/>
                  </a:lnTo>
                  <a:lnTo>
                    <a:pt x="892" y="526"/>
                  </a:lnTo>
                  <a:lnTo>
                    <a:pt x="887" y="534"/>
                  </a:lnTo>
                  <a:lnTo>
                    <a:pt x="879" y="542"/>
                  </a:lnTo>
                  <a:lnTo>
                    <a:pt x="883" y="549"/>
                  </a:lnTo>
                  <a:lnTo>
                    <a:pt x="888" y="554"/>
                  </a:lnTo>
                  <a:lnTo>
                    <a:pt x="894" y="558"/>
                  </a:lnTo>
                  <a:lnTo>
                    <a:pt x="900" y="563"/>
                  </a:lnTo>
                  <a:lnTo>
                    <a:pt x="913" y="561"/>
                  </a:lnTo>
                  <a:lnTo>
                    <a:pt x="924" y="547"/>
                  </a:lnTo>
                  <a:lnTo>
                    <a:pt x="936" y="534"/>
                  </a:lnTo>
                  <a:lnTo>
                    <a:pt x="947" y="523"/>
                  </a:lnTo>
                  <a:lnTo>
                    <a:pt x="959" y="512"/>
                  </a:lnTo>
                  <a:lnTo>
                    <a:pt x="970" y="501"/>
                  </a:lnTo>
                  <a:lnTo>
                    <a:pt x="981" y="489"/>
                  </a:lnTo>
                  <a:lnTo>
                    <a:pt x="989" y="477"/>
                  </a:lnTo>
                  <a:lnTo>
                    <a:pt x="997" y="463"/>
                  </a:lnTo>
                  <a:lnTo>
                    <a:pt x="991" y="457"/>
                  </a:lnTo>
                  <a:lnTo>
                    <a:pt x="988" y="450"/>
                  </a:lnTo>
                  <a:lnTo>
                    <a:pt x="985" y="443"/>
                  </a:lnTo>
                  <a:lnTo>
                    <a:pt x="984" y="436"/>
                  </a:lnTo>
                  <a:lnTo>
                    <a:pt x="990" y="422"/>
                  </a:lnTo>
                  <a:lnTo>
                    <a:pt x="997" y="409"/>
                  </a:lnTo>
                  <a:lnTo>
                    <a:pt x="1004" y="396"/>
                  </a:lnTo>
                  <a:lnTo>
                    <a:pt x="1013" y="384"/>
                  </a:lnTo>
                  <a:lnTo>
                    <a:pt x="1022" y="373"/>
                  </a:lnTo>
                  <a:lnTo>
                    <a:pt x="1031" y="363"/>
                  </a:lnTo>
                  <a:lnTo>
                    <a:pt x="1042" y="353"/>
                  </a:lnTo>
                  <a:lnTo>
                    <a:pt x="1053" y="344"/>
                  </a:lnTo>
                  <a:lnTo>
                    <a:pt x="1061" y="338"/>
                  </a:lnTo>
                  <a:lnTo>
                    <a:pt x="1069" y="334"/>
                  </a:lnTo>
                  <a:lnTo>
                    <a:pt x="1079" y="328"/>
                  </a:lnTo>
                  <a:lnTo>
                    <a:pt x="1087" y="323"/>
                  </a:lnTo>
                  <a:lnTo>
                    <a:pt x="1096" y="319"/>
                  </a:lnTo>
                  <a:lnTo>
                    <a:pt x="1105" y="314"/>
                  </a:lnTo>
                  <a:lnTo>
                    <a:pt x="1114" y="310"/>
                  </a:lnTo>
                  <a:lnTo>
                    <a:pt x="1124" y="305"/>
                  </a:lnTo>
                  <a:lnTo>
                    <a:pt x="1140" y="288"/>
                  </a:lnTo>
                  <a:lnTo>
                    <a:pt x="1153" y="272"/>
                  </a:lnTo>
                  <a:lnTo>
                    <a:pt x="1166" y="254"/>
                  </a:lnTo>
                  <a:lnTo>
                    <a:pt x="1179" y="238"/>
                  </a:lnTo>
                  <a:lnTo>
                    <a:pt x="1190" y="222"/>
                  </a:lnTo>
                  <a:lnTo>
                    <a:pt x="1203" y="206"/>
                  </a:lnTo>
                  <a:lnTo>
                    <a:pt x="1216" y="191"/>
                  </a:lnTo>
                  <a:lnTo>
                    <a:pt x="1228" y="176"/>
                  </a:lnTo>
                  <a:lnTo>
                    <a:pt x="1216" y="158"/>
                  </a:lnTo>
                  <a:lnTo>
                    <a:pt x="1197" y="159"/>
                  </a:lnTo>
                  <a:lnTo>
                    <a:pt x="1179" y="179"/>
                  </a:lnTo>
                  <a:lnTo>
                    <a:pt x="1160" y="200"/>
                  </a:lnTo>
                  <a:lnTo>
                    <a:pt x="1142" y="221"/>
                  </a:lnTo>
                  <a:lnTo>
                    <a:pt x="1125" y="240"/>
                  </a:lnTo>
                  <a:lnTo>
                    <a:pt x="1106" y="261"/>
                  </a:lnTo>
                  <a:lnTo>
                    <a:pt x="1089" y="282"/>
                  </a:lnTo>
                  <a:lnTo>
                    <a:pt x="1070" y="303"/>
                  </a:lnTo>
                  <a:lnTo>
                    <a:pt x="1053" y="323"/>
                  </a:lnTo>
                  <a:lnTo>
                    <a:pt x="1053" y="174"/>
                  </a:lnTo>
                  <a:lnTo>
                    <a:pt x="1064" y="163"/>
                  </a:lnTo>
                  <a:lnTo>
                    <a:pt x="1075" y="152"/>
                  </a:lnTo>
                  <a:lnTo>
                    <a:pt x="1085" y="141"/>
                  </a:lnTo>
                  <a:lnTo>
                    <a:pt x="1097" y="131"/>
                  </a:lnTo>
                  <a:lnTo>
                    <a:pt x="1107" y="121"/>
                  </a:lnTo>
                  <a:lnTo>
                    <a:pt x="1119" y="110"/>
                  </a:lnTo>
                  <a:lnTo>
                    <a:pt x="1130" y="101"/>
                  </a:lnTo>
                  <a:lnTo>
                    <a:pt x="1142" y="91"/>
                  </a:lnTo>
                  <a:lnTo>
                    <a:pt x="1147" y="90"/>
                  </a:lnTo>
                  <a:lnTo>
                    <a:pt x="1153" y="88"/>
                  </a:lnTo>
                  <a:lnTo>
                    <a:pt x="1159" y="87"/>
                  </a:lnTo>
                  <a:lnTo>
                    <a:pt x="1162" y="80"/>
                  </a:lnTo>
                  <a:lnTo>
                    <a:pt x="1170" y="78"/>
                  </a:lnTo>
                  <a:lnTo>
                    <a:pt x="1177" y="75"/>
                  </a:lnTo>
                  <a:lnTo>
                    <a:pt x="1183" y="71"/>
                  </a:lnTo>
                  <a:lnTo>
                    <a:pt x="1190" y="68"/>
                  </a:lnTo>
                  <a:lnTo>
                    <a:pt x="1197" y="64"/>
                  </a:lnTo>
                  <a:lnTo>
                    <a:pt x="1205" y="61"/>
                  </a:lnTo>
                  <a:lnTo>
                    <a:pt x="1215" y="60"/>
                  </a:lnTo>
                  <a:lnTo>
                    <a:pt x="1224" y="58"/>
                  </a:lnTo>
                  <a:lnTo>
                    <a:pt x="1227" y="53"/>
                  </a:lnTo>
                  <a:lnTo>
                    <a:pt x="1241" y="43"/>
                  </a:lnTo>
                  <a:lnTo>
                    <a:pt x="1248" y="42"/>
                  </a:lnTo>
                  <a:lnTo>
                    <a:pt x="1256" y="40"/>
                  </a:lnTo>
                  <a:lnTo>
                    <a:pt x="1264" y="38"/>
                  </a:lnTo>
                  <a:lnTo>
                    <a:pt x="1272" y="35"/>
                  </a:lnTo>
                  <a:lnTo>
                    <a:pt x="1280" y="32"/>
                  </a:lnTo>
                  <a:lnTo>
                    <a:pt x="1288" y="30"/>
                  </a:lnTo>
                  <a:lnTo>
                    <a:pt x="1296" y="29"/>
                  </a:lnTo>
                  <a:lnTo>
                    <a:pt x="1304" y="27"/>
                  </a:lnTo>
                  <a:lnTo>
                    <a:pt x="1308" y="24"/>
                  </a:lnTo>
                  <a:lnTo>
                    <a:pt x="1311" y="22"/>
                  </a:lnTo>
                  <a:lnTo>
                    <a:pt x="1315" y="19"/>
                  </a:lnTo>
                  <a:lnTo>
                    <a:pt x="1319" y="17"/>
                  </a:lnTo>
                  <a:lnTo>
                    <a:pt x="1324" y="15"/>
                  </a:lnTo>
                  <a:lnTo>
                    <a:pt x="1329" y="12"/>
                  </a:lnTo>
                  <a:lnTo>
                    <a:pt x="1334" y="10"/>
                  </a:lnTo>
                  <a:lnTo>
                    <a:pt x="1340" y="8"/>
                  </a:lnTo>
                  <a:lnTo>
                    <a:pt x="1342" y="0"/>
                  </a:lnTo>
                  <a:lnTo>
                    <a:pt x="1352" y="0"/>
                  </a:lnTo>
                  <a:lnTo>
                    <a:pt x="1351" y="30"/>
                  </a:lnTo>
                  <a:lnTo>
                    <a:pt x="1349" y="62"/>
                  </a:lnTo>
                  <a:lnTo>
                    <a:pt x="1347" y="96"/>
                  </a:lnTo>
                  <a:lnTo>
                    <a:pt x="1342" y="131"/>
                  </a:lnTo>
                  <a:lnTo>
                    <a:pt x="1336" y="167"/>
                  </a:lnTo>
                  <a:lnTo>
                    <a:pt x="1326" y="200"/>
                  </a:lnTo>
                  <a:lnTo>
                    <a:pt x="1313" y="231"/>
                  </a:lnTo>
                  <a:lnTo>
                    <a:pt x="1294" y="259"/>
                  </a:lnTo>
                  <a:lnTo>
                    <a:pt x="1299" y="267"/>
                  </a:lnTo>
                  <a:lnTo>
                    <a:pt x="1315" y="265"/>
                  </a:lnTo>
                  <a:lnTo>
                    <a:pt x="1332" y="262"/>
                  </a:lnTo>
                  <a:lnTo>
                    <a:pt x="1349" y="262"/>
                  </a:lnTo>
                  <a:lnTo>
                    <a:pt x="1367" y="263"/>
                  </a:lnTo>
                  <a:lnTo>
                    <a:pt x="1383" y="266"/>
                  </a:lnTo>
                  <a:lnTo>
                    <a:pt x="1400" y="269"/>
                  </a:lnTo>
                  <a:lnTo>
                    <a:pt x="1416" y="274"/>
                  </a:lnTo>
                  <a:lnTo>
                    <a:pt x="1431" y="280"/>
                  </a:lnTo>
                  <a:lnTo>
                    <a:pt x="1440" y="283"/>
                  </a:lnTo>
                  <a:lnTo>
                    <a:pt x="1449" y="288"/>
                  </a:lnTo>
                  <a:lnTo>
                    <a:pt x="1458" y="291"/>
                  </a:lnTo>
                  <a:lnTo>
                    <a:pt x="1466" y="296"/>
                  </a:lnTo>
                  <a:lnTo>
                    <a:pt x="1474" y="300"/>
                  </a:lnTo>
                  <a:lnTo>
                    <a:pt x="1481" y="306"/>
                  </a:lnTo>
                  <a:lnTo>
                    <a:pt x="1488" y="311"/>
                  </a:lnTo>
                  <a:lnTo>
                    <a:pt x="1495" y="316"/>
                  </a:lnTo>
                  <a:lnTo>
                    <a:pt x="1513" y="310"/>
                  </a:lnTo>
                  <a:lnTo>
                    <a:pt x="1533" y="305"/>
                  </a:lnTo>
                  <a:lnTo>
                    <a:pt x="1552" y="303"/>
                  </a:lnTo>
                  <a:lnTo>
                    <a:pt x="1571" y="301"/>
                  </a:lnTo>
                  <a:lnTo>
                    <a:pt x="1590" y="303"/>
                  </a:lnTo>
                  <a:lnTo>
                    <a:pt x="1609" y="305"/>
                  </a:lnTo>
                  <a:lnTo>
                    <a:pt x="1627" y="310"/>
                  </a:lnTo>
                  <a:lnTo>
                    <a:pt x="1646" y="316"/>
                  </a:lnTo>
                  <a:lnTo>
                    <a:pt x="1655" y="323"/>
                  </a:lnTo>
                  <a:lnTo>
                    <a:pt x="1659" y="328"/>
                  </a:lnTo>
                  <a:lnTo>
                    <a:pt x="1664" y="333"/>
                  </a:lnTo>
                  <a:lnTo>
                    <a:pt x="1667" y="339"/>
                  </a:lnTo>
                  <a:lnTo>
                    <a:pt x="1671" y="348"/>
                  </a:lnTo>
                  <a:lnTo>
                    <a:pt x="1671" y="356"/>
                  </a:lnTo>
                  <a:lnTo>
                    <a:pt x="1662" y="373"/>
                  </a:lnTo>
                  <a:lnTo>
                    <a:pt x="1651" y="383"/>
                  </a:lnTo>
                  <a:lnTo>
                    <a:pt x="1642" y="388"/>
                  </a:lnTo>
                  <a:lnTo>
                    <a:pt x="1632" y="392"/>
                  </a:lnTo>
                  <a:lnTo>
                    <a:pt x="1620" y="395"/>
                  </a:lnTo>
                  <a:lnTo>
                    <a:pt x="1609" y="398"/>
                  </a:lnTo>
                  <a:lnTo>
                    <a:pt x="1597" y="401"/>
                  </a:lnTo>
                  <a:lnTo>
                    <a:pt x="1586" y="404"/>
                  </a:lnTo>
                  <a:lnTo>
                    <a:pt x="1574" y="407"/>
                  </a:lnTo>
                  <a:lnTo>
                    <a:pt x="1563" y="412"/>
                  </a:lnTo>
                  <a:lnTo>
                    <a:pt x="1571" y="436"/>
                  </a:lnTo>
                  <a:lnTo>
                    <a:pt x="1574" y="462"/>
                  </a:lnTo>
                  <a:lnTo>
                    <a:pt x="1575" y="488"/>
                  </a:lnTo>
                  <a:lnTo>
                    <a:pt x="1574" y="513"/>
                  </a:lnTo>
                  <a:lnTo>
                    <a:pt x="1568" y="540"/>
                  </a:lnTo>
                  <a:lnTo>
                    <a:pt x="1561" y="564"/>
                  </a:lnTo>
                  <a:lnTo>
                    <a:pt x="1551" y="588"/>
                  </a:lnTo>
                  <a:lnTo>
                    <a:pt x="1540" y="609"/>
                  </a:lnTo>
                  <a:lnTo>
                    <a:pt x="1534" y="612"/>
                  </a:lnTo>
                  <a:lnTo>
                    <a:pt x="1529" y="616"/>
                  </a:lnTo>
                  <a:lnTo>
                    <a:pt x="1523" y="620"/>
                  </a:lnTo>
                  <a:lnTo>
                    <a:pt x="1519" y="626"/>
                  </a:lnTo>
                  <a:lnTo>
                    <a:pt x="1513" y="631"/>
                  </a:lnTo>
                  <a:lnTo>
                    <a:pt x="1507" y="638"/>
                  </a:lnTo>
                  <a:lnTo>
                    <a:pt x="1502" y="644"/>
                  </a:lnTo>
                  <a:lnTo>
                    <a:pt x="1495" y="650"/>
                  </a:lnTo>
                  <a:lnTo>
                    <a:pt x="1491" y="652"/>
                  </a:lnTo>
                  <a:lnTo>
                    <a:pt x="1488" y="654"/>
                  </a:lnTo>
                  <a:lnTo>
                    <a:pt x="1484" y="655"/>
                  </a:lnTo>
                  <a:lnTo>
                    <a:pt x="1480" y="657"/>
                  </a:lnTo>
                  <a:lnTo>
                    <a:pt x="1474" y="660"/>
                  </a:lnTo>
                  <a:lnTo>
                    <a:pt x="1469" y="661"/>
                  </a:lnTo>
                  <a:lnTo>
                    <a:pt x="1463" y="664"/>
                  </a:lnTo>
                  <a:lnTo>
                    <a:pt x="1458" y="667"/>
                  </a:lnTo>
                  <a:lnTo>
                    <a:pt x="1451" y="669"/>
                  </a:lnTo>
                  <a:lnTo>
                    <a:pt x="1445" y="671"/>
                  </a:lnTo>
                  <a:lnTo>
                    <a:pt x="1438" y="672"/>
                  </a:lnTo>
                  <a:lnTo>
                    <a:pt x="1431" y="673"/>
                  </a:lnTo>
                  <a:lnTo>
                    <a:pt x="1431" y="584"/>
                  </a:lnTo>
                  <a:lnTo>
                    <a:pt x="1434" y="581"/>
                  </a:lnTo>
                  <a:lnTo>
                    <a:pt x="1436" y="580"/>
                  </a:lnTo>
                  <a:lnTo>
                    <a:pt x="1438" y="578"/>
                  </a:lnTo>
                  <a:lnTo>
                    <a:pt x="1442" y="577"/>
                  </a:lnTo>
                  <a:lnTo>
                    <a:pt x="1453" y="553"/>
                  </a:lnTo>
                  <a:lnTo>
                    <a:pt x="1461" y="526"/>
                  </a:lnTo>
                  <a:lnTo>
                    <a:pt x="1465" y="500"/>
                  </a:lnTo>
                  <a:lnTo>
                    <a:pt x="1461" y="473"/>
                  </a:lnTo>
                  <a:lnTo>
                    <a:pt x="1458" y="466"/>
                  </a:lnTo>
                  <a:lnTo>
                    <a:pt x="1450" y="471"/>
                  </a:lnTo>
                  <a:lnTo>
                    <a:pt x="1443" y="475"/>
                  </a:lnTo>
                  <a:lnTo>
                    <a:pt x="1437" y="481"/>
                  </a:lnTo>
                  <a:lnTo>
                    <a:pt x="1431" y="486"/>
                  </a:lnTo>
                  <a:lnTo>
                    <a:pt x="1427" y="493"/>
                  </a:lnTo>
                  <a:lnTo>
                    <a:pt x="1421" y="500"/>
                  </a:lnTo>
                  <a:lnTo>
                    <a:pt x="1416" y="506"/>
                  </a:lnTo>
                  <a:lnTo>
                    <a:pt x="1410" y="513"/>
                  </a:lnTo>
                  <a:lnTo>
                    <a:pt x="1402" y="535"/>
                  </a:lnTo>
                  <a:lnTo>
                    <a:pt x="1398" y="559"/>
                  </a:lnTo>
                  <a:lnTo>
                    <a:pt x="1398" y="581"/>
                  </a:lnTo>
                  <a:lnTo>
                    <a:pt x="1406" y="602"/>
                  </a:lnTo>
                  <a:lnTo>
                    <a:pt x="1414" y="600"/>
                  </a:lnTo>
                  <a:lnTo>
                    <a:pt x="1421" y="595"/>
                  </a:lnTo>
                  <a:lnTo>
                    <a:pt x="1427" y="589"/>
                  </a:lnTo>
                  <a:lnTo>
                    <a:pt x="1431" y="584"/>
                  </a:lnTo>
                  <a:lnTo>
                    <a:pt x="1431" y="673"/>
                  </a:lnTo>
                  <a:lnTo>
                    <a:pt x="1421" y="675"/>
                  </a:lnTo>
                  <a:lnTo>
                    <a:pt x="1410" y="673"/>
                  </a:lnTo>
                  <a:lnTo>
                    <a:pt x="1400" y="672"/>
                  </a:lnTo>
                  <a:lnTo>
                    <a:pt x="1391" y="671"/>
                  </a:lnTo>
                  <a:lnTo>
                    <a:pt x="1382" y="668"/>
                  </a:lnTo>
                  <a:lnTo>
                    <a:pt x="1372" y="665"/>
                  </a:lnTo>
                  <a:lnTo>
                    <a:pt x="1363" y="662"/>
                  </a:lnTo>
                  <a:lnTo>
                    <a:pt x="1355" y="659"/>
                  </a:lnTo>
                  <a:lnTo>
                    <a:pt x="1341" y="646"/>
                  </a:lnTo>
                  <a:lnTo>
                    <a:pt x="1327" y="631"/>
                  </a:lnTo>
                  <a:lnTo>
                    <a:pt x="1316" y="615"/>
                  </a:lnTo>
                  <a:lnTo>
                    <a:pt x="1306" y="599"/>
                  </a:lnTo>
                  <a:lnTo>
                    <a:pt x="1298" y="580"/>
                  </a:lnTo>
                  <a:lnTo>
                    <a:pt x="1292" y="561"/>
                  </a:lnTo>
                  <a:lnTo>
                    <a:pt x="1289" y="541"/>
                  </a:lnTo>
                  <a:lnTo>
                    <a:pt x="1289" y="519"/>
                  </a:lnTo>
                  <a:lnTo>
                    <a:pt x="1289" y="511"/>
                  </a:lnTo>
                  <a:lnTo>
                    <a:pt x="1292" y="502"/>
                  </a:lnTo>
                  <a:lnTo>
                    <a:pt x="1295" y="493"/>
                  </a:lnTo>
                  <a:lnTo>
                    <a:pt x="1294" y="482"/>
                  </a:lnTo>
                  <a:lnTo>
                    <a:pt x="1299" y="468"/>
                  </a:lnTo>
                  <a:lnTo>
                    <a:pt x="1304" y="456"/>
                  </a:lnTo>
                  <a:lnTo>
                    <a:pt x="1310" y="443"/>
                  </a:lnTo>
                  <a:lnTo>
                    <a:pt x="1318" y="432"/>
                  </a:lnTo>
                  <a:lnTo>
                    <a:pt x="1325" y="420"/>
                  </a:lnTo>
                  <a:lnTo>
                    <a:pt x="1334" y="409"/>
                  </a:lnTo>
                  <a:lnTo>
                    <a:pt x="1344" y="397"/>
                  </a:lnTo>
                  <a:lnTo>
                    <a:pt x="1355" y="386"/>
                  </a:lnTo>
                  <a:lnTo>
                    <a:pt x="1337" y="383"/>
                  </a:lnTo>
                  <a:lnTo>
                    <a:pt x="1318" y="383"/>
                  </a:lnTo>
                  <a:lnTo>
                    <a:pt x="1299" y="383"/>
                  </a:lnTo>
                  <a:lnTo>
                    <a:pt x="1280" y="383"/>
                  </a:lnTo>
                  <a:lnTo>
                    <a:pt x="1261" y="384"/>
                  </a:lnTo>
                  <a:lnTo>
                    <a:pt x="1241" y="387"/>
                  </a:lnTo>
                  <a:lnTo>
                    <a:pt x="1223" y="389"/>
                  </a:lnTo>
                  <a:lnTo>
                    <a:pt x="1203" y="391"/>
                  </a:lnTo>
                  <a:lnTo>
                    <a:pt x="1196" y="392"/>
                  </a:lnTo>
                  <a:lnTo>
                    <a:pt x="1188" y="395"/>
                  </a:lnTo>
                  <a:lnTo>
                    <a:pt x="1181" y="397"/>
                  </a:lnTo>
                  <a:lnTo>
                    <a:pt x="1175" y="403"/>
                  </a:lnTo>
                  <a:lnTo>
                    <a:pt x="1160" y="422"/>
                  </a:lnTo>
                  <a:lnTo>
                    <a:pt x="1145" y="441"/>
                  </a:lnTo>
                  <a:lnTo>
                    <a:pt x="1130" y="460"/>
                  </a:lnTo>
                  <a:lnTo>
                    <a:pt x="1115" y="479"/>
                  </a:lnTo>
                  <a:lnTo>
                    <a:pt x="1099" y="498"/>
                  </a:lnTo>
                  <a:lnTo>
                    <a:pt x="1084" y="518"/>
                  </a:lnTo>
                  <a:lnTo>
                    <a:pt x="1068" y="536"/>
                  </a:lnTo>
                  <a:lnTo>
                    <a:pt x="1053" y="5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7"/>
            <p:cNvSpPr>
              <a:spLocks/>
            </p:cNvSpPr>
            <p:nvPr>
              <p:custDataLst>
                <p:tags r:id="rId9"/>
              </p:custDataLst>
            </p:nvPr>
          </p:nvSpPr>
          <p:spPr bwMode="auto">
            <a:xfrm>
              <a:off x="3157" y="3294"/>
              <a:ext cx="449" cy="502"/>
            </a:xfrm>
            <a:custGeom>
              <a:avLst/>
              <a:gdLst>
                <a:gd name="T0" fmla="*/ 174 w 898"/>
                <a:gd name="T1" fmla="*/ 1001 h 1003"/>
                <a:gd name="T2" fmla="*/ 158 w 898"/>
                <a:gd name="T3" fmla="*/ 995 h 1003"/>
                <a:gd name="T4" fmla="*/ 141 w 898"/>
                <a:gd name="T5" fmla="*/ 988 h 1003"/>
                <a:gd name="T6" fmla="*/ 122 w 898"/>
                <a:gd name="T7" fmla="*/ 982 h 1003"/>
                <a:gd name="T8" fmla="*/ 102 w 898"/>
                <a:gd name="T9" fmla="*/ 971 h 1003"/>
                <a:gd name="T10" fmla="*/ 81 w 898"/>
                <a:gd name="T11" fmla="*/ 957 h 1003"/>
                <a:gd name="T12" fmla="*/ 60 w 898"/>
                <a:gd name="T13" fmla="*/ 942 h 1003"/>
                <a:gd name="T14" fmla="*/ 39 w 898"/>
                <a:gd name="T15" fmla="*/ 922 h 1003"/>
                <a:gd name="T16" fmla="*/ 15 w 898"/>
                <a:gd name="T17" fmla="*/ 885 h 1003"/>
                <a:gd name="T18" fmla="*/ 0 w 898"/>
                <a:gd name="T19" fmla="*/ 824 h 1003"/>
                <a:gd name="T20" fmla="*/ 17 w 898"/>
                <a:gd name="T21" fmla="*/ 767 h 1003"/>
                <a:gd name="T22" fmla="*/ 51 w 898"/>
                <a:gd name="T23" fmla="*/ 715 h 1003"/>
                <a:gd name="T24" fmla="*/ 87 w 898"/>
                <a:gd name="T25" fmla="*/ 666 h 1003"/>
                <a:gd name="T26" fmla="*/ 124 w 898"/>
                <a:gd name="T27" fmla="*/ 616 h 1003"/>
                <a:gd name="T28" fmla="*/ 144 w 898"/>
                <a:gd name="T29" fmla="*/ 580 h 1003"/>
                <a:gd name="T30" fmla="*/ 204 w 898"/>
                <a:gd name="T31" fmla="*/ 505 h 1003"/>
                <a:gd name="T32" fmla="*/ 263 w 898"/>
                <a:gd name="T33" fmla="*/ 431 h 1003"/>
                <a:gd name="T34" fmla="*/ 322 w 898"/>
                <a:gd name="T35" fmla="*/ 355 h 1003"/>
                <a:gd name="T36" fmla="*/ 382 w 898"/>
                <a:gd name="T37" fmla="*/ 279 h 1003"/>
                <a:gd name="T38" fmla="*/ 444 w 898"/>
                <a:gd name="T39" fmla="*/ 205 h 1003"/>
                <a:gd name="T40" fmla="*/ 508 w 898"/>
                <a:gd name="T41" fmla="*/ 133 h 1003"/>
                <a:gd name="T42" fmla="*/ 578 w 898"/>
                <a:gd name="T43" fmla="*/ 64 h 1003"/>
                <a:gd name="T44" fmla="*/ 650 w 898"/>
                <a:gd name="T45" fmla="*/ 0 h 1003"/>
                <a:gd name="T46" fmla="*/ 684 w 898"/>
                <a:gd name="T47" fmla="*/ 6 h 1003"/>
                <a:gd name="T48" fmla="*/ 715 w 898"/>
                <a:gd name="T49" fmla="*/ 15 h 1003"/>
                <a:gd name="T50" fmla="*/ 744 w 898"/>
                <a:gd name="T51" fmla="*/ 25 h 1003"/>
                <a:gd name="T52" fmla="*/ 770 w 898"/>
                <a:gd name="T53" fmla="*/ 40 h 1003"/>
                <a:gd name="T54" fmla="*/ 795 w 898"/>
                <a:gd name="T55" fmla="*/ 56 h 1003"/>
                <a:gd name="T56" fmla="*/ 820 w 898"/>
                <a:gd name="T57" fmla="*/ 75 h 1003"/>
                <a:gd name="T58" fmla="*/ 843 w 898"/>
                <a:gd name="T59" fmla="*/ 95 h 1003"/>
                <a:gd name="T60" fmla="*/ 866 w 898"/>
                <a:gd name="T61" fmla="*/ 118 h 1003"/>
                <a:gd name="T62" fmla="*/ 874 w 898"/>
                <a:gd name="T63" fmla="*/ 131 h 1003"/>
                <a:gd name="T64" fmla="*/ 888 w 898"/>
                <a:gd name="T65" fmla="*/ 144 h 1003"/>
                <a:gd name="T66" fmla="*/ 893 w 898"/>
                <a:gd name="T67" fmla="*/ 166 h 1003"/>
                <a:gd name="T68" fmla="*/ 898 w 898"/>
                <a:gd name="T69" fmla="*/ 190 h 1003"/>
                <a:gd name="T70" fmla="*/ 823 w 898"/>
                <a:gd name="T71" fmla="*/ 292 h 1003"/>
                <a:gd name="T72" fmla="*/ 747 w 898"/>
                <a:gd name="T73" fmla="*/ 394 h 1003"/>
                <a:gd name="T74" fmla="*/ 670 w 898"/>
                <a:gd name="T75" fmla="*/ 493 h 1003"/>
                <a:gd name="T76" fmla="*/ 591 w 898"/>
                <a:gd name="T77" fmla="*/ 592 h 1003"/>
                <a:gd name="T78" fmla="*/ 512 w 898"/>
                <a:gd name="T79" fmla="*/ 689 h 1003"/>
                <a:gd name="T80" fmla="*/ 431 w 898"/>
                <a:gd name="T81" fmla="*/ 786 h 1003"/>
                <a:gd name="T82" fmla="*/ 348 w 898"/>
                <a:gd name="T83" fmla="*/ 883 h 1003"/>
                <a:gd name="T84" fmla="*/ 264 w 898"/>
                <a:gd name="T85" fmla="*/ 981 h 1003"/>
                <a:gd name="T86" fmla="*/ 254 w 898"/>
                <a:gd name="T87" fmla="*/ 985 h 1003"/>
                <a:gd name="T88" fmla="*/ 243 w 898"/>
                <a:gd name="T89" fmla="*/ 990 h 1003"/>
                <a:gd name="T90" fmla="*/ 233 w 898"/>
                <a:gd name="T91" fmla="*/ 997 h 1003"/>
                <a:gd name="T92" fmla="*/ 219 w 898"/>
                <a:gd name="T93" fmla="*/ 1003 h 1003"/>
                <a:gd name="T94" fmla="*/ 211 w 898"/>
                <a:gd name="T95" fmla="*/ 1000 h 1003"/>
                <a:gd name="T96" fmla="*/ 203 w 898"/>
                <a:gd name="T97" fmla="*/ 1001 h 1003"/>
                <a:gd name="T98" fmla="*/ 193 w 898"/>
                <a:gd name="T99" fmla="*/ 1002 h 1003"/>
                <a:gd name="T100" fmla="*/ 182 w 898"/>
                <a:gd name="T10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8" h="1003">
                  <a:moveTo>
                    <a:pt x="182" y="1003"/>
                  </a:moveTo>
                  <a:lnTo>
                    <a:pt x="174" y="1001"/>
                  </a:lnTo>
                  <a:lnTo>
                    <a:pt x="166" y="997"/>
                  </a:lnTo>
                  <a:lnTo>
                    <a:pt x="158" y="995"/>
                  </a:lnTo>
                  <a:lnTo>
                    <a:pt x="149" y="991"/>
                  </a:lnTo>
                  <a:lnTo>
                    <a:pt x="141" y="988"/>
                  </a:lnTo>
                  <a:lnTo>
                    <a:pt x="132" y="985"/>
                  </a:lnTo>
                  <a:lnTo>
                    <a:pt x="122" y="982"/>
                  </a:lnTo>
                  <a:lnTo>
                    <a:pt x="112" y="979"/>
                  </a:lnTo>
                  <a:lnTo>
                    <a:pt x="102" y="971"/>
                  </a:lnTo>
                  <a:lnTo>
                    <a:pt x="91" y="964"/>
                  </a:lnTo>
                  <a:lnTo>
                    <a:pt x="81" y="957"/>
                  </a:lnTo>
                  <a:lnTo>
                    <a:pt x="70" y="949"/>
                  </a:lnTo>
                  <a:lnTo>
                    <a:pt x="60" y="942"/>
                  </a:lnTo>
                  <a:lnTo>
                    <a:pt x="50" y="933"/>
                  </a:lnTo>
                  <a:lnTo>
                    <a:pt x="39" y="922"/>
                  </a:lnTo>
                  <a:lnTo>
                    <a:pt x="29" y="910"/>
                  </a:lnTo>
                  <a:lnTo>
                    <a:pt x="15" y="885"/>
                  </a:lnTo>
                  <a:lnTo>
                    <a:pt x="5" y="857"/>
                  </a:lnTo>
                  <a:lnTo>
                    <a:pt x="0" y="824"/>
                  </a:lnTo>
                  <a:lnTo>
                    <a:pt x="2" y="795"/>
                  </a:lnTo>
                  <a:lnTo>
                    <a:pt x="17" y="767"/>
                  </a:lnTo>
                  <a:lnTo>
                    <a:pt x="34" y="740"/>
                  </a:lnTo>
                  <a:lnTo>
                    <a:pt x="51" y="715"/>
                  </a:lnTo>
                  <a:lnTo>
                    <a:pt x="68" y="691"/>
                  </a:lnTo>
                  <a:lnTo>
                    <a:pt x="87" y="666"/>
                  </a:lnTo>
                  <a:lnTo>
                    <a:pt x="105" y="641"/>
                  </a:lnTo>
                  <a:lnTo>
                    <a:pt x="124" y="616"/>
                  </a:lnTo>
                  <a:lnTo>
                    <a:pt x="141" y="589"/>
                  </a:lnTo>
                  <a:lnTo>
                    <a:pt x="144" y="580"/>
                  </a:lnTo>
                  <a:lnTo>
                    <a:pt x="174" y="543"/>
                  </a:lnTo>
                  <a:lnTo>
                    <a:pt x="204" y="505"/>
                  </a:lnTo>
                  <a:lnTo>
                    <a:pt x="234" y="469"/>
                  </a:lnTo>
                  <a:lnTo>
                    <a:pt x="263" y="431"/>
                  </a:lnTo>
                  <a:lnTo>
                    <a:pt x="293" y="393"/>
                  </a:lnTo>
                  <a:lnTo>
                    <a:pt x="322" y="355"/>
                  </a:lnTo>
                  <a:lnTo>
                    <a:pt x="352" y="317"/>
                  </a:lnTo>
                  <a:lnTo>
                    <a:pt x="382" y="279"/>
                  </a:lnTo>
                  <a:lnTo>
                    <a:pt x="413" y="242"/>
                  </a:lnTo>
                  <a:lnTo>
                    <a:pt x="444" y="205"/>
                  </a:lnTo>
                  <a:lnTo>
                    <a:pt x="476" y="168"/>
                  </a:lnTo>
                  <a:lnTo>
                    <a:pt x="508" y="133"/>
                  </a:lnTo>
                  <a:lnTo>
                    <a:pt x="542" y="98"/>
                  </a:lnTo>
                  <a:lnTo>
                    <a:pt x="578" y="64"/>
                  </a:lnTo>
                  <a:lnTo>
                    <a:pt x="613" y="32"/>
                  </a:lnTo>
                  <a:lnTo>
                    <a:pt x="650" y="0"/>
                  </a:lnTo>
                  <a:lnTo>
                    <a:pt x="667" y="2"/>
                  </a:lnTo>
                  <a:lnTo>
                    <a:pt x="684" y="6"/>
                  </a:lnTo>
                  <a:lnTo>
                    <a:pt x="700" y="10"/>
                  </a:lnTo>
                  <a:lnTo>
                    <a:pt x="715" y="15"/>
                  </a:lnTo>
                  <a:lnTo>
                    <a:pt x="729" y="19"/>
                  </a:lnTo>
                  <a:lnTo>
                    <a:pt x="744" y="25"/>
                  </a:lnTo>
                  <a:lnTo>
                    <a:pt x="756" y="32"/>
                  </a:lnTo>
                  <a:lnTo>
                    <a:pt x="770" y="40"/>
                  </a:lnTo>
                  <a:lnTo>
                    <a:pt x="783" y="47"/>
                  </a:lnTo>
                  <a:lnTo>
                    <a:pt x="795" y="56"/>
                  </a:lnTo>
                  <a:lnTo>
                    <a:pt x="808" y="65"/>
                  </a:lnTo>
                  <a:lnTo>
                    <a:pt x="820" y="75"/>
                  </a:lnTo>
                  <a:lnTo>
                    <a:pt x="831" y="85"/>
                  </a:lnTo>
                  <a:lnTo>
                    <a:pt x="843" y="95"/>
                  </a:lnTo>
                  <a:lnTo>
                    <a:pt x="854" y="107"/>
                  </a:lnTo>
                  <a:lnTo>
                    <a:pt x="866" y="118"/>
                  </a:lnTo>
                  <a:lnTo>
                    <a:pt x="870" y="125"/>
                  </a:lnTo>
                  <a:lnTo>
                    <a:pt x="874" y="131"/>
                  </a:lnTo>
                  <a:lnTo>
                    <a:pt x="880" y="137"/>
                  </a:lnTo>
                  <a:lnTo>
                    <a:pt x="888" y="144"/>
                  </a:lnTo>
                  <a:lnTo>
                    <a:pt x="890" y="155"/>
                  </a:lnTo>
                  <a:lnTo>
                    <a:pt x="893" y="166"/>
                  </a:lnTo>
                  <a:lnTo>
                    <a:pt x="897" y="177"/>
                  </a:lnTo>
                  <a:lnTo>
                    <a:pt x="898" y="190"/>
                  </a:lnTo>
                  <a:lnTo>
                    <a:pt x="860" y="242"/>
                  </a:lnTo>
                  <a:lnTo>
                    <a:pt x="823" y="292"/>
                  </a:lnTo>
                  <a:lnTo>
                    <a:pt x="785" y="343"/>
                  </a:lnTo>
                  <a:lnTo>
                    <a:pt x="747" y="394"/>
                  </a:lnTo>
                  <a:lnTo>
                    <a:pt x="708" y="443"/>
                  </a:lnTo>
                  <a:lnTo>
                    <a:pt x="670" y="493"/>
                  </a:lnTo>
                  <a:lnTo>
                    <a:pt x="631" y="542"/>
                  </a:lnTo>
                  <a:lnTo>
                    <a:pt x="591" y="592"/>
                  </a:lnTo>
                  <a:lnTo>
                    <a:pt x="552" y="640"/>
                  </a:lnTo>
                  <a:lnTo>
                    <a:pt x="512" y="689"/>
                  </a:lnTo>
                  <a:lnTo>
                    <a:pt x="472" y="738"/>
                  </a:lnTo>
                  <a:lnTo>
                    <a:pt x="431" y="786"/>
                  </a:lnTo>
                  <a:lnTo>
                    <a:pt x="390" y="835"/>
                  </a:lnTo>
                  <a:lnTo>
                    <a:pt x="348" y="883"/>
                  </a:lnTo>
                  <a:lnTo>
                    <a:pt x="307" y="933"/>
                  </a:lnTo>
                  <a:lnTo>
                    <a:pt x="264" y="981"/>
                  </a:lnTo>
                  <a:lnTo>
                    <a:pt x="258" y="982"/>
                  </a:lnTo>
                  <a:lnTo>
                    <a:pt x="254" y="985"/>
                  </a:lnTo>
                  <a:lnTo>
                    <a:pt x="249" y="988"/>
                  </a:lnTo>
                  <a:lnTo>
                    <a:pt x="243" y="990"/>
                  </a:lnTo>
                  <a:lnTo>
                    <a:pt x="239" y="994"/>
                  </a:lnTo>
                  <a:lnTo>
                    <a:pt x="233" y="997"/>
                  </a:lnTo>
                  <a:lnTo>
                    <a:pt x="226" y="1001"/>
                  </a:lnTo>
                  <a:lnTo>
                    <a:pt x="219" y="1003"/>
                  </a:lnTo>
                  <a:lnTo>
                    <a:pt x="216" y="1001"/>
                  </a:lnTo>
                  <a:lnTo>
                    <a:pt x="211" y="1000"/>
                  </a:lnTo>
                  <a:lnTo>
                    <a:pt x="208" y="1000"/>
                  </a:lnTo>
                  <a:lnTo>
                    <a:pt x="203" y="1001"/>
                  </a:lnTo>
                  <a:lnTo>
                    <a:pt x="197" y="1001"/>
                  </a:lnTo>
                  <a:lnTo>
                    <a:pt x="193" y="1002"/>
                  </a:lnTo>
                  <a:lnTo>
                    <a:pt x="187" y="1003"/>
                  </a:lnTo>
                  <a:lnTo>
                    <a:pt x="182" y="1003"/>
                  </a:lnTo>
                  <a:close/>
                </a:path>
              </a:pathLst>
            </a:custGeom>
            <a:solidFill>
              <a:srgbClr val="00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 name="Freeform 18"/>
            <p:cNvSpPr>
              <a:spLocks/>
            </p:cNvSpPr>
            <p:nvPr>
              <p:custDataLst>
                <p:tags r:id="rId10"/>
              </p:custDataLst>
            </p:nvPr>
          </p:nvSpPr>
          <p:spPr bwMode="auto">
            <a:xfrm>
              <a:off x="3181" y="3698"/>
              <a:ext cx="94" cy="83"/>
            </a:xfrm>
            <a:custGeom>
              <a:avLst/>
              <a:gdLst>
                <a:gd name="T0" fmla="*/ 180 w 189"/>
                <a:gd name="T1" fmla="*/ 167 h 167"/>
                <a:gd name="T2" fmla="*/ 169 w 189"/>
                <a:gd name="T3" fmla="*/ 144 h 167"/>
                <a:gd name="T4" fmla="*/ 155 w 189"/>
                <a:gd name="T5" fmla="*/ 122 h 167"/>
                <a:gd name="T6" fmla="*/ 139 w 189"/>
                <a:gd name="T7" fmla="*/ 101 h 167"/>
                <a:gd name="T8" fmla="*/ 120 w 189"/>
                <a:gd name="T9" fmla="*/ 82 h 167"/>
                <a:gd name="T10" fmla="*/ 101 w 189"/>
                <a:gd name="T11" fmla="*/ 65 h 167"/>
                <a:gd name="T12" fmla="*/ 79 w 189"/>
                <a:gd name="T13" fmla="*/ 48 h 167"/>
                <a:gd name="T14" fmla="*/ 56 w 189"/>
                <a:gd name="T15" fmla="*/ 33 h 167"/>
                <a:gd name="T16" fmla="*/ 32 w 189"/>
                <a:gd name="T17" fmla="*/ 21 h 167"/>
                <a:gd name="T18" fmla="*/ 26 w 189"/>
                <a:gd name="T19" fmla="*/ 21 h 167"/>
                <a:gd name="T20" fmla="*/ 20 w 189"/>
                <a:gd name="T21" fmla="*/ 20 h 167"/>
                <a:gd name="T22" fmla="*/ 13 w 189"/>
                <a:gd name="T23" fmla="*/ 17 h 167"/>
                <a:gd name="T24" fmla="*/ 4 w 189"/>
                <a:gd name="T25" fmla="*/ 15 h 167"/>
                <a:gd name="T26" fmla="*/ 0 w 189"/>
                <a:gd name="T27" fmla="*/ 9 h 167"/>
                <a:gd name="T28" fmla="*/ 2 w 189"/>
                <a:gd name="T29" fmla="*/ 1 h 167"/>
                <a:gd name="T30" fmla="*/ 9 w 189"/>
                <a:gd name="T31" fmla="*/ 0 h 167"/>
                <a:gd name="T32" fmla="*/ 14 w 189"/>
                <a:gd name="T33" fmla="*/ 0 h 167"/>
                <a:gd name="T34" fmla="*/ 21 w 189"/>
                <a:gd name="T35" fmla="*/ 0 h 167"/>
                <a:gd name="T36" fmla="*/ 27 w 189"/>
                <a:gd name="T37" fmla="*/ 1 h 167"/>
                <a:gd name="T38" fmla="*/ 34 w 189"/>
                <a:gd name="T39" fmla="*/ 2 h 167"/>
                <a:gd name="T40" fmla="*/ 41 w 189"/>
                <a:gd name="T41" fmla="*/ 5 h 167"/>
                <a:gd name="T42" fmla="*/ 48 w 189"/>
                <a:gd name="T43" fmla="*/ 7 h 167"/>
                <a:gd name="T44" fmla="*/ 56 w 189"/>
                <a:gd name="T45" fmla="*/ 9 h 167"/>
                <a:gd name="T46" fmla="*/ 60 w 189"/>
                <a:gd name="T47" fmla="*/ 12 h 167"/>
                <a:gd name="T48" fmla="*/ 65 w 189"/>
                <a:gd name="T49" fmla="*/ 15 h 167"/>
                <a:gd name="T50" fmla="*/ 70 w 189"/>
                <a:gd name="T51" fmla="*/ 18 h 167"/>
                <a:gd name="T52" fmla="*/ 74 w 189"/>
                <a:gd name="T53" fmla="*/ 22 h 167"/>
                <a:gd name="T54" fmla="*/ 79 w 189"/>
                <a:gd name="T55" fmla="*/ 25 h 167"/>
                <a:gd name="T56" fmla="*/ 83 w 189"/>
                <a:gd name="T57" fmla="*/ 30 h 167"/>
                <a:gd name="T58" fmla="*/ 89 w 189"/>
                <a:gd name="T59" fmla="*/ 35 h 167"/>
                <a:gd name="T60" fmla="*/ 94 w 189"/>
                <a:gd name="T61" fmla="*/ 39 h 167"/>
                <a:gd name="T62" fmla="*/ 103 w 189"/>
                <a:gd name="T63" fmla="*/ 40 h 167"/>
                <a:gd name="T64" fmla="*/ 117 w 189"/>
                <a:gd name="T65" fmla="*/ 51 h 167"/>
                <a:gd name="T66" fmla="*/ 131 w 189"/>
                <a:gd name="T67" fmla="*/ 63 h 167"/>
                <a:gd name="T68" fmla="*/ 142 w 189"/>
                <a:gd name="T69" fmla="*/ 76 h 167"/>
                <a:gd name="T70" fmla="*/ 154 w 189"/>
                <a:gd name="T71" fmla="*/ 90 h 167"/>
                <a:gd name="T72" fmla="*/ 164 w 189"/>
                <a:gd name="T73" fmla="*/ 104 h 167"/>
                <a:gd name="T74" fmla="*/ 174 w 189"/>
                <a:gd name="T75" fmla="*/ 119 h 167"/>
                <a:gd name="T76" fmla="*/ 183 w 189"/>
                <a:gd name="T77" fmla="*/ 135 h 167"/>
                <a:gd name="T78" fmla="*/ 189 w 189"/>
                <a:gd name="T79" fmla="*/ 151 h 167"/>
                <a:gd name="T80" fmla="*/ 180 w 189"/>
                <a:gd name="T81"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167">
                  <a:moveTo>
                    <a:pt x="180" y="167"/>
                  </a:moveTo>
                  <a:lnTo>
                    <a:pt x="169" y="144"/>
                  </a:lnTo>
                  <a:lnTo>
                    <a:pt x="155" y="122"/>
                  </a:lnTo>
                  <a:lnTo>
                    <a:pt x="139" y="101"/>
                  </a:lnTo>
                  <a:lnTo>
                    <a:pt x="120" y="82"/>
                  </a:lnTo>
                  <a:lnTo>
                    <a:pt x="101" y="65"/>
                  </a:lnTo>
                  <a:lnTo>
                    <a:pt x="79" y="48"/>
                  </a:lnTo>
                  <a:lnTo>
                    <a:pt x="56" y="33"/>
                  </a:lnTo>
                  <a:lnTo>
                    <a:pt x="32" y="21"/>
                  </a:lnTo>
                  <a:lnTo>
                    <a:pt x="26" y="21"/>
                  </a:lnTo>
                  <a:lnTo>
                    <a:pt x="20" y="20"/>
                  </a:lnTo>
                  <a:lnTo>
                    <a:pt x="13" y="17"/>
                  </a:lnTo>
                  <a:lnTo>
                    <a:pt x="4" y="15"/>
                  </a:lnTo>
                  <a:lnTo>
                    <a:pt x="0" y="9"/>
                  </a:lnTo>
                  <a:lnTo>
                    <a:pt x="2" y="1"/>
                  </a:lnTo>
                  <a:lnTo>
                    <a:pt x="9" y="0"/>
                  </a:lnTo>
                  <a:lnTo>
                    <a:pt x="14" y="0"/>
                  </a:lnTo>
                  <a:lnTo>
                    <a:pt x="21" y="0"/>
                  </a:lnTo>
                  <a:lnTo>
                    <a:pt x="27" y="1"/>
                  </a:lnTo>
                  <a:lnTo>
                    <a:pt x="34" y="2"/>
                  </a:lnTo>
                  <a:lnTo>
                    <a:pt x="41" y="5"/>
                  </a:lnTo>
                  <a:lnTo>
                    <a:pt x="48" y="7"/>
                  </a:lnTo>
                  <a:lnTo>
                    <a:pt x="56" y="9"/>
                  </a:lnTo>
                  <a:lnTo>
                    <a:pt x="60" y="12"/>
                  </a:lnTo>
                  <a:lnTo>
                    <a:pt x="65" y="15"/>
                  </a:lnTo>
                  <a:lnTo>
                    <a:pt x="70" y="18"/>
                  </a:lnTo>
                  <a:lnTo>
                    <a:pt x="74" y="22"/>
                  </a:lnTo>
                  <a:lnTo>
                    <a:pt x="79" y="25"/>
                  </a:lnTo>
                  <a:lnTo>
                    <a:pt x="83" y="30"/>
                  </a:lnTo>
                  <a:lnTo>
                    <a:pt x="89" y="35"/>
                  </a:lnTo>
                  <a:lnTo>
                    <a:pt x="94" y="39"/>
                  </a:lnTo>
                  <a:lnTo>
                    <a:pt x="103" y="40"/>
                  </a:lnTo>
                  <a:lnTo>
                    <a:pt x="117" y="51"/>
                  </a:lnTo>
                  <a:lnTo>
                    <a:pt x="131" y="63"/>
                  </a:lnTo>
                  <a:lnTo>
                    <a:pt x="142" y="76"/>
                  </a:lnTo>
                  <a:lnTo>
                    <a:pt x="154" y="90"/>
                  </a:lnTo>
                  <a:lnTo>
                    <a:pt x="164" y="104"/>
                  </a:lnTo>
                  <a:lnTo>
                    <a:pt x="174" y="119"/>
                  </a:lnTo>
                  <a:lnTo>
                    <a:pt x="183" y="135"/>
                  </a:lnTo>
                  <a:lnTo>
                    <a:pt x="189" y="151"/>
                  </a:lnTo>
                  <a:lnTo>
                    <a:pt x="180" y="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 name="Freeform 24"/>
            <p:cNvSpPr>
              <a:spLocks/>
            </p:cNvSpPr>
            <p:nvPr>
              <p:custDataLst>
                <p:tags r:id="rId11"/>
              </p:custDataLst>
            </p:nvPr>
          </p:nvSpPr>
          <p:spPr bwMode="auto">
            <a:xfrm>
              <a:off x="3519" y="3025"/>
              <a:ext cx="292" cy="326"/>
            </a:xfrm>
            <a:custGeom>
              <a:avLst/>
              <a:gdLst>
                <a:gd name="T0" fmla="*/ 147 w 584"/>
                <a:gd name="T1" fmla="*/ 626 h 652"/>
                <a:gd name="T2" fmla="*/ 106 w 584"/>
                <a:gd name="T3" fmla="*/ 593 h 652"/>
                <a:gd name="T4" fmla="*/ 59 w 584"/>
                <a:gd name="T5" fmla="*/ 560 h 652"/>
                <a:gd name="T6" fmla="*/ 38 w 584"/>
                <a:gd name="T7" fmla="*/ 550 h 652"/>
                <a:gd name="T8" fmla="*/ 16 w 584"/>
                <a:gd name="T9" fmla="*/ 540 h 652"/>
                <a:gd name="T10" fmla="*/ 18 w 584"/>
                <a:gd name="T11" fmla="*/ 505 h 652"/>
                <a:gd name="T12" fmla="*/ 78 w 584"/>
                <a:gd name="T13" fmla="*/ 432 h 652"/>
                <a:gd name="T14" fmla="*/ 141 w 584"/>
                <a:gd name="T15" fmla="*/ 358 h 652"/>
                <a:gd name="T16" fmla="*/ 204 w 584"/>
                <a:gd name="T17" fmla="*/ 284 h 652"/>
                <a:gd name="T18" fmla="*/ 270 w 584"/>
                <a:gd name="T19" fmla="*/ 209 h 652"/>
                <a:gd name="T20" fmla="*/ 335 w 584"/>
                <a:gd name="T21" fmla="*/ 133 h 652"/>
                <a:gd name="T22" fmla="*/ 361 w 584"/>
                <a:gd name="T23" fmla="*/ 114 h 652"/>
                <a:gd name="T24" fmla="*/ 385 w 584"/>
                <a:gd name="T25" fmla="*/ 92 h 652"/>
                <a:gd name="T26" fmla="*/ 419 w 584"/>
                <a:gd name="T27" fmla="*/ 71 h 652"/>
                <a:gd name="T28" fmla="*/ 470 w 584"/>
                <a:gd name="T29" fmla="*/ 44 h 652"/>
                <a:gd name="T30" fmla="*/ 525 w 584"/>
                <a:gd name="T31" fmla="*/ 21 h 652"/>
                <a:gd name="T32" fmla="*/ 555 w 584"/>
                <a:gd name="T33" fmla="*/ 15 h 652"/>
                <a:gd name="T34" fmla="*/ 568 w 584"/>
                <a:gd name="T35" fmla="*/ 8 h 652"/>
                <a:gd name="T36" fmla="*/ 582 w 584"/>
                <a:gd name="T37" fmla="*/ 0 h 652"/>
                <a:gd name="T38" fmla="*/ 576 w 584"/>
                <a:gd name="T39" fmla="*/ 69 h 652"/>
                <a:gd name="T40" fmla="*/ 555 w 584"/>
                <a:gd name="T41" fmla="*/ 160 h 652"/>
                <a:gd name="T42" fmla="*/ 508 w 584"/>
                <a:gd name="T43" fmla="*/ 236 h 652"/>
                <a:gd name="T44" fmla="*/ 478 w 584"/>
                <a:gd name="T45" fmla="*/ 244 h 652"/>
                <a:gd name="T46" fmla="*/ 448 w 584"/>
                <a:gd name="T47" fmla="*/ 249 h 652"/>
                <a:gd name="T48" fmla="*/ 424 w 584"/>
                <a:gd name="T49" fmla="*/ 250 h 652"/>
                <a:gd name="T50" fmla="*/ 441 w 584"/>
                <a:gd name="T51" fmla="*/ 223 h 652"/>
                <a:gd name="T52" fmla="*/ 461 w 584"/>
                <a:gd name="T53" fmla="*/ 199 h 652"/>
                <a:gd name="T54" fmla="*/ 483 w 584"/>
                <a:gd name="T55" fmla="*/ 171 h 652"/>
                <a:gd name="T56" fmla="*/ 505 w 584"/>
                <a:gd name="T57" fmla="*/ 140 h 652"/>
                <a:gd name="T58" fmla="*/ 494 w 584"/>
                <a:gd name="T59" fmla="*/ 124 h 652"/>
                <a:gd name="T60" fmla="*/ 479 w 584"/>
                <a:gd name="T61" fmla="*/ 109 h 652"/>
                <a:gd name="T62" fmla="*/ 447 w 584"/>
                <a:gd name="T63" fmla="*/ 105 h 652"/>
                <a:gd name="T64" fmla="*/ 377 w 584"/>
                <a:gd name="T65" fmla="*/ 176 h 652"/>
                <a:gd name="T66" fmla="*/ 310 w 584"/>
                <a:gd name="T67" fmla="*/ 250 h 652"/>
                <a:gd name="T68" fmla="*/ 247 w 584"/>
                <a:gd name="T69" fmla="*/ 326 h 652"/>
                <a:gd name="T70" fmla="*/ 185 w 584"/>
                <a:gd name="T71" fmla="*/ 403 h 652"/>
                <a:gd name="T72" fmla="*/ 124 w 584"/>
                <a:gd name="T73" fmla="*/ 482 h 652"/>
                <a:gd name="T74" fmla="*/ 111 w 584"/>
                <a:gd name="T75" fmla="*/ 523 h 652"/>
                <a:gd name="T76" fmla="*/ 130 w 584"/>
                <a:gd name="T77" fmla="*/ 539 h 652"/>
                <a:gd name="T78" fmla="*/ 151 w 584"/>
                <a:gd name="T79" fmla="*/ 556 h 652"/>
                <a:gd name="T80" fmla="*/ 191 w 584"/>
                <a:gd name="T81" fmla="*/ 535 h 652"/>
                <a:gd name="T82" fmla="*/ 237 w 584"/>
                <a:gd name="T83" fmla="*/ 484 h 652"/>
                <a:gd name="T84" fmla="*/ 281 w 584"/>
                <a:gd name="T85" fmla="*/ 429 h 652"/>
                <a:gd name="T86" fmla="*/ 317 w 584"/>
                <a:gd name="T87" fmla="*/ 402 h 652"/>
                <a:gd name="T88" fmla="*/ 354 w 584"/>
                <a:gd name="T89" fmla="*/ 388 h 652"/>
                <a:gd name="T90" fmla="*/ 393 w 584"/>
                <a:gd name="T91" fmla="*/ 375 h 652"/>
                <a:gd name="T92" fmla="*/ 368 w 584"/>
                <a:gd name="T93" fmla="*/ 410 h 652"/>
                <a:gd name="T94" fmla="*/ 327 w 584"/>
                <a:gd name="T95" fmla="*/ 462 h 652"/>
                <a:gd name="T96" fmla="*/ 285 w 584"/>
                <a:gd name="T97" fmla="*/ 516 h 652"/>
                <a:gd name="T98" fmla="*/ 242 w 584"/>
                <a:gd name="T99" fmla="*/ 569 h 652"/>
                <a:gd name="T100" fmla="*/ 199 w 584"/>
                <a:gd name="T101" fmla="*/ 62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4" h="652">
                  <a:moveTo>
                    <a:pt x="169" y="652"/>
                  </a:moveTo>
                  <a:lnTo>
                    <a:pt x="159" y="638"/>
                  </a:lnTo>
                  <a:lnTo>
                    <a:pt x="147" y="626"/>
                  </a:lnTo>
                  <a:lnTo>
                    <a:pt x="135" y="615"/>
                  </a:lnTo>
                  <a:lnTo>
                    <a:pt x="121" y="603"/>
                  </a:lnTo>
                  <a:lnTo>
                    <a:pt x="106" y="593"/>
                  </a:lnTo>
                  <a:lnTo>
                    <a:pt x="90" y="583"/>
                  </a:lnTo>
                  <a:lnTo>
                    <a:pt x="75" y="571"/>
                  </a:lnTo>
                  <a:lnTo>
                    <a:pt x="59" y="560"/>
                  </a:lnTo>
                  <a:lnTo>
                    <a:pt x="52" y="556"/>
                  </a:lnTo>
                  <a:lnTo>
                    <a:pt x="45" y="554"/>
                  </a:lnTo>
                  <a:lnTo>
                    <a:pt x="38" y="550"/>
                  </a:lnTo>
                  <a:lnTo>
                    <a:pt x="31" y="547"/>
                  </a:lnTo>
                  <a:lnTo>
                    <a:pt x="23" y="545"/>
                  </a:lnTo>
                  <a:lnTo>
                    <a:pt x="16" y="540"/>
                  </a:lnTo>
                  <a:lnTo>
                    <a:pt x="8" y="535"/>
                  </a:lnTo>
                  <a:lnTo>
                    <a:pt x="0" y="531"/>
                  </a:lnTo>
                  <a:lnTo>
                    <a:pt x="18" y="505"/>
                  </a:lnTo>
                  <a:lnTo>
                    <a:pt x="38" y="481"/>
                  </a:lnTo>
                  <a:lnTo>
                    <a:pt x="59" y="456"/>
                  </a:lnTo>
                  <a:lnTo>
                    <a:pt x="78" y="432"/>
                  </a:lnTo>
                  <a:lnTo>
                    <a:pt x="99" y="406"/>
                  </a:lnTo>
                  <a:lnTo>
                    <a:pt x="120" y="382"/>
                  </a:lnTo>
                  <a:lnTo>
                    <a:pt x="141" y="358"/>
                  </a:lnTo>
                  <a:lnTo>
                    <a:pt x="161" y="334"/>
                  </a:lnTo>
                  <a:lnTo>
                    <a:pt x="183" y="308"/>
                  </a:lnTo>
                  <a:lnTo>
                    <a:pt x="204" y="284"/>
                  </a:lnTo>
                  <a:lnTo>
                    <a:pt x="226" y="260"/>
                  </a:lnTo>
                  <a:lnTo>
                    <a:pt x="248" y="235"/>
                  </a:lnTo>
                  <a:lnTo>
                    <a:pt x="270" y="209"/>
                  </a:lnTo>
                  <a:lnTo>
                    <a:pt x="292" y="184"/>
                  </a:lnTo>
                  <a:lnTo>
                    <a:pt x="313" y="159"/>
                  </a:lnTo>
                  <a:lnTo>
                    <a:pt x="335" y="133"/>
                  </a:lnTo>
                  <a:lnTo>
                    <a:pt x="343" y="128"/>
                  </a:lnTo>
                  <a:lnTo>
                    <a:pt x="353" y="121"/>
                  </a:lnTo>
                  <a:lnTo>
                    <a:pt x="361" y="114"/>
                  </a:lnTo>
                  <a:lnTo>
                    <a:pt x="369" y="106"/>
                  </a:lnTo>
                  <a:lnTo>
                    <a:pt x="377" y="99"/>
                  </a:lnTo>
                  <a:lnTo>
                    <a:pt x="385" y="92"/>
                  </a:lnTo>
                  <a:lnTo>
                    <a:pt x="394" y="85"/>
                  </a:lnTo>
                  <a:lnTo>
                    <a:pt x="403" y="79"/>
                  </a:lnTo>
                  <a:lnTo>
                    <a:pt x="419" y="71"/>
                  </a:lnTo>
                  <a:lnTo>
                    <a:pt x="436" y="62"/>
                  </a:lnTo>
                  <a:lnTo>
                    <a:pt x="453" y="53"/>
                  </a:lnTo>
                  <a:lnTo>
                    <a:pt x="470" y="44"/>
                  </a:lnTo>
                  <a:lnTo>
                    <a:pt x="487" y="36"/>
                  </a:lnTo>
                  <a:lnTo>
                    <a:pt x="506" y="27"/>
                  </a:lnTo>
                  <a:lnTo>
                    <a:pt x="525" y="21"/>
                  </a:lnTo>
                  <a:lnTo>
                    <a:pt x="545" y="16"/>
                  </a:lnTo>
                  <a:lnTo>
                    <a:pt x="551" y="16"/>
                  </a:lnTo>
                  <a:lnTo>
                    <a:pt x="555" y="15"/>
                  </a:lnTo>
                  <a:lnTo>
                    <a:pt x="560" y="12"/>
                  </a:lnTo>
                  <a:lnTo>
                    <a:pt x="564" y="10"/>
                  </a:lnTo>
                  <a:lnTo>
                    <a:pt x="568" y="8"/>
                  </a:lnTo>
                  <a:lnTo>
                    <a:pt x="572" y="6"/>
                  </a:lnTo>
                  <a:lnTo>
                    <a:pt x="576" y="2"/>
                  </a:lnTo>
                  <a:lnTo>
                    <a:pt x="582" y="0"/>
                  </a:lnTo>
                  <a:lnTo>
                    <a:pt x="584" y="7"/>
                  </a:lnTo>
                  <a:lnTo>
                    <a:pt x="581" y="38"/>
                  </a:lnTo>
                  <a:lnTo>
                    <a:pt x="576" y="69"/>
                  </a:lnTo>
                  <a:lnTo>
                    <a:pt x="572" y="100"/>
                  </a:lnTo>
                  <a:lnTo>
                    <a:pt x="565" y="130"/>
                  </a:lnTo>
                  <a:lnTo>
                    <a:pt x="555" y="160"/>
                  </a:lnTo>
                  <a:lnTo>
                    <a:pt x="544" y="188"/>
                  </a:lnTo>
                  <a:lnTo>
                    <a:pt x="528" y="213"/>
                  </a:lnTo>
                  <a:lnTo>
                    <a:pt x="508" y="236"/>
                  </a:lnTo>
                  <a:lnTo>
                    <a:pt x="498" y="239"/>
                  </a:lnTo>
                  <a:lnTo>
                    <a:pt x="489" y="242"/>
                  </a:lnTo>
                  <a:lnTo>
                    <a:pt x="478" y="244"/>
                  </a:lnTo>
                  <a:lnTo>
                    <a:pt x="469" y="245"/>
                  </a:lnTo>
                  <a:lnTo>
                    <a:pt x="459" y="246"/>
                  </a:lnTo>
                  <a:lnTo>
                    <a:pt x="448" y="249"/>
                  </a:lnTo>
                  <a:lnTo>
                    <a:pt x="438" y="252"/>
                  </a:lnTo>
                  <a:lnTo>
                    <a:pt x="426" y="257"/>
                  </a:lnTo>
                  <a:lnTo>
                    <a:pt x="424" y="250"/>
                  </a:lnTo>
                  <a:lnTo>
                    <a:pt x="432" y="242"/>
                  </a:lnTo>
                  <a:lnTo>
                    <a:pt x="437" y="232"/>
                  </a:lnTo>
                  <a:lnTo>
                    <a:pt x="441" y="223"/>
                  </a:lnTo>
                  <a:lnTo>
                    <a:pt x="452" y="219"/>
                  </a:lnTo>
                  <a:lnTo>
                    <a:pt x="456" y="208"/>
                  </a:lnTo>
                  <a:lnTo>
                    <a:pt x="461" y="199"/>
                  </a:lnTo>
                  <a:lnTo>
                    <a:pt x="468" y="190"/>
                  </a:lnTo>
                  <a:lnTo>
                    <a:pt x="475" y="181"/>
                  </a:lnTo>
                  <a:lnTo>
                    <a:pt x="483" y="171"/>
                  </a:lnTo>
                  <a:lnTo>
                    <a:pt x="490" y="161"/>
                  </a:lnTo>
                  <a:lnTo>
                    <a:pt x="498" y="151"/>
                  </a:lnTo>
                  <a:lnTo>
                    <a:pt x="505" y="140"/>
                  </a:lnTo>
                  <a:lnTo>
                    <a:pt x="502" y="135"/>
                  </a:lnTo>
                  <a:lnTo>
                    <a:pt x="499" y="130"/>
                  </a:lnTo>
                  <a:lnTo>
                    <a:pt x="494" y="124"/>
                  </a:lnTo>
                  <a:lnTo>
                    <a:pt x="490" y="118"/>
                  </a:lnTo>
                  <a:lnTo>
                    <a:pt x="485" y="114"/>
                  </a:lnTo>
                  <a:lnTo>
                    <a:pt x="479" y="109"/>
                  </a:lnTo>
                  <a:lnTo>
                    <a:pt x="474" y="105"/>
                  </a:lnTo>
                  <a:lnTo>
                    <a:pt x="467" y="101"/>
                  </a:lnTo>
                  <a:lnTo>
                    <a:pt x="447" y="105"/>
                  </a:lnTo>
                  <a:lnTo>
                    <a:pt x="423" y="128"/>
                  </a:lnTo>
                  <a:lnTo>
                    <a:pt x="400" y="152"/>
                  </a:lnTo>
                  <a:lnTo>
                    <a:pt x="377" y="176"/>
                  </a:lnTo>
                  <a:lnTo>
                    <a:pt x="354" y="200"/>
                  </a:lnTo>
                  <a:lnTo>
                    <a:pt x="332" y="224"/>
                  </a:lnTo>
                  <a:lnTo>
                    <a:pt x="310" y="250"/>
                  </a:lnTo>
                  <a:lnTo>
                    <a:pt x="289" y="274"/>
                  </a:lnTo>
                  <a:lnTo>
                    <a:pt x="267" y="299"/>
                  </a:lnTo>
                  <a:lnTo>
                    <a:pt x="247" y="326"/>
                  </a:lnTo>
                  <a:lnTo>
                    <a:pt x="226" y="351"/>
                  </a:lnTo>
                  <a:lnTo>
                    <a:pt x="205" y="378"/>
                  </a:lnTo>
                  <a:lnTo>
                    <a:pt x="185" y="403"/>
                  </a:lnTo>
                  <a:lnTo>
                    <a:pt x="165" y="429"/>
                  </a:lnTo>
                  <a:lnTo>
                    <a:pt x="144" y="456"/>
                  </a:lnTo>
                  <a:lnTo>
                    <a:pt x="124" y="482"/>
                  </a:lnTo>
                  <a:lnTo>
                    <a:pt x="104" y="509"/>
                  </a:lnTo>
                  <a:lnTo>
                    <a:pt x="104" y="518"/>
                  </a:lnTo>
                  <a:lnTo>
                    <a:pt x="111" y="523"/>
                  </a:lnTo>
                  <a:lnTo>
                    <a:pt x="117" y="528"/>
                  </a:lnTo>
                  <a:lnTo>
                    <a:pt x="124" y="533"/>
                  </a:lnTo>
                  <a:lnTo>
                    <a:pt x="130" y="539"/>
                  </a:lnTo>
                  <a:lnTo>
                    <a:pt x="137" y="545"/>
                  </a:lnTo>
                  <a:lnTo>
                    <a:pt x="144" y="550"/>
                  </a:lnTo>
                  <a:lnTo>
                    <a:pt x="151" y="556"/>
                  </a:lnTo>
                  <a:lnTo>
                    <a:pt x="159" y="562"/>
                  </a:lnTo>
                  <a:lnTo>
                    <a:pt x="177" y="553"/>
                  </a:lnTo>
                  <a:lnTo>
                    <a:pt x="191" y="535"/>
                  </a:lnTo>
                  <a:lnTo>
                    <a:pt x="206" y="519"/>
                  </a:lnTo>
                  <a:lnTo>
                    <a:pt x="221" y="501"/>
                  </a:lnTo>
                  <a:lnTo>
                    <a:pt x="237" y="484"/>
                  </a:lnTo>
                  <a:lnTo>
                    <a:pt x="252" y="465"/>
                  </a:lnTo>
                  <a:lnTo>
                    <a:pt x="267" y="448"/>
                  </a:lnTo>
                  <a:lnTo>
                    <a:pt x="281" y="429"/>
                  </a:lnTo>
                  <a:lnTo>
                    <a:pt x="294" y="412"/>
                  </a:lnTo>
                  <a:lnTo>
                    <a:pt x="305" y="408"/>
                  </a:lnTo>
                  <a:lnTo>
                    <a:pt x="317" y="402"/>
                  </a:lnTo>
                  <a:lnTo>
                    <a:pt x="328" y="397"/>
                  </a:lnTo>
                  <a:lnTo>
                    <a:pt x="341" y="393"/>
                  </a:lnTo>
                  <a:lnTo>
                    <a:pt x="354" y="388"/>
                  </a:lnTo>
                  <a:lnTo>
                    <a:pt x="366" y="383"/>
                  </a:lnTo>
                  <a:lnTo>
                    <a:pt x="380" y="379"/>
                  </a:lnTo>
                  <a:lnTo>
                    <a:pt x="393" y="375"/>
                  </a:lnTo>
                  <a:lnTo>
                    <a:pt x="395" y="378"/>
                  </a:lnTo>
                  <a:lnTo>
                    <a:pt x="381" y="394"/>
                  </a:lnTo>
                  <a:lnTo>
                    <a:pt x="368" y="410"/>
                  </a:lnTo>
                  <a:lnTo>
                    <a:pt x="354" y="427"/>
                  </a:lnTo>
                  <a:lnTo>
                    <a:pt x="341" y="444"/>
                  </a:lnTo>
                  <a:lnTo>
                    <a:pt x="327" y="462"/>
                  </a:lnTo>
                  <a:lnTo>
                    <a:pt x="312" y="479"/>
                  </a:lnTo>
                  <a:lnTo>
                    <a:pt x="298" y="497"/>
                  </a:lnTo>
                  <a:lnTo>
                    <a:pt x="285" y="516"/>
                  </a:lnTo>
                  <a:lnTo>
                    <a:pt x="271" y="533"/>
                  </a:lnTo>
                  <a:lnTo>
                    <a:pt x="257" y="551"/>
                  </a:lnTo>
                  <a:lnTo>
                    <a:pt x="242" y="569"/>
                  </a:lnTo>
                  <a:lnTo>
                    <a:pt x="228" y="586"/>
                  </a:lnTo>
                  <a:lnTo>
                    <a:pt x="213" y="603"/>
                  </a:lnTo>
                  <a:lnTo>
                    <a:pt x="199" y="621"/>
                  </a:lnTo>
                  <a:lnTo>
                    <a:pt x="184" y="637"/>
                  </a:lnTo>
                  <a:lnTo>
                    <a:pt x="169" y="65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 name="Freeform 25"/>
            <p:cNvSpPr>
              <a:spLocks/>
            </p:cNvSpPr>
            <p:nvPr>
              <p:custDataLst>
                <p:tags r:id="rId12"/>
              </p:custDataLst>
            </p:nvPr>
          </p:nvSpPr>
          <p:spPr bwMode="auto">
            <a:xfrm>
              <a:off x="3646" y="3152"/>
              <a:ext cx="276" cy="185"/>
            </a:xfrm>
            <a:custGeom>
              <a:avLst/>
              <a:gdLst>
                <a:gd name="T0" fmla="*/ 400 w 552"/>
                <a:gd name="T1" fmla="*/ 370 h 371"/>
                <a:gd name="T2" fmla="*/ 388 w 552"/>
                <a:gd name="T3" fmla="*/ 366 h 371"/>
                <a:gd name="T4" fmla="*/ 377 w 552"/>
                <a:gd name="T5" fmla="*/ 364 h 371"/>
                <a:gd name="T6" fmla="*/ 365 w 552"/>
                <a:gd name="T7" fmla="*/ 358 h 371"/>
                <a:gd name="T8" fmla="*/ 365 w 552"/>
                <a:gd name="T9" fmla="*/ 353 h 371"/>
                <a:gd name="T10" fmla="*/ 373 w 552"/>
                <a:gd name="T11" fmla="*/ 351 h 371"/>
                <a:gd name="T12" fmla="*/ 383 w 552"/>
                <a:gd name="T13" fmla="*/ 353 h 371"/>
                <a:gd name="T14" fmla="*/ 394 w 552"/>
                <a:gd name="T15" fmla="*/ 353 h 371"/>
                <a:gd name="T16" fmla="*/ 406 w 552"/>
                <a:gd name="T17" fmla="*/ 346 h 371"/>
                <a:gd name="T18" fmla="*/ 421 w 552"/>
                <a:gd name="T19" fmla="*/ 336 h 371"/>
                <a:gd name="T20" fmla="*/ 438 w 552"/>
                <a:gd name="T21" fmla="*/ 325 h 371"/>
                <a:gd name="T22" fmla="*/ 453 w 552"/>
                <a:gd name="T23" fmla="*/ 311 h 371"/>
                <a:gd name="T24" fmla="*/ 469 w 552"/>
                <a:gd name="T25" fmla="*/ 288 h 371"/>
                <a:gd name="T26" fmla="*/ 480 w 552"/>
                <a:gd name="T27" fmla="*/ 255 h 371"/>
                <a:gd name="T28" fmla="*/ 486 w 552"/>
                <a:gd name="T29" fmla="*/ 218 h 371"/>
                <a:gd name="T30" fmla="*/ 481 w 552"/>
                <a:gd name="T31" fmla="*/ 180 h 371"/>
                <a:gd name="T32" fmla="*/ 474 w 552"/>
                <a:gd name="T33" fmla="*/ 152 h 371"/>
                <a:gd name="T34" fmla="*/ 462 w 552"/>
                <a:gd name="T35" fmla="*/ 128 h 371"/>
                <a:gd name="T36" fmla="*/ 443 w 552"/>
                <a:gd name="T37" fmla="*/ 107 h 371"/>
                <a:gd name="T38" fmla="*/ 420 w 552"/>
                <a:gd name="T39" fmla="*/ 91 h 371"/>
                <a:gd name="T40" fmla="*/ 395 w 552"/>
                <a:gd name="T41" fmla="*/ 77 h 371"/>
                <a:gd name="T42" fmla="*/ 350 w 552"/>
                <a:gd name="T43" fmla="*/ 75 h 371"/>
                <a:gd name="T44" fmla="*/ 304 w 552"/>
                <a:gd name="T45" fmla="*/ 76 h 371"/>
                <a:gd name="T46" fmla="*/ 258 w 552"/>
                <a:gd name="T47" fmla="*/ 79 h 371"/>
                <a:gd name="T48" fmla="*/ 212 w 552"/>
                <a:gd name="T49" fmla="*/ 84 h 371"/>
                <a:gd name="T50" fmla="*/ 166 w 552"/>
                <a:gd name="T51" fmla="*/ 92 h 371"/>
                <a:gd name="T52" fmla="*/ 120 w 552"/>
                <a:gd name="T53" fmla="*/ 104 h 371"/>
                <a:gd name="T54" fmla="*/ 75 w 552"/>
                <a:gd name="T55" fmla="*/ 119 h 371"/>
                <a:gd name="T56" fmla="*/ 30 w 552"/>
                <a:gd name="T57" fmla="*/ 137 h 371"/>
                <a:gd name="T58" fmla="*/ 18 w 552"/>
                <a:gd name="T59" fmla="*/ 148 h 371"/>
                <a:gd name="T60" fmla="*/ 7 w 552"/>
                <a:gd name="T61" fmla="*/ 161 h 371"/>
                <a:gd name="T62" fmla="*/ 0 w 552"/>
                <a:gd name="T63" fmla="*/ 163 h 371"/>
                <a:gd name="T64" fmla="*/ 4 w 552"/>
                <a:gd name="T65" fmla="*/ 151 h 371"/>
                <a:gd name="T66" fmla="*/ 12 w 552"/>
                <a:gd name="T67" fmla="*/ 137 h 371"/>
                <a:gd name="T68" fmla="*/ 37 w 552"/>
                <a:gd name="T69" fmla="*/ 105 h 371"/>
                <a:gd name="T70" fmla="*/ 66 w 552"/>
                <a:gd name="T71" fmla="*/ 77 h 371"/>
                <a:gd name="T72" fmla="*/ 103 w 552"/>
                <a:gd name="T73" fmla="*/ 55 h 371"/>
                <a:gd name="T74" fmla="*/ 144 w 552"/>
                <a:gd name="T75" fmla="*/ 38 h 371"/>
                <a:gd name="T76" fmla="*/ 186 w 552"/>
                <a:gd name="T77" fmla="*/ 24 h 371"/>
                <a:gd name="T78" fmla="*/ 231 w 552"/>
                <a:gd name="T79" fmla="*/ 14 h 371"/>
                <a:gd name="T80" fmla="*/ 276 w 552"/>
                <a:gd name="T81" fmla="*/ 6 h 371"/>
                <a:gd name="T82" fmla="*/ 320 w 552"/>
                <a:gd name="T83" fmla="*/ 0 h 371"/>
                <a:gd name="T84" fmla="*/ 350 w 552"/>
                <a:gd name="T85" fmla="*/ 1 h 371"/>
                <a:gd name="T86" fmla="*/ 380 w 552"/>
                <a:gd name="T87" fmla="*/ 5 h 371"/>
                <a:gd name="T88" fmla="*/ 409 w 552"/>
                <a:gd name="T89" fmla="*/ 12 h 371"/>
                <a:gd name="T90" fmla="*/ 438 w 552"/>
                <a:gd name="T91" fmla="*/ 24 h 371"/>
                <a:gd name="T92" fmla="*/ 453 w 552"/>
                <a:gd name="T93" fmla="*/ 35 h 371"/>
                <a:gd name="T94" fmla="*/ 469 w 552"/>
                <a:gd name="T95" fmla="*/ 44 h 371"/>
                <a:gd name="T96" fmla="*/ 484 w 552"/>
                <a:gd name="T97" fmla="*/ 55 h 371"/>
                <a:gd name="T98" fmla="*/ 499 w 552"/>
                <a:gd name="T99" fmla="*/ 72 h 371"/>
                <a:gd name="T100" fmla="*/ 524 w 552"/>
                <a:gd name="T101" fmla="*/ 115 h 371"/>
                <a:gd name="T102" fmla="*/ 545 w 552"/>
                <a:gd name="T103" fmla="*/ 167 h 371"/>
                <a:gd name="T104" fmla="*/ 552 w 552"/>
                <a:gd name="T105" fmla="*/ 221 h 371"/>
                <a:gd name="T106" fmla="*/ 539 w 552"/>
                <a:gd name="T107" fmla="*/ 278 h 371"/>
                <a:gd name="T108" fmla="*/ 531 w 552"/>
                <a:gd name="T109" fmla="*/ 295 h 371"/>
                <a:gd name="T110" fmla="*/ 519 w 552"/>
                <a:gd name="T111" fmla="*/ 311 h 371"/>
                <a:gd name="T112" fmla="*/ 504 w 552"/>
                <a:gd name="T113" fmla="*/ 327 h 371"/>
                <a:gd name="T114" fmla="*/ 488 w 552"/>
                <a:gd name="T115" fmla="*/ 346 h 371"/>
                <a:gd name="T116" fmla="*/ 471 w 552"/>
                <a:gd name="T117" fmla="*/ 356 h 371"/>
                <a:gd name="T118" fmla="*/ 450 w 552"/>
                <a:gd name="T119" fmla="*/ 363 h 371"/>
                <a:gd name="T120" fmla="*/ 427 w 552"/>
                <a:gd name="T121" fmla="*/ 369 h 371"/>
                <a:gd name="T122" fmla="*/ 405 w 552"/>
                <a:gd name="T123"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2" h="371">
                  <a:moveTo>
                    <a:pt x="405" y="371"/>
                  </a:moveTo>
                  <a:lnTo>
                    <a:pt x="400" y="370"/>
                  </a:lnTo>
                  <a:lnTo>
                    <a:pt x="394" y="369"/>
                  </a:lnTo>
                  <a:lnTo>
                    <a:pt x="388" y="366"/>
                  </a:lnTo>
                  <a:lnTo>
                    <a:pt x="382" y="365"/>
                  </a:lnTo>
                  <a:lnTo>
                    <a:pt x="377" y="364"/>
                  </a:lnTo>
                  <a:lnTo>
                    <a:pt x="371" y="362"/>
                  </a:lnTo>
                  <a:lnTo>
                    <a:pt x="365" y="358"/>
                  </a:lnTo>
                  <a:lnTo>
                    <a:pt x="360" y="355"/>
                  </a:lnTo>
                  <a:lnTo>
                    <a:pt x="365" y="353"/>
                  </a:lnTo>
                  <a:lnTo>
                    <a:pt x="370" y="351"/>
                  </a:lnTo>
                  <a:lnTo>
                    <a:pt x="373" y="351"/>
                  </a:lnTo>
                  <a:lnTo>
                    <a:pt x="379" y="351"/>
                  </a:lnTo>
                  <a:lnTo>
                    <a:pt x="383" y="353"/>
                  </a:lnTo>
                  <a:lnTo>
                    <a:pt x="388" y="353"/>
                  </a:lnTo>
                  <a:lnTo>
                    <a:pt x="394" y="353"/>
                  </a:lnTo>
                  <a:lnTo>
                    <a:pt x="400" y="351"/>
                  </a:lnTo>
                  <a:lnTo>
                    <a:pt x="406" y="346"/>
                  </a:lnTo>
                  <a:lnTo>
                    <a:pt x="415" y="341"/>
                  </a:lnTo>
                  <a:lnTo>
                    <a:pt x="421" y="336"/>
                  </a:lnTo>
                  <a:lnTo>
                    <a:pt x="430" y="331"/>
                  </a:lnTo>
                  <a:lnTo>
                    <a:pt x="438" y="325"/>
                  </a:lnTo>
                  <a:lnTo>
                    <a:pt x="446" y="319"/>
                  </a:lnTo>
                  <a:lnTo>
                    <a:pt x="453" y="311"/>
                  </a:lnTo>
                  <a:lnTo>
                    <a:pt x="461" y="303"/>
                  </a:lnTo>
                  <a:lnTo>
                    <a:pt x="469" y="288"/>
                  </a:lnTo>
                  <a:lnTo>
                    <a:pt x="474" y="272"/>
                  </a:lnTo>
                  <a:lnTo>
                    <a:pt x="480" y="255"/>
                  </a:lnTo>
                  <a:lnTo>
                    <a:pt x="485" y="236"/>
                  </a:lnTo>
                  <a:lnTo>
                    <a:pt x="486" y="218"/>
                  </a:lnTo>
                  <a:lnTo>
                    <a:pt x="486" y="199"/>
                  </a:lnTo>
                  <a:lnTo>
                    <a:pt x="481" y="180"/>
                  </a:lnTo>
                  <a:lnTo>
                    <a:pt x="474" y="161"/>
                  </a:lnTo>
                  <a:lnTo>
                    <a:pt x="474" y="152"/>
                  </a:lnTo>
                  <a:lnTo>
                    <a:pt x="469" y="140"/>
                  </a:lnTo>
                  <a:lnTo>
                    <a:pt x="462" y="128"/>
                  </a:lnTo>
                  <a:lnTo>
                    <a:pt x="453" y="118"/>
                  </a:lnTo>
                  <a:lnTo>
                    <a:pt x="443" y="107"/>
                  </a:lnTo>
                  <a:lnTo>
                    <a:pt x="432" y="99"/>
                  </a:lnTo>
                  <a:lnTo>
                    <a:pt x="420" y="91"/>
                  </a:lnTo>
                  <a:lnTo>
                    <a:pt x="408" y="84"/>
                  </a:lnTo>
                  <a:lnTo>
                    <a:pt x="395" y="77"/>
                  </a:lnTo>
                  <a:lnTo>
                    <a:pt x="372" y="76"/>
                  </a:lnTo>
                  <a:lnTo>
                    <a:pt x="350" y="75"/>
                  </a:lnTo>
                  <a:lnTo>
                    <a:pt x="327" y="75"/>
                  </a:lnTo>
                  <a:lnTo>
                    <a:pt x="304" y="76"/>
                  </a:lnTo>
                  <a:lnTo>
                    <a:pt x="281" y="77"/>
                  </a:lnTo>
                  <a:lnTo>
                    <a:pt x="258" y="79"/>
                  </a:lnTo>
                  <a:lnTo>
                    <a:pt x="235" y="81"/>
                  </a:lnTo>
                  <a:lnTo>
                    <a:pt x="212" y="84"/>
                  </a:lnTo>
                  <a:lnTo>
                    <a:pt x="189" y="88"/>
                  </a:lnTo>
                  <a:lnTo>
                    <a:pt x="166" y="92"/>
                  </a:lnTo>
                  <a:lnTo>
                    <a:pt x="143" y="98"/>
                  </a:lnTo>
                  <a:lnTo>
                    <a:pt x="120" y="104"/>
                  </a:lnTo>
                  <a:lnTo>
                    <a:pt x="98" y="112"/>
                  </a:lnTo>
                  <a:lnTo>
                    <a:pt x="75" y="119"/>
                  </a:lnTo>
                  <a:lnTo>
                    <a:pt x="52" y="128"/>
                  </a:lnTo>
                  <a:lnTo>
                    <a:pt x="30" y="137"/>
                  </a:lnTo>
                  <a:lnTo>
                    <a:pt x="24" y="141"/>
                  </a:lnTo>
                  <a:lnTo>
                    <a:pt x="18" y="148"/>
                  </a:lnTo>
                  <a:lnTo>
                    <a:pt x="11" y="155"/>
                  </a:lnTo>
                  <a:lnTo>
                    <a:pt x="7" y="161"/>
                  </a:lnTo>
                  <a:lnTo>
                    <a:pt x="7" y="167"/>
                  </a:lnTo>
                  <a:lnTo>
                    <a:pt x="0" y="163"/>
                  </a:lnTo>
                  <a:lnTo>
                    <a:pt x="1" y="157"/>
                  </a:lnTo>
                  <a:lnTo>
                    <a:pt x="4" y="151"/>
                  </a:lnTo>
                  <a:lnTo>
                    <a:pt x="9" y="146"/>
                  </a:lnTo>
                  <a:lnTo>
                    <a:pt x="12" y="137"/>
                  </a:lnTo>
                  <a:lnTo>
                    <a:pt x="23" y="120"/>
                  </a:lnTo>
                  <a:lnTo>
                    <a:pt x="37" y="105"/>
                  </a:lnTo>
                  <a:lnTo>
                    <a:pt x="50" y="90"/>
                  </a:lnTo>
                  <a:lnTo>
                    <a:pt x="66" y="77"/>
                  </a:lnTo>
                  <a:lnTo>
                    <a:pt x="84" y="66"/>
                  </a:lnTo>
                  <a:lnTo>
                    <a:pt x="103" y="55"/>
                  </a:lnTo>
                  <a:lnTo>
                    <a:pt x="123" y="46"/>
                  </a:lnTo>
                  <a:lnTo>
                    <a:pt x="144" y="38"/>
                  </a:lnTo>
                  <a:lnTo>
                    <a:pt x="164" y="31"/>
                  </a:lnTo>
                  <a:lnTo>
                    <a:pt x="186" y="24"/>
                  </a:lnTo>
                  <a:lnTo>
                    <a:pt x="208" y="19"/>
                  </a:lnTo>
                  <a:lnTo>
                    <a:pt x="231" y="14"/>
                  </a:lnTo>
                  <a:lnTo>
                    <a:pt x="254" y="9"/>
                  </a:lnTo>
                  <a:lnTo>
                    <a:pt x="276" y="6"/>
                  </a:lnTo>
                  <a:lnTo>
                    <a:pt x="298" y="3"/>
                  </a:lnTo>
                  <a:lnTo>
                    <a:pt x="320" y="0"/>
                  </a:lnTo>
                  <a:lnTo>
                    <a:pt x="335" y="0"/>
                  </a:lnTo>
                  <a:lnTo>
                    <a:pt x="350" y="1"/>
                  </a:lnTo>
                  <a:lnTo>
                    <a:pt x="365" y="3"/>
                  </a:lnTo>
                  <a:lnTo>
                    <a:pt x="380" y="5"/>
                  </a:lnTo>
                  <a:lnTo>
                    <a:pt x="395" y="7"/>
                  </a:lnTo>
                  <a:lnTo>
                    <a:pt x="409" y="12"/>
                  </a:lnTo>
                  <a:lnTo>
                    <a:pt x="424" y="17"/>
                  </a:lnTo>
                  <a:lnTo>
                    <a:pt x="438" y="24"/>
                  </a:lnTo>
                  <a:lnTo>
                    <a:pt x="445" y="30"/>
                  </a:lnTo>
                  <a:lnTo>
                    <a:pt x="453" y="35"/>
                  </a:lnTo>
                  <a:lnTo>
                    <a:pt x="461" y="39"/>
                  </a:lnTo>
                  <a:lnTo>
                    <a:pt x="469" y="44"/>
                  </a:lnTo>
                  <a:lnTo>
                    <a:pt x="476" y="50"/>
                  </a:lnTo>
                  <a:lnTo>
                    <a:pt x="484" y="55"/>
                  </a:lnTo>
                  <a:lnTo>
                    <a:pt x="492" y="62"/>
                  </a:lnTo>
                  <a:lnTo>
                    <a:pt x="499" y="72"/>
                  </a:lnTo>
                  <a:lnTo>
                    <a:pt x="511" y="92"/>
                  </a:lnTo>
                  <a:lnTo>
                    <a:pt x="524" y="115"/>
                  </a:lnTo>
                  <a:lnTo>
                    <a:pt x="536" y="141"/>
                  </a:lnTo>
                  <a:lnTo>
                    <a:pt x="545" y="167"/>
                  </a:lnTo>
                  <a:lnTo>
                    <a:pt x="551" y="194"/>
                  </a:lnTo>
                  <a:lnTo>
                    <a:pt x="552" y="221"/>
                  </a:lnTo>
                  <a:lnTo>
                    <a:pt x="548" y="250"/>
                  </a:lnTo>
                  <a:lnTo>
                    <a:pt x="539" y="278"/>
                  </a:lnTo>
                  <a:lnTo>
                    <a:pt x="536" y="287"/>
                  </a:lnTo>
                  <a:lnTo>
                    <a:pt x="531" y="295"/>
                  </a:lnTo>
                  <a:lnTo>
                    <a:pt x="525" y="303"/>
                  </a:lnTo>
                  <a:lnTo>
                    <a:pt x="519" y="311"/>
                  </a:lnTo>
                  <a:lnTo>
                    <a:pt x="512" y="319"/>
                  </a:lnTo>
                  <a:lnTo>
                    <a:pt x="504" y="327"/>
                  </a:lnTo>
                  <a:lnTo>
                    <a:pt x="496" y="335"/>
                  </a:lnTo>
                  <a:lnTo>
                    <a:pt x="488" y="346"/>
                  </a:lnTo>
                  <a:lnTo>
                    <a:pt x="480" y="351"/>
                  </a:lnTo>
                  <a:lnTo>
                    <a:pt x="471" y="356"/>
                  </a:lnTo>
                  <a:lnTo>
                    <a:pt x="461" y="360"/>
                  </a:lnTo>
                  <a:lnTo>
                    <a:pt x="450" y="363"/>
                  </a:lnTo>
                  <a:lnTo>
                    <a:pt x="439" y="366"/>
                  </a:lnTo>
                  <a:lnTo>
                    <a:pt x="427" y="369"/>
                  </a:lnTo>
                  <a:lnTo>
                    <a:pt x="417" y="370"/>
                  </a:lnTo>
                  <a:lnTo>
                    <a:pt x="405" y="37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 name="Freeform 26"/>
            <p:cNvSpPr>
              <a:spLocks/>
            </p:cNvSpPr>
            <p:nvPr>
              <p:custDataLst>
                <p:tags r:id="rId13"/>
              </p:custDataLst>
            </p:nvPr>
          </p:nvSpPr>
          <p:spPr bwMode="auto">
            <a:xfrm>
              <a:off x="3800" y="3205"/>
              <a:ext cx="70" cy="110"/>
            </a:xfrm>
            <a:custGeom>
              <a:avLst/>
              <a:gdLst>
                <a:gd name="T0" fmla="*/ 50 w 140"/>
                <a:gd name="T1" fmla="*/ 220 h 220"/>
                <a:gd name="T2" fmla="*/ 46 w 140"/>
                <a:gd name="T3" fmla="*/ 218 h 220"/>
                <a:gd name="T4" fmla="*/ 43 w 140"/>
                <a:gd name="T5" fmla="*/ 216 h 220"/>
                <a:gd name="T6" fmla="*/ 40 w 140"/>
                <a:gd name="T7" fmla="*/ 213 h 220"/>
                <a:gd name="T8" fmla="*/ 35 w 140"/>
                <a:gd name="T9" fmla="*/ 211 h 220"/>
                <a:gd name="T10" fmla="*/ 30 w 140"/>
                <a:gd name="T11" fmla="*/ 209 h 220"/>
                <a:gd name="T12" fmla="*/ 26 w 140"/>
                <a:gd name="T13" fmla="*/ 206 h 220"/>
                <a:gd name="T14" fmla="*/ 20 w 140"/>
                <a:gd name="T15" fmla="*/ 204 h 220"/>
                <a:gd name="T16" fmla="*/ 13 w 140"/>
                <a:gd name="T17" fmla="*/ 202 h 220"/>
                <a:gd name="T18" fmla="*/ 5 w 140"/>
                <a:gd name="T19" fmla="*/ 185 h 220"/>
                <a:gd name="T20" fmla="*/ 2 w 140"/>
                <a:gd name="T21" fmla="*/ 166 h 220"/>
                <a:gd name="T22" fmla="*/ 0 w 140"/>
                <a:gd name="T23" fmla="*/ 147 h 220"/>
                <a:gd name="T24" fmla="*/ 3 w 140"/>
                <a:gd name="T25" fmla="*/ 127 h 220"/>
                <a:gd name="T26" fmla="*/ 7 w 140"/>
                <a:gd name="T27" fmla="*/ 107 h 220"/>
                <a:gd name="T28" fmla="*/ 13 w 140"/>
                <a:gd name="T29" fmla="*/ 88 h 220"/>
                <a:gd name="T30" fmla="*/ 20 w 140"/>
                <a:gd name="T31" fmla="*/ 69 h 220"/>
                <a:gd name="T32" fmla="*/ 29 w 140"/>
                <a:gd name="T33" fmla="*/ 52 h 220"/>
                <a:gd name="T34" fmla="*/ 34 w 140"/>
                <a:gd name="T35" fmla="*/ 48 h 220"/>
                <a:gd name="T36" fmla="*/ 38 w 140"/>
                <a:gd name="T37" fmla="*/ 42 h 220"/>
                <a:gd name="T38" fmla="*/ 43 w 140"/>
                <a:gd name="T39" fmla="*/ 37 h 220"/>
                <a:gd name="T40" fmla="*/ 46 w 140"/>
                <a:gd name="T41" fmla="*/ 31 h 220"/>
                <a:gd name="T42" fmla="*/ 50 w 140"/>
                <a:gd name="T43" fmla="*/ 26 h 220"/>
                <a:gd name="T44" fmla="*/ 55 w 140"/>
                <a:gd name="T45" fmla="*/ 20 h 220"/>
                <a:gd name="T46" fmla="*/ 59 w 140"/>
                <a:gd name="T47" fmla="*/ 14 h 220"/>
                <a:gd name="T48" fmla="*/ 65 w 140"/>
                <a:gd name="T49" fmla="*/ 8 h 220"/>
                <a:gd name="T50" fmla="*/ 83 w 140"/>
                <a:gd name="T51" fmla="*/ 0 h 220"/>
                <a:gd name="T52" fmla="*/ 90 w 140"/>
                <a:gd name="T53" fmla="*/ 1 h 220"/>
                <a:gd name="T54" fmla="*/ 96 w 140"/>
                <a:gd name="T55" fmla="*/ 4 h 220"/>
                <a:gd name="T56" fmla="*/ 102 w 140"/>
                <a:gd name="T57" fmla="*/ 6 h 220"/>
                <a:gd name="T58" fmla="*/ 109 w 140"/>
                <a:gd name="T59" fmla="*/ 8 h 220"/>
                <a:gd name="T60" fmla="*/ 118 w 140"/>
                <a:gd name="T61" fmla="*/ 18 h 220"/>
                <a:gd name="T62" fmla="*/ 126 w 140"/>
                <a:gd name="T63" fmla="*/ 27 h 220"/>
                <a:gd name="T64" fmla="*/ 133 w 140"/>
                <a:gd name="T65" fmla="*/ 36 h 220"/>
                <a:gd name="T66" fmla="*/ 140 w 140"/>
                <a:gd name="T67" fmla="*/ 45 h 220"/>
                <a:gd name="T68" fmla="*/ 126 w 140"/>
                <a:gd name="T69" fmla="*/ 56 h 220"/>
                <a:gd name="T70" fmla="*/ 113 w 140"/>
                <a:gd name="T71" fmla="*/ 67 h 220"/>
                <a:gd name="T72" fmla="*/ 99 w 140"/>
                <a:gd name="T73" fmla="*/ 80 h 220"/>
                <a:gd name="T74" fmla="*/ 87 w 140"/>
                <a:gd name="T75" fmla="*/ 92 h 220"/>
                <a:gd name="T76" fmla="*/ 76 w 140"/>
                <a:gd name="T77" fmla="*/ 107 h 220"/>
                <a:gd name="T78" fmla="*/ 67 w 140"/>
                <a:gd name="T79" fmla="*/ 124 h 220"/>
                <a:gd name="T80" fmla="*/ 60 w 140"/>
                <a:gd name="T81" fmla="*/ 141 h 220"/>
                <a:gd name="T82" fmla="*/ 57 w 140"/>
                <a:gd name="T83" fmla="*/ 160 h 220"/>
                <a:gd name="T84" fmla="*/ 58 w 140"/>
                <a:gd name="T85" fmla="*/ 175 h 220"/>
                <a:gd name="T86" fmla="*/ 61 w 140"/>
                <a:gd name="T87" fmla="*/ 190 h 220"/>
                <a:gd name="T88" fmla="*/ 64 w 140"/>
                <a:gd name="T89" fmla="*/ 205 h 220"/>
                <a:gd name="T90" fmla="*/ 65 w 140"/>
                <a:gd name="T91" fmla="*/ 220 h 220"/>
                <a:gd name="T92" fmla="*/ 50 w 140"/>
                <a:gd name="T9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0" h="220">
                  <a:moveTo>
                    <a:pt x="50" y="220"/>
                  </a:moveTo>
                  <a:lnTo>
                    <a:pt x="46" y="218"/>
                  </a:lnTo>
                  <a:lnTo>
                    <a:pt x="43" y="216"/>
                  </a:lnTo>
                  <a:lnTo>
                    <a:pt x="40" y="213"/>
                  </a:lnTo>
                  <a:lnTo>
                    <a:pt x="35" y="211"/>
                  </a:lnTo>
                  <a:lnTo>
                    <a:pt x="30" y="209"/>
                  </a:lnTo>
                  <a:lnTo>
                    <a:pt x="26" y="206"/>
                  </a:lnTo>
                  <a:lnTo>
                    <a:pt x="20" y="204"/>
                  </a:lnTo>
                  <a:lnTo>
                    <a:pt x="13" y="202"/>
                  </a:lnTo>
                  <a:lnTo>
                    <a:pt x="5" y="185"/>
                  </a:lnTo>
                  <a:lnTo>
                    <a:pt x="2" y="166"/>
                  </a:lnTo>
                  <a:lnTo>
                    <a:pt x="0" y="147"/>
                  </a:lnTo>
                  <a:lnTo>
                    <a:pt x="3" y="127"/>
                  </a:lnTo>
                  <a:lnTo>
                    <a:pt x="7" y="107"/>
                  </a:lnTo>
                  <a:lnTo>
                    <a:pt x="13" y="88"/>
                  </a:lnTo>
                  <a:lnTo>
                    <a:pt x="20" y="69"/>
                  </a:lnTo>
                  <a:lnTo>
                    <a:pt x="29" y="52"/>
                  </a:lnTo>
                  <a:lnTo>
                    <a:pt x="34" y="48"/>
                  </a:lnTo>
                  <a:lnTo>
                    <a:pt x="38" y="42"/>
                  </a:lnTo>
                  <a:lnTo>
                    <a:pt x="43" y="37"/>
                  </a:lnTo>
                  <a:lnTo>
                    <a:pt x="46" y="31"/>
                  </a:lnTo>
                  <a:lnTo>
                    <a:pt x="50" y="26"/>
                  </a:lnTo>
                  <a:lnTo>
                    <a:pt x="55" y="20"/>
                  </a:lnTo>
                  <a:lnTo>
                    <a:pt x="59" y="14"/>
                  </a:lnTo>
                  <a:lnTo>
                    <a:pt x="65" y="8"/>
                  </a:lnTo>
                  <a:lnTo>
                    <a:pt x="83" y="0"/>
                  </a:lnTo>
                  <a:lnTo>
                    <a:pt x="90" y="1"/>
                  </a:lnTo>
                  <a:lnTo>
                    <a:pt x="96" y="4"/>
                  </a:lnTo>
                  <a:lnTo>
                    <a:pt x="102" y="6"/>
                  </a:lnTo>
                  <a:lnTo>
                    <a:pt x="109" y="8"/>
                  </a:lnTo>
                  <a:lnTo>
                    <a:pt x="118" y="18"/>
                  </a:lnTo>
                  <a:lnTo>
                    <a:pt x="126" y="27"/>
                  </a:lnTo>
                  <a:lnTo>
                    <a:pt x="133" y="36"/>
                  </a:lnTo>
                  <a:lnTo>
                    <a:pt x="140" y="45"/>
                  </a:lnTo>
                  <a:lnTo>
                    <a:pt x="126" y="56"/>
                  </a:lnTo>
                  <a:lnTo>
                    <a:pt x="113" y="67"/>
                  </a:lnTo>
                  <a:lnTo>
                    <a:pt x="99" y="80"/>
                  </a:lnTo>
                  <a:lnTo>
                    <a:pt x="87" y="92"/>
                  </a:lnTo>
                  <a:lnTo>
                    <a:pt x="76" y="107"/>
                  </a:lnTo>
                  <a:lnTo>
                    <a:pt x="67" y="124"/>
                  </a:lnTo>
                  <a:lnTo>
                    <a:pt x="60" y="141"/>
                  </a:lnTo>
                  <a:lnTo>
                    <a:pt x="57" y="160"/>
                  </a:lnTo>
                  <a:lnTo>
                    <a:pt x="58" y="175"/>
                  </a:lnTo>
                  <a:lnTo>
                    <a:pt x="61" y="190"/>
                  </a:lnTo>
                  <a:lnTo>
                    <a:pt x="64" y="205"/>
                  </a:lnTo>
                  <a:lnTo>
                    <a:pt x="65" y="220"/>
                  </a:lnTo>
                  <a:lnTo>
                    <a:pt x="50" y="22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 name="Freeform 28"/>
            <p:cNvSpPr>
              <a:spLocks/>
            </p:cNvSpPr>
            <p:nvPr>
              <p:custDataLst>
                <p:tags r:id="rId14"/>
              </p:custDataLst>
            </p:nvPr>
          </p:nvSpPr>
          <p:spPr bwMode="auto">
            <a:xfrm>
              <a:off x="3903" y="3171"/>
              <a:ext cx="66" cy="31"/>
            </a:xfrm>
            <a:custGeom>
              <a:avLst/>
              <a:gdLst>
                <a:gd name="T0" fmla="*/ 33 w 131"/>
                <a:gd name="T1" fmla="*/ 63 h 63"/>
                <a:gd name="T2" fmla="*/ 27 w 131"/>
                <a:gd name="T3" fmla="*/ 50 h 63"/>
                <a:gd name="T4" fmla="*/ 20 w 131"/>
                <a:gd name="T5" fmla="*/ 36 h 63"/>
                <a:gd name="T6" fmla="*/ 11 w 131"/>
                <a:gd name="T7" fmla="*/ 22 h 63"/>
                <a:gd name="T8" fmla="*/ 0 w 131"/>
                <a:gd name="T9" fmla="*/ 10 h 63"/>
                <a:gd name="T10" fmla="*/ 16 w 131"/>
                <a:gd name="T11" fmla="*/ 5 h 63"/>
                <a:gd name="T12" fmla="*/ 32 w 131"/>
                <a:gd name="T13" fmla="*/ 2 h 63"/>
                <a:gd name="T14" fmla="*/ 47 w 131"/>
                <a:gd name="T15" fmla="*/ 0 h 63"/>
                <a:gd name="T16" fmla="*/ 63 w 131"/>
                <a:gd name="T17" fmla="*/ 0 h 63"/>
                <a:gd name="T18" fmla="*/ 78 w 131"/>
                <a:gd name="T19" fmla="*/ 3 h 63"/>
                <a:gd name="T20" fmla="*/ 94 w 131"/>
                <a:gd name="T21" fmla="*/ 6 h 63"/>
                <a:gd name="T22" fmla="*/ 109 w 131"/>
                <a:gd name="T23" fmla="*/ 10 h 63"/>
                <a:gd name="T24" fmla="*/ 125 w 131"/>
                <a:gd name="T25" fmla="*/ 15 h 63"/>
                <a:gd name="T26" fmla="*/ 131 w 131"/>
                <a:gd name="T27" fmla="*/ 33 h 63"/>
                <a:gd name="T28" fmla="*/ 126 w 131"/>
                <a:gd name="T29" fmla="*/ 37 h 63"/>
                <a:gd name="T30" fmla="*/ 122 w 131"/>
                <a:gd name="T31" fmla="*/ 42 h 63"/>
                <a:gd name="T32" fmla="*/ 116 w 131"/>
                <a:gd name="T33" fmla="*/ 46 h 63"/>
                <a:gd name="T34" fmla="*/ 110 w 131"/>
                <a:gd name="T35" fmla="*/ 50 h 63"/>
                <a:gd name="T36" fmla="*/ 101 w 131"/>
                <a:gd name="T37" fmla="*/ 52 h 63"/>
                <a:gd name="T38" fmla="*/ 92 w 131"/>
                <a:gd name="T39" fmla="*/ 53 h 63"/>
                <a:gd name="T40" fmla="*/ 83 w 131"/>
                <a:gd name="T41" fmla="*/ 56 h 63"/>
                <a:gd name="T42" fmla="*/ 72 w 131"/>
                <a:gd name="T43" fmla="*/ 58 h 63"/>
                <a:gd name="T44" fmla="*/ 63 w 131"/>
                <a:gd name="T45" fmla="*/ 60 h 63"/>
                <a:gd name="T46" fmla="*/ 53 w 131"/>
                <a:gd name="T47" fmla="*/ 61 h 63"/>
                <a:gd name="T48" fmla="*/ 43 w 131"/>
                <a:gd name="T49" fmla="*/ 63 h 63"/>
                <a:gd name="T50" fmla="*/ 33 w 131"/>
                <a:gd name="T5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63">
                  <a:moveTo>
                    <a:pt x="33" y="63"/>
                  </a:moveTo>
                  <a:lnTo>
                    <a:pt x="27" y="50"/>
                  </a:lnTo>
                  <a:lnTo>
                    <a:pt x="20" y="36"/>
                  </a:lnTo>
                  <a:lnTo>
                    <a:pt x="11" y="22"/>
                  </a:lnTo>
                  <a:lnTo>
                    <a:pt x="0" y="10"/>
                  </a:lnTo>
                  <a:lnTo>
                    <a:pt x="16" y="5"/>
                  </a:lnTo>
                  <a:lnTo>
                    <a:pt x="32" y="2"/>
                  </a:lnTo>
                  <a:lnTo>
                    <a:pt x="47" y="0"/>
                  </a:lnTo>
                  <a:lnTo>
                    <a:pt x="63" y="0"/>
                  </a:lnTo>
                  <a:lnTo>
                    <a:pt x="78" y="3"/>
                  </a:lnTo>
                  <a:lnTo>
                    <a:pt x="94" y="6"/>
                  </a:lnTo>
                  <a:lnTo>
                    <a:pt x="109" y="10"/>
                  </a:lnTo>
                  <a:lnTo>
                    <a:pt x="125" y="15"/>
                  </a:lnTo>
                  <a:lnTo>
                    <a:pt x="131" y="33"/>
                  </a:lnTo>
                  <a:lnTo>
                    <a:pt x="126" y="37"/>
                  </a:lnTo>
                  <a:lnTo>
                    <a:pt x="122" y="42"/>
                  </a:lnTo>
                  <a:lnTo>
                    <a:pt x="116" y="46"/>
                  </a:lnTo>
                  <a:lnTo>
                    <a:pt x="110" y="50"/>
                  </a:lnTo>
                  <a:lnTo>
                    <a:pt x="101" y="52"/>
                  </a:lnTo>
                  <a:lnTo>
                    <a:pt x="92" y="53"/>
                  </a:lnTo>
                  <a:lnTo>
                    <a:pt x="83" y="56"/>
                  </a:lnTo>
                  <a:lnTo>
                    <a:pt x="72" y="58"/>
                  </a:lnTo>
                  <a:lnTo>
                    <a:pt x="63" y="60"/>
                  </a:lnTo>
                  <a:lnTo>
                    <a:pt x="53" y="61"/>
                  </a:lnTo>
                  <a:lnTo>
                    <a:pt x="43" y="63"/>
                  </a:lnTo>
                  <a:lnTo>
                    <a:pt x="33" y="63"/>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Tree>
    <p:extLst>
      <p:ext uri="{BB962C8B-B14F-4D97-AF65-F5344CB8AC3E}">
        <p14:creationId xmlns:p14="http://schemas.microsoft.com/office/powerpoint/2010/main" val="3558055101"/>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dirty="0"/>
              <a:t>KP Duty: Peeling Potatoes, </a:t>
            </a:r>
            <a:br>
              <a:rPr lang="en-CA" dirty="0"/>
            </a:br>
            <a:r>
              <a:rPr lang="en-CA">
                <a:solidFill>
                  <a:srgbClr val="3333CC"/>
                </a:solidFill>
              </a:rPr>
              <a:t>Parallelism </a:t>
            </a:r>
            <a:r>
              <a:rPr lang="en-CA" smtClean="0">
                <a:solidFill>
                  <a:srgbClr val="3333CC"/>
                </a:solidFill>
              </a:rPr>
              <a:t>Problem</a:t>
            </a:r>
            <a:endParaRPr lang="en-CA" dirty="0">
              <a:solidFill>
                <a:srgbClr val="3333CC"/>
              </a:solidFill>
            </a:endParaRPr>
          </a:p>
        </p:txBody>
      </p:sp>
      <p:sp>
        <p:nvSpPr>
          <p:cNvPr id="3" name="Content Placeholder 2"/>
          <p:cNvSpPr>
            <a:spLocks noGrp="1"/>
          </p:cNvSpPr>
          <p:nvPr>
            <p:ph idx="1"/>
            <p:custDataLst>
              <p:tags r:id="rId2"/>
            </p:custDataLst>
          </p:nvPr>
        </p:nvSpPr>
        <p:spPr/>
        <p:txBody>
          <a:bodyPr/>
          <a:lstStyle/>
          <a:p>
            <a:pPr marL="0" indent="0">
              <a:buNone/>
            </a:pPr>
            <a:r>
              <a:rPr lang="en-CA" dirty="0"/>
              <a:t>How long does it take a person to peel one potato? </a:t>
            </a:r>
            <a:r>
              <a:rPr lang="en-CA" dirty="0">
                <a:solidFill>
                  <a:srgbClr val="D60093"/>
                </a:solidFill>
              </a:rPr>
              <a:t>Say: 15s</a:t>
            </a:r>
          </a:p>
          <a:p>
            <a:pPr marL="0" indent="0">
              <a:buNone/>
            </a:pPr>
            <a:r>
              <a:rPr lang="en-CA" dirty="0"/>
              <a:t>How long does it take a person to peel 10,000 potatoes?	</a:t>
            </a:r>
            <a:br>
              <a:rPr lang="en-CA" dirty="0"/>
            </a:br>
            <a:r>
              <a:rPr lang="en-CA" dirty="0">
                <a:solidFill>
                  <a:srgbClr val="D60093"/>
                </a:solidFill>
              </a:rPr>
              <a:t>~2500 min = ~42hrs = ~one week full-time.</a:t>
            </a:r>
          </a:p>
          <a:p>
            <a:pPr marL="0" indent="0">
              <a:buNone/>
            </a:pPr>
            <a:endParaRPr lang="en-CA" dirty="0" smtClean="0"/>
          </a:p>
          <a:p>
            <a:pPr marL="0" indent="0">
              <a:buNone/>
            </a:pPr>
            <a:r>
              <a:rPr lang="en-CA" dirty="0" smtClean="0"/>
              <a:t>How long would it take 10,000 people with 10,000 potato peelers to peel 10,000 potatoes… if we use the “linear”</a:t>
            </a:r>
            <a:br>
              <a:rPr lang="en-CA" dirty="0" smtClean="0"/>
            </a:br>
            <a:r>
              <a:rPr lang="en-CA" dirty="0" smtClean="0"/>
              <a:t>solution for dividing work up?</a:t>
            </a:r>
          </a:p>
          <a:p>
            <a:pPr marL="0" indent="0">
              <a:buNone/>
            </a:pPr>
            <a:endParaRPr lang="en-CA" dirty="0"/>
          </a:p>
          <a:p>
            <a:pPr marL="0" indent="0">
              <a:buNone/>
            </a:pPr>
            <a:r>
              <a:rPr lang="en-CA" dirty="0" smtClean="0"/>
              <a:t>If we use the divide-and-conquer solution?</a:t>
            </a:r>
          </a:p>
          <a:p>
            <a:pPr marL="0" indent="0">
              <a:buNone/>
            </a:pPr>
            <a:endParaRPr lang="en-CA" dirty="0"/>
          </a:p>
          <a:p>
            <a:pPr marL="0" indent="0">
              <a:buNone/>
            </a:pPr>
            <a:endParaRPr lang="en-CA" dirty="0"/>
          </a:p>
        </p:txBody>
      </p:sp>
      <p:sp>
        <p:nvSpPr>
          <p:cNvPr id="4" name="Slide Number Placeholder 3"/>
          <p:cNvSpPr>
            <a:spLocks noGrp="1"/>
          </p:cNvSpPr>
          <p:nvPr>
            <p:ph type="sldNum" sz="quarter" idx="11"/>
            <p:custDataLst>
              <p:tags r:id="rId3"/>
            </p:custDataLst>
          </p:nvPr>
        </p:nvSpPr>
        <p:spPr/>
        <p:txBody>
          <a:bodyPr/>
          <a:lstStyle/>
          <a:p>
            <a:fld id="{3B048AC8-D41E-4C7B-8EE3-A52489AA1F05}" type="slidenum">
              <a:rPr lang="en-US" smtClean="0"/>
              <a:pPr/>
              <a:t>56</a:t>
            </a:fld>
            <a:endParaRPr lang="en-US"/>
          </a:p>
        </p:txBody>
      </p:sp>
      <p:sp>
        <p:nvSpPr>
          <p:cNvPr id="5" name="Footer Placeholder 4"/>
          <p:cNvSpPr>
            <a:spLocks noGrp="1"/>
          </p:cNvSpPr>
          <p:nvPr>
            <p:ph type="ftr" sz="quarter" idx="12"/>
            <p:custDataLst>
              <p:tags r:id="rId4"/>
            </p:custDataLst>
          </p:nvPr>
        </p:nvSpPr>
        <p:spPr/>
        <p:txBody>
          <a:bodyPr/>
          <a:lstStyle/>
          <a:p>
            <a:r>
              <a:rPr lang="en-US" smtClean="0"/>
              <a:t>Sophomoric Parallelism and Concurrency, Lecture 1</a:t>
            </a:r>
            <a:endParaRPr lang="en-US" dirty="0"/>
          </a:p>
        </p:txBody>
      </p:sp>
      <p:grpSp>
        <p:nvGrpSpPr>
          <p:cNvPr id="8" name="Group 7"/>
          <p:cNvGrpSpPr/>
          <p:nvPr>
            <p:custDataLst>
              <p:tags r:id="rId5"/>
            </p:custDataLst>
          </p:nvPr>
        </p:nvGrpSpPr>
        <p:grpSpPr>
          <a:xfrm>
            <a:off x="6324600" y="3572672"/>
            <a:ext cx="2171563" cy="2280074"/>
            <a:chOff x="6324600" y="3572672"/>
            <a:chExt cx="2171563" cy="2280074"/>
          </a:xfrm>
        </p:grpSpPr>
        <p:pic>
          <p:nvPicPr>
            <p:cNvPr id="4100" name="Picture 4" descr="C:\Users\wolf\AppData\Local\Microsoft\Windows\Temporary Internet Files\Content.IE5\5N0XI505\MC900331282[1].wmf"/>
            <p:cNvPicPr>
              <a:picLocks noChangeAspect="1" noChangeArrowheads="1"/>
            </p:cNvPicPr>
            <p:nvPr>
              <p:custDataLst>
                <p:tags r:id="rId184"/>
              </p:custDataLst>
            </p:nvPr>
          </p:nvPicPr>
          <p:blipFill>
            <a:blip r:embed="rId195" cstate="print">
              <a:extLst>
                <a:ext uri="{28A0092B-C50C-407E-A947-70E740481C1C}">
                  <a14:useLocalDpi xmlns:a14="http://schemas.microsoft.com/office/drawing/2010/main" val="0"/>
                </a:ext>
              </a:extLst>
            </a:blip>
            <a:srcRect/>
            <a:stretch>
              <a:fillRect/>
            </a:stretch>
          </p:blipFill>
          <p:spPr bwMode="auto">
            <a:xfrm>
              <a:off x="6324600" y="3572672"/>
              <a:ext cx="1795604" cy="142441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7"/>
            <p:cNvGrpSpPr>
              <a:grpSpLocks noChangeAspect="1"/>
            </p:cNvGrpSpPr>
            <p:nvPr>
              <p:custDataLst>
                <p:tags r:id="rId185"/>
              </p:custDataLst>
            </p:nvPr>
          </p:nvGrpSpPr>
          <p:grpSpPr bwMode="auto">
            <a:xfrm>
              <a:off x="6894375" y="4141421"/>
              <a:ext cx="1601788" cy="1711325"/>
              <a:chOff x="2975" y="2832"/>
              <a:chExt cx="1009" cy="1078"/>
            </a:xfrm>
          </p:grpSpPr>
          <p:sp>
            <p:nvSpPr>
              <p:cNvPr id="7" name="AutoShape 6"/>
              <p:cNvSpPr>
                <a:spLocks noChangeAspect="1" noChangeArrowheads="1" noTextEdit="1"/>
              </p:cNvSpPr>
              <p:nvPr>
                <p:custDataLst>
                  <p:tags r:id="rId186"/>
                </p:custDataLst>
              </p:nvPr>
            </p:nvSpPr>
            <p:spPr bwMode="auto">
              <a:xfrm>
                <a:off x="2975" y="2832"/>
                <a:ext cx="1009"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 name="Freeform 16"/>
              <p:cNvSpPr>
                <a:spLocks/>
              </p:cNvSpPr>
              <p:nvPr>
                <p:custDataLst>
                  <p:tags r:id="rId187"/>
                </p:custDataLst>
              </p:nvPr>
            </p:nvSpPr>
            <p:spPr bwMode="auto">
              <a:xfrm>
                <a:off x="3144" y="3009"/>
                <a:ext cx="836" cy="795"/>
              </a:xfrm>
              <a:custGeom>
                <a:avLst/>
                <a:gdLst>
                  <a:gd name="T0" fmla="*/ 979 w 1671"/>
                  <a:gd name="T1" fmla="*/ 649 h 1589"/>
                  <a:gd name="T2" fmla="*/ 944 w 1671"/>
                  <a:gd name="T3" fmla="*/ 729 h 1589"/>
                  <a:gd name="T4" fmla="*/ 929 w 1671"/>
                  <a:gd name="T5" fmla="*/ 797 h 1589"/>
                  <a:gd name="T6" fmla="*/ 834 w 1671"/>
                  <a:gd name="T7" fmla="*/ 923 h 1589"/>
                  <a:gd name="T8" fmla="*/ 729 w 1671"/>
                  <a:gd name="T9" fmla="*/ 1049 h 1589"/>
                  <a:gd name="T10" fmla="*/ 606 w 1671"/>
                  <a:gd name="T11" fmla="*/ 1203 h 1589"/>
                  <a:gd name="T12" fmla="*/ 464 w 1671"/>
                  <a:gd name="T13" fmla="*/ 1384 h 1589"/>
                  <a:gd name="T14" fmla="*/ 310 w 1671"/>
                  <a:gd name="T15" fmla="*/ 1555 h 1589"/>
                  <a:gd name="T16" fmla="*/ 235 w 1671"/>
                  <a:gd name="T17" fmla="*/ 1589 h 1589"/>
                  <a:gd name="T18" fmla="*/ 150 w 1671"/>
                  <a:gd name="T19" fmla="*/ 1574 h 1589"/>
                  <a:gd name="T20" fmla="*/ 38 w 1671"/>
                  <a:gd name="T21" fmla="*/ 1496 h 1589"/>
                  <a:gd name="T22" fmla="*/ 2 w 1671"/>
                  <a:gd name="T23" fmla="*/ 1405 h 1589"/>
                  <a:gd name="T24" fmla="*/ 24 w 1671"/>
                  <a:gd name="T25" fmla="*/ 1317 h 1589"/>
                  <a:gd name="T26" fmla="*/ 243 w 1671"/>
                  <a:gd name="T27" fmla="*/ 1020 h 1589"/>
                  <a:gd name="T28" fmla="*/ 485 w 1671"/>
                  <a:gd name="T29" fmla="*/ 724 h 1589"/>
                  <a:gd name="T30" fmla="*/ 681 w 1671"/>
                  <a:gd name="T31" fmla="*/ 551 h 1589"/>
                  <a:gd name="T32" fmla="*/ 729 w 1671"/>
                  <a:gd name="T33" fmla="*/ 549 h 1589"/>
                  <a:gd name="T34" fmla="*/ 847 w 1671"/>
                  <a:gd name="T35" fmla="*/ 409 h 1589"/>
                  <a:gd name="T36" fmla="*/ 968 w 1671"/>
                  <a:gd name="T37" fmla="*/ 266 h 1589"/>
                  <a:gd name="T38" fmla="*/ 1032 w 1671"/>
                  <a:gd name="T39" fmla="*/ 349 h 1589"/>
                  <a:gd name="T40" fmla="*/ 911 w 1671"/>
                  <a:gd name="T41" fmla="*/ 501 h 1589"/>
                  <a:gd name="T42" fmla="*/ 894 w 1671"/>
                  <a:gd name="T43" fmla="*/ 558 h 1589"/>
                  <a:gd name="T44" fmla="*/ 959 w 1671"/>
                  <a:gd name="T45" fmla="*/ 512 h 1589"/>
                  <a:gd name="T46" fmla="*/ 988 w 1671"/>
                  <a:gd name="T47" fmla="*/ 450 h 1589"/>
                  <a:gd name="T48" fmla="*/ 1013 w 1671"/>
                  <a:gd name="T49" fmla="*/ 384 h 1589"/>
                  <a:gd name="T50" fmla="*/ 1069 w 1671"/>
                  <a:gd name="T51" fmla="*/ 334 h 1589"/>
                  <a:gd name="T52" fmla="*/ 1124 w 1671"/>
                  <a:gd name="T53" fmla="*/ 305 h 1589"/>
                  <a:gd name="T54" fmla="*/ 1203 w 1671"/>
                  <a:gd name="T55" fmla="*/ 206 h 1589"/>
                  <a:gd name="T56" fmla="*/ 1160 w 1671"/>
                  <a:gd name="T57" fmla="*/ 200 h 1589"/>
                  <a:gd name="T58" fmla="*/ 1053 w 1671"/>
                  <a:gd name="T59" fmla="*/ 323 h 1589"/>
                  <a:gd name="T60" fmla="*/ 1107 w 1671"/>
                  <a:gd name="T61" fmla="*/ 121 h 1589"/>
                  <a:gd name="T62" fmla="*/ 1159 w 1671"/>
                  <a:gd name="T63" fmla="*/ 87 h 1589"/>
                  <a:gd name="T64" fmla="*/ 1197 w 1671"/>
                  <a:gd name="T65" fmla="*/ 64 h 1589"/>
                  <a:gd name="T66" fmla="*/ 1248 w 1671"/>
                  <a:gd name="T67" fmla="*/ 42 h 1589"/>
                  <a:gd name="T68" fmla="*/ 1296 w 1671"/>
                  <a:gd name="T69" fmla="*/ 29 h 1589"/>
                  <a:gd name="T70" fmla="*/ 1324 w 1671"/>
                  <a:gd name="T71" fmla="*/ 15 h 1589"/>
                  <a:gd name="T72" fmla="*/ 1351 w 1671"/>
                  <a:gd name="T73" fmla="*/ 30 h 1589"/>
                  <a:gd name="T74" fmla="*/ 1313 w 1671"/>
                  <a:gd name="T75" fmla="*/ 231 h 1589"/>
                  <a:gd name="T76" fmla="*/ 1367 w 1671"/>
                  <a:gd name="T77" fmla="*/ 263 h 1589"/>
                  <a:gd name="T78" fmla="*/ 1449 w 1671"/>
                  <a:gd name="T79" fmla="*/ 288 h 1589"/>
                  <a:gd name="T80" fmla="*/ 1495 w 1671"/>
                  <a:gd name="T81" fmla="*/ 316 h 1589"/>
                  <a:gd name="T82" fmla="*/ 1609 w 1671"/>
                  <a:gd name="T83" fmla="*/ 305 h 1589"/>
                  <a:gd name="T84" fmla="*/ 1667 w 1671"/>
                  <a:gd name="T85" fmla="*/ 339 h 1589"/>
                  <a:gd name="T86" fmla="*/ 1632 w 1671"/>
                  <a:gd name="T87" fmla="*/ 392 h 1589"/>
                  <a:gd name="T88" fmla="*/ 1563 w 1671"/>
                  <a:gd name="T89" fmla="*/ 412 h 1589"/>
                  <a:gd name="T90" fmla="*/ 1561 w 1671"/>
                  <a:gd name="T91" fmla="*/ 564 h 1589"/>
                  <a:gd name="T92" fmla="*/ 1519 w 1671"/>
                  <a:gd name="T93" fmla="*/ 626 h 1589"/>
                  <a:gd name="T94" fmla="*/ 1488 w 1671"/>
                  <a:gd name="T95" fmla="*/ 654 h 1589"/>
                  <a:gd name="T96" fmla="*/ 1458 w 1671"/>
                  <a:gd name="T97" fmla="*/ 667 h 1589"/>
                  <a:gd name="T98" fmla="*/ 1434 w 1671"/>
                  <a:gd name="T99" fmla="*/ 581 h 1589"/>
                  <a:gd name="T100" fmla="*/ 1465 w 1671"/>
                  <a:gd name="T101" fmla="*/ 500 h 1589"/>
                  <a:gd name="T102" fmla="*/ 1431 w 1671"/>
                  <a:gd name="T103" fmla="*/ 486 h 1589"/>
                  <a:gd name="T104" fmla="*/ 1398 w 1671"/>
                  <a:gd name="T105" fmla="*/ 559 h 1589"/>
                  <a:gd name="T106" fmla="*/ 1431 w 1671"/>
                  <a:gd name="T107" fmla="*/ 584 h 1589"/>
                  <a:gd name="T108" fmla="*/ 1382 w 1671"/>
                  <a:gd name="T109" fmla="*/ 668 h 1589"/>
                  <a:gd name="T110" fmla="*/ 1316 w 1671"/>
                  <a:gd name="T111" fmla="*/ 615 h 1589"/>
                  <a:gd name="T112" fmla="*/ 1289 w 1671"/>
                  <a:gd name="T113" fmla="*/ 511 h 1589"/>
                  <a:gd name="T114" fmla="*/ 1310 w 1671"/>
                  <a:gd name="T115" fmla="*/ 443 h 1589"/>
                  <a:gd name="T116" fmla="*/ 1337 w 1671"/>
                  <a:gd name="T117" fmla="*/ 383 h 1589"/>
                  <a:gd name="T118" fmla="*/ 1223 w 1671"/>
                  <a:gd name="T119" fmla="*/ 389 h 1589"/>
                  <a:gd name="T120" fmla="*/ 1160 w 1671"/>
                  <a:gd name="T121" fmla="*/ 422 h 1589"/>
                  <a:gd name="T122" fmla="*/ 1068 w 1671"/>
                  <a:gd name="T123" fmla="*/ 536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1" h="1589">
                    <a:moveTo>
                      <a:pt x="1053" y="556"/>
                    </a:moveTo>
                    <a:lnTo>
                      <a:pt x="1038" y="574"/>
                    </a:lnTo>
                    <a:lnTo>
                      <a:pt x="1023" y="593"/>
                    </a:lnTo>
                    <a:lnTo>
                      <a:pt x="1009" y="611"/>
                    </a:lnTo>
                    <a:lnTo>
                      <a:pt x="994" y="630"/>
                    </a:lnTo>
                    <a:lnTo>
                      <a:pt x="979" y="649"/>
                    </a:lnTo>
                    <a:lnTo>
                      <a:pt x="964" y="668"/>
                    </a:lnTo>
                    <a:lnTo>
                      <a:pt x="949" y="686"/>
                    </a:lnTo>
                    <a:lnTo>
                      <a:pt x="934" y="705"/>
                    </a:lnTo>
                    <a:lnTo>
                      <a:pt x="936" y="711"/>
                    </a:lnTo>
                    <a:lnTo>
                      <a:pt x="940" y="718"/>
                    </a:lnTo>
                    <a:lnTo>
                      <a:pt x="944" y="729"/>
                    </a:lnTo>
                    <a:lnTo>
                      <a:pt x="948" y="740"/>
                    </a:lnTo>
                    <a:lnTo>
                      <a:pt x="947" y="748"/>
                    </a:lnTo>
                    <a:lnTo>
                      <a:pt x="946" y="756"/>
                    </a:lnTo>
                    <a:lnTo>
                      <a:pt x="945" y="766"/>
                    </a:lnTo>
                    <a:lnTo>
                      <a:pt x="944" y="775"/>
                    </a:lnTo>
                    <a:lnTo>
                      <a:pt x="929" y="797"/>
                    </a:lnTo>
                    <a:lnTo>
                      <a:pt x="915" y="817"/>
                    </a:lnTo>
                    <a:lnTo>
                      <a:pt x="899" y="839"/>
                    </a:lnTo>
                    <a:lnTo>
                      <a:pt x="884" y="860"/>
                    </a:lnTo>
                    <a:lnTo>
                      <a:pt x="868" y="882"/>
                    </a:lnTo>
                    <a:lnTo>
                      <a:pt x="852" y="903"/>
                    </a:lnTo>
                    <a:lnTo>
                      <a:pt x="834" y="923"/>
                    </a:lnTo>
                    <a:lnTo>
                      <a:pt x="818" y="944"/>
                    </a:lnTo>
                    <a:lnTo>
                      <a:pt x="801" y="965"/>
                    </a:lnTo>
                    <a:lnTo>
                      <a:pt x="784" y="987"/>
                    </a:lnTo>
                    <a:lnTo>
                      <a:pt x="765" y="1007"/>
                    </a:lnTo>
                    <a:lnTo>
                      <a:pt x="748" y="1028"/>
                    </a:lnTo>
                    <a:lnTo>
                      <a:pt x="729" y="1049"/>
                    </a:lnTo>
                    <a:lnTo>
                      <a:pt x="712" y="1070"/>
                    </a:lnTo>
                    <a:lnTo>
                      <a:pt x="694" y="1092"/>
                    </a:lnTo>
                    <a:lnTo>
                      <a:pt x="675" y="1112"/>
                    </a:lnTo>
                    <a:lnTo>
                      <a:pt x="652" y="1142"/>
                    </a:lnTo>
                    <a:lnTo>
                      <a:pt x="629" y="1172"/>
                    </a:lnTo>
                    <a:lnTo>
                      <a:pt x="606" y="1203"/>
                    </a:lnTo>
                    <a:lnTo>
                      <a:pt x="583" y="1233"/>
                    </a:lnTo>
                    <a:lnTo>
                      <a:pt x="560" y="1264"/>
                    </a:lnTo>
                    <a:lnTo>
                      <a:pt x="537" y="1294"/>
                    </a:lnTo>
                    <a:lnTo>
                      <a:pt x="513" y="1324"/>
                    </a:lnTo>
                    <a:lnTo>
                      <a:pt x="488" y="1354"/>
                    </a:lnTo>
                    <a:lnTo>
                      <a:pt x="464" y="1384"/>
                    </a:lnTo>
                    <a:lnTo>
                      <a:pt x="440" y="1414"/>
                    </a:lnTo>
                    <a:lnTo>
                      <a:pt x="415" y="1443"/>
                    </a:lnTo>
                    <a:lnTo>
                      <a:pt x="389" y="1472"/>
                    </a:lnTo>
                    <a:lnTo>
                      <a:pt x="363" y="1499"/>
                    </a:lnTo>
                    <a:lnTo>
                      <a:pt x="336" y="1527"/>
                    </a:lnTo>
                    <a:lnTo>
                      <a:pt x="310" y="1555"/>
                    </a:lnTo>
                    <a:lnTo>
                      <a:pt x="282" y="1581"/>
                    </a:lnTo>
                    <a:lnTo>
                      <a:pt x="274" y="1583"/>
                    </a:lnTo>
                    <a:lnTo>
                      <a:pt x="265" y="1586"/>
                    </a:lnTo>
                    <a:lnTo>
                      <a:pt x="256" y="1587"/>
                    </a:lnTo>
                    <a:lnTo>
                      <a:pt x="245" y="1588"/>
                    </a:lnTo>
                    <a:lnTo>
                      <a:pt x="235" y="1589"/>
                    </a:lnTo>
                    <a:lnTo>
                      <a:pt x="225" y="1589"/>
                    </a:lnTo>
                    <a:lnTo>
                      <a:pt x="213" y="1589"/>
                    </a:lnTo>
                    <a:lnTo>
                      <a:pt x="203" y="1589"/>
                    </a:lnTo>
                    <a:lnTo>
                      <a:pt x="191" y="1589"/>
                    </a:lnTo>
                    <a:lnTo>
                      <a:pt x="170" y="1582"/>
                    </a:lnTo>
                    <a:lnTo>
                      <a:pt x="150" y="1574"/>
                    </a:lnTo>
                    <a:lnTo>
                      <a:pt x="130" y="1565"/>
                    </a:lnTo>
                    <a:lnTo>
                      <a:pt x="112" y="1555"/>
                    </a:lnTo>
                    <a:lnTo>
                      <a:pt x="92" y="1543"/>
                    </a:lnTo>
                    <a:lnTo>
                      <a:pt x="74" y="1530"/>
                    </a:lnTo>
                    <a:lnTo>
                      <a:pt x="56" y="1514"/>
                    </a:lnTo>
                    <a:lnTo>
                      <a:pt x="38" y="1496"/>
                    </a:lnTo>
                    <a:lnTo>
                      <a:pt x="30" y="1482"/>
                    </a:lnTo>
                    <a:lnTo>
                      <a:pt x="22" y="1468"/>
                    </a:lnTo>
                    <a:lnTo>
                      <a:pt x="16" y="1453"/>
                    </a:lnTo>
                    <a:lnTo>
                      <a:pt x="10" y="1437"/>
                    </a:lnTo>
                    <a:lnTo>
                      <a:pt x="6" y="1421"/>
                    </a:lnTo>
                    <a:lnTo>
                      <a:pt x="2" y="1405"/>
                    </a:lnTo>
                    <a:lnTo>
                      <a:pt x="1" y="1388"/>
                    </a:lnTo>
                    <a:lnTo>
                      <a:pt x="0" y="1370"/>
                    </a:lnTo>
                    <a:lnTo>
                      <a:pt x="3" y="1356"/>
                    </a:lnTo>
                    <a:lnTo>
                      <a:pt x="9" y="1344"/>
                    </a:lnTo>
                    <a:lnTo>
                      <a:pt x="17" y="1331"/>
                    </a:lnTo>
                    <a:lnTo>
                      <a:pt x="24" y="1317"/>
                    </a:lnTo>
                    <a:lnTo>
                      <a:pt x="60" y="1270"/>
                    </a:lnTo>
                    <a:lnTo>
                      <a:pt x="94" y="1222"/>
                    </a:lnTo>
                    <a:lnTo>
                      <a:pt x="131" y="1172"/>
                    </a:lnTo>
                    <a:lnTo>
                      <a:pt x="168" y="1121"/>
                    </a:lnTo>
                    <a:lnTo>
                      <a:pt x="205" y="1071"/>
                    </a:lnTo>
                    <a:lnTo>
                      <a:pt x="243" y="1020"/>
                    </a:lnTo>
                    <a:lnTo>
                      <a:pt x="281" y="969"/>
                    </a:lnTo>
                    <a:lnTo>
                      <a:pt x="320" y="919"/>
                    </a:lnTo>
                    <a:lnTo>
                      <a:pt x="361" y="869"/>
                    </a:lnTo>
                    <a:lnTo>
                      <a:pt x="401" y="820"/>
                    </a:lnTo>
                    <a:lnTo>
                      <a:pt x="442" y="771"/>
                    </a:lnTo>
                    <a:lnTo>
                      <a:pt x="485" y="724"/>
                    </a:lnTo>
                    <a:lnTo>
                      <a:pt x="529" y="678"/>
                    </a:lnTo>
                    <a:lnTo>
                      <a:pt x="574" y="634"/>
                    </a:lnTo>
                    <a:lnTo>
                      <a:pt x="619" y="592"/>
                    </a:lnTo>
                    <a:lnTo>
                      <a:pt x="666" y="551"/>
                    </a:lnTo>
                    <a:lnTo>
                      <a:pt x="674" y="551"/>
                    </a:lnTo>
                    <a:lnTo>
                      <a:pt x="681" y="551"/>
                    </a:lnTo>
                    <a:lnTo>
                      <a:pt x="689" y="551"/>
                    </a:lnTo>
                    <a:lnTo>
                      <a:pt x="696" y="551"/>
                    </a:lnTo>
                    <a:lnTo>
                      <a:pt x="704" y="551"/>
                    </a:lnTo>
                    <a:lnTo>
                      <a:pt x="712" y="550"/>
                    </a:lnTo>
                    <a:lnTo>
                      <a:pt x="720" y="550"/>
                    </a:lnTo>
                    <a:lnTo>
                      <a:pt x="729" y="549"/>
                    </a:lnTo>
                    <a:lnTo>
                      <a:pt x="749" y="526"/>
                    </a:lnTo>
                    <a:lnTo>
                      <a:pt x="769" y="503"/>
                    </a:lnTo>
                    <a:lnTo>
                      <a:pt x="788" y="480"/>
                    </a:lnTo>
                    <a:lnTo>
                      <a:pt x="808" y="457"/>
                    </a:lnTo>
                    <a:lnTo>
                      <a:pt x="827" y="433"/>
                    </a:lnTo>
                    <a:lnTo>
                      <a:pt x="847" y="409"/>
                    </a:lnTo>
                    <a:lnTo>
                      <a:pt x="866" y="384"/>
                    </a:lnTo>
                    <a:lnTo>
                      <a:pt x="887" y="361"/>
                    </a:lnTo>
                    <a:lnTo>
                      <a:pt x="907" y="337"/>
                    </a:lnTo>
                    <a:lnTo>
                      <a:pt x="928" y="313"/>
                    </a:lnTo>
                    <a:lnTo>
                      <a:pt x="947" y="289"/>
                    </a:lnTo>
                    <a:lnTo>
                      <a:pt x="968" y="266"/>
                    </a:lnTo>
                    <a:lnTo>
                      <a:pt x="989" y="242"/>
                    </a:lnTo>
                    <a:lnTo>
                      <a:pt x="1011" y="219"/>
                    </a:lnTo>
                    <a:lnTo>
                      <a:pt x="1031" y="196"/>
                    </a:lnTo>
                    <a:lnTo>
                      <a:pt x="1053" y="174"/>
                    </a:lnTo>
                    <a:lnTo>
                      <a:pt x="1053" y="323"/>
                    </a:lnTo>
                    <a:lnTo>
                      <a:pt x="1032" y="349"/>
                    </a:lnTo>
                    <a:lnTo>
                      <a:pt x="1012" y="374"/>
                    </a:lnTo>
                    <a:lnTo>
                      <a:pt x="991" y="398"/>
                    </a:lnTo>
                    <a:lnTo>
                      <a:pt x="971" y="424"/>
                    </a:lnTo>
                    <a:lnTo>
                      <a:pt x="951" y="449"/>
                    </a:lnTo>
                    <a:lnTo>
                      <a:pt x="931" y="474"/>
                    </a:lnTo>
                    <a:lnTo>
                      <a:pt x="911" y="501"/>
                    </a:lnTo>
                    <a:lnTo>
                      <a:pt x="892" y="526"/>
                    </a:lnTo>
                    <a:lnTo>
                      <a:pt x="887" y="534"/>
                    </a:lnTo>
                    <a:lnTo>
                      <a:pt x="879" y="542"/>
                    </a:lnTo>
                    <a:lnTo>
                      <a:pt x="883" y="549"/>
                    </a:lnTo>
                    <a:lnTo>
                      <a:pt x="888" y="554"/>
                    </a:lnTo>
                    <a:lnTo>
                      <a:pt x="894" y="558"/>
                    </a:lnTo>
                    <a:lnTo>
                      <a:pt x="900" y="563"/>
                    </a:lnTo>
                    <a:lnTo>
                      <a:pt x="913" y="561"/>
                    </a:lnTo>
                    <a:lnTo>
                      <a:pt x="924" y="547"/>
                    </a:lnTo>
                    <a:lnTo>
                      <a:pt x="936" y="534"/>
                    </a:lnTo>
                    <a:lnTo>
                      <a:pt x="947" y="523"/>
                    </a:lnTo>
                    <a:lnTo>
                      <a:pt x="959" y="512"/>
                    </a:lnTo>
                    <a:lnTo>
                      <a:pt x="970" y="501"/>
                    </a:lnTo>
                    <a:lnTo>
                      <a:pt x="981" y="489"/>
                    </a:lnTo>
                    <a:lnTo>
                      <a:pt x="989" y="477"/>
                    </a:lnTo>
                    <a:lnTo>
                      <a:pt x="997" y="463"/>
                    </a:lnTo>
                    <a:lnTo>
                      <a:pt x="991" y="457"/>
                    </a:lnTo>
                    <a:lnTo>
                      <a:pt x="988" y="450"/>
                    </a:lnTo>
                    <a:lnTo>
                      <a:pt x="985" y="443"/>
                    </a:lnTo>
                    <a:lnTo>
                      <a:pt x="984" y="436"/>
                    </a:lnTo>
                    <a:lnTo>
                      <a:pt x="990" y="422"/>
                    </a:lnTo>
                    <a:lnTo>
                      <a:pt x="997" y="409"/>
                    </a:lnTo>
                    <a:lnTo>
                      <a:pt x="1004" y="396"/>
                    </a:lnTo>
                    <a:lnTo>
                      <a:pt x="1013" y="384"/>
                    </a:lnTo>
                    <a:lnTo>
                      <a:pt x="1022" y="373"/>
                    </a:lnTo>
                    <a:lnTo>
                      <a:pt x="1031" y="363"/>
                    </a:lnTo>
                    <a:lnTo>
                      <a:pt x="1042" y="353"/>
                    </a:lnTo>
                    <a:lnTo>
                      <a:pt x="1053" y="344"/>
                    </a:lnTo>
                    <a:lnTo>
                      <a:pt x="1061" y="338"/>
                    </a:lnTo>
                    <a:lnTo>
                      <a:pt x="1069" y="334"/>
                    </a:lnTo>
                    <a:lnTo>
                      <a:pt x="1079" y="328"/>
                    </a:lnTo>
                    <a:lnTo>
                      <a:pt x="1087" y="323"/>
                    </a:lnTo>
                    <a:lnTo>
                      <a:pt x="1096" y="319"/>
                    </a:lnTo>
                    <a:lnTo>
                      <a:pt x="1105" y="314"/>
                    </a:lnTo>
                    <a:lnTo>
                      <a:pt x="1114" y="310"/>
                    </a:lnTo>
                    <a:lnTo>
                      <a:pt x="1124" y="305"/>
                    </a:lnTo>
                    <a:lnTo>
                      <a:pt x="1140" y="288"/>
                    </a:lnTo>
                    <a:lnTo>
                      <a:pt x="1153" y="272"/>
                    </a:lnTo>
                    <a:lnTo>
                      <a:pt x="1166" y="254"/>
                    </a:lnTo>
                    <a:lnTo>
                      <a:pt x="1179" y="238"/>
                    </a:lnTo>
                    <a:lnTo>
                      <a:pt x="1190" y="222"/>
                    </a:lnTo>
                    <a:lnTo>
                      <a:pt x="1203" y="206"/>
                    </a:lnTo>
                    <a:lnTo>
                      <a:pt x="1216" y="191"/>
                    </a:lnTo>
                    <a:lnTo>
                      <a:pt x="1228" y="176"/>
                    </a:lnTo>
                    <a:lnTo>
                      <a:pt x="1216" y="158"/>
                    </a:lnTo>
                    <a:lnTo>
                      <a:pt x="1197" y="159"/>
                    </a:lnTo>
                    <a:lnTo>
                      <a:pt x="1179" y="179"/>
                    </a:lnTo>
                    <a:lnTo>
                      <a:pt x="1160" y="200"/>
                    </a:lnTo>
                    <a:lnTo>
                      <a:pt x="1142" y="221"/>
                    </a:lnTo>
                    <a:lnTo>
                      <a:pt x="1125" y="240"/>
                    </a:lnTo>
                    <a:lnTo>
                      <a:pt x="1106" y="261"/>
                    </a:lnTo>
                    <a:lnTo>
                      <a:pt x="1089" y="282"/>
                    </a:lnTo>
                    <a:lnTo>
                      <a:pt x="1070" y="303"/>
                    </a:lnTo>
                    <a:lnTo>
                      <a:pt x="1053" y="323"/>
                    </a:lnTo>
                    <a:lnTo>
                      <a:pt x="1053" y="174"/>
                    </a:lnTo>
                    <a:lnTo>
                      <a:pt x="1064" y="163"/>
                    </a:lnTo>
                    <a:lnTo>
                      <a:pt x="1075" y="152"/>
                    </a:lnTo>
                    <a:lnTo>
                      <a:pt x="1085" y="141"/>
                    </a:lnTo>
                    <a:lnTo>
                      <a:pt x="1097" y="131"/>
                    </a:lnTo>
                    <a:lnTo>
                      <a:pt x="1107" y="121"/>
                    </a:lnTo>
                    <a:lnTo>
                      <a:pt x="1119" y="110"/>
                    </a:lnTo>
                    <a:lnTo>
                      <a:pt x="1130" y="101"/>
                    </a:lnTo>
                    <a:lnTo>
                      <a:pt x="1142" y="91"/>
                    </a:lnTo>
                    <a:lnTo>
                      <a:pt x="1147" y="90"/>
                    </a:lnTo>
                    <a:lnTo>
                      <a:pt x="1153" y="88"/>
                    </a:lnTo>
                    <a:lnTo>
                      <a:pt x="1159" y="87"/>
                    </a:lnTo>
                    <a:lnTo>
                      <a:pt x="1162" y="80"/>
                    </a:lnTo>
                    <a:lnTo>
                      <a:pt x="1170" y="78"/>
                    </a:lnTo>
                    <a:lnTo>
                      <a:pt x="1177" y="75"/>
                    </a:lnTo>
                    <a:lnTo>
                      <a:pt x="1183" y="71"/>
                    </a:lnTo>
                    <a:lnTo>
                      <a:pt x="1190" y="68"/>
                    </a:lnTo>
                    <a:lnTo>
                      <a:pt x="1197" y="64"/>
                    </a:lnTo>
                    <a:lnTo>
                      <a:pt x="1205" y="61"/>
                    </a:lnTo>
                    <a:lnTo>
                      <a:pt x="1215" y="60"/>
                    </a:lnTo>
                    <a:lnTo>
                      <a:pt x="1224" y="58"/>
                    </a:lnTo>
                    <a:lnTo>
                      <a:pt x="1227" y="53"/>
                    </a:lnTo>
                    <a:lnTo>
                      <a:pt x="1241" y="43"/>
                    </a:lnTo>
                    <a:lnTo>
                      <a:pt x="1248" y="42"/>
                    </a:lnTo>
                    <a:lnTo>
                      <a:pt x="1256" y="40"/>
                    </a:lnTo>
                    <a:lnTo>
                      <a:pt x="1264" y="38"/>
                    </a:lnTo>
                    <a:lnTo>
                      <a:pt x="1272" y="35"/>
                    </a:lnTo>
                    <a:lnTo>
                      <a:pt x="1280" y="32"/>
                    </a:lnTo>
                    <a:lnTo>
                      <a:pt x="1288" y="30"/>
                    </a:lnTo>
                    <a:lnTo>
                      <a:pt x="1296" y="29"/>
                    </a:lnTo>
                    <a:lnTo>
                      <a:pt x="1304" y="27"/>
                    </a:lnTo>
                    <a:lnTo>
                      <a:pt x="1308" y="24"/>
                    </a:lnTo>
                    <a:lnTo>
                      <a:pt x="1311" y="22"/>
                    </a:lnTo>
                    <a:lnTo>
                      <a:pt x="1315" y="19"/>
                    </a:lnTo>
                    <a:lnTo>
                      <a:pt x="1319" y="17"/>
                    </a:lnTo>
                    <a:lnTo>
                      <a:pt x="1324" y="15"/>
                    </a:lnTo>
                    <a:lnTo>
                      <a:pt x="1329" y="12"/>
                    </a:lnTo>
                    <a:lnTo>
                      <a:pt x="1334" y="10"/>
                    </a:lnTo>
                    <a:lnTo>
                      <a:pt x="1340" y="8"/>
                    </a:lnTo>
                    <a:lnTo>
                      <a:pt x="1342" y="0"/>
                    </a:lnTo>
                    <a:lnTo>
                      <a:pt x="1352" y="0"/>
                    </a:lnTo>
                    <a:lnTo>
                      <a:pt x="1351" y="30"/>
                    </a:lnTo>
                    <a:lnTo>
                      <a:pt x="1349" y="62"/>
                    </a:lnTo>
                    <a:lnTo>
                      <a:pt x="1347" y="96"/>
                    </a:lnTo>
                    <a:lnTo>
                      <a:pt x="1342" y="131"/>
                    </a:lnTo>
                    <a:lnTo>
                      <a:pt x="1336" y="167"/>
                    </a:lnTo>
                    <a:lnTo>
                      <a:pt x="1326" y="200"/>
                    </a:lnTo>
                    <a:lnTo>
                      <a:pt x="1313" y="231"/>
                    </a:lnTo>
                    <a:lnTo>
                      <a:pt x="1294" y="259"/>
                    </a:lnTo>
                    <a:lnTo>
                      <a:pt x="1299" y="267"/>
                    </a:lnTo>
                    <a:lnTo>
                      <a:pt x="1315" y="265"/>
                    </a:lnTo>
                    <a:lnTo>
                      <a:pt x="1332" y="262"/>
                    </a:lnTo>
                    <a:lnTo>
                      <a:pt x="1349" y="262"/>
                    </a:lnTo>
                    <a:lnTo>
                      <a:pt x="1367" y="263"/>
                    </a:lnTo>
                    <a:lnTo>
                      <a:pt x="1383" y="266"/>
                    </a:lnTo>
                    <a:lnTo>
                      <a:pt x="1400" y="269"/>
                    </a:lnTo>
                    <a:lnTo>
                      <a:pt x="1416" y="274"/>
                    </a:lnTo>
                    <a:lnTo>
                      <a:pt x="1431" y="280"/>
                    </a:lnTo>
                    <a:lnTo>
                      <a:pt x="1440" y="283"/>
                    </a:lnTo>
                    <a:lnTo>
                      <a:pt x="1449" y="288"/>
                    </a:lnTo>
                    <a:lnTo>
                      <a:pt x="1458" y="291"/>
                    </a:lnTo>
                    <a:lnTo>
                      <a:pt x="1466" y="296"/>
                    </a:lnTo>
                    <a:lnTo>
                      <a:pt x="1474" y="300"/>
                    </a:lnTo>
                    <a:lnTo>
                      <a:pt x="1481" y="306"/>
                    </a:lnTo>
                    <a:lnTo>
                      <a:pt x="1488" y="311"/>
                    </a:lnTo>
                    <a:lnTo>
                      <a:pt x="1495" y="316"/>
                    </a:lnTo>
                    <a:lnTo>
                      <a:pt x="1513" y="310"/>
                    </a:lnTo>
                    <a:lnTo>
                      <a:pt x="1533" y="305"/>
                    </a:lnTo>
                    <a:lnTo>
                      <a:pt x="1552" y="303"/>
                    </a:lnTo>
                    <a:lnTo>
                      <a:pt x="1571" y="301"/>
                    </a:lnTo>
                    <a:lnTo>
                      <a:pt x="1590" y="303"/>
                    </a:lnTo>
                    <a:lnTo>
                      <a:pt x="1609" y="305"/>
                    </a:lnTo>
                    <a:lnTo>
                      <a:pt x="1627" y="310"/>
                    </a:lnTo>
                    <a:lnTo>
                      <a:pt x="1646" y="316"/>
                    </a:lnTo>
                    <a:lnTo>
                      <a:pt x="1655" y="323"/>
                    </a:lnTo>
                    <a:lnTo>
                      <a:pt x="1659" y="328"/>
                    </a:lnTo>
                    <a:lnTo>
                      <a:pt x="1664" y="333"/>
                    </a:lnTo>
                    <a:lnTo>
                      <a:pt x="1667" y="339"/>
                    </a:lnTo>
                    <a:lnTo>
                      <a:pt x="1671" y="348"/>
                    </a:lnTo>
                    <a:lnTo>
                      <a:pt x="1671" y="356"/>
                    </a:lnTo>
                    <a:lnTo>
                      <a:pt x="1662" y="373"/>
                    </a:lnTo>
                    <a:lnTo>
                      <a:pt x="1651" y="383"/>
                    </a:lnTo>
                    <a:lnTo>
                      <a:pt x="1642" y="388"/>
                    </a:lnTo>
                    <a:lnTo>
                      <a:pt x="1632" y="392"/>
                    </a:lnTo>
                    <a:lnTo>
                      <a:pt x="1620" y="395"/>
                    </a:lnTo>
                    <a:lnTo>
                      <a:pt x="1609" y="398"/>
                    </a:lnTo>
                    <a:lnTo>
                      <a:pt x="1597" y="401"/>
                    </a:lnTo>
                    <a:lnTo>
                      <a:pt x="1586" y="404"/>
                    </a:lnTo>
                    <a:lnTo>
                      <a:pt x="1574" y="407"/>
                    </a:lnTo>
                    <a:lnTo>
                      <a:pt x="1563" y="412"/>
                    </a:lnTo>
                    <a:lnTo>
                      <a:pt x="1571" y="436"/>
                    </a:lnTo>
                    <a:lnTo>
                      <a:pt x="1574" y="462"/>
                    </a:lnTo>
                    <a:lnTo>
                      <a:pt x="1575" y="488"/>
                    </a:lnTo>
                    <a:lnTo>
                      <a:pt x="1574" y="513"/>
                    </a:lnTo>
                    <a:lnTo>
                      <a:pt x="1568" y="540"/>
                    </a:lnTo>
                    <a:lnTo>
                      <a:pt x="1561" y="564"/>
                    </a:lnTo>
                    <a:lnTo>
                      <a:pt x="1551" y="588"/>
                    </a:lnTo>
                    <a:lnTo>
                      <a:pt x="1540" y="609"/>
                    </a:lnTo>
                    <a:lnTo>
                      <a:pt x="1534" y="612"/>
                    </a:lnTo>
                    <a:lnTo>
                      <a:pt x="1529" y="616"/>
                    </a:lnTo>
                    <a:lnTo>
                      <a:pt x="1523" y="620"/>
                    </a:lnTo>
                    <a:lnTo>
                      <a:pt x="1519" y="626"/>
                    </a:lnTo>
                    <a:lnTo>
                      <a:pt x="1513" y="631"/>
                    </a:lnTo>
                    <a:lnTo>
                      <a:pt x="1507" y="638"/>
                    </a:lnTo>
                    <a:lnTo>
                      <a:pt x="1502" y="644"/>
                    </a:lnTo>
                    <a:lnTo>
                      <a:pt x="1495" y="650"/>
                    </a:lnTo>
                    <a:lnTo>
                      <a:pt x="1491" y="652"/>
                    </a:lnTo>
                    <a:lnTo>
                      <a:pt x="1488" y="654"/>
                    </a:lnTo>
                    <a:lnTo>
                      <a:pt x="1484" y="655"/>
                    </a:lnTo>
                    <a:lnTo>
                      <a:pt x="1480" y="657"/>
                    </a:lnTo>
                    <a:lnTo>
                      <a:pt x="1474" y="660"/>
                    </a:lnTo>
                    <a:lnTo>
                      <a:pt x="1469" y="661"/>
                    </a:lnTo>
                    <a:lnTo>
                      <a:pt x="1463" y="664"/>
                    </a:lnTo>
                    <a:lnTo>
                      <a:pt x="1458" y="667"/>
                    </a:lnTo>
                    <a:lnTo>
                      <a:pt x="1451" y="669"/>
                    </a:lnTo>
                    <a:lnTo>
                      <a:pt x="1445" y="671"/>
                    </a:lnTo>
                    <a:lnTo>
                      <a:pt x="1438" y="672"/>
                    </a:lnTo>
                    <a:lnTo>
                      <a:pt x="1431" y="673"/>
                    </a:lnTo>
                    <a:lnTo>
                      <a:pt x="1431" y="584"/>
                    </a:lnTo>
                    <a:lnTo>
                      <a:pt x="1434" y="581"/>
                    </a:lnTo>
                    <a:lnTo>
                      <a:pt x="1436" y="580"/>
                    </a:lnTo>
                    <a:lnTo>
                      <a:pt x="1438" y="578"/>
                    </a:lnTo>
                    <a:lnTo>
                      <a:pt x="1442" y="577"/>
                    </a:lnTo>
                    <a:lnTo>
                      <a:pt x="1453" y="553"/>
                    </a:lnTo>
                    <a:lnTo>
                      <a:pt x="1461" y="526"/>
                    </a:lnTo>
                    <a:lnTo>
                      <a:pt x="1465" y="500"/>
                    </a:lnTo>
                    <a:lnTo>
                      <a:pt x="1461" y="473"/>
                    </a:lnTo>
                    <a:lnTo>
                      <a:pt x="1458" y="466"/>
                    </a:lnTo>
                    <a:lnTo>
                      <a:pt x="1450" y="471"/>
                    </a:lnTo>
                    <a:lnTo>
                      <a:pt x="1443" y="475"/>
                    </a:lnTo>
                    <a:lnTo>
                      <a:pt x="1437" y="481"/>
                    </a:lnTo>
                    <a:lnTo>
                      <a:pt x="1431" y="486"/>
                    </a:lnTo>
                    <a:lnTo>
                      <a:pt x="1427" y="493"/>
                    </a:lnTo>
                    <a:lnTo>
                      <a:pt x="1421" y="500"/>
                    </a:lnTo>
                    <a:lnTo>
                      <a:pt x="1416" y="506"/>
                    </a:lnTo>
                    <a:lnTo>
                      <a:pt x="1410" y="513"/>
                    </a:lnTo>
                    <a:lnTo>
                      <a:pt x="1402" y="535"/>
                    </a:lnTo>
                    <a:lnTo>
                      <a:pt x="1398" y="559"/>
                    </a:lnTo>
                    <a:lnTo>
                      <a:pt x="1398" y="581"/>
                    </a:lnTo>
                    <a:lnTo>
                      <a:pt x="1406" y="602"/>
                    </a:lnTo>
                    <a:lnTo>
                      <a:pt x="1414" y="600"/>
                    </a:lnTo>
                    <a:lnTo>
                      <a:pt x="1421" y="595"/>
                    </a:lnTo>
                    <a:lnTo>
                      <a:pt x="1427" y="589"/>
                    </a:lnTo>
                    <a:lnTo>
                      <a:pt x="1431" y="584"/>
                    </a:lnTo>
                    <a:lnTo>
                      <a:pt x="1431" y="673"/>
                    </a:lnTo>
                    <a:lnTo>
                      <a:pt x="1421" y="675"/>
                    </a:lnTo>
                    <a:lnTo>
                      <a:pt x="1410" y="673"/>
                    </a:lnTo>
                    <a:lnTo>
                      <a:pt x="1400" y="672"/>
                    </a:lnTo>
                    <a:lnTo>
                      <a:pt x="1391" y="671"/>
                    </a:lnTo>
                    <a:lnTo>
                      <a:pt x="1382" y="668"/>
                    </a:lnTo>
                    <a:lnTo>
                      <a:pt x="1372" y="665"/>
                    </a:lnTo>
                    <a:lnTo>
                      <a:pt x="1363" y="662"/>
                    </a:lnTo>
                    <a:lnTo>
                      <a:pt x="1355" y="659"/>
                    </a:lnTo>
                    <a:lnTo>
                      <a:pt x="1341" y="646"/>
                    </a:lnTo>
                    <a:lnTo>
                      <a:pt x="1327" y="631"/>
                    </a:lnTo>
                    <a:lnTo>
                      <a:pt x="1316" y="615"/>
                    </a:lnTo>
                    <a:lnTo>
                      <a:pt x="1306" y="599"/>
                    </a:lnTo>
                    <a:lnTo>
                      <a:pt x="1298" y="580"/>
                    </a:lnTo>
                    <a:lnTo>
                      <a:pt x="1292" y="561"/>
                    </a:lnTo>
                    <a:lnTo>
                      <a:pt x="1289" y="541"/>
                    </a:lnTo>
                    <a:lnTo>
                      <a:pt x="1289" y="519"/>
                    </a:lnTo>
                    <a:lnTo>
                      <a:pt x="1289" y="511"/>
                    </a:lnTo>
                    <a:lnTo>
                      <a:pt x="1292" y="502"/>
                    </a:lnTo>
                    <a:lnTo>
                      <a:pt x="1295" y="493"/>
                    </a:lnTo>
                    <a:lnTo>
                      <a:pt x="1294" y="482"/>
                    </a:lnTo>
                    <a:lnTo>
                      <a:pt x="1299" y="468"/>
                    </a:lnTo>
                    <a:lnTo>
                      <a:pt x="1304" y="456"/>
                    </a:lnTo>
                    <a:lnTo>
                      <a:pt x="1310" y="443"/>
                    </a:lnTo>
                    <a:lnTo>
                      <a:pt x="1318" y="432"/>
                    </a:lnTo>
                    <a:lnTo>
                      <a:pt x="1325" y="420"/>
                    </a:lnTo>
                    <a:lnTo>
                      <a:pt x="1334" y="409"/>
                    </a:lnTo>
                    <a:lnTo>
                      <a:pt x="1344" y="397"/>
                    </a:lnTo>
                    <a:lnTo>
                      <a:pt x="1355" y="386"/>
                    </a:lnTo>
                    <a:lnTo>
                      <a:pt x="1337" y="383"/>
                    </a:lnTo>
                    <a:lnTo>
                      <a:pt x="1318" y="383"/>
                    </a:lnTo>
                    <a:lnTo>
                      <a:pt x="1299" y="383"/>
                    </a:lnTo>
                    <a:lnTo>
                      <a:pt x="1280" y="383"/>
                    </a:lnTo>
                    <a:lnTo>
                      <a:pt x="1261" y="384"/>
                    </a:lnTo>
                    <a:lnTo>
                      <a:pt x="1241" y="387"/>
                    </a:lnTo>
                    <a:lnTo>
                      <a:pt x="1223" y="389"/>
                    </a:lnTo>
                    <a:lnTo>
                      <a:pt x="1203" y="391"/>
                    </a:lnTo>
                    <a:lnTo>
                      <a:pt x="1196" y="392"/>
                    </a:lnTo>
                    <a:lnTo>
                      <a:pt x="1188" y="395"/>
                    </a:lnTo>
                    <a:lnTo>
                      <a:pt x="1181" y="397"/>
                    </a:lnTo>
                    <a:lnTo>
                      <a:pt x="1175" y="403"/>
                    </a:lnTo>
                    <a:lnTo>
                      <a:pt x="1160" y="422"/>
                    </a:lnTo>
                    <a:lnTo>
                      <a:pt x="1145" y="441"/>
                    </a:lnTo>
                    <a:lnTo>
                      <a:pt x="1130" y="460"/>
                    </a:lnTo>
                    <a:lnTo>
                      <a:pt x="1115" y="479"/>
                    </a:lnTo>
                    <a:lnTo>
                      <a:pt x="1099" y="498"/>
                    </a:lnTo>
                    <a:lnTo>
                      <a:pt x="1084" y="518"/>
                    </a:lnTo>
                    <a:lnTo>
                      <a:pt x="1068" y="536"/>
                    </a:lnTo>
                    <a:lnTo>
                      <a:pt x="1053" y="5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 name="Freeform 17"/>
              <p:cNvSpPr>
                <a:spLocks/>
              </p:cNvSpPr>
              <p:nvPr>
                <p:custDataLst>
                  <p:tags r:id="rId188"/>
                </p:custDataLst>
              </p:nvPr>
            </p:nvSpPr>
            <p:spPr bwMode="auto">
              <a:xfrm>
                <a:off x="3157" y="3294"/>
                <a:ext cx="449" cy="502"/>
              </a:xfrm>
              <a:custGeom>
                <a:avLst/>
                <a:gdLst>
                  <a:gd name="T0" fmla="*/ 174 w 898"/>
                  <a:gd name="T1" fmla="*/ 1001 h 1003"/>
                  <a:gd name="T2" fmla="*/ 158 w 898"/>
                  <a:gd name="T3" fmla="*/ 995 h 1003"/>
                  <a:gd name="T4" fmla="*/ 141 w 898"/>
                  <a:gd name="T5" fmla="*/ 988 h 1003"/>
                  <a:gd name="T6" fmla="*/ 122 w 898"/>
                  <a:gd name="T7" fmla="*/ 982 h 1003"/>
                  <a:gd name="T8" fmla="*/ 102 w 898"/>
                  <a:gd name="T9" fmla="*/ 971 h 1003"/>
                  <a:gd name="T10" fmla="*/ 81 w 898"/>
                  <a:gd name="T11" fmla="*/ 957 h 1003"/>
                  <a:gd name="T12" fmla="*/ 60 w 898"/>
                  <a:gd name="T13" fmla="*/ 942 h 1003"/>
                  <a:gd name="T14" fmla="*/ 39 w 898"/>
                  <a:gd name="T15" fmla="*/ 922 h 1003"/>
                  <a:gd name="T16" fmla="*/ 15 w 898"/>
                  <a:gd name="T17" fmla="*/ 885 h 1003"/>
                  <a:gd name="T18" fmla="*/ 0 w 898"/>
                  <a:gd name="T19" fmla="*/ 824 h 1003"/>
                  <a:gd name="T20" fmla="*/ 17 w 898"/>
                  <a:gd name="T21" fmla="*/ 767 h 1003"/>
                  <a:gd name="T22" fmla="*/ 51 w 898"/>
                  <a:gd name="T23" fmla="*/ 715 h 1003"/>
                  <a:gd name="T24" fmla="*/ 87 w 898"/>
                  <a:gd name="T25" fmla="*/ 666 h 1003"/>
                  <a:gd name="T26" fmla="*/ 124 w 898"/>
                  <a:gd name="T27" fmla="*/ 616 h 1003"/>
                  <a:gd name="T28" fmla="*/ 144 w 898"/>
                  <a:gd name="T29" fmla="*/ 580 h 1003"/>
                  <a:gd name="T30" fmla="*/ 204 w 898"/>
                  <a:gd name="T31" fmla="*/ 505 h 1003"/>
                  <a:gd name="T32" fmla="*/ 263 w 898"/>
                  <a:gd name="T33" fmla="*/ 431 h 1003"/>
                  <a:gd name="T34" fmla="*/ 322 w 898"/>
                  <a:gd name="T35" fmla="*/ 355 h 1003"/>
                  <a:gd name="T36" fmla="*/ 382 w 898"/>
                  <a:gd name="T37" fmla="*/ 279 h 1003"/>
                  <a:gd name="T38" fmla="*/ 444 w 898"/>
                  <a:gd name="T39" fmla="*/ 205 h 1003"/>
                  <a:gd name="T40" fmla="*/ 508 w 898"/>
                  <a:gd name="T41" fmla="*/ 133 h 1003"/>
                  <a:gd name="T42" fmla="*/ 578 w 898"/>
                  <a:gd name="T43" fmla="*/ 64 h 1003"/>
                  <a:gd name="T44" fmla="*/ 650 w 898"/>
                  <a:gd name="T45" fmla="*/ 0 h 1003"/>
                  <a:gd name="T46" fmla="*/ 684 w 898"/>
                  <a:gd name="T47" fmla="*/ 6 h 1003"/>
                  <a:gd name="T48" fmla="*/ 715 w 898"/>
                  <a:gd name="T49" fmla="*/ 15 h 1003"/>
                  <a:gd name="T50" fmla="*/ 744 w 898"/>
                  <a:gd name="T51" fmla="*/ 25 h 1003"/>
                  <a:gd name="T52" fmla="*/ 770 w 898"/>
                  <a:gd name="T53" fmla="*/ 40 h 1003"/>
                  <a:gd name="T54" fmla="*/ 795 w 898"/>
                  <a:gd name="T55" fmla="*/ 56 h 1003"/>
                  <a:gd name="T56" fmla="*/ 820 w 898"/>
                  <a:gd name="T57" fmla="*/ 75 h 1003"/>
                  <a:gd name="T58" fmla="*/ 843 w 898"/>
                  <a:gd name="T59" fmla="*/ 95 h 1003"/>
                  <a:gd name="T60" fmla="*/ 866 w 898"/>
                  <a:gd name="T61" fmla="*/ 118 h 1003"/>
                  <a:gd name="T62" fmla="*/ 874 w 898"/>
                  <a:gd name="T63" fmla="*/ 131 h 1003"/>
                  <a:gd name="T64" fmla="*/ 888 w 898"/>
                  <a:gd name="T65" fmla="*/ 144 h 1003"/>
                  <a:gd name="T66" fmla="*/ 893 w 898"/>
                  <a:gd name="T67" fmla="*/ 166 h 1003"/>
                  <a:gd name="T68" fmla="*/ 898 w 898"/>
                  <a:gd name="T69" fmla="*/ 190 h 1003"/>
                  <a:gd name="T70" fmla="*/ 823 w 898"/>
                  <a:gd name="T71" fmla="*/ 292 h 1003"/>
                  <a:gd name="T72" fmla="*/ 747 w 898"/>
                  <a:gd name="T73" fmla="*/ 394 h 1003"/>
                  <a:gd name="T74" fmla="*/ 670 w 898"/>
                  <a:gd name="T75" fmla="*/ 493 h 1003"/>
                  <a:gd name="T76" fmla="*/ 591 w 898"/>
                  <a:gd name="T77" fmla="*/ 592 h 1003"/>
                  <a:gd name="T78" fmla="*/ 512 w 898"/>
                  <a:gd name="T79" fmla="*/ 689 h 1003"/>
                  <a:gd name="T80" fmla="*/ 431 w 898"/>
                  <a:gd name="T81" fmla="*/ 786 h 1003"/>
                  <a:gd name="T82" fmla="*/ 348 w 898"/>
                  <a:gd name="T83" fmla="*/ 883 h 1003"/>
                  <a:gd name="T84" fmla="*/ 264 w 898"/>
                  <a:gd name="T85" fmla="*/ 981 h 1003"/>
                  <a:gd name="T86" fmla="*/ 254 w 898"/>
                  <a:gd name="T87" fmla="*/ 985 h 1003"/>
                  <a:gd name="T88" fmla="*/ 243 w 898"/>
                  <a:gd name="T89" fmla="*/ 990 h 1003"/>
                  <a:gd name="T90" fmla="*/ 233 w 898"/>
                  <a:gd name="T91" fmla="*/ 997 h 1003"/>
                  <a:gd name="T92" fmla="*/ 219 w 898"/>
                  <a:gd name="T93" fmla="*/ 1003 h 1003"/>
                  <a:gd name="T94" fmla="*/ 211 w 898"/>
                  <a:gd name="T95" fmla="*/ 1000 h 1003"/>
                  <a:gd name="T96" fmla="*/ 203 w 898"/>
                  <a:gd name="T97" fmla="*/ 1001 h 1003"/>
                  <a:gd name="T98" fmla="*/ 193 w 898"/>
                  <a:gd name="T99" fmla="*/ 1002 h 1003"/>
                  <a:gd name="T100" fmla="*/ 182 w 898"/>
                  <a:gd name="T10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8" h="1003">
                    <a:moveTo>
                      <a:pt x="182" y="1003"/>
                    </a:moveTo>
                    <a:lnTo>
                      <a:pt x="174" y="1001"/>
                    </a:lnTo>
                    <a:lnTo>
                      <a:pt x="166" y="997"/>
                    </a:lnTo>
                    <a:lnTo>
                      <a:pt x="158" y="995"/>
                    </a:lnTo>
                    <a:lnTo>
                      <a:pt x="149" y="991"/>
                    </a:lnTo>
                    <a:lnTo>
                      <a:pt x="141" y="988"/>
                    </a:lnTo>
                    <a:lnTo>
                      <a:pt x="132" y="985"/>
                    </a:lnTo>
                    <a:lnTo>
                      <a:pt x="122" y="982"/>
                    </a:lnTo>
                    <a:lnTo>
                      <a:pt x="112" y="979"/>
                    </a:lnTo>
                    <a:lnTo>
                      <a:pt x="102" y="971"/>
                    </a:lnTo>
                    <a:lnTo>
                      <a:pt x="91" y="964"/>
                    </a:lnTo>
                    <a:lnTo>
                      <a:pt x="81" y="957"/>
                    </a:lnTo>
                    <a:lnTo>
                      <a:pt x="70" y="949"/>
                    </a:lnTo>
                    <a:lnTo>
                      <a:pt x="60" y="942"/>
                    </a:lnTo>
                    <a:lnTo>
                      <a:pt x="50" y="933"/>
                    </a:lnTo>
                    <a:lnTo>
                      <a:pt x="39" y="922"/>
                    </a:lnTo>
                    <a:lnTo>
                      <a:pt x="29" y="910"/>
                    </a:lnTo>
                    <a:lnTo>
                      <a:pt x="15" y="885"/>
                    </a:lnTo>
                    <a:lnTo>
                      <a:pt x="5" y="857"/>
                    </a:lnTo>
                    <a:lnTo>
                      <a:pt x="0" y="824"/>
                    </a:lnTo>
                    <a:lnTo>
                      <a:pt x="2" y="795"/>
                    </a:lnTo>
                    <a:lnTo>
                      <a:pt x="17" y="767"/>
                    </a:lnTo>
                    <a:lnTo>
                      <a:pt x="34" y="740"/>
                    </a:lnTo>
                    <a:lnTo>
                      <a:pt x="51" y="715"/>
                    </a:lnTo>
                    <a:lnTo>
                      <a:pt x="68" y="691"/>
                    </a:lnTo>
                    <a:lnTo>
                      <a:pt x="87" y="666"/>
                    </a:lnTo>
                    <a:lnTo>
                      <a:pt x="105" y="641"/>
                    </a:lnTo>
                    <a:lnTo>
                      <a:pt x="124" y="616"/>
                    </a:lnTo>
                    <a:lnTo>
                      <a:pt x="141" y="589"/>
                    </a:lnTo>
                    <a:lnTo>
                      <a:pt x="144" y="580"/>
                    </a:lnTo>
                    <a:lnTo>
                      <a:pt x="174" y="543"/>
                    </a:lnTo>
                    <a:lnTo>
                      <a:pt x="204" y="505"/>
                    </a:lnTo>
                    <a:lnTo>
                      <a:pt x="234" y="469"/>
                    </a:lnTo>
                    <a:lnTo>
                      <a:pt x="263" y="431"/>
                    </a:lnTo>
                    <a:lnTo>
                      <a:pt x="293" y="393"/>
                    </a:lnTo>
                    <a:lnTo>
                      <a:pt x="322" y="355"/>
                    </a:lnTo>
                    <a:lnTo>
                      <a:pt x="352" y="317"/>
                    </a:lnTo>
                    <a:lnTo>
                      <a:pt x="382" y="279"/>
                    </a:lnTo>
                    <a:lnTo>
                      <a:pt x="413" y="242"/>
                    </a:lnTo>
                    <a:lnTo>
                      <a:pt x="444" y="205"/>
                    </a:lnTo>
                    <a:lnTo>
                      <a:pt x="476" y="168"/>
                    </a:lnTo>
                    <a:lnTo>
                      <a:pt x="508" y="133"/>
                    </a:lnTo>
                    <a:lnTo>
                      <a:pt x="542" y="98"/>
                    </a:lnTo>
                    <a:lnTo>
                      <a:pt x="578" y="64"/>
                    </a:lnTo>
                    <a:lnTo>
                      <a:pt x="613" y="32"/>
                    </a:lnTo>
                    <a:lnTo>
                      <a:pt x="650" y="0"/>
                    </a:lnTo>
                    <a:lnTo>
                      <a:pt x="667" y="2"/>
                    </a:lnTo>
                    <a:lnTo>
                      <a:pt x="684" y="6"/>
                    </a:lnTo>
                    <a:lnTo>
                      <a:pt x="700" y="10"/>
                    </a:lnTo>
                    <a:lnTo>
                      <a:pt x="715" y="15"/>
                    </a:lnTo>
                    <a:lnTo>
                      <a:pt x="729" y="19"/>
                    </a:lnTo>
                    <a:lnTo>
                      <a:pt x="744" y="25"/>
                    </a:lnTo>
                    <a:lnTo>
                      <a:pt x="756" y="32"/>
                    </a:lnTo>
                    <a:lnTo>
                      <a:pt x="770" y="40"/>
                    </a:lnTo>
                    <a:lnTo>
                      <a:pt x="783" y="47"/>
                    </a:lnTo>
                    <a:lnTo>
                      <a:pt x="795" y="56"/>
                    </a:lnTo>
                    <a:lnTo>
                      <a:pt x="808" y="65"/>
                    </a:lnTo>
                    <a:lnTo>
                      <a:pt x="820" y="75"/>
                    </a:lnTo>
                    <a:lnTo>
                      <a:pt x="831" y="85"/>
                    </a:lnTo>
                    <a:lnTo>
                      <a:pt x="843" y="95"/>
                    </a:lnTo>
                    <a:lnTo>
                      <a:pt x="854" y="107"/>
                    </a:lnTo>
                    <a:lnTo>
                      <a:pt x="866" y="118"/>
                    </a:lnTo>
                    <a:lnTo>
                      <a:pt x="870" y="125"/>
                    </a:lnTo>
                    <a:lnTo>
                      <a:pt x="874" y="131"/>
                    </a:lnTo>
                    <a:lnTo>
                      <a:pt x="880" y="137"/>
                    </a:lnTo>
                    <a:lnTo>
                      <a:pt x="888" y="144"/>
                    </a:lnTo>
                    <a:lnTo>
                      <a:pt x="890" y="155"/>
                    </a:lnTo>
                    <a:lnTo>
                      <a:pt x="893" y="166"/>
                    </a:lnTo>
                    <a:lnTo>
                      <a:pt x="897" y="177"/>
                    </a:lnTo>
                    <a:lnTo>
                      <a:pt x="898" y="190"/>
                    </a:lnTo>
                    <a:lnTo>
                      <a:pt x="860" y="242"/>
                    </a:lnTo>
                    <a:lnTo>
                      <a:pt x="823" y="292"/>
                    </a:lnTo>
                    <a:lnTo>
                      <a:pt x="785" y="343"/>
                    </a:lnTo>
                    <a:lnTo>
                      <a:pt x="747" y="394"/>
                    </a:lnTo>
                    <a:lnTo>
                      <a:pt x="708" y="443"/>
                    </a:lnTo>
                    <a:lnTo>
                      <a:pt x="670" y="493"/>
                    </a:lnTo>
                    <a:lnTo>
                      <a:pt x="631" y="542"/>
                    </a:lnTo>
                    <a:lnTo>
                      <a:pt x="591" y="592"/>
                    </a:lnTo>
                    <a:lnTo>
                      <a:pt x="552" y="640"/>
                    </a:lnTo>
                    <a:lnTo>
                      <a:pt x="512" y="689"/>
                    </a:lnTo>
                    <a:lnTo>
                      <a:pt x="472" y="738"/>
                    </a:lnTo>
                    <a:lnTo>
                      <a:pt x="431" y="786"/>
                    </a:lnTo>
                    <a:lnTo>
                      <a:pt x="390" y="835"/>
                    </a:lnTo>
                    <a:lnTo>
                      <a:pt x="348" y="883"/>
                    </a:lnTo>
                    <a:lnTo>
                      <a:pt x="307" y="933"/>
                    </a:lnTo>
                    <a:lnTo>
                      <a:pt x="264" y="981"/>
                    </a:lnTo>
                    <a:lnTo>
                      <a:pt x="258" y="982"/>
                    </a:lnTo>
                    <a:lnTo>
                      <a:pt x="254" y="985"/>
                    </a:lnTo>
                    <a:lnTo>
                      <a:pt x="249" y="988"/>
                    </a:lnTo>
                    <a:lnTo>
                      <a:pt x="243" y="990"/>
                    </a:lnTo>
                    <a:lnTo>
                      <a:pt x="239" y="994"/>
                    </a:lnTo>
                    <a:lnTo>
                      <a:pt x="233" y="997"/>
                    </a:lnTo>
                    <a:lnTo>
                      <a:pt x="226" y="1001"/>
                    </a:lnTo>
                    <a:lnTo>
                      <a:pt x="219" y="1003"/>
                    </a:lnTo>
                    <a:lnTo>
                      <a:pt x="216" y="1001"/>
                    </a:lnTo>
                    <a:lnTo>
                      <a:pt x="211" y="1000"/>
                    </a:lnTo>
                    <a:lnTo>
                      <a:pt x="208" y="1000"/>
                    </a:lnTo>
                    <a:lnTo>
                      <a:pt x="203" y="1001"/>
                    </a:lnTo>
                    <a:lnTo>
                      <a:pt x="197" y="1001"/>
                    </a:lnTo>
                    <a:lnTo>
                      <a:pt x="193" y="1002"/>
                    </a:lnTo>
                    <a:lnTo>
                      <a:pt x="187" y="1003"/>
                    </a:lnTo>
                    <a:lnTo>
                      <a:pt x="182" y="1003"/>
                    </a:lnTo>
                    <a:close/>
                  </a:path>
                </a:pathLst>
              </a:custGeom>
              <a:solidFill>
                <a:srgbClr val="00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 name="Freeform 18"/>
              <p:cNvSpPr>
                <a:spLocks/>
              </p:cNvSpPr>
              <p:nvPr>
                <p:custDataLst>
                  <p:tags r:id="rId189"/>
                </p:custDataLst>
              </p:nvPr>
            </p:nvSpPr>
            <p:spPr bwMode="auto">
              <a:xfrm>
                <a:off x="3181" y="3698"/>
                <a:ext cx="94" cy="83"/>
              </a:xfrm>
              <a:custGeom>
                <a:avLst/>
                <a:gdLst>
                  <a:gd name="T0" fmla="*/ 180 w 189"/>
                  <a:gd name="T1" fmla="*/ 167 h 167"/>
                  <a:gd name="T2" fmla="*/ 169 w 189"/>
                  <a:gd name="T3" fmla="*/ 144 h 167"/>
                  <a:gd name="T4" fmla="*/ 155 w 189"/>
                  <a:gd name="T5" fmla="*/ 122 h 167"/>
                  <a:gd name="T6" fmla="*/ 139 w 189"/>
                  <a:gd name="T7" fmla="*/ 101 h 167"/>
                  <a:gd name="T8" fmla="*/ 120 w 189"/>
                  <a:gd name="T9" fmla="*/ 82 h 167"/>
                  <a:gd name="T10" fmla="*/ 101 w 189"/>
                  <a:gd name="T11" fmla="*/ 65 h 167"/>
                  <a:gd name="T12" fmla="*/ 79 w 189"/>
                  <a:gd name="T13" fmla="*/ 48 h 167"/>
                  <a:gd name="T14" fmla="*/ 56 w 189"/>
                  <a:gd name="T15" fmla="*/ 33 h 167"/>
                  <a:gd name="T16" fmla="*/ 32 w 189"/>
                  <a:gd name="T17" fmla="*/ 21 h 167"/>
                  <a:gd name="T18" fmla="*/ 26 w 189"/>
                  <a:gd name="T19" fmla="*/ 21 h 167"/>
                  <a:gd name="T20" fmla="*/ 20 w 189"/>
                  <a:gd name="T21" fmla="*/ 20 h 167"/>
                  <a:gd name="T22" fmla="*/ 13 w 189"/>
                  <a:gd name="T23" fmla="*/ 17 h 167"/>
                  <a:gd name="T24" fmla="*/ 4 w 189"/>
                  <a:gd name="T25" fmla="*/ 15 h 167"/>
                  <a:gd name="T26" fmla="*/ 0 w 189"/>
                  <a:gd name="T27" fmla="*/ 9 h 167"/>
                  <a:gd name="T28" fmla="*/ 2 w 189"/>
                  <a:gd name="T29" fmla="*/ 1 h 167"/>
                  <a:gd name="T30" fmla="*/ 9 w 189"/>
                  <a:gd name="T31" fmla="*/ 0 h 167"/>
                  <a:gd name="T32" fmla="*/ 14 w 189"/>
                  <a:gd name="T33" fmla="*/ 0 h 167"/>
                  <a:gd name="T34" fmla="*/ 21 w 189"/>
                  <a:gd name="T35" fmla="*/ 0 h 167"/>
                  <a:gd name="T36" fmla="*/ 27 w 189"/>
                  <a:gd name="T37" fmla="*/ 1 h 167"/>
                  <a:gd name="T38" fmla="*/ 34 w 189"/>
                  <a:gd name="T39" fmla="*/ 2 h 167"/>
                  <a:gd name="T40" fmla="*/ 41 w 189"/>
                  <a:gd name="T41" fmla="*/ 5 h 167"/>
                  <a:gd name="T42" fmla="*/ 48 w 189"/>
                  <a:gd name="T43" fmla="*/ 7 h 167"/>
                  <a:gd name="T44" fmla="*/ 56 w 189"/>
                  <a:gd name="T45" fmla="*/ 9 h 167"/>
                  <a:gd name="T46" fmla="*/ 60 w 189"/>
                  <a:gd name="T47" fmla="*/ 12 h 167"/>
                  <a:gd name="T48" fmla="*/ 65 w 189"/>
                  <a:gd name="T49" fmla="*/ 15 h 167"/>
                  <a:gd name="T50" fmla="*/ 70 w 189"/>
                  <a:gd name="T51" fmla="*/ 18 h 167"/>
                  <a:gd name="T52" fmla="*/ 74 w 189"/>
                  <a:gd name="T53" fmla="*/ 22 h 167"/>
                  <a:gd name="T54" fmla="*/ 79 w 189"/>
                  <a:gd name="T55" fmla="*/ 25 h 167"/>
                  <a:gd name="T56" fmla="*/ 83 w 189"/>
                  <a:gd name="T57" fmla="*/ 30 h 167"/>
                  <a:gd name="T58" fmla="*/ 89 w 189"/>
                  <a:gd name="T59" fmla="*/ 35 h 167"/>
                  <a:gd name="T60" fmla="*/ 94 w 189"/>
                  <a:gd name="T61" fmla="*/ 39 h 167"/>
                  <a:gd name="T62" fmla="*/ 103 w 189"/>
                  <a:gd name="T63" fmla="*/ 40 h 167"/>
                  <a:gd name="T64" fmla="*/ 117 w 189"/>
                  <a:gd name="T65" fmla="*/ 51 h 167"/>
                  <a:gd name="T66" fmla="*/ 131 w 189"/>
                  <a:gd name="T67" fmla="*/ 63 h 167"/>
                  <a:gd name="T68" fmla="*/ 142 w 189"/>
                  <a:gd name="T69" fmla="*/ 76 h 167"/>
                  <a:gd name="T70" fmla="*/ 154 w 189"/>
                  <a:gd name="T71" fmla="*/ 90 h 167"/>
                  <a:gd name="T72" fmla="*/ 164 w 189"/>
                  <a:gd name="T73" fmla="*/ 104 h 167"/>
                  <a:gd name="T74" fmla="*/ 174 w 189"/>
                  <a:gd name="T75" fmla="*/ 119 h 167"/>
                  <a:gd name="T76" fmla="*/ 183 w 189"/>
                  <a:gd name="T77" fmla="*/ 135 h 167"/>
                  <a:gd name="T78" fmla="*/ 189 w 189"/>
                  <a:gd name="T79" fmla="*/ 151 h 167"/>
                  <a:gd name="T80" fmla="*/ 180 w 189"/>
                  <a:gd name="T81"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167">
                    <a:moveTo>
                      <a:pt x="180" y="167"/>
                    </a:moveTo>
                    <a:lnTo>
                      <a:pt x="169" y="144"/>
                    </a:lnTo>
                    <a:lnTo>
                      <a:pt x="155" y="122"/>
                    </a:lnTo>
                    <a:lnTo>
                      <a:pt x="139" y="101"/>
                    </a:lnTo>
                    <a:lnTo>
                      <a:pt x="120" y="82"/>
                    </a:lnTo>
                    <a:lnTo>
                      <a:pt x="101" y="65"/>
                    </a:lnTo>
                    <a:lnTo>
                      <a:pt x="79" y="48"/>
                    </a:lnTo>
                    <a:lnTo>
                      <a:pt x="56" y="33"/>
                    </a:lnTo>
                    <a:lnTo>
                      <a:pt x="32" y="21"/>
                    </a:lnTo>
                    <a:lnTo>
                      <a:pt x="26" y="21"/>
                    </a:lnTo>
                    <a:lnTo>
                      <a:pt x="20" y="20"/>
                    </a:lnTo>
                    <a:lnTo>
                      <a:pt x="13" y="17"/>
                    </a:lnTo>
                    <a:lnTo>
                      <a:pt x="4" y="15"/>
                    </a:lnTo>
                    <a:lnTo>
                      <a:pt x="0" y="9"/>
                    </a:lnTo>
                    <a:lnTo>
                      <a:pt x="2" y="1"/>
                    </a:lnTo>
                    <a:lnTo>
                      <a:pt x="9" y="0"/>
                    </a:lnTo>
                    <a:lnTo>
                      <a:pt x="14" y="0"/>
                    </a:lnTo>
                    <a:lnTo>
                      <a:pt x="21" y="0"/>
                    </a:lnTo>
                    <a:lnTo>
                      <a:pt x="27" y="1"/>
                    </a:lnTo>
                    <a:lnTo>
                      <a:pt x="34" y="2"/>
                    </a:lnTo>
                    <a:lnTo>
                      <a:pt x="41" y="5"/>
                    </a:lnTo>
                    <a:lnTo>
                      <a:pt x="48" y="7"/>
                    </a:lnTo>
                    <a:lnTo>
                      <a:pt x="56" y="9"/>
                    </a:lnTo>
                    <a:lnTo>
                      <a:pt x="60" y="12"/>
                    </a:lnTo>
                    <a:lnTo>
                      <a:pt x="65" y="15"/>
                    </a:lnTo>
                    <a:lnTo>
                      <a:pt x="70" y="18"/>
                    </a:lnTo>
                    <a:lnTo>
                      <a:pt x="74" y="22"/>
                    </a:lnTo>
                    <a:lnTo>
                      <a:pt x="79" y="25"/>
                    </a:lnTo>
                    <a:lnTo>
                      <a:pt x="83" y="30"/>
                    </a:lnTo>
                    <a:lnTo>
                      <a:pt x="89" y="35"/>
                    </a:lnTo>
                    <a:lnTo>
                      <a:pt x="94" y="39"/>
                    </a:lnTo>
                    <a:lnTo>
                      <a:pt x="103" y="40"/>
                    </a:lnTo>
                    <a:lnTo>
                      <a:pt x="117" y="51"/>
                    </a:lnTo>
                    <a:lnTo>
                      <a:pt x="131" y="63"/>
                    </a:lnTo>
                    <a:lnTo>
                      <a:pt x="142" y="76"/>
                    </a:lnTo>
                    <a:lnTo>
                      <a:pt x="154" y="90"/>
                    </a:lnTo>
                    <a:lnTo>
                      <a:pt x="164" y="104"/>
                    </a:lnTo>
                    <a:lnTo>
                      <a:pt x="174" y="119"/>
                    </a:lnTo>
                    <a:lnTo>
                      <a:pt x="183" y="135"/>
                    </a:lnTo>
                    <a:lnTo>
                      <a:pt x="189" y="151"/>
                    </a:lnTo>
                    <a:lnTo>
                      <a:pt x="180" y="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 name="Freeform 24"/>
              <p:cNvSpPr>
                <a:spLocks/>
              </p:cNvSpPr>
              <p:nvPr>
                <p:custDataLst>
                  <p:tags r:id="rId190"/>
                </p:custDataLst>
              </p:nvPr>
            </p:nvSpPr>
            <p:spPr bwMode="auto">
              <a:xfrm>
                <a:off x="3519" y="3025"/>
                <a:ext cx="292" cy="326"/>
              </a:xfrm>
              <a:custGeom>
                <a:avLst/>
                <a:gdLst>
                  <a:gd name="T0" fmla="*/ 147 w 584"/>
                  <a:gd name="T1" fmla="*/ 626 h 652"/>
                  <a:gd name="T2" fmla="*/ 106 w 584"/>
                  <a:gd name="T3" fmla="*/ 593 h 652"/>
                  <a:gd name="T4" fmla="*/ 59 w 584"/>
                  <a:gd name="T5" fmla="*/ 560 h 652"/>
                  <a:gd name="T6" fmla="*/ 38 w 584"/>
                  <a:gd name="T7" fmla="*/ 550 h 652"/>
                  <a:gd name="T8" fmla="*/ 16 w 584"/>
                  <a:gd name="T9" fmla="*/ 540 h 652"/>
                  <a:gd name="T10" fmla="*/ 18 w 584"/>
                  <a:gd name="T11" fmla="*/ 505 h 652"/>
                  <a:gd name="T12" fmla="*/ 78 w 584"/>
                  <a:gd name="T13" fmla="*/ 432 h 652"/>
                  <a:gd name="T14" fmla="*/ 141 w 584"/>
                  <a:gd name="T15" fmla="*/ 358 h 652"/>
                  <a:gd name="T16" fmla="*/ 204 w 584"/>
                  <a:gd name="T17" fmla="*/ 284 h 652"/>
                  <a:gd name="T18" fmla="*/ 270 w 584"/>
                  <a:gd name="T19" fmla="*/ 209 h 652"/>
                  <a:gd name="T20" fmla="*/ 335 w 584"/>
                  <a:gd name="T21" fmla="*/ 133 h 652"/>
                  <a:gd name="T22" fmla="*/ 361 w 584"/>
                  <a:gd name="T23" fmla="*/ 114 h 652"/>
                  <a:gd name="T24" fmla="*/ 385 w 584"/>
                  <a:gd name="T25" fmla="*/ 92 h 652"/>
                  <a:gd name="T26" fmla="*/ 419 w 584"/>
                  <a:gd name="T27" fmla="*/ 71 h 652"/>
                  <a:gd name="T28" fmla="*/ 470 w 584"/>
                  <a:gd name="T29" fmla="*/ 44 h 652"/>
                  <a:gd name="T30" fmla="*/ 525 w 584"/>
                  <a:gd name="T31" fmla="*/ 21 h 652"/>
                  <a:gd name="T32" fmla="*/ 555 w 584"/>
                  <a:gd name="T33" fmla="*/ 15 h 652"/>
                  <a:gd name="T34" fmla="*/ 568 w 584"/>
                  <a:gd name="T35" fmla="*/ 8 h 652"/>
                  <a:gd name="T36" fmla="*/ 582 w 584"/>
                  <a:gd name="T37" fmla="*/ 0 h 652"/>
                  <a:gd name="T38" fmla="*/ 576 w 584"/>
                  <a:gd name="T39" fmla="*/ 69 h 652"/>
                  <a:gd name="T40" fmla="*/ 555 w 584"/>
                  <a:gd name="T41" fmla="*/ 160 h 652"/>
                  <a:gd name="T42" fmla="*/ 508 w 584"/>
                  <a:gd name="T43" fmla="*/ 236 h 652"/>
                  <a:gd name="T44" fmla="*/ 478 w 584"/>
                  <a:gd name="T45" fmla="*/ 244 h 652"/>
                  <a:gd name="T46" fmla="*/ 448 w 584"/>
                  <a:gd name="T47" fmla="*/ 249 h 652"/>
                  <a:gd name="T48" fmla="*/ 424 w 584"/>
                  <a:gd name="T49" fmla="*/ 250 h 652"/>
                  <a:gd name="T50" fmla="*/ 441 w 584"/>
                  <a:gd name="T51" fmla="*/ 223 h 652"/>
                  <a:gd name="T52" fmla="*/ 461 w 584"/>
                  <a:gd name="T53" fmla="*/ 199 h 652"/>
                  <a:gd name="T54" fmla="*/ 483 w 584"/>
                  <a:gd name="T55" fmla="*/ 171 h 652"/>
                  <a:gd name="T56" fmla="*/ 505 w 584"/>
                  <a:gd name="T57" fmla="*/ 140 h 652"/>
                  <a:gd name="T58" fmla="*/ 494 w 584"/>
                  <a:gd name="T59" fmla="*/ 124 h 652"/>
                  <a:gd name="T60" fmla="*/ 479 w 584"/>
                  <a:gd name="T61" fmla="*/ 109 h 652"/>
                  <a:gd name="T62" fmla="*/ 447 w 584"/>
                  <a:gd name="T63" fmla="*/ 105 h 652"/>
                  <a:gd name="T64" fmla="*/ 377 w 584"/>
                  <a:gd name="T65" fmla="*/ 176 h 652"/>
                  <a:gd name="T66" fmla="*/ 310 w 584"/>
                  <a:gd name="T67" fmla="*/ 250 h 652"/>
                  <a:gd name="T68" fmla="*/ 247 w 584"/>
                  <a:gd name="T69" fmla="*/ 326 h 652"/>
                  <a:gd name="T70" fmla="*/ 185 w 584"/>
                  <a:gd name="T71" fmla="*/ 403 h 652"/>
                  <a:gd name="T72" fmla="*/ 124 w 584"/>
                  <a:gd name="T73" fmla="*/ 482 h 652"/>
                  <a:gd name="T74" fmla="*/ 111 w 584"/>
                  <a:gd name="T75" fmla="*/ 523 h 652"/>
                  <a:gd name="T76" fmla="*/ 130 w 584"/>
                  <a:gd name="T77" fmla="*/ 539 h 652"/>
                  <a:gd name="T78" fmla="*/ 151 w 584"/>
                  <a:gd name="T79" fmla="*/ 556 h 652"/>
                  <a:gd name="T80" fmla="*/ 191 w 584"/>
                  <a:gd name="T81" fmla="*/ 535 h 652"/>
                  <a:gd name="T82" fmla="*/ 237 w 584"/>
                  <a:gd name="T83" fmla="*/ 484 h 652"/>
                  <a:gd name="T84" fmla="*/ 281 w 584"/>
                  <a:gd name="T85" fmla="*/ 429 h 652"/>
                  <a:gd name="T86" fmla="*/ 317 w 584"/>
                  <a:gd name="T87" fmla="*/ 402 h 652"/>
                  <a:gd name="T88" fmla="*/ 354 w 584"/>
                  <a:gd name="T89" fmla="*/ 388 h 652"/>
                  <a:gd name="T90" fmla="*/ 393 w 584"/>
                  <a:gd name="T91" fmla="*/ 375 h 652"/>
                  <a:gd name="T92" fmla="*/ 368 w 584"/>
                  <a:gd name="T93" fmla="*/ 410 h 652"/>
                  <a:gd name="T94" fmla="*/ 327 w 584"/>
                  <a:gd name="T95" fmla="*/ 462 h 652"/>
                  <a:gd name="T96" fmla="*/ 285 w 584"/>
                  <a:gd name="T97" fmla="*/ 516 h 652"/>
                  <a:gd name="T98" fmla="*/ 242 w 584"/>
                  <a:gd name="T99" fmla="*/ 569 h 652"/>
                  <a:gd name="T100" fmla="*/ 199 w 584"/>
                  <a:gd name="T101" fmla="*/ 62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4" h="652">
                    <a:moveTo>
                      <a:pt x="169" y="652"/>
                    </a:moveTo>
                    <a:lnTo>
                      <a:pt x="159" y="638"/>
                    </a:lnTo>
                    <a:lnTo>
                      <a:pt x="147" y="626"/>
                    </a:lnTo>
                    <a:lnTo>
                      <a:pt x="135" y="615"/>
                    </a:lnTo>
                    <a:lnTo>
                      <a:pt x="121" y="603"/>
                    </a:lnTo>
                    <a:lnTo>
                      <a:pt x="106" y="593"/>
                    </a:lnTo>
                    <a:lnTo>
                      <a:pt x="90" y="583"/>
                    </a:lnTo>
                    <a:lnTo>
                      <a:pt x="75" y="571"/>
                    </a:lnTo>
                    <a:lnTo>
                      <a:pt x="59" y="560"/>
                    </a:lnTo>
                    <a:lnTo>
                      <a:pt x="52" y="556"/>
                    </a:lnTo>
                    <a:lnTo>
                      <a:pt x="45" y="554"/>
                    </a:lnTo>
                    <a:lnTo>
                      <a:pt x="38" y="550"/>
                    </a:lnTo>
                    <a:lnTo>
                      <a:pt x="31" y="547"/>
                    </a:lnTo>
                    <a:lnTo>
                      <a:pt x="23" y="545"/>
                    </a:lnTo>
                    <a:lnTo>
                      <a:pt x="16" y="540"/>
                    </a:lnTo>
                    <a:lnTo>
                      <a:pt x="8" y="535"/>
                    </a:lnTo>
                    <a:lnTo>
                      <a:pt x="0" y="531"/>
                    </a:lnTo>
                    <a:lnTo>
                      <a:pt x="18" y="505"/>
                    </a:lnTo>
                    <a:lnTo>
                      <a:pt x="38" y="481"/>
                    </a:lnTo>
                    <a:lnTo>
                      <a:pt x="59" y="456"/>
                    </a:lnTo>
                    <a:lnTo>
                      <a:pt x="78" y="432"/>
                    </a:lnTo>
                    <a:lnTo>
                      <a:pt x="99" y="406"/>
                    </a:lnTo>
                    <a:lnTo>
                      <a:pt x="120" y="382"/>
                    </a:lnTo>
                    <a:lnTo>
                      <a:pt x="141" y="358"/>
                    </a:lnTo>
                    <a:lnTo>
                      <a:pt x="161" y="334"/>
                    </a:lnTo>
                    <a:lnTo>
                      <a:pt x="183" y="308"/>
                    </a:lnTo>
                    <a:lnTo>
                      <a:pt x="204" y="284"/>
                    </a:lnTo>
                    <a:lnTo>
                      <a:pt x="226" y="260"/>
                    </a:lnTo>
                    <a:lnTo>
                      <a:pt x="248" y="235"/>
                    </a:lnTo>
                    <a:lnTo>
                      <a:pt x="270" y="209"/>
                    </a:lnTo>
                    <a:lnTo>
                      <a:pt x="292" y="184"/>
                    </a:lnTo>
                    <a:lnTo>
                      <a:pt x="313" y="159"/>
                    </a:lnTo>
                    <a:lnTo>
                      <a:pt x="335" y="133"/>
                    </a:lnTo>
                    <a:lnTo>
                      <a:pt x="343" y="128"/>
                    </a:lnTo>
                    <a:lnTo>
                      <a:pt x="353" y="121"/>
                    </a:lnTo>
                    <a:lnTo>
                      <a:pt x="361" y="114"/>
                    </a:lnTo>
                    <a:lnTo>
                      <a:pt x="369" y="106"/>
                    </a:lnTo>
                    <a:lnTo>
                      <a:pt x="377" y="99"/>
                    </a:lnTo>
                    <a:lnTo>
                      <a:pt x="385" y="92"/>
                    </a:lnTo>
                    <a:lnTo>
                      <a:pt x="394" y="85"/>
                    </a:lnTo>
                    <a:lnTo>
                      <a:pt x="403" y="79"/>
                    </a:lnTo>
                    <a:lnTo>
                      <a:pt x="419" y="71"/>
                    </a:lnTo>
                    <a:lnTo>
                      <a:pt x="436" y="62"/>
                    </a:lnTo>
                    <a:lnTo>
                      <a:pt x="453" y="53"/>
                    </a:lnTo>
                    <a:lnTo>
                      <a:pt x="470" y="44"/>
                    </a:lnTo>
                    <a:lnTo>
                      <a:pt x="487" y="36"/>
                    </a:lnTo>
                    <a:lnTo>
                      <a:pt x="506" y="27"/>
                    </a:lnTo>
                    <a:lnTo>
                      <a:pt x="525" y="21"/>
                    </a:lnTo>
                    <a:lnTo>
                      <a:pt x="545" y="16"/>
                    </a:lnTo>
                    <a:lnTo>
                      <a:pt x="551" y="16"/>
                    </a:lnTo>
                    <a:lnTo>
                      <a:pt x="555" y="15"/>
                    </a:lnTo>
                    <a:lnTo>
                      <a:pt x="560" y="12"/>
                    </a:lnTo>
                    <a:lnTo>
                      <a:pt x="564" y="10"/>
                    </a:lnTo>
                    <a:lnTo>
                      <a:pt x="568" y="8"/>
                    </a:lnTo>
                    <a:lnTo>
                      <a:pt x="572" y="6"/>
                    </a:lnTo>
                    <a:lnTo>
                      <a:pt x="576" y="2"/>
                    </a:lnTo>
                    <a:lnTo>
                      <a:pt x="582" y="0"/>
                    </a:lnTo>
                    <a:lnTo>
                      <a:pt x="584" y="7"/>
                    </a:lnTo>
                    <a:lnTo>
                      <a:pt x="581" y="38"/>
                    </a:lnTo>
                    <a:lnTo>
                      <a:pt x="576" y="69"/>
                    </a:lnTo>
                    <a:lnTo>
                      <a:pt x="572" y="100"/>
                    </a:lnTo>
                    <a:lnTo>
                      <a:pt x="565" y="130"/>
                    </a:lnTo>
                    <a:lnTo>
                      <a:pt x="555" y="160"/>
                    </a:lnTo>
                    <a:lnTo>
                      <a:pt x="544" y="188"/>
                    </a:lnTo>
                    <a:lnTo>
                      <a:pt x="528" y="213"/>
                    </a:lnTo>
                    <a:lnTo>
                      <a:pt x="508" y="236"/>
                    </a:lnTo>
                    <a:lnTo>
                      <a:pt x="498" y="239"/>
                    </a:lnTo>
                    <a:lnTo>
                      <a:pt x="489" y="242"/>
                    </a:lnTo>
                    <a:lnTo>
                      <a:pt x="478" y="244"/>
                    </a:lnTo>
                    <a:lnTo>
                      <a:pt x="469" y="245"/>
                    </a:lnTo>
                    <a:lnTo>
                      <a:pt x="459" y="246"/>
                    </a:lnTo>
                    <a:lnTo>
                      <a:pt x="448" y="249"/>
                    </a:lnTo>
                    <a:lnTo>
                      <a:pt x="438" y="252"/>
                    </a:lnTo>
                    <a:lnTo>
                      <a:pt x="426" y="257"/>
                    </a:lnTo>
                    <a:lnTo>
                      <a:pt x="424" y="250"/>
                    </a:lnTo>
                    <a:lnTo>
                      <a:pt x="432" y="242"/>
                    </a:lnTo>
                    <a:lnTo>
                      <a:pt x="437" y="232"/>
                    </a:lnTo>
                    <a:lnTo>
                      <a:pt x="441" y="223"/>
                    </a:lnTo>
                    <a:lnTo>
                      <a:pt x="452" y="219"/>
                    </a:lnTo>
                    <a:lnTo>
                      <a:pt x="456" y="208"/>
                    </a:lnTo>
                    <a:lnTo>
                      <a:pt x="461" y="199"/>
                    </a:lnTo>
                    <a:lnTo>
                      <a:pt x="468" y="190"/>
                    </a:lnTo>
                    <a:lnTo>
                      <a:pt x="475" y="181"/>
                    </a:lnTo>
                    <a:lnTo>
                      <a:pt x="483" y="171"/>
                    </a:lnTo>
                    <a:lnTo>
                      <a:pt x="490" y="161"/>
                    </a:lnTo>
                    <a:lnTo>
                      <a:pt x="498" y="151"/>
                    </a:lnTo>
                    <a:lnTo>
                      <a:pt x="505" y="140"/>
                    </a:lnTo>
                    <a:lnTo>
                      <a:pt x="502" y="135"/>
                    </a:lnTo>
                    <a:lnTo>
                      <a:pt x="499" y="130"/>
                    </a:lnTo>
                    <a:lnTo>
                      <a:pt x="494" y="124"/>
                    </a:lnTo>
                    <a:lnTo>
                      <a:pt x="490" y="118"/>
                    </a:lnTo>
                    <a:lnTo>
                      <a:pt x="485" y="114"/>
                    </a:lnTo>
                    <a:lnTo>
                      <a:pt x="479" y="109"/>
                    </a:lnTo>
                    <a:lnTo>
                      <a:pt x="474" y="105"/>
                    </a:lnTo>
                    <a:lnTo>
                      <a:pt x="467" y="101"/>
                    </a:lnTo>
                    <a:lnTo>
                      <a:pt x="447" y="105"/>
                    </a:lnTo>
                    <a:lnTo>
                      <a:pt x="423" y="128"/>
                    </a:lnTo>
                    <a:lnTo>
                      <a:pt x="400" y="152"/>
                    </a:lnTo>
                    <a:lnTo>
                      <a:pt x="377" y="176"/>
                    </a:lnTo>
                    <a:lnTo>
                      <a:pt x="354" y="200"/>
                    </a:lnTo>
                    <a:lnTo>
                      <a:pt x="332" y="224"/>
                    </a:lnTo>
                    <a:lnTo>
                      <a:pt x="310" y="250"/>
                    </a:lnTo>
                    <a:lnTo>
                      <a:pt x="289" y="274"/>
                    </a:lnTo>
                    <a:lnTo>
                      <a:pt x="267" y="299"/>
                    </a:lnTo>
                    <a:lnTo>
                      <a:pt x="247" y="326"/>
                    </a:lnTo>
                    <a:lnTo>
                      <a:pt x="226" y="351"/>
                    </a:lnTo>
                    <a:lnTo>
                      <a:pt x="205" y="378"/>
                    </a:lnTo>
                    <a:lnTo>
                      <a:pt x="185" y="403"/>
                    </a:lnTo>
                    <a:lnTo>
                      <a:pt x="165" y="429"/>
                    </a:lnTo>
                    <a:lnTo>
                      <a:pt x="144" y="456"/>
                    </a:lnTo>
                    <a:lnTo>
                      <a:pt x="124" y="482"/>
                    </a:lnTo>
                    <a:lnTo>
                      <a:pt x="104" y="509"/>
                    </a:lnTo>
                    <a:lnTo>
                      <a:pt x="104" y="518"/>
                    </a:lnTo>
                    <a:lnTo>
                      <a:pt x="111" y="523"/>
                    </a:lnTo>
                    <a:lnTo>
                      <a:pt x="117" y="528"/>
                    </a:lnTo>
                    <a:lnTo>
                      <a:pt x="124" y="533"/>
                    </a:lnTo>
                    <a:lnTo>
                      <a:pt x="130" y="539"/>
                    </a:lnTo>
                    <a:lnTo>
                      <a:pt x="137" y="545"/>
                    </a:lnTo>
                    <a:lnTo>
                      <a:pt x="144" y="550"/>
                    </a:lnTo>
                    <a:lnTo>
                      <a:pt x="151" y="556"/>
                    </a:lnTo>
                    <a:lnTo>
                      <a:pt x="159" y="562"/>
                    </a:lnTo>
                    <a:lnTo>
                      <a:pt x="177" y="553"/>
                    </a:lnTo>
                    <a:lnTo>
                      <a:pt x="191" y="535"/>
                    </a:lnTo>
                    <a:lnTo>
                      <a:pt x="206" y="519"/>
                    </a:lnTo>
                    <a:lnTo>
                      <a:pt x="221" y="501"/>
                    </a:lnTo>
                    <a:lnTo>
                      <a:pt x="237" y="484"/>
                    </a:lnTo>
                    <a:lnTo>
                      <a:pt x="252" y="465"/>
                    </a:lnTo>
                    <a:lnTo>
                      <a:pt x="267" y="448"/>
                    </a:lnTo>
                    <a:lnTo>
                      <a:pt x="281" y="429"/>
                    </a:lnTo>
                    <a:lnTo>
                      <a:pt x="294" y="412"/>
                    </a:lnTo>
                    <a:lnTo>
                      <a:pt x="305" y="408"/>
                    </a:lnTo>
                    <a:lnTo>
                      <a:pt x="317" y="402"/>
                    </a:lnTo>
                    <a:lnTo>
                      <a:pt x="328" y="397"/>
                    </a:lnTo>
                    <a:lnTo>
                      <a:pt x="341" y="393"/>
                    </a:lnTo>
                    <a:lnTo>
                      <a:pt x="354" y="388"/>
                    </a:lnTo>
                    <a:lnTo>
                      <a:pt x="366" y="383"/>
                    </a:lnTo>
                    <a:lnTo>
                      <a:pt x="380" y="379"/>
                    </a:lnTo>
                    <a:lnTo>
                      <a:pt x="393" y="375"/>
                    </a:lnTo>
                    <a:lnTo>
                      <a:pt x="395" y="378"/>
                    </a:lnTo>
                    <a:lnTo>
                      <a:pt x="381" y="394"/>
                    </a:lnTo>
                    <a:lnTo>
                      <a:pt x="368" y="410"/>
                    </a:lnTo>
                    <a:lnTo>
                      <a:pt x="354" y="427"/>
                    </a:lnTo>
                    <a:lnTo>
                      <a:pt x="341" y="444"/>
                    </a:lnTo>
                    <a:lnTo>
                      <a:pt x="327" y="462"/>
                    </a:lnTo>
                    <a:lnTo>
                      <a:pt x="312" y="479"/>
                    </a:lnTo>
                    <a:lnTo>
                      <a:pt x="298" y="497"/>
                    </a:lnTo>
                    <a:lnTo>
                      <a:pt x="285" y="516"/>
                    </a:lnTo>
                    <a:lnTo>
                      <a:pt x="271" y="533"/>
                    </a:lnTo>
                    <a:lnTo>
                      <a:pt x="257" y="551"/>
                    </a:lnTo>
                    <a:lnTo>
                      <a:pt x="242" y="569"/>
                    </a:lnTo>
                    <a:lnTo>
                      <a:pt x="228" y="586"/>
                    </a:lnTo>
                    <a:lnTo>
                      <a:pt x="213" y="603"/>
                    </a:lnTo>
                    <a:lnTo>
                      <a:pt x="199" y="621"/>
                    </a:lnTo>
                    <a:lnTo>
                      <a:pt x="184" y="637"/>
                    </a:lnTo>
                    <a:lnTo>
                      <a:pt x="169" y="65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 name="Freeform 25"/>
              <p:cNvSpPr>
                <a:spLocks/>
              </p:cNvSpPr>
              <p:nvPr>
                <p:custDataLst>
                  <p:tags r:id="rId191"/>
                </p:custDataLst>
              </p:nvPr>
            </p:nvSpPr>
            <p:spPr bwMode="auto">
              <a:xfrm>
                <a:off x="3646" y="3152"/>
                <a:ext cx="276" cy="185"/>
              </a:xfrm>
              <a:custGeom>
                <a:avLst/>
                <a:gdLst>
                  <a:gd name="T0" fmla="*/ 400 w 552"/>
                  <a:gd name="T1" fmla="*/ 370 h 371"/>
                  <a:gd name="T2" fmla="*/ 388 w 552"/>
                  <a:gd name="T3" fmla="*/ 366 h 371"/>
                  <a:gd name="T4" fmla="*/ 377 w 552"/>
                  <a:gd name="T5" fmla="*/ 364 h 371"/>
                  <a:gd name="T6" fmla="*/ 365 w 552"/>
                  <a:gd name="T7" fmla="*/ 358 h 371"/>
                  <a:gd name="T8" fmla="*/ 365 w 552"/>
                  <a:gd name="T9" fmla="*/ 353 h 371"/>
                  <a:gd name="T10" fmla="*/ 373 w 552"/>
                  <a:gd name="T11" fmla="*/ 351 h 371"/>
                  <a:gd name="T12" fmla="*/ 383 w 552"/>
                  <a:gd name="T13" fmla="*/ 353 h 371"/>
                  <a:gd name="T14" fmla="*/ 394 w 552"/>
                  <a:gd name="T15" fmla="*/ 353 h 371"/>
                  <a:gd name="T16" fmla="*/ 406 w 552"/>
                  <a:gd name="T17" fmla="*/ 346 h 371"/>
                  <a:gd name="T18" fmla="*/ 421 w 552"/>
                  <a:gd name="T19" fmla="*/ 336 h 371"/>
                  <a:gd name="T20" fmla="*/ 438 w 552"/>
                  <a:gd name="T21" fmla="*/ 325 h 371"/>
                  <a:gd name="T22" fmla="*/ 453 w 552"/>
                  <a:gd name="T23" fmla="*/ 311 h 371"/>
                  <a:gd name="T24" fmla="*/ 469 w 552"/>
                  <a:gd name="T25" fmla="*/ 288 h 371"/>
                  <a:gd name="T26" fmla="*/ 480 w 552"/>
                  <a:gd name="T27" fmla="*/ 255 h 371"/>
                  <a:gd name="T28" fmla="*/ 486 w 552"/>
                  <a:gd name="T29" fmla="*/ 218 h 371"/>
                  <a:gd name="T30" fmla="*/ 481 w 552"/>
                  <a:gd name="T31" fmla="*/ 180 h 371"/>
                  <a:gd name="T32" fmla="*/ 474 w 552"/>
                  <a:gd name="T33" fmla="*/ 152 h 371"/>
                  <a:gd name="T34" fmla="*/ 462 w 552"/>
                  <a:gd name="T35" fmla="*/ 128 h 371"/>
                  <a:gd name="T36" fmla="*/ 443 w 552"/>
                  <a:gd name="T37" fmla="*/ 107 h 371"/>
                  <a:gd name="T38" fmla="*/ 420 w 552"/>
                  <a:gd name="T39" fmla="*/ 91 h 371"/>
                  <a:gd name="T40" fmla="*/ 395 w 552"/>
                  <a:gd name="T41" fmla="*/ 77 h 371"/>
                  <a:gd name="T42" fmla="*/ 350 w 552"/>
                  <a:gd name="T43" fmla="*/ 75 h 371"/>
                  <a:gd name="T44" fmla="*/ 304 w 552"/>
                  <a:gd name="T45" fmla="*/ 76 h 371"/>
                  <a:gd name="T46" fmla="*/ 258 w 552"/>
                  <a:gd name="T47" fmla="*/ 79 h 371"/>
                  <a:gd name="T48" fmla="*/ 212 w 552"/>
                  <a:gd name="T49" fmla="*/ 84 h 371"/>
                  <a:gd name="T50" fmla="*/ 166 w 552"/>
                  <a:gd name="T51" fmla="*/ 92 h 371"/>
                  <a:gd name="T52" fmla="*/ 120 w 552"/>
                  <a:gd name="T53" fmla="*/ 104 h 371"/>
                  <a:gd name="T54" fmla="*/ 75 w 552"/>
                  <a:gd name="T55" fmla="*/ 119 h 371"/>
                  <a:gd name="T56" fmla="*/ 30 w 552"/>
                  <a:gd name="T57" fmla="*/ 137 h 371"/>
                  <a:gd name="T58" fmla="*/ 18 w 552"/>
                  <a:gd name="T59" fmla="*/ 148 h 371"/>
                  <a:gd name="T60" fmla="*/ 7 w 552"/>
                  <a:gd name="T61" fmla="*/ 161 h 371"/>
                  <a:gd name="T62" fmla="*/ 0 w 552"/>
                  <a:gd name="T63" fmla="*/ 163 h 371"/>
                  <a:gd name="T64" fmla="*/ 4 w 552"/>
                  <a:gd name="T65" fmla="*/ 151 h 371"/>
                  <a:gd name="T66" fmla="*/ 12 w 552"/>
                  <a:gd name="T67" fmla="*/ 137 h 371"/>
                  <a:gd name="T68" fmla="*/ 37 w 552"/>
                  <a:gd name="T69" fmla="*/ 105 h 371"/>
                  <a:gd name="T70" fmla="*/ 66 w 552"/>
                  <a:gd name="T71" fmla="*/ 77 h 371"/>
                  <a:gd name="T72" fmla="*/ 103 w 552"/>
                  <a:gd name="T73" fmla="*/ 55 h 371"/>
                  <a:gd name="T74" fmla="*/ 144 w 552"/>
                  <a:gd name="T75" fmla="*/ 38 h 371"/>
                  <a:gd name="T76" fmla="*/ 186 w 552"/>
                  <a:gd name="T77" fmla="*/ 24 h 371"/>
                  <a:gd name="T78" fmla="*/ 231 w 552"/>
                  <a:gd name="T79" fmla="*/ 14 h 371"/>
                  <a:gd name="T80" fmla="*/ 276 w 552"/>
                  <a:gd name="T81" fmla="*/ 6 h 371"/>
                  <a:gd name="T82" fmla="*/ 320 w 552"/>
                  <a:gd name="T83" fmla="*/ 0 h 371"/>
                  <a:gd name="T84" fmla="*/ 350 w 552"/>
                  <a:gd name="T85" fmla="*/ 1 h 371"/>
                  <a:gd name="T86" fmla="*/ 380 w 552"/>
                  <a:gd name="T87" fmla="*/ 5 h 371"/>
                  <a:gd name="T88" fmla="*/ 409 w 552"/>
                  <a:gd name="T89" fmla="*/ 12 h 371"/>
                  <a:gd name="T90" fmla="*/ 438 w 552"/>
                  <a:gd name="T91" fmla="*/ 24 h 371"/>
                  <a:gd name="T92" fmla="*/ 453 w 552"/>
                  <a:gd name="T93" fmla="*/ 35 h 371"/>
                  <a:gd name="T94" fmla="*/ 469 w 552"/>
                  <a:gd name="T95" fmla="*/ 44 h 371"/>
                  <a:gd name="T96" fmla="*/ 484 w 552"/>
                  <a:gd name="T97" fmla="*/ 55 h 371"/>
                  <a:gd name="T98" fmla="*/ 499 w 552"/>
                  <a:gd name="T99" fmla="*/ 72 h 371"/>
                  <a:gd name="T100" fmla="*/ 524 w 552"/>
                  <a:gd name="T101" fmla="*/ 115 h 371"/>
                  <a:gd name="T102" fmla="*/ 545 w 552"/>
                  <a:gd name="T103" fmla="*/ 167 h 371"/>
                  <a:gd name="T104" fmla="*/ 552 w 552"/>
                  <a:gd name="T105" fmla="*/ 221 h 371"/>
                  <a:gd name="T106" fmla="*/ 539 w 552"/>
                  <a:gd name="T107" fmla="*/ 278 h 371"/>
                  <a:gd name="T108" fmla="*/ 531 w 552"/>
                  <a:gd name="T109" fmla="*/ 295 h 371"/>
                  <a:gd name="T110" fmla="*/ 519 w 552"/>
                  <a:gd name="T111" fmla="*/ 311 h 371"/>
                  <a:gd name="T112" fmla="*/ 504 w 552"/>
                  <a:gd name="T113" fmla="*/ 327 h 371"/>
                  <a:gd name="T114" fmla="*/ 488 w 552"/>
                  <a:gd name="T115" fmla="*/ 346 h 371"/>
                  <a:gd name="T116" fmla="*/ 471 w 552"/>
                  <a:gd name="T117" fmla="*/ 356 h 371"/>
                  <a:gd name="T118" fmla="*/ 450 w 552"/>
                  <a:gd name="T119" fmla="*/ 363 h 371"/>
                  <a:gd name="T120" fmla="*/ 427 w 552"/>
                  <a:gd name="T121" fmla="*/ 369 h 371"/>
                  <a:gd name="T122" fmla="*/ 405 w 552"/>
                  <a:gd name="T123"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2" h="371">
                    <a:moveTo>
                      <a:pt x="405" y="371"/>
                    </a:moveTo>
                    <a:lnTo>
                      <a:pt x="400" y="370"/>
                    </a:lnTo>
                    <a:lnTo>
                      <a:pt x="394" y="369"/>
                    </a:lnTo>
                    <a:lnTo>
                      <a:pt x="388" y="366"/>
                    </a:lnTo>
                    <a:lnTo>
                      <a:pt x="382" y="365"/>
                    </a:lnTo>
                    <a:lnTo>
                      <a:pt x="377" y="364"/>
                    </a:lnTo>
                    <a:lnTo>
                      <a:pt x="371" y="362"/>
                    </a:lnTo>
                    <a:lnTo>
                      <a:pt x="365" y="358"/>
                    </a:lnTo>
                    <a:lnTo>
                      <a:pt x="360" y="355"/>
                    </a:lnTo>
                    <a:lnTo>
                      <a:pt x="365" y="353"/>
                    </a:lnTo>
                    <a:lnTo>
                      <a:pt x="370" y="351"/>
                    </a:lnTo>
                    <a:lnTo>
                      <a:pt x="373" y="351"/>
                    </a:lnTo>
                    <a:lnTo>
                      <a:pt x="379" y="351"/>
                    </a:lnTo>
                    <a:lnTo>
                      <a:pt x="383" y="353"/>
                    </a:lnTo>
                    <a:lnTo>
                      <a:pt x="388" y="353"/>
                    </a:lnTo>
                    <a:lnTo>
                      <a:pt x="394" y="353"/>
                    </a:lnTo>
                    <a:lnTo>
                      <a:pt x="400" y="351"/>
                    </a:lnTo>
                    <a:lnTo>
                      <a:pt x="406" y="346"/>
                    </a:lnTo>
                    <a:lnTo>
                      <a:pt x="415" y="341"/>
                    </a:lnTo>
                    <a:lnTo>
                      <a:pt x="421" y="336"/>
                    </a:lnTo>
                    <a:lnTo>
                      <a:pt x="430" y="331"/>
                    </a:lnTo>
                    <a:lnTo>
                      <a:pt x="438" y="325"/>
                    </a:lnTo>
                    <a:lnTo>
                      <a:pt x="446" y="319"/>
                    </a:lnTo>
                    <a:lnTo>
                      <a:pt x="453" y="311"/>
                    </a:lnTo>
                    <a:lnTo>
                      <a:pt x="461" y="303"/>
                    </a:lnTo>
                    <a:lnTo>
                      <a:pt x="469" y="288"/>
                    </a:lnTo>
                    <a:lnTo>
                      <a:pt x="474" y="272"/>
                    </a:lnTo>
                    <a:lnTo>
                      <a:pt x="480" y="255"/>
                    </a:lnTo>
                    <a:lnTo>
                      <a:pt x="485" y="236"/>
                    </a:lnTo>
                    <a:lnTo>
                      <a:pt x="486" y="218"/>
                    </a:lnTo>
                    <a:lnTo>
                      <a:pt x="486" y="199"/>
                    </a:lnTo>
                    <a:lnTo>
                      <a:pt x="481" y="180"/>
                    </a:lnTo>
                    <a:lnTo>
                      <a:pt x="474" y="161"/>
                    </a:lnTo>
                    <a:lnTo>
                      <a:pt x="474" y="152"/>
                    </a:lnTo>
                    <a:lnTo>
                      <a:pt x="469" y="140"/>
                    </a:lnTo>
                    <a:lnTo>
                      <a:pt x="462" y="128"/>
                    </a:lnTo>
                    <a:lnTo>
                      <a:pt x="453" y="118"/>
                    </a:lnTo>
                    <a:lnTo>
                      <a:pt x="443" y="107"/>
                    </a:lnTo>
                    <a:lnTo>
                      <a:pt x="432" y="99"/>
                    </a:lnTo>
                    <a:lnTo>
                      <a:pt x="420" y="91"/>
                    </a:lnTo>
                    <a:lnTo>
                      <a:pt x="408" y="84"/>
                    </a:lnTo>
                    <a:lnTo>
                      <a:pt x="395" y="77"/>
                    </a:lnTo>
                    <a:lnTo>
                      <a:pt x="372" y="76"/>
                    </a:lnTo>
                    <a:lnTo>
                      <a:pt x="350" y="75"/>
                    </a:lnTo>
                    <a:lnTo>
                      <a:pt x="327" y="75"/>
                    </a:lnTo>
                    <a:lnTo>
                      <a:pt x="304" y="76"/>
                    </a:lnTo>
                    <a:lnTo>
                      <a:pt x="281" y="77"/>
                    </a:lnTo>
                    <a:lnTo>
                      <a:pt x="258" y="79"/>
                    </a:lnTo>
                    <a:lnTo>
                      <a:pt x="235" y="81"/>
                    </a:lnTo>
                    <a:lnTo>
                      <a:pt x="212" y="84"/>
                    </a:lnTo>
                    <a:lnTo>
                      <a:pt x="189" y="88"/>
                    </a:lnTo>
                    <a:lnTo>
                      <a:pt x="166" y="92"/>
                    </a:lnTo>
                    <a:lnTo>
                      <a:pt x="143" y="98"/>
                    </a:lnTo>
                    <a:lnTo>
                      <a:pt x="120" y="104"/>
                    </a:lnTo>
                    <a:lnTo>
                      <a:pt x="98" y="112"/>
                    </a:lnTo>
                    <a:lnTo>
                      <a:pt x="75" y="119"/>
                    </a:lnTo>
                    <a:lnTo>
                      <a:pt x="52" y="128"/>
                    </a:lnTo>
                    <a:lnTo>
                      <a:pt x="30" y="137"/>
                    </a:lnTo>
                    <a:lnTo>
                      <a:pt x="24" y="141"/>
                    </a:lnTo>
                    <a:lnTo>
                      <a:pt x="18" y="148"/>
                    </a:lnTo>
                    <a:lnTo>
                      <a:pt x="11" y="155"/>
                    </a:lnTo>
                    <a:lnTo>
                      <a:pt x="7" y="161"/>
                    </a:lnTo>
                    <a:lnTo>
                      <a:pt x="7" y="167"/>
                    </a:lnTo>
                    <a:lnTo>
                      <a:pt x="0" y="163"/>
                    </a:lnTo>
                    <a:lnTo>
                      <a:pt x="1" y="157"/>
                    </a:lnTo>
                    <a:lnTo>
                      <a:pt x="4" y="151"/>
                    </a:lnTo>
                    <a:lnTo>
                      <a:pt x="9" y="146"/>
                    </a:lnTo>
                    <a:lnTo>
                      <a:pt x="12" y="137"/>
                    </a:lnTo>
                    <a:lnTo>
                      <a:pt x="23" y="120"/>
                    </a:lnTo>
                    <a:lnTo>
                      <a:pt x="37" y="105"/>
                    </a:lnTo>
                    <a:lnTo>
                      <a:pt x="50" y="90"/>
                    </a:lnTo>
                    <a:lnTo>
                      <a:pt x="66" y="77"/>
                    </a:lnTo>
                    <a:lnTo>
                      <a:pt x="84" y="66"/>
                    </a:lnTo>
                    <a:lnTo>
                      <a:pt x="103" y="55"/>
                    </a:lnTo>
                    <a:lnTo>
                      <a:pt x="123" y="46"/>
                    </a:lnTo>
                    <a:lnTo>
                      <a:pt x="144" y="38"/>
                    </a:lnTo>
                    <a:lnTo>
                      <a:pt x="164" y="31"/>
                    </a:lnTo>
                    <a:lnTo>
                      <a:pt x="186" y="24"/>
                    </a:lnTo>
                    <a:lnTo>
                      <a:pt x="208" y="19"/>
                    </a:lnTo>
                    <a:lnTo>
                      <a:pt x="231" y="14"/>
                    </a:lnTo>
                    <a:lnTo>
                      <a:pt x="254" y="9"/>
                    </a:lnTo>
                    <a:lnTo>
                      <a:pt x="276" y="6"/>
                    </a:lnTo>
                    <a:lnTo>
                      <a:pt x="298" y="3"/>
                    </a:lnTo>
                    <a:lnTo>
                      <a:pt x="320" y="0"/>
                    </a:lnTo>
                    <a:lnTo>
                      <a:pt x="335" y="0"/>
                    </a:lnTo>
                    <a:lnTo>
                      <a:pt x="350" y="1"/>
                    </a:lnTo>
                    <a:lnTo>
                      <a:pt x="365" y="3"/>
                    </a:lnTo>
                    <a:lnTo>
                      <a:pt x="380" y="5"/>
                    </a:lnTo>
                    <a:lnTo>
                      <a:pt x="395" y="7"/>
                    </a:lnTo>
                    <a:lnTo>
                      <a:pt x="409" y="12"/>
                    </a:lnTo>
                    <a:lnTo>
                      <a:pt x="424" y="17"/>
                    </a:lnTo>
                    <a:lnTo>
                      <a:pt x="438" y="24"/>
                    </a:lnTo>
                    <a:lnTo>
                      <a:pt x="445" y="30"/>
                    </a:lnTo>
                    <a:lnTo>
                      <a:pt x="453" y="35"/>
                    </a:lnTo>
                    <a:lnTo>
                      <a:pt x="461" y="39"/>
                    </a:lnTo>
                    <a:lnTo>
                      <a:pt x="469" y="44"/>
                    </a:lnTo>
                    <a:lnTo>
                      <a:pt x="476" y="50"/>
                    </a:lnTo>
                    <a:lnTo>
                      <a:pt x="484" y="55"/>
                    </a:lnTo>
                    <a:lnTo>
                      <a:pt x="492" y="62"/>
                    </a:lnTo>
                    <a:lnTo>
                      <a:pt x="499" y="72"/>
                    </a:lnTo>
                    <a:lnTo>
                      <a:pt x="511" y="92"/>
                    </a:lnTo>
                    <a:lnTo>
                      <a:pt x="524" y="115"/>
                    </a:lnTo>
                    <a:lnTo>
                      <a:pt x="536" y="141"/>
                    </a:lnTo>
                    <a:lnTo>
                      <a:pt x="545" y="167"/>
                    </a:lnTo>
                    <a:lnTo>
                      <a:pt x="551" y="194"/>
                    </a:lnTo>
                    <a:lnTo>
                      <a:pt x="552" y="221"/>
                    </a:lnTo>
                    <a:lnTo>
                      <a:pt x="548" y="250"/>
                    </a:lnTo>
                    <a:lnTo>
                      <a:pt x="539" y="278"/>
                    </a:lnTo>
                    <a:lnTo>
                      <a:pt x="536" y="287"/>
                    </a:lnTo>
                    <a:lnTo>
                      <a:pt x="531" y="295"/>
                    </a:lnTo>
                    <a:lnTo>
                      <a:pt x="525" y="303"/>
                    </a:lnTo>
                    <a:lnTo>
                      <a:pt x="519" y="311"/>
                    </a:lnTo>
                    <a:lnTo>
                      <a:pt x="512" y="319"/>
                    </a:lnTo>
                    <a:lnTo>
                      <a:pt x="504" y="327"/>
                    </a:lnTo>
                    <a:lnTo>
                      <a:pt x="496" y="335"/>
                    </a:lnTo>
                    <a:lnTo>
                      <a:pt x="488" y="346"/>
                    </a:lnTo>
                    <a:lnTo>
                      <a:pt x="480" y="351"/>
                    </a:lnTo>
                    <a:lnTo>
                      <a:pt x="471" y="356"/>
                    </a:lnTo>
                    <a:lnTo>
                      <a:pt x="461" y="360"/>
                    </a:lnTo>
                    <a:lnTo>
                      <a:pt x="450" y="363"/>
                    </a:lnTo>
                    <a:lnTo>
                      <a:pt x="439" y="366"/>
                    </a:lnTo>
                    <a:lnTo>
                      <a:pt x="427" y="369"/>
                    </a:lnTo>
                    <a:lnTo>
                      <a:pt x="417" y="370"/>
                    </a:lnTo>
                    <a:lnTo>
                      <a:pt x="405" y="37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6" name="Freeform 26"/>
              <p:cNvSpPr>
                <a:spLocks/>
              </p:cNvSpPr>
              <p:nvPr>
                <p:custDataLst>
                  <p:tags r:id="rId192"/>
                </p:custDataLst>
              </p:nvPr>
            </p:nvSpPr>
            <p:spPr bwMode="auto">
              <a:xfrm>
                <a:off x="3800" y="3205"/>
                <a:ext cx="70" cy="110"/>
              </a:xfrm>
              <a:custGeom>
                <a:avLst/>
                <a:gdLst>
                  <a:gd name="T0" fmla="*/ 50 w 140"/>
                  <a:gd name="T1" fmla="*/ 220 h 220"/>
                  <a:gd name="T2" fmla="*/ 46 w 140"/>
                  <a:gd name="T3" fmla="*/ 218 h 220"/>
                  <a:gd name="T4" fmla="*/ 43 w 140"/>
                  <a:gd name="T5" fmla="*/ 216 h 220"/>
                  <a:gd name="T6" fmla="*/ 40 w 140"/>
                  <a:gd name="T7" fmla="*/ 213 h 220"/>
                  <a:gd name="T8" fmla="*/ 35 w 140"/>
                  <a:gd name="T9" fmla="*/ 211 h 220"/>
                  <a:gd name="T10" fmla="*/ 30 w 140"/>
                  <a:gd name="T11" fmla="*/ 209 h 220"/>
                  <a:gd name="T12" fmla="*/ 26 w 140"/>
                  <a:gd name="T13" fmla="*/ 206 h 220"/>
                  <a:gd name="T14" fmla="*/ 20 w 140"/>
                  <a:gd name="T15" fmla="*/ 204 h 220"/>
                  <a:gd name="T16" fmla="*/ 13 w 140"/>
                  <a:gd name="T17" fmla="*/ 202 h 220"/>
                  <a:gd name="T18" fmla="*/ 5 w 140"/>
                  <a:gd name="T19" fmla="*/ 185 h 220"/>
                  <a:gd name="T20" fmla="*/ 2 w 140"/>
                  <a:gd name="T21" fmla="*/ 166 h 220"/>
                  <a:gd name="T22" fmla="*/ 0 w 140"/>
                  <a:gd name="T23" fmla="*/ 147 h 220"/>
                  <a:gd name="T24" fmla="*/ 3 w 140"/>
                  <a:gd name="T25" fmla="*/ 127 h 220"/>
                  <a:gd name="T26" fmla="*/ 7 w 140"/>
                  <a:gd name="T27" fmla="*/ 107 h 220"/>
                  <a:gd name="T28" fmla="*/ 13 w 140"/>
                  <a:gd name="T29" fmla="*/ 88 h 220"/>
                  <a:gd name="T30" fmla="*/ 20 w 140"/>
                  <a:gd name="T31" fmla="*/ 69 h 220"/>
                  <a:gd name="T32" fmla="*/ 29 w 140"/>
                  <a:gd name="T33" fmla="*/ 52 h 220"/>
                  <a:gd name="T34" fmla="*/ 34 w 140"/>
                  <a:gd name="T35" fmla="*/ 48 h 220"/>
                  <a:gd name="T36" fmla="*/ 38 w 140"/>
                  <a:gd name="T37" fmla="*/ 42 h 220"/>
                  <a:gd name="T38" fmla="*/ 43 w 140"/>
                  <a:gd name="T39" fmla="*/ 37 h 220"/>
                  <a:gd name="T40" fmla="*/ 46 w 140"/>
                  <a:gd name="T41" fmla="*/ 31 h 220"/>
                  <a:gd name="T42" fmla="*/ 50 w 140"/>
                  <a:gd name="T43" fmla="*/ 26 h 220"/>
                  <a:gd name="T44" fmla="*/ 55 w 140"/>
                  <a:gd name="T45" fmla="*/ 20 h 220"/>
                  <a:gd name="T46" fmla="*/ 59 w 140"/>
                  <a:gd name="T47" fmla="*/ 14 h 220"/>
                  <a:gd name="T48" fmla="*/ 65 w 140"/>
                  <a:gd name="T49" fmla="*/ 8 h 220"/>
                  <a:gd name="T50" fmla="*/ 83 w 140"/>
                  <a:gd name="T51" fmla="*/ 0 h 220"/>
                  <a:gd name="T52" fmla="*/ 90 w 140"/>
                  <a:gd name="T53" fmla="*/ 1 h 220"/>
                  <a:gd name="T54" fmla="*/ 96 w 140"/>
                  <a:gd name="T55" fmla="*/ 4 h 220"/>
                  <a:gd name="T56" fmla="*/ 102 w 140"/>
                  <a:gd name="T57" fmla="*/ 6 h 220"/>
                  <a:gd name="T58" fmla="*/ 109 w 140"/>
                  <a:gd name="T59" fmla="*/ 8 h 220"/>
                  <a:gd name="T60" fmla="*/ 118 w 140"/>
                  <a:gd name="T61" fmla="*/ 18 h 220"/>
                  <a:gd name="T62" fmla="*/ 126 w 140"/>
                  <a:gd name="T63" fmla="*/ 27 h 220"/>
                  <a:gd name="T64" fmla="*/ 133 w 140"/>
                  <a:gd name="T65" fmla="*/ 36 h 220"/>
                  <a:gd name="T66" fmla="*/ 140 w 140"/>
                  <a:gd name="T67" fmla="*/ 45 h 220"/>
                  <a:gd name="T68" fmla="*/ 126 w 140"/>
                  <a:gd name="T69" fmla="*/ 56 h 220"/>
                  <a:gd name="T70" fmla="*/ 113 w 140"/>
                  <a:gd name="T71" fmla="*/ 67 h 220"/>
                  <a:gd name="T72" fmla="*/ 99 w 140"/>
                  <a:gd name="T73" fmla="*/ 80 h 220"/>
                  <a:gd name="T74" fmla="*/ 87 w 140"/>
                  <a:gd name="T75" fmla="*/ 92 h 220"/>
                  <a:gd name="T76" fmla="*/ 76 w 140"/>
                  <a:gd name="T77" fmla="*/ 107 h 220"/>
                  <a:gd name="T78" fmla="*/ 67 w 140"/>
                  <a:gd name="T79" fmla="*/ 124 h 220"/>
                  <a:gd name="T80" fmla="*/ 60 w 140"/>
                  <a:gd name="T81" fmla="*/ 141 h 220"/>
                  <a:gd name="T82" fmla="*/ 57 w 140"/>
                  <a:gd name="T83" fmla="*/ 160 h 220"/>
                  <a:gd name="T84" fmla="*/ 58 w 140"/>
                  <a:gd name="T85" fmla="*/ 175 h 220"/>
                  <a:gd name="T86" fmla="*/ 61 w 140"/>
                  <a:gd name="T87" fmla="*/ 190 h 220"/>
                  <a:gd name="T88" fmla="*/ 64 w 140"/>
                  <a:gd name="T89" fmla="*/ 205 h 220"/>
                  <a:gd name="T90" fmla="*/ 65 w 140"/>
                  <a:gd name="T91" fmla="*/ 220 h 220"/>
                  <a:gd name="T92" fmla="*/ 50 w 140"/>
                  <a:gd name="T9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0" h="220">
                    <a:moveTo>
                      <a:pt x="50" y="220"/>
                    </a:moveTo>
                    <a:lnTo>
                      <a:pt x="46" y="218"/>
                    </a:lnTo>
                    <a:lnTo>
                      <a:pt x="43" y="216"/>
                    </a:lnTo>
                    <a:lnTo>
                      <a:pt x="40" y="213"/>
                    </a:lnTo>
                    <a:lnTo>
                      <a:pt x="35" y="211"/>
                    </a:lnTo>
                    <a:lnTo>
                      <a:pt x="30" y="209"/>
                    </a:lnTo>
                    <a:lnTo>
                      <a:pt x="26" y="206"/>
                    </a:lnTo>
                    <a:lnTo>
                      <a:pt x="20" y="204"/>
                    </a:lnTo>
                    <a:lnTo>
                      <a:pt x="13" y="202"/>
                    </a:lnTo>
                    <a:lnTo>
                      <a:pt x="5" y="185"/>
                    </a:lnTo>
                    <a:lnTo>
                      <a:pt x="2" y="166"/>
                    </a:lnTo>
                    <a:lnTo>
                      <a:pt x="0" y="147"/>
                    </a:lnTo>
                    <a:lnTo>
                      <a:pt x="3" y="127"/>
                    </a:lnTo>
                    <a:lnTo>
                      <a:pt x="7" y="107"/>
                    </a:lnTo>
                    <a:lnTo>
                      <a:pt x="13" y="88"/>
                    </a:lnTo>
                    <a:lnTo>
                      <a:pt x="20" y="69"/>
                    </a:lnTo>
                    <a:lnTo>
                      <a:pt x="29" y="52"/>
                    </a:lnTo>
                    <a:lnTo>
                      <a:pt x="34" y="48"/>
                    </a:lnTo>
                    <a:lnTo>
                      <a:pt x="38" y="42"/>
                    </a:lnTo>
                    <a:lnTo>
                      <a:pt x="43" y="37"/>
                    </a:lnTo>
                    <a:lnTo>
                      <a:pt x="46" y="31"/>
                    </a:lnTo>
                    <a:lnTo>
                      <a:pt x="50" y="26"/>
                    </a:lnTo>
                    <a:lnTo>
                      <a:pt x="55" y="20"/>
                    </a:lnTo>
                    <a:lnTo>
                      <a:pt x="59" y="14"/>
                    </a:lnTo>
                    <a:lnTo>
                      <a:pt x="65" y="8"/>
                    </a:lnTo>
                    <a:lnTo>
                      <a:pt x="83" y="0"/>
                    </a:lnTo>
                    <a:lnTo>
                      <a:pt x="90" y="1"/>
                    </a:lnTo>
                    <a:lnTo>
                      <a:pt x="96" y="4"/>
                    </a:lnTo>
                    <a:lnTo>
                      <a:pt x="102" y="6"/>
                    </a:lnTo>
                    <a:lnTo>
                      <a:pt x="109" y="8"/>
                    </a:lnTo>
                    <a:lnTo>
                      <a:pt x="118" y="18"/>
                    </a:lnTo>
                    <a:lnTo>
                      <a:pt x="126" y="27"/>
                    </a:lnTo>
                    <a:lnTo>
                      <a:pt x="133" y="36"/>
                    </a:lnTo>
                    <a:lnTo>
                      <a:pt x="140" y="45"/>
                    </a:lnTo>
                    <a:lnTo>
                      <a:pt x="126" y="56"/>
                    </a:lnTo>
                    <a:lnTo>
                      <a:pt x="113" y="67"/>
                    </a:lnTo>
                    <a:lnTo>
                      <a:pt x="99" y="80"/>
                    </a:lnTo>
                    <a:lnTo>
                      <a:pt x="87" y="92"/>
                    </a:lnTo>
                    <a:lnTo>
                      <a:pt x="76" y="107"/>
                    </a:lnTo>
                    <a:lnTo>
                      <a:pt x="67" y="124"/>
                    </a:lnTo>
                    <a:lnTo>
                      <a:pt x="60" y="141"/>
                    </a:lnTo>
                    <a:lnTo>
                      <a:pt x="57" y="160"/>
                    </a:lnTo>
                    <a:lnTo>
                      <a:pt x="58" y="175"/>
                    </a:lnTo>
                    <a:lnTo>
                      <a:pt x="61" y="190"/>
                    </a:lnTo>
                    <a:lnTo>
                      <a:pt x="64" y="205"/>
                    </a:lnTo>
                    <a:lnTo>
                      <a:pt x="65" y="220"/>
                    </a:lnTo>
                    <a:lnTo>
                      <a:pt x="50" y="22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8" name="Freeform 28"/>
              <p:cNvSpPr>
                <a:spLocks/>
              </p:cNvSpPr>
              <p:nvPr>
                <p:custDataLst>
                  <p:tags r:id="rId193"/>
                </p:custDataLst>
              </p:nvPr>
            </p:nvSpPr>
            <p:spPr bwMode="auto">
              <a:xfrm>
                <a:off x="3903" y="3171"/>
                <a:ext cx="66" cy="31"/>
              </a:xfrm>
              <a:custGeom>
                <a:avLst/>
                <a:gdLst>
                  <a:gd name="T0" fmla="*/ 33 w 131"/>
                  <a:gd name="T1" fmla="*/ 63 h 63"/>
                  <a:gd name="T2" fmla="*/ 27 w 131"/>
                  <a:gd name="T3" fmla="*/ 50 h 63"/>
                  <a:gd name="T4" fmla="*/ 20 w 131"/>
                  <a:gd name="T5" fmla="*/ 36 h 63"/>
                  <a:gd name="T6" fmla="*/ 11 w 131"/>
                  <a:gd name="T7" fmla="*/ 22 h 63"/>
                  <a:gd name="T8" fmla="*/ 0 w 131"/>
                  <a:gd name="T9" fmla="*/ 10 h 63"/>
                  <a:gd name="T10" fmla="*/ 16 w 131"/>
                  <a:gd name="T11" fmla="*/ 5 h 63"/>
                  <a:gd name="T12" fmla="*/ 32 w 131"/>
                  <a:gd name="T13" fmla="*/ 2 h 63"/>
                  <a:gd name="T14" fmla="*/ 47 w 131"/>
                  <a:gd name="T15" fmla="*/ 0 h 63"/>
                  <a:gd name="T16" fmla="*/ 63 w 131"/>
                  <a:gd name="T17" fmla="*/ 0 h 63"/>
                  <a:gd name="T18" fmla="*/ 78 w 131"/>
                  <a:gd name="T19" fmla="*/ 3 h 63"/>
                  <a:gd name="T20" fmla="*/ 94 w 131"/>
                  <a:gd name="T21" fmla="*/ 6 h 63"/>
                  <a:gd name="T22" fmla="*/ 109 w 131"/>
                  <a:gd name="T23" fmla="*/ 10 h 63"/>
                  <a:gd name="T24" fmla="*/ 125 w 131"/>
                  <a:gd name="T25" fmla="*/ 15 h 63"/>
                  <a:gd name="T26" fmla="*/ 131 w 131"/>
                  <a:gd name="T27" fmla="*/ 33 h 63"/>
                  <a:gd name="T28" fmla="*/ 126 w 131"/>
                  <a:gd name="T29" fmla="*/ 37 h 63"/>
                  <a:gd name="T30" fmla="*/ 122 w 131"/>
                  <a:gd name="T31" fmla="*/ 42 h 63"/>
                  <a:gd name="T32" fmla="*/ 116 w 131"/>
                  <a:gd name="T33" fmla="*/ 46 h 63"/>
                  <a:gd name="T34" fmla="*/ 110 w 131"/>
                  <a:gd name="T35" fmla="*/ 50 h 63"/>
                  <a:gd name="T36" fmla="*/ 101 w 131"/>
                  <a:gd name="T37" fmla="*/ 52 h 63"/>
                  <a:gd name="T38" fmla="*/ 92 w 131"/>
                  <a:gd name="T39" fmla="*/ 53 h 63"/>
                  <a:gd name="T40" fmla="*/ 83 w 131"/>
                  <a:gd name="T41" fmla="*/ 56 h 63"/>
                  <a:gd name="T42" fmla="*/ 72 w 131"/>
                  <a:gd name="T43" fmla="*/ 58 h 63"/>
                  <a:gd name="T44" fmla="*/ 63 w 131"/>
                  <a:gd name="T45" fmla="*/ 60 h 63"/>
                  <a:gd name="T46" fmla="*/ 53 w 131"/>
                  <a:gd name="T47" fmla="*/ 61 h 63"/>
                  <a:gd name="T48" fmla="*/ 43 w 131"/>
                  <a:gd name="T49" fmla="*/ 63 h 63"/>
                  <a:gd name="T50" fmla="*/ 33 w 131"/>
                  <a:gd name="T5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63">
                    <a:moveTo>
                      <a:pt x="33" y="63"/>
                    </a:moveTo>
                    <a:lnTo>
                      <a:pt x="27" y="50"/>
                    </a:lnTo>
                    <a:lnTo>
                      <a:pt x="20" y="36"/>
                    </a:lnTo>
                    <a:lnTo>
                      <a:pt x="11" y="22"/>
                    </a:lnTo>
                    <a:lnTo>
                      <a:pt x="0" y="10"/>
                    </a:lnTo>
                    <a:lnTo>
                      <a:pt x="16" y="5"/>
                    </a:lnTo>
                    <a:lnTo>
                      <a:pt x="32" y="2"/>
                    </a:lnTo>
                    <a:lnTo>
                      <a:pt x="47" y="0"/>
                    </a:lnTo>
                    <a:lnTo>
                      <a:pt x="63" y="0"/>
                    </a:lnTo>
                    <a:lnTo>
                      <a:pt x="78" y="3"/>
                    </a:lnTo>
                    <a:lnTo>
                      <a:pt x="94" y="6"/>
                    </a:lnTo>
                    <a:lnTo>
                      <a:pt x="109" y="10"/>
                    </a:lnTo>
                    <a:lnTo>
                      <a:pt x="125" y="15"/>
                    </a:lnTo>
                    <a:lnTo>
                      <a:pt x="131" y="33"/>
                    </a:lnTo>
                    <a:lnTo>
                      <a:pt x="126" y="37"/>
                    </a:lnTo>
                    <a:lnTo>
                      <a:pt x="122" y="42"/>
                    </a:lnTo>
                    <a:lnTo>
                      <a:pt x="116" y="46"/>
                    </a:lnTo>
                    <a:lnTo>
                      <a:pt x="110" y="50"/>
                    </a:lnTo>
                    <a:lnTo>
                      <a:pt x="101" y="52"/>
                    </a:lnTo>
                    <a:lnTo>
                      <a:pt x="92" y="53"/>
                    </a:lnTo>
                    <a:lnTo>
                      <a:pt x="83" y="56"/>
                    </a:lnTo>
                    <a:lnTo>
                      <a:pt x="72" y="58"/>
                    </a:lnTo>
                    <a:lnTo>
                      <a:pt x="63" y="60"/>
                    </a:lnTo>
                    <a:lnTo>
                      <a:pt x="53" y="61"/>
                    </a:lnTo>
                    <a:lnTo>
                      <a:pt x="43" y="63"/>
                    </a:lnTo>
                    <a:lnTo>
                      <a:pt x="33" y="63"/>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grpSp>
        <p:nvGrpSpPr>
          <p:cNvPr id="73" name="Group 72"/>
          <p:cNvGrpSpPr/>
          <p:nvPr>
            <p:custDataLst>
              <p:tags r:id="rId6"/>
            </p:custDataLst>
          </p:nvPr>
        </p:nvGrpSpPr>
        <p:grpSpPr>
          <a:xfrm>
            <a:off x="5654675" y="4157139"/>
            <a:ext cx="2171563" cy="2280074"/>
            <a:chOff x="6324600" y="3572672"/>
            <a:chExt cx="2171563" cy="2280074"/>
          </a:xfrm>
        </p:grpSpPr>
        <p:pic>
          <p:nvPicPr>
            <p:cNvPr id="74" name="Picture 4" descr="C:\Users\wolf\AppData\Local\Microsoft\Windows\Temporary Internet Files\Content.IE5\5N0XI505\MC900331282[1].wmf"/>
            <p:cNvPicPr>
              <a:picLocks noChangeAspect="1" noChangeArrowheads="1"/>
            </p:cNvPicPr>
            <p:nvPr>
              <p:custDataLst>
                <p:tags r:id="rId174"/>
              </p:custDataLst>
            </p:nvPr>
          </p:nvPicPr>
          <p:blipFill>
            <a:blip r:embed="rId195" cstate="print">
              <a:extLst>
                <a:ext uri="{28A0092B-C50C-407E-A947-70E740481C1C}">
                  <a14:useLocalDpi xmlns:a14="http://schemas.microsoft.com/office/drawing/2010/main" val="0"/>
                </a:ext>
              </a:extLst>
            </a:blip>
            <a:srcRect/>
            <a:stretch>
              <a:fillRect/>
            </a:stretch>
          </p:blipFill>
          <p:spPr bwMode="auto">
            <a:xfrm>
              <a:off x="6324600" y="3572672"/>
              <a:ext cx="1795604" cy="1424412"/>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oup 7"/>
            <p:cNvGrpSpPr>
              <a:grpSpLocks noChangeAspect="1"/>
            </p:cNvGrpSpPr>
            <p:nvPr>
              <p:custDataLst>
                <p:tags r:id="rId175"/>
              </p:custDataLst>
            </p:nvPr>
          </p:nvGrpSpPr>
          <p:grpSpPr bwMode="auto">
            <a:xfrm>
              <a:off x="6894375" y="4141421"/>
              <a:ext cx="1601788" cy="1711325"/>
              <a:chOff x="2975" y="2832"/>
              <a:chExt cx="1009" cy="1078"/>
            </a:xfrm>
          </p:grpSpPr>
          <p:sp>
            <p:nvSpPr>
              <p:cNvPr id="76" name="AutoShape 6"/>
              <p:cNvSpPr>
                <a:spLocks noChangeAspect="1" noChangeArrowheads="1" noTextEdit="1"/>
              </p:cNvSpPr>
              <p:nvPr>
                <p:custDataLst>
                  <p:tags r:id="rId176"/>
                </p:custDataLst>
              </p:nvPr>
            </p:nvSpPr>
            <p:spPr bwMode="auto">
              <a:xfrm>
                <a:off x="2975" y="2832"/>
                <a:ext cx="1009"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7" name="Freeform 16"/>
              <p:cNvSpPr>
                <a:spLocks/>
              </p:cNvSpPr>
              <p:nvPr>
                <p:custDataLst>
                  <p:tags r:id="rId177"/>
                </p:custDataLst>
              </p:nvPr>
            </p:nvSpPr>
            <p:spPr bwMode="auto">
              <a:xfrm>
                <a:off x="3144" y="3009"/>
                <a:ext cx="836" cy="795"/>
              </a:xfrm>
              <a:custGeom>
                <a:avLst/>
                <a:gdLst>
                  <a:gd name="T0" fmla="*/ 979 w 1671"/>
                  <a:gd name="T1" fmla="*/ 649 h 1589"/>
                  <a:gd name="T2" fmla="*/ 944 w 1671"/>
                  <a:gd name="T3" fmla="*/ 729 h 1589"/>
                  <a:gd name="T4" fmla="*/ 929 w 1671"/>
                  <a:gd name="T5" fmla="*/ 797 h 1589"/>
                  <a:gd name="T6" fmla="*/ 834 w 1671"/>
                  <a:gd name="T7" fmla="*/ 923 h 1589"/>
                  <a:gd name="T8" fmla="*/ 729 w 1671"/>
                  <a:gd name="T9" fmla="*/ 1049 h 1589"/>
                  <a:gd name="T10" fmla="*/ 606 w 1671"/>
                  <a:gd name="T11" fmla="*/ 1203 h 1589"/>
                  <a:gd name="T12" fmla="*/ 464 w 1671"/>
                  <a:gd name="T13" fmla="*/ 1384 h 1589"/>
                  <a:gd name="T14" fmla="*/ 310 w 1671"/>
                  <a:gd name="T15" fmla="*/ 1555 h 1589"/>
                  <a:gd name="T16" fmla="*/ 235 w 1671"/>
                  <a:gd name="T17" fmla="*/ 1589 h 1589"/>
                  <a:gd name="T18" fmla="*/ 150 w 1671"/>
                  <a:gd name="T19" fmla="*/ 1574 h 1589"/>
                  <a:gd name="T20" fmla="*/ 38 w 1671"/>
                  <a:gd name="T21" fmla="*/ 1496 h 1589"/>
                  <a:gd name="T22" fmla="*/ 2 w 1671"/>
                  <a:gd name="T23" fmla="*/ 1405 h 1589"/>
                  <a:gd name="T24" fmla="*/ 24 w 1671"/>
                  <a:gd name="T25" fmla="*/ 1317 h 1589"/>
                  <a:gd name="T26" fmla="*/ 243 w 1671"/>
                  <a:gd name="T27" fmla="*/ 1020 h 1589"/>
                  <a:gd name="T28" fmla="*/ 485 w 1671"/>
                  <a:gd name="T29" fmla="*/ 724 h 1589"/>
                  <a:gd name="T30" fmla="*/ 681 w 1671"/>
                  <a:gd name="T31" fmla="*/ 551 h 1589"/>
                  <a:gd name="T32" fmla="*/ 729 w 1671"/>
                  <a:gd name="T33" fmla="*/ 549 h 1589"/>
                  <a:gd name="T34" fmla="*/ 847 w 1671"/>
                  <a:gd name="T35" fmla="*/ 409 h 1589"/>
                  <a:gd name="T36" fmla="*/ 968 w 1671"/>
                  <a:gd name="T37" fmla="*/ 266 h 1589"/>
                  <a:gd name="T38" fmla="*/ 1032 w 1671"/>
                  <a:gd name="T39" fmla="*/ 349 h 1589"/>
                  <a:gd name="T40" fmla="*/ 911 w 1671"/>
                  <a:gd name="T41" fmla="*/ 501 h 1589"/>
                  <a:gd name="T42" fmla="*/ 894 w 1671"/>
                  <a:gd name="T43" fmla="*/ 558 h 1589"/>
                  <a:gd name="T44" fmla="*/ 959 w 1671"/>
                  <a:gd name="T45" fmla="*/ 512 h 1589"/>
                  <a:gd name="T46" fmla="*/ 988 w 1671"/>
                  <a:gd name="T47" fmla="*/ 450 h 1589"/>
                  <a:gd name="T48" fmla="*/ 1013 w 1671"/>
                  <a:gd name="T49" fmla="*/ 384 h 1589"/>
                  <a:gd name="T50" fmla="*/ 1069 w 1671"/>
                  <a:gd name="T51" fmla="*/ 334 h 1589"/>
                  <a:gd name="T52" fmla="*/ 1124 w 1671"/>
                  <a:gd name="T53" fmla="*/ 305 h 1589"/>
                  <a:gd name="T54" fmla="*/ 1203 w 1671"/>
                  <a:gd name="T55" fmla="*/ 206 h 1589"/>
                  <a:gd name="T56" fmla="*/ 1160 w 1671"/>
                  <a:gd name="T57" fmla="*/ 200 h 1589"/>
                  <a:gd name="T58" fmla="*/ 1053 w 1671"/>
                  <a:gd name="T59" fmla="*/ 323 h 1589"/>
                  <a:gd name="T60" fmla="*/ 1107 w 1671"/>
                  <a:gd name="T61" fmla="*/ 121 h 1589"/>
                  <a:gd name="T62" fmla="*/ 1159 w 1671"/>
                  <a:gd name="T63" fmla="*/ 87 h 1589"/>
                  <a:gd name="T64" fmla="*/ 1197 w 1671"/>
                  <a:gd name="T65" fmla="*/ 64 h 1589"/>
                  <a:gd name="T66" fmla="*/ 1248 w 1671"/>
                  <a:gd name="T67" fmla="*/ 42 h 1589"/>
                  <a:gd name="T68" fmla="*/ 1296 w 1671"/>
                  <a:gd name="T69" fmla="*/ 29 h 1589"/>
                  <a:gd name="T70" fmla="*/ 1324 w 1671"/>
                  <a:gd name="T71" fmla="*/ 15 h 1589"/>
                  <a:gd name="T72" fmla="*/ 1351 w 1671"/>
                  <a:gd name="T73" fmla="*/ 30 h 1589"/>
                  <a:gd name="T74" fmla="*/ 1313 w 1671"/>
                  <a:gd name="T75" fmla="*/ 231 h 1589"/>
                  <a:gd name="T76" fmla="*/ 1367 w 1671"/>
                  <a:gd name="T77" fmla="*/ 263 h 1589"/>
                  <a:gd name="T78" fmla="*/ 1449 w 1671"/>
                  <a:gd name="T79" fmla="*/ 288 h 1589"/>
                  <a:gd name="T80" fmla="*/ 1495 w 1671"/>
                  <a:gd name="T81" fmla="*/ 316 h 1589"/>
                  <a:gd name="T82" fmla="*/ 1609 w 1671"/>
                  <a:gd name="T83" fmla="*/ 305 h 1589"/>
                  <a:gd name="T84" fmla="*/ 1667 w 1671"/>
                  <a:gd name="T85" fmla="*/ 339 h 1589"/>
                  <a:gd name="T86" fmla="*/ 1632 w 1671"/>
                  <a:gd name="T87" fmla="*/ 392 h 1589"/>
                  <a:gd name="T88" fmla="*/ 1563 w 1671"/>
                  <a:gd name="T89" fmla="*/ 412 h 1589"/>
                  <a:gd name="T90" fmla="*/ 1561 w 1671"/>
                  <a:gd name="T91" fmla="*/ 564 h 1589"/>
                  <a:gd name="T92" fmla="*/ 1519 w 1671"/>
                  <a:gd name="T93" fmla="*/ 626 h 1589"/>
                  <a:gd name="T94" fmla="*/ 1488 w 1671"/>
                  <a:gd name="T95" fmla="*/ 654 h 1589"/>
                  <a:gd name="T96" fmla="*/ 1458 w 1671"/>
                  <a:gd name="T97" fmla="*/ 667 h 1589"/>
                  <a:gd name="T98" fmla="*/ 1434 w 1671"/>
                  <a:gd name="T99" fmla="*/ 581 h 1589"/>
                  <a:gd name="T100" fmla="*/ 1465 w 1671"/>
                  <a:gd name="T101" fmla="*/ 500 h 1589"/>
                  <a:gd name="T102" fmla="*/ 1431 w 1671"/>
                  <a:gd name="T103" fmla="*/ 486 h 1589"/>
                  <a:gd name="T104" fmla="*/ 1398 w 1671"/>
                  <a:gd name="T105" fmla="*/ 559 h 1589"/>
                  <a:gd name="T106" fmla="*/ 1431 w 1671"/>
                  <a:gd name="T107" fmla="*/ 584 h 1589"/>
                  <a:gd name="T108" fmla="*/ 1382 w 1671"/>
                  <a:gd name="T109" fmla="*/ 668 h 1589"/>
                  <a:gd name="T110" fmla="*/ 1316 w 1671"/>
                  <a:gd name="T111" fmla="*/ 615 h 1589"/>
                  <a:gd name="T112" fmla="*/ 1289 w 1671"/>
                  <a:gd name="T113" fmla="*/ 511 h 1589"/>
                  <a:gd name="T114" fmla="*/ 1310 w 1671"/>
                  <a:gd name="T115" fmla="*/ 443 h 1589"/>
                  <a:gd name="T116" fmla="*/ 1337 w 1671"/>
                  <a:gd name="T117" fmla="*/ 383 h 1589"/>
                  <a:gd name="T118" fmla="*/ 1223 w 1671"/>
                  <a:gd name="T119" fmla="*/ 389 h 1589"/>
                  <a:gd name="T120" fmla="*/ 1160 w 1671"/>
                  <a:gd name="T121" fmla="*/ 422 h 1589"/>
                  <a:gd name="T122" fmla="*/ 1068 w 1671"/>
                  <a:gd name="T123" fmla="*/ 536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1" h="1589">
                    <a:moveTo>
                      <a:pt x="1053" y="556"/>
                    </a:moveTo>
                    <a:lnTo>
                      <a:pt x="1038" y="574"/>
                    </a:lnTo>
                    <a:lnTo>
                      <a:pt x="1023" y="593"/>
                    </a:lnTo>
                    <a:lnTo>
                      <a:pt x="1009" y="611"/>
                    </a:lnTo>
                    <a:lnTo>
                      <a:pt x="994" y="630"/>
                    </a:lnTo>
                    <a:lnTo>
                      <a:pt x="979" y="649"/>
                    </a:lnTo>
                    <a:lnTo>
                      <a:pt x="964" y="668"/>
                    </a:lnTo>
                    <a:lnTo>
                      <a:pt x="949" y="686"/>
                    </a:lnTo>
                    <a:lnTo>
                      <a:pt x="934" y="705"/>
                    </a:lnTo>
                    <a:lnTo>
                      <a:pt x="936" y="711"/>
                    </a:lnTo>
                    <a:lnTo>
                      <a:pt x="940" y="718"/>
                    </a:lnTo>
                    <a:lnTo>
                      <a:pt x="944" y="729"/>
                    </a:lnTo>
                    <a:lnTo>
                      <a:pt x="948" y="740"/>
                    </a:lnTo>
                    <a:lnTo>
                      <a:pt x="947" y="748"/>
                    </a:lnTo>
                    <a:lnTo>
                      <a:pt x="946" y="756"/>
                    </a:lnTo>
                    <a:lnTo>
                      <a:pt x="945" y="766"/>
                    </a:lnTo>
                    <a:lnTo>
                      <a:pt x="944" y="775"/>
                    </a:lnTo>
                    <a:lnTo>
                      <a:pt x="929" y="797"/>
                    </a:lnTo>
                    <a:lnTo>
                      <a:pt x="915" y="817"/>
                    </a:lnTo>
                    <a:lnTo>
                      <a:pt x="899" y="839"/>
                    </a:lnTo>
                    <a:lnTo>
                      <a:pt x="884" y="860"/>
                    </a:lnTo>
                    <a:lnTo>
                      <a:pt x="868" y="882"/>
                    </a:lnTo>
                    <a:lnTo>
                      <a:pt x="852" y="903"/>
                    </a:lnTo>
                    <a:lnTo>
                      <a:pt x="834" y="923"/>
                    </a:lnTo>
                    <a:lnTo>
                      <a:pt x="818" y="944"/>
                    </a:lnTo>
                    <a:lnTo>
                      <a:pt x="801" y="965"/>
                    </a:lnTo>
                    <a:lnTo>
                      <a:pt x="784" y="987"/>
                    </a:lnTo>
                    <a:lnTo>
                      <a:pt x="765" y="1007"/>
                    </a:lnTo>
                    <a:lnTo>
                      <a:pt x="748" y="1028"/>
                    </a:lnTo>
                    <a:lnTo>
                      <a:pt x="729" y="1049"/>
                    </a:lnTo>
                    <a:lnTo>
                      <a:pt x="712" y="1070"/>
                    </a:lnTo>
                    <a:lnTo>
                      <a:pt x="694" y="1092"/>
                    </a:lnTo>
                    <a:lnTo>
                      <a:pt x="675" y="1112"/>
                    </a:lnTo>
                    <a:lnTo>
                      <a:pt x="652" y="1142"/>
                    </a:lnTo>
                    <a:lnTo>
                      <a:pt x="629" y="1172"/>
                    </a:lnTo>
                    <a:lnTo>
                      <a:pt x="606" y="1203"/>
                    </a:lnTo>
                    <a:lnTo>
                      <a:pt x="583" y="1233"/>
                    </a:lnTo>
                    <a:lnTo>
                      <a:pt x="560" y="1264"/>
                    </a:lnTo>
                    <a:lnTo>
                      <a:pt x="537" y="1294"/>
                    </a:lnTo>
                    <a:lnTo>
                      <a:pt x="513" y="1324"/>
                    </a:lnTo>
                    <a:lnTo>
                      <a:pt x="488" y="1354"/>
                    </a:lnTo>
                    <a:lnTo>
                      <a:pt x="464" y="1384"/>
                    </a:lnTo>
                    <a:lnTo>
                      <a:pt x="440" y="1414"/>
                    </a:lnTo>
                    <a:lnTo>
                      <a:pt x="415" y="1443"/>
                    </a:lnTo>
                    <a:lnTo>
                      <a:pt x="389" y="1472"/>
                    </a:lnTo>
                    <a:lnTo>
                      <a:pt x="363" y="1499"/>
                    </a:lnTo>
                    <a:lnTo>
                      <a:pt x="336" y="1527"/>
                    </a:lnTo>
                    <a:lnTo>
                      <a:pt x="310" y="1555"/>
                    </a:lnTo>
                    <a:lnTo>
                      <a:pt x="282" y="1581"/>
                    </a:lnTo>
                    <a:lnTo>
                      <a:pt x="274" y="1583"/>
                    </a:lnTo>
                    <a:lnTo>
                      <a:pt x="265" y="1586"/>
                    </a:lnTo>
                    <a:lnTo>
                      <a:pt x="256" y="1587"/>
                    </a:lnTo>
                    <a:lnTo>
                      <a:pt x="245" y="1588"/>
                    </a:lnTo>
                    <a:lnTo>
                      <a:pt x="235" y="1589"/>
                    </a:lnTo>
                    <a:lnTo>
                      <a:pt x="225" y="1589"/>
                    </a:lnTo>
                    <a:lnTo>
                      <a:pt x="213" y="1589"/>
                    </a:lnTo>
                    <a:lnTo>
                      <a:pt x="203" y="1589"/>
                    </a:lnTo>
                    <a:lnTo>
                      <a:pt x="191" y="1589"/>
                    </a:lnTo>
                    <a:lnTo>
                      <a:pt x="170" y="1582"/>
                    </a:lnTo>
                    <a:lnTo>
                      <a:pt x="150" y="1574"/>
                    </a:lnTo>
                    <a:lnTo>
                      <a:pt x="130" y="1565"/>
                    </a:lnTo>
                    <a:lnTo>
                      <a:pt x="112" y="1555"/>
                    </a:lnTo>
                    <a:lnTo>
                      <a:pt x="92" y="1543"/>
                    </a:lnTo>
                    <a:lnTo>
                      <a:pt x="74" y="1530"/>
                    </a:lnTo>
                    <a:lnTo>
                      <a:pt x="56" y="1514"/>
                    </a:lnTo>
                    <a:lnTo>
                      <a:pt x="38" y="1496"/>
                    </a:lnTo>
                    <a:lnTo>
                      <a:pt x="30" y="1482"/>
                    </a:lnTo>
                    <a:lnTo>
                      <a:pt x="22" y="1468"/>
                    </a:lnTo>
                    <a:lnTo>
                      <a:pt x="16" y="1453"/>
                    </a:lnTo>
                    <a:lnTo>
                      <a:pt x="10" y="1437"/>
                    </a:lnTo>
                    <a:lnTo>
                      <a:pt x="6" y="1421"/>
                    </a:lnTo>
                    <a:lnTo>
                      <a:pt x="2" y="1405"/>
                    </a:lnTo>
                    <a:lnTo>
                      <a:pt x="1" y="1388"/>
                    </a:lnTo>
                    <a:lnTo>
                      <a:pt x="0" y="1370"/>
                    </a:lnTo>
                    <a:lnTo>
                      <a:pt x="3" y="1356"/>
                    </a:lnTo>
                    <a:lnTo>
                      <a:pt x="9" y="1344"/>
                    </a:lnTo>
                    <a:lnTo>
                      <a:pt x="17" y="1331"/>
                    </a:lnTo>
                    <a:lnTo>
                      <a:pt x="24" y="1317"/>
                    </a:lnTo>
                    <a:lnTo>
                      <a:pt x="60" y="1270"/>
                    </a:lnTo>
                    <a:lnTo>
                      <a:pt x="94" y="1222"/>
                    </a:lnTo>
                    <a:lnTo>
                      <a:pt x="131" y="1172"/>
                    </a:lnTo>
                    <a:lnTo>
                      <a:pt x="168" y="1121"/>
                    </a:lnTo>
                    <a:lnTo>
                      <a:pt x="205" y="1071"/>
                    </a:lnTo>
                    <a:lnTo>
                      <a:pt x="243" y="1020"/>
                    </a:lnTo>
                    <a:lnTo>
                      <a:pt x="281" y="969"/>
                    </a:lnTo>
                    <a:lnTo>
                      <a:pt x="320" y="919"/>
                    </a:lnTo>
                    <a:lnTo>
                      <a:pt x="361" y="869"/>
                    </a:lnTo>
                    <a:lnTo>
                      <a:pt x="401" y="820"/>
                    </a:lnTo>
                    <a:lnTo>
                      <a:pt x="442" y="771"/>
                    </a:lnTo>
                    <a:lnTo>
                      <a:pt x="485" y="724"/>
                    </a:lnTo>
                    <a:lnTo>
                      <a:pt x="529" y="678"/>
                    </a:lnTo>
                    <a:lnTo>
                      <a:pt x="574" y="634"/>
                    </a:lnTo>
                    <a:lnTo>
                      <a:pt x="619" y="592"/>
                    </a:lnTo>
                    <a:lnTo>
                      <a:pt x="666" y="551"/>
                    </a:lnTo>
                    <a:lnTo>
                      <a:pt x="674" y="551"/>
                    </a:lnTo>
                    <a:lnTo>
                      <a:pt x="681" y="551"/>
                    </a:lnTo>
                    <a:lnTo>
                      <a:pt x="689" y="551"/>
                    </a:lnTo>
                    <a:lnTo>
                      <a:pt x="696" y="551"/>
                    </a:lnTo>
                    <a:lnTo>
                      <a:pt x="704" y="551"/>
                    </a:lnTo>
                    <a:lnTo>
                      <a:pt x="712" y="550"/>
                    </a:lnTo>
                    <a:lnTo>
                      <a:pt x="720" y="550"/>
                    </a:lnTo>
                    <a:lnTo>
                      <a:pt x="729" y="549"/>
                    </a:lnTo>
                    <a:lnTo>
                      <a:pt x="749" y="526"/>
                    </a:lnTo>
                    <a:lnTo>
                      <a:pt x="769" y="503"/>
                    </a:lnTo>
                    <a:lnTo>
                      <a:pt x="788" y="480"/>
                    </a:lnTo>
                    <a:lnTo>
                      <a:pt x="808" y="457"/>
                    </a:lnTo>
                    <a:lnTo>
                      <a:pt x="827" y="433"/>
                    </a:lnTo>
                    <a:lnTo>
                      <a:pt x="847" y="409"/>
                    </a:lnTo>
                    <a:lnTo>
                      <a:pt x="866" y="384"/>
                    </a:lnTo>
                    <a:lnTo>
                      <a:pt x="887" y="361"/>
                    </a:lnTo>
                    <a:lnTo>
                      <a:pt x="907" y="337"/>
                    </a:lnTo>
                    <a:lnTo>
                      <a:pt x="928" y="313"/>
                    </a:lnTo>
                    <a:lnTo>
                      <a:pt x="947" y="289"/>
                    </a:lnTo>
                    <a:lnTo>
                      <a:pt x="968" y="266"/>
                    </a:lnTo>
                    <a:lnTo>
                      <a:pt x="989" y="242"/>
                    </a:lnTo>
                    <a:lnTo>
                      <a:pt x="1011" y="219"/>
                    </a:lnTo>
                    <a:lnTo>
                      <a:pt x="1031" y="196"/>
                    </a:lnTo>
                    <a:lnTo>
                      <a:pt x="1053" y="174"/>
                    </a:lnTo>
                    <a:lnTo>
                      <a:pt x="1053" y="323"/>
                    </a:lnTo>
                    <a:lnTo>
                      <a:pt x="1032" y="349"/>
                    </a:lnTo>
                    <a:lnTo>
                      <a:pt x="1012" y="374"/>
                    </a:lnTo>
                    <a:lnTo>
                      <a:pt x="991" y="398"/>
                    </a:lnTo>
                    <a:lnTo>
                      <a:pt x="971" y="424"/>
                    </a:lnTo>
                    <a:lnTo>
                      <a:pt x="951" y="449"/>
                    </a:lnTo>
                    <a:lnTo>
                      <a:pt x="931" y="474"/>
                    </a:lnTo>
                    <a:lnTo>
                      <a:pt x="911" y="501"/>
                    </a:lnTo>
                    <a:lnTo>
                      <a:pt x="892" y="526"/>
                    </a:lnTo>
                    <a:lnTo>
                      <a:pt x="887" y="534"/>
                    </a:lnTo>
                    <a:lnTo>
                      <a:pt x="879" y="542"/>
                    </a:lnTo>
                    <a:lnTo>
                      <a:pt x="883" y="549"/>
                    </a:lnTo>
                    <a:lnTo>
                      <a:pt x="888" y="554"/>
                    </a:lnTo>
                    <a:lnTo>
                      <a:pt x="894" y="558"/>
                    </a:lnTo>
                    <a:lnTo>
                      <a:pt x="900" y="563"/>
                    </a:lnTo>
                    <a:lnTo>
                      <a:pt x="913" y="561"/>
                    </a:lnTo>
                    <a:lnTo>
                      <a:pt x="924" y="547"/>
                    </a:lnTo>
                    <a:lnTo>
                      <a:pt x="936" y="534"/>
                    </a:lnTo>
                    <a:lnTo>
                      <a:pt x="947" y="523"/>
                    </a:lnTo>
                    <a:lnTo>
                      <a:pt x="959" y="512"/>
                    </a:lnTo>
                    <a:lnTo>
                      <a:pt x="970" y="501"/>
                    </a:lnTo>
                    <a:lnTo>
                      <a:pt x="981" y="489"/>
                    </a:lnTo>
                    <a:lnTo>
                      <a:pt x="989" y="477"/>
                    </a:lnTo>
                    <a:lnTo>
                      <a:pt x="997" y="463"/>
                    </a:lnTo>
                    <a:lnTo>
                      <a:pt x="991" y="457"/>
                    </a:lnTo>
                    <a:lnTo>
                      <a:pt x="988" y="450"/>
                    </a:lnTo>
                    <a:lnTo>
                      <a:pt x="985" y="443"/>
                    </a:lnTo>
                    <a:lnTo>
                      <a:pt x="984" y="436"/>
                    </a:lnTo>
                    <a:lnTo>
                      <a:pt x="990" y="422"/>
                    </a:lnTo>
                    <a:lnTo>
                      <a:pt x="997" y="409"/>
                    </a:lnTo>
                    <a:lnTo>
                      <a:pt x="1004" y="396"/>
                    </a:lnTo>
                    <a:lnTo>
                      <a:pt x="1013" y="384"/>
                    </a:lnTo>
                    <a:lnTo>
                      <a:pt x="1022" y="373"/>
                    </a:lnTo>
                    <a:lnTo>
                      <a:pt x="1031" y="363"/>
                    </a:lnTo>
                    <a:lnTo>
                      <a:pt x="1042" y="353"/>
                    </a:lnTo>
                    <a:lnTo>
                      <a:pt x="1053" y="344"/>
                    </a:lnTo>
                    <a:lnTo>
                      <a:pt x="1061" y="338"/>
                    </a:lnTo>
                    <a:lnTo>
                      <a:pt x="1069" y="334"/>
                    </a:lnTo>
                    <a:lnTo>
                      <a:pt x="1079" y="328"/>
                    </a:lnTo>
                    <a:lnTo>
                      <a:pt x="1087" y="323"/>
                    </a:lnTo>
                    <a:lnTo>
                      <a:pt x="1096" y="319"/>
                    </a:lnTo>
                    <a:lnTo>
                      <a:pt x="1105" y="314"/>
                    </a:lnTo>
                    <a:lnTo>
                      <a:pt x="1114" y="310"/>
                    </a:lnTo>
                    <a:lnTo>
                      <a:pt x="1124" y="305"/>
                    </a:lnTo>
                    <a:lnTo>
                      <a:pt x="1140" y="288"/>
                    </a:lnTo>
                    <a:lnTo>
                      <a:pt x="1153" y="272"/>
                    </a:lnTo>
                    <a:lnTo>
                      <a:pt x="1166" y="254"/>
                    </a:lnTo>
                    <a:lnTo>
                      <a:pt x="1179" y="238"/>
                    </a:lnTo>
                    <a:lnTo>
                      <a:pt x="1190" y="222"/>
                    </a:lnTo>
                    <a:lnTo>
                      <a:pt x="1203" y="206"/>
                    </a:lnTo>
                    <a:lnTo>
                      <a:pt x="1216" y="191"/>
                    </a:lnTo>
                    <a:lnTo>
                      <a:pt x="1228" y="176"/>
                    </a:lnTo>
                    <a:lnTo>
                      <a:pt x="1216" y="158"/>
                    </a:lnTo>
                    <a:lnTo>
                      <a:pt x="1197" y="159"/>
                    </a:lnTo>
                    <a:lnTo>
                      <a:pt x="1179" y="179"/>
                    </a:lnTo>
                    <a:lnTo>
                      <a:pt x="1160" y="200"/>
                    </a:lnTo>
                    <a:lnTo>
                      <a:pt x="1142" y="221"/>
                    </a:lnTo>
                    <a:lnTo>
                      <a:pt x="1125" y="240"/>
                    </a:lnTo>
                    <a:lnTo>
                      <a:pt x="1106" y="261"/>
                    </a:lnTo>
                    <a:lnTo>
                      <a:pt x="1089" y="282"/>
                    </a:lnTo>
                    <a:lnTo>
                      <a:pt x="1070" y="303"/>
                    </a:lnTo>
                    <a:lnTo>
                      <a:pt x="1053" y="323"/>
                    </a:lnTo>
                    <a:lnTo>
                      <a:pt x="1053" y="174"/>
                    </a:lnTo>
                    <a:lnTo>
                      <a:pt x="1064" y="163"/>
                    </a:lnTo>
                    <a:lnTo>
                      <a:pt x="1075" y="152"/>
                    </a:lnTo>
                    <a:lnTo>
                      <a:pt x="1085" y="141"/>
                    </a:lnTo>
                    <a:lnTo>
                      <a:pt x="1097" y="131"/>
                    </a:lnTo>
                    <a:lnTo>
                      <a:pt x="1107" y="121"/>
                    </a:lnTo>
                    <a:lnTo>
                      <a:pt x="1119" y="110"/>
                    </a:lnTo>
                    <a:lnTo>
                      <a:pt x="1130" y="101"/>
                    </a:lnTo>
                    <a:lnTo>
                      <a:pt x="1142" y="91"/>
                    </a:lnTo>
                    <a:lnTo>
                      <a:pt x="1147" y="90"/>
                    </a:lnTo>
                    <a:lnTo>
                      <a:pt x="1153" y="88"/>
                    </a:lnTo>
                    <a:lnTo>
                      <a:pt x="1159" y="87"/>
                    </a:lnTo>
                    <a:lnTo>
                      <a:pt x="1162" y="80"/>
                    </a:lnTo>
                    <a:lnTo>
                      <a:pt x="1170" y="78"/>
                    </a:lnTo>
                    <a:lnTo>
                      <a:pt x="1177" y="75"/>
                    </a:lnTo>
                    <a:lnTo>
                      <a:pt x="1183" y="71"/>
                    </a:lnTo>
                    <a:lnTo>
                      <a:pt x="1190" y="68"/>
                    </a:lnTo>
                    <a:lnTo>
                      <a:pt x="1197" y="64"/>
                    </a:lnTo>
                    <a:lnTo>
                      <a:pt x="1205" y="61"/>
                    </a:lnTo>
                    <a:lnTo>
                      <a:pt x="1215" y="60"/>
                    </a:lnTo>
                    <a:lnTo>
                      <a:pt x="1224" y="58"/>
                    </a:lnTo>
                    <a:lnTo>
                      <a:pt x="1227" y="53"/>
                    </a:lnTo>
                    <a:lnTo>
                      <a:pt x="1241" y="43"/>
                    </a:lnTo>
                    <a:lnTo>
                      <a:pt x="1248" y="42"/>
                    </a:lnTo>
                    <a:lnTo>
                      <a:pt x="1256" y="40"/>
                    </a:lnTo>
                    <a:lnTo>
                      <a:pt x="1264" y="38"/>
                    </a:lnTo>
                    <a:lnTo>
                      <a:pt x="1272" y="35"/>
                    </a:lnTo>
                    <a:lnTo>
                      <a:pt x="1280" y="32"/>
                    </a:lnTo>
                    <a:lnTo>
                      <a:pt x="1288" y="30"/>
                    </a:lnTo>
                    <a:lnTo>
                      <a:pt x="1296" y="29"/>
                    </a:lnTo>
                    <a:lnTo>
                      <a:pt x="1304" y="27"/>
                    </a:lnTo>
                    <a:lnTo>
                      <a:pt x="1308" y="24"/>
                    </a:lnTo>
                    <a:lnTo>
                      <a:pt x="1311" y="22"/>
                    </a:lnTo>
                    <a:lnTo>
                      <a:pt x="1315" y="19"/>
                    </a:lnTo>
                    <a:lnTo>
                      <a:pt x="1319" y="17"/>
                    </a:lnTo>
                    <a:lnTo>
                      <a:pt x="1324" y="15"/>
                    </a:lnTo>
                    <a:lnTo>
                      <a:pt x="1329" y="12"/>
                    </a:lnTo>
                    <a:lnTo>
                      <a:pt x="1334" y="10"/>
                    </a:lnTo>
                    <a:lnTo>
                      <a:pt x="1340" y="8"/>
                    </a:lnTo>
                    <a:lnTo>
                      <a:pt x="1342" y="0"/>
                    </a:lnTo>
                    <a:lnTo>
                      <a:pt x="1352" y="0"/>
                    </a:lnTo>
                    <a:lnTo>
                      <a:pt x="1351" y="30"/>
                    </a:lnTo>
                    <a:lnTo>
                      <a:pt x="1349" y="62"/>
                    </a:lnTo>
                    <a:lnTo>
                      <a:pt x="1347" y="96"/>
                    </a:lnTo>
                    <a:lnTo>
                      <a:pt x="1342" y="131"/>
                    </a:lnTo>
                    <a:lnTo>
                      <a:pt x="1336" y="167"/>
                    </a:lnTo>
                    <a:lnTo>
                      <a:pt x="1326" y="200"/>
                    </a:lnTo>
                    <a:lnTo>
                      <a:pt x="1313" y="231"/>
                    </a:lnTo>
                    <a:lnTo>
                      <a:pt x="1294" y="259"/>
                    </a:lnTo>
                    <a:lnTo>
                      <a:pt x="1299" y="267"/>
                    </a:lnTo>
                    <a:lnTo>
                      <a:pt x="1315" y="265"/>
                    </a:lnTo>
                    <a:lnTo>
                      <a:pt x="1332" y="262"/>
                    </a:lnTo>
                    <a:lnTo>
                      <a:pt x="1349" y="262"/>
                    </a:lnTo>
                    <a:lnTo>
                      <a:pt x="1367" y="263"/>
                    </a:lnTo>
                    <a:lnTo>
                      <a:pt x="1383" y="266"/>
                    </a:lnTo>
                    <a:lnTo>
                      <a:pt x="1400" y="269"/>
                    </a:lnTo>
                    <a:lnTo>
                      <a:pt x="1416" y="274"/>
                    </a:lnTo>
                    <a:lnTo>
                      <a:pt x="1431" y="280"/>
                    </a:lnTo>
                    <a:lnTo>
                      <a:pt x="1440" y="283"/>
                    </a:lnTo>
                    <a:lnTo>
                      <a:pt x="1449" y="288"/>
                    </a:lnTo>
                    <a:lnTo>
                      <a:pt x="1458" y="291"/>
                    </a:lnTo>
                    <a:lnTo>
                      <a:pt x="1466" y="296"/>
                    </a:lnTo>
                    <a:lnTo>
                      <a:pt x="1474" y="300"/>
                    </a:lnTo>
                    <a:lnTo>
                      <a:pt x="1481" y="306"/>
                    </a:lnTo>
                    <a:lnTo>
                      <a:pt x="1488" y="311"/>
                    </a:lnTo>
                    <a:lnTo>
                      <a:pt x="1495" y="316"/>
                    </a:lnTo>
                    <a:lnTo>
                      <a:pt x="1513" y="310"/>
                    </a:lnTo>
                    <a:lnTo>
                      <a:pt x="1533" y="305"/>
                    </a:lnTo>
                    <a:lnTo>
                      <a:pt x="1552" y="303"/>
                    </a:lnTo>
                    <a:lnTo>
                      <a:pt x="1571" y="301"/>
                    </a:lnTo>
                    <a:lnTo>
                      <a:pt x="1590" y="303"/>
                    </a:lnTo>
                    <a:lnTo>
                      <a:pt x="1609" y="305"/>
                    </a:lnTo>
                    <a:lnTo>
                      <a:pt x="1627" y="310"/>
                    </a:lnTo>
                    <a:lnTo>
                      <a:pt x="1646" y="316"/>
                    </a:lnTo>
                    <a:lnTo>
                      <a:pt x="1655" y="323"/>
                    </a:lnTo>
                    <a:lnTo>
                      <a:pt x="1659" y="328"/>
                    </a:lnTo>
                    <a:lnTo>
                      <a:pt x="1664" y="333"/>
                    </a:lnTo>
                    <a:lnTo>
                      <a:pt x="1667" y="339"/>
                    </a:lnTo>
                    <a:lnTo>
                      <a:pt x="1671" y="348"/>
                    </a:lnTo>
                    <a:lnTo>
                      <a:pt x="1671" y="356"/>
                    </a:lnTo>
                    <a:lnTo>
                      <a:pt x="1662" y="373"/>
                    </a:lnTo>
                    <a:lnTo>
                      <a:pt x="1651" y="383"/>
                    </a:lnTo>
                    <a:lnTo>
                      <a:pt x="1642" y="388"/>
                    </a:lnTo>
                    <a:lnTo>
                      <a:pt x="1632" y="392"/>
                    </a:lnTo>
                    <a:lnTo>
                      <a:pt x="1620" y="395"/>
                    </a:lnTo>
                    <a:lnTo>
                      <a:pt x="1609" y="398"/>
                    </a:lnTo>
                    <a:lnTo>
                      <a:pt x="1597" y="401"/>
                    </a:lnTo>
                    <a:lnTo>
                      <a:pt x="1586" y="404"/>
                    </a:lnTo>
                    <a:lnTo>
                      <a:pt x="1574" y="407"/>
                    </a:lnTo>
                    <a:lnTo>
                      <a:pt x="1563" y="412"/>
                    </a:lnTo>
                    <a:lnTo>
                      <a:pt x="1571" y="436"/>
                    </a:lnTo>
                    <a:lnTo>
                      <a:pt x="1574" y="462"/>
                    </a:lnTo>
                    <a:lnTo>
                      <a:pt x="1575" y="488"/>
                    </a:lnTo>
                    <a:lnTo>
                      <a:pt x="1574" y="513"/>
                    </a:lnTo>
                    <a:lnTo>
                      <a:pt x="1568" y="540"/>
                    </a:lnTo>
                    <a:lnTo>
                      <a:pt x="1561" y="564"/>
                    </a:lnTo>
                    <a:lnTo>
                      <a:pt x="1551" y="588"/>
                    </a:lnTo>
                    <a:lnTo>
                      <a:pt x="1540" y="609"/>
                    </a:lnTo>
                    <a:lnTo>
                      <a:pt x="1534" y="612"/>
                    </a:lnTo>
                    <a:lnTo>
                      <a:pt x="1529" y="616"/>
                    </a:lnTo>
                    <a:lnTo>
                      <a:pt x="1523" y="620"/>
                    </a:lnTo>
                    <a:lnTo>
                      <a:pt x="1519" y="626"/>
                    </a:lnTo>
                    <a:lnTo>
                      <a:pt x="1513" y="631"/>
                    </a:lnTo>
                    <a:lnTo>
                      <a:pt x="1507" y="638"/>
                    </a:lnTo>
                    <a:lnTo>
                      <a:pt x="1502" y="644"/>
                    </a:lnTo>
                    <a:lnTo>
                      <a:pt x="1495" y="650"/>
                    </a:lnTo>
                    <a:lnTo>
                      <a:pt x="1491" y="652"/>
                    </a:lnTo>
                    <a:lnTo>
                      <a:pt x="1488" y="654"/>
                    </a:lnTo>
                    <a:lnTo>
                      <a:pt x="1484" y="655"/>
                    </a:lnTo>
                    <a:lnTo>
                      <a:pt x="1480" y="657"/>
                    </a:lnTo>
                    <a:lnTo>
                      <a:pt x="1474" y="660"/>
                    </a:lnTo>
                    <a:lnTo>
                      <a:pt x="1469" y="661"/>
                    </a:lnTo>
                    <a:lnTo>
                      <a:pt x="1463" y="664"/>
                    </a:lnTo>
                    <a:lnTo>
                      <a:pt x="1458" y="667"/>
                    </a:lnTo>
                    <a:lnTo>
                      <a:pt x="1451" y="669"/>
                    </a:lnTo>
                    <a:lnTo>
                      <a:pt x="1445" y="671"/>
                    </a:lnTo>
                    <a:lnTo>
                      <a:pt x="1438" y="672"/>
                    </a:lnTo>
                    <a:lnTo>
                      <a:pt x="1431" y="673"/>
                    </a:lnTo>
                    <a:lnTo>
                      <a:pt x="1431" y="584"/>
                    </a:lnTo>
                    <a:lnTo>
                      <a:pt x="1434" y="581"/>
                    </a:lnTo>
                    <a:lnTo>
                      <a:pt x="1436" y="580"/>
                    </a:lnTo>
                    <a:lnTo>
                      <a:pt x="1438" y="578"/>
                    </a:lnTo>
                    <a:lnTo>
                      <a:pt x="1442" y="577"/>
                    </a:lnTo>
                    <a:lnTo>
                      <a:pt x="1453" y="553"/>
                    </a:lnTo>
                    <a:lnTo>
                      <a:pt x="1461" y="526"/>
                    </a:lnTo>
                    <a:lnTo>
                      <a:pt x="1465" y="500"/>
                    </a:lnTo>
                    <a:lnTo>
                      <a:pt x="1461" y="473"/>
                    </a:lnTo>
                    <a:lnTo>
                      <a:pt x="1458" y="466"/>
                    </a:lnTo>
                    <a:lnTo>
                      <a:pt x="1450" y="471"/>
                    </a:lnTo>
                    <a:lnTo>
                      <a:pt x="1443" y="475"/>
                    </a:lnTo>
                    <a:lnTo>
                      <a:pt x="1437" y="481"/>
                    </a:lnTo>
                    <a:lnTo>
                      <a:pt x="1431" y="486"/>
                    </a:lnTo>
                    <a:lnTo>
                      <a:pt x="1427" y="493"/>
                    </a:lnTo>
                    <a:lnTo>
                      <a:pt x="1421" y="500"/>
                    </a:lnTo>
                    <a:lnTo>
                      <a:pt x="1416" y="506"/>
                    </a:lnTo>
                    <a:lnTo>
                      <a:pt x="1410" y="513"/>
                    </a:lnTo>
                    <a:lnTo>
                      <a:pt x="1402" y="535"/>
                    </a:lnTo>
                    <a:lnTo>
                      <a:pt x="1398" y="559"/>
                    </a:lnTo>
                    <a:lnTo>
                      <a:pt x="1398" y="581"/>
                    </a:lnTo>
                    <a:lnTo>
                      <a:pt x="1406" y="602"/>
                    </a:lnTo>
                    <a:lnTo>
                      <a:pt x="1414" y="600"/>
                    </a:lnTo>
                    <a:lnTo>
                      <a:pt x="1421" y="595"/>
                    </a:lnTo>
                    <a:lnTo>
                      <a:pt x="1427" y="589"/>
                    </a:lnTo>
                    <a:lnTo>
                      <a:pt x="1431" y="584"/>
                    </a:lnTo>
                    <a:lnTo>
                      <a:pt x="1431" y="673"/>
                    </a:lnTo>
                    <a:lnTo>
                      <a:pt x="1421" y="675"/>
                    </a:lnTo>
                    <a:lnTo>
                      <a:pt x="1410" y="673"/>
                    </a:lnTo>
                    <a:lnTo>
                      <a:pt x="1400" y="672"/>
                    </a:lnTo>
                    <a:lnTo>
                      <a:pt x="1391" y="671"/>
                    </a:lnTo>
                    <a:lnTo>
                      <a:pt x="1382" y="668"/>
                    </a:lnTo>
                    <a:lnTo>
                      <a:pt x="1372" y="665"/>
                    </a:lnTo>
                    <a:lnTo>
                      <a:pt x="1363" y="662"/>
                    </a:lnTo>
                    <a:lnTo>
                      <a:pt x="1355" y="659"/>
                    </a:lnTo>
                    <a:lnTo>
                      <a:pt x="1341" y="646"/>
                    </a:lnTo>
                    <a:lnTo>
                      <a:pt x="1327" y="631"/>
                    </a:lnTo>
                    <a:lnTo>
                      <a:pt x="1316" y="615"/>
                    </a:lnTo>
                    <a:lnTo>
                      <a:pt x="1306" y="599"/>
                    </a:lnTo>
                    <a:lnTo>
                      <a:pt x="1298" y="580"/>
                    </a:lnTo>
                    <a:lnTo>
                      <a:pt x="1292" y="561"/>
                    </a:lnTo>
                    <a:lnTo>
                      <a:pt x="1289" y="541"/>
                    </a:lnTo>
                    <a:lnTo>
                      <a:pt x="1289" y="519"/>
                    </a:lnTo>
                    <a:lnTo>
                      <a:pt x="1289" y="511"/>
                    </a:lnTo>
                    <a:lnTo>
                      <a:pt x="1292" y="502"/>
                    </a:lnTo>
                    <a:lnTo>
                      <a:pt x="1295" y="493"/>
                    </a:lnTo>
                    <a:lnTo>
                      <a:pt x="1294" y="482"/>
                    </a:lnTo>
                    <a:lnTo>
                      <a:pt x="1299" y="468"/>
                    </a:lnTo>
                    <a:lnTo>
                      <a:pt x="1304" y="456"/>
                    </a:lnTo>
                    <a:lnTo>
                      <a:pt x="1310" y="443"/>
                    </a:lnTo>
                    <a:lnTo>
                      <a:pt x="1318" y="432"/>
                    </a:lnTo>
                    <a:lnTo>
                      <a:pt x="1325" y="420"/>
                    </a:lnTo>
                    <a:lnTo>
                      <a:pt x="1334" y="409"/>
                    </a:lnTo>
                    <a:lnTo>
                      <a:pt x="1344" y="397"/>
                    </a:lnTo>
                    <a:lnTo>
                      <a:pt x="1355" y="386"/>
                    </a:lnTo>
                    <a:lnTo>
                      <a:pt x="1337" y="383"/>
                    </a:lnTo>
                    <a:lnTo>
                      <a:pt x="1318" y="383"/>
                    </a:lnTo>
                    <a:lnTo>
                      <a:pt x="1299" y="383"/>
                    </a:lnTo>
                    <a:lnTo>
                      <a:pt x="1280" y="383"/>
                    </a:lnTo>
                    <a:lnTo>
                      <a:pt x="1261" y="384"/>
                    </a:lnTo>
                    <a:lnTo>
                      <a:pt x="1241" y="387"/>
                    </a:lnTo>
                    <a:lnTo>
                      <a:pt x="1223" y="389"/>
                    </a:lnTo>
                    <a:lnTo>
                      <a:pt x="1203" y="391"/>
                    </a:lnTo>
                    <a:lnTo>
                      <a:pt x="1196" y="392"/>
                    </a:lnTo>
                    <a:lnTo>
                      <a:pt x="1188" y="395"/>
                    </a:lnTo>
                    <a:lnTo>
                      <a:pt x="1181" y="397"/>
                    </a:lnTo>
                    <a:lnTo>
                      <a:pt x="1175" y="403"/>
                    </a:lnTo>
                    <a:lnTo>
                      <a:pt x="1160" y="422"/>
                    </a:lnTo>
                    <a:lnTo>
                      <a:pt x="1145" y="441"/>
                    </a:lnTo>
                    <a:lnTo>
                      <a:pt x="1130" y="460"/>
                    </a:lnTo>
                    <a:lnTo>
                      <a:pt x="1115" y="479"/>
                    </a:lnTo>
                    <a:lnTo>
                      <a:pt x="1099" y="498"/>
                    </a:lnTo>
                    <a:lnTo>
                      <a:pt x="1084" y="518"/>
                    </a:lnTo>
                    <a:lnTo>
                      <a:pt x="1068" y="536"/>
                    </a:lnTo>
                    <a:lnTo>
                      <a:pt x="1053" y="5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8" name="Freeform 17"/>
              <p:cNvSpPr>
                <a:spLocks/>
              </p:cNvSpPr>
              <p:nvPr>
                <p:custDataLst>
                  <p:tags r:id="rId178"/>
                </p:custDataLst>
              </p:nvPr>
            </p:nvSpPr>
            <p:spPr bwMode="auto">
              <a:xfrm>
                <a:off x="3157" y="3294"/>
                <a:ext cx="449" cy="502"/>
              </a:xfrm>
              <a:custGeom>
                <a:avLst/>
                <a:gdLst>
                  <a:gd name="T0" fmla="*/ 174 w 898"/>
                  <a:gd name="T1" fmla="*/ 1001 h 1003"/>
                  <a:gd name="T2" fmla="*/ 158 w 898"/>
                  <a:gd name="T3" fmla="*/ 995 h 1003"/>
                  <a:gd name="T4" fmla="*/ 141 w 898"/>
                  <a:gd name="T5" fmla="*/ 988 h 1003"/>
                  <a:gd name="T6" fmla="*/ 122 w 898"/>
                  <a:gd name="T7" fmla="*/ 982 h 1003"/>
                  <a:gd name="T8" fmla="*/ 102 w 898"/>
                  <a:gd name="T9" fmla="*/ 971 h 1003"/>
                  <a:gd name="T10" fmla="*/ 81 w 898"/>
                  <a:gd name="T11" fmla="*/ 957 h 1003"/>
                  <a:gd name="T12" fmla="*/ 60 w 898"/>
                  <a:gd name="T13" fmla="*/ 942 h 1003"/>
                  <a:gd name="T14" fmla="*/ 39 w 898"/>
                  <a:gd name="T15" fmla="*/ 922 h 1003"/>
                  <a:gd name="T16" fmla="*/ 15 w 898"/>
                  <a:gd name="T17" fmla="*/ 885 h 1003"/>
                  <a:gd name="T18" fmla="*/ 0 w 898"/>
                  <a:gd name="T19" fmla="*/ 824 h 1003"/>
                  <a:gd name="T20" fmla="*/ 17 w 898"/>
                  <a:gd name="T21" fmla="*/ 767 h 1003"/>
                  <a:gd name="T22" fmla="*/ 51 w 898"/>
                  <a:gd name="T23" fmla="*/ 715 h 1003"/>
                  <a:gd name="T24" fmla="*/ 87 w 898"/>
                  <a:gd name="T25" fmla="*/ 666 h 1003"/>
                  <a:gd name="T26" fmla="*/ 124 w 898"/>
                  <a:gd name="T27" fmla="*/ 616 h 1003"/>
                  <a:gd name="T28" fmla="*/ 144 w 898"/>
                  <a:gd name="T29" fmla="*/ 580 h 1003"/>
                  <a:gd name="T30" fmla="*/ 204 w 898"/>
                  <a:gd name="T31" fmla="*/ 505 h 1003"/>
                  <a:gd name="T32" fmla="*/ 263 w 898"/>
                  <a:gd name="T33" fmla="*/ 431 h 1003"/>
                  <a:gd name="T34" fmla="*/ 322 w 898"/>
                  <a:gd name="T35" fmla="*/ 355 h 1003"/>
                  <a:gd name="T36" fmla="*/ 382 w 898"/>
                  <a:gd name="T37" fmla="*/ 279 h 1003"/>
                  <a:gd name="T38" fmla="*/ 444 w 898"/>
                  <a:gd name="T39" fmla="*/ 205 h 1003"/>
                  <a:gd name="T40" fmla="*/ 508 w 898"/>
                  <a:gd name="T41" fmla="*/ 133 h 1003"/>
                  <a:gd name="T42" fmla="*/ 578 w 898"/>
                  <a:gd name="T43" fmla="*/ 64 h 1003"/>
                  <a:gd name="T44" fmla="*/ 650 w 898"/>
                  <a:gd name="T45" fmla="*/ 0 h 1003"/>
                  <a:gd name="T46" fmla="*/ 684 w 898"/>
                  <a:gd name="T47" fmla="*/ 6 h 1003"/>
                  <a:gd name="T48" fmla="*/ 715 w 898"/>
                  <a:gd name="T49" fmla="*/ 15 h 1003"/>
                  <a:gd name="T50" fmla="*/ 744 w 898"/>
                  <a:gd name="T51" fmla="*/ 25 h 1003"/>
                  <a:gd name="T52" fmla="*/ 770 w 898"/>
                  <a:gd name="T53" fmla="*/ 40 h 1003"/>
                  <a:gd name="T54" fmla="*/ 795 w 898"/>
                  <a:gd name="T55" fmla="*/ 56 h 1003"/>
                  <a:gd name="T56" fmla="*/ 820 w 898"/>
                  <a:gd name="T57" fmla="*/ 75 h 1003"/>
                  <a:gd name="T58" fmla="*/ 843 w 898"/>
                  <a:gd name="T59" fmla="*/ 95 h 1003"/>
                  <a:gd name="T60" fmla="*/ 866 w 898"/>
                  <a:gd name="T61" fmla="*/ 118 h 1003"/>
                  <a:gd name="T62" fmla="*/ 874 w 898"/>
                  <a:gd name="T63" fmla="*/ 131 h 1003"/>
                  <a:gd name="T64" fmla="*/ 888 w 898"/>
                  <a:gd name="T65" fmla="*/ 144 h 1003"/>
                  <a:gd name="T66" fmla="*/ 893 w 898"/>
                  <a:gd name="T67" fmla="*/ 166 h 1003"/>
                  <a:gd name="T68" fmla="*/ 898 w 898"/>
                  <a:gd name="T69" fmla="*/ 190 h 1003"/>
                  <a:gd name="T70" fmla="*/ 823 w 898"/>
                  <a:gd name="T71" fmla="*/ 292 h 1003"/>
                  <a:gd name="T72" fmla="*/ 747 w 898"/>
                  <a:gd name="T73" fmla="*/ 394 h 1003"/>
                  <a:gd name="T74" fmla="*/ 670 w 898"/>
                  <a:gd name="T75" fmla="*/ 493 h 1003"/>
                  <a:gd name="T76" fmla="*/ 591 w 898"/>
                  <a:gd name="T77" fmla="*/ 592 h 1003"/>
                  <a:gd name="T78" fmla="*/ 512 w 898"/>
                  <a:gd name="T79" fmla="*/ 689 h 1003"/>
                  <a:gd name="T80" fmla="*/ 431 w 898"/>
                  <a:gd name="T81" fmla="*/ 786 h 1003"/>
                  <a:gd name="T82" fmla="*/ 348 w 898"/>
                  <a:gd name="T83" fmla="*/ 883 h 1003"/>
                  <a:gd name="T84" fmla="*/ 264 w 898"/>
                  <a:gd name="T85" fmla="*/ 981 h 1003"/>
                  <a:gd name="T86" fmla="*/ 254 w 898"/>
                  <a:gd name="T87" fmla="*/ 985 h 1003"/>
                  <a:gd name="T88" fmla="*/ 243 w 898"/>
                  <a:gd name="T89" fmla="*/ 990 h 1003"/>
                  <a:gd name="T90" fmla="*/ 233 w 898"/>
                  <a:gd name="T91" fmla="*/ 997 h 1003"/>
                  <a:gd name="T92" fmla="*/ 219 w 898"/>
                  <a:gd name="T93" fmla="*/ 1003 h 1003"/>
                  <a:gd name="T94" fmla="*/ 211 w 898"/>
                  <a:gd name="T95" fmla="*/ 1000 h 1003"/>
                  <a:gd name="T96" fmla="*/ 203 w 898"/>
                  <a:gd name="T97" fmla="*/ 1001 h 1003"/>
                  <a:gd name="T98" fmla="*/ 193 w 898"/>
                  <a:gd name="T99" fmla="*/ 1002 h 1003"/>
                  <a:gd name="T100" fmla="*/ 182 w 898"/>
                  <a:gd name="T10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8" h="1003">
                    <a:moveTo>
                      <a:pt x="182" y="1003"/>
                    </a:moveTo>
                    <a:lnTo>
                      <a:pt x="174" y="1001"/>
                    </a:lnTo>
                    <a:lnTo>
                      <a:pt x="166" y="997"/>
                    </a:lnTo>
                    <a:lnTo>
                      <a:pt x="158" y="995"/>
                    </a:lnTo>
                    <a:lnTo>
                      <a:pt x="149" y="991"/>
                    </a:lnTo>
                    <a:lnTo>
                      <a:pt x="141" y="988"/>
                    </a:lnTo>
                    <a:lnTo>
                      <a:pt x="132" y="985"/>
                    </a:lnTo>
                    <a:lnTo>
                      <a:pt x="122" y="982"/>
                    </a:lnTo>
                    <a:lnTo>
                      <a:pt x="112" y="979"/>
                    </a:lnTo>
                    <a:lnTo>
                      <a:pt x="102" y="971"/>
                    </a:lnTo>
                    <a:lnTo>
                      <a:pt x="91" y="964"/>
                    </a:lnTo>
                    <a:lnTo>
                      <a:pt x="81" y="957"/>
                    </a:lnTo>
                    <a:lnTo>
                      <a:pt x="70" y="949"/>
                    </a:lnTo>
                    <a:lnTo>
                      <a:pt x="60" y="942"/>
                    </a:lnTo>
                    <a:lnTo>
                      <a:pt x="50" y="933"/>
                    </a:lnTo>
                    <a:lnTo>
                      <a:pt x="39" y="922"/>
                    </a:lnTo>
                    <a:lnTo>
                      <a:pt x="29" y="910"/>
                    </a:lnTo>
                    <a:lnTo>
                      <a:pt x="15" y="885"/>
                    </a:lnTo>
                    <a:lnTo>
                      <a:pt x="5" y="857"/>
                    </a:lnTo>
                    <a:lnTo>
                      <a:pt x="0" y="824"/>
                    </a:lnTo>
                    <a:lnTo>
                      <a:pt x="2" y="795"/>
                    </a:lnTo>
                    <a:lnTo>
                      <a:pt x="17" y="767"/>
                    </a:lnTo>
                    <a:lnTo>
                      <a:pt x="34" y="740"/>
                    </a:lnTo>
                    <a:lnTo>
                      <a:pt x="51" y="715"/>
                    </a:lnTo>
                    <a:lnTo>
                      <a:pt x="68" y="691"/>
                    </a:lnTo>
                    <a:lnTo>
                      <a:pt x="87" y="666"/>
                    </a:lnTo>
                    <a:lnTo>
                      <a:pt x="105" y="641"/>
                    </a:lnTo>
                    <a:lnTo>
                      <a:pt x="124" y="616"/>
                    </a:lnTo>
                    <a:lnTo>
                      <a:pt x="141" y="589"/>
                    </a:lnTo>
                    <a:lnTo>
                      <a:pt x="144" y="580"/>
                    </a:lnTo>
                    <a:lnTo>
                      <a:pt x="174" y="543"/>
                    </a:lnTo>
                    <a:lnTo>
                      <a:pt x="204" y="505"/>
                    </a:lnTo>
                    <a:lnTo>
                      <a:pt x="234" y="469"/>
                    </a:lnTo>
                    <a:lnTo>
                      <a:pt x="263" y="431"/>
                    </a:lnTo>
                    <a:lnTo>
                      <a:pt x="293" y="393"/>
                    </a:lnTo>
                    <a:lnTo>
                      <a:pt x="322" y="355"/>
                    </a:lnTo>
                    <a:lnTo>
                      <a:pt x="352" y="317"/>
                    </a:lnTo>
                    <a:lnTo>
                      <a:pt x="382" y="279"/>
                    </a:lnTo>
                    <a:lnTo>
                      <a:pt x="413" y="242"/>
                    </a:lnTo>
                    <a:lnTo>
                      <a:pt x="444" y="205"/>
                    </a:lnTo>
                    <a:lnTo>
                      <a:pt x="476" y="168"/>
                    </a:lnTo>
                    <a:lnTo>
                      <a:pt x="508" y="133"/>
                    </a:lnTo>
                    <a:lnTo>
                      <a:pt x="542" y="98"/>
                    </a:lnTo>
                    <a:lnTo>
                      <a:pt x="578" y="64"/>
                    </a:lnTo>
                    <a:lnTo>
                      <a:pt x="613" y="32"/>
                    </a:lnTo>
                    <a:lnTo>
                      <a:pt x="650" y="0"/>
                    </a:lnTo>
                    <a:lnTo>
                      <a:pt x="667" y="2"/>
                    </a:lnTo>
                    <a:lnTo>
                      <a:pt x="684" y="6"/>
                    </a:lnTo>
                    <a:lnTo>
                      <a:pt x="700" y="10"/>
                    </a:lnTo>
                    <a:lnTo>
                      <a:pt x="715" y="15"/>
                    </a:lnTo>
                    <a:lnTo>
                      <a:pt x="729" y="19"/>
                    </a:lnTo>
                    <a:lnTo>
                      <a:pt x="744" y="25"/>
                    </a:lnTo>
                    <a:lnTo>
                      <a:pt x="756" y="32"/>
                    </a:lnTo>
                    <a:lnTo>
                      <a:pt x="770" y="40"/>
                    </a:lnTo>
                    <a:lnTo>
                      <a:pt x="783" y="47"/>
                    </a:lnTo>
                    <a:lnTo>
                      <a:pt x="795" y="56"/>
                    </a:lnTo>
                    <a:lnTo>
                      <a:pt x="808" y="65"/>
                    </a:lnTo>
                    <a:lnTo>
                      <a:pt x="820" y="75"/>
                    </a:lnTo>
                    <a:lnTo>
                      <a:pt x="831" y="85"/>
                    </a:lnTo>
                    <a:lnTo>
                      <a:pt x="843" y="95"/>
                    </a:lnTo>
                    <a:lnTo>
                      <a:pt x="854" y="107"/>
                    </a:lnTo>
                    <a:lnTo>
                      <a:pt x="866" y="118"/>
                    </a:lnTo>
                    <a:lnTo>
                      <a:pt x="870" y="125"/>
                    </a:lnTo>
                    <a:lnTo>
                      <a:pt x="874" y="131"/>
                    </a:lnTo>
                    <a:lnTo>
                      <a:pt x="880" y="137"/>
                    </a:lnTo>
                    <a:lnTo>
                      <a:pt x="888" y="144"/>
                    </a:lnTo>
                    <a:lnTo>
                      <a:pt x="890" y="155"/>
                    </a:lnTo>
                    <a:lnTo>
                      <a:pt x="893" y="166"/>
                    </a:lnTo>
                    <a:lnTo>
                      <a:pt x="897" y="177"/>
                    </a:lnTo>
                    <a:lnTo>
                      <a:pt x="898" y="190"/>
                    </a:lnTo>
                    <a:lnTo>
                      <a:pt x="860" y="242"/>
                    </a:lnTo>
                    <a:lnTo>
                      <a:pt x="823" y="292"/>
                    </a:lnTo>
                    <a:lnTo>
                      <a:pt x="785" y="343"/>
                    </a:lnTo>
                    <a:lnTo>
                      <a:pt x="747" y="394"/>
                    </a:lnTo>
                    <a:lnTo>
                      <a:pt x="708" y="443"/>
                    </a:lnTo>
                    <a:lnTo>
                      <a:pt x="670" y="493"/>
                    </a:lnTo>
                    <a:lnTo>
                      <a:pt x="631" y="542"/>
                    </a:lnTo>
                    <a:lnTo>
                      <a:pt x="591" y="592"/>
                    </a:lnTo>
                    <a:lnTo>
                      <a:pt x="552" y="640"/>
                    </a:lnTo>
                    <a:lnTo>
                      <a:pt x="512" y="689"/>
                    </a:lnTo>
                    <a:lnTo>
                      <a:pt x="472" y="738"/>
                    </a:lnTo>
                    <a:lnTo>
                      <a:pt x="431" y="786"/>
                    </a:lnTo>
                    <a:lnTo>
                      <a:pt x="390" y="835"/>
                    </a:lnTo>
                    <a:lnTo>
                      <a:pt x="348" y="883"/>
                    </a:lnTo>
                    <a:lnTo>
                      <a:pt x="307" y="933"/>
                    </a:lnTo>
                    <a:lnTo>
                      <a:pt x="264" y="981"/>
                    </a:lnTo>
                    <a:lnTo>
                      <a:pt x="258" y="982"/>
                    </a:lnTo>
                    <a:lnTo>
                      <a:pt x="254" y="985"/>
                    </a:lnTo>
                    <a:lnTo>
                      <a:pt x="249" y="988"/>
                    </a:lnTo>
                    <a:lnTo>
                      <a:pt x="243" y="990"/>
                    </a:lnTo>
                    <a:lnTo>
                      <a:pt x="239" y="994"/>
                    </a:lnTo>
                    <a:lnTo>
                      <a:pt x="233" y="997"/>
                    </a:lnTo>
                    <a:lnTo>
                      <a:pt x="226" y="1001"/>
                    </a:lnTo>
                    <a:lnTo>
                      <a:pt x="219" y="1003"/>
                    </a:lnTo>
                    <a:lnTo>
                      <a:pt x="216" y="1001"/>
                    </a:lnTo>
                    <a:lnTo>
                      <a:pt x="211" y="1000"/>
                    </a:lnTo>
                    <a:lnTo>
                      <a:pt x="208" y="1000"/>
                    </a:lnTo>
                    <a:lnTo>
                      <a:pt x="203" y="1001"/>
                    </a:lnTo>
                    <a:lnTo>
                      <a:pt x="197" y="1001"/>
                    </a:lnTo>
                    <a:lnTo>
                      <a:pt x="193" y="1002"/>
                    </a:lnTo>
                    <a:lnTo>
                      <a:pt x="187" y="1003"/>
                    </a:lnTo>
                    <a:lnTo>
                      <a:pt x="182" y="1003"/>
                    </a:lnTo>
                    <a:close/>
                  </a:path>
                </a:pathLst>
              </a:custGeom>
              <a:solidFill>
                <a:srgbClr val="00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79" name="Freeform 18"/>
              <p:cNvSpPr>
                <a:spLocks/>
              </p:cNvSpPr>
              <p:nvPr>
                <p:custDataLst>
                  <p:tags r:id="rId179"/>
                </p:custDataLst>
              </p:nvPr>
            </p:nvSpPr>
            <p:spPr bwMode="auto">
              <a:xfrm>
                <a:off x="3181" y="3698"/>
                <a:ext cx="94" cy="83"/>
              </a:xfrm>
              <a:custGeom>
                <a:avLst/>
                <a:gdLst>
                  <a:gd name="T0" fmla="*/ 180 w 189"/>
                  <a:gd name="T1" fmla="*/ 167 h 167"/>
                  <a:gd name="T2" fmla="*/ 169 w 189"/>
                  <a:gd name="T3" fmla="*/ 144 h 167"/>
                  <a:gd name="T4" fmla="*/ 155 w 189"/>
                  <a:gd name="T5" fmla="*/ 122 h 167"/>
                  <a:gd name="T6" fmla="*/ 139 w 189"/>
                  <a:gd name="T7" fmla="*/ 101 h 167"/>
                  <a:gd name="T8" fmla="*/ 120 w 189"/>
                  <a:gd name="T9" fmla="*/ 82 h 167"/>
                  <a:gd name="T10" fmla="*/ 101 w 189"/>
                  <a:gd name="T11" fmla="*/ 65 h 167"/>
                  <a:gd name="T12" fmla="*/ 79 w 189"/>
                  <a:gd name="T13" fmla="*/ 48 h 167"/>
                  <a:gd name="T14" fmla="*/ 56 w 189"/>
                  <a:gd name="T15" fmla="*/ 33 h 167"/>
                  <a:gd name="T16" fmla="*/ 32 w 189"/>
                  <a:gd name="T17" fmla="*/ 21 h 167"/>
                  <a:gd name="T18" fmla="*/ 26 w 189"/>
                  <a:gd name="T19" fmla="*/ 21 h 167"/>
                  <a:gd name="T20" fmla="*/ 20 w 189"/>
                  <a:gd name="T21" fmla="*/ 20 h 167"/>
                  <a:gd name="T22" fmla="*/ 13 w 189"/>
                  <a:gd name="T23" fmla="*/ 17 h 167"/>
                  <a:gd name="T24" fmla="*/ 4 w 189"/>
                  <a:gd name="T25" fmla="*/ 15 h 167"/>
                  <a:gd name="T26" fmla="*/ 0 w 189"/>
                  <a:gd name="T27" fmla="*/ 9 h 167"/>
                  <a:gd name="T28" fmla="*/ 2 w 189"/>
                  <a:gd name="T29" fmla="*/ 1 h 167"/>
                  <a:gd name="T30" fmla="*/ 9 w 189"/>
                  <a:gd name="T31" fmla="*/ 0 h 167"/>
                  <a:gd name="T32" fmla="*/ 14 w 189"/>
                  <a:gd name="T33" fmla="*/ 0 h 167"/>
                  <a:gd name="T34" fmla="*/ 21 w 189"/>
                  <a:gd name="T35" fmla="*/ 0 h 167"/>
                  <a:gd name="T36" fmla="*/ 27 w 189"/>
                  <a:gd name="T37" fmla="*/ 1 h 167"/>
                  <a:gd name="T38" fmla="*/ 34 w 189"/>
                  <a:gd name="T39" fmla="*/ 2 h 167"/>
                  <a:gd name="T40" fmla="*/ 41 w 189"/>
                  <a:gd name="T41" fmla="*/ 5 h 167"/>
                  <a:gd name="T42" fmla="*/ 48 w 189"/>
                  <a:gd name="T43" fmla="*/ 7 h 167"/>
                  <a:gd name="T44" fmla="*/ 56 w 189"/>
                  <a:gd name="T45" fmla="*/ 9 h 167"/>
                  <a:gd name="T46" fmla="*/ 60 w 189"/>
                  <a:gd name="T47" fmla="*/ 12 h 167"/>
                  <a:gd name="T48" fmla="*/ 65 w 189"/>
                  <a:gd name="T49" fmla="*/ 15 h 167"/>
                  <a:gd name="T50" fmla="*/ 70 w 189"/>
                  <a:gd name="T51" fmla="*/ 18 h 167"/>
                  <a:gd name="T52" fmla="*/ 74 w 189"/>
                  <a:gd name="T53" fmla="*/ 22 h 167"/>
                  <a:gd name="T54" fmla="*/ 79 w 189"/>
                  <a:gd name="T55" fmla="*/ 25 h 167"/>
                  <a:gd name="T56" fmla="*/ 83 w 189"/>
                  <a:gd name="T57" fmla="*/ 30 h 167"/>
                  <a:gd name="T58" fmla="*/ 89 w 189"/>
                  <a:gd name="T59" fmla="*/ 35 h 167"/>
                  <a:gd name="T60" fmla="*/ 94 w 189"/>
                  <a:gd name="T61" fmla="*/ 39 h 167"/>
                  <a:gd name="T62" fmla="*/ 103 w 189"/>
                  <a:gd name="T63" fmla="*/ 40 h 167"/>
                  <a:gd name="T64" fmla="*/ 117 w 189"/>
                  <a:gd name="T65" fmla="*/ 51 h 167"/>
                  <a:gd name="T66" fmla="*/ 131 w 189"/>
                  <a:gd name="T67" fmla="*/ 63 h 167"/>
                  <a:gd name="T68" fmla="*/ 142 w 189"/>
                  <a:gd name="T69" fmla="*/ 76 h 167"/>
                  <a:gd name="T70" fmla="*/ 154 w 189"/>
                  <a:gd name="T71" fmla="*/ 90 h 167"/>
                  <a:gd name="T72" fmla="*/ 164 w 189"/>
                  <a:gd name="T73" fmla="*/ 104 h 167"/>
                  <a:gd name="T74" fmla="*/ 174 w 189"/>
                  <a:gd name="T75" fmla="*/ 119 h 167"/>
                  <a:gd name="T76" fmla="*/ 183 w 189"/>
                  <a:gd name="T77" fmla="*/ 135 h 167"/>
                  <a:gd name="T78" fmla="*/ 189 w 189"/>
                  <a:gd name="T79" fmla="*/ 151 h 167"/>
                  <a:gd name="T80" fmla="*/ 180 w 189"/>
                  <a:gd name="T81"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167">
                    <a:moveTo>
                      <a:pt x="180" y="167"/>
                    </a:moveTo>
                    <a:lnTo>
                      <a:pt x="169" y="144"/>
                    </a:lnTo>
                    <a:lnTo>
                      <a:pt x="155" y="122"/>
                    </a:lnTo>
                    <a:lnTo>
                      <a:pt x="139" y="101"/>
                    </a:lnTo>
                    <a:lnTo>
                      <a:pt x="120" y="82"/>
                    </a:lnTo>
                    <a:lnTo>
                      <a:pt x="101" y="65"/>
                    </a:lnTo>
                    <a:lnTo>
                      <a:pt x="79" y="48"/>
                    </a:lnTo>
                    <a:lnTo>
                      <a:pt x="56" y="33"/>
                    </a:lnTo>
                    <a:lnTo>
                      <a:pt x="32" y="21"/>
                    </a:lnTo>
                    <a:lnTo>
                      <a:pt x="26" y="21"/>
                    </a:lnTo>
                    <a:lnTo>
                      <a:pt x="20" y="20"/>
                    </a:lnTo>
                    <a:lnTo>
                      <a:pt x="13" y="17"/>
                    </a:lnTo>
                    <a:lnTo>
                      <a:pt x="4" y="15"/>
                    </a:lnTo>
                    <a:lnTo>
                      <a:pt x="0" y="9"/>
                    </a:lnTo>
                    <a:lnTo>
                      <a:pt x="2" y="1"/>
                    </a:lnTo>
                    <a:lnTo>
                      <a:pt x="9" y="0"/>
                    </a:lnTo>
                    <a:lnTo>
                      <a:pt x="14" y="0"/>
                    </a:lnTo>
                    <a:lnTo>
                      <a:pt x="21" y="0"/>
                    </a:lnTo>
                    <a:lnTo>
                      <a:pt x="27" y="1"/>
                    </a:lnTo>
                    <a:lnTo>
                      <a:pt x="34" y="2"/>
                    </a:lnTo>
                    <a:lnTo>
                      <a:pt x="41" y="5"/>
                    </a:lnTo>
                    <a:lnTo>
                      <a:pt x="48" y="7"/>
                    </a:lnTo>
                    <a:lnTo>
                      <a:pt x="56" y="9"/>
                    </a:lnTo>
                    <a:lnTo>
                      <a:pt x="60" y="12"/>
                    </a:lnTo>
                    <a:lnTo>
                      <a:pt x="65" y="15"/>
                    </a:lnTo>
                    <a:lnTo>
                      <a:pt x="70" y="18"/>
                    </a:lnTo>
                    <a:lnTo>
                      <a:pt x="74" y="22"/>
                    </a:lnTo>
                    <a:lnTo>
                      <a:pt x="79" y="25"/>
                    </a:lnTo>
                    <a:lnTo>
                      <a:pt x="83" y="30"/>
                    </a:lnTo>
                    <a:lnTo>
                      <a:pt x="89" y="35"/>
                    </a:lnTo>
                    <a:lnTo>
                      <a:pt x="94" y="39"/>
                    </a:lnTo>
                    <a:lnTo>
                      <a:pt x="103" y="40"/>
                    </a:lnTo>
                    <a:lnTo>
                      <a:pt x="117" y="51"/>
                    </a:lnTo>
                    <a:lnTo>
                      <a:pt x="131" y="63"/>
                    </a:lnTo>
                    <a:lnTo>
                      <a:pt x="142" y="76"/>
                    </a:lnTo>
                    <a:lnTo>
                      <a:pt x="154" y="90"/>
                    </a:lnTo>
                    <a:lnTo>
                      <a:pt x="164" y="104"/>
                    </a:lnTo>
                    <a:lnTo>
                      <a:pt x="174" y="119"/>
                    </a:lnTo>
                    <a:lnTo>
                      <a:pt x="183" y="135"/>
                    </a:lnTo>
                    <a:lnTo>
                      <a:pt x="189" y="151"/>
                    </a:lnTo>
                    <a:lnTo>
                      <a:pt x="180" y="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0" name="Freeform 24"/>
              <p:cNvSpPr>
                <a:spLocks/>
              </p:cNvSpPr>
              <p:nvPr>
                <p:custDataLst>
                  <p:tags r:id="rId180"/>
                </p:custDataLst>
              </p:nvPr>
            </p:nvSpPr>
            <p:spPr bwMode="auto">
              <a:xfrm>
                <a:off x="3519" y="3025"/>
                <a:ext cx="292" cy="326"/>
              </a:xfrm>
              <a:custGeom>
                <a:avLst/>
                <a:gdLst>
                  <a:gd name="T0" fmla="*/ 147 w 584"/>
                  <a:gd name="T1" fmla="*/ 626 h 652"/>
                  <a:gd name="T2" fmla="*/ 106 w 584"/>
                  <a:gd name="T3" fmla="*/ 593 h 652"/>
                  <a:gd name="T4" fmla="*/ 59 w 584"/>
                  <a:gd name="T5" fmla="*/ 560 h 652"/>
                  <a:gd name="T6" fmla="*/ 38 w 584"/>
                  <a:gd name="T7" fmla="*/ 550 h 652"/>
                  <a:gd name="T8" fmla="*/ 16 w 584"/>
                  <a:gd name="T9" fmla="*/ 540 h 652"/>
                  <a:gd name="T10" fmla="*/ 18 w 584"/>
                  <a:gd name="T11" fmla="*/ 505 h 652"/>
                  <a:gd name="T12" fmla="*/ 78 w 584"/>
                  <a:gd name="T13" fmla="*/ 432 h 652"/>
                  <a:gd name="T14" fmla="*/ 141 w 584"/>
                  <a:gd name="T15" fmla="*/ 358 h 652"/>
                  <a:gd name="T16" fmla="*/ 204 w 584"/>
                  <a:gd name="T17" fmla="*/ 284 h 652"/>
                  <a:gd name="T18" fmla="*/ 270 w 584"/>
                  <a:gd name="T19" fmla="*/ 209 h 652"/>
                  <a:gd name="T20" fmla="*/ 335 w 584"/>
                  <a:gd name="T21" fmla="*/ 133 h 652"/>
                  <a:gd name="T22" fmla="*/ 361 w 584"/>
                  <a:gd name="T23" fmla="*/ 114 h 652"/>
                  <a:gd name="T24" fmla="*/ 385 w 584"/>
                  <a:gd name="T25" fmla="*/ 92 h 652"/>
                  <a:gd name="T26" fmla="*/ 419 w 584"/>
                  <a:gd name="T27" fmla="*/ 71 h 652"/>
                  <a:gd name="T28" fmla="*/ 470 w 584"/>
                  <a:gd name="T29" fmla="*/ 44 h 652"/>
                  <a:gd name="T30" fmla="*/ 525 w 584"/>
                  <a:gd name="T31" fmla="*/ 21 h 652"/>
                  <a:gd name="T32" fmla="*/ 555 w 584"/>
                  <a:gd name="T33" fmla="*/ 15 h 652"/>
                  <a:gd name="T34" fmla="*/ 568 w 584"/>
                  <a:gd name="T35" fmla="*/ 8 h 652"/>
                  <a:gd name="T36" fmla="*/ 582 w 584"/>
                  <a:gd name="T37" fmla="*/ 0 h 652"/>
                  <a:gd name="T38" fmla="*/ 576 w 584"/>
                  <a:gd name="T39" fmla="*/ 69 h 652"/>
                  <a:gd name="T40" fmla="*/ 555 w 584"/>
                  <a:gd name="T41" fmla="*/ 160 h 652"/>
                  <a:gd name="T42" fmla="*/ 508 w 584"/>
                  <a:gd name="T43" fmla="*/ 236 h 652"/>
                  <a:gd name="T44" fmla="*/ 478 w 584"/>
                  <a:gd name="T45" fmla="*/ 244 h 652"/>
                  <a:gd name="T46" fmla="*/ 448 w 584"/>
                  <a:gd name="T47" fmla="*/ 249 h 652"/>
                  <a:gd name="T48" fmla="*/ 424 w 584"/>
                  <a:gd name="T49" fmla="*/ 250 h 652"/>
                  <a:gd name="T50" fmla="*/ 441 w 584"/>
                  <a:gd name="T51" fmla="*/ 223 h 652"/>
                  <a:gd name="T52" fmla="*/ 461 w 584"/>
                  <a:gd name="T53" fmla="*/ 199 h 652"/>
                  <a:gd name="T54" fmla="*/ 483 w 584"/>
                  <a:gd name="T55" fmla="*/ 171 h 652"/>
                  <a:gd name="T56" fmla="*/ 505 w 584"/>
                  <a:gd name="T57" fmla="*/ 140 h 652"/>
                  <a:gd name="T58" fmla="*/ 494 w 584"/>
                  <a:gd name="T59" fmla="*/ 124 h 652"/>
                  <a:gd name="T60" fmla="*/ 479 w 584"/>
                  <a:gd name="T61" fmla="*/ 109 h 652"/>
                  <a:gd name="T62" fmla="*/ 447 w 584"/>
                  <a:gd name="T63" fmla="*/ 105 h 652"/>
                  <a:gd name="T64" fmla="*/ 377 w 584"/>
                  <a:gd name="T65" fmla="*/ 176 h 652"/>
                  <a:gd name="T66" fmla="*/ 310 w 584"/>
                  <a:gd name="T67" fmla="*/ 250 h 652"/>
                  <a:gd name="T68" fmla="*/ 247 w 584"/>
                  <a:gd name="T69" fmla="*/ 326 h 652"/>
                  <a:gd name="T70" fmla="*/ 185 w 584"/>
                  <a:gd name="T71" fmla="*/ 403 h 652"/>
                  <a:gd name="T72" fmla="*/ 124 w 584"/>
                  <a:gd name="T73" fmla="*/ 482 h 652"/>
                  <a:gd name="T74" fmla="*/ 111 w 584"/>
                  <a:gd name="T75" fmla="*/ 523 h 652"/>
                  <a:gd name="T76" fmla="*/ 130 w 584"/>
                  <a:gd name="T77" fmla="*/ 539 h 652"/>
                  <a:gd name="T78" fmla="*/ 151 w 584"/>
                  <a:gd name="T79" fmla="*/ 556 h 652"/>
                  <a:gd name="T80" fmla="*/ 191 w 584"/>
                  <a:gd name="T81" fmla="*/ 535 h 652"/>
                  <a:gd name="T82" fmla="*/ 237 w 584"/>
                  <a:gd name="T83" fmla="*/ 484 h 652"/>
                  <a:gd name="T84" fmla="*/ 281 w 584"/>
                  <a:gd name="T85" fmla="*/ 429 h 652"/>
                  <a:gd name="T86" fmla="*/ 317 w 584"/>
                  <a:gd name="T87" fmla="*/ 402 h 652"/>
                  <a:gd name="T88" fmla="*/ 354 w 584"/>
                  <a:gd name="T89" fmla="*/ 388 h 652"/>
                  <a:gd name="T90" fmla="*/ 393 w 584"/>
                  <a:gd name="T91" fmla="*/ 375 h 652"/>
                  <a:gd name="T92" fmla="*/ 368 w 584"/>
                  <a:gd name="T93" fmla="*/ 410 h 652"/>
                  <a:gd name="T94" fmla="*/ 327 w 584"/>
                  <a:gd name="T95" fmla="*/ 462 h 652"/>
                  <a:gd name="T96" fmla="*/ 285 w 584"/>
                  <a:gd name="T97" fmla="*/ 516 h 652"/>
                  <a:gd name="T98" fmla="*/ 242 w 584"/>
                  <a:gd name="T99" fmla="*/ 569 h 652"/>
                  <a:gd name="T100" fmla="*/ 199 w 584"/>
                  <a:gd name="T101" fmla="*/ 62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4" h="652">
                    <a:moveTo>
                      <a:pt x="169" y="652"/>
                    </a:moveTo>
                    <a:lnTo>
                      <a:pt x="159" y="638"/>
                    </a:lnTo>
                    <a:lnTo>
                      <a:pt x="147" y="626"/>
                    </a:lnTo>
                    <a:lnTo>
                      <a:pt x="135" y="615"/>
                    </a:lnTo>
                    <a:lnTo>
                      <a:pt x="121" y="603"/>
                    </a:lnTo>
                    <a:lnTo>
                      <a:pt x="106" y="593"/>
                    </a:lnTo>
                    <a:lnTo>
                      <a:pt x="90" y="583"/>
                    </a:lnTo>
                    <a:lnTo>
                      <a:pt x="75" y="571"/>
                    </a:lnTo>
                    <a:lnTo>
                      <a:pt x="59" y="560"/>
                    </a:lnTo>
                    <a:lnTo>
                      <a:pt x="52" y="556"/>
                    </a:lnTo>
                    <a:lnTo>
                      <a:pt x="45" y="554"/>
                    </a:lnTo>
                    <a:lnTo>
                      <a:pt x="38" y="550"/>
                    </a:lnTo>
                    <a:lnTo>
                      <a:pt x="31" y="547"/>
                    </a:lnTo>
                    <a:lnTo>
                      <a:pt x="23" y="545"/>
                    </a:lnTo>
                    <a:lnTo>
                      <a:pt x="16" y="540"/>
                    </a:lnTo>
                    <a:lnTo>
                      <a:pt x="8" y="535"/>
                    </a:lnTo>
                    <a:lnTo>
                      <a:pt x="0" y="531"/>
                    </a:lnTo>
                    <a:lnTo>
                      <a:pt x="18" y="505"/>
                    </a:lnTo>
                    <a:lnTo>
                      <a:pt x="38" y="481"/>
                    </a:lnTo>
                    <a:lnTo>
                      <a:pt x="59" y="456"/>
                    </a:lnTo>
                    <a:lnTo>
                      <a:pt x="78" y="432"/>
                    </a:lnTo>
                    <a:lnTo>
                      <a:pt x="99" y="406"/>
                    </a:lnTo>
                    <a:lnTo>
                      <a:pt x="120" y="382"/>
                    </a:lnTo>
                    <a:lnTo>
                      <a:pt x="141" y="358"/>
                    </a:lnTo>
                    <a:lnTo>
                      <a:pt x="161" y="334"/>
                    </a:lnTo>
                    <a:lnTo>
                      <a:pt x="183" y="308"/>
                    </a:lnTo>
                    <a:lnTo>
                      <a:pt x="204" y="284"/>
                    </a:lnTo>
                    <a:lnTo>
                      <a:pt x="226" y="260"/>
                    </a:lnTo>
                    <a:lnTo>
                      <a:pt x="248" y="235"/>
                    </a:lnTo>
                    <a:lnTo>
                      <a:pt x="270" y="209"/>
                    </a:lnTo>
                    <a:lnTo>
                      <a:pt x="292" y="184"/>
                    </a:lnTo>
                    <a:lnTo>
                      <a:pt x="313" y="159"/>
                    </a:lnTo>
                    <a:lnTo>
                      <a:pt x="335" y="133"/>
                    </a:lnTo>
                    <a:lnTo>
                      <a:pt x="343" y="128"/>
                    </a:lnTo>
                    <a:lnTo>
                      <a:pt x="353" y="121"/>
                    </a:lnTo>
                    <a:lnTo>
                      <a:pt x="361" y="114"/>
                    </a:lnTo>
                    <a:lnTo>
                      <a:pt x="369" y="106"/>
                    </a:lnTo>
                    <a:lnTo>
                      <a:pt x="377" y="99"/>
                    </a:lnTo>
                    <a:lnTo>
                      <a:pt x="385" y="92"/>
                    </a:lnTo>
                    <a:lnTo>
                      <a:pt x="394" y="85"/>
                    </a:lnTo>
                    <a:lnTo>
                      <a:pt x="403" y="79"/>
                    </a:lnTo>
                    <a:lnTo>
                      <a:pt x="419" y="71"/>
                    </a:lnTo>
                    <a:lnTo>
                      <a:pt x="436" y="62"/>
                    </a:lnTo>
                    <a:lnTo>
                      <a:pt x="453" y="53"/>
                    </a:lnTo>
                    <a:lnTo>
                      <a:pt x="470" y="44"/>
                    </a:lnTo>
                    <a:lnTo>
                      <a:pt x="487" y="36"/>
                    </a:lnTo>
                    <a:lnTo>
                      <a:pt x="506" y="27"/>
                    </a:lnTo>
                    <a:lnTo>
                      <a:pt x="525" y="21"/>
                    </a:lnTo>
                    <a:lnTo>
                      <a:pt x="545" y="16"/>
                    </a:lnTo>
                    <a:lnTo>
                      <a:pt x="551" y="16"/>
                    </a:lnTo>
                    <a:lnTo>
                      <a:pt x="555" y="15"/>
                    </a:lnTo>
                    <a:lnTo>
                      <a:pt x="560" y="12"/>
                    </a:lnTo>
                    <a:lnTo>
                      <a:pt x="564" y="10"/>
                    </a:lnTo>
                    <a:lnTo>
                      <a:pt x="568" y="8"/>
                    </a:lnTo>
                    <a:lnTo>
                      <a:pt x="572" y="6"/>
                    </a:lnTo>
                    <a:lnTo>
                      <a:pt x="576" y="2"/>
                    </a:lnTo>
                    <a:lnTo>
                      <a:pt x="582" y="0"/>
                    </a:lnTo>
                    <a:lnTo>
                      <a:pt x="584" y="7"/>
                    </a:lnTo>
                    <a:lnTo>
                      <a:pt x="581" y="38"/>
                    </a:lnTo>
                    <a:lnTo>
                      <a:pt x="576" y="69"/>
                    </a:lnTo>
                    <a:lnTo>
                      <a:pt x="572" y="100"/>
                    </a:lnTo>
                    <a:lnTo>
                      <a:pt x="565" y="130"/>
                    </a:lnTo>
                    <a:lnTo>
                      <a:pt x="555" y="160"/>
                    </a:lnTo>
                    <a:lnTo>
                      <a:pt x="544" y="188"/>
                    </a:lnTo>
                    <a:lnTo>
                      <a:pt x="528" y="213"/>
                    </a:lnTo>
                    <a:lnTo>
                      <a:pt x="508" y="236"/>
                    </a:lnTo>
                    <a:lnTo>
                      <a:pt x="498" y="239"/>
                    </a:lnTo>
                    <a:lnTo>
                      <a:pt x="489" y="242"/>
                    </a:lnTo>
                    <a:lnTo>
                      <a:pt x="478" y="244"/>
                    </a:lnTo>
                    <a:lnTo>
                      <a:pt x="469" y="245"/>
                    </a:lnTo>
                    <a:lnTo>
                      <a:pt x="459" y="246"/>
                    </a:lnTo>
                    <a:lnTo>
                      <a:pt x="448" y="249"/>
                    </a:lnTo>
                    <a:lnTo>
                      <a:pt x="438" y="252"/>
                    </a:lnTo>
                    <a:lnTo>
                      <a:pt x="426" y="257"/>
                    </a:lnTo>
                    <a:lnTo>
                      <a:pt x="424" y="250"/>
                    </a:lnTo>
                    <a:lnTo>
                      <a:pt x="432" y="242"/>
                    </a:lnTo>
                    <a:lnTo>
                      <a:pt x="437" y="232"/>
                    </a:lnTo>
                    <a:lnTo>
                      <a:pt x="441" y="223"/>
                    </a:lnTo>
                    <a:lnTo>
                      <a:pt x="452" y="219"/>
                    </a:lnTo>
                    <a:lnTo>
                      <a:pt x="456" y="208"/>
                    </a:lnTo>
                    <a:lnTo>
                      <a:pt x="461" y="199"/>
                    </a:lnTo>
                    <a:lnTo>
                      <a:pt x="468" y="190"/>
                    </a:lnTo>
                    <a:lnTo>
                      <a:pt x="475" y="181"/>
                    </a:lnTo>
                    <a:lnTo>
                      <a:pt x="483" y="171"/>
                    </a:lnTo>
                    <a:lnTo>
                      <a:pt x="490" y="161"/>
                    </a:lnTo>
                    <a:lnTo>
                      <a:pt x="498" y="151"/>
                    </a:lnTo>
                    <a:lnTo>
                      <a:pt x="505" y="140"/>
                    </a:lnTo>
                    <a:lnTo>
                      <a:pt x="502" y="135"/>
                    </a:lnTo>
                    <a:lnTo>
                      <a:pt x="499" y="130"/>
                    </a:lnTo>
                    <a:lnTo>
                      <a:pt x="494" y="124"/>
                    </a:lnTo>
                    <a:lnTo>
                      <a:pt x="490" y="118"/>
                    </a:lnTo>
                    <a:lnTo>
                      <a:pt x="485" y="114"/>
                    </a:lnTo>
                    <a:lnTo>
                      <a:pt x="479" y="109"/>
                    </a:lnTo>
                    <a:lnTo>
                      <a:pt x="474" y="105"/>
                    </a:lnTo>
                    <a:lnTo>
                      <a:pt x="467" y="101"/>
                    </a:lnTo>
                    <a:lnTo>
                      <a:pt x="447" y="105"/>
                    </a:lnTo>
                    <a:lnTo>
                      <a:pt x="423" y="128"/>
                    </a:lnTo>
                    <a:lnTo>
                      <a:pt x="400" y="152"/>
                    </a:lnTo>
                    <a:lnTo>
                      <a:pt x="377" y="176"/>
                    </a:lnTo>
                    <a:lnTo>
                      <a:pt x="354" y="200"/>
                    </a:lnTo>
                    <a:lnTo>
                      <a:pt x="332" y="224"/>
                    </a:lnTo>
                    <a:lnTo>
                      <a:pt x="310" y="250"/>
                    </a:lnTo>
                    <a:lnTo>
                      <a:pt x="289" y="274"/>
                    </a:lnTo>
                    <a:lnTo>
                      <a:pt x="267" y="299"/>
                    </a:lnTo>
                    <a:lnTo>
                      <a:pt x="247" y="326"/>
                    </a:lnTo>
                    <a:lnTo>
                      <a:pt x="226" y="351"/>
                    </a:lnTo>
                    <a:lnTo>
                      <a:pt x="205" y="378"/>
                    </a:lnTo>
                    <a:lnTo>
                      <a:pt x="185" y="403"/>
                    </a:lnTo>
                    <a:lnTo>
                      <a:pt x="165" y="429"/>
                    </a:lnTo>
                    <a:lnTo>
                      <a:pt x="144" y="456"/>
                    </a:lnTo>
                    <a:lnTo>
                      <a:pt x="124" y="482"/>
                    </a:lnTo>
                    <a:lnTo>
                      <a:pt x="104" y="509"/>
                    </a:lnTo>
                    <a:lnTo>
                      <a:pt x="104" y="518"/>
                    </a:lnTo>
                    <a:lnTo>
                      <a:pt x="111" y="523"/>
                    </a:lnTo>
                    <a:lnTo>
                      <a:pt x="117" y="528"/>
                    </a:lnTo>
                    <a:lnTo>
                      <a:pt x="124" y="533"/>
                    </a:lnTo>
                    <a:lnTo>
                      <a:pt x="130" y="539"/>
                    </a:lnTo>
                    <a:lnTo>
                      <a:pt x="137" y="545"/>
                    </a:lnTo>
                    <a:lnTo>
                      <a:pt x="144" y="550"/>
                    </a:lnTo>
                    <a:lnTo>
                      <a:pt x="151" y="556"/>
                    </a:lnTo>
                    <a:lnTo>
                      <a:pt x="159" y="562"/>
                    </a:lnTo>
                    <a:lnTo>
                      <a:pt x="177" y="553"/>
                    </a:lnTo>
                    <a:lnTo>
                      <a:pt x="191" y="535"/>
                    </a:lnTo>
                    <a:lnTo>
                      <a:pt x="206" y="519"/>
                    </a:lnTo>
                    <a:lnTo>
                      <a:pt x="221" y="501"/>
                    </a:lnTo>
                    <a:lnTo>
                      <a:pt x="237" y="484"/>
                    </a:lnTo>
                    <a:lnTo>
                      <a:pt x="252" y="465"/>
                    </a:lnTo>
                    <a:lnTo>
                      <a:pt x="267" y="448"/>
                    </a:lnTo>
                    <a:lnTo>
                      <a:pt x="281" y="429"/>
                    </a:lnTo>
                    <a:lnTo>
                      <a:pt x="294" y="412"/>
                    </a:lnTo>
                    <a:lnTo>
                      <a:pt x="305" y="408"/>
                    </a:lnTo>
                    <a:lnTo>
                      <a:pt x="317" y="402"/>
                    </a:lnTo>
                    <a:lnTo>
                      <a:pt x="328" y="397"/>
                    </a:lnTo>
                    <a:lnTo>
                      <a:pt x="341" y="393"/>
                    </a:lnTo>
                    <a:lnTo>
                      <a:pt x="354" y="388"/>
                    </a:lnTo>
                    <a:lnTo>
                      <a:pt x="366" y="383"/>
                    </a:lnTo>
                    <a:lnTo>
                      <a:pt x="380" y="379"/>
                    </a:lnTo>
                    <a:lnTo>
                      <a:pt x="393" y="375"/>
                    </a:lnTo>
                    <a:lnTo>
                      <a:pt x="395" y="378"/>
                    </a:lnTo>
                    <a:lnTo>
                      <a:pt x="381" y="394"/>
                    </a:lnTo>
                    <a:lnTo>
                      <a:pt x="368" y="410"/>
                    </a:lnTo>
                    <a:lnTo>
                      <a:pt x="354" y="427"/>
                    </a:lnTo>
                    <a:lnTo>
                      <a:pt x="341" y="444"/>
                    </a:lnTo>
                    <a:lnTo>
                      <a:pt x="327" y="462"/>
                    </a:lnTo>
                    <a:lnTo>
                      <a:pt x="312" y="479"/>
                    </a:lnTo>
                    <a:lnTo>
                      <a:pt x="298" y="497"/>
                    </a:lnTo>
                    <a:lnTo>
                      <a:pt x="285" y="516"/>
                    </a:lnTo>
                    <a:lnTo>
                      <a:pt x="271" y="533"/>
                    </a:lnTo>
                    <a:lnTo>
                      <a:pt x="257" y="551"/>
                    </a:lnTo>
                    <a:lnTo>
                      <a:pt x="242" y="569"/>
                    </a:lnTo>
                    <a:lnTo>
                      <a:pt x="228" y="586"/>
                    </a:lnTo>
                    <a:lnTo>
                      <a:pt x="213" y="603"/>
                    </a:lnTo>
                    <a:lnTo>
                      <a:pt x="199" y="621"/>
                    </a:lnTo>
                    <a:lnTo>
                      <a:pt x="184" y="637"/>
                    </a:lnTo>
                    <a:lnTo>
                      <a:pt x="169" y="65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1" name="Freeform 25"/>
              <p:cNvSpPr>
                <a:spLocks/>
              </p:cNvSpPr>
              <p:nvPr>
                <p:custDataLst>
                  <p:tags r:id="rId181"/>
                </p:custDataLst>
              </p:nvPr>
            </p:nvSpPr>
            <p:spPr bwMode="auto">
              <a:xfrm>
                <a:off x="3646" y="3152"/>
                <a:ext cx="276" cy="185"/>
              </a:xfrm>
              <a:custGeom>
                <a:avLst/>
                <a:gdLst>
                  <a:gd name="T0" fmla="*/ 400 w 552"/>
                  <a:gd name="T1" fmla="*/ 370 h 371"/>
                  <a:gd name="T2" fmla="*/ 388 w 552"/>
                  <a:gd name="T3" fmla="*/ 366 h 371"/>
                  <a:gd name="T4" fmla="*/ 377 w 552"/>
                  <a:gd name="T5" fmla="*/ 364 h 371"/>
                  <a:gd name="T6" fmla="*/ 365 w 552"/>
                  <a:gd name="T7" fmla="*/ 358 h 371"/>
                  <a:gd name="T8" fmla="*/ 365 w 552"/>
                  <a:gd name="T9" fmla="*/ 353 h 371"/>
                  <a:gd name="T10" fmla="*/ 373 w 552"/>
                  <a:gd name="T11" fmla="*/ 351 h 371"/>
                  <a:gd name="T12" fmla="*/ 383 w 552"/>
                  <a:gd name="T13" fmla="*/ 353 h 371"/>
                  <a:gd name="T14" fmla="*/ 394 w 552"/>
                  <a:gd name="T15" fmla="*/ 353 h 371"/>
                  <a:gd name="T16" fmla="*/ 406 w 552"/>
                  <a:gd name="T17" fmla="*/ 346 h 371"/>
                  <a:gd name="T18" fmla="*/ 421 w 552"/>
                  <a:gd name="T19" fmla="*/ 336 h 371"/>
                  <a:gd name="T20" fmla="*/ 438 w 552"/>
                  <a:gd name="T21" fmla="*/ 325 h 371"/>
                  <a:gd name="T22" fmla="*/ 453 w 552"/>
                  <a:gd name="T23" fmla="*/ 311 h 371"/>
                  <a:gd name="T24" fmla="*/ 469 w 552"/>
                  <a:gd name="T25" fmla="*/ 288 h 371"/>
                  <a:gd name="T26" fmla="*/ 480 w 552"/>
                  <a:gd name="T27" fmla="*/ 255 h 371"/>
                  <a:gd name="T28" fmla="*/ 486 w 552"/>
                  <a:gd name="T29" fmla="*/ 218 h 371"/>
                  <a:gd name="T30" fmla="*/ 481 w 552"/>
                  <a:gd name="T31" fmla="*/ 180 h 371"/>
                  <a:gd name="T32" fmla="*/ 474 w 552"/>
                  <a:gd name="T33" fmla="*/ 152 h 371"/>
                  <a:gd name="T34" fmla="*/ 462 w 552"/>
                  <a:gd name="T35" fmla="*/ 128 h 371"/>
                  <a:gd name="T36" fmla="*/ 443 w 552"/>
                  <a:gd name="T37" fmla="*/ 107 h 371"/>
                  <a:gd name="T38" fmla="*/ 420 w 552"/>
                  <a:gd name="T39" fmla="*/ 91 h 371"/>
                  <a:gd name="T40" fmla="*/ 395 w 552"/>
                  <a:gd name="T41" fmla="*/ 77 h 371"/>
                  <a:gd name="T42" fmla="*/ 350 w 552"/>
                  <a:gd name="T43" fmla="*/ 75 h 371"/>
                  <a:gd name="T44" fmla="*/ 304 w 552"/>
                  <a:gd name="T45" fmla="*/ 76 h 371"/>
                  <a:gd name="T46" fmla="*/ 258 w 552"/>
                  <a:gd name="T47" fmla="*/ 79 h 371"/>
                  <a:gd name="T48" fmla="*/ 212 w 552"/>
                  <a:gd name="T49" fmla="*/ 84 h 371"/>
                  <a:gd name="T50" fmla="*/ 166 w 552"/>
                  <a:gd name="T51" fmla="*/ 92 h 371"/>
                  <a:gd name="T52" fmla="*/ 120 w 552"/>
                  <a:gd name="T53" fmla="*/ 104 h 371"/>
                  <a:gd name="T54" fmla="*/ 75 w 552"/>
                  <a:gd name="T55" fmla="*/ 119 h 371"/>
                  <a:gd name="T56" fmla="*/ 30 w 552"/>
                  <a:gd name="T57" fmla="*/ 137 h 371"/>
                  <a:gd name="T58" fmla="*/ 18 w 552"/>
                  <a:gd name="T59" fmla="*/ 148 h 371"/>
                  <a:gd name="T60" fmla="*/ 7 w 552"/>
                  <a:gd name="T61" fmla="*/ 161 h 371"/>
                  <a:gd name="T62" fmla="*/ 0 w 552"/>
                  <a:gd name="T63" fmla="*/ 163 h 371"/>
                  <a:gd name="T64" fmla="*/ 4 w 552"/>
                  <a:gd name="T65" fmla="*/ 151 h 371"/>
                  <a:gd name="T66" fmla="*/ 12 w 552"/>
                  <a:gd name="T67" fmla="*/ 137 h 371"/>
                  <a:gd name="T68" fmla="*/ 37 w 552"/>
                  <a:gd name="T69" fmla="*/ 105 h 371"/>
                  <a:gd name="T70" fmla="*/ 66 w 552"/>
                  <a:gd name="T71" fmla="*/ 77 h 371"/>
                  <a:gd name="T72" fmla="*/ 103 w 552"/>
                  <a:gd name="T73" fmla="*/ 55 h 371"/>
                  <a:gd name="T74" fmla="*/ 144 w 552"/>
                  <a:gd name="T75" fmla="*/ 38 h 371"/>
                  <a:gd name="T76" fmla="*/ 186 w 552"/>
                  <a:gd name="T77" fmla="*/ 24 h 371"/>
                  <a:gd name="T78" fmla="*/ 231 w 552"/>
                  <a:gd name="T79" fmla="*/ 14 h 371"/>
                  <a:gd name="T80" fmla="*/ 276 w 552"/>
                  <a:gd name="T81" fmla="*/ 6 h 371"/>
                  <a:gd name="T82" fmla="*/ 320 w 552"/>
                  <a:gd name="T83" fmla="*/ 0 h 371"/>
                  <a:gd name="T84" fmla="*/ 350 w 552"/>
                  <a:gd name="T85" fmla="*/ 1 h 371"/>
                  <a:gd name="T86" fmla="*/ 380 w 552"/>
                  <a:gd name="T87" fmla="*/ 5 h 371"/>
                  <a:gd name="T88" fmla="*/ 409 w 552"/>
                  <a:gd name="T89" fmla="*/ 12 h 371"/>
                  <a:gd name="T90" fmla="*/ 438 w 552"/>
                  <a:gd name="T91" fmla="*/ 24 h 371"/>
                  <a:gd name="T92" fmla="*/ 453 w 552"/>
                  <a:gd name="T93" fmla="*/ 35 h 371"/>
                  <a:gd name="T94" fmla="*/ 469 w 552"/>
                  <a:gd name="T95" fmla="*/ 44 h 371"/>
                  <a:gd name="T96" fmla="*/ 484 w 552"/>
                  <a:gd name="T97" fmla="*/ 55 h 371"/>
                  <a:gd name="T98" fmla="*/ 499 w 552"/>
                  <a:gd name="T99" fmla="*/ 72 h 371"/>
                  <a:gd name="T100" fmla="*/ 524 w 552"/>
                  <a:gd name="T101" fmla="*/ 115 h 371"/>
                  <a:gd name="T102" fmla="*/ 545 w 552"/>
                  <a:gd name="T103" fmla="*/ 167 h 371"/>
                  <a:gd name="T104" fmla="*/ 552 w 552"/>
                  <a:gd name="T105" fmla="*/ 221 h 371"/>
                  <a:gd name="T106" fmla="*/ 539 w 552"/>
                  <a:gd name="T107" fmla="*/ 278 h 371"/>
                  <a:gd name="T108" fmla="*/ 531 w 552"/>
                  <a:gd name="T109" fmla="*/ 295 h 371"/>
                  <a:gd name="T110" fmla="*/ 519 w 552"/>
                  <a:gd name="T111" fmla="*/ 311 h 371"/>
                  <a:gd name="T112" fmla="*/ 504 w 552"/>
                  <a:gd name="T113" fmla="*/ 327 h 371"/>
                  <a:gd name="T114" fmla="*/ 488 w 552"/>
                  <a:gd name="T115" fmla="*/ 346 h 371"/>
                  <a:gd name="T116" fmla="*/ 471 w 552"/>
                  <a:gd name="T117" fmla="*/ 356 h 371"/>
                  <a:gd name="T118" fmla="*/ 450 w 552"/>
                  <a:gd name="T119" fmla="*/ 363 h 371"/>
                  <a:gd name="T120" fmla="*/ 427 w 552"/>
                  <a:gd name="T121" fmla="*/ 369 h 371"/>
                  <a:gd name="T122" fmla="*/ 405 w 552"/>
                  <a:gd name="T123"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2" h="371">
                    <a:moveTo>
                      <a:pt x="405" y="371"/>
                    </a:moveTo>
                    <a:lnTo>
                      <a:pt x="400" y="370"/>
                    </a:lnTo>
                    <a:lnTo>
                      <a:pt x="394" y="369"/>
                    </a:lnTo>
                    <a:lnTo>
                      <a:pt x="388" y="366"/>
                    </a:lnTo>
                    <a:lnTo>
                      <a:pt x="382" y="365"/>
                    </a:lnTo>
                    <a:lnTo>
                      <a:pt x="377" y="364"/>
                    </a:lnTo>
                    <a:lnTo>
                      <a:pt x="371" y="362"/>
                    </a:lnTo>
                    <a:lnTo>
                      <a:pt x="365" y="358"/>
                    </a:lnTo>
                    <a:lnTo>
                      <a:pt x="360" y="355"/>
                    </a:lnTo>
                    <a:lnTo>
                      <a:pt x="365" y="353"/>
                    </a:lnTo>
                    <a:lnTo>
                      <a:pt x="370" y="351"/>
                    </a:lnTo>
                    <a:lnTo>
                      <a:pt x="373" y="351"/>
                    </a:lnTo>
                    <a:lnTo>
                      <a:pt x="379" y="351"/>
                    </a:lnTo>
                    <a:lnTo>
                      <a:pt x="383" y="353"/>
                    </a:lnTo>
                    <a:lnTo>
                      <a:pt x="388" y="353"/>
                    </a:lnTo>
                    <a:lnTo>
                      <a:pt x="394" y="353"/>
                    </a:lnTo>
                    <a:lnTo>
                      <a:pt x="400" y="351"/>
                    </a:lnTo>
                    <a:lnTo>
                      <a:pt x="406" y="346"/>
                    </a:lnTo>
                    <a:lnTo>
                      <a:pt x="415" y="341"/>
                    </a:lnTo>
                    <a:lnTo>
                      <a:pt x="421" y="336"/>
                    </a:lnTo>
                    <a:lnTo>
                      <a:pt x="430" y="331"/>
                    </a:lnTo>
                    <a:lnTo>
                      <a:pt x="438" y="325"/>
                    </a:lnTo>
                    <a:lnTo>
                      <a:pt x="446" y="319"/>
                    </a:lnTo>
                    <a:lnTo>
                      <a:pt x="453" y="311"/>
                    </a:lnTo>
                    <a:lnTo>
                      <a:pt x="461" y="303"/>
                    </a:lnTo>
                    <a:lnTo>
                      <a:pt x="469" y="288"/>
                    </a:lnTo>
                    <a:lnTo>
                      <a:pt x="474" y="272"/>
                    </a:lnTo>
                    <a:lnTo>
                      <a:pt x="480" y="255"/>
                    </a:lnTo>
                    <a:lnTo>
                      <a:pt x="485" y="236"/>
                    </a:lnTo>
                    <a:lnTo>
                      <a:pt x="486" y="218"/>
                    </a:lnTo>
                    <a:lnTo>
                      <a:pt x="486" y="199"/>
                    </a:lnTo>
                    <a:lnTo>
                      <a:pt x="481" y="180"/>
                    </a:lnTo>
                    <a:lnTo>
                      <a:pt x="474" y="161"/>
                    </a:lnTo>
                    <a:lnTo>
                      <a:pt x="474" y="152"/>
                    </a:lnTo>
                    <a:lnTo>
                      <a:pt x="469" y="140"/>
                    </a:lnTo>
                    <a:lnTo>
                      <a:pt x="462" y="128"/>
                    </a:lnTo>
                    <a:lnTo>
                      <a:pt x="453" y="118"/>
                    </a:lnTo>
                    <a:lnTo>
                      <a:pt x="443" y="107"/>
                    </a:lnTo>
                    <a:lnTo>
                      <a:pt x="432" y="99"/>
                    </a:lnTo>
                    <a:lnTo>
                      <a:pt x="420" y="91"/>
                    </a:lnTo>
                    <a:lnTo>
                      <a:pt x="408" y="84"/>
                    </a:lnTo>
                    <a:lnTo>
                      <a:pt x="395" y="77"/>
                    </a:lnTo>
                    <a:lnTo>
                      <a:pt x="372" y="76"/>
                    </a:lnTo>
                    <a:lnTo>
                      <a:pt x="350" y="75"/>
                    </a:lnTo>
                    <a:lnTo>
                      <a:pt x="327" y="75"/>
                    </a:lnTo>
                    <a:lnTo>
                      <a:pt x="304" y="76"/>
                    </a:lnTo>
                    <a:lnTo>
                      <a:pt x="281" y="77"/>
                    </a:lnTo>
                    <a:lnTo>
                      <a:pt x="258" y="79"/>
                    </a:lnTo>
                    <a:lnTo>
                      <a:pt x="235" y="81"/>
                    </a:lnTo>
                    <a:lnTo>
                      <a:pt x="212" y="84"/>
                    </a:lnTo>
                    <a:lnTo>
                      <a:pt x="189" y="88"/>
                    </a:lnTo>
                    <a:lnTo>
                      <a:pt x="166" y="92"/>
                    </a:lnTo>
                    <a:lnTo>
                      <a:pt x="143" y="98"/>
                    </a:lnTo>
                    <a:lnTo>
                      <a:pt x="120" y="104"/>
                    </a:lnTo>
                    <a:lnTo>
                      <a:pt x="98" y="112"/>
                    </a:lnTo>
                    <a:lnTo>
                      <a:pt x="75" y="119"/>
                    </a:lnTo>
                    <a:lnTo>
                      <a:pt x="52" y="128"/>
                    </a:lnTo>
                    <a:lnTo>
                      <a:pt x="30" y="137"/>
                    </a:lnTo>
                    <a:lnTo>
                      <a:pt x="24" y="141"/>
                    </a:lnTo>
                    <a:lnTo>
                      <a:pt x="18" y="148"/>
                    </a:lnTo>
                    <a:lnTo>
                      <a:pt x="11" y="155"/>
                    </a:lnTo>
                    <a:lnTo>
                      <a:pt x="7" y="161"/>
                    </a:lnTo>
                    <a:lnTo>
                      <a:pt x="7" y="167"/>
                    </a:lnTo>
                    <a:lnTo>
                      <a:pt x="0" y="163"/>
                    </a:lnTo>
                    <a:lnTo>
                      <a:pt x="1" y="157"/>
                    </a:lnTo>
                    <a:lnTo>
                      <a:pt x="4" y="151"/>
                    </a:lnTo>
                    <a:lnTo>
                      <a:pt x="9" y="146"/>
                    </a:lnTo>
                    <a:lnTo>
                      <a:pt x="12" y="137"/>
                    </a:lnTo>
                    <a:lnTo>
                      <a:pt x="23" y="120"/>
                    </a:lnTo>
                    <a:lnTo>
                      <a:pt x="37" y="105"/>
                    </a:lnTo>
                    <a:lnTo>
                      <a:pt x="50" y="90"/>
                    </a:lnTo>
                    <a:lnTo>
                      <a:pt x="66" y="77"/>
                    </a:lnTo>
                    <a:lnTo>
                      <a:pt x="84" y="66"/>
                    </a:lnTo>
                    <a:lnTo>
                      <a:pt x="103" y="55"/>
                    </a:lnTo>
                    <a:lnTo>
                      <a:pt x="123" y="46"/>
                    </a:lnTo>
                    <a:lnTo>
                      <a:pt x="144" y="38"/>
                    </a:lnTo>
                    <a:lnTo>
                      <a:pt x="164" y="31"/>
                    </a:lnTo>
                    <a:lnTo>
                      <a:pt x="186" y="24"/>
                    </a:lnTo>
                    <a:lnTo>
                      <a:pt x="208" y="19"/>
                    </a:lnTo>
                    <a:lnTo>
                      <a:pt x="231" y="14"/>
                    </a:lnTo>
                    <a:lnTo>
                      <a:pt x="254" y="9"/>
                    </a:lnTo>
                    <a:lnTo>
                      <a:pt x="276" y="6"/>
                    </a:lnTo>
                    <a:lnTo>
                      <a:pt x="298" y="3"/>
                    </a:lnTo>
                    <a:lnTo>
                      <a:pt x="320" y="0"/>
                    </a:lnTo>
                    <a:lnTo>
                      <a:pt x="335" y="0"/>
                    </a:lnTo>
                    <a:lnTo>
                      <a:pt x="350" y="1"/>
                    </a:lnTo>
                    <a:lnTo>
                      <a:pt x="365" y="3"/>
                    </a:lnTo>
                    <a:lnTo>
                      <a:pt x="380" y="5"/>
                    </a:lnTo>
                    <a:lnTo>
                      <a:pt x="395" y="7"/>
                    </a:lnTo>
                    <a:lnTo>
                      <a:pt x="409" y="12"/>
                    </a:lnTo>
                    <a:lnTo>
                      <a:pt x="424" y="17"/>
                    </a:lnTo>
                    <a:lnTo>
                      <a:pt x="438" y="24"/>
                    </a:lnTo>
                    <a:lnTo>
                      <a:pt x="445" y="30"/>
                    </a:lnTo>
                    <a:lnTo>
                      <a:pt x="453" y="35"/>
                    </a:lnTo>
                    <a:lnTo>
                      <a:pt x="461" y="39"/>
                    </a:lnTo>
                    <a:lnTo>
                      <a:pt x="469" y="44"/>
                    </a:lnTo>
                    <a:lnTo>
                      <a:pt x="476" y="50"/>
                    </a:lnTo>
                    <a:lnTo>
                      <a:pt x="484" y="55"/>
                    </a:lnTo>
                    <a:lnTo>
                      <a:pt x="492" y="62"/>
                    </a:lnTo>
                    <a:lnTo>
                      <a:pt x="499" y="72"/>
                    </a:lnTo>
                    <a:lnTo>
                      <a:pt x="511" y="92"/>
                    </a:lnTo>
                    <a:lnTo>
                      <a:pt x="524" y="115"/>
                    </a:lnTo>
                    <a:lnTo>
                      <a:pt x="536" y="141"/>
                    </a:lnTo>
                    <a:lnTo>
                      <a:pt x="545" y="167"/>
                    </a:lnTo>
                    <a:lnTo>
                      <a:pt x="551" y="194"/>
                    </a:lnTo>
                    <a:lnTo>
                      <a:pt x="552" y="221"/>
                    </a:lnTo>
                    <a:lnTo>
                      <a:pt x="548" y="250"/>
                    </a:lnTo>
                    <a:lnTo>
                      <a:pt x="539" y="278"/>
                    </a:lnTo>
                    <a:lnTo>
                      <a:pt x="536" y="287"/>
                    </a:lnTo>
                    <a:lnTo>
                      <a:pt x="531" y="295"/>
                    </a:lnTo>
                    <a:lnTo>
                      <a:pt x="525" y="303"/>
                    </a:lnTo>
                    <a:lnTo>
                      <a:pt x="519" y="311"/>
                    </a:lnTo>
                    <a:lnTo>
                      <a:pt x="512" y="319"/>
                    </a:lnTo>
                    <a:lnTo>
                      <a:pt x="504" y="327"/>
                    </a:lnTo>
                    <a:lnTo>
                      <a:pt x="496" y="335"/>
                    </a:lnTo>
                    <a:lnTo>
                      <a:pt x="488" y="346"/>
                    </a:lnTo>
                    <a:lnTo>
                      <a:pt x="480" y="351"/>
                    </a:lnTo>
                    <a:lnTo>
                      <a:pt x="471" y="356"/>
                    </a:lnTo>
                    <a:lnTo>
                      <a:pt x="461" y="360"/>
                    </a:lnTo>
                    <a:lnTo>
                      <a:pt x="450" y="363"/>
                    </a:lnTo>
                    <a:lnTo>
                      <a:pt x="439" y="366"/>
                    </a:lnTo>
                    <a:lnTo>
                      <a:pt x="427" y="369"/>
                    </a:lnTo>
                    <a:lnTo>
                      <a:pt x="417" y="370"/>
                    </a:lnTo>
                    <a:lnTo>
                      <a:pt x="405" y="37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2" name="Freeform 26"/>
              <p:cNvSpPr>
                <a:spLocks/>
              </p:cNvSpPr>
              <p:nvPr>
                <p:custDataLst>
                  <p:tags r:id="rId182"/>
                </p:custDataLst>
              </p:nvPr>
            </p:nvSpPr>
            <p:spPr bwMode="auto">
              <a:xfrm>
                <a:off x="3800" y="3205"/>
                <a:ext cx="70" cy="110"/>
              </a:xfrm>
              <a:custGeom>
                <a:avLst/>
                <a:gdLst>
                  <a:gd name="T0" fmla="*/ 50 w 140"/>
                  <a:gd name="T1" fmla="*/ 220 h 220"/>
                  <a:gd name="T2" fmla="*/ 46 w 140"/>
                  <a:gd name="T3" fmla="*/ 218 h 220"/>
                  <a:gd name="T4" fmla="*/ 43 w 140"/>
                  <a:gd name="T5" fmla="*/ 216 h 220"/>
                  <a:gd name="T6" fmla="*/ 40 w 140"/>
                  <a:gd name="T7" fmla="*/ 213 h 220"/>
                  <a:gd name="T8" fmla="*/ 35 w 140"/>
                  <a:gd name="T9" fmla="*/ 211 h 220"/>
                  <a:gd name="T10" fmla="*/ 30 w 140"/>
                  <a:gd name="T11" fmla="*/ 209 h 220"/>
                  <a:gd name="T12" fmla="*/ 26 w 140"/>
                  <a:gd name="T13" fmla="*/ 206 h 220"/>
                  <a:gd name="T14" fmla="*/ 20 w 140"/>
                  <a:gd name="T15" fmla="*/ 204 h 220"/>
                  <a:gd name="T16" fmla="*/ 13 w 140"/>
                  <a:gd name="T17" fmla="*/ 202 h 220"/>
                  <a:gd name="T18" fmla="*/ 5 w 140"/>
                  <a:gd name="T19" fmla="*/ 185 h 220"/>
                  <a:gd name="T20" fmla="*/ 2 w 140"/>
                  <a:gd name="T21" fmla="*/ 166 h 220"/>
                  <a:gd name="T22" fmla="*/ 0 w 140"/>
                  <a:gd name="T23" fmla="*/ 147 h 220"/>
                  <a:gd name="T24" fmla="*/ 3 w 140"/>
                  <a:gd name="T25" fmla="*/ 127 h 220"/>
                  <a:gd name="T26" fmla="*/ 7 w 140"/>
                  <a:gd name="T27" fmla="*/ 107 h 220"/>
                  <a:gd name="T28" fmla="*/ 13 w 140"/>
                  <a:gd name="T29" fmla="*/ 88 h 220"/>
                  <a:gd name="T30" fmla="*/ 20 w 140"/>
                  <a:gd name="T31" fmla="*/ 69 h 220"/>
                  <a:gd name="T32" fmla="*/ 29 w 140"/>
                  <a:gd name="T33" fmla="*/ 52 h 220"/>
                  <a:gd name="T34" fmla="*/ 34 w 140"/>
                  <a:gd name="T35" fmla="*/ 48 h 220"/>
                  <a:gd name="T36" fmla="*/ 38 w 140"/>
                  <a:gd name="T37" fmla="*/ 42 h 220"/>
                  <a:gd name="T38" fmla="*/ 43 w 140"/>
                  <a:gd name="T39" fmla="*/ 37 h 220"/>
                  <a:gd name="T40" fmla="*/ 46 w 140"/>
                  <a:gd name="T41" fmla="*/ 31 h 220"/>
                  <a:gd name="T42" fmla="*/ 50 w 140"/>
                  <a:gd name="T43" fmla="*/ 26 h 220"/>
                  <a:gd name="T44" fmla="*/ 55 w 140"/>
                  <a:gd name="T45" fmla="*/ 20 h 220"/>
                  <a:gd name="T46" fmla="*/ 59 w 140"/>
                  <a:gd name="T47" fmla="*/ 14 h 220"/>
                  <a:gd name="T48" fmla="*/ 65 w 140"/>
                  <a:gd name="T49" fmla="*/ 8 h 220"/>
                  <a:gd name="T50" fmla="*/ 83 w 140"/>
                  <a:gd name="T51" fmla="*/ 0 h 220"/>
                  <a:gd name="T52" fmla="*/ 90 w 140"/>
                  <a:gd name="T53" fmla="*/ 1 h 220"/>
                  <a:gd name="T54" fmla="*/ 96 w 140"/>
                  <a:gd name="T55" fmla="*/ 4 h 220"/>
                  <a:gd name="T56" fmla="*/ 102 w 140"/>
                  <a:gd name="T57" fmla="*/ 6 h 220"/>
                  <a:gd name="T58" fmla="*/ 109 w 140"/>
                  <a:gd name="T59" fmla="*/ 8 h 220"/>
                  <a:gd name="T60" fmla="*/ 118 w 140"/>
                  <a:gd name="T61" fmla="*/ 18 h 220"/>
                  <a:gd name="T62" fmla="*/ 126 w 140"/>
                  <a:gd name="T63" fmla="*/ 27 h 220"/>
                  <a:gd name="T64" fmla="*/ 133 w 140"/>
                  <a:gd name="T65" fmla="*/ 36 h 220"/>
                  <a:gd name="T66" fmla="*/ 140 w 140"/>
                  <a:gd name="T67" fmla="*/ 45 h 220"/>
                  <a:gd name="T68" fmla="*/ 126 w 140"/>
                  <a:gd name="T69" fmla="*/ 56 h 220"/>
                  <a:gd name="T70" fmla="*/ 113 w 140"/>
                  <a:gd name="T71" fmla="*/ 67 h 220"/>
                  <a:gd name="T72" fmla="*/ 99 w 140"/>
                  <a:gd name="T73" fmla="*/ 80 h 220"/>
                  <a:gd name="T74" fmla="*/ 87 w 140"/>
                  <a:gd name="T75" fmla="*/ 92 h 220"/>
                  <a:gd name="T76" fmla="*/ 76 w 140"/>
                  <a:gd name="T77" fmla="*/ 107 h 220"/>
                  <a:gd name="T78" fmla="*/ 67 w 140"/>
                  <a:gd name="T79" fmla="*/ 124 h 220"/>
                  <a:gd name="T80" fmla="*/ 60 w 140"/>
                  <a:gd name="T81" fmla="*/ 141 h 220"/>
                  <a:gd name="T82" fmla="*/ 57 w 140"/>
                  <a:gd name="T83" fmla="*/ 160 h 220"/>
                  <a:gd name="T84" fmla="*/ 58 w 140"/>
                  <a:gd name="T85" fmla="*/ 175 h 220"/>
                  <a:gd name="T86" fmla="*/ 61 w 140"/>
                  <a:gd name="T87" fmla="*/ 190 h 220"/>
                  <a:gd name="T88" fmla="*/ 64 w 140"/>
                  <a:gd name="T89" fmla="*/ 205 h 220"/>
                  <a:gd name="T90" fmla="*/ 65 w 140"/>
                  <a:gd name="T91" fmla="*/ 220 h 220"/>
                  <a:gd name="T92" fmla="*/ 50 w 140"/>
                  <a:gd name="T9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0" h="220">
                    <a:moveTo>
                      <a:pt x="50" y="220"/>
                    </a:moveTo>
                    <a:lnTo>
                      <a:pt x="46" y="218"/>
                    </a:lnTo>
                    <a:lnTo>
                      <a:pt x="43" y="216"/>
                    </a:lnTo>
                    <a:lnTo>
                      <a:pt x="40" y="213"/>
                    </a:lnTo>
                    <a:lnTo>
                      <a:pt x="35" y="211"/>
                    </a:lnTo>
                    <a:lnTo>
                      <a:pt x="30" y="209"/>
                    </a:lnTo>
                    <a:lnTo>
                      <a:pt x="26" y="206"/>
                    </a:lnTo>
                    <a:lnTo>
                      <a:pt x="20" y="204"/>
                    </a:lnTo>
                    <a:lnTo>
                      <a:pt x="13" y="202"/>
                    </a:lnTo>
                    <a:lnTo>
                      <a:pt x="5" y="185"/>
                    </a:lnTo>
                    <a:lnTo>
                      <a:pt x="2" y="166"/>
                    </a:lnTo>
                    <a:lnTo>
                      <a:pt x="0" y="147"/>
                    </a:lnTo>
                    <a:lnTo>
                      <a:pt x="3" y="127"/>
                    </a:lnTo>
                    <a:lnTo>
                      <a:pt x="7" y="107"/>
                    </a:lnTo>
                    <a:lnTo>
                      <a:pt x="13" y="88"/>
                    </a:lnTo>
                    <a:lnTo>
                      <a:pt x="20" y="69"/>
                    </a:lnTo>
                    <a:lnTo>
                      <a:pt x="29" y="52"/>
                    </a:lnTo>
                    <a:lnTo>
                      <a:pt x="34" y="48"/>
                    </a:lnTo>
                    <a:lnTo>
                      <a:pt x="38" y="42"/>
                    </a:lnTo>
                    <a:lnTo>
                      <a:pt x="43" y="37"/>
                    </a:lnTo>
                    <a:lnTo>
                      <a:pt x="46" y="31"/>
                    </a:lnTo>
                    <a:lnTo>
                      <a:pt x="50" y="26"/>
                    </a:lnTo>
                    <a:lnTo>
                      <a:pt x="55" y="20"/>
                    </a:lnTo>
                    <a:lnTo>
                      <a:pt x="59" y="14"/>
                    </a:lnTo>
                    <a:lnTo>
                      <a:pt x="65" y="8"/>
                    </a:lnTo>
                    <a:lnTo>
                      <a:pt x="83" y="0"/>
                    </a:lnTo>
                    <a:lnTo>
                      <a:pt x="90" y="1"/>
                    </a:lnTo>
                    <a:lnTo>
                      <a:pt x="96" y="4"/>
                    </a:lnTo>
                    <a:lnTo>
                      <a:pt x="102" y="6"/>
                    </a:lnTo>
                    <a:lnTo>
                      <a:pt x="109" y="8"/>
                    </a:lnTo>
                    <a:lnTo>
                      <a:pt x="118" y="18"/>
                    </a:lnTo>
                    <a:lnTo>
                      <a:pt x="126" y="27"/>
                    </a:lnTo>
                    <a:lnTo>
                      <a:pt x="133" y="36"/>
                    </a:lnTo>
                    <a:lnTo>
                      <a:pt x="140" y="45"/>
                    </a:lnTo>
                    <a:lnTo>
                      <a:pt x="126" y="56"/>
                    </a:lnTo>
                    <a:lnTo>
                      <a:pt x="113" y="67"/>
                    </a:lnTo>
                    <a:lnTo>
                      <a:pt x="99" y="80"/>
                    </a:lnTo>
                    <a:lnTo>
                      <a:pt x="87" y="92"/>
                    </a:lnTo>
                    <a:lnTo>
                      <a:pt x="76" y="107"/>
                    </a:lnTo>
                    <a:lnTo>
                      <a:pt x="67" y="124"/>
                    </a:lnTo>
                    <a:lnTo>
                      <a:pt x="60" y="141"/>
                    </a:lnTo>
                    <a:lnTo>
                      <a:pt x="57" y="160"/>
                    </a:lnTo>
                    <a:lnTo>
                      <a:pt x="58" y="175"/>
                    </a:lnTo>
                    <a:lnTo>
                      <a:pt x="61" y="190"/>
                    </a:lnTo>
                    <a:lnTo>
                      <a:pt x="64" y="205"/>
                    </a:lnTo>
                    <a:lnTo>
                      <a:pt x="65" y="220"/>
                    </a:lnTo>
                    <a:lnTo>
                      <a:pt x="50" y="22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3" name="Freeform 28"/>
              <p:cNvSpPr>
                <a:spLocks/>
              </p:cNvSpPr>
              <p:nvPr>
                <p:custDataLst>
                  <p:tags r:id="rId183"/>
                </p:custDataLst>
              </p:nvPr>
            </p:nvSpPr>
            <p:spPr bwMode="auto">
              <a:xfrm>
                <a:off x="3903" y="3171"/>
                <a:ext cx="66" cy="31"/>
              </a:xfrm>
              <a:custGeom>
                <a:avLst/>
                <a:gdLst>
                  <a:gd name="T0" fmla="*/ 33 w 131"/>
                  <a:gd name="T1" fmla="*/ 63 h 63"/>
                  <a:gd name="T2" fmla="*/ 27 w 131"/>
                  <a:gd name="T3" fmla="*/ 50 h 63"/>
                  <a:gd name="T4" fmla="*/ 20 w 131"/>
                  <a:gd name="T5" fmla="*/ 36 h 63"/>
                  <a:gd name="T6" fmla="*/ 11 w 131"/>
                  <a:gd name="T7" fmla="*/ 22 h 63"/>
                  <a:gd name="T8" fmla="*/ 0 w 131"/>
                  <a:gd name="T9" fmla="*/ 10 h 63"/>
                  <a:gd name="T10" fmla="*/ 16 w 131"/>
                  <a:gd name="T11" fmla="*/ 5 h 63"/>
                  <a:gd name="T12" fmla="*/ 32 w 131"/>
                  <a:gd name="T13" fmla="*/ 2 h 63"/>
                  <a:gd name="T14" fmla="*/ 47 w 131"/>
                  <a:gd name="T15" fmla="*/ 0 h 63"/>
                  <a:gd name="T16" fmla="*/ 63 w 131"/>
                  <a:gd name="T17" fmla="*/ 0 h 63"/>
                  <a:gd name="T18" fmla="*/ 78 w 131"/>
                  <a:gd name="T19" fmla="*/ 3 h 63"/>
                  <a:gd name="T20" fmla="*/ 94 w 131"/>
                  <a:gd name="T21" fmla="*/ 6 h 63"/>
                  <a:gd name="T22" fmla="*/ 109 w 131"/>
                  <a:gd name="T23" fmla="*/ 10 h 63"/>
                  <a:gd name="T24" fmla="*/ 125 w 131"/>
                  <a:gd name="T25" fmla="*/ 15 h 63"/>
                  <a:gd name="T26" fmla="*/ 131 w 131"/>
                  <a:gd name="T27" fmla="*/ 33 h 63"/>
                  <a:gd name="T28" fmla="*/ 126 w 131"/>
                  <a:gd name="T29" fmla="*/ 37 h 63"/>
                  <a:gd name="T30" fmla="*/ 122 w 131"/>
                  <a:gd name="T31" fmla="*/ 42 h 63"/>
                  <a:gd name="T32" fmla="*/ 116 w 131"/>
                  <a:gd name="T33" fmla="*/ 46 h 63"/>
                  <a:gd name="T34" fmla="*/ 110 w 131"/>
                  <a:gd name="T35" fmla="*/ 50 h 63"/>
                  <a:gd name="T36" fmla="*/ 101 w 131"/>
                  <a:gd name="T37" fmla="*/ 52 h 63"/>
                  <a:gd name="T38" fmla="*/ 92 w 131"/>
                  <a:gd name="T39" fmla="*/ 53 h 63"/>
                  <a:gd name="T40" fmla="*/ 83 w 131"/>
                  <a:gd name="T41" fmla="*/ 56 h 63"/>
                  <a:gd name="T42" fmla="*/ 72 w 131"/>
                  <a:gd name="T43" fmla="*/ 58 h 63"/>
                  <a:gd name="T44" fmla="*/ 63 w 131"/>
                  <a:gd name="T45" fmla="*/ 60 h 63"/>
                  <a:gd name="T46" fmla="*/ 53 w 131"/>
                  <a:gd name="T47" fmla="*/ 61 h 63"/>
                  <a:gd name="T48" fmla="*/ 43 w 131"/>
                  <a:gd name="T49" fmla="*/ 63 h 63"/>
                  <a:gd name="T50" fmla="*/ 33 w 131"/>
                  <a:gd name="T5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63">
                    <a:moveTo>
                      <a:pt x="33" y="63"/>
                    </a:moveTo>
                    <a:lnTo>
                      <a:pt x="27" y="50"/>
                    </a:lnTo>
                    <a:lnTo>
                      <a:pt x="20" y="36"/>
                    </a:lnTo>
                    <a:lnTo>
                      <a:pt x="11" y="22"/>
                    </a:lnTo>
                    <a:lnTo>
                      <a:pt x="0" y="10"/>
                    </a:lnTo>
                    <a:lnTo>
                      <a:pt x="16" y="5"/>
                    </a:lnTo>
                    <a:lnTo>
                      <a:pt x="32" y="2"/>
                    </a:lnTo>
                    <a:lnTo>
                      <a:pt x="47" y="0"/>
                    </a:lnTo>
                    <a:lnTo>
                      <a:pt x="63" y="0"/>
                    </a:lnTo>
                    <a:lnTo>
                      <a:pt x="78" y="3"/>
                    </a:lnTo>
                    <a:lnTo>
                      <a:pt x="94" y="6"/>
                    </a:lnTo>
                    <a:lnTo>
                      <a:pt x="109" y="10"/>
                    </a:lnTo>
                    <a:lnTo>
                      <a:pt x="125" y="15"/>
                    </a:lnTo>
                    <a:lnTo>
                      <a:pt x="131" y="33"/>
                    </a:lnTo>
                    <a:lnTo>
                      <a:pt x="126" y="37"/>
                    </a:lnTo>
                    <a:lnTo>
                      <a:pt x="122" y="42"/>
                    </a:lnTo>
                    <a:lnTo>
                      <a:pt x="116" y="46"/>
                    </a:lnTo>
                    <a:lnTo>
                      <a:pt x="110" y="50"/>
                    </a:lnTo>
                    <a:lnTo>
                      <a:pt x="101" y="52"/>
                    </a:lnTo>
                    <a:lnTo>
                      <a:pt x="92" y="53"/>
                    </a:lnTo>
                    <a:lnTo>
                      <a:pt x="83" y="56"/>
                    </a:lnTo>
                    <a:lnTo>
                      <a:pt x="72" y="58"/>
                    </a:lnTo>
                    <a:lnTo>
                      <a:pt x="63" y="60"/>
                    </a:lnTo>
                    <a:lnTo>
                      <a:pt x="53" y="61"/>
                    </a:lnTo>
                    <a:lnTo>
                      <a:pt x="43" y="63"/>
                    </a:lnTo>
                    <a:lnTo>
                      <a:pt x="33" y="63"/>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grpSp>
        <p:nvGrpSpPr>
          <p:cNvPr id="84" name="Group 83"/>
          <p:cNvGrpSpPr/>
          <p:nvPr>
            <p:custDataLst>
              <p:tags r:id="rId7"/>
            </p:custDataLst>
          </p:nvPr>
        </p:nvGrpSpPr>
        <p:grpSpPr>
          <a:xfrm>
            <a:off x="6667637" y="3581400"/>
            <a:ext cx="2171563" cy="2280074"/>
            <a:chOff x="6324600" y="3572672"/>
            <a:chExt cx="2171563" cy="2280074"/>
          </a:xfrm>
        </p:grpSpPr>
        <p:pic>
          <p:nvPicPr>
            <p:cNvPr id="85" name="Picture 4" descr="C:\Users\wolf\AppData\Local\Microsoft\Windows\Temporary Internet Files\Content.IE5\5N0XI505\MC900331282[1].wmf"/>
            <p:cNvPicPr>
              <a:picLocks noChangeAspect="1" noChangeArrowheads="1"/>
            </p:cNvPicPr>
            <p:nvPr>
              <p:custDataLst>
                <p:tags r:id="rId164"/>
              </p:custDataLst>
            </p:nvPr>
          </p:nvPicPr>
          <p:blipFill>
            <a:blip r:embed="rId195" cstate="print">
              <a:extLst>
                <a:ext uri="{28A0092B-C50C-407E-A947-70E740481C1C}">
                  <a14:useLocalDpi xmlns:a14="http://schemas.microsoft.com/office/drawing/2010/main" val="0"/>
                </a:ext>
              </a:extLst>
            </a:blip>
            <a:srcRect/>
            <a:stretch>
              <a:fillRect/>
            </a:stretch>
          </p:blipFill>
          <p:spPr bwMode="auto">
            <a:xfrm>
              <a:off x="6324600" y="3572672"/>
              <a:ext cx="1795604" cy="1424412"/>
            </a:xfrm>
            <a:prstGeom prst="rect">
              <a:avLst/>
            </a:prstGeom>
            <a:noFill/>
            <a:extLst>
              <a:ext uri="{909E8E84-426E-40DD-AFC4-6F175D3DCCD1}">
                <a14:hiddenFill xmlns:a14="http://schemas.microsoft.com/office/drawing/2010/main">
                  <a:solidFill>
                    <a:srgbClr val="FFFFFF"/>
                  </a:solidFill>
                </a14:hiddenFill>
              </a:ext>
            </a:extLst>
          </p:spPr>
        </p:pic>
        <p:grpSp>
          <p:nvGrpSpPr>
            <p:cNvPr id="86" name="Group 7"/>
            <p:cNvGrpSpPr>
              <a:grpSpLocks noChangeAspect="1"/>
            </p:cNvGrpSpPr>
            <p:nvPr>
              <p:custDataLst>
                <p:tags r:id="rId165"/>
              </p:custDataLst>
            </p:nvPr>
          </p:nvGrpSpPr>
          <p:grpSpPr bwMode="auto">
            <a:xfrm>
              <a:off x="6894375" y="4141421"/>
              <a:ext cx="1601788" cy="1711325"/>
              <a:chOff x="2975" y="2832"/>
              <a:chExt cx="1009" cy="1078"/>
            </a:xfrm>
          </p:grpSpPr>
          <p:sp>
            <p:nvSpPr>
              <p:cNvPr id="87" name="AutoShape 6"/>
              <p:cNvSpPr>
                <a:spLocks noChangeAspect="1" noChangeArrowheads="1" noTextEdit="1"/>
              </p:cNvSpPr>
              <p:nvPr>
                <p:custDataLst>
                  <p:tags r:id="rId166"/>
                </p:custDataLst>
              </p:nvPr>
            </p:nvSpPr>
            <p:spPr bwMode="auto">
              <a:xfrm>
                <a:off x="2975" y="2832"/>
                <a:ext cx="1009"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8" name="Freeform 16"/>
              <p:cNvSpPr>
                <a:spLocks/>
              </p:cNvSpPr>
              <p:nvPr>
                <p:custDataLst>
                  <p:tags r:id="rId167"/>
                </p:custDataLst>
              </p:nvPr>
            </p:nvSpPr>
            <p:spPr bwMode="auto">
              <a:xfrm>
                <a:off x="3144" y="3009"/>
                <a:ext cx="836" cy="795"/>
              </a:xfrm>
              <a:custGeom>
                <a:avLst/>
                <a:gdLst>
                  <a:gd name="T0" fmla="*/ 979 w 1671"/>
                  <a:gd name="T1" fmla="*/ 649 h 1589"/>
                  <a:gd name="T2" fmla="*/ 944 w 1671"/>
                  <a:gd name="T3" fmla="*/ 729 h 1589"/>
                  <a:gd name="T4" fmla="*/ 929 w 1671"/>
                  <a:gd name="T5" fmla="*/ 797 h 1589"/>
                  <a:gd name="T6" fmla="*/ 834 w 1671"/>
                  <a:gd name="T7" fmla="*/ 923 h 1589"/>
                  <a:gd name="T8" fmla="*/ 729 w 1671"/>
                  <a:gd name="T9" fmla="*/ 1049 h 1589"/>
                  <a:gd name="T10" fmla="*/ 606 w 1671"/>
                  <a:gd name="T11" fmla="*/ 1203 h 1589"/>
                  <a:gd name="T12" fmla="*/ 464 w 1671"/>
                  <a:gd name="T13" fmla="*/ 1384 h 1589"/>
                  <a:gd name="T14" fmla="*/ 310 w 1671"/>
                  <a:gd name="T15" fmla="*/ 1555 h 1589"/>
                  <a:gd name="T16" fmla="*/ 235 w 1671"/>
                  <a:gd name="T17" fmla="*/ 1589 h 1589"/>
                  <a:gd name="T18" fmla="*/ 150 w 1671"/>
                  <a:gd name="T19" fmla="*/ 1574 h 1589"/>
                  <a:gd name="T20" fmla="*/ 38 w 1671"/>
                  <a:gd name="T21" fmla="*/ 1496 h 1589"/>
                  <a:gd name="T22" fmla="*/ 2 w 1671"/>
                  <a:gd name="T23" fmla="*/ 1405 h 1589"/>
                  <a:gd name="T24" fmla="*/ 24 w 1671"/>
                  <a:gd name="T25" fmla="*/ 1317 h 1589"/>
                  <a:gd name="T26" fmla="*/ 243 w 1671"/>
                  <a:gd name="T27" fmla="*/ 1020 h 1589"/>
                  <a:gd name="T28" fmla="*/ 485 w 1671"/>
                  <a:gd name="T29" fmla="*/ 724 h 1589"/>
                  <a:gd name="T30" fmla="*/ 681 w 1671"/>
                  <a:gd name="T31" fmla="*/ 551 h 1589"/>
                  <a:gd name="T32" fmla="*/ 729 w 1671"/>
                  <a:gd name="T33" fmla="*/ 549 h 1589"/>
                  <a:gd name="T34" fmla="*/ 847 w 1671"/>
                  <a:gd name="T35" fmla="*/ 409 h 1589"/>
                  <a:gd name="T36" fmla="*/ 968 w 1671"/>
                  <a:gd name="T37" fmla="*/ 266 h 1589"/>
                  <a:gd name="T38" fmla="*/ 1032 w 1671"/>
                  <a:gd name="T39" fmla="*/ 349 h 1589"/>
                  <a:gd name="T40" fmla="*/ 911 w 1671"/>
                  <a:gd name="T41" fmla="*/ 501 h 1589"/>
                  <a:gd name="T42" fmla="*/ 894 w 1671"/>
                  <a:gd name="T43" fmla="*/ 558 h 1589"/>
                  <a:gd name="T44" fmla="*/ 959 w 1671"/>
                  <a:gd name="T45" fmla="*/ 512 h 1589"/>
                  <a:gd name="T46" fmla="*/ 988 w 1671"/>
                  <a:gd name="T47" fmla="*/ 450 h 1589"/>
                  <a:gd name="T48" fmla="*/ 1013 w 1671"/>
                  <a:gd name="T49" fmla="*/ 384 h 1589"/>
                  <a:gd name="T50" fmla="*/ 1069 w 1671"/>
                  <a:gd name="T51" fmla="*/ 334 h 1589"/>
                  <a:gd name="T52" fmla="*/ 1124 w 1671"/>
                  <a:gd name="T53" fmla="*/ 305 h 1589"/>
                  <a:gd name="T54" fmla="*/ 1203 w 1671"/>
                  <a:gd name="T55" fmla="*/ 206 h 1589"/>
                  <a:gd name="T56" fmla="*/ 1160 w 1671"/>
                  <a:gd name="T57" fmla="*/ 200 h 1589"/>
                  <a:gd name="T58" fmla="*/ 1053 w 1671"/>
                  <a:gd name="T59" fmla="*/ 323 h 1589"/>
                  <a:gd name="T60" fmla="*/ 1107 w 1671"/>
                  <a:gd name="T61" fmla="*/ 121 h 1589"/>
                  <a:gd name="T62" fmla="*/ 1159 w 1671"/>
                  <a:gd name="T63" fmla="*/ 87 h 1589"/>
                  <a:gd name="T64" fmla="*/ 1197 w 1671"/>
                  <a:gd name="T65" fmla="*/ 64 h 1589"/>
                  <a:gd name="T66" fmla="*/ 1248 w 1671"/>
                  <a:gd name="T67" fmla="*/ 42 h 1589"/>
                  <a:gd name="T68" fmla="*/ 1296 w 1671"/>
                  <a:gd name="T69" fmla="*/ 29 h 1589"/>
                  <a:gd name="T70" fmla="*/ 1324 w 1671"/>
                  <a:gd name="T71" fmla="*/ 15 h 1589"/>
                  <a:gd name="T72" fmla="*/ 1351 w 1671"/>
                  <a:gd name="T73" fmla="*/ 30 h 1589"/>
                  <a:gd name="T74" fmla="*/ 1313 w 1671"/>
                  <a:gd name="T75" fmla="*/ 231 h 1589"/>
                  <a:gd name="T76" fmla="*/ 1367 w 1671"/>
                  <a:gd name="T77" fmla="*/ 263 h 1589"/>
                  <a:gd name="T78" fmla="*/ 1449 w 1671"/>
                  <a:gd name="T79" fmla="*/ 288 h 1589"/>
                  <a:gd name="T80" fmla="*/ 1495 w 1671"/>
                  <a:gd name="T81" fmla="*/ 316 h 1589"/>
                  <a:gd name="T82" fmla="*/ 1609 w 1671"/>
                  <a:gd name="T83" fmla="*/ 305 h 1589"/>
                  <a:gd name="T84" fmla="*/ 1667 w 1671"/>
                  <a:gd name="T85" fmla="*/ 339 h 1589"/>
                  <a:gd name="T86" fmla="*/ 1632 w 1671"/>
                  <a:gd name="T87" fmla="*/ 392 h 1589"/>
                  <a:gd name="T88" fmla="*/ 1563 w 1671"/>
                  <a:gd name="T89" fmla="*/ 412 h 1589"/>
                  <a:gd name="T90" fmla="*/ 1561 w 1671"/>
                  <a:gd name="T91" fmla="*/ 564 h 1589"/>
                  <a:gd name="T92" fmla="*/ 1519 w 1671"/>
                  <a:gd name="T93" fmla="*/ 626 h 1589"/>
                  <a:gd name="T94" fmla="*/ 1488 w 1671"/>
                  <a:gd name="T95" fmla="*/ 654 h 1589"/>
                  <a:gd name="T96" fmla="*/ 1458 w 1671"/>
                  <a:gd name="T97" fmla="*/ 667 h 1589"/>
                  <a:gd name="T98" fmla="*/ 1434 w 1671"/>
                  <a:gd name="T99" fmla="*/ 581 h 1589"/>
                  <a:gd name="T100" fmla="*/ 1465 w 1671"/>
                  <a:gd name="T101" fmla="*/ 500 h 1589"/>
                  <a:gd name="T102" fmla="*/ 1431 w 1671"/>
                  <a:gd name="T103" fmla="*/ 486 h 1589"/>
                  <a:gd name="T104" fmla="*/ 1398 w 1671"/>
                  <a:gd name="T105" fmla="*/ 559 h 1589"/>
                  <a:gd name="T106" fmla="*/ 1431 w 1671"/>
                  <a:gd name="T107" fmla="*/ 584 h 1589"/>
                  <a:gd name="T108" fmla="*/ 1382 w 1671"/>
                  <a:gd name="T109" fmla="*/ 668 h 1589"/>
                  <a:gd name="T110" fmla="*/ 1316 w 1671"/>
                  <a:gd name="T111" fmla="*/ 615 h 1589"/>
                  <a:gd name="T112" fmla="*/ 1289 w 1671"/>
                  <a:gd name="T113" fmla="*/ 511 h 1589"/>
                  <a:gd name="T114" fmla="*/ 1310 w 1671"/>
                  <a:gd name="T115" fmla="*/ 443 h 1589"/>
                  <a:gd name="T116" fmla="*/ 1337 w 1671"/>
                  <a:gd name="T117" fmla="*/ 383 h 1589"/>
                  <a:gd name="T118" fmla="*/ 1223 w 1671"/>
                  <a:gd name="T119" fmla="*/ 389 h 1589"/>
                  <a:gd name="T120" fmla="*/ 1160 w 1671"/>
                  <a:gd name="T121" fmla="*/ 422 h 1589"/>
                  <a:gd name="T122" fmla="*/ 1068 w 1671"/>
                  <a:gd name="T123" fmla="*/ 536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1" h="1589">
                    <a:moveTo>
                      <a:pt x="1053" y="556"/>
                    </a:moveTo>
                    <a:lnTo>
                      <a:pt x="1038" y="574"/>
                    </a:lnTo>
                    <a:lnTo>
                      <a:pt x="1023" y="593"/>
                    </a:lnTo>
                    <a:lnTo>
                      <a:pt x="1009" y="611"/>
                    </a:lnTo>
                    <a:lnTo>
                      <a:pt x="994" y="630"/>
                    </a:lnTo>
                    <a:lnTo>
                      <a:pt x="979" y="649"/>
                    </a:lnTo>
                    <a:lnTo>
                      <a:pt x="964" y="668"/>
                    </a:lnTo>
                    <a:lnTo>
                      <a:pt x="949" y="686"/>
                    </a:lnTo>
                    <a:lnTo>
                      <a:pt x="934" y="705"/>
                    </a:lnTo>
                    <a:lnTo>
                      <a:pt x="936" y="711"/>
                    </a:lnTo>
                    <a:lnTo>
                      <a:pt x="940" y="718"/>
                    </a:lnTo>
                    <a:lnTo>
                      <a:pt x="944" y="729"/>
                    </a:lnTo>
                    <a:lnTo>
                      <a:pt x="948" y="740"/>
                    </a:lnTo>
                    <a:lnTo>
                      <a:pt x="947" y="748"/>
                    </a:lnTo>
                    <a:lnTo>
                      <a:pt x="946" y="756"/>
                    </a:lnTo>
                    <a:lnTo>
                      <a:pt x="945" y="766"/>
                    </a:lnTo>
                    <a:lnTo>
                      <a:pt x="944" y="775"/>
                    </a:lnTo>
                    <a:lnTo>
                      <a:pt x="929" y="797"/>
                    </a:lnTo>
                    <a:lnTo>
                      <a:pt x="915" y="817"/>
                    </a:lnTo>
                    <a:lnTo>
                      <a:pt x="899" y="839"/>
                    </a:lnTo>
                    <a:lnTo>
                      <a:pt x="884" y="860"/>
                    </a:lnTo>
                    <a:lnTo>
                      <a:pt x="868" y="882"/>
                    </a:lnTo>
                    <a:lnTo>
                      <a:pt x="852" y="903"/>
                    </a:lnTo>
                    <a:lnTo>
                      <a:pt x="834" y="923"/>
                    </a:lnTo>
                    <a:lnTo>
                      <a:pt x="818" y="944"/>
                    </a:lnTo>
                    <a:lnTo>
                      <a:pt x="801" y="965"/>
                    </a:lnTo>
                    <a:lnTo>
                      <a:pt x="784" y="987"/>
                    </a:lnTo>
                    <a:lnTo>
                      <a:pt x="765" y="1007"/>
                    </a:lnTo>
                    <a:lnTo>
                      <a:pt x="748" y="1028"/>
                    </a:lnTo>
                    <a:lnTo>
                      <a:pt x="729" y="1049"/>
                    </a:lnTo>
                    <a:lnTo>
                      <a:pt x="712" y="1070"/>
                    </a:lnTo>
                    <a:lnTo>
                      <a:pt x="694" y="1092"/>
                    </a:lnTo>
                    <a:lnTo>
                      <a:pt x="675" y="1112"/>
                    </a:lnTo>
                    <a:lnTo>
                      <a:pt x="652" y="1142"/>
                    </a:lnTo>
                    <a:lnTo>
                      <a:pt x="629" y="1172"/>
                    </a:lnTo>
                    <a:lnTo>
                      <a:pt x="606" y="1203"/>
                    </a:lnTo>
                    <a:lnTo>
                      <a:pt x="583" y="1233"/>
                    </a:lnTo>
                    <a:lnTo>
                      <a:pt x="560" y="1264"/>
                    </a:lnTo>
                    <a:lnTo>
                      <a:pt x="537" y="1294"/>
                    </a:lnTo>
                    <a:lnTo>
                      <a:pt x="513" y="1324"/>
                    </a:lnTo>
                    <a:lnTo>
                      <a:pt x="488" y="1354"/>
                    </a:lnTo>
                    <a:lnTo>
                      <a:pt x="464" y="1384"/>
                    </a:lnTo>
                    <a:lnTo>
                      <a:pt x="440" y="1414"/>
                    </a:lnTo>
                    <a:lnTo>
                      <a:pt x="415" y="1443"/>
                    </a:lnTo>
                    <a:lnTo>
                      <a:pt x="389" y="1472"/>
                    </a:lnTo>
                    <a:lnTo>
                      <a:pt x="363" y="1499"/>
                    </a:lnTo>
                    <a:lnTo>
                      <a:pt x="336" y="1527"/>
                    </a:lnTo>
                    <a:lnTo>
                      <a:pt x="310" y="1555"/>
                    </a:lnTo>
                    <a:lnTo>
                      <a:pt x="282" y="1581"/>
                    </a:lnTo>
                    <a:lnTo>
                      <a:pt x="274" y="1583"/>
                    </a:lnTo>
                    <a:lnTo>
                      <a:pt x="265" y="1586"/>
                    </a:lnTo>
                    <a:lnTo>
                      <a:pt x="256" y="1587"/>
                    </a:lnTo>
                    <a:lnTo>
                      <a:pt x="245" y="1588"/>
                    </a:lnTo>
                    <a:lnTo>
                      <a:pt x="235" y="1589"/>
                    </a:lnTo>
                    <a:lnTo>
                      <a:pt x="225" y="1589"/>
                    </a:lnTo>
                    <a:lnTo>
                      <a:pt x="213" y="1589"/>
                    </a:lnTo>
                    <a:lnTo>
                      <a:pt x="203" y="1589"/>
                    </a:lnTo>
                    <a:lnTo>
                      <a:pt x="191" y="1589"/>
                    </a:lnTo>
                    <a:lnTo>
                      <a:pt x="170" y="1582"/>
                    </a:lnTo>
                    <a:lnTo>
                      <a:pt x="150" y="1574"/>
                    </a:lnTo>
                    <a:lnTo>
                      <a:pt x="130" y="1565"/>
                    </a:lnTo>
                    <a:lnTo>
                      <a:pt x="112" y="1555"/>
                    </a:lnTo>
                    <a:lnTo>
                      <a:pt x="92" y="1543"/>
                    </a:lnTo>
                    <a:lnTo>
                      <a:pt x="74" y="1530"/>
                    </a:lnTo>
                    <a:lnTo>
                      <a:pt x="56" y="1514"/>
                    </a:lnTo>
                    <a:lnTo>
                      <a:pt x="38" y="1496"/>
                    </a:lnTo>
                    <a:lnTo>
                      <a:pt x="30" y="1482"/>
                    </a:lnTo>
                    <a:lnTo>
                      <a:pt x="22" y="1468"/>
                    </a:lnTo>
                    <a:lnTo>
                      <a:pt x="16" y="1453"/>
                    </a:lnTo>
                    <a:lnTo>
                      <a:pt x="10" y="1437"/>
                    </a:lnTo>
                    <a:lnTo>
                      <a:pt x="6" y="1421"/>
                    </a:lnTo>
                    <a:lnTo>
                      <a:pt x="2" y="1405"/>
                    </a:lnTo>
                    <a:lnTo>
                      <a:pt x="1" y="1388"/>
                    </a:lnTo>
                    <a:lnTo>
                      <a:pt x="0" y="1370"/>
                    </a:lnTo>
                    <a:lnTo>
                      <a:pt x="3" y="1356"/>
                    </a:lnTo>
                    <a:lnTo>
                      <a:pt x="9" y="1344"/>
                    </a:lnTo>
                    <a:lnTo>
                      <a:pt x="17" y="1331"/>
                    </a:lnTo>
                    <a:lnTo>
                      <a:pt x="24" y="1317"/>
                    </a:lnTo>
                    <a:lnTo>
                      <a:pt x="60" y="1270"/>
                    </a:lnTo>
                    <a:lnTo>
                      <a:pt x="94" y="1222"/>
                    </a:lnTo>
                    <a:lnTo>
                      <a:pt x="131" y="1172"/>
                    </a:lnTo>
                    <a:lnTo>
                      <a:pt x="168" y="1121"/>
                    </a:lnTo>
                    <a:lnTo>
                      <a:pt x="205" y="1071"/>
                    </a:lnTo>
                    <a:lnTo>
                      <a:pt x="243" y="1020"/>
                    </a:lnTo>
                    <a:lnTo>
                      <a:pt x="281" y="969"/>
                    </a:lnTo>
                    <a:lnTo>
                      <a:pt x="320" y="919"/>
                    </a:lnTo>
                    <a:lnTo>
                      <a:pt x="361" y="869"/>
                    </a:lnTo>
                    <a:lnTo>
                      <a:pt x="401" y="820"/>
                    </a:lnTo>
                    <a:lnTo>
                      <a:pt x="442" y="771"/>
                    </a:lnTo>
                    <a:lnTo>
                      <a:pt x="485" y="724"/>
                    </a:lnTo>
                    <a:lnTo>
                      <a:pt x="529" y="678"/>
                    </a:lnTo>
                    <a:lnTo>
                      <a:pt x="574" y="634"/>
                    </a:lnTo>
                    <a:lnTo>
                      <a:pt x="619" y="592"/>
                    </a:lnTo>
                    <a:lnTo>
                      <a:pt x="666" y="551"/>
                    </a:lnTo>
                    <a:lnTo>
                      <a:pt x="674" y="551"/>
                    </a:lnTo>
                    <a:lnTo>
                      <a:pt x="681" y="551"/>
                    </a:lnTo>
                    <a:lnTo>
                      <a:pt x="689" y="551"/>
                    </a:lnTo>
                    <a:lnTo>
                      <a:pt x="696" y="551"/>
                    </a:lnTo>
                    <a:lnTo>
                      <a:pt x="704" y="551"/>
                    </a:lnTo>
                    <a:lnTo>
                      <a:pt x="712" y="550"/>
                    </a:lnTo>
                    <a:lnTo>
                      <a:pt x="720" y="550"/>
                    </a:lnTo>
                    <a:lnTo>
                      <a:pt x="729" y="549"/>
                    </a:lnTo>
                    <a:lnTo>
                      <a:pt x="749" y="526"/>
                    </a:lnTo>
                    <a:lnTo>
                      <a:pt x="769" y="503"/>
                    </a:lnTo>
                    <a:lnTo>
                      <a:pt x="788" y="480"/>
                    </a:lnTo>
                    <a:lnTo>
                      <a:pt x="808" y="457"/>
                    </a:lnTo>
                    <a:lnTo>
                      <a:pt x="827" y="433"/>
                    </a:lnTo>
                    <a:lnTo>
                      <a:pt x="847" y="409"/>
                    </a:lnTo>
                    <a:lnTo>
                      <a:pt x="866" y="384"/>
                    </a:lnTo>
                    <a:lnTo>
                      <a:pt x="887" y="361"/>
                    </a:lnTo>
                    <a:lnTo>
                      <a:pt x="907" y="337"/>
                    </a:lnTo>
                    <a:lnTo>
                      <a:pt x="928" y="313"/>
                    </a:lnTo>
                    <a:lnTo>
                      <a:pt x="947" y="289"/>
                    </a:lnTo>
                    <a:lnTo>
                      <a:pt x="968" y="266"/>
                    </a:lnTo>
                    <a:lnTo>
                      <a:pt x="989" y="242"/>
                    </a:lnTo>
                    <a:lnTo>
                      <a:pt x="1011" y="219"/>
                    </a:lnTo>
                    <a:lnTo>
                      <a:pt x="1031" y="196"/>
                    </a:lnTo>
                    <a:lnTo>
                      <a:pt x="1053" y="174"/>
                    </a:lnTo>
                    <a:lnTo>
                      <a:pt x="1053" y="323"/>
                    </a:lnTo>
                    <a:lnTo>
                      <a:pt x="1032" y="349"/>
                    </a:lnTo>
                    <a:lnTo>
                      <a:pt x="1012" y="374"/>
                    </a:lnTo>
                    <a:lnTo>
                      <a:pt x="991" y="398"/>
                    </a:lnTo>
                    <a:lnTo>
                      <a:pt x="971" y="424"/>
                    </a:lnTo>
                    <a:lnTo>
                      <a:pt x="951" y="449"/>
                    </a:lnTo>
                    <a:lnTo>
                      <a:pt x="931" y="474"/>
                    </a:lnTo>
                    <a:lnTo>
                      <a:pt x="911" y="501"/>
                    </a:lnTo>
                    <a:lnTo>
                      <a:pt x="892" y="526"/>
                    </a:lnTo>
                    <a:lnTo>
                      <a:pt x="887" y="534"/>
                    </a:lnTo>
                    <a:lnTo>
                      <a:pt x="879" y="542"/>
                    </a:lnTo>
                    <a:lnTo>
                      <a:pt x="883" y="549"/>
                    </a:lnTo>
                    <a:lnTo>
                      <a:pt x="888" y="554"/>
                    </a:lnTo>
                    <a:lnTo>
                      <a:pt x="894" y="558"/>
                    </a:lnTo>
                    <a:lnTo>
                      <a:pt x="900" y="563"/>
                    </a:lnTo>
                    <a:lnTo>
                      <a:pt x="913" y="561"/>
                    </a:lnTo>
                    <a:lnTo>
                      <a:pt x="924" y="547"/>
                    </a:lnTo>
                    <a:lnTo>
                      <a:pt x="936" y="534"/>
                    </a:lnTo>
                    <a:lnTo>
                      <a:pt x="947" y="523"/>
                    </a:lnTo>
                    <a:lnTo>
                      <a:pt x="959" y="512"/>
                    </a:lnTo>
                    <a:lnTo>
                      <a:pt x="970" y="501"/>
                    </a:lnTo>
                    <a:lnTo>
                      <a:pt x="981" y="489"/>
                    </a:lnTo>
                    <a:lnTo>
                      <a:pt x="989" y="477"/>
                    </a:lnTo>
                    <a:lnTo>
                      <a:pt x="997" y="463"/>
                    </a:lnTo>
                    <a:lnTo>
                      <a:pt x="991" y="457"/>
                    </a:lnTo>
                    <a:lnTo>
                      <a:pt x="988" y="450"/>
                    </a:lnTo>
                    <a:lnTo>
                      <a:pt x="985" y="443"/>
                    </a:lnTo>
                    <a:lnTo>
                      <a:pt x="984" y="436"/>
                    </a:lnTo>
                    <a:lnTo>
                      <a:pt x="990" y="422"/>
                    </a:lnTo>
                    <a:lnTo>
                      <a:pt x="997" y="409"/>
                    </a:lnTo>
                    <a:lnTo>
                      <a:pt x="1004" y="396"/>
                    </a:lnTo>
                    <a:lnTo>
                      <a:pt x="1013" y="384"/>
                    </a:lnTo>
                    <a:lnTo>
                      <a:pt x="1022" y="373"/>
                    </a:lnTo>
                    <a:lnTo>
                      <a:pt x="1031" y="363"/>
                    </a:lnTo>
                    <a:lnTo>
                      <a:pt x="1042" y="353"/>
                    </a:lnTo>
                    <a:lnTo>
                      <a:pt x="1053" y="344"/>
                    </a:lnTo>
                    <a:lnTo>
                      <a:pt x="1061" y="338"/>
                    </a:lnTo>
                    <a:lnTo>
                      <a:pt x="1069" y="334"/>
                    </a:lnTo>
                    <a:lnTo>
                      <a:pt x="1079" y="328"/>
                    </a:lnTo>
                    <a:lnTo>
                      <a:pt x="1087" y="323"/>
                    </a:lnTo>
                    <a:lnTo>
                      <a:pt x="1096" y="319"/>
                    </a:lnTo>
                    <a:lnTo>
                      <a:pt x="1105" y="314"/>
                    </a:lnTo>
                    <a:lnTo>
                      <a:pt x="1114" y="310"/>
                    </a:lnTo>
                    <a:lnTo>
                      <a:pt x="1124" y="305"/>
                    </a:lnTo>
                    <a:lnTo>
                      <a:pt x="1140" y="288"/>
                    </a:lnTo>
                    <a:lnTo>
                      <a:pt x="1153" y="272"/>
                    </a:lnTo>
                    <a:lnTo>
                      <a:pt x="1166" y="254"/>
                    </a:lnTo>
                    <a:lnTo>
                      <a:pt x="1179" y="238"/>
                    </a:lnTo>
                    <a:lnTo>
                      <a:pt x="1190" y="222"/>
                    </a:lnTo>
                    <a:lnTo>
                      <a:pt x="1203" y="206"/>
                    </a:lnTo>
                    <a:lnTo>
                      <a:pt x="1216" y="191"/>
                    </a:lnTo>
                    <a:lnTo>
                      <a:pt x="1228" y="176"/>
                    </a:lnTo>
                    <a:lnTo>
                      <a:pt x="1216" y="158"/>
                    </a:lnTo>
                    <a:lnTo>
                      <a:pt x="1197" y="159"/>
                    </a:lnTo>
                    <a:lnTo>
                      <a:pt x="1179" y="179"/>
                    </a:lnTo>
                    <a:lnTo>
                      <a:pt x="1160" y="200"/>
                    </a:lnTo>
                    <a:lnTo>
                      <a:pt x="1142" y="221"/>
                    </a:lnTo>
                    <a:lnTo>
                      <a:pt x="1125" y="240"/>
                    </a:lnTo>
                    <a:lnTo>
                      <a:pt x="1106" y="261"/>
                    </a:lnTo>
                    <a:lnTo>
                      <a:pt x="1089" y="282"/>
                    </a:lnTo>
                    <a:lnTo>
                      <a:pt x="1070" y="303"/>
                    </a:lnTo>
                    <a:lnTo>
                      <a:pt x="1053" y="323"/>
                    </a:lnTo>
                    <a:lnTo>
                      <a:pt x="1053" y="174"/>
                    </a:lnTo>
                    <a:lnTo>
                      <a:pt x="1064" y="163"/>
                    </a:lnTo>
                    <a:lnTo>
                      <a:pt x="1075" y="152"/>
                    </a:lnTo>
                    <a:lnTo>
                      <a:pt x="1085" y="141"/>
                    </a:lnTo>
                    <a:lnTo>
                      <a:pt x="1097" y="131"/>
                    </a:lnTo>
                    <a:lnTo>
                      <a:pt x="1107" y="121"/>
                    </a:lnTo>
                    <a:lnTo>
                      <a:pt x="1119" y="110"/>
                    </a:lnTo>
                    <a:lnTo>
                      <a:pt x="1130" y="101"/>
                    </a:lnTo>
                    <a:lnTo>
                      <a:pt x="1142" y="91"/>
                    </a:lnTo>
                    <a:lnTo>
                      <a:pt x="1147" y="90"/>
                    </a:lnTo>
                    <a:lnTo>
                      <a:pt x="1153" y="88"/>
                    </a:lnTo>
                    <a:lnTo>
                      <a:pt x="1159" y="87"/>
                    </a:lnTo>
                    <a:lnTo>
                      <a:pt x="1162" y="80"/>
                    </a:lnTo>
                    <a:lnTo>
                      <a:pt x="1170" y="78"/>
                    </a:lnTo>
                    <a:lnTo>
                      <a:pt x="1177" y="75"/>
                    </a:lnTo>
                    <a:lnTo>
                      <a:pt x="1183" y="71"/>
                    </a:lnTo>
                    <a:lnTo>
                      <a:pt x="1190" y="68"/>
                    </a:lnTo>
                    <a:lnTo>
                      <a:pt x="1197" y="64"/>
                    </a:lnTo>
                    <a:lnTo>
                      <a:pt x="1205" y="61"/>
                    </a:lnTo>
                    <a:lnTo>
                      <a:pt x="1215" y="60"/>
                    </a:lnTo>
                    <a:lnTo>
                      <a:pt x="1224" y="58"/>
                    </a:lnTo>
                    <a:lnTo>
                      <a:pt x="1227" y="53"/>
                    </a:lnTo>
                    <a:lnTo>
                      <a:pt x="1241" y="43"/>
                    </a:lnTo>
                    <a:lnTo>
                      <a:pt x="1248" y="42"/>
                    </a:lnTo>
                    <a:lnTo>
                      <a:pt x="1256" y="40"/>
                    </a:lnTo>
                    <a:lnTo>
                      <a:pt x="1264" y="38"/>
                    </a:lnTo>
                    <a:lnTo>
                      <a:pt x="1272" y="35"/>
                    </a:lnTo>
                    <a:lnTo>
                      <a:pt x="1280" y="32"/>
                    </a:lnTo>
                    <a:lnTo>
                      <a:pt x="1288" y="30"/>
                    </a:lnTo>
                    <a:lnTo>
                      <a:pt x="1296" y="29"/>
                    </a:lnTo>
                    <a:lnTo>
                      <a:pt x="1304" y="27"/>
                    </a:lnTo>
                    <a:lnTo>
                      <a:pt x="1308" y="24"/>
                    </a:lnTo>
                    <a:lnTo>
                      <a:pt x="1311" y="22"/>
                    </a:lnTo>
                    <a:lnTo>
                      <a:pt x="1315" y="19"/>
                    </a:lnTo>
                    <a:lnTo>
                      <a:pt x="1319" y="17"/>
                    </a:lnTo>
                    <a:lnTo>
                      <a:pt x="1324" y="15"/>
                    </a:lnTo>
                    <a:lnTo>
                      <a:pt x="1329" y="12"/>
                    </a:lnTo>
                    <a:lnTo>
                      <a:pt x="1334" y="10"/>
                    </a:lnTo>
                    <a:lnTo>
                      <a:pt x="1340" y="8"/>
                    </a:lnTo>
                    <a:lnTo>
                      <a:pt x="1342" y="0"/>
                    </a:lnTo>
                    <a:lnTo>
                      <a:pt x="1352" y="0"/>
                    </a:lnTo>
                    <a:lnTo>
                      <a:pt x="1351" y="30"/>
                    </a:lnTo>
                    <a:lnTo>
                      <a:pt x="1349" y="62"/>
                    </a:lnTo>
                    <a:lnTo>
                      <a:pt x="1347" y="96"/>
                    </a:lnTo>
                    <a:lnTo>
                      <a:pt x="1342" y="131"/>
                    </a:lnTo>
                    <a:lnTo>
                      <a:pt x="1336" y="167"/>
                    </a:lnTo>
                    <a:lnTo>
                      <a:pt x="1326" y="200"/>
                    </a:lnTo>
                    <a:lnTo>
                      <a:pt x="1313" y="231"/>
                    </a:lnTo>
                    <a:lnTo>
                      <a:pt x="1294" y="259"/>
                    </a:lnTo>
                    <a:lnTo>
                      <a:pt x="1299" y="267"/>
                    </a:lnTo>
                    <a:lnTo>
                      <a:pt x="1315" y="265"/>
                    </a:lnTo>
                    <a:lnTo>
                      <a:pt x="1332" y="262"/>
                    </a:lnTo>
                    <a:lnTo>
                      <a:pt x="1349" y="262"/>
                    </a:lnTo>
                    <a:lnTo>
                      <a:pt x="1367" y="263"/>
                    </a:lnTo>
                    <a:lnTo>
                      <a:pt x="1383" y="266"/>
                    </a:lnTo>
                    <a:lnTo>
                      <a:pt x="1400" y="269"/>
                    </a:lnTo>
                    <a:lnTo>
                      <a:pt x="1416" y="274"/>
                    </a:lnTo>
                    <a:lnTo>
                      <a:pt x="1431" y="280"/>
                    </a:lnTo>
                    <a:lnTo>
                      <a:pt x="1440" y="283"/>
                    </a:lnTo>
                    <a:lnTo>
                      <a:pt x="1449" y="288"/>
                    </a:lnTo>
                    <a:lnTo>
                      <a:pt x="1458" y="291"/>
                    </a:lnTo>
                    <a:lnTo>
                      <a:pt x="1466" y="296"/>
                    </a:lnTo>
                    <a:lnTo>
                      <a:pt x="1474" y="300"/>
                    </a:lnTo>
                    <a:lnTo>
                      <a:pt x="1481" y="306"/>
                    </a:lnTo>
                    <a:lnTo>
                      <a:pt x="1488" y="311"/>
                    </a:lnTo>
                    <a:lnTo>
                      <a:pt x="1495" y="316"/>
                    </a:lnTo>
                    <a:lnTo>
                      <a:pt x="1513" y="310"/>
                    </a:lnTo>
                    <a:lnTo>
                      <a:pt x="1533" y="305"/>
                    </a:lnTo>
                    <a:lnTo>
                      <a:pt x="1552" y="303"/>
                    </a:lnTo>
                    <a:lnTo>
                      <a:pt x="1571" y="301"/>
                    </a:lnTo>
                    <a:lnTo>
                      <a:pt x="1590" y="303"/>
                    </a:lnTo>
                    <a:lnTo>
                      <a:pt x="1609" y="305"/>
                    </a:lnTo>
                    <a:lnTo>
                      <a:pt x="1627" y="310"/>
                    </a:lnTo>
                    <a:lnTo>
                      <a:pt x="1646" y="316"/>
                    </a:lnTo>
                    <a:lnTo>
                      <a:pt x="1655" y="323"/>
                    </a:lnTo>
                    <a:lnTo>
                      <a:pt x="1659" y="328"/>
                    </a:lnTo>
                    <a:lnTo>
                      <a:pt x="1664" y="333"/>
                    </a:lnTo>
                    <a:lnTo>
                      <a:pt x="1667" y="339"/>
                    </a:lnTo>
                    <a:lnTo>
                      <a:pt x="1671" y="348"/>
                    </a:lnTo>
                    <a:lnTo>
                      <a:pt x="1671" y="356"/>
                    </a:lnTo>
                    <a:lnTo>
                      <a:pt x="1662" y="373"/>
                    </a:lnTo>
                    <a:lnTo>
                      <a:pt x="1651" y="383"/>
                    </a:lnTo>
                    <a:lnTo>
                      <a:pt x="1642" y="388"/>
                    </a:lnTo>
                    <a:lnTo>
                      <a:pt x="1632" y="392"/>
                    </a:lnTo>
                    <a:lnTo>
                      <a:pt x="1620" y="395"/>
                    </a:lnTo>
                    <a:lnTo>
                      <a:pt x="1609" y="398"/>
                    </a:lnTo>
                    <a:lnTo>
                      <a:pt x="1597" y="401"/>
                    </a:lnTo>
                    <a:lnTo>
                      <a:pt x="1586" y="404"/>
                    </a:lnTo>
                    <a:lnTo>
                      <a:pt x="1574" y="407"/>
                    </a:lnTo>
                    <a:lnTo>
                      <a:pt x="1563" y="412"/>
                    </a:lnTo>
                    <a:lnTo>
                      <a:pt x="1571" y="436"/>
                    </a:lnTo>
                    <a:lnTo>
                      <a:pt x="1574" y="462"/>
                    </a:lnTo>
                    <a:lnTo>
                      <a:pt x="1575" y="488"/>
                    </a:lnTo>
                    <a:lnTo>
                      <a:pt x="1574" y="513"/>
                    </a:lnTo>
                    <a:lnTo>
                      <a:pt x="1568" y="540"/>
                    </a:lnTo>
                    <a:lnTo>
                      <a:pt x="1561" y="564"/>
                    </a:lnTo>
                    <a:lnTo>
                      <a:pt x="1551" y="588"/>
                    </a:lnTo>
                    <a:lnTo>
                      <a:pt x="1540" y="609"/>
                    </a:lnTo>
                    <a:lnTo>
                      <a:pt x="1534" y="612"/>
                    </a:lnTo>
                    <a:lnTo>
                      <a:pt x="1529" y="616"/>
                    </a:lnTo>
                    <a:lnTo>
                      <a:pt x="1523" y="620"/>
                    </a:lnTo>
                    <a:lnTo>
                      <a:pt x="1519" y="626"/>
                    </a:lnTo>
                    <a:lnTo>
                      <a:pt x="1513" y="631"/>
                    </a:lnTo>
                    <a:lnTo>
                      <a:pt x="1507" y="638"/>
                    </a:lnTo>
                    <a:lnTo>
                      <a:pt x="1502" y="644"/>
                    </a:lnTo>
                    <a:lnTo>
                      <a:pt x="1495" y="650"/>
                    </a:lnTo>
                    <a:lnTo>
                      <a:pt x="1491" y="652"/>
                    </a:lnTo>
                    <a:lnTo>
                      <a:pt x="1488" y="654"/>
                    </a:lnTo>
                    <a:lnTo>
                      <a:pt x="1484" y="655"/>
                    </a:lnTo>
                    <a:lnTo>
                      <a:pt x="1480" y="657"/>
                    </a:lnTo>
                    <a:lnTo>
                      <a:pt x="1474" y="660"/>
                    </a:lnTo>
                    <a:lnTo>
                      <a:pt x="1469" y="661"/>
                    </a:lnTo>
                    <a:lnTo>
                      <a:pt x="1463" y="664"/>
                    </a:lnTo>
                    <a:lnTo>
                      <a:pt x="1458" y="667"/>
                    </a:lnTo>
                    <a:lnTo>
                      <a:pt x="1451" y="669"/>
                    </a:lnTo>
                    <a:lnTo>
                      <a:pt x="1445" y="671"/>
                    </a:lnTo>
                    <a:lnTo>
                      <a:pt x="1438" y="672"/>
                    </a:lnTo>
                    <a:lnTo>
                      <a:pt x="1431" y="673"/>
                    </a:lnTo>
                    <a:lnTo>
                      <a:pt x="1431" y="584"/>
                    </a:lnTo>
                    <a:lnTo>
                      <a:pt x="1434" y="581"/>
                    </a:lnTo>
                    <a:lnTo>
                      <a:pt x="1436" y="580"/>
                    </a:lnTo>
                    <a:lnTo>
                      <a:pt x="1438" y="578"/>
                    </a:lnTo>
                    <a:lnTo>
                      <a:pt x="1442" y="577"/>
                    </a:lnTo>
                    <a:lnTo>
                      <a:pt x="1453" y="553"/>
                    </a:lnTo>
                    <a:lnTo>
                      <a:pt x="1461" y="526"/>
                    </a:lnTo>
                    <a:lnTo>
                      <a:pt x="1465" y="500"/>
                    </a:lnTo>
                    <a:lnTo>
                      <a:pt x="1461" y="473"/>
                    </a:lnTo>
                    <a:lnTo>
                      <a:pt x="1458" y="466"/>
                    </a:lnTo>
                    <a:lnTo>
                      <a:pt x="1450" y="471"/>
                    </a:lnTo>
                    <a:lnTo>
                      <a:pt x="1443" y="475"/>
                    </a:lnTo>
                    <a:lnTo>
                      <a:pt x="1437" y="481"/>
                    </a:lnTo>
                    <a:lnTo>
                      <a:pt x="1431" y="486"/>
                    </a:lnTo>
                    <a:lnTo>
                      <a:pt x="1427" y="493"/>
                    </a:lnTo>
                    <a:lnTo>
                      <a:pt x="1421" y="500"/>
                    </a:lnTo>
                    <a:lnTo>
                      <a:pt x="1416" y="506"/>
                    </a:lnTo>
                    <a:lnTo>
                      <a:pt x="1410" y="513"/>
                    </a:lnTo>
                    <a:lnTo>
                      <a:pt x="1402" y="535"/>
                    </a:lnTo>
                    <a:lnTo>
                      <a:pt x="1398" y="559"/>
                    </a:lnTo>
                    <a:lnTo>
                      <a:pt x="1398" y="581"/>
                    </a:lnTo>
                    <a:lnTo>
                      <a:pt x="1406" y="602"/>
                    </a:lnTo>
                    <a:lnTo>
                      <a:pt x="1414" y="600"/>
                    </a:lnTo>
                    <a:lnTo>
                      <a:pt x="1421" y="595"/>
                    </a:lnTo>
                    <a:lnTo>
                      <a:pt x="1427" y="589"/>
                    </a:lnTo>
                    <a:lnTo>
                      <a:pt x="1431" y="584"/>
                    </a:lnTo>
                    <a:lnTo>
                      <a:pt x="1431" y="673"/>
                    </a:lnTo>
                    <a:lnTo>
                      <a:pt x="1421" y="675"/>
                    </a:lnTo>
                    <a:lnTo>
                      <a:pt x="1410" y="673"/>
                    </a:lnTo>
                    <a:lnTo>
                      <a:pt x="1400" y="672"/>
                    </a:lnTo>
                    <a:lnTo>
                      <a:pt x="1391" y="671"/>
                    </a:lnTo>
                    <a:lnTo>
                      <a:pt x="1382" y="668"/>
                    </a:lnTo>
                    <a:lnTo>
                      <a:pt x="1372" y="665"/>
                    </a:lnTo>
                    <a:lnTo>
                      <a:pt x="1363" y="662"/>
                    </a:lnTo>
                    <a:lnTo>
                      <a:pt x="1355" y="659"/>
                    </a:lnTo>
                    <a:lnTo>
                      <a:pt x="1341" y="646"/>
                    </a:lnTo>
                    <a:lnTo>
                      <a:pt x="1327" y="631"/>
                    </a:lnTo>
                    <a:lnTo>
                      <a:pt x="1316" y="615"/>
                    </a:lnTo>
                    <a:lnTo>
                      <a:pt x="1306" y="599"/>
                    </a:lnTo>
                    <a:lnTo>
                      <a:pt x="1298" y="580"/>
                    </a:lnTo>
                    <a:lnTo>
                      <a:pt x="1292" y="561"/>
                    </a:lnTo>
                    <a:lnTo>
                      <a:pt x="1289" y="541"/>
                    </a:lnTo>
                    <a:lnTo>
                      <a:pt x="1289" y="519"/>
                    </a:lnTo>
                    <a:lnTo>
                      <a:pt x="1289" y="511"/>
                    </a:lnTo>
                    <a:lnTo>
                      <a:pt x="1292" y="502"/>
                    </a:lnTo>
                    <a:lnTo>
                      <a:pt x="1295" y="493"/>
                    </a:lnTo>
                    <a:lnTo>
                      <a:pt x="1294" y="482"/>
                    </a:lnTo>
                    <a:lnTo>
                      <a:pt x="1299" y="468"/>
                    </a:lnTo>
                    <a:lnTo>
                      <a:pt x="1304" y="456"/>
                    </a:lnTo>
                    <a:lnTo>
                      <a:pt x="1310" y="443"/>
                    </a:lnTo>
                    <a:lnTo>
                      <a:pt x="1318" y="432"/>
                    </a:lnTo>
                    <a:lnTo>
                      <a:pt x="1325" y="420"/>
                    </a:lnTo>
                    <a:lnTo>
                      <a:pt x="1334" y="409"/>
                    </a:lnTo>
                    <a:lnTo>
                      <a:pt x="1344" y="397"/>
                    </a:lnTo>
                    <a:lnTo>
                      <a:pt x="1355" y="386"/>
                    </a:lnTo>
                    <a:lnTo>
                      <a:pt x="1337" y="383"/>
                    </a:lnTo>
                    <a:lnTo>
                      <a:pt x="1318" y="383"/>
                    </a:lnTo>
                    <a:lnTo>
                      <a:pt x="1299" y="383"/>
                    </a:lnTo>
                    <a:lnTo>
                      <a:pt x="1280" y="383"/>
                    </a:lnTo>
                    <a:lnTo>
                      <a:pt x="1261" y="384"/>
                    </a:lnTo>
                    <a:lnTo>
                      <a:pt x="1241" y="387"/>
                    </a:lnTo>
                    <a:lnTo>
                      <a:pt x="1223" y="389"/>
                    </a:lnTo>
                    <a:lnTo>
                      <a:pt x="1203" y="391"/>
                    </a:lnTo>
                    <a:lnTo>
                      <a:pt x="1196" y="392"/>
                    </a:lnTo>
                    <a:lnTo>
                      <a:pt x="1188" y="395"/>
                    </a:lnTo>
                    <a:lnTo>
                      <a:pt x="1181" y="397"/>
                    </a:lnTo>
                    <a:lnTo>
                      <a:pt x="1175" y="403"/>
                    </a:lnTo>
                    <a:lnTo>
                      <a:pt x="1160" y="422"/>
                    </a:lnTo>
                    <a:lnTo>
                      <a:pt x="1145" y="441"/>
                    </a:lnTo>
                    <a:lnTo>
                      <a:pt x="1130" y="460"/>
                    </a:lnTo>
                    <a:lnTo>
                      <a:pt x="1115" y="479"/>
                    </a:lnTo>
                    <a:lnTo>
                      <a:pt x="1099" y="498"/>
                    </a:lnTo>
                    <a:lnTo>
                      <a:pt x="1084" y="518"/>
                    </a:lnTo>
                    <a:lnTo>
                      <a:pt x="1068" y="536"/>
                    </a:lnTo>
                    <a:lnTo>
                      <a:pt x="1053" y="5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89" name="Freeform 17"/>
              <p:cNvSpPr>
                <a:spLocks/>
              </p:cNvSpPr>
              <p:nvPr>
                <p:custDataLst>
                  <p:tags r:id="rId168"/>
                </p:custDataLst>
              </p:nvPr>
            </p:nvSpPr>
            <p:spPr bwMode="auto">
              <a:xfrm>
                <a:off x="3157" y="3294"/>
                <a:ext cx="449" cy="502"/>
              </a:xfrm>
              <a:custGeom>
                <a:avLst/>
                <a:gdLst>
                  <a:gd name="T0" fmla="*/ 174 w 898"/>
                  <a:gd name="T1" fmla="*/ 1001 h 1003"/>
                  <a:gd name="T2" fmla="*/ 158 w 898"/>
                  <a:gd name="T3" fmla="*/ 995 h 1003"/>
                  <a:gd name="T4" fmla="*/ 141 w 898"/>
                  <a:gd name="T5" fmla="*/ 988 h 1003"/>
                  <a:gd name="T6" fmla="*/ 122 w 898"/>
                  <a:gd name="T7" fmla="*/ 982 h 1003"/>
                  <a:gd name="T8" fmla="*/ 102 w 898"/>
                  <a:gd name="T9" fmla="*/ 971 h 1003"/>
                  <a:gd name="T10" fmla="*/ 81 w 898"/>
                  <a:gd name="T11" fmla="*/ 957 h 1003"/>
                  <a:gd name="T12" fmla="*/ 60 w 898"/>
                  <a:gd name="T13" fmla="*/ 942 h 1003"/>
                  <a:gd name="T14" fmla="*/ 39 w 898"/>
                  <a:gd name="T15" fmla="*/ 922 h 1003"/>
                  <a:gd name="T16" fmla="*/ 15 w 898"/>
                  <a:gd name="T17" fmla="*/ 885 h 1003"/>
                  <a:gd name="T18" fmla="*/ 0 w 898"/>
                  <a:gd name="T19" fmla="*/ 824 h 1003"/>
                  <a:gd name="T20" fmla="*/ 17 w 898"/>
                  <a:gd name="T21" fmla="*/ 767 h 1003"/>
                  <a:gd name="T22" fmla="*/ 51 w 898"/>
                  <a:gd name="T23" fmla="*/ 715 h 1003"/>
                  <a:gd name="T24" fmla="*/ 87 w 898"/>
                  <a:gd name="T25" fmla="*/ 666 h 1003"/>
                  <a:gd name="T26" fmla="*/ 124 w 898"/>
                  <a:gd name="T27" fmla="*/ 616 h 1003"/>
                  <a:gd name="T28" fmla="*/ 144 w 898"/>
                  <a:gd name="T29" fmla="*/ 580 h 1003"/>
                  <a:gd name="T30" fmla="*/ 204 w 898"/>
                  <a:gd name="T31" fmla="*/ 505 h 1003"/>
                  <a:gd name="T32" fmla="*/ 263 w 898"/>
                  <a:gd name="T33" fmla="*/ 431 h 1003"/>
                  <a:gd name="T34" fmla="*/ 322 w 898"/>
                  <a:gd name="T35" fmla="*/ 355 h 1003"/>
                  <a:gd name="T36" fmla="*/ 382 w 898"/>
                  <a:gd name="T37" fmla="*/ 279 h 1003"/>
                  <a:gd name="T38" fmla="*/ 444 w 898"/>
                  <a:gd name="T39" fmla="*/ 205 h 1003"/>
                  <a:gd name="T40" fmla="*/ 508 w 898"/>
                  <a:gd name="T41" fmla="*/ 133 h 1003"/>
                  <a:gd name="T42" fmla="*/ 578 w 898"/>
                  <a:gd name="T43" fmla="*/ 64 h 1003"/>
                  <a:gd name="T44" fmla="*/ 650 w 898"/>
                  <a:gd name="T45" fmla="*/ 0 h 1003"/>
                  <a:gd name="T46" fmla="*/ 684 w 898"/>
                  <a:gd name="T47" fmla="*/ 6 h 1003"/>
                  <a:gd name="T48" fmla="*/ 715 w 898"/>
                  <a:gd name="T49" fmla="*/ 15 h 1003"/>
                  <a:gd name="T50" fmla="*/ 744 w 898"/>
                  <a:gd name="T51" fmla="*/ 25 h 1003"/>
                  <a:gd name="T52" fmla="*/ 770 w 898"/>
                  <a:gd name="T53" fmla="*/ 40 h 1003"/>
                  <a:gd name="T54" fmla="*/ 795 w 898"/>
                  <a:gd name="T55" fmla="*/ 56 h 1003"/>
                  <a:gd name="T56" fmla="*/ 820 w 898"/>
                  <a:gd name="T57" fmla="*/ 75 h 1003"/>
                  <a:gd name="T58" fmla="*/ 843 w 898"/>
                  <a:gd name="T59" fmla="*/ 95 h 1003"/>
                  <a:gd name="T60" fmla="*/ 866 w 898"/>
                  <a:gd name="T61" fmla="*/ 118 h 1003"/>
                  <a:gd name="T62" fmla="*/ 874 w 898"/>
                  <a:gd name="T63" fmla="*/ 131 h 1003"/>
                  <a:gd name="T64" fmla="*/ 888 w 898"/>
                  <a:gd name="T65" fmla="*/ 144 h 1003"/>
                  <a:gd name="T66" fmla="*/ 893 w 898"/>
                  <a:gd name="T67" fmla="*/ 166 h 1003"/>
                  <a:gd name="T68" fmla="*/ 898 w 898"/>
                  <a:gd name="T69" fmla="*/ 190 h 1003"/>
                  <a:gd name="T70" fmla="*/ 823 w 898"/>
                  <a:gd name="T71" fmla="*/ 292 h 1003"/>
                  <a:gd name="T72" fmla="*/ 747 w 898"/>
                  <a:gd name="T73" fmla="*/ 394 h 1003"/>
                  <a:gd name="T74" fmla="*/ 670 w 898"/>
                  <a:gd name="T75" fmla="*/ 493 h 1003"/>
                  <a:gd name="T76" fmla="*/ 591 w 898"/>
                  <a:gd name="T77" fmla="*/ 592 h 1003"/>
                  <a:gd name="T78" fmla="*/ 512 w 898"/>
                  <a:gd name="T79" fmla="*/ 689 h 1003"/>
                  <a:gd name="T80" fmla="*/ 431 w 898"/>
                  <a:gd name="T81" fmla="*/ 786 h 1003"/>
                  <a:gd name="T82" fmla="*/ 348 w 898"/>
                  <a:gd name="T83" fmla="*/ 883 h 1003"/>
                  <a:gd name="T84" fmla="*/ 264 w 898"/>
                  <a:gd name="T85" fmla="*/ 981 h 1003"/>
                  <a:gd name="T86" fmla="*/ 254 w 898"/>
                  <a:gd name="T87" fmla="*/ 985 h 1003"/>
                  <a:gd name="T88" fmla="*/ 243 w 898"/>
                  <a:gd name="T89" fmla="*/ 990 h 1003"/>
                  <a:gd name="T90" fmla="*/ 233 w 898"/>
                  <a:gd name="T91" fmla="*/ 997 h 1003"/>
                  <a:gd name="T92" fmla="*/ 219 w 898"/>
                  <a:gd name="T93" fmla="*/ 1003 h 1003"/>
                  <a:gd name="T94" fmla="*/ 211 w 898"/>
                  <a:gd name="T95" fmla="*/ 1000 h 1003"/>
                  <a:gd name="T96" fmla="*/ 203 w 898"/>
                  <a:gd name="T97" fmla="*/ 1001 h 1003"/>
                  <a:gd name="T98" fmla="*/ 193 w 898"/>
                  <a:gd name="T99" fmla="*/ 1002 h 1003"/>
                  <a:gd name="T100" fmla="*/ 182 w 898"/>
                  <a:gd name="T10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8" h="1003">
                    <a:moveTo>
                      <a:pt x="182" y="1003"/>
                    </a:moveTo>
                    <a:lnTo>
                      <a:pt x="174" y="1001"/>
                    </a:lnTo>
                    <a:lnTo>
                      <a:pt x="166" y="997"/>
                    </a:lnTo>
                    <a:lnTo>
                      <a:pt x="158" y="995"/>
                    </a:lnTo>
                    <a:lnTo>
                      <a:pt x="149" y="991"/>
                    </a:lnTo>
                    <a:lnTo>
                      <a:pt x="141" y="988"/>
                    </a:lnTo>
                    <a:lnTo>
                      <a:pt x="132" y="985"/>
                    </a:lnTo>
                    <a:lnTo>
                      <a:pt x="122" y="982"/>
                    </a:lnTo>
                    <a:lnTo>
                      <a:pt x="112" y="979"/>
                    </a:lnTo>
                    <a:lnTo>
                      <a:pt x="102" y="971"/>
                    </a:lnTo>
                    <a:lnTo>
                      <a:pt x="91" y="964"/>
                    </a:lnTo>
                    <a:lnTo>
                      <a:pt x="81" y="957"/>
                    </a:lnTo>
                    <a:lnTo>
                      <a:pt x="70" y="949"/>
                    </a:lnTo>
                    <a:lnTo>
                      <a:pt x="60" y="942"/>
                    </a:lnTo>
                    <a:lnTo>
                      <a:pt x="50" y="933"/>
                    </a:lnTo>
                    <a:lnTo>
                      <a:pt x="39" y="922"/>
                    </a:lnTo>
                    <a:lnTo>
                      <a:pt x="29" y="910"/>
                    </a:lnTo>
                    <a:lnTo>
                      <a:pt x="15" y="885"/>
                    </a:lnTo>
                    <a:lnTo>
                      <a:pt x="5" y="857"/>
                    </a:lnTo>
                    <a:lnTo>
                      <a:pt x="0" y="824"/>
                    </a:lnTo>
                    <a:lnTo>
                      <a:pt x="2" y="795"/>
                    </a:lnTo>
                    <a:lnTo>
                      <a:pt x="17" y="767"/>
                    </a:lnTo>
                    <a:lnTo>
                      <a:pt x="34" y="740"/>
                    </a:lnTo>
                    <a:lnTo>
                      <a:pt x="51" y="715"/>
                    </a:lnTo>
                    <a:lnTo>
                      <a:pt x="68" y="691"/>
                    </a:lnTo>
                    <a:lnTo>
                      <a:pt x="87" y="666"/>
                    </a:lnTo>
                    <a:lnTo>
                      <a:pt x="105" y="641"/>
                    </a:lnTo>
                    <a:lnTo>
                      <a:pt x="124" y="616"/>
                    </a:lnTo>
                    <a:lnTo>
                      <a:pt x="141" y="589"/>
                    </a:lnTo>
                    <a:lnTo>
                      <a:pt x="144" y="580"/>
                    </a:lnTo>
                    <a:lnTo>
                      <a:pt x="174" y="543"/>
                    </a:lnTo>
                    <a:lnTo>
                      <a:pt x="204" y="505"/>
                    </a:lnTo>
                    <a:lnTo>
                      <a:pt x="234" y="469"/>
                    </a:lnTo>
                    <a:lnTo>
                      <a:pt x="263" y="431"/>
                    </a:lnTo>
                    <a:lnTo>
                      <a:pt x="293" y="393"/>
                    </a:lnTo>
                    <a:lnTo>
                      <a:pt x="322" y="355"/>
                    </a:lnTo>
                    <a:lnTo>
                      <a:pt x="352" y="317"/>
                    </a:lnTo>
                    <a:lnTo>
                      <a:pt x="382" y="279"/>
                    </a:lnTo>
                    <a:lnTo>
                      <a:pt x="413" y="242"/>
                    </a:lnTo>
                    <a:lnTo>
                      <a:pt x="444" y="205"/>
                    </a:lnTo>
                    <a:lnTo>
                      <a:pt x="476" y="168"/>
                    </a:lnTo>
                    <a:lnTo>
                      <a:pt x="508" y="133"/>
                    </a:lnTo>
                    <a:lnTo>
                      <a:pt x="542" y="98"/>
                    </a:lnTo>
                    <a:lnTo>
                      <a:pt x="578" y="64"/>
                    </a:lnTo>
                    <a:lnTo>
                      <a:pt x="613" y="32"/>
                    </a:lnTo>
                    <a:lnTo>
                      <a:pt x="650" y="0"/>
                    </a:lnTo>
                    <a:lnTo>
                      <a:pt x="667" y="2"/>
                    </a:lnTo>
                    <a:lnTo>
                      <a:pt x="684" y="6"/>
                    </a:lnTo>
                    <a:lnTo>
                      <a:pt x="700" y="10"/>
                    </a:lnTo>
                    <a:lnTo>
                      <a:pt x="715" y="15"/>
                    </a:lnTo>
                    <a:lnTo>
                      <a:pt x="729" y="19"/>
                    </a:lnTo>
                    <a:lnTo>
                      <a:pt x="744" y="25"/>
                    </a:lnTo>
                    <a:lnTo>
                      <a:pt x="756" y="32"/>
                    </a:lnTo>
                    <a:lnTo>
                      <a:pt x="770" y="40"/>
                    </a:lnTo>
                    <a:lnTo>
                      <a:pt x="783" y="47"/>
                    </a:lnTo>
                    <a:lnTo>
                      <a:pt x="795" y="56"/>
                    </a:lnTo>
                    <a:lnTo>
                      <a:pt x="808" y="65"/>
                    </a:lnTo>
                    <a:lnTo>
                      <a:pt x="820" y="75"/>
                    </a:lnTo>
                    <a:lnTo>
                      <a:pt x="831" y="85"/>
                    </a:lnTo>
                    <a:lnTo>
                      <a:pt x="843" y="95"/>
                    </a:lnTo>
                    <a:lnTo>
                      <a:pt x="854" y="107"/>
                    </a:lnTo>
                    <a:lnTo>
                      <a:pt x="866" y="118"/>
                    </a:lnTo>
                    <a:lnTo>
                      <a:pt x="870" y="125"/>
                    </a:lnTo>
                    <a:lnTo>
                      <a:pt x="874" y="131"/>
                    </a:lnTo>
                    <a:lnTo>
                      <a:pt x="880" y="137"/>
                    </a:lnTo>
                    <a:lnTo>
                      <a:pt x="888" y="144"/>
                    </a:lnTo>
                    <a:lnTo>
                      <a:pt x="890" y="155"/>
                    </a:lnTo>
                    <a:lnTo>
                      <a:pt x="893" y="166"/>
                    </a:lnTo>
                    <a:lnTo>
                      <a:pt x="897" y="177"/>
                    </a:lnTo>
                    <a:lnTo>
                      <a:pt x="898" y="190"/>
                    </a:lnTo>
                    <a:lnTo>
                      <a:pt x="860" y="242"/>
                    </a:lnTo>
                    <a:lnTo>
                      <a:pt x="823" y="292"/>
                    </a:lnTo>
                    <a:lnTo>
                      <a:pt x="785" y="343"/>
                    </a:lnTo>
                    <a:lnTo>
                      <a:pt x="747" y="394"/>
                    </a:lnTo>
                    <a:lnTo>
                      <a:pt x="708" y="443"/>
                    </a:lnTo>
                    <a:lnTo>
                      <a:pt x="670" y="493"/>
                    </a:lnTo>
                    <a:lnTo>
                      <a:pt x="631" y="542"/>
                    </a:lnTo>
                    <a:lnTo>
                      <a:pt x="591" y="592"/>
                    </a:lnTo>
                    <a:lnTo>
                      <a:pt x="552" y="640"/>
                    </a:lnTo>
                    <a:lnTo>
                      <a:pt x="512" y="689"/>
                    </a:lnTo>
                    <a:lnTo>
                      <a:pt x="472" y="738"/>
                    </a:lnTo>
                    <a:lnTo>
                      <a:pt x="431" y="786"/>
                    </a:lnTo>
                    <a:lnTo>
                      <a:pt x="390" y="835"/>
                    </a:lnTo>
                    <a:lnTo>
                      <a:pt x="348" y="883"/>
                    </a:lnTo>
                    <a:lnTo>
                      <a:pt x="307" y="933"/>
                    </a:lnTo>
                    <a:lnTo>
                      <a:pt x="264" y="981"/>
                    </a:lnTo>
                    <a:lnTo>
                      <a:pt x="258" y="982"/>
                    </a:lnTo>
                    <a:lnTo>
                      <a:pt x="254" y="985"/>
                    </a:lnTo>
                    <a:lnTo>
                      <a:pt x="249" y="988"/>
                    </a:lnTo>
                    <a:lnTo>
                      <a:pt x="243" y="990"/>
                    </a:lnTo>
                    <a:lnTo>
                      <a:pt x="239" y="994"/>
                    </a:lnTo>
                    <a:lnTo>
                      <a:pt x="233" y="997"/>
                    </a:lnTo>
                    <a:lnTo>
                      <a:pt x="226" y="1001"/>
                    </a:lnTo>
                    <a:lnTo>
                      <a:pt x="219" y="1003"/>
                    </a:lnTo>
                    <a:lnTo>
                      <a:pt x="216" y="1001"/>
                    </a:lnTo>
                    <a:lnTo>
                      <a:pt x="211" y="1000"/>
                    </a:lnTo>
                    <a:lnTo>
                      <a:pt x="208" y="1000"/>
                    </a:lnTo>
                    <a:lnTo>
                      <a:pt x="203" y="1001"/>
                    </a:lnTo>
                    <a:lnTo>
                      <a:pt x="197" y="1001"/>
                    </a:lnTo>
                    <a:lnTo>
                      <a:pt x="193" y="1002"/>
                    </a:lnTo>
                    <a:lnTo>
                      <a:pt x="187" y="1003"/>
                    </a:lnTo>
                    <a:lnTo>
                      <a:pt x="182" y="1003"/>
                    </a:lnTo>
                    <a:close/>
                  </a:path>
                </a:pathLst>
              </a:custGeom>
              <a:solidFill>
                <a:srgbClr val="00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0" name="Freeform 18"/>
              <p:cNvSpPr>
                <a:spLocks/>
              </p:cNvSpPr>
              <p:nvPr>
                <p:custDataLst>
                  <p:tags r:id="rId169"/>
                </p:custDataLst>
              </p:nvPr>
            </p:nvSpPr>
            <p:spPr bwMode="auto">
              <a:xfrm>
                <a:off x="3181" y="3698"/>
                <a:ext cx="94" cy="83"/>
              </a:xfrm>
              <a:custGeom>
                <a:avLst/>
                <a:gdLst>
                  <a:gd name="T0" fmla="*/ 180 w 189"/>
                  <a:gd name="T1" fmla="*/ 167 h 167"/>
                  <a:gd name="T2" fmla="*/ 169 w 189"/>
                  <a:gd name="T3" fmla="*/ 144 h 167"/>
                  <a:gd name="T4" fmla="*/ 155 w 189"/>
                  <a:gd name="T5" fmla="*/ 122 h 167"/>
                  <a:gd name="T6" fmla="*/ 139 w 189"/>
                  <a:gd name="T7" fmla="*/ 101 h 167"/>
                  <a:gd name="T8" fmla="*/ 120 w 189"/>
                  <a:gd name="T9" fmla="*/ 82 h 167"/>
                  <a:gd name="T10" fmla="*/ 101 w 189"/>
                  <a:gd name="T11" fmla="*/ 65 h 167"/>
                  <a:gd name="T12" fmla="*/ 79 w 189"/>
                  <a:gd name="T13" fmla="*/ 48 h 167"/>
                  <a:gd name="T14" fmla="*/ 56 w 189"/>
                  <a:gd name="T15" fmla="*/ 33 h 167"/>
                  <a:gd name="T16" fmla="*/ 32 w 189"/>
                  <a:gd name="T17" fmla="*/ 21 h 167"/>
                  <a:gd name="T18" fmla="*/ 26 w 189"/>
                  <a:gd name="T19" fmla="*/ 21 h 167"/>
                  <a:gd name="T20" fmla="*/ 20 w 189"/>
                  <a:gd name="T21" fmla="*/ 20 h 167"/>
                  <a:gd name="T22" fmla="*/ 13 w 189"/>
                  <a:gd name="T23" fmla="*/ 17 h 167"/>
                  <a:gd name="T24" fmla="*/ 4 w 189"/>
                  <a:gd name="T25" fmla="*/ 15 h 167"/>
                  <a:gd name="T26" fmla="*/ 0 w 189"/>
                  <a:gd name="T27" fmla="*/ 9 h 167"/>
                  <a:gd name="T28" fmla="*/ 2 w 189"/>
                  <a:gd name="T29" fmla="*/ 1 h 167"/>
                  <a:gd name="T30" fmla="*/ 9 w 189"/>
                  <a:gd name="T31" fmla="*/ 0 h 167"/>
                  <a:gd name="T32" fmla="*/ 14 w 189"/>
                  <a:gd name="T33" fmla="*/ 0 h 167"/>
                  <a:gd name="T34" fmla="*/ 21 w 189"/>
                  <a:gd name="T35" fmla="*/ 0 h 167"/>
                  <a:gd name="T36" fmla="*/ 27 w 189"/>
                  <a:gd name="T37" fmla="*/ 1 h 167"/>
                  <a:gd name="T38" fmla="*/ 34 w 189"/>
                  <a:gd name="T39" fmla="*/ 2 h 167"/>
                  <a:gd name="T40" fmla="*/ 41 w 189"/>
                  <a:gd name="T41" fmla="*/ 5 h 167"/>
                  <a:gd name="T42" fmla="*/ 48 w 189"/>
                  <a:gd name="T43" fmla="*/ 7 h 167"/>
                  <a:gd name="T44" fmla="*/ 56 w 189"/>
                  <a:gd name="T45" fmla="*/ 9 h 167"/>
                  <a:gd name="T46" fmla="*/ 60 w 189"/>
                  <a:gd name="T47" fmla="*/ 12 h 167"/>
                  <a:gd name="T48" fmla="*/ 65 w 189"/>
                  <a:gd name="T49" fmla="*/ 15 h 167"/>
                  <a:gd name="T50" fmla="*/ 70 w 189"/>
                  <a:gd name="T51" fmla="*/ 18 h 167"/>
                  <a:gd name="T52" fmla="*/ 74 w 189"/>
                  <a:gd name="T53" fmla="*/ 22 h 167"/>
                  <a:gd name="T54" fmla="*/ 79 w 189"/>
                  <a:gd name="T55" fmla="*/ 25 h 167"/>
                  <a:gd name="T56" fmla="*/ 83 w 189"/>
                  <a:gd name="T57" fmla="*/ 30 h 167"/>
                  <a:gd name="T58" fmla="*/ 89 w 189"/>
                  <a:gd name="T59" fmla="*/ 35 h 167"/>
                  <a:gd name="T60" fmla="*/ 94 w 189"/>
                  <a:gd name="T61" fmla="*/ 39 h 167"/>
                  <a:gd name="T62" fmla="*/ 103 w 189"/>
                  <a:gd name="T63" fmla="*/ 40 h 167"/>
                  <a:gd name="T64" fmla="*/ 117 w 189"/>
                  <a:gd name="T65" fmla="*/ 51 h 167"/>
                  <a:gd name="T66" fmla="*/ 131 w 189"/>
                  <a:gd name="T67" fmla="*/ 63 h 167"/>
                  <a:gd name="T68" fmla="*/ 142 w 189"/>
                  <a:gd name="T69" fmla="*/ 76 h 167"/>
                  <a:gd name="T70" fmla="*/ 154 w 189"/>
                  <a:gd name="T71" fmla="*/ 90 h 167"/>
                  <a:gd name="T72" fmla="*/ 164 w 189"/>
                  <a:gd name="T73" fmla="*/ 104 h 167"/>
                  <a:gd name="T74" fmla="*/ 174 w 189"/>
                  <a:gd name="T75" fmla="*/ 119 h 167"/>
                  <a:gd name="T76" fmla="*/ 183 w 189"/>
                  <a:gd name="T77" fmla="*/ 135 h 167"/>
                  <a:gd name="T78" fmla="*/ 189 w 189"/>
                  <a:gd name="T79" fmla="*/ 151 h 167"/>
                  <a:gd name="T80" fmla="*/ 180 w 189"/>
                  <a:gd name="T81"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167">
                    <a:moveTo>
                      <a:pt x="180" y="167"/>
                    </a:moveTo>
                    <a:lnTo>
                      <a:pt x="169" y="144"/>
                    </a:lnTo>
                    <a:lnTo>
                      <a:pt x="155" y="122"/>
                    </a:lnTo>
                    <a:lnTo>
                      <a:pt x="139" y="101"/>
                    </a:lnTo>
                    <a:lnTo>
                      <a:pt x="120" y="82"/>
                    </a:lnTo>
                    <a:lnTo>
                      <a:pt x="101" y="65"/>
                    </a:lnTo>
                    <a:lnTo>
                      <a:pt x="79" y="48"/>
                    </a:lnTo>
                    <a:lnTo>
                      <a:pt x="56" y="33"/>
                    </a:lnTo>
                    <a:lnTo>
                      <a:pt x="32" y="21"/>
                    </a:lnTo>
                    <a:lnTo>
                      <a:pt x="26" y="21"/>
                    </a:lnTo>
                    <a:lnTo>
                      <a:pt x="20" y="20"/>
                    </a:lnTo>
                    <a:lnTo>
                      <a:pt x="13" y="17"/>
                    </a:lnTo>
                    <a:lnTo>
                      <a:pt x="4" y="15"/>
                    </a:lnTo>
                    <a:lnTo>
                      <a:pt x="0" y="9"/>
                    </a:lnTo>
                    <a:lnTo>
                      <a:pt x="2" y="1"/>
                    </a:lnTo>
                    <a:lnTo>
                      <a:pt x="9" y="0"/>
                    </a:lnTo>
                    <a:lnTo>
                      <a:pt x="14" y="0"/>
                    </a:lnTo>
                    <a:lnTo>
                      <a:pt x="21" y="0"/>
                    </a:lnTo>
                    <a:lnTo>
                      <a:pt x="27" y="1"/>
                    </a:lnTo>
                    <a:lnTo>
                      <a:pt x="34" y="2"/>
                    </a:lnTo>
                    <a:lnTo>
                      <a:pt x="41" y="5"/>
                    </a:lnTo>
                    <a:lnTo>
                      <a:pt x="48" y="7"/>
                    </a:lnTo>
                    <a:lnTo>
                      <a:pt x="56" y="9"/>
                    </a:lnTo>
                    <a:lnTo>
                      <a:pt x="60" y="12"/>
                    </a:lnTo>
                    <a:lnTo>
                      <a:pt x="65" y="15"/>
                    </a:lnTo>
                    <a:lnTo>
                      <a:pt x="70" y="18"/>
                    </a:lnTo>
                    <a:lnTo>
                      <a:pt x="74" y="22"/>
                    </a:lnTo>
                    <a:lnTo>
                      <a:pt x="79" y="25"/>
                    </a:lnTo>
                    <a:lnTo>
                      <a:pt x="83" y="30"/>
                    </a:lnTo>
                    <a:lnTo>
                      <a:pt x="89" y="35"/>
                    </a:lnTo>
                    <a:lnTo>
                      <a:pt x="94" y="39"/>
                    </a:lnTo>
                    <a:lnTo>
                      <a:pt x="103" y="40"/>
                    </a:lnTo>
                    <a:lnTo>
                      <a:pt x="117" y="51"/>
                    </a:lnTo>
                    <a:lnTo>
                      <a:pt x="131" y="63"/>
                    </a:lnTo>
                    <a:lnTo>
                      <a:pt x="142" y="76"/>
                    </a:lnTo>
                    <a:lnTo>
                      <a:pt x="154" y="90"/>
                    </a:lnTo>
                    <a:lnTo>
                      <a:pt x="164" y="104"/>
                    </a:lnTo>
                    <a:lnTo>
                      <a:pt x="174" y="119"/>
                    </a:lnTo>
                    <a:lnTo>
                      <a:pt x="183" y="135"/>
                    </a:lnTo>
                    <a:lnTo>
                      <a:pt x="189" y="151"/>
                    </a:lnTo>
                    <a:lnTo>
                      <a:pt x="180" y="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1" name="Freeform 24"/>
              <p:cNvSpPr>
                <a:spLocks/>
              </p:cNvSpPr>
              <p:nvPr>
                <p:custDataLst>
                  <p:tags r:id="rId170"/>
                </p:custDataLst>
              </p:nvPr>
            </p:nvSpPr>
            <p:spPr bwMode="auto">
              <a:xfrm>
                <a:off x="3519" y="3025"/>
                <a:ext cx="292" cy="326"/>
              </a:xfrm>
              <a:custGeom>
                <a:avLst/>
                <a:gdLst>
                  <a:gd name="T0" fmla="*/ 147 w 584"/>
                  <a:gd name="T1" fmla="*/ 626 h 652"/>
                  <a:gd name="T2" fmla="*/ 106 w 584"/>
                  <a:gd name="T3" fmla="*/ 593 h 652"/>
                  <a:gd name="T4" fmla="*/ 59 w 584"/>
                  <a:gd name="T5" fmla="*/ 560 h 652"/>
                  <a:gd name="T6" fmla="*/ 38 w 584"/>
                  <a:gd name="T7" fmla="*/ 550 h 652"/>
                  <a:gd name="T8" fmla="*/ 16 w 584"/>
                  <a:gd name="T9" fmla="*/ 540 h 652"/>
                  <a:gd name="T10" fmla="*/ 18 w 584"/>
                  <a:gd name="T11" fmla="*/ 505 h 652"/>
                  <a:gd name="T12" fmla="*/ 78 w 584"/>
                  <a:gd name="T13" fmla="*/ 432 h 652"/>
                  <a:gd name="T14" fmla="*/ 141 w 584"/>
                  <a:gd name="T15" fmla="*/ 358 h 652"/>
                  <a:gd name="T16" fmla="*/ 204 w 584"/>
                  <a:gd name="T17" fmla="*/ 284 h 652"/>
                  <a:gd name="T18" fmla="*/ 270 w 584"/>
                  <a:gd name="T19" fmla="*/ 209 h 652"/>
                  <a:gd name="T20" fmla="*/ 335 w 584"/>
                  <a:gd name="T21" fmla="*/ 133 h 652"/>
                  <a:gd name="T22" fmla="*/ 361 w 584"/>
                  <a:gd name="T23" fmla="*/ 114 h 652"/>
                  <a:gd name="T24" fmla="*/ 385 w 584"/>
                  <a:gd name="T25" fmla="*/ 92 h 652"/>
                  <a:gd name="T26" fmla="*/ 419 w 584"/>
                  <a:gd name="T27" fmla="*/ 71 h 652"/>
                  <a:gd name="T28" fmla="*/ 470 w 584"/>
                  <a:gd name="T29" fmla="*/ 44 h 652"/>
                  <a:gd name="T30" fmla="*/ 525 w 584"/>
                  <a:gd name="T31" fmla="*/ 21 h 652"/>
                  <a:gd name="T32" fmla="*/ 555 w 584"/>
                  <a:gd name="T33" fmla="*/ 15 h 652"/>
                  <a:gd name="T34" fmla="*/ 568 w 584"/>
                  <a:gd name="T35" fmla="*/ 8 h 652"/>
                  <a:gd name="T36" fmla="*/ 582 w 584"/>
                  <a:gd name="T37" fmla="*/ 0 h 652"/>
                  <a:gd name="T38" fmla="*/ 576 w 584"/>
                  <a:gd name="T39" fmla="*/ 69 h 652"/>
                  <a:gd name="T40" fmla="*/ 555 w 584"/>
                  <a:gd name="T41" fmla="*/ 160 h 652"/>
                  <a:gd name="T42" fmla="*/ 508 w 584"/>
                  <a:gd name="T43" fmla="*/ 236 h 652"/>
                  <a:gd name="T44" fmla="*/ 478 w 584"/>
                  <a:gd name="T45" fmla="*/ 244 h 652"/>
                  <a:gd name="T46" fmla="*/ 448 w 584"/>
                  <a:gd name="T47" fmla="*/ 249 h 652"/>
                  <a:gd name="T48" fmla="*/ 424 w 584"/>
                  <a:gd name="T49" fmla="*/ 250 h 652"/>
                  <a:gd name="T50" fmla="*/ 441 w 584"/>
                  <a:gd name="T51" fmla="*/ 223 h 652"/>
                  <a:gd name="T52" fmla="*/ 461 w 584"/>
                  <a:gd name="T53" fmla="*/ 199 h 652"/>
                  <a:gd name="T54" fmla="*/ 483 w 584"/>
                  <a:gd name="T55" fmla="*/ 171 h 652"/>
                  <a:gd name="T56" fmla="*/ 505 w 584"/>
                  <a:gd name="T57" fmla="*/ 140 h 652"/>
                  <a:gd name="T58" fmla="*/ 494 w 584"/>
                  <a:gd name="T59" fmla="*/ 124 h 652"/>
                  <a:gd name="T60" fmla="*/ 479 w 584"/>
                  <a:gd name="T61" fmla="*/ 109 h 652"/>
                  <a:gd name="T62" fmla="*/ 447 w 584"/>
                  <a:gd name="T63" fmla="*/ 105 h 652"/>
                  <a:gd name="T64" fmla="*/ 377 w 584"/>
                  <a:gd name="T65" fmla="*/ 176 h 652"/>
                  <a:gd name="T66" fmla="*/ 310 w 584"/>
                  <a:gd name="T67" fmla="*/ 250 h 652"/>
                  <a:gd name="T68" fmla="*/ 247 w 584"/>
                  <a:gd name="T69" fmla="*/ 326 h 652"/>
                  <a:gd name="T70" fmla="*/ 185 w 584"/>
                  <a:gd name="T71" fmla="*/ 403 h 652"/>
                  <a:gd name="T72" fmla="*/ 124 w 584"/>
                  <a:gd name="T73" fmla="*/ 482 h 652"/>
                  <a:gd name="T74" fmla="*/ 111 w 584"/>
                  <a:gd name="T75" fmla="*/ 523 h 652"/>
                  <a:gd name="T76" fmla="*/ 130 w 584"/>
                  <a:gd name="T77" fmla="*/ 539 h 652"/>
                  <a:gd name="T78" fmla="*/ 151 w 584"/>
                  <a:gd name="T79" fmla="*/ 556 h 652"/>
                  <a:gd name="T80" fmla="*/ 191 w 584"/>
                  <a:gd name="T81" fmla="*/ 535 h 652"/>
                  <a:gd name="T82" fmla="*/ 237 w 584"/>
                  <a:gd name="T83" fmla="*/ 484 h 652"/>
                  <a:gd name="T84" fmla="*/ 281 w 584"/>
                  <a:gd name="T85" fmla="*/ 429 h 652"/>
                  <a:gd name="T86" fmla="*/ 317 w 584"/>
                  <a:gd name="T87" fmla="*/ 402 h 652"/>
                  <a:gd name="T88" fmla="*/ 354 w 584"/>
                  <a:gd name="T89" fmla="*/ 388 h 652"/>
                  <a:gd name="T90" fmla="*/ 393 w 584"/>
                  <a:gd name="T91" fmla="*/ 375 h 652"/>
                  <a:gd name="T92" fmla="*/ 368 w 584"/>
                  <a:gd name="T93" fmla="*/ 410 h 652"/>
                  <a:gd name="T94" fmla="*/ 327 w 584"/>
                  <a:gd name="T95" fmla="*/ 462 h 652"/>
                  <a:gd name="T96" fmla="*/ 285 w 584"/>
                  <a:gd name="T97" fmla="*/ 516 h 652"/>
                  <a:gd name="T98" fmla="*/ 242 w 584"/>
                  <a:gd name="T99" fmla="*/ 569 h 652"/>
                  <a:gd name="T100" fmla="*/ 199 w 584"/>
                  <a:gd name="T101" fmla="*/ 62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4" h="652">
                    <a:moveTo>
                      <a:pt x="169" y="652"/>
                    </a:moveTo>
                    <a:lnTo>
                      <a:pt x="159" y="638"/>
                    </a:lnTo>
                    <a:lnTo>
                      <a:pt x="147" y="626"/>
                    </a:lnTo>
                    <a:lnTo>
                      <a:pt x="135" y="615"/>
                    </a:lnTo>
                    <a:lnTo>
                      <a:pt x="121" y="603"/>
                    </a:lnTo>
                    <a:lnTo>
                      <a:pt x="106" y="593"/>
                    </a:lnTo>
                    <a:lnTo>
                      <a:pt x="90" y="583"/>
                    </a:lnTo>
                    <a:lnTo>
                      <a:pt x="75" y="571"/>
                    </a:lnTo>
                    <a:lnTo>
                      <a:pt x="59" y="560"/>
                    </a:lnTo>
                    <a:lnTo>
                      <a:pt x="52" y="556"/>
                    </a:lnTo>
                    <a:lnTo>
                      <a:pt x="45" y="554"/>
                    </a:lnTo>
                    <a:lnTo>
                      <a:pt x="38" y="550"/>
                    </a:lnTo>
                    <a:lnTo>
                      <a:pt x="31" y="547"/>
                    </a:lnTo>
                    <a:lnTo>
                      <a:pt x="23" y="545"/>
                    </a:lnTo>
                    <a:lnTo>
                      <a:pt x="16" y="540"/>
                    </a:lnTo>
                    <a:lnTo>
                      <a:pt x="8" y="535"/>
                    </a:lnTo>
                    <a:lnTo>
                      <a:pt x="0" y="531"/>
                    </a:lnTo>
                    <a:lnTo>
                      <a:pt x="18" y="505"/>
                    </a:lnTo>
                    <a:lnTo>
                      <a:pt x="38" y="481"/>
                    </a:lnTo>
                    <a:lnTo>
                      <a:pt x="59" y="456"/>
                    </a:lnTo>
                    <a:lnTo>
                      <a:pt x="78" y="432"/>
                    </a:lnTo>
                    <a:lnTo>
                      <a:pt x="99" y="406"/>
                    </a:lnTo>
                    <a:lnTo>
                      <a:pt x="120" y="382"/>
                    </a:lnTo>
                    <a:lnTo>
                      <a:pt x="141" y="358"/>
                    </a:lnTo>
                    <a:lnTo>
                      <a:pt x="161" y="334"/>
                    </a:lnTo>
                    <a:lnTo>
                      <a:pt x="183" y="308"/>
                    </a:lnTo>
                    <a:lnTo>
                      <a:pt x="204" y="284"/>
                    </a:lnTo>
                    <a:lnTo>
                      <a:pt x="226" y="260"/>
                    </a:lnTo>
                    <a:lnTo>
                      <a:pt x="248" y="235"/>
                    </a:lnTo>
                    <a:lnTo>
                      <a:pt x="270" y="209"/>
                    </a:lnTo>
                    <a:lnTo>
                      <a:pt x="292" y="184"/>
                    </a:lnTo>
                    <a:lnTo>
                      <a:pt x="313" y="159"/>
                    </a:lnTo>
                    <a:lnTo>
                      <a:pt x="335" y="133"/>
                    </a:lnTo>
                    <a:lnTo>
                      <a:pt x="343" y="128"/>
                    </a:lnTo>
                    <a:lnTo>
                      <a:pt x="353" y="121"/>
                    </a:lnTo>
                    <a:lnTo>
                      <a:pt x="361" y="114"/>
                    </a:lnTo>
                    <a:lnTo>
                      <a:pt x="369" y="106"/>
                    </a:lnTo>
                    <a:lnTo>
                      <a:pt x="377" y="99"/>
                    </a:lnTo>
                    <a:lnTo>
                      <a:pt x="385" y="92"/>
                    </a:lnTo>
                    <a:lnTo>
                      <a:pt x="394" y="85"/>
                    </a:lnTo>
                    <a:lnTo>
                      <a:pt x="403" y="79"/>
                    </a:lnTo>
                    <a:lnTo>
                      <a:pt x="419" y="71"/>
                    </a:lnTo>
                    <a:lnTo>
                      <a:pt x="436" y="62"/>
                    </a:lnTo>
                    <a:lnTo>
                      <a:pt x="453" y="53"/>
                    </a:lnTo>
                    <a:lnTo>
                      <a:pt x="470" y="44"/>
                    </a:lnTo>
                    <a:lnTo>
                      <a:pt x="487" y="36"/>
                    </a:lnTo>
                    <a:lnTo>
                      <a:pt x="506" y="27"/>
                    </a:lnTo>
                    <a:lnTo>
                      <a:pt x="525" y="21"/>
                    </a:lnTo>
                    <a:lnTo>
                      <a:pt x="545" y="16"/>
                    </a:lnTo>
                    <a:lnTo>
                      <a:pt x="551" y="16"/>
                    </a:lnTo>
                    <a:lnTo>
                      <a:pt x="555" y="15"/>
                    </a:lnTo>
                    <a:lnTo>
                      <a:pt x="560" y="12"/>
                    </a:lnTo>
                    <a:lnTo>
                      <a:pt x="564" y="10"/>
                    </a:lnTo>
                    <a:lnTo>
                      <a:pt x="568" y="8"/>
                    </a:lnTo>
                    <a:lnTo>
                      <a:pt x="572" y="6"/>
                    </a:lnTo>
                    <a:lnTo>
                      <a:pt x="576" y="2"/>
                    </a:lnTo>
                    <a:lnTo>
                      <a:pt x="582" y="0"/>
                    </a:lnTo>
                    <a:lnTo>
                      <a:pt x="584" y="7"/>
                    </a:lnTo>
                    <a:lnTo>
                      <a:pt x="581" y="38"/>
                    </a:lnTo>
                    <a:lnTo>
                      <a:pt x="576" y="69"/>
                    </a:lnTo>
                    <a:lnTo>
                      <a:pt x="572" y="100"/>
                    </a:lnTo>
                    <a:lnTo>
                      <a:pt x="565" y="130"/>
                    </a:lnTo>
                    <a:lnTo>
                      <a:pt x="555" y="160"/>
                    </a:lnTo>
                    <a:lnTo>
                      <a:pt x="544" y="188"/>
                    </a:lnTo>
                    <a:lnTo>
                      <a:pt x="528" y="213"/>
                    </a:lnTo>
                    <a:lnTo>
                      <a:pt x="508" y="236"/>
                    </a:lnTo>
                    <a:lnTo>
                      <a:pt x="498" y="239"/>
                    </a:lnTo>
                    <a:lnTo>
                      <a:pt x="489" y="242"/>
                    </a:lnTo>
                    <a:lnTo>
                      <a:pt x="478" y="244"/>
                    </a:lnTo>
                    <a:lnTo>
                      <a:pt x="469" y="245"/>
                    </a:lnTo>
                    <a:lnTo>
                      <a:pt x="459" y="246"/>
                    </a:lnTo>
                    <a:lnTo>
                      <a:pt x="448" y="249"/>
                    </a:lnTo>
                    <a:lnTo>
                      <a:pt x="438" y="252"/>
                    </a:lnTo>
                    <a:lnTo>
                      <a:pt x="426" y="257"/>
                    </a:lnTo>
                    <a:lnTo>
                      <a:pt x="424" y="250"/>
                    </a:lnTo>
                    <a:lnTo>
                      <a:pt x="432" y="242"/>
                    </a:lnTo>
                    <a:lnTo>
                      <a:pt x="437" y="232"/>
                    </a:lnTo>
                    <a:lnTo>
                      <a:pt x="441" y="223"/>
                    </a:lnTo>
                    <a:lnTo>
                      <a:pt x="452" y="219"/>
                    </a:lnTo>
                    <a:lnTo>
                      <a:pt x="456" y="208"/>
                    </a:lnTo>
                    <a:lnTo>
                      <a:pt x="461" y="199"/>
                    </a:lnTo>
                    <a:lnTo>
                      <a:pt x="468" y="190"/>
                    </a:lnTo>
                    <a:lnTo>
                      <a:pt x="475" y="181"/>
                    </a:lnTo>
                    <a:lnTo>
                      <a:pt x="483" y="171"/>
                    </a:lnTo>
                    <a:lnTo>
                      <a:pt x="490" y="161"/>
                    </a:lnTo>
                    <a:lnTo>
                      <a:pt x="498" y="151"/>
                    </a:lnTo>
                    <a:lnTo>
                      <a:pt x="505" y="140"/>
                    </a:lnTo>
                    <a:lnTo>
                      <a:pt x="502" y="135"/>
                    </a:lnTo>
                    <a:lnTo>
                      <a:pt x="499" y="130"/>
                    </a:lnTo>
                    <a:lnTo>
                      <a:pt x="494" y="124"/>
                    </a:lnTo>
                    <a:lnTo>
                      <a:pt x="490" y="118"/>
                    </a:lnTo>
                    <a:lnTo>
                      <a:pt x="485" y="114"/>
                    </a:lnTo>
                    <a:lnTo>
                      <a:pt x="479" y="109"/>
                    </a:lnTo>
                    <a:lnTo>
                      <a:pt x="474" y="105"/>
                    </a:lnTo>
                    <a:lnTo>
                      <a:pt x="467" y="101"/>
                    </a:lnTo>
                    <a:lnTo>
                      <a:pt x="447" y="105"/>
                    </a:lnTo>
                    <a:lnTo>
                      <a:pt x="423" y="128"/>
                    </a:lnTo>
                    <a:lnTo>
                      <a:pt x="400" y="152"/>
                    </a:lnTo>
                    <a:lnTo>
                      <a:pt x="377" y="176"/>
                    </a:lnTo>
                    <a:lnTo>
                      <a:pt x="354" y="200"/>
                    </a:lnTo>
                    <a:lnTo>
                      <a:pt x="332" y="224"/>
                    </a:lnTo>
                    <a:lnTo>
                      <a:pt x="310" y="250"/>
                    </a:lnTo>
                    <a:lnTo>
                      <a:pt x="289" y="274"/>
                    </a:lnTo>
                    <a:lnTo>
                      <a:pt x="267" y="299"/>
                    </a:lnTo>
                    <a:lnTo>
                      <a:pt x="247" y="326"/>
                    </a:lnTo>
                    <a:lnTo>
                      <a:pt x="226" y="351"/>
                    </a:lnTo>
                    <a:lnTo>
                      <a:pt x="205" y="378"/>
                    </a:lnTo>
                    <a:lnTo>
                      <a:pt x="185" y="403"/>
                    </a:lnTo>
                    <a:lnTo>
                      <a:pt x="165" y="429"/>
                    </a:lnTo>
                    <a:lnTo>
                      <a:pt x="144" y="456"/>
                    </a:lnTo>
                    <a:lnTo>
                      <a:pt x="124" y="482"/>
                    </a:lnTo>
                    <a:lnTo>
                      <a:pt x="104" y="509"/>
                    </a:lnTo>
                    <a:lnTo>
                      <a:pt x="104" y="518"/>
                    </a:lnTo>
                    <a:lnTo>
                      <a:pt x="111" y="523"/>
                    </a:lnTo>
                    <a:lnTo>
                      <a:pt x="117" y="528"/>
                    </a:lnTo>
                    <a:lnTo>
                      <a:pt x="124" y="533"/>
                    </a:lnTo>
                    <a:lnTo>
                      <a:pt x="130" y="539"/>
                    </a:lnTo>
                    <a:lnTo>
                      <a:pt x="137" y="545"/>
                    </a:lnTo>
                    <a:lnTo>
                      <a:pt x="144" y="550"/>
                    </a:lnTo>
                    <a:lnTo>
                      <a:pt x="151" y="556"/>
                    </a:lnTo>
                    <a:lnTo>
                      <a:pt x="159" y="562"/>
                    </a:lnTo>
                    <a:lnTo>
                      <a:pt x="177" y="553"/>
                    </a:lnTo>
                    <a:lnTo>
                      <a:pt x="191" y="535"/>
                    </a:lnTo>
                    <a:lnTo>
                      <a:pt x="206" y="519"/>
                    </a:lnTo>
                    <a:lnTo>
                      <a:pt x="221" y="501"/>
                    </a:lnTo>
                    <a:lnTo>
                      <a:pt x="237" y="484"/>
                    </a:lnTo>
                    <a:lnTo>
                      <a:pt x="252" y="465"/>
                    </a:lnTo>
                    <a:lnTo>
                      <a:pt x="267" y="448"/>
                    </a:lnTo>
                    <a:lnTo>
                      <a:pt x="281" y="429"/>
                    </a:lnTo>
                    <a:lnTo>
                      <a:pt x="294" y="412"/>
                    </a:lnTo>
                    <a:lnTo>
                      <a:pt x="305" y="408"/>
                    </a:lnTo>
                    <a:lnTo>
                      <a:pt x="317" y="402"/>
                    </a:lnTo>
                    <a:lnTo>
                      <a:pt x="328" y="397"/>
                    </a:lnTo>
                    <a:lnTo>
                      <a:pt x="341" y="393"/>
                    </a:lnTo>
                    <a:lnTo>
                      <a:pt x="354" y="388"/>
                    </a:lnTo>
                    <a:lnTo>
                      <a:pt x="366" y="383"/>
                    </a:lnTo>
                    <a:lnTo>
                      <a:pt x="380" y="379"/>
                    </a:lnTo>
                    <a:lnTo>
                      <a:pt x="393" y="375"/>
                    </a:lnTo>
                    <a:lnTo>
                      <a:pt x="395" y="378"/>
                    </a:lnTo>
                    <a:lnTo>
                      <a:pt x="381" y="394"/>
                    </a:lnTo>
                    <a:lnTo>
                      <a:pt x="368" y="410"/>
                    </a:lnTo>
                    <a:lnTo>
                      <a:pt x="354" y="427"/>
                    </a:lnTo>
                    <a:lnTo>
                      <a:pt x="341" y="444"/>
                    </a:lnTo>
                    <a:lnTo>
                      <a:pt x="327" y="462"/>
                    </a:lnTo>
                    <a:lnTo>
                      <a:pt x="312" y="479"/>
                    </a:lnTo>
                    <a:lnTo>
                      <a:pt x="298" y="497"/>
                    </a:lnTo>
                    <a:lnTo>
                      <a:pt x="285" y="516"/>
                    </a:lnTo>
                    <a:lnTo>
                      <a:pt x="271" y="533"/>
                    </a:lnTo>
                    <a:lnTo>
                      <a:pt x="257" y="551"/>
                    </a:lnTo>
                    <a:lnTo>
                      <a:pt x="242" y="569"/>
                    </a:lnTo>
                    <a:lnTo>
                      <a:pt x="228" y="586"/>
                    </a:lnTo>
                    <a:lnTo>
                      <a:pt x="213" y="603"/>
                    </a:lnTo>
                    <a:lnTo>
                      <a:pt x="199" y="621"/>
                    </a:lnTo>
                    <a:lnTo>
                      <a:pt x="184" y="637"/>
                    </a:lnTo>
                    <a:lnTo>
                      <a:pt x="169" y="65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2" name="Freeform 25"/>
              <p:cNvSpPr>
                <a:spLocks/>
              </p:cNvSpPr>
              <p:nvPr>
                <p:custDataLst>
                  <p:tags r:id="rId171"/>
                </p:custDataLst>
              </p:nvPr>
            </p:nvSpPr>
            <p:spPr bwMode="auto">
              <a:xfrm>
                <a:off x="3646" y="3152"/>
                <a:ext cx="276" cy="185"/>
              </a:xfrm>
              <a:custGeom>
                <a:avLst/>
                <a:gdLst>
                  <a:gd name="T0" fmla="*/ 400 w 552"/>
                  <a:gd name="T1" fmla="*/ 370 h 371"/>
                  <a:gd name="T2" fmla="*/ 388 w 552"/>
                  <a:gd name="T3" fmla="*/ 366 h 371"/>
                  <a:gd name="T4" fmla="*/ 377 w 552"/>
                  <a:gd name="T5" fmla="*/ 364 h 371"/>
                  <a:gd name="T6" fmla="*/ 365 w 552"/>
                  <a:gd name="T7" fmla="*/ 358 h 371"/>
                  <a:gd name="T8" fmla="*/ 365 w 552"/>
                  <a:gd name="T9" fmla="*/ 353 h 371"/>
                  <a:gd name="T10" fmla="*/ 373 w 552"/>
                  <a:gd name="T11" fmla="*/ 351 h 371"/>
                  <a:gd name="T12" fmla="*/ 383 w 552"/>
                  <a:gd name="T13" fmla="*/ 353 h 371"/>
                  <a:gd name="T14" fmla="*/ 394 w 552"/>
                  <a:gd name="T15" fmla="*/ 353 h 371"/>
                  <a:gd name="T16" fmla="*/ 406 w 552"/>
                  <a:gd name="T17" fmla="*/ 346 h 371"/>
                  <a:gd name="T18" fmla="*/ 421 w 552"/>
                  <a:gd name="T19" fmla="*/ 336 h 371"/>
                  <a:gd name="T20" fmla="*/ 438 w 552"/>
                  <a:gd name="T21" fmla="*/ 325 h 371"/>
                  <a:gd name="T22" fmla="*/ 453 w 552"/>
                  <a:gd name="T23" fmla="*/ 311 h 371"/>
                  <a:gd name="T24" fmla="*/ 469 w 552"/>
                  <a:gd name="T25" fmla="*/ 288 h 371"/>
                  <a:gd name="T26" fmla="*/ 480 w 552"/>
                  <a:gd name="T27" fmla="*/ 255 h 371"/>
                  <a:gd name="T28" fmla="*/ 486 w 552"/>
                  <a:gd name="T29" fmla="*/ 218 h 371"/>
                  <a:gd name="T30" fmla="*/ 481 w 552"/>
                  <a:gd name="T31" fmla="*/ 180 h 371"/>
                  <a:gd name="T32" fmla="*/ 474 w 552"/>
                  <a:gd name="T33" fmla="*/ 152 h 371"/>
                  <a:gd name="T34" fmla="*/ 462 w 552"/>
                  <a:gd name="T35" fmla="*/ 128 h 371"/>
                  <a:gd name="T36" fmla="*/ 443 w 552"/>
                  <a:gd name="T37" fmla="*/ 107 h 371"/>
                  <a:gd name="T38" fmla="*/ 420 w 552"/>
                  <a:gd name="T39" fmla="*/ 91 h 371"/>
                  <a:gd name="T40" fmla="*/ 395 w 552"/>
                  <a:gd name="T41" fmla="*/ 77 h 371"/>
                  <a:gd name="T42" fmla="*/ 350 w 552"/>
                  <a:gd name="T43" fmla="*/ 75 h 371"/>
                  <a:gd name="T44" fmla="*/ 304 w 552"/>
                  <a:gd name="T45" fmla="*/ 76 h 371"/>
                  <a:gd name="T46" fmla="*/ 258 w 552"/>
                  <a:gd name="T47" fmla="*/ 79 h 371"/>
                  <a:gd name="T48" fmla="*/ 212 w 552"/>
                  <a:gd name="T49" fmla="*/ 84 h 371"/>
                  <a:gd name="T50" fmla="*/ 166 w 552"/>
                  <a:gd name="T51" fmla="*/ 92 h 371"/>
                  <a:gd name="T52" fmla="*/ 120 w 552"/>
                  <a:gd name="T53" fmla="*/ 104 h 371"/>
                  <a:gd name="T54" fmla="*/ 75 w 552"/>
                  <a:gd name="T55" fmla="*/ 119 h 371"/>
                  <a:gd name="T56" fmla="*/ 30 w 552"/>
                  <a:gd name="T57" fmla="*/ 137 h 371"/>
                  <a:gd name="T58" fmla="*/ 18 w 552"/>
                  <a:gd name="T59" fmla="*/ 148 h 371"/>
                  <a:gd name="T60" fmla="*/ 7 w 552"/>
                  <a:gd name="T61" fmla="*/ 161 h 371"/>
                  <a:gd name="T62" fmla="*/ 0 w 552"/>
                  <a:gd name="T63" fmla="*/ 163 h 371"/>
                  <a:gd name="T64" fmla="*/ 4 w 552"/>
                  <a:gd name="T65" fmla="*/ 151 h 371"/>
                  <a:gd name="T66" fmla="*/ 12 w 552"/>
                  <a:gd name="T67" fmla="*/ 137 h 371"/>
                  <a:gd name="T68" fmla="*/ 37 w 552"/>
                  <a:gd name="T69" fmla="*/ 105 h 371"/>
                  <a:gd name="T70" fmla="*/ 66 w 552"/>
                  <a:gd name="T71" fmla="*/ 77 h 371"/>
                  <a:gd name="T72" fmla="*/ 103 w 552"/>
                  <a:gd name="T73" fmla="*/ 55 h 371"/>
                  <a:gd name="T74" fmla="*/ 144 w 552"/>
                  <a:gd name="T75" fmla="*/ 38 h 371"/>
                  <a:gd name="T76" fmla="*/ 186 w 552"/>
                  <a:gd name="T77" fmla="*/ 24 h 371"/>
                  <a:gd name="T78" fmla="*/ 231 w 552"/>
                  <a:gd name="T79" fmla="*/ 14 h 371"/>
                  <a:gd name="T80" fmla="*/ 276 w 552"/>
                  <a:gd name="T81" fmla="*/ 6 h 371"/>
                  <a:gd name="T82" fmla="*/ 320 w 552"/>
                  <a:gd name="T83" fmla="*/ 0 h 371"/>
                  <a:gd name="T84" fmla="*/ 350 w 552"/>
                  <a:gd name="T85" fmla="*/ 1 h 371"/>
                  <a:gd name="T86" fmla="*/ 380 w 552"/>
                  <a:gd name="T87" fmla="*/ 5 h 371"/>
                  <a:gd name="T88" fmla="*/ 409 w 552"/>
                  <a:gd name="T89" fmla="*/ 12 h 371"/>
                  <a:gd name="T90" fmla="*/ 438 w 552"/>
                  <a:gd name="T91" fmla="*/ 24 h 371"/>
                  <a:gd name="T92" fmla="*/ 453 w 552"/>
                  <a:gd name="T93" fmla="*/ 35 h 371"/>
                  <a:gd name="T94" fmla="*/ 469 w 552"/>
                  <a:gd name="T95" fmla="*/ 44 h 371"/>
                  <a:gd name="T96" fmla="*/ 484 w 552"/>
                  <a:gd name="T97" fmla="*/ 55 h 371"/>
                  <a:gd name="T98" fmla="*/ 499 w 552"/>
                  <a:gd name="T99" fmla="*/ 72 h 371"/>
                  <a:gd name="T100" fmla="*/ 524 w 552"/>
                  <a:gd name="T101" fmla="*/ 115 h 371"/>
                  <a:gd name="T102" fmla="*/ 545 w 552"/>
                  <a:gd name="T103" fmla="*/ 167 h 371"/>
                  <a:gd name="T104" fmla="*/ 552 w 552"/>
                  <a:gd name="T105" fmla="*/ 221 h 371"/>
                  <a:gd name="T106" fmla="*/ 539 w 552"/>
                  <a:gd name="T107" fmla="*/ 278 h 371"/>
                  <a:gd name="T108" fmla="*/ 531 w 552"/>
                  <a:gd name="T109" fmla="*/ 295 h 371"/>
                  <a:gd name="T110" fmla="*/ 519 w 552"/>
                  <a:gd name="T111" fmla="*/ 311 h 371"/>
                  <a:gd name="T112" fmla="*/ 504 w 552"/>
                  <a:gd name="T113" fmla="*/ 327 h 371"/>
                  <a:gd name="T114" fmla="*/ 488 w 552"/>
                  <a:gd name="T115" fmla="*/ 346 h 371"/>
                  <a:gd name="T116" fmla="*/ 471 w 552"/>
                  <a:gd name="T117" fmla="*/ 356 h 371"/>
                  <a:gd name="T118" fmla="*/ 450 w 552"/>
                  <a:gd name="T119" fmla="*/ 363 h 371"/>
                  <a:gd name="T120" fmla="*/ 427 w 552"/>
                  <a:gd name="T121" fmla="*/ 369 h 371"/>
                  <a:gd name="T122" fmla="*/ 405 w 552"/>
                  <a:gd name="T123"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2" h="371">
                    <a:moveTo>
                      <a:pt x="405" y="371"/>
                    </a:moveTo>
                    <a:lnTo>
                      <a:pt x="400" y="370"/>
                    </a:lnTo>
                    <a:lnTo>
                      <a:pt x="394" y="369"/>
                    </a:lnTo>
                    <a:lnTo>
                      <a:pt x="388" y="366"/>
                    </a:lnTo>
                    <a:lnTo>
                      <a:pt x="382" y="365"/>
                    </a:lnTo>
                    <a:lnTo>
                      <a:pt x="377" y="364"/>
                    </a:lnTo>
                    <a:lnTo>
                      <a:pt x="371" y="362"/>
                    </a:lnTo>
                    <a:lnTo>
                      <a:pt x="365" y="358"/>
                    </a:lnTo>
                    <a:lnTo>
                      <a:pt x="360" y="355"/>
                    </a:lnTo>
                    <a:lnTo>
                      <a:pt x="365" y="353"/>
                    </a:lnTo>
                    <a:lnTo>
                      <a:pt x="370" y="351"/>
                    </a:lnTo>
                    <a:lnTo>
                      <a:pt x="373" y="351"/>
                    </a:lnTo>
                    <a:lnTo>
                      <a:pt x="379" y="351"/>
                    </a:lnTo>
                    <a:lnTo>
                      <a:pt x="383" y="353"/>
                    </a:lnTo>
                    <a:lnTo>
                      <a:pt x="388" y="353"/>
                    </a:lnTo>
                    <a:lnTo>
                      <a:pt x="394" y="353"/>
                    </a:lnTo>
                    <a:lnTo>
                      <a:pt x="400" y="351"/>
                    </a:lnTo>
                    <a:lnTo>
                      <a:pt x="406" y="346"/>
                    </a:lnTo>
                    <a:lnTo>
                      <a:pt x="415" y="341"/>
                    </a:lnTo>
                    <a:lnTo>
                      <a:pt x="421" y="336"/>
                    </a:lnTo>
                    <a:lnTo>
                      <a:pt x="430" y="331"/>
                    </a:lnTo>
                    <a:lnTo>
                      <a:pt x="438" y="325"/>
                    </a:lnTo>
                    <a:lnTo>
                      <a:pt x="446" y="319"/>
                    </a:lnTo>
                    <a:lnTo>
                      <a:pt x="453" y="311"/>
                    </a:lnTo>
                    <a:lnTo>
                      <a:pt x="461" y="303"/>
                    </a:lnTo>
                    <a:lnTo>
                      <a:pt x="469" y="288"/>
                    </a:lnTo>
                    <a:lnTo>
                      <a:pt x="474" y="272"/>
                    </a:lnTo>
                    <a:lnTo>
                      <a:pt x="480" y="255"/>
                    </a:lnTo>
                    <a:lnTo>
                      <a:pt x="485" y="236"/>
                    </a:lnTo>
                    <a:lnTo>
                      <a:pt x="486" y="218"/>
                    </a:lnTo>
                    <a:lnTo>
                      <a:pt x="486" y="199"/>
                    </a:lnTo>
                    <a:lnTo>
                      <a:pt x="481" y="180"/>
                    </a:lnTo>
                    <a:lnTo>
                      <a:pt x="474" y="161"/>
                    </a:lnTo>
                    <a:lnTo>
                      <a:pt x="474" y="152"/>
                    </a:lnTo>
                    <a:lnTo>
                      <a:pt x="469" y="140"/>
                    </a:lnTo>
                    <a:lnTo>
                      <a:pt x="462" y="128"/>
                    </a:lnTo>
                    <a:lnTo>
                      <a:pt x="453" y="118"/>
                    </a:lnTo>
                    <a:lnTo>
                      <a:pt x="443" y="107"/>
                    </a:lnTo>
                    <a:lnTo>
                      <a:pt x="432" y="99"/>
                    </a:lnTo>
                    <a:lnTo>
                      <a:pt x="420" y="91"/>
                    </a:lnTo>
                    <a:lnTo>
                      <a:pt x="408" y="84"/>
                    </a:lnTo>
                    <a:lnTo>
                      <a:pt x="395" y="77"/>
                    </a:lnTo>
                    <a:lnTo>
                      <a:pt x="372" y="76"/>
                    </a:lnTo>
                    <a:lnTo>
                      <a:pt x="350" y="75"/>
                    </a:lnTo>
                    <a:lnTo>
                      <a:pt x="327" y="75"/>
                    </a:lnTo>
                    <a:lnTo>
                      <a:pt x="304" y="76"/>
                    </a:lnTo>
                    <a:lnTo>
                      <a:pt x="281" y="77"/>
                    </a:lnTo>
                    <a:lnTo>
                      <a:pt x="258" y="79"/>
                    </a:lnTo>
                    <a:lnTo>
                      <a:pt x="235" y="81"/>
                    </a:lnTo>
                    <a:lnTo>
                      <a:pt x="212" y="84"/>
                    </a:lnTo>
                    <a:lnTo>
                      <a:pt x="189" y="88"/>
                    </a:lnTo>
                    <a:lnTo>
                      <a:pt x="166" y="92"/>
                    </a:lnTo>
                    <a:lnTo>
                      <a:pt x="143" y="98"/>
                    </a:lnTo>
                    <a:lnTo>
                      <a:pt x="120" y="104"/>
                    </a:lnTo>
                    <a:lnTo>
                      <a:pt x="98" y="112"/>
                    </a:lnTo>
                    <a:lnTo>
                      <a:pt x="75" y="119"/>
                    </a:lnTo>
                    <a:lnTo>
                      <a:pt x="52" y="128"/>
                    </a:lnTo>
                    <a:lnTo>
                      <a:pt x="30" y="137"/>
                    </a:lnTo>
                    <a:lnTo>
                      <a:pt x="24" y="141"/>
                    </a:lnTo>
                    <a:lnTo>
                      <a:pt x="18" y="148"/>
                    </a:lnTo>
                    <a:lnTo>
                      <a:pt x="11" y="155"/>
                    </a:lnTo>
                    <a:lnTo>
                      <a:pt x="7" y="161"/>
                    </a:lnTo>
                    <a:lnTo>
                      <a:pt x="7" y="167"/>
                    </a:lnTo>
                    <a:lnTo>
                      <a:pt x="0" y="163"/>
                    </a:lnTo>
                    <a:lnTo>
                      <a:pt x="1" y="157"/>
                    </a:lnTo>
                    <a:lnTo>
                      <a:pt x="4" y="151"/>
                    </a:lnTo>
                    <a:lnTo>
                      <a:pt x="9" y="146"/>
                    </a:lnTo>
                    <a:lnTo>
                      <a:pt x="12" y="137"/>
                    </a:lnTo>
                    <a:lnTo>
                      <a:pt x="23" y="120"/>
                    </a:lnTo>
                    <a:lnTo>
                      <a:pt x="37" y="105"/>
                    </a:lnTo>
                    <a:lnTo>
                      <a:pt x="50" y="90"/>
                    </a:lnTo>
                    <a:lnTo>
                      <a:pt x="66" y="77"/>
                    </a:lnTo>
                    <a:lnTo>
                      <a:pt x="84" y="66"/>
                    </a:lnTo>
                    <a:lnTo>
                      <a:pt x="103" y="55"/>
                    </a:lnTo>
                    <a:lnTo>
                      <a:pt x="123" y="46"/>
                    </a:lnTo>
                    <a:lnTo>
                      <a:pt x="144" y="38"/>
                    </a:lnTo>
                    <a:lnTo>
                      <a:pt x="164" y="31"/>
                    </a:lnTo>
                    <a:lnTo>
                      <a:pt x="186" y="24"/>
                    </a:lnTo>
                    <a:lnTo>
                      <a:pt x="208" y="19"/>
                    </a:lnTo>
                    <a:lnTo>
                      <a:pt x="231" y="14"/>
                    </a:lnTo>
                    <a:lnTo>
                      <a:pt x="254" y="9"/>
                    </a:lnTo>
                    <a:lnTo>
                      <a:pt x="276" y="6"/>
                    </a:lnTo>
                    <a:lnTo>
                      <a:pt x="298" y="3"/>
                    </a:lnTo>
                    <a:lnTo>
                      <a:pt x="320" y="0"/>
                    </a:lnTo>
                    <a:lnTo>
                      <a:pt x="335" y="0"/>
                    </a:lnTo>
                    <a:lnTo>
                      <a:pt x="350" y="1"/>
                    </a:lnTo>
                    <a:lnTo>
                      <a:pt x="365" y="3"/>
                    </a:lnTo>
                    <a:lnTo>
                      <a:pt x="380" y="5"/>
                    </a:lnTo>
                    <a:lnTo>
                      <a:pt x="395" y="7"/>
                    </a:lnTo>
                    <a:lnTo>
                      <a:pt x="409" y="12"/>
                    </a:lnTo>
                    <a:lnTo>
                      <a:pt x="424" y="17"/>
                    </a:lnTo>
                    <a:lnTo>
                      <a:pt x="438" y="24"/>
                    </a:lnTo>
                    <a:lnTo>
                      <a:pt x="445" y="30"/>
                    </a:lnTo>
                    <a:lnTo>
                      <a:pt x="453" y="35"/>
                    </a:lnTo>
                    <a:lnTo>
                      <a:pt x="461" y="39"/>
                    </a:lnTo>
                    <a:lnTo>
                      <a:pt x="469" y="44"/>
                    </a:lnTo>
                    <a:lnTo>
                      <a:pt x="476" y="50"/>
                    </a:lnTo>
                    <a:lnTo>
                      <a:pt x="484" y="55"/>
                    </a:lnTo>
                    <a:lnTo>
                      <a:pt x="492" y="62"/>
                    </a:lnTo>
                    <a:lnTo>
                      <a:pt x="499" y="72"/>
                    </a:lnTo>
                    <a:lnTo>
                      <a:pt x="511" y="92"/>
                    </a:lnTo>
                    <a:lnTo>
                      <a:pt x="524" y="115"/>
                    </a:lnTo>
                    <a:lnTo>
                      <a:pt x="536" y="141"/>
                    </a:lnTo>
                    <a:lnTo>
                      <a:pt x="545" y="167"/>
                    </a:lnTo>
                    <a:lnTo>
                      <a:pt x="551" y="194"/>
                    </a:lnTo>
                    <a:lnTo>
                      <a:pt x="552" y="221"/>
                    </a:lnTo>
                    <a:lnTo>
                      <a:pt x="548" y="250"/>
                    </a:lnTo>
                    <a:lnTo>
                      <a:pt x="539" y="278"/>
                    </a:lnTo>
                    <a:lnTo>
                      <a:pt x="536" y="287"/>
                    </a:lnTo>
                    <a:lnTo>
                      <a:pt x="531" y="295"/>
                    </a:lnTo>
                    <a:lnTo>
                      <a:pt x="525" y="303"/>
                    </a:lnTo>
                    <a:lnTo>
                      <a:pt x="519" y="311"/>
                    </a:lnTo>
                    <a:lnTo>
                      <a:pt x="512" y="319"/>
                    </a:lnTo>
                    <a:lnTo>
                      <a:pt x="504" y="327"/>
                    </a:lnTo>
                    <a:lnTo>
                      <a:pt x="496" y="335"/>
                    </a:lnTo>
                    <a:lnTo>
                      <a:pt x="488" y="346"/>
                    </a:lnTo>
                    <a:lnTo>
                      <a:pt x="480" y="351"/>
                    </a:lnTo>
                    <a:lnTo>
                      <a:pt x="471" y="356"/>
                    </a:lnTo>
                    <a:lnTo>
                      <a:pt x="461" y="360"/>
                    </a:lnTo>
                    <a:lnTo>
                      <a:pt x="450" y="363"/>
                    </a:lnTo>
                    <a:lnTo>
                      <a:pt x="439" y="366"/>
                    </a:lnTo>
                    <a:lnTo>
                      <a:pt x="427" y="369"/>
                    </a:lnTo>
                    <a:lnTo>
                      <a:pt x="417" y="370"/>
                    </a:lnTo>
                    <a:lnTo>
                      <a:pt x="405" y="37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3" name="Freeform 26"/>
              <p:cNvSpPr>
                <a:spLocks/>
              </p:cNvSpPr>
              <p:nvPr>
                <p:custDataLst>
                  <p:tags r:id="rId172"/>
                </p:custDataLst>
              </p:nvPr>
            </p:nvSpPr>
            <p:spPr bwMode="auto">
              <a:xfrm>
                <a:off x="3800" y="3205"/>
                <a:ext cx="70" cy="110"/>
              </a:xfrm>
              <a:custGeom>
                <a:avLst/>
                <a:gdLst>
                  <a:gd name="T0" fmla="*/ 50 w 140"/>
                  <a:gd name="T1" fmla="*/ 220 h 220"/>
                  <a:gd name="T2" fmla="*/ 46 w 140"/>
                  <a:gd name="T3" fmla="*/ 218 h 220"/>
                  <a:gd name="T4" fmla="*/ 43 w 140"/>
                  <a:gd name="T5" fmla="*/ 216 h 220"/>
                  <a:gd name="T6" fmla="*/ 40 w 140"/>
                  <a:gd name="T7" fmla="*/ 213 h 220"/>
                  <a:gd name="T8" fmla="*/ 35 w 140"/>
                  <a:gd name="T9" fmla="*/ 211 h 220"/>
                  <a:gd name="T10" fmla="*/ 30 w 140"/>
                  <a:gd name="T11" fmla="*/ 209 h 220"/>
                  <a:gd name="T12" fmla="*/ 26 w 140"/>
                  <a:gd name="T13" fmla="*/ 206 h 220"/>
                  <a:gd name="T14" fmla="*/ 20 w 140"/>
                  <a:gd name="T15" fmla="*/ 204 h 220"/>
                  <a:gd name="T16" fmla="*/ 13 w 140"/>
                  <a:gd name="T17" fmla="*/ 202 h 220"/>
                  <a:gd name="T18" fmla="*/ 5 w 140"/>
                  <a:gd name="T19" fmla="*/ 185 h 220"/>
                  <a:gd name="T20" fmla="*/ 2 w 140"/>
                  <a:gd name="T21" fmla="*/ 166 h 220"/>
                  <a:gd name="T22" fmla="*/ 0 w 140"/>
                  <a:gd name="T23" fmla="*/ 147 h 220"/>
                  <a:gd name="T24" fmla="*/ 3 w 140"/>
                  <a:gd name="T25" fmla="*/ 127 h 220"/>
                  <a:gd name="T26" fmla="*/ 7 w 140"/>
                  <a:gd name="T27" fmla="*/ 107 h 220"/>
                  <a:gd name="T28" fmla="*/ 13 w 140"/>
                  <a:gd name="T29" fmla="*/ 88 h 220"/>
                  <a:gd name="T30" fmla="*/ 20 w 140"/>
                  <a:gd name="T31" fmla="*/ 69 h 220"/>
                  <a:gd name="T32" fmla="*/ 29 w 140"/>
                  <a:gd name="T33" fmla="*/ 52 h 220"/>
                  <a:gd name="T34" fmla="*/ 34 w 140"/>
                  <a:gd name="T35" fmla="*/ 48 h 220"/>
                  <a:gd name="T36" fmla="*/ 38 w 140"/>
                  <a:gd name="T37" fmla="*/ 42 h 220"/>
                  <a:gd name="T38" fmla="*/ 43 w 140"/>
                  <a:gd name="T39" fmla="*/ 37 h 220"/>
                  <a:gd name="T40" fmla="*/ 46 w 140"/>
                  <a:gd name="T41" fmla="*/ 31 h 220"/>
                  <a:gd name="T42" fmla="*/ 50 w 140"/>
                  <a:gd name="T43" fmla="*/ 26 h 220"/>
                  <a:gd name="T44" fmla="*/ 55 w 140"/>
                  <a:gd name="T45" fmla="*/ 20 h 220"/>
                  <a:gd name="T46" fmla="*/ 59 w 140"/>
                  <a:gd name="T47" fmla="*/ 14 h 220"/>
                  <a:gd name="T48" fmla="*/ 65 w 140"/>
                  <a:gd name="T49" fmla="*/ 8 h 220"/>
                  <a:gd name="T50" fmla="*/ 83 w 140"/>
                  <a:gd name="T51" fmla="*/ 0 h 220"/>
                  <a:gd name="T52" fmla="*/ 90 w 140"/>
                  <a:gd name="T53" fmla="*/ 1 h 220"/>
                  <a:gd name="T54" fmla="*/ 96 w 140"/>
                  <a:gd name="T55" fmla="*/ 4 h 220"/>
                  <a:gd name="T56" fmla="*/ 102 w 140"/>
                  <a:gd name="T57" fmla="*/ 6 h 220"/>
                  <a:gd name="T58" fmla="*/ 109 w 140"/>
                  <a:gd name="T59" fmla="*/ 8 h 220"/>
                  <a:gd name="T60" fmla="*/ 118 w 140"/>
                  <a:gd name="T61" fmla="*/ 18 h 220"/>
                  <a:gd name="T62" fmla="*/ 126 w 140"/>
                  <a:gd name="T63" fmla="*/ 27 h 220"/>
                  <a:gd name="T64" fmla="*/ 133 w 140"/>
                  <a:gd name="T65" fmla="*/ 36 h 220"/>
                  <a:gd name="T66" fmla="*/ 140 w 140"/>
                  <a:gd name="T67" fmla="*/ 45 h 220"/>
                  <a:gd name="T68" fmla="*/ 126 w 140"/>
                  <a:gd name="T69" fmla="*/ 56 h 220"/>
                  <a:gd name="T70" fmla="*/ 113 w 140"/>
                  <a:gd name="T71" fmla="*/ 67 h 220"/>
                  <a:gd name="T72" fmla="*/ 99 w 140"/>
                  <a:gd name="T73" fmla="*/ 80 h 220"/>
                  <a:gd name="T74" fmla="*/ 87 w 140"/>
                  <a:gd name="T75" fmla="*/ 92 h 220"/>
                  <a:gd name="T76" fmla="*/ 76 w 140"/>
                  <a:gd name="T77" fmla="*/ 107 h 220"/>
                  <a:gd name="T78" fmla="*/ 67 w 140"/>
                  <a:gd name="T79" fmla="*/ 124 h 220"/>
                  <a:gd name="T80" fmla="*/ 60 w 140"/>
                  <a:gd name="T81" fmla="*/ 141 h 220"/>
                  <a:gd name="T82" fmla="*/ 57 w 140"/>
                  <a:gd name="T83" fmla="*/ 160 h 220"/>
                  <a:gd name="T84" fmla="*/ 58 w 140"/>
                  <a:gd name="T85" fmla="*/ 175 h 220"/>
                  <a:gd name="T86" fmla="*/ 61 w 140"/>
                  <a:gd name="T87" fmla="*/ 190 h 220"/>
                  <a:gd name="T88" fmla="*/ 64 w 140"/>
                  <a:gd name="T89" fmla="*/ 205 h 220"/>
                  <a:gd name="T90" fmla="*/ 65 w 140"/>
                  <a:gd name="T91" fmla="*/ 220 h 220"/>
                  <a:gd name="T92" fmla="*/ 50 w 140"/>
                  <a:gd name="T9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0" h="220">
                    <a:moveTo>
                      <a:pt x="50" y="220"/>
                    </a:moveTo>
                    <a:lnTo>
                      <a:pt x="46" y="218"/>
                    </a:lnTo>
                    <a:lnTo>
                      <a:pt x="43" y="216"/>
                    </a:lnTo>
                    <a:lnTo>
                      <a:pt x="40" y="213"/>
                    </a:lnTo>
                    <a:lnTo>
                      <a:pt x="35" y="211"/>
                    </a:lnTo>
                    <a:lnTo>
                      <a:pt x="30" y="209"/>
                    </a:lnTo>
                    <a:lnTo>
                      <a:pt x="26" y="206"/>
                    </a:lnTo>
                    <a:lnTo>
                      <a:pt x="20" y="204"/>
                    </a:lnTo>
                    <a:lnTo>
                      <a:pt x="13" y="202"/>
                    </a:lnTo>
                    <a:lnTo>
                      <a:pt x="5" y="185"/>
                    </a:lnTo>
                    <a:lnTo>
                      <a:pt x="2" y="166"/>
                    </a:lnTo>
                    <a:lnTo>
                      <a:pt x="0" y="147"/>
                    </a:lnTo>
                    <a:lnTo>
                      <a:pt x="3" y="127"/>
                    </a:lnTo>
                    <a:lnTo>
                      <a:pt x="7" y="107"/>
                    </a:lnTo>
                    <a:lnTo>
                      <a:pt x="13" y="88"/>
                    </a:lnTo>
                    <a:lnTo>
                      <a:pt x="20" y="69"/>
                    </a:lnTo>
                    <a:lnTo>
                      <a:pt x="29" y="52"/>
                    </a:lnTo>
                    <a:lnTo>
                      <a:pt x="34" y="48"/>
                    </a:lnTo>
                    <a:lnTo>
                      <a:pt x="38" y="42"/>
                    </a:lnTo>
                    <a:lnTo>
                      <a:pt x="43" y="37"/>
                    </a:lnTo>
                    <a:lnTo>
                      <a:pt x="46" y="31"/>
                    </a:lnTo>
                    <a:lnTo>
                      <a:pt x="50" y="26"/>
                    </a:lnTo>
                    <a:lnTo>
                      <a:pt x="55" y="20"/>
                    </a:lnTo>
                    <a:lnTo>
                      <a:pt x="59" y="14"/>
                    </a:lnTo>
                    <a:lnTo>
                      <a:pt x="65" y="8"/>
                    </a:lnTo>
                    <a:lnTo>
                      <a:pt x="83" y="0"/>
                    </a:lnTo>
                    <a:lnTo>
                      <a:pt x="90" y="1"/>
                    </a:lnTo>
                    <a:lnTo>
                      <a:pt x="96" y="4"/>
                    </a:lnTo>
                    <a:lnTo>
                      <a:pt x="102" y="6"/>
                    </a:lnTo>
                    <a:lnTo>
                      <a:pt x="109" y="8"/>
                    </a:lnTo>
                    <a:lnTo>
                      <a:pt x="118" y="18"/>
                    </a:lnTo>
                    <a:lnTo>
                      <a:pt x="126" y="27"/>
                    </a:lnTo>
                    <a:lnTo>
                      <a:pt x="133" y="36"/>
                    </a:lnTo>
                    <a:lnTo>
                      <a:pt x="140" y="45"/>
                    </a:lnTo>
                    <a:lnTo>
                      <a:pt x="126" y="56"/>
                    </a:lnTo>
                    <a:lnTo>
                      <a:pt x="113" y="67"/>
                    </a:lnTo>
                    <a:lnTo>
                      <a:pt x="99" y="80"/>
                    </a:lnTo>
                    <a:lnTo>
                      <a:pt x="87" y="92"/>
                    </a:lnTo>
                    <a:lnTo>
                      <a:pt x="76" y="107"/>
                    </a:lnTo>
                    <a:lnTo>
                      <a:pt x="67" y="124"/>
                    </a:lnTo>
                    <a:lnTo>
                      <a:pt x="60" y="141"/>
                    </a:lnTo>
                    <a:lnTo>
                      <a:pt x="57" y="160"/>
                    </a:lnTo>
                    <a:lnTo>
                      <a:pt x="58" y="175"/>
                    </a:lnTo>
                    <a:lnTo>
                      <a:pt x="61" y="190"/>
                    </a:lnTo>
                    <a:lnTo>
                      <a:pt x="64" y="205"/>
                    </a:lnTo>
                    <a:lnTo>
                      <a:pt x="65" y="220"/>
                    </a:lnTo>
                    <a:lnTo>
                      <a:pt x="50" y="22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4" name="Freeform 28"/>
              <p:cNvSpPr>
                <a:spLocks/>
              </p:cNvSpPr>
              <p:nvPr>
                <p:custDataLst>
                  <p:tags r:id="rId173"/>
                </p:custDataLst>
              </p:nvPr>
            </p:nvSpPr>
            <p:spPr bwMode="auto">
              <a:xfrm>
                <a:off x="3903" y="3171"/>
                <a:ext cx="66" cy="31"/>
              </a:xfrm>
              <a:custGeom>
                <a:avLst/>
                <a:gdLst>
                  <a:gd name="T0" fmla="*/ 33 w 131"/>
                  <a:gd name="T1" fmla="*/ 63 h 63"/>
                  <a:gd name="T2" fmla="*/ 27 w 131"/>
                  <a:gd name="T3" fmla="*/ 50 h 63"/>
                  <a:gd name="T4" fmla="*/ 20 w 131"/>
                  <a:gd name="T5" fmla="*/ 36 h 63"/>
                  <a:gd name="T6" fmla="*/ 11 w 131"/>
                  <a:gd name="T7" fmla="*/ 22 h 63"/>
                  <a:gd name="T8" fmla="*/ 0 w 131"/>
                  <a:gd name="T9" fmla="*/ 10 h 63"/>
                  <a:gd name="T10" fmla="*/ 16 w 131"/>
                  <a:gd name="T11" fmla="*/ 5 h 63"/>
                  <a:gd name="T12" fmla="*/ 32 w 131"/>
                  <a:gd name="T13" fmla="*/ 2 h 63"/>
                  <a:gd name="T14" fmla="*/ 47 w 131"/>
                  <a:gd name="T15" fmla="*/ 0 h 63"/>
                  <a:gd name="T16" fmla="*/ 63 w 131"/>
                  <a:gd name="T17" fmla="*/ 0 h 63"/>
                  <a:gd name="T18" fmla="*/ 78 w 131"/>
                  <a:gd name="T19" fmla="*/ 3 h 63"/>
                  <a:gd name="T20" fmla="*/ 94 w 131"/>
                  <a:gd name="T21" fmla="*/ 6 h 63"/>
                  <a:gd name="T22" fmla="*/ 109 w 131"/>
                  <a:gd name="T23" fmla="*/ 10 h 63"/>
                  <a:gd name="T24" fmla="*/ 125 w 131"/>
                  <a:gd name="T25" fmla="*/ 15 h 63"/>
                  <a:gd name="T26" fmla="*/ 131 w 131"/>
                  <a:gd name="T27" fmla="*/ 33 h 63"/>
                  <a:gd name="T28" fmla="*/ 126 w 131"/>
                  <a:gd name="T29" fmla="*/ 37 h 63"/>
                  <a:gd name="T30" fmla="*/ 122 w 131"/>
                  <a:gd name="T31" fmla="*/ 42 h 63"/>
                  <a:gd name="T32" fmla="*/ 116 w 131"/>
                  <a:gd name="T33" fmla="*/ 46 h 63"/>
                  <a:gd name="T34" fmla="*/ 110 w 131"/>
                  <a:gd name="T35" fmla="*/ 50 h 63"/>
                  <a:gd name="T36" fmla="*/ 101 w 131"/>
                  <a:gd name="T37" fmla="*/ 52 h 63"/>
                  <a:gd name="T38" fmla="*/ 92 w 131"/>
                  <a:gd name="T39" fmla="*/ 53 h 63"/>
                  <a:gd name="T40" fmla="*/ 83 w 131"/>
                  <a:gd name="T41" fmla="*/ 56 h 63"/>
                  <a:gd name="T42" fmla="*/ 72 w 131"/>
                  <a:gd name="T43" fmla="*/ 58 h 63"/>
                  <a:gd name="T44" fmla="*/ 63 w 131"/>
                  <a:gd name="T45" fmla="*/ 60 h 63"/>
                  <a:gd name="T46" fmla="*/ 53 w 131"/>
                  <a:gd name="T47" fmla="*/ 61 h 63"/>
                  <a:gd name="T48" fmla="*/ 43 w 131"/>
                  <a:gd name="T49" fmla="*/ 63 h 63"/>
                  <a:gd name="T50" fmla="*/ 33 w 131"/>
                  <a:gd name="T5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63">
                    <a:moveTo>
                      <a:pt x="33" y="63"/>
                    </a:moveTo>
                    <a:lnTo>
                      <a:pt x="27" y="50"/>
                    </a:lnTo>
                    <a:lnTo>
                      <a:pt x="20" y="36"/>
                    </a:lnTo>
                    <a:lnTo>
                      <a:pt x="11" y="22"/>
                    </a:lnTo>
                    <a:lnTo>
                      <a:pt x="0" y="10"/>
                    </a:lnTo>
                    <a:lnTo>
                      <a:pt x="16" y="5"/>
                    </a:lnTo>
                    <a:lnTo>
                      <a:pt x="32" y="2"/>
                    </a:lnTo>
                    <a:lnTo>
                      <a:pt x="47" y="0"/>
                    </a:lnTo>
                    <a:lnTo>
                      <a:pt x="63" y="0"/>
                    </a:lnTo>
                    <a:lnTo>
                      <a:pt x="78" y="3"/>
                    </a:lnTo>
                    <a:lnTo>
                      <a:pt x="94" y="6"/>
                    </a:lnTo>
                    <a:lnTo>
                      <a:pt x="109" y="10"/>
                    </a:lnTo>
                    <a:lnTo>
                      <a:pt x="125" y="15"/>
                    </a:lnTo>
                    <a:lnTo>
                      <a:pt x="131" y="33"/>
                    </a:lnTo>
                    <a:lnTo>
                      <a:pt x="126" y="37"/>
                    </a:lnTo>
                    <a:lnTo>
                      <a:pt x="122" y="42"/>
                    </a:lnTo>
                    <a:lnTo>
                      <a:pt x="116" y="46"/>
                    </a:lnTo>
                    <a:lnTo>
                      <a:pt x="110" y="50"/>
                    </a:lnTo>
                    <a:lnTo>
                      <a:pt x="101" y="52"/>
                    </a:lnTo>
                    <a:lnTo>
                      <a:pt x="92" y="53"/>
                    </a:lnTo>
                    <a:lnTo>
                      <a:pt x="83" y="56"/>
                    </a:lnTo>
                    <a:lnTo>
                      <a:pt x="72" y="58"/>
                    </a:lnTo>
                    <a:lnTo>
                      <a:pt x="63" y="60"/>
                    </a:lnTo>
                    <a:lnTo>
                      <a:pt x="53" y="61"/>
                    </a:lnTo>
                    <a:lnTo>
                      <a:pt x="43" y="63"/>
                    </a:lnTo>
                    <a:lnTo>
                      <a:pt x="33" y="63"/>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grpSp>
        <p:nvGrpSpPr>
          <p:cNvPr id="95" name="Group 94"/>
          <p:cNvGrpSpPr/>
          <p:nvPr>
            <p:custDataLst>
              <p:tags r:id="rId8"/>
            </p:custDataLst>
          </p:nvPr>
        </p:nvGrpSpPr>
        <p:grpSpPr>
          <a:xfrm>
            <a:off x="5997712" y="4165867"/>
            <a:ext cx="2171563" cy="2280074"/>
            <a:chOff x="6324600" y="3572672"/>
            <a:chExt cx="2171563" cy="2280074"/>
          </a:xfrm>
        </p:grpSpPr>
        <p:pic>
          <p:nvPicPr>
            <p:cNvPr id="96" name="Picture 4" descr="C:\Users\wolf\AppData\Local\Microsoft\Windows\Temporary Internet Files\Content.IE5\5N0XI505\MC900331282[1].wmf"/>
            <p:cNvPicPr>
              <a:picLocks noChangeAspect="1" noChangeArrowheads="1"/>
            </p:cNvPicPr>
            <p:nvPr>
              <p:custDataLst>
                <p:tags r:id="rId154"/>
              </p:custDataLst>
            </p:nvPr>
          </p:nvPicPr>
          <p:blipFill>
            <a:blip r:embed="rId195" cstate="print">
              <a:extLst>
                <a:ext uri="{28A0092B-C50C-407E-A947-70E740481C1C}">
                  <a14:useLocalDpi xmlns:a14="http://schemas.microsoft.com/office/drawing/2010/main" val="0"/>
                </a:ext>
              </a:extLst>
            </a:blip>
            <a:srcRect/>
            <a:stretch>
              <a:fillRect/>
            </a:stretch>
          </p:blipFill>
          <p:spPr bwMode="auto">
            <a:xfrm>
              <a:off x="6324600" y="3572672"/>
              <a:ext cx="1795604" cy="1424412"/>
            </a:xfrm>
            <a:prstGeom prst="rect">
              <a:avLst/>
            </a:prstGeom>
            <a:noFill/>
            <a:extLst>
              <a:ext uri="{909E8E84-426E-40DD-AFC4-6F175D3DCCD1}">
                <a14:hiddenFill xmlns:a14="http://schemas.microsoft.com/office/drawing/2010/main">
                  <a:solidFill>
                    <a:srgbClr val="FFFFFF"/>
                  </a:solidFill>
                </a14:hiddenFill>
              </a:ext>
            </a:extLst>
          </p:spPr>
        </p:pic>
        <p:grpSp>
          <p:nvGrpSpPr>
            <p:cNvPr id="97" name="Group 7"/>
            <p:cNvGrpSpPr>
              <a:grpSpLocks noChangeAspect="1"/>
            </p:cNvGrpSpPr>
            <p:nvPr>
              <p:custDataLst>
                <p:tags r:id="rId155"/>
              </p:custDataLst>
            </p:nvPr>
          </p:nvGrpSpPr>
          <p:grpSpPr bwMode="auto">
            <a:xfrm>
              <a:off x="6894375" y="4141421"/>
              <a:ext cx="1601788" cy="1711325"/>
              <a:chOff x="2975" y="2832"/>
              <a:chExt cx="1009" cy="1078"/>
            </a:xfrm>
          </p:grpSpPr>
          <p:sp>
            <p:nvSpPr>
              <p:cNvPr id="98" name="AutoShape 6"/>
              <p:cNvSpPr>
                <a:spLocks noChangeAspect="1" noChangeArrowheads="1" noTextEdit="1"/>
              </p:cNvSpPr>
              <p:nvPr>
                <p:custDataLst>
                  <p:tags r:id="rId156"/>
                </p:custDataLst>
              </p:nvPr>
            </p:nvSpPr>
            <p:spPr bwMode="auto">
              <a:xfrm>
                <a:off x="2975" y="2832"/>
                <a:ext cx="1009"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99" name="Freeform 16"/>
              <p:cNvSpPr>
                <a:spLocks/>
              </p:cNvSpPr>
              <p:nvPr>
                <p:custDataLst>
                  <p:tags r:id="rId157"/>
                </p:custDataLst>
              </p:nvPr>
            </p:nvSpPr>
            <p:spPr bwMode="auto">
              <a:xfrm>
                <a:off x="3144" y="3009"/>
                <a:ext cx="836" cy="795"/>
              </a:xfrm>
              <a:custGeom>
                <a:avLst/>
                <a:gdLst>
                  <a:gd name="T0" fmla="*/ 979 w 1671"/>
                  <a:gd name="T1" fmla="*/ 649 h 1589"/>
                  <a:gd name="T2" fmla="*/ 944 w 1671"/>
                  <a:gd name="T3" fmla="*/ 729 h 1589"/>
                  <a:gd name="T4" fmla="*/ 929 w 1671"/>
                  <a:gd name="T5" fmla="*/ 797 h 1589"/>
                  <a:gd name="T6" fmla="*/ 834 w 1671"/>
                  <a:gd name="T7" fmla="*/ 923 h 1589"/>
                  <a:gd name="T8" fmla="*/ 729 w 1671"/>
                  <a:gd name="T9" fmla="*/ 1049 h 1589"/>
                  <a:gd name="T10" fmla="*/ 606 w 1671"/>
                  <a:gd name="T11" fmla="*/ 1203 h 1589"/>
                  <a:gd name="T12" fmla="*/ 464 w 1671"/>
                  <a:gd name="T13" fmla="*/ 1384 h 1589"/>
                  <a:gd name="T14" fmla="*/ 310 w 1671"/>
                  <a:gd name="T15" fmla="*/ 1555 h 1589"/>
                  <a:gd name="T16" fmla="*/ 235 w 1671"/>
                  <a:gd name="T17" fmla="*/ 1589 h 1589"/>
                  <a:gd name="T18" fmla="*/ 150 w 1671"/>
                  <a:gd name="T19" fmla="*/ 1574 h 1589"/>
                  <a:gd name="T20" fmla="*/ 38 w 1671"/>
                  <a:gd name="T21" fmla="*/ 1496 h 1589"/>
                  <a:gd name="T22" fmla="*/ 2 w 1671"/>
                  <a:gd name="T23" fmla="*/ 1405 h 1589"/>
                  <a:gd name="T24" fmla="*/ 24 w 1671"/>
                  <a:gd name="T25" fmla="*/ 1317 h 1589"/>
                  <a:gd name="T26" fmla="*/ 243 w 1671"/>
                  <a:gd name="T27" fmla="*/ 1020 h 1589"/>
                  <a:gd name="T28" fmla="*/ 485 w 1671"/>
                  <a:gd name="T29" fmla="*/ 724 h 1589"/>
                  <a:gd name="T30" fmla="*/ 681 w 1671"/>
                  <a:gd name="T31" fmla="*/ 551 h 1589"/>
                  <a:gd name="T32" fmla="*/ 729 w 1671"/>
                  <a:gd name="T33" fmla="*/ 549 h 1589"/>
                  <a:gd name="T34" fmla="*/ 847 w 1671"/>
                  <a:gd name="T35" fmla="*/ 409 h 1589"/>
                  <a:gd name="T36" fmla="*/ 968 w 1671"/>
                  <a:gd name="T37" fmla="*/ 266 h 1589"/>
                  <a:gd name="T38" fmla="*/ 1032 w 1671"/>
                  <a:gd name="T39" fmla="*/ 349 h 1589"/>
                  <a:gd name="T40" fmla="*/ 911 w 1671"/>
                  <a:gd name="T41" fmla="*/ 501 h 1589"/>
                  <a:gd name="T42" fmla="*/ 894 w 1671"/>
                  <a:gd name="T43" fmla="*/ 558 h 1589"/>
                  <a:gd name="T44" fmla="*/ 959 w 1671"/>
                  <a:gd name="T45" fmla="*/ 512 h 1589"/>
                  <a:gd name="T46" fmla="*/ 988 w 1671"/>
                  <a:gd name="T47" fmla="*/ 450 h 1589"/>
                  <a:gd name="T48" fmla="*/ 1013 w 1671"/>
                  <a:gd name="T49" fmla="*/ 384 h 1589"/>
                  <a:gd name="T50" fmla="*/ 1069 w 1671"/>
                  <a:gd name="T51" fmla="*/ 334 h 1589"/>
                  <a:gd name="T52" fmla="*/ 1124 w 1671"/>
                  <a:gd name="T53" fmla="*/ 305 h 1589"/>
                  <a:gd name="T54" fmla="*/ 1203 w 1671"/>
                  <a:gd name="T55" fmla="*/ 206 h 1589"/>
                  <a:gd name="T56" fmla="*/ 1160 w 1671"/>
                  <a:gd name="T57" fmla="*/ 200 h 1589"/>
                  <a:gd name="T58" fmla="*/ 1053 w 1671"/>
                  <a:gd name="T59" fmla="*/ 323 h 1589"/>
                  <a:gd name="T60" fmla="*/ 1107 w 1671"/>
                  <a:gd name="T61" fmla="*/ 121 h 1589"/>
                  <a:gd name="T62" fmla="*/ 1159 w 1671"/>
                  <a:gd name="T63" fmla="*/ 87 h 1589"/>
                  <a:gd name="T64" fmla="*/ 1197 w 1671"/>
                  <a:gd name="T65" fmla="*/ 64 h 1589"/>
                  <a:gd name="T66" fmla="*/ 1248 w 1671"/>
                  <a:gd name="T67" fmla="*/ 42 h 1589"/>
                  <a:gd name="T68" fmla="*/ 1296 w 1671"/>
                  <a:gd name="T69" fmla="*/ 29 h 1589"/>
                  <a:gd name="T70" fmla="*/ 1324 w 1671"/>
                  <a:gd name="T71" fmla="*/ 15 h 1589"/>
                  <a:gd name="T72" fmla="*/ 1351 w 1671"/>
                  <a:gd name="T73" fmla="*/ 30 h 1589"/>
                  <a:gd name="T74" fmla="*/ 1313 w 1671"/>
                  <a:gd name="T75" fmla="*/ 231 h 1589"/>
                  <a:gd name="T76" fmla="*/ 1367 w 1671"/>
                  <a:gd name="T77" fmla="*/ 263 h 1589"/>
                  <a:gd name="T78" fmla="*/ 1449 w 1671"/>
                  <a:gd name="T79" fmla="*/ 288 h 1589"/>
                  <a:gd name="T80" fmla="*/ 1495 w 1671"/>
                  <a:gd name="T81" fmla="*/ 316 h 1589"/>
                  <a:gd name="T82" fmla="*/ 1609 w 1671"/>
                  <a:gd name="T83" fmla="*/ 305 h 1589"/>
                  <a:gd name="T84" fmla="*/ 1667 w 1671"/>
                  <a:gd name="T85" fmla="*/ 339 h 1589"/>
                  <a:gd name="T86" fmla="*/ 1632 w 1671"/>
                  <a:gd name="T87" fmla="*/ 392 h 1589"/>
                  <a:gd name="T88" fmla="*/ 1563 w 1671"/>
                  <a:gd name="T89" fmla="*/ 412 h 1589"/>
                  <a:gd name="T90" fmla="*/ 1561 w 1671"/>
                  <a:gd name="T91" fmla="*/ 564 h 1589"/>
                  <a:gd name="T92" fmla="*/ 1519 w 1671"/>
                  <a:gd name="T93" fmla="*/ 626 h 1589"/>
                  <a:gd name="T94" fmla="*/ 1488 w 1671"/>
                  <a:gd name="T95" fmla="*/ 654 h 1589"/>
                  <a:gd name="T96" fmla="*/ 1458 w 1671"/>
                  <a:gd name="T97" fmla="*/ 667 h 1589"/>
                  <a:gd name="T98" fmla="*/ 1434 w 1671"/>
                  <a:gd name="T99" fmla="*/ 581 h 1589"/>
                  <a:gd name="T100" fmla="*/ 1465 w 1671"/>
                  <a:gd name="T101" fmla="*/ 500 h 1589"/>
                  <a:gd name="T102" fmla="*/ 1431 w 1671"/>
                  <a:gd name="T103" fmla="*/ 486 h 1589"/>
                  <a:gd name="T104" fmla="*/ 1398 w 1671"/>
                  <a:gd name="T105" fmla="*/ 559 h 1589"/>
                  <a:gd name="T106" fmla="*/ 1431 w 1671"/>
                  <a:gd name="T107" fmla="*/ 584 h 1589"/>
                  <a:gd name="T108" fmla="*/ 1382 w 1671"/>
                  <a:gd name="T109" fmla="*/ 668 h 1589"/>
                  <a:gd name="T110" fmla="*/ 1316 w 1671"/>
                  <a:gd name="T111" fmla="*/ 615 h 1589"/>
                  <a:gd name="T112" fmla="*/ 1289 w 1671"/>
                  <a:gd name="T113" fmla="*/ 511 h 1589"/>
                  <a:gd name="T114" fmla="*/ 1310 w 1671"/>
                  <a:gd name="T115" fmla="*/ 443 h 1589"/>
                  <a:gd name="T116" fmla="*/ 1337 w 1671"/>
                  <a:gd name="T117" fmla="*/ 383 h 1589"/>
                  <a:gd name="T118" fmla="*/ 1223 w 1671"/>
                  <a:gd name="T119" fmla="*/ 389 h 1589"/>
                  <a:gd name="T120" fmla="*/ 1160 w 1671"/>
                  <a:gd name="T121" fmla="*/ 422 h 1589"/>
                  <a:gd name="T122" fmla="*/ 1068 w 1671"/>
                  <a:gd name="T123" fmla="*/ 536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1" h="1589">
                    <a:moveTo>
                      <a:pt x="1053" y="556"/>
                    </a:moveTo>
                    <a:lnTo>
                      <a:pt x="1038" y="574"/>
                    </a:lnTo>
                    <a:lnTo>
                      <a:pt x="1023" y="593"/>
                    </a:lnTo>
                    <a:lnTo>
                      <a:pt x="1009" y="611"/>
                    </a:lnTo>
                    <a:lnTo>
                      <a:pt x="994" y="630"/>
                    </a:lnTo>
                    <a:lnTo>
                      <a:pt x="979" y="649"/>
                    </a:lnTo>
                    <a:lnTo>
                      <a:pt x="964" y="668"/>
                    </a:lnTo>
                    <a:lnTo>
                      <a:pt x="949" y="686"/>
                    </a:lnTo>
                    <a:lnTo>
                      <a:pt x="934" y="705"/>
                    </a:lnTo>
                    <a:lnTo>
                      <a:pt x="936" y="711"/>
                    </a:lnTo>
                    <a:lnTo>
                      <a:pt x="940" y="718"/>
                    </a:lnTo>
                    <a:lnTo>
                      <a:pt x="944" y="729"/>
                    </a:lnTo>
                    <a:lnTo>
                      <a:pt x="948" y="740"/>
                    </a:lnTo>
                    <a:lnTo>
                      <a:pt x="947" y="748"/>
                    </a:lnTo>
                    <a:lnTo>
                      <a:pt x="946" y="756"/>
                    </a:lnTo>
                    <a:lnTo>
                      <a:pt x="945" y="766"/>
                    </a:lnTo>
                    <a:lnTo>
                      <a:pt x="944" y="775"/>
                    </a:lnTo>
                    <a:lnTo>
                      <a:pt x="929" y="797"/>
                    </a:lnTo>
                    <a:lnTo>
                      <a:pt x="915" y="817"/>
                    </a:lnTo>
                    <a:lnTo>
                      <a:pt x="899" y="839"/>
                    </a:lnTo>
                    <a:lnTo>
                      <a:pt x="884" y="860"/>
                    </a:lnTo>
                    <a:lnTo>
                      <a:pt x="868" y="882"/>
                    </a:lnTo>
                    <a:lnTo>
                      <a:pt x="852" y="903"/>
                    </a:lnTo>
                    <a:lnTo>
                      <a:pt x="834" y="923"/>
                    </a:lnTo>
                    <a:lnTo>
                      <a:pt x="818" y="944"/>
                    </a:lnTo>
                    <a:lnTo>
                      <a:pt x="801" y="965"/>
                    </a:lnTo>
                    <a:lnTo>
                      <a:pt x="784" y="987"/>
                    </a:lnTo>
                    <a:lnTo>
                      <a:pt x="765" y="1007"/>
                    </a:lnTo>
                    <a:lnTo>
                      <a:pt x="748" y="1028"/>
                    </a:lnTo>
                    <a:lnTo>
                      <a:pt x="729" y="1049"/>
                    </a:lnTo>
                    <a:lnTo>
                      <a:pt x="712" y="1070"/>
                    </a:lnTo>
                    <a:lnTo>
                      <a:pt x="694" y="1092"/>
                    </a:lnTo>
                    <a:lnTo>
                      <a:pt x="675" y="1112"/>
                    </a:lnTo>
                    <a:lnTo>
                      <a:pt x="652" y="1142"/>
                    </a:lnTo>
                    <a:lnTo>
                      <a:pt x="629" y="1172"/>
                    </a:lnTo>
                    <a:lnTo>
                      <a:pt x="606" y="1203"/>
                    </a:lnTo>
                    <a:lnTo>
                      <a:pt x="583" y="1233"/>
                    </a:lnTo>
                    <a:lnTo>
                      <a:pt x="560" y="1264"/>
                    </a:lnTo>
                    <a:lnTo>
                      <a:pt x="537" y="1294"/>
                    </a:lnTo>
                    <a:lnTo>
                      <a:pt x="513" y="1324"/>
                    </a:lnTo>
                    <a:lnTo>
                      <a:pt x="488" y="1354"/>
                    </a:lnTo>
                    <a:lnTo>
                      <a:pt x="464" y="1384"/>
                    </a:lnTo>
                    <a:lnTo>
                      <a:pt x="440" y="1414"/>
                    </a:lnTo>
                    <a:lnTo>
                      <a:pt x="415" y="1443"/>
                    </a:lnTo>
                    <a:lnTo>
                      <a:pt x="389" y="1472"/>
                    </a:lnTo>
                    <a:lnTo>
                      <a:pt x="363" y="1499"/>
                    </a:lnTo>
                    <a:lnTo>
                      <a:pt x="336" y="1527"/>
                    </a:lnTo>
                    <a:lnTo>
                      <a:pt x="310" y="1555"/>
                    </a:lnTo>
                    <a:lnTo>
                      <a:pt x="282" y="1581"/>
                    </a:lnTo>
                    <a:lnTo>
                      <a:pt x="274" y="1583"/>
                    </a:lnTo>
                    <a:lnTo>
                      <a:pt x="265" y="1586"/>
                    </a:lnTo>
                    <a:lnTo>
                      <a:pt x="256" y="1587"/>
                    </a:lnTo>
                    <a:lnTo>
                      <a:pt x="245" y="1588"/>
                    </a:lnTo>
                    <a:lnTo>
                      <a:pt x="235" y="1589"/>
                    </a:lnTo>
                    <a:lnTo>
                      <a:pt x="225" y="1589"/>
                    </a:lnTo>
                    <a:lnTo>
                      <a:pt x="213" y="1589"/>
                    </a:lnTo>
                    <a:lnTo>
                      <a:pt x="203" y="1589"/>
                    </a:lnTo>
                    <a:lnTo>
                      <a:pt x="191" y="1589"/>
                    </a:lnTo>
                    <a:lnTo>
                      <a:pt x="170" y="1582"/>
                    </a:lnTo>
                    <a:lnTo>
                      <a:pt x="150" y="1574"/>
                    </a:lnTo>
                    <a:lnTo>
                      <a:pt x="130" y="1565"/>
                    </a:lnTo>
                    <a:lnTo>
                      <a:pt x="112" y="1555"/>
                    </a:lnTo>
                    <a:lnTo>
                      <a:pt x="92" y="1543"/>
                    </a:lnTo>
                    <a:lnTo>
                      <a:pt x="74" y="1530"/>
                    </a:lnTo>
                    <a:lnTo>
                      <a:pt x="56" y="1514"/>
                    </a:lnTo>
                    <a:lnTo>
                      <a:pt x="38" y="1496"/>
                    </a:lnTo>
                    <a:lnTo>
                      <a:pt x="30" y="1482"/>
                    </a:lnTo>
                    <a:lnTo>
                      <a:pt x="22" y="1468"/>
                    </a:lnTo>
                    <a:lnTo>
                      <a:pt x="16" y="1453"/>
                    </a:lnTo>
                    <a:lnTo>
                      <a:pt x="10" y="1437"/>
                    </a:lnTo>
                    <a:lnTo>
                      <a:pt x="6" y="1421"/>
                    </a:lnTo>
                    <a:lnTo>
                      <a:pt x="2" y="1405"/>
                    </a:lnTo>
                    <a:lnTo>
                      <a:pt x="1" y="1388"/>
                    </a:lnTo>
                    <a:lnTo>
                      <a:pt x="0" y="1370"/>
                    </a:lnTo>
                    <a:lnTo>
                      <a:pt x="3" y="1356"/>
                    </a:lnTo>
                    <a:lnTo>
                      <a:pt x="9" y="1344"/>
                    </a:lnTo>
                    <a:lnTo>
                      <a:pt x="17" y="1331"/>
                    </a:lnTo>
                    <a:lnTo>
                      <a:pt x="24" y="1317"/>
                    </a:lnTo>
                    <a:lnTo>
                      <a:pt x="60" y="1270"/>
                    </a:lnTo>
                    <a:lnTo>
                      <a:pt x="94" y="1222"/>
                    </a:lnTo>
                    <a:lnTo>
                      <a:pt x="131" y="1172"/>
                    </a:lnTo>
                    <a:lnTo>
                      <a:pt x="168" y="1121"/>
                    </a:lnTo>
                    <a:lnTo>
                      <a:pt x="205" y="1071"/>
                    </a:lnTo>
                    <a:lnTo>
                      <a:pt x="243" y="1020"/>
                    </a:lnTo>
                    <a:lnTo>
                      <a:pt x="281" y="969"/>
                    </a:lnTo>
                    <a:lnTo>
                      <a:pt x="320" y="919"/>
                    </a:lnTo>
                    <a:lnTo>
                      <a:pt x="361" y="869"/>
                    </a:lnTo>
                    <a:lnTo>
                      <a:pt x="401" y="820"/>
                    </a:lnTo>
                    <a:lnTo>
                      <a:pt x="442" y="771"/>
                    </a:lnTo>
                    <a:lnTo>
                      <a:pt x="485" y="724"/>
                    </a:lnTo>
                    <a:lnTo>
                      <a:pt x="529" y="678"/>
                    </a:lnTo>
                    <a:lnTo>
                      <a:pt x="574" y="634"/>
                    </a:lnTo>
                    <a:lnTo>
                      <a:pt x="619" y="592"/>
                    </a:lnTo>
                    <a:lnTo>
                      <a:pt x="666" y="551"/>
                    </a:lnTo>
                    <a:lnTo>
                      <a:pt x="674" y="551"/>
                    </a:lnTo>
                    <a:lnTo>
                      <a:pt x="681" y="551"/>
                    </a:lnTo>
                    <a:lnTo>
                      <a:pt x="689" y="551"/>
                    </a:lnTo>
                    <a:lnTo>
                      <a:pt x="696" y="551"/>
                    </a:lnTo>
                    <a:lnTo>
                      <a:pt x="704" y="551"/>
                    </a:lnTo>
                    <a:lnTo>
                      <a:pt x="712" y="550"/>
                    </a:lnTo>
                    <a:lnTo>
                      <a:pt x="720" y="550"/>
                    </a:lnTo>
                    <a:lnTo>
                      <a:pt x="729" y="549"/>
                    </a:lnTo>
                    <a:lnTo>
                      <a:pt x="749" y="526"/>
                    </a:lnTo>
                    <a:lnTo>
                      <a:pt x="769" y="503"/>
                    </a:lnTo>
                    <a:lnTo>
                      <a:pt x="788" y="480"/>
                    </a:lnTo>
                    <a:lnTo>
                      <a:pt x="808" y="457"/>
                    </a:lnTo>
                    <a:lnTo>
                      <a:pt x="827" y="433"/>
                    </a:lnTo>
                    <a:lnTo>
                      <a:pt x="847" y="409"/>
                    </a:lnTo>
                    <a:lnTo>
                      <a:pt x="866" y="384"/>
                    </a:lnTo>
                    <a:lnTo>
                      <a:pt x="887" y="361"/>
                    </a:lnTo>
                    <a:lnTo>
                      <a:pt x="907" y="337"/>
                    </a:lnTo>
                    <a:lnTo>
                      <a:pt x="928" y="313"/>
                    </a:lnTo>
                    <a:lnTo>
                      <a:pt x="947" y="289"/>
                    </a:lnTo>
                    <a:lnTo>
                      <a:pt x="968" y="266"/>
                    </a:lnTo>
                    <a:lnTo>
                      <a:pt x="989" y="242"/>
                    </a:lnTo>
                    <a:lnTo>
                      <a:pt x="1011" y="219"/>
                    </a:lnTo>
                    <a:lnTo>
                      <a:pt x="1031" y="196"/>
                    </a:lnTo>
                    <a:lnTo>
                      <a:pt x="1053" y="174"/>
                    </a:lnTo>
                    <a:lnTo>
                      <a:pt x="1053" y="323"/>
                    </a:lnTo>
                    <a:lnTo>
                      <a:pt x="1032" y="349"/>
                    </a:lnTo>
                    <a:lnTo>
                      <a:pt x="1012" y="374"/>
                    </a:lnTo>
                    <a:lnTo>
                      <a:pt x="991" y="398"/>
                    </a:lnTo>
                    <a:lnTo>
                      <a:pt x="971" y="424"/>
                    </a:lnTo>
                    <a:lnTo>
                      <a:pt x="951" y="449"/>
                    </a:lnTo>
                    <a:lnTo>
                      <a:pt x="931" y="474"/>
                    </a:lnTo>
                    <a:lnTo>
                      <a:pt x="911" y="501"/>
                    </a:lnTo>
                    <a:lnTo>
                      <a:pt x="892" y="526"/>
                    </a:lnTo>
                    <a:lnTo>
                      <a:pt x="887" y="534"/>
                    </a:lnTo>
                    <a:lnTo>
                      <a:pt x="879" y="542"/>
                    </a:lnTo>
                    <a:lnTo>
                      <a:pt x="883" y="549"/>
                    </a:lnTo>
                    <a:lnTo>
                      <a:pt x="888" y="554"/>
                    </a:lnTo>
                    <a:lnTo>
                      <a:pt x="894" y="558"/>
                    </a:lnTo>
                    <a:lnTo>
                      <a:pt x="900" y="563"/>
                    </a:lnTo>
                    <a:lnTo>
                      <a:pt x="913" y="561"/>
                    </a:lnTo>
                    <a:lnTo>
                      <a:pt x="924" y="547"/>
                    </a:lnTo>
                    <a:lnTo>
                      <a:pt x="936" y="534"/>
                    </a:lnTo>
                    <a:lnTo>
                      <a:pt x="947" y="523"/>
                    </a:lnTo>
                    <a:lnTo>
                      <a:pt x="959" y="512"/>
                    </a:lnTo>
                    <a:lnTo>
                      <a:pt x="970" y="501"/>
                    </a:lnTo>
                    <a:lnTo>
                      <a:pt x="981" y="489"/>
                    </a:lnTo>
                    <a:lnTo>
                      <a:pt x="989" y="477"/>
                    </a:lnTo>
                    <a:lnTo>
                      <a:pt x="997" y="463"/>
                    </a:lnTo>
                    <a:lnTo>
                      <a:pt x="991" y="457"/>
                    </a:lnTo>
                    <a:lnTo>
                      <a:pt x="988" y="450"/>
                    </a:lnTo>
                    <a:lnTo>
                      <a:pt x="985" y="443"/>
                    </a:lnTo>
                    <a:lnTo>
                      <a:pt x="984" y="436"/>
                    </a:lnTo>
                    <a:lnTo>
                      <a:pt x="990" y="422"/>
                    </a:lnTo>
                    <a:lnTo>
                      <a:pt x="997" y="409"/>
                    </a:lnTo>
                    <a:lnTo>
                      <a:pt x="1004" y="396"/>
                    </a:lnTo>
                    <a:lnTo>
                      <a:pt x="1013" y="384"/>
                    </a:lnTo>
                    <a:lnTo>
                      <a:pt x="1022" y="373"/>
                    </a:lnTo>
                    <a:lnTo>
                      <a:pt x="1031" y="363"/>
                    </a:lnTo>
                    <a:lnTo>
                      <a:pt x="1042" y="353"/>
                    </a:lnTo>
                    <a:lnTo>
                      <a:pt x="1053" y="344"/>
                    </a:lnTo>
                    <a:lnTo>
                      <a:pt x="1061" y="338"/>
                    </a:lnTo>
                    <a:lnTo>
                      <a:pt x="1069" y="334"/>
                    </a:lnTo>
                    <a:lnTo>
                      <a:pt x="1079" y="328"/>
                    </a:lnTo>
                    <a:lnTo>
                      <a:pt x="1087" y="323"/>
                    </a:lnTo>
                    <a:lnTo>
                      <a:pt x="1096" y="319"/>
                    </a:lnTo>
                    <a:lnTo>
                      <a:pt x="1105" y="314"/>
                    </a:lnTo>
                    <a:lnTo>
                      <a:pt x="1114" y="310"/>
                    </a:lnTo>
                    <a:lnTo>
                      <a:pt x="1124" y="305"/>
                    </a:lnTo>
                    <a:lnTo>
                      <a:pt x="1140" y="288"/>
                    </a:lnTo>
                    <a:lnTo>
                      <a:pt x="1153" y="272"/>
                    </a:lnTo>
                    <a:lnTo>
                      <a:pt x="1166" y="254"/>
                    </a:lnTo>
                    <a:lnTo>
                      <a:pt x="1179" y="238"/>
                    </a:lnTo>
                    <a:lnTo>
                      <a:pt x="1190" y="222"/>
                    </a:lnTo>
                    <a:lnTo>
                      <a:pt x="1203" y="206"/>
                    </a:lnTo>
                    <a:lnTo>
                      <a:pt x="1216" y="191"/>
                    </a:lnTo>
                    <a:lnTo>
                      <a:pt x="1228" y="176"/>
                    </a:lnTo>
                    <a:lnTo>
                      <a:pt x="1216" y="158"/>
                    </a:lnTo>
                    <a:lnTo>
                      <a:pt x="1197" y="159"/>
                    </a:lnTo>
                    <a:lnTo>
                      <a:pt x="1179" y="179"/>
                    </a:lnTo>
                    <a:lnTo>
                      <a:pt x="1160" y="200"/>
                    </a:lnTo>
                    <a:lnTo>
                      <a:pt x="1142" y="221"/>
                    </a:lnTo>
                    <a:lnTo>
                      <a:pt x="1125" y="240"/>
                    </a:lnTo>
                    <a:lnTo>
                      <a:pt x="1106" y="261"/>
                    </a:lnTo>
                    <a:lnTo>
                      <a:pt x="1089" y="282"/>
                    </a:lnTo>
                    <a:lnTo>
                      <a:pt x="1070" y="303"/>
                    </a:lnTo>
                    <a:lnTo>
                      <a:pt x="1053" y="323"/>
                    </a:lnTo>
                    <a:lnTo>
                      <a:pt x="1053" y="174"/>
                    </a:lnTo>
                    <a:lnTo>
                      <a:pt x="1064" y="163"/>
                    </a:lnTo>
                    <a:lnTo>
                      <a:pt x="1075" y="152"/>
                    </a:lnTo>
                    <a:lnTo>
                      <a:pt x="1085" y="141"/>
                    </a:lnTo>
                    <a:lnTo>
                      <a:pt x="1097" y="131"/>
                    </a:lnTo>
                    <a:lnTo>
                      <a:pt x="1107" y="121"/>
                    </a:lnTo>
                    <a:lnTo>
                      <a:pt x="1119" y="110"/>
                    </a:lnTo>
                    <a:lnTo>
                      <a:pt x="1130" y="101"/>
                    </a:lnTo>
                    <a:lnTo>
                      <a:pt x="1142" y="91"/>
                    </a:lnTo>
                    <a:lnTo>
                      <a:pt x="1147" y="90"/>
                    </a:lnTo>
                    <a:lnTo>
                      <a:pt x="1153" y="88"/>
                    </a:lnTo>
                    <a:lnTo>
                      <a:pt x="1159" y="87"/>
                    </a:lnTo>
                    <a:lnTo>
                      <a:pt x="1162" y="80"/>
                    </a:lnTo>
                    <a:lnTo>
                      <a:pt x="1170" y="78"/>
                    </a:lnTo>
                    <a:lnTo>
                      <a:pt x="1177" y="75"/>
                    </a:lnTo>
                    <a:lnTo>
                      <a:pt x="1183" y="71"/>
                    </a:lnTo>
                    <a:lnTo>
                      <a:pt x="1190" y="68"/>
                    </a:lnTo>
                    <a:lnTo>
                      <a:pt x="1197" y="64"/>
                    </a:lnTo>
                    <a:lnTo>
                      <a:pt x="1205" y="61"/>
                    </a:lnTo>
                    <a:lnTo>
                      <a:pt x="1215" y="60"/>
                    </a:lnTo>
                    <a:lnTo>
                      <a:pt x="1224" y="58"/>
                    </a:lnTo>
                    <a:lnTo>
                      <a:pt x="1227" y="53"/>
                    </a:lnTo>
                    <a:lnTo>
                      <a:pt x="1241" y="43"/>
                    </a:lnTo>
                    <a:lnTo>
                      <a:pt x="1248" y="42"/>
                    </a:lnTo>
                    <a:lnTo>
                      <a:pt x="1256" y="40"/>
                    </a:lnTo>
                    <a:lnTo>
                      <a:pt x="1264" y="38"/>
                    </a:lnTo>
                    <a:lnTo>
                      <a:pt x="1272" y="35"/>
                    </a:lnTo>
                    <a:lnTo>
                      <a:pt x="1280" y="32"/>
                    </a:lnTo>
                    <a:lnTo>
                      <a:pt x="1288" y="30"/>
                    </a:lnTo>
                    <a:lnTo>
                      <a:pt x="1296" y="29"/>
                    </a:lnTo>
                    <a:lnTo>
                      <a:pt x="1304" y="27"/>
                    </a:lnTo>
                    <a:lnTo>
                      <a:pt x="1308" y="24"/>
                    </a:lnTo>
                    <a:lnTo>
                      <a:pt x="1311" y="22"/>
                    </a:lnTo>
                    <a:lnTo>
                      <a:pt x="1315" y="19"/>
                    </a:lnTo>
                    <a:lnTo>
                      <a:pt x="1319" y="17"/>
                    </a:lnTo>
                    <a:lnTo>
                      <a:pt x="1324" y="15"/>
                    </a:lnTo>
                    <a:lnTo>
                      <a:pt x="1329" y="12"/>
                    </a:lnTo>
                    <a:lnTo>
                      <a:pt x="1334" y="10"/>
                    </a:lnTo>
                    <a:lnTo>
                      <a:pt x="1340" y="8"/>
                    </a:lnTo>
                    <a:lnTo>
                      <a:pt x="1342" y="0"/>
                    </a:lnTo>
                    <a:lnTo>
                      <a:pt x="1352" y="0"/>
                    </a:lnTo>
                    <a:lnTo>
                      <a:pt x="1351" y="30"/>
                    </a:lnTo>
                    <a:lnTo>
                      <a:pt x="1349" y="62"/>
                    </a:lnTo>
                    <a:lnTo>
                      <a:pt x="1347" y="96"/>
                    </a:lnTo>
                    <a:lnTo>
                      <a:pt x="1342" y="131"/>
                    </a:lnTo>
                    <a:lnTo>
                      <a:pt x="1336" y="167"/>
                    </a:lnTo>
                    <a:lnTo>
                      <a:pt x="1326" y="200"/>
                    </a:lnTo>
                    <a:lnTo>
                      <a:pt x="1313" y="231"/>
                    </a:lnTo>
                    <a:lnTo>
                      <a:pt x="1294" y="259"/>
                    </a:lnTo>
                    <a:lnTo>
                      <a:pt x="1299" y="267"/>
                    </a:lnTo>
                    <a:lnTo>
                      <a:pt x="1315" y="265"/>
                    </a:lnTo>
                    <a:lnTo>
                      <a:pt x="1332" y="262"/>
                    </a:lnTo>
                    <a:lnTo>
                      <a:pt x="1349" y="262"/>
                    </a:lnTo>
                    <a:lnTo>
                      <a:pt x="1367" y="263"/>
                    </a:lnTo>
                    <a:lnTo>
                      <a:pt x="1383" y="266"/>
                    </a:lnTo>
                    <a:lnTo>
                      <a:pt x="1400" y="269"/>
                    </a:lnTo>
                    <a:lnTo>
                      <a:pt x="1416" y="274"/>
                    </a:lnTo>
                    <a:lnTo>
                      <a:pt x="1431" y="280"/>
                    </a:lnTo>
                    <a:lnTo>
                      <a:pt x="1440" y="283"/>
                    </a:lnTo>
                    <a:lnTo>
                      <a:pt x="1449" y="288"/>
                    </a:lnTo>
                    <a:lnTo>
                      <a:pt x="1458" y="291"/>
                    </a:lnTo>
                    <a:lnTo>
                      <a:pt x="1466" y="296"/>
                    </a:lnTo>
                    <a:lnTo>
                      <a:pt x="1474" y="300"/>
                    </a:lnTo>
                    <a:lnTo>
                      <a:pt x="1481" y="306"/>
                    </a:lnTo>
                    <a:lnTo>
                      <a:pt x="1488" y="311"/>
                    </a:lnTo>
                    <a:lnTo>
                      <a:pt x="1495" y="316"/>
                    </a:lnTo>
                    <a:lnTo>
                      <a:pt x="1513" y="310"/>
                    </a:lnTo>
                    <a:lnTo>
                      <a:pt x="1533" y="305"/>
                    </a:lnTo>
                    <a:lnTo>
                      <a:pt x="1552" y="303"/>
                    </a:lnTo>
                    <a:lnTo>
                      <a:pt x="1571" y="301"/>
                    </a:lnTo>
                    <a:lnTo>
                      <a:pt x="1590" y="303"/>
                    </a:lnTo>
                    <a:lnTo>
                      <a:pt x="1609" y="305"/>
                    </a:lnTo>
                    <a:lnTo>
                      <a:pt x="1627" y="310"/>
                    </a:lnTo>
                    <a:lnTo>
                      <a:pt x="1646" y="316"/>
                    </a:lnTo>
                    <a:lnTo>
                      <a:pt x="1655" y="323"/>
                    </a:lnTo>
                    <a:lnTo>
                      <a:pt x="1659" y="328"/>
                    </a:lnTo>
                    <a:lnTo>
                      <a:pt x="1664" y="333"/>
                    </a:lnTo>
                    <a:lnTo>
                      <a:pt x="1667" y="339"/>
                    </a:lnTo>
                    <a:lnTo>
                      <a:pt x="1671" y="348"/>
                    </a:lnTo>
                    <a:lnTo>
                      <a:pt x="1671" y="356"/>
                    </a:lnTo>
                    <a:lnTo>
                      <a:pt x="1662" y="373"/>
                    </a:lnTo>
                    <a:lnTo>
                      <a:pt x="1651" y="383"/>
                    </a:lnTo>
                    <a:lnTo>
                      <a:pt x="1642" y="388"/>
                    </a:lnTo>
                    <a:lnTo>
                      <a:pt x="1632" y="392"/>
                    </a:lnTo>
                    <a:lnTo>
                      <a:pt x="1620" y="395"/>
                    </a:lnTo>
                    <a:lnTo>
                      <a:pt x="1609" y="398"/>
                    </a:lnTo>
                    <a:lnTo>
                      <a:pt x="1597" y="401"/>
                    </a:lnTo>
                    <a:lnTo>
                      <a:pt x="1586" y="404"/>
                    </a:lnTo>
                    <a:lnTo>
                      <a:pt x="1574" y="407"/>
                    </a:lnTo>
                    <a:lnTo>
                      <a:pt x="1563" y="412"/>
                    </a:lnTo>
                    <a:lnTo>
                      <a:pt x="1571" y="436"/>
                    </a:lnTo>
                    <a:lnTo>
                      <a:pt x="1574" y="462"/>
                    </a:lnTo>
                    <a:lnTo>
                      <a:pt x="1575" y="488"/>
                    </a:lnTo>
                    <a:lnTo>
                      <a:pt x="1574" y="513"/>
                    </a:lnTo>
                    <a:lnTo>
                      <a:pt x="1568" y="540"/>
                    </a:lnTo>
                    <a:lnTo>
                      <a:pt x="1561" y="564"/>
                    </a:lnTo>
                    <a:lnTo>
                      <a:pt x="1551" y="588"/>
                    </a:lnTo>
                    <a:lnTo>
                      <a:pt x="1540" y="609"/>
                    </a:lnTo>
                    <a:lnTo>
                      <a:pt x="1534" y="612"/>
                    </a:lnTo>
                    <a:lnTo>
                      <a:pt x="1529" y="616"/>
                    </a:lnTo>
                    <a:lnTo>
                      <a:pt x="1523" y="620"/>
                    </a:lnTo>
                    <a:lnTo>
                      <a:pt x="1519" y="626"/>
                    </a:lnTo>
                    <a:lnTo>
                      <a:pt x="1513" y="631"/>
                    </a:lnTo>
                    <a:lnTo>
                      <a:pt x="1507" y="638"/>
                    </a:lnTo>
                    <a:lnTo>
                      <a:pt x="1502" y="644"/>
                    </a:lnTo>
                    <a:lnTo>
                      <a:pt x="1495" y="650"/>
                    </a:lnTo>
                    <a:lnTo>
                      <a:pt x="1491" y="652"/>
                    </a:lnTo>
                    <a:lnTo>
                      <a:pt x="1488" y="654"/>
                    </a:lnTo>
                    <a:lnTo>
                      <a:pt x="1484" y="655"/>
                    </a:lnTo>
                    <a:lnTo>
                      <a:pt x="1480" y="657"/>
                    </a:lnTo>
                    <a:lnTo>
                      <a:pt x="1474" y="660"/>
                    </a:lnTo>
                    <a:lnTo>
                      <a:pt x="1469" y="661"/>
                    </a:lnTo>
                    <a:lnTo>
                      <a:pt x="1463" y="664"/>
                    </a:lnTo>
                    <a:lnTo>
                      <a:pt x="1458" y="667"/>
                    </a:lnTo>
                    <a:lnTo>
                      <a:pt x="1451" y="669"/>
                    </a:lnTo>
                    <a:lnTo>
                      <a:pt x="1445" y="671"/>
                    </a:lnTo>
                    <a:lnTo>
                      <a:pt x="1438" y="672"/>
                    </a:lnTo>
                    <a:lnTo>
                      <a:pt x="1431" y="673"/>
                    </a:lnTo>
                    <a:lnTo>
                      <a:pt x="1431" y="584"/>
                    </a:lnTo>
                    <a:lnTo>
                      <a:pt x="1434" y="581"/>
                    </a:lnTo>
                    <a:lnTo>
                      <a:pt x="1436" y="580"/>
                    </a:lnTo>
                    <a:lnTo>
                      <a:pt x="1438" y="578"/>
                    </a:lnTo>
                    <a:lnTo>
                      <a:pt x="1442" y="577"/>
                    </a:lnTo>
                    <a:lnTo>
                      <a:pt x="1453" y="553"/>
                    </a:lnTo>
                    <a:lnTo>
                      <a:pt x="1461" y="526"/>
                    </a:lnTo>
                    <a:lnTo>
                      <a:pt x="1465" y="500"/>
                    </a:lnTo>
                    <a:lnTo>
                      <a:pt x="1461" y="473"/>
                    </a:lnTo>
                    <a:lnTo>
                      <a:pt x="1458" y="466"/>
                    </a:lnTo>
                    <a:lnTo>
                      <a:pt x="1450" y="471"/>
                    </a:lnTo>
                    <a:lnTo>
                      <a:pt x="1443" y="475"/>
                    </a:lnTo>
                    <a:lnTo>
                      <a:pt x="1437" y="481"/>
                    </a:lnTo>
                    <a:lnTo>
                      <a:pt x="1431" y="486"/>
                    </a:lnTo>
                    <a:lnTo>
                      <a:pt x="1427" y="493"/>
                    </a:lnTo>
                    <a:lnTo>
                      <a:pt x="1421" y="500"/>
                    </a:lnTo>
                    <a:lnTo>
                      <a:pt x="1416" y="506"/>
                    </a:lnTo>
                    <a:lnTo>
                      <a:pt x="1410" y="513"/>
                    </a:lnTo>
                    <a:lnTo>
                      <a:pt x="1402" y="535"/>
                    </a:lnTo>
                    <a:lnTo>
                      <a:pt x="1398" y="559"/>
                    </a:lnTo>
                    <a:lnTo>
                      <a:pt x="1398" y="581"/>
                    </a:lnTo>
                    <a:lnTo>
                      <a:pt x="1406" y="602"/>
                    </a:lnTo>
                    <a:lnTo>
                      <a:pt x="1414" y="600"/>
                    </a:lnTo>
                    <a:lnTo>
                      <a:pt x="1421" y="595"/>
                    </a:lnTo>
                    <a:lnTo>
                      <a:pt x="1427" y="589"/>
                    </a:lnTo>
                    <a:lnTo>
                      <a:pt x="1431" y="584"/>
                    </a:lnTo>
                    <a:lnTo>
                      <a:pt x="1431" y="673"/>
                    </a:lnTo>
                    <a:lnTo>
                      <a:pt x="1421" y="675"/>
                    </a:lnTo>
                    <a:lnTo>
                      <a:pt x="1410" y="673"/>
                    </a:lnTo>
                    <a:lnTo>
                      <a:pt x="1400" y="672"/>
                    </a:lnTo>
                    <a:lnTo>
                      <a:pt x="1391" y="671"/>
                    </a:lnTo>
                    <a:lnTo>
                      <a:pt x="1382" y="668"/>
                    </a:lnTo>
                    <a:lnTo>
                      <a:pt x="1372" y="665"/>
                    </a:lnTo>
                    <a:lnTo>
                      <a:pt x="1363" y="662"/>
                    </a:lnTo>
                    <a:lnTo>
                      <a:pt x="1355" y="659"/>
                    </a:lnTo>
                    <a:lnTo>
                      <a:pt x="1341" y="646"/>
                    </a:lnTo>
                    <a:lnTo>
                      <a:pt x="1327" y="631"/>
                    </a:lnTo>
                    <a:lnTo>
                      <a:pt x="1316" y="615"/>
                    </a:lnTo>
                    <a:lnTo>
                      <a:pt x="1306" y="599"/>
                    </a:lnTo>
                    <a:lnTo>
                      <a:pt x="1298" y="580"/>
                    </a:lnTo>
                    <a:lnTo>
                      <a:pt x="1292" y="561"/>
                    </a:lnTo>
                    <a:lnTo>
                      <a:pt x="1289" y="541"/>
                    </a:lnTo>
                    <a:lnTo>
                      <a:pt x="1289" y="519"/>
                    </a:lnTo>
                    <a:lnTo>
                      <a:pt x="1289" y="511"/>
                    </a:lnTo>
                    <a:lnTo>
                      <a:pt x="1292" y="502"/>
                    </a:lnTo>
                    <a:lnTo>
                      <a:pt x="1295" y="493"/>
                    </a:lnTo>
                    <a:lnTo>
                      <a:pt x="1294" y="482"/>
                    </a:lnTo>
                    <a:lnTo>
                      <a:pt x="1299" y="468"/>
                    </a:lnTo>
                    <a:lnTo>
                      <a:pt x="1304" y="456"/>
                    </a:lnTo>
                    <a:lnTo>
                      <a:pt x="1310" y="443"/>
                    </a:lnTo>
                    <a:lnTo>
                      <a:pt x="1318" y="432"/>
                    </a:lnTo>
                    <a:lnTo>
                      <a:pt x="1325" y="420"/>
                    </a:lnTo>
                    <a:lnTo>
                      <a:pt x="1334" y="409"/>
                    </a:lnTo>
                    <a:lnTo>
                      <a:pt x="1344" y="397"/>
                    </a:lnTo>
                    <a:lnTo>
                      <a:pt x="1355" y="386"/>
                    </a:lnTo>
                    <a:lnTo>
                      <a:pt x="1337" y="383"/>
                    </a:lnTo>
                    <a:lnTo>
                      <a:pt x="1318" y="383"/>
                    </a:lnTo>
                    <a:lnTo>
                      <a:pt x="1299" y="383"/>
                    </a:lnTo>
                    <a:lnTo>
                      <a:pt x="1280" y="383"/>
                    </a:lnTo>
                    <a:lnTo>
                      <a:pt x="1261" y="384"/>
                    </a:lnTo>
                    <a:lnTo>
                      <a:pt x="1241" y="387"/>
                    </a:lnTo>
                    <a:lnTo>
                      <a:pt x="1223" y="389"/>
                    </a:lnTo>
                    <a:lnTo>
                      <a:pt x="1203" y="391"/>
                    </a:lnTo>
                    <a:lnTo>
                      <a:pt x="1196" y="392"/>
                    </a:lnTo>
                    <a:lnTo>
                      <a:pt x="1188" y="395"/>
                    </a:lnTo>
                    <a:lnTo>
                      <a:pt x="1181" y="397"/>
                    </a:lnTo>
                    <a:lnTo>
                      <a:pt x="1175" y="403"/>
                    </a:lnTo>
                    <a:lnTo>
                      <a:pt x="1160" y="422"/>
                    </a:lnTo>
                    <a:lnTo>
                      <a:pt x="1145" y="441"/>
                    </a:lnTo>
                    <a:lnTo>
                      <a:pt x="1130" y="460"/>
                    </a:lnTo>
                    <a:lnTo>
                      <a:pt x="1115" y="479"/>
                    </a:lnTo>
                    <a:lnTo>
                      <a:pt x="1099" y="498"/>
                    </a:lnTo>
                    <a:lnTo>
                      <a:pt x="1084" y="518"/>
                    </a:lnTo>
                    <a:lnTo>
                      <a:pt x="1068" y="536"/>
                    </a:lnTo>
                    <a:lnTo>
                      <a:pt x="1053" y="5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0" name="Freeform 17"/>
              <p:cNvSpPr>
                <a:spLocks/>
              </p:cNvSpPr>
              <p:nvPr>
                <p:custDataLst>
                  <p:tags r:id="rId158"/>
                </p:custDataLst>
              </p:nvPr>
            </p:nvSpPr>
            <p:spPr bwMode="auto">
              <a:xfrm>
                <a:off x="3157" y="3294"/>
                <a:ext cx="449" cy="502"/>
              </a:xfrm>
              <a:custGeom>
                <a:avLst/>
                <a:gdLst>
                  <a:gd name="T0" fmla="*/ 174 w 898"/>
                  <a:gd name="T1" fmla="*/ 1001 h 1003"/>
                  <a:gd name="T2" fmla="*/ 158 w 898"/>
                  <a:gd name="T3" fmla="*/ 995 h 1003"/>
                  <a:gd name="T4" fmla="*/ 141 w 898"/>
                  <a:gd name="T5" fmla="*/ 988 h 1003"/>
                  <a:gd name="T6" fmla="*/ 122 w 898"/>
                  <a:gd name="T7" fmla="*/ 982 h 1003"/>
                  <a:gd name="T8" fmla="*/ 102 w 898"/>
                  <a:gd name="T9" fmla="*/ 971 h 1003"/>
                  <a:gd name="T10" fmla="*/ 81 w 898"/>
                  <a:gd name="T11" fmla="*/ 957 h 1003"/>
                  <a:gd name="T12" fmla="*/ 60 w 898"/>
                  <a:gd name="T13" fmla="*/ 942 h 1003"/>
                  <a:gd name="T14" fmla="*/ 39 w 898"/>
                  <a:gd name="T15" fmla="*/ 922 h 1003"/>
                  <a:gd name="T16" fmla="*/ 15 w 898"/>
                  <a:gd name="T17" fmla="*/ 885 h 1003"/>
                  <a:gd name="T18" fmla="*/ 0 w 898"/>
                  <a:gd name="T19" fmla="*/ 824 h 1003"/>
                  <a:gd name="T20" fmla="*/ 17 w 898"/>
                  <a:gd name="T21" fmla="*/ 767 h 1003"/>
                  <a:gd name="T22" fmla="*/ 51 w 898"/>
                  <a:gd name="T23" fmla="*/ 715 h 1003"/>
                  <a:gd name="T24" fmla="*/ 87 w 898"/>
                  <a:gd name="T25" fmla="*/ 666 h 1003"/>
                  <a:gd name="T26" fmla="*/ 124 w 898"/>
                  <a:gd name="T27" fmla="*/ 616 h 1003"/>
                  <a:gd name="T28" fmla="*/ 144 w 898"/>
                  <a:gd name="T29" fmla="*/ 580 h 1003"/>
                  <a:gd name="T30" fmla="*/ 204 w 898"/>
                  <a:gd name="T31" fmla="*/ 505 h 1003"/>
                  <a:gd name="T32" fmla="*/ 263 w 898"/>
                  <a:gd name="T33" fmla="*/ 431 h 1003"/>
                  <a:gd name="T34" fmla="*/ 322 w 898"/>
                  <a:gd name="T35" fmla="*/ 355 h 1003"/>
                  <a:gd name="T36" fmla="*/ 382 w 898"/>
                  <a:gd name="T37" fmla="*/ 279 h 1003"/>
                  <a:gd name="T38" fmla="*/ 444 w 898"/>
                  <a:gd name="T39" fmla="*/ 205 h 1003"/>
                  <a:gd name="T40" fmla="*/ 508 w 898"/>
                  <a:gd name="T41" fmla="*/ 133 h 1003"/>
                  <a:gd name="T42" fmla="*/ 578 w 898"/>
                  <a:gd name="T43" fmla="*/ 64 h 1003"/>
                  <a:gd name="T44" fmla="*/ 650 w 898"/>
                  <a:gd name="T45" fmla="*/ 0 h 1003"/>
                  <a:gd name="T46" fmla="*/ 684 w 898"/>
                  <a:gd name="T47" fmla="*/ 6 h 1003"/>
                  <a:gd name="T48" fmla="*/ 715 w 898"/>
                  <a:gd name="T49" fmla="*/ 15 h 1003"/>
                  <a:gd name="T50" fmla="*/ 744 w 898"/>
                  <a:gd name="T51" fmla="*/ 25 h 1003"/>
                  <a:gd name="T52" fmla="*/ 770 w 898"/>
                  <a:gd name="T53" fmla="*/ 40 h 1003"/>
                  <a:gd name="T54" fmla="*/ 795 w 898"/>
                  <a:gd name="T55" fmla="*/ 56 h 1003"/>
                  <a:gd name="T56" fmla="*/ 820 w 898"/>
                  <a:gd name="T57" fmla="*/ 75 h 1003"/>
                  <a:gd name="T58" fmla="*/ 843 w 898"/>
                  <a:gd name="T59" fmla="*/ 95 h 1003"/>
                  <a:gd name="T60" fmla="*/ 866 w 898"/>
                  <a:gd name="T61" fmla="*/ 118 h 1003"/>
                  <a:gd name="T62" fmla="*/ 874 w 898"/>
                  <a:gd name="T63" fmla="*/ 131 h 1003"/>
                  <a:gd name="T64" fmla="*/ 888 w 898"/>
                  <a:gd name="T65" fmla="*/ 144 h 1003"/>
                  <a:gd name="T66" fmla="*/ 893 w 898"/>
                  <a:gd name="T67" fmla="*/ 166 h 1003"/>
                  <a:gd name="T68" fmla="*/ 898 w 898"/>
                  <a:gd name="T69" fmla="*/ 190 h 1003"/>
                  <a:gd name="T70" fmla="*/ 823 w 898"/>
                  <a:gd name="T71" fmla="*/ 292 h 1003"/>
                  <a:gd name="T72" fmla="*/ 747 w 898"/>
                  <a:gd name="T73" fmla="*/ 394 h 1003"/>
                  <a:gd name="T74" fmla="*/ 670 w 898"/>
                  <a:gd name="T75" fmla="*/ 493 h 1003"/>
                  <a:gd name="T76" fmla="*/ 591 w 898"/>
                  <a:gd name="T77" fmla="*/ 592 h 1003"/>
                  <a:gd name="T78" fmla="*/ 512 w 898"/>
                  <a:gd name="T79" fmla="*/ 689 h 1003"/>
                  <a:gd name="T80" fmla="*/ 431 w 898"/>
                  <a:gd name="T81" fmla="*/ 786 h 1003"/>
                  <a:gd name="T82" fmla="*/ 348 w 898"/>
                  <a:gd name="T83" fmla="*/ 883 h 1003"/>
                  <a:gd name="T84" fmla="*/ 264 w 898"/>
                  <a:gd name="T85" fmla="*/ 981 h 1003"/>
                  <a:gd name="T86" fmla="*/ 254 w 898"/>
                  <a:gd name="T87" fmla="*/ 985 h 1003"/>
                  <a:gd name="T88" fmla="*/ 243 w 898"/>
                  <a:gd name="T89" fmla="*/ 990 h 1003"/>
                  <a:gd name="T90" fmla="*/ 233 w 898"/>
                  <a:gd name="T91" fmla="*/ 997 h 1003"/>
                  <a:gd name="T92" fmla="*/ 219 w 898"/>
                  <a:gd name="T93" fmla="*/ 1003 h 1003"/>
                  <a:gd name="T94" fmla="*/ 211 w 898"/>
                  <a:gd name="T95" fmla="*/ 1000 h 1003"/>
                  <a:gd name="T96" fmla="*/ 203 w 898"/>
                  <a:gd name="T97" fmla="*/ 1001 h 1003"/>
                  <a:gd name="T98" fmla="*/ 193 w 898"/>
                  <a:gd name="T99" fmla="*/ 1002 h 1003"/>
                  <a:gd name="T100" fmla="*/ 182 w 898"/>
                  <a:gd name="T10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8" h="1003">
                    <a:moveTo>
                      <a:pt x="182" y="1003"/>
                    </a:moveTo>
                    <a:lnTo>
                      <a:pt x="174" y="1001"/>
                    </a:lnTo>
                    <a:lnTo>
                      <a:pt x="166" y="997"/>
                    </a:lnTo>
                    <a:lnTo>
                      <a:pt x="158" y="995"/>
                    </a:lnTo>
                    <a:lnTo>
                      <a:pt x="149" y="991"/>
                    </a:lnTo>
                    <a:lnTo>
                      <a:pt x="141" y="988"/>
                    </a:lnTo>
                    <a:lnTo>
                      <a:pt x="132" y="985"/>
                    </a:lnTo>
                    <a:lnTo>
                      <a:pt x="122" y="982"/>
                    </a:lnTo>
                    <a:lnTo>
                      <a:pt x="112" y="979"/>
                    </a:lnTo>
                    <a:lnTo>
                      <a:pt x="102" y="971"/>
                    </a:lnTo>
                    <a:lnTo>
                      <a:pt x="91" y="964"/>
                    </a:lnTo>
                    <a:lnTo>
                      <a:pt x="81" y="957"/>
                    </a:lnTo>
                    <a:lnTo>
                      <a:pt x="70" y="949"/>
                    </a:lnTo>
                    <a:lnTo>
                      <a:pt x="60" y="942"/>
                    </a:lnTo>
                    <a:lnTo>
                      <a:pt x="50" y="933"/>
                    </a:lnTo>
                    <a:lnTo>
                      <a:pt x="39" y="922"/>
                    </a:lnTo>
                    <a:lnTo>
                      <a:pt x="29" y="910"/>
                    </a:lnTo>
                    <a:lnTo>
                      <a:pt x="15" y="885"/>
                    </a:lnTo>
                    <a:lnTo>
                      <a:pt x="5" y="857"/>
                    </a:lnTo>
                    <a:lnTo>
                      <a:pt x="0" y="824"/>
                    </a:lnTo>
                    <a:lnTo>
                      <a:pt x="2" y="795"/>
                    </a:lnTo>
                    <a:lnTo>
                      <a:pt x="17" y="767"/>
                    </a:lnTo>
                    <a:lnTo>
                      <a:pt x="34" y="740"/>
                    </a:lnTo>
                    <a:lnTo>
                      <a:pt x="51" y="715"/>
                    </a:lnTo>
                    <a:lnTo>
                      <a:pt x="68" y="691"/>
                    </a:lnTo>
                    <a:lnTo>
                      <a:pt x="87" y="666"/>
                    </a:lnTo>
                    <a:lnTo>
                      <a:pt x="105" y="641"/>
                    </a:lnTo>
                    <a:lnTo>
                      <a:pt x="124" y="616"/>
                    </a:lnTo>
                    <a:lnTo>
                      <a:pt x="141" y="589"/>
                    </a:lnTo>
                    <a:lnTo>
                      <a:pt x="144" y="580"/>
                    </a:lnTo>
                    <a:lnTo>
                      <a:pt x="174" y="543"/>
                    </a:lnTo>
                    <a:lnTo>
                      <a:pt x="204" y="505"/>
                    </a:lnTo>
                    <a:lnTo>
                      <a:pt x="234" y="469"/>
                    </a:lnTo>
                    <a:lnTo>
                      <a:pt x="263" y="431"/>
                    </a:lnTo>
                    <a:lnTo>
                      <a:pt x="293" y="393"/>
                    </a:lnTo>
                    <a:lnTo>
                      <a:pt x="322" y="355"/>
                    </a:lnTo>
                    <a:lnTo>
                      <a:pt x="352" y="317"/>
                    </a:lnTo>
                    <a:lnTo>
                      <a:pt x="382" y="279"/>
                    </a:lnTo>
                    <a:lnTo>
                      <a:pt x="413" y="242"/>
                    </a:lnTo>
                    <a:lnTo>
                      <a:pt x="444" y="205"/>
                    </a:lnTo>
                    <a:lnTo>
                      <a:pt x="476" y="168"/>
                    </a:lnTo>
                    <a:lnTo>
                      <a:pt x="508" y="133"/>
                    </a:lnTo>
                    <a:lnTo>
                      <a:pt x="542" y="98"/>
                    </a:lnTo>
                    <a:lnTo>
                      <a:pt x="578" y="64"/>
                    </a:lnTo>
                    <a:lnTo>
                      <a:pt x="613" y="32"/>
                    </a:lnTo>
                    <a:lnTo>
                      <a:pt x="650" y="0"/>
                    </a:lnTo>
                    <a:lnTo>
                      <a:pt x="667" y="2"/>
                    </a:lnTo>
                    <a:lnTo>
                      <a:pt x="684" y="6"/>
                    </a:lnTo>
                    <a:lnTo>
                      <a:pt x="700" y="10"/>
                    </a:lnTo>
                    <a:lnTo>
                      <a:pt x="715" y="15"/>
                    </a:lnTo>
                    <a:lnTo>
                      <a:pt x="729" y="19"/>
                    </a:lnTo>
                    <a:lnTo>
                      <a:pt x="744" y="25"/>
                    </a:lnTo>
                    <a:lnTo>
                      <a:pt x="756" y="32"/>
                    </a:lnTo>
                    <a:lnTo>
                      <a:pt x="770" y="40"/>
                    </a:lnTo>
                    <a:lnTo>
                      <a:pt x="783" y="47"/>
                    </a:lnTo>
                    <a:lnTo>
                      <a:pt x="795" y="56"/>
                    </a:lnTo>
                    <a:lnTo>
                      <a:pt x="808" y="65"/>
                    </a:lnTo>
                    <a:lnTo>
                      <a:pt x="820" y="75"/>
                    </a:lnTo>
                    <a:lnTo>
                      <a:pt x="831" y="85"/>
                    </a:lnTo>
                    <a:lnTo>
                      <a:pt x="843" y="95"/>
                    </a:lnTo>
                    <a:lnTo>
                      <a:pt x="854" y="107"/>
                    </a:lnTo>
                    <a:lnTo>
                      <a:pt x="866" y="118"/>
                    </a:lnTo>
                    <a:lnTo>
                      <a:pt x="870" y="125"/>
                    </a:lnTo>
                    <a:lnTo>
                      <a:pt x="874" y="131"/>
                    </a:lnTo>
                    <a:lnTo>
                      <a:pt x="880" y="137"/>
                    </a:lnTo>
                    <a:lnTo>
                      <a:pt x="888" y="144"/>
                    </a:lnTo>
                    <a:lnTo>
                      <a:pt x="890" y="155"/>
                    </a:lnTo>
                    <a:lnTo>
                      <a:pt x="893" y="166"/>
                    </a:lnTo>
                    <a:lnTo>
                      <a:pt x="897" y="177"/>
                    </a:lnTo>
                    <a:lnTo>
                      <a:pt x="898" y="190"/>
                    </a:lnTo>
                    <a:lnTo>
                      <a:pt x="860" y="242"/>
                    </a:lnTo>
                    <a:lnTo>
                      <a:pt x="823" y="292"/>
                    </a:lnTo>
                    <a:lnTo>
                      <a:pt x="785" y="343"/>
                    </a:lnTo>
                    <a:lnTo>
                      <a:pt x="747" y="394"/>
                    </a:lnTo>
                    <a:lnTo>
                      <a:pt x="708" y="443"/>
                    </a:lnTo>
                    <a:lnTo>
                      <a:pt x="670" y="493"/>
                    </a:lnTo>
                    <a:lnTo>
                      <a:pt x="631" y="542"/>
                    </a:lnTo>
                    <a:lnTo>
                      <a:pt x="591" y="592"/>
                    </a:lnTo>
                    <a:lnTo>
                      <a:pt x="552" y="640"/>
                    </a:lnTo>
                    <a:lnTo>
                      <a:pt x="512" y="689"/>
                    </a:lnTo>
                    <a:lnTo>
                      <a:pt x="472" y="738"/>
                    </a:lnTo>
                    <a:lnTo>
                      <a:pt x="431" y="786"/>
                    </a:lnTo>
                    <a:lnTo>
                      <a:pt x="390" y="835"/>
                    </a:lnTo>
                    <a:lnTo>
                      <a:pt x="348" y="883"/>
                    </a:lnTo>
                    <a:lnTo>
                      <a:pt x="307" y="933"/>
                    </a:lnTo>
                    <a:lnTo>
                      <a:pt x="264" y="981"/>
                    </a:lnTo>
                    <a:lnTo>
                      <a:pt x="258" y="982"/>
                    </a:lnTo>
                    <a:lnTo>
                      <a:pt x="254" y="985"/>
                    </a:lnTo>
                    <a:lnTo>
                      <a:pt x="249" y="988"/>
                    </a:lnTo>
                    <a:lnTo>
                      <a:pt x="243" y="990"/>
                    </a:lnTo>
                    <a:lnTo>
                      <a:pt x="239" y="994"/>
                    </a:lnTo>
                    <a:lnTo>
                      <a:pt x="233" y="997"/>
                    </a:lnTo>
                    <a:lnTo>
                      <a:pt x="226" y="1001"/>
                    </a:lnTo>
                    <a:lnTo>
                      <a:pt x="219" y="1003"/>
                    </a:lnTo>
                    <a:lnTo>
                      <a:pt x="216" y="1001"/>
                    </a:lnTo>
                    <a:lnTo>
                      <a:pt x="211" y="1000"/>
                    </a:lnTo>
                    <a:lnTo>
                      <a:pt x="208" y="1000"/>
                    </a:lnTo>
                    <a:lnTo>
                      <a:pt x="203" y="1001"/>
                    </a:lnTo>
                    <a:lnTo>
                      <a:pt x="197" y="1001"/>
                    </a:lnTo>
                    <a:lnTo>
                      <a:pt x="193" y="1002"/>
                    </a:lnTo>
                    <a:lnTo>
                      <a:pt x="187" y="1003"/>
                    </a:lnTo>
                    <a:lnTo>
                      <a:pt x="182" y="1003"/>
                    </a:lnTo>
                    <a:close/>
                  </a:path>
                </a:pathLst>
              </a:custGeom>
              <a:solidFill>
                <a:srgbClr val="00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1" name="Freeform 18"/>
              <p:cNvSpPr>
                <a:spLocks/>
              </p:cNvSpPr>
              <p:nvPr>
                <p:custDataLst>
                  <p:tags r:id="rId159"/>
                </p:custDataLst>
              </p:nvPr>
            </p:nvSpPr>
            <p:spPr bwMode="auto">
              <a:xfrm>
                <a:off x="3181" y="3698"/>
                <a:ext cx="94" cy="83"/>
              </a:xfrm>
              <a:custGeom>
                <a:avLst/>
                <a:gdLst>
                  <a:gd name="T0" fmla="*/ 180 w 189"/>
                  <a:gd name="T1" fmla="*/ 167 h 167"/>
                  <a:gd name="T2" fmla="*/ 169 w 189"/>
                  <a:gd name="T3" fmla="*/ 144 h 167"/>
                  <a:gd name="T4" fmla="*/ 155 w 189"/>
                  <a:gd name="T5" fmla="*/ 122 h 167"/>
                  <a:gd name="T6" fmla="*/ 139 w 189"/>
                  <a:gd name="T7" fmla="*/ 101 h 167"/>
                  <a:gd name="T8" fmla="*/ 120 w 189"/>
                  <a:gd name="T9" fmla="*/ 82 h 167"/>
                  <a:gd name="T10" fmla="*/ 101 w 189"/>
                  <a:gd name="T11" fmla="*/ 65 h 167"/>
                  <a:gd name="T12" fmla="*/ 79 w 189"/>
                  <a:gd name="T13" fmla="*/ 48 h 167"/>
                  <a:gd name="T14" fmla="*/ 56 w 189"/>
                  <a:gd name="T15" fmla="*/ 33 h 167"/>
                  <a:gd name="T16" fmla="*/ 32 w 189"/>
                  <a:gd name="T17" fmla="*/ 21 h 167"/>
                  <a:gd name="T18" fmla="*/ 26 w 189"/>
                  <a:gd name="T19" fmla="*/ 21 h 167"/>
                  <a:gd name="T20" fmla="*/ 20 w 189"/>
                  <a:gd name="T21" fmla="*/ 20 h 167"/>
                  <a:gd name="T22" fmla="*/ 13 w 189"/>
                  <a:gd name="T23" fmla="*/ 17 h 167"/>
                  <a:gd name="T24" fmla="*/ 4 w 189"/>
                  <a:gd name="T25" fmla="*/ 15 h 167"/>
                  <a:gd name="T26" fmla="*/ 0 w 189"/>
                  <a:gd name="T27" fmla="*/ 9 h 167"/>
                  <a:gd name="T28" fmla="*/ 2 w 189"/>
                  <a:gd name="T29" fmla="*/ 1 h 167"/>
                  <a:gd name="T30" fmla="*/ 9 w 189"/>
                  <a:gd name="T31" fmla="*/ 0 h 167"/>
                  <a:gd name="T32" fmla="*/ 14 w 189"/>
                  <a:gd name="T33" fmla="*/ 0 h 167"/>
                  <a:gd name="T34" fmla="*/ 21 w 189"/>
                  <a:gd name="T35" fmla="*/ 0 h 167"/>
                  <a:gd name="T36" fmla="*/ 27 w 189"/>
                  <a:gd name="T37" fmla="*/ 1 h 167"/>
                  <a:gd name="T38" fmla="*/ 34 w 189"/>
                  <a:gd name="T39" fmla="*/ 2 h 167"/>
                  <a:gd name="T40" fmla="*/ 41 w 189"/>
                  <a:gd name="T41" fmla="*/ 5 h 167"/>
                  <a:gd name="T42" fmla="*/ 48 w 189"/>
                  <a:gd name="T43" fmla="*/ 7 h 167"/>
                  <a:gd name="T44" fmla="*/ 56 w 189"/>
                  <a:gd name="T45" fmla="*/ 9 h 167"/>
                  <a:gd name="T46" fmla="*/ 60 w 189"/>
                  <a:gd name="T47" fmla="*/ 12 h 167"/>
                  <a:gd name="T48" fmla="*/ 65 w 189"/>
                  <a:gd name="T49" fmla="*/ 15 h 167"/>
                  <a:gd name="T50" fmla="*/ 70 w 189"/>
                  <a:gd name="T51" fmla="*/ 18 h 167"/>
                  <a:gd name="T52" fmla="*/ 74 w 189"/>
                  <a:gd name="T53" fmla="*/ 22 h 167"/>
                  <a:gd name="T54" fmla="*/ 79 w 189"/>
                  <a:gd name="T55" fmla="*/ 25 h 167"/>
                  <a:gd name="T56" fmla="*/ 83 w 189"/>
                  <a:gd name="T57" fmla="*/ 30 h 167"/>
                  <a:gd name="T58" fmla="*/ 89 w 189"/>
                  <a:gd name="T59" fmla="*/ 35 h 167"/>
                  <a:gd name="T60" fmla="*/ 94 w 189"/>
                  <a:gd name="T61" fmla="*/ 39 h 167"/>
                  <a:gd name="T62" fmla="*/ 103 w 189"/>
                  <a:gd name="T63" fmla="*/ 40 h 167"/>
                  <a:gd name="T64" fmla="*/ 117 w 189"/>
                  <a:gd name="T65" fmla="*/ 51 h 167"/>
                  <a:gd name="T66" fmla="*/ 131 w 189"/>
                  <a:gd name="T67" fmla="*/ 63 h 167"/>
                  <a:gd name="T68" fmla="*/ 142 w 189"/>
                  <a:gd name="T69" fmla="*/ 76 h 167"/>
                  <a:gd name="T70" fmla="*/ 154 w 189"/>
                  <a:gd name="T71" fmla="*/ 90 h 167"/>
                  <a:gd name="T72" fmla="*/ 164 w 189"/>
                  <a:gd name="T73" fmla="*/ 104 h 167"/>
                  <a:gd name="T74" fmla="*/ 174 w 189"/>
                  <a:gd name="T75" fmla="*/ 119 h 167"/>
                  <a:gd name="T76" fmla="*/ 183 w 189"/>
                  <a:gd name="T77" fmla="*/ 135 h 167"/>
                  <a:gd name="T78" fmla="*/ 189 w 189"/>
                  <a:gd name="T79" fmla="*/ 151 h 167"/>
                  <a:gd name="T80" fmla="*/ 180 w 189"/>
                  <a:gd name="T81"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167">
                    <a:moveTo>
                      <a:pt x="180" y="167"/>
                    </a:moveTo>
                    <a:lnTo>
                      <a:pt x="169" y="144"/>
                    </a:lnTo>
                    <a:lnTo>
                      <a:pt x="155" y="122"/>
                    </a:lnTo>
                    <a:lnTo>
                      <a:pt x="139" y="101"/>
                    </a:lnTo>
                    <a:lnTo>
                      <a:pt x="120" y="82"/>
                    </a:lnTo>
                    <a:lnTo>
                      <a:pt x="101" y="65"/>
                    </a:lnTo>
                    <a:lnTo>
                      <a:pt x="79" y="48"/>
                    </a:lnTo>
                    <a:lnTo>
                      <a:pt x="56" y="33"/>
                    </a:lnTo>
                    <a:lnTo>
                      <a:pt x="32" y="21"/>
                    </a:lnTo>
                    <a:lnTo>
                      <a:pt x="26" y="21"/>
                    </a:lnTo>
                    <a:lnTo>
                      <a:pt x="20" y="20"/>
                    </a:lnTo>
                    <a:lnTo>
                      <a:pt x="13" y="17"/>
                    </a:lnTo>
                    <a:lnTo>
                      <a:pt x="4" y="15"/>
                    </a:lnTo>
                    <a:lnTo>
                      <a:pt x="0" y="9"/>
                    </a:lnTo>
                    <a:lnTo>
                      <a:pt x="2" y="1"/>
                    </a:lnTo>
                    <a:lnTo>
                      <a:pt x="9" y="0"/>
                    </a:lnTo>
                    <a:lnTo>
                      <a:pt x="14" y="0"/>
                    </a:lnTo>
                    <a:lnTo>
                      <a:pt x="21" y="0"/>
                    </a:lnTo>
                    <a:lnTo>
                      <a:pt x="27" y="1"/>
                    </a:lnTo>
                    <a:lnTo>
                      <a:pt x="34" y="2"/>
                    </a:lnTo>
                    <a:lnTo>
                      <a:pt x="41" y="5"/>
                    </a:lnTo>
                    <a:lnTo>
                      <a:pt x="48" y="7"/>
                    </a:lnTo>
                    <a:lnTo>
                      <a:pt x="56" y="9"/>
                    </a:lnTo>
                    <a:lnTo>
                      <a:pt x="60" y="12"/>
                    </a:lnTo>
                    <a:lnTo>
                      <a:pt x="65" y="15"/>
                    </a:lnTo>
                    <a:lnTo>
                      <a:pt x="70" y="18"/>
                    </a:lnTo>
                    <a:lnTo>
                      <a:pt x="74" y="22"/>
                    </a:lnTo>
                    <a:lnTo>
                      <a:pt x="79" y="25"/>
                    </a:lnTo>
                    <a:lnTo>
                      <a:pt x="83" y="30"/>
                    </a:lnTo>
                    <a:lnTo>
                      <a:pt x="89" y="35"/>
                    </a:lnTo>
                    <a:lnTo>
                      <a:pt x="94" y="39"/>
                    </a:lnTo>
                    <a:lnTo>
                      <a:pt x="103" y="40"/>
                    </a:lnTo>
                    <a:lnTo>
                      <a:pt x="117" y="51"/>
                    </a:lnTo>
                    <a:lnTo>
                      <a:pt x="131" y="63"/>
                    </a:lnTo>
                    <a:lnTo>
                      <a:pt x="142" y="76"/>
                    </a:lnTo>
                    <a:lnTo>
                      <a:pt x="154" y="90"/>
                    </a:lnTo>
                    <a:lnTo>
                      <a:pt x="164" y="104"/>
                    </a:lnTo>
                    <a:lnTo>
                      <a:pt x="174" y="119"/>
                    </a:lnTo>
                    <a:lnTo>
                      <a:pt x="183" y="135"/>
                    </a:lnTo>
                    <a:lnTo>
                      <a:pt x="189" y="151"/>
                    </a:lnTo>
                    <a:lnTo>
                      <a:pt x="180" y="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2" name="Freeform 24"/>
              <p:cNvSpPr>
                <a:spLocks/>
              </p:cNvSpPr>
              <p:nvPr>
                <p:custDataLst>
                  <p:tags r:id="rId160"/>
                </p:custDataLst>
              </p:nvPr>
            </p:nvSpPr>
            <p:spPr bwMode="auto">
              <a:xfrm>
                <a:off x="3519" y="3025"/>
                <a:ext cx="292" cy="326"/>
              </a:xfrm>
              <a:custGeom>
                <a:avLst/>
                <a:gdLst>
                  <a:gd name="T0" fmla="*/ 147 w 584"/>
                  <a:gd name="T1" fmla="*/ 626 h 652"/>
                  <a:gd name="T2" fmla="*/ 106 w 584"/>
                  <a:gd name="T3" fmla="*/ 593 h 652"/>
                  <a:gd name="T4" fmla="*/ 59 w 584"/>
                  <a:gd name="T5" fmla="*/ 560 h 652"/>
                  <a:gd name="T6" fmla="*/ 38 w 584"/>
                  <a:gd name="T7" fmla="*/ 550 h 652"/>
                  <a:gd name="T8" fmla="*/ 16 w 584"/>
                  <a:gd name="T9" fmla="*/ 540 h 652"/>
                  <a:gd name="T10" fmla="*/ 18 w 584"/>
                  <a:gd name="T11" fmla="*/ 505 h 652"/>
                  <a:gd name="T12" fmla="*/ 78 w 584"/>
                  <a:gd name="T13" fmla="*/ 432 h 652"/>
                  <a:gd name="T14" fmla="*/ 141 w 584"/>
                  <a:gd name="T15" fmla="*/ 358 h 652"/>
                  <a:gd name="T16" fmla="*/ 204 w 584"/>
                  <a:gd name="T17" fmla="*/ 284 h 652"/>
                  <a:gd name="T18" fmla="*/ 270 w 584"/>
                  <a:gd name="T19" fmla="*/ 209 h 652"/>
                  <a:gd name="T20" fmla="*/ 335 w 584"/>
                  <a:gd name="T21" fmla="*/ 133 h 652"/>
                  <a:gd name="T22" fmla="*/ 361 w 584"/>
                  <a:gd name="T23" fmla="*/ 114 h 652"/>
                  <a:gd name="T24" fmla="*/ 385 w 584"/>
                  <a:gd name="T25" fmla="*/ 92 h 652"/>
                  <a:gd name="T26" fmla="*/ 419 w 584"/>
                  <a:gd name="T27" fmla="*/ 71 h 652"/>
                  <a:gd name="T28" fmla="*/ 470 w 584"/>
                  <a:gd name="T29" fmla="*/ 44 h 652"/>
                  <a:gd name="T30" fmla="*/ 525 w 584"/>
                  <a:gd name="T31" fmla="*/ 21 h 652"/>
                  <a:gd name="T32" fmla="*/ 555 w 584"/>
                  <a:gd name="T33" fmla="*/ 15 h 652"/>
                  <a:gd name="T34" fmla="*/ 568 w 584"/>
                  <a:gd name="T35" fmla="*/ 8 h 652"/>
                  <a:gd name="T36" fmla="*/ 582 w 584"/>
                  <a:gd name="T37" fmla="*/ 0 h 652"/>
                  <a:gd name="T38" fmla="*/ 576 w 584"/>
                  <a:gd name="T39" fmla="*/ 69 h 652"/>
                  <a:gd name="T40" fmla="*/ 555 w 584"/>
                  <a:gd name="T41" fmla="*/ 160 h 652"/>
                  <a:gd name="T42" fmla="*/ 508 w 584"/>
                  <a:gd name="T43" fmla="*/ 236 h 652"/>
                  <a:gd name="T44" fmla="*/ 478 w 584"/>
                  <a:gd name="T45" fmla="*/ 244 h 652"/>
                  <a:gd name="T46" fmla="*/ 448 w 584"/>
                  <a:gd name="T47" fmla="*/ 249 h 652"/>
                  <a:gd name="T48" fmla="*/ 424 w 584"/>
                  <a:gd name="T49" fmla="*/ 250 h 652"/>
                  <a:gd name="T50" fmla="*/ 441 w 584"/>
                  <a:gd name="T51" fmla="*/ 223 h 652"/>
                  <a:gd name="T52" fmla="*/ 461 w 584"/>
                  <a:gd name="T53" fmla="*/ 199 h 652"/>
                  <a:gd name="T54" fmla="*/ 483 w 584"/>
                  <a:gd name="T55" fmla="*/ 171 h 652"/>
                  <a:gd name="T56" fmla="*/ 505 w 584"/>
                  <a:gd name="T57" fmla="*/ 140 h 652"/>
                  <a:gd name="T58" fmla="*/ 494 w 584"/>
                  <a:gd name="T59" fmla="*/ 124 h 652"/>
                  <a:gd name="T60" fmla="*/ 479 w 584"/>
                  <a:gd name="T61" fmla="*/ 109 h 652"/>
                  <a:gd name="T62" fmla="*/ 447 w 584"/>
                  <a:gd name="T63" fmla="*/ 105 h 652"/>
                  <a:gd name="T64" fmla="*/ 377 w 584"/>
                  <a:gd name="T65" fmla="*/ 176 h 652"/>
                  <a:gd name="T66" fmla="*/ 310 w 584"/>
                  <a:gd name="T67" fmla="*/ 250 h 652"/>
                  <a:gd name="T68" fmla="*/ 247 w 584"/>
                  <a:gd name="T69" fmla="*/ 326 h 652"/>
                  <a:gd name="T70" fmla="*/ 185 w 584"/>
                  <a:gd name="T71" fmla="*/ 403 h 652"/>
                  <a:gd name="T72" fmla="*/ 124 w 584"/>
                  <a:gd name="T73" fmla="*/ 482 h 652"/>
                  <a:gd name="T74" fmla="*/ 111 w 584"/>
                  <a:gd name="T75" fmla="*/ 523 h 652"/>
                  <a:gd name="T76" fmla="*/ 130 w 584"/>
                  <a:gd name="T77" fmla="*/ 539 h 652"/>
                  <a:gd name="T78" fmla="*/ 151 w 584"/>
                  <a:gd name="T79" fmla="*/ 556 h 652"/>
                  <a:gd name="T80" fmla="*/ 191 w 584"/>
                  <a:gd name="T81" fmla="*/ 535 h 652"/>
                  <a:gd name="T82" fmla="*/ 237 w 584"/>
                  <a:gd name="T83" fmla="*/ 484 h 652"/>
                  <a:gd name="T84" fmla="*/ 281 w 584"/>
                  <a:gd name="T85" fmla="*/ 429 h 652"/>
                  <a:gd name="T86" fmla="*/ 317 w 584"/>
                  <a:gd name="T87" fmla="*/ 402 h 652"/>
                  <a:gd name="T88" fmla="*/ 354 w 584"/>
                  <a:gd name="T89" fmla="*/ 388 h 652"/>
                  <a:gd name="T90" fmla="*/ 393 w 584"/>
                  <a:gd name="T91" fmla="*/ 375 h 652"/>
                  <a:gd name="T92" fmla="*/ 368 w 584"/>
                  <a:gd name="T93" fmla="*/ 410 h 652"/>
                  <a:gd name="T94" fmla="*/ 327 w 584"/>
                  <a:gd name="T95" fmla="*/ 462 h 652"/>
                  <a:gd name="T96" fmla="*/ 285 w 584"/>
                  <a:gd name="T97" fmla="*/ 516 h 652"/>
                  <a:gd name="T98" fmla="*/ 242 w 584"/>
                  <a:gd name="T99" fmla="*/ 569 h 652"/>
                  <a:gd name="T100" fmla="*/ 199 w 584"/>
                  <a:gd name="T101" fmla="*/ 62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4" h="652">
                    <a:moveTo>
                      <a:pt x="169" y="652"/>
                    </a:moveTo>
                    <a:lnTo>
                      <a:pt x="159" y="638"/>
                    </a:lnTo>
                    <a:lnTo>
                      <a:pt x="147" y="626"/>
                    </a:lnTo>
                    <a:lnTo>
                      <a:pt x="135" y="615"/>
                    </a:lnTo>
                    <a:lnTo>
                      <a:pt x="121" y="603"/>
                    </a:lnTo>
                    <a:lnTo>
                      <a:pt x="106" y="593"/>
                    </a:lnTo>
                    <a:lnTo>
                      <a:pt x="90" y="583"/>
                    </a:lnTo>
                    <a:lnTo>
                      <a:pt x="75" y="571"/>
                    </a:lnTo>
                    <a:lnTo>
                      <a:pt x="59" y="560"/>
                    </a:lnTo>
                    <a:lnTo>
                      <a:pt x="52" y="556"/>
                    </a:lnTo>
                    <a:lnTo>
                      <a:pt x="45" y="554"/>
                    </a:lnTo>
                    <a:lnTo>
                      <a:pt x="38" y="550"/>
                    </a:lnTo>
                    <a:lnTo>
                      <a:pt x="31" y="547"/>
                    </a:lnTo>
                    <a:lnTo>
                      <a:pt x="23" y="545"/>
                    </a:lnTo>
                    <a:lnTo>
                      <a:pt x="16" y="540"/>
                    </a:lnTo>
                    <a:lnTo>
                      <a:pt x="8" y="535"/>
                    </a:lnTo>
                    <a:lnTo>
                      <a:pt x="0" y="531"/>
                    </a:lnTo>
                    <a:lnTo>
                      <a:pt x="18" y="505"/>
                    </a:lnTo>
                    <a:lnTo>
                      <a:pt x="38" y="481"/>
                    </a:lnTo>
                    <a:lnTo>
                      <a:pt x="59" y="456"/>
                    </a:lnTo>
                    <a:lnTo>
                      <a:pt x="78" y="432"/>
                    </a:lnTo>
                    <a:lnTo>
                      <a:pt x="99" y="406"/>
                    </a:lnTo>
                    <a:lnTo>
                      <a:pt x="120" y="382"/>
                    </a:lnTo>
                    <a:lnTo>
                      <a:pt x="141" y="358"/>
                    </a:lnTo>
                    <a:lnTo>
                      <a:pt x="161" y="334"/>
                    </a:lnTo>
                    <a:lnTo>
                      <a:pt x="183" y="308"/>
                    </a:lnTo>
                    <a:lnTo>
                      <a:pt x="204" y="284"/>
                    </a:lnTo>
                    <a:lnTo>
                      <a:pt x="226" y="260"/>
                    </a:lnTo>
                    <a:lnTo>
                      <a:pt x="248" y="235"/>
                    </a:lnTo>
                    <a:lnTo>
                      <a:pt x="270" y="209"/>
                    </a:lnTo>
                    <a:lnTo>
                      <a:pt x="292" y="184"/>
                    </a:lnTo>
                    <a:lnTo>
                      <a:pt x="313" y="159"/>
                    </a:lnTo>
                    <a:lnTo>
                      <a:pt x="335" y="133"/>
                    </a:lnTo>
                    <a:lnTo>
                      <a:pt x="343" y="128"/>
                    </a:lnTo>
                    <a:lnTo>
                      <a:pt x="353" y="121"/>
                    </a:lnTo>
                    <a:lnTo>
                      <a:pt x="361" y="114"/>
                    </a:lnTo>
                    <a:lnTo>
                      <a:pt x="369" y="106"/>
                    </a:lnTo>
                    <a:lnTo>
                      <a:pt x="377" y="99"/>
                    </a:lnTo>
                    <a:lnTo>
                      <a:pt x="385" y="92"/>
                    </a:lnTo>
                    <a:lnTo>
                      <a:pt x="394" y="85"/>
                    </a:lnTo>
                    <a:lnTo>
                      <a:pt x="403" y="79"/>
                    </a:lnTo>
                    <a:lnTo>
                      <a:pt x="419" y="71"/>
                    </a:lnTo>
                    <a:lnTo>
                      <a:pt x="436" y="62"/>
                    </a:lnTo>
                    <a:lnTo>
                      <a:pt x="453" y="53"/>
                    </a:lnTo>
                    <a:lnTo>
                      <a:pt x="470" y="44"/>
                    </a:lnTo>
                    <a:lnTo>
                      <a:pt x="487" y="36"/>
                    </a:lnTo>
                    <a:lnTo>
                      <a:pt x="506" y="27"/>
                    </a:lnTo>
                    <a:lnTo>
                      <a:pt x="525" y="21"/>
                    </a:lnTo>
                    <a:lnTo>
                      <a:pt x="545" y="16"/>
                    </a:lnTo>
                    <a:lnTo>
                      <a:pt x="551" y="16"/>
                    </a:lnTo>
                    <a:lnTo>
                      <a:pt x="555" y="15"/>
                    </a:lnTo>
                    <a:lnTo>
                      <a:pt x="560" y="12"/>
                    </a:lnTo>
                    <a:lnTo>
                      <a:pt x="564" y="10"/>
                    </a:lnTo>
                    <a:lnTo>
                      <a:pt x="568" y="8"/>
                    </a:lnTo>
                    <a:lnTo>
                      <a:pt x="572" y="6"/>
                    </a:lnTo>
                    <a:lnTo>
                      <a:pt x="576" y="2"/>
                    </a:lnTo>
                    <a:lnTo>
                      <a:pt x="582" y="0"/>
                    </a:lnTo>
                    <a:lnTo>
                      <a:pt x="584" y="7"/>
                    </a:lnTo>
                    <a:lnTo>
                      <a:pt x="581" y="38"/>
                    </a:lnTo>
                    <a:lnTo>
                      <a:pt x="576" y="69"/>
                    </a:lnTo>
                    <a:lnTo>
                      <a:pt x="572" y="100"/>
                    </a:lnTo>
                    <a:lnTo>
                      <a:pt x="565" y="130"/>
                    </a:lnTo>
                    <a:lnTo>
                      <a:pt x="555" y="160"/>
                    </a:lnTo>
                    <a:lnTo>
                      <a:pt x="544" y="188"/>
                    </a:lnTo>
                    <a:lnTo>
                      <a:pt x="528" y="213"/>
                    </a:lnTo>
                    <a:lnTo>
                      <a:pt x="508" y="236"/>
                    </a:lnTo>
                    <a:lnTo>
                      <a:pt x="498" y="239"/>
                    </a:lnTo>
                    <a:lnTo>
                      <a:pt x="489" y="242"/>
                    </a:lnTo>
                    <a:lnTo>
                      <a:pt x="478" y="244"/>
                    </a:lnTo>
                    <a:lnTo>
                      <a:pt x="469" y="245"/>
                    </a:lnTo>
                    <a:lnTo>
                      <a:pt x="459" y="246"/>
                    </a:lnTo>
                    <a:lnTo>
                      <a:pt x="448" y="249"/>
                    </a:lnTo>
                    <a:lnTo>
                      <a:pt x="438" y="252"/>
                    </a:lnTo>
                    <a:lnTo>
                      <a:pt x="426" y="257"/>
                    </a:lnTo>
                    <a:lnTo>
                      <a:pt x="424" y="250"/>
                    </a:lnTo>
                    <a:lnTo>
                      <a:pt x="432" y="242"/>
                    </a:lnTo>
                    <a:lnTo>
                      <a:pt x="437" y="232"/>
                    </a:lnTo>
                    <a:lnTo>
                      <a:pt x="441" y="223"/>
                    </a:lnTo>
                    <a:lnTo>
                      <a:pt x="452" y="219"/>
                    </a:lnTo>
                    <a:lnTo>
                      <a:pt x="456" y="208"/>
                    </a:lnTo>
                    <a:lnTo>
                      <a:pt x="461" y="199"/>
                    </a:lnTo>
                    <a:lnTo>
                      <a:pt x="468" y="190"/>
                    </a:lnTo>
                    <a:lnTo>
                      <a:pt x="475" y="181"/>
                    </a:lnTo>
                    <a:lnTo>
                      <a:pt x="483" y="171"/>
                    </a:lnTo>
                    <a:lnTo>
                      <a:pt x="490" y="161"/>
                    </a:lnTo>
                    <a:lnTo>
                      <a:pt x="498" y="151"/>
                    </a:lnTo>
                    <a:lnTo>
                      <a:pt x="505" y="140"/>
                    </a:lnTo>
                    <a:lnTo>
                      <a:pt x="502" y="135"/>
                    </a:lnTo>
                    <a:lnTo>
                      <a:pt x="499" y="130"/>
                    </a:lnTo>
                    <a:lnTo>
                      <a:pt x="494" y="124"/>
                    </a:lnTo>
                    <a:lnTo>
                      <a:pt x="490" y="118"/>
                    </a:lnTo>
                    <a:lnTo>
                      <a:pt x="485" y="114"/>
                    </a:lnTo>
                    <a:lnTo>
                      <a:pt x="479" y="109"/>
                    </a:lnTo>
                    <a:lnTo>
                      <a:pt x="474" y="105"/>
                    </a:lnTo>
                    <a:lnTo>
                      <a:pt x="467" y="101"/>
                    </a:lnTo>
                    <a:lnTo>
                      <a:pt x="447" y="105"/>
                    </a:lnTo>
                    <a:lnTo>
                      <a:pt x="423" y="128"/>
                    </a:lnTo>
                    <a:lnTo>
                      <a:pt x="400" y="152"/>
                    </a:lnTo>
                    <a:lnTo>
                      <a:pt x="377" y="176"/>
                    </a:lnTo>
                    <a:lnTo>
                      <a:pt x="354" y="200"/>
                    </a:lnTo>
                    <a:lnTo>
                      <a:pt x="332" y="224"/>
                    </a:lnTo>
                    <a:lnTo>
                      <a:pt x="310" y="250"/>
                    </a:lnTo>
                    <a:lnTo>
                      <a:pt x="289" y="274"/>
                    </a:lnTo>
                    <a:lnTo>
                      <a:pt x="267" y="299"/>
                    </a:lnTo>
                    <a:lnTo>
                      <a:pt x="247" y="326"/>
                    </a:lnTo>
                    <a:lnTo>
                      <a:pt x="226" y="351"/>
                    </a:lnTo>
                    <a:lnTo>
                      <a:pt x="205" y="378"/>
                    </a:lnTo>
                    <a:lnTo>
                      <a:pt x="185" y="403"/>
                    </a:lnTo>
                    <a:lnTo>
                      <a:pt x="165" y="429"/>
                    </a:lnTo>
                    <a:lnTo>
                      <a:pt x="144" y="456"/>
                    </a:lnTo>
                    <a:lnTo>
                      <a:pt x="124" y="482"/>
                    </a:lnTo>
                    <a:lnTo>
                      <a:pt x="104" y="509"/>
                    </a:lnTo>
                    <a:lnTo>
                      <a:pt x="104" y="518"/>
                    </a:lnTo>
                    <a:lnTo>
                      <a:pt x="111" y="523"/>
                    </a:lnTo>
                    <a:lnTo>
                      <a:pt x="117" y="528"/>
                    </a:lnTo>
                    <a:lnTo>
                      <a:pt x="124" y="533"/>
                    </a:lnTo>
                    <a:lnTo>
                      <a:pt x="130" y="539"/>
                    </a:lnTo>
                    <a:lnTo>
                      <a:pt x="137" y="545"/>
                    </a:lnTo>
                    <a:lnTo>
                      <a:pt x="144" y="550"/>
                    </a:lnTo>
                    <a:lnTo>
                      <a:pt x="151" y="556"/>
                    </a:lnTo>
                    <a:lnTo>
                      <a:pt x="159" y="562"/>
                    </a:lnTo>
                    <a:lnTo>
                      <a:pt x="177" y="553"/>
                    </a:lnTo>
                    <a:lnTo>
                      <a:pt x="191" y="535"/>
                    </a:lnTo>
                    <a:lnTo>
                      <a:pt x="206" y="519"/>
                    </a:lnTo>
                    <a:lnTo>
                      <a:pt x="221" y="501"/>
                    </a:lnTo>
                    <a:lnTo>
                      <a:pt x="237" y="484"/>
                    </a:lnTo>
                    <a:lnTo>
                      <a:pt x="252" y="465"/>
                    </a:lnTo>
                    <a:lnTo>
                      <a:pt x="267" y="448"/>
                    </a:lnTo>
                    <a:lnTo>
                      <a:pt x="281" y="429"/>
                    </a:lnTo>
                    <a:lnTo>
                      <a:pt x="294" y="412"/>
                    </a:lnTo>
                    <a:lnTo>
                      <a:pt x="305" y="408"/>
                    </a:lnTo>
                    <a:lnTo>
                      <a:pt x="317" y="402"/>
                    </a:lnTo>
                    <a:lnTo>
                      <a:pt x="328" y="397"/>
                    </a:lnTo>
                    <a:lnTo>
                      <a:pt x="341" y="393"/>
                    </a:lnTo>
                    <a:lnTo>
                      <a:pt x="354" y="388"/>
                    </a:lnTo>
                    <a:lnTo>
                      <a:pt x="366" y="383"/>
                    </a:lnTo>
                    <a:lnTo>
                      <a:pt x="380" y="379"/>
                    </a:lnTo>
                    <a:lnTo>
                      <a:pt x="393" y="375"/>
                    </a:lnTo>
                    <a:lnTo>
                      <a:pt x="395" y="378"/>
                    </a:lnTo>
                    <a:lnTo>
                      <a:pt x="381" y="394"/>
                    </a:lnTo>
                    <a:lnTo>
                      <a:pt x="368" y="410"/>
                    </a:lnTo>
                    <a:lnTo>
                      <a:pt x="354" y="427"/>
                    </a:lnTo>
                    <a:lnTo>
                      <a:pt x="341" y="444"/>
                    </a:lnTo>
                    <a:lnTo>
                      <a:pt x="327" y="462"/>
                    </a:lnTo>
                    <a:lnTo>
                      <a:pt x="312" y="479"/>
                    </a:lnTo>
                    <a:lnTo>
                      <a:pt x="298" y="497"/>
                    </a:lnTo>
                    <a:lnTo>
                      <a:pt x="285" y="516"/>
                    </a:lnTo>
                    <a:lnTo>
                      <a:pt x="271" y="533"/>
                    </a:lnTo>
                    <a:lnTo>
                      <a:pt x="257" y="551"/>
                    </a:lnTo>
                    <a:lnTo>
                      <a:pt x="242" y="569"/>
                    </a:lnTo>
                    <a:lnTo>
                      <a:pt x="228" y="586"/>
                    </a:lnTo>
                    <a:lnTo>
                      <a:pt x="213" y="603"/>
                    </a:lnTo>
                    <a:lnTo>
                      <a:pt x="199" y="621"/>
                    </a:lnTo>
                    <a:lnTo>
                      <a:pt x="184" y="637"/>
                    </a:lnTo>
                    <a:lnTo>
                      <a:pt x="169" y="65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3" name="Freeform 25"/>
              <p:cNvSpPr>
                <a:spLocks/>
              </p:cNvSpPr>
              <p:nvPr>
                <p:custDataLst>
                  <p:tags r:id="rId161"/>
                </p:custDataLst>
              </p:nvPr>
            </p:nvSpPr>
            <p:spPr bwMode="auto">
              <a:xfrm>
                <a:off x="3646" y="3152"/>
                <a:ext cx="276" cy="185"/>
              </a:xfrm>
              <a:custGeom>
                <a:avLst/>
                <a:gdLst>
                  <a:gd name="T0" fmla="*/ 400 w 552"/>
                  <a:gd name="T1" fmla="*/ 370 h 371"/>
                  <a:gd name="T2" fmla="*/ 388 w 552"/>
                  <a:gd name="T3" fmla="*/ 366 h 371"/>
                  <a:gd name="T4" fmla="*/ 377 w 552"/>
                  <a:gd name="T5" fmla="*/ 364 h 371"/>
                  <a:gd name="T6" fmla="*/ 365 w 552"/>
                  <a:gd name="T7" fmla="*/ 358 h 371"/>
                  <a:gd name="T8" fmla="*/ 365 w 552"/>
                  <a:gd name="T9" fmla="*/ 353 h 371"/>
                  <a:gd name="T10" fmla="*/ 373 w 552"/>
                  <a:gd name="T11" fmla="*/ 351 h 371"/>
                  <a:gd name="T12" fmla="*/ 383 w 552"/>
                  <a:gd name="T13" fmla="*/ 353 h 371"/>
                  <a:gd name="T14" fmla="*/ 394 w 552"/>
                  <a:gd name="T15" fmla="*/ 353 h 371"/>
                  <a:gd name="T16" fmla="*/ 406 w 552"/>
                  <a:gd name="T17" fmla="*/ 346 h 371"/>
                  <a:gd name="T18" fmla="*/ 421 w 552"/>
                  <a:gd name="T19" fmla="*/ 336 h 371"/>
                  <a:gd name="T20" fmla="*/ 438 w 552"/>
                  <a:gd name="T21" fmla="*/ 325 h 371"/>
                  <a:gd name="T22" fmla="*/ 453 w 552"/>
                  <a:gd name="T23" fmla="*/ 311 h 371"/>
                  <a:gd name="T24" fmla="*/ 469 w 552"/>
                  <a:gd name="T25" fmla="*/ 288 h 371"/>
                  <a:gd name="T26" fmla="*/ 480 w 552"/>
                  <a:gd name="T27" fmla="*/ 255 h 371"/>
                  <a:gd name="T28" fmla="*/ 486 w 552"/>
                  <a:gd name="T29" fmla="*/ 218 h 371"/>
                  <a:gd name="T30" fmla="*/ 481 w 552"/>
                  <a:gd name="T31" fmla="*/ 180 h 371"/>
                  <a:gd name="T32" fmla="*/ 474 w 552"/>
                  <a:gd name="T33" fmla="*/ 152 h 371"/>
                  <a:gd name="T34" fmla="*/ 462 w 552"/>
                  <a:gd name="T35" fmla="*/ 128 h 371"/>
                  <a:gd name="T36" fmla="*/ 443 w 552"/>
                  <a:gd name="T37" fmla="*/ 107 h 371"/>
                  <a:gd name="T38" fmla="*/ 420 w 552"/>
                  <a:gd name="T39" fmla="*/ 91 h 371"/>
                  <a:gd name="T40" fmla="*/ 395 w 552"/>
                  <a:gd name="T41" fmla="*/ 77 h 371"/>
                  <a:gd name="T42" fmla="*/ 350 w 552"/>
                  <a:gd name="T43" fmla="*/ 75 h 371"/>
                  <a:gd name="T44" fmla="*/ 304 w 552"/>
                  <a:gd name="T45" fmla="*/ 76 h 371"/>
                  <a:gd name="T46" fmla="*/ 258 w 552"/>
                  <a:gd name="T47" fmla="*/ 79 h 371"/>
                  <a:gd name="T48" fmla="*/ 212 w 552"/>
                  <a:gd name="T49" fmla="*/ 84 h 371"/>
                  <a:gd name="T50" fmla="*/ 166 w 552"/>
                  <a:gd name="T51" fmla="*/ 92 h 371"/>
                  <a:gd name="T52" fmla="*/ 120 w 552"/>
                  <a:gd name="T53" fmla="*/ 104 h 371"/>
                  <a:gd name="T54" fmla="*/ 75 w 552"/>
                  <a:gd name="T55" fmla="*/ 119 h 371"/>
                  <a:gd name="T56" fmla="*/ 30 w 552"/>
                  <a:gd name="T57" fmla="*/ 137 h 371"/>
                  <a:gd name="T58" fmla="*/ 18 w 552"/>
                  <a:gd name="T59" fmla="*/ 148 h 371"/>
                  <a:gd name="T60" fmla="*/ 7 w 552"/>
                  <a:gd name="T61" fmla="*/ 161 h 371"/>
                  <a:gd name="T62" fmla="*/ 0 w 552"/>
                  <a:gd name="T63" fmla="*/ 163 h 371"/>
                  <a:gd name="T64" fmla="*/ 4 w 552"/>
                  <a:gd name="T65" fmla="*/ 151 h 371"/>
                  <a:gd name="T66" fmla="*/ 12 w 552"/>
                  <a:gd name="T67" fmla="*/ 137 h 371"/>
                  <a:gd name="T68" fmla="*/ 37 w 552"/>
                  <a:gd name="T69" fmla="*/ 105 h 371"/>
                  <a:gd name="T70" fmla="*/ 66 w 552"/>
                  <a:gd name="T71" fmla="*/ 77 h 371"/>
                  <a:gd name="T72" fmla="*/ 103 w 552"/>
                  <a:gd name="T73" fmla="*/ 55 h 371"/>
                  <a:gd name="T74" fmla="*/ 144 w 552"/>
                  <a:gd name="T75" fmla="*/ 38 h 371"/>
                  <a:gd name="T76" fmla="*/ 186 w 552"/>
                  <a:gd name="T77" fmla="*/ 24 h 371"/>
                  <a:gd name="T78" fmla="*/ 231 w 552"/>
                  <a:gd name="T79" fmla="*/ 14 h 371"/>
                  <a:gd name="T80" fmla="*/ 276 w 552"/>
                  <a:gd name="T81" fmla="*/ 6 h 371"/>
                  <a:gd name="T82" fmla="*/ 320 w 552"/>
                  <a:gd name="T83" fmla="*/ 0 h 371"/>
                  <a:gd name="T84" fmla="*/ 350 w 552"/>
                  <a:gd name="T85" fmla="*/ 1 h 371"/>
                  <a:gd name="T86" fmla="*/ 380 w 552"/>
                  <a:gd name="T87" fmla="*/ 5 h 371"/>
                  <a:gd name="T88" fmla="*/ 409 w 552"/>
                  <a:gd name="T89" fmla="*/ 12 h 371"/>
                  <a:gd name="T90" fmla="*/ 438 w 552"/>
                  <a:gd name="T91" fmla="*/ 24 h 371"/>
                  <a:gd name="T92" fmla="*/ 453 w 552"/>
                  <a:gd name="T93" fmla="*/ 35 h 371"/>
                  <a:gd name="T94" fmla="*/ 469 w 552"/>
                  <a:gd name="T95" fmla="*/ 44 h 371"/>
                  <a:gd name="T96" fmla="*/ 484 w 552"/>
                  <a:gd name="T97" fmla="*/ 55 h 371"/>
                  <a:gd name="T98" fmla="*/ 499 w 552"/>
                  <a:gd name="T99" fmla="*/ 72 h 371"/>
                  <a:gd name="T100" fmla="*/ 524 w 552"/>
                  <a:gd name="T101" fmla="*/ 115 h 371"/>
                  <a:gd name="T102" fmla="*/ 545 w 552"/>
                  <a:gd name="T103" fmla="*/ 167 h 371"/>
                  <a:gd name="T104" fmla="*/ 552 w 552"/>
                  <a:gd name="T105" fmla="*/ 221 h 371"/>
                  <a:gd name="T106" fmla="*/ 539 w 552"/>
                  <a:gd name="T107" fmla="*/ 278 h 371"/>
                  <a:gd name="T108" fmla="*/ 531 w 552"/>
                  <a:gd name="T109" fmla="*/ 295 h 371"/>
                  <a:gd name="T110" fmla="*/ 519 w 552"/>
                  <a:gd name="T111" fmla="*/ 311 h 371"/>
                  <a:gd name="T112" fmla="*/ 504 w 552"/>
                  <a:gd name="T113" fmla="*/ 327 h 371"/>
                  <a:gd name="T114" fmla="*/ 488 w 552"/>
                  <a:gd name="T115" fmla="*/ 346 h 371"/>
                  <a:gd name="T116" fmla="*/ 471 w 552"/>
                  <a:gd name="T117" fmla="*/ 356 h 371"/>
                  <a:gd name="T118" fmla="*/ 450 w 552"/>
                  <a:gd name="T119" fmla="*/ 363 h 371"/>
                  <a:gd name="T120" fmla="*/ 427 w 552"/>
                  <a:gd name="T121" fmla="*/ 369 h 371"/>
                  <a:gd name="T122" fmla="*/ 405 w 552"/>
                  <a:gd name="T123"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2" h="371">
                    <a:moveTo>
                      <a:pt x="405" y="371"/>
                    </a:moveTo>
                    <a:lnTo>
                      <a:pt x="400" y="370"/>
                    </a:lnTo>
                    <a:lnTo>
                      <a:pt x="394" y="369"/>
                    </a:lnTo>
                    <a:lnTo>
                      <a:pt x="388" y="366"/>
                    </a:lnTo>
                    <a:lnTo>
                      <a:pt x="382" y="365"/>
                    </a:lnTo>
                    <a:lnTo>
                      <a:pt x="377" y="364"/>
                    </a:lnTo>
                    <a:lnTo>
                      <a:pt x="371" y="362"/>
                    </a:lnTo>
                    <a:lnTo>
                      <a:pt x="365" y="358"/>
                    </a:lnTo>
                    <a:lnTo>
                      <a:pt x="360" y="355"/>
                    </a:lnTo>
                    <a:lnTo>
                      <a:pt x="365" y="353"/>
                    </a:lnTo>
                    <a:lnTo>
                      <a:pt x="370" y="351"/>
                    </a:lnTo>
                    <a:lnTo>
                      <a:pt x="373" y="351"/>
                    </a:lnTo>
                    <a:lnTo>
                      <a:pt x="379" y="351"/>
                    </a:lnTo>
                    <a:lnTo>
                      <a:pt x="383" y="353"/>
                    </a:lnTo>
                    <a:lnTo>
                      <a:pt x="388" y="353"/>
                    </a:lnTo>
                    <a:lnTo>
                      <a:pt x="394" y="353"/>
                    </a:lnTo>
                    <a:lnTo>
                      <a:pt x="400" y="351"/>
                    </a:lnTo>
                    <a:lnTo>
                      <a:pt x="406" y="346"/>
                    </a:lnTo>
                    <a:lnTo>
                      <a:pt x="415" y="341"/>
                    </a:lnTo>
                    <a:lnTo>
                      <a:pt x="421" y="336"/>
                    </a:lnTo>
                    <a:lnTo>
                      <a:pt x="430" y="331"/>
                    </a:lnTo>
                    <a:lnTo>
                      <a:pt x="438" y="325"/>
                    </a:lnTo>
                    <a:lnTo>
                      <a:pt x="446" y="319"/>
                    </a:lnTo>
                    <a:lnTo>
                      <a:pt x="453" y="311"/>
                    </a:lnTo>
                    <a:lnTo>
                      <a:pt x="461" y="303"/>
                    </a:lnTo>
                    <a:lnTo>
                      <a:pt x="469" y="288"/>
                    </a:lnTo>
                    <a:lnTo>
                      <a:pt x="474" y="272"/>
                    </a:lnTo>
                    <a:lnTo>
                      <a:pt x="480" y="255"/>
                    </a:lnTo>
                    <a:lnTo>
                      <a:pt x="485" y="236"/>
                    </a:lnTo>
                    <a:lnTo>
                      <a:pt x="486" y="218"/>
                    </a:lnTo>
                    <a:lnTo>
                      <a:pt x="486" y="199"/>
                    </a:lnTo>
                    <a:lnTo>
                      <a:pt x="481" y="180"/>
                    </a:lnTo>
                    <a:lnTo>
                      <a:pt x="474" y="161"/>
                    </a:lnTo>
                    <a:lnTo>
                      <a:pt x="474" y="152"/>
                    </a:lnTo>
                    <a:lnTo>
                      <a:pt x="469" y="140"/>
                    </a:lnTo>
                    <a:lnTo>
                      <a:pt x="462" y="128"/>
                    </a:lnTo>
                    <a:lnTo>
                      <a:pt x="453" y="118"/>
                    </a:lnTo>
                    <a:lnTo>
                      <a:pt x="443" y="107"/>
                    </a:lnTo>
                    <a:lnTo>
                      <a:pt x="432" y="99"/>
                    </a:lnTo>
                    <a:lnTo>
                      <a:pt x="420" y="91"/>
                    </a:lnTo>
                    <a:lnTo>
                      <a:pt x="408" y="84"/>
                    </a:lnTo>
                    <a:lnTo>
                      <a:pt x="395" y="77"/>
                    </a:lnTo>
                    <a:lnTo>
                      <a:pt x="372" y="76"/>
                    </a:lnTo>
                    <a:lnTo>
                      <a:pt x="350" y="75"/>
                    </a:lnTo>
                    <a:lnTo>
                      <a:pt x="327" y="75"/>
                    </a:lnTo>
                    <a:lnTo>
                      <a:pt x="304" y="76"/>
                    </a:lnTo>
                    <a:lnTo>
                      <a:pt x="281" y="77"/>
                    </a:lnTo>
                    <a:lnTo>
                      <a:pt x="258" y="79"/>
                    </a:lnTo>
                    <a:lnTo>
                      <a:pt x="235" y="81"/>
                    </a:lnTo>
                    <a:lnTo>
                      <a:pt x="212" y="84"/>
                    </a:lnTo>
                    <a:lnTo>
                      <a:pt x="189" y="88"/>
                    </a:lnTo>
                    <a:lnTo>
                      <a:pt x="166" y="92"/>
                    </a:lnTo>
                    <a:lnTo>
                      <a:pt x="143" y="98"/>
                    </a:lnTo>
                    <a:lnTo>
                      <a:pt x="120" y="104"/>
                    </a:lnTo>
                    <a:lnTo>
                      <a:pt x="98" y="112"/>
                    </a:lnTo>
                    <a:lnTo>
                      <a:pt x="75" y="119"/>
                    </a:lnTo>
                    <a:lnTo>
                      <a:pt x="52" y="128"/>
                    </a:lnTo>
                    <a:lnTo>
                      <a:pt x="30" y="137"/>
                    </a:lnTo>
                    <a:lnTo>
                      <a:pt x="24" y="141"/>
                    </a:lnTo>
                    <a:lnTo>
                      <a:pt x="18" y="148"/>
                    </a:lnTo>
                    <a:lnTo>
                      <a:pt x="11" y="155"/>
                    </a:lnTo>
                    <a:lnTo>
                      <a:pt x="7" y="161"/>
                    </a:lnTo>
                    <a:lnTo>
                      <a:pt x="7" y="167"/>
                    </a:lnTo>
                    <a:lnTo>
                      <a:pt x="0" y="163"/>
                    </a:lnTo>
                    <a:lnTo>
                      <a:pt x="1" y="157"/>
                    </a:lnTo>
                    <a:lnTo>
                      <a:pt x="4" y="151"/>
                    </a:lnTo>
                    <a:lnTo>
                      <a:pt x="9" y="146"/>
                    </a:lnTo>
                    <a:lnTo>
                      <a:pt x="12" y="137"/>
                    </a:lnTo>
                    <a:lnTo>
                      <a:pt x="23" y="120"/>
                    </a:lnTo>
                    <a:lnTo>
                      <a:pt x="37" y="105"/>
                    </a:lnTo>
                    <a:lnTo>
                      <a:pt x="50" y="90"/>
                    </a:lnTo>
                    <a:lnTo>
                      <a:pt x="66" y="77"/>
                    </a:lnTo>
                    <a:lnTo>
                      <a:pt x="84" y="66"/>
                    </a:lnTo>
                    <a:lnTo>
                      <a:pt x="103" y="55"/>
                    </a:lnTo>
                    <a:lnTo>
                      <a:pt x="123" y="46"/>
                    </a:lnTo>
                    <a:lnTo>
                      <a:pt x="144" y="38"/>
                    </a:lnTo>
                    <a:lnTo>
                      <a:pt x="164" y="31"/>
                    </a:lnTo>
                    <a:lnTo>
                      <a:pt x="186" y="24"/>
                    </a:lnTo>
                    <a:lnTo>
                      <a:pt x="208" y="19"/>
                    </a:lnTo>
                    <a:lnTo>
                      <a:pt x="231" y="14"/>
                    </a:lnTo>
                    <a:lnTo>
                      <a:pt x="254" y="9"/>
                    </a:lnTo>
                    <a:lnTo>
                      <a:pt x="276" y="6"/>
                    </a:lnTo>
                    <a:lnTo>
                      <a:pt x="298" y="3"/>
                    </a:lnTo>
                    <a:lnTo>
                      <a:pt x="320" y="0"/>
                    </a:lnTo>
                    <a:lnTo>
                      <a:pt x="335" y="0"/>
                    </a:lnTo>
                    <a:lnTo>
                      <a:pt x="350" y="1"/>
                    </a:lnTo>
                    <a:lnTo>
                      <a:pt x="365" y="3"/>
                    </a:lnTo>
                    <a:lnTo>
                      <a:pt x="380" y="5"/>
                    </a:lnTo>
                    <a:lnTo>
                      <a:pt x="395" y="7"/>
                    </a:lnTo>
                    <a:lnTo>
                      <a:pt x="409" y="12"/>
                    </a:lnTo>
                    <a:lnTo>
                      <a:pt x="424" y="17"/>
                    </a:lnTo>
                    <a:lnTo>
                      <a:pt x="438" y="24"/>
                    </a:lnTo>
                    <a:lnTo>
                      <a:pt x="445" y="30"/>
                    </a:lnTo>
                    <a:lnTo>
                      <a:pt x="453" y="35"/>
                    </a:lnTo>
                    <a:lnTo>
                      <a:pt x="461" y="39"/>
                    </a:lnTo>
                    <a:lnTo>
                      <a:pt x="469" y="44"/>
                    </a:lnTo>
                    <a:lnTo>
                      <a:pt x="476" y="50"/>
                    </a:lnTo>
                    <a:lnTo>
                      <a:pt x="484" y="55"/>
                    </a:lnTo>
                    <a:lnTo>
                      <a:pt x="492" y="62"/>
                    </a:lnTo>
                    <a:lnTo>
                      <a:pt x="499" y="72"/>
                    </a:lnTo>
                    <a:lnTo>
                      <a:pt x="511" y="92"/>
                    </a:lnTo>
                    <a:lnTo>
                      <a:pt x="524" y="115"/>
                    </a:lnTo>
                    <a:lnTo>
                      <a:pt x="536" y="141"/>
                    </a:lnTo>
                    <a:lnTo>
                      <a:pt x="545" y="167"/>
                    </a:lnTo>
                    <a:lnTo>
                      <a:pt x="551" y="194"/>
                    </a:lnTo>
                    <a:lnTo>
                      <a:pt x="552" y="221"/>
                    </a:lnTo>
                    <a:lnTo>
                      <a:pt x="548" y="250"/>
                    </a:lnTo>
                    <a:lnTo>
                      <a:pt x="539" y="278"/>
                    </a:lnTo>
                    <a:lnTo>
                      <a:pt x="536" y="287"/>
                    </a:lnTo>
                    <a:lnTo>
                      <a:pt x="531" y="295"/>
                    </a:lnTo>
                    <a:lnTo>
                      <a:pt x="525" y="303"/>
                    </a:lnTo>
                    <a:lnTo>
                      <a:pt x="519" y="311"/>
                    </a:lnTo>
                    <a:lnTo>
                      <a:pt x="512" y="319"/>
                    </a:lnTo>
                    <a:lnTo>
                      <a:pt x="504" y="327"/>
                    </a:lnTo>
                    <a:lnTo>
                      <a:pt x="496" y="335"/>
                    </a:lnTo>
                    <a:lnTo>
                      <a:pt x="488" y="346"/>
                    </a:lnTo>
                    <a:lnTo>
                      <a:pt x="480" y="351"/>
                    </a:lnTo>
                    <a:lnTo>
                      <a:pt x="471" y="356"/>
                    </a:lnTo>
                    <a:lnTo>
                      <a:pt x="461" y="360"/>
                    </a:lnTo>
                    <a:lnTo>
                      <a:pt x="450" y="363"/>
                    </a:lnTo>
                    <a:lnTo>
                      <a:pt x="439" y="366"/>
                    </a:lnTo>
                    <a:lnTo>
                      <a:pt x="427" y="369"/>
                    </a:lnTo>
                    <a:lnTo>
                      <a:pt x="417" y="370"/>
                    </a:lnTo>
                    <a:lnTo>
                      <a:pt x="405" y="37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4" name="Freeform 26"/>
              <p:cNvSpPr>
                <a:spLocks/>
              </p:cNvSpPr>
              <p:nvPr>
                <p:custDataLst>
                  <p:tags r:id="rId162"/>
                </p:custDataLst>
              </p:nvPr>
            </p:nvSpPr>
            <p:spPr bwMode="auto">
              <a:xfrm>
                <a:off x="3800" y="3205"/>
                <a:ext cx="70" cy="110"/>
              </a:xfrm>
              <a:custGeom>
                <a:avLst/>
                <a:gdLst>
                  <a:gd name="T0" fmla="*/ 50 w 140"/>
                  <a:gd name="T1" fmla="*/ 220 h 220"/>
                  <a:gd name="T2" fmla="*/ 46 w 140"/>
                  <a:gd name="T3" fmla="*/ 218 h 220"/>
                  <a:gd name="T4" fmla="*/ 43 w 140"/>
                  <a:gd name="T5" fmla="*/ 216 h 220"/>
                  <a:gd name="T6" fmla="*/ 40 w 140"/>
                  <a:gd name="T7" fmla="*/ 213 h 220"/>
                  <a:gd name="T8" fmla="*/ 35 w 140"/>
                  <a:gd name="T9" fmla="*/ 211 h 220"/>
                  <a:gd name="T10" fmla="*/ 30 w 140"/>
                  <a:gd name="T11" fmla="*/ 209 h 220"/>
                  <a:gd name="T12" fmla="*/ 26 w 140"/>
                  <a:gd name="T13" fmla="*/ 206 h 220"/>
                  <a:gd name="T14" fmla="*/ 20 w 140"/>
                  <a:gd name="T15" fmla="*/ 204 h 220"/>
                  <a:gd name="T16" fmla="*/ 13 w 140"/>
                  <a:gd name="T17" fmla="*/ 202 h 220"/>
                  <a:gd name="T18" fmla="*/ 5 w 140"/>
                  <a:gd name="T19" fmla="*/ 185 h 220"/>
                  <a:gd name="T20" fmla="*/ 2 w 140"/>
                  <a:gd name="T21" fmla="*/ 166 h 220"/>
                  <a:gd name="T22" fmla="*/ 0 w 140"/>
                  <a:gd name="T23" fmla="*/ 147 h 220"/>
                  <a:gd name="T24" fmla="*/ 3 w 140"/>
                  <a:gd name="T25" fmla="*/ 127 h 220"/>
                  <a:gd name="T26" fmla="*/ 7 w 140"/>
                  <a:gd name="T27" fmla="*/ 107 h 220"/>
                  <a:gd name="T28" fmla="*/ 13 w 140"/>
                  <a:gd name="T29" fmla="*/ 88 h 220"/>
                  <a:gd name="T30" fmla="*/ 20 w 140"/>
                  <a:gd name="T31" fmla="*/ 69 h 220"/>
                  <a:gd name="T32" fmla="*/ 29 w 140"/>
                  <a:gd name="T33" fmla="*/ 52 h 220"/>
                  <a:gd name="T34" fmla="*/ 34 w 140"/>
                  <a:gd name="T35" fmla="*/ 48 h 220"/>
                  <a:gd name="T36" fmla="*/ 38 w 140"/>
                  <a:gd name="T37" fmla="*/ 42 h 220"/>
                  <a:gd name="T38" fmla="*/ 43 w 140"/>
                  <a:gd name="T39" fmla="*/ 37 h 220"/>
                  <a:gd name="T40" fmla="*/ 46 w 140"/>
                  <a:gd name="T41" fmla="*/ 31 h 220"/>
                  <a:gd name="T42" fmla="*/ 50 w 140"/>
                  <a:gd name="T43" fmla="*/ 26 h 220"/>
                  <a:gd name="T44" fmla="*/ 55 w 140"/>
                  <a:gd name="T45" fmla="*/ 20 h 220"/>
                  <a:gd name="T46" fmla="*/ 59 w 140"/>
                  <a:gd name="T47" fmla="*/ 14 h 220"/>
                  <a:gd name="T48" fmla="*/ 65 w 140"/>
                  <a:gd name="T49" fmla="*/ 8 h 220"/>
                  <a:gd name="T50" fmla="*/ 83 w 140"/>
                  <a:gd name="T51" fmla="*/ 0 h 220"/>
                  <a:gd name="T52" fmla="*/ 90 w 140"/>
                  <a:gd name="T53" fmla="*/ 1 h 220"/>
                  <a:gd name="T54" fmla="*/ 96 w 140"/>
                  <a:gd name="T55" fmla="*/ 4 h 220"/>
                  <a:gd name="T56" fmla="*/ 102 w 140"/>
                  <a:gd name="T57" fmla="*/ 6 h 220"/>
                  <a:gd name="T58" fmla="*/ 109 w 140"/>
                  <a:gd name="T59" fmla="*/ 8 h 220"/>
                  <a:gd name="T60" fmla="*/ 118 w 140"/>
                  <a:gd name="T61" fmla="*/ 18 h 220"/>
                  <a:gd name="T62" fmla="*/ 126 w 140"/>
                  <a:gd name="T63" fmla="*/ 27 h 220"/>
                  <a:gd name="T64" fmla="*/ 133 w 140"/>
                  <a:gd name="T65" fmla="*/ 36 h 220"/>
                  <a:gd name="T66" fmla="*/ 140 w 140"/>
                  <a:gd name="T67" fmla="*/ 45 h 220"/>
                  <a:gd name="T68" fmla="*/ 126 w 140"/>
                  <a:gd name="T69" fmla="*/ 56 h 220"/>
                  <a:gd name="T70" fmla="*/ 113 w 140"/>
                  <a:gd name="T71" fmla="*/ 67 h 220"/>
                  <a:gd name="T72" fmla="*/ 99 w 140"/>
                  <a:gd name="T73" fmla="*/ 80 h 220"/>
                  <a:gd name="T74" fmla="*/ 87 w 140"/>
                  <a:gd name="T75" fmla="*/ 92 h 220"/>
                  <a:gd name="T76" fmla="*/ 76 w 140"/>
                  <a:gd name="T77" fmla="*/ 107 h 220"/>
                  <a:gd name="T78" fmla="*/ 67 w 140"/>
                  <a:gd name="T79" fmla="*/ 124 h 220"/>
                  <a:gd name="T80" fmla="*/ 60 w 140"/>
                  <a:gd name="T81" fmla="*/ 141 h 220"/>
                  <a:gd name="T82" fmla="*/ 57 w 140"/>
                  <a:gd name="T83" fmla="*/ 160 h 220"/>
                  <a:gd name="T84" fmla="*/ 58 w 140"/>
                  <a:gd name="T85" fmla="*/ 175 h 220"/>
                  <a:gd name="T86" fmla="*/ 61 w 140"/>
                  <a:gd name="T87" fmla="*/ 190 h 220"/>
                  <a:gd name="T88" fmla="*/ 64 w 140"/>
                  <a:gd name="T89" fmla="*/ 205 h 220"/>
                  <a:gd name="T90" fmla="*/ 65 w 140"/>
                  <a:gd name="T91" fmla="*/ 220 h 220"/>
                  <a:gd name="T92" fmla="*/ 50 w 140"/>
                  <a:gd name="T9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0" h="220">
                    <a:moveTo>
                      <a:pt x="50" y="220"/>
                    </a:moveTo>
                    <a:lnTo>
                      <a:pt x="46" y="218"/>
                    </a:lnTo>
                    <a:lnTo>
                      <a:pt x="43" y="216"/>
                    </a:lnTo>
                    <a:lnTo>
                      <a:pt x="40" y="213"/>
                    </a:lnTo>
                    <a:lnTo>
                      <a:pt x="35" y="211"/>
                    </a:lnTo>
                    <a:lnTo>
                      <a:pt x="30" y="209"/>
                    </a:lnTo>
                    <a:lnTo>
                      <a:pt x="26" y="206"/>
                    </a:lnTo>
                    <a:lnTo>
                      <a:pt x="20" y="204"/>
                    </a:lnTo>
                    <a:lnTo>
                      <a:pt x="13" y="202"/>
                    </a:lnTo>
                    <a:lnTo>
                      <a:pt x="5" y="185"/>
                    </a:lnTo>
                    <a:lnTo>
                      <a:pt x="2" y="166"/>
                    </a:lnTo>
                    <a:lnTo>
                      <a:pt x="0" y="147"/>
                    </a:lnTo>
                    <a:lnTo>
                      <a:pt x="3" y="127"/>
                    </a:lnTo>
                    <a:lnTo>
                      <a:pt x="7" y="107"/>
                    </a:lnTo>
                    <a:lnTo>
                      <a:pt x="13" y="88"/>
                    </a:lnTo>
                    <a:lnTo>
                      <a:pt x="20" y="69"/>
                    </a:lnTo>
                    <a:lnTo>
                      <a:pt x="29" y="52"/>
                    </a:lnTo>
                    <a:lnTo>
                      <a:pt x="34" y="48"/>
                    </a:lnTo>
                    <a:lnTo>
                      <a:pt x="38" y="42"/>
                    </a:lnTo>
                    <a:lnTo>
                      <a:pt x="43" y="37"/>
                    </a:lnTo>
                    <a:lnTo>
                      <a:pt x="46" y="31"/>
                    </a:lnTo>
                    <a:lnTo>
                      <a:pt x="50" y="26"/>
                    </a:lnTo>
                    <a:lnTo>
                      <a:pt x="55" y="20"/>
                    </a:lnTo>
                    <a:lnTo>
                      <a:pt x="59" y="14"/>
                    </a:lnTo>
                    <a:lnTo>
                      <a:pt x="65" y="8"/>
                    </a:lnTo>
                    <a:lnTo>
                      <a:pt x="83" y="0"/>
                    </a:lnTo>
                    <a:lnTo>
                      <a:pt x="90" y="1"/>
                    </a:lnTo>
                    <a:lnTo>
                      <a:pt x="96" y="4"/>
                    </a:lnTo>
                    <a:lnTo>
                      <a:pt x="102" y="6"/>
                    </a:lnTo>
                    <a:lnTo>
                      <a:pt x="109" y="8"/>
                    </a:lnTo>
                    <a:lnTo>
                      <a:pt x="118" y="18"/>
                    </a:lnTo>
                    <a:lnTo>
                      <a:pt x="126" y="27"/>
                    </a:lnTo>
                    <a:lnTo>
                      <a:pt x="133" y="36"/>
                    </a:lnTo>
                    <a:lnTo>
                      <a:pt x="140" y="45"/>
                    </a:lnTo>
                    <a:lnTo>
                      <a:pt x="126" y="56"/>
                    </a:lnTo>
                    <a:lnTo>
                      <a:pt x="113" y="67"/>
                    </a:lnTo>
                    <a:lnTo>
                      <a:pt x="99" y="80"/>
                    </a:lnTo>
                    <a:lnTo>
                      <a:pt x="87" y="92"/>
                    </a:lnTo>
                    <a:lnTo>
                      <a:pt x="76" y="107"/>
                    </a:lnTo>
                    <a:lnTo>
                      <a:pt x="67" y="124"/>
                    </a:lnTo>
                    <a:lnTo>
                      <a:pt x="60" y="141"/>
                    </a:lnTo>
                    <a:lnTo>
                      <a:pt x="57" y="160"/>
                    </a:lnTo>
                    <a:lnTo>
                      <a:pt x="58" y="175"/>
                    </a:lnTo>
                    <a:lnTo>
                      <a:pt x="61" y="190"/>
                    </a:lnTo>
                    <a:lnTo>
                      <a:pt x="64" y="205"/>
                    </a:lnTo>
                    <a:lnTo>
                      <a:pt x="65" y="220"/>
                    </a:lnTo>
                    <a:lnTo>
                      <a:pt x="50" y="22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05" name="Freeform 28"/>
              <p:cNvSpPr>
                <a:spLocks/>
              </p:cNvSpPr>
              <p:nvPr>
                <p:custDataLst>
                  <p:tags r:id="rId163"/>
                </p:custDataLst>
              </p:nvPr>
            </p:nvSpPr>
            <p:spPr bwMode="auto">
              <a:xfrm>
                <a:off x="3903" y="3171"/>
                <a:ext cx="66" cy="31"/>
              </a:xfrm>
              <a:custGeom>
                <a:avLst/>
                <a:gdLst>
                  <a:gd name="T0" fmla="*/ 33 w 131"/>
                  <a:gd name="T1" fmla="*/ 63 h 63"/>
                  <a:gd name="T2" fmla="*/ 27 w 131"/>
                  <a:gd name="T3" fmla="*/ 50 h 63"/>
                  <a:gd name="T4" fmla="*/ 20 w 131"/>
                  <a:gd name="T5" fmla="*/ 36 h 63"/>
                  <a:gd name="T6" fmla="*/ 11 w 131"/>
                  <a:gd name="T7" fmla="*/ 22 h 63"/>
                  <a:gd name="T8" fmla="*/ 0 w 131"/>
                  <a:gd name="T9" fmla="*/ 10 h 63"/>
                  <a:gd name="T10" fmla="*/ 16 w 131"/>
                  <a:gd name="T11" fmla="*/ 5 h 63"/>
                  <a:gd name="T12" fmla="*/ 32 w 131"/>
                  <a:gd name="T13" fmla="*/ 2 h 63"/>
                  <a:gd name="T14" fmla="*/ 47 w 131"/>
                  <a:gd name="T15" fmla="*/ 0 h 63"/>
                  <a:gd name="T16" fmla="*/ 63 w 131"/>
                  <a:gd name="T17" fmla="*/ 0 h 63"/>
                  <a:gd name="T18" fmla="*/ 78 w 131"/>
                  <a:gd name="T19" fmla="*/ 3 h 63"/>
                  <a:gd name="T20" fmla="*/ 94 w 131"/>
                  <a:gd name="T21" fmla="*/ 6 h 63"/>
                  <a:gd name="T22" fmla="*/ 109 w 131"/>
                  <a:gd name="T23" fmla="*/ 10 h 63"/>
                  <a:gd name="T24" fmla="*/ 125 w 131"/>
                  <a:gd name="T25" fmla="*/ 15 h 63"/>
                  <a:gd name="T26" fmla="*/ 131 w 131"/>
                  <a:gd name="T27" fmla="*/ 33 h 63"/>
                  <a:gd name="T28" fmla="*/ 126 w 131"/>
                  <a:gd name="T29" fmla="*/ 37 h 63"/>
                  <a:gd name="T30" fmla="*/ 122 w 131"/>
                  <a:gd name="T31" fmla="*/ 42 h 63"/>
                  <a:gd name="T32" fmla="*/ 116 w 131"/>
                  <a:gd name="T33" fmla="*/ 46 h 63"/>
                  <a:gd name="T34" fmla="*/ 110 w 131"/>
                  <a:gd name="T35" fmla="*/ 50 h 63"/>
                  <a:gd name="T36" fmla="*/ 101 w 131"/>
                  <a:gd name="T37" fmla="*/ 52 h 63"/>
                  <a:gd name="T38" fmla="*/ 92 w 131"/>
                  <a:gd name="T39" fmla="*/ 53 h 63"/>
                  <a:gd name="T40" fmla="*/ 83 w 131"/>
                  <a:gd name="T41" fmla="*/ 56 h 63"/>
                  <a:gd name="T42" fmla="*/ 72 w 131"/>
                  <a:gd name="T43" fmla="*/ 58 h 63"/>
                  <a:gd name="T44" fmla="*/ 63 w 131"/>
                  <a:gd name="T45" fmla="*/ 60 h 63"/>
                  <a:gd name="T46" fmla="*/ 53 w 131"/>
                  <a:gd name="T47" fmla="*/ 61 h 63"/>
                  <a:gd name="T48" fmla="*/ 43 w 131"/>
                  <a:gd name="T49" fmla="*/ 63 h 63"/>
                  <a:gd name="T50" fmla="*/ 33 w 131"/>
                  <a:gd name="T5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63">
                    <a:moveTo>
                      <a:pt x="33" y="63"/>
                    </a:moveTo>
                    <a:lnTo>
                      <a:pt x="27" y="50"/>
                    </a:lnTo>
                    <a:lnTo>
                      <a:pt x="20" y="36"/>
                    </a:lnTo>
                    <a:lnTo>
                      <a:pt x="11" y="22"/>
                    </a:lnTo>
                    <a:lnTo>
                      <a:pt x="0" y="10"/>
                    </a:lnTo>
                    <a:lnTo>
                      <a:pt x="16" y="5"/>
                    </a:lnTo>
                    <a:lnTo>
                      <a:pt x="32" y="2"/>
                    </a:lnTo>
                    <a:lnTo>
                      <a:pt x="47" y="0"/>
                    </a:lnTo>
                    <a:lnTo>
                      <a:pt x="63" y="0"/>
                    </a:lnTo>
                    <a:lnTo>
                      <a:pt x="78" y="3"/>
                    </a:lnTo>
                    <a:lnTo>
                      <a:pt x="94" y="6"/>
                    </a:lnTo>
                    <a:lnTo>
                      <a:pt x="109" y="10"/>
                    </a:lnTo>
                    <a:lnTo>
                      <a:pt x="125" y="15"/>
                    </a:lnTo>
                    <a:lnTo>
                      <a:pt x="131" y="33"/>
                    </a:lnTo>
                    <a:lnTo>
                      <a:pt x="126" y="37"/>
                    </a:lnTo>
                    <a:lnTo>
                      <a:pt x="122" y="42"/>
                    </a:lnTo>
                    <a:lnTo>
                      <a:pt x="116" y="46"/>
                    </a:lnTo>
                    <a:lnTo>
                      <a:pt x="110" y="50"/>
                    </a:lnTo>
                    <a:lnTo>
                      <a:pt x="101" y="52"/>
                    </a:lnTo>
                    <a:lnTo>
                      <a:pt x="92" y="53"/>
                    </a:lnTo>
                    <a:lnTo>
                      <a:pt x="83" y="56"/>
                    </a:lnTo>
                    <a:lnTo>
                      <a:pt x="72" y="58"/>
                    </a:lnTo>
                    <a:lnTo>
                      <a:pt x="63" y="60"/>
                    </a:lnTo>
                    <a:lnTo>
                      <a:pt x="53" y="61"/>
                    </a:lnTo>
                    <a:lnTo>
                      <a:pt x="43" y="63"/>
                    </a:lnTo>
                    <a:lnTo>
                      <a:pt x="33" y="63"/>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grpSp>
        <p:nvGrpSpPr>
          <p:cNvPr id="106" name="Group 105"/>
          <p:cNvGrpSpPr/>
          <p:nvPr>
            <p:custDataLst>
              <p:tags r:id="rId9"/>
            </p:custDataLst>
          </p:nvPr>
        </p:nvGrpSpPr>
        <p:grpSpPr>
          <a:xfrm>
            <a:off x="6765925" y="3917259"/>
            <a:ext cx="2171563" cy="2280074"/>
            <a:chOff x="6324600" y="3572672"/>
            <a:chExt cx="2171563" cy="2280074"/>
          </a:xfrm>
        </p:grpSpPr>
        <p:pic>
          <p:nvPicPr>
            <p:cNvPr id="107" name="Picture 4" descr="C:\Users\wolf\AppData\Local\Microsoft\Windows\Temporary Internet Files\Content.IE5\5N0XI505\MC900331282[1].wmf"/>
            <p:cNvPicPr>
              <a:picLocks noChangeAspect="1" noChangeArrowheads="1"/>
            </p:cNvPicPr>
            <p:nvPr>
              <p:custDataLst>
                <p:tags r:id="rId144"/>
              </p:custDataLst>
            </p:nvPr>
          </p:nvPicPr>
          <p:blipFill>
            <a:blip r:embed="rId195" cstate="print">
              <a:extLst>
                <a:ext uri="{28A0092B-C50C-407E-A947-70E740481C1C}">
                  <a14:useLocalDpi xmlns:a14="http://schemas.microsoft.com/office/drawing/2010/main" val="0"/>
                </a:ext>
              </a:extLst>
            </a:blip>
            <a:srcRect/>
            <a:stretch>
              <a:fillRect/>
            </a:stretch>
          </p:blipFill>
          <p:spPr bwMode="auto">
            <a:xfrm>
              <a:off x="6324600" y="3572672"/>
              <a:ext cx="1795604" cy="1424412"/>
            </a:xfrm>
            <a:prstGeom prst="rect">
              <a:avLst/>
            </a:prstGeom>
            <a:noFill/>
            <a:extLst>
              <a:ext uri="{909E8E84-426E-40DD-AFC4-6F175D3DCCD1}">
                <a14:hiddenFill xmlns:a14="http://schemas.microsoft.com/office/drawing/2010/main">
                  <a:solidFill>
                    <a:srgbClr val="FFFFFF"/>
                  </a:solidFill>
                </a14:hiddenFill>
              </a:ext>
            </a:extLst>
          </p:spPr>
        </p:pic>
        <p:grpSp>
          <p:nvGrpSpPr>
            <p:cNvPr id="108" name="Group 7"/>
            <p:cNvGrpSpPr>
              <a:grpSpLocks noChangeAspect="1"/>
            </p:cNvGrpSpPr>
            <p:nvPr>
              <p:custDataLst>
                <p:tags r:id="rId145"/>
              </p:custDataLst>
            </p:nvPr>
          </p:nvGrpSpPr>
          <p:grpSpPr bwMode="auto">
            <a:xfrm>
              <a:off x="6894375" y="4141421"/>
              <a:ext cx="1601788" cy="1711325"/>
              <a:chOff x="2975" y="2832"/>
              <a:chExt cx="1009" cy="1078"/>
            </a:xfrm>
          </p:grpSpPr>
          <p:sp>
            <p:nvSpPr>
              <p:cNvPr id="109" name="AutoShape 6"/>
              <p:cNvSpPr>
                <a:spLocks noChangeAspect="1" noChangeArrowheads="1" noTextEdit="1"/>
              </p:cNvSpPr>
              <p:nvPr>
                <p:custDataLst>
                  <p:tags r:id="rId146"/>
                </p:custDataLst>
              </p:nvPr>
            </p:nvSpPr>
            <p:spPr bwMode="auto">
              <a:xfrm>
                <a:off x="2975" y="2832"/>
                <a:ext cx="1009"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0" name="Freeform 16"/>
              <p:cNvSpPr>
                <a:spLocks/>
              </p:cNvSpPr>
              <p:nvPr>
                <p:custDataLst>
                  <p:tags r:id="rId147"/>
                </p:custDataLst>
              </p:nvPr>
            </p:nvSpPr>
            <p:spPr bwMode="auto">
              <a:xfrm>
                <a:off x="3144" y="3009"/>
                <a:ext cx="836" cy="795"/>
              </a:xfrm>
              <a:custGeom>
                <a:avLst/>
                <a:gdLst>
                  <a:gd name="T0" fmla="*/ 979 w 1671"/>
                  <a:gd name="T1" fmla="*/ 649 h 1589"/>
                  <a:gd name="T2" fmla="*/ 944 w 1671"/>
                  <a:gd name="T3" fmla="*/ 729 h 1589"/>
                  <a:gd name="T4" fmla="*/ 929 w 1671"/>
                  <a:gd name="T5" fmla="*/ 797 h 1589"/>
                  <a:gd name="T6" fmla="*/ 834 w 1671"/>
                  <a:gd name="T7" fmla="*/ 923 h 1589"/>
                  <a:gd name="T8" fmla="*/ 729 w 1671"/>
                  <a:gd name="T9" fmla="*/ 1049 h 1589"/>
                  <a:gd name="T10" fmla="*/ 606 w 1671"/>
                  <a:gd name="T11" fmla="*/ 1203 h 1589"/>
                  <a:gd name="T12" fmla="*/ 464 w 1671"/>
                  <a:gd name="T13" fmla="*/ 1384 h 1589"/>
                  <a:gd name="T14" fmla="*/ 310 w 1671"/>
                  <a:gd name="T15" fmla="*/ 1555 h 1589"/>
                  <a:gd name="T16" fmla="*/ 235 w 1671"/>
                  <a:gd name="T17" fmla="*/ 1589 h 1589"/>
                  <a:gd name="T18" fmla="*/ 150 w 1671"/>
                  <a:gd name="T19" fmla="*/ 1574 h 1589"/>
                  <a:gd name="T20" fmla="*/ 38 w 1671"/>
                  <a:gd name="T21" fmla="*/ 1496 h 1589"/>
                  <a:gd name="T22" fmla="*/ 2 w 1671"/>
                  <a:gd name="T23" fmla="*/ 1405 h 1589"/>
                  <a:gd name="T24" fmla="*/ 24 w 1671"/>
                  <a:gd name="T25" fmla="*/ 1317 h 1589"/>
                  <a:gd name="T26" fmla="*/ 243 w 1671"/>
                  <a:gd name="T27" fmla="*/ 1020 h 1589"/>
                  <a:gd name="T28" fmla="*/ 485 w 1671"/>
                  <a:gd name="T29" fmla="*/ 724 h 1589"/>
                  <a:gd name="T30" fmla="*/ 681 w 1671"/>
                  <a:gd name="T31" fmla="*/ 551 h 1589"/>
                  <a:gd name="T32" fmla="*/ 729 w 1671"/>
                  <a:gd name="T33" fmla="*/ 549 h 1589"/>
                  <a:gd name="T34" fmla="*/ 847 w 1671"/>
                  <a:gd name="T35" fmla="*/ 409 h 1589"/>
                  <a:gd name="T36" fmla="*/ 968 w 1671"/>
                  <a:gd name="T37" fmla="*/ 266 h 1589"/>
                  <a:gd name="T38" fmla="*/ 1032 w 1671"/>
                  <a:gd name="T39" fmla="*/ 349 h 1589"/>
                  <a:gd name="T40" fmla="*/ 911 w 1671"/>
                  <a:gd name="T41" fmla="*/ 501 h 1589"/>
                  <a:gd name="T42" fmla="*/ 894 w 1671"/>
                  <a:gd name="T43" fmla="*/ 558 h 1589"/>
                  <a:gd name="T44" fmla="*/ 959 w 1671"/>
                  <a:gd name="T45" fmla="*/ 512 h 1589"/>
                  <a:gd name="T46" fmla="*/ 988 w 1671"/>
                  <a:gd name="T47" fmla="*/ 450 h 1589"/>
                  <a:gd name="T48" fmla="*/ 1013 w 1671"/>
                  <a:gd name="T49" fmla="*/ 384 h 1589"/>
                  <a:gd name="T50" fmla="*/ 1069 w 1671"/>
                  <a:gd name="T51" fmla="*/ 334 h 1589"/>
                  <a:gd name="T52" fmla="*/ 1124 w 1671"/>
                  <a:gd name="T53" fmla="*/ 305 h 1589"/>
                  <a:gd name="T54" fmla="*/ 1203 w 1671"/>
                  <a:gd name="T55" fmla="*/ 206 h 1589"/>
                  <a:gd name="T56" fmla="*/ 1160 w 1671"/>
                  <a:gd name="T57" fmla="*/ 200 h 1589"/>
                  <a:gd name="T58" fmla="*/ 1053 w 1671"/>
                  <a:gd name="T59" fmla="*/ 323 h 1589"/>
                  <a:gd name="T60" fmla="*/ 1107 w 1671"/>
                  <a:gd name="T61" fmla="*/ 121 h 1589"/>
                  <a:gd name="T62" fmla="*/ 1159 w 1671"/>
                  <a:gd name="T63" fmla="*/ 87 h 1589"/>
                  <a:gd name="T64" fmla="*/ 1197 w 1671"/>
                  <a:gd name="T65" fmla="*/ 64 h 1589"/>
                  <a:gd name="T66" fmla="*/ 1248 w 1671"/>
                  <a:gd name="T67" fmla="*/ 42 h 1589"/>
                  <a:gd name="T68" fmla="*/ 1296 w 1671"/>
                  <a:gd name="T69" fmla="*/ 29 h 1589"/>
                  <a:gd name="T70" fmla="*/ 1324 w 1671"/>
                  <a:gd name="T71" fmla="*/ 15 h 1589"/>
                  <a:gd name="T72" fmla="*/ 1351 w 1671"/>
                  <a:gd name="T73" fmla="*/ 30 h 1589"/>
                  <a:gd name="T74" fmla="*/ 1313 w 1671"/>
                  <a:gd name="T75" fmla="*/ 231 h 1589"/>
                  <a:gd name="T76" fmla="*/ 1367 w 1671"/>
                  <a:gd name="T77" fmla="*/ 263 h 1589"/>
                  <a:gd name="T78" fmla="*/ 1449 w 1671"/>
                  <a:gd name="T79" fmla="*/ 288 h 1589"/>
                  <a:gd name="T80" fmla="*/ 1495 w 1671"/>
                  <a:gd name="T81" fmla="*/ 316 h 1589"/>
                  <a:gd name="T82" fmla="*/ 1609 w 1671"/>
                  <a:gd name="T83" fmla="*/ 305 h 1589"/>
                  <a:gd name="T84" fmla="*/ 1667 w 1671"/>
                  <a:gd name="T85" fmla="*/ 339 h 1589"/>
                  <a:gd name="T86" fmla="*/ 1632 w 1671"/>
                  <a:gd name="T87" fmla="*/ 392 h 1589"/>
                  <a:gd name="T88" fmla="*/ 1563 w 1671"/>
                  <a:gd name="T89" fmla="*/ 412 h 1589"/>
                  <a:gd name="T90" fmla="*/ 1561 w 1671"/>
                  <a:gd name="T91" fmla="*/ 564 h 1589"/>
                  <a:gd name="T92" fmla="*/ 1519 w 1671"/>
                  <a:gd name="T93" fmla="*/ 626 h 1589"/>
                  <a:gd name="T94" fmla="*/ 1488 w 1671"/>
                  <a:gd name="T95" fmla="*/ 654 h 1589"/>
                  <a:gd name="T96" fmla="*/ 1458 w 1671"/>
                  <a:gd name="T97" fmla="*/ 667 h 1589"/>
                  <a:gd name="T98" fmla="*/ 1434 w 1671"/>
                  <a:gd name="T99" fmla="*/ 581 h 1589"/>
                  <a:gd name="T100" fmla="*/ 1465 w 1671"/>
                  <a:gd name="T101" fmla="*/ 500 h 1589"/>
                  <a:gd name="T102" fmla="*/ 1431 w 1671"/>
                  <a:gd name="T103" fmla="*/ 486 h 1589"/>
                  <a:gd name="T104" fmla="*/ 1398 w 1671"/>
                  <a:gd name="T105" fmla="*/ 559 h 1589"/>
                  <a:gd name="T106" fmla="*/ 1431 w 1671"/>
                  <a:gd name="T107" fmla="*/ 584 h 1589"/>
                  <a:gd name="T108" fmla="*/ 1382 w 1671"/>
                  <a:gd name="T109" fmla="*/ 668 h 1589"/>
                  <a:gd name="T110" fmla="*/ 1316 w 1671"/>
                  <a:gd name="T111" fmla="*/ 615 h 1589"/>
                  <a:gd name="T112" fmla="*/ 1289 w 1671"/>
                  <a:gd name="T113" fmla="*/ 511 h 1589"/>
                  <a:gd name="T114" fmla="*/ 1310 w 1671"/>
                  <a:gd name="T115" fmla="*/ 443 h 1589"/>
                  <a:gd name="T116" fmla="*/ 1337 w 1671"/>
                  <a:gd name="T117" fmla="*/ 383 h 1589"/>
                  <a:gd name="T118" fmla="*/ 1223 w 1671"/>
                  <a:gd name="T119" fmla="*/ 389 h 1589"/>
                  <a:gd name="T120" fmla="*/ 1160 w 1671"/>
                  <a:gd name="T121" fmla="*/ 422 h 1589"/>
                  <a:gd name="T122" fmla="*/ 1068 w 1671"/>
                  <a:gd name="T123" fmla="*/ 536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1" h="1589">
                    <a:moveTo>
                      <a:pt x="1053" y="556"/>
                    </a:moveTo>
                    <a:lnTo>
                      <a:pt x="1038" y="574"/>
                    </a:lnTo>
                    <a:lnTo>
                      <a:pt x="1023" y="593"/>
                    </a:lnTo>
                    <a:lnTo>
                      <a:pt x="1009" y="611"/>
                    </a:lnTo>
                    <a:lnTo>
                      <a:pt x="994" y="630"/>
                    </a:lnTo>
                    <a:lnTo>
                      <a:pt x="979" y="649"/>
                    </a:lnTo>
                    <a:lnTo>
                      <a:pt x="964" y="668"/>
                    </a:lnTo>
                    <a:lnTo>
                      <a:pt x="949" y="686"/>
                    </a:lnTo>
                    <a:lnTo>
                      <a:pt x="934" y="705"/>
                    </a:lnTo>
                    <a:lnTo>
                      <a:pt x="936" y="711"/>
                    </a:lnTo>
                    <a:lnTo>
                      <a:pt x="940" y="718"/>
                    </a:lnTo>
                    <a:lnTo>
                      <a:pt x="944" y="729"/>
                    </a:lnTo>
                    <a:lnTo>
                      <a:pt x="948" y="740"/>
                    </a:lnTo>
                    <a:lnTo>
                      <a:pt x="947" y="748"/>
                    </a:lnTo>
                    <a:lnTo>
                      <a:pt x="946" y="756"/>
                    </a:lnTo>
                    <a:lnTo>
                      <a:pt x="945" y="766"/>
                    </a:lnTo>
                    <a:lnTo>
                      <a:pt x="944" y="775"/>
                    </a:lnTo>
                    <a:lnTo>
                      <a:pt x="929" y="797"/>
                    </a:lnTo>
                    <a:lnTo>
                      <a:pt x="915" y="817"/>
                    </a:lnTo>
                    <a:lnTo>
                      <a:pt x="899" y="839"/>
                    </a:lnTo>
                    <a:lnTo>
                      <a:pt x="884" y="860"/>
                    </a:lnTo>
                    <a:lnTo>
                      <a:pt x="868" y="882"/>
                    </a:lnTo>
                    <a:lnTo>
                      <a:pt x="852" y="903"/>
                    </a:lnTo>
                    <a:lnTo>
                      <a:pt x="834" y="923"/>
                    </a:lnTo>
                    <a:lnTo>
                      <a:pt x="818" y="944"/>
                    </a:lnTo>
                    <a:lnTo>
                      <a:pt x="801" y="965"/>
                    </a:lnTo>
                    <a:lnTo>
                      <a:pt x="784" y="987"/>
                    </a:lnTo>
                    <a:lnTo>
                      <a:pt x="765" y="1007"/>
                    </a:lnTo>
                    <a:lnTo>
                      <a:pt x="748" y="1028"/>
                    </a:lnTo>
                    <a:lnTo>
                      <a:pt x="729" y="1049"/>
                    </a:lnTo>
                    <a:lnTo>
                      <a:pt x="712" y="1070"/>
                    </a:lnTo>
                    <a:lnTo>
                      <a:pt x="694" y="1092"/>
                    </a:lnTo>
                    <a:lnTo>
                      <a:pt x="675" y="1112"/>
                    </a:lnTo>
                    <a:lnTo>
                      <a:pt x="652" y="1142"/>
                    </a:lnTo>
                    <a:lnTo>
                      <a:pt x="629" y="1172"/>
                    </a:lnTo>
                    <a:lnTo>
                      <a:pt x="606" y="1203"/>
                    </a:lnTo>
                    <a:lnTo>
                      <a:pt x="583" y="1233"/>
                    </a:lnTo>
                    <a:lnTo>
                      <a:pt x="560" y="1264"/>
                    </a:lnTo>
                    <a:lnTo>
                      <a:pt x="537" y="1294"/>
                    </a:lnTo>
                    <a:lnTo>
                      <a:pt x="513" y="1324"/>
                    </a:lnTo>
                    <a:lnTo>
                      <a:pt x="488" y="1354"/>
                    </a:lnTo>
                    <a:lnTo>
                      <a:pt x="464" y="1384"/>
                    </a:lnTo>
                    <a:lnTo>
                      <a:pt x="440" y="1414"/>
                    </a:lnTo>
                    <a:lnTo>
                      <a:pt x="415" y="1443"/>
                    </a:lnTo>
                    <a:lnTo>
                      <a:pt x="389" y="1472"/>
                    </a:lnTo>
                    <a:lnTo>
                      <a:pt x="363" y="1499"/>
                    </a:lnTo>
                    <a:lnTo>
                      <a:pt x="336" y="1527"/>
                    </a:lnTo>
                    <a:lnTo>
                      <a:pt x="310" y="1555"/>
                    </a:lnTo>
                    <a:lnTo>
                      <a:pt x="282" y="1581"/>
                    </a:lnTo>
                    <a:lnTo>
                      <a:pt x="274" y="1583"/>
                    </a:lnTo>
                    <a:lnTo>
                      <a:pt x="265" y="1586"/>
                    </a:lnTo>
                    <a:lnTo>
                      <a:pt x="256" y="1587"/>
                    </a:lnTo>
                    <a:lnTo>
                      <a:pt x="245" y="1588"/>
                    </a:lnTo>
                    <a:lnTo>
                      <a:pt x="235" y="1589"/>
                    </a:lnTo>
                    <a:lnTo>
                      <a:pt x="225" y="1589"/>
                    </a:lnTo>
                    <a:lnTo>
                      <a:pt x="213" y="1589"/>
                    </a:lnTo>
                    <a:lnTo>
                      <a:pt x="203" y="1589"/>
                    </a:lnTo>
                    <a:lnTo>
                      <a:pt x="191" y="1589"/>
                    </a:lnTo>
                    <a:lnTo>
                      <a:pt x="170" y="1582"/>
                    </a:lnTo>
                    <a:lnTo>
                      <a:pt x="150" y="1574"/>
                    </a:lnTo>
                    <a:lnTo>
                      <a:pt x="130" y="1565"/>
                    </a:lnTo>
                    <a:lnTo>
                      <a:pt x="112" y="1555"/>
                    </a:lnTo>
                    <a:lnTo>
                      <a:pt x="92" y="1543"/>
                    </a:lnTo>
                    <a:lnTo>
                      <a:pt x="74" y="1530"/>
                    </a:lnTo>
                    <a:lnTo>
                      <a:pt x="56" y="1514"/>
                    </a:lnTo>
                    <a:lnTo>
                      <a:pt x="38" y="1496"/>
                    </a:lnTo>
                    <a:lnTo>
                      <a:pt x="30" y="1482"/>
                    </a:lnTo>
                    <a:lnTo>
                      <a:pt x="22" y="1468"/>
                    </a:lnTo>
                    <a:lnTo>
                      <a:pt x="16" y="1453"/>
                    </a:lnTo>
                    <a:lnTo>
                      <a:pt x="10" y="1437"/>
                    </a:lnTo>
                    <a:lnTo>
                      <a:pt x="6" y="1421"/>
                    </a:lnTo>
                    <a:lnTo>
                      <a:pt x="2" y="1405"/>
                    </a:lnTo>
                    <a:lnTo>
                      <a:pt x="1" y="1388"/>
                    </a:lnTo>
                    <a:lnTo>
                      <a:pt x="0" y="1370"/>
                    </a:lnTo>
                    <a:lnTo>
                      <a:pt x="3" y="1356"/>
                    </a:lnTo>
                    <a:lnTo>
                      <a:pt x="9" y="1344"/>
                    </a:lnTo>
                    <a:lnTo>
                      <a:pt x="17" y="1331"/>
                    </a:lnTo>
                    <a:lnTo>
                      <a:pt x="24" y="1317"/>
                    </a:lnTo>
                    <a:lnTo>
                      <a:pt x="60" y="1270"/>
                    </a:lnTo>
                    <a:lnTo>
                      <a:pt x="94" y="1222"/>
                    </a:lnTo>
                    <a:lnTo>
                      <a:pt x="131" y="1172"/>
                    </a:lnTo>
                    <a:lnTo>
                      <a:pt x="168" y="1121"/>
                    </a:lnTo>
                    <a:lnTo>
                      <a:pt x="205" y="1071"/>
                    </a:lnTo>
                    <a:lnTo>
                      <a:pt x="243" y="1020"/>
                    </a:lnTo>
                    <a:lnTo>
                      <a:pt x="281" y="969"/>
                    </a:lnTo>
                    <a:lnTo>
                      <a:pt x="320" y="919"/>
                    </a:lnTo>
                    <a:lnTo>
                      <a:pt x="361" y="869"/>
                    </a:lnTo>
                    <a:lnTo>
                      <a:pt x="401" y="820"/>
                    </a:lnTo>
                    <a:lnTo>
                      <a:pt x="442" y="771"/>
                    </a:lnTo>
                    <a:lnTo>
                      <a:pt x="485" y="724"/>
                    </a:lnTo>
                    <a:lnTo>
                      <a:pt x="529" y="678"/>
                    </a:lnTo>
                    <a:lnTo>
                      <a:pt x="574" y="634"/>
                    </a:lnTo>
                    <a:lnTo>
                      <a:pt x="619" y="592"/>
                    </a:lnTo>
                    <a:lnTo>
                      <a:pt x="666" y="551"/>
                    </a:lnTo>
                    <a:lnTo>
                      <a:pt x="674" y="551"/>
                    </a:lnTo>
                    <a:lnTo>
                      <a:pt x="681" y="551"/>
                    </a:lnTo>
                    <a:lnTo>
                      <a:pt x="689" y="551"/>
                    </a:lnTo>
                    <a:lnTo>
                      <a:pt x="696" y="551"/>
                    </a:lnTo>
                    <a:lnTo>
                      <a:pt x="704" y="551"/>
                    </a:lnTo>
                    <a:lnTo>
                      <a:pt x="712" y="550"/>
                    </a:lnTo>
                    <a:lnTo>
                      <a:pt x="720" y="550"/>
                    </a:lnTo>
                    <a:lnTo>
                      <a:pt x="729" y="549"/>
                    </a:lnTo>
                    <a:lnTo>
                      <a:pt x="749" y="526"/>
                    </a:lnTo>
                    <a:lnTo>
                      <a:pt x="769" y="503"/>
                    </a:lnTo>
                    <a:lnTo>
                      <a:pt x="788" y="480"/>
                    </a:lnTo>
                    <a:lnTo>
                      <a:pt x="808" y="457"/>
                    </a:lnTo>
                    <a:lnTo>
                      <a:pt x="827" y="433"/>
                    </a:lnTo>
                    <a:lnTo>
                      <a:pt x="847" y="409"/>
                    </a:lnTo>
                    <a:lnTo>
                      <a:pt x="866" y="384"/>
                    </a:lnTo>
                    <a:lnTo>
                      <a:pt x="887" y="361"/>
                    </a:lnTo>
                    <a:lnTo>
                      <a:pt x="907" y="337"/>
                    </a:lnTo>
                    <a:lnTo>
                      <a:pt x="928" y="313"/>
                    </a:lnTo>
                    <a:lnTo>
                      <a:pt x="947" y="289"/>
                    </a:lnTo>
                    <a:lnTo>
                      <a:pt x="968" y="266"/>
                    </a:lnTo>
                    <a:lnTo>
                      <a:pt x="989" y="242"/>
                    </a:lnTo>
                    <a:lnTo>
                      <a:pt x="1011" y="219"/>
                    </a:lnTo>
                    <a:lnTo>
                      <a:pt x="1031" y="196"/>
                    </a:lnTo>
                    <a:lnTo>
                      <a:pt x="1053" y="174"/>
                    </a:lnTo>
                    <a:lnTo>
                      <a:pt x="1053" y="323"/>
                    </a:lnTo>
                    <a:lnTo>
                      <a:pt x="1032" y="349"/>
                    </a:lnTo>
                    <a:lnTo>
                      <a:pt x="1012" y="374"/>
                    </a:lnTo>
                    <a:lnTo>
                      <a:pt x="991" y="398"/>
                    </a:lnTo>
                    <a:lnTo>
                      <a:pt x="971" y="424"/>
                    </a:lnTo>
                    <a:lnTo>
                      <a:pt x="951" y="449"/>
                    </a:lnTo>
                    <a:lnTo>
                      <a:pt x="931" y="474"/>
                    </a:lnTo>
                    <a:lnTo>
                      <a:pt x="911" y="501"/>
                    </a:lnTo>
                    <a:lnTo>
                      <a:pt x="892" y="526"/>
                    </a:lnTo>
                    <a:lnTo>
                      <a:pt x="887" y="534"/>
                    </a:lnTo>
                    <a:lnTo>
                      <a:pt x="879" y="542"/>
                    </a:lnTo>
                    <a:lnTo>
                      <a:pt x="883" y="549"/>
                    </a:lnTo>
                    <a:lnTo>
                      <a:pt x="888" y="554"/>
                    </a:lnTo>
                    <a:lnTo>
                      <a:pt x="894" y="558"/>
                    </a:lnTo>
                    <a:lnTo>
                      <a:pt x="900" y="563"/>
                    </a:lnTo>
                    <a:lnTo>
                      <a:pt x="913" y="561"/>
                    </a:lnTo>
                    <a:lnTo>
                      <a:pt x="924" y="547"/>
                    </a:lnTo>
                    <a:lnTo>
                      <a:pt x="936" y="534"/>
                    </a:lnTo>
                    <a:lnTo>
                      <a:pt x="947" y="523"/>
                    </a:lnTo>
                    <a:lnTo>
                      <a:pt x="959" y="512"/>
                    </a:lnTo>
                    <a:lnTo>
                      <a:pt x="970" y="501"/>
                    </a:lnTo>
                    <a:lnTo>
                      <a:pt x="981" y="489"/>
                    </a:lnTo>
                    <a:lnTo>
                      <a:pt x="989" y="477"/>
                    </a:lnTo>
                    <a:lnTo>
                      <a:pt x="997" y="463"/>
                    </a:lnTo>
                    <a:lnTo>
                      <a:pt x="991" y="457"/>
                    </a:lnTo>
                    <a:lnTo>
                      <a:pt x="988" y="450"/>
                    </a:lnTo>
                    <a:lnTo>
                      <a:pt x="985" y="443"/>
                    </a:lnTo>
                    <a:lnTo>
                      <a:pt x="984" y="436"/>
                    </a:lnTo>
                    <a:lnTo>
                      <a:pt x="990" y="422"/>
                    </a:lnTo>
                    <a:lnTo>
                      <a:pt x="997" y="409"/>
                    </a:lnTo>
                    <a:lnTo>
                      <a:pt x="1004" y="396"/>
                    </a:lnTo>
                    <a:lnTo>
                      <a:pt x="1013" y="384"/>
                    </a:lnTo>
                    <a:lnTo>
                      <a:pt x="1022" y="373"/>
                    </a:lnTo>
                    <a:lnTo>
                      <a:pt x="1031" y="363"/>
                    </a:lnTo>
                    <a:lnTo>
                      <a:pt x="1042" y="353"/>
                    </a:lnTo>
                    <a:lnTo>
                      <a:pt x="1053" y="344"/>
                    </a:lnTo>
                    <a:lnTo>
                      <a:pt x="1061" y="338"/>
                    </a:lnTo>
                    <a:lnTo>
                      <a:pt x="1069" y="334"/>
                    </a:lnTo>
                    <a:lnTo>
                      <a:pt x="1079" y="328"/>
                    </a:lnTo>
                    <a:lnTo>
                      <a:pt x="1087" y="323"/>
                    </a:lnTo>
                    <a:lnTo>
                      <a:pt x="1096" y="319"/>
                    </a:lnTo>
                    <a:lnTo>
                      <a:pt x="1105" y="314"/>
                    </a:lnTo>
                    <a:lnTo>
                      <a:pt x="1114" y="310"/>
                    </a:lnTo>
                    <a:lnTo>
                      <a:pt x="1124" y="305"/>
                    </a:lnTo>
                    <a:lnTo>
                      <a:pt x="1140" y="288"/>
                    </a:lnTo>
                    <a:lnTo>
                      <a:pt x="1153" y="272"/>
                    </a:lnTo>
                    <a:lnTo>
                      <a:pt x="1166" y="254"/>
                    </a:lnTo>
                    <a:lnTo>
                      <a:pt x="1179" y="238"/>
                    </a:lnTo>
                    <a:lnTo>
                      <a:pt x="1190" y="222"/>
                    </a:lnTo>
                    <a:lnTo>
                      <a:pt x="1203" y="206"/>
                    </a:lnTo>
                    <a:lnTo>
                      <a:pt x="1216" y="191"/>
                    </a:lnTo>
                    <a:lnTo>
                      <a:pt x="1228" y="176"/>
                    </a:lnTo>
                    <a:lnTo>
                      <a:pt x="1216" y="158"/>
                    </a:lnTo>
                    <a:lnTo>
                      <a:pt x="1197" y="159"/>
                    </a:lnTo>
                    <a:lnTo>
                      <a:pt x="1179" y="179"/>
                    </a:lnTo>
                    <a:lnTo>
                      <a:pt x="1160" y="200"/>
                    </a:lnTo>
                    <a:lnTo>
                      <a:pt x="1142" y="221"/>
                    </a:lnTo>
                    <a:lnTo>
                      <a:pt x="1125" y="240"/>
                    </a:lnTo>
                    <a:lnTo>
                      <a:pt x="1106" y="261"/>
                    </a:lnTo>
                    <a:lnTo>
                      <a:pt x="1089" y="282"/>
                    </a:lnTo>
                    <a:lnTo>
                      <a:pt x="1070" y="303"/>
                    </a:lnTo>
                    <a:lnTo>
                      <a:pt x="1053" y="323"/>
                    </a:lnTo>
                    <a:lnTo>
                      <a:pt x="1053" y="174"/>
                    </a:lnTo>
                    <a:lnTo>
                      <a:pt x="1064" y="163"/>
                    </a:lnTo>
                    <a:lnTo>
                      <a:pt x="1075" y="152"/>
                    </a:lnTo>
                    <a:lnTo>
                      <a:pt x="1085" y="141"/>
                    </a:lnTo>
                    <a:lnTo>
                      <a:pt x="1097" y="131"/>
                    </a:lnTo>
                    <a:lnTo>
                      <a:pt x="1107" y="121"/>
                    </a:lnTo>
                    <a:lnTo>
                      <a:pt x="1119" y="110"/>
                    </a:lnTo>
                    <a:lnTo>
                      <a:pt x="1130" y="101"/>
                    </a:lnTo>
                    <a:lnTo>
                      <a:pt x="1142" y="91"/>
                    </a:lnTo>
                    <a:lnTo>
                      <a:pt x="1147" y="90"/>
                    </a:lnTo>
                    <a:lnTo>
                      <a:pt x="1153" y="88"/>
                    </a:lnTo>
                    <a:lnTo>
                      <a:pt x="1159" y="87"/>
                    </a:lnTo>
                    <a:lnTo>
                      <a:pt x="1162" y="80"/>
                    </a:lnTo>
                    <a:lnTo>
                      <a:pt x="1170" y="78"/>
                    </a:lnTo>
                    <a:lnTo>
                      <a:pt x="1177" y="75"/>
                    </a:lnTo>
                    <a:lnTo>
                      <a:pt x="1183" y="71"/>
                    </a:lnTo>
                    <a:lnTo>
                      <a:pt x="1190" y="68"/>
                    </a:lnTo>
                    <a:lnTo>
                      <a:pt x="1197" y="64"/>
                    </a:lnTo>
                    <a:lnTo>
                      <a:pt x="1205" y="61"/>
                    </a:lnTo>
                    <a:lnTo>
                      <a:pt x="1215" y="60"/>
                    </a:lnTo>
                    <a:lnTo>
                      <a:pt x="1224" y="58"/>
                    </a:lnTo>
                    <a:lnTo>
                      <a:pt x="1227" y="53"/>
                    </a:lnTo>
                    <a:lnTo>
                      <a:pt x="1241" y="43"/>
                    </a:lnTo>
                    <a:lnTo>
                      <a:pt x="1248" y="42"/>
                    </a:lnTo>
                    <a:lnTo>
                      <a:pt x="1256" y="40"/>
                    </a:lnTo>
                    <a:lnTo>
                      <a:pt x="1264" y="38"/>
                    </a:lnTo>
                    <a:lnTo>
                      <a:pt x="1272" y="35"/>
                    </a:lnTo>
                    <a:lnTo>
                      <a:pt x="1280" y="32"/>
                    </a:lnTo>
                    <a:lnTo>
                      <a:pt x="1288" y="30"/>
                    </a:lnTo>
                    <a:lnTo>
                      <a:pt x="1296" y="29"/>
                    </a:lnTo>
                    <a:lnTo>
                      <a:pt x="1304" y="27"/>
                    </a:lnTo>
                    <a:lnTo>
                      <a:pt x="1308" y="24"/>
                    </a:lnTo>
                    <a:lnTo>
                      <a:pt x="1311" y="22"/>
                    </a:lnTo>
                    <a:lnTo>
                      <a:pt x="1315" y="19"/>
                    </a:lnTo>
                    <a:lnTo>
                      <a:pt x="1319" y="17"/>
                    </a:lnTo>
                    <a:lnTo>
                      <a:pt x="1324" y="15"/>
                    </a:lnTo>
                    <a:lnTo>
                      <a:pt x="1329" y="12"/>
                    </a:lnTo>
                    <a:lnTo>
                      <a:pt x="1334" y="10"/>
                    </a:lnTo>
                    <a:lnTo>
                      <a:pt x="1340" y="8"/>
                    </a:lnTo>
                    <a:lnTo>
                      <a:pt x="1342" y="0"/>
                    </a:lnTo>
                    <a:lnTo>
                      <a:pt x="1352" y="0"/>
                    </a:lnTo>
                    <a:lnTo>
                      <a:pt x="1351" y="30"/>
                    </a:lnTo>
                    <a:lnTo>
                      <a:pt x="1349" y="62"/>
                    </a:lnTo>
                    <a:lnTo>
                      <a:pt x="1347" y="96"/>
                    </a:lnTo>
                    <a:lnTo>
                      <a:pt x="1342" y="131"/>
                    </a:lnTo>
                    <a:lnTo>
                      <a:pt x="1336" y="167"/>
                    </a:lnTo>
                    <a:lnTo>
                      <a:pt x="1326" y="200"/>
                    </a:lnTo>
                    <a:lnTo>
                      <a:pt x="1313" y="231"/>
                    </a:lnTo>
                    <a:lnTo>
                      <a:pt x="1294" y="259"/>
                    </a:lnTo>
                    <a:lnTo>
                      <a:pt x="1299" y="267"/>
                    </a:lnTo>
                    <a:lnTo>
                      <a:pt x="1315" y="265"/>
                    </a:lnTo>
                    <a:lnTo>
                      <a:pt x="1332" y="262"/>
                    </a:lnTo>
                    <a:lnTo>
                      <a:pt x="1349" y="262"/>
                    </a:lnTo>
                    <a:lnTo>
                      <a:pt x="1367" y="263"/>
                    </a:lnTo>
                    <a:lnTo>
                      <a:pt x="1383" y="266"/>
                    </a:lnTo>
                    <a:lnTo>
                      <a:pt x="1400" y="269"/>
                    </a:lnTo>
                    <a:lnTo>
                      <a:pt x="1416" y="274"/>
                    </a:lnTo>
                    <a:lnTo>
                      <a:pt x="1431" y="280"/>
                    </a:lnTo>
                    <a:lnTo>
                      <a:pt x="1440" y="283"/>
                    </a:lnTo>
                    <a:lnTo>
                      <a:pt x="1449" y="288"/>
                    </a:lnTo>
                    <a:lnTo>
                      <a:pt x="1458" y="291"/>
                    </a:lnTo>
                    <a:lnTo>
                      <a:pt x="1466" y="296"/>
                    </a:lnTo>
                    <a:lnTo>
                      <a:pt x="1474" y="300"/>
                    </a:lnTo>
                    <a:lnTo>
                      <a:pt x="1481" y="306"/>
                    </a:lnTo>
                    <a:lnTo>
                      <a:pt x="1488" y="311"/>
                    </a:lnTo>
                    <a:lnTo>
                      <a:pt x="1495" y="316"/>
                    </a:lnTo>
                    <a:lnTo>
                      <a:pt x="1513" y="310"/>
                    </a:lnTo>
                    <a:lnTo>
                      <a:pt x="1533" y="305"/>
                    </a:lnTo>
                    <a:lnTo>
                      <a:pt x="1552" y="303"/>
                    </a:lnTo>
                    <a:lnTo>
                      <a:pt x="1571" y="301"/>
                    </a:lnTo>
                    <a:lnTo>
                      <a:pt x="1590" y="303"/>
                    </a:lnTo>
                    <a:lnTo>
                      <a:pt x="1609" y="305"/>
                    </a:lnTo>
                    <a:lnTo>
                      <a:pt x="1627" y="310"/>
                    </a:lnTo>
                    <a:lnTo>
                      <a:pt x="1646" y="316"/>
                    </a:lnTo>
                    <a:lnTo>
                      <a:pt x="1655" y="323"/>
                    </a:lnTo>
                    <a:lnTo>
                      <a:pt x="1659" y="328"/>
                    </a:lnTo>
                    <a:lnTo>
                      <a:pt x="1664" y="333"/>
                    </a:lnTo>
                    <a:lnTo>
                      <a:pt x="1667" y="339"/>
                    </a:lnTo>
                    <a:lnTo>
                      <a:pt x="1671" y="348"/>
                    </a:lnTo>
                    <a:lnTo>
                      <a:pt x="1671" y="356"/>
                    </a:lnTo>
                    <a:lnTo>
                      <a:pt x="1662" y="373"/>
                    </a:lnTo>
                    <a:lnTo>
                      <a:pt x="1651" y="383"/>
                    </a:lnTo>
                    <a:lnTo>
                      <a:pt x="1642" y="388"/>
                    </a:lnTo>
                    <a:lnTo>
                      <a:pt x="1632" y="392"/>
                    </a:lnTo>
                    <a:lnTo>
                      <a:pt x="1620" y="395"/>
                    </a:lnTo>
                    <a:lnTo>
                      <a:pt x="1609" y="398"/>
                    </a:lnTo>
                    <a:lnTo>
                      <a:pt x="1597" y="401"/>
                    </a:lnTo>
                    <a:lnTo>
                      <a:pt x="1586" y="404"/>
                    </a:lnTo>
                    <a:lnTo>
                      <a:pt x="1574" y="407"/>
                    </a:lnTo>
                    <a:lnTo>
                      <a:pt x="1563" y="412"/>
                    </a:lnTo>
                    <a:lnTo>
                      <a:pt x="1571" y="436"/>
                    </a:lnTo>
                    <a:lnTo>
                      <a:pt x="1574" y="462"/>
                    </a:lnTo>
                    <a:lnTo>
                      <a:pt x="1575" y="488"/>
                    </a:lnTo>
                    <a:lnTo>
                      <a:pt x="1574" y="513"/>
                    </a:lnTo>
                    <a:lnTo>
                      <a:pt x="1568" y="540"/>
                    </a:lnTo>
                    <a:lnTo>
                      <a:pt x="1561" y="564"/>
                    </a:lnTo>
                    <a:lnTo>
                      <a:pt x="1551" y="588"/>
                    </a:lnTo>
                    <a:lnTo>
                      <a:pt x="1540" y="609"/>
                    </a:lnTo>
                    <a:lnTo>
                      <a:pt x="1534" y="612"/>
                    </a:lnTo>
                    <a:lnTo>
                      <a:pt x="1529" y="616"/>
                    </a:lnTo>
                    <a:lnTo>
                      <a:pt x="1523" y="620"/>
                    </a:lnTo>
                    <a:lnTo>
                      <a:pt x="1519" y="626"/>
                    </a:lnTo>
                    <a:lnTo>
                      <a:pt x="1513" y="631"/>
                    </a:lnTo>
                    <a:lnTo>
                      <a:pt x="1507" y="638"/>
                    </a:lnTo>
                    <a:lnTo>
                      <a:pt x="1502" y="644"/>
                    </a:lnTo>
                    <a:lnTo>
                      <a:pt x="1495" y="650"/>
                    </a:lnTo>
                    <a:lnTo>
                      <a:pt x="1491" y="652"/>
                    </a:lnTo>
                    <a:lnTo>
                      <a:pt x="1488" y="654"/>
                    </a:lnTo>
                    <a:lnTo>
                      <a:pt x="1484" y="655"/>
                    </a:lnTo>
                    <a:lnTo>
                      <a:pt x="1480" y="657"/>
                    </a:lnTo>
                    <a:lnTo>
                      <a:pt x="1474" y="660"/>
                    </a:lnTo>
                    <a:lnTo>
                      <a:pt x="1469" y="661"/>
                    </a:lnTo>
                    <a:lnTo>
                      <a:pt x="1463" y="664"/>
                    </a:lnTo>
                    <a:lnTo>
                      <a:pt x="1458" y="667"/>
                    </a:lnTo>
                    <a:lnTo>
                      <a:pt x="1451" y="669"/>
                    </a:lnTo>
                    <a:lnTo>
                      <a:pt x="1445" y="671"/>
                    </a:lnTo>
                    <a:lnTo>
                      <a:pt x="1438" y="672"/>
                    </a:lnTo>
                    <a:lnTo>
                      <a:pt x="1431" y="673"/>
                    </a:lnTo>
                    <a:lnTo>
                      <a:pt x="1431" y="584"/>
                    </a:lnTo>
                    <a:lnTo>
                      <a:pt x="1434" y="581"/>
                    </a:lnTo>
                    <a:lnTo>
                      <a:pt x="1436" y="580"/>
                    </a:lnTo>
                    <a:lnTo>
                      <a:pt x="1438" y="578"/>
                    </a:lnTo>
                    <a:lnTo>
                      <a:pt x="1442" y="577"/>
                    </a:lnTo>
                    <a:lnTo>
                      <a:pt x="1453" y="553"/>
                    </a:lnTo>
                    <a:lnTo>
                      <a:pt x="1461" y="526"/>
                    </a:lnTo>
                    <a:lnTo>
                      <a:pt x="1465" y="500"/>
                    </a:lnTo>
                    <a:lnTo>
                      <a:pt x="1461" y="473"/>
                    </a:lnTo>
                    <a:lnTo>
                      <a:pt x="1458" y="466"/>
                    </a:lnTo>
                    <a:lnTo>
                      <a:pt x="1450" y="471"/>
                    </a:lnTo>
                    <a:lnTo>
                      <a:pt x="1443" y="475"/>
                    </a:lnTo>
                    <a:lnTo>
                      <a:pt x="1437" y="481"/>
                    </a:lnTo>
                    <a:lnTo>
                      <a:pt x="1431" y="486"/>
                    </a:lnTo>
                    <a:lnTo>
                      <a:pt x="1427" y="493"/>
                    </a:lnTo>
                    <a:lnTo>
                      <a:pt x="1421" y="500"/>
                    </a:lnTo>
                    <a:lnTo>
                      <a:pt x="1416" y="506"/>
                    </a:lnTo>
                    <a:lnTo>
                      <a:pt x="1410" y="513"/>
                    </a:lnTo>
                    <a:lnTo>
                      <a:pt x="1402" y="535"/>
                    </a:lnTo>
                    <a:lnTo>
                      <a:pt x="1398" y="559"/>
                    </a:lnTo>
                    <a:lnTo>
                      <a:pt x="1398" y="581"/>
                    </a:lnTo>
                    <a:lnTo>
                      <a:pt x="1406" y="602"/>
                    </a:lnTo>
                    <a:lnTo>
                      <a:pt x="1414" y="600"/>
                    </a:lnTo>
                    <a:lnTo>
                      <a:pt x="1421" y="595"/>
                    </a:lnTo>
                    <a:lnTo>
                      <a:pt x="1427" y="589"/>
                    </a:lnTo>
                    <a:lnTo>
                      <a:pt x="1431" y="584"/>
                    </a:lnTo>
                    <a:lnTo>
                      <a:pt x="1431" y="673"/>
                    </a:lnTo>
                    <a:lnTo>
                      <a:pt x="1421" y="675"/>
                    </a:lnTo>
                    <a:lnTo>
                      <a:pt x="1410" y="673"/>
                    </a:lnTo>
                    <a:lnTo>
                      <a:pt x="1400" y="672"/>
                    </a:lnTo>
                    <a:lnTo>
                      <a:pt x="1391" y="671"/>
                    </a:lnTo>
                    <a:lnTo>
                      <a:pt x="1382" y="668"/>
                    </a:lnTo>
                    <a:lnTo>
                      <a:pt x="1372" y="665"/>
                    </a:lnTo>
                    <a:lnTo>
                      <a:pt x="1363" y="662"/>
                    </a:lnTo>
                    <a:lnTo>
                      <a:pt x="1355" y="659"/>
                    </a:lnTo>
                    <a:lnTo>
                      <a:pt x="1341" y="646"/>
                    </a:lnTo>
                    <a:lnTo>
                      <a:pt x="1327" y="631"/>
                    </a:lnTo>
                    <a:lnTo>
                      <a:pt x="1316" y="615"/>
                    </a:lnTo>
                    <a:lnTo>
                      <a:pt x="1306" y="599"/>
                    </a:lnTo>
                    <a:lnTo>
                      <a:pt x="1298" y="580"/>
                    </a:lnTo>
                    <a:lnTo>
                      <a:pt x="1292" y="561"/>
                    </a:lnTo>
                    <a:lnTo>
                      <a:pt x="1289" y="541"/>
                    </a:lnTo>
                    <a:lnTo>
                      <a:pt x="1289" y="519"/>
                    </a:lnTo>
                    <a:lnTo>
                      <a:pt x="1289" y="511"/>
                    </a:lnTo>
                    <a:lnTo>
                      <a:pt x="1292" y="502"/>
                    </a:lnTo>
                    <a:lnTo>
                      <a:pt x="1295" y="493"/>
                    </a:lnTo>
                    <a:lnTo>
                      <a:pt x="1294" y="482"/>
                    </a:lnTo>
                    <a:lnTo>
                      <a:pt x="1299" y="468"/>
                    </a:lnTo>
                    <a:lnTo>
                      <a:pt x="1304" y="456"/>
                    </a:lnTo>
                    <a:lnTo>
                      <a:pt x="1310" y="443"/>
                    </a:lnTo>
                    <a:lnTo>
                      <a:pt x="1318" y="432"/>
                    </a:lnTo>
                    <a:lnTo>
                      <a:pt x="1325" y="420"/>
                    </a:lnTo>
                    <a:lnTo>
                      <a:pt x="1334" y="409"/>
                    </a:lnTo>
                    <a:lnTo>
                      <a:pt x="1344" y="397"/>
                    </a:lnTo>
                    <a:lnTo>
                      <a:pt x="1355" y="386"/>
                    </a:lnTo>
                    <a:lnTo>
                      <a:pt x="1337" y="383"/>
                    </a:lnTo>
                    <a:lnTo>
                      <a:pt x="1318" y="383"/>
                    </a:lnTo>
                    <a:lnTo>
                      <a:pt x="1299" y="383"/>
                    </a:lnTo>
                    <a:lnTo>
                      <a:pt x="1280" y="383"/>
                    </a:lnTo>
                    <a:lnTo>
                      <a:pt x="1261" y="384"/>
                    </a:lnTo>
                    <a:lnTo>
                      <a:pt x="1241" y="387"/>
                    </a:lnTo>
                    <a:lnTo>
                      <a:pt x="1223" y="389"/>
                    </a:lnTo>
                    <a:lnTo>
                      <a:pt x="1203" y="391"/>
                    </a:lnTo>
                    <a:lnTo>
                      <a:pt x="1196" y="392"/>
                    </a:lnTo>
                    <a:lnTo>
                      <a:pt x="1188" y="395"/>
                    </a:lnTo>
                    <a:lnTo>
                      <a:pt x="1181" y="397"/>
                    </a:lnTo>
                    <a:lnTo>
                      <a:pt x="1175" y="403"/>
                    </a:lnTo>
                    <a:lnTo>
                      <a:pt x="1160" y="422"/>
                    </a:lnTo>
                    <a:lnTo>
                      <a:pt x="1145" y="441"/>
                    </a:lnTo>
                    <a:lnTo>
                      <a:pt x="1130" y="460"/>
                    </a:lnTo>
                    <a:lnTo>
                      <a:pt x="1115" y="479"/>
                    </a:lnTo>
                    <a:lnTo>
                      <a:pt x="1099" y="498"/>
                    </a:lnTo>
                    <a:lnTo>
                      <a:pt x="1084" y="518"/>
                    </a:lnTo>
                    <a:lnTo>
                      <a:pt x="1068" y="536"/>
                    </a:lnTo>
                    <a:lnTo>
                      <a:pt x="1053" y="5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1" name="Freeform 17"/>
              <p:cNvSpPr>
                <a:spLocks/>
              </p:cNvSpPr>
              <p:nvPr>
                <p:custDataLst>
                  <p:tags r:id="rId148"/>
                </p:custDataLst>
              </p:nvPr>
            </p:nvSpPr>
            <p:spPr bwMode="auto">
              <a:xfrm>
                <a:off x="3157" y="3294"/>
                <a:ext cx="449" cy="502"/>
              </a:xfrm>
              <a:custGeom>
                <a:avLst/>
                <a:gdLst>
                  <a:gd name="T0" fmla="*/ 174 w 898"/>
                  <a:gd name="T1" fmla="*/ 1001 h 1003"/>
                  <a:gd name="T2" fmla="*/ 158 w 898"/>
                  <a:gd name="T3" fmla="*/ 995 h 1003"/>
                  <a:gd name="T4" fmla="*/ 141 w 898"/>
                  <a:gd name="T5" fmla="*/ 988 h 1003"/>
                  <a:gd name="T6" fmla="*/ 122 w 898"/>
                  <a:gd name="T7" fmla="*/ 982 h 1003"/>
                  <a:gd name="T8" fmla="*/ 102 w 898"/>
                  <a:gd name="T9" fmla="*/ 971 h 1003"/>
                  <a:gd name="T10" fmla="*/ 81 w 898"/>
                  <a:gd name="T11" fmla="*/ 957 h 1003"/>
                  <a:gd name="T12" fmla="*/ 60 w 898"/>
                  <a:gd name="T13" fmla="*/ 942 h 1003"/>
                  <a:gd name="T14" fmla="*/ 39 w 898"/>
                  <a:gd name="T15" fmla="*/ 922 h 1003"/>
                  <a:gd name="T16" fmla="*/ 15 w 898"/>
                  <a:gd name="T17" fmla="*/ 885 h 1003"/>
                  <a:gd name="T18" fmla="*/ 0 w 898"/>
                  <a:gd name="T19" fmla="*/ 824 h 1003"/>
                  <a:gd name="T20" fmla="*/ 17 w 898"/>
                  <a:gd name="T21" fmla="*/ 767 h 1003"/>
                  <a:gd name="T22" fmla="*/ 51 w 898"/>
                  <a:gd name="T23" fmla="*/ 715 h 1003"/>
                  <a:gd name="T24" fmla="*/ 87 w 898"/>
                  <a:gd name="T25" fmla="*/ 666 h 1003"/>
                  <a:gd name="T26" fmla="*/ 124 w 898"/>
                  <a:gd name="T27" fmla="*/ 616 h 1003"/>
                  <a:gd name="T28" fmla="*/ 144 w 898"/>
                  <a:gd name="T29" fmla="*/ 580 h 1003"/>
                  <a:gd name="T30" fmla="*/ 204 w 898"/>
                  <a:gd name="T31" fmla="*/ 505 h 1003"/>
                  <a:gd name="T32" fmla="*/ 263 w 898"/>
                  <a:gd name="T33" fmla="*/ 431 h 1003"/>
                  <a:gd name="T34" fmla="*/ 322 w 898"/>
                  <a:gd name="T35" fmla="*/ 355 h 1003"/>
                  <a:gd name="T36" fmla="*/ 382 w 898"/>
                  <a:gd name="T37" fmla="*/ 279 h 1003"/>
                  <a:gd name="T38" fmla="*/ 444 w 898"/>
                  <a:gd name="T39" fmla="*/ 205 h 1003"/>
                  <a:gd name="T40" fmla="*/ 508 w 898"/>
                  <a:gd name="T41" fmla="*/ 133 h 1003"/>
                  <a:gd name="T42" fmla="*/ 578 w 898"/>
                  <a:gd name="T43" fmla="*/ 64 h 1003"/>
                  <a:gd name="T44" fmla="*/ 650 w 898"/>
                  <a:gd name="T45" fmla="*/ 0 h 1003"/>
                  <a:gd name="T46" fmla="*/ 684 w 898"/>
                  <a:gd name="T47" fmla="*/ 6 h 1003"/>
                  <a:gd name="T48" fmla="*/ 715 w 898"/>
                  <a:gd name="T49" fmla="*/ 15 h 1003"/>
                  <a:gd name="T50" fmla="*/ 744 w 898"/>
                  <a:gd name="T51" fmla="*/ 25 h 1003"/>
                  <a:gd name="T52" fmla="*/ 770 w 898"/>
                  <a:gd name="T53" fmla="*/ 40 h 1003"/>
                  <a:gd name="T54" fmla="*/ 795 w 898"/>
                  <a:gd name="T55" fmla="*/ 56 h 1003"/>
                  <a:gd name="T56" fmla="*/ 820 w 898"/>
                  <a:gd name="T57" fmla="*/ 75 h 1003"/>
                  <a:gd name="T58" fmla="*/ 843 w 898"/>
                  <a:gd name="T59" fmla="*/ 95 h 1003"/>
                  <a:gd name="T60" fmla="*/ 866 w 898"/>
                  <a:gd name="T61" fmla="*/ 118 h 1003"/>
                  <a:gd name="T62" fmla="*/ 874 w 898"/>
                  <a:gd name="T63" fmla="*/ 131 h 1003"/>
                  <a:gd name="T64" fmla="*/ 888 w 898"/>
                  <a:gd name="T65" fmla="*/ 144 h 1003"/>
                  <a:gd name="T66" fmla="*/ 893 w 898"/>
                  <a:gd name="T67" fmla="*/ 166 h 1003"/>
                  <a:gd name="T68" fmla="*/ 898 w 898"/>
                  <a:gd name="T69" fmla="*/ 190 h 1003"/>
                  <a:gd name="T70" fmla="*/ 823 w 898"/>
                  <a:gd name="T71" fmla="*/ 292 h 1003"/>
                  <a:gd name="T72" fmla="*/ 747 w 898"/>
                  <a:gd name="T73" fmla="*/ 394 h 1003"/>
                  <a:gd name="T74" fmla="*/ 670 w 898"/>
                  <a:gd name="T75" fmla="*/ 493 h 1003"/>
                  <a:gd name="T76" fmla="*/ 591 w 898"/>
                  <a:gd name="T77" fmla="*/ 592 h 1003"/>
                  <a:gd name="T78" fmla="*/ 512 w 898"/>
                  <a:gd name="T79" fmla="*/ 689 h 1003"/>
                  <a:gd name="T80" fmla="*/ 431 w 898"/>
                  <a:gd name="T81" fmla="*/ 786 h 1003"/>
                  <a:gd name="T82" fmla="*/ 348 w 898"/>
                  <a:gd name="T83" fmla="*/ 883 h 1003"/>
                  <a:gd name="T84" fmla="*/ 264 w 898"/>
                  <a:gd name="T85" fmla="*/ 981 h 1003"/>
                  <a:gd name="T86" fmla="*/ 254 w 898"/>
                  <a:gd name="T87" fmla="*/ 985 h 1003"/>
                  <a:gd name="T88" fmla="*/ 243 w 898"/>
                  <a:gd name="T89" fmla="*/ 990 h 1003"/>
                  <a:gd name="T90" fmla="*/ 233 w 898"/>
                  <a:gd name="T91" fmla="*/ 997 h 1003"/>
                  <a:gd name="T92" fmla="*/ 219 w 898"/>
                  <a:gd name="T93" fmla="*/ 1003 h 1003"/>
                  <a:gd name="T94" fmla="*/ 211 w 898"/>
                  <a:gd name="T95" fmla="*/ 1000 h 1003"/>
                  <a:gd name="T96" fmla="*/ 203 w 898"/>
                  <a:gd name="T97" fmla="*/ 1001 h 1003"/>
                  <a:gd name="T98" fmla="*/ 193 w 898"/>
                  <a:gd name="T99" fmla="*/ 1002 h 1003"/>
                  <a:gd name="T100" fmla="*/ 182 w 898"/>
                  <a:gd name="T10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8" h="1003">
                    <a:moveTo>
                      <a:pt x="182" y="1003"/>
                    </a:moveTo>
                    <a:lnTo>
                      <a:pt x="174" y="1001"/>
                    </a:lnTo>
                    <a:lnTo>
                      <a:pt x="166" y="997"/>
                    </a:lnTo>
                    <a:lnTo>
                      <a:pt x="158" y="995"/>
                    </a:lnTo>
                    <a:lnTo>
                      <a:pt x="149" y="991"/>
                    </a:lnTo>
                    <a:lnTo>
                      <a:pt x="141" y="988"/>
                    </a:lnTo>
                    <a:lnTo>
                      <a:pt x="132" y="985"/>
                    </a:lnTo>
                    <a:lnTo>
                      <a:pt x="122" y="982"/>
                    </a:lnTo>
                    <a:lnTo>
                      <a:pt x="112" y="979"/>
                    </a:lnTo>
                    <a:lnTo>
                      <a:pt x="102" y="971"/>
                    </a:lnTo>
                    <a:lnTo>
                      <a:pt x="91" y="964"/>
                    </a:lnTo>
                    <a:lnTo>
                      <a:pt x="81" y="957"/>
                    </a:lnTo>
                    <a:lnTo>
                      <a:pt x="70" y="949"/>
                    </a:lnTo>
                    <a:lnTo>
                      <a:pt x="60" y="942"/>
                    </a:lnTo>
                    <a:lnTo>
                      <a:pt x="50" y="933"/>
                    </a:lnTo>
                    <a:lnTo>
                      <a:pt x="39" y="922"/>
                    </a:lnTo>
                    <a:lnTo>
                      <a:pt x="29" y="910"/>
                    </a:lnTo>
                    <a:lnTo>
                      <a:pt x="15" y="885"/>
                    </a:lnTo>
                    <a:lnTo>
                      <a:pt x="5" y="857"/>
                    </a:lnTo>
                    <a:lnTo>
                      <a:pt x="0" y="824"/>
                    </a:lnTo>
                    <a:lnTo>
                      <a:pt x="2" y="795"/>
                    </a:lnTo>
                    <a:lnTo>
                      <a:pt x="17" y="767"/>
                    </a:lnTo>
                    <a:lnTo>
                      <a:pt x="34" y="740"/>
                    </a:lnTo>
                    <a:lnTo>
                      <a:pt x="51" y="715"/>
                    </a:lnTo>
                    <a:lnTo>
                      <a:pt x="68" y="691"/>
                    </a:lnTo>
                    <a:lnTo>
                      <a:pt x="87" y="666"/>
                    </a:lnTo>
                    <a:lnTo>
                      <a:pt x="105" y="641"/>
                    </a:lnTo>
                    <a:lnTo>
                      <a:pt x="124" y="616"/>
                    </a:lnTo>
                    <a:lnTo>
                      <a:pt x="141" y="589"/>
                    </a:lnTo>
                    <a:lnTo>
                      <a:pt x="144" y="580"/>
                    </a:lnTo>
                    <a:lnTo>
                      <a:pt x="174" y="543"/>
                    </a:lnTo>
                    <a:lnTo>
                      <a:pt x="204" y="505"/>
                    </a:lnTo>
                    <a:lnTo>
                      <a:pt x="234" y="469"/>
                    </a:lnTo>
                    <a:lnTo>
                      <a:pt x="263" y="431"/>
                    </a:lnTo>
                    <a:lnTo>
                      <a:pt x="293" y="393"/>
                    </a:lnTo>
                    <a:lnTo>
                      <a:pt x="322" y="355"/>
                    </a:lnTo>
                    <a:lnTo>
                      <a:pt x="352" y="317"/>
                    </a:lnTo>
                    <a:lnTo>
                      <a:pt x="382" y="279"/>
                    </a:lnTo>
                    <a:lnTo>
                      <a:pt x="413" y="242"/>
                    </a:lnTo>
                    <a:lnTo>
                      <a:pt x="444" y="205"/>
                    </a:lnTo>
                    <a:lnTo>
                      <a:pt x="476" y="168"/>
                    </a:lnTo>
                    <a:lnTo>
                      <a:pt x="508" y="133"/>
                    </a:lnTo>
                    <a:lnTo>
                      <a:pt x="542" y="98"/>
                    </a:lnTo>
                    <a:lnTo>
                      <a:pt x="578" y="64"/>
                    </a:lnTo>
                    <a:lnTo>
                      <a:pt x="613" y="32"/>
                    </a:lnTo>
                    <a:lnTo>
                      <a:pt x="650" y="0"/>
                    </a:lnTo>
                    <a:lnTo>
                      <a:pt x="667" y="2"/>
                    </a:lnTo>
                    <a:lnTo>
                      <a:pt x="684" y="6"/>
                    </a:lnTo>
                    <a:lnTo>
                      <a:pt x="700" y="10"/>
                    </a:lnTo>
                    <a:lnTo>
                      <a:pt x="715" y="15"/>
                    </a:lnTo>
                    <a:lnTo>
                      <a:pt x="729" y="19"/>
                    </a:lnTo>
                    <a:lnTo>
                      <a:pt x="744" y="25"/>
                    </a:lnTo>
                    <a:lnTo>
                      <a:pt x="756" y="32"/>
                    </a:lnTo>
                    <a:lnTo>
                      <a:pt x="770" y="40"/>
                    </a:lnTo>
                    <a:lnTo>
                      <a:pt x="783" y="47"/>
                    </a:lnTo>
                    <a:lnTo>
                      <a:pt x="795" y="56"/>
                    </a:lnTo>
                    <a:lnTo>
                      <a:pt x="808" y="65"/>
                    </a:lnTo>
                    <a:lnTo>
                      <a:pt x="820" y="75"/>
                    </a:lnTo>
                    <a:lnTo>
                      <a:pt x="831" y="85"/>
                    </a:lnTo>
                    <a:lnTo>
                      <a:pt x="843" y="95"/>
                    </a:lnTo>
                    <a:lnTo>
                      <a:pt x="854" y="107"/>
                    </a:lnTo>
                    <a:lnTo>
                      <a:pt x="866" y="118"/>
                    </a:lnTo>
                    <a:lnTo>
                      <a:pt x="870" y="125"/>
                    </a:lnTo>
                    <a:lnTo>
                      <a:pt x="874" y="131"/>
                    </a:lnTo>
                    <a:lnTo>
                      <a:pt x="880" y="137"/>
                    </a:lnTo>
                    <a:lnTo>
                      <a:pt x="888" y="144"/>
                    </a:lnTo>
                    <a:lnTo>
                      <a:pt x="890" y="155"/>
                    </a:lnTo>
                    <a:lnTo>
                      <a:pt x="893" y="166"/>
                    </a:lnTo>
                    <a:lnTo>
                      <a:pt x="897" y="177"/>
                    </a:lnTo>
                    <a:lnTo>
                      <a:pt x="898" y="190"/>
                    </a:lnTo>
                    <a:lnTo>
                      <a:pt x="860" y="242"/>
                    </a:lnTo>
                    <a:lnTo>
                      <a:pt x="823" y="292"/>
                    </a:lnTo>
                    <a:lnTo>
                      <a:pt x="785" y="343"/>
                    </a:lnTo>
                    <a:lnTo>
                      <a:pt x="747" y="394"/>
                    </a:lnTo>
                    <a:lnTo>
                      <a:pt x="708" y="443"/>
                    </a:lnTo>
                    <a:lnTo>
                      <a:pt x="670" y="493"/>
                    </a:lnTo>
                    <a:lnTo>
                      <a:pt x="631" y="542"/>
                    </a:lnTo>
                    <a:lnTo>
                      <a:pt x="591" y="592"/>
                    </a:lnTo>
                    <a:lnTo>
                      <a:pt x="552" y="640"/>
                    </a:lnTo>
                    <a:lnTo>
                      <a:pt x="512" y="689"/>
                    </a:lnTo>
                    <a:lnTo>
                      <a:pt x="472" y="738"/>
                    </a:lnTo>
                    <a:lnTo>
                      <a:pt x="431" y="786"/>
                    </a:lnTo>
                    <a:lnTo>
                      <a:pt x="390" y="835"/>
                    </a:lnTo>
                    <a:lnTo>
                      <a:pt x="348" y="883"/>
                    </a:lnTo>
                    <a:lnTo>
                      <a:pt x="307" y="933"/>
                    </a:lnTo>
                    <a:lnTo>
                      <a:pt x="264" y="981"/>
                    </a:lnTo>
                    <a:lnTo>
                      <a:pt x="258" y="982"/>
                    </a:lnTo>
                    <a:lnTo>
                      <a:pt x="254" y="985"/>
                    </a:lnTo>
                    <a:lnTo>
                      <a:pt x="249" y="988"/>
                    </a:lnTo>
                    <a:lnTo>
                      <a:pt x="243" y="990"/>
                    </a:lnTo>
                    <a:lnTo>
                      <a:pt x="239" y="994"/>
                    </a:lnTo>
                    <a:lnTo>
                      <a:pt x="233" y="997"/>
                    </a:lnTo>
                    <a:lnTo>
                      <a:pt x="226" y="1001"/>
                    </a:lnTo>
                    <a:lnTo>
                      <a:pt x="219" y="1003"/>
                    </a:lnTo>
                    <a:lnTo>
                      <a:pt x="216" y="1001"/>
                    </a:lnTo>
                    <a:lnTo>
                      <a:pt x="211" y="1000"/>
                    </a:lnTo>
                    <a:lnTo>
                      <a:pt x="208" y="1000"/>
                    </a:lnTo>
                    <a:lnTo>
                      <a:pt x="203" y="1001"/>
                    </a:lnTo>
                    <a:lnTo>
                      <a:pt x="197" y="1001"/>
                    </a:lnTo>
                    <a:lnTo>
                      <a:pt x="193" y="1002"/>
                    </a:lnTo>
                    <a:lnTo>
                      <a:pt x="187" y="1003"/>
                    </a:lnTo>
                    <a:lnTo>
                      <a:pt x="182" y="1003"/>
                    </a:lnTo>
                    <a:close/>
                  </a:path>
                </a:pathLst>
              </a:custGeom>
              <a:solidFill>
                <a:srgbClr val="00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2" name="Freeform 18"/>
              <p:cNvSpPr>
                <a:spLocks/>
              </p:cNvSpPr>
              <p:nvPr>
                <p:custDataLst>
                  <p:tags r:id="rId149"/>
                </p:custDataLst>
              </p:nvPr>
            </p:nvSpPr>
            <p:spPr bwMode="auto">
              <a:xfrm>
                <a:off x="3181" y="3698"/>
                <a:ext cx="94" cy="83"/>
              </a:xfrm>
              <a:custGeom>
                <a:avLst/>
                <a:gdLst>
                  <a:gd name="T0" fmla="*/ 180 w 189"/>
                  <a:gd name="T1" fmla="*/ 167 h 167"/>
                  <a:gd name="T2" fmla="*/ 169 w 189"/>
                  <a:gd name="T3" fmla="*/ 144 h 167"/>
                  <a:gd name="T4" fmla="*/ 155 w 189"/>
                  <a:gd name="T5" fmla="*/ 122 h 167"/>
                  <a:gd name="T6" fmla="*/ 139 w 189"/>
                  <a:gd name="T7" fmla="*/ 101 h 167"/>
                  <a:gd name="T8" fmla="*/ 120 w 189"/>
                  <a:gd name="T9" fmla="*/ 82 h 167"/>
                  <a:gd name="T10" fmla="*/ 101 w 189"/>
                  <a:gd name="T11" fmla="*/ 65 h 167"/>
                  <a:gd name="T12" fmla="*/ 79 w 189"/>
                  <a:gd name="T13" fmla="*/ 48 h 167"/>
                  <a:gd name="T14" fmla="*/ 56 w 189"/>
                  <a:gd name="T15" fmla="*/ 33 h 167"/>
                  <a:gd name="T16" fmla="*/ 32 w 189"/>
                  <a:gd name="T17" fmla="*/ 21 h 167"/>
                  <a:gd name="T18" fmla="*/ 26 w 189"/>
                  <a:gd name="T19" fmla="*/ 21 h 167"/>
                  <a:gd name="T20" fmla="*/ 20 w 189"/>
                  <a:gd name="T21" fmla="*/ 20 h 167"/>
                  <a:gd name="T22" fmla="*/ 13 w 189"/>
                  <a:gd name="T23" fmla="*/ 17 h 167"/>
                  <a:gd name="T24" fmla="*/ 4 w 189"/>
                  <a:gd name="T25" fmla="*/ 15 h 167"/>
                  <a:gd name="T26" fmla="*/ 0 w 189"/>
                  <a:gd name="T27" fmla="*/ 9 h 167"/>
                  <a:gd name="T28" fmla="*/ 2 w 189"/>
                  <a:gd name="T29" fmla="*/ 1 h 167"/>
                  <a:gd name="T30" fmla="*/ 9 w 189"/>
                  <a:gd name="T31" fmla="*/ 0 h 167"/>
                  <a:gd name="T32" fmla="*/ 14 w 189"/>
                  <a:gd name="T33" fmla="*/ 0 h 167"/>
                  <a:gd name="T34" fmla="*/ 21 w 189"/>
                  <a:gd name="T35" fmla="*/ 0 h 167"/>
                  <a:gd name="T36" fmla="*/ 27 w 189"/>
                  <a:gd name="T37" fmla="*/ 1 h 167"/>
                  <a:gd name="T38" fmla="*/ 34 w 189"/>
                  <a:gd name="T39" fmla="*/ 2 h 167"/>
                  <a:gd name="T40" fmla="*/ 41 w 189"/>
                  <a:gd name="T41" fmla="*/ 5 h 167"/>
                  <a:gd name="T42" fmla="*/ 48 w 189"/>
                  <a:gd name="T43" fmla="*/ 7 h 167"/>
                  <a:gd name="T44" fmla="*/ 56 w 189"/>
                  <a:gd name="T45" fmla="*/ 9 h 167"/>
                  <a:gd name="T46" fmla="*/ 60 w 189"/>
                  <a:gd name="T47" fmla="*/ 12 h 167"/>
                  <a:gd name="T48" fmla="*/ 65 w 189"/>
                  <a:gd name="T49" fmla="*/ 15 h 167"/>
                  <a:gd name="T50" fmla="*/ 70 w 189"/>
                  <a:gd name="T51" fmla="*/ 18 h 167"/>
                  <a:gd name="T52" fmla="*/ 74 w 189"/>
                  <a:gd name="T53" fmla="*/ 22 h 167"/>
                  <a:gd name="T54" fmla="*/ 79 w 189"/>
                  <a:gd name="T55" fmla="*/ 25 h 167"/>
                  <a:gd name="T56" fmla="*/ 83 w 189"/>
                  <a:gd name="T57" fmla="*/ 30 h 167"/>
                  <a:gd name="T58" fmla="*/ 89 w 189"/>
                  <a:gd name="T59" fmla="*/ 35 h 167"/>
                  <a:gd name="T60" fmla="*/ 94 w 189"/>
                  <a:gd name="T61" fmla="*/ 39 h 167"/>
                  <a:gd name="T62" fmla="*/ 103 w 189"/>
                  <a:gd name="T63" fmla="*/ 40 h 167"/>
                  <a:gd name="T64" fmla="*/ 117 w 189"/>
                  <a:gd name="T65" fmla="*/ 51 h 167"/>
                  <a:gd name="T66" fmla="*/ 131 w 189"/>
                  <a:gd name="T67" fmla="*/ 63 h 167"/>
                  <a:gd name="T68" fmla="*/ 142 w 189"/>
                  <a:gd name="T69" fmla="*/ 76 h 167"/>
                  <a:gd name="T70" fmla="*/ 154 w 189"/>
                  <a:gd name="T71" fmla="*/ 90 h 167"/>
                  <a:gd name="T72" fmla="*/ 164 w 189"/>
                  <a:gd name="T73" fmla="*/ 104 h 167"/>
                  <a:gd name="T74" fmla="*/ 174 w 189"/>
                  <a:gd name="T75" fmla="*/ 119 h 167"/>
                  <a:gd name="T76" fmla="*/ 183 w 189"/>
                  <a:gd name="T77" fmla="*/ 135 h 167"/>
                  <a:gd name="T78" fmla="*/ 189 w 189"/>
                  <a:gd name="T79" fmla="*/ 151 h 167"/>
                  <a:gd name="T80" fmla="*/ 180 w 189"/>
                  <a:gd name="T81"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167">
                    <a:moveTo>
                      <a:pt x="180" y="167"/>
                    </a:moveTo>
                    <a:lnTo>
                      <a:pt x="169" y="144"/>
                    </a:lnTo>
                    <a:lnTo>
                      <a:pt x="155" y="122"/>
                    </a:lnTo>
                    <a:lnTo>
                      <a:pt x="139" y="101"/>
                    </a:lnTo>
                    <a:lnTo>
                      <a:pt x="120" y="82"/>
                    </a:lnTo>
                    <a:lnTo>
                      <a:pt x="101" y="65"/>
                    </a:lnTo>
                    <a:lnTo>
                      <a:pt x="79" y="48"/>
                    </a:lnTo>
                    <a:lnTo>
                      <a:pt x="56" y="33"/>
                    </a:lnTo>
                    <a:lnTo>
                      <a:pt x="32" y="21"/>
                    </a:lnTo>
                    <a:lnTo>
                      <a:pt x="26" y="21"/>
                    </a:lnTo>
                    <a:lnTo>
                      <a:pt x="20" y="20"/>
                    </a:lnTo>
                    <a:lnTo>
                      <a:pt x="13" y="17"/>
                    </a:lnTo>
                    <a:lnTo>
                      <a:pt x="4" y="15"/>
                    </a:lnTo>
                    <a:lnTo>
                      <a:pt x="0" y="9"/>
                    </a:lnTo>
                    <a:lnTo>
                      <a:pt x="2" y="1"/>
                    </a:lnTo>
                    <a:lnTo>
                      <a:pt x="9" y="0"/>
                    </a:lnTo>
                    <a:lnTo>
                      <a:pt x="14" y="0"/>
                    </a:lnTo>
                    <a:lnTo>
                      <a:pt x="21" y="0"/>
                    </a:lnTo>
                    <a:lnTo>
                      <a:pt x="27" y="1"/>
                    </a:lnTo>
                    <a:lnTo>
                      <a:pt x="34" y="2"/>
                    </a:lnTo>
                    <a:lnTo>
                      <a:pt x="41" y="5"/>
                    </a:lnTo>
                    <a:lnTo>
                      <a:pt x="48" y="7"/>
                    </a:lnTo>
                    <a:lnTo>
                      <a:pt x="56" y="9"/>
                    </a:lnTo>
                    <a:lnTo>
                      <a:pt x="60" y="12"/>
                    </a:lnTo>
                    <a:lnTo>
                      <a:pt x="65" y="15"/>
                    </a:lnTo>
                    <a:lnTo>
                      <a:pt x="70" y="18"/>
                    </a:lnTo>
                    <a:lnTo>
                      <a:pt x="74" y="22"/>
                    </a:lnTo>
                    <a:lnTo>
                      <a:pt x="79" y="25"/>
                    </a:lnTo>
                    <a:lnTo>
                      <a:pt x="83" y="30"/>
                    </a:lnTo>
                    <a:lnTo>
                      <a:pt x="89" y="35"/>
                    </a:lnTo>
                    <a:lnTo>
                      <a:pt x="94" y="39"/>
                    </a:lnTo>
                    <a:lnTo>
                      <a:pt x="103" y="40"/>
                    </a:lnTo>
                    <a:lnTo>
                      <a:pt x="117" y="51"/>
                    </a:lnTo>
                    <a:lnTo>
                      <a:pt x="131" y="63"/>
                    </a:lnTo>
                    <a:lnTo>
                      <a:pt x="142" y="76"/>
                    </a:lnTo>
                    <a:lnTo>
                      <a:pt x="154" y="90"/>
                    </a:lnTo>
                    <a:lnTo>
                      <a:pt x="164" y="104"/>
                    </a:lnTo>
                    <a:lnTo>
                      <a:pt x="174" y="119"/>
                    </a:lnTo>
                    <a:lnTo>
                      <a:pt x="183" y="135"/>
                    </a:lnTo>
                    <a:lnTo>
                      <a:pt x="189" y="151"/>
                    </a:lnTo>
                    <a:lnTo>
                      <a:pt x="180" y="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3" name="Freeform 24"/>
              <p:cNvSpPr>
                <a:spLocks/>
              </p:cNvSpPr>
              <p:nvPr>
                <p:custDataLst>
                  <p:tags r:id="rId150"/>
                </p:custDataLst>
              </p:nvPr>
            </p:nvSpPr>
            <p:spPr bwMode="auto">
              <a:xfrm>
                <a:off x="3519" y="3025"/>
                <a:ext cx="292" cy="326"/>
              </a:xfrm>
              <a:custGeom>
                <a:avLst/>
                <a:gdLst>
                  <a:gd name="T0" fmla="*/ 147 w 584"/>
                  <a:gd name="T1" fmla="*/ 626 h 652"/>
                  <a:gd name="T2" fmla="*/ 106 w 584"/>
                  <a:gd name="T3" fmla="*/ 593 h 652"/>
                  <a:gd name="T4" fmla="*/ 59 w 584"/>
                  <a:gd name="T5" fmla="*/ 560 h 652"/>
                  <a:gd name="T6" fmla="*/ 38 w 584"/>
                  <a:gd name="T7" fmla="*/ 550 h 652"/>
                  <a:gd name="T8" fmla="*/ 16 w 584"/>
                  <a:gd name="T9" fmla="*/ 540 h 652"/>
                  <a:gd name="T10" fmla="*/ 18 w 584"/>
                  <a:gd name="T11" fmla="*/ 505 h 652"/>
                  <a:gd name="T12" fmla="*/ 78 w 584"/>
                  <a:gd name="T13" fmla="*/ 432 h 652"/>
                  <a:gd name="T14" fmla="*/ 141 w 584"/>
                  <a:gd name="T15" fmla="*/ 358 h 652"/>
                  <a:gd name="T16" fmla="*/ 204 w 584"/>
                  <a:gd name="T17" fmla="*/ 284 h 652"/>
                  <a:gd name="T18" fmla="*/ 270 w 584"/>
                  <a:gd name="T19" fmla="*/ 209 h 652"/>
                  <a:gd name="T20" fmla="*/ 335 w 584"/>
                  <a:gd name="T21" fmla="*/ 133 h 652"/>
                  <a:gd name="T22" fmla="*/ 361 w 584"/>
                  <a:gd name="T23" fmla="*/ 114 h 652"/>
                  <a:gd name="T24" fmla="*/ 385 w 584"/>
                  <a:gd name="T25" fmla="*/ 92 h 652"/>
                  <a:gd name="T26" fmla="*/ 419 w 584"/>
                  <a:gd name="T27" fmla="*/ 71 h 652"/>
                  <a:gd name="T28" fmla="*/ 470 w 584"/>
                  <a:gd name="T29" fmla="*/ 44 h 652"/>
                  <a:gd name="T30" fmla="*/ 525 w 584"/>
                  <a:gd name="T31" fmla="*/ 21 h 652"/>
                  <a:gd name="T32" fmla="*/ 555 w 584"/>
                  <a:gd name="T33" fmla="*/ 15 h 652"/>
                  <a:gd name="T34" fmla="*/ 568 w 584"/>
                  <a:gd name="T35" fmla="*/ 8 h 652"/>
                  <a:gd name="T36" fmla="*/ 582 w 584"/>
                  <a:gd name="T37" fmla="*/ 0 h 652"/>
                  <a:gd name="T38" fmla="*/ 576 w 584"/>
                  <a:gd name="T39" fmla="*/ 69 h 652"/>
                  <a:gd name="T40" fmla="*/ 555 w 584"/>
                  <a:gd name="T41" fmla="*/ 160 h 652"/>
                  <a:gd name="T42" fmla="*/ 508 w 584"/>
                  <a:gd name="T43" fmla="*/ 236 h 652"/>
                  <a:gd name="T44" fmla="*/ 478 w 584"/>
                  <a:gd name="T45" fmla="*/ 244 h 652"/>
                  <a:gd name="T46" fmla="*/ 448 w 584"/>
                  <a:gd name="T47" fmla="*/ 249 h 652"/>
                  <a:gd name="T48" fmla="*/ 424 w 584"/>
                  <a:gd name="T49" fmla="*/ 250 h 652"/>
                  <a:gd name="T50" fmla="*/ 441 w 584"/>
                  <a:gd name="T51" fmla="*/ 223 h 652"/>
                  <a:gd name="T52" fmla="*/ 461 w 584"/>
                  <a:gd name="T53" fmla="*/ 199 h 652"/>
                  <a:gd name="T54" fmla="*/ 483 w 584"/>
                  <a:gd name="T55" fmla="*/ 171 h 652"/>
                  <a:gd name="T56" fmla="*/ 505 w 584"/>
                  <a:gd name="T57" fmla="*/ 140 h 652"/>
                  <a:gd name="T58" fmla="*/ 494 w 584"/>
                  <a:gd name="T59" fmla="*/ 124 h 652"/>
                  <a:gd name="T60" fmla="*/ 479 w 584"/>
                  <a:gd name="T61" fmla="*/ 109 h 652"/>
                  <a:gd name="T62" fmla="*/ 447 w 584"/>
                  <a:gd name="T63" fmla="*/ 105 h 652"/>
                  <a:gd name="T64" fmla="*/ 377 w 584"/>
                  <a:gd name="T65" fmla="*/ 176 h 652"/>
                  <a:gd name="T66" fmla="*/ 310 w 584"/>
                  <a:gd name="T67" fmla="*/ 250 h 652"/>
                  <a:gd name="T68" fmla="*/ 247 w 584"/>
                  <a:gd name="T69" fmla="*/ 326 h 652"/>
                  <a:gd name="T70" fmla="*/ 185 w 584"/>
                  <a:gd name="T71" fmla="*/ 403 h 652"/>
                  <a:gd name="T72" fmla="*/ 124 w 584"/>
                  <a:gd name="T73" fmla="*/ 482 h 652"/>
                  <a:gd name="T74" fmla="*/ 111 w 584"/>
                  <a:gd name="T75" fmla="*/ 523 h 652"/>
                  <a:gd name="T76" fmla="*/ 130 w 584"/>
                  <a:gd name="T77" fmla="*/ 539 h 652"/>
                  <a:gd name="T78" fmla="*/ 151 w 584"/>
                  <a:gd name="T79" fmla="*/ 556 h 652"/>
                  <a:gd name="T80" fmla="*/ 191 w 584"/>
                  <a:gd name="T81" fmla="*/ 535 h 652"/>
                  <a:gd name="T82" fmla="*/ 237 w 584"/>
                  <a:gd name="T83" fmla="*/ 484 h 652"/>
                  <a:gd name="T84" fmla="*/ 281 w 584"/>
                  <a:gd name="T85" fmla="*/ 429 h 652"/>
                  <a:gd name="T86" fmla="*/ 317 w 584"/>
                  <a:gd name="T87" fmla="*/ 402 h 652"/>
                  <a:gd name="T88" fmla="*/ 354 w 584"/>
                  <a:gd name="T89" fmla="*/ 388 h 652"/>
                  <a:gd name="T90" fmla="*/ 393 w 584"/>
                  <a:gd name="T91" fmla="*/ 375 h 652"/>
                  <a:gd name="T92" fmla="*/ 368 w 584"/>
                  <a:gd name="T93" fmla="*/ 410 h 652"/>
                  <a:gd name="T94" fmla="*/ 327 w 584"/>
                  <a:gd name="T95" fmla="*/ 462 h 652"/>
                  <a:gd name="T96" fmla="*/ 285 w 584"/>
                  <a:gd name="T97" fmla="*/ 516 h 652"/>
                  <a:gd name="T98" fmla="*/ 242 w 584"/>
                  <a:gd name="T99" fmla="*/ 569 h 652"/>
                  <a:gd name="T100" fmla="*/ 199 w 584"/>
                  <a:gd name="T101" fmla="*/ 62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4" h="652">
                    <a:moveTo>
                      <a:pt x="169" y="652"/>
                    </a:moveTo>
                    <a:lnTo>
                      <a:pt x="159" y="638"/>
                    </a:lnTo>
                    <a:lnTo>
                      <a:pt x="147" y="626"/>
                    </a:lnTo>
                    <a:lnTo>
                      <a:pt x="135" y="615"/>
                    </a:lnTo>
                    <a:lnTo>
                      <a:pt x="121" y="603"/>
                    </a:lnTo>
                    <a:lnTo>
                      <a:pt x="106" y="593"/>
                    </a:lnTo>
                    <a:lnTo>
                      <a:pt x="90" y="583"/>
                    </a:lnTo>
                    <a:lnTo>
                      <a:pt x="75" y="571"/>
                    </a:lnTo>
                    <a:lnTo>
                      <a:pt x="59" y="560"/>
                    </a:lnTo>
                    <a:lnTo>
                      <a:pt x="52" y="556"/>
                    </a:lnTo>
                    <a:lnTo>
                      <a:pt x="45" y="554"/>
                    </a:lnTo>
                    <a:lnTo>
                      <a:pt x="38" y="550"/>
                    </a:lnTo>
                    <a:lnTo>
                      <a:pt x="31" y="547"/>
                    </a:lnTo>
                    <a:lnTo>
                      <a:pt x="23" y="545"/>
                    </a:lnTo>
                    <a:lnTo>
                      <a:pt x="16" y="540"/>
                    </a:lnTo>
                    <a:lnTo>
                      <a:pt x="8" y="535"/>
                    </a:lnTo>
                    <a:lnTo>
                      <a:pt x="0" y="531"/>
                    </a:lnTo>
                    <a:lnTo>
                      <a:pt x="18" y="505"/>
                    </a:lnTo>
                    <a:lnTo>
                      <a:pt x="38" y="481"/>
                    </a:lnTo>
                    <a:lnTo>
                      <a:pt x="59" y="456"/>
                    </a:lnTo>
                    <a:lnTo>
                      <a:pt x="78" y="432"/>
                    </a:lnTo>
                    <a:lnTo>
                      <a:pt x="99" y="406"/>
                    </a:lnTo>
                    <a:lnTo>
                      <a:pt x="120" y="382"/>
                    </a:lnTo>
                    <a:lnTo>
                      <a:pt x="141" y="358"/>
                    </a:lnTo>
                    <a:lnTo>
                      <a:pt x="161" y="334"/>
                    </a:lnTo>
                    <a:lnTo>
                      <a:pt x="183" y="308"/>
                    </a:lnTo>
                    <a:lnTo>
                      <a:pt x="204" y="284"/>
                    </a:lnTo>
                    <a:lnTo>
                      <a:pt x="226" y="260"/>
                    </a:lnTo>
                    <a:lnTo>
                      <a:pt x="248" y="235"/>
                    </a:lnTo>
                    <a:lnTo>
                      <a:pt x="270" y="209"/>
                    </a:lnTo>
                    <a:lnTo>
                      <a:pt x="292" y="184"/>
                    </a:lnTo>
                    <a:lnTo>
                      <a:pt x="313" y="159"/>
                    </a:lnTo>
                    <a:lnTo>
                      <a:pt x="335" y="133"/>
                    </a:lnTo>
                    <a:lnTo>
                      <a:pt x="343" y="128"/>
                    </a:lnTo>
                    <a:lnTo>
                      <a:pt x="353" y="121"/>
                    </a:lnTo>
                    <a:lnTo>
                      <a:pt x="361" y="114"/>
                    </a:lnTo>
                    <a:lnTo>
                      <a:pt x="369" y="106"/>
                    </a:lnTo>
                    <a:lnTo>
                      <a:pt x="377" y="99"/>
                    </a:lnTo>
                    <a:lnTo>
                      <a:pt x="385" y="92"/>
                    </a:lnTo>
                    <a:lnTo>
                      <a:pt x="394" y="85"/>
                    </a:lnTo>
                    <a:lnTo>
                      <a:pt x="403" y="79"/>
                    </a:lnTo>
                    <a:lnTo>
                      <a:pt x="419" y="71"/>
                    </a:lnTo>
                    <a:lnTo>
                      <a:pt x="436" y="62"/>
                    </a:lnTo>
                    <a:lnTo>
                      <a:pt x="453" y="53"/>
                    </a:lnTo>
                    <a:lnTo>
                      <a:pt x="470" y="44"/>
                    </a:lnTo>
                    <a:lnTo>
                      <a:pt x="487" y="36"/>
                    </a:lnTo>
                    <a:lnTo>
                      <a:pt x="506" y="27"/>
                    </a:lnTo>
                    <a:lnTo>
                      <a:pt x="525" y="21"/>
                    </a:lnTo>
                    <a:lnTo>
                      <a:pt x="545" y="16"/>
                    </a:lnTo>
                    <a:lnTo>
                      <a:pt x="551" y="16"/>
                    </a:lnTo>
                    <a:lnTo>
                      <a:pt x="555" y="15"/>
                    </a:lnTo>
                    <a:lnTo>
                      <a:pt x="560" y="12"/>
                    </a:lnTo>
                    <a:lnTo>
                      <a:pt x="564" y="10"/>
                    </a:lnTo>
                    <a:lnTo>
                      <a:pt x="568" y="8"/>
                    </a:lnTo>
                    <a:lnTo>
                      <a:pt x="572" y="6"/>
                    </a:lnTo>
                    <a:lnTo>
                      <a:pt x="576" y="2"/>
                    </a:lnTo>
                    <a:lnTo>
                      <a:pt x="582" y="0"/>
                    </a:lnTo>
                    <a:lnTo>
                      <a:pt x="584" y="7"/>
                    </a:lnTo>
                    <a:lnTo>
                      <a:pt x="581" y="38"/>
                    </a:lnTo>
                    <a:lnTo>
                      <a:pt x="576" y="69"/>
                    </a:lnTo>
                    <a:lnTo>
                      <a:pt x="572" y="100"/>
                    </a:lnTo>
                    <a:lnTo>
                      <a:pt x="565" y="130"/>
                    </a:lnTo>
                    <a:lnTo>
                      <a:pt x="555" y="160"/>
                    </a:lnTo>
                    <a:lnTo>
                      <a:pt x="544" y="188"/>
                    </a:lnTo>
                    <a:lnTo>
                      <a:pt x="528" y="213"/>
                    </a:lnTo>
                    <a:lnTo>
                      <a:pt x="508" y="236"/>
                    </a:lnTo>
                    <a:lnTo>
                      <a:pt x="498" y="239"/>
                    </a:lnTo>
                    <a:lnTo>
                      <a:pt x="489" y="242"/>
                    </a:lnTo>
                    <a:lnTo>
                      <a:pt x="478" y="244"/>
                    </a:lnTo>
                    <a:lnTo>
                      <a:pt x="469" y="245"/>
                    </a:lnTo>
                    <a:lnTo>
                      <a:pt x="459" y="246"/>
                    </a:lnTo>
                    <a:lnTo>
                      <a:pt x="448" y="249"/>
                    </a:lnTo>
                    <a:lnTo>
                      <a:pt x="438" y="252"/>
                    </a:lnTo>
                    <a:lnTo>
                      <a:pt x="426" y="257"/>
                    </a:lnTo>
                    <a:lnTo>
                      <a:pt x="424" y="250"/>
                    </a:lnTo>
                    <a:lnTo>
                      <a:pt x="432" y="242"/>
                    </a:lnTo>
                    <a:lnTo>
                      <a:pt x="437" y="232"/>
                    </a:lnTo>
                    <a:lnTo>
                      <a:pt x="441" y="223"/>
                    </a:lnTo>
                    <a:lnTo>
                      <a:pt x="452" y="219"/>
                    </a:lnTo>
                    <a:lnTo>
                      <a:pt x="456" y="208"/>
                    </a:lnTo>
                    <a:lnTo>
                      <a:pt x="461" y="199"/>
                    </a:lnTo>
                    <a:lnTo>
                      <a:pt x="468" y="190"/>
                    </a:lnTo>
                    <a:lnTo>
                      <a:pt x="475" y="181"/>
                    </a:lnTo>
                    <a:lnTo>
                      <a:pt x="483" y="171"/>
                    </a:lnTo>
                    <a:lnTo>
                      <a:pt x="490" y="161"/>
                    </a:lnTo>
                    <a:lnTo>
                      <a:pt x="498" y="151"/>
                    </a:lnTo>
                    <a:lnTo>
                      <a:pt x="505" y="140"/>
                    </a:lnTo>
                    <a:lnTo>
                      <a:pt x="502" y="135"/>
                    </a:lnTo>
                    <a:lnTo>
                      <a:pt x="499" y="130"/>
                    </a:lnTo>
                    <a:lnTo>
                      <a:pt x="494" y="124"/>
                    </a:lnTo>
                    <a:lnTo>
                      <a:pt x="490" y="118"/>
                    </a:lnTo>
                    <a:lnTo>
                      <a:pt x="485" y="114"/>
                    </a:lnTo>
                    <a:lnTo>
                      <a:pt x="479" y="109"/>
                    </a:lnTo>
                    <a:lnTo>
                      <a:pt x="474" y="105"/>
                    </a:lnTo>
                    <a:lnTo>
                      <a:pt x="467" y="101"/>
                    </a:lnTo>
                    <a:lnTo>
                      <a:pt x="447" y="105"/>
                    </a:lnTo>
                    <a:lnTo>
                      <a:pt x="423" y="128"/>
                    </a:lnTo>
                    <a:lnTo>
                      <a:pt x="400" y="152"/>
                    </a:lnTo>
                    <a:lnTo>
                      <a:pt x="377" y="176"/>
                    </a:lnTo>
                    <a:lnTo>
                      <a:pt x="354" y="200"/>
                    </a:lnTo>
                    <a:lnTo>
                      <a:pt x="332" y="224"/>
                    </a:lnTo>
                    <a:lnTo>
                      <a:pt x="310" y="250"/>
                    </a:lnTo>
                    <a:lnTo>
                      <a:pt x="289" y="274"/>
                    </a:lnTo>
                    <a:lnTo>
                      <a:pt x="267" y="299"/>
                    </a:lnTo>
                    <a:lnTo>
                      <a:pt x="247" y="326"/>
                    </a:lnTo>
                    <a:lnTo>
                      <a:pt x="226" y="351"/>
                    </a:lnTo>
                    <a:lnTo>
                      <a:pt x="205" y="378"/>
                    </a:lnTo>
                    <a:lnTo>
                      <a:pt x="185" y="403"/>
                    </a:lnTo>
                    <a:lnTo>
                      <a:pt x="165" y="429"/>
                    </a:lnTo>
                    <a:lnTo>
                      <a:pt x="144" y="456"/>
                    </a:lnTo>
                    <a:lnTo>
                      <a:pt x="124" y="482"/>
                    </a:lnTo>
                    <a:lnTo>
                      <a:pt x="104" y="509"/>
                    </a:lnTo>
                    <a:lnTo>
                      <a:pt x="104" y="518"/>
                    </a:lnTo>
                    <a:lnTo>
                      <a:pt x="111" y="523"/>
                    </a:lnTo>
                    <a:lnTo>
                      <a:pt x="117" y="528"/>
                    </a:lnTo>
                    <a:lnTo>
                      <a:pt x="124" y="533"/>
                    </a:lnTo>
                    <a:lnTo>
                      <a:pt x="130" y="539"/>
                    </a:lnTo>
                    <a:lnTo>
                      <a:pt x="137" y="545"/>
                    </a:lnTo>
                    <a:lnTo>
                      <a:pt x="144" y="550"/>
                    </a:lnTo>
                    <a:lnTo>
                      <a:pt x="151" y="556"/>
                    </a:lnTo>
                    <a:lnTo>
                      <a:pt x="159" y="562"/>
                    </a:lnTo>
                    <a:lnTo>
                      <a:pt x="177" y="553"/>
                    </a:lnTo>
                    <a:lnTo>
                      <a:pt x="191" y="535"/>
                    </a:lnTo>
                    <a:lnTo>
                      <a:pt x="206" y="519"/>
                    </a:lnTo>
                    <a:lnTo>
                      <a:pt x="221" y="501"/>
                    </a:lnTo>
                    <a:lnTo>
                      <a:pt x="237" y="484"/>
                    </a:lnTo>
                    <a:lnTo>
                      <a:pt x="252" y="465"/>
                    </a:lnTo>
                    <a:lnTo>
                      <a:pt x="267" y="448"/>
                    </a:lnTo>
                    <a:lnTo>
                      <a:pt x="281" y="429"/>
                    </a:lnTo>
                    <a:lnTo>
                      <a:pt x="294" y="412"/>
                    </a:lnTo>
                    <a:lnTo>
                      <a:pt x="305" y="408"/>
                    </a:lnTo>
                    <a:lnTo>
                      <a:pt x="317" y="402"/>
                    </a:lnTo>
                    <a:lnTo>
                      <a:pt x="328" y="397"/>
                    </a:lnTo>
                    <a:lnTo>
                      <a:pt x="341" y="393"/>
                    </a:lnTo>
                    <a:lnTo>
                      <a:pt x="354" y="388"/>
                    </a:lnTo>
                    <a:lnTo>
                      <a:pt x="366" y="383"/>
                    </a:lnTo>
                    <a:lnTo>
                      <a:pt x="380" y="379"/>
                    </a:lnTo>
                    <a:lnTo>
                      <a:pt x="393" y="375"/>
                    </a:lnTo>
                    <a:lnTo>
                      <a:pt x="395" y="378"/>
                    </a:lnTo>
                    <a:lnTo>
                      <a:pt x="381" y="394"/>
                    </a:lnTo>
                    <a:lnTo>
                      <a:pt x="368" y="410"/>
                    </a:lnTo>
                    <a:lnTo>
                      <a:pt x="354" y="427"/>
                    </a:lnTo>
                    <a:lnTo>
                      <a:pt x="341" y="444"/>
                    </a:lnTo>
                    <a:lnTo>
                      <a:pt x="327" y="462"/>
                    </a:lnTo>
                    <a:lnTo>
                      <a:pt x="312" y="479"/>
                    </a:lnTo>
                    <a:lnTo>
                      <a:pt x="298" y="497"/>
                    </a:lnTo>
                    <a:lnTo>
                      <a:pt x="285" y="516"/>
                    </a:lnTo>
                    <a:lnTo>
                      <a:pt x="271" y="533"/>
                    </a:lnTo>
                    <a:lnTo>
                      <a:pt x="257" y="551"/>
                    </a:lnTo>
                    <a:lnTo>
                      <a:pt x="242" y="569"/>
                    </a:lnTo>
                    <a:lnTo>
                      <a:pt x="228" y="586"/>
                    </a:lnTo>
                    <a:lnTo>
                      <a:pt x="213" y="603"/>
                    </a:lnTo>
                    <a:lnTo>
                      <a:pt x="199" y="621"/>
                    </a:lnTo>
                    <a:lnTo>
                      <a:pt x="184" y="637"/>
                    </a:lnTo>
                    <a:lnTo>
                      <a:pt x="169" y="65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4" name="Freeform 25"/>
              <p:cNvSpPr>
                <a:spLocks/>
              </p:cNvSpPr>
              <p:nvPr>
                <p:custDataLst>
                  <p:tags r:id="rId151"/>
                </p:custDataLst>
              </p:nvPr>
            </p:nvSpPr>
            <p:spPr bwMode="auto">
              <a:xfrm>
                <a:off x="3646" y="3152"/>
                <a:ext cx="276" cy="185"/>
              </a:xfrm>
              <a:custGeom>
                <a:avLst/>
                <a:gdLst>
                  <a:gd name="T0" fmla="*/ 400 w 552"/>
                  <a:gd name="T1" fmla="*/ 370 h 371"/>
                  <a:gd name="T2" fmla="*/ 388 w 552"/>
                  <a:gd name="T3" fmla="*/ 366 h 371"/>
                  <a:gd name="T4" fmla="*/ 377 w 552"/>
                  <a:gd name="T5" fmla="*/ 364 h 371"/>
                  <a:gd name="T6" fmla="*/ 365 w 552"/>
                  <a:gd name="T7" fmla="*/ 358 h 371"/>
                  <a:gd name="T8" fmla="*/ 365 w 552"/>
                  <a:gd name="T9" fmla="*/ 353 h 371"/>
                  <a:gd name="T10" fmla="*/ 373 w 552"/>
                  <a:gd name="T11" fmla="*/ 351 h 371"/>
                  <a:gd name="T12" fmla="*/ 383 w 552"/>
                  <a:gd name="T13" fmla="*/ 353 h 371"/>
                  <a:gd name="T14" fmla="*/ 394 w 552"/>
                  <a:gd name="T15" fmla="*/ 353 h 371"/>
                  <a:gd name="T16" fmla="*/ 406 w 552"/>
                  <a:gd name="T17" fmla="*/ 346 h 371"/>
                  <a:gd name="T18" fmla="*/ 421 w 552"/>
                  <a:gd name="T19" fmla="*/ 336 h 371"/>
                  <a:gd name="T20" fmla="*/ 438 w 552"/>
                  <a:gd name="T21" fmla="*/ 325 h 371"/>
                  <a:gd name="T22" fmla="*/ 453 w 552"/>
                  <a:gd name="T23" fmla="*/ 311 h 371"/>
                  <a:gd name="T24" fmla="*/ 469 w 552"/>
                  <a:gd name="T25" fmla="*/ 288 h 371"/>
                  <a:gd name="T26" fmla="*/ 480 w 552"/>
                  <a:gd name="T27" fmla="*/ 255 h 371"/>
                  <a:gd name="T28" fmla="*/ 486 w 552"/>
                  <a:gd name="T29" fmla="*/ 218 h 371"/>
                  <a:gd name="T30" fmla="*/ 481 w 552"/>
                  <a:gd name="T31" fmla="*/ 180 h 371"/>
                  <a:gd name="T32" fmla="*/ 474 w 552"/>
                  <a:gd name="T33" fmla="*/ 152 h 371"/>
                  <a:gd name="T34" fmla="*/ 462 w 552"/>
                  <a:gd name="T35" fmla="*/ 128 h 371"/>
                  <a:gd name="T36" fmla="*/ 443 w 552"/>
                  <a:gd name="T37" fmla="*/ 107 h 371"/>
                  <a:gd name="T38" fmla="*/ 420 w 552"/>
                  <a:gd name="T39" fmla="*/ 91 h 371"/>
                  <a:gd name="T40" fmla="*/ 395 w 552"/>
                  <a:gd name="T41" fmla="*/ 77 h 371"/>
                  <a:gd name="T42" fmla="*/ 350 w 552"/>
                  <a:gd name="T43" fmla="*/ 75 h 371"/>
                  <a:gd name="T44" fmla="*/ 304 w 552"/>
                  <a:gd name="T45" fmla="*/ 76 h 371"/>
                  <a:gd name="T46" fmla="*/ 258 w 552"/>
                  <a:gd name="T47" fmla="*/ 79 h 371"/>
                  <a:gd name="T48" fmla="*/ 212 w 552"/>
                  <a:gd name="T49" fmla="*/ 84 h 371"/>
                  <a:gd name="T50" fmla="*/ 166 w 552"/>
                  <a:gd name="T51" fmla="*/ 92 h 371"/>
                  <a:gd name="T52" fmla="*/ 120 w 552"/>
                  <a:gd name="T53" fmla="*/ 104 h 371"/>
                  <a:gd name="T54" fmla="*/ 75 w 552"/>
                  <a:gd name="T55" fmla="*/ 119 h 371"/>
                  <a:gd name="T56" fmla="*/ 30 w 552"/>
                  <a:gd name="T57" fmla="*/ 137 h 371"/>
                  <a:gd name="T58" fmla="*/ 18 w 552"/>
                  <a:gd name="T59" fmla="*/ 148 h 371"/>
                  <a:gd name="T60" fmla="*/ 7 w 552"/>
                  <a:gd name="T61" fmla="*/ 161 h 371"/>
                  <a:gd name="T62" fmla="*/ 0 w 552"/>
                  <a:gd name="T63" fmla="*/ 163 h 371"/>
                  <a:gd name="T64" fmla="*/ 4 w 552"/>
                  <a:gd name="T65" fmla="*/ 151 h 371"/>
                  <a:gd name="T66" fmla="*/ 12 w 552"/>
                  <a:gd name="T67" fmla="*/ 137 h 371"/>
                  <a:gd name="T68" fmla="*/ 37 w 552"/>
                  <a:gd name="T69" fmla="*/ 105 h 371"/>
                  <a:gd name="T70" fmla="*/ 66 w 552"/>
                  <a:gd name="T71" fmla="*/ 77 h 371"/>
                  <a:gd name="T72" fmla="*/ 103 w 552"/>
                  <a:gd name="T73" fmla="*/ 55 h 371"/>
                  <a:gd name="T74" fmla="*/ 144 w 552"/>
                  <a:gd name="T75" fmla="*/ 38 h 371"/>
                  <a:gd name="T76" fmla="*/ 186 w 552"/>
                  <a:gd name="T77" fmla="*/ 24 h 371"/>
                  <a:gd name="T78" fmla="*/ 231 w 552"/>
                  <a:gd name="T79" fmla="*/ 14 h 371"/>
                  <a:gd name="T80" fmla="*/ 276 w 552"/>
                  <a:gd name="T81" fmla="*/ 6 h 371"/>
                  <a:gd name="T82" fmla="*/ 320 w 552"/>
                  <a:gd name="T83" fmla="*/ 0 h 371"/>
                  <a:gd name="T84" fmla="*/ 350 w 552"/>
                  <a:gd name="T85" fmla="*/ 1 h 371"/>
                  <a:gd name="T86" fmla="*/ 380 w 552"/>
                  <a:gd name="T87" fmla="*/ 5 h 371"/>
                  <a:gd name="T88" fmla="*/ 409 w 552"/>
                  <a:gd name="T89" fmla="*/ 12 h 371"/>
                  <a:gd name="T90" fmla="*/ 438 w 552"/>
                  <a:gd name="T91" fmla="*/ 24 h 371"/>
                  <a:gd name="T92" fmla="*/ 453 w 552"/>
                  <a:gd name="T93" fmla="*/ 35 h 371"/>
                  <a:gd name="T94" fmla="*/ 469 w 552"/>
                  <a:gd name="T95" fmla="*/ 44 h 371"/>
                  <a:gd name="T96" fmla="*/ 484 w 552"/>
                  <a:gd name="T97" fmla="*/ 55 h 371"/>
                  <a:gd name="T98" fmla="*/ 499 w 552"/>
                  <a:gd name="T99" fmla="*/ 72 h 371"/>
                  <a:gd name="T100" fmla="*/ 524 w 552"/>
                  <a:gd name="T101" fmla="*/ 115 h 371"/>
                  <a:gd name="T102" fmla="*/ 545 w 552"/>
                  <a:gd name="T103" fmla="*/ 167 h 371"/>
                  <a:gd name="T104" fmla="*/ 552 w 552"/>
                  <a:gd name="T105" fmla="*/ 221 h 371"/>
                  <a:gd name="T106" fmla="*/ 539 w 552"/>
                  <a:gd name="T107" fmla="*/ 278 h 371"/>
                  <a:gd name="T108" fmla="*/ 531 w 552"/>
                  <a:gd name="T109" fmla="*/ 295 h 371"/>
                  <a:gd name="T110" fmla="*/ 519 w 552"/>
                  <a:gd name="T111" fmla="*/ 311 h 371"/>
                  <a:gd name="T112" fmla="*/ 504 w 552"/>
                  <a:gd name="T113" fmla="*/ 327 h 371"/>
                  <a:gd name="T114" fmla="*/ 488 w 552"/>
                  <a:gd name="T115" fmla="*/ 346 h 371"/>
                  <a:gd name="T116" fmla="*/ 471 w 552"/>
                  <a:gd name="T117" fmla="*/ 356 h 371"/>
                  <a:gd name="T118" fmla="*/ 450 w 552"/>
                  <a:gd name="T119" fmla="*/ 363 h 371"/>
                  <a:gd name="T120" fmla="*/ 427 w 552"/>
                  <a:gd name="T121" fmla="*/ 369 h 371"/>
                  <a:gd name="T122" fmla="*/ 405 w 552"/>
                  <a:gd name="T123"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2" h="371">
                    <a:moveTo>
                      <a:pt x="405" y="371"/>
                    </a:moveTo>
                    <a:lnTo>
                      <a:pt x="400" y="370"/>
                    </a:lnTo>
                    <a:lnTo>
                      <a:pt x="394" y="369"/>
                    </a:lnTo>
                    <a:lnTo>
                      <a:pt x="388" y="366"/>
                    </a:lnTo>
                    <a:lnTo>
                      <a:pt x="382" y="365"/>
                    </a:lnTo>
                    <a:lnTo>
                      <a:pt x="377" y="364"/>
                    </a:lnTo>
                    <a:lnTo>
                      <a:pt x="371" y="362"/>
                    </a:lnTo>
                    <a:lnTo>
                      <a:pt x="365" y="358"/>
                    </a:lnTo>
                    <a:lnTo>
                      <a:pt x="360" y="355"/>
                    </a:lnTo>
                    <a:lnTo>
                      <a:pt x="365" y="353"/>
                    </a:lnTo>
                    <a:lnTo>
                      <a:pt x="370" y="351"/>
                    </a:lnTo>
                    <a:lnTo>
                      <a:pt x="373" y="351"/>
                    </a:lnTo>
                    <a:lnTo>
                      <a:pt x="379" y="351"/>
                    </a:lnTo>
                    <a:lnTo>
                      <a:pt x="383" y="353"/>
                    </a:lnTo>
                    <a:lnTo>
                      <a:pt x="388" y="353"/>
                    </a:lnTo>
                    <a:lnTo>
                      <a:pt x="394" y="353"/>
                    </a:lnTo>
                    <a:lnTo>
                      <a:pt x="400" y="351"/>
                    </a:lnTo>
                    <a:lnTo>
                      <a:pt x="406" y="346"/>
                    </a:lnTo>
                    <a:lnTo>
                      <a:pt x="415" y="341"/>
                    </a:lnTo>
                    <a:lnTo>
                      <a:pt x="421" y="336"/>
                    </a:lnTo>
                    <a:lnTo>
                      <a:pt x="430" y="331"/>
                    </a:lnTo>
                    <a:lnTo>
                      <a:pt x="438" y="325"/>
                    </a:lnTo>
                    <a:lnTo>
                      <a:pt x="446" y="319"/>
                    </a:lnTo>
                    <a:lnTo>
                      <a:pt x="453" y="311"/>
                    </a:lnTo>
                    <a:lnTo>
                      <a:pt x="461" y="303"/>
                    </a:lnTo>
                    <a:lnTo>
                      <a:pt x="469" y="288"/>
                    </a:lnTo>
                    <a:lnTo>
                      <a:pt x="474" y="272"/>
                    </a:lnTo>
                    <a:lnTo>
                      <a:pt x="480" y="255"/>
                    </a:lnTo>
                    <a:lnTo>
                      <a:pt x="485" y="236"/>
                    </a:lnTo>
                    <a:lnTo>
                      <a:pt x="486" y="218"/>
                    </a:lnTo>
                    <a:lnTo>
                      <a:pt x="486" y="199"/>
                    </a:lnTo>
                    <a:lnTo>
                      <a:pt x="481" y="180"/>
                    </a:lnTo>
                    <a:lnTo>
                      <a:pt x="474" y="161"/>
                    </a:lnTo>
                    <a:lnTo>
                      <a:pt x="474" y="152"/>
                    </a:lnTo>
                    <a:lnTo>
                      <a:pt x="469" y="140"/>
                    </a:lnTo>
                    <a:lnTo>
                      <a:pt x="462" y="128"/>
                    </a:lnTo>
                    <a:lnTo>
                      <a:pt x="453" y="118"/>
                    </a:lnTo>
                    <a:lnTo>
                      <a:pt x="443" y="107"/>
                    </a:lnTo>
                    <a:lnTo>
                      <a:pt x="432" y="99"/>
                    </a:lnTo>
                    <a:lnTo>
                      <a:pt x="420" y="91"/>
                    </a:lnTo>
                    <a:lnTo>
                      <a:pt x="408" y="84"/>
                    </a:lnTo>
                    <a:lnTo>
                      <a:pt x="395" y="77"/>
                    </a:lnTo>
                    <a:lnTo>
                      <a:pt x="372" y="76"/>
                    </a:lnTo>
                    <a:lnTo>
                      <a:pt x="350" y="75"/>
                    </a:lnTo>
                    <a:lnTo>
                      <a:pt x="327" y="75"/>
                    </a:lnTo>
                    <a:lnTo>
                      <a:pt x="304" y="76"/>
                    </a:lnTo>
                    <a:lnTo>
                      <a:pt x="281" y="77"/>
                    </a:lnTo>
                    <a:lnTo>
                      <a:pt x="258" y="79"/>
                    </a:lnTo>
                    <a:lnTo>
                      <a:pt x="235" y="81"/>
                    </a:lnTo>
                    <a:lnTo>
                      <a:pt x="212" y="84"/>
                    </a:lnTo>
                    <a:lnTo>
                      <a:pt x="189" y="88"/>
                    </a:lnTo>
                    <a:lnTo>
                      <a:pt x="166" y="92"/>
                    </a:lnTo>
                    <a:lnTo>
                      <a:pt x="143" y="98"/>
                    </a:lnTo>
                    <a:lnTo>
                      <a:pt x="120" y="104"/>
                    </a:lnTo>
                    <a:lnTo>
                      <a:pt x="98" y="112"/>
                    </a:lnTo>
                    <a:lnTo>
                      <a:pt x="75" y="119"/>
                    </a:lnTo>
                    <a:lnTo>
                      <a:pt x="52" y="128"/>
                    </a:lnTo>
                    <a:lnTo>
                      <a:pt x="30" y="137"/>
                    </a:lnTo>
                    <a:lnTo>
                      <a:pt x="24" y="141"/>
                    </a:lnTo>
                    <a:lnTo>
                      <a:pt x="18" y="148"/>
                    </a:lnTo>
                    <a:lnTo>
                      <a:pt x="11" y="155"/>
                    </a:lnTo>
                    <a:lnTo>
                      <a:pt x="7" y="161"/>
                    </a:lnTo>
                    <a:lnTo>
                      <a:pt x="7" y="167"/>
                    </a:lnTo>
                    <a:lnTo>
                      <a:pt x="0" y="163"/>
                    </a:lnTo>
                    <a:lnTo>
                      <a:pt x="1" y="157"/>
                    </a:lnTo>
                    <a:lnTo>
                      <a:pt x="4" y="151"/>
                    </a:lnTo>
                    <a:lnTo>
                      <a:pt x="9" y="146"/>
                    </a:lnTo>
                    <a:lnTo>
                      <a:pt x="12" y="137"/>
                    </a:lnTo>
                    <a:lnTo>
                      <a:pt x="23" y="120"/>
                    </a:lnTo>
                    <a:lnTo>
                      <a:pt x="37" y="105"/>
                    </a:lnTo>
                    <a:lnTo>
                      <a:pt x="50" y="90"/>
                    </a:lnTo>
                    <a:lnTo>
                      <a:pt x="66" y="77"/>
                    </a:lnTo>
                    <a:lnTo>
                      <a:pt x="84" y="66"/>
                    </a:lnTo>
                    <a:lnTo>
                      <a:pt x="103" y="55"/>
                    </a:lnTo>
                    <a:lnTo>
                      <a:pt x="123" y="46"/>
                    </a:lnTo>
                    <a:lnTo>
                      <a:pt x="144" y="38"/>
                    </a:lnTo>
                    <a:lnTo>
                      <a:pt x="164" y="31"/>
                    </a:lnTo>
                    <a:lnTo>
                      <a:pt x="186" y="24"/>
                    </a:lnTo>
                    <a:lnTo>
                      <a:pt x="208" y="19"/>
                    </a:lnTo>
                    <a:lnTo>
                      <a:pt x="231" y="14"/>
                    </a:lnTo>
                    <a:lnTo>
                      <a:pt x="254" y="9"/>
                    </a:lnTo>
                    <a:lnTo>
                      <a:pt x="276" y="6"/>
                    </a:lnTo>
                    <a:lnTo>
                      <a:pt x="298" y="3"/>
                    </a:lnTo>
                    <a:lnTo>
                      <a:pt x="320" y="0"/>
                    </a:lnTo>
                    <a:lnTo>
                      <a:pt x="335" y="0"/>
                    </a:lnTo>
                    <a:lnTo>
                      <a:pt x="350" y="1"/>
                    </a:lnTo>
                    <a:lnTo>
                      <a:pt x="365" y="3"/>
                    </a:lnTo>
                    <a:lnTo>
                      <a:pt x="380" y="5"/>
                    </a:lnTo>
                    <a:lnTo>
                      <a:pt x="395" y="7"/>
                    </a:lnTo>
                    <a:lnTo>
                      <a:pt x="409" y="12"/>
                    </a:lnTo>
                    <a:lnTo>
                      <a:pt x="424" y="17"/>
                    </a:lnTo>
                    <a:lnTo>
                      <a:pt x="438" y="24"/>
                    </a:lnTo>
                    <a:lnTo>
                      <a:pt x="445" y="30"/>
                    </a:lnTo>
                    <a:lnTo>
                      <a:pt x="453" y="35"/>
                    </a:lnTo>
                    <a:lnTo>
                      <a:pt x="461" y="39"/>
                    </a:lnTo>
                    <a:lnTo>
                      <a:pt x="469" y="44"/>
                    </a:lnTo>
                    <a:lnTo>
                      <a:pt x="476" y="50"/>
                    </a:lnTo>
                    <a:lnTo>
                      <a:pt x="484" y="55"/>
                    </a:lnTo>
                    <a:lnTo>
                      <a:pt x="492" y="62"/>
                    </a:lnTo>
                    <a:lnTo>
                      <a:pt x="499" y="72"/>
                    </a:lnTo>
                    <a:lnTo>
                      <a:pt x="511" y="92"/>
                    </a:lnTo>
                    <a:lnTo>
                      <a:pt x="524" y="115"/>
                    </a:lnTo>
                    <a:lnTo>
                      <a:pt x="536" y="141"/>
                    </a:lnTo>
                    <a:lnTo>
                      <a:pt x="545" y="167"/>
                    </a:lnTo>
                    <a:lnTo>
                      <a:pt x="551" y="194"/>
                    </a:lnTo>
                    <a:lnTo>
                      <a:pt x="552" y="221"/>
                    </a:lnTo>
                    <a:lnTo>
                      <a:pt x="548" y="250"/>
                    </a:lnTo>
                    <a:lnTo>
                      <a:pt x="539" y="278"/>
                    </a:lnTo>
                    <a:lnTo>
                      <a:pt x="536" y="287"/>
                    </a:lnTo>
                    <a:lnTo>
                      <a:pt x="531" y="295"/>
                    </a:lnTo>
                    <a:lnTo>
                      <a:pt x="525" y="303"/>
                    </a:lnTo>
                    <a:lnTo>
                      <a:pt x="519" y="311"/>
                    </a:lnTo>
                    <a:lnTo>
                      <a:pt x="512" y="319"/>
                    </a:lnTo>
                    <a:lnTo>
                      <a:pt x="504" y="327"/>
                    </a:lnTo>
                    <a:lnTo>
                      <a:pt x="496" y="335"/>
                    </a:lnTo>
                    <a:lnTo>
                      <a:pt x="488" y="346"/>
                    </a:lnTo>
                    <a:lnTo>
                      <a:pt x="480" y="351"/>
                    </a:lnTo>
                    <a:lnTo>
                      <a:pt x="471" y="356"/>
                    </a:lnTo>
                    <a:lnTo>
                      <a:pt x="461" y="360"/>
                    </a:lnTo>
                    <a:lnTo>
                      <a:pt x="450" y="363"/>
                    </a:lnTo>
                    <a:lnTo>
                      <a:pt x="439" y="366"/>
                    </a:lnTo>
                    <a:lnTo>
                      <a:pt x="427" y="369"/>
                    </a:lnTo>
                    <a:lnTo>
                      <a:pt x="417" y="370"/>
                    </a:lnTo>
                    <a:lnTo>
                      <a:pt x="405" y="37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5" name="Freeform 26"/>
              <p:cNvSpPr>
                <a:spLocks/>
              </p:cNvSpPr>
              <p:nvPr>
                <p:custDataLst>
                  <p:tags r:id="rId152"/>
                </p:custDataLst>
              </p:nvPr>
            </p:nvSpPr>
            <p:spPr bwMode="auto">
              <a:xfrm>
                <a:off x="3800" y="3205"/>
                <a:ext cx="70" cy="110"/>
              </a:xfrm>
              <a:custGeom>
                <a:avLst/>
                <a:gdLst>
                  <a:gd name="T0" fmla="*/ 50 w 140"/>
                  <a:gd name="T1" fmla="*/ 220 h 220"/>
                  <a:gd name="T2" fmla="*/ 46 w 140"/>
                  <a:gd name="T3" fmla="*/ 218 h 220"/>
                  <a:gd name="T4" fmla="*/ 43 w 140"/>
                  <a:gd name="T5" fmla="*/ 216 h 220"/>
                  <a:gd name="T6" fmla="*/ 40 w 140"/>
                  <a:gd name="T7" fmla="*/ 213 h 220"/>
                  <a:gd name="T8" fmla="*/ 35 w 140"/>
                  <a:gd name="T9" fmla="*/ 211 h 220"/>
                  <a:gd name="T10" fmla="*/ 30 w 140"/>
                  <a:gd name="T11" fmla="*/ 209 h 220"/>
                  <a:gd name="T12" fmla="*/ 26 w 140"/>
                  <a:gd name="T13" fmla="*/ 206 h 220"/>
                  <a:gd name="T14" fmla="*/ 20 w 140"/>
                  <a:gd name="T15" fmla="*/ 204 h 220"/>
                  <a:gd name="T16" fmla="*/ 13 w 140"/>
                  <a:gd name="T17" fmla="*/ 202 h 220"/>
                  <a:gd name="T18" fmla="*/ 5 w 140"/>
                  <a:gd name="T19" fmla="*/ 185 h 220"/>
                  <a:gd name="T20" fmla="*/ 2 w 140"/>
                  <a:gd name="T21" fmla="*/ 166 h 220"/>
                  <a:gd name="T22" fmla="*/ 0 w 140"/>
                  <a:gd name="T23" fmla="*/ 147 h 220"/>
                  <a:gd name="T24" fmla="*/ 3 w 140"/>
                  <a:gd name="T25" fmla="*/ 127 h 220"/>
                  <a:gd name="T26" fmla="*/ 7 w 140"/>
                  <a:gd name="T27" fmla="*/ 107 h 220"/>
                  <a:gd name="T28" fmla="*/ 13 w 140"/>
                  <a:gd name="T29" fmla="*/ 88 h 220"/>
                  <a:gd name="T30" fmla="*/ 20 w 140"/>
                  <a:gd name="T31" fmla="*/ 69 h 220"/>
                  <a:gd name="T32" fmla="*/ 29 w 140"/>
                  <a:gd name="T33" fmla="*/ 52 h 220"/>
                  <a:gd name="T34" fmla="*/ 34 w 140"/>
                  <a:gd name="T35" fmla="*/ 48 h 220"/>
                  <a:gd name="T36" fmla="*/ 38 w 140"/>
                  <a:gd name="T37" fmla="*/ 42 h 220"/>
                  <a:gd name="T38" fmla="*/ 43 w 140"/>
                  <a:gd name="T39" fmla="*/ 37 h 220"/>
                  <a:gd name="T40" fmla="*/ 46 w 140"/>
                  <a:gd name="T41" fmla="*/ 31 h 220"/>
                  <a:gd name="T42" fmla="*/ 50 w 140"/>
                  <a:gd name="T43" fmla="*/ 26 h 220"/>
                  <a:gd name="T44" fmla="*/ 55 w 140"/>
                  <a:gd name="T45" fmla="*/ 20 h 220"/>
                  <a:gd name="T46" fmla="*/ 59 w 140"/>
                  <a:gd name="T47" fmla="*/ 14 h 220"/>
                  <a:gd name="T48" fmla="*/ 65 w 140"/>
                  <a:gd name="T49" fmla="*/ 8 h 220"/>
                  <a:gd name="T50" fmla="*/ 83 w 140"/>
                  <a:gd name="T51" fmla="*/ 0 h 220"/>
                  <a:gd name="T52" fmla="*/ 90 w 140"/>
                  <a:gd name="T53" fmla="*/ 1 h 220"/>
                  <a:gd name="T54" fmla="*/ 96 w 140"/>
                  <a:gd name="T55" fmla="*/ 4 h 220"/>
                  <a:gd name="T56" fmla="*/ 102 w 140"/>
                  <a:gd name="T57" fmla="*/ 6 h 220"/>
                  <a:gd name="T58" fmla="*/ 109 w 140"/>
                  <a:gd name="T59" fmla="*/ 8 h 220"/>
                  <a:gd name="T60" fmla="*/ 118 w 140"/>
                  <a:gd name="T61" fmla="*/ 18 h 220"/>
                  <a:gd name="T62" fmla="*/ 126 w 140"/>
                  <a:gd name="T63" fmla="*/ 27 h 220"/>
                  <a:gd name="T64" fmla="*/ 133 w 140"/>
                  <a:gd name="T65" fmla="*/ 36 h 220"/>
                  <a:gd name="T66" fmla="*/ 140 w 140"/>
                  <a:gd name="T67" fmla="*/ 45 h 220"/>
                  <a:gd name="T68" fmla="*/ 126 w 140"/>
                  <a:gd name="T69" fmla="*/ 56 h 220"/>
                  <a:gd name="T70" fmla="*/ 113 w 140"/>
                  <a:gd name="T71" fmla="*/ 67 h 220"/>
                  <a:gd name="T72" fmla="*/ 99 w 140"/>
                  <a:gd name="T73" fmla="*/ 80 h 220"/>
                  <a:gd name="T74" fmla="*/ 87 w 140"/>
                  <a:gd name="T75" fmla="*/ 92 h 220"/>
                  <a:gd name="T76" fmla="*/ 76 w 140"/>
                  <a:gd name="T77" fmla="*/ 107 h 220"/>
                  <a:gd name="T78" fmla="*/ 67 w 140"/>
                  <a:gd name="T79" fmla="*/ 124 h 220"/>
                  <a:gd name="T80" fmla="*/ 60 w 140"/>
                  <a:gd name="T81" fmla="*/ 141 h 220"/>
                  <a:gd name="T82" fmla="*/ 57 w 140"/>
                  <a:gd name="T83" fmla="*/ 160 h 220"/>
                  <a:gd name="T84" fmla="*/ 58 w 140"/>
                  <a:gd name="T85" fmla="*/ 175 h 220"/>
                  <a:gd name="T86" fmla="*/ 61 w 140"/>
                  <a:gd name="T87" fmla="*/ 190 h 220"/>
                  <a:gd name="T88" fmla="*/ 64 w 140"/>
                  <a:gd name="T89" fmla="*/ 205 h 220"/>
                  <a:gd name="T90" fmla="*/ 65 w 140"/>
                  <a:gd name="T91" fmla="*/ 220 h 220"/>
                  <a:gd name="T92" fmla="*/ 50 w 140"/>
                  <a:gd name="T9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0" h="220">
                    <a:moveTo>
                      <a:pt x="50" y="220"/>
                    </a:moveTo>
                    <a:lnTo>
                      <a:pt x="46" y="218"/>
                    </a:lnTo>
                    <a:lnTo>
                      <a:pt x="43" y="216"/>
                    </a:lnTo>
                    <a:lnTo>
                      <a:pt x="40" y="213"/>
                    </a:lnTo>
                    <a:lnTo>
                      <a:pt x="35" y="211"/>
                    </a:lnTo>
                    <a:lnTo>
                      <a:pt x="30" y="209"/>
                    </a:lnTo>
                    <a:lnTo>
                      <a:pt x="26" y="206"/>
                    </a:lnTo>
                    <a:lnTo>
                      <a:pt x="20" y="204"/>
                    </a:lnTo>
                    <a:lnTo>
                      <a:pt x="13" y="202"/>
                    </a:lnTo>
                    <a:lnTo>
                      <a:pt x="5" y="185"/>
                    </a:lnTo>
                    <a:lnTo>
                      <a:pt x="2" y="166"/>
                    </a:lnTo>
                    <a:lnTo>
                      <a:pt x="0" y="147"/>
                    </a:lnTo>
                    <a:lnTo>
                      <a:pt x="3" y="127"/>
                    </a:lnTo>
                    <a:lnTo>
                      <a:pt x="7" y="107"/>
                    </a:lnTo>
                    <a:lnTo>
                      <a:pt x="13" y="88"/>
                    </a:lnTo>
                    <a:lnTo>
                      <a:pt x="20" y="69"/>
                    </a:lnTo>
                    <a:lnTo>
                      <a:pt x="29" y="52"/>
                    </a:lnTo>
                    <a:lnTo>
                      <a:pt x="34" y="48"/>
                    </a:lnTo>
                    <a:lnTo>
                      <a:pt x="38" y="42"/>
                    </a:lnTo>
                    <a:lnTo>
                      <a:pt x="43" y="37"/>
                    </a:lnTo>
                    <a:lnTo>
                      <a:pt x="46" y="31"/>
                    </a:lnTo>
                    <a:lnTo>
                      <a:pt x="50" y="26"/>
                    </a:lnTo>
                    <a:lnTo>
                      <a:pt x="55" y="20"/>
                    </a:lnTo>
                    <a:lnTo>
                      <a:pt x="59" y="14"/>
                    </a:lnTo>
                    <a:lnTo>
                      <a:pt x="65" y="8"/>
                    </a:lnTo>
                    <a:lnTo>
                      <a:pt x="83" y="0"/>
                    </a:lnTo>
                    <a:lnTo>
                      <a:pt x="90" y="1"/>
                    </a:lnTo>
                    <a:lnTo>
                      <a:pt x="96" y="4"/>
                    </a:lnTo>
                    <a:lnTo>
                      <a:pt x="102" y="6"/>
                    </a:lnTo>
                    <a:lnTo>
                      <a:pt x="109" y="8"/>
                    </a:lnTo>
                    <a:lnTo>
                      <a:pt x="118" y="18"/>
                    </a:lnTo>
                    <a:lnTo>
                      <a:pt x="126" y="27"/>
                    </a:lnTo>
                    <a:lnTo>
                      <a:pt x="133" y="36"/>
                    </a:lnTo>
                    <a:lnTo>
                      <a:pt x="140" y="45"/>
                    </a:lnTo>
                    <a:lnTo>
                      <a:pt x="126" y="56"/>
                    </a:lnTo>
                    <a:lnTo>
                      <a:pt x="113" y="67"/>
                    </a:lnTo>
                    <a:lnTo>
                      <a:pt x="99" y="80"/>
                    </a:lnTo>
                    <a:lnTo>
                      <a:pt x="87" y="92"/>
                    </a:lnTo>
                    <a:lnTo>
                      <a:pt x="76" y="107"/>
                    </a:lnTo>
                    <a:lnTo>
                      <a:pt x="67" y="124"/>
                    </a:lnTo>
                    <a:lnTo>
                      <a:pt x="60" y="141"/>
                    </a:lnTo>
                    <a:lnTo>
                      <a:pt x="57" y="160"/>
                    </a:lnTo>
                    <a:lnTo>
                      <a:pt x="58" y="175"/>
                    </a:lnTo>
                    <a:lnTo>
                      <a:pt x="61" y="190"/>
                    </a:lnTo>
                    <a:lnTo>
                      <a:pt x="64" y="205"/>
                    </a:lnTo>
                    <a:lnTo>
                      <a:pt x="65" y="220"/>
                    </a:lnTo>
                    <a:lnTo>
                      <a:pt x="50" y="22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16" name="Freeform 28"/>
              <p:cNvSpPr>
                <a:spLocks/>
              </p:cNvSpPr>
              <p:nvPr>
                <p:custDataLst>
                  <p:tags r:id="rId153"/>
                </p:custDataLst>
              </p:nvPr>
            </p:nvSpPr>
            <p:spPr bwMode="auto">
              <a:xfrm>
                <a:off x="3903" y="3171"/>
                <a:ext cx="66" cy="31"/>
              </a:xfrm>
              <a:custGeom>
                <a:avLst/>
                <a:gdLst>
                  <a:gd name="T0" fmla="*/ 33 w 131"/>
                  <a:gd name="T1" fmla="*/ 63 h 63"/>
                  <a:gd name="T2" fmla="*/ 27 w 131"/>
                  <a:gd name="T3" fmla="*/ 50 h 63"/>
                  <a:gd name="T4" fmla="*/ 20 w 131"/>
                  <a:gd name="T5" fmla="*/ 36 h 63"/>
                  <a:gd name="T6" fmla="*/ 11 w 131"/>
                  <a:gd name="T7" fmla="*/ 22 h 63"/>
                  <a:gd name="T8" fmla="*/ 0 w 131"/>
                  <a:gd name="T9" fmla="*/ 10 h 63"/>
                  <a:gd name="T10" fmla="*/ 16 w 131"/>
                  <a:gd name="T11" fmla="*/ 5 h 63"/>
                  <a:gd name="T12" fmla="*/ 32 w 131"/>
                  <a:gd name="T13" fmla="*/ 2 h 63"/>
                  <a:gd name="T14" fmla="*/ 47 w 131"/>
                  <a:gd name="T15" fmla="*/ 0 h 63"/>
                  <a:gd name="T16" fmla="*/ 63 w 131"/>
                  <a:gd name="T17" fmla="*/ 0 h 63"/>
                  <a:gd name="T18" fmla="*/ 78 w 131"/>
                  <a:gd name="T19" fmla="*/ 3 h 63"/>
                  <a:gd name="T20" fmla="*/ 94 w 131"/>
                  <a:gd name="T21" fmla="*/ 6 h 63"/>
                  <a:gd name="T22" fmla="*/ 109 w 131"/>
                  <a:gd name="T23" fmla="*/ 10 h 63"/>
                  <a:gd name="T24" fmla="*/ 125 w 131"/>
                  <a:gd name="T25" fmla="*/ 15 h 63"/>
                  <a:gd name="T26" fmla="*/ 131 w 131"/>
                  <a:gd name="T27" fmla="*/ 33 h 63"/>
                  <a:gd name="T28" fmla="*/ 126 w 131"/>
                  <a:gd name="T29" fmla="*/ 37 h 63"/>
                  <a:gd name="T30" fmla="*/ 122 w 131"/>
                  <a:gd name="T31" fmla="*/ 42 h 63"/>
                  <a:gd name="T32" fmla="*/ 116 w 131"/>
                  <a:gd name="T33" fmla="*/ 46 h 63"/>
                  <a:gd name="T34" fmla="*/ 110 w 131"/>
                  <a:gd name="T35" fmla="*/ 50 h 63"/>
                  <a:gd name="T36" fmla="*/ 101 w 131"/>
                  <a:gd name="T37" fmla="*/ 52 h 63"/>
                  <a:gd name="T38" fmla="*/ 92 w 131"/>
                  <a:gd name="T39" fmla="*/ 53 h 63"/>
                  <a:gd name="T40" fmla="*/ 83 w 131"/>
                  <a:gd name="T41" fmla="*/ 56 h 63"/>
                  <a:gd name="T42" fmla="*/ 72 w 131"/>
                  <a:gd name="T43" fmla="*/ 58 h 63"/>
                  <a:gd name="T44" fmla="*/ 63 w 131"/>
                  <a:gd name="T45" fmla="*/ 60 h 63"/>
                  <a:gd name="T46" fmla="*/ 53 w 131"/>
                  <a:gd name="T47" fmla="*/ 61 h 63"/>
                  <a:gd name="T48" fmla="*/ 43 w 131"/>
                  <a:gd name="T49" fmla="*/ 63 h 63"/>
                  <a:gd name="T50" fmla="*/ 33 w 131"/>
                  <a:gd name="T5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63">
                    <a:moveTo>
                      <a:pt x="33" y="63"/>
                    </a:moveTo>
                    <a:lnTo>
                      <a:pt x="27" y="50"/>
                    </a:lnTo>
                    <a:lnTo>
                      <a:pt x="20" y="36"/>
                    </a:lnTo>
                    <a:lnTo>
                      <a:pt x="11" y="22"/>
                    </a:lnTo>
                    <a:lnTo>
                      <a:pt x="0" y="10"/>
                    </a:lnTo>
                    <a:lnTo>
                      <a:pt x="16" y="5"/>
                    </a:lnTo>
                    <a:lnTo>
                      <a:pt x="32" y="2"/>
                    </a:lnTo>
                    <a:lnTo>
                      <a:pt x="47" y="0"/>
                    </a:lnTo>
                    <a:lnTo>
                      <a:pt x="63" y="0"/>
                    </a:lnTo>
                    <a:lnTo>
                      <a:pt x="78" y="3"/>
                    </a:lnTo>
                    <a:lnTo>
                      <a:pt x="94" y="6"/>
                    </a:lnTo>
                    <a:lnTo>
                      <a:pt x="109" y="10"/>
                    </a:lnTo>
                    <a:lnTo>
                      <a:pt x="125" y="15"/>
                    </a:lnTo>
                    <a:lnTo>
                      <a:pt x="131" y="33"/>
                    </a:lnTo>
                    <a:lnTo>
                      <a:pt x="126" y="37"/>
                    </a:lnTo>
                    <a:lnTo>
                      <a:pt x="122" y="42"/>
                    </a:lnTo>
                    <a:lnTo>
                      <a:pt x="116" y="46"/>
                    </a:lnTo>
                    <a:lnTo>
                      <a:pt x="110" y="50"/>
                    </a:lnTo>
                    <a:lnTo>
                      <a:pt x="101" y="52"/>
                    </a:lnTo>
                    <a:lnTo>
                      <a:pt x="92" y="53"/>
                    </a:lnTo>
                    <a:lnTo>
                      <a:pt x="83" y="56"/>
                    </a:lnTo>
                    <a:lnTo>
                      <a:pt x="72" y="58"/>
                    </a:lnTo>
                    <a:lnTo>
                      <a:pt x="63" y="60"/>
                    </a:lnTo>
                    <a:lnTo>
                      <a:pt x="53" y="61"/>
                    </a:lnTo>
                    <a:lnTo>
                      <a:pt x="43" y="63"/>
                    </a:lnTo>
                    <a:lnTo>
                      <a:pt x="33" y="63"/>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grpSp>
        <p:nvGrpSpPr>
          <p:cNvPr id="117" name="Group 116"/>
          <p:cNvGrpSpPr/>
          <p:nvPr>
            <p:custDataLst>
              <p:tags r:id="rId10"/>
            </p:custDataLst>
          </p:nvPr>
        </p:nvGrpSpPr>
        <p:grpSpPr>
          <a:xfrm>
            <a:off x="6096000" y="4501726"/>
            <a:ext cx="2171563" cy="2280074"/>
            <a:chOff x="6324600" y="3572672"/>
            <a:chExt cx="2171563" cy="2280074"/>
          </a:xfrm>
        </p:grpSpPr>
        <p:pic>
          <p:nvPicPr>
            <p:cNvPr id="118" name="Picture 4" descr="C:\Users\wolf\AppData\Local\Microsoft\Windows\Temporary Internet Files\Content.IE5\5N0XI505\MC900331282[1].wmf"/>
            <p:cNvPicPr>
              <a:picLocks noChangeAspect="1" noChangeArrowheads="1"/>
            </p:cNvPicPr>
            <p:nvPr>
              <p:custDataLst>
                <p:tags r:id="rId134"/>
              </p:custDataLst>
            </p:nvPr>
          </p:nvPicPr>
          <p:blipFill>
            <a:blip r:embed="rId195" cstate="print">
              <a:extLst>
                <a:ext uri="{28A0092B-C50C-407E-A947-70E740481C1C}">
                  <a14:useLocalDpi xmlns:a14="http://schemas.microsoft.com/office/drawing/2010/main" val="0"/>
                </a:ext>
              </a:extLst>
            </a:blip>
            <a:srcRect/>
            <a:stretch>
              <a:fillRect/>
            </a:stretch>
          </p:blipFill>
          <p:spPr bwMode="auto">
            <a:xfrm>
              <a:off x="6324600" y="3572672"/>
              <a:ext cx="1795604" cy="1424412"/>
            </a:xfrm>
            <a:prstGeom prst="rect">
              <a:avLst/>
            </a:prstGeom>
            <a:noFill/>
            <a:extLst>
              <a:ext uri="{909E8E84-426E-40DD-AFC4-6F175D3DCCD1}">
                <a14:hiddenFill xmlns:a14="http://schemas.microsoft.com/office/drawing/2010/main">
                  <a:solidFill>
                    <a:srgbClr val="FFFFFF"/>
                  </a:solidFill>
                </a14:hiddenFill>
              </a:ext>
            </a:extLst>
          </p:spPr>
        </p:pic>
        <p:grpSp>
          <p:nvGrpSpPr>
            <p:cNvPr id="119" name="Group 7"/>
            <p:cNvGrpSpPr>
              <a:grpSpLocks noChangeAspect="1"/>
            </p:cNvGrpSpPr>
            <p:nvPr>
              <p:custDataLst>
                <p:tags r:id="rId135"/>
              </p:custDataLst>
            </p:nvPr>
          </p:nvGrpSpPr>
          <p:grpSpPr bwMode="auto">
            <a:xfrm>
              <a:off x="6894375" y="4141421"/>
              <a:ext cx="1601788" cy="1711325"/>
              <a:chOff x="2975" y="2832"/>
              <a:chExt cx="1009" cy="1078"/>
            </a:xfrm>
          </p:grpSpPr>
          <p:sp>
            <p:nvSpPr>
              <p:cNvPr id="120" name="AutoShape 6"/>
              <p:cNvSpPr>
                <a:spLocks noChangeAspect="1" noChangeArrowheads="1" noTextEdit="1"/>
              </p:cNvSpPr>
              <p:nvPr>
                <p:custDataLst>
                  <p:tags r:id="rId136"/>
                </p:custDataLst>
              </p:nvPr>
            </p:nvSpPr>
            <p:spPr bwMode="auto">
              <a:xfrm>
                <a:off x="2975" y="2832"/>
                <a:ext cx="1009"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1" name="Freeform 16"/>
              <p:cNvSpPr>
                <a:spLocks/>
              </p:cNvSpPr>
              <p:nvPr>
                <p:custDataLst>
                  <p:tags r:id="rId137"/>
                </p:custDataLst>
              </p:nvPr>
            </p:nvSpPr>
            <p:spPr bwMode="auto">
              <a:xfrm>
                <a:off x="3144" y="3009"/>
                <a:ext cx="836" cy="795"/>
              </a:xfrm>
              <a:custGeom>
                <a:avLst/>
                <a:gdLst>
                  <a:gd name="T0" fmla="*/ 979 w 1671"/>
                  <a:gd name="T1" fmla="*/ 649 h 1589"/>
                  <a:gd name="T2" fmla="*/ 944 w 1671"/>
                  <a:gd name="T3" fmla="*/ 729 h 1589"/>
                  <a:gd name="T4" fmla="*/ 929 w 1671"/>
                  <a:gd name="T5" fmla="*/ 797 h 1589"/>
                  <a:gd name="T6" fmla="*/ 834 w 1671"/>
                  <a:gd name="T7" fmla="*/ 923 h 1589"/>
                  <a:gd name="T8" fmla="*/ 729 w 1671"/>
                  <a:gd name="T9" fmla="*/ 1049 h 1589"/>
                  <a:gd name="T10" fmla="*/ 606 w 1671"/>
                  <a:gd name="T11" fmla="*/ 1203 h 1589"/>
                  <a:gd name="T12" fmla="*/ 464 w 1671"/>
                  <a:gd name="T13" fmla="*/ 1384 h 1589"/>
                  <a:gd name="T14" fmla="*/ 310 w 1671"/>
                  <a:gd name="T15" fmla="*/ 1555 h 1589"/>
                  <a:gd name="T16" fmla="*/ 235 w 1671"/>
                  <a:gd name="T17" fmla="*/ 1589 h 1589"/>
                  <a:gd name="T18" fmla="*/ 150 w 1671"/>
                  <a:gd name="T19" fmla="*/ 1574 h 1589"/>
                  <a:gd name="T20" fmla="*/ 38 w 1671"/>
                  <a:gd name="T21" fmla="*/ 1496 h 1589"/>
                  <a:gd name="T22" fmla="*/ 2 w 1671"/>
                  <a:gd name="T23" fmla="*/ 1405 h 1589"/>
                  <a:gd name="T24" fmla="*/ 24 w 1671"/>
                  <a:gd name="T25" fmla="*/ 1317 h 1589"/>
                  <a:gd name="T26" fmla="*/ 243 w 1671"/>
                  <a:gd name="T27" fmla="*/ 1020 h 1589"/>
                  <a:gd name="T28" fmla="*/ 485 w 1671"/>
                  <a:gd name="T29" fmla="*/ 724 h 1589"/>
                  <a:gd name="T30" fmla="*/ 681 w 1671"/>
                  <a:gd name="T31" fmla="*/ 551 h 1589"/>
                  <a:gd name="T32" fmla="*/ 729 w 1671"/>
                  <a:gd name="T33" fmla="*/ 549 h 1589"/>
                  <a:gd name="T34" fmla="*/ 847 w 1671"/>
                  <a:gd name="T35" fmla="*/ 409 h 1589"/>
                  <a:gd name="T36" fmla="*/ 968 w 1671"/>
                  <a:gd name="T37" fmla="*/ 266 h 1589"/>
                  <a:gd name="T38" fmla="*/ 1032 w 1671"/>
                  <a:gd name="T39" fmla="*/ 349 h 1589"/>
                  <a:gd name="T40" fmla="*/ 911 w 1671"/>
                  <a:gd name="T41" fmla="*/ 501 h 1589"/>
                  <a:gd name="T42" fmla="*/ 894 w 1671"/>
                  <a:gd name="T43" fmla="*/ 558 h 1589"/>
                  <a:gd name="T44" fmla="*/ 959 w 1671"/>
                  <a:gd name="T45" fmla="*/ 512 h 1589"/>
                  <a:gd name="T46" fmla="*/ 988 w 1671"/>
                  <a:gd name="T47" fmla="*/ 450 h 1589"/>
                  <a:gd name="T48" fmla="*/ 1013 w 1671"/>
                  <a:gd name="T49" fmla="*/ 384 h 1589"/>
                  <a:gd name="T50" fmla="*/ 1069 w 1671"/>
                  <a:gd name="T51" fmla="*/ 334 h 1589"/>
                  <a:gd name="T52" fmla="*/ 1124 w 1671"/>
                  <a:gd name="T53" fmla="*/ 305 h 1589"/>
                  <a:gd name="T54" fmla="*/ 1203 w 1671"/>
                  <a:gd name="T55" fmla="*/ 206 h 1589"/>
                  <a:gd name="T56" fmla="*/ 1160 w 1671"/>
                  <a:gd name="T57" fmla="*/ 200 h 1589"/>
                  <a:gd name="T58" fmla="*/ 1053 w 1671"/>
                  <a:gd name="T59" fmla="*/ 323 h 1589"/>
                  <a:gd name="T60" fmla="*/ 1107 w 1671"/>
                  <a:gd name="T61" fmla="*/ 121 h 1589"/>
                  <a:gd name="T62" fmla="*/ 1159 w 1671"/>
                  <a:gd name="T63" fmla="*/ 87 h 1589"/>
                  <a:gd name="T64" fmla="*/ 1197 w 1671"/>
                  <a:gd name="T65" fmla="*/ 64 h 1589"/>
                  <a:gd name="T66" fmla="*/ 1248 w 1671"/>
                  <a:gd name="T67" fmla="*/ 42 h 1589"/>
                  <a:gd name="T68" fmla="*/ 1296 w 1671"/>
                  <a:gd name="T69" fmla="*/ 29 h 1589"/>
                  <a:gd name="T70" fmla="*/ 1324 w 1671"/>
                  <a:gd name="T71" fmla="*/ 15 h 1589"/>
                  <a:gd name="T72" fmla="*/ 1351 w 1671"/>
                  <a:gd name="T73" fmla="*/ 30 h 1589"/>
                  <a:gd name="T74" fmla="*/ 1313 w 1671"/>
                  <a:gd name="T75" fmla="*/ 231 h 1589"/>
                  <a:gd name="T76" fmla="*/ 1367 w 1671"/>
                  <a:gd name="T77" fmla="*/ 263 h 1589"/>
                  <a:gd name="T78" fmla="*/ 1449 w 1671"/>
                  <a:gd name="T79" fmla="*/ 288 h 1589"/>
                  <a:gd name="T80" fmla="*/ 1495 w 1671"/>
                  <a:gd name="T81" fmla="*/ 316 h 1589"/>
                  <a:gd name="T82" fmla="*/ 1609 w 1671"/>
                  <a:gd name="T83" fmla="*/ 305 h 1589"/>
                  <a:gd name="T84" fmla="*/ 1667 w 1671"/>
                  <a:gd name="T85" fmla="*/ 339 h 1589"/>
                  <a:gd name="T86" fmla="*/ 1632 w 1671"/>
                  <a:gd name="T87" fmla="*/ 392 h 1589"/>
                  <a:gd name="T88" fmla="*/ 1563 w 1671"/>
                  <a:gd name="T89" fmla="*/ 412 h 1589"/>
                  <a:gd name="T90" fmla="*/ 1561 w 1671"/>
                  <a:gd name="T91" fmla="*/ 564 h 1589"/>
                  <a:gd name="T92" fmla="*/ 1519 w 1671"/>
                  <a:gd name="T93" fmla="*/ 626 h 1589"/>
                  <a:gd name="T94" fmla="*/ 1488 w 1671"/>
                  <a:gd name="T95" fmla="*/ 654 h 1589"/>
                  <a:gd name="T96" fmla="*/ 1458 w 1671"/>
                  <a:gd name="T97" fmla="*/ 667 h 1589"/>
                  <a:gd name="T98" fmla="*/ 1434 w 1671"/>
                  <a:gd name="T99" fmla="*/ 581 h 1589"/>
                  <a:gd name="T100" fmla="*/ 1465 w 1671"/>
                  <a:gd name="T101" fmla="*/ 500 h 1589"/>
                  <a:gd name="T102" fmla="*/ 1431 w 1671"/>
                  <a:gd name="T103" fmla="*/ 486 h 1589"/>
                  <a:gd name="T104" fmla="*/ 1398 w 1671"/>
                  <a:gd name="T105" fmla="*/ 559 h 1589"/>
                  <a:gd name="T106" fmla="*/ 1431 w 1671"/>
                  <a:gd name="T107" fmla="*/ 584 h 1589"/>
                  <a:gd name="T108" fmla="*/ 1382 w 1671"/>
                  <a:gd name="T109" fmla="*/ 668 h 1589"/>
                  <a:gd name="T110" fmla="*/ 1316 w 1671"/>
                  <a:gd name="T111" fmla="*/ 615 h 1589"/>
                  <a:gd name="T112" fmla="*/ 1289 w 1671"/>
                  <a:gd name="T113" fmla="*/ 511 h 1589"/>
                  <a:gd name="T114" fmla="*/ 1310 w 1671"/>
                  <a:gd name="T115" fmla="*/ 443 h 1589"/>
                  <a:gd name="T116" fmla="*/ 1337 w 1671"/>
                  <a:gd name="T117" fmla="*/ 383 h 1589"/>
                  <a:gd name="T118" fmla="*/ 1223 w 1671"/>
                  <a:gd name="T119" fmla="*/ 389 h 1589"/>
                  <a:gd name="T120" fmla="*/ 1160 w 1671"/>
                  <a:gd name="T121" fmla="*/ 422 h 1589"/>
                  <a:gd name="T122" fmla="*/ 1068 w 1671"/>
                  <a:gd name="T123" fmla="*/ 536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1" h="1589">
                    <a:moveTo>
                      <a:pt x="1053" y="556"/>
                    </a:moveTo>
                    <a:lnTo>
                      <a:pt x="1038" y="574"/>
                    </a:lnTo>
                    <a:lnTo>
                      <a:pt x="1023" y="593"/>
                    </a:lnTo>
                    <a:lnTo>
                      <a:pt x="1009" y="611"/>
                    </a:lnTo>
                    <a:lnTo>
                      <a:pt x="994" y="630"/>
                    </a:lnTo>
                    <a:lnTo>
                      <a:pt x="979" y="649"/>
                    </a:lnTo>
                    <a:lnTo>
                      <a:pt x="964" y="668"/>
                    </a:lnTo>
                    <a:lnTo>
                      <a:pt x="949" y="686"/>
                    </a:lnTo>
                    <a:lnTo>
                      <a:pt x="934" y="705"/>
                    </a:lnTo>
                    <a:lnTo>
                      <a:pt x="936" y="711"/>
                    </a:lnTo>
                    <a:lnTo>
                      <a:pt x="940" y="718"/>
                    </a:lnTo>
                    <a:lnTo>
                      <a:pt x="944" y="729"/>
                    </a:lnTo>
                    <a:lnTo>
                      <a:pt x="948" y="740"/>
                    </a:lnTo>
                    <a:lnTo>
                      <a:pt x="947" y="748"/>
                    </a:lnTo>
                    <a:lnTo>
                      <a:pt x="946" y="756"/>
                    </a:lnTo>
                    <a:lnTo>
                      <a:pt x="945" y="766"/>
                    </a:lnTo>
                    <a:lnTo>
                      <a:pt x="944" y="775"/>
                    </a:lnTo>
                    <a:lnTo>
                      <a:pt x="929" y="797"/>
                    </a:lnTo>
                    <a:lnTo>
                      <a:pt x="915" y="817"/>
                    </a:lnTo>
                    <a:lnTo>
                      <a:pt x="899" y="839"/>
                    </a:lnTo>
                    <a:lnTo>
                      <a:pt x="884" y="860"/>
                    </a:lnTo>
                    <a:lnTo>
                      <a:pt x="868" y="882"/>
                    </a:lnTo>
                    <a:lnTo>
                      <a:pt x="852" y="903"/>
                    </a:lnTo>
                    <a:lnTo>
                      <a:pt x="834" y="923"/>
                    </a:lnTo>
                    <a:lnTo>
                      <a:pt x="818" y="944"/>
                    </a:lnTo>
                    <a:lnTo>
                      <a:pt x="801" y="965"/>
                    </a:lnTo>
                    <a:lnTo>
                      <a:pt x="784" y="987"/>
                    </a:lnTo>
                    <a:lnTo>
                      <a:pt x="765" y="1007"/>
                    </a:lnTo>
                    <a:lnTo>
                      <a:pt x="748" y="1028"/>
                    </a:lnTo>
                    <a:lnTo>
                      <a:pt x="729" y="1049"/>
                    </a:lnTo>
                    <a:lnTo>
                      <a:pt x="712" y="1070"/>
                    </a:lnTo>
                    <a:lnTo>
                      <a:pt x="694" y="1092"/>
                    </a:lnTo>
                    <a:lnTo>
                      <a:pt x="675" y="1112"/>
                    </a:lnTo>
                    <a:lnTo>
                      <a:pt x="652" y="1142"/>
                    </a:lnTo>
                    <a:lnTo>
                      <a:pt x="629" y="1172"/>
                    </a:lnTo>
                    <a:lnTo>
                      <a:pt x="606" y="1203"/>
                    </a:lnTo>
                    <a:lnTo>
                      <a:pt x="583" y="1233"/>
                    </a:lnTo>
                    <a:lnTo>
                      <a:pt x="560" y="1264"/>
                    </a:lnTo>
                    <a:lnTo>
                      <a:pt x="537" y="1294"/>
                    </a:lnTo>
                    <a:lnTo>
                      <a:pt x="513" y="1324"/>
                    </a:lnTo>
                    <a:lnTo>
                      <a:pt x="488" y="1354"/>
                    </a:lnTo>
                    <a:lnTo>
                      <a:pt x="464" y="1384"/>
                    </a:lnTo>
                    <a:lnTo>
                      <a:pt x="440" y="1414"/>
                    </a:lnTo>
                    <a:lnTo>
                      <a:pt x="415" y="1443"/>
                    </a:lnTo>
                    <a:lnTo>
                      <a:pt x="389" y="1472"/>
                    </a:lnTo>
                    <a:lnTo>
                      <a:pt x="363" y="1499"/>
                    </a:lnTo>
                    <a:lnTo>
                      <a:pt x="336" y="1527"/>
                    </a:lnTo>
                    <a:lnTo>
                      <a:pt x="310" y="1555"/>
                    </a:lnTo>
                    <a:lnTo>
                      <a:pt x="282" y="1581"/>
                    </a:lnTo>
                    <a:lnTo>
                      <a:pt x="274" y="1583"/>
                    </a:lnTo>
                    <a:lnTo>
                      <a:pt x="265" y="1586"/>
                    </a:lnTo>
                    <a:lnTo>
                      <a:pt x="256" y="1587"/>
                    </a:lnTo>
                    <a:lnTo>
                      <a:pt x="245" y="1588"/>
                    </a:lnTo>
                    <a:lnTo>
                      <a:pt x="235" y="1589"/>
                    </a:lnTo>
                    <a:lnTo>
                      <a:pt x="225" y="1589"/>
                    </a:lnTo>
                    <a:lnTo>
                      <a:pt x="213" y="1589"/>
                    </a:lnTo>
                    <a:lnTo>
                      <a:pt x="203" y="1589"/>
                    </a:lnTo>
                    <a:lnTo>
                      <a:pt x="191" y="1589"/>
                    </a:lnTo>
                    <a:lnTo>
                      <a:pt x="170" y="1582"/>
                    </a:lnTo>
                    <a:lnTo>
                      <a:pt x="150" y="1574"/>
                    </a:lnTo>
                    <a:lnTo>
                      <a:pt x="130" y="1565"/>
                    </a:lnTo>
                    <a:lnTo>
                      <a:pt x="112" y="1555"/>
                    </a:lnTo>
                    <a:lnTo>
                      <a:pt x="92" y="1543"/>
                    </a:lnTo>
                    <a:lnTo>
                      <a:pt x="74" y="1530"/>
                    </a:lnTo>
                    <a:lnTo>
                      <a:pt x="56" y="1514"/>
                    </a:lnTo>
                    <a:lnTo>
                      <a:pt x="38" y="1496"/>
                    </a:lnTo>
                    <a:lnTo>
                      <a:pt x="30" y="1482"/>
                    </a:lnTo>
                    <a:lnTo>
                      <a:pt x="22" y="1468"/>
                    </a:lnTo>
                    <a:lnTo>
                      <a:pt x="16" y="1453"/>
                    </a:lnTo>
                    <a:lnTo>
                      <a:pt x="10" y="1437"/>
                    </a:lnTo>
                    <a:lnTo>
                      <a:pt x="6" y="1421"/>
                    </a:lnTo>
                    <a:lnTo>
                      <a:pt x="2" y="1405"/>
                    </a:lnTo>
                    <a:lnTo>
                      <a:pt x="1" y="1388"/>
                    </a:lnTo>
                    <a:lnTo>
                      <a:pt x="0" y="1370"/>
                    </a:lnTo>
                    <a:lnTo>
                      <a:pt x="3" y="1356"/>
                    </a:lnTo>
                    <a:lnTo>
                      <a:pt x="9" y="1344"/>
                    </a:lnTo>
                    <a:lnTo>
                      <a:pt x="17" y="1331"/>
                    </a:lnTo>
                    <a:lnTo>
                      <a:pt x="24" y="1317"/>
                    </a:lnTo>
                    <a:lnTo>
                      <a:pt x="60" y="1270"/>
                    </a:lnTo>
                    <a:lnTo>
                      <a:pt x="94" y="1222"/>
                    </a:lnTo>
                    <a:lnTo>
                      <a:pt x="131" y="1172"/>
                    </a:lnTo>
                    <a:lnTo>
                      <a:pt x="168" y="1121"/>
                    </a:lnTo>
                    <a:lnTo>
                      <a:pt x="205" y="1071"/>
                    </a:lnTo>
                    <a:lnTo>
                      <a:pt x="243" y="1020"/>
                    </a:lnTo>
                    <a:lnTo>
                      <a:pt x="281" y="969"/>
                    </a:lnTo>
                    <a:lnTo>
                      <a:pt x="320" y="919"/>
                    </a:lnTo>
                    <a:lnTo>
                      <a:pt x="361" y="869"/>
                    </a:lnTo>
                    <a:lnTo>
                      <a:pt x="401" y="820"/>
                    </a:lnTo>
                    <a:lnTo>
                      <a:pt x="442" y="771"/>
                    </a:lnTo>
                    <a:lnTo>
                      <a:pt x="485" y="724"/>
                    </a:lnTo>
                    <a:lnTo>
                      <a:pt x="529" y="678"/>
                    </a:lnTo>
                    <a:lnTo>
                      <a:pt x="574" y="634"/>
                    </a:lnTo>
                    <a:lnTo>
                      <a:pt x="619" y="592"/>
                    </a:lnTo>
                    <a:lnTo>
                      <a:pt x="666" y="551"/>
                    </a:lnTo>
                    <a:lnTo>
                      <a:pt x="674" y="551"/>
                    </a:lnTo>
                    <a:lnTo>
                      <a:pt x="681" y="551"/>
                    </a:lnTo>
                    <a:lnTo>
                      <a:pt x="689" y="551"/>
                    </a:lnTo>
                    <a:lnTo>
                      <a:pt x="696" y="551"/>
                    </a:lnTo>
                    <a:lnTo>
                      <a:pt x="704" y="551"/>
                    </a:lnTo>
                    <a:lnTo>
                      <a:pt x="712" y="550"/>
                    </a:lnTo>
                    <a:lnTo>
                      <a:pt x="720" y="550"/>
                    </a:lnTo>
                    <a:lnTo>
                      <a:pt x="729" y="549"/>
                    </a:lnTo>
                    <a:lnTo>
                      <a:pt x="749" y="526"/>
                    </a:lnTo>
                    <a:lnTo>
                      <a:pt x="769" y="503"/>
                    </a:lnTo>
                    <a:lnTo>
                      <a:pt x="788" y="480"/>
                    </a:lnTo>
                    <a:lnTo>
                      <a:pt x="808" y="457"/>
                    </a:lnTo>
                    <a:lnTo>
                      <a:pt x="827" y="433"/>
                    </a:lnTo>
                    <a:lnTo>
                      <a:pt x="847" y="409"/>
                    </a:lnTo>
                    <a:lnTo>
                      <a:pt x="866" y="384"/>
                    </a:lnTo>
                    <a:lnTo>
                      <a:pt x="887" y="361"/>
                    </a:lnTo>
                    <a:lnTo>
                      <a:pt x="907" y="337"/>
                    </a:lnTo>
                    <a:lnTo>
                      <a:pt x="928" y="313"/>
                    </a:lnTo>
                    <a:lnTo>
                      <a:pt x="947" y="289"/>
                    </a:lnTo>
                    <a:lnTo>
                      <a:pt x="968" y="266"/>
                    </a:lnTo>
                    <a:lnTo>
                      <a:pt x="989" y="242"/>
                    </a:lnTo>
                    <a:lnTo>
                      <a:pt x="1011" y="219"/>
                    </a:lnTo>
                    <a:lnTo>
                      <a:pt x="1031" y="196"/>
                    </a:lnTo>
                    <a:lnTo>
                      <a:pt x="1053" y="174"/>
                    </a:lnTo>
                    <a:lnTo>
                      <a:pt x="1053" y="323"/>
                    </a:lnTo>
                    <a:lnTo>
                      <a:pt x="1032" y="349"/>
                    </a:lnTo>
                    <a:lnTo>
                      <a:pt x="1012" y="374"/>
                    </a:lnTo>
                    <a:lnTo>
                      <a:pt x="991" y="398"/>
                    </a:lnTo>
                    <a:lnTo>
                      <a:pt x="971" y="424"/>
                    </a:lnTo>
                    <a:lnTo>
                      <a:pt x="951" y="449"/>
                    </a:lnTo>
                    <a:lnTo>
                      <a:pt x="931" y="474"/>
                    </a:lnTo>
                    <a:lnTo>
                      <a:pt x="911" y="501"/>
                    </a:lnTo>
                    <a:lnTo>
                      <a:pt x="892" y="526"/>
                    </a:lnTo>
                    <a:lnTo>
                      <a:pt x="887" y="534"/>
                    </a:lnTo>
                    <a:lnTo>
                      <a:pt x="879" y="542"/>
                    </a:lnTo>
                    <a:lnTo>
                      <a:pt x="883" y="549"/>
                    </a:lnTo>
                    <a:lnTo>
                      <a:pt x="888" y="554"/>
                    </a:lnTo>
                    <a:lnTo>
                      <a:pt x="894" y="558"/>
                    </a:lnTo>
                    <a:lnTo>
                      <a:pt x="900" y="563"/>
                    </a:lnTo>
                    <a:lnTo>
                      <a:pt x="913" y="561"/>
                    </a:lnTo>
                    <a:lnTo>
                      <a:pt x="924" y="547"/>
                    </a:lnTo>
                    <a:lnTo>
                      <a:pt x="936" y="534"/>
                    </a:lnTo>
                    <a:lnTo>
                      <a:pt x="947" y="523"/>
                    </a:lnTo>
                    <a:lnTo>
                      <a:pt x="959" y="512"/>
                    </a:lnTo>
                    <a:lnTo>
                      <a:pt x="970" y="501"/>
                    </a:lnTo>
                    <a:lnTo>
                      <a:pt x="981" y="489"/>
                    </a:lnTo>
                    <a:lnTo>
                      <a:pt x="989" y="477"/>
                    </a:lnTo>
                    <a:lnTo>
                      <a:pt x="997" y="463"/>
                    </a:lnTo>
                    <a:lnTo>
                      <a:pt x="991" y="457"/>
                    </a:lnTo>
                    <a:lnTo>
                      <a:pt x="988" y="450"/>
                    </a:lnTo>
                    <a:lnTo>
                      <a:pt x="985" y="443"/>
                    </a:lnTo>
                    <a:lnTo>
                      <a:pt x="984" y="436"/>
                    </a:lnTo>
                    <a:lnTo>
                      <a:pt x="990" y="422"/>
                    </a:lnTo>
                    <a:lnTo>
                      <a:pt x="997" y="409"/>
                    </a:lnTo>
                    <a:lnTo>
                      <a:pt x="1004" y="396"/>
                    </a:lnTo>
                    <a:lnTo>
                      <a:pt x="1013" y="384"/>
                    </a:lnTo>
                    <a:lnTo>
                      <a:pt x="1022" y="373"/>
                    </a:lnTo>
                    <a:lnTo>
                      <a:pt x="1031" y="363"/>
                    </a:lnTo>
                    <a:lnTo>
                      <a:pt x="1042" y="353"/>
                    </a:lnTo>
                    <a:lnTo>
                      <a:pt x="1053" y="344"/>
                    </a:lnTo>
                    <a:lnTo>
                      <a:pt x="1061" y="338"/>
                    </a:lnTo>
                    <a:lnTo>
                      <a:pt x="1069" y="334"/>
                    </a:lnTo>
                    <a:lnTo>
                      <a:pt x="1079" y="328"/>
                    </a:lnTo>
                    <a:lnTo>
                      <a:pt x="1087" y="323"/>
                    </a:lnTo>
                    <a:lnTo>
                      <a:pt x="1096" y="319"/>
                    </a:lnTo>
                    <a:lnTo>
                      <a:pt x="1105" y="314"/>
                    </a:lnTo>
                    <a:lnTo>
                      <a:pt x="1114" y="310"/>
                    </a:lnTo>
                    <a:lnTo>
                      <a:pt x="1124" y="305"/>
                    </a:lnTo>
                    <a:lnTo>
                      <a:pt x="1140" y="288"/>
                    </a:lnTo>
                    <a:lnTo>
                      <a:pt x="1153" y="272"/>
                    </a:lnTo>
                    <a:lnTo>
                      <a:pt x="1166" y="254"/>
                    </a:lnTo>
                    <a:lnTo>
                      <a:pt x="1179" y="238"/>
                    </a:lnTo>
                    <a:lnTo>
                      <a:pt x="1190" y="222"/>
                    </a:lnTo>
                    <a:lnTo>
                      <a:pt x="1203" y="206"/>
                    </a:lnTo>
                    <a:lnTo>
                      <a:pt x="1216" y="191"/>
                    </a:lnTo>
                    <a:lnTo>
                      <a:pt x="1228" y="176"/>
                    </a:lnTo>
                    <a:lnTo>
                      <a:pt x="1216" y="158"/>
                    </a:lnTo>
                    <a:lnTo>
                      <a:pt x="1197" y="159"/>
                    </a:lnTo>
                    <a:lnTo>
                      <a:pt x="1179" y="179"/>
                    </a:lnTo>
                    <a:lnTo>
                      <a:pt x="1160" y="200"/>
                    </a:lnTo>
                    <a:lnTo>
                      <a:pt x="1142" y="221"/>
                    </a:lnTo>
                    <a:lnTo>
                      <a:pt x="1125" y="240"/>
                    </a:lnTo>
                    <a:lnTo>
                      <a:pt x="1106" y="261"/>
                    </a:lnTo>
                    <a:lnTo>
                      <a:pt x="1089" y="282"/>
                    </a:lnTo>
                    <a:lnTo>
                      <a:pt x="1070" y="303"/>
                    </a:lnTo>
                    <a:lnTo>
                      <a:pt x="1053" y="323"/>
                    </a:lnTo>
                    <a:lnTo>
                      <a:pt x="1053" y="174"/>
                    </a:lnTo>
                    <a:lnTo>
                      <a:pt x="1064" y="163"/>
                    </a:lnTo>
                    <a:lnTo>
                      <a:pt x="1075" y="152"/>
                    </a:lnTo>
                    <a:lnTo>
                      <a:pt x="1085" y="141"/>
                    </a:lnTo>
                    <a:lnTo>
                      <a:pt x="1097" y="131"/>
                    </a:lnTo>
                    <a:lnTo>
                      <a:pt x="1107" y="121"/>
                    </a:lnTo>
                    <a:lnTo>
                      <a:pt x="1119" y="110"/>
                    </a:lnTo>
                    <a:lnTo>
                      <a:pt x="1130" y="101"/>
                    </a:lnTo>
                    <a:lnTo>
                      <a:pt x="1142" y="91"/>
                    </a:lnTo>
                    <a:lnTo>
                      <a:pt x="1147" y="90"/>
                    </a:lnTo>
                    <a:lnTo>
                      <a:pt x="1153" y="88"/>
                    </a:lnTo>
                    <a:lnTo>
                      <a:pt x="1159" y="87"/>
                    </a:lnTo>
                    <a:lnTo>
                      <a:pt x="1162" y="80"/>
                    </a:lnTo>
                    <a:lnTo>
                      <a:pt x="1170" y="78"/>
                    </a:lnTo>
                    <a:lnTo>
                      <a:pt x="1177" y="75"/>
                    </a:lnTo>
                    <a:lnTo>
                      <a:pt x="1183" y="71"/>
                    </a:lnTo>
                    <a:lnTo>
                      <a:pt x="1190" y="68"/>
                    </a:lnTo>
                    <a:lnTo>
                      <a:pt x="1197" y="64"/>
                    </a:lnTo>
                    <a:lnTo>
                      <a:pt x="1205" y="61"/>
                    </a:lnTo>
                    <a:lnTo>
                      <a:pt x="1215" y="60"/>
                    </a:lnTo>
                    <a:lnTo>
                      <a:pt x="1224" y="58"/>
                    </a:lnTo>
                    <a:lnTo>
                      <a:pt x="1227" y="53"/>
                    </a:lnTo>
                    <a:lnTo>
                      <a:pt x="1241" y="43"/>
                    </a:lnTo>
                    <a:lnTo>
                      <a:pt x="1248" y="42"/>
                    </a:lnTo>
                    <a:lnTo>
                      <a:pt x="1256" y="40"/>
                    </a:lnTo>
                    <a:lnTo>
                      <a:pt x="1264" y="38"/>
                    </a:lnTo>
                    <a:lnTo>
                      <a:pt x="1272" y="35"/>
                    </a:lnTo>
                    <a:lnTo>
                      <a:pt x="1280" y="32"/>
                    </a:lnTo>
                    <a:lnTo>
                      <a:pt x="1288" y="30"/>
                    </a:lnTo>
                    <a:lnTo>
                      <a:pt x="1296" y="29"/>
                    </a:lnTo>
                    <a:lnTo>
                      <a:pt x="1304" y="27"/>
                    </a:lnTo>
                    <a:lnTo>
                      <a:pt x="1308" y="24"/>
                    </a:lnTo>
                    <a:lnTo>
                      <a:pt x="1311" y="22"/>
                    </a:lnTo>
                    <a:lnTo>
                      <a:pt x="1315" y="19"/>
                    </a:lnTo>
                    <a:lnTo>
                      <a:pt x="1319" y="17"/>
                    </a:lnTo>
                    <a:lnTo>
                      <a:pt x="1324" y="15"/>
                    </a:lnTo>
                    <a:lnTo>
                      <a:pt x="1329" y="12"/>
                    </a:lnTo>
                    <a:lnTo>
                      <a:pt x="1334" y="10"/>
                    </a:lnTo>
                    <a:lnTo>
                      <a:pt x="1340" y="8"/>
                    </a:lnTo>
                    <a:lnTo>
                      <a:pt x="1342" y="0"/>
                    </a:lnTo>
                    <a:lnTo>
                      <a:pt x="1352" y="0"/>
                    </a:lnTo>
                    <a:lnTo>
                      <a:pt x="1351" y="30"/>
                    </a:lnTo>
                    <a:lnTo>
                      <a:pt x="1349" y="62"/>
                    </a:lnTo>
                    <a:lnTo>
                      <a:pt x="1347" y="96"/>
                    </a:lnTo>
                    <a:lnTo>
                      <a:pt x="1342" y="131"/>
                    </a:lnTo>
                    <a:lnTo>
                      <a:pt x="1336" y="167"/>
                    </a:lnTo>
                    <a:lnTo>
                      <a:pt x="1326" y="200"/>
                    </a:lnTo>
                    <a:lnTo>
                      <a:pt x="1313" y="231"/>
                    </a:lnTo>
                    <a:lnTo>
                      <a:pt x="1294" y="259"/>
                    </a:lnTo>
                    <a:lnTo>
                      <a:pt x="1299" y="267"/>
                    </a:lnTo>
                    <a:lnTo>
                      <a:pt x="1315" y="265"/>
                    </a:lnTo>
                    <a:lnTo>
                      <a:pt x="1332" y="262"/>
                    </a:lnTo>
                    <a:lnTo>
                      <a:pt x="1349" y="262"/>
                    </a:lnTo>
                    <a:lnTo>
                      <a:pt x="1367" y="263"/>
                    </a:lnTo>
                    <a:lnTo>
                      <a:pt x="1383" y="266"/>
                    </a:lnTo>
                    <a:lnTo>
                      <a:pt x="1400" y="269"/>
                    </a:lnTo>
                    <a:lnTo>
                      <a:pt x="1416" y="274"/>
                    </a:lnTo>
                    <a:lnTo>
                      <a:pt x="1431" y="280"/>
                    </a:lnTo>
                    <a:lnTo>
                      <a:pt x="1440" y="283"/>
                    </a:lnTo>
                    <a:lnTo>
                      <a:pt x="1449" y="288"/>
                    </a:lnTo>
                    <a:lnTo>
                      <a:pt x="1458" y="291"/>
                    </a:lnTo>
                    <a:lnTo>
                      <a:pt x="1466" y="296"/>
                    </a:lnTo>
                    <a:lnTo>
                      <a:pt x="1474" y="300"/>
                    </a:lnTo>
                    <a:lnTo>
                      <a:pt x="1481" y="306"/>
                    </a:lnTo>
                    <a:lnTo>
                      <a:pt x="1488" y="311"/>
                    </a:lnTo>
                    <a:lnTo>
                      <a:pt x="1495" y="316"/>
                    </a:lnTo>
                    <a:lnTo>
                      <a:pt x="1513" y="310"/>
                    </a:lnTo>
                    <a:lnTo>
                      <a:pt x="1533" y="305"/>
                    </a:lnTo>
                    <a:lnTo>
                      <a:pt x="1552" y="303"/>
                    </a:lnTo>
                    <a:lnTo>
                      <a:pt x="1571" y="301"/>
                    </a:lnTo>
                    <a:lnTo>
                      <a:pt x="1590" y="303"/>
                    </a:lnTo>
                    <a:lnTo>
                      <a:pt x="1609" y="305"/>
                    </a:lnTo>
                    <a:lnTo>
                      <a:pt x="1627" y="310"/>
                    </a:lnTo>
                    <a:lnTo>
                      <a:pt x="1646" y="316"/>
                    </a:lnTo>
                    <a:lnTo>
                      <a:pt x="1655" y="323"/>
                    </a:lnTo>
                    <a:lnTo>
                      <a:pt x="1659" y="328"/>
                    </a:lnTo>
                    <a:lnTo>
                      <a:pt x="1664" y="333"/>
                    </a:lnTo>
                    <a:lnTo>
                      <a:pt x="1667" y="339"/>
                    </a:lnTo>
                    <a:lnTo>
                      <a:pt x="1671" y="348"/>
                    </a:lnTo>
                    <a:lnTo>
                      <a:pt x="1671" y="356"/>
                    </a:lnTo>
                    <a:lnTo>
                      <a:pt x="1662" y="373"/>
                    </a:lnTo>
                    <a:lnTo>
                      <a:pt x="1651" y="383"/>
                    </a:lnTo>
                    <a:lnTo>
                      <a:pt x="1642" y="388"/>
                    </a:lnTo>
                    <a:lnTo>
                      <a:pt x="1632" y="392"/>
                    </a:lnTo>
                    <a:lnTo>
                      <a:pt x="1620" y="395"/>
                    </a:lnTo>
                    <a:lnTo>
                      <a:pt x="1609" y="398"/>
                    </a:lnTo>
                    <a:lnTo>
                      <a:pt x="1597" y="401"/>
                    </a:lnTo>
                    <a:lnTo>
                      <a:pt x="1586" y="404"/>
                    </a:lnTo>
                    <a:lnTo>
                      <a:pt x="1574" y="407"/>
                    </a:lnTo>
                    <a:lnTo>
                      <a:pt x="1563" y="412"/>
                    </a:lnTo>
                    <a:lnTo>
                      <a:pt x="1571" y="436"/>
                    </a:lnTo>
                    <a:lnTo>
                      <a:pt x="1574" y="462"/>
                    </a:lnTo>
                    <a:lnTo>
                      <a:pt x="1575" y="488"/>
                    </a:lnTo>
                    <a:lnTo>
                      <a:pt x="1574" y="513"/>
                    </a:lnTo>
                    <a:lnTo>
                      <a:pt x="1568" y="540"/>
                    </a:lnTo>
                    <a:lnTo>
                      <a:pt x="1561" y="564"/>
                    </a:lnTo>
                    <a:lnTo>
                      <a:pt x="1551" y="588"/>
                    </a:lnTo>
                    <a:lnTo>
                      <a:pt x="1540" y="609"/>
                    </a:lnTo>
                    <a:lnTo>
                      <a:pt x="1534" y="612"/>
                    </a:lnTo>
                    <a:lnTo>
                      <a:pt x="1529" y="616"/>
                    </a:lnTo>
                    <a:lnTo>
                      <a:pt x="1523" y="620"/>
                    </a:lnTo>
                    <a:lnTo>
                      <a:pt x="1519" y="626"/>
                    </a:lnTo>
                    <a:lnTo>
                      <a:pt x="1513" y="631"/>
                    </a:lnTo>
                    <a:lnTo>
                      <a:pt x="1507" y="638"/>
                    </a:lnTo>
                    <a:lnTo>
                      <a:pt x="1502" y="644"/>
                    </a:lnTo>
                    <a:lnTo>
                      <a:pt x="1495" y="650"/>
                    </a:lnTo>
                    <a:lnTo>
                      <a:pt x="1491" y="652"/>
                    </a:lnTo>
                    <a:lnTo>
                      <a:pt x="1488" y="654"/>
                    </a:lnTo>
                    <a:lnTo>
                      <a:pt x="1484" y="655"/>
                    </a:lnTo>
                    <a:lnTo>
                      <a:pt x="1480" y="657"/>
                    </a:lnTo>
                    <a:lnTo>
                      <a:pt x="1474" y="660"/>
                    </a:lnTo>
                    <a:lnTo>
                      <a:pt x="1469" y="661"/>
                    </a:lnTo>
                    <a:lnTo>
                      <a:pt x="1463" y="664"/>
                    </a:lnTo>
                    <a:lnTo>
                      <a:pt x="1458" y="667"/>
                    </a:lnTo>
                    <a:lnTo>
                      <a:pt x="1451" y="669"/>
                    </a:lnTo>
                    <a:lnTo>
                      <a:pt x="1445" y="671"/>
                    </a:lnTo>
                    <a:lnTo>
                      <a:pt x="1438" y="672"/>
                    </a:lnTo>
                    <a:lnTo>
                      <a:pt x="1431" y="673"/>
                    </a:lnTo>
                    <a:lnTo>
                      <a:pt x="1431" y="584"/>
                    </a:lnTo>
                    <a:lnTo>
                      <a:pt x="1434" y="581"/>
                    </a:lnTo>
                    <a:lnTo>
                      <a:pt x="1436" y="580"/>
                    </a:lnTo>
                    <a:lnTo>
                      <a:pt x="1438" y="578"/>
                    </a:lnTo>
                    <a:lnTo>
                      <a:pt x="1442" y="577"/>
                    </a:lnTo>
                    <a:lnTo>
                      <a:pt x="1453" y="553"/>
                    </a:lnTo>
                    <a:lnTo>
                      <a:pt x="1461" y="526"/>
                    </a:lnTo>
                    <a:lnTo>
                      <a:pt x="1465" y="500"/>
                    </a:lnTo>
                    <a:lnTo>
                      <a:pt x="1461" y="473"/>
                    </a:lnTo>
                    <a:lnTo>
                      <a:pt x="1458" y="466"/>
                    </a:lnTo>
                    <a:lnTo>
                      <a:pt x="1450" y="471"/>
                    </a:lnTo>
                    <a:lnTo>
                      <a:pt x="1443" y="475"/>
                    </a:lnTo>
                    <a:lnTo>
                      <a:pt x="1437" y="481"/>
                    </a:lnTo>
                    <a:lnTo>
                      <a:pt x="1431" y="486"/>
                    </a:lnTo>
                    <a:lnTo>
                      <a:pt x="1427" y="493"/>
                    </a:lnTo>
                    <a:lnTo>
                      <a:pt x="1421" y="500"/>
                    </a:lnTo>
                    <a:lnTo>
                      <a:pt x="1416" y="506"/>
                    </a:lnTo>
                    <a:lnTo>
                      <a:pt x="1410" y="513"/>
                    </a:lnTo>
                    <a:lnTo>
                      <a:pt x="1402" y="535"/>
                    </a:lnTo>
                    <a:lnTo>
                      <a:pt x="1398" y="559"/>
                    </a:lnTo>
                    <a:lnTo>
                      <a:pt x="1398" y="581"/>
                    </a:lnTo>
                    <a:lnTo>
                      <a:pt x="1406" y="602"/>
                    </a:lnTo>
                    <a:lnTo>
                      <a:pt x="1414" y="600"/>
                    </a:lnTo>
                    <a:lnTo>
                      <a:pt x="1421" y="595"/>
                    </a:lnTo>
                    <a:lnTo>
                      <a:pt x="1427" y="589"/>
                    </a:lnTo>
                    <a:lnTo>
                      <a:pt x="1431" y="584"/>
                    </a:lnTo>
                    <a:lnTo>
                      <a:pt x="1431" y="673"/>
                    </a:lnTo>
                    <a:lnTo>
                      <a:pt x="1421" y="675"/>
                    </a:lnTo>
                    <a:lnTo>
                      <a:pt x="1410" y="673"/>
                    </a:lnTo>
                    <a:lnTo>
                      <a:pt x="1400" y="672"/>
                    </a:lnTo>
                    <a:lnTo>
                      <a:pt x="1391" y="671"/>
                    </a:lnTo>
                    <a:lnTo>
                      <a:pt x="1382" y="668"/>
                    </a:lnTo>
                    <a:lnTo>
                      <a:pt x="1372" y="665"/>
                    </a:lnTo>
                    <a:lnTo>
                      <a:pt x="1363" y="662"/>
                    </a:lnTo>
                    <a:lnTo>
                      <a:pt x="1355" y="659"/>
                    </a:lnTo>
                    <a:lnTo>
                      <a:pt x="1341" y="646"/>
                    </a:lnTo>
                    <a:lnTo>
                      <a:pt x="1327" y="631"/>
                    </a:lnTo>
                    <a:lnTo>
                      <a:pt x="1316" y="615"/>
                    </a:lnTo>
                    <a:lnTo>
                      <a:pt x="1306" y="599"/>
                    </a:lnTo>
                    <a:lnTo>
                      <a:pt x="1298" y="580"/>
                    </a:lnTo>
                    <a:lnTo>
                      <a:pt x="1292" y="561"/>
                    </a:lnTo>
                    <a:lnTo>
                      <a:pt x="1289" y="541"/>
                    </a:lnTo>
                    <a:lnTo>
                      <a:pt x="1289" y="519"/>
                    </a:lnTo>
                    <a:lnTo>
                      <a:pt x="1289" y="511"/>
                    </a:lnTo>
                    <a:lnTo>
                      <a:pt x="1292" y="502"/>
                    </a:lnTo>
                    <a:lnTo>
                      <a:pt x="1295" y="493"/>
                    </a:lnTo>
                    <a:lnTo>
                      <a:pt x="1294" y="482"/>
                    </a:lnTo>
                    <a:lnTo>
                      <a:pt x="1299" y="468"/>
                    </a:lnTo>
                    <a:lnTo>
                      <a:pt x="1304" y="456"/>
                    </a:lnTo>
                    <a:lnTo>
                      <a:pt x="1310" y="443"/>
                    </a:lnTo>
                    <a:lnTo>
                      <a:pt x="1318" y="432"/>
                    </a:lnTo>
                    <a:lnTo>
                      <a:pt x="1325" y="420"/>
                    </a:lnTo>
                    <a:lnTo>
                      <a:pt x="1334" y="409"/>
                    </a:lnTo>
                    <a:lnTo>
                      <a:pt x="1344" y="397"/>
                    </a:lnTo>
                    <a:lnTo>
                      <a:pt x="1355" y="386"/>
                    </a:lnTo>
                    <a:lnTo>
                      <a:pt x="1337" y="383"/>
                    </a:lnTo>
                    <a:lnTo>
                      <a:pt x="1318" y="383"/>
                    </a:lnTo>
                    <a:lnTo>
                      <a:pt x="1299" y="383"/>
                    </a:lnTo>
                    <a:lnTo>
                      <a:pt x="1280" y="383"/>
                    </a:lnTo>
                    <a:lnTo>
                      <a:pt x="1261" y="384"/>
                    </a:lnTo>
                    <a:lnTo>
                      <a:pt x="1241" y="387"/>
                    </a:lnTo>
                    <a:lnTo>
                      <a:pt x="1223" y="389"/>
                    </a:lnTo>
                    <a:lnTo>
                      <a:pt x="1203" y="391"/>
                    </a:lnTo>
                    <a:lnTo>
                      <a:pt x="1196" y="392"/>
                    </a:lnTo>
                    <a:lnTo>
                      <a:pt x="1188" y="395"/>
                    </a:lnTo>
                    <a:lnTo>
                      <a:pt x="1181" y="397"/>
                    </a:lnTo>
                    <a:lnTo>
                      <a:pt x="1175" y="403"/>
                    </a:lnTo>
                    <a:lnTo>
                      <a:pt x="1160" y="422"/>
                    </a:lnTo>
                    <a:lnTo>
                      <a:pt x="1145" y="441"/>
                    </a:lnTo>
                    <a:lnTo>
                      <a:pt x="1130" y="460"/>
                    </a:lnTo>
                    <a:lnTo>
                      <a:pt x="1115" y="479"/>
                    </a:lnTo>
                    <a:lnTo>
                      <a:pt x="1099" y="498"/>
                    </a:lnTo>
                    <a:lnTo>
                      <a:pt x="1084" y="518"/>
                    </a:lnTo>
                    <a:lnTo>
                      <a:pt x="1068" y="536"/>
                    </a:lnTo>
                    <a:lnTo>
                      <a:pt x="1053" y="5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2" name="Freeform 17"/>
              <p:cNvSpPr>
                <a:spLocks/>
              </p:cNvSpPr>
              <p:nvPr>
                <p:custDataLst>
                  <p:tags r:id="rId138"/>
                </p:custDataLst>
              </p:nvPr>
            </p:nvSpPr>
            <p:spPr bwMode="auto">
              <a:xfrm>
                <a:off x="3157" y="3294"/>
                <a:ext cx="449" cy="502"/>
              </a:xfrm>
              <a:custGeom>
                <a:avLst/>
                <a:gdLst>
                  <a:gd name="T0" fmla="*/ 174 w 898"/>
                  <a:gd name="T1" fmla="*/ 1001 h 1003"/>
                  <a:gd name="T2" fmla="*/ 158 w 898"/>
                  <a:gd name="T3" fmla="*/ 995 h 1003"/>
                  <a:gd name="T4" fmla="*/ 141 w 898"/>
                  <a:gd name="T5" fmla="*/ 988 h 1003"/>
                  <a:gd name="T6" fmla="*/ 122 w 898"/>
                  <a:gd name="T7" fmla="*/ 982 h 1003"/>
                  <a:gd name="T8" fmla="*/ 102 w 898"/>
                  <a:gd name="T9" fmla="*/ 971 h 1003"/>
                  <a:gd name="T10" fmla="*/ 81 w 898"/>
                  <a:gd name="T11" fmla="*/ 957 h 1003"/>
                  <a:gd name="T12" fmla="*/ 60 w 898"/>
                  <a:gd name="T13" fmla="*/ 942 h 1003"/>
                  <a:gd name="T14" fmla="*/ 39 w 898"/>
                  <a:gd name="T15" fmla="*/ 922 h 1003"/>
                  <a:gd name="T16" fmla="*/ 15 w 898"/>
                  <a:gd name="T17" fmla="*/ 885 h 1003"/>
                  <a:gd name="T18" fmla="*/ 0 w 898"/>
                  <a:gd name="T19" fmla="*/ 824 h 1003"/>
                  <a:gd name="T20" fmla="*/ 17 w 898"/>
                  <a:gd name="T21" fmla="*/ 767 h 1003"/>
                  <a:gd name="T22" fmla="*/ 51 w 898"/>
                  <a:gd name="T23" fmla="*/ 715 h 1003"/>
                  <a:gd name="T24" fmla="*/ 87 w 898"/>
                  <a:gd name="T25" fmla="*/ 666 h 1003"/>
                  <a:gd name="T26" fmla="*/ 124 w 898"/>
                  <a:gd name="T27" fmla="*/ 616 h 1003"/>
                  <a:gd name="T28" fmla="*/ 144 w 898"/>
                  <a:gd name="T29" fmla="*/ 580 h 1003"/>
                  <a:gd name="T30" fmla="*/ 204 w 898"/>
                  <a:gd name="T31" fmla="*/ 505 h 1003"/>
                  <a:gd name="T32" fmla="*/ 263 w 898"/>
                  <a:gd name="T33" fmla="*/ 431 h 1003"/>
                  <a:gd name="T34" fmla="*/ 322 w 898"/>
                  <a:gd name="T35" fmla="*/ 355 h 1003"/>
                  <a:gd name="T36" fmla="*/ 382 w 898"/>
                  <a:gd name="T37" fmla="*/ 279 h 1003"/>
                  <a:gd name="T38" fmla="*/ 444 w 898"/>
                  <a:gd name="T39" fmla="*/ 205 h 1003"/>
                  <a:gd name="T40" fmla="*/ 508 w 898"/>
                  <a:gd name="T41" fmla="*/ 133 h 1003"/>
                  <a:gd name="T42" fmla="*/ 578 w 898"/>
                  <a:gd name="T43" fmla="*/ 64 h 1003"/>
                  <a:gd name="T44" fmla="*/ 650 w 898"/>
                  <a:gd name="T45" fmla="*/ 0 h 1003"/>
                  <a:gd name="T46" fmla="*/ 684 w 898"/>
                  <a:gd name="T47" fmla="*/ 6 h 1003"/>
                  <a:gd name="T48" fmla="*/ 715 w 898"/>
                  <a:gd name="T49" fmla="*/ 15 h 1003"/>
                  <a:gd name="T50" fmla="*/ 744 w 898"/>
                  <a:gd name="T51" fmla="*/ 25 h 1003"/>
                  <a:gd name="T52" fmla="*/ 770 w 898"/>
                  <a:gd name="T53" fmla="*/ 40 h 1003"/>
                  <a:gd name="T54" fmla="*/ 795 w 898"/>
                  <a:gd name="T55" fmla="*/ 56 h 1003"/>
                  <a:gd name="T56" fmla="*/ 820 w 898"/>
                  <a:gd name="T57" fmla="*/ 75 h 1003"/>
                  <a:gd name="T58" fmla="*/ 843 w 898"/>
                  <a:gd name="T59" fmla="*/ 95 h 1003"/>
                  <a:gd name="T60" fmla="*/ 866 w 898"/>
                  <a:gd name="T61" fmla="*/ 118 h 1003"/>
                  <a:gd name="T62" fmla="*/ 874 w 898"/>
                  <a:gd name="T63" fmla="*/ 131 h 1003"/>
                  <a:gd name="T64" fmla="*/ 888 w 898"/>
                  <a:gd name="T65" fmla="*/ 144 h 1003"/>
                  <a:gd name="T66" fmla="*/ 893 w 898"/>
                  <a:gd name="T67" fmla="*/ 166 h 1003"/>
                  <a:gd name="T68" fmla="*/ 898 w 898"/>
                  <a:gd name="T69" fmla="*/ 190 h 1003"/>
                  <a:gd name="T70" fmla="*/ 823 w 898"/>
                  <a:gd name="T71" fmla="*/ 292 h 1003"/>
                  <a:gd name="T72" fmla="*/ 747 w 898"/>
                  <a:gd name="T73" fmla="*/ 394 h 1003"/>
                  <a:gd name="T74" fmla="*/ 670 w 898"/>
                  <a:gd name="T75" fmla="*/ 493 h 1003"/>
                  <a:gd name="T76" fmla="*/ 591 w 898"/>
                  <a:gd name="T77" fmla="*/ 592 h 1003"/>
                  <a:gd name="T78" fmla="*/ 512 w 898"/>
                  <a:gd name="T79" fmla="*/ 689 h 1003"/>
                  <a:gd name="T80" fmla="*/ 431 w 898"/>
                  <a:gd name="T81" fmla="*/ 786 h 1003"/>
                  <a:gd name="T82" fmla="*/ 348 w 898"/>
                  <a:gd name="T83" fmla="*/ 883 h 1003"/>
                  <a:gd name="T84" fmla="*/ 264 w 898"/>
                  <a:gd name="T85" fmla="*/ 981 h 1003"/>
                  <a:gd name="T86" fmla="*/ 254 w 898"/>
                  <a:gd name="T87" fmla="*/ 985 h 1003"/>
                  <a:gd name="T88" fmla="*/ 243 w 898"/>
                  <a:gd name="T89" fmla="*/ 990 h 1003"/>
                  <a:gd name="T90" fmla="*/ 233 w 898"/>
                  <a:gd name="T91" fmla="*/ 997 h 1003"/>
                  <a:gd name="T92" fmla="*/ 219 w 898"/>
                  <a:gd name="T93" fmla="*/ 1003 h 1003"/>
                  <a:gd name="T94" fmla="*/ 211 w 898"/>
                  <a:gd name="T95" fmla="*/ 1000 h 1003"/>
                  <a:gd name="T96" fmla="*/ 203 w 898"/>
                  <a:gd name="T97" fmla="*/ 1001 h 1003"/>
                  <a:gd name="T98" fmla="*/ 193 w 898"/>
                  <a:gd name="T99" fmla="*/ 1002 h 1003"/>
                  <a:gd name="T100" fmla="*/ 182 w 898"/>
                  <a:gd name="T10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8" h="1003">
                    <a:moveTo>
                      <a:pt x="182" y="1003"/>
                    </a:moveTo>
                    <a:lnTo>
                      <a:pt x="174" y="1001"/>
                    </a:lnTo>
                    <a:lnTo>
                      <a:pt x="166" y="997"/>
                    </a:lnTo>
                    <a:lnTo>
                      <a:pt x="158" y="995"/>
                    </a:lnTo>
                    <a:lnTo>
                      <a:pt x="149" y="991"/>
                    </a:lnTo>
                    <a:lnTo>
                      <a:pt x="141" y="988"/>
                    </a:lnTo>
                    <a:lnTo>
                      <a:pt x="132" y="985"/>
                    </a:lnTo>
                    <a:lnTo>
                      <a:pt x="122" y="982"/>
                    </a:lnTo>
                    <a:lnTo>
                      <a:pt x="112" y="979"/>
                    </a:lnTo>
                    <a:lnTo>
                      <a:pt x="102" y="971"/>
                    </a:lnTo>
                    <a:lnTo>
                      <a:pt x="91" y="964"/>
                    </a:lnTo>
                    <a:lnTo>
                      <a:pt x="81" y="957"/>
                    </a:lnTo>
                    <a:lnTo>
                      <a:pt x="70" y="949"/>
                    </a:lnTo>
                    <a:lnTo>
                      <a:pt x="60" y="942"/>
                    </a:lnTo>
                    <a:lnTo>
                      <a:pt x="50" y="933"/>
                    </a:lnTo>
                    <a:lnTo>
                      <a:pt x="39" y="922"/>
                    </a:lnTo>
                    <a:lnTo>
                      <a:pt x="29" y="910"/>
                    </a:lnTo>
                    <a:lnTo>
                      <a:pt x="15" y="885"/>
                    </a:lnTo>
                    <a:lnTo>
                      <a:pt x="5" y="857"/>
                    </a:lnTo>
                    <a:lnTo>
                      <a:pt x="0" y="824"/>
                    </a:lnTo>
                    <a:lnTo>
                      <a:pt x="2" y="795"/>
                    </a:lnTo>
                    <a:lnTo>
                      <a:pt x="17" y="767"/>
                    </a:lnTo>
                    <a:lnTo>
                      <a:pt x="34" y="740"/>
                    </a:lnTo>
                    <a:lnTo>
                      <a:pt x="51" y="715"/>
                    </a:lnTo>
                    <a:lnTo>
                      <a:pt x="68" y="691"/>
                    </a:lnTo>
                    <a:lnTo>
                      <a:pt x="87" y="666"/>
                    </a:lnTo>
                    <a:lnTo>
                      <a:pt x="105" y="641"/>
                    </a:lnTo>
                    <a:lnTo>
                      <a:pt x="124" y="616"/>
                    </a:lnTo>
                    <a:lnTo>
                      <a:pt x="141" y="589"/>
                    </a:lnTo>
                    <a:lnTo>
                      <a:pt x="144" y="580"/>
                    </a:lnTo>
                    <a:lnTo>
                      <a:pt x="174" y="543"/>
                    </a:lnTo>
                    <a:lnTo>
                      <a:pt x="204" y="505"/>
                    </a:lnTo>
                    <a:lnTo>
                      <a:pt x="234" y="469"/>
                    </a:lnTo>
                    <a:lnTo>
                      <a:pt x="263" y="431"/>
                    </a:lnTo>
                    <a:lnTo>
                      <a:pt x="293" y="393"/>
                    </a:lnTo>
                    <a:lnTo>
                      <a:pt x="322" y="355"/>
                    </a:lnTo>
                    <a:lnTo>
                      <a:pt x="352" y="317"/>
                    </a:lnTo>
                    <a:lnTo>
                      <a:pt x="382" y="279"/>
                    </a:lnTo>
                    <a:lnTo>
                      <a:pt x="413" y="242"/>
                    </a:lnTo>
                    <a:lnTo>
                      <a:pt x="444" y="205"/>
                    </a:lnTo>
                    <a:lnTo>
                      <a:pt x="476" y="168"/>
                    </a:lnTo>
                    <a:lnTo>
                      <a:pt x="508" y="133"/>
                    </a:lnTo>
                    <a:lnTo>
                      <a:pt x="542" y="98"/>
                    </a:lnTo>
                    <a:lnTo>
                      <a:pt x="578" y="64"/>
                    </a:lnTo>
                    <a:lnTo>
                      <a:pt x="613" y="32"/>
                    </a:lnTo>
                    <a:lnTo>
                      <a:pt x="650" y="0"/>
                    </a:lnTo>
                    <a:lnTo>
                      <a:pt x="667" y="2"/>
                    </a:lnTo>
                    <a:lnTo>
                      <a:pt x="684" y="6"/>
                    </a:lnTo>
                    <a:lnTo>
                      <a:pt x="700" y="10"/>
                    </a:lnTo>
                    <a:lnTo>
                      <a:pt x="715" y="15"/>
                    </a:lnTo>
                    <a:lnTo>
                      <a:pt x="729" y="19"/>
                    </a:lnTo>
                    <a:lnTo>
                      <a:pt x="744" y="25"/>
                    </a:lnTo>
                    <a:lnTo>
                      <a:pt x="756" y="32"/>
                    </a:lnTo>
                    <a:lnTo>
                      <a:pt x="770" y="40"/>
                    </a:lnTo>
                    <a:lnTo>
                      <a:pt x="783" y="47"/>
                    </a:lnTo>
                    <a:lnTo>
                      <a:pt x="795" y="56"/>
                    </a:lnTo>
                    <a:lnTo>
                      <a:pt x="808" y="65"/>
                    </a:lnTo>
                    <a:lnTo>
                      <a:pt x="820" y="75"/>
                    </a:lnTo>
                    <a:lnTo>
                      <a:pt x="831" y="85"/>
                    </a:lnTo>
                    <a:lnTo>
                      <a:pt x="843" y="95"/>
                    </a:lnTo>
                    <a:lnTo>
                      <a:pt x="854" y="107"/>
                    </a:lnTo>
                    <a:lnTo>
                      <a:pt x="866" y="118"/>
                    </a:lnTo>
                    <a:lnTo>
                      <a:pt x="870" y="125"/>
                    </a:lnTo>
                    <a:lnTo>
                      <a:pt x="874" y="131"/>
                    </a:lnTo>
                    <a:lnTo>
                      <a:pt x="880" y="137"/>
                    </a:lnTo>
                    <a:lnTo>
                      <a:pt x="888" y="144"/>
                    </a:lnTo>
                    <a:lnTo>
                      <a:pt x="890" y="155"/>
                    </a:lnTo>
                    <a:lnTo>
                      <a:pt x="893" y="166"/>
                    </a:lnTo>
                    <a:lnTo>
                      <a:pt x="897" y="177"/>
                    </a:lnTo>
                    <a:lnTo>
                      <a:pt x="898" y="190"/>
                    </a:lnTo>
                    <a:lnTo>
                      <a:pt x="860" y="242"/>
                    </a:lnTo>
                    <a:lnTo>
                      <a:pt x="823" y="292"/>
                    </a:lnTo>
                    <a:lnTo>
                      <a:pt x="785" y="343"/>
                    </a:lnTo>
                    <a:lnTo>
                      <a:pt x="747" y="394"/>
                    </a:lnTo>
                    <a:lnTo>
                      <a:pt x="708" y="443"/>
                    </a:lnTo>
                    <a:lnTo>
                      <a:pt x="670" y="493"/>
                    </a:lnTo>
                    <a:lnTo>
                      <a:pt x="631" y="542"/>
                    </a:lnTo>
                    <a:lnTo>
                      <a:pt x="591" y="592"/>
                    </a:lnTo>
                    <a:lnTo>
                      <a:pt x="552" y="640"/>
                    </a:lnTo>
                    <a:lnTo>
                      <a:pt x="512" y="689"/>
                    </a:lnTo>
                    <a:lnTo>
                      <a:pt x="472" y="738"/>
                    </a:lnTo>
                    <a:lnTo>
                      <a:pt x="431" y="786"/>
                    </a:lnTo>
                    <a:lnTo>
                      <a:pt x="390" y="835"/>
                    </a:lnTo>
                    <a:lnTo>
                      <a:pt x="348" y="883"/>
                    </a:lnTo>
                    <a:lnTo>
                      <a:pt x="307" y="933"/>
                    </a:lnTo>
                    <a:lnTo>
                      <a:pt x="264" y="981"/>
                    </a:lnTo>
                    <a:lnTo>
                      <a:pt x="258" y="982"/>
                    </a:lnTo>
                    <a:lnTo>
                      <a:pt x="254" y="985"/>
                    </a:lnTo>
                    <a:lnTo>
                      <a:pt x="249" y="988"/>
                    </a:lnTo>
                    <a:lnTo>
                      <a:pt x="243" y="990"/>
                    </a:lnTo>
                    <a:lnTo>
                      <a:pt x="239" y="994"/>
                    </a:lnTo>
                    <a:lnTo>
                      <a:pt x="233" y="997"/>
                    </a:lnTo>
                    <a:lnTo>
                      <a:pt x="226" y="1001"/>
                    </a:lnTo>
                    <a:lnTo>
                      <a:pt x="219" y="1003"/>
                    </a:lnTo>
                    <a:lnTo>
                      <a:pt x="216" y="1001"/>
                    </a:lnTo>
                    <a:lnTo>
                      <a:pt x="211" y="1000"/>
                    </a:lnTo>
                    <a:lnTo>
                      <a:pt x="208" y="1000"/>
                    </a:lnTo>
                    <a:lnTo>
                      <a:pt x="203" y="1001"/>
                    </a:lnTo>
                    <a:lnTo>
                      <a:pt x="197" y="1001"/>
                    </a:lnTo>
                    <a:lnTo>
                      <a:pt x="193" y="1002"/>
                    </a:lnTo>
                    <a:lnTo>
                      <a:pt x="187" y="1003"/>
                    </a:lnTo>
                    <a:lnTo>
                      <a:pt x="182" y="1003"/>
                    </a:lnTo>
                    <a:close/>
                  </a:path>
                </a:pathLst>
              </a:custGeom>
              <a:solidFill>
                <a:srgbClr val="00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3" name="Freeform 18"/>
              <p:cNvSpPr>
                <a:spLocks/>
              </p:cNvSpPr>
              <p:nvPr>
                <p:custDataLst>
                  <p:tags r:id="rId139"/>
                </p:custDataLst>
              </p:nvPr>
            </p:nvSpPr>
            <p:spPr bwMode="auto">
              <a:xfrm>
                <a:off x="3181" y="3698"/>
                <a:ext cx="94" cy="83"/>
              </a:xfrm>
              <a:custGeom>
                <a:avLst/>
                <a:gdLst>
                  <a:gd name="T0" fmla="*/ 180 w 189"/>
                  <a:gd name="T1" fmla="*/ 167 h 167"/>
                  <a:gd name="T2" fmla="*/ 169 w 189"/>
                  <a:gd name="T3" fmla="*/ 144 h 167"/>
                  <a:gd name="T4" fmla="*/ 155 w 189"/>
                  <a:gd name="T5" fmla="*/ 122 h 167"/>
                  <a:gd name="T6" fmla="*/ 139 w 189"/>
                  <a:gd name="T7" fmla="*/ 101 h 167"/>
                  <a:gd name="T8" fmla="*/ 120 w 189"/>
                  <a:gd name="T9" fmla="*/ 82 h 167"/>
                  <a:gd name="T10" fmla="*/ 101 w 189"/>
                  <a:gd name="T11" fmla="*/ 65 h 167"/>
                  <a:gd name="T12" fmla="*/ 79 w 189"/>
                  <a:gd name="T13" fmla="*/ 48 h 167"/>
                  <a:gd name="T14" fmla="*/ 56 w 189"/>
                  <a:gd name="T15" fmla="*/ 33 h 167"/>
                  <a:gd name="T16" fmla="*/ 32 w 189"/>
                  <a:gd name="T17" fmla="*/ 21 h 167"/>
                  <a:gd name="T18" fmla="*/ 26 w 189"/>
                  <a:gd name="T19" fmla="*/ 21 h 167"/>
                  <a:gd name="T20" fmla="*/ 20 w 189"/>
                  <a:gd name="T21" fmla="*/ 20 h 167"/>
                  <a:gd name="T22" fmla="*/ 13 w 189"/>
                  <a:gd name="T23" fmla="*/ 17 h 167"/>
                  <a:gd name="T24" fmla="*/ 4 w 189"/>
                  <a:gd name="T25" fmla="*/ 15 h 167"/>
                  <a:gd name="T26" fmla="*/ 0 w 189"/>
                  <a:gd name="T27" fmla="*/ 9 h 167"/>
                  <a:gd name="T28" fmla="*/ 2 w 189"/>
                  <a:gd name="T29" fmla="*/ 1 h 167"/>
                  <a:gd name="T30" fmla="*/ 9 w 189"/>
                  <a:gd name="T31" fmla="*/ 0 h 167"/>
                  <a:gd name="T32" fmla="*/ 14 w 189"/>
                  <a:gd name="T33" fmla="*/ 0 h 167"/>
                  <a:gd name="T34" fmla="*/ 21 w 189"/>
                  <a:gd name="T35" fmla="*/ 0 h 167"/>
                  <a:gd name="T36" fmla="*/ 27 w 189"/>
                  <a:gd name="T37" fmla="*/ 1 h 167"/>
                  <a:gd name="T38" fmla="*/ 34 w 189"/>
                  <a:gd name="T39" fmla="*/ 2 h 167"/>
                  <a:gd name="T40" fmla="*/ 41 w 189"/>
                  <a:gd name="T41" fmla="*/ 5 h 167"/>
                  <a:gd name="T42" fmla="*/ 48 w 189"/>
                  <a:gd name="T43" fmla="*/ 7 h 167"/>
                  <a:gd name="T44" fmla="*/ 56 w 189"/>
                  <a:gd name="T45" fmla="*/ 9 h 167"/>
                  <a:gd name="T46" fmla="*/ 60 w 189"/>
                  <a:gd name="T47" fmla="*/ 12 h 167"/>
                  <a:gd name="T48" fmla="*/ 65 w 189"/>
                  <a:gd name="T49" fmla="*/ 15 h 167"/>
                  <a:gd name="T50" fmla="*/ 70 w 189"/>
                  <a:gd name="T51" fmla="*/ 18 h 167"/>
                  <a:gd name="T52" fmla="*/ 74 w 189"/>
                  <a:gd name="T53" fmla="*/ 22 h 167"/>
                  <a:gd name="T54" fmla="*/ 79 w 189"/>
                  <a:gd name="T55" fmla="*/ 25 h 167"/>
                  <a:gd name="T56" fmla="*/ 83 w 189"/>
                  <a:gd name="T57" fmla="*/ 30 h 167"/>
                  <a:gd name="T58" fmla="*/ 89 w 189"/>
                  <a:gd name="T59" fmla="*/ 35 h 167"/>
                  <a:gd name="T60" fmla="*/ 94 w 189"/>
                  <a:gd name="T61" fmla="*/ 39 h 167"/>
                  <a:gd name="T62" fmla="*/ 103 w 189"/>
                  <a:gd name="T63" fmla="*/ 40 h 167"/>
                  <a:gd name="T64" fmla="*/ 117 w 189"/>
                  <a:gd name="T65" fmla="*/ 51 h 167"/>
                  <a:gd name="T66" fmla="*/ 131 w 189"/>
                  <a:gd name="T67" fmla="*/ 63 h 167"/>
                  <a:gd name="T68" fmla="*/ 142 w 189"/>
                  <a:gd name="T69" fmla="*/ 76 h 167"/>
                  <a:gd name="T70" fmla="*/ 154 w 189"/>
                  <a:gd name="T71" fmla="*/ 90 h 167"/>
                  <a:gd name="T72" fmla="*/ 164 w 189"/>
                  <a:gd name="T73" fmla="*/ 104 h 167"/>
                  <a:gd name="T74" fmla="*/ 174 w 189"/>
                  <a:gd name="T75" fmla="*/ 119 h 167"/>
                  <a:gd name="T76" fmla="*/ 183 w 189"/>
                  <a:gd name="T77" fmla="*/ 135 h 167"/>
                  <a:gd name="T78" fmla="*/ 189 w 189"/>
                  <a:gd name="T79" fmla="*/ 151 h 167"/>
                  <a:gd name="T80" fmla="*/ 180 w 189"/>
                  <a:gd name="T81"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167">
                    <a:moveTo>
                      <a:pt x="180" y="167"/>
                    </a:moveTo>
                    <a:lnTo>
                      <a:pt x="169" y="144"/>
                    </a:lnTo>
                    <a:lnTo>
                      <a:pt x="155" y="122"/>
                    </a:lnTo>
                    <a:lnTo>
                      <a:pt x="139" y="101"/>
                    </a:lnTo>
                    <a:lnTo>
                      <a:pt x="120" y="82"/>
                    </a:lnTo>
                    <a:lnTo>
                      <a:pt x="101" y="65"/>
                    </a:lnTo>
                    <a:lnTo>
                      <a:pt x="79" y="48"/>
                    </a:lnTo>
                    <a:lnTo>
                      <a:pt x="56" y="33"/>
                    </a:lnTo>
                    <a:lnTo>
                      <a:pt x="32" y="21"/>
                    </a:lnTo>
                    <a:lnTo>
                      <a:pt x="26" y="21"/>
                    </a:lnTo>
                    <a:lnTo>
                      <a:pt x="20" y="20"/>
                    </a:lnTo>
                    <a:lnTo>
                      <a:pt x="13" y="17"/>
                    </a:lnTo>
                    <a:lnTo>
                      <a:pt x="4" y="15"/>
                    </a:lnTo>
                    <a:lnTo>
                      <a:pt x="0" y="9"/>
                    </a:lnTo>
                    <a:lnTo>
                      <a:pt x="2" y="1"/>
                    </a:lnTo>
                    <a:lnTo>
                      <a:pt x="9" y="0"/>
                    </a:lnTo>
                    <a:lnTo>
                      <a:pt x="14" y="0"/>
                    </a:lnTo>
                    <a:lnTo>
                      <a:pt x="21" y="0"/>
                    </a:lnTo>
                    <a:lnTo>
                      <a:pt x="27" y="1"/>
                    </a:lnTo>
                    <a:lnTo>
                      <a:pt x="34" y="2"/>
                    </a:lnTo>
                    <a:lnTo>
                      <a:pt x="41" y="5"/>
                    </a:lnTo>
                    <a:lnTo>
                      <a:pt x="48" y="7"/>
                    </a:lnTo>
                    <a:lnTo>
                      <a:pt x="56" y="9"/>
                    </a:lnTo>
                    <a:lnTo>
                      <a:pt x="60" y="12"/>
                    </a:lnTo>
                    <a:lnTo>
                      <a:pt x="65" y="15"/>
                    </a:lnTo>
                    <a:lnTo>
                      <a:pt x="70" y="18"/>
                    </a:lnTo>
                    <a:lnTo>
                      <a:pt x="74" y="22"/>
                    </a:lnTo>
                    <a:lnTo>
                      <a:pt x="79" y="25"/>
                    </a:lnTo>
                    <a:lnTo>
                      <a:pt x="83" y="30"/>
                    </a:lnTo>
                    <a:lnTo>
                      <a:pt x="89" y="35"/>
                    </a:lnTo>
                    <a:lnTo>
                      <a:pt x="94" y="39"/>
                    </a:lnTo>
                    <a:lnTo>
                      <a:pt x="103" y="40"/>
                    </a:lnTo>
                    <a:lnTo>
                      <a:pt x="117" y="51"/>
                    </a:lnTo>
                    <a:lnTo>
                      <a:pt x="131" y="63"/>
                    </a:lnTo>
                    <a:lnTo>
                      <a:pt x="142" y="76"/>
                    </a:lnTo>
                    <a:lnTo>
                      <a:pt x="154" y="90"/>
                    </a:lnTo>
                    <a:lnTo>
                      <a:pt x="164" y="104"/>
                    </a:lnTo>
                    <a:lnTo>
                      <a:pt x="174" y="119"/>
                    </a:lnTo>
                    <a:lnTo>
                      <a:pt x="183" y="135"/>
                    </a:lnTo>
                    <a:lnTo>
                      <a:pt x="189" y="151"/>
                    </a:lnTo>
                    <a:lnTo>
                      <a:pt x="180" y="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4" name="Freeform 24"/>
              <p:cNvSpPr>
                <a:spLocks/>
              </p:cNvSpPr>
              <p:nvPr>
                <p:custDataLst>
                  <p:tags r:id="rId140"/>
                </p:custDataLst>
              </p:nvPr>
            </p:nvSpPr>
            <p:spPr bwMode="auto">
              <a:xfrm>
                <a:off x="3519" y="3025"/>
                <a:ext cx="292" cy="326"/>
              </a:xfrm>
              <a:custGeom>
                <a:avLst/>
                <a:gdLst>
                  <a:gd name="T0" fmla="*/ 147 w 584"/>
                  <a:gd name="T1" fmla="*/ 626 h 652"/>
                  <a:gd name="T2" fmla="*/ 106 w 584"/>
                  <a:gd name="T3" fmla="*/ 593 h 652"/>
                  <a:gd name="T4" fmla="*/ 59 w 584"/>
                  <a:gd name="T5" fmla="*/ 560 h 652"/>
                  <a:gd name="T6" fmla="*/ 38 w 584"/>
                  <a:gd name="T7" fmla="*/ 550 h 652"/>
                  <a:gd name="T8" fmla="*/ 16 w 584"/>
                  <a:gd name="T9" fmla="*/ 540 h 652"/>
                  <a:gd name="T10" fmla="*/ 18 w 584"/>
                  <a:gd name="T11" fmla="*/ 505 h 652"/>
                  <a:gd name="T12" fmla="*/ 78 w 584"/>
                  <a:gd name="T13" fmla="*/ 432 h 652"/>
                  <a:gd name="T14" fmla="*/ 141 w 584"/>
                  <a:gd name="T15" fmla="*/ 358 h 652"/>
                  <a:gd name="T16" fmla="*/ 204 w 584"/>
                  <a:gd name="T17" fmla="*/ 284 h 652"/>
                  <a:gd name="T18" fmla="*/ 270 w 584"/>
                  <a:gd name="T19" fmla="*/ 209 h 652"/>
                  <a:gd name="T20" fmla="*/ 335 w 584"/>
                  <a:gd name="T21" fmla="*/ 133 h 652"/>
                  <a:gd name="T22" fmla="*/ 361 w 584"/>
                  <a:gd name="T23" fmla="*/ 114 h 652"/>
                  <a:gd name="T24" fmla="*/ 385 w 584"/>
                  <a:gd name="T25" fmla="*/ 92 h 652"/>
                  <a:gd name="T26" fmla="*/ 419 w 584"/>
                  <a:gd name="T27" fmla="*/ 71 h 652"/>
                  <a:gd name="T28" fmla="*/ 470 w 584"/>
                  <a:gd name="T29" fmla="*/ 44 h 652"/>
                  <a:gd name="T30" fmla="*/ 525 w 584"/>
                  <a:gd name="T31" fmla="*/ 21 h 652"/>
                  <a:gd name="T32" fmla="*/ 555 w 584"/>
                  <a:gd name="T33" fmla="*/ 15 h 652"/>
                  <a:gd name="T34" fmla="*/ 568 w 584"/>
                  <a:gd name="T35" fmla="*/ 8 h 652"/>
                  <a:gd name="T36" fmla="*/ 582 w 584"/>
                  <a:gd name="T37" fmla="*/ 0 h 652"/>
                  <a:gd name="T38" fmla="*/ 576 w 584"/>
                  <a:gd name="T39" fmla="*/ 69 h 652"/>
                  <a:gd name="T40" fmla="*/ 555 w 584"/>
                  <a:gd name="T41" fmla="*/ 160 h 652"/>
                  <a:gd name="T42" fmla="*/ 508 w 584"/>
                  <a:gd name="T43" fmla="*/ 236 h 652"/>
                  <a:gd name="T44" fmla="*/ 478 w 584"/>
                  <a:gd name="T45" fmla="*/ 244 h 652"/>
                  <a:gd name="T46" fmla="*/ 448 w 584"/>
                  <a:gd name="T47" fmla="*/ 249 h 652"/>
                  <a:gd name="T48" fmla="*/ 424 w 584"/>
                  <a:gd name="T49" fmla="*/ 250 h 652"/>
                  <a:gd name="T50" fmla="*/ 441 w 584"/>
                  <a:gd name="T51" fmla="*/ 223 h 652"/>
                  <a:gd name="T52" fmla="*/ 461 w 584"/>
                  <a:gd name="T53" fmla="*/ 199 h 652"/>
                  <a:gd name="T54" fmla="*/ 483 w 584"/>
                  <a:gd name="T55" fmla="*/ 171 h 652"/>
                  <a:gd name="T56" fmla="*/ 505 w 584"/>
                  <a:gd name="T57" fmla="*/ 140 h 652"/>
                  <a:gd name="T58" fmla="*/ 494 w 584"/>
                  <a:gd name="T59" fmla="*/ 124 h 652"/>
                  <a:gd name="T60" fmla="*/ 479 w 584"/>
                  <a:gd name="T61" fmla="*/ 109 h 652"/>
                  <a:gd name="T62" fmla="*/ 447 w 584"/>
                  <a:gd name="T63" fmla="*/ 105 h 652"/>
                  <a:gd name="T64" fmla="*/ 377 w 584"/>
                  <a:gd name="T65" fmla="*/ 176 h 652"/>
                  <a:gd name="T66" fmla="*/ 310 w 584"/>
                  <a:gd name="T67" fmla="*/ 250 h 652"/>
                  <a:gd name="T68" fmla="*/ 247 w 584"/>
                  <a:gd name="T69" fmla="*/ 326 h 652"/>
                  <a:gd name="T70" fmla="*/ 185 w 584"/>
                  <a:gd name="T71" fmla="*/ 403 h 652"/>
                  <a:gd name="T72" fmla="*/ 124 w 584"/>
                  <a:gd name="T73" fmla="*/ 482 h 652"/>
                  <a:gd name="T74" fmla="*/ 111 w 584"/>
                  <a:gd name="T75" fmla="*/ 523 h 652"/>
                  <a:gd name="T76" fmla="*/ 130 w 584"/>
                  <a:gd name="T77" fmla="*/ 539 h 652"/>
                  <a:gd name="T78" fmla="*/ 151 w 584"/>
                  <a:gd name="T79" fmla="*/ 556 h 652"/>
                  <a:gd name="T80" fmla="*/ 191 w 584"/>
                  <a:gd name="T81" fmla="*/ 535 h 652"/>
                  <a:gd name="T82" fmla="*/ 237 w 584"/>
                  <a:gd name="T83" fmla="*/ 484 h 652"/>
                  <a:gd name="T84" fmla="*/ 281 w 584"/>
                  <a:gd name="T85" fmla="*/ 429 h 652"/>
                  <a:gd name="T86" fmla="*/ 317 w 584"/>
                  <a:gd name="T87" fmla="*/ 402 h 652"/>
                  <a:gd name="T88" fmla="*/ 354 w 584"/>
                  <a:gd name="T89" fmla="*/ 388 h 652"/>
                  <a:gd name="T90" fmla="*/ 393 w 584"/>
                  <a:gd name="T91" fmla="*/ 375 h 652"/>
                  <a:gd name="T92" fmla="*/ 368 w 584"/>
                  <a:gd name="T93" fmla="*/ 410 h 652"/>
                  <a:gd name="T94" fmla="*/ 327 w 584"/>
                  <a:gd name="T95" fmla="*/ 462 h 652"/>
                  <a:gd name="T96" fmla="*/ 285 w 584"/>
                  <a:gd name="T97" fmla="*/ 516 h 652"/>
                  <a:gd name="T98" fmla="*/ 242 w 584"/>
                  <a:gd name="T99" fmla="*/ 569 h 652"/>
                  <a:gd name="T100" fmla="*/ 199 w 584"/>
                  <a:gd name="T101" fmla="*/ 62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4" h="652">
                    <a:moveTo>
                      <a:pt x="169" y="652"/>
                    </a:moveTo>
                    <a:lnTo>
                      <a:pt x="159" y="638"/>
                    </a:lnTo>
                    <a:lnTo>
                      <a:pt x="147" y="626"/>
                    </a:lnTo>
                    <a:lnTo>
                      <a:pt x="135" y="615"/>
                    </a:lnTo>
                    <a:lnTo>
                      <a:pt x="121" y="603"/>
                    </a:lnTo>
                    <a:lnTo>
                      <a:pt x="106" y="593"/>
                    </a:lnTo>
                    <a:lnTo>
                      <a:pt x="90" y="583"/>
                    </a:lnTo>
                    <a:lnTo>
                      <a:pt x="75" y="571"/>
                    </a:lnTo>
                    <a:lnTo>
                      <a:pt x="59" y="560"/>
                    </a:lnTo>
                    <a:lnTo>
                      <a:pt x="52" y="556"/>
                    </a:lnTo>
                    <a:lnTo>
                      <a:pt x="45" y="554"/>
                    </a:lnTo>
                    <a:lnTo>
                      <a:pt x="38" y="550"/>
                    </a:lnTo>
                    <a:lnTo>
                      <a:pt x="31" y="547"/>
                    </a:lnTo>
                    <a:lnTo>
                      <a:pt x="23" y="545"/>
                    </a:lnTo>
                    <a:lnTo>
                      <a:pt x="16" y="540"/>
                    </a:lnTo>
                    <a:lnTo>
                      <a:pt x="8" y="535"/>
                    </a:lnTo>
                    <a:lnTo>
                      <a:pt x="0" y="531"/>
                    </a:lnTo>
                    <a:lnTo>
                      <a:pt x="18" y="505"/>
                    </a:lnTo>
                    <a:lnTo>
                      <a:pt x="38" y="481"/>
                    </a:lnTo>
                    <a:lnTo>
                      <a:pt x="59" y="456"/>
                    </a:lnTo>
                    <a:lnTo>
                      <a:pt x="78" y="432"/>
                    </a:lnTo>
                    <a:lnTo>
                      <a:pt x="99" y="406"/>
                    </a:lnTo>
                    <a:lnTo>
                      <a:pt x="120" y="382"/>
                    </a:lnTo>
                    <a:lnTo>
                      <a:pt x="141" y="358"/>
                    </a:lnTo>
                    <a:lnTo>
                      <a:pt x="161" y="334"/>
                    </a:lnTo>
                    <a:lnTo>
                      <a:pt x="183" y="308"/>
                    </a:lnTo>
                    <a:lnTo>
                      <a:pt x="204" y="284"/>
                    </a:lnTo>
                    <a:lnTo>
                      <a:pt x="226" y="260"/>
                    </a:lnTo>
                    <a:lnTo>
                      <a:pt x="248" y="235"/>
                    </a:lnTo>
                    <a:lnTo>
                      <a:pt x="270" y="209"/>
                    </a:lnTo>
                    <a:lnTo>
                      <a:pt x="292" y="184"/>
                    </a:lnTo>
                    <a:lnTo>
                      <a:pt x="313" y="159"/>
                    </a:lnTo>
                    <a:lnTo>
                      <a:pt x="335" y="133"/>
                    </a:lnTo>
                    <a:lnTo>
                      <a:pt x="343" y="128"/>
                    </a:lnTo>
                    <a:lnTo>
                      <a:pt x="353" y="121"/>
                    </a:lnTo>
                    <a:lnTo>
                      <a:pt x="361" y="114"/>
                    </a:lnTo>
                    <a:lnTo>
                      <a:pt x="369" y="106"/>
                    </a:lnTo>
                    <a:lnTo>
                      <a:pt x="377" y="99"/>
                    </a:lnTo>
                    <a:lnTo>
                      <a:pt x="385" y="92"/>
                    </a:lnTo>
                    <a:lnTo>
                      <a:pt x="394" y="85"/>
                    </a:lnTo>
                    <a:lnTo>
                      <a:pt x="403" y="79"/>
                    </a:lnTo>
                    <a:lnTo>
                      <a:pt x="419" y="71"/>
                    </a:lnTo>
                    <a:lnTo>
                      <a:pt x="436" y="62"/>
                    </a:lnTo>
                    <a:lnTo>
                      <a:pt x="453" y="53"/>
                    </a:lnTo>
                    <a:lnTo>
                      <a:pt x="470" y="44"/>
                    </a:lnTo>
                    <a:lnTo>
                      <a:pt x="487" y="36"/>
                    </a:lnTo>
                    <a:lnTo>
                      <a:pt x="506" y="27"/>
                    </a:lnTo>
                    <a:lnTo>
                      <a:pt x="525" y="21"/>
                    </a:lnTo>
                    <a:lnTo>
                      <a:pt x="545" y="16"/>
                    </a:lnTo>
                    <a:lnTo>
                      <a:pt x="551" y="16"/>
                    </a:lnTo>
                    <a:lnTo>
                      <a:pt x="555" y="15"/>
                    </a:lnTo>
                    <a:lnTo>
                      <a:pt x="560" y="12"/>
                    </a:lnTo>
                    <a:lnTo>
                      <a:pt x="564" y="10"/>
                    </a:lnTo>
                    <a:lnTo>
                      <a:pt x="568" y="8"/>
                    </a:lnTo>
                    <a:lnTo>
                      <a:pt x="572" y="6"/>
                    </a:lnTo>
                    <a:lnTo>
                      <a:pt x="576" y="2"/>
                    </a:lnTo>
                    <a:lnTo>
                      <a:pt x="582" y="0"/>
                    </a:lnTo>
                    <a:lnTo>
                      <a:pt x="584" y="7"/>
                    </a:lnTo>
                    <a:lnTo>
                      <a:pt x="581" y="38"/>
                    </a:lnTo>
                    <a:lnTo>
                      <a:pt x="576" y="69"/>
                    </a:lnTo>
                    <a:lnTo>
                      <a:pt x="572" y="100"/>
                    </a:lnTo>
                    <a:lnTo>
                      <a:pt x="565" y="130"/>
                    </a:lnTo>
                    <a:lnTo>
                      <a:pt x="555" y="160"/>
                    </a:lnTo>
                    <a:lnTo>
                      <a:pt x="544" y="188"/>
                    </a:lnTo>
                    <a:lnTo>
                      <a:pt x="528" y="213"/>
                    </a:lnTo>
                    <a:lnTo>
                      <a:pt x="508" y="236"/>
                    </a:lnTo>
                    <a:lnTo>
                      <a:pt x="498" y="239"/>
                    </a:lnTo>
                    <a:lnTo>
                      <a:pt x="489" y="242"/>
                    </a:lnTo>
                    <a:lnTo>
                      <a:pt x="478" y="244"/>
                    </a:lnTo>
                    <a:lnTo>
                      <a:pt x="469" y="245"/>
                    </a:lnTo>
                    <a:lnTo>
                      <a:pt x="459" y="246"/>
                    </a:lnTo>
                    <a:lnTo>
                      <a:pt x="448" y="249"/>
                    </a:lnTo>
                    <a:lnTo>
                      <a:pt x="438" y="252"/>
                    </a:lnTo>
                    <a:lnTo>
                      <a:pt x="426" y="257"/>
                    </a:lnTo>
                    <a:lnTo>
                      <a:pt x="424" y="250"/>
                    </a:lnTo>
                    <a:lnTo>
                      <a:pt x="432" y="242"/>
                    </a:lnTo>
                    <a:lnTo>
                      <a:pt x="437" y="232"/>
                    </a:lnTo>
                    <a:lnTo>
                      <a:pt x="441" y="223"/>
                    </a:lnTo>
                    <a:lnTo>
                      <a:pt x="452" y="219"/>
                    </a:lnTo>
                    <a:lnTo>
                      <a:pt x="456" y="208"/>
                    </a:lnTo>
                    <a:lnTo>
                      <a:pt x="461" y="199"/>
                    </a:lnTo>
                    <a:lnTo>
                      <a:pt x="468" y="190"/>
                    </a:lnTo>
                    <a:lnTo>
                      <a:pt x="475" y="181"/>
                    </a:lnTo>
                    <a:lnTo>
                      <a:pt x="483" y="171"/>
                    </a:lnTo>
                    <a:lnTo>
                      <a:pt x="490" y="161"/>
                    </a:lnTo>
                    <a:lnTo>
                      <a:pt x="498" y="151"/>
                    </a:lnTo>
                    <a:lnTo>
                      <a:pt x="505" y="140"/>
                    </a:lnTo>
                    <a:lnTo>
                      <a:pt x="502" y="135"/>
                    </a:lnTo>
                    <a:lnTo>
                      <a:pt x="499" y="130"/>
                    </a:lnTo>
                    <a:lnTo>
                      <a:pt x="494" y="124"/>
                    </a:lnTo>
                    <a:lnTo>
                      <a:pt x="490" y="118"/>
                    </a:lnTo>
                    <a:lnTo>
                      <a:pt x="485" y="114"/>
                    </a:lnTo>
                    <a:lnTo>
                      <a:pt x="479" y="109"/>
                    </a:lnTo>
                    <a:lnTo>
                      <a:pt x="474" y="105"/>
                    </a:lnTo>
                    <a:lnTo>
                      <a:pt x="467" y="101"/>
                    </a:lnTo>
                    <a:lnTo>
                      <a:pt x="447" y="105"/>
                    </a:lnTo>
                    <a:lnTo>
                      <a:pt x="423" y="128"/>
                    </a:lnTo>
                    <a:lnTo>
                      <a:pt x="400" y="152"/>
                    </a:lnTo>
                    <a:lnTo>
                      <a:pt x="377" y="176"/>
                    </a:lnTo>
                    <a:lnTo>
                      <a:pt x="354" y="200"/>
                    </a:lnTo>
                    <a:lnTo>
                      <a:pt x="332" y="224"/>
                    </a:lnTo>
                    <a:lnTo>
                      <a:pt x="310" y="250"/>
                    </a:lnTo>
                    <a:lnTo>
                      <a:pt x="289" y="274"/>
                    </a:lnTo>
                    <a:lnTo>
                      <a:pt x="267" y="299"/>
                    </a:lnTo>
                    <a:lnTo>
                      <a:pt x="247" y="326"/>
                    </a:lnTo>
                    <a:lnTo>
                      <a:pt x="226" y="351"/>
                    </a:lnTo>
                    <a:lnTo>
                      <a:pt x="205" y="378"/>
                    </a:lnTo>
                    <a:lnTo>
                      <a:pt x="185" y="403"/>
                    </a:lnTo>
                    <a:lnTo>
                      <a:pt x="165" y="429"/>
                    </a:lnTo>
                    <a:lnTo>
                      <a:pt x="144" y="456"/>
                    </a:lnTo>
                    <a:lnTo>
                      <a:pt x="124" y="482"/>
                    </a:lnTo>
                    <a:lnTo>
                      <a:pt x="104" y="509"/>
                    </a:lnTo>
                    <a:lnTo>
                      <a:pt x="104" y="518"/>
                    </a:lnTo>
                    <a:lnTo>
                      <a:pt x="111" y="523"/>
                    </a:lnTo>
                    <a:lnTo>
                      <a:pt x="117" y="528"/>
                    </a:lnTo>
                    <a:lnTo>
                      <a:pt x="124" y="533"/>
                    </a:lnTo>
                    <a:lnTo>
                      <a:pt x="130" y="539"/>
                    </a:lnTo>
                    <a:lnTo>
                      <a:pt x="137" y="545"/>
                    </a:lnTo>
                    <a:lnTo>
                      <a:pt x="144" y="550"/>
                    </a:lnTo>
                    <a:lnTo>
                      <a:pt x="151" y="556"/>
                    </a:lnTo>
                    <a:lnTo>
                      <a:pt x="159" y="562"/>
                    </a:lnTo>
                    <a:lnTo>
                      <a:pt x="177" y="553"/>
                    </a:lnTo>
                    <a:lnTo>
                      <a:pt x="191" y="535"/>
                    </a:lnTo>
                    <a:lnTo>
                      <a:pt x="206" y="519"/>
                    </a:lnTo>
                    <a:lnTo>
                      <a:pt x="221" y="501"/>
                    </a:lnTo>
                    <a:lnTo>
                      <a:pt x="237" y="484"/>
                    </a:lnTo>
                    <a:lnTo>
                      <a:pt x="252" y="465"/>
                    </a:lnTo>
                    <a:lnTo>
                      <a:pt x="267" y="448"/>
                    </a:lnTo>
                    <a:lnTo>
                      <a:pt x="281" y="429"/>
                    </a:lnTo>
                    <a:lnTo>
                      <a:pt x="294" y="412"/>
                    </a:lnTo>
                    <a:lnTo>
                      <a:pt x="305" y="408"/>
                    </a:lnTo>
                    <a:lnTo>
                      <a:pt x="317" y="402"/>
                    </a:lnTo>
                    <a:lnTo>
                      <a:pt x="328" y="397"/>
                    </a:lnTo>
                    <a:lnTo>
                      <a:pt x="341" y="393"/>
                    </a:lnTo>
                    <a:lnTo>
                      <a:pt x="354" y="388"/>
                    </a:lnTo>
                    <a:lnTo>
                      <a:pt x="366" y="383"/>
                    </a:lnTo>
                    <a:lnTo>
                      <a:pt x="380" y="379"/>
                    </a:lnTo>
                    <a:lnTo>
                      <a:pt x="393" y="375"/>
                    </a:lnTo>
                    <a:lnTo>
                      <a:pt x="395" y="378"/>
                    </a:lnTo>
                    <a:lnTo>
                      <a:pt x="381" y="394"/>
                    </a:lnTo>
                    <a:lnTo>
                      <a:pt x="368" y="410"/>
                    </a:lnTo>
                    <a:lnTo>
                      <a:pt x="354" y="427"/>
                    </a:lnTo>
                    <a:lnTo>
                      <a:pt x="341" y="444"/>
                    </a:lnTo>
                    <a:lnTo>
                      <a:pt x="327" y="462"/>
                    </a:lnTo>
                    <a:lnTo>
                      <a:pt x="312" y="479"/>
                    </a:lnTo>
                    <a:lnTo>
                      <a:pt x="298" y="497"/>
                    </a:lnTo>
                    <a:lnTo>
                      <a:pt x="285" y="516"/>
                    </a:lnTo>
                    <a:lnTo>
                      <a:pt x="271" y="533"/>
                    </a:lnTo>
                    <a:lnTo>
                      <a:pt x="257" y="551"/>
                    </a:lnTo>
                    <a:lnTo>
                      <a:pt x="242" y="569"/>
                    </a:lnTo>
                    <a:lnTo>
                      <a:pt x="228" y="586"/>
                    </a:lnTo>
                    <a:lnTo>
                      <a:pt x="213" y="603"/>
                    </a:lnTo>
                    <a:lnTo>
                      <a:pt x="199" y="621"/>
                    </a:lnTo>
                    <a:lnTo>
                      <a:pt x="184" y="637"/>
                    </a:lnTo>
                    <a:lnTo>
                      <a:pt x="169" y="65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5" name="Freeform 25"/>
              <p:cNvSpPr>
                <a:spLocks/>
              </p:cNvSpPr>
              <p:nvPr>
                <p:custDataLst>
                  <p:tags r:id="rId141"/>
                </p:custDataLst>
              </p:nvPr>
            </p:nvSpPr>
            <p:spPr bwMode="auto">
              <a:xfrm>
                <a:off x="3646" y="3152"/>
                <a:ext cx="276" cy="185"/>
              </a:xfrm>
              <a:custGeom>
                <a:avLst/>
                <a:gdLst>
                  <a:gd name="T0" fmla="*/ 400 w 552"/>
                  <a:gd name="T1" fmla="*/ 370 h 371"/>
                  <a:gd name="T2" fmla="*/ 388 w 552"/>
                  <a:gd name="T3" fmla="*/ 366 h 371"/>
                  <a:gd name="T4" fmla="*/ 377 w 552"/>
                  <a:gd name="T5" fmla="*/ 364 h 371"/>
                  <a:gd name="T6" fmla="*/ 365 w 552"/>
                  <a:gd name="T7" fmla="*/ 358 h 371"/>
                  <a:gd name="T8" fmla="*/ 365 w 552"/>
                  <a:gd name="T9" fmla="*/ 353 h 371"/>
                  <a:gd name="T10" fmla="*/ 373 w 552"/>
                  <a:gd name="T11" fmla="*/ 351 h 371"/>
                  <a:gd name="T12" fmla="*/ 383 w 552"/>
                  <a:gd name="T13" fmla="*/ 353 h 371"/>
                  <a:gd name="T14" fmla="*/ 394 w 552"/>
                  <a:gd name="T15" fmla="*/ 353 h 371"/>
                  <a:gd name="T16" fmla="*/ 406 w 552"/>
                  <a:gd name="T17" fmla="*/ 346 h 371"/>
                  <a:gd name="T18" fmla="*/ 421 w 552"/>
                  <a:gd name="T19" fmla="*/ 336 h 371"/>
                  <a:gd name="T20" fmla="*/ 438 w 552"/>
                  <a:gd name="T21" fmla="*/ 325 h 371"/>
                  <a:gd name="T22" fmla="*/ 453 w 552"/>
                  <a:gd name="T23" fmla="*/ 311 h 371"/>
                  <a:gd name="T24" fmla="*/ 469 w 552"/>
                  <a:gd name="T25" fmla="*/ 288 h 371"/>
                  <a:gd name="T26" fmla="*/ 480 w 552"/>
                  <a:gd name="T27" fmla="*/ 255 h 371"/>
                  <a:gd name="T28" fmla="*/ 486 w 552"/>
                  <a:gd name="T29" fmla="*/ 218 h 371"/>
                  <a:gd name="T30" fmla="*/ 481 w 552"/>
                  <a:gd name="T31" fmla="*/ 180 h 371"/>
                  <a:gd name="T32" fmla="*/ 474 w 552"/>
                  <a:gd name="T33" fmla="*/ 152 h 371"/>
                  <a:gd name="T34" fmla="*/ 462 w 552"/>
                  <a:gd name="T35" fmla="*/ 128 h 371"/>
                  <a:gd name="T36" fmla="*/ 443 w 552"/>
                  <a:gd name="T37" fmla="*/ 107 h 371"/>
                  <a:gd name="T38" fmla="*/ 420 w 552"/>
                  <a:gd name="T39" fmla="*/ 91 h 371"/>
                  <a:gd name="T40" fmla="*/ 395 w 552"/>
                  <a:gd name="T41" fmla="*/ 77 h 371"/>
                  <a:gd name="T42" fmla="*/ 350 w 552"/>
                  <a:gd name="T43" fmla="*/ 75 h 371"/>
                  <a:gd name="T44" fmla="*/ 304 w 552"/>
                  <a:gd name="T45" fmla="*/ 76 h 371"/>
                  <a:gd name="T46" fmla="*/ 258 w 552"/>
                  <a:gd name="T47" fmla="*/ 79 h 371"/>
                  <a:gd name="T48" fmla="*/ 212 w 552"/>
                  <a:gd name="T49" fmla="*/ 84 h 371"/>
                  <a:gd name="T50" fmla="*/ 166 w 552"/>
                  <a:gd name="T51" fmla="*/ 92 h 371"/>
                  <a:gd name="T52" fmla="*/ 120 w 552"/>
                  <a:gd name="T53" fmla="*/ 104 h 371"/>
                  <a:gd name="T54" fmla="*/ 75 w 552"/>
                  <a:gd name="T55" fmla="*/ 119 h 371"/>
                  <a:gd name="T56" fmla="*/ 30 w 552"/>
                  <a:gd name="T57" fmla="*/ 137 h 371"/>
                  <a:gd name="T58" fmla="*/ 18 w 552"/>
                  <a:gd name="T59" fmla="*/ 148 h 371"/>
                  <a:gd name="T60" fmla="*/ 7 w 552"/>
                  <a:gd name="T61" fmla="*/ 161 h 371"/>
                  <a:gd name="T62" fmla="*/ 0 w 552"/>
                  <a:gd name="T63" fmla="*/ 163 h 371"/>
                  <a:gd name="T64" fmla="*/ 4 w 552"/>
                  <a:gd name="T65" fmla="*/ 151 h 371"/>
                  <a:gd name="T66" fmla="*/ 12 w 552"/>
                  <a:gd name="T67" fmla="*/ 137 h 371"/>
                  <a:gd name="T68" fmla="*/ 37 w 552"/>
                  <a:gd name="T69" fmla="*/ 105 h 371"/>
                  <a:gd name="T70" fmla="*/ 66 w 552"/>
                  <a:gd name="T71" fmla="*/ 77 h 371"/>
                  <a:gd name="T72" fmla="*/ 103 w 552"/>
                  <a:gd name="T73" fmla="*/ 55 h 371"/>
                  <a:gd name="T74" fmla="*/ 144 w 552"/>
                  <a:gd name="T75" fmla="*/ 38 h 371"/>
                  <a:gd name="T76" fmla="*/ 186 w 552"/>
                  <a:gd name="T77" fmla="*/ 24 h 371"/>
                  <a:gd name="T78" fmla="*/ 231 w 552"/>
                  <a:gd name="T79" fmla="*/ 14 h 371"/>
                  <a:gd name="T80" fmla="*/ 276 w 552"/>
                  <a:gd name="T81" fmla="*/ 6 h 371"/>
                  <a:gd name="T82" fmla="*/ 320 w 552"/>
                  <a:gd name="T83" fmla="*/ 0 h 371"/>
                  <a:gd name="T84" fmla="*/ 350 w 552"/>
                  <a:gd name="T85" fmla="*/ 1 h 371"/>
                  <a:gd name="T86" fmla="*/ 380 w 552"/>
                  <a:gd name="T87" fmla="*/ 5 h 371"/>
                  <a:gd name="T88" fmla="*/ 409 w 552"/>
                  <a:gd name="T89" fmla="*/ 12 h 371"/>
                  <a:gd name="T90" fmla="*/ 438 w 552"/>
                  <a:gd name="T91" fmla="*/ 24 h 371"/>
                  <a:gd name="T92" fmla="*/ 453 w 552"/>
                  <a:gd name="T93" fmla="*/ 35 h 371"/>
                  <a:gd name="T94" fmla="*/ 469 w 552"/>
                  <a:gd name="T95" fmla="*/ 44 h 371"/>
                  <a:gd name="T96" fmla="*/ 484 w 552"/>
                  <a:gd name="T97" fmla="*/ 55 h 371"/>
                  <a:gd name="T98" fmla="*/ 499 w 552"/>
                  <a:gd name="T99" fmla="*/ 72 h 371"/>
                  <a:gd name="T100" fmla="*/ 524 w 552"/>
                  <a:gd name="T101" fmla="*/ 115 h 371"/>
                  <a:gd name="T102" fmla="*/ 545 w 552"/>
                  <a:gd name="T103" fmla="*/ 167 h 371"/>
                  <a:gd name="T104" fmla="*/ 552 w 552"/>
                  <a:gd name="T105" fmla="*/ 221 h 371"/>
                  <a:gd name="T106" fmla="*/ 539 w 552"/>
                  <a:gd name="T107" fmla="*/ 278 h 371"/>
                  <a:gd name="T108" fmla="*/ 531 w 552"/>
                  <a:gd name="T109" fmla="*/ 295 h 371"/>
                  <a:gd name="T110" fmla="*/ 519 w 552"/>
                  <a:gd name="T111" fmla="*/ 311 h 371"/>
                  <a:gd name="T112" fmla="*/ 504 w 552"/>
                  <a:gd name="T113" fmla="*/ 327 h 371"/>
                  <a:gd name="T114" fmla="*/ 488 w 552"/>
                  <a:gd name="T115" fmla="*/ 346 h 371"/>
                  <a:gd name="T116" fmla="*/ 471 w 552"/>
                  <a:gd name="T117" fmla="*/ 356 h 371"/>
                  <a:gd name="T118" fmla="*/ 450 w 552"/>
                  <a:gd name="T119" fmla="*/ 363 h 371"/>
                  <a:gd name="T120" fmla="*/ 427 w 552"/>
                  <a:gd name="T121" fmla="*/ 369 h 371"/>
                  <a:gd name="T122" fmla="*/ 405 w 552"/>
                  <a:gd name="T123"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2" h="371">
                    <a:moveTo>
                      <a:pt x="405" y="371"/>
                    </a:moveTo>
                    <a:lnTo>
                      <a:pt x="400" y="370"/>
                    </a:lnTo>
                    <a:lnTo>
                      <a:pt x="394" y="369"/>
                    </a:lnTo>
                    <a:lnTo>
                      <a:pt x="388" y="366"/>
                    </a:lnTo>
                    <a:lnTo>
                      <a:pt x="382" y="365"/>
                    </a:lnTo>
                    <a:lnTo>
                      <a:pt x="377" y="364"/>
                    </a:lnTo>
                    <a:lnTo>
                      <a:pt x="371" y="362"/>
                    </a:lnTo>
                    <a:lnTo>
                      <a:pt x="365" y="358"/>
                    </a:lnTo>
                    <a:lnTo>
                      <a:pt x="360" y="355"/>
                    </a:lnTo>
                    <a:lnTo>
                      <a:pt x="365" y="353"/>
                    </a:lnTo>
                    <a:lnTo>
                      <a:pt x="370" y="351"/>
                    </a:lnTo>
                    <a:lnTo>
                      <a:pt x="373" y="351"/>
                    </a:lnTo>
                    <a:lnTo>
                      <a:pt x="379" y="351"/>
                    </a:lnTo>
                    <a:lnTo>
                      <a:pt x="383" y="353"/>
                    </a:lnTo>
                    <a:lnTo>
                      <a:pt x="388" y="353"/>
                    </a:lnTo>
                    <a:lnTo>
                      <a:pt x="394" y="353"/>
                    </a:lnTo>
                    <a:lnTo>
                      <a:pt x="400" y="351"/>
                    </a:lnTo>
                    <a:lnTo>
                      <a:pt x="406" y="346"/>
                    </a:lnTo>
                    <a:lnTo>
                      <a:pt x="415" y="341"/>
                    </a:lnTo>
                    <a:lnTo>
                      <a:pt x="421" y="336"/>
                    </a:lnTo>
                    <a:lnTo>
                      <a:pt x="430" y="331"/>
                    </a:lnTo>
                    <a:lnTo>
                      <a:pt x="438" y="325"/>
                    </a:lnTo>
                    <a:lnTo>
                      <a:pt x="446" y="319"/>
                    </a:lnTo>
                    <a:lnTo>
                      <a:pt x="453" y="311"/>
                    </a:lnTo>
                    <a:lnTo>
                      <a:pt x="461" y="303"/>
                    </a:lnTo>
                    <a:lnTo>
                      <a:pt x="469" y="288"/>
                    </a:lnTo>
                    <a:lnTo>
                      <a:pt x="474" y="272"/>
                    </a:lnTo>
                    <a:lnTo>
                      <a:pt x="480" y="255"/>
                    </a:lnTo>
                    <a:lnTo>
                      <a:pt x="485" y="236"/>
                    </a:lnTo>
                    <a:lnTo>
                      <a:pt x="486" y="218"/>
                    </a:lnTo>
                    <a:lnTo>
                      <a:pt x="486" y="199"/>
                    </a:lnTo>
                    <a:lnTo>
                      <a:pt x="481" y="180"/>
                    </a:lnTo>
                    <a:lnTo>
                      <a:pt x="474" y="161"/>
                    </a:lnTo>
                    <a:lnTo>
                      <a:pt x="474" y="152"/>
                    </a:lnTo>
                    <a:lnTo>
                      <a:pt x="469" y="140"/>
                    </a:lnTo>
                    <a:lnTo>
                      <a:pt x="462" y="128"/>
                    </a:lnTo>
                    <a:lnTo>
                      <a:pt x="453" y="118"/>
                    </a:lnTo>
                    <a:lnTo>
                      <a:pt x="443" y="107"/>
                    </a:lnTo>
                    <a:lnTo>
                      <a:pt x="432" y="99"/>
                    </a:lnTo>
                    <a:lnTo>
                      <a:pt x="420" y="91"/>
                    </a:lnTo>
                    <a:lnTo>
                      <a:pt x="408" y="84"/>
                    </a:lnTo>
                    <a:lnTo>
                      <a:pt x="395" y="77"/>
                    </a:lnTo>
                    <a:lnTo>
                      <a:pt x="372" y="76"/>
                    </a:lnTo>
                    <a:lnTo>
                      <a:pt x="350" y="75"/>
                    </a:lnTo>
                    <a:lnTo>
                      <a:pt x="327" y="75"/>
                    </a:lnTo>
                    <a:lnTo>
                      <a:pt x="304" y="76"/>
                    </a:lnTo>
                    <a:lnTo>
                      <a:pt x="281" y="77"/>
                    </a:lnTo>
                    <a:lnTo>
                      <a:pt x="258" y="79"/>
                    </a:lnTo>
                    <a:lnTo>
                      <a:pt x="235" y="81"/>
                    </a:lnTo>
                    <a:lnTo>
                      <a:pt x="212" y="84"/>
                    </a:lnTo>
                    <a:lnTo>
                      <a:pt x="189" y="88"/>
                    </a:lnTo>
                    <a:lnTo>
                      <a:pt x="166" y="92"/>
                    </a:lnTo>
                    <a:lnTo>
                      <a:pt x="143" y="98"/>
                    </a:lnTo>
                    <a:lnTo>
                      <a:pt x="120" y="104"/>
                    </a:lnTo>
                    <a:lnTo>
                      <a:pt x="98" y="112"/>
                    </a:lnTo>
                    <a:lnTo>
                      <a:pt x="75" y="119"/>
                    </a:lnTo>
                    <a:lnTo>
                      <a:pt x="52" y="128"/>
                    </a:lnTo>
                    <a:lnTo>
                      <a:pt x="30" y="137"/>
                    </a:lnTo>
                    <a:lnTo>
                      <a:pt x="24" y="141"/>
                    </a:lnTo>
                    <a:lnTo>
                      <a:pt x="18" y="148"/>
                    </a:lnTo>
                    <a:lnTo>
                      <a:pt x="11" y="155"/>
                    </a:lnTo>
                    <a:lnTo>
                      <a:pt x="7" y="161"/>
                    </a:lnTo>
                    <a:lnTo>
                      <a:pt x="7" y="167"/>
                    </a:lnTo>
                    <a:lnTo>
                      <a:pt x="0" y="163"/>
                    </a:lnTo>
                    <a:lnTo>
                      <a:pt x="1" y="157"/>
                    </a:lnTo>
                    <a:lnTo>
                      <a:pt x="4" y="151"/>
                    </a:lnTo>
                    <a:lnTo>
                      <a:pt x="9" y="146"/>
                    </a:lnTo>
                    <a:lnTo>
                      <a:pt x="12" y="137"/>
                    </a:lnTo>
                    <a:lnTo>
                      <a:pt x="23" y="120"/>
                    </a:lnTo>
                    <a:lnTo>
                      <a:pt x="37" y="105"/>
                    </a:lnTo>
                    <a:lnTo>
                      <a:pt x="50" y="90"/>
                    </a:lnTo>
                    <a:lnTo>
                      <a:pt x="66" y="77"/>
                    </a:lnTo>
                    <a:lnTo>
                      <a:pt x="84" y="66"/>
                    </a:lnTo>
                    <a:lnTo>
                      <a:pt x="103" y="55"/>
                    </a:lnTo>
                    <a:lnTo>
                      <a:pt x="123" y="46"/>
                    </a:lnTo>
                    <a:lnTo>
                      <a:pt x="144" y="38"/>
                    </a:lnTo>
                    <a:lnTo>
                      <a:pt x="164" y="31"/>
                    </a:lnTo>
                    <a:lnTo>
                      <a:pt x="186" y="24"/>
                    </a:lnTo>
                    <a:lnTo>
                      <a:pt x="208" y="19"/>
                    </a:lnTo>
                    <a:lnTo>
                      <a:pt x="231" y="14"/>
                    </a:lnTo>
                    <a:lnTo>
                      <a:pt x="254" y="9"/>
                    </a:lnTo>
                    <a:lnTo>
                      <a:pt x="276" y="6"/>
                    </a:lnTo>
                    <a:lnTo>
                      <a:pt x="298" y="3"/>
                    </a:lnTo>
                    <a:lnTo>
                      <a:pt x="320" y="0"/>
                    </a:lnTo>
                    <a:lnTo>
                      <a:pt x="335" y="0"/>
                    </a:lnTo>
                    <a:lnTo>
                      <a:pt x="350" y="1"/>
                    </a:lnTo>
                    <a:lnTo>
                      <a:pt x="365" y="3"/>
                    </a:lnTo>
                    <a:lnTo>
                      <a:pt x="380" y="5"/>
                    </a:lnTo>
                    <a:lnTo>
                      <a:pt x="395" y="7"/>
                    </a:lnTo>
                    <a:lnTo>
                      <a:pt x="409" y="12"/>
                    </a:lnTo>
                    <a:lnTo>
                      <a:pt x="424" y="17"/>
                    </a:lnTo>
                    <a:lnTo>
                      <a:pt x="438" y="24"/>
                    </a:lnTo>
                    <a:lnTo>
                      <a:pt x="445" y="30"/>
                    </a:lnTo>
                    <a:lnTo>
                      <a:pt x="453" y="35"/>
                    </a:lnTo>
                    <a:lnTo>
                      <a:pt x="461" y="39"/>
                    </a:lnTo>
                    <a:lnTo>
                      <a:pt x="469" y="44"/>
                    </a:lnTo>
                    <a:lnTo>
                      <a:pt x="476" y="50"/>
                    </a:lnTo>
                    <a:lnTo>
                      <a:pt x="484" y="55"/>
                    </a:lnTo>
                    <a:lnTo>
                      <a:pt x="492" y="62"/>
                    </a:lnTo>
                    <a:lnTo>
                      <a:pt x="499" y="72"/>
                    </a:lnTo>
                    <a:lnTo>
                      <a:pt x="511" y="92"/>
                    </a:lnTo>
                    <a:lnTo>
                      <a:pt x="524" y="115"/>
                    </a:lnTo>
                    <a:lnTo>
                      <a:pt x="536" y="141"/>
                    </a:lnTo>
                    <a:lnTo>
                      <a:pt x="545" y="167"/>
                    </a:lnTo>
                    <a:lnTo>
                      <a:pt x="551" y="194"/>
                    </a:lnTo>
                    <a:lnTo>
                      <a:pt x="552" y="221"/>
                    </a:lnTo>
                    <a:lnTo>
                      <a:pt x="548" y="250"/>
                    </a:lnTo>
                    <a:lnTo>
                      <a:pt x="539" y="278"/>
                    </a:lnTo>
                    <a:lnTo>
                      <a:pt x="536" y="287"/>
                    </a:lnTo>
                    <a:lnTo>
                      <a:pt x="531" y="295"/>
                    </a:lnTo>
                    <a:lnTo>
                      <a:pt x="525" y="303"/>
                    </a:lnTo>
                    <a:lnTo>
                      <a:pt x="519" y="311"/>
                    </a:lnTo>
                    <a:lnTo>
                      <a:pt x="512" y="319"/>
                    </a:lnTo>
                    <a:lnTo>
                      <a:pt x="504" y="327"/>
                    </a:lnTo>
                    <a:lnTo>
                      <a:pt x="496" y="335"/>
                    </a:lnTo>
                    <a:lnTo>
                      <a:pt x="488" y="346"/>
                    </a:lnTo>
                    <a:lnTo>
                      <a:pt x="480" y="351"/>
                    </a:lnTo>
                    <a:lnTo>
                      <a:pt x="471" y="356"/>
                    </a:lnTo>
                    <a:lnTo>
                      <a:pt x="461" y="360"/>
                    </a:lnTo>
                    <a:lnTo>
                      <a:pt x="450" y="363"/>
                    </a:lnTo>
                    <a:lnTo>
                      <a:pt x="439" y="366"/>
                    </a:lnTo>
                    <a:lnTo>
                      <a:pt x="427" y="369"/>
                    </a:lnTo>
                    <a:lnTo>
                      <a:pt x="417" y="370"/>
                    </a:lnTo>
                    <a:lnTo>
                      <a:pt x="405" y="37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6" name="Freeform 26"/>
              <p:cNvSpPr>
                <a:spLocks/>
              </p:cNvSpPr>
              <p:nvPr>
                <p:custDataLst>
                  <p:tags r:id="rId142"/>
                </p:custDataLst>
              </p:nvPr>
            </p:nvSpPr>
            <p:spPr bwMode="auto">
              <a:xfrm>
                <a:off x="3800" y="3205"/>
                <a:ext cx="70" cy="110"/>
              </a:xfrm>
              <a:custGeom>
                <a:avLst/>
                <a:gdLst>
                  <a:gd name="T0" fmla="*/ 50 w 140"/>
                  <a:gd name="T1" fmla="*/ 220 h 220"/>
                  <a:gd name="T2" fmla="*/ 46 w 140"/>
                  <a:gd name="T3" fmla="*/ 218 h 220"/>
                  <a:gd name="T4" fmla="*/ 43 w 140"/>
                  <a:gd name="T5" fmla="*/ 216 h 220"/>
                  <a:gd name="T6" fmla="*/ 40 w 140"/>
                  <a:gd name="T7" fmla="*/ 213 h 220"/>
                  <a:gd name="T8" fmla="*/ 35 w 140"/>
                  <a:gd name="T9" fmla="*/ 211 h 220"/>
                  <a:gd name="T10" fmla="*/ 30 w 140"/>
                  <a:gd name="T11" fmla="*/ 209 h 220"/>
                  <a:gd name="T12" fmla="*/ 26 w 140"/>
                  <a:gd name="T13" fmla="*/ 206 h 220"/>
                  <a:gd name="T14" fmla="*/ 20 w 140"/>
                  <a:gd name="T15" fmla="*/ 204 h 220"/>
                  <a:gd name="T16" fmla="*/ 13 w 140"/>
                  <a:gd name="T17" fmla="*/ 202 h 220"/>
                  <a:gd name="T18" fmla="*/ 5 w 140"/>
                  <a:gd name="T19" fmla="*/ 185 h 220"/>
                  <a:gd name="T20" fmla="*/ 2 w 140"/>
                  <a:gd name="T21" fmla="*/ 166 h 220"/>
                  <a:gd name="T22" fmla="*/ 0 w 140"/>
                  <a:gd name="T23" fmla="*/ 147 h 220"/>
                  <a:gd name="T24" fmla="*/ 3 w 140"/>
                  <a:gd name="T25" fmla="*/ 127 h 220"/>
                  <a:gd name="T26" fmla="*/ 7 w 140"/>
                  <a:gd name="T27" fmla="*/ 107 h 220"/>
                  <a:gd name="T28" fmla="*/ 13 w 140"/>
                  <a:gd name="T29" fmla="*/ 88 h 220"/>
                  <a:gd name="T30" fmla="*/ 20 w 140"/>
                  <a:gd name="T31" fmla="*/ 69 h 220"/>
                  <a:gd name="T32" fmla="*/ 29 w 140"/>
                  <a:gd name="T33" fmla="*/ 52 h 220"/>
                  <a:gd name="T34" fmla="*/ 34 w 140"/>
                  <a:gd name="T35" fmla="*/ 48 h 220"/>
                  <a:gd name="T36" fmla="*/ 38 w 140"/>
                  <a:gd name="T37" fmla="*/ 42 h 220"/>
                  <a:gd name="T38" fmla="*/ 43 w 140"/>
                  <a:gd name="T39" fmla="*/ 37 h 220"/>
                  <a:gd name="T40" fmla="*/ 46 w 140"/>
                  <a:gd name="T41" fmla="*/ 31 h 220"/>
                  <a:gd name="T42" fmla="*/ 50 w 140"/>
                  <a:gd name="T43" fmla="*/ 26 h 220"/>
                  <a:gd name="T44" fmla="*/ 55 w 140"/>
                  <a:gd name="T45" fmla="*/ 20 h 220"/>
                  <a:gd name="T46" fmla="*/ 59 w 140"/>
                  <a:gd name="T47" fmla="*/ 14 h 220"/>
                  <a:gd name="T48" fmla="*/ 65 w 140"/>
                  <a:gd name="T49" fmla="*/ 8 h 220"/>
                  <a:gd name="T50" fmla="*/ 83 w 140"/>
                  <a:gd name="T51" fmla="*/ 0 h 220"/>
                  <a:gd name="T52" fmla="*/ 90 w 140"/>
                  <a:gd name="T53" fmla="*/ 1 h 220"/>
                  <a:gd name="T54" fmla="*/ 96 w 140"/>
                  <a:gd name="T55" fmla="*/ 4 h 220"/>
                  <a:gd name="T56" fmla="*/ 102 w 140"/>
                  <a:gd name="T57" fmla="*/ 6 h 220"/>
                  <a:gd name="T58" fmla="*/ 109 w 140"/>
                  <a:gd name="T59" fmla="*/ 8 h 220"/>
                  <a:gd name="T60" fmla="*/ 118 w 140"/>
                  <a:gd name="T61" fmla="*/ 18 h 220"/>
                  <a:gd name="T62" fmla="*/ 126 w 140"/>
                  <a:gd name="T63" fmla="*/ 27 h 220"/>
                  <a:gd name="T64" fmla="*/ 133 w 140"/>
                  <a:gd name="T65" fmla="*/ 36 h 220"/>
                  <a:gd name="T66" fmla="*/ 140 w 140"/>
                  <a:gd name="T67" fmla="*/ 45 h 220"/>
                  <a:gd name="T68" fmla="*/ 126 w 140"/>
                  <a:gd name="T69" fmla="*/ 56 h 220"/>
                  <a:gd name="T70" fmla="*/ 113 w 140"/>
                  <a:gd name="T71" fmla="*/ 67 h 220"/>
                  <a:gd name="T72" fmla="*/ 99 w 140"/>
                  <a:gd name="T73" fmla="*/ 80 h 220"/>
                  <a:gd name="T74" fmla="*/ 87 w 140"/>
                  <a:gd name="T75" fmla="*/ 92 h 220"/>
                  <a:gd name="T76" fmla="*/ 76 w 140"/>
                  <a:gd name="T77" fmla="*/ 107 h 220"/>
                  <a:gd name="T78" fmla="*/ 67 w 140"/>
                  <a:gd name="T79" fmla="*/ 124 h 220"/>
                  <a:gd name="T80" fmla="*/ 60 w 140"/>
                  <a:gd name="T81" fmla="*/ 141 h 220"/>
                  <a:gd name="T82" fmla="*/ 57 w 140"/>
                  <a:gd name="T83" fmla="*/ 160 h 220"/>
                  <a:gd name="T84" fmla="*/ 58 w 140"/>
                  <a:gd name="T85" fmla="*/ 175 h 220"/>
                  <a:gd name="T86" fmla="*/ 61 w 140"/>
                  <a:gd name="T87" fmla="*/ 190 h 220"/>
                  <a:gd name="T88" fmla="*/ 64 w 140"/>
                  <a:gd name="T89" fmla="*/ 205 h 220"/>
                  <a:gd name="T90" fmla="*/ 65 w 140"/>
                  <a:gd name="T91" fmla="*/ 220 h 220"/>
                  <a:gd name="T92" fmla="*/ 50 w 140"/>
                  <a:gd name="T9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0" h="220">
                    <a:moveTo>
                      <a:pt x="50" y="220"/>
                    </a:moveTo>
                    <a:lnTo>
                      <a:pt x="46" y="218"/>
                    </a:lnTo>
                    <a:lnTo>
                      <a:pt x="43" y="216"/>
                    </a:lnTo>
                    <a:lnTo>
                      <a:pt x="40" y="213"/>
                    </a:lnTo>
                    <a:lnTo>
                      <a:pt x="35" y="211"/>
                    </a:lnTo>
                    <a:lnTo>
                      <a:pt x="30" y="209"/>
                    </a:lnTo>
                    <a:lnTo>
                      <a:pt x="26" y="206"/>
                    </a:lnTo>
                    <a:lnTo>
                      <a:pt x="20" y="204"/>
                    </a:lnTo>
                    <a:lnTo>
                      <a:pt x="13" y="202"/>
                    </a:lnTo>
                    <a:lnTo>
                      <a:pt x="5" y="185"/>
                    </a:lnTo>
                    <a:lnTo>
                      <a:pt x="2" y="166"/>
                    </a:lnTo>
                    <a:lnTo>
                      <a:pt x="0" y="147"/>
                    </a:lnTo>
                    <a:lnTo>
                      <a:pt x="3" y="127"/>
                    </a:lnTo>
                    <a:lnTo>
                      <a:pt x="7" y="107"/>
                    </a:lnTo>
                    <a:lnTo>
                      <a:pt x="13" y="88"/>
                    </a:lnTo>
                    <a:lnTo>
                      <a:pt x="20" y="69"/>
                    </a:lnTo>
                    <a:lnTo>
                      <a:pt x="29" y="52"/>
                    </a:lnTo>
                    <a:lnTo>
                      <a:pt x="34" y="48"/>
                    </a:lnTo>
                    <a:lnTo>
                      <a:pt x="38" y="42"/>
                    </a:lnTo>
                    <a:lnTo>
                      <a:pt x="43" y="37"/>
                    </a:lnTo>
                    <a:lnTo>
                      <a:pt x="46" y="31"/>
                    </a:lnTo>
                    <a:lnTo>
                      <a:pt x="50" y="26"/>
                    </a:lnTo>
                    <a:lnTo>
                      <a:pt x="55" y="20"/>
                    </a:lnTo>
                    <a:lnTo>
                      <a:pt x="59" y="14"/>
                    </a:lnTo>
                    <a:lnTo>
                      <a:pt x="65" y="8"/>
                    </a:lnTo>
                    <a:lnTo>
                      <a:pt x="83" y="0"/>
                    </a:lnTo>
                    <a:lnTo>
                      <a:pt x="90" y="1"/>
                    </a:lnTo>
                    <a:lnTo>
                      <a:pt x="96" y="4"/>
                    </a:lnTo>
                    <a:lnTo>
                      <a:pt x="102" y="6"/>
                    </a:lnTo>
                    <a:lnTo>
                      <a:pt x="109" y="8"/>
                    </a:lnTo>
                    <a:lnTo>
                      <a:pt x="118" y="18"/>
                    </a:lnTo>
                    <a:lnTo>
                      <a:pt x="126" y="27"/>
                    </a:lnTo>
                    <a:lnTo>
                      <a:pt x="133" y="36"/>
                    </a:lnTo>
                    <a:lnTo>
                      <a:pt x="140" y="45"/>
                    </a:lnTo>
                    <a:lnTo>
                      <a:pt x="126" y="56"/>
                    </a:lnTo>
                    <a:lnTo>
                      <a:pt x="113" y="67"/>
                    </a:lnTo>
                    <a:lnTo>
                      <a:pt x="99" y="80"/>
                    </a:lnTo>
                    <a:lnTo>
                      <a:pt x="87" y="92"/>
                    </a:lnTo>
                    <a:lnTo>
                      <a:pt x="76" y="107"/>
                    </a:lnTo>
                    <a:lnTo>
                      <a:pt x="67" y="124"/>
                    </a:lnTo>
                    <a:lnTo>
                      <a:pt x="60" y="141"/>
                    </a:lnTo>
                    <a:lnTo>
                      <a:pt x="57" y="160"/>
                    </a:lnTo>
                    <a:lnTo>
                      <a:pt x="58" y="175"/>
                    </a:lnTo>
                    <a:lnTo>
                      <a:pt x="61" y="190"/>
                    </a:lnTo>
                    <a:lnTo>
                      <a:pt x="64" y="205"/>
                    </a:lnTo>
                    <a:lnTo>
                      <a:pt x="65" y="220"/>
                    </a:lnTo>
                    <a:lnTo>
                      <a:pt x="50" y="22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27" name="Freeform 28"/>
              <p:cNvSpPr>
                <a:spLocks/>
              </p:cNvSpPr>
              <p:nvPr>
                <p:custDataLst>
                  <p:tags r:id="rId143"/>
                </p:custDataLst>
              </p:nvPr>
            </p:nvSpPr>
            <p:spPr bwMode="auto">
              <a:xfrm>
                <a:off x="3903" y="3171"/>
                <a:ext cx="66" cy="31"/>
              </a:xfrm>
              <a:custGeom>
                <a:avLst/>
                <a:gdLst>
                  <a:gd name="T0" fmla="*/ 33 w 131"/>
                  <a:gd name="T1" fmla="*/ 63 h 63"/>
                  <a:gd name="T2" fmla="*/ 27 w 131"/>
                  <a:gd name="T3" fmla="*/ 50 h 63"/>
                  <a:gd name="T4" fmla="*/ 20 w 131"/>
                  <a:gd name="T5" fmla="*/ 36 h 63"/>
                  <a:gd name="T6" fmla="*/ 11 w 131"/>
                  <a:gd name="T7" fmla="*/ 22 h 63"/>
                  <a:gd name="T8" fmla="*/ 0 w 131"/>
                  <a:gd name="T9" fmla="*/ 10 h 63"/>
                  <a:gd name="T10" fmla="*/ 16 w 131"/>
                  <a:gd name="T11" fmla="*/ 5 h 63"/>
                  <a:gd name="T12" fmla="*/ 32 w 131"/>
                  <a:gd name="T13" fmla="*/ 2 h 63"/>
                  <a:gd name="T14" fmla="*/ 47 w 131"/>
                  <a:gd name="T15" fmla="*/ 0 h 63"/>
                  <a:gd name="T16" fmla="*/ 63 w 131"/>
                  <a:gd name="T17" fmla="*/ 0 h 63"/>
                  <a:gd name="T18" fmla="*/ 78 w 131"/>
                  <a:gd name="T19" fmla="*/ 3 h 63"/>
                  <a:gd name="T20" fmla="*/ 94 w 131"/>
                  <a:gd name="T21" fmla="*/ 6 h 63"/>
                  <a:gd name="T22" fmla="*/ 109 w 131"/>
                  <a:gd name="T23" fmla="*/ 10 h 63"/>
                  <a:gd name="T24" fmla="*/ 125 w 131"/>
                  <a:gd name="T25" fmla="*/ 15 h 63"/>
                  <a:gd name="T26" fmla="*/ 131 w 131"/>
                  <a:gd name="T27" fmla="*/ 33 h 63"/>
                  <a:gd name="T28" fmla="*/ 126 w 131"/>
                  <a:gd name="T29" fmla="*/ 37 h 63"/>
                  <a:gd name="T30" fmla="*/ 122 w 131"/>
                  <a:gd name="T31" fmla="*/ 42 h 63"/>
                  <a:gd name="T32" fmla="*/ 116 w 131"/>
                  <a:gd name="T33" fmla="*/ 46 h 63"/>
                  <a:gd name="T34" fmla="*/ 110 w 131"/>
                  <a:gd name="T35" fmla="*/ 50 h 63"/>
                  <a:gd name="T36" fmla="*/ 101 w 131"/>
                  <a:gd name="T37" fmla="*/ 52 h 63"/>
                  <a:gd name="T38" fmla="*/ 92 w 131"/>
                  <a:gd name="T39" fmla="*/ 53 h 63"/>
                  <a:gd name="T40" fmla="*/ 83 w 131"/>
                  <a:gd name="T41" fmla="*/ 56 h 63"/>
                  <a:gd name="T42" fmla="*/ 72 w 131"/>
                  <a:gd name="T43" fmla="*/ 58 h 63"/>
                  <a:gd name="T44" fmla="*/ 63 w 131"/>
                  <a:gd name="T45" fmla="*/ 60 h 63"/>
                  <a:gd name="T46" fmla="*/ 53 w 131"/>
                  <a:gd name="T47" fmla="*/ 61 h 63"/>
                  <a:gd name="T48" fmla="*/ 43 w 131"/>
                  <a:gd name="T49" fmla="*/ 63 h 63"/>
                  <a:gd name="T50" fmla="*/ 33 w 131"/>
                  <a:gd name="T5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63">
                    <a:moveTo>
                      <a:pt x="33" y="63"/>
                    </a:moveTo>
                    <a:lnTo>
                      <a:pt x="27" y="50"/>
                    </a:lnTo>
                    <a:lnTo>
                      <a:pt x="20" y="36"/>
                    </a:lnTo>
                    <a:lnTo>
                      <a:pt x="11" y="22"/>
                    </a:lnTo>
                    <a:lnTo>
                      <a:pt x="0" y="10"/>
                    </a:lnTo>
                    <a:lnTo>
                      <a:pt x="16" y="5"/>
                    </a:lnTo>
                    <a:lnTo>
                      <a:pt x="32" y="2"/>
                    </a:lnTo>
                    <a:lnTo>
                      <a:pt x="47" y="0"/>
                    </a:lnTo>
                    <a:lnTo>
                      <a:pt x="63" y="0"/>
                    </a:lnTo>
                    <a:lnTo>
                      <a:pt x="78" y="3"/>
                    </a:lnTo>
                    <a:lnTo>
                      <a:pt x="94" y="6"/>
                    </a:lnTo>
                    <a:lnTo>
                      <a:pt x="109" y="10"/>
                    </a:lnTo>
                    <a:lnTo>
                      <a:pt x="125" y="15"/>
                    </a:lnTo>
                    <a:lnTo>
                      <a:pt x="131" y="33"/>
                    </a:lnTo>
                    <a:lnTo>
                      <a:pt x="126" y="37"/>
                    </a:lnTo>
                    <a:lnTo>
                      <a:pt x="122" y="42"/>
                    </a:lnTo>
                    <a:lnTo>
                      <a:pt x="116" y="46"/>
                    </a:lnTo>
                    <a:lnTo>
                      <a:pt x="110" y="50"/>
                    </a:lnTo>
                    <a:lnTo>
                      <a:pt x="101" y="52"/>
                    </a:lnTo>
                    <a:lnTo>
                      <a:pt x="92" y="53"/>
                    </a:lnTo>
                    <a:lnTo>
                      <a:pt x="83" y="56"/>
                    </a:lnTo>
                    <a:lnTo>
                      <a:pt x="72" y="58"/>
                    </a:lnTo>
                    <a:lnTo>
                      <a:pt x="63" y="60"/>
                    </a:lnTo>
                    <a:lnTo>
                      <a:pt x="53" y="61"/>
                    </a:lnTo>
                    <a:lnTo>
                      <a:pt x="43" y="63"/>
                    </a:lnTo>
                    <a:lnTo>
                      <a:pt x="33" y="63"/>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grpSp>
        <p:nvGrpSpPr>
          <p:cNvPr id="128" name="Group 127"/>
          <p:cNvGrpSpPr/>
          <p:nvPr>
            <p:custDataLst>
              <p:tags r:id="rId11"/>
            </p:custDataLst>
          </p:nvPr>
        </p:nvGrpSpPr>
        <p:grpSpPr>
          <a:xfrm>
            <a:off x="7124837" y="3505200"/>
            <a:ext cx="2171563" cy="2280074"/>
            <a:chOff x="6324600" y="3572672"/>
            <a:chExt cx="2171563" cy="2280074"/>
          </a:xfrm>
        </p:grpSpPr>
        <p:pic>
          <p:nvPicPr>
            <p:cNvPr id="129" name="Picture 4" descr="C:\Users\wolf\AppData\Local\Microsoft\Windows\Temporary Internet Files\Content.IE5\5N0XI505\MC900331282[1].wmf"/>
            <p:cNvPicPr>
              <a:picLocks noChangeAspect="1" noChangeArrowheads="1"/>
            </p:cNvPicPr>
            <p:nvPr>
              <p:custDataLst>
                <p:tags r:id="rId124"/>
              </p:custDataLst>
            </p:nvPr>
          </p:nvPicPr>
          <p:blipFill>
            <a:blip r:embed="rId195" cstate="print">
              <a:extLst>
                <a:ext uri="{28A0092B-C50C-407E-A947-70E740481C1C}">
                  <a14:useLocalDpi xmlns:a14="http://schemas.microsoft.com/office/drawing/2010/main" val="0"/>
                </a:ext>
              </a:extLst>
            </a:blip>
            <a:srcRect/>
            <a:stretch>
              <a:fillRect/>
            </a:stretch>
          </p:blipFill>
          <p:spPr bwMode="auto">
            <a:xfrm>
              <a:off x="6324600" y="3572672"/>
              <a:ext cx="1795604" cy="1424412"/>
            </a:xfrm>
            <a:prstGeom prst="rect">
              <a:avLst/>
            </a:prstGeom>
            <a:noFill/>
            <a:extLst>
              <a:ext uri="{909E8E84-426E-40DD-AFC4-6F175D3DCCD1}">
                <a14:hiddenFill xmlns:a14="http://schemas.microsoft.com/office/drawing/2010/main">
                  <a:solidFill>
                    <a:srgbClr val="FFFFFF"/>
                  </a:solidFill>
                </a14:hiddenFill>
              </a:ext>
            </a:extLst>
          </p:spPr>
        </p:pic>
        <p:grpSp>
          <p:nvGrpSpPr>
            <p:cNvPr id="130" name="Group 7"/>
            <p:cNvGrpSpPr>
              <a:grpSpLocks noChangeAspect="1"/>
            </p:cNvGrpSpPr>
            <p:nvPr>
              <p:custDataLst>
                <p:tags r:id="rId125"/>
              </p:custDataLst>
            </p:nvPr>
          </p:nvGrpSpPr>
          <p:grpSpPr bwMode="auto">
            <a:xfrm>
              <a:off x="6894375" y="4141421"/>
              <a:ext cx="1601788" cy="1711325"/>
              <a:chOff x="2975" y="2832"/>
              <a:chExt cx="1009" cy="1078"/>
            </a:xfrm>
          </p:grpSpPr>
          <p:sp>
            <p:nvSpPr>
              <p:cNvPr id="131" name="AutoShape 6"/>
              <p:cNvSpPr>
                <a:spLocks noChangeAspect="1" noChangeArrowheads="1" noTextEdit="1"/>
              </p:cNvSpPr>
              <p:nvPr>
                <p:custDataLst>
                  <p:tags r:id="rId126"/>
                </p:custDataLst>
              </p:nvPr>
            </p:nvSpPr>
            <p:spPr bwMode="auto">
              <a:xfrm>
                <a:off x="2975" y="2832"/>
                <a:ext cx="1009"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2" name="Freeform 16"/>
              <p:cNvSpPr>
                <a:spLocks/>
              </p:cNvSpPr>
              <p:nvPr>
                <p:custDataLst>
                  <p:tags r:id="rId127"/>
                </p:custDataLst>
              </p:nvPr>
            </p:nvSpPr>
            <p:spPr bwMode="auto">
              <a:xfrm>
                <a:off x="3144" y="3009"/>
                <a:ext cx="836" cy="795"/>
              </a:xfrm>
              <a:custGeom>
                <a:avLst/>
                <a:gdLst>
                  <a:gd name="T0" fmla="*/ 979 w 1671"/>
                  <a:gd name="T1" fmla="*/ 649 h 1589"/>
                  <a:gd name="T2" fmla="*/ 944 w 1671"/>
                  <a:gd name="T3" fmla="*/ 729 h 1589"/>
                  <a:gd name="T4" fmla="*/ 929 w 1671"/>
                  <a:gd name="T5" fmla="*/ 797 h 1589"/>
                  <a:gd name="T6" fmla="*/ 834 w 1671"/>
                  <a:gd name="T7" fmla="*/ 923 h 1589"/>
                  <a:gd name="T8" fmla="*/ 729 w 1671"/>
                  <a:gd name="T9" fmla="*/ 1049 h 1589"/>
                  <a:gd name="T10" fmla="*/ 606 w 1671"/>
                  <a:gd name="T11" fmla="*/ 1203 h 1589"/>
                  <a:gd name="T12" fmla="*/ 464 w 1671"/>
                  <a:gd name="T13" fmla="*/ 1384 h 1589"/>
                  <a:gd name="T14" fmla="*/ 310 w 1671"/>
                  <a:gd name="T15" fmla="*/ 1555 h 1589"/>
                  <a:gd name="T16" fmla="*/ 235 w 1671"/>
                  <a:gd name="T17" fmla="*/ 1589 h 1589"/>
                  <a:gd name="T18" fmla="*/ 150 w 1671"/>
                  <a:gd name="T19" fmla="*/ 1574 h 1589"/>
                  <a:gd name="T20" fmla="*/ 38 w 1671"/>
                  <a:gd name="T21" fmla="*/ 1496 h 1589"/>
                  <a:gd name="T22" fmla="*/ 2 w 1671"/>
                  <a:gd name="T23" fmla="*/ 1405 h 1589"/>
                  <a:gd name="T24" fmla="*/ 24 w 1671"/>
                  <a:gd name="T25" fmla="*/ 1317 h 1589"/>
                  <a:gd name="T26" fmla="*/ 243 w 1671"/>
                  <a:gd name="T27" fmla="*/ 1020 h 1589"/>
                  <a:gd name="T28" fmla="*/ 485 w 1671"/>
                  <a:gd name="T29" fmla="*/ 724 h 1589"/>
                  <a:gd name="T30" fmla="*/ 681 w 1671"/>
                  <a:gd name="T31" fmla="*/ 551 h 1589"/>
                  <a:gd name="T32" fmla="*/ 729 w 1671"/>
                  <a:gd name="T33" fmla="*/ 549 h 1589"/>
                  <a:gd name="T34" fmla="*/ 847 w 1671"/>
                  <a:gd name="T35" fmla="*/ 409 h 1589"/>
                  <a:gd name="T36" fmla="*/ 968 w 1671"/>
                  <a:gd name="T37" fmla="*/ 266 h 1589"/>
                  <a:gd name="T38" fmla="*/ 1032 w 1671"/>
                  <a:gd name="T39" fmla="*/ 349 h 1589"/>
                  <a:gd name="T40" fmla="*/ 911 w 1671"/>
                  <a:gd name="T41" fmla="*/ 501 h 1589"/>
                  <a:gd name="T42" fmla="*/ 894 w 1671"/>
                  <a:gd name="T43" fmla="*/ 558 h 1589"/>
                  <a:gd name="T44" fmla="*/ 959 w 1671"/>
                  <a:gd name="T45" fmla="*/ 512 h 1589"/>
                  <a:gd name="T46" fmla="*/ 988 w 1671"/>
                  <a:gd name="T47" fmla="*/ 450 h 1589"/>
                  <a:gd name="T48" fmla="*/ 1013 w 1671"/>
                  <a:gd name="T49" fmla="*/ 384 h 1589"/>
                  <a:gd name="T50" fmla="*/ 1069 w 1671"/>
                  <a:gd name="T51" fmla="*/ 334 h 1589"/>
                  <a:gd name="T52" fmla="*/ 1124 w 1671"/>
                  <a:gd name="T53" fmla="*/ 305 h 1589"/>
                  <a:gd name="T54" fmla="*/ 1203 w 1671"/>
                  <a:gd name="T55" fmla="*/ 206 h 1589"/>
                  <a:gd name="T56" fmla="*/ 1160 w 1671"/>
                  <a:gd name="T57" fmla="*/ 200 h 1589"/>
                  <a:gd name="T58" fmla="*/ 1053 w 1671"/>
                  <a:gd name="T59" fmla="*/ 323 h 1589"/>
                  <a:gd name="T60" fmla="*/ 1107 w 1671"/>
                  <a:gd name="T61" fmla="*/ 121 h 1589"/>
                  <a:gd name="T62" fmla="*/ 1159 w 1671"/>
                  <a:gd name="T63" fmla="*/ 87 h 1589"/>
                  <a:gd name="T64" fmla="*/ 1197 w 1671"/>
                  <a:gd name="T65" fmla="*/ 64 h 1589"/>
                  <a:gd name="T66" fmla="*/ 1248 w 1671"/>
                  <a:gd name="T67" fmla="*/ 42 h 1589"/>
                  <a:gd name="T68" fmla="*/ 1296 w 1671"/>
                  <a:gd name="T69" fmla="*/ 29 h 1589"/>
                  <a:gd name="T70" fmla="*/ 1324 w 1671"/>
                  <a:gd name="T71" fmla="*/ 15 h 1589"/>
                  <a:gd name="T72" fmla="*/ 1351 w 1671"/>
                  <a:gd name="T73" fmla="*/ 30 h 1589"/>
                  <a:gd name="T74" fmla="*/ 1313 w 1671"/>
                  <a:gd name="T75" fmla="*/ 231 h 1589"/>
                  <a:gd name="T76" fmla="*/ 1367 w 1671"/>
                  <a:gd name="T77" fmla="*/ 263 h 1589"/>
                  <a:gd name="T78" fmla="*/ 1449 w 1671"/>
                  <a:gd name="T79" fmla="*/ 288 h 1589"/>
                  <a:gd name="T80" fmla="*/ 1495 w 1671"/>
                  <a:gd name="T81" fmla="*/ 316 h 1589"/>
                  <a:gd name="T82" fmla="*/ 1609 w 1671"/>
                  <a:gd name="T83" fmla="*/ 305 h 1589"/>
                  <a:gd name="T84" fmla="*/ 1667 w 1671"/>
                  <a:gd name="T85" fmla="*/ 339 h 1589"/>
                  <a:gd name="T86" fmla="*/ 1632 w 1671"/>
                  <a:gd name="T87" fmla="*/ 392 h 1589"/>
                  <a:gd name="T88" fmla="*/ 1563 w 1671"/>
                  <a:gd name="T89" fmla="*/ 412 h 1589"/>
                  <a:gd name="T90" fmla="*/ 1561 w 1671"/>
                  <a:gd name="T91" fmla="*/ 564 h 1589"/>
                  <a:gd name="T92" fmla="*/ 1519 w 1671"/>
                  <a:gd name="T93" fmla="*/ 626 h 1589"/>
                  <a:gd name="T94" fmla="*/ 1488 w 1671"/>
                  <a:gd name="T95" fmla="*/ 654 h 1589"/>
                  <a:gd name="T96" fmla="*/ 1458 w 1671"/>
                  <a:gd name="T97" fmla="*/ 667 h 1589"/>
                  <a:gd name="T98" fmla="*/ 1434 w 1671"/>
                  <a:gd name="T99" fmla="*/ 581 h 1589"/>
                  <a:gd name="T100" fmla="*/ 1465 w 1671"/>
                  <a:gd name="T101" fmla="*/ 500 h 1589"/>
                  <a:gd name="T102" fmla="*/ 1431 w 1671"/>
                  <a:gd name="T103" fmla="*/ 486 h 1589"/>
                  <a:gd name="T104" fmla="*/ 1398 w 1671"/>
                  <a:gd name="T105" fmla="*/ 559 h 1589"/>
                  <a:gd name="T106" fmla="*/ 1431 w 1671"/>
                  <a:gd name="T107" fmla="*/ 584 h 1589"/>
                  <a:gd name="T108" fmla="*/ 1382 w 1671"/>
                  <a:gd name="T109" fmla="*/ 668 h 1589"/>
                  <a:gd name="T110" fmla="*/ 1316 w 1671"/>
                  <a:gd name="T111" fmla="*/ 615 h 1589"/>
                  <a:gd name="T112" fmla="*/ 1289 w 1671"/>
                  <a:gd name="T113" fmla="*/ 511 h 1589"/>
                  <a:gd name="T114" fmla="*/ 1310 w 1671"/>
                  <a:gd name="T115" fmla="*/ 443 h 1589"/>
                  <a:gd name="T116" fmla="*/ 1337 w 1671"/>
                  <a:gd name="T117" fmla="*/ 383 h 1589"/>
                  <a:gd name="T118" fmla="*/ 1223 w 1671"/>
                  <a:gd name="T119" fmla="*/ 389 h 1589"/>
                  <a:gd name="T120" fmla="*/ 1160 w 1671"/>
                  <a:gd name="T121" fmla="*/ 422 h 1589"/>
                  <a:gd name="T122" fmla="*/ 1068 w 1671"/>
                  <a:gd name="T123" fmla="*/ 536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1" h="1589">
                    <a:moveTo>
                      <a:pt x="1053" y="556"/>
                    </a:moveTo>
                    <a:lnTo>
                      <a:pt x="1038" y="574"/>
                    </a:lnTo>
                    <a:lnTo>
                      <a:pt x="1023" y="593"/>
                    </a:lnTo>
                    <a:lnTo>
                      <a:pt x="1009" y="611"/>
                    </a:lnTo>
                    <a:lnTo>
                      <a:pt x="994" y="630"/>
                    </a:lnTo>
                    <a:lnTo>
                      <a:pt x="979" y="649"/>
                    </a:lnTo>
                    <a:lnTo>
                      <a:pt x="964" y="668"/>
                    </a:lnTo>
                    <a:lnTo>
                      <a:pt x="949" y="686"/>
                    </a:lnTo>
                    <a:lnTo>
                      <a:pt x="934" y="705"/>
                    </a:lnTo>
                    <a:lnTo>
                      <a:pt x="936" y="711"/>
                    </a:lnTo>
                    <a:lnTo>
                      <a:pt x="940" y="718"/>
                    </a:lnTo>
                    <a:lnTo>
                      <a:pt x="944" y="729"/>
                    </a:lnTo>
                    <a:lnTo>
                      <a:pt x="948" y="740"/>
                    </a:lnTo>
                    <a:lnTo>
                      <a:pt x="947" y="748"/>
                    </a:lnTo>
                    <a:lnTo>
                      <a:pt x="946" y="756"/>
                    </a:lnTo>
                    <a:lnTo>
                      <a:pt x="945" y="766"/>
                    </a:lnTo>
                    <a:lnTo>
                      <a:pt x="944" y="775"/>
                    </a:lnTo>
                    <a:lnTo>
                      <a:pt x="929" y="797"/>
                    </a:lnTo>
                    <a:lnTo>
                      <a:pt x="915" y="817"/>
                    </a:lnTo>
                    <a:lnTo>
                      <a:pt x="899" y="839"/>
                    </a:lnTo>
                    <a:lnTo>
                      <a:pt x="884" y="860"/>
                    </a:lnTo>
                    <a:lnTo>
                      <a:pt x="868" y="882"/>
                    </a:lnTo>
                    <a:lnTo>
                      <a:pt x="852" y="903"/>
                    </a:lnTo>
                    <a:lnTo>
                      <a:pt x="834" y="923"/>
                    </a:lnTo>
                    <a:lnTo>
                      <a:pt x="818" y="944"/>
                    </a:lnTo>
                    <a:lnTo>
                      <a:pt x="801" y="965"/>
                    </a:lnTo>
                    <a:lnTo>
                      <a:pt x="784" y="987"/>
                    </a:lnTo>
                    <a:lnTo>
                      <a:pt x="765" y="1007"/>
                    </a:lnTo>
                    <a:lnTo>
                      <a:pt x="748" y="1028"/>
                    </a:lnTo>
                    <a:lnTo>
                      <a:pt x="729" y="1049"/>
                    </a:lnTo>
                    <a:lnTo>
                      <a:pt x="712" y="1070"/>
                    </a:lnTo>
                    <a:lnTo>
                      <a:pt x="694" y="1092"/>
                    </a:lnTo>
                    <a:lnTo>
                      <a:pt x="675" y="1112"/>
                    </a:lnTo>
                    <a:lnTo>
                      <a:pt x="652" y="1142"/>
                    </a:lnTo>
                    <a:lnTo>
                      <a:pt x="629" y="1172"/>
                    </a:lnTo>
                    <a:lnTo>
                      <a:pt x="606" y="1203"/>
                    </a:lnTo>
                    <a:lnTo>
                      <a:pt x="583" y="1233"/>
                    </a:lnTo>
                    <a:lnTo>
                      <a:pt x="560" y="1264"/>
                    </a:lnTo>
                    <a:lnTo>
                      <a:pt x="537" y="1294"/>
                    </a:lnTo>
                    <a:lnTo>
                      <a:pt x="513" y="1324"/>
                    </a:lnTo>
                    <a:lnTo>
                      <a:pt x="488" y="1354"/>
                    </a:lnTo>
                    <a:lnTo>
                      <a:pt x="464" y="1384"/>
                    </a:lnTo>
                    <a:lnTo>
                      <a:pt x="440" y="1414"/>
                    </a:lnTo>
                    <a:lnTo>
                      <a:pt x="415" y="1443"/>
                    </a:lnTo>
                    <a:lnTo>
                      <a:pt x="389" y="1472"/>
                    </a:lnTo>
                    <a:lnTo>
                      <a:pt x="363" y="1499"/>
                    </a:lnTo>
                    <a:lnTo>
                      <a:pt x="336" y="1527"/>
                    </a:lnTo>
                    <a:lnTo>
                      <a:pt x="310" y="1555"/>
                    </a:lnTo>
                    <a:lnTo>
                      <a:pt x="282" y="1581"/>
                    </a:lnTo>
                    <a:lnTo>
                      <a:pt x="274" y="1583"/>
                    </a:lnTo>
                    <a:lnTo>
                      <a:pt x="265" y="1586"/>
                    </a:lnTo>
                    <a:lnTo>
                      <a:pt x="256" y="1587"/>
                    </a:lnTo>
                    <a:lnTo>
                      <a:pt x="245" y="1588"/>
                    </a:lnTo>
                    <a:lnTo>
                      <a:pt x="235" y="1589"/>
                    </a:lnTo>
                    <a:lnTo>
                      <a:pt x="225" y="1589"/>
                    </a:lnTo>
                    <a:lnTo>
                      <a:pt x="213" y="1589"/>
                    </a:lnTo>
                    <a:lnTo>
                      <a:pt x="203" y="1589"/>
                    </a:lnTo>
                    <a:lnTo>
                      <a:pt x="191" y="1589"/>
                    </a:lnTo>
                    <a:lnTo>
                      <a:pt x="170" y="1582"/>
                    </a:lnTo>
                    <a:lnTo>
                      <a:pt x="150" y="1574"/>
                    </a:lnTo>
                    <a:lnTo>
                      <a:pt x="130" y="1565"/>
                    </a:lnTo>
                    <a:lnTo>
                      <a:pt x="112" y="1555"/>
                    </a:lnTo>
                    <a:lnTo>
                      <a:pt x="92" y="1543"/>
                    </a:lnTo>
                    <a:lnTo>
                      <a:pt x="74" y="1530"/>
                    </a:lnTo>
                    <a:lnTo>
                      <a:pt x="56" y="1514"/>
                    </a:lnTo>
                    <a:lnTo>
                      <a:pt x="38" y="1496"/>
                    </a:lnTo>
                    <a:lnTo>
                      <a:pt x="30" y="1482"/>
                    </a:lnTo>
                    <a:lnTo>
                      <a:pt x="22" y="1468"/>
                    </a:lnTo>
                    <a:lnTo>
                      <a:pt x="16" y="1453"/>
                    </a:lnTo>
                    <a:lnTo>
                      <a:pt x="10" y="1437"/>
                    </a:lnTo>
                    <a:lnTo>
                      <a:pt x="6" y="1421"/>
                    </a:lnTo>
                    <a:lnTo>
                      <a:pt x="2" y="1405"/>
                    </a:lnTo>
                    <a:lnTo>
                      <a:pt x="1" y="1388"/>
                    </a:lnTo>
                    <a:lnTo>
                      <a:pt x="0" y="1370"/>
                    </a:lnTo>
                    <a:lnTo>
                      <a:pt x="3" y="1356"/>
                    </a:lnTo>
                    <a:lnTo>
                      <a:pt x="9" y="1344"/>
                    </a:lnTo>
                    <a:lnTo>
                      <a:pt x="17" y="1331"/>
                    </a:lnTo>
                    <a:lnTo>
                      <a:pt x="24" y="1317"/>
                    </a:lnTo>
                    <a:lnTo>
                      <a:pt x="60" y="1270"/>
                    </a:lnTo>
                    <a:lnTo>
                      <a:pt x="94" y="1222"/>
                    </a:lnTo>
                    <a:lnTo>
                      <a:pt x="131" y="1172"/>
                    </a:lnTo>
                    <a:lnTo>
                      <a:pt x="168" y="1121"/>
                    </a:lnTo>
                    <a:lnTo>
                      <a:pt x="205" y="1071"/>
                    </a:lnTo>
                    <a:lnTo>
                      <a:pt x="243" y="1020"/>
                    </a:lnTo>
                    <a:lnTo>
                      <a:pt x="281" y="969"/>
                    </a:lnTo>
                    <a:lnTo>
                      <a:pt x="320" y="919"/>
                    </a:lnTo>
                    <a:lnTo>
                      <a:pt x="361" y="869"/>
                    </a:lnTo>
                    <a:lnTo>
                      <a:pt x="401" y="820"/>
                    </a:lnTo>
                    <a:lnTo>
                      <a:pt x="442" y="771"/>
                    </a:lnTo>
                    <a:lnTo>
                      <a:pt x="485" y="724"/>
                    </a:lnTo>
                    <a:lnTo>
                      <a:pt x="529" y="678"/>
                    </a:lnTo>
                    <a:lnTo>
                      <a:pt x="574" y="634"/>
                    </a:lnTo>
                    <a:lnTo>
                      <a:pt x="619" y="592"/>
                    </a:lnTo>
                    <a:lnTo>
                      <a:pt x="666" y="551"/>
                    </a:lnTo>
                    <a:lnTo>
                      <a:pt x="674" y="551"/>
                    </a:lnTo>
                    <a:lnTo>
                      <a:pt x="681" y="551"/>
                    </a:lnTo>
                    <a:lnTo>
                      <a:pt x="689" y="551"/>
                    </a:lnTo>
                    <a:lnTo>
                      <a:pt x="696" y="551"/>
                    </a:lnTo>
                    <a:lnTo>
                      <a:pt x="704" y="551"/>
                    </a:lnTo>
                    <a:lnTo>
                      <a:pt x="712" y="550"/>
                    </a:lnTo>
                    <a:lnTo>
                      <a:pt x="720" y="550"/>
                    </a:lnTo>
                    <a:lnTo>
                      <a:pt x="729" y="549"/>
                    </a:lnTo>
                    <a:lnTo>
                      <a:pt x="749" y="526"/>
                    </a:lnTo>
                    <a:lnTo>
                      <a:pt x="769" y="503"/>
                    </a:lnTo>
                    <a:lnTo>
                      <a:pt x="788" y="480"/>
                    </a:lnTo>
                    <a:lnTo>
                      <a:pt x="808" y="457"/>
                    </a:lnTo>
                    <a:lnTo>
                      <a:pt x="827" y="433"/>
                    </a:lnTo>
                    <a:lnTo>
                      <a:pt x="847" y="409"/>
                    </a:lnTo>
                    <a:lnTo>
                      <a:pt x="866" y="384"/>
                    </a:lnTo>
                    <a:lnTo>
                      <a:pt x="887" y="361"/>
                    </a:lnTo>
                    <a:lnTo>
                      <a:pt x="907" y="337"/>
                    </a:lnTo>
                    <a:lnTo>
                      <a:pt x="928" y="313"/>
                    </a:lnTo>
                    <a:lnTo>
                      <a:pt x="947" y="289"/>
                    </a:lnTo>
                    <a:lnTo>
                      <a:pt x="968" y="266"/>
                    </a:lnTo>
                    <a:lnTo>
                      <a:pt x="989" y="242"/>
                    </a:lnTo>
                    <a:lnTo>
                      <a:pt x="1011" y="219"/>
                    </a:lnTo>
                    <a:lnTo>
                      <a:pt x="1031" y="196"/>
                    </a:lnTo>
                    <a:lnTo>
                      <a:pt x="1053" y="174"/>
                    </a:lnTo>
                    <a:lnTo>
                      <a:pt x="1053" y="323"/>
                    </a:lnTo>
                    <a:lnTo>
                      <a:pt x="1032" y="349"/>
                    </a:lnTo>
                    <a:lnTo>
                      <a:pt x="1012" y="374"/>
                    </a:lnTo>
                    <a:lnTo>
                      <a:pt x="991" y="398"/>
                    </a:lnTo>
                    <a:lnTo>
                      <a:pt x="971" y="424"/>
                    </a:lnTo>
                    <a:lnTo>
                      <a:pt x="951" y="449"/>
                    </a:lnTo>
                    <a:lnTo>
                      <a:pt x="931" y="474"/>
                    </a:lnTo>
                    <a:lnTo>
                      <a:pt x="911" y="501"/>
                    </a:lnTo>
                    <a:lnTo>
                      <a:pt x="892" y="526"/>
                    </a:lnTo>
                    <a:lnTo>
                      <a:pt x="887" y="534"/>
                    </a:lnTo>
                    <a:lnTo>
                      <a:pt x="879" y="542"/>
                    </a:lnTo>
                    <a:lnTo>
                      <a:pt x="883" y="549"/>
                    </a:lnTo>
                    <a:lnTo>
                      <a:pt x="888" y="554"/>
                    </a:lnTo>
                    <a:lnTo>
                      <a:pt x="894" y="558"/>
                    </a:lnTo>
                    <a:lnTo>
                      <a:pt x="900" y="563"/>
                    </a:lnTo>
                    <a:lnTo>
                      <a:pt x="913" y="561"/>
                    </a:lnTo>
                    <a:lnTo>
                      <a:pt x="924" y="547"/>
                    </a:lnTo>
                    <a:lnTo>
                      <a:pt x="936" y="534"/>
                    </a:lnTo>
                    <a:lnTo>
                      <a:pt x="947" y="523"/>
                    </a:lnTo>
                    <a:lnTo>
                      <a:pt x="959" y="512"/>
                    </a:lnTo>
                    <a:lnTo>
                      <a:pt x="970" y="501"/>
                    </a:lnTo>
                    <a:lnTo>
                      <a:pt x="981" y="489"/>
                    </a:lnTo>
                    <a:lnTo>
                      <a:pt x="989" y="477"/>
                    </a:lnTo>
                    <a:lnTo>
                      <a:pt x="997" y="463"/>
                    </a:lnTo>
                    <a:lnTo>
                      <a:pt x="991" y="457"/>
                    </a:lnTo>
                    <a:lnTo>
                      <a:pt x="988" y="450"/>
                    </a:lnTo>
                    <a:lnTo>
                      <a:pt x="985" y="443"/>
                    </a:lnTo>
                    <a:lnTo>
                      <a:pt x="984" y="436"/>
                    </a:lnTo>
                    <a:lnTo>
                      <a:pt x="990" y="422"/>
                    </a:lnTo>
                    <a:lnTo>
                      <a:pt x="997" y="409"/>
                    </a:lnTo>
                    <a:lnTo>
                      <a:pt x="1004" y="396"/>
                    </a:lnTo>
                    <a:lnTo>
                      <a:pt x="1013" y="384"/>
                    </a:lnTo>
                    <a:lnTo>
                      <a:pt x="1022" y="373"/>
                    </a:lnTo>
                    <a:lnTo>
                      <a:pt x="1031" y="363"/>
                    </a:lnTo>
                    <a:lnTo>
                      <a:pt x="1042" y="353"/>
                    </a:lnTo>
                    <a:lnTo>
                      <a:pt x="1053" y="344"/>
                    </a:lnTo>
                    <a:lnTo>
                      <a:pt x="1061" y="338"/>
                    </a:lnTo>
                    <a:lnTo>
                      <a:pt x="1069" y="334"/>
                    </a:lnTo>
                    <a:lnTo>
                      <a:pt x="1079" y="328"/>
                    </a:lnTo>
                    <a:lnTo>
                      <a:pt x="1087" y="323"/>
                    </a:lnTo>
                    <a:lnTo>
                      <a:pt x="1096" y="319"/>
                    </a:lnTo>
                    <a:lnTo>
                      <a:pt x="1105" y="314"/>
                    </a:lnTo>
                    <a:lnTo>
                      <a:pt x="1114" y="310"/>
                    </a:lnTo>
                    <a:lnTo>
                      <a:pt x="1124" y="305"/>
                    </a:lnTo>
                    <a:lnTo>
                      <a:pt x="1140" y="288"/>
                    </a:lnTo>
                    <a:lnTo>
                      <a:pt x="1153" y="272"/>
                    </a:lnTo>
                    <a:lnTo>
                      <a:pt x="1166" y="254"/>
                    </a:lnTo>
                    <a:lnTo>
                      <a:pt x="1179" y="238"/>
                    </a:lnTo>
                    <a:lnTo>
                      <a:pt x="1190" y="222"/>
                    </a:lnTo>
                    <a:lnTo>
                      <a:pt x="1203" y="206"/>
                    </a:lnTo>
                    <a:lnTo>
                      <a:pt x="1216" y="191"/>
                    </a:lnTo>
                    <a:lnTo>
                      <a:pt x="1228" y="176"/>
                    </a:lnTo>
                    <a:lnTo>
                      <a:pt x="1216" y="158"/>
                    </a:lnTo>
                    <a:lnTo>
                      <a:pt x="1197" y="159"/>
                    </a:lnTo>
                    <a:lnTo>
                      <a:pt x="1179" y="179"/>
                    </a:lnTo>
                    <a:lnTo>
                      <a:pt x="1160" y="200"/>
                    </a:lnTo>
                    <a:lnTo>
                      <a:pt x="1142" y="221"/>
                    </a:lnTo>
                    <a:lnTo>
                      <a:pt x="1125" y="240"/>
                    </a:lnTo>
                    <a:lnTo>
                      <a:pt x="1106" y="261"/>
                    </a:lnTo>
                    <a:lnTo>
                      <a:pt x="1089" y="282"/>
                    </a:lnTo>
                    <a:lnTo>
                      <a:pt x="1070" y="303"/>
                    </a:lnTo>
                    <a:lnTo>
                      <a:pt x="1053" y="323"/>
                    </a:lnTo>
                    <a:lnTo>
                      <a:pt x="1053" y="174"/>
                    </a:lnTo>
                    <a:lnTo>
                      <a:pt x="1064" y="163"/>
                    </a:lnTo>
                    <a:lnTo>
                      <a:pt x="1075" y="152"/>
                    </a:lnTo>
                    <a:lnTo>
                      <a:pt x="1085" y="141"/>
                    </a:lnTo>
                    <a:lnTo>
                      <a:pt x="1097" y="131"/>
                    </a:lnTo>
                    <a:lnTo>
                      <a:pt x="1107" y="121"/>
                    </a:lnTo>
                    <a:lnTo>
                      <a:pt x="1119" y="110"/>
                    </a:lnTo>
                    <a:lnTo>
                      <a:pt x="1130" y="101"/>
                    </a:lnTo>
                    <a:lnTo>
                      <a:pt x="1142" y="91"/>
                    </a:lnTo>
                    <a:lnTo>
                      <a:pt x="1147" y="90"/>
                    </a:lnTo>
                    <a:lnTo>
                      <a:pt x="1153" y="88"/>
                    </a:lnTo>
                    <a:lnTo>
                      <a:pt x="1159" y="87"/>
                    </a:lnTo>
                    <a:lnTo>
                      <a:pt x="1162" y="80"/>
                    </a:lnTo>
                    <a:lnTo>
                      <a:pt x="1170" y="78"/>
                    </a:lnTo>
                    <a:lnTo>
                      <a:pt x="1177" y="75"/>
                    </a:lnTo>
                    <a:lnTo>
                      <a:pt x="1183" y="71"/>
                    </a:lnTo>
                    <a:lnTo>
                      <a:pt x="1190" y="68"/>
                    </a:lnTo>
                    <a:lnTo>
                      <a:pt x="1197" y="64"/>
                    </a:lnTo>
                    <a:lnTo>
                      <a:pt x="1205" y="61"/>
                    </a:lnTo>
                    <a:lnTo>
                      <a:pt x="1215" y="60"/>
                    </a:lnTo>
                    <a:lnTo>
                      <a:pt x="1224" y="58"/>
                    </a:lnTo>
                    <a:lnTo>
                      <a:pt x="1227" y="53"/>
                    </a:lnTo>
                    <a:lnTo>
                      <a:pt x="1241" y="43"/>
                    </a:lnTo>
                    <a:lnTo>
                      <a:pt x="1248" y="42"/>
                    </a:lnTo>
                    <a:lnTo>
                      <a:pt x="1256" y="40"/>
                    </a:lnTo>
                    <a:lnTo>
                      <a:pt x="1264" y="38"/>
                    </a:lnTo>
                    <a:lnTo>
                      <a:pt x="1272" y="35"/>
                    </a:lnTo>
                    <a:lnTo>
                      <a:pt x="1280" y="32"/>
                    </a:lnTo>
                    <a:lnTo>
                      <a:pt x="1288" y="30"/>
                    </a:lnTo>
                    <a:lnTo>
                      <a:pt x="1296" y="29"/>
                    </a:lnTo>
                    <a:lnTo>
                      <a:pt x="1304" y="27"/>
                    </a:lnTo>
                    <a:lnTo>
                      <a:pt x="1308" y="24"/>
                    </a:lnTo>
                    <a:lnTo>
                      <a:pt x="1311" y="22"/>
                    </a:lnTo>
                    <a:lnTo>
                      <a:pt x="1315" y="19"/>
                    </a:lnTo>
                    <a:lnTo>
                      <a:pt x="1319" y="17"/>
                    </a:lnTo>
                    <a:lnTo>
                      <a:pt x="1324" y="15"/>
                    </a:lnTo>
                    <a:lnTo>
                      <a:pt x="1329" y="12"/>
                    </a:lnTo>
                    <a:lnTo>
                      <a:pt x="1334" y="10"/>
                    </a:lnTo>
                    <a:lnTo>
                      <a:pt x="1340" y="8"/>
                    </a:lnTo>
                    <a:lnTo>
                      <a:pt x="1342" y="0"/>
                    </a:lnTo>
                    <a:lnTo>
                      <a:pt x="1352" y="0"/>
                    </a:lnTo>
                    <a:lnTo>
                      <a:pt x="1351" y="30"/>
                    </a:lnTo>
                    <a:lnTo>
                      <a:pt x="1349" y="62"/>
                    </a:lnTo>
                    <a:lnTo>
                      <a:pt x="1347" y="96"/>
                    </a:lnTo>
                    <a:lnTo>
                      <a:pt x="1342" y="131"/>
                    </a:lnTo>
                    <a:lnTo>
                      <a:pt x="1336" y="167"/>
                    </a:lnTo>
                    <a:lnTo>
                      <a:pt x="1326" y="200"/>
                    </a:lnTo>
                    <a:lnTo>
                      <a:pt x="1313" y="231"/>
                    </a:lnTo>
                    <a:lnTo>
                      <a:pt x="1294" y="259"/>
                    </a:lnTo>
                    <a:lnTo>
                      <a:pt x="1299" y="267"/>
                    </a:lnTo>
                    <a:lnTo>
                      <a:pt x="1315" y="265"/>
                    </a:lnTo>
                    <a:lnTo>
                      <a:pt x="1332" y="262"/>
                    </a:lnTo>
                    <a:lnTo>
                      <a:pt x="1349" y="262"/>
                    </a:lnTo>
                    <a:lnTo>
                      <a:pt x="1367" y="263"/>
                    </a:lnTo>
                    <a:lnTo>
                      <a:pt x="1383" y="266"/>
                    </a:lnTo>
                    <a:lnTo>
                      <a:pt x="1400" y="269"/>
                    </a:lnTo>
                    <a:lnTo>
                      <a:pt x="1416" y="274"/>
                    </a:lnTo>
                    <a:lnTo>
                      <a:pt x="1431" y="280"/>
                    </a:lnTo>
                    <a:lnTo>
                      <a:pt x="1440" y="283"/>
                    </a:lnTo>
                    <a:lnTo>
                      <a:pt x="1449" y="288"/>
                    </a:lnTo>
                    <a:lnTo>
                      <a:pt x="1458" y="291"/>
                    </a:lnTo>
                    <a:lnTo>
                      <a:pt x="1466" y="296"/>
                    </a:lnTo>
                    <a:lnTo>
                      <a:pt x="1474" y="300"/>
                    </a:lnTo>
                    <a:lnTo>
                      <a:pt x="1481" y="306"/>
                    </a:lnTo>
                    <a:lnTo>
                      <a:pt x="1488" y="311"/>
                    </a:lnTo>
                    <a:lnTo>
                      <a:pt x="1495" y="316"/>
                    </a:lnTo>
                    <a:lnTo>
                      <a:pt x="1513" y="310"/>
                    </a:lnTo>
                    <a:lnTo>
                      <a:pt x="1533" y="305"/>
                    </a:lnTo>
                    <a:lnTo>
                      <a:pt x="1552" y="303"/>
                    </a:lnTo>
                    <a:lnTo>
                      <a:pt x="1571" y="301"/>
                    </a:lnTo>
                    <a:lnTo>
                      <a:pt x="1590" y="303"/>
                    </a:lnTo>
                    <a:lnTo>
                      <a:pt x="1609" y="305"/>
                    </a:lnTo>
                    <a:lnTo>
                      <a:pt x="1627" y="310"/>
                    </a:lnTo>
                    <a:lnTo>
                      <a:pt x="1646" y="316"/>
                    </a:lnTo>
                    <a:lnTo>
                      <a:pt x="1655" y="323"/>
                    </a:lnTo>
                    <a:lnTo>
                      <a:pt x="1659" y="328"/>
                    </a:lnTo>
                    <a:lnTo>
                      <a:pt x="1664" y="333"/>
                    </a:lnTo>
                    <a:lnTo>
                      <a:pt x="1667" y="339"/>
                    </a:lnTo>
                    <a:lnTo>
                      <a:pt x="1671" y="348"/>
                    </a:lnTo>
                    <a:lnTo>
                      <a:pt x="1671" y="356"/>
                    </a:lnTo>
                    <a:lnTo>
                      <a:pt x="1662" y="373"/>
                    </a:lnTo>
                    <a:lnTo>
                      <a:pt x="1651" y="383"/>
                    </a:lnTo>
                    <a:lnTo>
                      <a:pt x="1642" y="388"/>
                    </a:lnTo>
                    <a:lnTo>
                      <a:pt x="1632" y="392"/>
                    </a:lnTo>
                    <a:lnTo>
                      <a:pt x="1620" y="395"/>
                    </a:lnTo>
                    <a:lnTo>
                      <a:pt x="1609" y="398"/>
                    </a:lnTo>
                    <a:lnTo>
                      <a:pt x="1597" y="401"/>
                    </a:lnTo>
                    <a:lnTo>
                      <a:pt x="1586" y="404"/>
                    </a:lnTo>
                    <a:lnTo>
                      <a:pt x="1574" y="407"/>
                    </a:lnTo>
                    <a:lnTo>
                      <a:pt x="1563" y="412"/>
                    </a:lnTo>
                    <a:lnTo>
                      <a:pt x="1571" y="436"/>
                    </a:lnTo>
                    <a:lnTo>
                      <a:pt x="1574" y="462"/>
                    </a:lnTo>
                    <a:lnTo>
                      <a:pt x="1575" y="488"/>
                    </a:lnTo>
                    <a:lnTo>
                      <a:pt x="1574" y="513"/>
                    </a:lnTo>
                    <a:lnTo>
                      <a:pt x="1568" y="540"/>
                    </a:lnTo>
                    <a:lnTo>
                      <a:pt x="1561" y="564"/>
                    </a:lnTo>
                    <a:lnTo>
                      <a:pt x="1551" y="588"/>
                    </a:lnTo>
                    <a:lnTo>
                      <a:pt x="1540" y="609"/>
                    </a:lnTo>
                    <a:lnTo>
                      <a:pt x="1534" y="612"/>
                    </a:lnTo>
                    <a:lnTo>
                      <a:pt x="1529" y="616"/>
                    </a:lnTo>
                    <a:lnTo>
                      <a:pt x="1523" y="620"/>
                    </a:lnTo>
                    <a:lnTo>
                      <a:pt x="1519" y="626"/>
                    </a:lnTo>
                    <a:lnTo>
                      <a:pt x="1513" y="631"/>
                    </a:lnTo>
                    <a:lnTo>
                      <a:pt x="1507" y="638"/>
                    </a:lnTo>
                    <a:lnTo>
                      <a:pt x="1502" y="644"/>
                    </a:lnTo>
                    <a:lnTo>
                      <a:pt x="1495" y="650"/>
                    </a:lnTo>
                    <a:lnTo>
                      <a:pt x="1491" y="652"/>
                    </a:lnTo>
                    <a:lnTo>
                      <a:pt x="1488" y="654"/>
                    </a:lnTo>
                    <a:lnTo>
                      <a:pt x="1484" y="655"/>
                    </a:lnTo>
                    <a:lnTo>
                      <a:pt x="1480" y="657"/>
                    </a:lnTo>
                    <a:lnTo>
                      <a:pt x="1474" y="660"/>
                    </a:lnTo>
                    <a:lnTo>
                      <a:pt x="1469" y="661"/>
                    </a:lnTo>
                    <a:lnTo>
                      <a:pt x="1463" y="664"/>
                    </a:lnTo>
                    <a:lnTo>
                      <a:pt x="1458" y="667"/>
                    </a:lnTo>
                    <a:lnTo>
                      <a:pt x="1451" y="669"/>
                    </a:lnTo>
                    <a:lnTo>
                      <a:pt x="1445" y="671"/>
                    </a:lnTo>
                    <a:lnTo>
                      <a:pt x="1438" y="672"/>
                    </a:lnTo>
                    <a:lnTo>
                      <a:pt x="1431" y="673"/>
                    </a:lnTo>
                    <a:lnTo>
                      <a:pt x="1431" y="584"/>
                    </a:lnTo>
                    <a:lnTo>
                      <a:pt x="1434" y="581"/>
                    </a:lnTo>
                    <a:lnTo>
                      <a:pt x="1436" y="580"/>
                    </a:lnTo>
                    <a:lnTo>
                      <a:pt x="1438" y="578"/>
                    </a:lnTo>
                    <a:lnTo>
                      <a:pt x="1442" y="577"/>
                    </a:lnTo>
                    <a:lnTo>
                      <a:pt x="1453" y="553"/>
                    </a:lnTo>
                    <a:lnTo>
                      <a:pt x="1461" y="526"/>
                    </a:lnTo>
                    <a:lnTo>
                      <a:pt x="1465" y="500"/>
                    </a:lnTo>
                    <a:lnTo>
                      <a:pt x="1461" y="473"/>
                    </a:lnTo>
                    <a:lnTo>
                      <a:pt x="1458" y="466"/>
                    </a:lnTo>
                    <a:lnTo>
                      <a:pt x="1450" y="471"/>
                    </a:lnTo>
                    <a:lnTo>
                      <a:pt x="1443" y="475"/>
                    </a:lnTo>
                    <a:lnTo>
                      <a:pt x="1437" y="481"/>
                    </a:lnTo>
                    <a:lnTo>
                      <a:pt x="1431" y="486"/>
                    </a:lnTo>
                    <a:lnTo>
                      <a:pt x="1427" y="493"/>
                    </a:lnTo>
                    <a:lnTo>
                      <a:pt x="1421" y="500"/>
                    </a:lnTo>
                    <a:lnTo>
                      <a:pt x="1416" y="506"/>
                    </a:lnTo>
                    <a:lnTo>
                      <a:pt x="1410" y="513"/>
                    </a:lnTo>
                    <a:lnTo>
                      <a:pt x="1402" y="535"/>
                    </a:lnTo>
                    <a:lnTo>
                      <a:pt x="1398" y="559"/>
                    </a:lnTo>
                    <a:lnTo>
                      <a:pt x="1398" y="581"/>
                    </a:lnTo>
                    <a:lnTo>
                      <a:pt x="1406" y="602"/>
                    </a:lnTo>
                    <a:lnTo>
                      <a:pt x="1414" y="600"/>
                    </a:lnTo>
                    <a:lnTo>
                      <a:pt x="1421" y="595"/>
                    </a:lnTo>
                    <a:lnTo>
                      <a:pt x="1427" y="589"/>
                    </a:lnTo>
                    <a:lnTo>
                      <a:pt x="1431" y="584"/>
                    </a:lnTo>
                    <a:lnTo>
                      <a:pt x="1431" y="673"/>
                    </a:lnTo>
                    <a:lnTo>
                      <a:pt x="1421" y="675"/>
                    </a:lnTo>
                    <a:lnTo>
                      <a:pt x="1410" y="673"/>
                    </a:lnTo>
                    <a:lnTo>
                      <a:pt x="1400" y="672"/>
                    </a:lnTo>
                    <a:lnTo>
                      <a:pt x="1391" y="671"/>
                    </a:lnTo>
                    <a:lnTo>
                      <a:pt x="1382" y="668"/>
                    </a:lnTo>
                    <a:lnTo>
                      <a:pt x="1372" y="665"/>
                    </a:lnTo>
                    <a:lnTo>
                      <a:pt x="1363" y="662"/>
                    </a:lnTo>
                    <a:lnTo>
                      <a:pt x="1355" y="659"/>
                    </a:lnTo>
                    <a:lnTo>
                      <a:pt x="1341" y="646"/>
                    </a:lnTo>
                    <a:lnTo>
                      <a:pt x="1327" y="631"/>
                    </a:lnTo>
                    <a:lnTo>
                      <a:pt x="1316" y="615"/>
                    </a:lnTo>
                    <a:lnTo>
                      <a:pt x="1306" y="599"/>
                    </a:lnTo>
                    <a:lnTo>
                      <a:pt x="1298" y="580"/>
                    </a:lnTo>
                    <a:lnTo>
                      <a:pt x="1292" y="561"/>
                    </a:lnTo>
                    <a:lnTo>
                      <a:pt x="1289" y="541"/>
                    </a:lnTo>
                    <a:lnTo>
                      <a:pt x="1289" y="519"/>
                    </a:lnTo>
                    <a:lnTo>
                      <a:pt x="1289" y="511"/>
                    </a:lnTo>
                    <a:lnTo>
                      <a:pt x="1292" y="502"/>
                    </a:lnTo>
                    <a:lnTo>
                      <a:pt x="1295" y="493"/>
                    </a:lnTo>
                    <a:lnTo>
                      <a:pt x="1294" y="482"/>
                    </a:lnTo>
                    <a:lnTo>
                      <a:pt x="1299" y="468"/>
                    </a:lnTo>
                    <a:lnTo>
                      <a:pt x="1304" y="456"/>
                    </a:lnTo>
                    <a:lnTo>
                      <a:pt x="1310" y="443"/>
                    </a:lnTo>
                    <a:lnTo>
                      <a:pt x="1318" y="432"/>
                    </a:lnTo>
                    <a:lnTo>
                      <a:pt x="1325" y="420"/>
                    </a:lnTo>
                    <a:lnTo>
                      <a:pt x="1334" y="409"/>
                    </a:lnTo>
                    <a:lnTo>
                      <a:pt x="1344" y="397"/>
                    </a:lnTo>
                    <a:lnTo>
                      <a:pt x="1355" y="386"/>
                    </a:lnTo>
                    <a:lnTo>
                      <a:pt x="1337" y="383"/>
                    </a:lnTo>
                    <a:lnTo>
                      <a:pt x="1318" y="383"/>
                    </a:lnTo>
                    <a:lnTo>
                      <a:pt x="1299" y="383"/>
                    </a:lnTo>
                    <a:lnTo>
                      <a:pt x="1280" y="383"/>
                    </a:lnTo>
                    <a:lnTo>
                      <a:pt x="1261" y="384"/>
                    </a:lnTo>
                    <a:lnTo>
                      <a:pt x="1241" y="387"/>
                    </a:lnTo>
                    <a:lnTo>
                      <a:pt x="1223" y="389"/>
                    </a:lnTo>
                    <a:lnTo>
                      <a:pt x="1203" y="391"/>
                    </a:lnTo>
                    <a:lnTo>
                      <a:pt x="1196" y="392"/>
                    </a:lnTo>
                    <a:lnTo>
                      <a:pt x="1188" y="395"/>
                    </a:lnTo>
                    <a:lnTo>
                      <a:pt x="1181" y="397"/>
                    </a:lnTo>
                    <a:lnTo>
                      <a:pt x="1175" y="403"/>
                    </a:lnTo>
                    <a:lnTo>
                      <a:pt x="1160" y="422"/>
                    </a:lnTo>
                    <a:lnTo>
                      <a:pt x="1145" y="441"/>
                    </a:lnTo>
                    <a:lnTo>
                      <a:pt x="1130" y="460"/>
                    </a:lnTo>
                    <a:lnTo>
                      <a:pt x="1115" y="479"/>
                    </a:lnTo>
                    <a:lnTo>
                      <a:pt x="1099" y="498"/>
                    </a:lnTo>
                    <a:lnTo>
                      <a:pt x="1084" y="518"/>
                    </a:lnTo>
                    <a:lnTo>
                      <a:pt x="1068" y="536"/>
                    </a:lnTo>
                    <a:lnTo>
                      <a:pt x="1053" y="5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3" name="Freeform 17"/>
              <p:cNvSpPr>
                <a:spLocks/>
              </p:cNvSpPr>
              <p:nvPr>
                <p:custDataLst>
                  <p:tags r:id="rId128"/>
                </p:custDataLst>
              </p:nvPr>
            </p:nvSpPr>
            <p:spPr bwMode="auto">
              <a:xfrm>
                <a:off x="3157" y="3294"/>
                <a:ext cx="449" cy="502"/>
              </a:xfrm>
              <a:custGeom>
                <a:avLst/>
                <a:gdLst>
                  <a:gd name="T0" fmla="*/ 174 w 898"/>
                  <a:gd name="T1" fmla="*/ 1001 h 1003"/>
                  <a:gd name="T2" fmla="*/ 158 w 898"/>
                  <a:gd name="T3" fmla="*/ 995 h 1003"/>
                  <a:gd name="T4" fmla="*/ 141 w 898"/>
                  <a:gd name="T5" fmla="*/ 988 h 1003"/>
                  <a:gd name="T6" fmla="*/ 122 w 898"/>
                  <a:gd name="T7" fmla="*/ 982 h 1003"/>
                  <a:gd name="T8" fmla="*/ 102 w 898"/>
                  <a:gd name="T9" fmla="*/ 971 h 1003"/>
                  <a:gd name="T10" fmla="*/ 81 w 898"/>
                  <a:gd name="T11" fmla="*/ 957 h 1003"/>
                  <a:gd name="T12" fmla="*/ 60 w 898"/>
                  <a:gd name="T13" fmla="*/ 942 h 1003"/>
                  <a:gd name="T14" fmla="*/ 39 w 898"/>
                  <a:gd name="T15" fmla="*/ 922 h 1003"/>
                  <a:gd name="T16" fmla="*/ 15 w 898"/>
                  <a:gd name="T17" fmla="*/ 885 h 1003"/>
                  <a:gd name="T18" fmla="*/ 0 w 898"/>
                  <a:gd name="T19" fmla="*/ 824 h 1003"/>
                  <a:gd name="T20" fmla="*/ 17 w 898"/>
                  <a:gd name="T21" fmla="*/ 767 h 1003"/>
                  <a:gd name="T22" fmla="*/ 51 w 898"/>
                  <a:gd name="T23" fmla="*/ 715 h 1003"/>
                  <a:gd name="T24" fmla="*/ 87 w 898"/>
                  <a:gd name="T25" fmla="*/ 666 h 1003"/>
                  <a:gd name="T26" fmla="*/ 124 w 898"/>
                  <a:gd name="T27" fmla="*/ 616 h 1003"/>
                  <a:gd name="T28" fmla="*/ 144 w 898"/>
                  <a:gd name="T29" fmla="*/ 580 h 1003"/>
                  <a:gd name="T30" fmla="*/ 204 w 898"/>
                  <a:gd name="T31" fmla="*/ 505 h 1003"/>
                  <a:gd name="T32" fmla="*/ 263 w 898"/>
                  <a:gd name="T33" fmla="*/ 431 h 1003"/>
                  <a:gd name="T34" fmla="*/ 322 w 898"/>
                  <a:gd name="T35" fmla="*/ 355 h 1003"/>
                  <a:gd name="T36" fmla="*/ 382 w 898"/>
                  <a:gd name="T37" fmla="*/ 279 h 1003"/>
                  <a:gd name="T38" fmla="*/ 444 w 898"/>
                  <a:gd name="T39" fmla="*/ 205 h 1003"/>
                  <a:gd name="T40" fmla="*/ 508 w 898"/>
                  <a:gd name="T41" fmla="*/ 133 h 1003"/>
                  <a:gd name="T42" fmla="*/ 578 w 898"/>
                  <a:gd name="T43" fmla="*/ 64 h 1003"/>
                  <a:gd name="T44" fmla="*/ 650 w 898"/>
                  <a:gd name="T45" fmla="*/ 0 h 1003"/>
                  <a:gd name="T46" fmla="*/ 684 w 898"/>
                  <a:gd name="T47" fmla="*/ 6 h 1003"/>
                  <a:gd name="T48" fmla="*/ 715 w 898"/>
                  <a:gd name="T49" fmla="*/ 15 h 1003"/>
                  <a:gd name="T50" fmla="*/ 744 w 898"/>
                  <a:gd name="T51" fmla="*/ 25 h 1003"/>
                  <a:gd name="T52" fmla="*/ 770 w 898"/>
                  <a:gd name="T53" fmla="*/ 40 h 1003"/>
                  <a:gd name="T54" fmla="*/ 795 w 898"/>
                  <a:gd name="T55" fmla="*/ 56 h 1003"/>
                  <a:gd name="T56" fmla="*/ 820 w 898"/>
                  <a:gd name="T57" fmla="*/ 75 h 1003"/>
                  <a:gd name="T58" fmla="*/ 843 w 898"/>
                  <a:gd name="T59" fmla="*/ 95 h 1003"/>
                  <a:gd name="T60" fmla="*/ 866 w 898"/>
                  <a:gd name="T61" fmla="*/ 118 h 1003"/>
                  <a:gd name="T62" fmla="*/ 874 w 898"/>
                  <a:gd name="T63" fmla="*/ 131 h 1003"/>
                  <a:gd name="T64" fmla="*/ 888 w 898"/>
                  <a:gd name="T65" fmla="*/ 144 h 1003"/>
                  <a:gd name="T66" fmla="*/ 893 w 898"/>
                  <a:gd name="T67" fmla="*/ 166 h 1003"/>
                  <a:gd name="T68" fmla="*/ 898 w 898"/>
                  <a:gd name="T69" fmla="*/ 190 h 1003"/>
                  <a:gd name="T70" fmla="*/ 823 w 898"/>
                  <a:gd name="T71" fmla="*/ 292 h 1003"/>
                  <a:gd name="T72" fmla="*/ 747 w 898"/>
                  <a:gd name="T73" fmla="*/ 394 h 1003"/>
                  <a:gd name="T74" fmla="*/ 670 w 898"/>
                  <a:gd name="T75" fmla="*/ 493 h 1003"/>
                  <a:gd name="T76" fmla="*/ 591 w 898"/>
                  <a:gd name="T77" fmla="*/ 592 h 1003"/>
                  <a:gd name="T78" fmla="*/ 512 w 898"/>
                  <a:gd name="T79" fmla="*/ 689 h 1003"/>
                  <a:gd name="T80" fmla="*/ 431 w 898"/>
                  <a:gd name="T81" fmla="*/ 786 h 1003"/>
                  <a:gd name="T82" fmla="*/ 348 w 898"/>
                  <a:gd name="T83" fmla="*/ 883 h 1003"/>
                  <a:gd name="T84" fmla="*/ 264 w 898"/>
                  <a:gd name="T85" fmla="*/ 981 h 1003"/>
                  <a:gd name="T86" fmla="*/ 254 w 898"/>
                  <a:gd name="T87" fmla="*/ 985 h 1003"/>
                  <a:gd name="T88" fmla="*/ 243 w 898"/>
                  <a:gd name="T89" fmla="*/ 990 h 1003"/>
                  <a:gd name="T90" fmla="*/ 233 w 898"/>
                  <a:gd name="T91" fmla="*/ 997 h 1003"/>
                  <a:gd name="T92" fmla="*/ 219 w 898"/>
                  <a:gd name="T93" fmla="*/ 1003 h 1003"/>
                  <a:gd name="T94" fmla="*/ 211 w 898"/>
                  <a:gd name="T95" fmla="*/ 1000 h 1003"/>
                  <a:gd name="T96" fmla="*/ 203 w 898"/>
                  <a:gd name="T97" fmla="*/ 1001 h 1003"/>
                  <a:gd name="T98" fmla="*/ 193 w 898"/>
                  <a:gd name="T99" fmla="*/ 1002 h 1003"/>
                  <a:gd name="T100" fmla="*/ 182 w 898"/>
                  <a:gd name="T10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8" h="1003">
                    <a:moveTo>
                      <a:pt x="182" y="1003"/>
                    </a:moveTo>
                    <a:lnTo>
                      <a:pt x="174" y="1001"/>
                    </a:lnTo>
                    <a:lnTo>
                      <a:pt x="166" y="997"/>
                    </a:lnTo>
                    <a:lnTo>
                      <a:pt x="158" y="995"/>
                    </a:lnTo>
                    <a:lnTo>
                      <a:pt x="149" y="991"/>
                    </a:lnTo>
                    <a:lnTo>
                      <a:pt x="141" y="988"/>
                    </a:lnTo>
                    <a:lnTo>
                      <a:pt x="132" y="985"/>
                    </a:lnTo>
                    <a:lnTo>
                      <a:pt x="122" y="982"/>
                    </a:lnTo>
                    <a:lnTo>
                      <a:pt x="112" y="979"/>
                    </a:lnTo>
                    <a:lnTo>
                      <a:pt x="102" y="971"/>
                    </a:lnTo>
                    <a:lnTo>
                      <a:pt x="91" y="964"/>
                    </a:lnTo>
                    <a:lnTo>
                      <a:pt x="81" y="957"/>
                    </a:lnTo>
                    <a:lnTo>
                      <a:pt x="70" y="949"/>
                    </a:lnTo>
                    <a:lnTo>
                      <a:pt x="60" y="942"/>
                    </a:lnTo>
                    <a:lnTo>
                      <a:pt x="50" y="933"/>
                    </a:lnTo>
                    <a:lnTo>
                      <a:pt x="39" y="922"/>
                    </a:lnTo>
                    <a:lnTo>
                      <a:pt x="29" y="910"/>
                    </a:lnTo>
                    <a:lnTo>
                      <a:pt x="15" y="885"/>
                    </a:lnTo>
                    <a:lnTo>
                      <a:pt x="5" y="857"/>
                    </a:lnTo>
                    <a:lnTo>
                      <a:pt x="0" y="824"/>
                    </a:lnTo>
                    <a:lnTo>
                      <a:pt x="2" y="795"/>
                    </a:lnTo>
                    <a:lnTo>
                      <a:pt x="17" y="767"/>
                    </a:lnTo>
                    <a:lnTo>
                      <a:pt x="34" y="740"/>
                    </a:lnTo>
                    <a:lnTo>
                      <a:pt x="51" y="715"/>
                    </a:lnTo>
                    <a:lnTo>
                      <a:pt x="68" y="691"/>
                    </a:lnTo>
                    <a:lnTo>
                      <a:pt x="87" y="666"/>
                    </a:lnTo>
                    <a:lnTo>
                      <a:pt x="105" y="641"/>
                    </a:lnTo>
                    <a:lnTo>
                      <a:pt x="124" y="616"/>
                    </a:lnTo>
                    <a:lnTo>
                      <a:pt x="141" y="589"/>
                    </a:lnTo>
                    <a:lnTo>
                      <a:pt x="144" y="580"/>
                    </a:lnTo>
                    <a:lnTo>
                      <a:pt x="174" y="543"/>
                    </a:lnTo>
                    <a:lnTo>
                      <a:pt x="204" y="505"/>
                    </a:lnTo>
                    <a:lnTo>
                      <a:pt x="234" y="469"/>
                    </a:lnTo>
                    <a:lnTo>
                      <a:pt x="263" y="431"/>
                    </a:lnTo>
                    <a:lnTo>
                      <a:pt x="293" y="393"/>
                    </a:lnTo>
                    <a:lnTo>
                      <a:pt x="322" y="355"/>
                    </a:lnTo>
                    <a:lnTo>
                      <a:pt x="352" y="317"/>
                    </a:lnTo>
                    <a:lnTo>
                      <a:pt x="382" y="279"/>
                    </a:lnTo>
                    <a:lnTo>
                      <a:pt x="413" y="242"/>
                    </a:lnTo>
                    <a:lnTo>
                      <a:pt x="444" y="205"/>
                    </a:lnTo>
                    <a:lnTo>
                      <a:pt x="476" y="168"/>
                    </a:lnTo>
                    <a:lnTo>
                      <a:pt x="508" y="133"/>
                    </a:lnTo>
                    <a:lnTo>
                      <a:pt x="542" y="98"/>
                    </a:lnTo>
                    <a:lnTo>
                      <a:pt x="578" y="64"/>
                    </a:lnTo>
                    <a:lnTo>
                      <a:pt x="613" y="32"/>
                    </a:lnTo>
                    <a:lnTo>
                      <a:pt x="650" y="0"/>
                    </a:lnTo>
                    <a:lnTo>
                      <a:pt x="667" y="2"/>
                    </a:lnTo>
                    <a:lnTo>
                      <a:pt x="684" y="6"/>
                    </a:lnTo>
                    <a:lnTo>
                      <a:pt x="700" y="10"/>
                    </a:lnTo>
                    <a:lnTo>
                      <a:pt x="715" y="15"/>
                    </a:lnTo>
                    <a:lnTo>
                      <a:pt x="729" y="19"/>
                    </a:lnTo>
                    <a:lnTo>
                      <a:pt x="744" y="25"/>
                    </a:lnTo>
                    <a:lnTo>
                      <a:pt x="756" y="32"/>
                    </a:lnTo>
                    <a:lnTo>
                      <a:pt x="770" y="40"/>
                    </a:lnTo>
                    <a:lnTo>
                      <a:pt x="783" y="47"/>
                    </a:lnTo>
                    <a:lnTo>
                      <a:pt x="795" y="56"/>
                    </a:lnTo>
                    <a:lnTo>
                      <a:pt x="808" y="65"/>
                    </a:lnTo>
                    <a:lnTo>
                      <a:pt x="820" y="75"/>
                    </a:lnTo>
                    <a:lnTo>
                      <a:pt x="831" y="85"/>
                    </a:lnTo>
                    <a:lnTo>
                      <a:pt x="843" y="95"/>
                    </a:lnTo>
                    <a:lnTo>
                      <a:pt x="854" y="107"/>
                    </a:lnTo>
                    <a:lnTo>
                      <a:pt x="866" y="118"/>
                    </a:lnTo>
                    <a:lnTo>
                      <a:pt x="870" y="125"/>
                    </a:lnTo>
                    <a:lnTo>
                      <a:pt x="874" y="131"/>
                    </a:lnTo>
                    <a:lnTo>
                      <a:pt x="880" y="137"/>
                    </a:lnTo>
                    <a:lnTo>
                      <a:pt x="888" y="144"/>
                    </a:lnTo>
                    <a:lnTo>
                      <a:pt x="890" y="155"/>
                    </a:lnTo>
                    <a:lnTo>
                      <a:pt x="893" y="166"/>
                    </a:lnTo>
                    <a:lnTo>
                      <a:pt x="897" y="177"/>
                    </a:lnTo>
                    <a:lnTo>
                      <a:pt x="898" y="190"/>
                    </a:lnTo>
                    <a:lnTo>
                      <a:pt x="860" y="242"/>
                    </a:lnTo>
                    <a:lnTo>
                      <a:pt x="823" y="292"/>
                    </a:lnTo>
                    <a:lnTo>
                      <a:pt x="785" y="343"/>
                    </a:lnTo>
                    <a:lnTo>
                      <a:pt x="747" y="394"/>
                    </a:lnTo>
                    <a:lnTo>
                      <a:pt x="708" y="443"/>
                    </a:lnTo>
                    <a:lnTo>
                      <a:pt x="670" y="493"/>
                    </a:lnTo>
                    <a:lnTo>
                      <a:pt x="631" y="542"/>
                    </a:lnTo>
                    <a:lnTo>
                      <a:pt x="591" y="592"/>
                    </a:lnTo>
                    <a:lnTo>
                      <a:pt x="552" y="640"/>
                    </a:lnTo>
                    <a:lnTo>
                      <a:pt x="512" y="689"/>
                    </a:lnTo>
                    <a:lnTo>
                      <a:pt x="472" y="738"/>
                    </a:lnTo>
                    <a:lnTo>
                      <a:pt x="431" y="786"/>
                    </a:lnTo>
                    <a:lnTo>
                      <a:pt x="390" y="835"/>
                    </a:lnTo>
                    <a:lnTo>
                      <a:pt x="348" y="883"/>
                    </a:lnTo>
                    <a:lnTo>
                      <a:pt x="307" y="933"/>
                    </a:lnTo>
                    <a:lnTo>
                      <a:pt x="264" y="981"/>
                    </a:lnTo>
                    <a:lnTo>
                      <a:pt x="258" y="982"/>
                    </a:lnTo>
                    <a:lnTo>
                      <a:pt x="254" y="985"/>
                    </a:lnTo>
                    <a:lnTo>
                      <a:pt x="249" y="988"/>
                    </a:lnTo>
                    <a:lnTo>
                      <a:pt x="243" y="990"/>
                    </a:lnTo>
                    <a:lnTo>
                      <a:pt x="239" y="994"/>
                    </a:lnTo>
                    <a:lnTo>
                      <a:pt x="233" y="997"/>
                    </a:lnTo>
                    <a:lnTo>
                      <a:pt x="226" y="1001"/>
                    </a:lnTo>
                    <a:lnTo>
                      <a:pt x="219" y="1003"/>
                    </a:lnTo>
                    <a:lnTo>
                      <a:pt x="216" y="1001"/>
                    </a:lnTo>
                    <a:lnTo>
                      <a:pt x="211" y="1000"/>
                    </a:lnTo>
                    <a:lnTo>
                      <a:pt x="208" y="1000"/>
                    </a:lnTo>
                    <a:lnTo>
                      <a:pt x="203" y="1001"/>
                    </a:lnTo>
                    <a:lnTo>
                      <a:pt x="197" y="1001"/>
                    </a:lnTo>
                    <a:lnTo>
                      <a:pt x="193" y="1002"/>
                    </a:lnTo>
                    <a:lnTo>
                      <a:pt x="187" y="1003"/>
                    </a:lnTo>
                    <a:lnTo>
                      <a:pt x="182" y="1003"/>
                    </a:lnTo>
                    <a:close/>
                  </a:path>
                </a:pathLst>
              </a:custGeom>
              <a:solidFill>
                <a:srgbClr val="00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4" name="Freeform 18"/>
              <p:cNvSpPr>
                <a:spLocks/>
              </p:cNvSpPr>
              <p:nvPr>
                <p:custDataLst>
                  <p:tags r:id="rId129"/>
                </p:custDataLst>
              </p:nvPr>
            </p:nvSpPr>
            <p:spPr bwMode="auto">
              <a:xfrm>
                <a:off x="3181" y="3698"/>
                <a:ext cx="94" cy="83"/>
              </a:xfrm>
              <a:custGeom>
                <a:avLst/>
                <a:gdLst>
                  <a:gd name="T0" fmla="*/ 180 w 189"/>
                  <a:gd name="T1" fmla="*/ 167 h 167"/>
                  <a:gd name="T2" fmla="*/ 169 w 189"/>
                  <a:gd name="T3" fmla="*/ 144 h 167"/>
                  <a:gd name="T4" fmla="*/ 155 w 189"/>
                  <a:gd name="T5" fmla="*/ 122 h 167"/>
                  <a:gd name="T6" fmla="*/ 139 w 189"/>
                  <a:gd name="T7" fmla="*/ 101 h 167"/>
                  <a:gd name="T8" fmla="*/ 120 w 189"/>
                  <a:gd name="T9" fmla="*/ 82 h 167"/>
                  <a:gd name="T10" fmla="*/ 101 w 189"/>
                  <a:gd name="T11" fmla="*/ 65 h 167"/>
                  <a:gd name="T12" fmla="*/ 79 w 189"/>
                  <a:gd name="T13" fmla="*/ 48 h 167"/>
                  <a:gd name="T14" fmla="*/ 56 w 189"/>
                  <a:gd name="T15" fmla="*/ 33 h 167"/>
                  <a:gd name="T16" fmla="*/ 32 w 189"/>
                  <a:gd name="T17" fmla="*/ 21 h 167"/>
                  <a:gd name="T18" fmla="*/ 26 w 189"/>
                  <a:gd name="T19" fmla="*/ 21 h 167"/>
                  <a:gd name="T20" fmla="*/ 20 w 189"/>
                  <a:gd name="T21" fmla="*/ 20 h 167"/>
                  <a:gd name="T22" fmla="*/ 13 w 189"/>
                  <a:gd name="T23" fmla="*/ 17 h 167"/>
                  <a:gd name="T24" fmla="*/ 4 w 189"/>
                  <a:gd name="T25" fmla="*/ 15 h 167"/>
                  <a:gd name="T26" fmla="*/ 0 w 189"/>
                  <a:gd name="T27" fmla="*/ 9 h 167"/>
                  <a:gd name="T28" fmla="*/ 2 w 189"/>
                  <a:gd name="T29" fmla="*/ 1 h 167"/>
                  <a:gd name="T30" fmla="*/ 9 w 189"/>
                  <a:gd name="T31" fmla="*/ 0 h 167"/>
                  <a:gd name="T32" fmla="*/ 14 w 189"/>
                  <a:gd name="T33" fmla="*/ 0 h 167"/>
                  <a:gd name="T34" fmla="*/ 21 w 189"/>
                  <a:gd name="T35" fmla="*/ 0 h 167"/>
                  <a:gd name="T36" fmla="*/ 27 w 189"/>
                  <a:gd name="T37" fmla="*/ 1 h 167"/>
                  <a:gd name="T38" fmla="*/ 34 w 189"/>
                  <a:gd name="T39" fmla="*/ 2 h 167"/>
                  <a:gd name="T40" fmla="*/ 41 w 189"/>
                  <a:gd name="T41" fmla="*/ 5 h 167"/>
                  <a:gd name="T42" fmla="*/ 48 w 189"/>
                  <a:gd name="T43" fmla="*/ 7 h 167"/>
                  <a:gd name="T44" fmla="*/ 56 w 189"/>
                  <a:gd name="T45" fmla="*/ 9 h 167"/>
                  <a:gd name="T46" fmla="*/ 60 w 189"/>
                  <a:gd name="T47" fmla="*/ 12 h 167"/>
                  <a:gd name="T48" fmla="*/ 65 w 189"/>
                  <a:gd name="T49" fmla="*/ 15 h 167"/>
                  <a:gd name="T50" fmla="*/ 70 w 189"/>
                  <a:gd name="T51" fmla="*/ 18 h 167"/>
                  <a:gd name="T52" fmla="*/ 74 w 189"/>
                  <a:gd name="T53" fmla="*/ 22 h 167"/>
                  <a:gd name="T54" fmla="*/ 79 w 189"/>
                  <a:gd name="T55" fmla="*/ 25 h 167"/>
                  <a:gd name="T56" fmla="*/ 83 w 189"/>
                  <a:gd name="T57" fmla="*/ 30 h 167"/>
                  <a:gd name="T58" fmla="*/ 89 w 189"/>
                  <a:gd name="T59" fmla="*/ 35 h 167"/>
                  <a:gd name="T60" fmla="*/ 94 w 189"/>
                  <a:gd name="T61" fmla="*/ 39 h 167"/>
                  <a:gd name="T62" fmla="*/ 103 w 189"/>
                  <a:gd name="T63" fmla="*/ 40 h 167"/>
                  <a:gd name="T64" fmla="*/ 117 w 189"/>
                  <a:gd name="T65" fmla="*/ 51 h 167"/>
                  <a:gd name="T66" fmla="*/ 131 w 189"/>
                  <a:gd name="T67" fmla="*/ 63 h 167"/>
                  <a:gd name="T68" fmla="*/ 142 w 189"/>
                  <a:gd name="T69" fmla="*/ 76 h 167"/>
                  <a:gd name="T70" fmla="*/ 154 w 189"/>
                  <a:gd name="T71" fmla="*/ 90 h 167"/>
                  <a:gd name="T72" fmla="*/ 164 w 189"/>
                  <a:gd name="T73" fmla="*/ 104 h 167"/>
                  <a:gd name="T74" fmla="*/ 174 w 189"/>
                  <a:gd name="T75" fmla="*/ 119 h 167"/>
                  <a:gd name="T76" fmla="*/ 183 w 189"/>
                  <a:gd name="T77" fmla="*/ 135 h 167"/>
                  <a:gd name="T78" fmla="*/ 189 w 189"/>
                  <a:gd name="T79" fmla="*/ 151 h 167"/>
                  <a:gd name="T80" fmla="*/ 180 w 189"/>
                  <a:gd name="T81"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167">
                    <a:moveTo>
                      <a:pt x="180" y="167"/>
                    </a:moveTo>
                    <a:lnTo>
                      <a:pt x="169" y="144"/>
                    </a:lnTo>
                    <a:lnTo>
                      <a:pt x="155" y="122"/>
                    </a:lnTo>
                    <a:lnTo>
                      <a:pt x="139" y="101"/>
                    </a:lnTo>
                    <a:lnTo>
                      <a:pt x="120" y="82"/>
                    </a:lnTo>
                    <a:lnTo>
                      <a:pt x="101" y="65"/>
                    </a:lnTo>
                    <a:lnTo>
                      <a:pt x="79" y="48"/>
                    </a:lnTo>
                    <a:lnTo>
                      <a:pt x="56" y="33"/>
                    </a:lnTo>
                    <a:lnTo>
                      <a:pt x="32" y="21"/>
                    </a:lnTo>
                    <a:lnTo>
                      <a:pt x="26" y="21"/>
                    </a:lnTo>
                    <a:lnTo>
                      <a:pt x="20" y="20"/>
                    </a:lnTo>
                    <a:lnTo>
                      <a:pt x="13" y="17"/>
                    </a:lnTo>
                    <a:lnTo>
                      <a:pt x="4" y="15"/>
                    </a:lnTo>
                    <a:lnTo>
                      <a:pt x="0" y="9"/>
                    </a:lnTo>
                    <a:lnTo>
                      <a:pt x="2" y="1"/>
                    </a:lnTo>
                    <a:lnTo>
                      <a:pt x="9" y="0"/>
                    </a:lnTo>
                    <a:lnTo>
                      <a:pt x="14" y="0"/>
                    </a:lnTo>
                    <a:lnTo>
                      <a:pt x="21" y="0"/>
                    </a:lnTo>
                    <a:lnTo>
                      <a:pt x="27" y="1"/>
                    </a:lnTo>
                    <a:lnTo>
                      <a:pt x="34" y="2"/>
                    </a:lnTo>
                    <a:lnTo>
                      <a:pt x="41" y="5"/>
                    </a:lnTo>
                    <a:lnTo>
                      <a:pt x="48" y="7"/>
                    </a:lnTo>
                    <a:lnTo>
                      <a:pt x="56" y="9"/>
                    </a:lnTo>
                    <a:lnTo>
                      <a:pt x="60" y="12"/>
                    </a:lnTo>
                    <a:lnTo>
                      <a:pt x="65" y="15"/>
                    </a:lnTo>
                    <a:lnTo>
                      <a:pt x="70" y="18"/>
                    </a:lnTo>
                    <a:lnTo>
                      <a:pt x="74" y="22"/>
                    </a:lnTo>
                    <a:lnTo>
                      <a:pt x="79" y="25"/>
                    </a:lnTo>
                    <a:lnTo>
                      <a:pt x="83" y="30"/>
                    </a:lnTo>
                    <a:lnTo>
                      <a:pt x="89" y="35"/>
                    </a:lnTo>
                    <a:lnTo>
                      <a:pt x="94" y="39"/>
                    </a:lnTo>
                    <a:lnTo>
                      <a:pt x="103" y="40"/>
                    </a:lnTo>
                    <a:lnTo>
                      <a:pt x="117" y="51"/>
                    </a:lnTo>
                    <a:lnTo>
                      <a:pt x="131" y="63"/>
                    </a:lnTo>
                    <a:lnTo>
                      <a:pt x="142" y="76"/>
                    </a:lnTo>
                    <a:lnTo>
                      <a:pt x="154" y="90"/>
                    </a:lnTo>
                    <a:lnTo>
                      <a:pt x="164" y="104"/>
                    </a:lnTo>
                    <a:lnTo>
                      <a:pt x="174" y="119"/>
                    </a:lnTo>
                    <a:lnTo>
                      <a:pt x="183" y="135"/>
                    </a:lnTo>
                    <a:lnTo>
                      <a:pt x="189" y="151"/>
                    </a:lnTo>
                    <a:lnTo>
                      <a:pt x="180" y="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5" name="Freeform 24"/>
              <p:cNvSpPr>
                <a:spLocks/>
              </p:cNvSpPr>
              <p:nvPr>
                <p:custDataLst>
                  <p:tags r:id="rId130"/>
                </p:custDataLst>
              </p:nvPr>
            </p:nvSpPr>
            <p:spPr bwMode="auto">
              <a:xfrm>
                <a:off x="3519" y="3025"/>
                <a:ext cx="292" cy="326"/>
              </a:xfrm>
              <a:custGeom>
                <a:avLst/>
                <a:gdLst>
                  <a:gd name="T0" fmla="*/ 147 w 584"/>
                  <a:gd name="T1" fmla="*/ 626 h 652"/>
                  <a:gd name="T2" fmla="*/ 106 w 584"/>
                  <a:gd name="T3" fmla="*/ 593 h 652"/>
                  <a:gd name="T4" fmla="*/ 59 w 584"/>
                  <a:gd name="T5" fmla="*/ 560 h 652"/>
                  <a:gd name="T6" fmla="*/ 38 w 584"/>
                  <a:gd name="T7" fmla="*/ 550 h 652"/>
                  <a:gd name="T8" fmla="*/ 16 w 584"/>
                  <a:gd name="T9" fmla="*/ 540 h 652"/>
                  <a:gd name="T10" fmla="*/ 18 w 584"/>
                  <a:gd name="T11" fmla="*/ 505 h 652"/>
                  <a:gd name="T12" fmla="*/ 78 w 584"/>
                  <a:gd name="T13" fmla="*/ 432 h 652"/>
                  <a:gd name="T14" fmla="*/ 141 w 584"/>
                  <a:gd name="T15" fmla="*/ 358 h 652"/>
                  <a:gd name="T16" fmla="*/ 204 w 584"/>
                  <a:gd name="T17" fmla="*/ 284 h 652"/>
                  <a:gd name="T18" fmla="*/ 270 w 584"/>
                  <a:gd name="T19" fmla="*/ 209 h 652"/>
                  <a:gd name="T20" fmla="*/ 335 w 584"/>
                  <a:gd name="T21" fmla="*/ 133 h 652"/>
                  <a:gd name="T22" fmla="*/ 361 w 584"/>
                  <a:gd name="T23" fmla="*/ 114 h 652"/>
                  <a:gd name="T24" fmla="*/ 385 w 584"/>
                  <a:gd name="T25" fmla="*/ 92 h 652"/>
                  <a:gd name="T26" fmla="*/ 419 w 584"/>
                  <a:gd name="T27" fmla="*/ 71 h 652"/>
                  <a:gd name="T28" fmla="*/ 470 w 584"/>
                  <a:gd name="T29" fmla="*/ 44 h 652"/>
                  <a:gd name="T30" fmla="*/ 525 w 584"/>
                  <a:gd name="T31" fmla="*/ 21 h 652"/>
                  <a:gd name="T32" fmla="*/ 555 w 584"/>
                  <a:gd name="T33" fmla="*/ 15 h 652"/>
                  <a:gd name="T34" fmla="*/ 568 w 584"/>
                  <a:gd name="T35" fmla="*/ 8 h 652"/>
                  <a:gd name="T36" fmla="*/ 582 w 584"/>
                  <a:gd name="T37" fmla="*/ 0 h 652"/>
                  <a:gd name="T38" fmla="*/ 576 w 584"/>
                  <a:gd name="T39" fmla="*/ 69 h 652"/>
                  <a:gd name="T40" fmla="*/ 555 w 584"/>
                  <a:gd name="T41" fmla="*/ 160 h 652"/>
                  <a:gd name="T42" fmla="*/ 508 w 584"/>
                  <a:gd name="T43" fmla="*/ 236 h 652"/>
                  <a:gd name="T44" fmla="*/ 478 w 584"/>
                  <a:gd name="T45" fmla="*/ 244 h 652"/>
                  <a:gd name="T46" fmla="*/ 448 w 584"/>
                  <a:gd name="T47" fmla="*/ 249 h 652"/>
                  <a:gd name="T48" fmla="*/ 424 w 584"/>
                  <a:gd name="T49" fmla="*/ 250 h 652"/>
                  <a:gd name="T50" fmla="*/ 441 w 584"/>
                  <a:gd name="T51" fmla="*/ 223 h 652"/>
                  <a:gd name="T52" fmla="*/ 461 w 584"/>
                  <a:gd name="T53" fmla="*/ 199 h 652"/>
                  <a:gd name="T54" fmla="*/ 483 w 584"/>
                  <a:gd name="T55" fmla="*/ 171 h 652"/>
                  <a:gd name="T56" fmla="*/ 505 w 584"/>
                  <a:gd name="T57" fmla="*/ 140 h 652"/>
                  <a:gd name="T58" fmla="*/ 494 w 584"/>
                  <a:gd name="T59" fmla="*/ 124 h 652"/>
                  <a:gd name="T60" fmla="*/ 479 w 584"/>
                  <a:gd name="T61" fmla="*/ 109 h 652"/>
                  <a:gd name="T62" fmla="*/ 447 w 584"/>
                  <a:gd name="T63" fmla="*/ 105 h 652"/>
                  <a:gd name="T64" fmla="*/ 377 w 584"/>
                  <a:gd name="T65" fmla="*/ 176 h 652"/>
                  <a:gd name="T66" fmla="*/ 310 w 584"/>
                  <a:gd name="T67" fmla="*/ 250 h 652"/>
                  <a:gd name="T68" fmla="*/ 247 w 584"/>
                  <a:gd name="T69" fmla="*/ 326 h 652"/>
                  <a:gd name="T70" fmla="*/ 185 w 584"/>
                  <a:gd name="T71" fmla="*/ 403 h 652"/>
                  <a:gd name="T72" fmla="*/ 124 w 584"/>
                  <a:gd name="T73" fmla="*/ 482 h 652"/>
                  <a:gd name="T74" fmla="*/ 111 w 584"/>
                  <a:gd name="T75" fmla="*/ 523 h 652"/>
                  <a:gd name="T76" fmla="*/ 130 w 584"/>
                  <a:gd name="T77" fmla="*/ 539 h 652"/>
                  <a:gd name="T78" fmla="*/ 151 w 584"/>
                  <a:gd name="T79" fmla="*/ 556 h 652"/>
                  <a:gd name="T80" fmla="*/ 191 w 584"/>
                  <a:gd name="T81" fmla="*/ 535 h 652"/>
                  <a:gd name="T82" fmla="*/ 237 w 584"/>
                  <a:gd name="T83" fmla="*/ 484 h 652"/>
                  <a:gd name="T84" fmla="*/ 281 w 584"/>
                  <a:gd name="T85" fmla="*/ 429 h 652"/>
                  <a:gd name="T86" fmla="*/ 317 w 584"/>
                  <a:gd name="T87" fmla="*/ 402 h 652"/>
                  <a:gd name="T88" fmla="*/ 354 w 584"/>
                  <a:gd name="T89" fmla="*/ 388 h 652"/>
                  <a:gd name="T90" fmla="*/ 393 w 584"/>
                  <a:gd name="T91" fmla="*/ 375 h 652"/>
                  <a:gd name="T92" fmla="*/ 368 w 584"/>
                  <a:gd name="T93" fmla="*/ 410 h 652"/>
                  <a:gd name="T94" fmla="*/ 327 w 584"/>
                  <a:gd name="T95" fmla="*/ 462 h 652"/>
                  <a:gd name="T96" fmla="*/ 285 w 584"/>
                  <a:gd name="T97" fmla="*/ 516 h 652"/>
                  <a:gd name="T98" fmla="*/ 242 w 584"/>
                  <a:gd name="T99" fmla="*/ 569 h 652"/>
                  <a:gd name="T100" fmla="*/ 199 w 584"/>
                  <a:gd name="T101" fmla="*/ 62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4" h="652">
                    <a:moveTo>
                      <a:pt x="169" y="652"/>
                    </a:moveTo>
                    <a:lnTo>
                      <a:pt x="159" y="638"/>
                    </a:lnTo>
                    <a:lnTo>
                      <a:pt x="147" y="626"/>
                    </a:lnTo>
                    <a:lnTo>
                      <a:pt x="135" y="615"/>
                    </a:lnTo>
                    <a:lnTo>
                      <a:pt x="121" y="603"/>
                    </a:lnTo>
                    <a:lnTo>
                      <a:pt x="106" y="593"/>
                    </a:lnTo>
                    <a:lnTo>
                      <a:pt x="90" y="583"/>
                    </a:lnTo>
                    <a:lnTo>
                      <a:pt x="75" y="571"/>
                    </a:lnTo>
                    <a:lnTo>
                      <a:pt x="59" y="560"/>
                    </a:lnTo>
                    <a:lnTo>
                      <a:pt x="52" y="556"/>
                    </a:lnTo>
                    <a:lnTo>
                      <a:pt x="45" y="554"/>
                    </a:lnTo>
                    <a:lnTo>
                      <a:pt x="38" y="550"/>
                    </a:lnTo>
                    <a:lnTo>
                      <a:pt x="31" y="547"/>
                    </a:lnTo>
                    <a:lnTo>
                      <a:pt x="23" y="545"/>
                    </a:lnTo>
                    <a:lnTo>
                      <a:pt x="16" y="540"/>
                    </a:lnTo>
                    <a:lnTo>
                      <a:pt x="8" y="535"/>
                    </a:lnTo>
                    <a:lnTo>
                      <a:pt x="0" y="531"/>
                    </a:lnTo>
                    <a:lnTo>
                      <a:pt x="18" y="505"/>
                    </a:lnTo>
                    <a:lnTo>
                      <a:pt x="38" y="481"/>
                    </a:lnTo>
                    <a:lnTo>
                      <a:pt x="59" y="456"/>
                    </a:lnTo>
                    <a:lnTo>
                      <a:pt x="78" y="432"/>
                    </a:lnTo>
                    <a:lnTo>
                      <a:pt x="99" y="406"/>
                    </a:lnTo>
                    <a:lnTo>
                      <a:pt x="120" y="382"/>
                    </a:lnTo>
                    <a:lnTo>
                      <a:pt x="141" y="358"/>
                    </a:lnTo>
                    <a:lnTo>
                      <a:pt x="161" y="334"/>
                    </a:lnTo>
                    <a:lnTo>
                      <a:pt x="183" y="308"/>
                    </a:lnTo>
                    <a:lnTo>
                      <a:pt x="204" y="284"/>
                    </a:lnTo>
                    <a:lnTo>
                      <a:pt x="226" y="260"/>
                    </a:lnTo>
                    <a:lnTo>
                      <a:pt x="248" y="235"/>
                    </a:lnTo>
                    <a:lnTo>
                      <a:pt x="270" y="209"/>
                    </a:lnTo>
                    <a:lnTo>
                      <a:pt x="292" y="184"/>
                    </a:lnTo>
                    <a:lnTo>
                      <a:pt x="313" y="159"/>
                    </a:lnTo>
                    <a:lnTo>
                      <a:pt x="335" y="133"/>
                    </a:lnTo>
                    <a:lnTo>
                      <a:pt x="343" y="128"/>
                    </a:lnTo>
                    <a:lnTo>
                      <a:pt x="353" y="121"/>
                    </a:lnTo>
                    <a:lnTo>
                      <a:pt x="361" y="114"/>
                    </a:lnTo>
                    <a:lnTo>
                      <a:pt x="369" y="106"/>
                    </a:lnTo>
                    <a:lnTo>
                      <a:pt x="377" y="99"/>
                    </a:lnTo>
                    <a:lnTo>
                      <a:pt x="385" y="92"/>
                    </a:lnTo>
                    <a:lnTo>
                      <a:pt x="394" y="85"/>
                    </a:lnTo>
                    <a:lnTo>
                      <a:pt x="403" y="79"/>
                    </a:lnTo>
                    <a:lnTo>
                      <a:pt x="419" y="71"/>
                    </a:lnTo>
                    <a:lnTo>
                      <a:pt x="436" y="62"/>
                    </a:lnTo>
                    <a:lnTo>
                      <a:pt x="453" y="53"/>
                    </a:lnTo>
                    <a:lnTo>
                      <a:pt x="470" y="44"/>
                    </a:lnTo>
                    <a:lnTo>
                      <a:pt x="487" y="36"/>
                    </a:lnTo>
                    <a:lnTo>
                      <a:pt x="506" y="27"/>
                    </a:lnTo>
                    <a:lnTo>
                      <a:pt x="525" y="21"/>
                    </a:lnTo>
                    <a:lnTo>
                      <a:pt x="545" y="16"/>
                    </a:lnTo>
                    <a:lnTo>
                      <a:pt x="551" y="16"/>
                    </a:lnTo>
                    <a:lnTo>
                      <a:pt x="555" y="15"/>
                    </a:lnTo>
                    <a:lnTo>
                      <a:pt x="560" y="12"/>
                    </a:lnTo>
                    <a:lnTo>
                      <a:pt x="564" y="10"/>
                    </a:lnTo>
                    <a:lnTo>
                      <a:pt x="568" y="8"/>
                    </a:lnTo>
                    <a:lnTo>
                      <a:pt x="572" y="6"/>
                    </a:lnTo>
                    <a:lnTo>
                      <a:pt x="576" y="2"/>
                    </a:lnTo>
                    <a:lnTo>
                      <a:pt x="582" y="0"/>
                    </a:lnTo>
                    <a:lnTo>
                      <a:pt x="584" y="7"/>
                    </a:lnTo>
                    <a:lnTo>
                      <a:pt x="581" y="38"/>
                    </a:lnTo>
                    <a:lnTo>
                      <a:pt x="576" y="69"/>
                    </a:lnTo>
                    <a:lnTo>
                      <a:pt x="572" y="100"/>
                    </a:lnTo>
                    <a:lnTo>
                      <a:pt x="565" y="130"/>
                    </a:lnTo>
                    <a:lnTo>
                      <a:pt x="555" y="160"/>
                    </a:lnTo>
                    <a:lnTo>
                      <a:pt x="544" y="188"/>
                    </a:lnTo>
                    <a:lnTo>
                      <a:pt x="528" y="213"/>
                    </a:lnTo>
                    <a:lnTo>
                      <a:pt x="508" y="236"/>
                    </a:lnTo>
                    <a:lnTo>
                      <a:pt x="498" y="239"/>
                    </a:lnTo>
                    <a:lnTo>
                      <a:pt x="489" y="242"/>
                    </a:lnTo>
                    <a:lnTo>
                      <a:pt x="478" y="244"/>
                    </a:lnTo>
                    <a:lnTo>
                      <a:pt x="469" y="245"/>
                    </a:lnTo>
                    <a:lnTo>
                      <a:pt x="459" y="246"/>
                    </a:lnTo>
                    <a:lnTo>
                      <a:pt x="448" y="249"/>
                    </a:lnTo>
                    <a:lnTo>
                      <a:pt x="438" y="252"/>
                    </a:lnTo>
                    <a:lnTo>
                      <a:pt x="426" y="257"/>
                    </a:lnTo>
                    <a:lnTo>
                      <a:pt x="424" y="250"/>
                    </a:lnTo>
                    <a:lnTo>
                      <a:pt x="432" y="242"/>
                    </a:lnTo>
                    <a:lnTo>
                      <a:pt x="437" y="232"/>
                    </a:lnTo>
                    <a:lnTo>
                      <a:pt x="441" y="223"/>
                    </a:lnTo>
                    <a:lnTo>
                      <a:pt x="452" y="219"/>
                    </a:lnTo>
                    <a:lnTo>
                      <a:pt x="456" y="208"/>
                    </a:lnTo>
                    <a:lnTo>
                      <a:pt x="461" y="199"/>
                    </a:lnTo>
                    <a:lnTo>
                      <a:pt x="468" y="190"/>
                    </a:lnTo>
                    <a:lnTo>
                      <a:pt x="475" y="181"/>
                    </a:lnTo>
                    <a:lnTo>
                      <a:pt x="483" y="171"/>
                    </a:lnTo>
                    <a:lnTo>
                      <a:pt x="490" y="161"/>
                    </a:lnTo>
                    <a:lnTo>
                      <a:pt x="498" y="151"/>
                    </a:lnTo>
                    <a:lnTo>
                      <a:pt x="505" y="140"/>
                    </a:lnTo>
                    <a:lnTo>
                      <a:pt x="502" y="135"/>
                    </a:lnTo>
                    <a:lnTo>
                      <a:pt x="499" y="130"/>
                    </a:lnTo>
                    <a:lnTo>
                      <a:pt x="494" y="124"/>
                    </a:lnTo>
                    <a:lnTo>
                      <a:pt x="490" y="118"/>
                    </a:lnTo>
                    <a:lnTo>
                      <a:pt x="485" y="114"/>
                    </a:lnTo>
                    <a:lnTo>
                      <a:pt x="479" y="109"/>
                    </a:lnTo>
                    <a:lnTo>
                      <a:pt x="474" y="105"/>
                    </a:lnTo>
                    <a:lnTo>
                      <a:pt x="467" y="101"/>
                    </a:lnTo>
                    <a:lnTo>
                      <a:pt x="447" y="105"/>
                    </a:lnTo>
                    <a:lnTo>
                      <a:pt x="423" y="128"/>
                    </a:lnTo>
                    <a:lnTo>
                      <a:pt x="400" y="152"/>
                    </a:lnTo>
                    <a:lnTo>
                      <a:pt x="377" y="176"/>
                    </a:lnTo>
                    <a:lnTo>
                      <a:pt x="354" y="200"/>
                    </a:lnTo>
                    <a:lnTo>
                      <a:pt x="332" y="224"/>
                    </a:lnTo>
                    <a:lnTo>
                      <a:pt x="310" y="250"/>
                    </a:lnTo>
                    <a:lnTo>
                      <a:pt x="289" y="274"/>
                    </a:lnTo>
                    <a:lnTo>
                      <a:pt x="267" y="299"/>
                    </a:lnTo>
                    <a:lnTo>
                      <a:pt x="247" y="326"/>
                    </a:lnTo>
                    <a:lnTo>
                      <a:pt x="226" y="351"/>
                    </a:lnTo>
                    <a:lnTo>
                      <a:pt x="205" y="378"/>
                    </a:lnTo>
                    <a:lnTo>
                      <a:pt x="185" y="403"/>
                    </a:lnTo>
                    <a:lnTo>
                      <a:pt x="165" y="429"/>
                    </a:lnTo>
                    <a:lnTo>
                      <a:pt x="144" y="456"/>
                    </a:lnTo>
                    <a:lnTo>
                      <a:pt x="124" y="482"/>
                    </a:lnTo>
                    <a:lnTo>
                      <a:pt x="104" y="509"/>
                    </a:lnTo>
                    <a:lnTo>
                      <a:pt x="104" y="518"/>
                    </a:lnTo>
                    <a:lnTo>
                      <a:pt x="111" y="523"/>
                    </a:lnTo>
                    <a:lnTo>
                      <a:pt x="117" y="528"/>
                    </a:lnTo>
                    <a:lnTo>
                      <a:pt x="124" y="533"/>
                    </a:lnTo>
                    <a:lnTo>
                      <a:pt x="130" y="539"/>
                    </a:lnTo>
                    <a:lnTo>
                      <a:pt x="137" y="545"/>
                    </a:lnTo>
                    <a:lnTo>
                      <a:pt x="144" y="550"/>
                    </a:lnTo>
                    <a:lnTo>
                      <a:pt x="151" y="556"/>
                    </a:lnTo>
                    <a:lnTo>
                      <a:pt x="159" y="562"/>
                    </a:lnTo>
                    <a:lnTo>
                      <a:pt x="177" y="553"/>
                    </a:lnTo>
                    <a:lnTo>
                      <a:pt x="191" y="535"/>
                    </a:lnTo>
                    <a:lnTo>
                      <a:pt x="206" y="519"/>
                    </a:lnTo>
                    <a:lnTo>
                      <a:pt x="221" y="501"/>
                    </a:lnTo>
                    <a:lnTo>
                      <a:pt x="237" y="484"/>
                    </a:lnTo>
                    <a:lnTo>
                      <a:pt x="252" y="465"/>
                    </a:lnTo>
                    <a:lnTo>
                      <a:pt x="267" y="448"/>
                    </a:lnTo>
                    <a:lnTo>
                      <a:pt x="281" y="429"/>
                    </a:lnTo>
                    <a:lnTo>
                      <a:pt x="294" y="412"/>
                    </a:lnTo>
                    <a:lnTo>
                      <a:pt x="305" y="408"/>
                    </a:lnTo>
                    <a:lnTo>
                      <a:pt x="317" y="402"/>
                    </a:lnTo>
                    <a:lnTo>
                      <a:pt x="328" y="397"/>
                    </a:lnTo>
                    <a:lnTo>
                      <a:pt x="341" y="393"/>
                    </a:lnTo>
                    <a:lnTo>
                      <a:pt x="354" y="388"/>
                    </a:lnTo>
                    <a:lnTo>
                      <a:pt x="366" y="383"/>
                    </a:lnTo>
                    <a:lnTo>
                      <a:pt x="380" y="379"/>
                    </a:lnTo>
                    <a:lnTo>
                      <a:pt x="393" y="375"/>
                    </a:lnTo>
                    <a:lnTo>
                      <a:pt x="395" y="378"/>
                    </a:lnTo>
                    <a:lnTo>
                      <a:pt x="381" y="394"/>
                    </a:lnTo>
                    <a:lnTo>
                      <a:pt x="368" y="410"/>
                    </a:lnTo>
                    <a:lnTo>
                      <a:pt x="354" y="427"/>
                    </a:lnTo>
                    <a:lnTo>
                      <a:pt x="341" y="444"/>
                    </a:lnTo>
                    <a:lnTo>
                      <a:pt x="327" y="462"/>
                    </a:lnTo>
                    <a:lnTo>
                      <a:pt x="312" y="479"/>
                    </a:lnTo>
                    <a:lnTo>
                      <a:pt x="298" y="497"/>
                    </a:lnTo>
                    <a:lnTo>
                      <a:pt x="285" y="516"/>
                    </a:lnTo>
                    <a:lnTo>
                      <a:pt x="271" y="533"/>
                    </a:lnTo>
                    <a:lnTo>
                      <a:pt x="257" y="551"/>
                    </a:lnTo>
                    <a:lnTo>
                      <a:pt x="242" y="569"/>
                    </a:lnTo>
                    <a:lnTo>
                      <a:pt x="228" y="586"/>
                    </a:lnTo>
                    <a:lnTo>
                      <a:pt x="213" y="603"/>
                    </a:lnTo>
                    <a:lnTo>
                      <a:pt x="199" y="621"/>
                    </a:lnTo>
                    <a:lnTo>
                      <a:pt x="184" y="637"/>
                    </a:lnTo>
                    <a:lnTo>
                      <a:pt x="169" y="65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6" name="Freeform 25"/>
              <p:cNvSpPr>
                <a:spLocks/>
              </p:cNvSpPr>
              <p:nvPr>
                <p:custDataLst>
                  <p:tags r:id="rId131"/>
                </p:custDataLst>
              </p:nvPr>
            </p:nvSpPr>
            <p:spPr bwMode="auto">
              <a:xfrm>
                <a:off x="3646" y="3152"/>
                <a:ext cx="276" cy="185"/>
              </a:xfrm>
              <a:custGeom>
                <a:avLst/>
                <a:gdLst>
                  <a:gd name="T0" fmla="*/ 400 w 552"/>
                  <a:gd name="T1" fmla="*/ 370 h 371"/>
                  <a:gd name="T2" fmla="*/ 388 w 552"/>
                  <a:gd name="T3" fmla="*/ 366 h 371"/>
                  <a:gd name="T4" fmla="*/ 377 w 552"/>
                  <a:gd name="T5" fmla="*/ 364 h 371"/>
                  <a:gd name="T6" fmla="*/ 365 w 552"/>
                  <a:gd name="T7" fmla="*/ 358 h 371"/>
                  <a:gd name="T8" fmla="*/ 365 w 552"/>
                  <a:gd name="T9" fmla="*/ 353 h 371"/>
                  <a:gd name="T10" fmla="*/ 373 w 552"/>
                  <a:gd name="T11" fmla="*/ 351 h 371"/>
                  <a:gd name="T12" fmla="*/ 383 w 552"/>
                  <a:gd name="T13" fmla="*/ 353 h 371"/>
                  <a:gd name="T14" fmla="*/ 394 w 552"/>
                  <a:gd name="T15" fmla="*/ 353 h 371"/>
                  <a:gd name="T16" fmla="*/ 406 w 552"/>
                  <a:gd name="T17" fmla="*/ 346 h 371"/>
                  <a:gd name="T18" fmla="*/ 421 w 552"/>
                  <a:gd name="T19" fmla="*/ 336 h 371"/>
                  <a:gd name="T20" fmla="*/ 438 w 552"/>
                  <a:gd name="T21" fmla="*/ 325 h 371"/>
                  <a:gd name="T22" fmla="*/ 453 w 552"/>
                  <a:gd name="T23" fmla="*/ 311 h 371"/>
                  <a:gd name="T24" fmla="*/ 469 w 552"/>
                  <a:gd name="T25" fmla="*/ 288 h 371"/>
                  <a:gd name="T26" fmla="*/ 480 w 552"/>
                  <a:gd name="T27" fmla="*/ 255 h 371"/>
                  <a:gd name="T28" fmla="*/ 486 w 552"/>
                  <a:gd name="T29" fmla="*/ 218 h 371"/>
                  <a:gd name="T30" fmla="*/ 481 w 552"/>
                  <a:gd name="T31" fmla="*/ 180 h 371"/>
                  <a:gd name="T32" fmla="*/ 474 w 552"/>
                  <a:gd name="T33" fmla="*/ 152 h 371"/>
                  <a:gd name="T34" fmla="*/ 462 w 552"/>
                  <a:gd name="T35" fmla="*/ 128 h 371"/>
                  <a:gd name="T36" fmla="*/ 443 w 552"/>
                  <a:gd name="T37" fmla="*/ 107 h 371"/>
                  <a:gd name="T38" fmla="*/ 420 w 552"/>
                  <a:gd name="T39" fmla="*/ 91 h 371"/>
                  <a:gd name="T40" fmla="*/ 395 w 552"/>
                  <a:gd name="T41" fmla="*/ 77 h 371"/>
                  <a:gd name="T42" fmla="*/ 350 w 552"/>
                  <a:gd name="T43" fmla="*/ 75 h 371"/>
                  <a:gd name="T44" fmla="*/ 304 w 552"/>
                  <a:gd name="T45" fmla="*/ 76 h 371"/>
                  <a:gd name="T46" fmla="*/ 258 w 552"/>
                  <a:gd name="T47" fmla="*/ 79 h 371"/>
                  <a:gd name="T48" fmla="*/ 212 w 552"/>
                  <a:gd name="T49" fmla="*/ 84 h 371"/>
                  <a:gd name="T50" fmla="*/ 166 w 552"/>
                  <a:gd name="T51" fmla="*/ 92 h 371"/>
                  <a:gd name="T52" fmla="*/ 120 w 552"/>
                  <a:gd name="T53" fmla="*/ 104 h 371"/>
                  <a:gd name="T54" fmla="*/ 75 w 552"/>
                  <a:gd name="T55" fmla="*/ 119 h 371"/>
                  <a:gd name="T56" fmla="*/ 30 w 552"/>
                  <a:gd name="T57" fmla="*/ 137 h 371"/>
                  <a:gd name="T58" fmla="*/ 18 w 552"/>
                  <a:gd name="T59" fmla="*/ 148 h 371"/>
                  <a:gd name="T60" fmla="*/ 7 w 552"/>
                  <a:gd name="T61" fmla="*/ 161 h 371"/>
                  <a:gd name="T62" fmla="*/ 0 w 552"/>
                  <a:gd name="T63" fmla="*/ 163 h 371"/>
                  <a:gd name="T64" fmla="*/ 4 w 552"/>
                  <a:gd name="T65" fmla="*/ 151 h 371"/>
                  <a:gd name="T66" fmla="*/ 12 w 552"/>
                  <a:gd name="T67" fmla="*/ 137 h 371"/>
                  <a:gd name="T68" fmla="*/ 37 w 552"/>
                  <a:gd name="T69" fmla="*/ 105 h 371"/>
                  <a:gd name="T70" fmla="*/ 66 w 552"/>
                  <a:gd name="T71" fmla="*/ 77 h 371"/>
                  <a:gd name="T72" fmla="*/ 103 w 552"/>
                  <a:gd name="T73" fmla="*/ 55 h 371"/>
                  <a:gd name="T74" fmla="*/ 144 w 552"/>
                  <a:gd name="T75" fmla="*/ 38 h 371"/>
                  <a:gd name="T76" fmla="*/ 186 w 552"/>
                  <a:gd name="T77" fmla="*/ 24 h 371"/>
                  <a:gd name="T78" fmla="*/ 231 w 552"/>
                  <a:gd name="T79" fmla="*/ 14 h 371"/>
                  <a:gd name="T80" fmla="*/ 276 w 552"/>
                  <a:gd name="T81" fmla="*/ 6 h 371"/>
                  <a:gd name="T82" fmla="*/ 320 w 552"/>
                  <a:gd name="T83" fmla="*/ 0 h 371"/>
                  <a:gd name="T84" fmla="*/ 350 w 552"/>
                  <a:gd name="T85" fmla="*/ 1 h 371"/>
                  <a:gd name="T86" fmla="*/ 380 w 552"/>
                  <a:gd name="T87" fmla="*/ 5 h 371"/>
                  <a:gd name="T88" fmla="*/ 409 w 552"/>
                  <a:gd name="T89" fmla="*/ 12 h 371"/>
                  <a:gd name="T90" fmla="*/ 438 w 552"/>
                  <a:gd name="T91" fmla="*/ 24 h 371"/>
                  <a:gd name="T92" fmla="*/ 453 w 552"/>
                  <a:gd name="T93" fmla="*/ 35 h 371"/>
                  <a:gd name="T94" fmla="*/ 469 w 552"/>
                  <a:gd name="T95" fmla="*/ 44 h 371"/>
                  <a:gd name="T96" fmla="*/ 484 w 552"/>
                  <a:gd name="T97" fmla="*/ 55 h 371"/>
                  <a:gd name="T98" fmla="*/ 499 w 552"/>
                  <a:gd name="T99" fmla="*/ 72 h 371"/>
                  <a:gd name="T100" fmla="*/ 524 w 552"/>
                  <a:gd name="T101" fmla="*/ 115 h 371"/>
                  <a:gd name="T102" fmla="*/ 545 w 552"/>
                  <a:gd name="T103" fmla="*/ 167 h 371"/>
                  <a:gd name="T104" fmla="*/ 552 w 552"/>
                  <a:gd name="T105" fmla="*/ 221 h 371"/>
                  <a:gd name="T106" fmla="*/ 539 w 552"/>
                  <a:gd name="T107" fmla="*/ 278 h 371"/>
                  <a:gd name="T108" fmla="*/ 531 w 552"/>
                  <a:gd name="T109" fmla="*/ 295 h 371"/>
                  <a:gd name="T110" fmla="*/ 519 w 552"/>
                  <a:gd name="T111" fmla="*/ 311 h 371"/>
                  <a:gd name="T112" fmla="*/ 504 w 552"/>
                  <a:gd name="T113" fmla="*/ 327 h 371"/>
                  <a:gd name="T114" fmla="*/ 488 w 552"/>
                  <a:gd name="T115" fmla="*/ 346 h 371"/>
                  <a:gd name="T116" fmla="*/ 471 w 552"/>
                  <a:gd name="T117" fmla="*/ 356 h 371"/>
                  <a:gd name="T118" fmla="*/ 450 w 552"/>
                  <a:gd name="T119" fmla="*/ 363 h 371"/>
                  <a:gd name="T120" fmla="*/ 427 w 552"/>
                  <a:gd name="T121" fmla="*/ 369 h 371"/>
                  <a:gd name="T122" fmla="*/ 405 w 552"/>
                  <a:gd name="T123"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2" h="371">
                    <a:moveTo>
                      <a:pt x="405" y="371"/>
                    </a:moveTo>
                    <a:lnTo>
                      <a:pt x="400" y="370"/>
                    </a:lnTo>
                    <a:lnTo>
                      <a:pt x="394" y="369"/>
                    </a:lnTo>
                    <a:lnTo>
                      <a:pt x="388" y="366"/>
                    </a:lnTo>
                    <a:lnTo>
                      <a:pt x="382" y="365"/>
                    </a:lnTo>
                    <a:lnTo>
                      <a:pt x="377" y="364"/>
                    </a:lnTo>
                    <a:lnTo>
                      <a:pt x="371" y="362"/>
                    </a:lnTo>
                    <a:lnTo>
                      <a:pt x="365" y="358"/>
                    </a:lnTo>
                    <a:lnTo>
                      <a:pt x="360" y="355"/>
                    </a:lnTo>
                    <a:lnTo>
                      <a:pt x="365" y="353"/>
                    </a:lnTo>
                    <a:lnTo>
                      <a:pt x="370" y="351"/>
                    </a:lnTo>
                    <a:lnTo>
                      <a:pt x="373" y="351"/>
                    </a:lnTo>
                    <a:lnTo>
                      <a:pt x="379" y="351"/>
                    </a:lnTo>
                    <a:lnTo>
                      <a:pt x="383" y="353"/>
                    </a:lnTo>
                    <a:lnTo>
                      <a:pt x="388" y="353"/>
                    </a:lnTo>
                    <a:lnTo>
                      <a:pt x="394" y="353"/>
                    </a:lnTo>
                    <a:lnTo>
                      <a:pt x="400" y="351"/>
                    </a:lnTo>
                    <a:lnTo>
                      <a:pt x="406" y="346"/>
                    </a:lnTo>
                    <a:lnTo>
                      <a:pt x="415" y="341"/>
                    </a:lnTo>
                    <a:lnTo>
                      <a:pt x="421" y="336"/>
                    </a:lnTo>
                    <a:lnTo>
                      <a:pt x="430" y="331"/>
                    </a:lnTo>
                    <a:lnTo>
                      <a:pt x="438" y="325"/>
                    </a:lnTo>
                    <a:lnTo>
                      <a:pt x="446" y="319"/>
                    </a:lnTo>
                    <a:lnTo>
                      <a:pt x="453" y="311"/>
                    </a:lnTo>
                    <a:lnTo>
                      <a:pt x="461" y="303"/>
                    </a:lnTo>
                    <a:lnTo>
                      <a:pt x="469" y="288"/>
                    </a:lnTo>
                    <a:lnTo>
                      <a:pt x="474" y="272"/>
                    </a:lnTo>
                    <a:lnTo>
                      <a:pt x="480" y="255"/>
                    </a:lnTo>
                    <a:lnTo>
                      <a:pt x="485" y="236"/>
                    </a:lnTo>
                    <a:lnTo>
                      <a:pt x="486" y="218"/>
                    </a:lnTo>
                    <a:lnTo>
                      <a:pt x="486" y="199"/>
                    </a:lnTo>
                    <a:lnTo>
                      <a:pt x="481" y="180"/>
                    </a:lnTo>
                    <a:lnTo>
                      <a:pt x="474" y="161"/>
                    </a:lnTo>
                    <a:lnTo>
                      <a:pt x="474" y="152"/>
                    </a:lnTo>
                    <a:lnTo>
                      <a:pt x="469" y="140"/>
                    </a:lnTo>
                    <a:lnTo>
                      <a:pt x="462" y="128"/>
                    </a:lnTo>
                    <a:lnTo>
                      <a:pt x="453" y="118"/>
                    </a:lnTo>
                    <a:lnTo>
                      <a:pt x="443" y="107"/>
                    </a:lnTo>
                    <a:lnTo>
                      <a:pt x="432" y="99"/>
                    </a:lnTo>
                    <a:lnTo>
                      <a:pt x="420" y="91"/>
                    </a:lnTo>
                    <a:lnTo>
                      <a:pt x="408" y="84"/>
                    </a:lnTo>
                    <a:lnTo>
                      <a:pt x="395" y="77"/>
                    </a:lnTo>
                    <a:lnTo>
                      <a:pt x="372" y="76"/>
                    </a:lnTo>
                    <a:lnTo>
                      <a:pt x="350" y="75"/>
                    </a:lnTo>
                    <a:lnTo>
                      <a:pt x="327" y="75"/>
                    </a:lnTo>
                    <a:lnTo>
                      <a:pt x="304" y="76"/>
                    </a:lnTo>
                    <a:lnTo>
                      <a:pt x="281" y="77"/>
                    </a:lnTo>
                    <a:lnTo>
                      <a:pt x="258" y="79"/>
                    </a:lnTo>
                    <a:lnTo>
                      <a:pt x="235" y="81"/>
                    </a:lnTo>
                    <a:lnTo>
                      <a:pt x="212" y="84"/>
                    </a:lnTo>
                    <a:lnTo>
                      <a:pt x="189" y="88"/>
                    </a:lnTo>
                    <a:lnTo>
                      <a:pt x="166" y="92"/>
                    </a:lnTo>
                    <a:lnTo>
                      <a:pt x="143" y="98"/>
                    </a:lnTo>
                    <a:lnTo>
                      <a:pt x="120" y="104"/>
                    </a:lnTo>
                    <a:lnTo>
                      <a:pt x="98" y="112"/>
                    </a:lnTo>
                    <a:lnTo>
                      <a:pt x="75" y="119"/>
                    </a:lnTo>
                    <a:lnTo>
                      <a:pt x="52" y="128"/>
                    </a:lnTo>
                    <a:lnTo>
                      <a:pt x="30" y="137"/>
                    </a:lnTo>
                    <a:lnTo>
                      <a:pt x="24" y="141"/>
                    </a:lnTo>
                    <a:lnTo>
                      <a:pt x="18" y="148"/>
                    </a:lnTo>
                    <a:lnTo>
                      <a:pt x="11" y="155"/>
                    </a:lnTo>
                    <a:lnTo>
                      <a:pt x="7" y="161"/>
                    </a:lnTo>
                    <a:lnTo>
                      <a:pt x="7" y="167"/>
                    </a:lnTo>
                    <a:lnTo>
                      <a:pt x="0" y="163"/>
                    </a:lnTo>
                    <a:lnTo>
                      <a:pt x="1" y="157"/>
                    </a:lnTo>
                    <a:lnTo>
                      <a:pt x="4" y="151"/>
                    </a:lnTo>
                    <a:lnTo>
                      <a:pt x="9" y="146"/>
                    </a:lnTo>
                    <a:lnTo>
                      <a:pt x="12" y="137"/>
                    </a:lnTo>
                    <a:lnTo>
                      <a:pt x="23" y="120"/>
                    </a:lnTo>
                    <a:lnTo>
                      <a:pt x="37" y="105"/>
                    </a:lnTo>
                    <a:lnTo>
                      <a:pt x="50" y="90"/>
                    </a:lnTo>
                    <a:lnTo>
                      <a:pt x="66" y="77"/>
                    </a:lnTo>
                    <a:lnTo>
                      <a:pt x="84" y="66"/>
                    </a:lnTo>
                    <a:lnTo>
                      <a:pt x="103" y="55"/>
                    </a:lnTo>
                    <a:lnTo>
                      <a:pt x="123" y="46"/>
                    </a:lnTo>
                    <a:lnTo>
                      <a:pt x="144" y="38"/>
                    </a:lnTo>
                    <a:lnTo>
                      <a:pt x="164" y="31"/>
                    </a:lnTo>
                    <a:lnTo>
                      <a:pt x="186" y="24"/>
                    </a:lnTo>
                    <a:lnTo>
                      <a:pt x="208" y="19"/>
                    </a:lnTo>
                    <a:lnTo>
                      <a:pt x="231" y="14"/>
                    </a:lnTo>
                    <a:lnTo>
                      <a:pt x="254" y="9"/>
                    </a:lnTo>
                    <a:lnTo>
                      <a:pt x="276" y="6"/>
                    </a:lnTo>
                    <a:lnTo>
                      <a:pt x="298" y="3"/>
                    </a:lnTo>
                    <a:lnTo>
                      <a:pt x="320" y="0"/>
                    </a:lnTo>
                    <a:lnTo>
                      <a:pt x="335" y="0"/>
                    </a:lnTo>
                    <a:lnTo>
                      <a:pt x="350" y="1"/>
                    </a:lnTo>
                    <a:lnTo>
                      <a:pt x="365" y="3"/>
                    </a:lnTo>
                    <a:lnTo>
                      <a:pt x="380" y="5"/>
                    </a:lnTo>
                    <a:lnTo>
                      <a:pt x="395" y="7"/>
                    </a:lnTo>
                    <a:lnTo>
                      <a:pt x="409" y="12"/>
                    </a:lnTo>
                    <a:lnTo>
                      <a:pt x="424" y="17"/>
                    </a:lnTo>
                    <a:lnTo>
                      <a:pt x="438" y="24"/>
                    </a:lnTo>
                    <a:lnTo>
                      <a:pt x="445" y="30"/>
                    </a:lnTo>
                    <a:lnTo>
                      <a:pt x="453" y="35"/>
                    </a:lnTo>
                    <a:lnTo>
                      <a:pt x="461" y="39"/>
                    </a:lnTo>
                    <a:lnTo>
                      <a:pt x="469" y="44"/>
                    </a:lnTo>
                    <a:lnTo>
                      <a:pt x="476" y="50"/>
                    </a:lnTo>
                    <a:lnTo>
                      <a:pt x="484" y="55"/>
                    </a:lnTo>
                    <a:lnTo>
                      <a:pt x="492" y="62"/>
                    </a:lnTo>
                    <a:lnTo>
                      <a:pt x="499" y="72"/>
                    </a:lnTo>
                    <a:lnTo>
                      <a:pt x="511" y="92"/>
                    </a:lnTo>
                    <a:lnTo>
                      <a:pt x="524" y="115"/>
                    </a:lnTo>
                    <a:lnTo>
                      <a:pt x="536" y="141"/>
                    </a:lnTo>
                    <a:lnTo>
                      <a:pt x="545" y="167"/>
                    </a:lnTo>
                    <a:lnTo>
                      <a:pt x="551" y="194"/>
                    </a:lnTo>
                    <a:lnTo>
                      <a:pt x="552" y="221"/>
                    </a:lnTo>
                    <a:lnTo>
                      <a:pt x="548" y="250"/>
                    </a:lnTo>
                    <a:lnTo>
                      <a:pt x="539" y="278"/>
                    </a:lnTo>
                    <a:lnTo>
                      <a:pt x="536" y="287"/>
                    </a:lnTo>
                    <a:lnTo>
                      <a:pt x="531" y="295"/>
                    </a:lnTo>
                    <a:lnTo>
                      <a:pt x="525" y="303"/>
                    </a:lnTo>
                    <a:lnTo>
                      <a:pt x="519" y="311"/>
                    </a:lnTo>
                    <a:lnTo>
                      <a:pt x="512" y="319"/>
                    </a:lnTo>
                    <a:lnTo>
                      <a:pt x="504" y="327"/>
                    </a:lnTo>
                    <a:lnTo>
                      <a:pt x="496" y="335"/>
                    </a:lnTo>
                    <a:lnTo>
                      <a:pt x="488" y="346"/>
                    </a:lnTo>
                    <a:lnTo>
                      <a:pt x="480" y="351"/>
                    </a:lnTo>
                    <a:lnTo>
                      <a:pt x="471" y="356"/>
                    </a:lnTo>
                    <a:lnTo>
                      <a:pt x="461" y="360"/>
                    </a:lnTo>
                    <a:lnTo>
                      <a:pt x="450" y="363"/>
                    </a:lnTo>
                    <a:lnTo>
                      <a:pt x="439" y="366"/>
                    </a:lnTo>
                    <a:lnTo>
                      <a:pt x="427" y="369"/>
                    </a:lnTo>
                    <a:lnTo>
                      <a:pt x="417" y="370"/>
                    </a:lnTo>
                    <a:lnTo>
                      <a:pt x="405" y="37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7" name="Freeform 26"/>
              <p:cNvSpPr>
                <a:spLocks/>
              </p:cNvSpPr>
              <p:nvPr>
                <p:custDataLst>
                  <p:tags r:id="rId132"/>
                </p:custDataLst>
              </p:nvPr>
            </p:nvSpPr>
            <p:spPr bwMode="auto">
              <a:xfrm>
                <a:off x="3800" y="3205"/>
                <a:ext cx="70" cy="110"/>
              </a:xfrm>
              <a:custGeom>
                <a:avLst/>
                <a:gdLst>
                  <a:gd name="T0" fmla="*/ 50 w 140"/>
                  <a:gd name="T1" fmla="*/ 220 h 220"/>
                  <a:gd name="T2" fmla="*/ 46 w 140"/>
                  <a:gd name="T3" fmla="*/ 218 h 220"/>
                  <a:gd name="T4" fmla="*/ 43 w 140"/>
                  <a:gd name="T5" fmla="*/ 216 h 220"/>
                  <a:gd name="T6" fmla="*/ 40 w 140"/>
                  <a:gd name="T7" fmla="*/ 213 h 220"/>
                  <a:gd name="T8" fmla="*/ 35 w 140"/>
                  <a:gd name="T9" fmla="*/ 211 h 220"/>
                  <a:gd name="T10" fmla="*/ 30 w 140"/>
                  <a:gd name="T11" fmla="*/ 209 h 220"/>
                  <a:gd name="T12" fmla="*/ 26 w 140"/>
                  <a:gd name="T13" fmla="*/ 206 h 220"/>
                  <a:gd name="T14" fmla="*/ 20 w 140"/>
                  <a:gd name="T15" fmla="*/ 204 h 220"/>
                  <a:gd name="T16" fmla="*/ 13 w 140"/>
                  <a:gd name="T17" fmla="*/ 202 h 220"/>
                  <a:gd name="T18" fmla="*/ 5 w 140"/>
                  <a:gd name="T19" fmla="*/ 185 h 220"/>
                  <a:gd name="T20" fmla="*/ 2 w 140"/>
                  <a:gd name="T21" fmla="*/ 166 h 220"/>
                  <a:gd name="T22" fmla="*/ 0 w 140"/>
                  <a:gd name="T23" fmla="*/ 147 h 220"/>
                  <a:gd name="T24" fmla="*/ 3 w 140"/>
                  <a:gd name="T25" fmla="*/ 127 h 220"/>
                  <a:gd name="T26" fmla="*/ 7 w 140"/>
                  <a:gd name="T27" fmla="*/ 107 h 220"/>
                  <a:gd name="T28" fmla="*/ 13 w 140"/>
                  <a:gd name="T29" fmla="*/ 88 h 220"/>
                  <a:gd name="T30" fmla="*/ 20 w 140"/>
                  <a:gd name="T31" fmla="*/ 69 h 220"/>
                  <a:gd name="T32" fmla="*/ 29 w 140"/>
                  <a:gd name="T33" fmla="*/ 52 h 220"/>
                  <a:gd name="T34" fmla="*/ 34 w 140"/>
                  <a:gd name="T35" fmla="*/ 48 h 220"/>
                  <a:gd name="T36" fmla="*/ 38 w 140"/>
                  <a:gd name="T37" fmla="*/ 42 h 220"/>
                  <a:gd name="T38" fmla="*/ 43 w 140"/>
                  <a:gd name="T39" fmla="*/ 37 h 220"/>
                  <a:gd name="T40" fmla="*/ 46 w 140"/>
                  <a:gd name="T41" fmla="*/ 31 h 220"/>
                  <a:gd name="T42" fmla="*/ 50 w 140"/>
                  <a:gd name="T43" fmla="*/ 26 h 220"/>
                  <a:gd name="T44" fmla="*/ 55 w 140"/>
                  <a:gd name="T45" fmla="*/ 20 h 220"/>
                  <a:gd name="T46" fmla="*/ 59 w 140"/>
                  <a:gd name="T47" fmla="*/ 14 h 220"/>
                  <a:gd name="T48" fmla="*/ 65 w 140"/>
                  <a:gd name="T49" fmla="*/ 8 h 220"/>
                  <a:gd name="T50" fmla="*/ 83 w 140"/>
                  <a:gd name="T51" fmla="*/ 0 h 220"/>
                  <a:gd name="T52" fmla="*/ 90 w 140"/>
                  <a:gd name="T53" fmla="*/ 1 h 220"/>
                  <a:gd name="T54" fmla="*/ 96 w 140"/>
                  <a:gd name="T55" fmla="*/ 4 h 220"/>
                  <a:gd name="T56" fmla="*/ 102 w 140"/>
                  <a:gd name="T57" fmla="*/ 6 h 220"/>
                  <a:gd name="T58" fmla="*/ 109 w 140"/>
                  <a:gd name="T59" fmla="*/ 8 h 220"/>
                  <a:gd name="T60" fmla="*/ 118 w 140"/>
                  <a:gd name="T61" fmla="*/ 18 h 220"/>
                  <a:gd name="T62" fmla="*/ 126 w 140"/>
                  <a:gd name="T63" fmla="*/ 27 h 220"/>
                  <a:gd name="T64" fmla="*/ 133 w 140"/>
                  <a:gd name="T65" fmla="*/ 36 h 220"/>
                  <a:gd name="T66" fmla="*/ 140 w 140"/>
                  <a:gd name="T67" fmla="*/ 45 h 220"/>
                  <a:gd name="T68" fmla="*/ 126 w 140"/>
                  <a:gd name="T69" fmla="*/ 56 h 220"/>
                  <a:gd name="T70" fmla="*/ 113 w 140"/>
                  <a:gd name="T71" fmla="*/ 67 h 220"/>
                  <a:gd name="T72" fmla="*/ 99 w 140"/>
                  <a:gd name="T73" fmla="*/ 80 h 220"/>
                  <a:gd name="T74" fmla="*/ 87 w 140"/>
                  <a:gd name="T75" fmla="*/ 92 h 220"/>
                  <a:gd name="T76" fmla="*/ 76 w 140"/>
                  <a:gd name="T77" fmla="*/ 107 h 220"/>
                  <a:gd name="T78" fmla="*/ 67 w 140"/>
                  <a:gd name="T79" fmla="*/ 124 h 220"/>
                  <a:gd name="T80" fmla="*/ 60 w 140"/>
                  <a:gd name="T81" fmla="*/ 141 h 220"/>
                  <a:gd name="T82" fmla="*/ 57 w 140"/>
                  <a:gd name="T83" fmla="*/ 160 h 220"/>
                  <a:gd name="T84" fmla="*/ 58 w 140"/>
                  <a:gd name="T85" fmla="*/ 175 h 220"/>
                  <a:gd name="T86" fmla="*/ 61 w 140"/>
                  <a:gd name="T87" fmla="*/ 190 h 220"/>
                  <a:gd name="T88" fmla="*/ 64 w 140"/>
                  <a:gd name="T89" fmla="*/ 205 h 220"/>
                  <a:gd name="T90" fmla="*/ 65 w 140"/>
                  <a:gd name="T91" fmla="*/ 220 h 220"/>
                  <a:gd name="T92" fmla="*/ 50 w 140"/>
                  <a:gd name="T9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0" h="220">
                    <a:moveTo>
                      <a:pt x="50" y="220"/>
                    </a:moveTo>
                    <a:lnTo>
                      <a:pt x="46" y="218"/>
                    </a:lnTo>
                    <a:lnTo>
                      <a:pt x="43" y="216"/>
                    </a:lnTo>
                    <a:lnTo>
                      <a:pt x="40" y="213"/>
                    </a:lnTo>
                    <a:lnTo>
                      <a:pt x="35" y="211"/>
                    </a:lnTo>
                    <a:lnTo>
                      <a:pt x="30" y="209"/>
                    </a:lnTo>
                    <a:lnTo>
                      <a:pt x="26" y="206"/>
                    </a:lnTo>
                    <a:lnTo>
                      <a:pt x="20" y="204"/>
                    </a:lnTo>
                    <a:lnTo>
                      <a:pt x="13" y="202"/>
                    </a:lnTo>
                    <a:lnTo>
                      <a:pt x="5" y="185"/>
                    </a:lnTo>
                    <a:lnTo>
                      <a:pt x="2" y="166"/>
                    </a:lnTo>
                    <a:lnTo>
                      <a:pt x="0" y="147"/>
                    </a:lnTo>
                    <a:lnTo>
                      <a:pt x="3" y="127"/>
                    </a:lnTo>
                    <a:lnTo>
                      <a:pt x="7" y="107"/>
                    </a:lnTo>
                    <a:lnTo>
                      <a:pt x="13" y="88"/>
                    </a:lnTo>
                    <a:lnTo>
                      <a:pt x="20" y="69"/>
                    </a:lnTo>
                    <a:lnTo>
                      <a:pt x="29" y="52"/>
                    </a:lnTo>
                    <a:lnTo>
                      <a:pt x="34" y="48"/>
                    </a:lnTo>
                    <a:lnTo>
                      <a:pt x="38" y="42"/>
                    </a:lnTo>
                    <a:lnTo>
                      <a:pt x="43" y="37"/>
                    </a:lnTo>
                    <a:lnTo>
                      <a:pt x="46" y="31"/>
                    </a:lnTo>
                    <a:lnTo>
                      <a:pt x="50" y="26"/>
                    </a:lnTo>
                    <a:lnTo>
                      <a:pt x="55" y="20"/>
                    </a:lnTo>
                    <a:lnTo>
                      <a:pt x="59" y="14"/>
                    </a:lnTo>
                    <a:lnTo>
                      <a:pt x="65" y="8"/>
                    </a:lnTo>
                    <a:lnTo>
                      <a:pt x="83" y="0"/>
                    </a:lnTo>
                    <a:lnTo>
                      <a:pt x="90" y="1"/>
                    </a:lnTo>
                    <a:lnTo>
                      <a:pt x="96" y="4"/>
                    </a:lnTo>
                    <a:lnTo>
                      <a:pt x="102" y="6"/>
                    </a:lnTo>
                    <a:lnTo>
                      <a:pt x="109" y="8"/>
                    </a:lnTo>
                    <a:lnTo>
                      <a:pt x="118" y="18"/>
                    </a:lnTo>
                    <a:lnTo>
                      <a:pt x="126" y="27"/>
                    </a:lnTo>
                    <a:lnTo>
                      <a:pt x="133" y="36"/>
                    </a:lnTo>
                    <a:lnTo>
                      <a:pt x="140" y="45"/>
                    </a:lnTo>
                    <a:lnTo>
                      <a:pt x="126" y="56"/>
                    </a:lnTo>
                    <a:lnTo>
                      <a:pt x="113" y="67"/>
                    </a:lnTo>
                    <a:lnTo>
                      <a:pt x="99" y="80"/>
                    </a:lnTo>
                    <a:lnTo>
                      <a:pt x="87" y="92"/>
                    </a:lnTo>
                    <a:lnTo>
                      <a:pt x="76" y="107"/>
                    </a:lnTo>
                    <a:lnTo>
                      <a:pt x="67" y="124"/>
                    </a:lnTo>
                    <a:lnTo>
                      <a:pt x="60" y="141"/>
                    </a:lnTo>
                    <a:lnTo>
                      <a:pt x="57" y="160"/>
                    </a:lnTo>
                    <a:lnTo>
                      <a:pt x="58" y="175"/>
                    </a:lnTo>
                    <a:lnTo>
                      <a:pt x="61" y="190"/>
                    </a:lnTo>
                    <a:lnTo>
                      <a:pt x="64" y="205"/>
                    </a:lnTo>
                    <a:lnTo>
                      <a:pt x="65" y="220"/>
                    </a:lnTo>
                    <a:lnTo>
                      <a:pt x="50" y="22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38" name="Freeform 28"/>
              <p:cNvSpPr>
                <a:spLocks/>
              </p:cNvSpPr>
              <p:nvPr>
                <p:custDataLst>
                  <p:tags r:id="rId133"/>
                </p:custDataLst>
              </p:nvPr>
            </p:nvSpPr>
            <p:spPr bwMode="auto">
              <a:xfrm>
                <a:off x="3903" y="3171"/>
                <a:ext cx="66" cy="31"/>
              </a:xfrm>
              <a:custGeom>
                <a:avLst/>
                <a:gdLst>
                  <a:gd name="T0" fmla="*/ 33 w 131"/>
                  <a:gd name="T1" fmla="*/ 63 h 63"/>
                  <a:gd name="T2" fmla="*/ 27 w 131"/>
                  <a:gd name="T3" fmla="*/ 50 h 63"/>
                  <a:gd name="T4" fmla="*/ 20 w 131"/>
                  <a:gd name="T5" fmla="*/ 36 h 63"/>
                  <a:gd name="T6" fmla="*/ 11 w 131"/>
                  <a:gd name="T7" fmla="*/ 22 h 63"/>
                  <a:gd name="T8" fmla="*/ 0 w 131"/>
                  <a:gd name="T9" fmla="*/ 10 h 63"/>
                  <a:gd name="T10" fmla="*/ 16 w 131"/>
                  <a:gd name="T11" fmla="*/ 5 h 63"/>
                  <a:gd name="T12" fmla="*/ 32 w 131"/>
                  <a:gd name="T13" fmla="*/ 2 h 63"/>
                  <a:gd name="T14" fmla="*/ 47 w 131"/>
                  <a:gd name="T15" fmla="*/ 0 h 63"/>
                  <a:gd name="T16" fmla="*/ 63 w 131"/>
                  <a:gd name="T17" fmla="*/ 0 h 63"/>
                  <a:gd name="T18" fmla="*/ 78 w 131"/>
                  <a:gd name="T19" fmla="*/ 3 h 63"/>
                  <a:gd name="T20" fmla="*/ 94 w 131"/>
                  <a:gd name="T21" fmla="*/ 6 h 63"/>
                  <a:gd name="T22" fmla="*/ 109 w 131"/>
                  <a:gd name="T23" fmla="*/ 10 h 63"/>
                  <a:gd name="T24" fmla="*/ 125 w 131"/>
                  <a:gd name="T25" fmla="*/ 15 h 63"/>
                  <a:gd name="T26" fmla="*/ 131 w 131"/>
                  <a:gd name="T27" fmla="*/ 33 h 63"/>
                  <a:gd name="T28" fmla="*/ 126 w 131"/>
                  <a:gd name="T29" fmla="*/ 37 h 63"/>
                  <a:gd name="T30" fmla="*/ 122 w 131"/>
                  <a:gd name="T31" fmla="*/ 42 h 63"/>
                  <a:gd name="T32" fmla="*/ 116 w 131"/>
                  <a:gd name="T33" fmla="*/ 46 h 63"/>
                  <a:gd name="T34" fmla="*/ 110 w 131"/>
                  <a:gd name="T35" fmla="*/ 50 h 63"/>
                  <a:gd name="T36" fmla="*/ 101 w 131"/>
                  <a:gd name="T37" fmla="*/ 52 h 63"/>
                  <a:gd name="T38" fmla="*/ 92 w 131"/>
                  <a:gd name="T39" fmla="*/ 53 h 63"/>
                  <a:gd name="T40" fmla="*/ 83 w 131"/>
                  <a:gd name="T41" fmla="*/ 56 h 63"/>
                  <a:gd name="T42" fmla="*/ 72 w 131"/>
                  <a:gd name="T43" fmla="*/ 58 h 63"/>
                  <a:gd name="T44" fmla="*/ 63 w 131"/>
                  <a:gd name="T45" fmla="*/ 60 h 63"/>
                  <a:gd name="T46" fmla="*/ 53 w 131"/>
                  <a:gd name="T47" fmla="*/ 61 h 63"/>
                  <a:gd name="T48" fmla="*/ 43 w 131"/>
                  <a:gd name="T49" fmla="*/ 63 h 63"/>
                  <a:gd name="T50" fmla="*/ 33 w 131"/>
                  <a:gd name="T5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63">
                    <a:moveTo>
                      <a:pt x="33" y="63"/>
                    </a:moveTo>
                    <a:lnTo>
                      <a:pt x="27" y="50"/>
                    </a:lnTo>
                    <a:lnTo>
                      <a:pt x="20" y="36"/>
                    </a:lnTo>
                    <a:lnTo>
                      <a:pt x="11" y="22"/>
                    </a:lnTo>
                    <a:lnTo>
                      <a:pt x="0" y="10"/>
                    </a:lnTo>
                    <a:lnTo>
                      <a:pt x="16" y="5"/>
                    </a:lnTo>
                    <a:lnTo>
                      <a:pt x="32" y="2"/>
                    </a:lnTo>
                    <a:lnTo>
                      <a:pt x="47" y="0"/>
                    </a:lnTo>
                    <a:lnTo>
                      <a:pt x="63" y="0"/>
                    </a:lnTo>
                    <a:lnTo>
                      <a:pt x="78" y="3"/>
                    </a:lnTo>
                    <a:lnTo>
                      <a:pt x="94" y="6"/>
                    </a:lnTo>
                    <a:lnTo>
                      <a:pt x="109" y="10"/>
                    </a:lnTo>
                    <a:lnTo>
                      <a:pt x="125" y="15"/>
                    </a:lnTo>
                    <a:lnTo>
                      <a:pt x="131" y="33"/>
                    </a:lnTo>
                    <a:lnTo>
                      <a:pt x="126" y="37"/>
                    </a:lnTo>
                    <a:lnTo>
                      <a:pt x="122" y="42"/>
                    </a:lnTo>
                    <a:lnTo>
                      <a:pt x="116" y="46"/>
                    </a:lnTo>
                    <a:lnTo>
                      <a:pt x="110" y="50"/>
                    </a:lnTo>
                    <a:lnTo>
                      <a:pt x="101" y="52"/>
                    </a:lnTo>
                    <a:lnTo>
                      <a:pt x="92" y="53"/>
                    </a:lnTo>
                    <a:lnTo>
                      <a:pt x="83" y="56"/>
                    </a:lnTo>
                    <a:lnTo>
                      <a:pt x="72" y="58"/>
                    </a:lnTo>
                    <a:lnTo>
                      <a:pt x="63" y="60"/>
                    </a:lnTo>
                    <a:lnTo>
                      <a:pt x="53" y="61"/>
                    </a:lnTo>
                    <a:lnTo>
                      <a:pt x="43" y="63"/>
                    </a:lnTo>
                    <a:lnTo>
                      <a:pt x="33" y="63"/>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grpSp>
        <p:nvGrpSpPr>
          <p:cNvPr id="139" name="Group 138"/>
          <p:cNvGrpSpPr/>
          <p:nvPr>
            <p:custDataLst>
              <p:tags r:id="rId12"/>
            </p:custDataLst>
          </p:nvPr>
        </p:nvGrpSpPr>
        <p:grpSpPr>
          <a:xfrm>
            <a:off x="6454912" y="4089667"/>
            <a:ext cx="2171563" cy="2280074"/>
            <a:chOff x="6324600" y="3572672"/>
            <a:chExt cx="2171563" cy="2280074"/>
          </a:xfrm>
        </p:grpSpPr>
        <p:pic>
          <p:nvPicPr>
            <p:cNvPr id="140" name="Picture 4" descr="C:\Users\wolf\AppData\Local\Microsoft\Windows\Temporary Internet Files\Content.IE5\5N0XI505\MC900331282[1].wmf"/>
            <p:cNvPicPr>
              <a:picLocks noChangeAspect="1" noChangeArrowheads="1"/>
            </p:cNvPicPr>
            <p:nvPr>
              <p:custDataLst>
                <p:tags r:id="rId114"/>
              </p:custDataLst>
            </p:nvPr>
          </p:nvPicPr>
          <p:blipFill>
            <a:blip r:embed="rId195" cstate="print">
              <a:extLst>
                <a:ext uri="{28A0092B-C50C-407E-A947-70E740481C1C}">
                  <a14:useLocalDpi xmlns:a14="http://schemas.microsoft.com/office/drawing/2010/main" val="0"/>
                </a:ext>
              </a:extLst>
            </a:blip>
            <a:srcRect/>
            <a:stretch>
              <a:fillRect/>
            </a:stretch>
          </p:blipFill>
          <p:spPr bwMode="auto">
            <a:xfrm>
              <a:off x="6324600" y="3572672"/>
              <a:ext cx="1795604" cy="1424412"/>
            </a:xfrm>
            <a:prstGeom prst="rect">
              <a:avLst/>
            </a:prstGeom>
            <a:noFill/>
            <a:extLst>
              <a:ext uri="{909E8E84-426E-40DD-AFC4-6F175D3DCCD1}">
                <a14:hiddenFill xmlns:a14="http://schemas.microsoft.com/office/drawing/2010/main">
                  <a:solidFill>
                    <a:srgbClr val="FFFFFF"/>
                  </a:solidFill>
                </a14:hiddenFill>
              </a:ext>
            </a:extLst>
          </p:spPr>
        </p:pic>
        <p:grpSp>
          <p:nvGrpSpPr>
            <p:cNvPr id="141" name="Group 7"/>
            <p:cNvGrpSpPr>
              <a:grpSpLocks noChangeAspect="1"/>
            </p:cNvGrpSpPr>
            <p:nvPr>
              <p:custDataLst>
                <p:tags r:id="rId115"/>
              </p:custDataLst>
            </p:nvPr>
          </p:nvGrpSpPr>
          <p:grpSpPr bwMode="auto">
            <a:xfrm>
              <a:off x="6894375" y="4141421"/>
              <a:ext cx="1601788" cy="1711325"/>
              <a:chOff x="2975" y="2832"/>
              <a:chExt cx="1009" cy="1078"/>
            </a:xfrm>
          </p:grpSpPr>
          <p:sp>
            <p:nvSpPr>
              <p:cNvPr id="142" name="AutoShape 6"/>
              <p:cNvSpPr>
                <a:spLocks noChangeAspect="1" noChangeArrowheads="1" noTextEdit="1"/>
              </p:cNvSpPr>
              <p:nvPr>
                <p:custDataLst>
                  <p:tags r:id="rId116"/>
                </p:custDataLst>
              </p:nvPr>
            </p:nvSpPr>
            <p:spPr bwMode="auto">
              <a:xfrm>
                <a:off x="2975" y="2832"/>
                <a:ext cx="1009"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3" name="Freeform 16"/>
              <p:cNvSpPr>
                <a:spLocks/>
              </p:cNvSpPr>
              <p:nvPr>
                <p:custDataLst>
                  <p:tags r:id="rId117"/>
                </p:custDataLst>
              </p:nvPr>
            </p:nvSpPr>
            <p:spPr bwMode="auto">
              <a:xfrm>
                <a:off x="3144" y="3009"/>
                <a:ext cx="836" cy="795"/>
              </a:xfrm>
              <a:custGeom>
                <a:avLst/>
                <a:gdLst>
                  <a:gd name="T0" fmla="*/ 979 w 1671"/>
                  <a:gd name="T1" fmla="*/ 649 h 1589"/>
                  <a:gd name="T2" fmla="*/ 944 w 1671"/>
                  <a:gd name="T3" fmla="*/ 729 h 1589"/>
                  <a:gd name="T4" fmla="*/ 929 w 1671"/>
                  <a:gd name="T5" fmla="*/ 797 h 1589"/>
                  <a:gd name="T6" fmla="*/ 834 w 1671"/>
                  <a:gd name="T7" fmla="*/ 923 h 1589"/>
                  <a:gd name="T8" fmla="*/ 729 w 1671"/>
                  <a:gd name="T9" fmla="*/ 1049 h 1589"/>
                  <a:gd name="T10" fmla="*/ 606 w 1671"/>
                  <a:gd name="T11" fmla="*/ 1203 h 1589"/>
                  <a:gd name="T12" fmla="*/ 464 w 1671"/>
                  <a:gd name="T13" fmla="*/ 1384 h 1589"/>
                  <a:gd name="T14" fmla="*/ 310 w 1671"/>
                  <a:gd name="T15" fmla="*/ 1555 h 1589"/>
                  <a:gd name="T16" fmla="*/ 235 w 1671"/>
                  <a:gd name="T17" fmla="*/ 1589 h 1589"/>
                  <a:gd name="T18" fmla="*/ 150 w 1671"/>
                  <a:gd name="T19" fmla="*/ 1574 h 1589"/>
                  <a:gd name="T20" fmla="*/ 38 w 1671"/>
                  <a:gd name="T21" fmla="*/ 1496 h 1589"/>
                  <a:gd name="T22" fmla="*/ 2 w 1671"/>
                  <a:gd name="T23" fmla="*/ 1405 h 1589"/>
                  <a:gd name="T24" fmla="*/ 24 w 1671"/>
                  <a:gd name="T25" fmla="*/ 1317 h 1589"/>
                  <a:gd name="T26" fmla="*/ 243 w 1671"/>
                  <a:gd name="T27" fmla="*/ 1020 h 1589"/>
                  <a:gd name="T28" fmla="*/ 485 w 1671"/>
                  <a:gd name="T29" fmla="*/ 724 h 1589"/>
                  <a:gd name="T30" fmla="*/ 681 w 1671"/>
                  <a:gd name="T31" fmla="*/ 551 h 1589"/>
                  <a:gd name="T32" fmla="*/ 729 w 1671"/>
                  <a:gd name="T33" fmla="*/ 549 h 1589"/>
                  <a:gd name="T34" fmla="*/ 847 w 1671"/>
                  <a:gd name="T35" fmla="*/ 409 h 1589"/>
                  <a:gd name="T36" fmla="*/ 968 w 1671"/>
                  <a:gd name="T37" fmla="*/ 266 h 1589"/>
                  <a:gd name="T38" fmla="*/ 1032 w 1671"/>
                  <a:gd name="T39" fmla="*/ 349 h 1589"/>
                  <a:gd name="T40" fmla="*/ 911 w 1671"/>
                  <a:gd name="T41" fmla="*/ 501 h 1589"/>
                  <a:gd name="T42" fmla="*/ 894 w 1671"/>
                  <a:gd name="T43" fmla="*/ 558 h 1589"/>
                  <a:gd name="T44" fmla="*/ 959 w 1671"/>
                  <a:gd name="T45" fmla="*/ 512 h 1589"/>
                  <a:gd name="T46" fmla="*/ 988 w 1671"/>
                  <a:gd name="T47" fmla="*/ 450 h 1589"/>
                  <a:gd name="T48" fmla="*/ 1013 w 1671"/>
                  <a:gd name="T49" fmla="*/ 384 h 1589"/>
                  <a:gd name="T50" fmla="*/ 1069 w 1671"/>
                  <a:gd name="T51" fmla="*/ 334 h 1589"/>
                  <a:gd name="T52" fmla="*/ 1124 w 1671"/>
                  <a:gd name="T53" fmla="*/ 305 h 1589"/>
                  <a:gd name="T54" fmla="*/ 1203 w 1671"/>
                  <a:gd name="T55" fmla="*/ 206 h 1589"/>
                  <a:gd name="T56" fmla="*/ 1160 w 1671"/>
                  <a:gd name="T57" fmla="*/ 200 h 1589"/>
                  <a:gd name="T58" fmla="*/ 1053 w 1671"/>
                  <a:gd name="T59" fmla="*/ 323 h 1589"/>
                  <a:gd name="T60" fmla="*/ 1107 w 1671"/>
                  <a:gd name="T61" fmla="*/ 121 h 1589"/>
                  <a:gd name="T62" fmla="*/ 1159 w 1671"/>
                  <a:gd name="T63" fmla="*/ 87 h 1589"/>
                  <a:gd name="T64" fmla="*/ 1197 w 1671"/>
                  <a:gd name="T65" fmla="*/ 64 h 1589"/>
                  <a:gd name="T66" fmla="*/ 1248 w 1671"/>
                  <a:gd name="T67" fmla="*/ 42 h 1589"/>
                  <a:gd name="T68" fmla="*/ 1296 w 1671"/>
                  <a:gd name="T69" fmla="*/ 29 h 1589"/>
                  <a:gd name="T70" fmla="*/ 1324 w 1671"/>
                  <a:gd name="T71" fmla="*/ 15 h 1589"/>
                  <a:gd name="T72" fmla="*/ 1351 w 1671"/>
                  <a:gd name="T73" fmla="*/ 30 h 1589"/>
                  <a:gd name="T74" fmla="*/ 1313 w 1671"/>
                  <a:gd name="T75" fmla="*/ 231 h 1589"/>
                  <a:gd name="T76" fmla="*/ 1367 w 1671"/>
                  <a:gd name="T77" fmla="*/ 263 h 1589"/>
                  <a:gd name="T78" fmla="*/ 1449 w 1671"/>
                  <a:gd name="T79" fmla="*/ 288 h 1589"/>
                  <a:gd name="T80" fmla="*/ 1495 w 1671"/>
                  <a:gd name="T81" fmla="*/ 316 h 1589"/>
                  <a:gd name="T82" fmla="*/ 1609 w 1671"/>
                  <a:gd name="T83" fmla="*/ 305 h 1589"/>
                  <a:gd name="T84" fmla="*/ 1667 w 1671"/>
                  <a:gd name="T85" fmla="*/ 339 h 1589"/>
                  <a:gd name="T86" fmla="*/ 1632 w 1671"/>
                  <a:gd name="T87" fmla="*/ 392 h 1589"/>
                  <a:gd name="T88" fmla="*/ 1563 w 1671"/>
                  <a:gd name="T89" fmla="*/ 412 h 1589"/>
                  <a:gd name="T90" fmla="*/ 1561 w 1671"/>
                  <a:gd name="T91" fmla="*/ 564 h 1589"/>
                  <a:gd name="T92" fmla="*/ 1519 w 1671"/>
                  <a:gd name="T93" fmla="*/ 626 h 1589"/>
                  <a:gd name="T94" fmla="*/ 1488 w 1671"/>
                  <a:gd name="T95" fmla="*/ 654 h 1589"/>
                  <a:gd name="T96" fmla="*/ 1458 w 1671"/>
                  <a:gd name="T97" fmla="*/ 667 h 1589"/>
                  <a:gd name="T98" fmla="*/ 1434 w 1671"/>
                  <a:gd name="T99" fmla="*/ 581 h 1589"/>
                  <a:gd name="T100" fmla="*/ 1465 w 1671"/>
                  <a:gd name="T101" fmla="*/ 500 h 1589"/>
                  <a:gd name="T102" fmla="*/ 1431 w 1671"/>
                  <a:gd name="T103" fmla="*/ 486 h 1589"/>
                  <a:gd name="T104" fmla="*/ 1398 w 1671"/>
                  <a:gd name="T105" fmla="*/ 559 h 1589"/>
                  <a:gd name="T106" fmla="*/ 1431 w 1671"/>
                  <a:gd name="T107" fmla="*/ 584 h 1589"/>
                  <a:gd name="T108" fmla="*/ 1382 w 1671"/>
                  <a:gd name="T109" fmla="*/ 668 h 1589"/>
                  <a:gd name="T110" fmla="*/ 1316 w 1671"/>
                  <a:gd name="T111" fmla="*/ 615 h 1589"/>
                  <a:gd name="T112" fmla="*/ 1289 w 1671"/>
                  <a:gd name="T113" fmla="*/ 511 h 1589"/>
                  <a:gd name="T114" fmla="*/ 1310 w 1671"/>
                  <a:gd name="T115" fmla="*/ 443 h 1589"/>
                  <a:gd name="T116" fmla="*/ 1337 w 1671"/>
                  <a:gd name="T117" fmla="*/ 383 h 1589"/>
                  <a:gd name="T118" fmla="*/ 1223 w 1671"/>
                  <a:gd name="T119" fmla="*/ 389 h 1589"/>
                  <a:gd name="T120" fmla="*/ 1160 w 1671"/>
                  <a:gd name="T121" fmla="*/ 422 h 1589"/>
                  <a:gd name="T122" fmla="*/ 1068 w 1671"/>
                  <a:gd name="T123" fmla="*/ 536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1" h="1589">
                    <a:moveTo>
                      <a:pt x="1053" y="556"/>
                    </a:moveTo>
                    <a:lnTo>
                      <a:pt x="1038" y="574"/>
                    </a:lnTo>
                    <a:lnTo>
                      <a:pt x="1023" y="593"/>
                    </a:lnTo>
                    <a:lnTo>
                      <a:pt x="1009" y="611"/>
                    </a:lnTo>
                    <a:lnTo>
                      <a:pt x="994" y="630"/>
                    </a:lnTo>
                    <a:lnTo>
                      <a:pt x="979" y="649"/>
                    </a:lnTo>
                    <a:lnTo>
                      <a:pt x="964" y="668"/>
                    </a:lnTo>
                    <a:lnTo>
                      <a:pt x="949" y="686"/>
                    </a:lnTo>
                    <a:lnTo>
                      <a:pt x="934" y="705"/>
                    </a:lnTo>
                    <a:lnTo>
                      <a:pt x="936" y="711"/>
                    </a:lnTo>
                    <a:lnTo>
                      <a:pt x="940" y="718"/>
                    </a:lnTo>
                    <a:lnTo>
                      <a:pt x="944" y="729"/>
                    </a:lnTo>
                    <a:lnTo>
                      <a:pt x="948" y="740"/>
                    </a:lnTo>
                    <a:lnTo>
                      <a:pt x="947" y="748"/>
                    </a:lnTo>
                    <a:lnTo>
                      <a:pt x="946" y="756"/>
                    </a:lnTo>
                    <a:lnTo>
                      <a:pt x="945" y="766"/>
                    </a:lnTo>
                    <a:lnTo>
                      <a:pt x="944" y="775"/>
                    </a:lnTo>
                    <a:lnTo>
                      <a:pt x="929" y="797"/>
                    </a:lnTo>
                    <a:lnTo>
                      <a:pt x="915" y="817"/>
                    </a:lnTo>
                    <a:lnTo>
                      <a:pt x="899" y="839"/>
                    </a:lnTo>
                    <a:lnTo>
                      <a:pt x="884" y="860"/>
                    </a:lnTo>
                    <a:lnTo>
                      <a:pt x="868" y="882"/>
                    </a:lnTo>
                    <a:lnTo>
                      <a:pt x="852" y="903"/>
                    </a:lnTo>
                    <a:lnTo>
                      <a:pt x="834" y="923"/>
                    </a:lnTo>
                    <a:lnTo>
                      <a:pt x="818" y="944"/>
                    </a:lnTo>
                    <a:lnTo>
                      <a:pt x="801" y="965"/>
                    </a:lnTo>
                    <a:lnTo>
                      <a:pt x="784" y="987"/>
                    </a:lnTo>
                    <a:lnTo>
                      <a:pt x="765" y="1007"/>
                    </a:lnTo>
                    <a:lnTo>
                      <a:pt x="748" y="1028"/>
                    </a:lnTo>
                    <a:lnTo>
                      <a:pt x="729" y="1049"/>
                    </a:lnTo>
                    <a:lnTo>
                      <a:pt x="712" y="1070"/>
                    </a:lnTo>
                    <a:lnTo>
                      <a:pt x="694" y="1092"/>
                    </a:lnTo>
                    <a:lnTo>
                      <a:pt x="675" y="1112"/>
                    </a:lnTo>
                    <a:lnTo>
                      <a:pt x="652" y="1142"/>
                    </a:lnTo>
                    <a:lnTo>
                      <a:pt x="629" y="1172"/>
                    </a:lnTo>
                    <a:lnTo>
                      <a:pt x="606" y="1203"/>
                    </a:lnTo>
                    <a:lnTo>
                      <a:pt x="583" y="1233"/>
                    </a:lnTo>
                    <a:lnTo>
                      <a:pt x="560" y="1264"/>
                    </a:lnTo>
                    <a:lnTo>
                      <a:pt x="537" y="1294"/>
                    </a:lnTo>
                    <a:lnTo>
                      <a:pt x="513" y="1324"/>
                    </a:lnTo>
                    <a:lnTo>
                      <a:pt x="488" y="1354"/>
                    </a:lnTo>
                    <a:lnTo>
                      <a:pt x="464" y="1384"/>
                    </a:lnTo>
                    <a:lnTo>
                      <a:pt x="440" y="1414"/>
                    </a:lnTo>
                    <a:lnTo>
                      <a:pt x="415" y="1443"/>
                    </a:lnTo>
                    <a:lnTo>
                      <a:pt x="389" y="1472"/>
                    </a:lnTo>
                    <a:lnTo>
                      <a:pt x="363" y="1499"/>
                    </a:lnTo>
                    <a:lnTo>
                      <a:pt x="336" y="1527"/>
                    </a:lnTo>
                    <a:lnTo>
                      <a:pt x="310" y="1555"/>
                    </a:lnTo>
                    <a:lnTo>
                      <a:pt x="282" y="1581"/>
                    </a:lnTo>
                    <a:lnTo>
                      <a:pt x="274" y="1583"/>
                    </a:lnTo>
                    <a:lnTo>
                      <a:pt x="265" y="1586"/>
                    </a:lnTo>
                    <a:lnTo>
                      <a:pt x="256" y="1587"/>
                    </a:lnTo>
                    <a:lnTo>
                      <a:pt x="245" y="1588"/>
                    </a:lnTo>
                    <a:lnTo>
                      <a:pt x="235" y="1589"/>
                    </a:lnTo>
                    <a:lnTo>
                      <a:pt x="225" y="1589"/>
                    </a:lnTo>
                    <a:lnTo>
                      <a:pt x="213" y="1589"/>
                    </a:lnTo>
                    <a:lnTo>
                      <a:pt x="203" y="1589"/>
                    </a:lnTo>
                    <a:lnTo>
                      <a:pt x="191" y="1589"/>
                    </a:lnTo>
                    <a:lnTo>
                      <a:pt x="170" y="1582"/>
                    </a:lnTo>
                    <a:lnTo>
                      <a:pt x="150" y="1574"/>
                    </a:lnTo>
                    <a:lnTo>
                      <a:pt x="130" y="1565"/>
                    </a:lnTo>
                    <a:lnTo>
                      <a:pt x="112" y="1555"/>
                    </a:lnTo>
                    <a:lnTo>
                      <a:pt x="92" y="1543"/>
                    </a:lnTo>
                    <a:lnTo>
                      <a:pt x="74" y="1530"/>
                    </a:lnTo>
                    <a:lnTo>
                      <a:pt x="56" y="1514"/>
                    </a:lnTo>
                    <a:lnTo>
                      <a:pt x="38" y="1496"/>
                    </a:lnTo>
                    <a:lnTo>
                      <a:pt x="30" y="1482"/>
                    </a:lnTo>
                    <a:lnTo>
                      <a:pt x="22" y="1468"/>
                    </a:lnTo>
                    <a:lnTo>
                      <a:pt x="16" y="1453"/>
                    </a:lnTo>
                    <a:lnTo>
                      <a:pt x="10" y="1437"/>
                    </a:lnTo>
                    <a:lnTo>
                      <a:pt x="6" y="1421"/>
                    </a:lnTo>
                    <a:lnTo>
                      <a:pt x="2" y="1405"/>
                    </a:lnTo>
                    <a:lnTo>
                      <a:pt x="1" y="1388"/>
                    </a:lnTo>
                    <a:lnTo>
                      <a:pt x="0" y="1370"/>
                    </a:lnTo>
                    <a:lnTo>
                      <a:pt x="3" y="1356"/>
                    </a:lnTo>
                    <a:lnTo>
                      <a:pt x="9" y="1344"/>
                    </a:lnTo>
                    <a:lnTo>
                      <a:pt x="17" y="1331"/>
                    </a:lnTo>
                    <a:lnTo>
                      <a:pt x="24" y="1317"/>
                    </a:lnTo>
                    <a:lnTo>
                      <a:pt x="60" y="1270"/>
                    </a:lnTo>
                    <a:lnTo>
                      <a:pt x="94" y="1222"/>
                    </a:lnTo>
                    <a:lnTo>
                      <a:pt x="131" y="1172"/>
                    </a:lnTo>
                    <a:lnTo>
                      <a:pt x="168" y="1121"/>
                    </a:lnTo>
                    <a:lnTo>
                      <a:pt x="205" y="1071"/>
                    </a:lnTo>
                    <a:lnTo>
                      <a:pt x="243" y="1020"/>
                    </a:lnTo>
                    <a:lnTo>
                      <a:pt x="281" y="969"/>
                    </a:lnTo>
                    <a:lnTo>
                      <a:pt x="320" y="919"/>
                    </a:lnTo>
                    <a:lnTo>
                      <a:pt x="361" y="869"/>
                    </a:lnTo>
                    <a:lnTo>
                      <a:pt x="401" y="820"/>
                    </a:lnTo>
                    <a:lnTo>
                      <a:pt x="442" y="771"/>
                    </a:lnTo>
                    <a:lnTo>
                      <a:pt x="485" y="724"/>
                    </a:lnTo>
                    <a:lnTo>
                      <a:pt x="529" y="678"/>
                    </a:lnTo>
                    <a:lnTo>
                      <a:pt x="574" y="634"/>
                    </a:lnTo>
                    <a:lnTo>
                      <a:pt x="619" y="592"/>
                    </a:lnTo>
                    <a:lnTo>
                      <a:pt x="666" y="551"/>
                    </a:lnTo>
                    <a:lnTo>
                      <a:pt x="674" y="551"/>
                    </a:lnTo>
                    <a:lnTo>
                      <a:pt x="681" y="551"/>
                    </a:lnTo>
                    <a:lnTo>
                      <a:pt x="689" y="551"/>
                    </a:lnTo>
                    <a:lnTo>
                      <a:pt x="696" y="551"/>
                    </a:lnTo>
                    <a:lnTo>
                      <a:pt x="704" y="551"/>
                    </a:lnTo>
                    <a:lnTo>
                      <a:pt x="712" y="550"/>
                    </a:lnTo>
                    <a:lnTo>
                      <a:pt x="720" y="550"/>
                    </a:lnTo>
                    <a:lnTo>
                      <a:pt x="729" y="549"/>
                    </a:lnTo>
                    <a:lnTo>
                      <a:pt x="749" y="526"/>
                    </a:lnTo>
                    <a:lnTo>
                      <a:pt x="769" y="503"/>
                    </a:lnTo>
                    <a:lnTo>
                      <a:pt x="788" y="480"/>
                    </a:lnTo>
                    <a:lnTo>
                      <a:pt x="808" y="457"/>
                    </a:lnTo>
                    <a:lnTo>
                      <a:pt x="827" y="433"/>
                    </a:lnTo>
                    <a:lnTo>
                      <a:pt x="847" y="409"/>
                    </a:lnTo>
                    <a:lnTo>
                      <a:pt x="866" y="384"/>
                    </a:lnTo>
                    <a:lnTo>
                      <a:pt x="887" y="361"/>
                    </a:lnTo>
                    <a:lnTo>
                      <a:pt x="907" y="337"/>
                    </a:lnTo>
                    <a:lnTo>
                      <a:pt x="928" y="313"/>
                    </a:lnTo>
                    <a:lnTo>
                      <a:pt x="947" y="289"/>
                    </a:lnTo>
                    <a:lnTo>
                      <a:pt x="968" y="266"/>
                    </a:lnTo>
                    <a:lnTo>
                      <a:pt x="989" y="242"/>
                    </a:lnTo>
                    <a:lnTo>
                      <a:pt x="1011" y="219"/>
                    </a:lnTo>
                    <a:lnTo>
                      <a:pt x="1031" y="196"/>
                    </a:lnTo>
                    <a:lnTo>
                      <a:pt x="1053" y="174"/>
                    </a:lnTo>
                    <a:lnTo>
                      <a:pt x="1053" y="323"/>
                    </a:lnTo>
                    <a:lnTo>
                      <a:pt x="1032" y="349"/>
                    </a:lnTo>
                    <a:lnTo>
                      <a:pt x="1012" y="374"/>
                    </a:lnTo>
                    <a:lnTo>
                      <a:pt x="991" y="398"/>
                    </a:lnTo>
                    <a:lnTo>
                      <a:pt x="971" y="424"/>
                    </a:lnTo>
                    <a:lnTo>
                      <a:pt x="951" y="449"/>
                    </a:lnTo>
                    <a:lnTo>
                      <a:pt x="931" y="474"/>
                    </a:lnTo>
                    <a:lnTo>
                      <a:pt x="911" y="501"/>
                    </a:lnTo>
                    <a:lnTo>
                      <a:pt x="892" y="526"/>
                    </a:lnTo>
                    <a:lnTo>
                      <a:pt x="887" y="534"/>
                    </a:lnTo>
                    <a:lnTo>
                      <a:pt x="879" y="542"/>
                    </a:lnTo>
                    <a:lnTo>
                      <a:pt x="883" y="549"/>
                    </a:lnTo>
                    <a:lnTo>
                      <a:pt x="888" y="554"/>
                    </a:lnTo>
                    <a:lnTo>
                      <a:pt x="894" y="558"/>
                    </a:lnTo>
                    <a:lnTo>
                      <a:pt x="900" y="563"/>
                    </a:lnTo>
                    <a:lnTo>
                      <a:pt x="913" y="561"/>
                    </a:lnTo>
                    <a:lnTo>
                      <a:pt x="924" y="547"/>
                    </a:lnTo>
                    <a:lnTo>
                      <a:pt x="936" y="534"/>
                    </a:lnTo>
                    <a:lnTo>
                      <a:pt x="947" y="523"/>
                    </a:lnTo>
                    <a:lnTo>
                      <a:pt x="959" y="512"/>
                    </a:lnTo>
                    <a:lnTo>
                      <a:pt x="970" y="501"/>
                    </a:lnTo>
                    <a:lnTo>
                      <a:pt x="981" y="489"/>
                    </a:lnTo>
                    <a:lnTo>
                      <a:pt x="989" y="477"/>
                    </a:lnTo>
                    <a:lnTo>
                      <a:pt x="997" y="463"/>
                    </a:lnTo>
                    <a:lnTo>
                      <a:pt x="991" y="457"/>
                    </a:lnTo>
                    <a:lnTo>
                      <a:pt x="988" y="450"/>
                    </a:lnTo>
                    <a:lnTo>
                      <a:pt x="985" y="443"/>
                    </a:lnTo>
                    <a:lnTo>
                      <a:pt x="984" y="436"/>
                    </a:lnTo>
                    <a:lnTo>
                      <a:pt x="990" y="422"/>
                    </a:lnTo>
                    <a:lnTo>
                      <a:pt x="997" y="409"/>
                    </a:lnTo>
                    <a:lnTo>
                      <a:pt x="1004" y="396"/>
                    </a:lnTo>
                    <a:lnTo>
                      <a:pt x="1013" y="384"/>
                    </a:lnTo>
                    <a:lnTo>
                      <a:pt x="1022" y="373"/>
                    </a:lnTo>
                    <a:lnTo>
                      <a:pt x="1031" y="363"/>
                    </a:lnTo>
                    <a:lnTo>
                      <a:pt x="1042" y="353"/>
                    </a:lnTo>
                    <a:lnTo>
                      <a:pt x="1053" y="344"/>
                    </a:lnTo>
                    <a:lnTo>
                      <a:pt x="1061" y="338"/>
                    </a:lnTo>
                    <a:lnTo>
                      <a:pt x="1069" y="334"/>
                    </a:lnTo>
                    <a:lnTo>
                      <a:pt x="1079" y="328"/>
                    </a:lnTo>
                    <a:lnTo>
                      <a:pt x="1087" y="323"/>
                    </a:lnTo>
                    <a:lnTo>
                      <a:pt x="1096" y="319"/>
                    </a:lnTo>
                    <a:lnTo>
                      <a:pt x="1105" y="314"/>
                    </a:lnTo>
                    <a:lnTo>
                      <a:pt x="1114" y="310"/>
                    </a:lnTo>
                    <a:lnTo>
                      <a:pt x="1124" y="305"/>
                    </a:lnTo>
                    <a:lnTo>
                      <a:pt x="1140" y="288"/>
                    </a:lnTo>
                    <a:lnTo>
                      <a:pt x="1153" y="272"/>
                    </a:lnTo>
                    <a:lnTo>
                      <a:pt x="1166" y="254"/>
                    </a:lnTo>
                    <a:lnTo>
                      <a:pt x="1179" y="238"/>
                    </a:lnTo>
                    <a:lnTo>
                      <a:pt x="1190" y="222"/>
                    </a:lnTo>
                    <a:lnTo>
                      <a:pt x="1203" y="206"/>
                    </a:lnTo>
                    <a:lnTo>
                      <a:pt x="1216" y="191"/>
                    </a:lnTo>
                    <a:lnTo>
                      <a:pt x="1228" y="176"/>
                    </a:lnTo>
                    <a:lnTo>
                      <a:pt x="1216" y="158"/>
                    </a:lnTo>
                    <a:lnTo>
                      <a:pt x="1197" y="159"/>
                    </a:lnTo>
                    <a:lnTo>
                      <a:pt x="1179" y="179"/>
                    </a:lnTo>
                    <a:lnTo>
                      <a:pt x="1160" y="200"/>
                    </a:lnTo>
                    <a:lnTo>
                      <a:pt x="1142" y="221"/>
                    </a:lnTo>
                    <a:lnTo>
                      <a:pt x="1125" y="240"/>
                    </a:lnTo>
                    <a:lnTo>
                      <a:pt x="1106" y="261"/>
                    </a:lnTo>
                    <a:lnTo>
                      <a:pt x="1089" y="282"/>
                    </a:lnTo>
                    <a:lnTo>
                      <a:pt x="1070" y="303"/>
                    </a:lnTo>
                    <a:lnTo>
                      <a:pt x="1053" y="323"/>
                    </a:lnTo>
                    <a:lnTo>
                      <a:pt x="1053" y="174"/>
                    </a:lnTo>
                    <a:lnTo>
                      <a:pt x="1064" y="163"/>
                    </a:lnTo>
                    <a:lnTo>
                      <a:pt x="1075" y="152"/>
                    </a:lnTo>
                    <a:lnTo>
                      <a:pt x="1085" y="141"/>
                    </a:lnTo>
                    <a:lnTo>
                      <a:pt x="1097" y="131"/>
                    </a:lnTo>
                    <a:lnTo>
                      <a:pt x="1107" y="121"/>
                    </a:lnTo>
                    <a:lnTo>
                      <a:pt x="1119" y="110"/>
                    </a:lnTo>
                    <a:lnTo>
                      <a:pt x="1130" y="101"/>
                    </a:lnTo>
                    <a:lnTo>
                      <a:pt x="1142" y="91"/>
                    </a:lnTo>
                    <a:lnTo>
                      <a:pt x="1147" y="90"/>
                    </a:lnTo>
                    <a:lnTo>
                      <a:pt x="1153" y="88"/>
                    </a:lnTo>
                    <a:lnTo>
                      <a:pt x="1159" y="87"/>
                    </a:lnTo>
                    <a:lnTo>
                      <a:pt x="1162" y="80"/>
                    </a:lnTo>
                    <a:lnTo>
                      <a:pt x="1170" y="78"/>
                    </a:lnTo>
                    <a:lnTo>
                      <a:pt x="1177" y="75"/>
                    </a:lnTo>
                    <a:lnTo>
                      <a:pt x="1183" y="71"/>
                    </a:lnTo>
                    <a:lnTo>
                      <a:pt x="1190" y="68"/>
                    </a:lnTo>
                    <a:lnTo>
                      <a:pt x="1197" y="64"/>
                    </a:lnTo>
                    <a:lnTo>
                      <a:pt x="1205" y="61"/>
                    </a:lnTo>
                    <a:lnTo>
                      <a:pt x="1215" y="60"/>
                    </a:lnTo>
                    <a:lnTo>
                      <a:pt x="1224" y="58"/>
                    </a:lnTo>
                    <a:lnTo>
                      <a:pt x="1227" y="53"/>
                    </a:lnTo>
                    <a:lnTo>
                      <a:pt x="1241" y="43"/>
                    </a:lnTo>
                    <a:lnTo>
                      <a:pt x="1248" y="42"/>
                    </a:lnTo>
                    <a:lnTo>
                      <a:pt x="1256" y="40"/>
                    </a:lnTo>
                    <a:lnTo>
                      <a:pt x="1264" y="38"/>
                    </a:lnTo>
                    <a:lnTo>
                      <a:pt x="1272" y="35"/>
                    </a:lnTo>
                    <a:lnTo>
                      <a:pt x="1280" y="32"/>
                    </a:lnTo>
                    <a:lnTo>
                      <a:pt x="1288" y="30"/>
                    </a:lnTo>
                    <a:lnTo>
                      <a:pt x="1296" y="29"/>
                    </a:lnTo>
                    <a:lnTo>
                      <a:pt x="1304" y="27"/>
                    </a:lnTo>
                    <a:lnTo>
                      <a:pt x="1308" y="24"/>
                    </a:lnTo>
                    <a:lnTo>
                      <a:pt x="1311" y="22"/>
                    </a:lnTo>
                    <a:lnTo>
                      <a:pt x="1315" y="19"/>
                    </a:lnTo>
                    <a:lnTo>
                      <a:pt x="1319" y="17"/>
                    </a:lnTo>
                    <a:lnTo>
                      <a:pt x="1324" y="15"/>
                    </a:lnTo>
                    <a:lnTo>
                      <a:pt x="1329" y="12"/>
                    </a:lnTo>
                    <a:lnTo>
                      <a:pt x="1334" y="10"/>
                    </a:lnTo>
                    <a:lnTo>
                      <a:pt x="1340" y="8"/>
                    </a:lnTo>
                    <a:lnTo>
                      <a:pt x="1342" y="0"/>
                    </a:lnTo>
                    <a:lnTo>
                      <a:pt x="1352" y="0"/>
                    </a:lnTo>
                    <a:lnTo>
                      <a:pt x="1351" y="30"/>
                    </a:lnTo>
                    <a:lnTo>
                      <a:pt x="1349" y="62"/>
                    </a:lnTo>
                    <a:lnTo>
                      <a:pt x="1347" y="96"/>
                    </a:lnTo>
                    <a:lnTo>
                      <a:pt x="1342" y="131"/>
                    </a:lnTo>
                    <a:lnTo>
                      <a:pt x="1336" y="167"/>
                    </a:lnTo>
                    <a:lnTo>
                      <a:pt x="1326" y="200"/>
                    </a:lnTo>
                    <a:lnTo>
                      <a:pt x="1313" y="231"/>
                    </a:lnTo>
                    <a:lnTo>
                      <a:pt x="1294" y="259"/>
                    </a:lnTo>
                    <a:lnTo>
                      <a:pt x="1299" y="267"/>
                    </a:lnTo>
                    <a:lnTo>
                      <a:pt x="1315" y="265"/>
                    </a:lnTo>
                    <a:lnTo>
                      <a:pt x="1332" y="262"/>
                    </a:lnTo>
                    <a:lnTo>
                      <a:pt x="1349" y="262"/>
                    </a:lnTo>
                    <a:lnTo>
                      <a:pt x="1367" y="263"/>
                    </a:lnTo>
                    <a:lnTo>
                      <a:pt x="1383" y="266"/>
                    </a:lnTo>
                    <a:lnTo>
                      <a:pt x="1400" y="269"/>
                    </a:lnTo>
                    <a:lnTo>
                      <a:pt x="1416" y="274"/>
                    </a:lnTo>
                    <a:lnTo>
                      <a:pt x="1431" y="280"/>
                    </a:lnTo>
                    <a:lnTo>
                      <a:pt x="1440" y="283"/>
                    </a:lnTo>
                    <a:lnTo>
                      <a:pt x="1449" y="288"/>
                    </a:lnTo>
                    <a:lnTo>
                      <a:pt x="1458" y="291"/>
                    </a:lnTo>
                    <a:lnTo>
                      <a:pt x="1466" y="296"/>
                    </a:lnTo>
                    <a:lnTo>
                      <a:pt x="1474" y="300"/>
                    </a:lnTo>
                    <a:lnTo>
                      <a:pt x="1481" y="306"/>
                    </a:lnTo>
                    <a:lnTo>
                      <a:pt x="1488" y="311"/>
                    </a:lnTo>
                    <a:lnTo>
                      <a:pt x="1495" y="316"/>
                    </a:lnTo>
                    <a:lnTo>
                      <a:pt x="1513" y="310"/>
                    </a:lnTo>
                    <a:lnTo>
                      <a:pt x="1533" y="305"/>
                    </a:lnTo>
                    <a:lnTo>
                      <a:pt x="1552" y="303"/>
                    </a:lnTo>
                    <a:lnTo>
                      <a:pt x="1571" y="301"/>
                    </a:lnTo>
                    <a:lnTo>
                      <a:pt x="1590" y="303"/>
                    </a:lnTo>
                    <a:lnTo>
                      <a:pt x="1609" y="305"/>
                    </a:lnTo>
                    <a:lnTo>
                      <a:pt x="1627" y="310"/>
                    </a:lnTo>
                    <a:lnTo>
                      <a:pt x="1646" y="316"/>
                    </a:lnTo>
                    <a:lnTo>
                      <a:pt x="1655" y="323"/>
                    </a:lnTo>
                    <a:lnTo>
                      <a:pt x="1659" y="328"/>
                    </a:lnTo>
                    <a:lnTo>
                      <a:pt x="1664" y="333"/>
                    </a:lnTo>
                    <a:lnTo>
                      <a:pt x="1667" y="339"/>
                    </a:lnTo>
                    <a:lnTo>
                      <a:pt x="1671" y="348"/>
                    </a:lnTo>
                    <a:lnTo>
                      <a:pt x="1671" y="356"/>
                    </a:lnTo>
                    <a:lnTo>
                      <a:pt x="1662" y="373"/>
                    </a:lnTo>
                    <a:lnTo>
                      <a:pt x="1651" y="383"/>
                    </a:lnTo>
                    <a:lnTo>
                      <a:pt x="1642" y="388"/>
                    </a:lnTo>
                    <a:lnTo>
                      <a:pt x="1632" y="392"/>
                    </a:lnTo>
                    <a:lnTo>
                      <a:pt x="1620" y="395"/>
                    </a:lnTo>
                    <a:lnTo>
                      <a:pt x="1609" y="398"/>
                    </a:lnTo>
                    <a:lnTo>
                      <a:pt x="1597" y="401"/>
                    </a:lnTo>
                    <a:lnTo>
                      <a:pt x="1586" y="404"/>
                    </a:lnTo>
                    <a:lnTo>
                      <a:pt x="1574" y="407"/>
                    </a:lnTo>
                    <a:lnTo>
                      <a:pt x="1563" y="412"/>
                    </a:lnTo>
                    <a:lnTo>
                      <a:pt x="1571" y="436"/>
                    </a:lnTo>
                    <a:lnTo>
                      <a:pt x="1574" y="462"/>
                    </a:lnTo>
                    <a:lnTo>
                      <a:pt x="1575" y="488"/>
                    </a:lnTo>
                    <a:lnTo>
                      <a:pt x="1574" y="513"/>
                    </a:lnTo>
                    <a:lnTo>
                      <a:pt x="1568" y="540"/>
                    </a:lnTo>
                    <a:lnTo>
                      <a:pt x="1561" y="564"/>
                    </a:lnTo>
                    <a:lnTo>
                      <a:pt x="1551" y="588"/>
                    </a:lnTo>
                    <a:lnTo>
                      <a:pt x="1540" y="609"/>
                    </a:lnTo>
                    <a:lnTo>
                      <a:pt x="1534" y="612"/>
                    </a:lnTo>
                    <a:lnTo>
                      <a:pt x="1529" y="616"/>
                    </a:lnTo>
                    <a:lnTo>
                      <a:pt x="1523" y="620"/>
                    </a:lnTo>
                    <a:lnTo>
                      <a:pt x="1519" y="626"/>
                    </a:lnTo>
                    <a:lnTo>
                      <a:pt x="1513" y="631"/>
                    </a:lnTo>
                    <a:lnTo>
                      <a:pt x="1507" y="638"/>
                    </a:lnTo>
                    <a:lnTo>
                      <a:pt x="1502" y="644"/>
                    </a:lnTo>
                    <a:lnTo>
                      <a:pt x="1495" y="650"/>
                    </a:lnTo>
                    <a:lnTo>
                      <a:pt x="1491" y="652"/>
                    </a:lnTo>
                    <a:lnTo>
                      <a:pt x="1488" y="654"/>
                    </a:lnTo>
                    <a:lnTo>
                      <a:pt x="1484" y="655"/>
                    </a:lnTo>
                    <a:lnTo>
                      <a:pt x="1480" y="657"/>
                    </a:lnTo>
                    <a:lnTo>
                      <a:pt x="1474" y="660"/>
                    </a:lnTo>
                    <a:lnTo>
                      <a:pt x="1469" y="661"/>
                    </a:lnTo>
                    <a:lnTo>
                      <a:pt x="1463" y="664"/>
                    </a:lnTo>
                    <a:lnTo>
                      <a:pt x="1458" y="667"/>
                    </a:lnTo>
                    <a:lnTo>
                      <a:pt x="1451" y="669"/>
                    </a:lnTo>
                    <a:lnTo>
                      <a:pt x="1445" y="671"/>
                    </a:lnTo>
                    <a:lnTo>
                      <a:pt x="1438" y="672"/>
                    </a:lnTo>
                    <a:lnTo>
                      <a:pt x="1431" y="673"/>
                    </a:lnTo>
                    <a:lnTo>
                      <a:pt x="1431" y="584"/>
                    </a:lnTo>
                    <a:lnTo>
                      <a:pt x="1434" y="581"/>
                    </a:lnTo>
                    <a:lnTo>
                      <a:pt x="1436" y="580"/>
                    </a:lnTo>
                    <a:lnTo>
                      <a:pt x="1438" y="578"/>
                    </a:lnTo>
                    <a:lnTo>
                      <a:pt x="1442" y="577"/>
                    </a:lnTo>
                    <a:lnTo>
                      <a:pt x="1453" y="553"/>
                    </a:lnTo>
                    <a:lnTo>
                      <a:pt x="1461" y="526"/>
                    </a:lnTo>
                    <a:lnTo>
                      <a:pt x="1465" y="500"/>
                    </a:lnTo>
                    <a:lnTo>
                      <a:pt x="1461" y="473"/>
                    </a:lnTo>
                    <a:lnTo>
                      <a:pt x="1458" y="466"/>
                    </a:lnTo>
                    <a:lnTo>
                      <a:pt x="1450" y="471"/>
                    </a:lnTo>
                    <a:lnTo>
                      <a:pt x="1443" y="475"/>
                    </a:lnTo>
                    <a:lnTo>
                      <a:pt x="1437" y="481"/>
                    </a:lnTo>
                    <a:lnTo>
                      <a:pt x="1431" y="486"/>
                    </a:lnTo>
                    <a:lnTo>
                      <a:pt x="1427" y="493"/>
                    </a:lnTo>
                    <a:lnTo>
                      <a:pt x="1421" y="500"/>
                    </a:lnTo>
                    <a:lnTo>
                      <a:pt x="1416" y="506"/>
                    </a:lnTo>
                    <a:lnTo>
                      <a:pt x="1410" y="513"/>
                    </a:lnTo>
                    <a:lnTo>
                      <a:pt x="1402" y="535"/>
                    </a:lnTo>
                    <a:lnTo>
                      <a:pt x="1398" y="559"/>
                    </a:lnTo>
                    <a:lnTo>
                      <a:pt x="1398" y="581"/>
                    </a:lnTo>
                    <a:lnTo>
                      <a:pt x="1406" y="602"/>
                    </a:lnTo>
                    <a:lnTo>
                      <a:pt x="1414" y="600"/>
                    </a:lnTo>
                    <a:lnTo>
                      <a:pt x="1421" y="595"/>
                    </a:lnTo>
                    <a:lnTo>
                      <a:pt x="1427" y="589"/>
                    </a:lnTo>
                    <a:lnTo>
                      <a:pt x="1431" y="584"/>
                    </a:lnTo>
                    <a:lnTo>
                      <a:pt x="1431" y="673"/>
                    </a:lnTo>
                    <a:lnTo>
                      <a:pt x="1421" y="675"/>
                    </a:lnTo>
                    <a:lnTo>
                      <a:pt x="1410" y="673"/>
                    </a:lnTo>
                    <a:lnTo>
                      <a:pt x="1400" y="672"/>
                    </a:lnTo>
                    <a:lnTo>
                      <a:pt x="1391" y="671"/>
                    </a:lnTo>
                    <a:lnTo>
                      <a:pt x="1382" y="668"/>
                    </a:lnTo>
                    <a:lnTo>
                      <a:pt x="1372" y="665"/>
                    </a:lnTo>
                    <a:lnTo>
                      <a:pt x="1363" y="662"/>
                    </a:lnTo>
                    <a:lnTo>
                      <a:pt x="1355" y="659"/>
                    </a:lnTo>
                    <a:lnTo>
                      <a:pt x="1341" y="646"/>
                    </a:lnTo>
                    <a:lnTo>
                      <a:pt x="1327" y="631"/>
                    </a:lnTo>
                    <a:lnTo>
                      <a:pt x="1316" y="615"/>
                    </a:lnTo>
                    <a:lnTo>
                      <a:pt x="1306" y="599"/>
                    </a:lnTo>
                    <a:lnTo>
                      <a:pt x="1298" y="580"/>
                    </a:lnTo>
                    <a:lnTo>
                      <a:pt x="1292" y="561"/>
                    </a:lnTo>
                    <a:lnTo>
                      <a:pt x="1289" y="541"/>
                    </a:lnTo>
                    <a:lnTo>
                      <a:pt x="1289" y="519"/>
                    </a:lnTo>
                    <a:lnTo>
                      <a:pt x="1289" y="511"/>
                    </a:lnTo>
                    <a:lnTo>
                      <a:pt x="1292" y="502"/>
                    </a:lnTo>
                    <a:lnTo>
                      <a:pt x="1295" y="493"/>
                    </a:lnTo>
                    <a:lnTo>
                      <a:pt x="1294" y="482"/>
                    </a:lnTo>
                    <a:lnTo>
                      <a:pt x="1299" y="468"/>
                    </a:lnTo>
                    <a:lnTo>
                      <a:pt x="1304" y="456"/>
                    </a:lnTo>
                    <a:lnTo>
                      <a:pt x="1310" y="443"/>
                    </a:lnTo>
                    <a:lnTo>
                      <a:pt x="1318" y="432"/>
                    </a:lnTo>
                    <a:lnTo>
                      <a:pt x="1325" y="420"/>
                    </a:lnTo>
                    <a:lnTo>
                      <a:pt x="1334" y="409"/>
                    </a:lnTo>
                    <a:lnTo>
                      <a:pt x="1344" y="397"/>
                    </a:lnTo>
                    <a:lnTo>
                      <a:pt x="1355" y="386"/>
                    </a:lnTo>
                    <a:lnTo>
                      <a:pt x="1337" y="383"/>
                    </a:lnTo>
                    <a:lnTo>
                      <a:pt x="1318" y="383"/>
                    </a:lnTo>
                    <a:lnTo>
                      <a:pt x="1299" y="383"/>
                    </a:lnTo>
                    <a:lnTo>
                      <a:pt x="1280" y="383"/>
                    </a:lnTo>
                    <a:lnTo>
                      <a:pt x="1261" y="384"/>
                    </a:lnTo>
                    <a:lnTo>
                      <a:pt x="1241" y="387"/>
                    </a:lnTo>
                    <a:lnTo>
                      <a:pt x="1223" y="389"/>
                    </a:lnTo>
                    <a:lnTo>
                      <a:pt x="1203" y="391"/>
                    </a:lnTo>
                    <a:lnTo>
                      <a:pt x="1196" y="392"/>
                    </a:lnTo>
                    <a:lnTo>
                      <a:pt x="1188" y="395"/>
                    </a:lnTo>
                    <a:lnTo>
                      <a:pt x="1181" y="397"/>
                    </a:lnTo>
                    <a:lnTo>
                      <a:pt x="1175" y="403"/>
                    </a:lnTo>
                    <a:lnTo>
                      <a:pt x="1160" y="422"/>
                    </a:lnTo>
                    <a:lnTo>
                      <a:pt x="1145" y="441"/>
                    </a:lnTo>
                    <a:lnTo>
                      <a:pt x="1130" y="460"/>
                    </a:lnTo>
                    <a:lnTo>
                      <a:pt x="1115" y="479"/>
                    </a:lnTo>
                    <a:lnTo>
                      <a:pt x="1099" y="498"/>
                    </a:lnTo>
                    <a:lnTo>
                      <a:pt x="1084" y="518"/>
                    </a:lnTo>
                    <a:lnTo>
                      <a:pt x="1068" y="536"/>
                    </a:lnTo>
                    <a:lnTo>
                      <a:pt x="1053" y="5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4" name="Freeform 17"/>
              <p:cNvSpPr>
                <a:spLocks/>
              </p:cNvSpPr>
              <p:nvPr>
                <p:custDataLst>
                  <p:tags r:id="rId118"/>
                </p:custDataLst>
              </p:nvPr>
            </p:nvSpPr>
            <p:spPr bwMode="auto">
              <a:xfrm>
                <a:off x="3157" y="3294"/>
                <a:ext cx="449" cy="502"/>
              </a:xfrm>
              <a:custGeom>
                <a:avLst/>
                <a:gdLst>
                  <a:gd name="T0" fmla="*/ 174 w 898"/>
                  <a:gd name="T1" fmla="*/ 1001 h 1003"/>
                  <a:gd name="T2" fmla="*/ 158 w 898"/>
                  <a:gd name="T3" fmla="*/ 995 h 1003"/>
                  <a:gd name="T4" fmla="*/ 141 w 898"/>
                  <a:gd name="T5" fmla="*/ 988 h 1003"/>
                  <a:gd name="T6" fmla="*/ 122 w 898"/>
                  <a:gd name="T7" fmla="*/ 982 h 1003"/>
                  <a:gd name="T8" fmla="*/ 102 w 898"/>
                  <a:gd name="T9" fmla="*/ 971 h 1003"/>
                  <a:gd name="T10" fmla="*/ 81 w 898"/>
                  <a:gd name="T11" fmla="*/ 957 h 1003"/>
                  <a:gd name="T12" fmla="*/ 60 w 898"/>
                  <a:gd name="T13" fmla="*/ 942 h 1003"/>
                  <a:gd name="T14" fmla="*/ 39 w 898"/>
                  <a:gd name="T15" fmla="*/ 922 h 1003"/>
                  <a:gd name="T16" fmla="*/ 15 w 898"/>
                  <a:gd name="T17" fmla="*/ 885 h 1003"/>
                  <a:gd name="T18" fmla="*/ 0 w 898"/>
                  <a:gd name="T19" fmla="*/ 824 h 1003"/>
                  <a:gd name="T20" fmla="*/ 17 w 898"/>
                  <a:gd name="T21" fmla="*/ 767 h 1003"/>
                  <a:gd name="T22" fmla="*/ 51 w 898"/>
                  <a:gd name="T23" fmla="*/ 715 h 1003"/>
                  <a:gd name="T24" fmla="*/ 87 w 898"/>
                  <a:gd name="T25" fmla="*/ 666 h 1003"/>
                  <a:gd name="T26" fmla="*/ 124 w 898"/>
                  <a:gd name="T27" fmla="*/ 616 h 1003"/>
                  <a:gd name="T28" fmla="*/ 144 w 898"/>
                  <a:gd name="T29" fmla="*/ 580 h 1003"/>
                  <a:gd name="T30" fmla="*/ 204 w 898"/>
                  <a:gd name="T31" fmla="*/ 505 h 1003"/>
                  <a:gd name="T32" fmla="*/ 263 w 898"/>
                  <a:gd name="T33" fmla="*/ 431 h 1003"/>
                  <a:gd name="T34" fmla="*/ 322 w 898"/>
                  <a:gd name="T35" fmla="*/ 355 h 1003"/>
                  <a:gd name="T36" fmla="*/ 382 w 898"/>
                  <a:gd name="T37" fmla="*/ 279 h 1003"/>
                  <a:gd name="T38" fmla="*/ 444 w 898"/>
                  <a:gd name="T39" fmla="*/ 205 h 1003"/>
                  <a:gd name="T40" fmla="*/ 508 w 898"/>
                  <a:gd name="T41" fmla="*/ 133 h 1003"/>
                  <a:gd name="T42" fmla="*/ 578 w 898"/>
                  <a:gd name="T43" fmla="*/ 64 h 1003"/>
                  <a:gd name="T44" fmla="*/ 650 w 898"/>
                  <a:gd name="T45" fmla="*/ 0 h 1003"/>
                  <a:gd name="T46" fmla="*/ 684 w 898"/>
                  <a:gd name="T47" fmla="*/ 6 h 1003"/>
                  <a:gd name="T48" fmla="*/ 715 w 898"/>
                  <a:gd name="T49" fmla="*/ 15 h 1003"/>
                  <a:gd name="T50" fmla="*/ 744 w 898"/>
                  <a:gd name="T51" fmla="*/ 25 h 1003"/>
                  <a:gd name="T52" fmla="*/ 770 w 898"/>
                  <a:gd name="T53" fmla="*/ 40 h 1003"/>
                  <a:gd name="T54" fmla="*/ 795 w 898"/>
                  <a:gd name="T55" fmla="*/ 56 h 1003"/>
                  <a:gd name="T56" fmla="*/ 820 w 898"/>
                  <a:gd name="T57" fmla="*/ 75 h 1003"/>
                  <a:gd name="T58" fmla="*/ 843 w 898"/>
                  <a:gd name="T59" fmla="*/ 95 h 1003"/>
                  <a:gd name="T60" fmla="*/ 866 w 898"/>
                  <a:gd name="T61" fmla="*/ 118 h 1003"/>
                  <a:gd name="T62" fmla="*/ 874 w 898"/>
                  <a:gd name="T63" fmla="*/ 131 h 1003"/>
                  <a:gd name="T64" fmla="*/ 888 w 898"/>
                  <a:gd name="T65" fmla="*/ 144 h 1003"/>
                  <a:gd name="T66" fmla="*/ 893 w 898"/>
                  <a:gd name="T67" fmla="*/ 166 h 1003"/>
                  <a:gd name="T68" fmla="*/ 898 w 898"/>
                  <a:gd name="T69" fmla="*/ 190 h 1003"/>
                  <a:gd name="T70" fmla="*/ 823 w 898"/>
                  <a:gd name="T71" fmla="*/ 292 h 1003"/>
                  <a:gd name="T72" fmla="*/ 747 w 898"/>
                  <a:gd name="T73" fmla="*/ 394 h 1003"/>
                  <a:gd name="T74" fmla="*/ 670 w 898"/>
                  <a:gd name="T75" fmla="*/ 493 h 1003"/>
                  <a:gd name="T76" fmla="*/ 591 w 898"/>
                  <a:gd name="T77" fmla="*/ 592 h 1003"/>
                  <a:gd name="T78" fmla="*/ 512 w 898"/>
                  <a:gd name="T79" fmla="*/ 689 h 1003"/>
                  <a:gd name="T80" fmla="*/ 431 w 898"/>
                  <a:gd name="T81" fmla="*/ 786 h 1003"/>
                  <a:gd name="T82" fmla="*/ 348 w 898"/>
                  <a:gd name="T83" fmla="*/ 883 h 1003"/>
                  <a:gd name="T84" fmla="*/ 264 w 898"/>
                  <a:gd name="T85" fmla="*/ 981 h 1003"/>
                  <a:gd name="T86" fmla="*/ 254 w 898"/>
                  <a:gd name="T87" fmla="*/ 985 h 1003"/>
                  <a:gd name="T88" fmla="*/ 243 w 898"/>
                  <a:gd name="T89" fmla="*/ 990 h 1003"/>
                  <a:gd name="T90" fmla="*/ 233 w 898"/>
                  <a:gd name="T91" fmla="*/ 997 h 1003"/>
                  <a:gd name="T92" fmla="*/ 219 w 898"/>
                  <a:gd name="T93" fmla="*/ 1003 h 1003"/>
                  <a:gd name="T94" fmla="*/ 211 w 898"/>
                  <a:gd name="T95" fmla="*/ 1000 h 1003"/>
                  <a:gd name="T96" fmla="*/ 203 w 898"/>
                  <a:gd name="T97" fmla="*/ 1001 h 1003"/>
                  <a:gd name="T98" fmla="*/ 193 w 898"/>
                  <a:gd name="T99" fmla="*/ 1002 h 1003"/>
                  <a:gd name="T100" fmla="*/ 182 w 898"/>
                  <a:gd name="T10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8" h="1003">
                    <a:moveTo>
                      <a:pt x="182" y="1003"/>
                    </a:moveTo>
                    <a:lnTo>
                      <a:pt x="174" y="1001"/>
                    </a:lnTo>
                    <a:lnTo>
                      <a:pt x="166" y="997"/>
                    </a:lnTo>
                    <a:lnTo>
                      <a:pt x="158" y="995"/>
                    </a:lnTo>
                    <a:lnTo>
                      <a:pt x="149" y="991"/>
                    </a:lnTo>
                    <a:lnTo>
                      <a:pt x="141" y="988"/>
                    </a:lnTo>
                    <a:lnTo>
                      <a:pt x="132" y="985"/>
                    </a:lnTo>
                    <a:lnTo>
                      <a:pt x="122" y="982"/>
                    </a:lnTo>
                    <a:lnTo>
                      <a:pt x="112" y="979"/>
                    </a:lnTo>
                    <a:lnTo>
                      <a:pt x="102" y="971"/>
                    </a:lnTo>
                    <a:lnTo>
                      <a:pt x="91" y="964"/>
                    </a:lnTo>
                    <a:lnTo>
                      <a:pt x="81" y="957"/>
                    </a:lnTo>
                    <a:lnTo>
                      <a:pt x="70" y="949"/>
                    </a:lnTo>
                    <a:lnTo>
                      <a:pt x="60" y="942"/>
                    </a:lnTo>
                    <a:lnTo>
                      <a:pt x="50" y="933"/>
                    </a:lnTo>
                    <a:lnTo>
                      <a:pt x="39" y="922"/>
                    </a:lnTo>
                    <a:lnTo>
                      <a:pt x="29" y="910"/>
                    </a:lnTo>
                    <a:lnTo>
                      <a:pt x="15" y="885"/>
                    </a:lnTo>
                    <a:lnTo>
                      <a:pt x="5" y="857"/>
                    </a:lnTo>
                    <a:lnTo>
                      <a:pt x="0" y="824"/>
                    </a:lnTo>
                    <a:lnTo>
                      <a:pt x="2" y="795"/>
                    </a:lnTo>
                    <a:lnTo>
                      <a:pt x="17" y="767"/>
                    </a:lnTo>
                    <a:lnTo>
                      <a:pt x="34" y="740"/>
                    </a:lnTo>
                    <a:lnTo>
                      <a:pt x="51" y="715"/>
                    </a:lnTo>
                    <a:lnTo>
                      <a:pt x="68" y="691"/>
                    </a:lnTo>
                    <a:lnTo>
                      <a:pt x="87" y="666"/>
                    </a:lnTo>
                    <a:lnTo>
                      <a:pt x="105" y="641"/>
                    </a:lnTo>
                    <a:lnTo>
                      <a:pt x="124" y="616"/>
                    </a:lnTo>
                    <a:lnTo>
                      <a:pt x="141" y="589"/>
                    </a:lnTo>
                    <a:lnTo>
                      <a:pt x="144" y="580"/>
                    </a:lnTo>
                    <a:lnTo>
                      <a:pt x="174" y="543"/>
                    </a:lnTo>
                    <a:lnTo>
                      <a:pt x="204" y="505"/>
                    </a:lnTo>
                    <a:lnTo>
                      <a:pt x="234" y="469"/>
                    </a:lnTo>
                    <a:lnTo>
                      <a:pt x="263" y="431"/>
                    </a:lnTo>
                    <a:lnTo>
                      <a:pt x="293" y="393"/>
                    </a:lnTo>
                    <a:lnTo>
                      <a:pt x="322" y="355"/>
                    </a:lnTo>
                    <a:lnTo>
                      <a:pt x="352" y="317"/>
                    </a:lnTo>
                    <a:lnTo>
                      <a:pt x="382" y="279"/>
                    </a:lnTo>
                    <a:lnTo>
                      <a:pt x="413" y="242"/>
                    </a:lnTo>
                    <a:lnTo>
                      <a:pt x="444" y="205"/>
                    </a:lnTo>
                    <a:lnTo>
                      <a:pt x="476" y="168"/>
                    </a:lnTo>
                    <a:lnTo>
                      <a:pt x="508" y="133"/>
                    </a:lnTo>
                    <a:lnTo>
                      <a:pt x="542" y="98"/>
                    </a:lnTo>
                    <a:lnTo>
                      <a:pt x="578" y="64"/>
                    </a:lnTo>
                    <a:lnTo>
                      <a:pt x="613" y="32"/>
                    </a:lnTo>
                    <a:lnTo>
                      <a:pt x="650" y="0"/>
                    </a:lnTo>
                    <a:lnTo>
                      <a:pt x="667" y="2"/>
                    </a:lnTo>
                    <a:lnTo>
                      <a:pt x="684" y="6"/>
                    </a:lnTo>
                    <a:lnTo>
                      <a:pt x="700" y="10"/>
                    </a:lnTo>
                    <a:lnTo>
                      <a:pt x="715" y="15"/>
                    </a:lnTo>
                    <a:lnTo>
                      <a:pt x="729" y="19"/>
                    </a:lnTo>
                    <a:lnTo>
                      <a:pt x="744" y="25"/>
                    </a:lnTo>
                    <a:lnTo>
                      <a:pt x="756" y="32"/>
                    </a:lnTo>
                    <a:lnTo>
                      <a:pt x="770" y="40"/>
                    </a:lnTo>
                    <a:lnTo>
                      <a:pt x="783" y="47"/>
                    </a:lnTo>
                    <a:lnTo>
                      <a:pt x="795" y="56"/>
                    </a:lnTo>
                    <a:lnTo>
                      <a:pt x="808" y="65"/>
                    </a:lnTo>
                    <a:lnTo>
                      <a:pt x="820" y="75"/>
                    </a:lnTo>
                    <a:lnTo>
                      <a:pt x="831" y="85"/>
                    </a:lnTo>
                    <a:lnTo>
                      <a:pt x="843" y="95"/>
                    </a:lnTo>
                    <a:lnTo>
                      <a:pt x="854" y="107"/>
                    </a:lnTo>
                    <a:lnTo>
                      <a:pt x="866" y="118"/>
                    </a:lnTo>
                    <a:lnTo>
                      <a:pt x="870" y="125"/>
                    </a:lnTo>
                    <a:lnTo>
                      <a:pt x="874" y="131"/>
                    </a:lnTo>
                    <a:lnTo>
                      <a:pt x="880" y="137"/>
                    </a:lnTo>
                    <a:lnTo>
                      <a:pt x="888" y="144"/>
                    </a:lnTo>
                    <a:lnTo>
                      <a:pt x="890" y="155"/>
                    </a:lnTo>
                    <a:lnTo>
                      <a:pt x="893" y="166"/>
                    </a:lnTo>
                    <a:lnTo>
                      <a:pt x="897" y="177"/>
                    </a:lnTo>
                    <a:lnTo>
                      <a:pt x="898" y="190"/>
                    </a:lnTo>
                    <a:lnTo>
                      <a:pt x="860" y="242"/>
                    </a:lnTo>
                    <a:lnTo>
                      <a:pt x="823" y="292"/>
                    </a:lnTo>
                    <a:lnTo>
                      <a:pt x="785" y="343"/>
                    </a:lnTo>
                    <a:lnTo>
                      <a:pt x="747" y="394"/>
                    </a:lnTo>
                    <a:lnTo>
                      <a:pt x="708" y="443"/>
                    </a:lnTo>
                    <a:lnTo>
                      <a:pt x="670" y="493"/>
                    </a:lnTo>
                    <a:lnTo>
                      <a:pt x="631" y="542"/>
                    </a:lnTo>
                    <a:lnTo>
                      <a:pt x="591" y="592"/>
                    </a:lnTo>
                    <a:lnTo>
                      <a:pt x="552" y="640"/>
                    </a:lnTo>
                    <a:lnTo>
                      <a:pt x="512" y="689"/>
                    </a:lnTo>
                    <a:lnTo>
                      <a:pt x="472" y="738"/>
                    </a:lnTo>
                    <a:lnTo>
                      <a:pt x="431" y="786"/>
                    </a:lnTo>
                    <a:lnTo>
                      <a:pt x="390" y="835"/>
                    </a:lnTo>
                    <a:lnTo>
                      <a:pt x="348" y="883"/>
                    </a:lnTo>
                    <a:lnTo>
                      <a:pt x="307" y="933"/>
                    </a:lnTo>
                    <a:lnTo>
                      <a:pt x="264" y="981"/>
                    </a:lnTo>
                    <a:lnTo>
                      <a:pt x="258" y="982"/>
                    </a:lnTo>
                    <a:lnTo>
                      <a:pt x="254" y="985"/>
                    </a:lnTo>
                    <a:lnTo>
                      <a:pt x="249" y="988"/>
                    </a:lnTo>
                    <a:lnTo>
                      <a:pt x="243" y="990"/>
                    </a:lnTo>
                    <a:lnTo>
                      <a:pt x="239" y="994"/>
                    </a:lnTo>
                    <a:lnTo>
                      <a:pt x="233" y="997"/>
                    </a:lnTo>
                    <a:lnTo>
                      <a:pt x="226" y="1001"/>
                    </a:lnTo>
                    <a:lnTo>
                      <a:pt x="219" y="1003"/>
                    </a:lnTo>
                    <a:lnTo>
                      <a:pt x="216" y="1001"/>
                    </a:lnTo>
                    <a:lnTo>
                      <a:pt x="211" y="1000"/>
                    </a:lnTo>
                    <a:lnTo>
                      <a:pt x="208" y="1000"/>
                    </a:lnTo>
                    <a:lnTo>
                      <a:pt x="203" y="1001"/>
                    </a:lnTo>
                    <a:lnTo>
                      <a:pt x="197" y="1001"/>
                    </a:lnTo>
                    <a:lnTo>
                      <a:pt x="193" y="1002"/>
                    </a:lnTo>
                    <a:lnTo>
                      <a:pt x="187" y="1003"/>
                    </a:lnTo>
                    <a:lnTo>
                      <a:pt x="182" y="1003"/>
                    </a:lnTo>
                    <a:close/>
                  </a:path>
                </a:pathLst>
              </a:custGeom>
              <a:solidFill>
                <a:srgbClr val="00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5" name="Freeform 18"/>
              <p:cNvSpPr>
                <a:spLocks/>
              </p:cNvSpPr>
              <p:nvPr>
                <p:custDataLst>
                  <p:tags r:id="rId119"/>
                </p:custDataLst>
              </p:nvPr>
            </p:nvSpPr>
            <p:spPr bwMode="auto">
              <a:xfrm>
                <a:off x="3181" y="3698"/>
                <a:ext cx="94" cy="83"/>
              </a:xfrm>
              <a:custGeom>
                <a:avLst/>
                <a:gdLst>
                  <a:gd name="T0" fmla="*/ 180 w 189"/>
                  <a:gd name="T1" fmla="*/ 167 h 167"/>
                  <a:gd name="T2" fmla="*/ 169 w 189"/>
                  <a:gd name="T3" fmla="*/ 144 h 167"/>
                  <a:gd name="T4" fmla="*/ 155 w 189"/>
                  <a:gd name="T5" fmla="*/ 122 h 167"/>
                  <a:gd name="T6" fmla="*/ 139 w 189"/>
                  <a:gd name="T7" fmla="*/ 101 h 167"/>
                  <a:gd name="T8" fmla="*/ 120 w 189"/>
                  <a:gd name="T9" fmla="*/ 82 h 167"/>
                  <a:gd name="T10" fmla="*/ 101 w 189"/>
                  <a:gd name="T11" fmla="*/ 65 h 167"/>
                  <a:gd name="T12" fmla="*/ 79 w 189"/>
                  <a:gd name="T13" fmla="*/ 48 h 167"/>
                  <a:gd name="T14" fmla="*/ 56 w 189"/>
                  <a:gd name="T15" fmla="*/ 33 h 167"/>
                  <a:gd name="T16" fmla="*/ 32 w 189"/>
                  <a:gd name="T17" fmla="*/ 21 h 167"/>
                  <a:gd name="T18" fmla="*/ 26 w 189"/>
                  <a:gd name="T19" fmla="*/ 21 h 167"/>
                  <a:gd name="T20" fmla="*/ 20 w 189"/>
                  <a:gd name="T21" fmla="*/ 20 h 167"/>
                  <a:gd name="T22" fmla="*/ 13 w 189"/>
                  <a:gd name="T23" fmla="*/ 17 h 167"/>
                  <a:gd name="T24" fmla="*/ 4 w 189"/>
                  <a:gd name="T25" fmla="*/ 15 h 167"/>
                  <a:gd name="T26" fmla="*/ 0 w 189"/>
                  <a:gd name="T27" fmla="*/ 9 h 167"/>
                  <a:gd name="T28" fmla="*/ 2 w 189"/>
                  <a:gd name="T29" fmla="*/ 1 h 167"/>
                  <a:gd name="T30" fmla="*/ 9 w 189"/>
                  <a:gd name="T31" fmla="*/ 0 h 167"/>
                  <a:gd name="T32" fmla="*/ 14 w 189"/>
                  <a:gd name="T33" fmla="*/ 0 h 167"/>
                  <a:gd name="T34" fmla="*/ 21 w 189"/>
                  <a:gd name="T35" fmla="*/ 0 h 167"/>
                  <a:gd name="T36" fmla="*/ 27 w 189"/>
                  <a:gd name="T37" fmla="*/ 1 h 167"/>
                  <a:gd name="T38" fmla="*/ 34 w 189"/>
                  <a:gd name="T39" fmla="*/ 2 h 167"/>
                  <a:gd name="T40" fmla="*/ 41 w 189"/>
                  <a:gd name="T41" fmla="*/ 5 h 167"/>
                  <a:gd name="T42" fmla="*/ 48 w 189"/>
                  <a:gd name="T43" fmla="*/ 7 h 167"/>
                  <a:gd name="T44" fmla="*/ 56 w 189"/>
                  <a:gd name="T45" fmla="*/ 9 h 167"/>
                  <a:gd name="T46" fmla="*/ 60 w 189"/>
                  <a:gd name="T47" fmla="*/ 12 h 167"/>
                  <a:gd name="T48" fmla="*/ 65 w 189"/>
                  <a:gd name="T49" fmla="*/ 15 h 167"/>
                  <a:gd name="T50" fmla="*/ 70 w 189"/>
                  <a:gd name="T51" fmla="*/ 18 h 167"/>
                  <a:gd name="T52" fmla="*/ 74 w 189"/>
                  <a:gd name="T53" fmla="*/ 22 h 167"/>
                  <a:gd name="T54" fmla="*/ 79 w 189"/>
                  <a:gd name="T55" fmla="*/ 25 h 167"/>
                  <a:gd name="T56" fmla="*/ 83 w 189"/>
                  <a:gd name="T57" fmla="*/ 30 h 167"/>
                  <a:gd name="T58" fmla="*/ 89 w 189"/>
                  <a:gd name="T59" fmla="*/ 35 h 167"/>
                  <a:gd name="T60" fmla="*/ 94 w 189"/>
                  <a:gd name="T61" fmla="*/ 39 h 167"/>
                  <a:gd name="T62" fmla="*/ 103 w 189"/>
                  <a:gd name="T63" fmla="*/ 40 h 167"/>
                  <a:gd name="T64" fmla="*/ 117 w 189"/>
                  <a:gd name="T65" fmla="*/ 51 h 167"/>
                  <a:gd name="T66" fmla="*/ 131 w 189"/>
                  <a:gd name="T67" fmla="*/ 63 h 167"/>
                  <a:gd name="T68" fmla="*/ 142 w 189"/>
                  <a:gd name="T69" fmla="*/ 76 h 167"/>
                  <a:gd name="T70" fmla="*/ 154 w 189"/>
                  <a:gd name="T71" fmla="*/ 90 h 167"/>
                  <a:gd name="T72" fmla="*/ 164 w 189"/>
                  <a:gd name="T73" fmla="*/ 104 h 167"/>
                  <a:gd name="T74" fmla="*/ 174 w 189"/>
                  <a:gd name="T75" fmla="*/ 119 h 167"/>
                  <a:gd name="T76" fmla="*/ 183 w 189"/>
                  <a:gd name="T77" fmla="*/ 135 h 167"/>
                  <a:gd name="T78" fmla="*/ 189 w 189"/>
                  <a:gd name="T79" fmla="*/ 151 h 167"/>
                  <a:gd name="T80" fmla="*/ 180 w 189"/>
                  <a:gd name="T81"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167">
                    <a:moveTo>
                      <a:pt x="180" y="167"/>
                    </a:moveTo>
                    <a:lnTo>
                      <a:pt x="169" y="144"/>
                    </a:lnTo>
                    <a:lnTo>
                      <a:pt x="155" y="122"/>
                    </a:lnTo>
                    <a:lnTo>
                      <a:pt x="139" y="101"/>
                    </a:lnTo>
                    <a:lnTo>
                      <a:pt x="120" y="82"/>
                    </a:lnTo>
                    <a:lnTo>
                      <a:pt x="101" y="65"/>
                    </a:lnTo>
                    <a:lnTo>
                      <a:pt x="79" y="48"/>
                    </a:lnTo>
                    <a:lnTo>
                      <a:pt x="56" y="33"/>
                    </a:lnTo>
                    <a:lnTo>
                      <a:pt x="32" y="21"/>
                    </a:lnTo>
                    <a:lnTo>
                      <a:pt x="26" y="21"/>
                    </a:lnTo>
                    <a:lnTo>
                      <a:pt x="20" y="20"/>
                    </a:lnTo>
                    <a:lnTo>
                      <a:pt x="13" y="17"/>
                    </a:lnTo>
                    <a:lnTo>
                      <a:pt x="4" y="15"/>
                    </a:lnTo>
                    <a:lnTo>
                      <a:pt x="0" y="9"/>
                    </a:lnTo>
                    <a:lnTo>
                      <a:pt x="2" y="1"/>
                    </a:lnTo>
                    <a:lnTo>
                      <a:pt x="9" y="0"/>
                    </a:lnTo>
                    <a:lnTo>
                      <a:pt x="14" y="0"/>
                    </a:lnTo>
                    <a:lnTo>
                      <a:pt x="21" y="0"/>
                    </a:lnTo>
                    <a:lnTo>
                      <a:pt x="27" y="1"/>
                    </a:lnTo>
                    <a:lnTo>
                      <a:pt x="34" y="2"/>
                    </a:lnTo>
                    <a:lnTo>
                      <a:pt x="41" y="5"/>
                    </a:lnTo>
                    <a:lnTo>
                      <a:pt x="48" y="7"/>
                    </a:lnTo>
                    <a:lnTo>
                      <a:pt x="56" y="9"/>
                    </a:lnTo>
                    <a:lnTo>
                      <a:pt x="60" y="12"/>
                    </a:lnTo>
                    <a:lnTo>
                      <a:pt x="65" y="15"/>
                    </a:lnTo>
                    <a:lnTo>
                      <a:pt x="70" y="18"/>
                    </a:lnTo>
                    <a:lnTo>
                      <a:pt x="74" y="22"/>
                    </a:lnTo>
                    <a:lnTo>
                      <a:pt x="79" y="25"/>
                    </a:lnTo>
                    <a:lnTo>
                      <a:pt x="83" y="30"/>
                    </a:lnTo>
                    <a:lnTo>
                      <a:pt x="89" y="35"/>
                    </a:lnTo>
                    <a:lnTo>
                      <a:pt x="94" y="39"/>
                    </a:lnTo>
                    <a:lnTo>
                      <a:pt x="103" y="40"/>
                    </a:lnTo>
                    <a:lnTo>
                      <a:pt x="117" y="51"/>
                    </a:lnTo>
                    <a:lnTo>
                      <a:pt x="131" y="63"/>
                    </a:lnTo>
                    <a:lnTo>
                      <a:pt x="142" y="76"/>
                    </a:lnTo>
                    <a:lnTo>
                      <a:pt x="154" y="90"/>
                    </a:lnTo>
                    <a:lnTo>
                      <a:pt x="164" y="104"/>
                    </a:lnTo>
                    <a:lnTo>
                      <a:pt x="174" y="119"/>
                    </a:lnTo>
                    <a:lnTo>
                      <a:pt x="183" y="135"/>
                    </a:lnTo>
                    <a:lnTo>
                      <a:pt x="189" y="151"/>
                    </a:lnTo>
                    <a:lnTo>
                      <a:pt x="180" y="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6" name="Freeform 24"/>
              <p:cNvSpPr>
                <a:spLocks/>
              </p:cNvSpPr>
              <p:nvPr>
                <p:custDataLst>
                  <p:tags r:id="rId120"/>
                </p:custDataLst>
              </p:nvPr>
            </p:nvSpPr>
            <p:spPr bwMode="auto">
              <a:xfrm>
                <a:off x="3519" y="3025"/>
                <a:ext cx="292" cy="326"/>
              </a:xfrm>
              <a:custGeom>
                <a:avLst/>
                <a:gdLst>
                  <a:gd name="T0" fmla="*/ 147 w 584"/>
                  <a:gd name="T1" fmla="*/ 626 h 652"/>
                  <a:gd name="T2" fmla="*/ 106 w 584"/>
                  <a:gd name="T3" fmla="*/ 593 h 652"/>
                  <a:gd name="T4" fmla="*/ 59 w 584"/>
                  <a:gd name="T5" fmla="*/ 560 h 652"/>
                  <a:gd name="T6" fmla="*/ 38 w 584"/>
                  <a:gd name="T7" fmla="*/ 550 h 652"/>
                  <a:gd name="T8" fmla="*/ 16 w 584"/>
                  <a:gd name="T9" fmla="*/ 540 h 652"/>
                  <a:gd name="T10" fmla="*/ 18 w 584"/>
                  <a:gd name="T11" fmla="*/ 505 h 652"/>
                  <a:gd name="T12" fmla="*/ 78 w 584"/>
                  <a:gd name="T13" fmla="*/ 432 h 652"/>
                  <a:gd name="T14" fmla="*/ 141 w 584"/>
                  <a:gd name="T15" fmla="*/ 358 h 652"/>
                  <a:gd name="T16" fmla="*/ 204 w 584"/>
                  <a:gd name="T17" fmla="*/ 284 h 652"/>
                  <a:gd name="T18" fmla="*/ 270 w 584"/>
                  <a:gd name="T19" fmla="*/ 209 h 652"/>
                  <a:gd name="T20" fmla="*/ 335 w 584"/>
                  <a:gd name="T21" fmla="*/ 133 h 652"/>
                  <a:gd name="T22" fmla="*/ 361 w 584"/>
                  <a:gd name="T23" fmla="*/ 114 h 652"/>
                  <a:gd name="T24" fmla="*/ 385 w 584"/>
                  <a:gd name="T25" fmla="*/ 92 h 652"/>
                  <a:gd name="T26" fmla="*/ 419 w 584"/>
                  <a:gd name="T27" fmla="*/ 71 h 652"/>
                  <a:gd name="T28" fmla="*/ 470 w 584"/>
                  <a:gd name="T29" fmla="*/ 44 h 652"/>
                  <a:gd name="T30" fmla="*/ 525 w 584"/>
                  <a:gd name="T31" fmla="*/ 21 h 652"/>
                  <a:gd name="T32" fmla="*/ 555 w 584"/>
                  <a:gd name="T33" fmla="*/ 15 h 652"/>
                  <a:gd name="T34" fmla="*/ 568 w 584"/>
                  <a:gd name="T35" fmla="*/ 8 h 652"/>
                  <a:gd name="T36" fmla="*/ 582 w 584"/>
                  <a:gd name="T37" fmla="*/ 0 h 652"/>
                  <a:gd name="T38" fmla="*/ 576 w 584"/>
                  <a:gd name="T39" fmla="*/ 69 h 652"/>
                  <a:gd name="T40" fmla="*/ 555 w 584"/>
                  <a:gd name="T41" fmla="*/ 160 h 652"/>
                  <a:gd name="T42" fmla="*/ 508 w 584"/>
                  <a:gd name="T43" fmla="*/ 236 h 652"/>
                  <a:gd name="T44" fmla="*/ 478 w 584"/>
                  <a:gd name="T45" fmla="*/ 244 h 652"/>
                  <a:gd name="T46" fmla="*/ 448 w 584"/>
                  <a:gd name="T47" fmla="*/ 249 h 652"/>
                  <a:gd name="T48" fmla="*/ 424 w 584"/>
                  <a:gd name="T49" fmla="*/ 250 h 652"/>
                  <a:gd name="T50" fmla="*/ 441 w 584"/>
                  <a:gd name="T51" fmla="*/ 223 h 652"/>
                  <a:gd name="T52" fmla="*/ 461 w 584"/>
                  <a:gd name="T53" fmla="*/ 199 h 652"/>
                  <a:gd name="T54" fmla="*/ 483 w 584"/>
                  <a:gd name="T55" fmla="*/ 171 h 652"/>
                  <a:gd name="T56" fmla="*/ 505 w 584"/>
                  <a:gd name="T57" fmla="*/ 140 h 652"/>
                  <a:gd name="T58" fmla="*/ 494 w 584"/>
                  <a:gd name="T59" fmla="*/ 124 h 652"/>
                  <a:gd name="T60" fmla="*/ 479 w 584"/>
                  <a:gd name="T61" fmla="*/ 109 h 652"/>
                  <a:gd name="T62" fmla="*/ 447 w 584"/>
                  <a:gd name="T63" fmla="*/ 105 h 652"/>
                  <a:gd name="T64" fmla="*/ 377 w 584"/>
                  <a:gd name="T65" fmla="*/ 176 h 652"/>
                  <a:gd name="T66" fmla="*/ 310 w 584"/>
                  <a:gd name="T67" fmla="*/ 250 h 652"/>
                  <a:gd name="T68" fmla="*/ 247 w 584"/>
                  <a:gd name="T69" fmla="*/ 326 h 652"/>
                  <a:gd name="T70" fmla="*/ 185 w 584"/>
                  <a:gd name="T71" fmla="*/ 403 h 652"/>
                  <a:gd name="T72" fmla="*/ 124 w 584"/>
                  <a:gd name="T73" fmla="*/ 482 h 652"/>
                  <a:gd name="T74" fmla="*/ 111 w 584"/>
                  <a:gd name="T75" fmla="*/ 523 h 652"/>
                  <a:gd name="T76" fmla="*/ 130 w 584"/>
                  <a:gd name="T77" fmla="*/ 539 h 652"/>
                  <a:gd name="T78" fmla="*/ 151 w 584"/>
                  <a:gd name="T79" fmla="*/ 556 h 652"/>
                  <a:gd name="T80" fmla="*/ 191 w 584"/>
                  <a:gd name="T81" fmla="*/ 535 h 652"/>
                  <a:gd name="T82" fmla="*/ 237 w 584"/>
                  <a:gd name="T83" fmla="*/ 484 h 652"/>
                  <a:gd name="T84" fmla="*/ 281 w 584"/>
                  <a:gd name="T85" fmla="*/ 429 h 652"/>
                  <a:gd name="T86" fmla="*/ 317 w 584"/>
                  <a:gd name="T87" fmla="*/ 402 h 652"/>
                  <a:gd name="T88" fmla="*/ 354 w 584"/>
                  <a:gd name="T89" fmla="*/ 388 h 652"/>
                  <a:gd name="T90" fmla="*/ 393 w 584"/>
                  <a:gd name="T91" fmla="*/ 375 h 652"/>
                  <a:gd name="T92" fmla="*/ 368 w 584"/>
                  <a:gd name="T93" fmla="*/ 410 h 652"/>
                  <a:gd name="T94" fmla="*/ 327 w 584"/>
                  <a:gd name="T95" fmla="*/ 462 h 652"/>
                  <a:gd name="T96" fmla="*/ 285 w 584"/>
                  <a:gd name="T97" fmla="*/ 516 h 652"/>
                  <a:gd name="T98" fmla="*/ 242 w 584"/>
                  <a:gd name="T99" fmla="*/ 569 h 652"/>
                  <a:gd name="T100" fmla="*/ 199 w 584"/>
                  <a:gd name="T101" fmla="*/ 62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4" h="652">
                    <a:moveTo>
                      <a:pt x="169" y="652"/>
                    </a:moveTo>
                    <a:lnTo>
                      <a:pt x="159" y="638"/>
                    </a:lnTo>
                    <a:lnTo>
                      <a:pt x="147" y="626"/>
                    </a:lnTo>
                    <a:lnTo>
                      <a:pt x="135" y="615"/>
                    </a:lnTo>
                    <a:lnTo>
                      <a:pt x="121" y="603"/>
                    </a:lnTo>
                    <a:lnTo>
                      <a:pt x="106" y="593"/>
                    </a:lnTo>
                    <a:lnTo>
                      <a:pt x="90" y="583"/>
                    </a:lnTo>
                    <a:lnTo>
                      <a:pt x="75" y="571"/>
                    </a:lnTo>
                    <a:lnTo>
                      <a:pt x="59" y="560"/>
                    </a:lnTo>
                    <a:lnTo>
                      <a:pt x="52" y="556"/>
                    </a:lnTo>
                    <a:lnTo>
                      <a:pt x="45" y="554"/>
                    </a:lnTo>
                    <a:lnTo>
                      <a:pt x="38" y="550"/>
                    </a:lnTo>
                    <a:lnTo>
                      <a:pt x="31" y="547"/>
                    </a:lnTo>
                    <a:lnTo>
                      <a:pt x="23" y="545"/>
                    </a:lnTo>
                    <a:lnTo>
                      <a:pt x="16" y="540"/>
                    </a:lnTo>
                    <a:lnTo>
                      <a:pt x="8" y="535"/>
                    </a:lnTo>
                    <a:lnTo>
                      <a:pt x="0" y="531"/>
                    </a:lnTo>
                    <a:lnTo>
                      <a:pt x="18" y="505"/>
                    </a:lnTo>
                    <a:lnTo>
                      <a:pt x="38" y="481"/>
                    </a:lnTo>
                    <a:lnTo>
                      <a:pt x="59" y="456"/>
                    </a:lnTo>
                    <a:lnTo>
                      <a:pt x="78" y="432"/>
                    </a:lnTo>
                    <a:lnTo>
                      <a:pt x="99" y="406"/>
                    </a:lnTo>
                    <a:lnTo>
                      <a:pt x="120" y="382"/>
                    </a:lnTo>
                    <a:lnTo>
                      <a:pt x="141" y="358"/>
                    </a:lnTo>
                    <a:lnTo>
                      <a:pt x="161" y="334"/>
                    </a:lnTo>
                    <a:lnTo>
                      <a:pt x="183" y="308"/>
                    </a:lnTo>
                    <a:lnTo>
                      <a:pt x="204" y="284"/>
                    </a:lnTo>
                    <a:lnTo>
                      <a:pt x="226" y="260"/>
                    </a:lnTo>
                    <a:lnTo>
                      <a:pt x="248" y="235"/>
                    </a:lnTo>
                    <a:lnTo>
                      <a:pt x="270" y="209"/>
                    </a:lnTo>
                    <a:lnTo>
                      <a:pt x="292" y="184"/>
                    </a:lnTo>
                    <a:lnTo>
                      <a:pt x="313" y="159"/>
                    </a:lnTo>
                    <a:lnTo>
                      <a:pt x="335" y="133"/>
                    </a:lnTo>
                    <a:lnTo>
                      <a:pt x="343" y="128"/>
                    </a:lnTo>
                    <a:lnTo>
                      <a:pt x="353" y="121"/>
                    </a:lnTo>
                    <a:lnTo>
                      <a:pt x="361" y="114"/>
                    </a:lnTo>
                    <a:lnTo>
                      <a:pt x="369" y="106"/>
                    </a:lnTo>
                    <a:lnTo>
                      <a:pt x="377" y="99"/>
                    </a:lnTo>
                    <a:lnTo>
                      <a:pt x="385" y="92"/>
                    </a:lnTo>
                    <a:lnTo>
                      <a:pt x="394" y="85"/>
                    </a:lnTo>
                    <a:lnTo>
                      <a:pt x="403" y="79"/>
                    </a:lnTo>
                    <a:lnTo>
                      <a:pt x="419" y="71"/>
                    </a:lnTo>
                    <a:lnTo>
                      <a:pt x="436" y="62"/>
                    </a:lnTo>
                    <a:lnTo>
                      <a:pt x="453" y="53"/>
                    </a:lnTo>
                    <a:lnTo>
                      <a:pt x="470" y="44"/>
                    </a:lnTo>
                    <a:lnTo>
                      <a:pt x="487" y="36"/>
                    </a:lnTo>
                    <a:lnTo>
                      <a:pt x="506" y="27"/>
                    </a:lnTo>
                    <a:lnTo>
                      <a:pt x="525" y="21"/>
                    </a:lnTo>
                    <a:lnTo>
                      <a:pt x="545" y="16"/>
                    </a:lnTo>
                    <a:lnTo>
                      <a:pt x="551" y="16"/>
                    </a:lnTo>
                    <a:lnTo>
                      <a:pt x="555" y="15"/>
                    </a:lnTo>
                    <a:lnTo>
                      <a:pt x="560" y="12"/>
                    </a:lnTo>
                    <a:lnTo>
                      <a:pt x="564" y="10"/>
                    </a:lnTo>
                    <a:lnTo>
                      <a:pt x="568" y="8"/>
                    </a:lnTo>
                    <a:lnTo>
                      <a:pt x="572" y="6"/>
                    </a:lnTo>
                    <a:lnTo>
                      <a:pt x="576" y="2"/>
                    </a:lnTo>
                    <a:lnTo>
                      <a:pt x="582" y="0"/>
                    </a:lnTo>
                    <a:lnTo>
                      <a:pt x="584" y="7"/>
                    </a:lnTo>
                    <a:lnTo>
                      <a:pt x="581" y="38"/>
                    </a:lnTo>
                    <a:lnTo>
                      <a:pt x="576" y="69"/>
                    </a:lnTo>
                    <a:lnTo>
                      <a:pt x="572" y="100"/>
                    </a:lnTo>
                    <a:lnTo>
                      <a:pt x="565" y="130"/>
                    </a:lnTo>
                    <a:lnTo>
                      <a:pt x="555" y="160"/>
                    </a:lnTo>
                    <a:lnTo>
                      <a:pt x="544" y="188"/>
                    </a:lnTo>
                    <a:lnTo>
                      <a:pt x="528" y="213"/>
                    </a:lnTo>
                    <a:lnTo>
                      <a:pt x="508" y="236"/>
                    </a:lnTo>
                    <a:lnTo>
                      <a:pt x="498" y="239"/>
                    </a:lnTo>
                    <a:lnTo>
                      <a:pt x="489" y="242"/>
                    </a:lnTo>
                    <a:lnTo>
                      <a:pt x="478" y="244"/>
                    </a:lnTo>
                    <a:lnTo>
                      <a:pt x="469" y="245"/>
                    </a:lnTo>
                    <a:lnTo>
                      <a:pt x="459" y="246"/>
                    </a:lnTo>
                    <a:lnTo>
                      <a:pt x="448" y="249"/>
                    </a:lnTo>
                    <a:lnTo>
                      <a:pt x="438" y="252"/>
                    </a:lnTo>
                    <a:lnTo>
                      <a:pt x="426" y="257"/>
                    </a:lnTo>
                    <a:lnTo>
                      <a:pt x="424" y="250"/>
                    </a:lnTo>
                    <a:lnTo>
                      <a:pt x="432" y="242"/>
                    </a:lnTo>
                    <a:lnTo>
                      <a:pt x="437" y="232"/>
                    </a:lnTo>
                    <a:lnTo>
                      <a:pt x="441" y="223"/>
                    </a:lnTo>
                    <a:lnTo>
                      <a:pt x="452" y="219"/>
                    </a:lnTo>
                    <a:lnTo>
                      <a:pt x="456" y="208"/>
                    </a:lnTo>
                    <a:lnTo>
                      <a:pt x="461" y="199"/>
                    </a:lnTo>
                    <a:lnTo>
                      <a:pt x="468" y="190"/>
                    </a:lnTo>
                    <a:lnTo>
                      <a:pt x="475" y="181"/>
                    </a:lnTo>
                    <a:lnTo>
                      <a:pt x="483" y="171"/>
                    </a:lnTo>
                    <a:lnTo>
                      <a:pt x="490" y="161"/>
                    </a:lnTo>
                    <a:lnTo>
                      <a:pt x="498" y="151"/>
                    </a:lnTo>
                    <a:lnTo>
                      <a:pt x="505" y="140"/>
                    </a:lnTo>
                    <a:lnTo>
                      <a:pt x="502" y="135"/>
                    </a:lnTo>
                    <a:lnTo>
                      <a:pt x="499" y="130"/>
                    </a:lnTo>
                    <a:lnTo>
                      <a:pt x="494" y="124"/>
                    </a:lnTo>
                    <a:lnTo>
                      <a:pt x="490" y="118"/>
                    </a:lnTo>
                    <a:lnTo>
                      <a:pt x="485" y="114"/>
                    </a:lnTo>
                    <a:lnTo>
                      <a:pt x="479" y="109"/>
                    </a:lnTo>
                    <a:lnTo>
                      <a:pt x="474" y="105"/>
                    </a:lnTo>
                    <a:lnTo>
                      <a:pt x="467" y="101"/>
                    </a:lnTo>
                    <a:lnTo>
                      <a:pt x="447" y="105"/>
                    </a:lnTo>
                    <a:lnTo>
                      <a:pt x="423" y="128"/>
                    </a:lnTo>
                    <a:lnTo>
                      <a:pt x="400" y="152"/>
                    </a:lnTo>
                    <a:lnTo>
                      <a:pt x="377" y="176"/>
                    </a:lnTo>
                    <a:lnTo>
                      <a:pt x="354" y="200"/>
                    </a:lnTo>
                    <a:lnTo>
                      <a:pt x="332" y="224"/>
                    </a:lnTo>
                    <a:lnTo>
                      <a:pt x="310" y="250"/>
                    </a:lnTo>
                    <a:lnTo>
                      <a:pt x="289" y="274"/>
                    </a:lnTo>
                    <a:lnTo>
                      <a:pt x="267" y="299"/>
                    </a:lnTo>
                    <a:lnTo>
                      <a:pt x="247" y="326"/>
                    </a:lnTo>
                    <a:lnTo>
                      <a:pt x="226" y="351"/>
                    </a:lnTo>
                    <a:lnTo>
                      <a:pt x="205" y="378"/>
                    </a:lnTo>
                    <a:lnTo>
                      <a:pt x="185" y="403"/>
                    </a:lnTo>
                    <a:lnTo>
                      <a:pt x="165" y="429"/>
                    </a:lnTo>
                    <a:lnTo>
                      <a:pt x="144" y="456"/>
                    </a:lnTo>
                    <a:lnTo>
                      <a:pt x="124" y="482"/>
                    </a:lnTo>
                    <a:lnTo>
                      <a:pt x="104" y="509"/>
                    </a:lnTo>
                    <a:lnTo>
                      <a:pt x="104" y="518"/>
                    </a:lnTo>
                    <a:lnTo>
                      <a:pt x="111" y="523"/>
                    </a:lnTo>
                    <a:lnTo>
                      <a:pt x="117" y="528"/>
                    </a:lnTo>
                    <a:lnTo>
                      <a:pt x="124" y="533"/>
                    </a:lnTo>
                    <a:lnTo>
                      <a:pt x="130" y="539"/>
                    </a:lnTo>
                    <a:lnTo>
                      <a:pt x="137" y="545"/>
                    </a:lnTo>
                    <a:lnTo>
                      <a:pt x="144" y="550"/>
                    </a:lnTo>
                    <a:lnTo>
                      <a:pt x="151" y="556"/>
                    </a:lnTo>
                    <a:lnTo>
                      <a:pt x="159" y="562"/>
                    </a:lnTo>
                    <a:lnTo>
                      <a:pt x="177" y="553"/>
                    </a:lnTo>
                    <a:lnTo>
                      <a:pt x="191" y="535"/>
                    </a:lnTo>
                    <a:lnTo>
                      <a:pt x="206" y="519"/>
                    </a:lnTo>
                    <a:lnTo>
                      <a:pt x="221" y="501"/>
                    </a:lnTo>
                    <a:lnTo>
                      <a:pt x="237" y="484"/>
                    </a:lnTo>
                    <a:lnTo>
                      <a:pt x="252" y="465"/>
                    </a:lnTo>
                    <a:lnTo>
                      <a:pt x="267" y="448"/>
                    </a:lnTo>
                    <a:lnTo>
                      <a:pt x="281" y="429"/>
                    </a:lnTo>
                    <a:lnTo>
                      <a:pt x="294" y="412"/>
                    </a:lnTo>
                    <a:lnTo>
                      <a:pt x="305" y="408"/>
                    </a:lnTo>
                    <a:lnTo>
                      <a:pt x="317" y="402"/>
                    </a:lnTo>
                    <a:lnTo>
                      <a:pt x="328" y="397"/>
                    </a:lnTo>
                    <a:lnTo>
                      <a:pt x="341" y="393"/>
                    </a:lnTo>
                    <a:lnTo>
                      <a:pt x="354" y="388"/>
                    </a:lnTo>
                    <a:lnTo>
                      <a:pt x="366" y="383"/>
                    </a:lnTo>
                    <a:lnTo>
                      <a:pt x="380" y="379"/>
                    </a:lnTo>
                    <a:lnTo>
                      <a:pt x="393" y="375"/>
                    </a:lnTo>
                    <a:lnTo>
                      <a:pt x="395" y="378"/>
                    </a:lnTo>
                    <a:lnTo>
                      <a:pt x="381" y="394"/>
                    </a:lnTo>
                    <a:lnTo>
                      <a:pt x="368" y="410"/>
                    </a:lnTo>
                    <a:lnTo>
                      <a:pt x="354" y="427"/>
                    </a:lnTo>
                    <a:lnTo>
                      <a:pt x="341" y="444"/>
                    </a:lnTo>
                    <a:lnTo>
                      <a:pt x="327" y="462"/>
                    </a:lnTo>
                    <a:lnTo>
                      <a:pt x="312" y="479"/>
                    </a:lnTo>
                    <a:lnTo>
                      <a:pt x="298" y="497"/>
                    </a:lnTo>
                    <a:lnTo>
                      <a:pt x="285" y="516"/>
                    </a:lnTo>
                    <a:lnTo>
                      <a:pt x="271" y="533"/>
                    </a:lnTo>
                    <a:lnTo>
                      <a:pt x="257" y="551"/>
                    </a:lnTo>
                    <a:lnTo>
                      <a:pt x="242" y="569"/>
                    </a:lnTo>
                    <a:lnTo>
                      <a:pt x="228" y="586"/>
                    </a:lnTo>
                    <a:lnTo>
                      <a:pt x="213" y="603"/>
                    </a:lnTo>
                    <a:lnTo>
                      <a:pt x="199" y="621"/>
                    </a:lnTo>
                    <a:lnTo>
                      <a:pt x="184" y="637"/>
                    </a:lnTo>
                    <a:lnTo>
                      <a:pt x="169" y="65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7" name="Freeform 25"/>
              <p:cNvSpPr>
                <a:spLocks/>
              </p:cNvSpPr>
              <p:nvPr>
                <p:custDataLst>
                  <p:tags r:id="rId121"/>
                </p:custDataLst>
              </p:nvPr>
            </p:nvSpPr>
            <p:spPr bwMode="auto">
              <a:xfrm>
                <a:off x="3646" y="3152"/>
                <a:ext cx="276" cy="185"/>
              </a:xfrm>
              <a:custGeom>
                <a:avLst/>
                <a:gdLst>
                  <a:gd name="T0" fmla="*/ 400 w 552"/>
                  <a:gd name="T1" fmla="*/ 370 h 371"/>
                  <a:gd name="T2" fmla="*/ 388 w 552"/>
                  <a:gd name="T3" fmla="*/ 366 h 371"/>
                  <a:gd name="T4" fmla="*/ 377 w 552"/>
                  <a:gd name="T5" fmla="*/ 364 h 371"/>
                  <a:gd name="T6" fmla="*/ 365 w 552"/>
                  <a:gd name="T7" fmla="*/ 358 h 371"/>
                  <a:gd name="T8" fmla="*/ 365 w 552"/>
                  <a:gd name="T9" fmla="*/ 353 h 371"/>
                  <a:gd name="T10" fmla="*/ 373 w 552"/>
                  <a:gd name="T11" fmla="*/ 351 h 371"/>
                  <a:gd name="T12" fmla="*/ 383 w 552"/>
                  <a:gd name="T13" fmla="*/ 353 h 371"/>
                  <a:gd name="T14" fmla="*/ 394 w 552"/>
                  <a:gd name="T15" fmla="*/ 353 h 371"/>
                  <a:gd name="T16" fmla="*/ 406 w 552"/>
                  <a:gd name="T17" fmla="*/ 346 h 371"/>
                  <a:gd name="T18" fmla="*/ 421 w 552"/>
                  <a:gd name="T19" fmla="*/ 336 h 371"/>
                  <a:gd name="T20" fmla="*/ 438 w 552"/>
                  <a:gd name="T21" fmla="*/ 325 h 371"/>
                  <a:gd name="T22" fmla="*/ 453 w 552"/>
                  <a:gd name="T23" fmla="*/ 311 h 371"/>
                  <a:gd name="T24" fmla="*/ 469 w 552"/>
                  <a:gd name="T25" fmla="*/ 288 h 371"/>
                  <a:gd name="T26" fmla="*/ 480 w 552"/>
                  <a:gd name="T27" fmla="*/ 255 h 371"/>
                  <a:gd name="T28" fmla="*/ 486 w 552"/>
                  <a:gd name="T29" fmla="*/ 218 h 371"/>
                  <a:gd name="T30" fmla="*/ 481 w 552"/>
                  <a:gd name="T31" fmla="*/ 180 h 371"/>
                  <a:gd name="T32" fmla="*/ 474 w 552"/>
                  <a:gd name="T33" fmla="*/ 152 h 371"/>
                  <a:gd name="T34" fmla="*/ 462 w 552"/>
                  <a:gd name="T35" fmla="*/ 128 h 371"/>
                  <a:gd name="T36" fmla="*/ 443 w 552"/>
                  <a:gd name="T37" fmla="*/ 107 h 371"/>
                  <a:gd name="T38" fmla="*/ 420 w 552"/>
                  <a:gd name="T39" fmla="*/ 91 h 371"/>
                  <a:gd name="T40" fmla="*/ 395 w 552"/>
                  <a:gd name="T41" fmla="*/ 77 h 371"/>
                  <a:gd name="T42" fmla="*/ 350 w 552"/>
                  <a:gd name="T43" fmla="*/ 75 h 371"/>
                  <a:gd name="T44" fmla="*/ 304 w 552"/>
                  <a:gd name="T45" fmla="*/ 76 h 371"/>
                  <a:gd name="T46" fmla="*/ 258 w 552"/>
                  <a:gd name="T47" fmla="*/ 79 h 371"/>
                  <a:gd name="T48" fmla="*/ 212 w 552"/>
                  <a:gd name="T49" fmla="*/ 84 h 371"/>
                  <a:gd name="T50" fmla="*/ 166 w 552"/>
                  <a:gd name="T51" fmla="*/ 92 h 371"/>
                  <a:gd name="T52" fmla="*/ 120 w 552"/>
                  <a:gd name="T53" fmla="*/ 104 h 371"/>
                  <a:gd name="T54" fmla="*/ 75 w 552"/>
                  <a:gd name="T55" fmla="*/ 119 h 371"/>
                  <a:gd name="T56" fmla="*/ 30 w 552"/>
                  <a:gd name="T57" fmla="*/ 137 h 371"/>
                  <a:gd name="T58" fmla="*/ 18 w 552"/>
                  <a:gd name="T59" fmla="*/ 148 h 371"/>
                  <a:gd name="T60" fmla="*/ 7 w 552"/>
                  <a:gd name="T61" fmla="*/ 161 h 371"/>
                  <a:gd name="T62" fmla="*/ 0 w 552"/>
                  <a:gd name="T63" fmla="*/ 163 h 371"/>
                  <a:gd name="T64" fmla="*/ 4 w 552"/>
                  <a:gd name="T65" fmla="*/ 151 h 371"/>
                  <a:gd name="T66" fmla="*/ 12 w 552"/>
                  <a:gd name="T67" fmla="*/ 137 h 371"/>
                  <a:gd name="T68" fmla="*/ 37 w 552"/>
                  <a:gd name="T69" fmla="*/ 105 h 371"/>
                  <a:gd name="T70" fmla="*/ 66 w 552"/>
                  <a:gd name="T71" fmla="*/ 77 h 371"/>
                  <a:gd name="T72" fmla="*/ 103 w 552"/>
                  <a:gd name="T73" fmla="*/ 55 h 371"/>
                  <a:gd name="T74" fmla="*/ 144 w 552"/>
                  <a:gd name="T75" fmla="*/ 38 h 371"/>
                  <a:gd name="T76" fmla="*/ 186 w 552"/>
                  <a:gd name="T77" fmla="*/ 24 h 371"/>
                  <a:gd name="T78" fmla="*/ 231 w 552"/>
                  <a:gd name="T79" fmla="*/ 14 h 371"/>
                  <a:gd name="T80" fmla="*/ 276 w 552"/>
                  <a:gd name="T81" fmla="*/ 6 h 371"/>
                  <a:gd name="T82" fmla="*/ 320 w 552"/>
                  <a:gd name="T83" fmla="*/ 0 h 371"/>
                  <a:gd name="T84" fmla="*/ 350 w 552"/>
                  <a:gd name="T85" fmla="*/ 1 h 371"/>
                  <a:gd name="T86" fmla="*/ 380 w 552"/>
                  <a:gd name="T87" fmla="*/ 5 h 371"/>
                  <a:gd name="T88" fmla="*/ 409 w 552"/>
                  <a:gd name="T89" fmla="*/ 12 h 371"/>
                  <a:gd name="T90" fmla="*/ 438 w 552"/>
                  <a:gd name="T91" fmla="*/ 24 h 371"/>
                  <a:gd name="T92" fmla="*/ 453 w 552"/>
                  <a:gd name="T93" fmla="*/ 35 h 371"/>
                  <a:gd name="T94" fmla="*/ 469 w 552"/>
                  <a:gd name="T95" fmla="*/ 44 h 371"/>
                  <a:gd name="T96" fmla="*/ 484 w 552"/>
                  <a:gd name="T97" fmla="*/ 55 h 371"/>
                  <a:gd name="T98" fmla="*/ 499 w 552"/>
                  <a:gd name="T99" fmla="*/ 72 h 371"/>
                  <a:gd name="T100" fmla="*/ 524 w 552"/>
                  <a:gd name="T101" fmla="*/ 115 h 371"/>
                  <a:gd name="T102" fmla="*/ 545 w 552"/>
                  <a:gd name="T103" fmla="*/ 167 h 371"/>
                  <a:gd name="T104" fmla="*/ 552 w 552"/>
                  <a:gd name="T105" fmla="*/ 221 h 371"/>
                  <a:gd name="T106" fmla="*/ 539 w 552"/>
                  <a:gd name="T107" fmla="*/ 278 h 371"/>
                  <a:gd name="T108" fmla="*/ 531 w 552"/>
                  <a:gd name="T109" fmla="*/ 295 h 371"/>
                  <a:gd name="T110" fmla="*/ 519 w 552"/>
                  <a:gd name="T111" fmla="*/ 311 h 371"/>
                  <a:gd name="T112" fmla="*/ 504 w 552"/>
                  <a:gd name="T113" fmla="*/ 327 h 371"/>
                  <a:gd name="T114" fmla="*/ 488 w 552"/>
                  <a:gd name="T115" fmla="*/ 346 h 371"/>
                  <a:gd name="T116" fmla="*/ 471 w 552"/>
                  <a:gd name="T117" fmla="*/ 356 h 371"/>
                  <a:gd name="T118" fmla="*/ 450 w 552"/>
                  <a:gd name="T119" fmla="*/ 363 h 371"/>
                  <a:gd name="T120" fmla="*/ 427 w 552"/>
                  <a:gd name="T121" fmla="*/ 369 h 371"/>
                  <a:gd name="T122" fmla="*/ 405 w 552"/>
                  <a:gd name="T123"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2" h="371">
                    <a:moveTo>
                      <a:pt x="405" y="371"/>
                    </a:moveTo>
                    <a:lnTo>
                      <a:pt x="400" y="370"/>
                    </a:lnTo>
                    <a:lnTo>
                      <a:pt x="394" y="369"/>
                    </a:lnTo>
                    <a:lnTo>
                      <a:pt x="388" y="366"/>
                    </a:lnTo>
                    <a:lnTo>
                      <a:pt x="382" y="365"/>
                    </a:lnTo>
                    <a:lnTo>
                      <a:pt x="377" y="364"/>
                    </a:lnTo>
                    <a:lnTo>
                      <a:pt x="371" y="362"/>
                    </a:lnTo>
                    <a:lnTo>
                      <a:pt x="365" y="358"/>
                    </a:lnTo>
                    <a:lnTo>
                      <a:pt x="360" y="355"/>
                    </a:lnTo>
                    <a:lnTo>
                      <a:pt x="365" y="353"/>
                    </a:lnTo>
                    <a:lnTo>
                      <a:pt x="370" y="351"/>
                    </a:lnTo>
                    <a:lnTo>
                      <a:pt x="373" y="351"/>
                    </a:lnTo>
                    <a:lnTo>
                      <a:pt x="379" y="351"/>
                    </a:lnTo>
                    <a:lnTo>
                      <a:pt x="383" y="353"/>
                    </a:lnTo>
                    <a:lnTo>
                      <a:pt x="388" y="353"/>
                    </a:lnTo>
                    <a:lnTo>
                      <a:pt x="394" y="353"/>
                    </a:lnTo>
                    <a:lnTo>
                      <a:pt x="400" y="351"/>
                    </a:lnTo>
                    <a:lnTo>
                      <a:pt x="406" y="346"/>
                    </a:lnTo>
                    <a:lnTo>
                      <a:pt x="415" y="341"/>
                    </a:lnTo>
                    <a:lnTo>
                      <a:pt x="421" y="336"/>
                    </a:lnTo>
                    <a:lnTo>
                      <a:pt x="430" y="331"/>
                    </a:lnTo>
                    <a:lnTo>
                      <a:pt x="438" y="325"/>
                    </a:lnTo>
                    <a:lnTo>
                      <a:pt x="446" y="319"/>
                    </a:lnTo>
                    <a:lnTo>
                      <a:pt x="453" y="311"/>
                    </a:lnTo>
                    <a:lnTo>
                      <a:pt x="461" y="303"/>
                    </a:lnTo>
                    <a:lnTo>
                      <a:pt x="469" y="288"/>
                    </a:lnTo>
                    <a:lnTo>
                      <a:pt x="474" y="272"/>
                    </a:lnTo>
                    <a:lnTo>
                      <a:pt x="480" y="255"/>
                    </a:lnTo>
                    <a:lnTo>
                      <a:pt x="485" y="236"/>
                    </a:lnTo>
                    <a:lnTo>
                      <a:pt x="486" y="218"/>
                    </a:lnTo>
                    <a:lnTo>
                      <a:pt x="486" y="199"/>
                    </a:lnTo>
                    <a:lnTo>
                      <a:pt x="481" y="180"/>
                    </a:lnTo>
                    <a:lnTo>
                      <a:pt x="474" y="161"/>
                    </a:lnTo>
                    <a:lnTo>
                      <a:pt x="474" y="152"/>
                    </a:lnTo>
                    <a:lnTo>
                      <a:pt x="469" y="140"/>
                    </a:lnTo>
                    <a:lnTo>
                      <a:pt x="462" y="128"/>
                    </a:lnTo>
                    <a:lnTo>
                      <a:pt x="453" y="118"/>
                    </a:lnTo>
                    <a:lnTo>
                      <a:pt x="443" y="107"/>
                    </a:lnTo>
                    <a:lnTo>
                      <a:pt x="432" y="99"/>
                    </a:lnTo>
                    <a:lnTo>
                      <a:pt x="420" y="91"/>
                    </a:lnTo>
                    <a:lnTo>
                      <a:pt x="408" y="84"/>
                    </a:lnTo>
                    <a:lnTo>
                      <a:pt x="395" y="77"/>
                    </a:lnTo>
                    <a:lnTo>
                      <a:pt x="372" y="76"/>
                    </a:lnTo>
                    <a:lnTo>
                      <a:pt x="350" y="75"/>
                    </a:lnTo>
                    <a:lnTo>
                      <a:pt x="327" y="75"/>
                    </a:lnTo>
                    <a:lnTo>
                      <a:pt x="304" y="76"/>
                    </a:lnTo>
                    <a:lnTo>
                      <a:pt x="281" y="77"/>
                    </a:lnTo>
                    <a:lnTo>
                      <a:pt x="258" y="79"/>
                    </a:lnTo>
                    <a:lnTo>
                      <a:pt x="235" y="81"/>
                    </a:lnTo>
                    <a:lnTo>
                      <a:pt x="212" y="84"/>
                    </a:lnTo>
                    <a:lnTo>
                      <a:pt x="189" y="88"/>
                    </a:lnTo>
                    <a:lnTo>
                      <a:pt x="166" y="92"/>
                    </a:lnTo>
                    <a:lnTo>
                      <a:pt x="143" y="98"/>
                    </a:lnTo>
                    <a:lnTo>
                      <a:pt x="120" y="104"/>
                    </a:lnTo>
                    <a:lnTo>
                      <a:pt x="98" y="112"/>
                    </a:lnTo>
                    <a:lnTo>
                      <a:pt x="75" y="119"/>
                    </a:lnTo>
                    <a:lnTo>
                      <a:pt x="52" y="128"/>
                    </a:lnTo>
                    <a:lnTo>
                      <a:pt x="30" y="137"/>
                    </a:lnTo>
                    <a:lnTo>
                      <a:pt x="24" y="141"/>
                    </a:lnTo>
                    <a:lnTo>
                      <a:pt x="18" y="148"/>
                    </a:lnTo>
                    <a:lnTo>
                      <a:pt x="11" y="155"/>
                    </a:lnTo>
                    <a:lnTo>
                      <a:pt x="7" y="161"/>
                    </a:lnTo>
                    <a:lnTo>
                      <a:pt x="7" y="167"/>
                    </a:lnTo>
                    <a:lnTo>
                      <a:pt x="0" y="163"/>
                    </a:lnTo>
                    <a:lnTo>
                      <a:pt x="1" y="157"/>
                    </a:lnTo>
                    <a:lnTo>
                      <a:pt x="4" y="151"/>
                    </a:lnTo>
                    <a:lnTo>
                      <a:pt x="9" y="146"/>
                    </a:lnTo>
                    <a:lnTo>
                      <a:pt x="12" y="137"/>
                    </a:lnTo>
                    <a:lnTo>
                      <a:pt x="23" y="120"/>
                    </a:lnTo>
                    <a:lnTo>
                      <a:pt x="37" y="105"/>
                    </a:lnTo>
                    <a:lnTo>
                      <a:pt x="50" y="90"/>
                    </a:lnTo>
                    <a:lnTo>
                      <a:pt x="66" y="77"/>
                    </a:lnTo>
                    <a:lnTo>
                      <a:pt x="84" y="66"/>
                    </a:lnTo>
                    <a:lnTo>
                      <a:pt x="103" y="55"/>
                    </a:lnTo>
                    <a:lnTo>
                      <a:pt x="123" y="46"/>
                    </a:lnTo>
                    <a:lnTo>
                      <a:pt x="144" y="38"/>
                    </a:lnTo>
                    <a:lnTo>
                      <a:pt x="164" y="31"/>
                    </a:lnTo>
                    <a:lnTo>
                      <a:pt x="186" y="24"/>
                    </a:lnTo>
                    <a:lnTo>
                      <a:pt x="208" y="19"/>
                    </a:lnTo>
                    <a:lnTo>
                      <a:pt x="231" y="14"/>
                    </a:lnTo>
                    <a:lnTo>
                      <a:pt x="254" y="9"/>
                    </a:lnTo>
                    <a:lnTo>
                      <a:pt x="276" y="6"/>
                    </a:lnTo>
                    <a:lnTo>
                      <a:pt x="298" y="3"/>
                    </a:lnTo>
                    <a:lnTo>
                      <a:pt x="320" y="0"/>
                    </a:lnTo>
                    <a:lnTo>
                      <a:pt x="335" y="0"/>
                    </a:lnTo>
                    <a:lnTo>
                      <a:pt x="350" y="1"/>
                    </a:lnTo>
                    <a:lnTo>
                      <a:pt x="365" y="3"/>
                    </a:lnTo>
                    <a:lnTo>
                      <a:pt x="380" y="5"/>
                    </a:lnTo>
                    <a:lnTo>
                      <a:pt x="395" y="7"/>
                    </a:lnTo>
                    <a:lnTo>
                      <a:pt x="409" y="12"/>
                    </a:lnTo>
                    <a:lnTo>
                      <a:pt x="424" y="17"/>
                    </a:lnTo>
                    <a:lnTo>
                      <a:pt x="438" y="24"/>
                    </a:lnTo>
                    <a:lnTo>
                      <a:pt x="445" y="30"/>
                    </a:lnTo>
                    <a:lnTo>
                      <a:pt x="453" y="35"/>
                    </a:lnTo>
                    <a:lnTo>
                      <a:pt x="461" y="39"/>
                    </a:lnTo>
                    <a:lnTo>
                      <a:pt x="469" y="44"/>
                    </a:lnTo>
                    <a:lnTo>
                      <a:pt x="476" y="50"/>
                    </a:lnTo>
                    <a:lnTo>
                      <a:pt x="484" y="55"/>
                    </a:lnTo>
                    <a:lnTo>
                      <a:pt x="492" y="62"/>
                    </a:lnTo>
                    <a:lnTo>
                      <a:pt x="499" y="72"/>
                    </a:lnTo>
                    <a:lnTo>
                      <a:pt x="511" y="92"/>
                    </a:lnTo>
                    <a:lnTo>
                      <a:pt x="524" y="115"/>
                    </a:lnTo>
                    <a:lnTo>
                      <a:pt x="536" y="141"/>
                    </a:lnTo>
                    <a:lnTo>
                      <a:pt x="545" y="167"/>
                    </a:lnTo>
                    <a:lnTo>
                      <a:pt x="551" y="194"/>
                    </a:lnTo>
                    <a:lnTo>
                      <a:pt x="552" y="221"/>
                    </a:lnTo>
                    <a:lnTo>
                      <a:pt x="548" y="250"/>
                    </a:lnTo>
                    <a:lnTo>
                      <a:pt x="539" y="278"/>
                    </a:lnTo>
                    <a:lnTo>
                      <a:pt x="536" y="287"/>
                    </a:lnTo>
                    <a:lnTo>
                      <a:pt x="531" y="295"/>
                    </a:lnTo>
                    <a:lnTo>
                      <a:pt x="525" y="303"/>
                    </a:lnTo>
                    <a:lnTo>
                      <a:pt x="519" y="311"/>
                    </a:lnTo>
                    <a:lnTo>
                      <a:pt x="512" y="319"/>
                    </a:lnTo>
                    <a:lnTo>
                      <a:pt x="504" y="327"/>
                    </a:lnTo>
                    <a:lnTo>
                      <a:pt x="496" y="335"/>
                    </a:lnTo>
                    <a:lnTo>
                      <a:pt x="488" y="346"/>
                    </a:lnTo>
                    <a:lnTo>
                      <a:pt x="480" y="351"/>
                    </a:lnTo>
                    <a:lnTo>
                      <a:pt x="471" y="356"/>
                    </a:lnTo>
                    <a:lnTo>
                      <a:pt x="461" y="360"/>
                    </a:lnTo>
                    <a:lnTo>
                      <a:pt x="450" y="363"/>
                    </a:lnTo>
                    <a:lnTo>
                      <a:pt x="439" y="366"/>
                    </a:lnTo>
                    <a:lnTo>
                      <a:pt x="427" y="369"/>
                    </a:lnTo>
                    <a:lnTo>
                      <a:pt x="417" y="370"/>
                    </a:lnTo>
                    <a:lnTo>
                      <a:pt x="405" y="37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8" name="Freeform 26"/>
              <p:cNvSpPr>
                <a:spLocks/>
              </p:cNvSpPr>
              <p:nvPr>
                <p:custDataLst>
                  <p:tags r:id="rId122"/>
                </p:custDataLst>
              </p:nvPr>
            </p:nvSpPr>
            <p:spPr bwMode="auto">
              <a:xfrm>
                <a:off x="3800" y="3205"/>
                <a:ext cx="70" cy="110"/>
              </a:xfrm>
              <a:custGeom>
                <a:avLst/>
                <a:gdLst>
                  <a:gd name="T0" fmla="*/ 50 w 140"/>
                  <a:gd name="T1" fmla="*/ 220 h 220"/>
                  <a:gd name="T2" fmla="*/ 46 w 140"/>
                  <a:gd name="T3" fmla="*/ 218 h 220"/>
                  <a:gd name="T4" fmla="*/ 43 w 140"/>
                  <a:gd name="T5" fmla="*/ 216 h 220"/>
                  <a:gd name="T6" fmla="*/ 40 w 140"/>
                  <a:gd name="T7" fmla="*/ 213 h 220"/>
                  <a:gd name="T8" fmla="*/ 35 w 140"/>
                  <a:gd name="T9" fmla="*/ 211 h 220"/>
                  <a:gd name="T10" fmla="*/ 30 w 140"/>
                  <a:gd name="T11" fmla="*/ 209 h 220"/>
                  <a:gd name="T12" fmla="*/ 26 w 140"/>
                  <a:gd name="T13" fmla="*/ 206 h 220"/>
                  <a:gd name="T14" fmla="*/ 20 w 140"/>
                  <a:gd name="T15" fmla="*/ 204 h 220"/>
                  <a:gd name="T16" fmla="*/ 13 w 140"/>
                  <a:gd name="T17" fmla="*/ 202 h 220"/>
                  <a:gd name="T18" fmla="*/ 5 w 140"/>
                  <a:gd name="T19" fmla="*/ 185 h 220"/>
                  <a:gd name="T20" fmla="*/ 2 w 140"/>
                  <a:gd name="T21" fmla="*/ 166 h 220"/>
                  <a:gd name="T22" fmla="*/ 0 w 140"/>
                  <a:gd name="T23" fmla="*/ 147 h 220"/>
                  <a:gd name="T24" fmla="*/ 3 w 140"/>
                  <a:gd name="T25" fmla="*/ 127 h 220"/>
                  <a:gd name="T26" fmla="*/ 7 w 140"/>
                  <a:gd name="T27" fmla="*/ 107 h 220"/>
                  <a:gd name="T28" fmla="*/ 13 w 140"/>
                  <a:gd name="T29" fmla="*/ 88 h 220"/>
                  <a:gd name="T30" fmla="*/ 20 w 140"/>
                  <a:gd name="T31" fmla="*/ 69 h 220"/>
                  <a:gd name="T32" fmla="*/ 29 w 140"/>
                  <a:gd name="T33" fmla="*/ 52 h 220"/>
                  <a:gd name="T34" fmla="*/ 34 w 140"/>
                  <a:gd name="T35" fmla="*/ 48 h 220"/>
                  <a:gd name="T36" fmla="*/ 38 w 140"/>
                  <a:gd name="T37" fmla="*/ 42 h 220"/>
                  <a:gd name="T38" fmla="*/ 43 w 140"/>
                  <a:gd name="T39" fmla="*/ 37 h 220"/>
                  <a:gd name="T40" fmla="*/ 46 w 140"/>
                  <a:gd name="T41" fmla="*/ 31 h 220"/>
                  <a:gd name="T42" fmla="*/ 50 w 140"/>
                  <a:gd name="T43" fmla="*/ 26 h 220"/>
                  <a:gd name="T44" fmla="*/ 55 w 140"/>
                  <a:gd name="T45" fmla="*/ 20 h 220"/>
                  <a:gd name="T46" fmla="*/ 59 w 140"/>
                  <a:gd name="T47" fmla="*/ 14 h 220"/>
                  <a:gd name="T48" fmla="*/ 65 w 140"/>
                  <a:gd name="T49" fmla="*/ 8 h 220"/>
                  <a:gd name="T50" fmla="*/ 83 w 140"/>
                  <a:gd name="T51" fmla="*/ 0 h 220"/>
                  <a:gd name="T52" fmla="*/ 90 w 140"/>
                  <a:gd name="T53" fmla="*/ 1 h 220"/>
                  <a:gd name="T54" fmla="*/ 96 w 140"/>
                  <a:gd name="T55" fmla="*/ 4 h 220"/>
                  <a:gd name="T56" fmla="*/ 102 w 140"/>
                  <a:gd name="T57" fmla="*/ 6 h 220"/>
                  <a:gd name="T58" fmla="*/ 109 w 140"/>
                  <a:gd name="T59" fmla="*/ 8 h 220"/>
                  <a:gd name="T60" fmla="*/ 118 w 140"/>
                  <a:gd name="T61" fmla="*/ 18 h 220"/>
                  <a:gd name="T62" fmla="*/ 126 w 140"/>
                  <a:gd name="T63" fmla="*/ 27 h 220"/>
                  <a:gd name="T64" fmla="*/ 133 w 140"/>
                  <a:gd name="T65" fmla="*/ 36 h 220"/>
                  <a:gd name="T66" fmla="*/ 140 w 140"/>
                  <a:gd name="T67" fmla="*/ 45 h 220"/>
                  <a:gd name="T68" fmla="*/ 126 w 140"/>
                  <a:gd name="T69" fmla="*/ 56 h 220"/>
                  <a:gd name="T70" fmla="*/ 113 w 140"/>
                  <a:gd name="T71" fmla="*/ 67 h 220"/>
                  <a:gd name="T72" fmla="*/ 99 w 140"/>
                  <a:gd name="T73" fmla="*/ 80 h 220"/>
                  <a:gd name="T74" fmla="*/ 87 w 140"/>
                  <a:gd name="T75" fmla="*/ 92 h 220"/>
                  <a:gd name="T76" fmla="*/ 76 w 140"/>
                  <a:gd name="T77" fmla="*/ 107 h 220"/>
                  <a:gd name="T78" fmla="*/ 67 w 140"/>
                  <a:gd name="T79" fmla="*/ 124 h 220"/>
                  <a:gd name="T80" fmla="*/ 60 w 140"/>
                  <a:gd name="T81" fmla="*/ 141 h 220"/>
                  <a:gd name="T82" fmla="*/ 57 w 140"/>
                  <a:gd name="T83" fmla="*/ 160 h 220"/>
                  <a:gd name="T84" fmla="*/ 58 w 140"/>
                  <a:gd name="T85" fmla="*/ 175 h 220"/>
                  <a:gd name="T86" fmla="*/ 61 w 140"/>
                  <a:gd name="T87" fmla="*/ 190 h 220"/>
                  <a:gd name="T88" fmla="*/ 64 w 140"/>
                  <a:gd name="T89" fmla="*/ 205 h 220"/>
                  <a:gd name="T90" fmla="*/ 65 w 140"/>
                  <a:gd name="T91" fmla="*/ 220 h 220"/>
                  <a:gd name="T92" fmla="*/ 50 w 140"/>
                  <a:gd name="T9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0" h="220">
                    <a:moveTo>
                      <a:pt x="50" y="220"/>
                    </a:moveTo>
                    <a:lnTo>
                      <a:pt x="46" y="218"/>
                    </a:lnTo>
                    <a:lnTo>
                      <a:pt x="43" y="216"/>
                    </a:lnTo>
                    <a:lnTo>
                      <a:pt x="40" y="213"/>
                    </a:lnTo>
                    <a:lnTo>
                      <a:pt x="35" y="211"/>
                    </a:lnTo>
                    <a:lnTo>
                      <a:pt x="30" y="209"/>
                    </a:lnTo>
                    <a:lnTo>
                      <a:pt x="26" y="206"/>
                    </a:lnTo>
                    <a:lnTo>
                      <a:pt x="20" y="204"/>
                    </a:lnTo>
                    <a:lnTo>
                      <a:pt x="13" y="202"/>
                    </a:lnTo>
                    <a:lnTo>
                      <a:pt x="5" y="185"/>
                    </a:lnTo>
                    <a:lnTo>
                      <a:pt x="2" y="166"/>
                    </a:lnTo>
                    <a:lnTo>
                      <a:pt x="0" y="147"/>
                    </a:lnTo>
                    <a:lnTo>
                      <a:pt x="3" y="127"/>
                    </a:lnTo>
                    <a:lnTo>
                      <a:pt x="7" y="107"/>
                    </a:lnTo>
                    <a:lnTo>
                      <a:pt x="13" y="88"/>
                    </a:lnTo>
                    <a:lnTo>
                      <a:pt x="20" y="69"/>
                    </a:lnTo>
                    <a:lnTo>
                      <a:pt x="29" y="52"/>
                    </a:lnTo>
                    <a:lnTo>
                      <a:pt x="34" y="48"/>
                    </a:lnTo>
                    <a:lnTo>
                      <a:pt x="38" y="42"/>
                    </a:lnTo>
                    <a:lnTo>
                      <a:pt x="43" y="37"/>
                    </a:lnTo>
                    <a:lnTo>
                      <a:pt x="46" y="31"/>
                    </a:lnTo>
                    <a:lnTo>
                      <a:pt x="50" y="26"/>
                    </a:lnTo>
                    <a:lnTo>
                      <a:pt x="55" y="20"/>
                    </a:lnTo>
                    <a:lnTo>
                      <a:pt x="59" y="14"/>
                    </a:lnTo>
                    <a:lnTo>
                      <a:pt x="65" y="8"/>
                    </a:lnTo>
                    <a:lnTo>
                      <a:pt x="83" y="0"/>
                    </a:lnTo>
                    <a:lnTo>
                      <a:pt x="90" y="1"/>
                    </a:lnTo>
                    <a:lnTo>
                      <a:pt x="96" y="4"/>
                    </a:lnTo>
                    <a:lnTo>
                      <a:pt x="102" y="6"/>
                    </a:lnTo>
                    <a:lnTo>
                      <a:pt x="109" y="8"/>
                    </a:lnTo>
                    <a:lnTo>
                      <a:pt x="118" y="18"/>
                    </a:lnTo>
                    <a:lnTo>
                      <a:pt x="126" y="27"/>
                    </a:lnTo>
                    <a:lnTo>
                      <a:pt x="133" y="36"/>
                    </a:lnTo>
                    <a:lnTo>
                      <a:pt x="140" y="45"/>
                    </a:lnTo>
                    <a:lnTo>
                      <a:pt x="126" y="56"/>
                    </a:lnTo>
                    <a:lnTo>
                      <a:pt x="113" y="67"/>
                    </a:lnTo>
                    <a:lnTo>
                      <a:pt x="99" y="80"/>
                    </a:lnTo>
                    <a:lnTo>
                      <a:pt x="87" y="92"/>
                    </a:lnTo>
                    <a:lnTo>
                      <a:pt x="76" y="107"/>
                    </a:lnTo>
                    <a:lnTo>
                      <a:pt x="67" y="124"/>
                    </a:lnTo>
                    <a:lnTo>
                      <a:pt x="60" y="141"/>
                    </a:lnTo>
                    <a:lnTo>
                      <a:pt x="57" y="160"/>
                    </a:lnTo>
                    <a:lnTo>
                      <a:pt x="58" y="175"/>
                    </a:lnTo>
                    <a:lnTo>
                      <a:pt x="61" y="190"/>
                    </a:lnTo>
                    <a:lnTo>
                      <a:pt x="64" y="205"/>
                    </a:lnTo>
                    <a:lnTo>
                      <a:pt x="65" y="220"/>
                    </a:lnTo>
                    <a:lnTo>
                      <a:pt x="50" y="22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49" name="Freeform 28"/>
              <p:cNvSpPr>
                <a:spLocks/>
              </p:cNvSpPr>
              <p:nvPr>
                <p:custDataLst>
                  <p:tags r:id="rId123"/>
                </p:custDataLst>
              </p:nvPr>
            </p:nvSpPr>
            <p:spPr bwMode="auto">
              <a:xfrm>
                <a:off x="3903" y="3171"/>
                <a:ext cx="66" cy="31"/>
              </a:xfrm>
              <a:custGeom>
                <a:avLst/>
                <a:gdLst>
                  <a:gd name="T0" fmla="*/ 33 w 131"/>
                  <a:gd name="T1" fmla="*/ 63 h 63"/>
                  <a:gd name="T2" fmla="*/ 27 w 131"/>
                  <a:gd name="T3" fmla="*/ 50 h 63"/>
                  <a:gd name="T4" fmla="*/ 20 w 131"/>
                  <a:gd name="T5" fmla="*/ 36 h 63"/>
                  <a:gd name="T6" fmla="*/ 11 w 131"/>
                  <a:gd name="T7" fmla="*/ 22 h 63"/>
                  <a:gd name="T8" fmla="*/ 0 w 131"/>
                  <a:gd name="T9" fmla="*/ 10 h 63"/>
                  <a:gd name="T10" fmla="*/ 16 w 131"/>
                  <a:gd name="T11" fmla="*/ 5 h 63"/>
                  <a:gd name="T12" fmla="*/ 32 w 131"/>
                  <a:gd name="T13" fmla="*/ 2 h 63"/>
                  <a:gd name="T14" fmla="*/ 47 w 131"/>
                  <a:gd name="T15" fmla="*/ 0 h 63"/>
                  <a:gd name="T16" fmla="*/ 63 w 131"/>
                  <a:gd name="T17" fmla="*/ 0 h 63"/>
                  <a:gd name="T18" fmla="*/ 78 w 131"/>
                  <a:gd name="T19" fmla="*/ 3 h 63"/>
                  <a:gd name="T20" fmla="*/ 94 w 131"/>
                  <a:gd name="T21" fmla="*/ 6 h 63"/>
                  <a:gd name="T22" fmla="*/ 109 w 131"/>
                  <a:gd name="T23" fmla="*/ 10 h 63"/>
                  <a:gd name="T24" fmla="*/ 125 w 131"/>
                  <a:gd name="T25" fmla="*/ 15 h 63"/>
                  <a:gd name="T26" fmla="*/ 131 w 131"/>
                  <a:gd name="T27" fmla="*/ 33 h 63"/>
                  <a:gd name="T28" fmla="*/ 126 w 131"/>
                  <a:gd name="T29" fmla="*/ 37 h 63"/>
                  <a:gd name="T30" fmla="*/ 122 w 131"/>
                  <a:gd name="T31" fmla="*/ 42 h 63"/>
                  <a:gd name="T32" fmla="*/ 116 w 131"/>
                  <a:gd name="T33" fmla="*/ 46 h 63"/>
                  <a:gd name="T34" fmla="*/ 110 w 131"/>
                  <a:gd name="T35" fmla="*/ 50 h 63"/>
                  <a:gd name="T36" fmla="*/ 101 w 131"/>
                  <a:gd name="T37" fmla="*/ 52 h 63"/>
                  <a:gd name="T38" fmla="*/ 92 w 131"/>
                  <a:gd name="T39" fmla="*/ 53 h 63"/>
                  <a:gd name="T40" fmla="*/ 83 w 131"/>
                  <a:gd name="T41" fmla="*/ 56 h 63"/>
                  <a:gd name="T42" fmla="*/ 72 w 131"/>
                  <a:gd name="T43" fmla="*/ 58 h 63"/>
                  <a:gd name="T44" fmla="*/ 63 w 131"/>
                  <a:gd name="T45" fmla="*/ 60 h 63"/>
                  <a:gd name="T46" fmla="*/ 53 w 131"/>
                  <a:gd name="T47" fmla="*/ 61 h 63"/>
                  <a:gd name="T48" fmla="*/ 43 w 131"/>
                  <a:gd name="T49" fmla="*/ 63 h 63"/>
                  <a:gd name="T50" fmla="*/ 33 w 131"/>
                  <a:gd name="T5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63">
                    <a:moveTo>
                      <a:pt x="33" y="63"/>
                    </a:moveTo>
                    <a:lnTo>
                      <a:pt x="27" y="50"/>
                    </a:lnTo>
                    <a:lnTo>
                      <a:pt x="20" y="36"/>
                    </a:lnTo>
                    <a:lnTo>
                      <a:pt x="11" y="22"/>
                    </a:lnTo>
                    <a:lnTo>
                      <a:pt x="0" y="10"/>
                    </a:lnTo>
                    <a:lnTo>
                      <a:pt x="16" y="5"/>
                    </a:lnTo>
                    <a:lnTo>
                      <a:pt x="32" y="2"/>
                    </a:lnTo>
                    <a:lnTo>
                      <a:pt x="47" y="0"/>
                    </a:lnTo>
                    <a:lnTo>
                      <a:pt x="63" y="0"/>
                    </a:lnTo>
                    <a:lnTo>
                      <a:pt x="78" y="3"/>
                    </a:lnTo>
                    <a:lnTo>
                      <a:pt x="94" y="6"/>
                    </a:lnTo>
                    <a:lnTo>
                      <a:pt x="109" y="10"/>
                    </a:lnTo>
                    <a:lnTo>
                      <a:pt x="125" y="15"/>
                    </a:lnTo>
                    <a:lnTo>
                      <a:pt x="131" y="33"/>
                    </a:lnTo>
                    <a:lnTo>
                      <a:pt x="126" y="37"/>
                    </a:lnTo>
                    <a:lnTo>
                      <a:pt x="122" y="42"/>
                    </a:lnTo>
                    <a:lnTo>
                      <a:pt x="116" y="46"/>
                    </a:lnTo>
                    <a:lnTo>
                      <a:pt x="110" y="50"/>
                    </a:lnTo>
                    <a:lnTo>
                      <a:pt x="101" y="52"/>
                    </a:lnTo>
                    <a:lnTo>
                      <a:pt x="92" y="53"/>
                    </a:lnTo>
                    <a:lnTo>
                      <a:pt x="83" y="56"/>
                    </a:lnTo>
                    <a:lnTo>
                      <a:pt x="72" y="58"/>
                    </a:lnTo>
                    <a:lnTo>
                      <a:pt x="63" y="60"/>
                    </a:lnTo>
                    <a:lnTo>
                      <a:pt x="53" y="61"/>
                    </a:lnTo>
                    <a:lnTo>
                      <a:pt x="43" y="63"/>
                    </a:lnTo>
                    <a:lnTo>
                      <a:pt x="33" y="63"/>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grpSp>
        <p:nvGrpSpPr>
          <p:cNvPr id="150" name="Group 149"/>
          <p:cNvGrpSpPr/>
          <p:nvPr>
            <p:custDataLst>
              <p:tags r:id="rId13"/>
            </p:custDataLst>
          </p:nvPr>
        </p:nvGrpSpPr>
        <p:grpSpPr>
          <a:xfrm>
            <a:off x="7277237" y="4145859"/>
            <a:ext cx="2171563" cy="2280074"/>
            <a:chOff x="6324600" y="3572672"/>
            <a:chExt cx="2171563" cy="2280074"/>
          </a:xfrm>
        </p:grpSpPr>
        <p:pic>
          <p:nvPicPr>
            <p:cNvPr id="151" name="Picture 4" descr="C:\Users\wolf\AppData\Local\Microsoft\Windows\Temporary Internet Files\Content.IE5\5N0XI505\MC900331282[1].wmf"/>
            <p:cNvPicPr>
              <a:picLocks noChangeAspect="1" noChangeArrowheads="1"/>
            </p:cNvPicPr>
            <p:nvPr>
              <p:custDataLst>
                <p:tags r:id="rId104"/>
              </p:custDataLst>
            </p:nvPr>
          </p:nvPicPr>
          <p:blipFill>
            <a:blip r:embed="rId195" cstate="print">
              <a:extLst>
                <a:ext uri="{28A0092B-C50C-407E-A947-70E740481C1C}">
                  <a14:useLocalDpi xmlns:a14="http://schemas.microsoft.com/office/drawing/2010/main" val="0"/>
                </a:ext>
              </a:extLst>
            </a:blip>
            <a:srcRect/>
            <a:stretch>
              <a:fillRect/>
            </a:stretch>
          </p:blipFill>
          <p:spPr bwMode="auto">
            <a:xfrm>
              <a:off x="6324600" y="3572672"/>
              <a:ext cx="1795604" cy="1424412"/>
            </a:xfrm>
            <a:prstGeom prst="rect">
              <a:avLst/>
            </a:prstGeom>
            <a:noFill/>
            <a:extLst>
              <a:ext uri="{909E8E84-426E-40DD-AFC4-6F175D3DCCD1}">
                <a14:hiddenFill xmlns:a14="http://schemas.microsoft.com/office/drawing/2010/main">
                  <a:solidFill>
                    <a:srgbClr val="FFFFFF"/>
                  </a:solidFill>
                </a14:hiddenFill>
              </a:ext>
            </a:extLst>
          </p:spPr>
        </p:pic>
        <p:grpSp>
          <p:nvGrpSpPr>
            <p:cNvPr id="152" name="Group 7"/>
            <p:cNvGrpSpPr>
              <a:grpSpLocks noChangeAspect="1"/>
            </p:cNvGrpSpPr>
            <p:nvPr>
              <p:custDataLst>
                <p:tags r:id="rId105"/>
              </p:custDataLst>
            </p:nvPr>
          </p:nvGrpSpPr>
          <p:grpSpPr bwMode="auto">
            <a:xfrm>
              <a:off x="6894375" y="4141421"/>
              <a:ext cx="1601788" cy="1711325"/>
              <a:chOff x="2975" y="2832"/>
              <a:chExt cx="1009" cy="1078"/>
            </a:xfrm>
          </p:grpSpPr>
          <p:sp>
            <p:nvSpPr>
              <p:cNvPr id="153" name="AutoShape 6"/>
              <p:cNvSpPr>
                <a:spLocks noChangeAspect="1" noChangeArrowheads="1" noTextEdit="1"/>
              </p:cNvSpPr>
              <p:nvPr>
                <p:custDataLst>
                  <p:tags r:id="rId106"/>
                </p:custDataLst>
              </p:nvPr>
            </p:nvSpPr>
            <p:spPr bwMode="auto">
              <a:xfrm>
                <a:off x="2975" y="2832"/>
                <a:ext cx="1009"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4" name="Freeform 16"/>
              <p:cNvSpPr>
                <a:spLocks/>
              </p:cNvSpPr>
              <p:nvPr>
                <p:custDataLst>
                  <p:tags r:id="rId107"/>
                </p:custDataLst>
              </p:nvPr>
            </p:nvSpPr>
            <p:spPr bwMode="auto">
              <a:xfrm>
                <a:off x="3144" y="3009"/>
                <a:ext cx="836" cy="795"/>
              </a:xfrm>
              <a:custGeom>
                <a:avLst/>
                <a:gdLst>
                  <a:gd name="T0" fmla="*/ 979 w 1671"/>
                  <a:gd name="T1" fmla="*/ 649 h 1589"/>
                  <a:gd name="T2" fmla="*/ 944 w 1671"/>
                  <a:gd name="T3" fmla="*/ 729 h 1589"/>
                  <a:gd name="T4" fmla="*/ 929 w 1671"/>
                  <a:gd name="T5" fmla="*/ 797 h 1589"/>
                  <a:gd name="T6" fmla="*/ 834 w 1671"/>
                  <a:gd name="T7" fmla="*/ 923 h 1589"/>
                  <a:gd name="T8" fmla="*/ 729 w 1671"/>
                  <a:gd name="T9" fmla="*/ 1049 h 1589"/>
                  <a:gd name="T10" fmla="*/ 606 w 1671"/>
                  <a:gd name="T11" fmla="*/ 1203 h 1589"/>
                  <a:gd name="T12" fmla="*/ 464 w 1671"/>
                  <a:gd name="T13" fmla="*/ 1384 h 1589"/>
                  <a:gd name="T14" fmla="*/ 310 w 1671"/>
                  <a:gd name="T15" fmla="*/ 1555 h 1589"/>
                  <a:gd name="T16" fmla="*/ 235 w 1671"/>
                  <a:gd name="T17" fmla="*/ 1589 h 1589"/>
                  <a:gd name="T18" fmla="*/ 150 w 1671"/>
                  <a:gd name="T19" fmla="*/ 1574 h 1589"/>
                  <a:gd name="T20" fmla="*/ 38 w 1671"/>
                  <a:gd name="T21" fmla="*/ 1496 h 1589"/>
                  <a:gd name="T22" fmla="*/ 2 w 1671"/>
                  <a:gd name="T23" fmla="*/ 1405 h 1589"/>
                  <a:gd name="T24" fmla="*/ 24 w 1671"/>
                  <a:gd name="T25" fmla="*/ 1317 h 1589"/>
                  <a:gd name="T26" fmla="*/ 243 w 1671"/>
                  <a:gd name="T27" fmla="*/ 1020 h 1589"/>
                  <a:gd name="T28" fmla="*/ 485 w 1671"/>
                  <a:gd name="T29" fmla="*/ 724 h 1589"/>
                  <a:gd name="T30" fmla="*/ 681 w 1671"/>
                  <a:gd name="T31" fmla="*/ 551 h 1589"/>
                  <a:gd name="T32" fmla="*/ 729 w 1671"/>
                  <a:gd name="T33" fmla="*/ 549 h 1589"/>
                  <a:gd name="T34" fmla="*/ 847 w 1671"/>
                  <a:gd name="T35" fmla="*/ 409 h 1589"/>
                  <a:gd name="T36" fmla="*/ 968 w 1671"/>
                  <a:gd name="T37" fmla="*/ 266 h 1589"/>
                  <a:gd name="T38" fmla="*/ 1032 w 1671"/>
                  <a:gd name="T39" fmla="*/ 349 h 1589"/>
                  <a:gd name="T40" fmla="*/ 911 w 1671"/>
                  <a:gd name="T41" fmla="*/ 501 h 1589"/>
                  <a:gd name="T42" fmla="*/ 894 w 1671"/>
                  <a:gd name="T43" fmla="*/ 558 h 1589"/>
                  <a:gd name="T44" fmla="*/ 959 w 1671"/>
                  <a:gd name="T45" fmla="*/ 512 h 1589"/>
                  <a:gd name="T46" fmla="*/ 988 w 1671"/>
                  <a:gd name="T47" fmla="*/ 450 h 1589"/>
                  <a:gd name="T48" fmla="*/ 1013 w 1671"/>
                  <a:gd name="T49" fmla="*/ 384 h 1589"/>
                  <a:gd name="T50" fmla="*/ 1069 w 1671"/>
                  <a:gd name="T51" fmla="*/ 334 h 1589"/>
                  <a:gd name="T52" fmla="*/ 1124 w 1671"/>
                  <a:gd name="T53" fmla="*/ 305 h 1589"/>
                  <a:gd name="T54" fmla="*/ 1203 w 1671"/>
                  <a:gd name="T55" fmla="*/ 206 h 1589"/>
                  <a:gd name="T56" fmla="*/ 1160 w 1671"/>
                  <a:gd name="T57" fmla="*/ 200 h 1589"/>
                  <a:gd name="T58" fmla="*/ 1053 w 1671"/>
                  <a:gd name="T59" fmla="*/ 323 h 1589"/>
                  <a:gd name="T60" fmla="*/ 1107 w 1671"/>
                  <a:gd name="T61" fmla="*/ 121 h 1589"/>
                  <a:gd name="T62" fmla="*/ 1159 w 1671"/>
                  <a:gd name="T63" fmla="*/ 87 h 1589"/>
                  <a:gd name="T64" fmla="*/ 1197 w 1671"/>
                  <a:gd name="T65" fmla="*/ 64 h 1589"/>
                  <a:gd name="T66" fmla="*/ 1248 w 1671"/>
                  <a:gd name="T67" fmla="*/ 42 h 1589"/>
                  <a:gd name="T68" fmla="*/ 1296 w 1671"/>
                  <a:gd name="T69" fmla="*/ 29 h 1589"/>
                  <a:gd name="T70" fmla="*/ 1324 w 1671"/>
                  <a:gd name="T71" fmla="*/ 15 h 1589"/>
                  <a:gd name="T72" fmla="*/ 1351 w 1671"/>
                  <a:gd name="T73" fmla="*/ 30 h 1589"/>
                  <a:gd name="T74" fmla="*/ 1313 w 1671"/>
                  <a:gd name="T75" fmla="*/ 231 h 1589"/>
                  <a:gd name="T76" fmla="*/ 1367 w 1671"/>
                  <a:gd name="T77" fmla="*/ 263 h 1589"/>
                  <a:gd name="T78" fmla="*/ 1449 w 1671"/>
                  <a:gd name="T79" fmla="*/ 288 h 1589"/>
                  <a:gd name="T80" fmla="*/ 1495 w 1671"/>
                  <a:gd name="T81" fmla="*/ 316 h 1589"/>
                  <a:gd name="T82" fmla="*/ 1609 w 1671"/>
                  <a:gd name="T83" fmla="*/ 305 h 1589"/>
                  <a:gd name="T84" fmla="*/ 1667 w 1671"/>
                  <a:gd name="T85" fmla="*/ 339 h 1589"/>
                  <a:gd name="T86" fmla="*/ 1632 w 1671"/>
                  <a:gd name="T87" fmla="*/ 392 h 1589"/>
                  <a:gd name="T88" fmla="*/ 1563 w 1671"/>
                  <a:gd name="T89" fmla="*/ 412 h 1589"/>
                  <a:gd name="T90" fmla="*/ 1561 w 1671"/>
                  <a:gd name="T91" fmla="*/ 564 h 1589"/>
                  <a:gd name="T92" fmla="*/ 1519 w 1671"/>
                  <a:gd name="T93" fmla="*/ 626 h 1589"/>
                  <a:gd name="T94" fmla="*/ 1488 w 1671"/>
                  <a:gd name="T95" fmla="*/ 654 h 1589"/>
                  <a:gd name="T96" fmla="*/ 1458 w 1671"/>
                  <a:gd name="T97" fmla="*/ 667 h 1589"/>
                  <a:gd name="T98" fmla="*/ 1434 w 1671"/>
                  <a:gd name="T99" fmla="*/ 581 h 1589"/>
                  <a:gd name="T100" fmla="*/ 1465 w 1671"/>
                  <a:gd name="T101" fmla="*/ 500 h 1589"/>
                  <a:gd name="T102" fmla="*/ 1431 w 1671"/>
                  <a:gd name="T103" fmla="*/ 486 h 1589"/>
                  <a:gd name="T104" fmla="*/ 1398 w 1671"/>
                  <a:gd name="T105" fmla="*/ 559 h 1589"/>
                  <a:gd name="T106" fmla="*/ 1431 w 1671"/>
                  <a:gd name="T107" fmla="*/ 584 h 1589"/>
                  <a:gd name="T108" fmla="*/ 1382 w 1671"/>
                  <a:gd name="T109" fmla="*/ 668 h 1589"/>
                  <a:gd name="T110" fmla="*/ 1316 w 1671"/>
                  <a:gd name="T111" fmla="*/ 615 h 1589"/>
                  <a:gd name="T112" fmla="*/ 1289 w 1671"/>
                  <a:gd name="T113" fmla="*/ 511 h 1589"/>
                  <a:gd name="T114" fmla="*/ 1310 w 1671"/>
                  <a:gd name="T115" fmla="*/ 443 h 1589"/>
                  <a:gd name="T116" fmla="*/ 1337 w 1671"/>
                  <a:gd name="T117" fmla="*/ 383 h 1589"/>
                  <a:gd name="T118" fmla="*/ 1223 w 1671"/>
                  <a:gd name="T119" fmla="*/ 389 h 1589"/>
                  <a:gd name="T120" fmla="*/ 1160 w 1671"/>
                  <a:gd name="T121" fmla="*/ 422 h 1589"/>
                  <a:gd name="T122" fmla="*/ 1068 w 1671"/>
                  <a:gd name="T123" fmla="*/ 536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1" h="1589">
                    <a:moveTo>
                      <a:pt x="1053" y="556"/>
                    </a:moveTo>
                    <a:lnTo>
                      <a:pt x="1038" y="574"/>
                    </a:lnTo>
                    <a:lnTo>
                      <a:pt x="1023" y="593"/>
                    </a:lnTo>
                    <a:lnTo>
                      <a:pt x="1009" y="611"/>
                    </a:lnTo>
                    <a:lnTo>
                      <a:pt x="994" y="630"/>
                    </a:lnTo>
                    <a:lnTo>
                      <a:pt x="979" y="649"/>
                    </a:lnTo>
                    <a:lnTo>
                      <a:pt x="964" y="668"/>
                    </a:lnTo>
                    <a:lnTo>
                      <a:pt x="949" y="686"/>
                    </a:lnTo>
                    <a:lnTo>
                      <a:pt x="934" y="705"/>
                    </a:lnTo>
                    <a:lnTo>
                      <a:pt x="936" y="711"/>
                    </a:lnTo>
                    <a:lnTo>
                      <a:pt x="940" y="718"/>
                    </a:lnTo>
                    <a:lnTo>
                      <a:pt x="944" y="729"/>
                    </a:lnTo>
                    <a:lnTo>
                      <a:pt x="948" y="740"/>
                    </a:lnTo>
                    <a:lnTo>
                      <a:pt x="947" y="748"/>
                    </a:lnTo>
                    <a:lnTo>
                      <a:pt x="946" y="756"/>
                    </a:lnTo>
                    <a:lnTo>
                      <a:pt x="945" y="766"/>
                    </a:lnTo>
                    <a:lnTo>
                      <a:pt x="944" y="775"/>
                    </a:lnTo>
                    <a:lnTo>
                      <a:pt x="929" y="797"/>
                    </a:lnTo>
                    <a:lnTo>
                      <a:pt x="915" y="817"/>
                    </a:lnTo>
                    <a:lnTo>
                      <a:pt x="899" y="839"/>
                    </a:lnTo>
                    <a:lnTo>
                      <a:pt x="884" y="860"/>
                    </a:lnTo>
                    <a:lnTo>
                      <a:pt x="868" y="882"/>
                    </a:lnTo>
                    <a:lnTo>
                      <a:pt x="852" y="903"/>
                    </a:lnTo>
                    <a:lnTo>
                      <a:pt x="834" y="923"/>
                    </a:lnTo>
                    <a:lnTo>
                      <a:pt x="818" y="944"/>
                    </a:lnTo>
                    <a:lnTo>
                      <a:pt x="801" y="965"/>
                    </a:lnTo>
                    <a:lnTo>
                      <a:pt x="784" y="987"/>
                    </a:lnTo>
                    <a:lnTo>
                      <a:pt x="765" y="1007"/>
                    </a:lnTo>
                    <a:lnTo>
                      <a:pt x="748" y="1028"/>
                    </a:lnTo>
                    <a:lnTo>
                      <a:pt x="729" y="1049"/>
                    </a:lnTo>
                    <a:lnTo>
                      <a:pt x="712" y="1070"/>
                    </a:lnTo>
                    <a:lnTo>
                      <a:pt x="694" y="1092"/>
                    </a:lnTo>
                    <a:lnTo>
                      <a:pt x="675" y="1112"/>
                    </a:lnTo>
                    <a:lnTo>
                      <a:pt x="652" y="1142"/>
                    </a:lnTo>
                    <a:lnTo>
                      <a:pt x="629" y="1172"/>
                    </a:lnTo>
                    <a:lnTo>
                      <a:pt x="606" y="1203"/>
                    </a:lnTo>
                    <a:lnTo>
                      <a:pt x="583" y="1233"/>
                    </a:lnTo>
                    <a:lnTo>
                      <a:pt x="560" y="1264"/>
                    </a:lnTo>
                    <a:lnTo>
                      <a:pt x="537" y="1294"/>
                    </a:lnTo>
                    <a:lnTo>
                      <a:pt x="513" y="1324"/>
                    </a:lnTo>
                    <a:lnTo>
                      <a:pt x="488" y="1354"/>
                    </a:lnTo>
                    <a:lnTo>
                      <a:pt x="464" y="1384"/>
                    </a:lnTo>
                    <a:lnTo>
                      <a:pt x="440" y="1414"/>
                    </a:lnTo>
                    <a:lnTo>
                      <a:pt x="415" y="1443"/>
                    </a:lnTo>
                    <a:lnTo>
                      <a:pt x="389" y="1472"/>
                    </a:lnTo>
                    <a:lnTo>
                      <a:pt x="363" y="1499"/>
                    </a:lnTo>
                    <a:lnTo>
                      <a:pt x="336" y="1527"/>
                    </a:lnTo>
                    <a:lnTo>
                      <a:pt x="310" y="1555"/>
                    </a:lnTo>
                    <a:lnTo>
                      <a:pt x="282" y="1581"/>
                    </a:lnTo>
                    <a:lnTo>
                      <a:pt x="274" y="1583"/>
                    </a:lnTo>
                    <a:lnTo>
                      <a:pt x="265" y="1586"/>
                    </a:lnTo>
                    <a:lnTo>
                      <a:pt x="256" y="1587"/>
                    </a:lnTo>
                    <a:lnTo>
                      <a:pt x="245" y="1588"/>
                    </a:lnTo>
                    <a:lnTo>
                      <a:pt x="235" y="1589"/>
                    </a:lnTo>
                    <a:lnTo>
                      <a:pt x="225" y="1589"/>
                    </a:lnTo>
                    <a:lnTo>
                      <a:pt x="213" y="1589"/>
                    </a:lnTo>
                    <a:lnTo>
                      <a:pt x="203" y="1589"/>
                    </a:lnTo>
                    <a:lnTo>
                      <a:pt x="191" y="1589"/>
                    </a:lnTo>
                    <a:lnTo>
                      <a:pt x="170" y="1582"/>
                    </a:lnTo>
                    <a:lnTo>
                      <a:pt x="150" y="1574"/>
                    </a:lnTo>
                    <a:lnTo>
                      <a:pt x="130" y="1565"/>
                    </a:lnTo>
                    <a:lnTo>
                      <a:pt x="112" y="1555"/>
                    </a:lnTo>
                    <a:lnTo>
                      <a:pt x="92" y="1543"/>
                    </a:lnTo>
                    <a:lnTo>
                      <a:pt x="74" y="1530"/>
                    </a:lnTo>
                    <a:lnTo>
                      <a:pt x="56" y="1514"/>
                    </a:lnTo>
                    <a:lnTo>
                      <a:pt x="38" y="1496"/>
                    </a:lnTo>
                    <a:lnTo>
                      <a:pt x="30" y="1482"/>
                    </a:lnTo>
                    <a:lnTo>
                      <a:pt x="22" y="1468"/>
                    </a:lnTo>
                    <a:lnTo>
                      <a:pt x="16" y="1453"/>
                    </a:lnTo>
                    <a:lnTo>
                      <a:pt x="10" y="1437"/>
                    </a:lnTo>
                    <a:lnTo>
                      <a:pt x="6" y="1421"/>
                    </a:lnTo>
                    <a:lnTo>
                      <a:pt x="2" y="1405"/>
                    </a:lnTo>
                    <a:lnTo>
                      <a:pt x="1" y="1388"/>
                    </a:lnTo>
                    <a:lnTo>
                      <a:pt x="0" y="1370"/>
                    </a:lnTo>
                    <a:lnTo>
                      <a:pt x="3" y="1356"/>
                    </a:lnTo>
                    <a:lnTo>
                      <a:pt x="9" y="1344"/>
                    </a:lnTo>
                    <a:lnTo>
                      <a:pt x="17" y="1331"/>
                    </a:lnTo>
                    <a:lnTo>
                      <a:pt x="24" y="1317"/>
                    </a:lnTo>
                    <a:lnTo>
                      <a:pt x="60" y="1270"/>
                    </a:lnTo>
                    <a:lnTo>
                      <a:pt x="94" y="1222"/>
                    </a:lnTo>
                    <a:lnTo>
                      <a:pt x="131" y="1172"/>
                    </a:lnTo>
                    <a:lnTo>
                      <a:pt x="168" y="1121"/>
                    </a:lnTo>
                    <a:lnTo>
                      <a:pt x="205" y="1071"/>
                    </a:lnTo>
                    <a:lnTo>
                      <a:pt x="243" y="1020"/>
                    </a:lnTo>
                    <a:lnTo>
                      <a:pt x="281" y="969"/>
                    </a:lnTo>
                    <a:lnTo>
                      <a:pt x="320" y="919"/>
                    </a:lnTo>
                    <a:lnTo>
                      <a:pt x="361" y="869"/>
                    </a:lnTo>
                    <a:lnTo>
                      <a:pt x="401" y="820"/>
                    </a:lnTo>
                    <a:lnTo>
                      <a:pt x="442" y="771"/>
                    </a:lnTo>
                    <a:lnTo>
                      <a:pt x="485" y="724"/>
                    </a:lnTo>
                    <a:lnTo>
                      <a:pt x="529" y="678"/>
                    </a:lnTo>
                    <a:lnTo>
                      <a:pt x="574" y="634"/>
                    </a:lnTo>
                    <a:lnTo>
                      <a:pt x="619" y="592"/>
                    </a:lnTo>
                    <a:lnTo>
                      <a:pt x="666" y="551"/>
                    </a:lnTo>
                    <a:lnTo>
                      <a:pt x="674" y="551"/>
                    </a:lnTo>
                    <a:lnTo>
                      <a:pt x="681" y="551"/>
                    </a:lnTo>
                    <a:lnTo>
                      <a:pt x="689" y="551"/>
                    </a:lnTo>
                    <a:lnTo>
                      <a:pt x="696" y="551"/>
                    </a:lnTo>
                    <a:lnTo>
                      <a:pt x="704" y="551"/>
                    </a:lnTo>
                    <a:lnTo>
                      <a:pt x="712" y="550"/>
                    </a:lnTo>
                    <a:lnTo>
                      <a:pt x="720" y="550"/>
                    </a:lnTo>
                    <a:lnTo>
                      <a:pt x="729" y="549"/>
                    </a:lnTo>
                    <a:lnTo>
                      <a:pt x="749" y="526"/>
                    </a:lnTo>
                    <a:lnTo>
                      <a:pt x="769" y="503"/>
                    </a:lnTo>
                    <a:lnTo>
                      <a:pt x="788" y="480"/>
                    </a:lnTo>
                    <a:lnTo>
                      <a:pt x="808" y="457"/>
                    </a:lnTo>
                    <a:lnTo>
                      <a:pt x="827" y="433"/>
                    </a:lnTo>
                    <a:lnTo>
                      <a:pt x="847" y="409"/>
                    </a:lnTo>
                    <a:lnTo>
                      <a:pt x="866" y="384"/>
                    </a:lnTo>
                    <a:lnTo>
                      <a:pt x="887" y="361"/>
                    </a:lnTo>
                    <a:lnTo>
                      <a:pt x="907" y="337"/>
                    </a:lnTo>
                    <a:lnTo>
                      <a:pt x="928" y="313"/>
                    </a:lnTo>
                    <a:lnTo>
                      <a:pt x="947" y="289"/>
                    </a:lnTo>
                    <a:lnTo>
                      <a:pt x="968" y="266"/>
                    </a:lnTo>
                    <a:lnTo>
                      <a:pt x="989" y="242"/>
                    </a:lnTo>
                    <a:lnTo>
                      <a:pt x="1011" y="219"/>
                    </a:lnTo>
                    <a:lnTo>
                      <a:pt x="1031" y="196"/>
                    </a:lnTo>
                    <a:lnTo>
                      <a:pt x="1053" y="174"/>
                    </a:lnTo>
                    <a:lnTo>
                      <a:pt x="1053" y="323"/>
                    </a:lnTo>
                    <a:lnTo>
                      <a:pt x="1032" y="349"/>
                    </a:lnTo>
                    <a:lnTo>
                      <a:pt x="1012" y="374"/>
                    </a:lnTo>
                    <a:lnTo>
                      <a:pt x="991" y="398"/>
                    </a:lnTo>
                    <a:lnTo>
                      <a:pt x="971" y="424"/>
                    </a:lnTo>
                    <a:lnTo>
                      <a:pt x="951" y="449"/>
                    </a:lnTo>
                    <a:lnTo>
                      <a:pt x="931" y="474"/>
                    </a:lnTo>
                    <a:lnTo>
                      <a:pt x="911" y="501"/>
                    </a:lnTo>
                    <a:lnTo>
                      <a:pt x="892" y="526"/>
                    </a:lnTo>
                    <a:lnTo>
                      <a:pt x="887" y="534"/>
                    </a:lnTo>
                    <a:lnTo>
                      <a:pt x="879" y="542"/>
                    </a:lnTo>
                    <a:lnTo>
                      <a:pt x="883" y="549"/>
                    </a:lnTo>
                    <a:lnTo>
                      <a:pt x="888" y="554"/>
                    </a:lnTo>
                    <a:lnTo>
                      <a:pt x="894" y="558"/>
                    </a:lnTo>
                    <a:lnTo>
                      <a:pt x="900" y="563"/>
                    </a:lnTo>
                    <a:lnTo>
                      <a:pt x="913" y="561"/>
                    </a:lnTo>
                    <a:lnTo>
                      <a:pt x="924" y="547"/>
                    </a:lnTo>
                    <a:lnTo>
                      <a:pt x="936" y="534"/>
                    </a:lnTo>
                    <a:lnTo>
                      <a:pt x="947" y="523"/>
                    </a:lnTo>
                    <a:lnTo>
                      <a:pt x="959" y="512"/>
                    </a:lnTo>
                    <a:lnTo>
                      <a:pt x="970" y="501"/>
                    </a:lnTo>
                    <a:lnTo>
                      <a:pt x="981" y="489"/>
                    </a:lnTo>
                    <a:lnTo>
                      <a:pt x="989" y="477"/>
                    </a:lnTo>
                    <a:lnTo>
                      <a:pt x="997" y="463"/>
                    </a:lnTo>
                    <a:lnTo>
                      <a:pt x="991" y="457"/>
                    </a:lnTo>
                    <a:lnTo>
                      <a:pt x="988" y="450"/>
                    </a:lnTo>
                    <a:lnTo>
                      <a:pt x="985" y="443"/>
                    </a:lnTo>
                    <a:lnTo>
                      <a:pt x="984" y="436"/>
                    </a:lnTo>
                    <a:lnTo>
                      <a:pt x="990" y="422"/>
                    </a:lnTo>
                    <a:lnTo>
                      <a:pt x="997" y="409"/>
                    </a:lnTo>
                    <a:lnTo>
                      <a:pt x="1004" y="396"/>
                    </a:lnTo>
                    <a:lnTo>
                      <a:pt x="1013" y="384"/>
                    </a:lnTo>
                    <a:lnTo>
                      <a:pt x="1022" y="373"/>
                    </a:lnTo>
                    <a:lnTo>
                      <a:pt x="1031" y="363"/>
                    </a:lnTo>
                    <a:lnTo>
                      <a:pt x="1042" y="353"/>
                    </a:lnTo>
                    <a:lnTo>
                      <a:pt x="1053" y="344"/>
                    </a:lnTo>
                    <a:lnTo>
                      <a:pt x="1061" y="338"/>
                    </a:lnTo>
                    <a:lnTo>
                      <a:pt x="1069" y="334"/>
                    </a:lnTo>
                    <a:lnTo>
                      <a:pt x="1079" y="328"/>
                    </a:lnTo>
                    <a:lnTo>
                      <a:pt x="1087" y="323"/>
                    </a:lnTo>
                    <a:lnTo>
                      <a:pt x="1096" y="319"/>
                    </a:lnTo>
                    <a:lnTo>
                      <a:pt x="1105" y="314"/>
                    </a:lnTo>
                    <a:lnTo>
                      <a:pt x="1114" y="310"/>
                    </a:lnTo>
                    <a:lnTo>
                      <a:pt x="1124" y="305"/>
                    </a:lnTo>
                    <a:lnTo>
                      <a:pt x="1140" y="288"/>
                    </a:lnTo>
                    <a:lnTo>
                      <a:pt x="1153" y="272"/>
                    </a:lnTo>
                    <a:lnTo>
                      <a:pt x="1166" y="254"/>
                    </a:lnTo>
                    <a:lnTo>
                      <a:pt x="1179" y="238"/>
                    </a:lnTo>
                    <a:lnTo>
                      <a:pt x="1190" y="222"/>
                    </a:lnTo>
                    <a:lnTo>
                      <a:pt x="1203" y="206"/>
                    </a:lnTo>
                    <a:lnTo>
                      <a:pt x="1216" y="191"/>
                    </a:lnTo>
                    <a:lnTo>
                      <a:pt x="1228" y="176"/>
                    </a:lnTo>
                    <a:lnTo>
                      <a:pt x="1216" y="158"/>
                    </a:lnTo>
                    <a:lnTo>
                      <a:pt x="1197" y="159"/>
                    </a:lnTo>
                    <a:lnTo>
                      <a:pt x="1179" y="179"/>
                    </a:lnTo>
                    <a:lnTo>
                      <a:pt x="1160" y="200"/>
                    </a:lnTo>
                    <a:lnTo>
                      <a:pt x="1142" y="221"/>
                    </a:lnTo>
                    <a:lnTo>
                      <a:pt x="1125" y="240"/>
                    </a:lnTo>
                    <a:lnTo>
                      <a:pt x="1106" y="261"/>
                    </a:lnTo>
                    <a:lnTo>
                      <a:pt x="1089" y="282"/>
                    </a:lnTo>
                    <a:lnTo>
                      <a:pt x="1070" y="303"/>
                    </a:lnTo>
                    <a:lnTo>
                      <a:pt x="1053" y="323"/>
                    </a:lnTo>
                    <a:lnTo>
                      <a:pt x="1053" y="174"/>
                    </a:lnTo>
                    <a:lnTo>
                      <a:pt x="1064" y="163"/>
                    </a:lnTo>
                    <a:lnTo>
                      <a:pt x="1075" y="152"/>
                    </a:lnTo>
                    <a:lnTo>
                      <a:pt x="1085" y="141"/>
                    </a:lnTo>
                    <a:lnTo>
                      <a:pt x="1097" y="131"/>
                    </a:lnTo>
                    <a:lnTo>
                      <a:pt x="1107" y="121"/>
                    </a:lnTo>
                    <a:lnTo>
                      <a:pt x="1119" y="110"/>
                    </a:lnTo>
                    <a:lnTo>
                      <a:pt x="1130" y="101"/>
                    </a:lnTo>
                    <a:lnTo>
                      <a:pt x="1142" y="91"/>
                    </a:lnTo>
                    <a:lnTo>
                      <a:pt x="1147" y="90"/>
                    </a:lnTo>
                    <a:lnTo>
                      <a:pt x="1153" y="88"/>
                    </a:lnTo>
                    <a:lnTo>
                      <a:pt x="1159" y="87"/>
                    </a:lnTo>
                    <a:lnTo>
                      <a:pt x="1162" y="80"/>
                    </a:lnTo>
                    <a:lnTo>
                      <a:pt x="1170" y="78"/>
                    </a:lnTo>
                    <a:lnTo>
                      <a:pt x="1177" y="75"/>
                    </a:lnTo>
                    <a:lnTo>
                      <a:pt x="1183" y="71"/>
                    </a:lnTo>
                    <a:lnTo>
                      <a:pt x="1190" y="68"/>
                    </a:lnTo>
                    <a:lnTo>
                      <a:pt x="1197" y="64"/>
                    </a:lnTo>
                    <a:lnTo>
                      <a:pt x="1205" y="61"/>
                    </a:lnTo>
                    <a:lnTo>
                      <a:pt x="1215" y="60"/>
                    </a:lnTo>
                    <a:lnTo>
                      <a:pt x="1224" y="58"/>
                    </a:lnTo>
                    <a:lnTo>
                      <a:pt x="1227" y="53"/>
                    </a:lnTo>
                    <a:lnTo>
                      <a:pt x="1241" y="43"/>
                    </a:lnTo>
                    <a:lnTo>
                      <a:pt x="1248" y="42"/>
                    </a:lnTo>
                    <a:lnTo>
                      <a:pt x="1256" y="40"/>
                    </a:lnTo>
                    <a:lnTo>
                      <a:pt x="1264" y="38"/>
                    </a:lnTo>
                    <a:lnTo>
                      <a:pt x="1272" y="35"/>
                    </a:lnTo>
                    <a:lnTo>
                      <a:pt x="1280" y="32"/>
                    </a:lnTo>
                    <a:lnTo>
                      <a:pt x="1288" y="30"/>
                    </a:lnTo>
                    <a:lnTo>
                      <a:pt x="1296" y="29"/>
                    </a:lnTo>
                    <a:lnTo>
                      <a:pt x="1304" y="27"/>
                    </a:lnTo>
                    <a:lnTo>
                      <a:pt x="1308" y="24"/>
                    </a:lnTo>
                    <a:lnTo>
                      <a:pt x="1311" y="22"/>
                    </a:lnTo>
                    <a:lnTo>
                      <a:pt x="1315" y="19"/>
                    </a:lnTo>
                    <a:lnTo>
                      <a:pt x="1319" y="17"/>
                    </a:lnTo>
                    <a:lnTo>
                      <a:pt x="1324" y="15"/>
                    </a:lnTo>
                    <a:lnTo>
                      <a:pt x="1329" y="12"/>
                    </a:lnTo>
                    <a:lnTo>
                      <a:pt x="1334" y="10"/>
                    </a:lnTo>
                    <a:lnTo>
                      <a:pt x="1340" y="8"/>
                    </a:lnTo>
                    <a:lnTo>
                      <a:pt x="1342" y="0"/>
                    </a:lnTo>
                    <a:lnTo>
                      <a:pt x="1352" y="0"/>
                    </a:lnTo>
                    <a:lnTo>
                      <a:pt x="1351" y="30"/>
                    </a:lnTo>
                    <a:lnTo>
                      <a:pt x="1349" y="62"/>
                    </a:lnTo>
                    <a:lnTo>
                      <a:pt x="1347" y="96"/>
                    </a:lnTo>
                    <a:lnTo>
                      <a:pt x="1342" y="131"/>
                    </a:lnTo>
                    <a:lnTo>
                      <a:pt x="1336" y="167"/>
                    </a:lnTo>
                    <a:lnTo>
                      <a:pt x="1326" y="200"/>
                    </a:lnTo>
                    <a:lnTo>
                      <a:pt x="1313" y="231"/>
                    </a:lnTo>
                    <a:lnTo>
                      <a:pt x="1294" y="259"/>
                    </a:lnTo>
                    <a:lnTo>
                      <a:pt x="1299" y="267"/>
                    </a:lnTo>
                    <a:lnTo>
                      <a:pt x="1315" y="265"/>
                    </a:lnTo>
                    <a:lnTo>
                      <a:pt x="1332" y="262"/>
                    </a:lnTo>
                    <a:lnTo>
                      <a:pt x="1349" y="262"/>
                    </a:lnTo>
                    <a:lnTo>
                      <a:pt x="1367" y="263"/>
                    </a:lnTo>
                    <a:lnTo>
                      <a:pt x="1383" y="266"/>
                    </a:lnTo>
                    <a:lnTo>
                      <a:pt x="1400" y="269"/>
                    </a:lnTo>
                    <a:lnTo>
                      <a:pt x="1416" y="274"/>
                    </a:lnTo>
                    <a:lnTo>
                      <a:pt x="1431" y="280"/>
                    </a:lnTo>
                    <a:lnTo>
                      <a:pt x="1440" y="283"/>
                    </a:lnTo>
                    <a:lnTo>
                      <a:pt x="1449" y="288"/>
                    </a:lnTo>
                    <a:lnTo>
                      <a:pt x="1458" y="291"/>
                    </a:lnTo>
                    <a:lnTo>
                      <a:pt x="1466" y="296"/>
                    </a:lnTo>
                    <a:lnTo>
                      <a:pt x="1474" y="300"/>
                    </a:lnTo>
                    <a:lnTo>
                      <a:pt x="1481" y="306"/>
                    </a:lnTo>
                    <a:lnTo>
                      <a:pt x="1488" y="311"/>
                    </a:lnTo>
                    <a:lnTo>
                      <a:pt x="1495" y="316"/>
                    </a:lnTo>
                    <a:lnTo>
                      <a:pt x="1513" y="310"/>
                    </a:lnTo>
                    <a:lnTo>
                      <a:pt x="1533" y="305"/>
                    </a:lnTo>
                    <a:lnTo>
                      <a:pt x="1552" y="303"/>
                    </a:lnTo>
                    <a:lnTo>
                      <a:pt x="1571" y="301"/>
                    </a:lnTo>
                    <a:lnTo>
                      <a:pt x="1590" y="303"/>
                    </a:lnTo>
                    <a:lnTo>
                      <a:pt x="1609" y="305"/>
                    </a:lnTo>
                    <a:lnTo>
                      <a:pt x="1627" y="310"/>
                    </a:lnTo>
                    <a:lnTo>
                      <a:pt x="1646" y="316"/>
                    </a:lnTo>
                    <a:lnTo>
                      <a:pt x="1655" y="323"/>
                    </a:lnTo>
                    <a:lnTo>
                      <a:pt x="1659" y="328"/>
                    </a:lnTo>
                    <a:lnTo>
                      <a:pt x="1664" y="333"/>
                    </a:lnTo>
                    <a:lnTo>
                      <a:pt x="1667" y="339"/>
                    </a:lnTo>
                    <a:lnTo>
                      <a:pt x="1671" y="348"/>
                    </a:lnTo>
                    <a:lnTo>
                      <a:pt x="1671" y="356"/>
                    </a:lnTo>
                    <a:lnTo>
                      <a:pt x="1662" y="373"/>
                    </a:lnTo>
                    <a:lnTo>
                      <a:pt x="1651" y="383"/>
                    </a:lnTo>
                    <a:lnTo>
                      <a:pt x="1642" y="388"/>
                    </a:lnTo>
                    <a:lnTo>
                      <a:pt x="1632" y="392"/>
                    </a:lnTo>
                    <a:lnTo>
                      <a:pt x="1620" y="395"/>
                    </a:lnTo>
                    <a:lnTo>
                      <a:pt x="1609" y="398"/>
                    </a:lnTo>
                    <a:lnTo>
                      <a:pt x="1597" y="401"/>
                    </a:lnTo>
                    <a:lnTo>
                      <a:pt x="1586" y="404"/>
                    </a:lnTo>
                    <a:lnTo>
                      <a:pt x="1574" y="407"/>
                    </a:lnTo>
                    <a:lnTo>
                      <a:pt x="1563" y="412"/>
                    </a:lnTo>
                    <a:lnTo>
                      <a:pt x="1571" y="436"/>
                    </a:lnTo>
                    <a:lnTo>
                      <a:pt x="1574" y="462"/>
                    </a:lnTo>
                    <a:lnTo>
                      <a:pt x="1575" y="488"/>
                    </a:lnTo>
                    <a:lnTo>
                      <a:pt x="1574" y="513"/>
                    </a:lnTo>
                    <a:lnTo>
                      <a:pt x="1568" y="540"/>
                    </a:lnTo>
                    <a:lnTo>
                      <a:pt x="1561" y="564"/>
                    </a:lnTo>
                    <a:lnTo>
                      <a:pt x="1551" y="588"/>
                    </a:lnTo>
                    <a:lnTo>
                      <a:pt x="1540" y="609"/>
                    </a:lnTo>
                    <a:lnTo>
                      <a:pt x="1534" y="612"/>
                    </a:lnTo>
                    <a:lnTo>
                      <a:pt x="1529" y="616"/>
                    </a:lnTo>
                    <a:lnTo>
                      <a:pt x="1523" y="620"/>
                    </a:lnTo>
                    <a:lnTo>
                      <a:pt x="1519" y="626"/>
                    </a:lnTo>
                    <a:lnTo>
                      <a:pt x="1513" y="631"/>
                    </a:lnTo>
                    <a:lnTo>
                      <a:pt x="1507" y="638"/>
                    </a:lnTo>
                    <a:lnTo>
                      <a:pt x="1502" y="644"/>
                    </a:lnTo>
                    <a:lnTo>
                      <a:pt x="1495" y="650"/>
                    </a:lnTo>
                    <a:lnTo>
                      <a:pt x="1491" y="652"/>
                    </a:lnTo>
                    <a:lnTo>
                      <a:pt x="1488" y="654"/>
                    </a:lnTo>
                    <a:lnTo>
                      <a:pt x="1484" y="655"/>
                    </a:lnTo>
                    <a:lnTo>
                      <a:pt x="1480" y="657"/>
                    </a:lnTo>
                    <a:lnTo>
                      <a:pt x="1474" y="660"/>
                    </a:lnTo>
                    <a:lnTo>
                      <a:pt x="1469" y="661"/>
                    </a:lnTo>
                    <a:lnTo>
                      <a:pt x="1463" y="664"/>
                    </a:lnTo>
                    <a:lnTo>
                      <a:pt x="1458" y="667"/>
                    </a:lnTo>
                    <a:lnTo>
                      <a:pt x="1451" y="669"/>
                    </a:lnTo>
                    <a:lnTo>
                      <a:pt x="1445" y="671"/>
                    </a:lnTo>
                    <a:lnTo>
                      <a:pt x="1438" y="672"/>
                    </a:lnTo>
                    <a:lnTo>
                      <a:pt x="1431" y="673"/>
                    </a:lnTo>
                    <a:lnTo>
                      <a:pt x="1431" y="584"/>
                    </a:lnTo>
                    <a:lnTo>
                      <a:pt x="1434" y="581"/>
                    </a:lnTo>
                    <a:lnTo>
                      <a:pt x="1436" y="580"/>
                    </a:lnTo>
                    <a:lnTo>
                      <a:pt x="1438" y="578"/>
                    </a:lnTo>
                    <a:lnTo>
                      <a:pt x="1442" y="577"/>
                    </a:lnTo>
                    <a:lnTo>
                      <a:pt x="1453" y="553"/>
                    </a:lnTo>
                    <a:lnTo>
                      <a:pt x="1461" y="526"/>
                    </a:lnTo>
                    <a:lnTo>
                      <a:pt x="1465" y="500"/>
                    </a:lnTo>
                    <a:lnTo>
                      <a:pt x="1461" y="473"/>
                    </a:lnTo>
                    <a:lnTo>
                      <a:pt x="1458" y="466"/>
                    </a:lnTo>
                    <a:lnTo>
                      <a:pt x="1450" y="471"/>
                    </a:lnTo>
                    <a:lnTo>
                      <a:pt x="1443" y="475"/>
                    </a:lnTo>
                    <a:lnTo>
                      <a:pt x="1437" y="481"/>
                    </a:lnTo>
                    <a:lnTo>
                      <a:pt x="1431" y="486"/>
                    </a:lnTo>
                    <a:lnTo>
                      <a:pt x="1427" y="493"/>
                    </a:lnTo>
                    <a:lnTo>
                      <a:pt x="1421" y="500"/>
                    </a:lnTo>
                    <a:lnTo>
                      <a:pt x="1416" y="506"/>
                    </a:lnTo>
                    <a:lnTo>
                      <a:pt x="1410" y="513"/>
                    </a:lnTo>
                    <a:lnTo>
                      <a:pt x="1402" y="535"/>
                    </a:lnTo>
                    <a:lnTo>
                      <a:pt x="1398" y="559"/>
                    </a:lnTo>
                    <a:lnTo>
                      <a:pt x="1398" y="581"/>
                    </a:lnTo>
                    <a:lnTo>
                      <a:pt x="1406" y="602"/>
                    </a:lnTo>
                    <a:lnTo>
                      <a:pt x="1414" y="600"/>
                    </a:lnTo>
                    <a:lnTo>
                      <a:pt x="1421" y="595"/>
                    </a:lnTo>
                    <a:lnTo>
                      <a:pt x="1427" y="589"/>
                    </a:lnTo>
                    <a:lnTo>
                      <a:pt x="1431" y="584"/>
                    </a:lnTo>
                    <a:lnTo>
                      <a:pt x="1431" y="673"/>
                    </a:lnTo>
                    <a:lnTo>
                      <a:pt x="1421" y="675"/>
                    </a:lnTo>
                    <a:lnTo>
                      <a:pt x="1410" y="673"/>
                    </a:lnTo>
                    <a:lnTo>
                      <a:pt x="1400" y="672"/>
                    </a:lnTo>
                    <a:lnTo>
                      <a:pt x="1391" y="671"/>
                    </a:lnTo>
                    <a:lnTo>
                      <a:pt x="1382" y="668"/>
                    </a:lnTo>
                    <a:lnTo>
                      <a:pt x="1372" y="665"/>
                    </a:lnTo>
                    <a:lnTo>
                      <a:pt x="1363" y="662"/>
                    </a:lnTo>
                    <a:lnTo>
                      <a:pt x="1355" y="659"/>
                    </a:lnTo>
                    <a:lnTo>
                      <a:pt x="1341" y="646"/>
                    </a:lnTo>
                    <a:lnTo>
                      <a:pt x="1327" y="631"/>
                    </a:lnTo>
                    <a:lnTo>
                      <a:pt x="1316" y="615"/>
                    </a:lnTo>
                    <a:lnTo>
                      <a:pt x="1306" y="599"/>
                    </a:lnTo>
                    <a:lnTo>
                      <a:pt x="1298" y="580"/>
                    </a:lnTo>
                    <a:lnTo>
                      <a:pt x="1292" y="561"/>
                    </a:lnTo>
                    <a:lnTo>
                      <a:pt x="1289" y="541"/>
                    </a:lnTo>
                    <a:lnTo>
                      <a:pt x="1289" y="519"/>
                    </a:lnTo>
                    <a:lnTo>
                      <a:pt x="1289" y="511"/>
                    </a:lnTo>
                    <a:lnTo>
                      <a:pt x="1292" y="502"/>
                    </a:lnTo>
                    <a:lnTo>
                      <a:pt x="1295" y="493"/>
                    </a:lnTo>
                    <a:lnTo>
                      <a:pt x="1294" y="482"/>
                    </a:lnTo>
                    <a:lnTo>
                      <a:pt x="1299" y="468"/>
                    </a:lnTo>
                    <a:lnTo>
                      <a:pt x="1304" y="456"/>
                    </a:lnTo>
                    <a:lnTo>
                      <a:pt x="1310" y="443"/>
                    </a:lnTo>
                    <a:lnTo>
                      <a:pt x="1318" y="432"/>
                    </a:lnTo>
                    <a:lnTo>
                      <a:pt x="1325" y="420"/>
                    </a:lnTo>
                    <a:lnTo>
                      <a:pt x="1334" y="409"/>
                    </a:lnTo>
                    <a:lnTo>
                      <a:pt x="1344" y="397"/>
                    </a:lnTo>
                    <a:lnTo>
                      <a:pt x="1355" y="386"/>
                    </a:lnTo>
                    <a:lnTo>
                      <a:pt x="1337" y="383"/>
                    </a:lnTo>
                    <a:lnTo>
                      <a:pt x="1318" y="383"/>
                    </a:lnTo>
                    <a:lnTo>
                      <a:pt x="1299" y="383"/>
                    </a:lnTo>
                    <a:lnTo>
                      <a:pt x="1280" y="383"/>
                    </a:lnTo>
                    <a:lnTo>
                      <a:pt x="1261" y="384"/>
                    </a:lnTo>
                    <a:lnTo>
                      <a:pt x="1241" y="387"/>
                    </a:lnTo>
                    <a:lnTo>
                      <a:pt x="1223" y="389"/>
                    </a:lnTo>
                    <a:lnTo>
                      <a:pt x="1203" y="391"/>
                    </a:lnTo>
                    <a:lnTo>
                      <a:pt x="1196" y="392"/>
                    </a:lnTo>
                    <a:lnTo>
                      <a:pt x="1188" y="395"/>
                    </a:lnTo>
                    <a:lnTo>
                      <a:pt x="1181" y="397"/>
                    </a:lnTo>
                    <a:lnTo>
                      <a:pt x="1175" y="403"/>
                    </a:lnTo>
                    <a:lnTo>
                      <a:pt x="1160" y="422"/>
                    </a:lnTo>
                    <a:lnTo>
                      <a:pt x="1145" y="441"/>
                    </a:lnTo>
                    <a:lnTo>
                      <a:pt x="1130" y="460"/>
                    </a:lnTo>
                    <a:lnTo>
                      <a:pt x="1115" y="479"/>
                    </a:lnTo>
                    <a:lnTo>
                      <a:pt x="1099" y="498"/>
                    </a:lnTo>
                    <a:lnTo>
                      <a:pt x="1084" y="518"/>
                    </a:lnTo>
                    <a:lnTo>
                      <a:pt x="1068" y="536"/>
                    </a:lnTo>
                    <a:lnTo>
                      <a:pt x="1053" y="5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5" name="Freeform 17"/>
              <p:cNvSpPr>
                <a:spLocks/>
              </p:cNvSpPr>
              <p:nvPr>
                <p:custDataLst>
                  <p:tags r:id="rId108"/>
                </p:custDataLst>
              </p:nvPr>
            </p:nvSpPr>
            <p:spPr bwMode="auto">
              <a:xfrm>
                <a:off x="3157" y="3294"/>
                <a:ext cx="449" cy="502"/>
              </a:xfrm>
              <a:custGeom>
                <a:avLst/>
                <a:gdLst>
                  <a:gd name="T0" fmla="*/ 174 w 898"/>
                  <a:gd name="T1" fmla="*/ 1001 h 1003"/>
                  <a:gd name="T2" fmla="*/ 158 w 898"/>
                  <a:gd name="T3" fmla="*/ 995 h 1003"/>
                  <a:gd name="T4" fmla="*/ 141 w 898"/>
                  <a:gd name="T5" fmla="*/ 988 h 1003"/>
                  <a:gd name="T6" fmla="*/ 122 w 898"/>
                  <a:gd name="T7" fmla="*/ 982 h 1003"/>
                  <a:gd name="T8" fmla="*/ 102 w 898"/>
                  <a:gd name="T9" fmla="*/ 971 h 1003"/>
                  <a:gd name="T10" fmla="*/ 81 w 898"/>
                  <a:gd name="T11" fmla="*/ 957 h 1003"/>
                  <a:gd name="T12" fmla="*/ 60 w 898"/>
                  <a:gd name="T13" fmla="*/ 942 h 1003"/>
                  <a:gd name="T14" fmla="*/ 39 w 898"/>
                  <a:gd name="T15" fmla="*/ 922 h 1003"/>
                  <a:gd name="T16" fmla="*/ 15 w 898"/>
                  <a:gd name="T17" fmla="*/ 885 h 1003"/>
                  <a:gd name="T18" fmla="*/ 0 w 898"/>
                  <a:gd name="T19" fmla="*/ 824 h 1003"/>
                  <a:gd name="T20" fmla="*/ 17 w 898"/>
                  <a:gd name="T21" fmla="*/ 767 h 1003"/>
                  <a:gd name="T22" fmla="*/ 51 w 898"/>
                  <a:gd name="T23" fmla="*/ 715 h 1003"/>
                  <a:gd name="T24" fmla="*/ 87 w 898"/>
                  <a:gd name="T25" fmla="*/ 666 h 1003"/>
                  <a:gd name="T26" fmla="*/ 124 w 898"/>
                  <a:gd name="T27" fmla="*/ 616 h 1003"/>
                  <a:gd name="T28" fmla="*/ 144 w 898"/>
                  <a:gd name="T29" fmla="*/ 580 h 1003"/>
                  <a:gd name="T30" fmla="*/ 204 w 898"/>
                  <a:gd name="T31" fmla="*/ 505 h 1003"/>
                  <a:gd name="T32" fmla="*/ 263 w 898"/>
                  <a:gd name="T33" fmla="*/ 431 h 1003"/>
                  <a:gd name="T34" fmla="*/ 322 w 898"/>
                  <a:gd name="T35" fmla="*/ 355 h 1003"/>
                  <a:gd name="T36" fmla="*/ 382 w 898"/>
                  <a:gd name="T37" fmla="*/ 279 h 1003"/>
                  <a:gd name="T38" fmla="*/ 444 w 898"/>
                  <a:gd name="T39" fmla="*/ 205 h 1003"/>
                  <a:gd name="T40" fmla="*/ 508 w 898"/>
                  <a:gd name="T41" fmla="*/ 133 h 1003"/>
                  <a:gd name="T42" fmla="*/ 578 w 898"/>
                  <a:gd name="T43" fmla="*/ 64 h 1003"/>
                  <a:gd name="T44" fmla="*/ 650 w 898"/>
                  <a:gd name="T45" fmla="*/ 0 h 1003"/>
                  <a:gd name="T46" fmla="*/ 684 w 898"/>
                  <a:gd name="T47" fmla="*/ 6 h 1003"/>
                  <a:gd name="T48" fmla="*/ 715 w 898"/>
                  <a:gd name="T49" fmla="*/ 15 h 1003"/>
                  <a:gd name="T50" fmla="*/ 744 w 898"/>
                  <a:gd name="T51" fmla="*/ 25 h 1003"/>
                  <a:gd name="T52" fmla="*/ 770 w 898"/>
                  <a:gd name="T53" fmla="*/ 40 h 1003"/>
                  <a:gd name="T54" fmla="*/ 795 w 898"/>
                  <a:gd name="T55" fmla="*/ 56 h 1003"/>
                  <a:gd name="T56" fmla="*/ 820 w 898"/>
                  <a:gd name="T57" fmla="*/ 75 h 1003"/>
                  <a:gd name="T58" fmla="*/ 843 w 898"/>
                  <a:gd name="T59" fmla="*/ 95 h 1003"/>
                  <a:gd name="T60" fmla="*/ 866 w 898"/>
                  <a:gd name="T61" fmla="*/ 118 h 1003"/>
                  <a:gd name="T62" fmla="*/ 874 w 898"/>
                  <a:gd name="T63" fmla="*/ 131 h 1003"/>
                  <a:gd name="T64" fmla="*/ 888 w 898"/>
                  <a:gd name="T65" fmla="*/ 144 h 1003"/>
                  <a:gd name="T66" fmla="*/ 893 w 898"/>
                  <a:gd name="T67" fmla="*/ 166 h 1003"/>
                  <a:gd name="T68" fmla="*/ 898 w 898"/>
                  <a:gd name="T69" fmla="*/ 190 h 1003"/>
                  <a:gd name="T70" fmla="*/ 823 w 898"/>
                  <a:gd name="T71" fmla="*/ 292 h 1003"/>
                  <a:gd name="T72" fmla="*/ 747 w 898"/>
                  <a:gd name="T73" fmla="*/ 394 h 1003"/>
                  <a:gd name="T74" fmla="*/ 670 w 898"/>
                  <a:gd name="T75" fmla="*/ 493 h 1003"/>
                  <a:gd name="T76" fmla="*/ 591 w 898"/>
                  <a:gd name="T77" fmla="*/ 592 h 1003"/>
                  <a:gd name="T78" fmla="*/ 512 w 898"/>
                  <a:gd name="T79" fmla="*/ 689 h 1003"/>
                  <a:gd name="T80" fmla="*/ 431 w 898"/>
                  <a:gd name="T81" fmla="*/ 786 h 1003"/>
                  <a:gd name="T82" fmla="*/ 348 w 898"/>
                  <a:gd name="T83" fmla="*/ 883 h 1003"/>
                  <a:gd name="T84" fmla="*/ 264 w 898"/>
                  <a:gd name="T85" fmla="*/ 981 h 1003"/>
                  <a:gd name="T86" fmla="*/ 254 w 898"/>
                  <a:gd name="T87" fmla="*/ 985 h 1003"/>
                  <a:gd name="T88" fmla="*/ 243 w 898"/>
                  <a:gd name="T89" fmla="*/ 990 h 1003"/>
                  <a:gd name="T90" fmla="*/ 233 w 898"/>
                  <a:gd name="T91" fmla="*/ 997 h 1003"/>
                  <a:gd name="T92" fmla="*/ 219 w 898"/>
                  <a:gd name="T93" fmla="*/ 1003 h 1003"/>
                  <a:gd name="T94" fmla="*/ 211 w 898"/>
                  <a:gd name="T95" fmla="*/ 1000 h 1003"/>
                  <a:gd name="T96" fmla="*/ 203 w 898"/>
                  <a:gd name="T97" fmla="*/ 1001 h 1003"/>
                  <a:gd name="T98" fmla="*/ 193 w 898"/>
                  <a:gd name="T99" fmla="*/ 1002 h 1003"/>
                  <a:gd name="T100" fmla="*/ 182 w 898"/>
                  <a:gd name="T10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8" h="1003">
                    <a:moveTo>
                      <a:pt x="182" y="1003"/>
                    </a:moveTo>
                    <a:lnTo>
                      <a:pt x="174" y="1001"/>
                    </a:lnTo>
                    <a:lnTo>
                      <a:pt x="166" y="997"/>
                    </a:lnTo>
                    <a:lnTo>
                      <a:pt x="158" y="995"/>
                    </a:lnTo>
                    <a:lnTo>
                      <a:pt x="149" y="991"/>
                    </a:lnTo>
                    <a:lnTo>
                      <a:pt x="141" y="988"/>
                    </a:lnTo>
                    <a:lnTo>
                      <a:pt x="132" y="985"/>
                    </a:lnTo>
                    <a:lnTo>
                      <a:pt x="122" y="982"/>
                    </a:lnTo>
                    <a:lnTo>
                      <a:pt x="112" y="979"/>
                    </a:lnTo>
                    <a:lnTo>
                      <a:pt x="102" y="971"/>
                    </a:lnTo>
                    <a:lnTo>
                      <a:pt x="91" y="964"/>
                    </a:lnTo>
                    <a:lnTo>
                      <a:pt x="81" y="957"/>
                    </a:lnTo>
                    <a:lnTo>
                      <a:pt x="70" y="949"/>
                    </a:lnTo>
                    <a:lnTo>
                      <a:pt x="60" y="942"/>
                    </a:lnTo>
                    <a:lnTo>
                      <a:pt x="50" y="933"/>
                    </a:lnTo>
                    <a:lnTo>
                      <a:pt x="39" y="922"/>
                    </a:lnTo>
                    <a:lnTo>
                      <a:pt x="29" y="910"/>
                    </a:lnTo>
                    <a:lnTo>
                      <a:pt x="15" y="885"/>
                    </a:lnTo>
                    <a:lnTo>
                      <a:pt x="5" y="857"/>
                    </a:lnTo>
                    <a:lnTo>
                      <a:pt x="0" y="824"/>
                    </a:lnTo>
                    <a:lnTo>
                      <a:pt x="2" y="795"/>
                    </a:lnTo>
                    <a:lnTo>
                      <a:pt x="17" y="767"/>
                    </a:lnTo>
                    <a:lnTo>
                      <a:pt x="34" y="740"/>
                    </a:lnTo>
                    <a:lnTo>
                      <a:pt x="51" y="715"/>
                    </a:lnTo>
                    <a:lnTo>
                      <a:pt x="68" y="691"/>
                    </a:lnTo>
                    <a:lnTo>
                      <a:pt x="87" y="666"/>
                    </a:lnTo>
                    <a:lnTo>
                      <a:pt x="105" y="641"/>
                    </a:lnTo>
                    <a:lnTo>
                      <a:pt x="124" y="616"/>
                    </a:lnTo>
                    <a:lnTo>
                      <a:pt x="141" y="589"/>
                    </a:lnTo>
                    <a:lnTo>
                      <a:pt x="144" y="580"/>
                    </a:lnTo>
                    <a:lnTo>
                      <a:pt x="174" y="543"/>
                    </a:lnTo>
                    <a:lnTo>
                      <a:pt x="204" y="505"/>
                    </a:lnTo>
                    <a:lnTo>
                      <a:pt x="234" y="469"/>
                    </a:lnTo>
                    <a:lnTo>
                      <a:pt x="263" y="431"/>
                    </a:lnTo>
                    <a:lnTo>
                      <a:pt x="293" y="393"/>
                    </a:lnTo>
                    <a:lnTo>
                      <a:pt x="322" y="355"/>
                    </a:lnTo>
                    <a:lnTo>
                      <a:pt x="352" y="317"/>
                    </a:lnTo>
                    <a:lnTo>
                      <a:pt x="382" y="279"/>
                    </a:lnTo>
                    <a:lnTo>
                      <a:pt x="413" y="242"/>
                    </a:lnTo>
                    <a:lnTo>
                      <a:pt x="444" y="205"/>
                    </a:lnTo>
                    <a:lnTo>
                      <a:pt x="476" y="168"/>
                    </a:lnTo>
                    <a:lnTo>
                      <a:pt x="508" y="133"/>
                    </a:lnTo>
                    <a:lnTo>
                      <a:pt x="542" y="98"/>
                    </a:lnTo>
                    <a:lnTo>
                      <a:pt x="578" y="64"/>
                    </a:lnTo>
                    <a:lnTo>
                      <a:pt x="613" y="32"/>
                    </a:lnTo>
                    <a:lnTo>
                      <a:pt x="650" y="0"/>
                    </a:lnTo>
                    <a:lnTo>
                      <a:pt x="667" y="2"/>
                    </a:lnTo>
                    <a:lnTo>
                      <a:pt x="684" y="6"/>
                    </a:lnTo>
                    <a:lnTo>
                      <a:pt x="700" y="10"/>
                    </a:lnTo>
                    <a:lnTo>
                      <a:pt x="715" y="15"/>
                    </a:lnTo>
                    <a:lnTo>
                      <a:pt x="729" y="19"/>
                    </a:lnTo>
                    <a:lnTo>
                      <a:pt x="744" y="25"/>
                    </a:lnTo>
                    <a:lnTo>
                      <a:pt x="756" y="32"/>
                    </a:lnTo>
                    <a:lnTo>
                      <a:pt x="770" y="40"/>
                    </a:lnTo>
                    <a:lnTo>
                      <a:pt x="783" y="47"/>
                    </a:lnTo>
                    <a:lnTo>
                      <a:pt x="795" y="56"/>
                    </a:lnTo>
                    <a:lnTo>
                      <a:pt x="808" y="65"/>
                    </a:lnTo>
                    <a:lnTo>
                      <a:pt x="820" y="75"/>
                    </a:lnTo>
                    <a:lnTo>
                      <a:pt x="831" y="85"/>
                    </a:lnTo>
                    <a:lnTo>
                      <a:pt x="843" y="95"/>
                    </a:lnTo>
                    <a:lnTo>
                      <a:pt x="854" y="107"/>
                    </a:lnTo>
                    <a:lnTo>
                      <a:pt x="866" y="118"/>
                    </a:lnTo>
                    <a:lnTo>
                      <a:pt x="870" y="125"/>
                    </a:lnTo>
                    <a:lnTo>
                      <a:pt x="874" y="131"/>
                    </a:lnTo>
                    <a:lnTo>
                      <a:pt x="880" y="137"/>
                    </a:lnTo>
                    <a:lnTo>
                      <a:pt x="888" y="144"/>
                    </a:lnTo>
                    <a:lnTo>
                      <a:pt x="890" y="155"/>
                    </a:lnTo>
                    <a:lnTo>
                      <a:pt x="893" y="166"/>
                    </a:lnTo>
                    <a:lnTo>
                      <a:pt x="897" y="177"/>
                    </a:lnTo>
                    <a:lnTo>
                      <a:pt x="898" y="190"/>
                    </a:lnTo>
                    <a:lnTo>
                      <a:pt x="860" y="242"/>
                    </a:lnTo>
                    <a:lnTo>
                      <a:pt x="823" y="292"/>
                    </a:lnTo>
                    <a:lnTo>
                      <a:pt x="785" y="343"/>
                    </a:lnTo>
                    <a:lnTo>
                      <a:pt x="747" y="394"/>
                    </a:lnTo>
                    <a:lnTo>
                      <a:pt x="708" y="443"/>
                    </a:lnTo>
                    <a:lnTo>
                      <a:pt x="670" y="493"/>
                    </a:lnTo>
                    <a:lnTo>
                      <a:pt x="631" y="542"/>
                    </a:lnTo>
                    <a:lnTo>
                      <a:pt x="591" y="592"/>
                    </a:lnTo>
                    <a:lnTo>
                      <a:pt x="552" y="640"/>
                    </a:lnTo>
                    <a:lnTo>
                      <a:pt x="512" y="689"/>
                    </a:lnTo>
                    <a:lnTo>
                      <a:pt x="472" y="738"/>
                    </a:lnTo>
                    <a:lnTo>
                      <a:pt x="431" y="786"/>
                    </a:lnTo>
                    <a:lnTo>
                      <a:pt x="390" y="835"/>
                    </a:lnTo>
                    <a:lnTo>
                      <a:pt x="348" y="883"/>
                    </a:lnTo>
                    <a:lnTo>
                      <a:pt x="307" y="933"/>
                    </a:lnTo>
                    <a:lnTo>
                      <a:pt x="264" y="981"/>
                    </a:lnTo>
                    <a:lnTo>
                      <a:pt x="258" y="982"/>
                    </a:lnTo>
                    <a:lnTo>
                      <a:pt x="254" y="985"/>
                    </a:lnTo>
                    <a:lnTo>
                      <a:pt x="249" y="988"/>
                    </a:lnTo>
                    <a:lnTo>
                      <a:pt x="243" y="990"/>
                    </a:lnTo>
                    <a:lnTo>
                      <a:pt x="239" y="994"/>
                    </a:lnTo>
                    <a:lnTo>
                      <a:pt x="233" y="997"/>
                    </a:lnTo>
                    <a:lnTo>
                      <a:pt x="226" y="1001"/>
                    </a:lnTo>
                    <a:lnTo>
                      <a:pt x="219" y="1003"/>
                    </a:lnTo>
                    <a:lnTo>
                      <a:pt x="216" y="1001"/>
                    </a:lnTo>
                    <a:lnTo>
                      <a:pt x="211" y="1000"/>
                    </a:lnTo>
                    <a:lnTo>
                      <a:pt x="208" y="1000"/>
                    </a:lnTo>
                    <a:lnTo>
                      <a:pt x="203" y="1001"/>
                    </a:lnTo>
                    <a:lnTo>
                      <a:pt x="197" y="1001"/>
                    </a:lnTo>
                    <a:lnTo>
                      <a:pt x="193" y="1002"/>
                    </a:lnTo>
                    <a:lnTo>
                      <a:pt x="187" y="1003"/>
                    </a:lnTo>
                    <a:lnTo>
                      <a:pt x="182" y="1003"/>
                    </a:lnTo>
                    <a:close/>
                  </a:path>
                </a:pathLst>
              </a:custGeom>
              <a:solidFill>
                <a:srgbClr val="00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6" name="Freeform 18"/>
              <p:cNvSpPr>
                <a:spLocks/>
              </p:cNvSpPr>
              <p:nvPr>
                <p:custDataLst>
                  <p:tags r:id="rId109"/>
                </p:custDataLst>
              </p:nvPr>
            </p:nvSpPr>
            <p:spPr bwMode="auto">
              <a:xfrm>
                <a:off x="3181" y="3698"/>
                <a:ext cx="94" cy="83"/>
              </a:xfrm>
              <a:custGeom>
                <a:avLst/>
                <a:gdLst>
                  <a:gd name="T0" fmla="*/ 180 w 189"/>
                  <a:gd name="T1" fmla="*/ 167 h 167"/>
                  <a:gd name="T2" fmla="*/ 169 w 189"/>
                  <a:gd name="T3" fmla="*/ 144 h 167"/>
                  <a:gd name="T4" fmla="*/ 155 w 189"/>
                  <a:gd name="T5" fmla="*/ 122 h 167"/>
                  <a:gd name="T6" fmla="*/ 139 w 189"/>
                  <a:gd name="T7" fmla="*/ 101 h 167"/>
                  <a:gd name="T8" fmla="*/ 120 w 189"/>
                  <a:gd name="T9" fmla="*/ 82 h 167"/>
                  <a:gd name="T10" fmla="*/ 101 w 189"/>
                  <a:gd name="T11" fmla="*/ 65 h 167"/>
                  <a:gd name="T12" fmla="*/ 79 w 189"/>
                  <a:gd name="T13" fmla="*/ 48 h 167"/>
                  <a:gd name="T14" fmla="*/ 56 w 189"/>
                  <a:gd name="T15" fmla="*/ 33 h 167"/>
                  <a:gd name="T16" fmla="*/ 32 w 189"/>
                  <a:gd name="T17" fmla="*/ 21 h 167"/>
                  <a:gd name="T18" fmla="*/ 26 w 189"/>
                  <a:gd name="T19" fmla="*/ 21 h 167"/>
                  <a:gd name="T20" fmla="*/ 20 w 189"/>
                  <a:gd name="T21" fmla="*/ 20 h 167"/>
                  <a:gd name="T22" fmla="*/ 13 w 189"/>
                  <a:gd name="T23" fmla="*/ 17 h 167"/>
                  <a:gd name="T24" fmla="*/ 4 w 189"/>
                  <a:gd name="T25" fmla="*/ 15 h 167"/>
                  <a:gd name="T26" fmla="*/ 0 w 189"/>
                  <a:gd name="T27" fmla="*/ 9 h 167"/>
                  <a:gd name="T28" fmla="*/ 2 w 189"/>
                  <a:gd name="T29" fmla="*/ 1 h 167"/>
                  <a:gd name="T30" fmla="*/ 9 w 189"/>
                  <a:gd name="T31" fmla="*/ 0 h 167"/>
                  <a:gd name="T32" fmla="*/ 14 w 189"/>
                  <a:gd name="T33" fmla="*/ 0 h 167"/>
                  <a:gd name="T34" fmla="*/ 21 w 189"/>
                  <a:gd name="T35" fmla="*/ 0 h 167"/>
                  <a:gd name="T36" fmla="*/ 27 w 189"/>
                  <a:gd name="T37" fmla="*/ 1 h 167"/>
                  <a:gd name="T38" fmla="*/ 34 w 189"/>
                  <a:gd name="T39" fmla="*/ 2 h 167"/>
                  <a:gd name="T40" fmla="*/ 41 w 189"/>
                  <a:gd name="T41" fmla="*/ 5 h 167"/>
                  <a:gd name="T42" fmla="*/ 48 w 189"/>
                  <a:gd name="T43" fmla="*/ 7 h 167"/>
                  <a:gd name="T44" fmla="*/ 56 w 189"/>
                  <a:gd name="T45" fmla="*/ 9 h 167"/>
                  <a:gd name="T46" fmla="*/ 60 w 189"/>
                  <a:gd name="T47" fmla="*/ 12 h 167"/>
                  <a:gd name="T48" fmla="*/ 65 w 189"/>
                  <a:gd name="T49" fmla="*/ 15 h 167"/>
                  <a:gd name="T50" fmla="*/ 70 w 189"/>
                  <a:gd name="T51" fmla="*/ 18 h 167"/>
                  <a:gd name="T52" fmla="*/ 74 w 189"/>
                  <a:gd name="T53" fmla="*/ 22 h 167"/>
                  <a:gd name="T54" fmla="*/ 79 w 189"/>
                  <a:gd name="T55" fmla="*/ 25 h 167"/>
                  <a:gd name="T56" fmla="*/ 83 w 189"/>
                  <a:gd name="T57" fmla="*/ 30 h 167"/>
                  <a:gd name="T58" fmla="*/ 89 w 189"/>
                  <a:gd name="T59" fmla="*/ 35 h 167"/>
                  <a:gd name="T60" fmla="*/ 94 w 189"/>
                  <a:gd name="T61" fmla="*/ 39 h 167"/>
                  <a:gd name="T62" fmla="*/ 103 w 189"/>
                  <a:gd name="T63" fmla="*/ 40 h 167"/>
                  <a:gd name="T64" fmla="*/ 117 w 189"/>
                  <a:gd name="T65" fmla="*/ 51 h 167"/>
                  <a:gd name="T66" fmla="*/ 131 w 189"/>
                  <a:gd name="T67" fmla="*/ 63 h 167"/>
                  <a:gd name="T68" fmla="*/ 142 w 189"/>
                  <a:gd name="T69" fmla="*/ 76 h 167"/>
                  <a:gd name="T70" fmla="*/ 154 w 189"/>
                  <a:gd name="T71" fmla="*/ 90 h 167"/>
                  <a:gd name="T72" fmla="*/ 164 w 189"/>
                  <a:gd name="T73" fmla="*/ 104 h 167"/>
                  <a:gd name="T74" fmla="*/ 174 w 189"/>
                  <a:gd name="T75" fmla="*/ 119 h 167"/>
                  <a:gd name="T76" fmla="*/ 183 w 189"/>
                  <a:gd name="T77" fmla="*/ 135 h 167"/>
                  <a:gd name="T78" fmla="*/ 189 w 189"/>
                  <a:gd name="T79" fmla="*/ 151 h 167"/>
                  <a:gd name="T80" fmla="*/ 180 w 189"/>
                  <a:gd name="T81"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167">
                    <a:moveTo>
                      <a:pt x="180" y="167"/>
                    </a:moveTo>
                    <a:lnTo>
                      <a:pt x="169" y="144"/>
                    </a:lnTo>
                    <a:lnTo>
                      <a:pt x="155" y="122"/>
                    </a:lnTo>
                    <a:lnTo>
                      <a:pt x="139" y="101"/>
                    </a:lnTo>
                    <a:lnTo>
                      <a:pt x="120" y="82"/>
                    </a:lnTo>
                    <a:lnTo>
                      <a:pt x="101" y="65"/>
                    </a:lnTo>
                    <a:lnTo>
                      <a:pt x="79" y="48"/>
                    </a:lnTo>
                    <a:lnTo>
                      <a:pt x="56" y="33"/>
                    </a:lnTo>
                    <a:lnTo>
                      <a:pt x="32" y="21"/>
                    </a:lnTo>
                    <a:lnTo>
                      <a:pt x="26" y="21"/>
                    </a:lnTo>
                    <a:lnTo>
                      <a:pt x="20" y="20"/>
                    </a:lnTo>
                    <a:lnTo>
                      <a:pt x="13" y="17"/>
                    </a:lnTo>
                    <a:lnTo>
                      <a:pt x="4" y="15"/>
                    </a:lnTo>
                    <a:lnTo>
                      <a:pt x="0" y="9"/>
                    </a:lnTo>
                    <a:lnTo>
                      <a:pt x="2" y="1"/>
                    </a:lnTo>
                    <a:lnTo>
                      <a:pt x="9" y="0"/>
                    </a:lnTo>
                    <a:lnTo>
                      <a:pt x="14" y="0"/>
                    </a:lnTo>
                    <a:lnTo>
                      <a:pt x="21" y="0"/>
                    </a:lnTo>
                    <a:lnTo>
                      <a:pt x="27" y="1"/>
                    </a:lnTo>
                    <a:lnTo>
                      <a:pt x="34" y="2"/>
                    </a:lnTo>
                    <a:lnTo>
                      <a:pt x="41" y="5"/>
                    </a:lnTo>
                    <a:lnTo>
                      <a:pt x="48" y="7"/>
                    </a:lnTo>
                    <a:lnTo>
                      <a:pt x="56" y="9"/>
                    </a:lnTo>
                    <a:lnTo>
                      <a:pt x="60" y="12"/>
                    </a:lnTo>
                    <a:lnTo>
                      <a:pt x="65" y="15"/>
                    </a:lnTo>
                    <a:lnTo>
                      <a:pt x="70" y="18"/>
                    </a:lnTo>
                    <a:lnTo>
                      <a:pt x="74" y="22"/>
                    </a:lnTo>
                    <a:lnTo>
                      <a:pt x="79" y="25"/>
                    </a:lnTo>
                    <a:lnTo>
                      <a:pt x="83" y="30"/>
                    </a:lnTo>
                    <a:lnTo>
                      <a:pt x="89" y="35"/>
                    </a:lnTo>
                    <a:lnTo>
                      <a:pt x="94" y="39"/>
                    </a:lnTo>
                    <a:lnTo>
                      <a:pt x="103" y="40"/>
                    </a:lnTo>
                    <a:lnTo>
                      <a:pt x="117" y="51"/>
                    </a:lnTo>
                    <a:lnTo>
                      <a:pt x="131" y="63"/>
                    </a:lnTo>
                    <a:lnTo>
                      <a:pt x="142" y="76"/>
                    </a:lnTo>
                    <a:lnTo>
                      <a:pt x="154" y="90"/>
                    </a:lnTo>
                    <a:lnTo>
                      <a:pt x="164" y="104"/>
                    </a:lnTo>
                    <a:lnTo>
                      <a:pt x="174" y="119"/>
                    </a:lnTo>
                    <a:lnTo>
                      <a:pt x="183" y="135"/>
                    </a:lnTo>
                    <a:lnTo>
                      <a:pt x="189" y="151"/>
                    </a:lnTo>
                    <a:lnTo>
                      <a:pt x="180" y="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7" name="Freeform 24"/>
              <p:cNvSpPr>
                <a:spLocks/>
              </p:cNvSpPr>
              <p:nvPr>
                <p:custDataLst>
                  <p:tags r:id="rId110"/>
                </p:custDataLst>
              </p:nvPr>
            </p:nvSpPr>
            <p:spPr bwMode="auto">
              <a:xfrm>
                <a:off x="3519" y="3025"/>
                <a:ext cx="292" cy="326"/>
              </a:xfrm>
              <a:custGeom>
                <a:avLst/>
                <a:gdLst>
                  <a:gd name="T0" fmla="*/ 147 w 584"/>
                  <a:gd name="T1" fmla="*/ 626 h 652"/>
                  <a:gd name="T2" fmla="*/ 106 w 584"/>
                  <a:gd name="T3" fmla="*/ 593 h 652"/>
                  <a:gd name="T4" fmla="*/ 59 w 584"/>
                  <a:gd name="T5" fmla="*/ 560 h 652"/>
                  <a:gd name="T6" fmla="*/ 38 w 584"/>
                  <a:gd name="T7" fmla="*/ 550 h 652"/>
                  <a:gd name="T8" fmla="*/ 16 w 584"/>
                  <a:gd name="T9" fmla="*/ 540 h 652"/>
                  <a:gd name="T10" fmla="*/ 18 w 584"/>
                  <a:gd name="T11" fmla="*/ 505 h 652"/>
                  <a:gd name="T12" fmla="*/ 78 w 584"/>
                  <a:gd name="T13" fmla="*/ 432 h 652"/>
                  <a:gd name="T14" fmla="*/ 141 w 584"/>
                  <a:gd name="T15" fmla="*/ 358 h 652"/>
                  <a:gd name="T16" fmla="*/ 204 w 584"/>
                  <a:gd name="T17" fmla="*/ 284 h 652"/>
                  <a:gd name="T18" fmla="*/ 270 w 584"/>
                  <a:gd name="T19" fmla="*/ 209 h 652"/>
                  <a:gd name="T20" fmla="*/ 335 w 584"/>
                  <a:gd name="T21" fmla="*/ 133 h 652"/>
                  <a:gd name="T22" fmla="*/ 361 w 584"/>
                  <a:gd name="T23" fmla="*/ 114 h 652"/>
                  <a:gd name="T24" fmla="*/ 385 w 584"/>
                  <a:gd name="T25" fmla="*/ 92 h 652"/>
                  <a:gd name="T26" fmla="*/ 419 w 584"/>
                  <a:gd name="T27" fmla="*/ 71 h 652"/>
                  <a:gd name="T28" fmla="*/ 470 w 584"/>
                  <a:gd name="T29" fmla="*/ 44 h 652"/>
                  <a:gd name="T30" fmla="*/ 525 w 584"/>
                  <a:gd name="T31" fmla="*/ 21 h 652"/>
                  <a:gd name="T32" fmla="*/ 555 w 584"/>
                  <a:gd name="T33" fmla="*/ 15 h 652"/>
                  <a:gd name="T34" fmla="*/ 568 w 584"/>
                  <a:gd name="T35" fmla="*/ 8 h 652"/>
                  <a:gd name="T36" fmla="*/ 582 w 584"/>
                  <a:gd name="T37" fmla="*/ 0 h 652"/>
                  <a:gd name="T38" fmla="*/ 576 w 584"/>
                  <a:gd name="T39" fmla="*/ 69 h 652"/>
                  <a:gd name="T40" fmla="*/ 555 w 584"/>
                  <a:gd name="T41" fmla="*/ 160 h 652"/>
                  <a:gd name="T42" fmla="*/ 508 w 584"/>
                  <a:gd name="T43" fmla="*/ 236 h 652"/>
                  <a:gd name="T44" fmla="*/ 478 w 584"/>
                  <a:gd name="T45" fmla="*/ 244 h 652"/>
                  <a:gd name="T46" fmla="*/ 448 w 584"/>
                  <a:gd name="T47" fmla="*/ 249 h 652"/>
                  <a:gd name="T48" fmla="*/ 424 w 584"/>
                  <a:gd name="T49" fmla="*/ 250 h 652"/>
                  <a:gd name="T50" fmla="*/ 441 w 584"/>
                  <a:gd name="T51" fmla="*/ 223 h 652"/>
                  <a:gd name="T52" fmla="*/ 461 w 584"/>
                  <a:gd name="T53" fmla="*/ 199 h 652"/>
                  <a:gd name="T54" fmla="*/ 483 w 584"/>
                  <a:gd name="T55" fmla="*/ 171 h 652"/>
                  <a:gd name="T56" fmla="*/ 505 w 584"/>
                  <a:gd name="T57" fmla="*/ 140 h 652"/>
                  <a:gd name="T58" fmla="*/ 494 w 584"/>
                  <a:gd name="T59" fmla="*/ 124 h 652"/>
                  <a:gd name="T60" fmla="*/ 479 w 584"/>
                  <a:gd name="T61" fmla="*/ 109 h 652"/>
                  <a:gd name="T62" fmla="*/ 447 w 584"/>
                  <a:gd name="T63" fmla="*/ 105 h 652"/>
                  <a:gd name="T64" fmla="*/ 377 w 584"/>
                  <a:gd name="T65" fmla="*/ 176 h 652"/>
                  <a:gd name="T66" fmla="*/ 310 w 584"/>
                  <a:gd name="T67" fmla="*/ 250 h 652"/>
                  <a:gd name="T68" fmla="*/ 247 w 584"/>
                  <a:gd name="T69" fmla="*/ 326 h 652"/>
                  <a:gd name="T70" fmla="*/ 185 w 584"/>
                  <a:gd name="T71" fmla="*/ 403 h 652"/>
                  <a:gd name="T72" fmla="*/ 124 w 584"/>
                  <a:gd name="T73" fmla="*/ 482 h 652"/>
                  <a:gd name="T74" fmla="*/ 111 w 584"/>
                  <a:gd name="T75" fmla="*/ 523 h 652"/>
                  <a:gd name="T76" fmla="*/ 130 w 584"/>
                  <a:gd name="T77" fmla="*/ 539 h 652"/>
                  <a:gd name="T78" fmla="*/ 151 w 584"/>
                  <a:gd name="T79" fmla="*/ 556 h 652"/>
                  <a:gd name="T80" fmla="*/ 191 w 584"/>
                  <a:gd name="T81" fmla="*/ 535 h 652"/>
                  <a:gd name="T82" fmla="*/ 237 w 584"/>
                  <a:gd name="T83" fmla="*/ 484 h 652"/>
                  <a:gd name="T84" fmla="*/ 281 w 584"/>
                  <a:gd name="T85" fmla="*/ 429 h 652"/>
                  <a:gd name="T86" fmla="*/ 317 w 584"/>
                  <a:gd name="T87" fmla="*/ 402 h 652"/>
                  <a:gd name="T88" fmla="*/ 354 w 584"/>
                  <a:gd name="T89" fmla="*/ 388 h 652"/>
                  <a:gd name="T90" fmla="*/ 393 w 584"/>
                  <a:gd name="T91" fmla="*/ 375 h 652"/>
                  <a:gd name="T92" fmla="*/ 368 w 584"/>
                  <a:gd name="T93" fmla="*/ 410 h 652"/>
                  <a:gd name="T94" fmla="*/ 327 w 584"/>
                  <a:gd name="T95" fmla="*/ 462 h 652"/>
                  <a:gd name="T96" fmla="*/ 285 w 584"/>
                  <a:gd name="T97" fmla="*/ 516 h 652"/>
                  <a:gd name="T98" fmla="*/ 242 w 584"/>
                  <a:gd name="T99" fmla="*/ 569 h 652"/>
                  <a:gd name="T100" fmla="*/ 199 w 584"/>
                  <a:gd name="T101" fmla="*/ 62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4" h="652">
                    <a:moveTo>
                      <a:pt x="169" y="652"/>
                    </a:moveTo>
                    <a:lnTo>
                      <a:pt x="159" y="638"/>
                    </a:lnTo>
                    <a:lnTo>
                      <a:pt x="147" y="626"/>
                    </a:lnTo>
                    <a:lnTo>
                      <a:pt x="135" y="615"/>
                    </a:lnTo>
                    <a:lnTo>
                      <a:pt x="121" y="603"/>
                    </a:lnTo>
                    <a:lnTo>
                      <a:pt x="106" y="593"/>
                    </a:lnTo>
                    <a:lnTo>
                      <a:pt x="90" y="583"/>
                    </a:lnTo>
                    <a:lnTo>
                      <a:pt x="75" y="571"/>
                    </a:lnTo>
                    <a:lnTo>
                      <a:pt x="59" y="560"/>
                    </a:lnTo>
                    <a:lnTo>
                      <a:pt x="52" y="556"/>
                    </a:lnTo>
                    <a:lnTo>
                      <a:pt x="45" y="554"/>
                    </a:lnTo>
                    <a:lnTo>
                      <a:pt x="38" y="550"/>
                    </a:lnTo>
                    <a:lnTo>
                      <a:pt x="31" y="547"/>
                    </a:lnTo>
                    <a:lnTo>
                      <a:pt x="23" y="545"/>
                    </a:lnTo>
                    <a:lnTo>
                      <a:pt x="16" y="540"/>
                    </a:lnTo>
                    <a:lnTo>
                      <a:pt x="8" y="535"/>
                    </a:lnTo>
                    <a:lnTo>
                      <a:pt x="0" y="531"/>
                    </a:lnTo>
                    <a:lnTo>
                      <a:pt x="18" y="505"/>
                    </a:lnTo>
                    <a:lnTo>
                      <a:pt x="38" y="481"/>
                    </a:lnTo>
                    <a:lnTo>
                      <a:pt x="59" y="456"/>
                    </a:lnTo>
                    <a:lnTo>
                      <a:pt x="78" y="432"/>
                    </a:lnTo>
                    <a:lnTo>
                      <a:pt x="99" y="406"/>
                    </a:lnTo>
                    <a:lnTo>
                      <a:pt x="120" y="382"/>
                    </a:lnTo>
                    <a:lnTo>
                      <a:pt x="141" y="358"/>
                    </a:lnTo>
                    <a:lnTo>
                      <a:pt x="161" y="334"/>
                    </a:lnTo>
                    <a:lnTo>
                      <a:pt x="183" y="308"/>
                    </a:lnTo>
                    <a:lnTo>
                      <a:pt x="204" y="284"/>
                    </a:lnTo>
                    <a:lnTo>
                      <a:pt x="226" y="260"/>
                    </a:lnTo>
                    <a:lnTo>
                      <a:pt x="248" y="235"/>
                    </a:lnTo>
                    <a:lnTo>
                      <a:pt x="270" y="209"/>
                    </a:lnTo>
                    <a:lnTo>
                      <a:pt x="292" y="184"/>
                    </a:lnTo>
                    <a:lnTo>
                      <a:pt x="313" y="159"/>
                    </a:lnTo>
                    <a:lnTo>
                      <a:pt x="335" y="133"/>
                    </a:lnTo>
                    <a:lnTo>
                      <a:pt x="343" y="128"/>
                    </a:lnTo>
                    <a:lnTo>
                      <a:pt x="353" y="121"/>
                    </a:lnTo>
                    <a:lnTo>
                      <a:pt x="361" y="114"/>
                    </a:lnTo>
                    <a:lnTo>
                      <a:pt x="369" y="106"/>
                    </a:lnTo>
                    <a:lnTo>
                      <a:pt x="377" y="99"/>
                    </a:lnTo>
                    <a:lnTo>
                      <a:pt x="385" y="92"/>
                    </a:lnTo>
                    <a:lnTo>
                      <a:pt x="394" y="85"/>
                    </a:lnTo>
                    <a:lnTo>
                      <a:pt x="403" y="79"/>
                    </a:lnTo>
                    <a:lnTo>
                      <a:pt x="419" y="71"/>
                    </a:lnTo>
                    <a:lnTo>
                      <a:pt x="436" y="62"/>
                    </a:lnTo>
                    <a:lnTo>
                      <a:pt x="453" y="53"/>
                    </a:lnTo>
                    <a:lnTo>
                      <a:pt x="470" y="44"/>
                    </a:lnTo>
                    <a:lnTo>
                      <a:pt x="487" y="36"/>
                    </a:lnTo>
                    <a:lnTo>
                      <a:pt x="506" y="27"/>
                    </a:lnTo>
                    <a:lnTo>
                      <a:pt x="525" y="21"/>
                    </a:lnTo>
                    <a:lnTo>
                      <a:pt x="545" y="16"/>
                    </a:lnTo>
                    <a:lnTo>
                      <a:pt x="551" y="16"/>
                    </a:lnTo>
                    <a:lnTo>
                      <a:pt x="555" y="15"/>
                    </a:lnTo>
                    <a:lnTo>
                      <a:pt x="560" y="12"/>
                    </a:lnTo>
                    <a:lnTo>
                      <a:pt x="564" y="10"/>
                    </a:lnTo>
                    <a:lnTo>
                      <a:pt x="568" y="8"/>
                    </a:lnTo>
                    <a:lnTo>
                      <a:pt x="572" y="6"/>
                    </a:lnTo>
                    <a:lnTo>
                      <a:pt x="576" y="2"/>
                    </a:lnTo>
                    <a:lnTo>
                      <a:pt x="582" y="0"/>
                    </a:lnTo>
                    <a:lnTo>
                      <a:pt x="584" y="7"/>
                    </a:lnTo>
                    <a:lnTo>
                      <a:pt x="581" y="38"/>
                    </a:lnTo>
                    <a:lnTo>
                      <a:pt x="576" y="69"/>
                    </a:lnTo>
                    <a:lnTo>
                      <a:pt x="572" y="100"/>
                    </a:lnTo>
                    <a:lnTo>
                      <a:pt x="565" y="130"/>
                    </a:lnTo>
                    <a:lnTo>
                      <a:pt x="555" y="160"/>
                    </a:lnTo>
                    <a:lnTo>
                      <a:pt x="544" y="188"/>
                    </a:lnTo>
                    <a:lnTo>
                      <a:pt x="528" y="213"/>
                    </a:lnTo>
                    <a:lnTo>
                      <a:pt x="508" y="236"/>
                    </a:lnTo>
                    <a:lnTo>
                      <a:pt x="498" y="239"/>
                    </a:lnTo>
                    <a:lnTo>
                      <a:pt x="489" y="242"/>
                    </a:lnTo>
                    <a:lnTo>
                      <a:pt x="478" y="244"/>
                    </a:lnTo>
                    <a:lnTo>
                      <a:pt x="469" y="245"/>
                    </a:lnTo>
                    <a:lnTo>
                      <a:pt x="459" y="246"/>
                    </a:lnTo>
                    <a:lnTo>
                      <a:pt x="448" y="249"/>
                    </a:lnTo>
                    <a:lnTo>
                      <a:pt x="438" y="252"/>
                    </a:lnTo>
                    <a:lnTo>
                      <a:pt x="426" y="257"/>
                    </a:lnTo>
                    <a:lnTo>
                      <a:pt x="424" y="250"/>
                    </a:lnTo>
                    <a:lnTo>
                      <a:pt x="432" y="242"/>
                    </a:lnTo>
                    <a:lnTo>
                      <a:pt x="437" y="232"/>
                    </a:lnTo>
                    <a:lnTo>
                      <a:pt x="441" y="223"/>
                    </a:lnTo>
                    <a:lnTo>
                      <a:pt x="452" y="219"/>
                    </a:lnTo>
                    <a:lnTo>
                      <a:pt x="456" y="208"/>
                    </a:lnTo>
                    <a:lnTo>
                      <a:pt x="461" y="199"/>
                    </a:lnTo>
                    <a:lnTo>
                      <a:pt x="468" y="190"/>
                    </a:lnTo>
                    <a:lnTo>
                      <a:pt x="475" y="181"/>
                    </a:lnTo>
                    <a:lnTo>
                      <a:pt x="483" y="171"/>
                    </a:lnTo>
                    <a:lnTo>
                      <a:pt x="490" y="161"/>
                    </a:lnTo>
                    <a:lnTo>
                      <a:pt x="498" y="151"/>
                    </a:lnTo>
                    <a:lnTo>
                      <a:pt x="505" y="140"/>
                    </a:lnTo>
                    <a:lnTo>
                      <a:pt x="502" y="135"/>
                    </a:lnTo>
                    <a:lnTo>
                      <a:pt x="499" y="130"/>
                    </a:lnTo>
                    <a:lnTo>
                      <a:pt x="494" y="124"/>
                    </a:lnTo>
                    <a:lnTo>
                      <a:pt x="490" y="118"/>
                    </a:lnTo>
                    <a:lnTo>
                      <a:pt x="485" y="114"/>
                    </a:lnTo>
                    <a:lnTo>
                      <a:pt x="479" y="109"/>
                    </a:lnTo>
                    <a:lnTo>
                      <a:pt x="474" y="105"/>
                    </a:lnTo>
                    <a:lnTo>
                      <a:pt x="467" y="101"/>
                    </a:lnTo>
                    <a:lnTo>
                      <a:pt x="447" y="105"/>
                    </a:lnTo>
                    <a:lnTo>
                      <a:pt x="423" y="128"/>
                    </a:lnTo>
                    <a:lnTo>
                      <a:pt x="400" y="152"/>
                    </a:lnTo>
                    <a:lnTo>
                      <a:pt x="377" y="176"/>
                    </a:lnTo>
                    <a:lnTo>
                      <a:pt x="354" y="200"/>
                    </a:lnTo>
                    <a:lnTo>
                      <a:pt x="332" y="224"/>
                    </a:lnTo>
                    <a:lnTo>
                      <a:pt x="310" y="250"/>
                    </a:lnTo>
                    <a:lnTo>
                      <a:pt x="289" y="274"/>
                    </a:lnTo>
                    <a:lnTo>
                      <a:pt x="267" y="299"/>
                    </a:lnTo>
                    <a:lnTo>
                      <a:pt x="247" y="326"/>
                    </a:lnTo>
                    <a:lnTo>
                      <a:pt x="226" y="351"/>
                    </a:lnTo>
                    <a:lnTo>
                      <a:pt x="205" y="378"/>
                    </a:lnTo>
                    <a:lnTo>
                      <a:pt x="185" y="403"/>
                    </a:lnTo>
                    <a:lnTo>
                      <a:pt x="165" y="429"/>
                    </a:lnTo>
                    <a:lnTo>
                      <a:pt x="144" y="456"/>
                    </a:lnTo>
                    <a:lnTo>
                      <a:pt x="124" y="482"/>
                    </a:lnTo>
                    <a:lnTo>
                      <a:pt x="104" y="509"/>
                    </a:lnTo>
                    <a:lnTo>
                      <a:pt x="104" y="518"/>
                    </a:lnTo>
                    <a:lnTo>
                      <a:pt x="111" y="523"/>
                    </a:lnTo>
                    <a:lnTo>
                      <a:pt x="117" y="528"/>
                    </a:lnTo>
                    <a:lnTo>
                      <a:pt x="124" y="533"/>
                    </a:lnTo>
                    <a:lnTo>
                      <a:pt x="130" y="539"/>
                    </a:lnTo>
                    <a:lnTo>
                      <a:pt x="137" y="545"/>
                    </a:lnTo>
                    <a:lnTo>
                      <a:pt x="144" y="550"/>
                    </a:lnTo>
                    <a:lnTo>
                      <a:pt x="151" y="556"/>
                    </a:lnTo>
                    <a:lnTo>
                      <a:pt x="159" y="562"/>
                    </a:lnTo>
                    <a:lnTo>
                      <a:pt x="177" y="553"/>
                    </a:lnTo>
                    <a:lnTo>
                      <a:pt x="191" y="535"/>
                    </a:lnTo>
                    <a:lnTo>
                      <a:pt x="206" y="519"/>
                    </a:lnTo>
                    <a:lnTo>
                      <a:pt x="221" y="501"/>
                    </a:lnTo>
                    <a:lnTo>
                      <a:pt x="237" y="484"/>
                    </a:lnTo>
                    <a:lnTo>
                      <a:pt x="252" y="465"/>
                    </a:lnTo>
                    <a:lnTo>
                      <a:pt x="267" y="448"/>
                    </a:lnTo>
                    <a:lnTo>
                      <a:pt x="281" y="429"/>
                    </a:lnTo>
                    <a:lnTo>
                      <a:pt x="294" y="412"/>
                    </a:lnTo>
                    <a:lnTo>
                      <a:pt x="305" y="408"/>
                    </a:lnTo>
                    <a:lnTo>
                      <a:pt x="317" y="402"/>
                    </a:lnTo>
                    <a:lnTo>
                      <a:pt x="328" y="397"/>
                    </a:lnTo>
                    <a:lnTo>
                      <a:pt x="341" y="393"/>
                    </a:lnTo>
                    <a:lnTo>
                      <a:pt x="354" y="388"/>
                    </a:lnTo>
                    <a:lnTo>
                      <a:pt x="366" y="383"/>
                    </a:lnTo>
                    <a:lnTo>
                      <a:pt x="380" y="379"/>
                    </a:lnTo>
                    <a:lnTo>
                      <a:pt x="393" y="375"/>
                    </a:lnTo>
                    <a:lnTo>
                      <a:pt x="395" y="378"/>
                    </a:lnTo>
                    <a:lnTo>
                      <a:pt x="381" y="394"/>
                    </a:lnTo>
                    <a:lnTo>
                      <a:pt x="368" y="410"/>
                    </a:lnTo>
                    <a:lnTo>
                      <a:pt x="354" y="427"/>
                    </a:lnTo>
                    <a:lnTo>
                      <a:pt x="341" y="444"/>
                    </a:lnTo>
                    <a:lnTo>
                      <a:pt x="327" y="462"/>
                    </a:lnTo>
                    <a:lnTo>
                      <a:pt x="312" y="479"/>
                    </a:lnTo>
                    <a:lnTo>
                      <a:pt x="298" y="497"/>
                    </a:lnTo>
                    <a:lnTo>
                      <a:pt x="285" y="516"/>
                    </a:lnTo>
                    <a:lnTo>
                      <a:pt x="271" y="533"/>
                    </a:lnTo>
                    <a:lnTo>
                      <a:pt x="257" y="551"/>
                    </a:lnTo>
                    <a:lnTo>
                      <a:pt x="242" y="569"/>
                    </a:lnTo>
                    <a:lnTo>
                      <a:pt x="228" y="586"/>
                    </a:lnTo>
                    <a:lnTo>
                      <a:pt x="213" y="603"/>
                    </a:lnTo>
                    <a:lnTo>
                      <a:pt x="199" y="621"/>
                    </a:lnTo>
                    <a:lnTo>
                      <a:pt x="184" y="637"/>
                    </a:lnTo>
                    <a:lnTo>
                      <a:pt x="169" y="65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8" name="Freeform 25"/>
              <p:cNvSpPr>
                <a:spLocks/>
              </p:cNvSpPr>
              <p:nvPr>
                <p:custDataLst>
                  <p:tags r:id="rId111"/>
                </p:custDataLst>
              </p:nvPr>
            </p:nvSpPr>
            <p:spPr bwMode="auto">
              <a:xfrm>
                <a:off x="3646" y="3152"/>
                <a:ext cx="276" cy="185"/>
              </a:xfrm>
              <a:custGeom>
                <a:avLst/>
                <a:gdLst>
                  <a:gd name="T0" fmla="*/ 400 w 552"/>
                  <a:gd name="T1" fmla="*/ 370 h 371"/>
                  <a:gd name="T2" fmla="*/ 388 w 552"/>
                  <a:gd name="T3" fmla="*/ 366 h 371"/>
                  <a:gd name="T4" fmla="*/ 377 w 552"/>
                  <a:gd name="T5" fmla="*/ 364 h 371"/>
                  <a:gd name="T6" fmla="*/ 365 w 552"/>
                  <a:gd name="T7" fmla="*/ 358 h 371"/>
                  <a:gd name="T8" fmla="*/ 365 w 552"/>
                  <a:gd name="T9" fmla="*/ 353 h 371"/>
                  <a:gd name="T10" fmla="*/ 373 w 552"/>
                  <a:gd name="T11" fmla="*/ 351 h 371"/>
                  <a:gd name="T12" fmla="*/ 383 w 552"/>
                  <a:gd name="T13" fmla="*/ 353 h 371"/>
                  <a:gd name="T14" fmla="*/ 394 w 552"/>
                  <a:gd name="T15" fmla="*/ 353 h 371"/>
                  <a:gd name="T16" fmla="*/ 406 w 552"/>
                  <a:gd name="T17" fmla="*/ 346 h 371"/>
                  <a:gd name="T18" fmla="*/ 421 w 552"/>
                  <a:gd name="T19" fmla="*/ 336 h 371"/>
                  <a:gd name="T20" fmla="*/ 438 w 552"/>
                  <a:gd name="T21" fmla="*/ 325 h 371"/>
                  <a:gd name="T22" fmla="*/ 453 w 552"/>
                  <a:gd name="T23" fmla="*/ 311 h 371"/>
                  <a:gd name="T24" fmla="*/ 469 w 552"/>
                  <a:gd name="T25" fmla="*/ 288 h 371"/>
                  <a:gd name="T26" fmla="*/ 480 w 552"/>
                  <a:gd name="T27" fmla="*/ 255 h 371"/>
                  <a:gd name="T28" fmla="*/ 486 w 552"/>
                  <a:gd name="T29" fmla="*/ 218 h 371"/>
                  <a:gd name="T30" fmla="*/ 481 w 552"/>
                  <a:gd name="T31" fmla="*/ 180 h 371"/>
                  <a:gd name="T32" fmla="*/ 474 w 552"/>
                  <a:gd name="T33" fmla="*/ 152 h 371"/>
                  <a:gd name="T34" fmla="*/ 462 w 552"/>
                  <a:gd name="T35" fmla="*/ 128 h 371"/>
                  <a:gd name="T36" fmla="*/ 443 w 552"/>
                  <a:gd name="T37" fmla="*/ 107 h 371"/>
                  <a:gd name="T38" fmla="*/ 420 w 552"/>
                  <a:gd name="T39" fmla="*/ 91 h 371"/>
                  <a:gd name="T40" fmla="*/ 395 w 552"/>
                  <a:gd name="T41" fmla="*/ 77 h 371"/>
                  <a:gd name="T42" fmla="*/ 350 w 552"/>
                  <a:gd name="T43" fmla="*/ 75 h 371"/>
                  <a:gd name="T44" fmla="*/ 304 w 552"/>
                  <a:gd name="T45" fmla="*/ 76 h 371"/>
                  <a:gd name="T46" fmla="*/ 258 w 552"/>
                  <a:gd name="T47" fmla="*/ 79 h 371"/>
                  <a:gd name="T48" fmla="*/ 212 w 552"/>
                  <a:gd name="T49" fmla="*/ 84 h 371"/>
                  <a:gd name="T50" fmla="*/ 166 w 552"/>
                  <a:gd name="T51" fmla="*/ 92 h 371"/>
                  <a:gd name="T52" fmla="*/ 120 w 552"/>
                  <a:gd name="T53" fmla="*/ 104 h 371"/>
                  <a:gd name="T54" fmla="*/ 75 w 552"/>
                  <a:gd name="T55" fmla="*/ 119 h 371"/>
                  <a:gd name="T56" fmla="*/ 30 w 552"/>
                  <a:gd name="T57" fmla="*/ 137 h 371"/>
                  <a:gd name="T58" fmla="*/ 18 w 552"/>
                  <a:gd name="T59" fmla="*/ 148 h 371"/>
                  <a:gd name="T60" fmla="*/ 7 w 552"/>
                  <a:gd name="T61" fmla="*/ 161 h 371"/>
                  <a:gd name="T62" fmla="*/ 0 w 552"/>
                  <a:gd name="T63" fmla="*/ 163 h 371"/>
                  <a:gd name="T64" fmla="*/ 4 w 552"/>
                  <a:gd name="T65" fmla="*/ 151 h 371"/>
                  <a:gd name="T66" fmla="*/ 12 w 552"/>
                  <a:gd name="T67" fmla="*/ 137 h 371"/>
                  <a:gd name="T68" fmla="*/ 37 w 552"/>
                  <a:gd name="T69" fmla="*/ 105 h 371"/>
                  <a:gd name="T70" fmla="*/ 66 w 552"/>
                  <a:gd name="T71" fmla="*/ 77 h 371"/>
                  <a:gd name="T72" fmla="*/ 103 w 552"/>
                  <a:gd name="T73" fmla="*/ 55 h 371"/>
                  <a:gd name="T74" fmla="*/ 144 w 552"/>
                  <a:gd name="T75" fmla="*/ 38 h 371"/>
                  <a:gd name="T76" fmla="*/ 186 w 552"/>
                  <a:gd name="T77" fmla="*/ 24 h 371"/>
                  <a:gd name="T78" fmla="*/ 231 w 552"/>
                  <a:gd name="T79" fmla="*/ 14 h 371"/>
                  <a:gd name="T80" fmla="*/ 276 w 552"/>
                  <a:gd name="T81" fmla="*/ 6 h 371"/>
                  <a:gd name="T82" fmla="*/ 320 w 552"/>
                  <a:gd name="T83" fmla="*/ 0 h 371"/>
                  <a:gd name="T84" fmla="*/ 350 w 552"/>
                  <a:gd name="T85" fmla="*/ 1 h 371"/>
                  <a:gd name="T86" fmla="*/ 380 w 552"/>
                  <a:gd name="T87" fmla="*/ 5 h 371"/>
                  <a:gd name="T88" fmla="*/ 409 w 552"/>
                  <a:gd name="T89" fmla="*/ 12 h 371"/>
                  <a:gd name="T90" fmla="*/ 438 w 552"/>
                  <a:gd name="T91" fmla="*/ 24 h 371"/>
                  <a:gd name="T92" fmla="*/ 453 w 552"/>
                  <a:gd name="T93" fmla="*/ 35 h 371"/>
                  <a:gd name="T94" fmla="*/ 469 w 552"/>
                  <a:gd name="T95" fmla="*/ 44 h 371"/>
                  <a:gd name="T96" fmla="*/ 484 w 552"/>
                  <a:gd name="T97" fmla="*/ 55 h 371"/>
                  <a:gd name="T98" fmla="*/ 499 w 552"/>
                  <a:gd name="T99" fmla="*/ 72 h 371"/>
                  <a:gd name="T100" fmla="*/ 524 w 552"/>
                  <a:gd name="T101" fmla="*/ 115 h 371"/>
                  <a:gd name="T102" fmla="*/ 545 w 552"/>
                  <a:gd name="T103" fmla="*/ 167 h 371"/>
                  <a:gd name="T104" fmla="*/ 552 w 552"/>
                  <a:gd name="T105" fmla="*/ 221 h 371"/>
                  <a:gd name="T106" fmla="*/ 539 w 552"/>
                  <a:gd name="T107" fmla="*/ 278 h 371"/>
                  <a:gd name="T108" fmla="*/ 531 w 552"/>
                  <a:gd name="T109" fmla="*/ 295 h 371"/>
                  <a:gd name="T110" fmla="*/ 519 w 552"/>
                  <a:gd name="T111" fmla="*/ 311 h 371"/>
                  <a:gd name="T112" fmla="*/ 504 w 552"/>
                  <a:gd name="T113" fmla="*/ 327 h 371"/>
                  <a:gd name="T114" fmla="*/ 488 w 552"/>
                  <a:gd name="T115" fmla="*/ 346 h 371"/>
                  <a:gd name="T116" fmla="*/ 471 w 552"/>
                  <a:gd name="T117" fmla="*/ 356 h 371"/>
                  <a:gd name="T118" fmla="*/ 450 w 552"/>
                  <a:gd name="T119" fmla="*/ 363 h 371"/>
                  <a:gd name="T120" fmla="*/ 427 w 552"/>
                  <a:gd name="T121" fmla="*/ 369 h 371"/>
                  <a:gd name="T122" fmla="*/ 405 w 552"/>
                  <a:gd name="T123"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2" h="371">
                    <a:moveTo>
                      <a:pt x="405" y="371"/>
                    </a:moveTo>
                    <a:lnTo>
                      <a:pt x="400" y="370"/>
                    </a:lnTo>
                    <a:lnTo>
                      <a:pt x="394" y="369"/>
                    </a:lnTo>
                    <a:lnTo>
                      <a:pt x="388" y="366"/>
                    </a:lnTo>
                    <a:lnTo>
                      <a:pt x="382" y="365"/>
                    </a:lnTo>
                    <a:lnTo>
                      <a:pt x="377" y="364"/>
                    </a:lnTo>
                    <a:lnTo>
                      <a:pt x="371" y="362"/>
                    </a:lnTo>
                    <a:lnTo>
                      <a:pt x="365" y="358"/>
                    </a:lnTo>
                    <a:lnTo>
                      <a:pt x="360" y="355"/>
                    </a:lnTo>
                    <a:lnTo>
                      <a:pt x="365" y="353"/>
                    </a:lnTo>
                    <a:lnTo>
                      <a:pt x="370" y="351"/>
                    </a:lnTo>
                    <a:lnTo>
                      <a:pt x="373" y="351"/>
                    </a:lnTo>
                    <a:lnTo>
                      <a:pt x="379" y="351"/>
                    </a:lnTo>
                    <a:lnTo>
                      <a:pt x="383" y="353"/>
                    </a:lnTo>
                    <a:lnTo>
                      <a:pt x="388" y="353"/>
                    </a:lnTo>
                    <a:lnTo>
                      <a:pt x="394" y="353"/>
                    </a:lnTo>
                    <a:lnTo>
                      <a:pt x="400" y="351"/>
                    </a:lnTo>
                    <a:lnTo>
                      <a:pt x="406" y="346"/>
                    </a:lnTo>
                    <a:lnTo>
                      <a:pt x="415" y="341"/>
                    </a:lnTo>
                    <a:lnTo>
                      <a:pt x="421" y="336"/>
                    </a:lnTo>
                    <a:lnTo>
                      <a:pt x="430" y="331"/>
                    </a:lnTo>
                    <a:lnTo>
                      <a:pt x="438" y="325"/>
                    </a:lnTo>
                    <a:lnTo>
                      <a:pt x="446" y="319"/>
                    </a:lnTo>
                    <a:lnTo>
                      <a:pt x="453" y="311"/>
                    </a:lnTo>
                    <a:lnTo>
                      <a:pt x="461" y="303"/>
                    </a:lnTo>
                    <a:lnTo>
                      <a:pt x="469" y="288"/>
                    </a:lnTo>
                    <a:lnTo>
                      <a:pt x="474" y="272"/>
                    </a:lnTo>
                    <a:lnTo>
                      <a:pt x="480" y="255"/>
                    </a:lnTo>
                    <a:lnTo>
                      <a:pt x="485" y="236"/>
                    </a:lnTo>
                    <a:lnTo>
                      <a:pt x="486" y="218"/>
                    </a:lnTo>
                    <a:lnTo>
                      <a:pt x="486" y="199"/>
                    </a:lnTo>
                    <a:lnTo>
                      <a:pt x="481" y="180"/>
                    </a:lnTo>
                    <a:lnTo>
                      <a:pt x="474" y="161"/>
                    </a:lnTo>
                    <a:lnTo>
                      <a:pt x="474" y="152"/>
                    </a:lnTo>
                    <a:lnTo>
                      <a:pt x="469" y="140"/>
                    </a:lnTo>
                    <a:lnTo>
                      <a:pt x="462" y="128"/>
                    </a:lnTo>
                    <a:lnTo>
                      <a:pt x="453" y="118"/>
                    </a:lnTo>
                    <a:lnTo>
                      <a:pt x="443" y="107"/>
                    </a:lnTo>
                    <a:lnTo>
                      <a:pt x="432" y="99"/>
                    </a:lnTo>
                    <a:lnTo>
                      <a:pt x="420" y="91"/>
                    </a:lnTo>
                    <a:lnTo>
                      <a:pt x="408" y="84"/>
                    </a:lnTo>
                    <a:lnTo>
                      <a:pt x="395" y="77"/>
                    </a:lnTo>
                    <a:lnTo>
                      <a:pt x="372" y="76"/>
                    </a:lnTo>
                    <a:lnTo>
                      <a:pt x="350" y="75"/>
                    </a:lnTo>
                    <a:lnTo>
                      <a:pt x="327" y="75"/>
                    </a:lnTo>
                    <a:lnTo>
                      <a:pt x="304" y="76"/>
                    </a:lnTo>
                    <a:lnTo>
                      <a:pt x="281" y="77"/>
                    </a:lnTo>
                    <a:lnTo>
                      <a:pt x="258" y="79"/>
                    </a:lnTo>
                    <a:lnTo>
                      <a:pt x="235" y="81"/>
                    </a:lnTo>
                    <a:lnTo>
                      <a:pt x="212" y="84"/>
                    </a:lnTo>
                    <a:lnTo>
                      <a:pt x="189" y="88"/>
                    </a:lnTo>
                    <a:lnTo>
                      <a:pt x="166" y="92"/>
                    </a:lnTo>
                    <a:lnTo>
                      <a:pt x="143" y="98"/>
                    </a:lnTo>
                    <a:lnTo>
                      <a:pt x="120" y="104"/>
                    </a:lnTo>
                    <a:lnTo>
                      <a:pt x="98" y="112"/>
                    </a:lnTo>
                    <a:lnTo>
                      <a:pt x="75" y="119"/>
                    </a:lnTo>
                    <a:lnTo>
                      <a:pt x="52" y="128"/>
                    </a:lnTo>
                    <a:lnTo>
                      <a:pt x="30" y="137"/>
                    </a:lnTo>
                    <a:lnTo>
                      <a:pt x="24" y="141"/>
                    </a:lnTo>
                    <a:lnTo>
                      <a:pt x="18" y="148"/>
                    </a:lnTo>
                    <a:lnTo>
                      <a:pt x="11" y="155"/>
                    </a:lnTo>
                    <a:lnTo>
                      <a:pt x="7" y="161"/>
                    </a:lnTo>
                    <a:lnTo>
                      <a:pt x="7" y="167"/>
                    </a:lnTo>
                    <a:lnTo>
                      <a:pt x="0" y="163"/>
                    </a:lnTo>
                    <a:lnTo>
                      <a:pt x="1" y="157"/>
                    </a:lnTo>
                    <a:lnTo>
                      <a:pt x="4" y="151"/>
                    </a:lnTo>
                    <a:lnTo>
                      <a:pt x="9" y="146"/>
                    </a:lnTo>
                    <a:lnTo>
                      <a:pt x="12" y="137"/>
                    </a:lnTo>
                    <a:lnTo>
                      <a:pt x="23" y="120"/>
                    </a:lnTo>
                    <a:lnTo>
                      <a:pt x="37" y="105"/>
                    </a:lnTo>
                    <a:lnTo>
                      <a:pt x="50" y="90"/>
                    </a:lnTo>
                    <a:lnTo>
                      <a:pt x="66" y="77"/>
                    </a:lnTo>
                    <a:lnTo>
                      <a:pt x="84" y="66"/>
                    </a:lnTo>
                    <a:lnTo>
                      <a:pt x="103" y="55"/>
                    </a:lnTo>
                    <a:lnTo>
                      <a:pt x="123" y="46"/>
                    </a:lnTo>
                    <a:lnTo>
                      <a:pt x="144" y="38"/>
                    </a:lnTo>
                    <a:lnTo>
                      <a:pt x="164" y="31"/>
                    </a:lnTo>
                    <a:lnTo>
                      <a:pt x="186" y="24"/>
                    </a:lnTo>
                    <a:lnTo>
                      <a:pt x="208" y="19"/>
                    </a:lnTo>
                    <a:lnTo>
                      <a:pt x="231" y="14"/>
                    </a:lnTo>
                    <a:lnTo>
                      <a:pt x="254" y="9"/>
                    </a:lnTo>
                    <a:lnTo>
                      <a:pt x="276" y="6"/>
                    </a:lnTo>
                    <a:lnTo>
                      <a:pt x="298" y="3"/>
                    </a:lnTo>
                    <a:lnTo>
                      <a:pt x="320" y="0"/>
                    </a:lnTo>
                    <a:lnTo>
                      <a:pt x="335" y="0"/>
                    </a:lnTo>
                    <a:lnTo>
                      <a:pt x="350" y="1"/>
                    </a:lnTo>
                    <a:lnTo>
                      <a:pt x="365" y="3"/>
                    </a:lnTo>
                    <a:lnTo>
                      <a:pt x="380" y="5"/>
                    </a:lnTo>
                    <a:lnTo>
                      <a:pt x="395" y="7"/>
                    </a:lnTo>
                    <a:lnTo>
                      <a:pt x="409" y="12"/>
                    </a:lnTo>
                    <a:lnTo>
                      <a:pt x="424" y="17"/>
                    </a:lnTo>
                    <a:lnTo>
                      <a:pt x="438" y="24"/>
                    </a:lnTo>
                    <a:lnTo>
                      <a:pt x="445" y="30"/>
                    </a:lnTo>
                    <a:lnTo>
                      <a:pt x="453" y="35"/>
                    </a:lnTo>
                    <a:lnTo>
                      <a:pt x="461" y="39"/>
                    </a:lnTo>
                    <a:lnTo>
                      <a:pt x="469" y="44"/>
                    </a:lnTo>
                    <a:lnTo>
                      <a:pt x="476" y="50"/>
                    </a:lnTo>
                    <a:lnTo>
                      <a:pt x="484" y="55"/>
                    </a:lnTo>
                    <a:lnTo>
                      <a:pt x="492" y="62"/>
                    </a:lnTo>
                    <a:lnTo>
                      <a:pt x="499" y="72"/>
                    </a:lnTo>
                    <a:lnTo>
                      <a:pt x="511" y="92"/>
                    </a:lnTo>
                    <a:lnTo>
                      <a:pt x="524" y="115"/>
                    </a:lnTo>
                    <a:lnTo>
                      <a:pt x="536" y="141"/>
                    </a:lnTo>
                    <a:lnTo>
                      <a:pt x="545" y="167"/>
                    </a:lnTo>
                    <a:lnTo>
                      <a:pt x="551" y="194"/>
                    </a:lnTo>
                    <a:lnTo>
                      <a:pt x="552" y="221"/>
                    </a:lnTo>
                    <a:lnTo>
                      <a:pt x="548" y="250"/>
                    </a:lnTo>
                    <a:lnTo>
                      <a:pt x="539" y="278"/>
                    </a:lnTo>
                    <a:lnTo>
                      <a:pt x="536" y="287"/>
                    </a:lnTo>
                    <a:lnTo>
                      <a:pt x="531" y="295"/>
                    </a:lnTo>
                    <a:lnTo>
                      <a:pt x="525" y="303"/>
                    </a:lnTo>
                    <a:lnTo>
                      <a:pt x="519" y="311"/>
                    </a:lnTo>
                    <a:lnTo>
                      <a:pt x="512" y="319"/>
                    </a:lnTo>
                    <a:lnTo>
                      <a:pt x="504" y="327"/>
                    </a:lnTo>
                    <a:lnTo>
                      <a:pt x="496" y="335"/>
                    </a:lnTo>
                    <a:lnTo>
                      <a:pt x="488" y="346"/>
                    </a:lnTo>
                    <a:lnTo>
                      <a:pt x="480" y="351"/>
                    </a:lnTo>
                    <a:lnTo>
                      <a:pt x="471" y="356"/>
                    </a:lnTo>
                    <a:lnTo>
                      <a:pt x="461" y="360"/>
                    </a:lnTo>
                    <a:lnTo>
                      <a:pt x="450" y="363"/>
                    </a:lnTo>
                    <a:lnTo>
                      <a:pt x="439" y="366"/>
                    </a:lnTo>
                    <a:lnTo>
                      <a:pt x="427" y="369"/>
                    </a:lnTo>
                    <a:lnTo>
                      <a:pt x="417" y="370"/>
                    </a:lnTo>
                    <a:lnTo>
                      <a:pt x="405" y="37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59" name="Freeform 26"/>
              <p:cNvSpPr>
                <a:spLocks/>
              </p:cNvSpPr>
              <p:nvPr>
                <p:custDataLst>
                  <p:tags r:id="rId112"/>
                </p:custDataLst>
              </p:nvPr>
            </p:nvSpPr>
            <p:spPr bwMode="auto">
              <a:xfrm>
                <a:off x="3800" y="3205"/>
                <a:ext cx="70" cy="110"/>
              </a:xfrm>
              <a:custGeom>
                <a:avLst/>
                <a:gdLst>
                  <a:gd name="T0" fmla="*/ 50 w 140"/>
                  <a:gd name="T1" fmla="*/ 220 h 220"/>
                  <a:gd name="T2" fmla="*/ 46 w 140"/>
                  <a:gd name="T3" fmla="*/ 218 h 220"/>
                  <a:gd name="T4" fmla="*/ 43 w 140"/>
                  <a:gd name="T5" fmla="*/ 216 h 220"/>
                  <a:gd name="T6" fmla="*/ 40 w 140"/>
                  <a:gd name="T7" fmla="*/ 213 h 220"/>
                  <a:gd name="T8" fmla="*/ 35 w 140"/>
                  <a:gd name="T9" fmla="*/ 211 h 220"/>
                  <a:gd name="T10" fmla="*/ 30 w 140"/>
                  <a:gd name="T11" fmla="*/ 209 h 220"/>
                  <a:gd name="T12" fmla="*/ 26 w 140"/>
                  <a:gd name="T13" fmla="*/ 206 h 220"/>
                  <a:gd name="T14" fmla="*/ 20 w 140"/>
                  <a:gd name="T15" fmla="*/ 204 h 220"/>
                  <a:gd name="T16" fmla="*/ 13 w 140"/>
                  <a:gd name="T17" fmla="*/ 202 h 220"/>
                  <a:gd name="T18" fmla="*/ 5 w 140"/>
                  <a:gd name="T19" fmla="*/ 185 h 220"/>
                  <a:gd name="T20" fmla="*/ 2 w 140"/>
                  <a:gd name="T21" fmla="*/ 166 h 220"/>
                  <a:gd name="T22" fmla="*/ 0 w 140"/>
                  <a:gd name="T23" fmla="*/ 147 h 220"/>
                  <a:gd name="T24" fmla="*/ 3 w 140"/>
                  <a:gd name="T25" fmla="*/ 127 h 220"/>
                  <a:gd name="T26" fmla="*/ 7 w 140"/>
                  <a:gd name="T27" fmla="*/ 107 h 220"/>
                  <a:gd name="T28" fmla="*/ 13 w 140"/>
                  <a:gd name="T29" fmla="*/ 88 h 220"/>
                  <a:gd name="T30" fmla="*/ 20 w 140"/>
                  <a:gd name="T31" fmla="*/ 69 h 220"/>
                  <a:gd name="T32" fmla="*/ 29 w 140"/>
                  <a:gd name="T33" fmla="*/ 52 h 220"/>
                  <a:gd name="T34" fmla="*/ 34 w 140"/>
                  <a:gd name="T35" fmla="*/ 48 h 220"/>
                  <a:gd name="T36" fmla="*/ 38 w 140"/>
                  <a:gd name="T37" fmla="*/ 42 h 220"/>
                  <a:gd name="T38" fmla="*/ 43 w 140"/>
                  <a:gd name="T39" fmla="*/ 37 h 220"/>
                  <a:gd name="T40" fmla="*/ 46 w 140"/>
                  <a:gd name="T41" fmla="*/ 31 h 220"/>
                  <a:gd name="T42" fmla="*/ 50 w 140"/>
                  <a:gd name="T43" fmla="*/ 26 h 220"/>
                  <a:gd name="T44" fmla="*/ 55 w 140"/>
                  <a:gd name="T45" fmla="*/ 20 h 220"/>
                  <a:gd name="T46" fmla="*/ 59 w 140"/>
                  <a:gd name="T47" fmla="*/ 14 h 220"/>
                  <a:gd name="T48" fmla="*/ 65 w 140"/>
                  <a:gd name="T49" fmla="*/ 8 h 220"/>
                  <a:gd name="T50" fmla="*/ 83 w 140"/>
                  <a:gd name="T51" fmla="*/ 0 h 220"/>
                  <a:gd name="T52" fmla="*/ 90 w 140"/>
                  <a:gd name="T53" fmla="*/ 1 h 220"/>
                  <a:gd name="T54" fmla="*/ 96 w 140"/>
                  <a:gd name="T55" fmla="*/ 4 h 220"/>
                  <a:gd name="T56" fmla="*/ 102 w 140"/>
                  <a:gd name="T57" fmla="*/ 6 h 220"/>
                  <a:gd name="T58" fmla="*/ 109 w 140"/>
                  <a:gd name="T59" fmla="*/ 8 h 220"/>
                  <a:gd name="T60" fmla="*/ 118 w 140"/>
                  <a:gd name="T61" fmla="*/ 18 h 220"/>
                  <a:gd name="T62" fmla="*/ 126 w 140"/>
                  <a:gd name="T63" fmla="*/ 27 h 220"/>
                  <a:gd name="T64" fmla="*/ 133 w 140"/>
                  <a:gd name="T65" fmla="*/ 36 h 220"/>
                  <a:gd name="T66" fmla="*/ 140 w 140"/>
                  <a:gd name="T67" fmla="*/ 45 h 220"/>
                  <a:gd name="T68" fmla="*/ 126 w 140"/>
                  <a:gd name="T69" fmla="*/ 56 h 220"/>
                  <a:gd name="T70" fmla="*/ 113 w 140"/>
                  <a:gd name="T71" fmla="*/ 67 h 220"/>
                  <a:gd name="T72" fmla="*/ 99 w 140"/>
                  <a:gd name="T73" fmla="*/ 80 h 220"/>
                  <a:gd name="T74" fmla="*/ 87 w 140"/>
                  <a:gd name="T75" fmla="*/ 92 h 220"/>
                  <a:gd name="T76" fmla="*/ 76 w 140"/>
                  <a:gd name="T77" fmla="*/ 107 h 220"/>
                  <a:gd name="T78" fmla="*/ 67 w 140"/>
                  <a:gd name="T79" fmla="*/ 124 h 220"/>
                  <a:gd name="T80" fmla="*/ 60 w 140"/>
                  <a:gd name="T81" fmla="*/ 141 h 220"/>
                  <a:gd name="T82" fmla="*/ 57 w 140"/>
                  <a:gd name="T83" fmla="*/ 160 h 220"/>
                  <a:gd name="T84" fmla="*/ 58 w 140"/>
                  <a:gd name="T85" fmla="*/ 175 h 220"/>
                  <a:gd name="T86" fmla="*/ 61 w 140"/>
                  <a:gd name="T87" fmla="*/ 190 h 220"/>
                  <a:gd name="T88" fmla="*/ 64 w 140"/>
                  <a:gd name="T89" fmla="*/ 205 h 220"/>
                  <a:gd name="T90" fmla="*/ 65 w 140"/>
                  <a:gd name="T91" fmla="*/ 220 h 220"/>
                  <a:gd name="T92" fmla="*/ 50 w 140"/>
                  <a:gd name="T9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0" h="220">
                    <a:moveTo>
                      <a:pt x="50" y="220"/>
                    </a:moveTo>
                    <a:lnTo>
                      <a:pt x="46" y="218"/>
                    </a:lnTo>
                    <a:lnTo>
                      <a:pt x="43" y="216"/>
                    </a:lnTo>
                    <a:lnTo>
                      <a:pt x="40" y="213"/>
                    </a:lnTo>
                    <a:lnTo>
                      <a:pt x="35" y="211"/>
                    </a:lnTo>
                    <a:lnTo>
                      <a:pt x="30" y="209"/>
                    </a:lnTo>
                    <a:lnTo>
                      <a:pt x="26" y="206"/>
                    </a:lnTo>
                    <a:lnTo>
                      <a:pt x="20" y="204"/>
                    </a:lnTo>
                    <a:lnTo>
                      <a:pt x="13" y="202"/>
                    </a:lnTo>
                    <a:lnTo>
                      <a:pt x="5" y="185"/>
                    </a:lnTo>
                    <a:lnTo>
                      <a:pt x="2" y="166"/>
                    </a:lnTo>
                    <a:lnTo>
                      <a:pt x="0" y="147"/>
                    </a:lnTo>
                    <a:lnTo>
                      <a:pt x="3" y="127"/>
                    </a:lnTo>
                    <a:lnTo>
                      <a:pt x="7" y="107"/>
                    </a:lnTo>
                    <a:lnTo>
                      <a:pt x="13" y="88"/>
                    </a:lnTo>
                    <a:lnTo>
                      <a:pt x="20" y="69"/>
                    </a:lnTo>
                    <a:lnTo>
                      <a:pt x="29" y="52"/>
                    </a:lnTo>
                    <a:lnTo>
                      <a:pt x="34" y="48"/>
                    </a:lnTo>
                    <a:lnTo>
                      <a:pt x="38" y="42"/>
                    </a:lnTo>
                    <a:lnTo>
                      <a:pt x="43" y="37"/>
                    </a:lnTo>
                    <a:lnTo>
                      <a:pt x="46" y="31"/>
                    </a:lnTo>
                    <a:lnTo>
                      <a:pt x="50" y="26"/>
                    </a:lnTo>
                    <a:lnTo>
                      <a:pt x="55" y="20"/>
                    </a:lnTo>
                    <a:lnTo>
                      <a:pt x="59" y="14"/>
                    </a:lnTo>
                    <a:lnTo>
                      <a:pt x="65" y="8"/>
                    </a:lnTo>
                    <a:lnTo>
                      <a:pt x="83" y="0"/>
                    </a:lnTo>
                    <a:lnTo>
                      <a:pt x="90" y="1"/>
                    </a:lnTo>
                    <a:lnTo>
                      <a:pt x="96" y="4"/>
                    </a:lnTo>
                    <a:lnTo>
                      <a:pt x="102" y="6"/>
                    </a:lnTo>
                    <a:lnTo>
                      <a:pt x="109" y="8"/>
                    </a:lnTo>
                    <a:lnTo>
                      <a:pt x="118" y="18"/>
                    </a:lnTo>
                    <a:lnTo>
                      <a:pt x="126" y="27"/>
                    </a:lnTo>
                    <a:lnTo>
                      <a:pt x="133" y="36"/>
                    </a:lnTo>
                    <a:lnTo>
                      <a:pt x="140" y="45"/>
                    </a:lnTo>
                    <a:lnTo>
                      <a:pt x="126" y="56"/>
                    </a:lnTo>
                    <a:lnTo>
                      <a:pt x="113" y="67"/>
                    </a:lnTo>
                    <a:lnTo>
                      <a:pt x="99" y="80"/>
                    </a:lnTo>
                    <a:lnTo>
                      <a:pt x="87" y="92"/>
                    </a:lnTo>
                    <a:lnTo>
                      <a:pt x="76" y="107"/>
                    </a:lnTo>
                    <a:lnTo>
                      <a:pt x="67" y="124"/>
                    </a:lnTo>
                    <a:lnTo>
                      <a:pt x="60" y="141"/>
                    </a:lnTo>
                    <a:lnTo>
                      <a:pt x="57" y="160"/>
                    </a:lnTo>
                    <a:lnTo>
                      <a:pt x="58" y="175"/>
                    </a:lnTo>
                    <a:lnTo>
                      <a:pt x="61" y="190"/>
                    </a:lnTo>
                    <a:lnTo>
                      <a:pt x="64" y="205"/>
                    </a:lnTo>
                    <a:lnTo>
                      <a:pt x="65" y="220"/>
                    </a:lnTo>
                    <a:lnTo>
                      <a:pt x="50" y="22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0" name="Freeform 28"/>
              <p:cNvSpPr>
                <a:spLocks/>
              </p:cNvSpPr>
              <p:nvPr>
                <p:custDataLst>
                  <p:tags r:id="rId113"/>
                </p:custDataLst>
              </p:nvPr>
            </p:nvSpPr>
            <p:spPr bwMode="auto">
              <a:xfrm>
                <a:off x="3903" y="3171"/>
                <a:ext cx="66" cy="31"/>
              </a:xfrm>
              <a:custGeom>
                <a:avLst/>
                <a:gdLst>
                  <a:gd name="T0" fmla="*/ 33 w 131"/>
                  <a:gd name="T1" fmla="*/ 63 h 63"/>
                  <a:gd name="T2" fmla="*/ 27 w 131"/>
                  <a:gd name="T3" fmla="*/ 50 h 63"/>
                  <a:gd name="T4" fmla="*/ 20 w 131"/>
                  <a:gd name="T5" fmla="*/ 36 h 63"/>
                  <a:gd name="T6" fmla="*/ 11 w 131"/>
                  <a:gd name="T7" fmla="*/ 22 h 63"/>
                  <a:gd name="T8" fmla="*/ 0 w 131"/>
                  <a:gd name="T9" fmla="*/ 10 h 63"/>
                  <a:gd name="T10" fmla="*/ 16 w 131"/>
                  <a:gd name="T11" fmla="*/ 5 h 63"/>
                  <a:gd name="T12" fmla="*/ 32 w 131"/>
                  <a:gd name="T13" fmla="*/ 2 h 63"/>
                  <a:gd name="T14" fmla="*/ 47 w 131"/>
                  <a:gd name="T15" fmla="*/ 0 h 63"/>
                  <a:gd name="T16" fmla="*/ 63 w 131"/>
                  <a:gd name="T17" fmla="*/ 0 h 63"/>
                  <a:gd name="T18" fmla="*/ 78 w 131"/>
                  <a:gd name="T19" fmla="*/ 3 h 63"/>
                  <a:gd name="T20" fmla="*/ 94 w 131"/>
                  <a:gd name="T21" fmla="*/ 6 h 63"/>
                  <a:gd name="T22" fmla="*/ 109 w 131"/>
                  <a:gd name="T23" fmla="*/ 10 h 63"/>
                  <a:gd name="T24" fmla="*/ 125 w 131"/>
                  <a:gd name="T25" fmla="*/ 15 h 63"/>
                  <a:gd name="T26" fmla="*/ 131 w 131"/>
                  <a:gd name="T27" fmla="*/ 33 h 63"/>
                  <a:gd name="T28" fmla="*/ 126 w 131"/>
                  <a:gd name="T29" fmla="*/ 37 h 63"/>
                  <a:gd name="T30" fmla="*/ 122 w 131"/>
                  <a:gd name="T31" fmla="*/ 42 h 63"/>
                  <a:gd name="T32" fmla="*/ 116 w 131"/>
                  <a:gd name="T33" fmla="*/ 46 h 63"/>
                  <a:gd name="T34" fmla="*/ 110 w 131"/>
                  <a:gd name="T35" fmla="*/ 50 h 63"/>
                  <a:gd name="T36" fmla="*/ 101 w 131"/>
                  <a:gd name="T37" fmla="*/ 52 h 63"/>
                  <a:gd name="T38" fmla="*/ 92 w 131"/>
                  <a:gd name="T39" fmla="*/ 53 h 63"/>
                  <a:gd name="T40" fmla="*/ 83 w 131"/>
                  <a:gd name="T41" fmla="*/ 56 h 63"/>
                  <a:gd name="T42" fmla="*/ 72 w 131"/>
                  <a:gd name="T43" fmla="*/ 58 h 63"/>
                  <a:gd name="T44" fmla="*/ 63 w 131"/>
                  <a:gd name="T45" fmla="*/ 60 h 63"/>
                  <a:gd name="T46" fmla="*/ 53 w 131"/>
                  <a:gd name="T47" fmla="*/ 61 h 63"/>
                  <a:gd name="T48" fmla="*/ 43 w 131"/>
                  <a:gd name="T49" fmla="*/ 63 h 63"/>
                  <a:gd name="T50" fmla="*/ 33 w 131"/>
                  <a:gd name="T5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63">
                    <a:moveTo>
                      <a:pt x="33" y="63"/>
                    </a:moveTo>
                    <a:lnTo>
                      <a:pt x="27" y="50"/>
                    </a:lnTo>
                    <a:lnTo>
                      <a:pt x="20" y="36"/>
                    </a:lnTo>
                    <a:lnTo>
                      <a:pt x="11" y="22"/>
                    </a:lnTo>
                    <a:lnTo>
                      <a:pt x="0" y="10"/>
                    </a:lnTo>
                    <a:lnTo>
                      <a:pt x="16" y="5"/>
                    </a:lnTo>
                    <a:lnTo>
                      <a:pt x="32" y="2"/>
                    </a:lnTo>
                    <a:lnTo>
                      <a:pt x="47" y="0"/>
                    </a:lnTo>
                    <a:lnTo>
                      <a:pt x="63" y="0"/>
                    </a:lnTo>
                    <a:lnTo>
                      <a:pt x="78" y="3"/>
                    </a:lnTo>
                    <a:lnTo>
                      <a:pt x="94" y="6"/>
                    </a:lnTo>
                    <a:lnTo>
                      <a:pt x="109" y="10"/>
                    </a:lnTo>
                    <a:lnTo>
                      <a:pt x="125" y="15"/>
                    </a:lnTo>
                    <a:lnTo>
                      <a:pt x="131" y="33"/>
                    </a:lnTo>
                    <a:lnTo>
                      <a:pt x="126" y="37"/>
                    </a:lnTo>
                    <a:lnTo>
                      <a:pt x="122" y="42"/>
                    </a:lnTo>
                    <a:lnTo>
                      <a:pt x="116" y="46"/>
                    </a:lnTo>
                    <a:lnTo>
                      <a:pt x="110" y="50"/>
                    </a:lnTo>
                    <a:lnTo>
                      <a:pt x="101" y="52"/>
                    </a:lnTo>
                    <a:lnTo>
                      <a:pt x="92" y="53"/>
                    </a:lnTo>
                    <a:lnTo>
                      <a:pt x="83" y="56"/>
                    </a:lnTo>
                    <a:lnTo>
                      <a:pt x="72" y="58"/>
                    </a:lnTo>
                    <a:lnTo>
                      <a:pt x="63" y="60"/>
                    </a:lnTo>
                    <a:lnTo>
                      <a:pt x="53" y="61"/>
                    </a:lnTo>
                    <a:lnTo>
                      <a:pt x="43" y="63"/>
                    </a:lnTo>
                    <a:lnTo>
                      <a:pt x="33" y="63"/>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grpSp>
        <p:nvGrpSpPr>
          <p:cNvPr id="161" name="Group 160"/>
          <p:cNvGrpSpPr/>
          <p:nvPr>
            <p:custDataLst>
              <p:tags r:id="rId14"/>
            </p:custDataLst>
          </p:nvPr>
        </p:nvGrpSpPr>
        <p:grpSpPr>
          <a:xfrm>
            <a:off x="6607312" y="4730326"/>
            <a:ext cx="2171563" cy="2280074"/>
            <a:chOff x="6324600" y="3572672"/>
            <a:chExt cx="2171563" cy="2280074"/>
          </a:xfrm>
        </p:grpSpPr>
        <p:pic>
          <p:nvPicPr>
            <p:cNvPr id="162" name="Picture 4" descr="C:\Users\wolf\AppData\Local\Microsoft\Windows\Temporary Internet Files\Content.IE5\5N0XI505\MC900331282[1].wmf"/>
            <p:cNvPicPr>
              <a:picLocks noChangeAspect="1" noChangeArrowheads="1"/>
            </p:cNvPicPr>
            <p:nvPr>
              <p:custDataLst>
                <p:tags r:id="rId94"/>
              </p:custDataLst>
            </p:nvPr>
          </p:nvPicPr>
          <p:blipFill>
            <a:blip r:embed="rId195" cstate="print">
              <a:extLst>
                <a:ext uri="{28A0092B-C50C-407E-A947-70E740481C1C}">
                  <a14:useLocalDpi xmlns:a14="http://schemas.microsoft.com/office/drawing/2010/main" val="0"/>
                </a:ext>
              </a:extLst>
            </a:blip>
            <a:srcRect/>
            <a:stretch>
              <a:fillRect/>
            </a:stretch>
          </p:blipFill>
          <p:spPr bwMode="auto">
            <a:xfrm>
              <a:off x="6324600" y="3572672"/>
              <a:ext cx="1795604" cy="1424412"/>
            </a:xfrm>
            <a:prstGeom prst="rect">
              <a:avLst/>
            </a:prstGeom>
            <a:noFill/>
            <a:extLst>
              <a:ext uri="{909E8E84-426E-40DD-AFC4-6F175D3DCCD1}">
                <a14:hiddenFill xmlns:a14="http://schemas.microsoft.com/office/drawing/2010/main">
                  <a:solidFill>
                    <a:srgbClr val="FFFFFF"/>
                  </a:solidFill>
                </a14:hiddenFill>
              </a:ext>
            </a:extLst>
          </p:spPr>
        </p:pic>
        <p:grpSp>
          <p:nvGrpSpPr>
            <p:cNvPr id="163" name="Group 7"/>
            <p:cNvGrpSpPr>
              <a:grpSpLocks noChangeAspect="1"/>
            </p:cNvGrpSpPr>
            <p:nvPr>
              <p:custDataLst>
                <p:tags r:id="rId95"/>
              </p:custDataLst>
            </p:nvPr>
          </p:nvGrpSpPr>
          <p:grpSpPr bwMode="auto">
            <a:xfrm>
              <a:off x="6894375" y="4141421"/>
              <a:ext cx="1601788" cy="1711325"/>
              <a:chOff x="2975" y="2832"/>
              <a:chExt cx="1009" cy="1078"/>
            </a:xfrm>
          </p:grpSpPr>
          <p:sp>
            <p:nvSpPr>
              <p:cNvPr id="164" name="AutoShape 6"/>
              <p:cNvSpPr>
                <a:spLocks noChangeAspect="1" noChangeArrowheads="1" noTextEdit="1"/>
              </p:cNvSpPr>
              <p:nvPr>
                <p:custDataLst>
                  <p:tags r:id="rId96"/>
                </p:custDataLst>
              </p:nvPr>
            </p:nvSpPr>
            <p:spPr bwMode="auto">
              <a:xfrm>
                <a:off x="2975" y="2832"/>
                <a:ext cx="1009"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5" name="Freeform 16"/>
              <p:cNvSpPr>
                <a:spLocks/>
              </p:cNvSpPr>
              <p:nvPr>
                <p:custDataLst>
                  <p:tags r:id="rId97"/>
                </p:custDataLst>
              </p:nvPr>
            </p:nvSpPr>
            <p:spPr bwMode="auto">
              <a:xfrm>
                <a:off x="3144" y="3009"/>
                <a:ext cx="836" cy="795"/>
              </a:xfrm>
              <a:custGeom>
                <a:avLst/>
                <a:gdLst>
                  <a:gd name="T0" fmla="*/ 979 w 1671"/>
                  <a:gd name="T1" fmla="*/ 649 h 1589"/>
                  <a:gd name="T2" fmla="*/ 944 w 1671"/>
                  <a:gd name="T3" fmla="*/ 729 h 1589"/>
                  <a:gd name="T4" fmla="*/ 929 w 1671"/>
                  <a:gd name="T5" fmla="*/ 797 h 1589"/>
                  <a:gd name="T6" fmla="*/ 834 w 1671"/>
                  <a:gd name="T7" fmla="*/ 923 h 1589"/>
                  <a:gd name="T8" fmla="*/ 729 w 1671"/>
                  <a:gd name="T9" fmla="*/ 1049 h 1589"/>
                  <a:gd name="T10" fmla="*/ 606 w 1671"/>
                  <a:gd name="T11" fmla="*/ 1203 h 1589"/>
                  <a:gd name="T12" fmla="*/ 464 w 1671"/>
                  <a:gd name="T13" fmla="*/ 1384 h 1589"/>
                  <a:gd name="T14" fmla="*/ 310 w 1671"/>
                  <a:gd name="T15" fmla="*/ 1555 h 1589"/>
                  <a:gd name="T16" fmla="*/ 235 w 1671"/>
                  <a:gd name="T17" fmla="*/ 1589 h 1589"/>
                  <a:gd name="T18" fmla="*/ 150 w 1671"/>
                  <a:gd name="T19" fmla="*/ 1574 h 1589"/>
                  <a:gd name="T20" fmla="*/ 38 w 1671"/>
                  <a:gd name="T21" fmla="*/ 1496 h 1589"/>
                  <a:gd name="T22" fmla="*/ 2 w 1671"/>
                  <a:gd name="T23" fmla="*/ 1405 h 1589"/>
                  <a:gd name="T24" fmla="*/ 24 w 1671"/>
                  <a:gd name="T25" fmla="*/ 1317 h 1589"/>
                  <a:gd name="T26" fmla="*/ 243 w 1671"/>
                  <a:gd name="T27" fmla="*/ 1020 h 1589"/>
                  <a:gd name="T28" fmla="*/ 485 w 1671"/>
                  <a:gd name="T29" fmla="*/ 724 h 1589"/>
                  <a:gd name="T30" fmla="*/ 681 w 1671"/>
                  <a:gd name="T31" fmla="*/ 551 h 1589"/>
                  <a:gd name="T32" fmla="*/ 729 w 1671"/>
                  <a:gd name="T33" fmla="*/ 549 h 1589"/>
                  <a:gd name="T34" fmla="*/ 847 w 1671"/>
                  <a:gd name="T35" fmla="*/ 409 h 1589"/>
                  <a:gd name="T36" fmla="*/ 968 w 1671"/>
                  <a:gd name="T37" fmla="*/ 266 h 1589"/>
                  <a:gd name="T38" fmla="*/ 1032 w 1671"/>
                  <a:gd name="T39" fmla="*/ 349 h 1589"/>
                  <a:gd name="T40" fmla="*/ 911 w 1671"/>
                  <a:gd name="T41" fmla="*/ 501 h 1589"/>
                  <a:gd name="T42" fmla="*/ 894 w 1671"/>
                  <a:gd name="T43" fmla="*/ 558 h 1589"/>
                  <a:gd name="T44" fmla="*/ 959 w 1671"/>
                  <a:gd name="T45" fmla="*/ 512 h 1589"/>
                  <a:gd name="T46" fmla="*/ 988 w 1671"/>
                  <a:gd name="T47" fmla="*/ 450 h 1589"/>
                  <a:gd name="T48" fmla="*/ 1013 w 1671"/>
                  <a:gd name="T49" fmla="*/ 384 h 1589"/>
                  <a:gd name="T50" fmla="*/ 1069 w 1671"/>
                  <a:gd name="T51" fmla="*/ 334 h 1589"/>
                  <a:gd name="T52" fmla="*/ 1124 w 1671"/>
                  <a:gd name="T53" fmla="*/ 305 h 1589"/>
                  <a:gd name="T54" fmla="*/ 1203 w 1671"/>
                  <a:gd name="T55" fmla="*/ 206 h 1589"/>
                  <a:gd name="T56" fmla="*/ 1160 w 1671"/>
                  <a:gd name="T57" fmla="*/ 200 h 1589"/>
                  <a:gd name="T58" fmla="*/ 1053 w 1671"/>
                  <a:gd name="T59" fmla="*/ 323 h 1589"/>
                  <a:gd name="T60" fmla="*/ 1107 w 1671"/>
                  <a:gd name="T61" fmla="*/ 121 h 1589"/>
                  <a:gd name="T62" fmla="*/ 1159 w 1671"/>
                  <a:gd name="T63" fmla="*/ 87 h 1589"/>
                  <a:gd name="T64" fmla="*/ 1197 w 1671"/>
                  <a:gd name="T65" fmla="*/ 64 h 1589"/>
                  <a:gd name="T66" fmla="*/ 1248 w 1671"/>
                  <a:gd name="T67" fmla="*/ 42 h 1589"/>
                  <a:gd name="T68" fmla="*/ 1296 w 1671"/>
                  <a:gd name="T69" fmla="*/ 29 h 1589"/>
                  <a:gd name="T70" fmla="*/ 1324 w 1671"/>
                  <a:gd name="T71" fmla="*/ 15 h 1589"/>
                  <a:gd name="T72" fmla="*/ 1351 w 1671"/>
                  <a:gd name="T73" fmla="*/ 30 h 1589"/>
                  <a:gd name="T74" fmla="*/ 1313 w 1671"/>
                  <a:gd name="T75" fmla="*/ 231 h 1589"/>
                  <a:gd name="T76" fmla="*/ 1367 w 1671"/>
                  <a:gd name="T77" fmla="*/ 263 h 1589"/>
                  <a:gd name="T78" fmla="*/ 1449 w 1671"/>
                  <a:gd name="T79" fmla="*/ 288 h 1589"/>
                  <a:gd name="T80" fmla="*/ 1495 w 1671"/>
                  <a:gd name="T81" fmla="*/ 316 h 1589"/>
                  <a:gd name="T82" fmla="*/ 1609 w 1671"/>
                  <a:gd name="T83" fmla="*/ 305 h 1589"/>
                  <a:gd name="T84" fmla="*/ 1667 w 1671"/>
                  <a:gd name="T85" fmla="*/ 339 h 1589"/>
                  <a:gd name="T86" fmla="*/ 1632 w 1671"/>
                  <a:gd name="T87" fmla="*/ 392 h 1589"/>
                  <a:gd name="T88" fmla="*/ 1563 w 1671"/>
                  <a:gd name="T89" fmla="*/ 412 h 1589"/>
                  <a:gd name="T90" fmla="*/ 1561 w 1671"/>
                  <a:gd name="T91" fmla="*/ 564 h 1589"/>
                  <a:gd name="T92" fmla="*/ 1519 w 1671"/>
                  <a:gd name="T93" fmla="*/ 626 h 1589"/>
                  <a:gd name="T94" fmla="*/ 1488 w 1671"/>
                  <a:gd name="T95" fmla="*/ 654 h 1589"/>
                  <a:gd name="T96" fmla="*/ 1458 w 1671"/>
                  <a:gd name="T97" fmla="*/ 667 h 1589"/>
                  <a:gd name="T98" fmla="*/ 1434 w 1671"/>
                  <a:gd name="T99" fmla="*/ 581 h 1589"/>
                  <a:gd name="T100" fmla="*/ 1465 w 1671"/>
                  <a:gd name="T101" fmla="*/ 500 h 1589"/>
                  <a:gd name="T102" fmla="*/ 1431 w 1671"/>
                  <a:gd name="T103" fmla="*/ 486 h 1589"/>
                  <a:gd name="T104" fmla="*/ 1398 w 1671"/>
                  <a:gd name="T105" fmla="*/ 559 h 1589"/>
                  <a:gd name="T106" fmla="*/ 1431 w 1671"/>
                  <a:gd name="T107" fmla="*/ 584 h 1589"/>
                  <a:gd name="T108" fmla="*/ 1382 w 1671"/>
                  <a:gd name="T109" fmla="*/ 668 h 1589"/>
                  <a:gd name="T110" fmla="*/ 1316 w 1671"/>
                  <a:gd name="T111" fmla="*/ 615 h 1589"/>
                  <a:gd name="T112" fmla="*/ 1289 w 1671"/>
                  <a:gd name="T113" fmla="*/ 511 h 1589"/>
                  <a:gd name="T114" fmla="*/ 1310 w 1671"/>
                  <a:gd name="T115" fmla="*/ 443 h 1589"/>
                  <a:gd name="T116" fmla="*/ 1337 w 1671"/>
                  <a:gd name="T117" fmla="*/ 383 h 1589"/>
                  <a:gd name="T118" fmla="*/ 1223 w 1671"/>
                  <a:gd name="T119" fmla="*/ 389 h 1589"/>
                  <a:gd name="T120" fmla="*/ 1160 w 1671"/>
                  <a:gd name="T121" fmla="*/ 422 h 1589"/>
                  <a:gd name="T122" fmla="*/ 1068 w 1671"/>
                  <a:gd name="T123" fmla="*/ 536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1" h="1589">
                    <a:moveTo>
                      <a:pt x="1053" y="556"/>
                    </a:moveTo>
                    <a:lnTo>
                      <a:pt x="1038" y="574"/>
                    </a:lnTo>
                    <a:lnTo>
                      <a:pt x="1023" y="593"/>
                    </a:lnTo>
                    <a:lnTo>
                      <a:pt x="1009" y="611"/>
                    </a:lnTo>
                    <a:lnTo>
                      <a:pt x="994" y="630"/>
                    </a:lnTo>
                    <a:lnTo>
                      <a:pt x="979" y="649"/>
                    </a:lnTo>
                    <a:lnTo>
                      <a:pt x="964" y="668"/>
                    </a:lnTo>
                    <a:lnTo>
                      <a:pt x="949" y="686"/>
                    </a:lnTo>
                    <a:lnTo>
                      <a:pt x="934" y="705"/>
                    </a:lnTo>
                    <a:lnTo>
                      <a:pt x="936" y="711"/>
                    </a:lnTo>
                    <a:lnTo>
                      <a:pt x="940" y="718"/>
                    </a:lnTo>
                    <a:lnTo>
                      <a:pt x="944" y="729"/>
                    </a:lnTo>
                    <a:lnTo>
                      <a:pt x="948" y="740"/>
                    </a:lnTo>
                    <a:lnTo>
                      <a:pt x="947" y="748"/>
                    </a:lnTo>
                    <a:lnTo>
                      <a:pt x="946" y="756"/>
                    </a:lnTo>
                    <a:lnTo>
                      <a:pt x="945" y="766"/>
                    </a:lnTo>
                    <a:lnTo>
                      <a:pt x="944" y="775"/>
                    </a:lnTo>
                    <a:lnTo>
                      <a:pt x="929" y="797"/>
                    </a:lnTo>
                    <a:lnTo>
                      <a:pt x="915" y="817"/>
                    </a:lnTo>
                    <a:lnTo>
                      <a:pt x="899" y="839"/>
                    </a:lnTo>
                    <a:lnTo>
                      <a:pt x="884" y="860"/>
                    </a:lnTo>
                    <a:lnTo>
                      <a:pt x="868" y="882"/>
                    </a:lnTo>
                    <a:lnTo>
                      <a:pt x="852" y="903"/>
                    </a:lnTo>
                    <a:lnTo>
                      <a:pt x="834" y="923"/>
                    </a:lnTo>
                    <a:lnTo>
                      <a:pt x="818" y="944"/>
                    </a:lnTo>
                    <a:lnTo>
                      <a:pt x="801" y="965"/>
                    </a:lnTo>
                    <a:lnTo>
                      <a:pt x="784" y="987"/>
                    </a:lnTo>
                    <a:lnTo>
                      <a:pt x="765" y="1007"/>
                    </a:lnTo>
                    <a:lnTo>
                      <a:pt x="748" y="1028"/>
                    </a:lnTo>
                    <a:lnTo>
                      <a:pt x="729" y="1049"/>
                    </a:lnTo>
                    <a:lnTo>
                      <a:pt x="712" y="1070"/>
                    </a:lnTo>
                    <a:lnTo>
                      <a:pt x="694" y="1092"/>
                    </a:lnTo>
                    <a:lnTo>
                      <a:pt x="675" y="1112"/>
                    </a:lnTo>
                    <a:lnTo>
                      <a:pt x="652" y="1142"/>
                    </a:lnTo>
                    <a:lnTo>
                      <a:pt x="629" y="1172"/>
                    </a:lnTo>
                    <a:lnTo>
                      <a:pt x="606" y="1203"/>
                    </a:lnTo>
                    <a:lnTo>
                      <a:pt x="583" y="1233"/>
                    </a:lnTo>
                    <a:lnTo>
                      <a:pt x="560" y="1264"/>
                    </a:lnTo>
                    <a:lnTo>
                      <a:pt x="537" y="1294"/>
                    </a:lnTo>
                    <a:lnTo>
                      <a:pt x="513" y="1324"/>
                    </a:lnTo>
                    <a:lnTo>
                      <a:pt x="488" y="1354"/>
                    </a:lnTo>
                    <a:lnTo>
                      <a:pt x="464" y="1384"/>
                    </a:lnTo>
                    <a:lnTo>
                      <a:pt x="440" y="1414"/>
                    </a:lnTo>
                    <a:lnTo>
                      <a:pt x="415" y="1443"/>
                    </a:lnTo>
                    <a:lnTo>
                      <a:pt x="389" y="1472"/>
                    </a:lnTo>
                    <a:lnTo>
                      <a:pt x="363" y="1499"/>
                    </a:lnTo>
                    <a:lnTo>
                      <a:pt x="336" y="1527"/>
                    </a:lnTo>
                    <a:lnTo>
                      <a:pt x="310" y="1555"/>
                    </a:lnTo>
                    <a:lnTo>
                      <a:pt x="282" y="1581"/>
                    </a:lnTo>
                    <a:lnTo>
                      <a:pt x="274" y="1583"/>
                    </a:lnTo>
                    <a:lnTo>
                      <a:pt x="265" y="1586"/>
                    </a:lnTo>
                    <a:lnTo>
                      <a:pt x="256" y="1587"/>
                    </a:lnTo>
                    <a:lnTo>
                      <a:pt x="245" y="1588"/>
                    </a:lnTo>
                    <a:lnTo>
                      <a:pt x="235" y="1589"/>
                    </a:lnTo>
                    <a:lnTo>
                      <a:pt x="225" y="1589"/>
                    </a:lnTo>
                    <a:lnTo>
                      <a:pt x="213" y="1589"/>
                    </a:lnTo>
                    <a:lnTo>
                      <a:pt x="203" y="1589"/>
                    </a:lnTo>
                    <a:lnTo>
                      <a:pt x="191" y="1589"/>
                    </a:lnTo>
                    <a:lnTo>
                      <a:pt x="170" y="1582"/>
                    </a:lnTo>
                    <a:lnTo>
                      <a:pt x="150" y="1574"/>
                    </a:lnTo>
                    <a:lnTo>
                      <a:pt x="130" y="1565"/>
                    </a:lnTo>
                    <a:lnTo>
                      <a:pt x="112" y="1555"/>
                    </a:lnTo>
                    <a:lnTo>
                      <a:pt x="92" y="1543"/>
                    </a:lnTo>
                    <a:lnTo>
                      <a:pt x="74" y="1530"/>
                    </a:lnTo>
                    <a:lnTo>
                      <a:pt x="56" y="1514"/>
                    </a:lnTo>
                    <a:lnTo>
                      <a:pt x="38" y="1496"/>
                    </a:lnTo>
                    <a:lnTo>
                      <a:pt x="30" y="1482"/>
                    </a:lnTo>
                    <a:lnTo>
                      <a:pt x="22" y="1468"/>
                    </a:lnTo>
                    <a:lnTo>
                      <a:pt x="16" y="1453"/>
                    </a:lnTo>
                    <a:lnTo>
                      <a:pt x="10" y="1437"/>
                    </a:lnTo>
                    <a:lnTo>
                      <a:pt x="6" y="1421"/>
                    </a:lnTo>
                    <a:lnTo>
                      <a:pt x="2" y="1405"/>
                    </a:lnTo>
                    <a:lnTo>
                      <a:pt x="1" y="1388"/>
                    </a:lnTo>
                    <a:lnTo>
                      <a:pt x="0" y="1370"/>
                    </a:lnTo>
                    <a:lnTo>
                      <a:pt x="3" y="1356"/>
                    </a:lnTo>
                    <a:lnTo>
                      <a:pt x="9" y="1344"/>
                    </a:lnTo>
                    <a:lnTo>
                      <a:pt x="17" y="1331"/>
                    </a:lnTo>
                    <a:lnTo>
                      <a:pt x="24" y="1317"/>
                    </a:lnTo>
                    <a:lnTo>
                      <a:pt x="60" y="1270"/>
                    </a:lnTo>
                    <a:lnTo>
                      <a:pt x="94" y="1222"/>
                    </a:lnTo>
                    <a:lnTo>
                      <a:pt x="131" y="1172"/>
                    </a:lnTo>
                    <a:lnTo>
                      <a:pt x="168" y="1121"/>
                    </a:lnTo>
                    <a:lnTo>
                      <a:pt x="205" y="1071"/>
                    </a:lnTo>
                    <a:lnTo>
                      <a:pt x="243" y="1020"/>
                    </a:lnTo>
                    <a:lnTo>
                      <a:pt x="281" y="969"/>
                    </a:lnTo>
                    <a:lnTo>
                      <a:pt x="320" y="919"/>
                    </a:lnTo>
                    <a:lnTo>
                      <a:pt x="361" y="869"/>
                    </a:lnTo>
                    <a:lnTo>
                      <a:pt x="401" y="820"/>
                    </a:lnTo>
                    <a:lnTo>
                      <a:pt x="442" y="771"/>
                    </a:lnTo>
                    <a:lnTo>
                      <a:pt x="485" y="724"/>
                    </a:lnTo>
                    <a:lnTo>
                      <a:pt x="529" y="678"/>
                    </a:lnTo>
                    <a:lnTo>
                      <a:pt x="574" y="634"/>
                    </a:lnTo>
                    <a:lnTo>
                      <a:pt x="619" y="592"/>
                    </a:lnTo>
                    <a:lnTo>
                      <a:pt x="666" y="551"/>
                    </a:lnTo>
                    <a:lnTo>
                      <a:pt x="674" y="551"/>
                    </a:lnTo>
                    <a:lnTo>
                      <a:pt x="681" y="551"/>
                    </a:lnTo>
                    <a:lnTo>
                      <a:pt x="689" y="551"/>
                    </a:lnTo>
                    <a:lnTo>
                      <a:pt x="696" y="551"/>
                    </a:lnTo>
                    <a:lnTo>
                      <a:pt x="704" y="551"/>
                    </a:lnTo>
                    <a:lnTo>
                      <a:pt x="712" y="550"/>
                    </a:lnTo>
                    <a:lnTo>
                      <a:pt x="720" y="550"/>
                    </a:lnTo>
                    <a:lnTo>
                      <a:pt x="729" y="549"/>
                    </a:lnTo>
                    <a:lnTo>
                      <a:pt x="749" y="526"/>
                    </a:lnTo>
                    <a:lnTo>
                      <a:pt x="769" y="503"/>
                    </a:lnTo>
                    <a:lnTo>
                      <a:pt x="788" y="480"/>
                    </a:lnTo>
                    <a:lnTo>
                      <a:pt x="808" y="457"/>
                    </a:lnTo>
                    <a:lnTo>
                      <a:pt x="827" y="433"/>
                    </a:lnTo>
                    <a:lnTo>
                      <a:pt x="847" y="409"/>
                    </a:lnTo>
                    <a:lnTo>
                      <a:pt x="866" y="384"/>
                    </a:lnTo>
                    <a:lnTo>
                      <a:pt x="887" y="361"/>
                    </a:lnTo>
                    <a:lnTo>
                      <a:pt x="907" y="337"/>
                    </a:lnTo>
                    <a:lnTo>
                      <a:pt x="928" y="313"/>
                    </a:lnTo>
                    <a:lnTo>
                      <a:pt x="947" y="289"/>
                    </a:lnTo>
                    <a:lnTo>
                      <a:pt x="968" y="266"/>
                    </a:lnTo>
                    <a:lnTo>
                      <a:pt x="989" y="242"/>
                    </a:lnTo>
                    <a:lnTo>
                      <a:pt x="1011" y="219"/>
                    </a:lnTo>
                    <a:lnTo>
                      <a:pt x="1031" y="196"/>
                    </a:lnTo>
                    <a:lnTo>
                      <a:pt x="1053" y="174"/>
                    </a:lnTo>
                    <a:lnTo>
                      <a:pt x="1053" y="323"/>
                    </a:lnTo>
                    <a:lnTo>
                      <a:pt x="1032" y="349"/>
                    </a:lnTo>
                    <a:lnTo>
                      <a:pt x="1012" y="374"/>
                    </a:lnTo>
                    <a:lnTo>
                      <a:pt x="991" y="398"/>
                    </a:lnTo>
                    <a:lnTo>
                      <a:pt x="971" y="424"/>
                    </a:lnTo>
                    <a:lnTo>
                      <a:pt x="951" y="449"/>
                    </a:lnTo>
                    <a:lnTo>
                      <a:pt x="931" y="474"/>
                    </a:lnTo>
                    <a:lnTo>
                      <a:pt x="911" y="501"/>
                    </a:lnTo>
                    <a:lnTo>
                      <a:pt x="892" y="526"/>
                    </a:lnTo>
                    <a:lnTo>
                      <a:pt x="887" y="534"/>
                    </a:lnTo>
                    <a:lnTo>
                      <a:pt x="879" y="542"/>
                    </a:lnTo>
                    <a:lnTo>
                      <a:pt x="883" y="549"/>
                    </a:lnTo>
                    <a:lnTo>
                      <a:pt x="888" y="554"/>
                    </a:lnTo>
                    <a:lnTo>
                      <a:pt x="894" y="558"/>
                    </a:lnTo>
                    <a:lnTo>
                      <a:pt x="900" y="563"/>
                    </a:lnTo>
                    <a:lnTo>
                      <a:pt x="913" y="561"/>
                    </a:lnTo>
                    <a:lnTo>
                      <a:pt x="924" y="547"/>
                    </a:lnTo>
                    <a:lnTo>
                      <a:pt x="936" y="534"/>
                    </a:lnTo>
                    <a:lnTo>
                      <a:pt x="947" y="523"/>
                    </a:lnTo>
                    <a:lnTo>
                      <a:pt x="959" y="512"/>
                    </a:lnTo>
                    <a:lnTo>
                      <a:pt x="970" y="501"/>
                    </a:lnTo>
                    <a:lnTo>
                      <a:pt x="981" y="489"/>
                    </a:lnTo>
                    <a:lnTo>
                      <a:pt x="989" y="477"/>
                    </a:lnTo>
                    <a:lnTo>
                      <a:pt x="997" y="463"/>
                    </a:lnTo>
                    <a:lnTo>
                      <a:pt x="991" y="457"/>
                    </a:lnTo>
                    <a:lnTo>
                      <a:pt x="988" y="450"/>
                    </a:lnTo>
                    <a:lnTo>
                      <a:pt x="985" y="443"/>
                    </a:lnTo>
                    <a:lnTo>
                      <a:pt x="984" y="436"/>
                    </a:lnTo>
                    <a:lnTo>
                      <a:pt x="990" y="422"/>
                    </a:lnTo>
                    <a:lnTo>
                      <a:pt x="997" y="409"/>
                    </a:lnTo>
                    <a:lnTo>
                      <a:pt x="1004" y="396"/>
                    </a:lnTo>
                    <a:lnTo>
                      <a:pt x="1013" y="384"/>
                    </a:lnTo>
                    <a:lnTo>
                      <a:pt x="1022" y="373"/>
                    </a:lnTo>
                    <a:lnTo>
                      <a:pt x="1031" y="363"/>
                    </a:lnTo>
                    <a:lnTo>
                      <a:pt x="1042" y="353"/>
                    </a:lnTo>
                    <a:lnTo>
                      <a:pt x="1053" y="344"/>
                    </a:lnTo>
                    <a:lnTo>
                      <a:pt x="1061" y="338"/>
                    </a:lnTo>
                    <a:lnTo>
                      <a:pt x="1069" y="334"/>
                    </a:lnTo>
                    <a:lnTo>
                      <a:pt x="1079" y="328"/>
                    </a:lnTo>
                    <a:lnTo>
                      <a:pt x="1087" y="323"/>
                    </a:lnTo>
                    <a:lnTo>
                      <a:pt x="1096" y="319"/>
                    </a:lnTo>
                    <a:lnTo>
                      <a:pt x="1105" y="314"/>
                    </a:lnTo>
                    <a:lnTo>
                      <a:pt x="1114" y="310"/>
                    </a:lnTo>
                    <a:lnTo>
                      <a:pt x="1124" y="305"/>
                    </a:lnTo>
                    <a:lnTo>
                      <a:pt x="1140" y="288"/>
                    </a:lnTo>
                    <a:lnTo>
                      <a:pt x="1153" y="272"/>
                    </a:lnTo>
                    <a:lnTo>
                      <a:pt x="1166" y="254"/>
                    </a:lnTo>
                    <a:lnTo>
                      <a:pt x="1179" y="238"/>
                    </a:lnTo>
                    <a:lnTo>
                      <a:pt x="1190" y="222"/>
                    </a:lnTo>
                    <a:lnTo>
                      <a:pt x="1203" y="206"/>
                    </a:lnTo>
                    <a:lnTo>
                      <a:pt x="1216" y="191"/>
                    </a:lnTo>
                    <a:lnTo>
                      <a:pt x="1228" y="176"/>
                    </a:lnTo>
                    <a:lnTo>
                      <a:pt x="1216" y="158"/>
                    </a:lnTo>
                    <a:lnTo>
                      <a:pt x="1197" y="159"/>
                    </a:lnTo>
                    <a:lnTo>
                      <a:pt x="1179" y="179"/>
                    </a:lnTo>
                    <a:lnTo>
                      <a:pt x="1160" y="200"/>
                    </a:lnTo>
                    <a:lnTo>
                      <a:pt x="1142" y="221"/>
                    </a:lnTo>
                    <a:lnTo>
                      <a:pt x="1125" y="240"/>
                    </a:lnTo>
                    <a:lnTo>
                      <a:pt x="1106" y="261"/>
                    </a:lnTo>
                    <a:lnTo>
                      <a:pt x="1089" y="282"/>
                    </a:lnTo>
                    <a:lnTo>
                      <a:pt x="1070" y="303"/>
                    </a:lnTo>
                    <a:lnTo>
                      <a:pt x="1053" y="323"/>
                    </a:lnTo>
                    <a:lnTo>
                      <a:pt x="1053" y="174"/>
                    </a:lnTo>
                    <a:lnTo>
                      <a:pt x="1064" y="163"/>
                    </a:lnTo>
                    <a:lnTo>
                      <a:pt x="1075" y="152"/>
                    </a:lnTo>
                    <a:lnTo>
                      <a:pt x="1085" y="141"/>
                    </a:lnTo>
                    <a:lnTo>
                      <a:pt x="1097" y="131"/>
                    </a:lnTo>
                    <a:lnTo>
                      <a:pt x="1107" y="121"/>
                    </a:lnTo>
                    <a:lnTo>
                      <a:pt x="1119" y="110"/>
                    </a:lnTo>
                    <a:lnTo>
                      <a:pt x="1130" y="101"/>
                    </a:lnTo>
                    <a:lnTo>
                      <a:pt x="1142" y="91"/>
                    </a:lnTo>
                    <a:lnTo>
                      <a:pt x="1147" y="90"/>
                    </a:lnTo>
                    <a:lnTo>
                      <a:pt x="1153" y="88"/>
                    </a:lnTo>
                    <a:lnTo>
                      <a:pt x="1159" y="87"/>
                    </a:lnTo>
                    <a:lnTo>
                      <a:pt x="1162" y="80"/>
                    </a:lnTo>
                    <a:lnTo>
                      <a:pt x="1170" y="78"/>
                    </a:lnTo>
                    <a:lnTo>
                      <a:pt x="1177" y="75"/>
                    </a:lnTo>
                    <a:lnTo>
                      <a:pt x="1183" y="71"/>
                    </a:lnTo>
                    <a:lnTo>
                      <a:pt x="1190" y="68"/>
                    </a:lnTo>
                    <a:lnTo>
                      <a:pt x="1197" y="64"/>
                    </a:lnTo>
                    <a:lnTo>
                      <a:pt x="1205" y="61"/>
                    </a:lnTo>
                    <a:lnTo>
                      <a:pt x="1215" y="60"/>
                    </a:lnTo>
                    <a:lnTo>
                      <a:pt x="1224" y="58"/>
                    </a:lnTo>
                    <a:lnTo>
                      <a:pt x="1227" y="53"/>
                    </a:lnTo>
                    <a:lnTo>
                      <a:pt x="1241" y="43"/>
                    </a:lnTo>
                    <a:lnTo>
                      <a:pt x="1248" y="42"/>
                    </a:lnTo>
                    <a:lnTo>
                      <a:pt x="1256" y="40"/>
                    </a:lnTo>
                    <a:lnTo>
                      <a:pt x="1264" y="38"/>
                    </a:lnTo>
                    <a:lnTo>
                      <a:pt x="1272" y="35"/>
                    </a:lnTo>
                    <a:lnTo>
                      <a:pt x="1280" y="32"/>
                    </a:lnTo>
                    <a:lnTo>
                      <a:pt x="1288" y="30"/>
                    </a:lnTo>
                    <a:lnTo>
                      <a:pt x="1296" y="29"/>
                    </a:lnTo>
                    <a:lnTo>
                      <a:pt x="1304" y="27"/>
                    </a:lnTo>
                    <a:lnTo>
                      <a:pt x="1308" y="24"/>
                    </a:lnTo>
                    <a:lnTo>
                      <a:pt x="1311" y="22"/>
                    </a:lnTo>
                    <a:lnTo>
                      <a:pt x="1315" y="19"/>
                    </a:lnTo>
                    <a:lnTo>
                      <a:pt x="1319" y="17"/>
                    </a:lnTo>
                    <a:lnTo>
                      <a:pt x="1324" y="15"/>
                    </a:lnTo>
                    <a:lnTo>
                      <a:pt x="1329" y="12"/>
                    </a:lnTo>
                    <a:lnTo>
                      <a:pt x="1334" y="10"/>
                    </a:lnTo>
                    <a:lnTo>
                      <a:pt x="1340" y="8"/>
                    </a:lnTo>
                    <a:lnTo>
                      <a:pt x="1342" y="0"/>
                    </a:lnTo>
                    <a:lnTo>
                      <a:pt x="1352" y="0"/>
                    </a:lnTo>
                    <a:lnTo>
                      <a:pt x="1351" y="30"/>
                    </a:lnTo>
                    <a:lnTo>
                      <a:pt x="1349" y="62"/>
                    </a:lnTo>
                    <a:lnTo>
                      <a:pt x="1347" y="96"/>
                    </a:lnTo>
                    <a:lnTo>
                      <a:pt x="1342" y="131"/>
                    </a:lnTo>
                    <a:lnTo>
                      <a:pt x="1336" y="167"/>
                    </a:lnTo>
                    <a:lnTo>
                      <a:pt x="1326" y="200"/>
                    </a:lnTo>
                    <a:lnTo>
                      <a:pt x="1313" y="231"/>
                    </a:lnTo>
                    <a:lnTo>
                      <a:pt x="1294" y="259"/>
                    </a:lnTo>
                    <a:lnTo>
                      <a:pt x="1299" y="267"/>
                    </a:lnTo>
                    <a:lnTo>
                      <a:pt x="1315" y="265"/>
                    </a:lnTo>
                    <a:lnTo>
                      <a:pt x="1332" y="262"/>
                    </a:lnTo>
                    <a:lnTo>
                      <a:pt x="1349" y="262"/>
                    </a:lnTo>
                    <a:lnTo>
                      <a:pt x="1367" y="263"/>
                    </a:lnTo>
                    <a:lnTo>
                      <a:pt x="1383" y="266"/>
                    </a:lnTo>
                    <a:lnTo>
                      <a:pt x="1400" y="269"/>
                    </a:lnTo>
                    <a:lnTo>
                      <a:pt x="1416" y="274"/>
                    </a:lnTo>
                    <a:lnTo>
                      <a:pt x="1431" y="280"/>
                    </a:lnTo>
                    <a:lnTo>
                      <a:pt x="1440" y="283"/>
                    </a:lnTo>
                    <a:lnTo>
                      <a:pt x="1449" y="288"/>
                    </a:lnTo>
                    <a:lnTo>
                      <a:pt x="1458" y="291"/>
                    </a:lnTo>
                    <a:lnTo>
                      <a:pt x="1466" y="296"/>
                    </a:lnTo>
                    <a:lnTo>
                      <a:pt x="1474" y="300"/>
                    </a:lnTo>
                    <a:lnTo>
                      <a:pt x="1481" y="306"/>
                    </a:lnTo>
                    <a:lnTo>
                      <a:pt x="1488" y="311"/>
                    </a:lnTo>
                    <a:lnTo>
                      <a:pt x="1495" y="316"/>
                    </a:lnTo>
                    <a:lnTo>
                      <a:pt x="1513" y="310"/>
                    </a:lnTo>
                    <a:lnTo>
                      <a:pt x="1533" y="305"/>
                    </a:lnTo>
                    <a:lnTo>
                      <a:pt x="1552" y="303"/>
                    </a:lnTo>
                    <a:lnTo>
                      <a:pt x="1571" y="301"/>
                    </a:lnTo>
                    <a:lnTo>
                      <a:pt x="1590" y="303"/>
                    </a:lnTo>
                    <a:lnTo>
                      <a:pt x="1609" y="305"/>
                    </a:lnTo>
                    <a:lnTo>
                      <a:pt x="1627" y="310"/>
                    </a:lnTo>
                    <a:lnTo>
                      <a:pt x="1646" y="316"/>
                    </a:lnTo>
                    <a:lnTo>
                      <a:pt x="1655" y="323"/>
                    </a:lnTo>
                    <a:lnTo>
                      <a:pt x="1659" y="328"/>
                    </a:lnTo>
                    <a:lnTo>
                      <a:pt x="1664" y="333"/>
                    </a:lnTo>
                    <a:lnTo>
                      <a:pt x="1667" y="339"/>
                    </a:lnTo>
                    <a:lnTo>
                      <a:pt x="1671" y="348"/>
                    </a:lnTo>
                    <a:lnTo>
                      <a:pt x="1671" y="356"/>
                    </a:lnTo>
                    <a:lnTo>
                      <a:pt x="1662" y="373"/>
                    </a:lnTo>
                    <a:lnTo>
                      <a:pt x="1651" y="383"/>
                    </a:lnTo>
                    <a:lnTo>
                      <a:pt x="1642" y="388"/>
                    </a:lnTo>
                    <a:lnTo>
                      <a:pt x="1632" y="392"/>
                    </a:lnTo>
                    <a:lnTo>
                      <a:pt x="1620" y="395"/>
                    </a:lnTo>
                    <a:lnTo>
                      <a:pt x="1609" y="398"/>
                    </a:lnTo>
                    <a:lnTo>
                      <a:pt x="1597" y="401"/>
                    </a:lnTo>
                    <a:lnTo>
                      <a:pt x="1586" y="404"/>
                    </a:lnTo>
                    <a:lnTo>
                      <a:pt x="1574" y="407"/>
                    </a:lnTo>
                    <a:lnTo>
                      <a:pt x="1563" y="412"/>
                    </a:lnTo>
                    <a:lnTo>
                      <a:pt x="1571" y="436"/>
                    </a:lnTo>
                    <a:lnTo>
                      <a:pt x="1574" y="462"/>
                    </a:lnTo>
                    <a:lnTo>
                      <a:pt x="1575" y="488"/>
                    </a:lnTo>
                    <a:lnTo>
                      <a:pt x="1574" y="513"/>
                    </a:lnTo>
                    <a:lnTo>
                      <a:pt x="1568" y="540"/>
                    </a:lnTo>
                    <a:lnTo>
                      <a:pt x="1561" y="564"/>
                    </a:lnTo>
                    <a:lnTo>
                      <a:pt x="1551" y="588"/>
                    </a:lnTo>
                    <a:lnTo>
                      <a:pt x="1540" y="609"/>
                    </a:lnTo>
                    <a:lnTo>
                      <a:pt x="1534" y="612"/>
                    </a:lnTo>
                    <a:lnTo>
                      <a:pt x="1529" y="616"/>
                    </a:lnTo>
                    <a:lnTo>
                      <a:pt x="1523" y="620"/>
                    </a:lnTo>
                    <a:lnTo>
                      <a:pt x="1519" y="626"/>
                    </a:lnTo>
                    <a:lnTo>
                      <a:pt x="1513" y="631"/>
                    </a:lnTo>
                    <a:lnTo>
                      <a:pt x="1507" y="638"/>
                    </a:lnTo>
                    <a:lnTo>
                      <a:pt x="1502" y="644"/>
                    </a:lnTo>
                    <a:lnTo>
                      <a:pt x="1495" y="650"/>
                    </a:lnTo>
                    <a:lnTo>
                      <a:pt x="1491" y="652"/>
                    </a:lnTo>
                    <a:lnTo>
                      <a:pt x="1488" y="654"/>
                    </a:lnTo>
                    <a:lnTo>
                      <a:pt x="1484" y="655"/>
                    </a:lnTo>
                    <a:lnTo>
                      <a:pt x="1480" y="657"/>
                    </a:lnTo>
                    <a:lnTo>
                      <a:pt x="1474" y="660"/>
                    </a:lnTo>
                    <a:lnTo>
                      <a:pt x="1469" y="661"/>
                    </a:lnTo>
                    <a:lnTo>
                      <a:pt x="1463" y="664"/>
                    </a:lnTo>
                    <a:lnTo>
                      <a:pt x="1458" y="667"/>
                    </a:lnTo>
                    <a:lnTo>
                      <a:pt x="1451" y="669"/>
                    </a:lnTo>
                    <a:lnTo>
                      <a:pt x="1445" y="671"/>
                    </a:lnTo>
                    <a:lnTo>
                      <a:pt x="1438" y="672"/>
                    </a:lnTo>
                    <a:lnTo>
                      <a:pt x="1431" y="673"/>
                    </a:lnTo>
                    <a:lnTo>
                      <a:pt x="1431" y="584"/>
                    </a:lnTo>
                    <a:lnTo>
                      <a:pt x="1434" y="581"/>
                    </a:lnTo>
                    <a:lnTo>
                      <a:pt x="1436" y="580"/>
                    </a:lnTo>
                    <a:lnTo>
                      <a:pt x="1438" y="578"/>
                    </a:lnTo>
                    <a:lnTo>
                      <a:pt x="1442" y="577"/>
                    </a:lnTo>
                    <a:lnTo>
                      <a:pt x="1453" y="553"/>
                    </a:lnTo>
                    <a:lnTo>
                      <a:pt x="1461" y="526"/>
                    </a:lnTo>
                    <a:lnTo>
                      <a:pt x="1465" y="500"/>
                    </a:lnTo>
                    <a:lnTo>
                      <a:pt x="1461" y="473"/>
                    </a:lnTo>
                    <a:lnTo>
                      <a:pt x="1458" y="466"/>
                    </a:lnTo>
                    <a:lnTo>
                      <a:pt x="1450" y="471"/>
                    </a:lnTo>
                    <a:lnTo>
                      <a:pt x="1443" y="475"/>
                    </a:lnTo>
                    <a:lnTo>
                      <a:pt x="1437" y="481"/>
                    </a:lnTo>
                    <a:lnTo>
                      <a:pt x="1431" y="486"/>
                    </a:lnTo>
                    <a:lnTo>
                      <a:pt x="1427" y="493"/>
                    </a:lnTo>
                    <a:lnTo>
                      <a:pt x="1421" y="500"/>
                    </a:lnTo>
                    <a:lnTo>
                      <a:pt x="1416" y="506"/>
                    </a:lnTo>
                    <a:lnTo>
                      <a:pt x="1410" y="513"/>
                    </a:lnTo>
                    <a:lnTo>
                      <a:pt x="1402" y="535"/>
                    </a:lnTo>
                    <a:lnTo>
                      <a:pt x="1398" y="559"/>
                    </a:lnTo>
                    <a:lnTo>
                      <a:pt x="1398" y="581"/>
                    </a:lnTo>
                    <a:lnTo>
                      <a:pt x="1406" y="602"/>
                    </a:lnTo>
                    <a:lnTo>
                      <a:pt x="1414" y="600"/>
                    </a:lnTo>
                    <a:lnTo>
                      <a:pt x="1421" y="595"/>
                    </a:lnTo>
                    <a:lnTo>
                      <a:pt x="1427" y="589"/>
                    </a:lnTo>
                    <a:lnTo>
                      <a:pt x="1431" y="584"/>
                    </a:lnTo>
                    <a:lnTo>
                      <a:pt x="1431" y="673"/>
                    </a:lnTo>
                    <a:lnTo>
                      <a:pt x="1421" y="675"/>
                    </a:lnTo>
                    <a:lnTo>
                      <a:pt x="1410" y="673"/>
                    </a:lnTo>
                    <a:lnTo>
                      <a:pt x="1400" y="672"/>
                    </a:lnTo>
                    <a:lnTo>
                      <a:pt x="1391" y="671"/>
                    </a:lnTo>
                    <a:lnTo>
                      <a:pt x="1382" y="668"/>
                    </a:lnTo>
                    <a:lnTo>
                      <a:pt x="1372" y="665"/>
                    </a:lnTo>
                    <a:lnTo>
                      <a:pt x="1363" y="662"/>
                    </a:lnTo>
                    <a:lnTo>
                      <a:pt x="1355" y="659"/>
                    </a:lnTo>
                    <a:lnTo>
                      <a:pt x="1341" y="646"/>
                    </a:lnTo>
                    <a:lnTo>
                      <a:pt x="1327" y="631"/>
                    </a:lnTo>
                    <a:lnTo>
                      <a:pt x="1316" y="615"/>
                    </a:lnTo>
                    <a:lnTo>
                      <a:pt x="1306" y="599"/>
                    </a:lnTo>
                    <a:lnTo>
                      <a:pt x="1298" y="580"/>
                    </a:lnTo>
                    <a:lnTo>
                      <a:pt x="1292" y="561"/>
                    </a:lnTo>
                    <a:lnTo>
                      <a:pt x="1289" y="541"/>
                    </a:lnTo>
                    <a:lnTo>
                      <a:pt x="1289" y="519"/>
                    </a:lnTo>
                    <a:lnTo>
                      <a:pt x="1289" y="511"/>
                    </a:lnTo>
                    <a:lnTo>
                      <a:pt x="1292" y="502"/>
                    </a:lnTo>
                    <a:lnTo>
                      <a:pt x="1295" y="493"/>
                    </a:lnTo>
                    <a:lnTo>
                      <a:pt x="1294" y="482"/>
                    </a:lnTo>
                    <a:lnTo>
                      <a:pt x="1299" y="468"/>
                    </a:lnTo>
                    <a:lnTo>
                      <a:pt x="1304" y="456"/>
                    </a:lnTo>
                    <a:lnTo>
                      <a:pt x="1310" y="443"/>
                    </a:lnTo>
                    <a:lnTo>
                      <a:pt x="1318" y="432"/>
                    </a:lnTo>
                    <a:lnTo>
                      <a:pt x="1325" y="420"/>
                    </a:lnTo>
                    <a:lnTo>
                      <a:pt x="1334" y="409"/>
                    </a:lnTo>
                    <a:lnTo>
                      <a:pt x="1344" y="397"/>
                    </a:lnTo>
                    <a:lnTo>
                      <a:pt x="1355" y="386"/>
                    </a:lnTo>
                    <a:lnTo>
                      <a:pt x="1337" y="383"/>
                    </a:lnTo>
                    <a:lnTo>
                      <a:pt x="1318" y="383"/>
                    </a:lnTo>
                    <a:lnTo>
                      <a:pt x="1299" y="383"/>
                    </a:lnTo>
                    <a:lnTo>
                      <a:pt x="1280" y="383"/>
                    </a:lnTo>
                    <a:lnTo>
                      <a:pt x="1261" y="384"/>
                    </a:lnTo>
                    <a:lnTo>
                      <a:pt x="1241" y="387"/>
                    </a:lnTo>
                    <a:lnTo>
                      <a:pt x="1223" y="389"/>
                    </a:lnTo>
                    <a:lnTo>
                      <a:pt x="1203" y="391"/>
                    </a:lnTo>
                    <a:lnTo>
                      <a:pt x="1196" y="392"/>
                    </a:lnTo>
                    <a:lnTo>
                      <a:pt x="1188" y="395"/>
                    </a:lnTo>
                    <a:lnTo>
                      <a:pt x="1181" y="397"/>
                    </a:lnTo>
                    <a:lnTo>
                      <a:pt x="1175" y="403"/>
                    </a:lnTo>
                    <a:lnTo>
                      <a:pt x="1160" y="422"/>
                    </a:lnTo>
                    <a:lnTo>
                      <a:pt x="1145" y="441"/>
                    </a:lnTo>
                    <a:lnTo>
                      <a:pt x="1130" y="460"/>
                    </a:lnTo>
                    <a:lnTo>
                      <a:pt x="1115" y="479"/>
                    </a:lnTo>
                    <a:lnTo>
                      <a:pt x="1099" y="498"/>
                    </a:lnTo>
                    <a:lnTo>
                      <a:pt x="1084" y="518"/>
                    </a:lnTo>
                    <a:lnTo>
                      <a:pt x="1068" y="536"/>
                    </a:lnTo>
                    <a:lnTo>
                      <a:pt x="1053" y="5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6" name="Freeform 17"/>
              <p:cNvSpPr>
                <a:spLocks/>
              </p:cNvSpPr>
              <p:nvPr>
                <p:custDataLst>
                  <p:tags r:id="rId98"/>
                </p:custDataLst>
              </p:nvPr>
            </p:nvSpPr>
            <p:spPr bwMode="auto">
              <a:xfrm>
                <a:off x="3157" y="3294"/>
                <a:ext cx="449" cy="502"/>
              </a:xfrm>
              <a:custGeom>
                <a:avLst/>
                <a:gdLst>
                  <a:gd name="T0" fmla="*/ 174 w 898"/>
                  <a:gd name="T1" fmla="*/ 1001 h 1003"/>
                  <a:gd name="T2" fmla="*/ 158 w 898"/>
                  <a:gd name="T3" fmla="*/ 995 h 1003"/>
                  <a:gd name="T4" fmla="*/ 141 w 898"/>
                  <a:gd name="T5" fmla="*/ 988 h 1003"/>
                  <a:gd name="T6" fmla="*/ 122 w 898"/>
                  <a:gd name="T7" fmla="*/ 982 h 1003"/>
                  <a:gd name="T8" fmla="*/ 102 w 898"/>
                  <a:gd name="T9" fmla="*/ 971 h 1003"/>
                  <a:gd name="T10" fmla="*/ 81 w 898"/>
                  <a:gd name="T11" fmla="*/ 957 h 1003"/>
                  <a:gd name="T12" fmla="*/ 60 w 898"/>
                  <a:gd name="T13" fmla="*/ 942 h 1003"/>
                  <a:gd name="T14" fmla="*/ 39 w 898"/>
                  <a:gd name="T15" fmla="*/ 922 h 1003"/>
                  <a:gd name="T16" fmla="*/ 15 w 898"/>
                  <a:gd name="T17" fmla="*/ 885 h 1003"/>
                  <a:gd name="T18" fmla="*/ 0 w 898"/>
                  <a:gd name="T19" fmla="*/ 824 h 1003"/>
                  <a:gd name="T20" fmla="*/ 17 w 898"/>
                  <a:gd name="T21" fmla="*/ 767 h 1003"/>
                  <a:gd name="T22" fmla="*/ 51 w 898"/>
                  <a:gd name="T23" fmla="*/ 715 h 1003"/>
                  <a:gd name="T24" fmla="*/ 87 w 898"/>
                  <a:gd name="T25" fmla="*/ 666 h 1003"/>
                  <a:gd name="T26" fmla="*/ 124 w 898"/>
                  <a:gd name="T27" fmla="*/ 616 h 1003"/>
                  <a:gd name="T28" fmla="*/ 144 w 898"/>
                  <a:gd name="T29" fmla="*/ 580 h 1003"/>
                  <a:gd name="T30" fmla="*/ 204 w 898"/>
                  <a:gd name="T31" fmla="*/ 505 h 1003"/>
                  <a:gd name="T32" fmla="*/ 263 w 898"/>
                  <a:gd name="T33" fmla="*/ 431 h 1003"/>
                  <a:gd name="T34" fmla="*/ 322 w 898"/>
                  <a:gd name="T35" fmla="*/ 355 h 1003"/>
                  <a:gd name="T36" fmla="*/ 382 w 898"/>
                  <a:gd name="T37" fmla="*/ 279 h 1003"/>
                  <a:gd name="T38" fmla="*/ 444 w 898"/>
                  <a:gd name="T39" fmla="*/ 205 h 1003"/>
                  <a:gd name="T40" fmla="*/ 508 w 898"/>
                  <a:gd name="T41" fmla="*/ 133 h 1003"/>
                  <a:gd name="T42" fmla="*/ 578 w 898"/>
                  <a:gd name="T43" fmla="*/ 64 h 1003"/>
                  <a:gd name="T44" fmla="*/ 650 w 898"/>
                  <a:gd name="T45" fmla="*/ 0 h 1003"/>
                  <a:gd name="T46" fmla="*/ 684 w 898"/>
                  <a:gd name="T47" fmla="*/ 6 h 1003"/>
                  <a:gd name="T48" fmla="*/ 715 w 898"/>
                  <a:gd name="T49" fmla="*/ 15 h 1003"/>
                  <a:gd name="T50" fmla="*/ 744 w 898"/>
                  <a:gd name="T51" fmla="*/ 25 h 1003"/>
                  <a:gd name="T52" fmla="*/ 770 w 898"/>
                  <a:gd name="T53" fmla="*/ 40 h 1003"/>
                  <a:gd name="T54" fmla="*/ 795 w 898"/>
                  <a:gd name="T55" fmla="*/ 56 h 1003"/>
                  <a:gd name="T56" fmla="*/ 820 w 898"/>
                  <a:gd name="T57" fmla="*/ 75 h 1003"/>
                  <a:gd name="T58" fmla="*/ 843 w 898"/>
                  <a:gd name="T59" fmla="*/ 95 h 1003"/>
                  <a:gd name="T60" fmla="*/ 866 w 898"/>
                  <a:gd name="T61" fmla="*/ 118 h 1003"/>
                  <a:gd name="T62" fmla="*/ 874 w 898"/>
                  <a:gd name="T63" fmla="*/ 131 h 1003"/>
                  <a:gd name="T64" fmla="*/ 888 w 898"/>
                  <a:gd name="T65" fmla="*/ 144 h 1003"/>
                  <a:gd name="T66" fmla="*/ 893 w 898"/>
                  <a:gd name="T67" fmla="*/ 166 h 1003"/>
                  <a:gd name="T68" fmla="*/ 898 w 898"/>
                  <a:gd name="T69" fmla="*/ 190 h 1003"/>
                  <a:gd name="T70" fmla="*/ 823 w 898"/>
                  <a:gd name="T71" fmla="*/ 292 h 1003"/>
                  <a:gd name="T72" fmla="*/ 747 w 898"/>
                  <a:gd name="T73" fmla="*/ 394 h 1003"/>
                  <a:gd name="T74" fmla="*/ 670 w 898"/>
                  <a:gd name="T75" fmla="*/ 493 h 1003"/>
                  <a:gd name="T76" fmla="*/ 591 w 898"/>
                  <a:gd name="T77" fmla="*/ 592 h 1003"/>
                  <a:gd name="T78" fmla="*/ 512 w 898"/>
                  <a:gd name="T79" fmla="*/ 689 h 1003"/>
                  <a:gd name="T80" fmla="*/ 431 w 898"/>
                  <a:gd name="T81" fmla="*/ 786 h 1003"/>
                  <a:gd name="T82" fmla="*/ 348 w 898"/>
                  <a:gd name="T83" fmla="*/ 883 h 1003"/>
                  <a:gd name="T84" fmla="*/ 264 w 898"/>
                  <a:gd name="T85" fmla="*/ 981 h 1003"/>
                  <a:gd name="T86" fmla="*/ 254 w 898"/>
                  <a:gd name="T87" fmla="*/ 985 h 1003"/>
                  <a:gd name="T88" fmla="*/ 243 w 898"/>
                  <a:gd name="T89" fmla="*/ 990 h 1003"/>
                  <a:gd name="T90" fmla="*/ 233 w 898"/>
                  <a:gd name="T91" fmla="*/ 997 h 1003"/>
                  <a:gd name="T92" fmla="*/ 219 w 898"/>
                  <a:gd name="T93" fmla="*/ 1003 h 1003"/>
                  <a:gd name="T94" fmla="*/ 211 w 898"/>
                  <a:gd name="T95" fmla="*/ 1000 h 1003"/>
                  <a:gd name="T96" fmla="*/ 203 w 898"/>
                  <a:gd name="T97" fmla="*/ 1001 h 1003"/>
                  <a:gd name="T98" fmla="*/ 193 w 898"/>
                  <a:gd name="T99" fmla="*/ 1002 h 1003"/>
                  <a:gd name="T100" fmla="*/ 182 w 898"/>
                  <a:gd name="T10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8" h="1003">
                    <a:moveTo>
                      <a:pt x="182" y="1003"/>
                    </a:moveTo>
                    <a:lnTo>
                      <a:pt x="174" y="1001"/>
                    </a:lnTo>
                    <a:lnTo>
                      <a:pt x="166" y="997"/>
                    </a:lnTo>
                    <a:lnTo>
                      <a:pt x="158" y="995"/>
                    </a:lnTo>
                    <a:lnTo>
                      <a:pt x="149" y="991"/>
                    </a:lnTo>
                    <a:lnTo>
                      <a:pt x="141" y="988"/>
                    </a:lnTo>
                    <a:lnTo>
                      <a:pt x="132" y="985"/>
                    </a:lnTo>
                    <a:lnTo>
                      <a:pt x="122" y="982"/>
                    </a:lnTo>
                    <a:lnTo>
                      <a:pt x="112" y="979"/>
                    </a:lnTo>
                    <a:lnTo>
                      <a:pt x="102" y="971"/>
                    </a:lnTo>
                    <a:lnTo>
                      <a:pt x="91" y="964"/>
                    </a:lnTo>
                    <a:lnTo>
                      <a:pt x="81" y="957"/>
                    </a:lnTo>
                    <a:lnTo>
                      <a:pt x="70" y="949"/>
                    </a:lnTo>
                    <a:lnTo>
                      <a:pt x="60" y="942"/>
                    </a:lnTo>
                    <a:lnTo>
                      <a:pt x="50" y="933"/>
                    </a:lnTo>
                    <a:lnTo>
                      <a:pt x="39" y="922"/>
                    </a:lnTo>
                    <a:lnTo>
                      <a:pt x="29" y="910"/>
                    </a:lnTo>
                    <a:lnTo>
                      <a:pt x="15" y="885"/>
                    </a:lnTo>
                    <a:lnTo>
                      <a:pt x="5" y="857"/>
                    </a:lnTo>
                    <a:lnTo>
                      <a:pt x="0" y="824"/>
                    </a:lnTo>
                    <a:lnTo>
                      <a:pt x="2" y="795"/>
                    </a:lnTo>
                    <a:lnTo>
                      <a:pt x="17" y="767"/>
                    </a:lnTo>
                    <a:lnTo>
                      <a:pt x="34" y="740"/>
                    </a:lnTo>
                    <a:lnTo>
                      <a:pt x="51" y="715"/>
                    </a:lnTo>
                    <a:lnTo>
                      <a:pt x="68" y="691"/>
                    </a:lnTo>
                    <a:lnTo>
                      <a:pt x="87" y="666"/>
                    </a:lnTo>
                    <a:lnTo>
                      <a:pt x="105" y="641"/>
                    </a:lnTo>
                    <a:lnTo>
                      <a:pt x="124" y="616"/>
                    </a:lnTo>
                    <a:lnTo>
                      <a:pt x="141" y="589"/>
                    </a:lnTo>
                    <a:lnTo>
                      <a:pt x="144" y="580"/>
                    </a:lnTo>
                    <a:lnTo>
                      <a:pt x="174" y="543"/>
                    </a:lnTo>
                    <a:lnTo>
                      <a:pt x="204" y="505"/>
                    </a:lnTo>
                    <a:lnTo>
                      <a:pt x="234" y="469"/>
                    </a:lnTo>
                    <a:lnTo>
                      <a:pt x="263" y="431"/>
                    </a:lnTo>
                    <a:lnTo>
                      <a:pt x="293" y="393"/>
                    </a:lnTo>
                    <a:lnTo>
                      <a:pt x="322" y="355"/>
                    </a:lnTo>
                    <a:lnTo>
                      <a:pt x="352" y="317"/>
                    </a:lnTo>
                    <a:lnTo>
                      <a:pt x="382" y="279"/>
                    </a:lnTo>
                    <a:lnTo>
                      <a:pt x="413" y="242"/>
                    </a:lnTo>
                    <a:lnTo>
                      <a:pt x="444" y="205"/>
                    </a:lnTo>
                    <a:lnTo>
                      <a:pt x="476" y="168"/>
                    </a:lnTo>
                    <a:lnTo>
                      <a:pt x="508" y="133"/>
                    </a:lnTo>
                    <a:lnTo>
                      <a:pt x="542" y="98"/>
                    </a:lnTo>
                    <a:lnTo>
                      <a:pt x="578" y="64"/>
                    </a:lnTo>
                    <a:lnTo>
                      <a:pt x="613" y="32"/>
                    </a:lnTo>
                    <a:lnTo>
                      <a:pt x="650" y="0"/>
                    </a:lnTo>
                    <a:lnTo>
                      <a:pt x="667" y="2"/>
                    </a:lnTo>
                    <a:lnTo>
                      <a:pt x="684" y="6"/>
                    </a:lnTo>
                    <a:lnTo>
                      <a:pt x="700" y="10"/>
                    </a:lnTo>
                    <a:lnTo>
                      <a:pt x="715" y="15"/>
                    </a:lnTo>
                    <a:lnTo>
                      <a:pt x="729" y="19"/>
                    </a:lnTo>
                    <a:lnTo>
                      <a:pt x="744" y="25"/>
                    </a:lnTo>
                    <a:lnTo>
                      <a:pt x="756" y="32"/>
                    </a:lnTo>
                    <a:lnTo>
                      <a:pt x="770" y="40"/>
                    </a:lnTo>
                    <a:lnTo>
                      <a:pt x="783" y="47"/>
                    </a:lnTo>
                    <a:lnTo>
                      <a:pt x="795" y="56"/>
                    </a:lnTo>
                    <a:lnTo>
                      <a:pt x="808" y="65"/>
                    </a:lnTo>
                    <a:lnTo>
                      <a:pt x="820" y="75"/>
                    </a:lnTo>
                    <a:lnTo>
                      <a:pt x="831" y="85"/>
                    </a:lnTo>
                    <a:lnTo>
                      <a:pt x="843" y="95"/>
                    </a:lnTo>
                    <a:lnTo>
                      <a:pt x="854" y="107"/>
                    </a:lnTo>
                    <a:lnTo>
                      <a:pt x="866" y="118"/>
                    </a:lnTo>
                    <a:lnTo>
                      <a:pt x="870" y="125"/>
                    </a:lnTo>
                    <a:lnTo>
                      <a:pt x="874" y="131"/>
                    </a:lnTo>
                    <a:lnTo>
                      <a:pt x="880" y="137"/>
                    </a:lnTo>
                    <a:lnTo>
                      <a:pt x="888" y="144"/>
                    </a:lnTo>
                    <a:lnTo>
                      <a:pt x="890" y="155"/>
                    </a:lnTo>
                    <a:lnTo>
                      <a:pt x="893" y="166"/>
                    </a:lnTo>
                    <a:lnTo>
                      <a:pt x="897" y="177"/>
                    </a:lnTo>
                    <a:lnTo>
                      <a:pt x="898" y="190"/>
                    </a:lnTo>
                    <a:lnTo>
                      <a:pt x="860" y="242"/>
                    </a:lnTo>
                    <a:lnTo>
                      <a:pt x="823" y="292"/>
                    </a:lnTo>
                    <a:lnTo>
                      <a:pt x="785" y="343"/>
                    </a:lnTo>
                    <a:lnTo>
                      <a:pt x="747" y="394"/>
                    </a:lnTo>
                    <a:lnTo>
                      <a:pt x="708" y="443"/>
                    </a:lnTo>
                    <a:lnTo>
                      <a:pt x="670" y="493"/>
                    </a:lnTo>
                    <a:lnTo>
                      <a:pt x="631" y="542"/>
                    </a:lnTo>
                    <a:lnTo>
                      <a:pt x="591" y="592"/>
                    </a:lnTo>
                    <a:lnTo>
                      <a:pt x="552" y="640"/>
                    </a:lnTo>
                    <a:lnTo>
                      <a:pt x="512" y="689"/>
                    </a:lnTo>
                    <a:lnTo>
                      <a:pt x="472" y="738"/>
                    </a:lnTo>
                    <a:lnTo>
                      <a:pt x="431" y="786"/>
                    </a:lnTo>
                    <a:lnTo>
                      <a:pt x="390" y="835"/>
                    </a:lnTo>
                    <a:lnTo>
                      <a:pt x="348" y="883"/>
                    </a:lnTo>
                    <a:lnTo>
                      <a:pt x="307" y="933"/>
                    </a:lnTo>
                    <a:lnTo>
                      <a:pt x="264" y="981"/>
                    </a:lnTo>
                    <a:lnTo>
                      <a:pt x="258" y="982"/>
                    </a:lnTo>
                    <a:lnTo>
                      <a:pt x="254" y="985"/>
                    </a:lnTo>
                    <a:lnTo>
                      <a:pt x="249" y="988"/>
                    </a:lnTo>
                    <a:lnTo>
                      <a:pt x="243" y="990"/>
                    </a:lnTo>
                    <a:lnTo>
                      <a:pt x="239" y="994"/>
                    </a:lnTo>
                    <a:lnTo>
                      <a:pt x="233" y="997"/>
                    </a:lnTo>
                    <a:lnTo>
                      <a:pt x="226" y="1001"/>
                    </a:lnTo>
                    <a:lnTo>
                      <a:pt x="219" y="1003"/>
                    </a:lnTo>
                    <a:lnTo>
                      <a:pt x="216" y="1001"/>
                    </a:lnTo>
                    <a:lnTo>
                      <a:pt x="211" y="1000"/>
                    </a:lnTo>
                    <a:lnTo>
                      <a:pt x="208" y="1000"/>
                    </a:lnTo>
                    <a:lnTo>
                      <a:pt x="203" y="1001"/>
                    </a:lnTo>
                    <a:lnTo>
                      <a:pt x="197" y="1001"/>
                    </a:lnTo>
                    <a:lnTo>
                      <a:pt x="193" y="1002"/>
                    </a:lnTo>
                    <a:lnTo>
                      <a:pt x="187" y="1003"/>
                    </a:lnTo>
                    <a:lnTo>
                      <a:pt x="182" y="1003"/>
                    </a:lnTo>
                    <a:close/>
                  </a:path>
                </a:pathLst>
              </a:custGeom>
              <a:solidFill>
                <a:srgbClr val="00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7" name="Freeform 18"/>
              <p:cNvSpPr>
                <a:spLocks/>
              </p:cNvSpPr>
              <p:nvPr>
                <p:custDataLst>
                  <p:tags r:id="rId99"/>
                </p:custDataLst>
              </p:nvPr>
            </p:nvSpPr>
            <p:spPr bwMode="auto">
              <a:xfrm>
                <a:off x="3181" y="3698"/>
                <a:ext cx="94" cy="83"/>
              </a:xfrm>
              <a:custGeom>
                <a:avLst/>
                <a:gdLst>
                  <a:gd name="T0" fmla="*/ 180 w 189"/>
                  <a:gd name="T1" fmla="*/ 167 h 167"/>
                  <a:gd name="T2" fmla="*/ 169 w 189"/>
                  <a:gd name="T3" fmla="*/ 144 h 167"/>
                  <a:gd name="T4" fmla="*/ 155 w 189"/>
                  <a:gd name="T5" fmla="*/ 122 h 167"/>
                  <a:gd name="T6" fmla="*/ 139 w 189"/>
                  <a:gd name="T7" fmla="*/ 101 h 167"/>
                  <a:gd name="T8" fmla="*/ 120 w 189"/>
                  <a:gd name="T9" fmla="*/ 82 h 167"/>
                  <a:gd name="T10" fmla="*/ 101 w 189"/>
                  <a:gd name="T11" fmla="*/ 65 h 167"/>
                  <a:gd name="T12" fmla="*/ 79 w 189"/>
                  <a:gd name="T13" fmla="*/ 48 h 167"/>
                  <a:gd name="T14" fmla="*/ 56 w 189"/>
                  <a:gd name="T15" fmla="*/ 33 h 167"/>
                  <a:gd name="T16" fmla="*/ 32 w 189"/>
                  <a:gd name="T17" fmla="*/ 21 h 167"/>
                  <a:gd name="T18" fmla="*/ 26 w 189"/>
                  <a:gd name="T19" fmla="*/ 21 h 167"/>
                  <a:gd name="T20" fmla="*/ 20 w 189"/>
                  <a:gd name="T21" fmla="*/ 20 h 167"/>
                  <a:gd name="T22" fmla="*/ 13 w 189"/>
                  <a:gd name="T23" fmla="*/ 17 h 167"/>
                  <a:gd name="T24" fmla="*/ 4 w 189"/>
                  <a:gd name="T25" fmla="*/ 15 h 167"/>
                  <a:gd name="T26" fmla="*/ 0 w 189"/>
                  <a:gd name="T27" fmla="*/ 9 h 167"/>
                  <a:gd name="T28" fmla="*/ 2 w 189"/>
                  <a:gd name="T29" fmla="*/ 1 h 167"/>
                  <a:gd name="T30" fmla="*/ 9 w 189"/>
                  <a:gd name="T31" fmla="*/ 0 h 167"/>
                  <a:gd name="T32" fmla="*/ 14 w 189"/>
                  <a:gd name="T33" fmla="*/ 0 h 167"/>
                  <a:gd name="T34" fmla="*/ 21 w 189"/>
                  <a:gd name="T35" fmla="*/ 0 h 167"/>
                  <a:gd name="T36" fmla="*/ 27 w 189"/>
                  <a:gd name="T37" fmla="*/ 1 h 167"/>
                  <a:gd name="T38" fmla="*/ 34 w 189"/>
                  <a:gd name="T39" fmla="*/ 2 h 167"/>
                  <a:gd name="T40" fmla="*/ 41 w 189"/>
                  <a:gd name="T41" fmla="*/ 5 h 167"/>
                  <a:gd name="T42" fmla="*/ 48 w 189"/>
                  <a:gd name="T43" fmla="*/ 7 h 167"/>
                  <a:gd name="T44" fmla="*/ 56 w 189"/>
                  <a:gd name="T45" fmla="*/ 9 h 167"/>
                  <a:gd name="T46" fmla="*/ 60 w 189"/>
                  <a:gd name="T47" fmla="*/ 12 h 167"/>
                  <a:gd name="T48" fmla="*/ 65 w 189"/>
                  <a:gd name="T49" fmla="*/ 15 h 167"/>
                  <a:gd name="T50" fmla="*/ 70 w 189"/>
                  <a:gd name="T51" fmla="*/ 18 h 167"/>
                  <a:gd name="T52" fmla="*/ 74 w 189"/>
                  <a:gd name="T53" fmla="*/ 22 h 167"/>
                  <a:gd name="T54" fmla="*/ 79 w 189"/>
                  <a:gd name="T55" fmla="*/ 25 h 167"/>
                  <a:gd name="T56" fmla="*/ 83 w 189"/>
                  <a:gd name="T57" fmla="*/ 30 h 167"/>
                  <a:gd name="T58" fmla="*/ 89 w 189"/>
                  <a:gd name="T59" fmla="*/ 35 h 167"/>
                  <a:gd name="T60" fmla="*/ 94 w 189"/>
                  <a:gd name="T61" fmla="*/ 39 h 167"/>
                  <a:gd name="T62" fmla="*/ 103 w 189"/>
                  <a:gd name="T63" fmla="*/ 40 h 167"/>
                  <a:gd name="T64" fmla="*/ 117 w 189"/>
                  <a:gd name="T65" fmla="*/ 51 h 167"/>
                  <a:gd name="T66" fmla="*/ 131 w 189"/>
                  <a:gd name="T67" fmla="*/ 63 h 167"/>
                  <a:gd name="T68" fmla="*/ 142 w 189"/>
                  <a:gd name="T69" fmla="*/ 76 h 167"/>
                  <a:gd name="T70" fmla="*/ 154 w 189"/>
                  <a:gd name="T71" fmla="*/ 90 h 167"/>
                  <a:gd name="T72" fmla="*/ 164 w 189"/>
                  <a:gd name="T73" fmla="*/ 104 h 167"/>
                  <a:gd name="T74" fmla="*/ 174 w 189"/>
                  <a:gd name="T75" fmla="*/ 119 h 167"/>
                  <a:gd name="T76" fmla="*/ 183 w 189"/>
                  <a:gd name="T77" fmla="*/ 135 h 167"/>
                  <a:gd name="T78" fmla="*/ 189 w 189"/>
                  <a:gd name="T79" fmla="*/ 151 h 167"/>
                  <a:gd name="T80" fmla="*/ 180 w 189"/>
                  <a:gd name="T81"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167">
                    <a:moveTo>
                      <a:pt x="180" y="167"/>
                    </a:moveTo>
                    <a:lnTo>
                      <a:pt x="169" y="144"/>
                    </a:lnTo>
                    <a:lnTo>
                      <a:pt x="155" y="122"/>
                    </a:lnTo>
                    <a:lnTo>
                      <a:pt x="139" y="101"/>
                    </a:lnTo>
                    <a:lnTo>
                      <a:pt x="120" y="82"/>
                    </a:lnTo>
                    <a:lnTo>
                      <a:pt x="101" y="65"/>
                    </a:lnTo>
                    <a:lnTo>
                      <a:pt x="79" y="48"/>
                    </a:lnTo>
                    <a:lnTo>
                      <a:pt x="56" y="33"/>
                    </a:lnTo>
                    <a:lnTo>
                      <a:pt x="32" y="21"/>
                    </a:lnTo>
                    <a:lnTo>
                      <a:pt x="26" y="21"/>
                    </a:lnTo>
                    <a:lnTo>
                      <a:pt x="20" y="20"/>
                    </a:lnTo>
                    <a:lnTo>
                      <a:pt x="13" y="17"/>
                    </a:lnTo>
                    <a:lnTo>
                      <a:pt x="4" y="15"/>
                    </a:lnTo>
                    <a:lnTo>
                      <a:pt x="0" y="9"/>
                    </a:lnTo>
                    <a:lnTo>
                      <a:pt x="2" y="1"/>
                    </a:lnTo>
                    <a:lnTo>
                      <a:pt x="9" y="0"/>
                    </a:lnTo>
                    <a:lnTo>
                      <a:pt x="14" y="0"/>
                    </a:lnTo>
                    <a:lnTo>
                      <a:pt x="21" y="0"/>
                    </a:lnTo>
                    <a:lnTo>
                      <a:pt x="27" y="1"/>
                    </a:lnTo>
                    <a:lnTo>
                      <a:pt x="34" y="2"/>
                    </a:lnTo>
                    <a:lnTo>
                      <a:pt x="41" y="5"/>
                    </a:lnTo>
                    <a:lnTo>
                      <a:pt x="48" y="7"/>
                    </a:lnTo>
                    <a:lnTo>
                      <a:pt x="56" y="9"/>
                    </a:lnTo>
                    <a:lnTo>
                      <a:pt x="60" y="12"/>
                    </a:lnTo>
                    <a:lnTo>
                      <a:pt x="65" y="15"/>
                    </a:lnTo>
                    <a:lnTo>
                      <a:pt x="70" y="18"/>
                    </a:lnTo>
                    <a:lnTo>
                      <a:pt x="74" y="22"/>
                    </a:lnTo>
                    <a:lnTo>
                      <a:pt x="79" y="25"/>
                    </a:lnTo>
                    <a:lnTo>
                      <a:pt x="83" y="30"/>
                    </a:lnTo>
                    <a:lnTo>
                      <a:pt x="89" y="35"/>
                    </a:lnTo>
                    <a:lnTo>
                      <a:pt x="94" y="39"/>
                    </a:lnTo>
                    <a:lnTo>
                      <a:pt x="103" y="40"/>
                    </a:lnTo>
                    <a:lnTo>
                      <a:pt x="117" y="51"/>
                    </a:lnTo>
                    <a:lnTo>
                      <a:pt x="131" y="63"/>
                    </a:lnTo>
                    <a:lnTo>
                      <a:pt x="142" y="76"/>
                    </a:lnTo>
                    <a:lnTo>
                      <a:pt x="154" y="90"/>
                    </a:lnTo>
                    <a:lnTo>
                      <a:pt x="164" y="104"/>
                    </a:lnTo>
                    <a:lnTo>
                      <a:pt x="174" y="119"/>
                    </a:lnTo>
                    <a:lnTo>
                      <a:pt x="183" y="135"/>
                    </a:lnTo>
                    <a:lnTo>
                      <a:pt x="189" y="151"/>
                    </a:lnTo>
                    <a:lnTo>
                      <a:pt x="180" y="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8" name="Freeform 24"/>
              <p:cNvSpPr>
                <a:spLocks/>
              </p:cNvSpPr>
              <p:nvPr>
                <p:custDataLst>
                  <p:tags r:id="rId100"/>
                </p:custDataLst>
              </p:nvPr>
            </p:nvSpPr>
            <p:spPr bwMode="auto">
              <a:xfrm>
                <a:off x="3519" y="3025"/>
                <a:ext cx="292" cy="326"/>
              </a:xfrm>
              <a:custGeom>
                <a:avLst/>
                <a:gdLst>
                  <a:gd name="T0" fmla="*/ 147 w 584"/>
                  <a:gd name="T1" fmla="*/ 626 h 652"/>
                  <a:gd name="T2" fmla="*/ 106 w 584"/>
                  <a:gd name="T3" fmla="*/ 593 h 652"/>
                  <a:gd name="T4" fmla="*/ 59 w 584"/>
                  <a:gd name="T5" fmla="*/ 560 h 652"/>
                  <a:gd name="T6" fmla="*/ 38 w 584"/>
                  <a:gd name="T7" fmla="*/ 550 h 652"/>
                  <a:gd name="T8" fmla="*/ 16 w 584"/>
                  <a:gd name="T9" fmla="*/ 540 h 652"/>
                  <a:gd name="T10" fmla="*/ 18 w 584"/>
                  <a:gd name="T11" fmla="*/ 505 h 652"/>
                  <a:gd name="T12" fmla="*/ 78 w 584"/>
                  <a:gd name="T13" fmla="*/ 432 h 652"/>
                  <a:gd name="T14" fmla="*/ 141 w 584"/>
                  <a:gd name="T15" fmla="*/ 358 h 652"/>
                  <a:gd name="T16" fmla="*/ 204 w 584"/>
                  <a:gd name="T17" fmla="*/ 284 h 652"/>
                  <a:gd name="T18" fmla="*/ 270 w 584"/>
                  <a:gd name="T19" fmla="*/ 209 h 652"/>
                  <a:gd name="T20" fmla="*/ 335 w 584"/>
                  <a:gd name="T21" fmla="*/ 133 h 652"/>
                  <a:gd name="T22" fmla="*/ 361 w 584"/>
                  <a:gd name="T23" fmla="*/ 114 h 652"/>
                  <a:gd name="T24" fmla="*/ 385 w 584"/>
                  <a:gd name="T25" fmla="*/ 92 h 652"/>
                  <a:gd name="T26" fmla="*/ 419 w 584"/>
                  <a:gd name="T27" fmla="*/ 71 h 652"/>
                  <a:gd name="T28" fmla="*/ 470 w 584"/>
                  <a:gd name="T29" fmla="*/ 44 h 652"/>
                  <a:gd name="T30" fmla="*/ 525 w 584"/>
                  <a:gd name="T31" fmla="*/ 21 h 652"/>
                  <a:gd name="T32" fmla="*/ 555 w 584"/>
                  <a:gd name="T33" fmla="*/ 15 h 652"/>
                  <a:gd name="T34" fmla="*/ 568 w 584"/>
                  <a:gd name="T35" fmla="*/ 8 h 652"/>
                  <a:gd name="T36" fmla="*/ 582 w 584"/>
                  <a:gd name="T37" fmla="*/ 0 h 652"/>
                  <a:gd name="T38" fmla="*/ 576 w 584"/>
                  <a:gd name="T39" fmla="*/ 69 h 652"/>
                  <a:gd name="T40" fmla="*/ 555 w 584"/>
                  <a:gd name="T41" fmla="*/ 160 h 652"/>
                  <a:gd name="T42" fmla="*/ 508 w 584"/>
                  <a:gd name="T43" fmla="*/ 236 h 652"/>
                  <a:gd name="T44" fmla="*/ 478 w 584"/>
                  <a:gd name="T45" fmla="*/ 244 h 652"/>
                  <a:gd name="T46" fmla="*/ 448 w 584"/>
                  <a:gd name="T47" fmla="*/ 249 h 652"/>
                  <a:gd name="T48" fmla="*/ 424 w 584"/>
                  <a:gd name="T49" fmla="*/ 250 h 652"/>
                  <a:gd name="T50" fmla="*/ 441 w 584"/>
                  <a:gd name="T51" fmla="*/ 223 h 652"/>
                  <a:gd name="T52" fmla="*/ 461 w 584"/>
                  <a:gd name="T53" fmla="*/ 199 h 652"/>
                  <a:gd name="T54" fmla="*/ 483 w 584"/>
                  <a:gd name="T55" fmla="*/ 171 h 652"/>
                  <a:gd name="T56" fmla="*/ 505 w 584"/>
                  <a:gd name="T57" fmla="*/ 140 h 652"/>
                  <a:gd name="T58" fmla="*/ 494 w 584"/>
                  <a:gd name="T59" fmla="*/ 124 h 652"/>
                  <a:gd name="T60" fmla="*/ 479 w 584"/>
                  <a:gd name="T61" fmla="*/ 109 h 652"/>
                  <a:gd name="T62" fmla="*/ 447 w 584"/>
                  <a:gd name="T63" fmla="*/ 105 h 652"/>
                  <a:gd name="T64" fmla="*/ 377 w 584"/>
                  <a:gd name="T65" fmla="*/ 176 h 652"/>
                  <a:gd name="T66" fmla="*/ 310 w 584"/>
                  <a:gd name="T67" fmla="*/ 250 h 652"/>
                  <a:gd name="T68" fmla="*/ 247 w 584"/>
                  <a:gd name="T69" fmla="*/ 326 h 652"/>
                  <a:gd name="T70" fmla="*/ 185 w 584"/>
                  <a:gd name="T71" fmla="*/ 403 h 652"/>
                  <a:gd name="T72" fmla="*/ 124 w 584"/>
                  <a:gd name="T73" fmla="*/ 482 h 652"/>
                  <a:gd name="T74" fmla="*/ 111 w 584"/>
                  <a:gd name="T75" fmla="*/ 523 h 652"/>
                  <a:gd name="T76" fmla="*/ 130 w 584"/>
                  <a:gd name="T77" fmla="*/ 539 h 652"/>
                  <a:gd name="T78" fmla="*/ 151 w 584"/>
                  <a:gd name="T79" fmla="*/ 556 h 652"/>
                  <a:gd name="T80" fmla="*/ 191 w 584"/>
                  <a:gd name="T81" fmla="*/ 535 h 652"/>
                  <a:gd name="T82" fmla="*/ 237 w 584"/>
                  <a:gd name="T83" fmla="*/ 484 h 652"/>
                  <a:gd name="T84" fmla="*/ 281 w 584"/>
                  <a:gd name="T85" fmla="*/ 429 h 652"/>
                  <a:gd name="T86" fmla="*/ 317 w 584"/>
                  <a:gd name="T87" fmla="*/ 402 h 652"/>
                  <a:gd name="T88" fmla="*/ 354 w 584"/>
                  <a:gd name="T89" fmla="*/ 388 h 652"/>
                  <a:gd name="T90" fmla="*/ 393 w 584"/>
                  <a:gd name="T91" fmla="*/ 375 h 652"/>
                  <a:gd name="T92" fmla="*/ 368 w 584"/>
                  <a:gd name="T93" fmla="*/ 410 h 652"/>
                  <a:gd name="T94" fmla="*/ 327 w 584"/>
                  <a:gd name="T95" fmla="*/ 462 h 652"/>
                  <a:gd name="T96" fmla="*/ 285 w 584"/>
                  <a:gd name="T97" fmla="*/ 516 h 652"/>
                  <a:gd name="T98" fmla="*/ 242 w 584"/>
                  <a:gd name="T99" fmla="*/ 569 h 652"/>
                  <a:gd name="T100" fmla="*/ 199 w 584"/>
                  <a:gd name="T101" fmla="*/ 62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4" h="652">
                    <a:moveTo>
                      <a:pt x="169" y="652"/>
                    </a:moveTo>
                    <a:lnTo>
                      <a:pt x="159" y="638"/>
                    </a:lnTo>
                    <a:lnTo>
                      <a:pt x="147" y="626"/>
                    </a:lnTo>
                    <a:lnTo>
                      <a:pt x="135" y="615"/>
                    </a:lnTo>
                    <a:lnTo>
                      <a:pt x="121" y="603"/>
                    </a:lnTo>
                    <a:lnTo>
                      <a:pt x="106" y="593"/>
                    </a:lnTo>
                    <a:lnTo>
                      <a:pt x="90" y="583"/>
                    </a:lnTo>
                    <a:lnTo>
                      <a:pt x="75" y="571"/>
                    </a:lnTo>
                    <a:lnTo>
                      <a:pt x="59" y="560"/>
                    </a:lnTo>
                    <a:lnTo>
                      <a:pt x="52" y="556"/>
                    </a:lnTo>
                    <a:lnTo>
                      <a:pt x="45" y="554"/>
                    </a:lnTo>
                    <a:lnTo>
                      <a:pt x="38" y="550"/>
                    </a:lnTo>
                    <a:lnTo>
                      <a:pt x="31" y="547"/>
                    </a:lnTo>
                    <a:lnTo>
                      <a:pt x="23" y="545"/>
                    </a:lnTo>
                    <a:lnTo>
                      <a:pt x="16" y="540"/>
                    </a:lnTo>
                    <a:lnTo>
                      <a:pt x="8" y="535"/>
                    </a:lnTo>
                    <a:lnTo>
                      <a:pt x="0" y="531"/>
                    </a:lnTo>
                    <a:lnTo>
                      <a:pt x="18" y="505"/>
                    </a:lnTo>
                    <a:lnTo>
                      <a:pt x="38" y="481"/>
                    </a:lnTo>
                    <a:lnTo>
                      <a:pt x="59" y="456"/>
                    </a:lnTo>
                    <a:lnTo>
                      <a:pt x="78" y="432"/>
                    </a:lnTo>
                    <a:lnTo>
                      <a:pt x="99" y="406"/>
                    </a:lnTo>
                    <a:lnTo>
                      <a:pt x="120" y="382"/>
                    </a:lnTo>
                    <a:lnTo>
                      <a:pt x="141" y="358"/>
                    </a:lnTo>
                    <a:lnTo>
                      <a:pt x="161" y="334"/>
                    </a:lnTo>
                    <a:lnTo>
                      <a:pt x="183" y="308"/>
                    </a:lnTo>
                    <a:lnTo>
                      <a:pt x="204" y="284"/>
                    </a:lnTo>
                    <a:lnTo>
                      <a:pt x="226" y="260"/>
                    </a:lnTo>
                    <a:lnTo>
                      <a:pt x="248" y="235"/>
                    </a:lnTo>
                    <a:lnTo>
                      <a:pt x="270" y="209"/>
                    </a:lnTo>
                    <a:lnTo>
                      <a:pt x="292" y="184"/>
                    </a:lnTo>
                    <a:lnTo>
                      <a:pt x="313" y="159"/>
                    </a:lnTo>
                    <a:lnTo>
                      <a:pt x="335" y="133"/>
                    </a:lnTo>
                    <a:lnTo>
                      <a:pt x="343" y="128"/>
                    </a:lnTo>
                    <a:lnTo>
                      <a:pt x="353" y="121"/>
                    </a:lnTo>
                    <a:lnTo>
                      <a:pt x="361" y="114"/>
                    </a:lnTo>
                    <a:lnTo>
                      <a:pt x="369" y="106"/>
                    </a:lnTo>
                    <a:lnTo>
                      <a:pt x="377" y="99"/>
                    </a:lnTo>
                    <a:lnTo>
                      <a:pt x="385" y="92"/>
                    </a:lnTo>
                    <a:lnTo>
                      <a:pt x="394" y="85"/>
                    </a:lnTo>
                    <a:lnTo>
                      <a:pt x="403" y="79"/>
                    </a:lnTo>
                    <a:lnTo>
                      <a:pt x="419" y="71"/>
                    </a:lnTo>
                    <a:lnTo>
                      <a:pt x="436" y="62"/>
                    </a:lnTo>
                    <a:lnTo>
                      <a:pt x="453" y="53"/>
                    </a:lnTo>
                    <a:lnTo>
                      <a:pt x="470" y="44"/>
                    </a:lnTo>
                    <a:lnTo>
                      <a:pt x="487" y="36"/>
                    </a:lnTo>
                    <a:lnTo>
                      <a:pt x="506" y="27"/>
                    </a:lnTo>
                    <a:lnTo>
                      <a:pt x="525" y="21"/>
                    </a:lnTo>
                    <a:lnTo>
                      <a:pt x="545" y="16"/>
                    </a:lnTo>
                    <a:lnTo>
                      <a:pt x="551" y="16"/>
                    </a:lnTo>
                    <a:lnTo>
                      <a:pt x="555" y="15"/>
                    </a:lnTo>
                    <a:lnTo>
                      <a:pt x="560" y="12"/>
                    </a:lnTo>
                    <a:lnTo>
                      <a:pt x="564" y="10"/>
                    </a:lnTo>
                    <a:lnTo>
                      <a:pt x="568" y="8"/>
                    </a:lnTo>
                    <a:lnTo>
                      <a:pt x="572" y="6"/>
                    </a:lnTo>
                    <a:lnTo>
                      <a:pt x="576" y="2"/>
                    </a:lnTo>
                    <a:lnTo>
                      <a:pt x="582" y="0"/>
                    </a:lnTo>
                    <a:lnTo>
                      <a:pt x="584" y="7"/>
                    </a:lnTo>
                    <a:lnTo>
                      <a:pt x="581" y="38"/>
                    </a:lnTo>
                    <a:lnTo>
                      <a:pt x="576" y="69"/>
                    </a:lnTo>
                    <a:lnTo>
                      <a:pt x="572" y="100"/>
                    </a:lnTo>
                    <a:lnTo>
                      <a:pt x="565" y="130"/>
                    </a:lnTo>
                    <a:lnTo>
                      <a:pt x="555" y="160"/>
                    </a:lnTo>
                    <a:lnTo>
                      <a:pt x="544" y="188"/>
                    </a:lnTo>
                    <a:lnTo>
                      <a:pt x="528" y="213"/>
                    </a:lnTo>
                    <a:lnTo>
                      <a:pt x="508" y="236"/>
                    </a:lnTo>
                    <a:lnTo>
                      <a:pt x="498" y="239"/>
                    </a:lnTo>
                    <a:lnTo>
                      <a:pt x="489" y="242"/>
                    </a:lnTo>
                    <a:lnTo>
                      <a:pt x="478" y="244"/>
                    </a:lnTo>
                    <a:lnTo>
                      <a:pt x="469" y="245"/>
                    </a:lnTo>
                    <a:lnTo>
                      <a:pt x="459" y="246"/>
                    </a:lnTo>
                    <a:lnTo>
                      <a:pt x="448" y="249"/>
                    </a:lnTo>
                    <a:lnTo>
                      <a:pt x="438" y="252"/>
                    </a:lnTo>
                    <a:lnTo>
                      <a:pt x="426" y="257"/>
                    </a:lnTo>
                    <a:lnTo>
                      <a:pt x="424" y="250"/>
                    </a:lnTo>
                    <a:lnTo>
                      <a:pt x="432" y="242"/>
                    </a:lnTo>
                    <a:lnTo>
                      <a:pt x="437" y="232"/>
                    </a:lnTo>
                    <a:lnTo>
                      <a:pt x="441" y="223"/>
                    </a:lnTo>
                    <a:lnTo>
                      <a:pt x="452" y="219"/>
                    </a:lnTo>
                    <a:lnTo>
                      <a:pt x="456" y="208"/>
                    </a:lnTo>
                    <a:lnTo>
                      <a:pt x="461" y="199"/>
                    </a:lnTo>
                    <a:lnTo>
                      <a:pt x="468" y="190"/>
                    </a:lnTo>
                    <a:lnTo>
                      <a:pt x="475" y="181"/>
                    </a:lnTo>
                    <a:lnTo>
                      <a:pt x="483" y="171"/>
                    </a:lnTo>
                    <a:lnTo>
                      <a:pt x="490" y="161"/>
                    </a:lnTo>
                    <a:lnTo>
                      <a:pt x="498" y="151"/>
                    </a:lnTo>
                    <a:lnTo>
                      <a:pt x="505" y="140"/>
                    </a:lnTo>
                    <a:lnTo>
                      <a:pt x="502" y="135"/>
                    </a:lnTo>
                    <a:lnTo>
                      <a:pt x="499" y="130"/>
                    </a:lnTo>
                    <a:lnTo>
                      <a:pt x="494" y="124"/>
                    </a:lnTo>
                    <a:lnTo>
                      <a:pt x="490" y="118"/>
                    </a:lnTo>
                    <a:lnTo>
                      <a:pt x="485" y="114"/>
                    </a:lnTo>
                    <a:lnTo>
                      <a:pt x="479" y="109"/>
                    </a:lnTo>
                    <a:lnTo>
                      <a:pt x="474" y="105"/>
                    </a:lnTo>
                    <a:lnTo>
                      <a:pt x="467" y="101"/>
                    </a:lnTo>
                    <a:lnTo>
                      <a:pt x="447" y="105"/>
                    </a:lnTo>
                    <a:lnTo>
                      <a:pt x="423" y="128"/>
                    </a:lnTo>
                    <a:lnTo>
                      <a:pt x="400" y="152"/>
                    </a:lnTo>
                    <a:lnTo>
                      <a:pt x="377" y="176"/>
                    </a:lnTo>
                    <a:lnTo>
                      <a:pt x="354" y="200"/>
                    </a:lnTo>
                    <a:lnTo>
                      <a:pt x="332" y="224"/>
                    </a:lnTo>
                    <a:lnTo>
                      <a:pt x="310" y="250"/>
                    </a:lnTo>
                    <a:lnTo>
                      <a:pt x="289" y="274"/>
                    </a:lnTo>
                    <a:lnTo>
                      <a:pt x="267" y="299"/>
                    </a:lnTo>
                    <a:lnTo>
                      <a:pt x="247" y="326"/>
                    </a:lnTo>
                    <a:lnTo>
                      <a:pt x="226" y="351"/>
                    </a:lnTo>
                    <a:lnTo>
                      <a:pt x="205" y="378"/>
                    </a:lnTo>
                    <a:lnTo>
                      <a:pt x="185" y="403"/>
                    </a:lnTo>
                    <a:lnTo>
                      <a:pt x="165" y="429"/>
                    </a:lnTo>
                    <a:lnTo>
                      <a:pt x="144" y="456"/>
                    </a:lnTo>
                    <a:lnTo>
                      <a:pt x="124" y="482"/>
                    </a:lnTo>
                    <a:lnTo>
                      <a:pt x="104" y="509"/>
                    </a:lnTo>
                    <a:lnTo>
                      <a:pt x="104" y="518"/>
                    </a:lnTo>
                    <a:lnTo>
                      <a:pt x="111" y="523"/>
                    </a:lnTo>
                    <a:lnTo>
                      <a:pt x="117" y="528"/>
                    </a:lnTo>
                    <a:lnTo>
                      <a:pt x="124" y="533"/>
                    </a:lnTo>
                    <a:lnTo>
                      <a:pt x="130" y="539"/>
                    </a:lnTo>
                    <a:lnTo>
                      <a:pt x="137" y="545"/>
                    </a:lnTo>
                    <a:lnTo>
                      <a:pt x="144" y="550"/>
                    </a:lnTo>
                    <a:lnTo>
                      <a:pt x="151" y="556"/>
                    </a:lnTo>
                    <a:lnTo>
                      <a:pt x="159" y="562"/>
                    </a:lnTo>
                    <a:lnTo>
                      <a:pt x="177" y="553"/>
                    </a:lnTo>
                    <a:lnTo>
                      <a:pt x="191" y="535"/>
                    </a:lnTo>
                    <a:lnTo>
                      <a:pt x="206" y="519"/>
                    </a:lnTo>
                    <a:lnTo>
                      <a:pt x="221" y="501"/>
                    </a:lnTo>
                    <a:lnTo>
                      <a:pt x="237" y="484"/>
                    </a:lnTo>
                    <a:lnTo>
                      <a:pt x="252" y="465"/>
                    </a:lnTo>
                    <a:lnTo>
                      <a:pt x="267" y="448"/>
                    </a:lnTo>
                    <a:lnTo>
                      <a:pt x="281" y="429"/>
                    </a:lnTo>
                    <a:lnTo>
                      <a:pt x="294" y="412"/>
                    </a:lnTo>
                    <a:lnTo>
                      <a:pt x="305" y="408"/>
                    </a:lnTo>
                    <a:lnTo>
                      <a:pt x="317" y="402"/>
                    </a:lnTo>
                    <a:lnTo>
                      <a:pt x="328" y="397"/>
                    </a:lnTo>
                    <a:lnTo>
                      <a:pt x="341" y="393"/>
                    </a:lnTo>
                    <a:lnTo>
                      <a:pt x="354" y="388"/>
                    </a:lnTo>
                    <a:lnTo>
                      <a:pt x="366" y="383"/>
                    </a:lnTo>
                    <a:lnTo>
                      <a:pt x="380" y="379"/>
                    </a:lnTo>
                    <a:lnTo>
                      <a:pt x="393" y="375"/>
                    </a:lnTo>
                    <a:lnTo>
                      <a:pt x="395" y="378"/>
                    </a:lnTo>
                    <a:lnTo>
                      <a:pt x="381" y="394"/>
                    </a:lnTo>
                    <a:lnTo>
                      <a:pt x="368" y="410"/>
                    </a:lnTo>
                    <a:lnTo>
                      <a:pt x="354" y="427"/>
                    </a:lnTo>
                    <a:lnTo>
                      <a:pt x="341" y="444"/>
                    </a:lnTo>
                    <a:lnTo>
                      <a:pt x="327" y="462"/>
                    </a:lnTo>
                    <a:lnTo>
                      <a:pt x="312" y="479"/>
                    </a:lnTo>
                    <a:lnTo>
                      <a:pt x="298" y="497"/>
                    </a:lnTo>
                    <a:lnTo>
                      <a:pt x="285" y="516"/>
                    </a:lnTo>
                    <a:lnTo>
                      <a:pt x="271" y="533"/>
                    </a:lnTo>
                    <a:lnTo>
                      <a:pt x="257" y="551"/>
                    </a:lnTo>
                    <a:lnTo>
                      <a:pt x="242" y="569"/>
                    </a:lnTo>
                    <a:lnTo>
                      <a:pt x="228" y="586"/>
                    </a:lnTo>
                    <a:lnTo>
                      <a:pt x="213" y="603"/>
                    </a:lnTo>
                    <a:lnTo>
                      <a:pt x="199" y="621"/>
                    </a:lnTo>
                    <a:lnTo>
                      <a:pt x="184" y="637"/>
                    </a:lnTo>
                    <a:lnTo>
                      <a:pt x="169" y="65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69" name="Freeform 25"/>
              <p:cNvSpPr>
                <a:spLocks/>
              </p:cNvSpPr>
              <p:nvPr>
                <p:custDataLst>
                  <p:tags r:id="rId101"/>
                </p:custDataLst>
              </p:nvPr>
            </p:nvSpPr>
            <p:spPr bwMode="auto">
              <a:xfrm>
                <a:off x="3646" y="3152"/>
                <a:ext cx="276" cy="185"/>
              </a:xfrm>
              <a:custGeom>
                <a:avLst/>
                <a:gdLst>
                  <a:gd name="T0" fmla="*/ 400 w 552"/>
                  <a:gd name="T1" fmla="*/ 370 h 371"/>
                  <a:gd name="T2" fmla="*/ 388 w 552"/>
                  <a:gd name="T3" fmla="*/ 366 h 371"/>
                  <a:gd name="T4" fmla="*/ 377 w 552"/>
                  <a:gd name="T5" fmla="*/ 364 h 371"/>
                  <a:gd name="T6" fmla="*/ 365 w 552"/>
                  <a:gd name="T7" fmla="*/ 358 h 371"/>
                  <a:gd name="T8" fmla="*/ 365 w 552"/>
                  <a:gd name="T9" fmla="*/ 353 h 371"/>
                  <a:gd name="T10" fmla="*/ 373 w 552"/>
                  <a:gd name="T11" fmla="*/ 351 h 371"/>
                  <a:gd name="T12" fmla="*/ 383 w 552"/>
                  <a:gd name="T13" fmla="*/ 353 h 371"/>
                  <a:gd name="T14" fmla="*/ 394 w 552"/>
                  <a:gd name="T15" fmla="*/ 353 h 371"/>
                  <a:gd name="T16" fmla="*/ 406 w 552"/>
                  <a:gd name="T17" fmla="*/ 346 h 371"/>
                  <a:gd name="T18" fmla="*/ 421 w 552"/>
                  <a:gd name="T19" fmla="*/ 336 h 371"/>
                  <a:gd name="T20" fmla="*/ 438 w 552"/>
                  <a:gd name="T21" fmla="*/ 325 h 371"/>
                  <a:gd name="T22" fmla="*/ 453 w 552"/>
                  <a:gd name="T23" fmla="*/ 311 h 371"/>
                  <a:gd name="T24" fmla="*/ 469 w 552"/>
                  <a:gd name="T25" fmla="*/ 288 h 371"/>
                  <a:gd name="T26" fmla="*/ 480 w 552"/>
                  <a:gd name="T27" fmla="*/ 255 h 371"/>
                  <a:gd name="T28" fmla="*/ 486 w 552"/>
                  <a:gd name="T29" fmla="*/ 218 h 371"/>
                  <a:gd name="T30" fmla="*/ 481 w 552"/>
                  <a:gd name="T31" fmla="*/ 180 h 371"/>
                  <a:gd name="T32" fmla="*/ 474 w 552"/>
                  <a:gd name="T33" fmla="*/ 152 h 371"/>
                  <a:gd name="T34" fmla="*/ 462 w 552"/>
                  <a:gd name="T35" fmla="*/ 128 h 371"/>
                  <a:gd name="T36" fmla="*/ 443 w 552"/>
                  <a:gd name="T37" fmla="*/ 107 h 371"/>
                  <a:gd name="T38" fmla="*/ 420 w 552"/>
                  <a:gd name="T39" fmla="*/ 91 h 371"/>
                  <a:gd name="T40" fmla="*/ 395 w 552"/>
                  <a:gd name="T41" fmla="*/ 77 h 371"/>
                  <a:gd name="T42" fmla="*/ 350 w 552"/>
                  <a:gd name="T43" fmla="*/ 75 h 371"/>
                  <a:gd name="T44" fmla="*/ 304 w 552"/>
                  <a:gd name="T45" fmla="*/ 76 h 371"/>
                  <a:gd name="T46" fmla="*/ 258 w 552"/>
                  <a:gd name="T47" fmla="*/ 79 h 371"/>
                  <a:gd name="T48" fmla="*/ 212 w 552"/>
                  <a:gd name="T49" fmla="*/ 84 h 371"/>
                  <a:gd name="T50" fmla="*/ 166 w 552"/>
                  <a:gd name="T51" fmla="*/ 92 h 371"/>
                  <a:gd name="T52" fmla="*/ 120 w 552"/>
                  <a:gd name="T53" fmla="*/ 104 h 371"/>
                  <a:gd name="T54" fmla="*/ 75 w 552"/>
                  <a:gd name="T55" fmla="*/ 119 h 371"/>
                  <a:gd name="T56" fmla="*/ 30 w 552"/>
                  <a:gd name="T57" fmla="*/ 137 h 371"/>
                  <a:gd name="T58" fmla="*/ 18 w 552"/>
                  <a:gd name="T59" fmla="*/ 148 h 371"/>
                  <a:gd name="T60" fmla="*/ 7 w 552"/>
                  <a:gd name="T61" fmla="*/ 161 h 371"/>
                  <a:gd name="T62" fmla="*/ 0 w 552"/>
                  <a:gd name="T63" fmla="*/ 163 h 371"/>
                  <a:gd name="T64" fmla="*/ 4 w 552"/>
                  <a:gd name="T65" fmla="*/ 151 h 371"/>
                  <a:gd name="T66" fmla="*/ 12 w 552"/>
                  <a:gd name="T67" fmla="*/ 137 h 371"/>
                  <a:gd name="T68" fmla="*/ 37 w 552"/>
                  <a:gd name="T69" fmla="*/ 105 h 371"/>
                  <a:gd name="T70" fmla="*/ 66 w 552"/>
                  <a:gd name="T71" fmla="*/ 77 h 371"/>
                  <a:gd name="T72" fmla="*/ 103 w 552"/>
                  <a:gd name="T73" fmla="*/ 55 h 371"/>
                  <a:gd name="T74" fmla="*/ 144 w 552"/>
                  <a:gd name="T75" fmla="*/ 38 h 371"/>
                  <a:gd name="T76" fmla="*/ 186 w 552"/>
                  <a:gd name="T77" fmla="*/ 24 h 371"/>
                  <a:gd name="T78" fmla="*/ 231 w 552"/>
                  <a:gd name="T79" fmla="*/ 14 h 371"/>
                  <a:gd name="T80" fmla="*/ 276 w 552"/>
                  <a:gd name="T81" fmla="*/ 6 h 371"/>
                  <a:gd name="T82" fmla="*/ 320 w 552"/>
                  <a:gd name="T83" fmla="*/ 0 h 371"/>
                  <a:gd name="T84" fmla="*/ 350 w 552"/>
                  <a:gd name="T85" fmla="*/ 1 h 371"/>
                  <a:gd name="T86" fmla="*/ 380 w 552"/>
                  <a:gd name="T87" fmla="*/ 5 h 371"/>
                  <a:gd name="T88" fmla="*/ 409 w 552"/>
                  <a:gd name="T89" fmla="*/ 12 h 371"/>
                  <a:gd name="T90" fmla="*/ 438 w 552"/>
                  <a:gd name="T91" fmla="*/ 24 h 371"/>
                  <a:gd name="T92" fmla="*/ 453 w 552"/>
                  <a:gd name="T93" fmla="*/ 35 h 371"/>
                  <a:gd name="T94" fmla="*/ 469 w 552"/>
                  <a:gd name="T95" fmla="*/ 44 h 371"/>
                  <a:gd name="T96" fmla="*/ 484 w 552"/>
                  <a:gd name="T97" fmla="*/ 55 h 371"/>
                  <a:gd name="T98" fmla="*/ 499 w 552"/>
                  <a:gd name="T99" fmla="*/ 72 h 371"/>
                  <a:gd name="T100" fmla="*/ 524 w 552"/>
                  <a:gd name="T101" fmla="*/ 115 h 371"/>
                  <a:gd name="T102" fmla="*/ 545 w 552"/>
                  <a:gd name="T103" fmla="*/ 167 h 371"/>
                  <a:gd name="T104" fmla="*/ 552 w 552"/>
                  <a:gd name="T105" fmla="*/ 221 h 371"/>
                  <a:gd name="T106" fmla="*/ 539 w 552"/>
                  <a:gd name="T107" fmla="*/ 278 h 371"/>
                  <a:gd name="T108" fmla="*/ 531 w 552"/>
                  <a:gd name="T109" fmla="*/ 295 h 371"/>
                  <a:gd name="T110" fmla="*/ 519 w 552"/>
                  <a:gd name="T111" fmla="*/ 311 h 371"/>
                  <a:gd name="T112" fmla="*/ 504 w 552"/>
                  <a:gd name="T113" fmla="*/ 327 h 371"/>
                  <a:gd name="T114" fmla="*/ 488 w 552"/>
                  <a:gd name="T115" fmla="*/ 346 h 371"/>
                  <a:gd name="T116" fmla="*/ 471 w 552"/>
                  <a:gd name="T117" fmla="*/ 356 h 371"/>
                  <a:gd name="T118" fmla="*/ 450 w 552"/>
                  <a:gd name="T119" fmla="*/ 363 h 371"/>
                  <a:gd name="T120" fmla="*/ 427 w 552"/>
                  <a:gd name="T121" fmla="*/ 369 h 371"/>
                  <a:gd name="T122" fmla="*/ 405 w 552"/>
                  <a:gd name="T123"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2" h="371">
                    <a:moveTo>
                      <a:pt x="405" y="371"/>
                    </a:moveTo>
                    <a:lnTo>
                      <a:pt x="400" y="370"/>
                    </a:lnTo>
                    <a:lnTo>
                      <a:pt x="394" y="369"/>
                    </a:lnTo>
                    <a:lnTo>
                      <a:pt x="388" y="366"/>
                    </a:lnTo>
                    <a:lnTo>
                      <a:pt x="382" y="365"/>
                    </a:lnTo>
                    <a:lnTo>
                      <a:pt x="377" y="364"/>
                    </a:lnTo>
                    <a:lnTo>
                      <a:pt x="371" y="362"/>
                    </a:lnTo>
                    <a:lnTo>
                      <a:pt x="365" y="358"/>
                    </a:lnTo>
                    <a:lnTo>
                      <a:pt x="360" y="355"/>
                    </a:lnTo>
                    <a:lnTo>
                      <a:pt x="365" y="353"/>
                    </a:lnTo>
                    <a:lnTo>
                      <a:pt x="370" y="351"/>
                    </a:lnTo>
                    <a:lnTo>
                      <a:pt x="373" y="351"/>
                    </a:lnTo>
                    <a:lnTo>
                      <a:pt x="379" y="351"/>
                    </a:lnTo>
                    <a:lnTo>
                      <a:pt x="383" y="353"/>
                    </a:lnTo>
                    <a:lnTo>
                      <a:pt x="388" y="353"/>
                    </a:lnTo>
                    <a:lnTo>
                      <a:pt x="394" y="353"/>
                    </a:lnTo>
                    <a:lnTo>
                      <a:pt x="400" y="351"/>
                    </a:lnTo>
                    <a:lnTo>
                      <a:pt x="406" y="346"/>
                    </a:lnTo>
                    <a:lnTo>
                      <a:pt x="415" y="341"/>
                    </a:lnTo>
                    <a:lnTo>
                      <a:pt x="421" y="336"/>
                    </a:lnTo>
                    <a:lnTo>
                      <a:pt x="430" y="331"/>
                    </a:lnTo>
                    <a:lnTo>
                      <a:pt x="438" y="325"/>
                    </a:lnTo>
                    <a:lnTo>
                      <a:pt x="446" y="319"/>
                    </a:lnTo>
                    <a:lnTo>
                      <a:pt x="453" y="311"/>
                    </a:lnTo>
                    <a:lnTo>
                      <a:pt x="461" y="303"/>
                    </a:lnTo>
                    <a:lnTo>
                      <a:pt x="469" y="288"/>
                    </a:lnTo>
                    <a:lnTo>
                      <a:pt x="474" y="272"/>
                    </a:lnTo>
                    <a:lnTo>
                      <a:pt x="480" y="255"/>
                    </a:lnTo>
                    <a:lnTo>
                      <a:pt x="485" y="236"/>
                    </a:lnTo>
                    <a:lnTo>
                      <a:pt x="486" y="218"/>
                    </a:lnTo>
                    <a:lnTo>
                      <a:pt x="486" y="199"/>
                    </a:lnTo>
                    <a:lnTo>
                      <a:pt x="481" y="180"/>
                    </a:lnTo>
                    <a:lnTo>
                      <a:pt x="474" y="161"/>
                    </a:lnTo>
                    <a:lnTo>
                      <a:pt x="474" y="152"/>
                    </a:lnTo>
                    <a:lnTo>
                      <a:pt x="469" y="140"/>
                    </a:lnTo>
                    <a:lnTo>
                      <a:pt x="462" y="128"/>
                    </a:lnTo>
                    <a:lnTo>
                      <a:pt x="453" y="118"/>
                    </a:lnTo>
                    <a:lnTo>
                      <a:pt x="443" y="107"/>
                    </a:lnTo>
                    <a:lnTo>
                      <a:pt x="432" y="99"/>
                    </a:lnTo>
                    <a:lnTo>
                      <a:pt x="420" y="91"/>
                    </a:lnTo>
                    <a:lnTo>
                      <a:pt x="408" y="84"/>
                    </a:lnTo>
                    <a:lnTo>
                      <a:pt x="395" y="77"/>
                    </a:lnTo>
                    <a:lnTo>
                      <a:pt x="372" y="76"/>
                    </a:lnTo>
                    <a:lnTo>
                      <a:pt x="350" y="75"/>
                    </a:lnTo>
                    <a:lnTo>
                      <a:pt x="327" y="75"/>
                    </a:lnTo>
                    <a:lnTo>
                      <a:pt x="304" y="76"/>
                    </a:lnTo>
                    <a:lnTo>
                      <a:pt x="281" y="77"/>
                    </a:lnTo>
                    <a:lnTo>
                      <a:pt x="258" y="79"/>
                    </a:lnTo>
                    <a:lnTo>
                      <a:pt x="235" y="81"/>
                    </a:lnTo>
                    <a:lnTo>
                      <a:pt x="212" y="84"/>
                    </a:lnTo>
                    <a:lnTo>
                      <a:pt x="189" y="88"/>
                    </a:lnTo>
                    <a:lnTo>
                      <a:pt x="166" y="92"/>
                    </a:lnTo>
                    <a:lnTo>
                      <a:pt x="143" y="98"/>
                    </a:lnTo>
                    <a:lnTo>
                      <a:pt x="120" y="104"/>
                    </a:lnTo>
                    <a:lnTo>
                      <a:pt x="98" y="112"/>
                    </a:lnTo>
                    <a:lnTo>
                      <a:pt x="75" y="119"/>
                    </a:lnTo>
                    <a:lnTo>
                      <a:pt x="52" y="128"/>
                    </a:lnTo>
                    <a:lnTo>
                      <a:pt x="30" y="137"/>
                    </a:lnTo>
                    <a:lnTo>
                      <a:pt x="24" y="141"/>
                    </a:lnTo>
                    <a:lnTo>
                      <a:pt x="18" y="148"/>
                    </a:lnTo>
                    <a:lnTo>
                      <a:pt x="11" y="155"/>
                    </a:lnTo>
                    <a:lnTo>
                      <a:pt x="7" y="161"/>
                    </a:lnTo>
                    <a:lnTo>
                      <a:pt x="7" y="167"/>
                    </a:lnTo>
                    <a:lnTo>
                      <a:pt x="0" y="163"/>
                    </a:lnTo>
                    <a:lnTo>
                      <a:pt x="1" y="157"/>
                    </a:lnTo>
                    <a:lnTo>
                      <a:pt x="4" y="151"/>
                    </a:lnTo>
                    <a:lnTo>
                      <a:pt x="9" y="146"/>
                    </a:lnTo>
                    <a:lnTo>
                      <a:pt x="12" y="137"/>
                    </a:lnTo>
                    <a:lnTo>
                      <a:pt x="23" y="120"/>
                    </a:lnTo>
                    <a:lnTo>
                      <a:pt x="37" y="105"/>
                    </a:lnTo>
                    <a:lnTo>
                      <a:pt x="50" y="90"/>
                    </a:lnTo>
                    <a:lnTo>
                      <a:pt x="66" y="77"/>
                    </a:lnTo>
                    <a:lnTo>
                      <a:pt x="84" y="66"/>
                    </a:lnTo>
                    <a:lnTo>
                      <a:pt x="103" y="55"/>
                    </a:lnTo>
                    <a:lnTo>
                      <a:pt x="123" y="46"/>
                    </a:lnTo>
                    <a:lnTo>
                      <a:pt x="144" y="38"/>
                    </a:lnTo>
                    <a:lnTo>
                      <a:pt x="164" y="31"/>
                    </a:lnTo>
                    <a:lnTo>
                      <a:pt x="186" y="24"/>
                    </a:lnTo>
                    <a:lnTo>
                      <a:pt x="208" y="19"/>
                    </a:lnTo>
                    <a:lnTo>
                      <a:pt x="231" y="14"/>
                    </a:lnTo>
                    <a:lnTo>
                      <a:pt x="254" y="9"/>
                    </a:lnTo>
                    <a:lnTo>
                      <a:pt x="276" y="6"/>
                    </a:lnTo>
                    <a:lnTo>
                      <a:pt x="298" y="3"/>
                    </a:lnTo>
                    <a:lnTo>
                      <a:pt x="320" y="0"/>
                    </a:lnTo>
                    <a:lnTo>
                      <a:pt x="335" y="0"/>
                    </a:lnTo>
                    <a:lnTo>
                      <a:pt x="350" y="1"/>
                    </a:lnTo>
                    <a:lnTo>
                      <a:pt x="365" y="3"/>
                    </a:lnTo>
                    <a:lnTo>
                      <a:pt x="380" y="5"/>
                    </a:lnTo>
                    <a:lnTo>
                      <a:pt x="395" y="7"/>
                    </a:lnTo>
                    <a:lnTo>
                      <a:pt x="409" y="12"/>
                    </a:lnTo>
                    <a:lnTo>
                      <a:pt x="424" y="17"/>
                    </a:lnTo>
                    <a:lnTo>
                      <a:pt x="438" y="24"/>
                    </a:lnTo>
                    <a:lnTo>
                      <a:pt x="445" y="30"/>
                    </a:lnTo>
                    <a:lnTo>
                      <a:pt x="453" y="35"/>
                    </a:lnTo>
                    <a:lnTo>
                      <a:pt x="461" y="39"/>
                    </a:lnTo>
                    <a:lnTo>
                      <a:pt x="469" y="44"/>
                    </a:lnTo>
                    <a:lnTo>
                      <a:pt x="476" y="50"/>
                    </a:lnTo>
                    <a:lnTo>
                      <a:pt x="484" y="55"/>
                    </a:lnTo>
                    <a:lnTo>
                      <a:pt x="492" y="62"/>
                    </a:lnTo>
                    <a:lnTo>
                      <a:pt x="499" y="72"/>
                    </a:lnTo>
                    <a:lnTo>
                      <a:pt x="511" y="92"/>
                    </a:lnTo>
                    <a:lnTo>
                      <a:pt x="524" y="115"/>
                    </a:lnTo>
                    <a:lnTo>
                      <a:pt x="536" y="141"/>
                    </a:lnTo>
                    <a:lnTo>
                      <a:pt x="545" y="167"/>
                    </a:lnTo>
                    <a:lnTo>
                      <a:pt x="551" y="194"/>
                    </a:lnTo>
                    <a:lnTo>
                      <a:pt x="552" y="221"/>
                    </a:lnTo>
                    <a:lnTo>
                      <a:pt x="548" y="250"/>
                    </a:lnTo>
                    <a:lnTo>
                      <a:pt x="539" y="278"/>
                    </a:lnTo>
                    <a:lnTo>
                      <a:pt x="536" y="287"/>
                    </a:lnTo>
                    <a:lnTo>
                      <a:pt x="531" y="295"/>
                    </a:lnTo>
                    <a:lnTo>
                      <a:pt x="525" y="303"/>
                    </a:lnTo>
                    <a:lnTo>
                      <a:pt x="519" y="311"/>
                    </a:lnTo>
                    <a:lnTo>
                      <a:pt x="512" y="319"/>
                    </a:lnTo>
                    <a:lnTo>
                      <a:pt x="504" y="327"/>
                    </a:lnTo>
                    <a:lnTo>
                      <a:pt x="496" y="335"/>
                    </a:lnTo>
                    <a:lnTo>
                      <a:pt x="488" y="346"/>
                    </a:lnTo>
                    <a:lnTo>
                      <a:pt x="480" y="351"/>
                    </a:lnTo>
                    <a:lnTo>
                      <a:pt x="471" y="356"/>
                    </a:lnTo>
                    <a:lnTo>
                      <a:pt x="461" y="360"/>
                    </a:lnTo>
                    <a:lnTo>
                      <a:pt x="450" y="363"/>
                    </a:lnTo>
                    <a:lnTo>
                      <a:pt x="439" y="366"/>
                    </a:lnTo>
                    <a:lnTo>
                      <a:pt x="427" y="369"/>
                    </a:lnTo>
                    <a:lnTo>
                      <a:pt x="417" y="370"/>
                    </a:lnTo>
                    <a:lnTo>
                      <a:pt x="405" y="37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0" name="Freeform 26"/>
              <p:cNvSpPr>
                <a:spLocks/>
              </p:cNvSpPr>
              <p:nvPr>
                <p:custDataLst>
                  <p:tags r:id="rId102"/>
                </p:custDataLst>
              </p:nvPr>
            </p:nvSpPr>
            <p:spPr bwMode="auto">
              <a:xfrm>
                <a:off x="3800" y="3205"/>
                <a:ext cx="70" cy="110"/>
              </a:xfrm>
              <a:custGeom>
                <a:avLst/>
                <a:gdLst>
                  <a:gd name="T0" fmla="*/ 50 w 140"/>
                  <a:gd name="T1" fmla="*/ 220 h 220"/>
                  <a:gd name="T2" fmla="*/ 46 w 140"/>
                  <a:gd name="T3" fmla="*/ 218 h 220"/>
                  <a:gd name="T4" fmla="*/ 43 w 140"/>
                  <a:gd name="T5" fmla="*/ 216 h 220"/>
                  <a:gd name="T6" fmla="*/ 40 w 140"/>
                  <a:gd name="T7" fmla="*/ 213 h 220"/>
                  <a:gd name="T8" fmla="*/ 35 w 140"/>
                  <a:gd name="T9" fmla="*/ 211 h 220"/>
                  <a:gd name="T10" fmla="*/ 30 w 140"/>
                  <a:gd name="T11" fmla="*/ 209 h 220"/>
                  <a:gd name="T12" fmla="*/ 26 w 140"/>
                  <a:gd name="T13" fmla="*/ 206 h 220"/>
                  <a:gd name="T14" fmla="*/ 20 w 140"/>
                  <a:gd name="T15" fmla="*/ 204 h 220"/>
                  <a:gd name="T16" fmla="*/ 13 w 140"/>
                  <a:gd name="T17" fmla="*/ 202 h 220"/>
                  <a:gd name="T18" fmla="*/ 5 w 140"/>
                  <a:gd name="T19" fmla="*/ 185 h 220"/>
                  <a:gd name="T20" fmla="*/ 2 w 140"/>
                  <a:gd name="T21" fmla="*/ 166 h 220"/>
                  <a:gd name="T22" fmla="*/ 0 w 140"/>
                  <a:gd name="T23" fmla="*/ 147 h 220"/>
                  <a:gd name="T24" fmla="*/ 3 w 140"/>
                  <a:gd name="T25" fmla="*/ 127 h 220"/>
                  <a:gd name="T26" fmla="*/ 7 w 140"/>
                  <a:gd name="T27" fmla="*/ 107 h 220"/>
                  <a:gd name="T28" fmla="*/ 13 w 140"/>
                  <a:gd name="T29" fmla="*/ 88 h 220"/>
                  <a:gd name="T30" fmla="*/ 20 w 140"/>
                  <a:gd name="T31" fmla="*/ 69 h 220"/>
                  <a:gd name="T32" fmla="*/ 29 w 140"/>
                  <a:gd name="T33" fmla="*/ 52 h 220"/>
                  <a:gd name="T34" fmla="*/ 34 w 140"/>
                  <a:gd name="T35" fmla="*/ 48 h 220"/>
                  <a:gd name="T36" fmla="*/ 38 w 140"/>
                  <a:gd name="T37" fmla="*/ 42 h 220"/>
                  <a:gd name="T38" fmla="*/ 43 w 140"/>
                  <a:gd name="T39" fmla="*/ 37 h 220"/>
                  <a:gd name="T40" fmla="*/ 46 w 140"/>
                  <a:gd name="T41" fmla="*/ 31 h 220"/>
                  <a:gd name="T42" fmla="*/ 50 w 140"/>
                  <a:gd name="T43" fmla="*/ 26 h 220"/>
                  <a:gd name="T44" fmla="*/ 55 w 140"/>
                  <a:gd name="T45" fmla="*/ 20 h 220"/>
                  <a:gd name="T46" fmla="*/ 59 w 140"/>
                  <a:gd name="T47" fmla="*/ 14 h 220"/>
                  <a:gd name="T48" fmla="*/ 65 w 140"/>
                  <a:gd name="T49" fmla="*/ 8 h 220"/>
                  <a:gd name="T50" fmla="*/ 83 w 140"/>
                  <a:gd name="T51" fmla="*/ 0 h 220"/>
                  <a:gd name="T52" fmla="*/ 90 w 140"/>
                  <a:gd name="T53" fmla="*/ 1 h 220"/>
                  <a:gd name="T54" fmla="*/ 96 w 140"/>
                  <a:gd name="T55" fmla="*/ 4 h 220"/>
                  <a:gd name="T56" fmla="*/ 102 w 140"/>
                  <a:gd name="T57" fmla="*/ 6 h 220"/>
                  <a:gd name="T58" fmla="*/ 109 w 140"/>
                  <a:gd name="T59" fmla="*/ 8 h 220"/>
                  <a:gd name="T60" fmla="*/ 118 w 140"/>
                  <a:gd name="T61" fmla="*/ 18 h 220"/>
                  <a:gd name="T62" fmla="*/ 126 w 140"/>
                  <a:gd name="T63" fmla="*/ 27 h 220"/>
                  <a:gd name="T64" fmla="*/ 133 w 140"/>
                  <a:gd name="T65" fmla="*/ 36 h 220"/>
                  <a:gd name="T66" fmla="*/ 140 w 140"/>
                  <a:gd name="T67" fmla="*/ 45 h 220"/>
                  <a:gd name="T68" fmla="*/ 126 w 140"/>
                  <a:gd name="T69" fmla="*/ 56 h 220"/>
                  <a:gd name="T70" fmla="*/ 113 w 140"/>
                  <a:gd name="T71" fmla="*/ 67 h 220"/>
                  <a:gd name="T72" fmla="*/ 99 w 140"/>
                  <a:gd name="T73" fmla="*/ 80 h 220"/>
                  <a:gd name="T74" fmla="*/ 87 w 140"/>
                  <a:gd name="T75" fmla="*/ 92 h 220"/>
                  <a:gd name="T76" fmla="*/ 76 w 140"/>
                  <a:gd name="T77" fmla="*/ 107 h 220"/>
                  <a:gd name="T78" fmla="*/ 67 w 140"/>
                  <a:gd name="T79" fmla="*/ 124 h 220"/>
                  <a:gd name="T80" fmla="*/ 60 w 140"/>
                  <a:gd name="T81" fmla="*/ 141 h 220"/>
                  <a:gd name="T82" fmla="*/ 57 w 140"/>
                  <a:gd name="T83" fmla="*/ 160 h 220"/>
                  <a:gd name="T84" fmla="*/ 58 w 140"/>
                  <a:gd name="T85" fmla="*/ 175 h 220"/>
                  <a:gd name="T86" fmla="*/ 61 w 140"/>
                  <a:gd name="T87" fmla="*/ 190 h 220"/>
                  <a:gd name="T88" fmla="*/ 64 w 140"/>
                  <a:gd name="T89" fmla="*/ 205 h 220"/>
                  <a:gd name="T90" fmla="*/ 65 w 140"/>
                  <a:gd name="T91" fmla="*/ 220 h 220"/>
                  <a:gd name="T92" fmla="*/ 50 w 140"/>
                  <a:gd name="T9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0" h="220">
                    <a:moveTo>
                      <a:pt x="50" y="220"/>
                    </a:moveTo>
                    <a:lnTo>
                      <a:pt x="46" y="218"/>
                    </a:lnTo>
                    <a:lnTo>
                      <a:pt x="43" y="216"/>
                    </a:lnTo>
                    <a:lnTo>
                      <a:pt x="40" y="213"/>
                    </a:lnTo>
                    <a:lnTo>
                      <a:pt x="35" y="211"/>
                    </a:lnTo>
                    <a:lnTo>
                      <a:pt x="30" y="209"/>
                    </a:lnTo>
                    <a:lnTo>
                      <a:pt x="26" y="206"/>
                    </a:lnTo>
                    <a:lnTo>
                      <a:pt x="20" y="204"/>
                    </a:lnTo>
                    <a:lnTo>
                      <a:pt x="13" y="202"/>
                    </a:lnTo>
                    <a:lnTo>
                      <a:pt x="5" y="185"/>
                    </a:lnTo>
                    <a:lnTo>
                      <a:pt x="2" y="166"/>
                    </a:lnTo>
                    <a:lnTo>
                      <a:pt x="0" y="147"/>
                    </a:lnTo>
                    <a:lnTo>
                      <a:pt x="3" y="127"/>
                    </a:lnTo>
                    <a:lnTo>
                      <a:pt x="7" y="107"/>
                    </a:lnTo>
                    <a:lnTo>
                      <a:pt x="13" y="88"/>
                    </a:lnTo>
                    <a:lnTo>
                      <a:pt x="20" y="69"/>
                    </a:lnTo>
                    <a:lnTo>
                      <a:pt x="29" y="52"/>
                    </a:lnTo>
                    <a:lnTo>
                      <a:pt x="34" y="48"/>
                    </a:lnTo>
                    <a:lnTo>
                      <a:pt x="38" y="42"/>
                    </a:lnTo>
                    <a:lnTo>
                      <a:pt x="43" y="37"/>
                    </a:lnTo>
                    <a:lnTo>
                      <a:pt x="46" y="31"/>
                    </a:lnTo>
                    <a:lnTo>
                      <a:pt x="50" y="26"/>
                    </a:lnTo>
                    <a:lnTo>
                      <a:pt x="55" y="20"/>
                    </a:lnTo>
                    <a:lnTo>
                      <a:pt x="59" y="14"/>
                    </a:lnTo>
                    <a:lnTo>
                      <a:pt x="65" y="8"/>
                    </a:lnTo>
                    <a:lnTo>
                      <a:pt x="83" y="0"/>
                    </a:lnTo>
                    <a:lnTo>
                      <a:pt x="90" y="1"/>
                    </a:lnTo>
                    <a:lnTo>
                      <a:pt x="96" y="4"/>
                    </a:lnTo>
                    <a:lnTo>
                      <a:pt x="102" y="6"/>
                    </a:lnTo>
                    <a:lnTo>
                      <a:pt x="109" y="8"/>
                    </a:lnTo>
                    <a:lnTo>
                      <a:pt x="118" y="18"/>
                    </a:lnTo>
                    <a:lnTo>
                      <a:pt x="126" y="27"/>
                    </a:lnTo>
                    <a:lnTo>
                      <a:pt x="133" y="36"/>
                    </a:lnTo>
                    <a:lnTo>
                      <a:pt x="140" y="45"/>
                    </a:lnTo>
                    <a:lnTo>
                      <a:pt x="126" y="56"/>
                    </a:lnTo>
                    <a:lnTo>
                      <a:pt x="113" y="67"/>
                    </a:lnTo>
                    <a:lnTo>
                      <a:pt x="99" y="80"/>
                    </a:lnTo>
                    <a:lnTo>
                      <a:pt x="87" y="92"/>
                    </a:lnTo>
                    <a:lnTo>
                      <a:pt x="76" y="107"/>
                    </a:lnTo>
                    <a:lnTo>
                      <a:pt x="67" y="124"/>
                    </a:lnTo>
                    <a:lnTo>
                      <a:pt x="60" y="141"/>
                    </a:lnTo>
                    <a:lnTo>
                      <a:pt x="57" y="160"/>
                    </a:lnTo>
                    <a:lnTo>
                      <a:pt x="58" y="175"/>
                    </a:lnTo>
                    <a:lnTo>
                      <a:pt x="61" y="190"/>
                    </a:lnTo>
                    <a:lnTo>
                      <a:pt x="64" y="205"/>
                    </a:lnTo>
                    <a:lnTo>
                      <a:pt x="65" y="220"/>
                    </a:lnTo>
                    <a:lnTo>
                      <a:pt x="50" y="22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1" name="Freeform 28"/>
              <p:cNvSpPr>
                <a:spLocks/>
              </p:cNvSpPr>
              <p:nvPr>
                <p:custDataLst>
                  <p:tags r:id="rId103"/>
                </p:custDataLst>
              </p:nvPr>
            </p:nvSpPr>
            <p:spPr bwMode="auto">
              <a:xfrm>
                <a:off x="3903" y="3171"/>
                <a:ext cx="66" cy="31"/>
              </a:xfrm>
              <a:custGeom>
                <a:avLst/>
                <a:gdLst>
                  <a:gd name="T0" fmla="*/ 33 w 131"/>
                  <a:gd name="T1" fmla="*/ 63 h 63"/>
                  <a:gd name="T2" fmla="*/ 27 w 131"/>
                  <a:gd name="T3" fmla="*/ 50 h 63"/>
                  <a:gd name="T4" fmla="*/ 20 w 131"/>
                  <a:gd name="T5" fmla="*/ 36 h 63"/>
                  <a:gd name="T6" fmla="*/ 11 w 131"/>
                  <a:gd name="T7" fmla="*/ 22 h 63"/>
                  <a:gd name="T8" fmla="*/ 0 w 131"/>
                  <a:gd name="T9" fmla="*/ 10 h 63"/>
                  <a:gd name="T10" fmla="*/ 16 w 131"/>
                  <a:gd name="T11" fmla="*/ 5 h 63"/>
                  <a:gd name="T12" fmla="*/ 32 w 131"/>
                  <a:gd name="T13" fmla="*/ 2 h 63"/>
                  <a:gd name="T14" fmla="*/ 47 w 131"/>
                  <a:gd name="T15" fmla="*/ 0 h 63"/>
                  <a:gd name="T16" fmla="*/ 63 w 131"/>
                  <a:gd name="T17" fmla="*/ 0 h 63"/>
                  <a:gd name="T18" fmla="*/ 78 w 131"/>
                  <a:gd name="T19" fmla="*/ 3 h 63"/>
                  <a:gd name="T20" fmla="*/ 94 w 131"/>
                  <a:gd name="T21" fmla="*/ 6 h 63"/>
                  <a:gd name="T22" fmla="*/ 109 w 131"/>
                  <a:gd name="T23" fmla="*/ 10 h 63"/>
                  <a:gd name="T24" fmla="*/ 125 w 131"/>
                  <a:gd name="T25" fmla="*/ 15 h 63"/>
                  <a:gd name="T26" fmla="*/ 131 w 131"/>
                  <a:gd name="T27" fmla="*/ 33 h 63"/>
                  <a:gd name="T28" fmla="*/ 126 w 131"/>
                  <a:gd name="T29" fmla="*/ 37 h 63"/>
                  <a:gd name="T30" fmla="*/ 122 w 131"/>
                  <a:gd name="T31" fmla="*/ 42 h 63"/>
                  <a:gd name="T32" fmla="*/ 116 w 131"/>
                  <a:gd name="T33" fmla="*/ 46 h 63"/>
                  <a:gd name="T34" fmla="*/ 110 w 131"/>
                  <a:gd name="T35" fmla="*/ 50 h 63"/>
                  <a:gd name="T36" fmla="*/ 101 w 131"/>
                  <a:gd name="T37" fmla="*/ 52 h 63"/>
                  <a:gd name="T38" fmla="*/ 92 w 131"/>
                  <a:gd name="T39" fmla="*/ 53 h 63"/>
                  <a:gd name="T40" fmla="*/ 83 w 131"/>
                  <a:gd name="T41" fmla="*/ 56 h 63"/>
                  <a:gd name="T42" fmla="*/ 72 w 131"/>
                  <a:gd name="T43" fmla="*/ 58 h 63"/>
                  <a:gd name="T44" fmla="*/ 63 w 131"/>
                  <a:gd name="T45" fmla="*/ 60 h 63"/>
                  <a:gd name="T46" fmla="*/ 53 w 131"/>
                  <a:gd name="T47" fmla="*/ 61 h 63"/>
                  <a:gd name="T48" fmla="*/ 43 w 131"/>
                  <a:gd name="T49" fmla="*/ 63 h 63"/>
                  <a:gd name="T50" fmla="*/ 33 w 131"/>
                  <a:gd name="T5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63">
                    <a:moveTo>
                      <a:pt x="33" y="63"/>
                    </a:moveTo>
                    <a:lnTo>
                      <a:pt x="27" y="50"/>
                    </a:lnTo>
                    <a:lnTo>
                      <a:pt x="20" y="36"/>
                    </a:lnTo>
                    <a:lnTo>
                      <a:pt x="11" y="22"/>
                    </a:lnTo>
                    <a:lnTo>
                      <a:pt x="0" y="10"/>
                    </a:lnTo>
                    <a:lnTo>
                      <a:pt x="16" y="5"/>
                    </a:lnTo>
                    <a:lnTo>
                      <a:pt x="32" y="2"/>
                    </a:lnTo>
                    <a:lnTo>
                      <a:pt x="47" y="0"/>
                    </a:lnTo>
                    <a:lnTo>
                      <a:pt x="63" y="0"/>
                    </a:lnTo>
                    <a:lnTo>
                      <a:pt x="78" y="3"/>
                    </a:lnTo>
                    <a:lnTo>
                      <a:pt x="94" y="6"/>
                    </a:lnTo>
                    <a:lnTo>
                      <a:pt x="109" y="10"/>
                    </a:lnTo>
                    <a:lnTo>
                      <a:pt x="125" y="15"/>
                    </a:lnTo>
                    <a:lnTo>
                      <a:pt x="131" y="33"/>
                    </a:lnTo>
                    <a:lnTo>
                      <a:pt x="126" y="37"/>
                    </a:lnTo>
                    <a:lnTo>
                      <a:pt x="122" y="42"/>
                    </a:lnTo>
                    <a:lnTo>
                      <a:pt x="116" y="46"/>
                    </a:lnTo>
                    <a:lnTo>
                      <a:pt x="110" y="50"/>
                    </a:lnTo>
                    <a:lnTo>
                      <a:pt x="101" y="52"/>
                    </a:lnTo>
                    <a:lnTo>
                      <a:pt x="92" y="53"/>
                    </a:lnTo>
                    <a:lnTo>
                      <a:pt x="83" y="56"/>
                    </a:lnTo>
                    <a:lnTo>
                      <a:pt x="72" y="58"/>
                    </a:lnTo>
                    <a:lnTo>
                      <a:pt x="63" y="60"/>
                    </a:lnTo>
                    <a:lnTo>
                      <a:pt x="53" y="61"/>
                    </a:lnTo>
                    <a:lnTo>
                      <a:pt x="43" y="63"/>
                    </a:lnTo>
                    <a:lnTo>
                      <a:pt x="33" y="63"/>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grpSp>
        <p:nvGrpSpPr>
          <p:cNvPr id="172" name="Group 171"/>
          <p:cNvGrpSpPr/>
          <p:nvPr>
            <p:custDataLst>
              <p:tags r:id="rId15"/>
            </p:custDataLst>
          </p:nvPr>
        </p:nvGrpSpPr>
        <p:grpSpPr>
          <a:xfrm>
            <a:off x="7734437" y="4191000"/>
            <a:ext cx="2171563" cy="2280074"/>
            <a:chOff x="6324600" y="3572672"/>
            <a:chExt cx="2171563" cy="2280074"/>
          </a:xfrm>
        </p:grpSpPr>
        <p:pic>
          <p:nvPicPr>
            <p:cNvPr id="173" name="Picture 4" descr="C:\Users\wolf\AppData\Local\Microsoft\Windows\Temporary Internet Files\Content.IE5\5N0XI505\MC900331282[1].wmf"/>
            <p:cNvPicPr>
              <a:picLocks noChangeAspect="1" noChangeArrowheads="1"/>
            </p:cNvPicPr>
            <p:nvPr>
              <p:custDataLst>
                <p:tags r:id="rId84"/>
              </p:custDataLst>
            </p:nvPr>
          </p:nvPicPr>
          <p:blipFill>
            <a:blip r:embed="rId195" cstate="print">
              <a:extLst>
                <a:ext uri="{28A0092B-C50C-407E-A947-70E740481C1C}">
                  <a14:useLocalDpi xmlns:a14="http://schemas.microsoft.com/office/drawing/2010/main" val="0"/>
                </a:ext>
              </a:extLst>
            </a:blip>
            <a:srcRect/>
            <a:stretch>
              <a:fillRect/>
            </a:stretch>
          </p:blipFill>
          <p:spPr bwMode="auto">
            <a:xfrm>
              <a:off x="6324600" y="3572672"/>
              <a:ext cx="1795604" cy="1424412"/>
            </a:xfrm>
            <a:prstGeom prst="rect">
              <a:avLst/>
            </a:prstGeom>
            <a:noFill/>
            <a:extLst>
              <a:ext uri="{909E8E84-426E-40DD-AFC4-6F175D3DCCD1}">
                <a14:hiddenFill xmlns:a14="http://schemas.microsoft.com/office/drawing/2010/main">
                  <a:solidFill>
                    <a:srgbClr val="FFFFFF"/>
                  </a:solidFill>
                </a14:hiddenFill>
              </a:ext>
            </a:extLst>
          </p:spPr>
        </p:pic>
        <p:grpSp>
          <p:nvGrpSpPr>
            <p:cNvPr id="174" name="Group 7"/>
            <p:cNvGrpSpPr>
              <a:grpSpLocks noChangeAspect="1"/>
            </p:cNvGrpSpPr>
            <p:nvPr>
              <p:custDataLst>
                <p:tags r:id="rId85"/>
              </p:custDataLst>
            </p:nvPr>
          </p:nvGrpSpPr>
          <p:grpSpPr bwMode="auto">
            <a:xfrm>
              <a:off x="6894375" y="4141421"/>
              <a:ext cx="1601788" cy="1711325"/>
              <a:chOff x="2975" y="2832"/>
              <a:chExt cx="1009" cy="1078"/>
            </a:xfrm>
          </p:grpSpPr>
          <p:sp>
            <p:nvSpPr>
              <p:cNvPr id="175" name="AutoShape 6"/>
              <p:cNvSpPr>
                <a:spLocks noChangeAspect="1" noChangeArrowheads="1" noTextEdit="1"/>
              </p:cNvSpPr>
              <p:nvPr>
                <p:custDataLst>
                  <p:tags r:id="rId86"/>
                </p:custDataLst>
              </p:nvPr>
            </p:nvSpPr>
            <p:spPr bwMode="auto">
              <a:xfrm>
                <a:off x="2975" y="2832"/>
                <a:ext cx="1009"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6" name="Freeform 16"/>
              <p:cNvSpPr>
                <a:spLocks/>
              </p:cNvSpPr>
              <p:nvPr>
                <p:custDataLst>
                  <p:tags r:id="rId87"/>
                </p:custDataLst>
              </p:nvPr>
            </p:nvSpPr>
            <p:spPr bwMode="auto">
              <a:xfrm>
                <a:off x="3144" y="3009"/>
                <a:ext cx="836" cy="795"/>
              </a:xfrm>
              <a:custGeom>
                <a:avLst/>
                <a:gdLst>
                  <a:gd name="T0" fmla="*/ 979 w 1671"/>
                  <a:gd name="T1" fmla="*/ 649 h 1589"/>
                  <a:gd name="T2" fmla="*/ 944 w 1671"/>
                  <a:gd name="T3" fmla="*/ 729 h 1589"/>
                  <a:gd name="T4" fmla="*/ 929 w 1671"/>
                  <a:gd name="T5" fmla="*/ 797 h 1589"/>
                  <a:gd name="T6" fmla="*/ 834 w 1671"/>
                  <a:gd name="T7" fmla="*/ 923 h 1589"/>
                  <a:gd name="T8" fmla="*/ 729 w 1671"/>
                  <a:gd name="T9" fmla="*/ 1049 h 1589"/>
                  <a:gd name="T10" fmla="*/ 606 w 1671"/>
                  <a:gd name="T11" fmla="*/ 1203 h 1589"/>
                  <a:gd name="T12" fmla="*/ 464 w 1671"/>
                  <a:gd name="T13" fmla="*/ 1384 h 1589"/>
                  <a:gd name="T14" fmla="*/ 310 w 1671"/>
                  <a:gd name="T15" fmla="*/ 1555 h 1589"/>
                  <a:gd name="T16" fmla="*/ 235 w 1671"/>
                  <a:gd name="T17" fmla="*/ 1589 h 1589"/>
                  <a:gd name="T18" fmla="*/ 150 w 1671"/>
                  <a:gd name="T19" fmla="*/ 1574 h 1589"/>
                  <a:gd name="T20" fmla="*/ 38 w 1671"/>
                  <a:gd name="T21" fmla="*/ 1496 h 1589"/>
                  <a:gd name="T22" fmla="*/ 2 w 1671"/>
                  <a:gd name="T23" fmla="*/ 1405 h 1589"/>
                  <a:gd name="T24" fmla="*/ 24 w 1671"/>
                  <a:gd name="T25" fmla="*/ 1317 h 1589"/>
                  <a:gd name="T26" fmla="*/ 243 w 1671"/>
                  <a:gd name="T27" fmla="*/ 1020 h 1589"/>
                  <a:gd name="T28" fmla="*/ 485 w 1671"/>
                  <a:gd name="T29" fmla="*/ 724 h 1589"/>
                  <a:gd name="T30" fmla="*/ 681 w 1671"/>
                  <a:gd name="T31" fmla="*/ 551 h 1589"/>
                  <a:gd name="T32" fmla="*/ 729 w 1671"/>
                  <a:gd name="T33" fmla="*/ 549 h 1589"/>
                  <a:gd name="T34" fmla="*/ 847 w 1671"/>
                  <a:gd name="T35" fmla="*/ 409 h 1589"/>
                  <a:gd name="T36" fmla="*/ 968 w 1671"/>
                  <a:gd name="T37" fmla="*/ 266 h 1589"/>
                  <a:gd name="T38" fmla="*/ 1032 w 1671"/>
                  <a:gd name="T39" fmla="*/ 349 h 1589"/>
                  <a:gd name="T40" fmla="*/ 911 w 1671"/>
                  <a:gd name="T41" fmla="*/ 501 h 1589"/>
                  <a:gd name="T42" fmla="*/ 894 w 1671"/>
                  <a:gd name="T43" fmla="*/ 558 h 1589"/>
                  <a:gd name="T44" fmla="*/ 959 w 1671"/>
                  <a:gd name="T45" fmla="*/ 512 h 1589"/>
                  <a:gd name="T46" fmla="*/ 988 w 1671"/>
                  <a:gd name="T47" fmla="*/ 450 h 1589"/>
                  <a:gd name="T48" fmla="*/ 1013 w 1671"/>
                  <a:gd name="T49" fmla="*/ 384 h 1589"/>
                  <a:gd name="T50" fmla="*/ 1069 w 1671"/>
                  <a:gd name="T51" fmla="*/ 334 h 1589"/>
                  <a:gd name="T52" fmla="*/ 1124 w 1671"/>
                  <a:gd name="T53" fmla="*/ 305 h 1589"/>
                  <a:gd name="T54" fmla="*/ 1203 w 1671"/>
                  <a:gd name="T55" fmla="*/ 206 h 1589"/>
                  <a:gd name="T56" fmla="*/ 1160 w 1671"/>
                  <a:gd name="T57" fmla="*/ 200 h 1589"/>
                  <a:gd name="T58" fmla="*/ 1053 w 1671"/>
                  <a:gd name="T59" fmla="*/ 323 h 1589"/>
                  <a:gd name="T60" fmla="*/ 1107 w 1671"/>
                  <a:gd name="T61" fmla="*/ 121 h 1589"/>
                  <a:gd name="T62" fmla="*/ 1159 w 1671"/>
                  <a:gd name="T63" fmla="*/ 87 h 1589"/>
                  <a:gd name="T64" fmla="*/ 1197 w 1671"/>
                  <a:gd name="T65" fmla="*/ 64 h 1589"/>
                  <a:gd name="T66" fmla="*/ 1248 w 1671"/>
                  <a:gd name="T67" fmla="*/ 42 h 1589"/>
                  <a:gd name="T68" fmla="*/ 1296 w 1671"/>
                  <a:gd name="T69" fmla="*/ 29 h 1589"/>
                  <a:gd name="T70" fmla="*/ 1324 w 1671"/>
                  <a:gd name="T71" fmla="*/ 15 h 1589"/>
                  <a:gd name="T72" fmla="*/ 1351 w 1671"/>
                  <a:gd name="T73" fmla="*/ 30 h 1589"/>
                  <a:gd name="T74" fmla="*/ 1313 w 1671"/>
                  <a:gd name="T75" fmla="*/ 231 h 1589"/>
                  <a:gd name="T76" fmla="*/ 1367 w 1671"/>
                  <a:gd name="T77" fmla="*/ 263 h 1589"/>
                  <a:gd name="T78" fmla="*/ 1449 w 1671"/>
                  <a:gd name="T79" fmla="*/ 288 h 1589"/>
                  <a:gd name="T80" fmla="*/ 1495 w 1671"/>
                  <a:gd name="T81" fmla="*/ 316 h 1589"/>
                  <a:gd name="T82" fmla="*/ 1609 w 1671"/>
                  <a:gd name="T83" fmla="*/ 305 h 1589"/>
                  <a:gd name="T84" fmla="*/ 1667 w 1671"/>
                  <a:gd name="T85" fmla="*/ 339 h 1589"/>
                  <a:gd name="T86" fmla="*/ 1632 w 1671"/>
                  <a:gd name="T87" fmla="*/ 392 h 1589"/>
                  <a:gd name="T88" fmla="*/ 1563 w 1671"/>
                  <a:gd name="T89" fmla="*/ 412 h 1589"/>
                  <a:gd name="T90" fmla="*/ 1561 w 1671"/>
                  <a:gd name="T91" fmla="*/ 564 h 1589"/>
                  <a:gd name="T92" fmla="*/ 1519 w 1671"/>
                  <a:gd name="T93" fmla="*/ 626 h 1589"/>
                  <a:gd name="T94" fmla="*/ 1488 w 1671"/>
                  <a:gd name="T95" fmla="*/ 654 h 1589"/>
                  <a:gd name="T96" fmla="*/ 1458 w 1671"/>
                  <a:gd name="T97" fmla="*/ 667 h 1589"/>
                  <a:gd name="T98" fmla="*/ 1434 w 1671"/>
                  <a:gd name="T99" fmla="*/ 581 h 1589"/>
                  <a:gd name="T100" fmla="*/ 1465 w 1671"/>
                  <a:gd name="T101" fmla="*/ 500 h 1589"/>
                  <a:gd name="T102" fmla="*/ 1431 w 1671"/>
                  <a:gd name="T103" fmla="*/ 486 h 1589"/>
                  <a:gd name="T104" fmla="*/ 1398 w 1671"/>
                  <a:gd name="T105" fmla="*/ 559 h 1589"/>
                  <a:gd name="T106" fmla="*/ 1431 w 1671"/>
                  <a:gd name="T107" fmla="*/ 584 h 1589"/>
                  <a:gd name="T108" fmla="*/ 1382 w 1671"/>
                  <a:gd name="T109" fmla="*/ 668 h 1589"/>
                  <a:gd name="T110" fmla="*/ 1316 w 1671"/>
                  <a:gd name="T111" fmla="*/ 615 h 1589"/>
                  <a:gd name="T112" fmla="*/ 1289 w 1671"/>
                  <a:gd name="T113" fmla="*/ 511 h 1589"/>
                  <a:gd name="T114" fmla="*/ 1310 w 1671"/>
                  <a:gd name="T115" fmla="*/ 443 h 1589"/>
                  <a:gd name="T116" fmla="*/ 1337 w 1671"/>
                  <a:gd name="T117" fmla="*/ 383 h 1589"/>
                  <a:gd name="T118" fmla="*/ 1223 w 1671"/>
                  <a:gd name="T119" fmla="*/ 389 h 1589"/>
                  <a:gd name="T120" fmla="*/ 1160 w 1671"/>
                  <a:gd name="T121" fmla="*/ 422 h 1589"/>
                  <a:gd name="T122" fmla="*/ 1068 w 1671"/>
                  <a:gd name="T123" fmla="*/ 536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1" h="1589">
                    <a:moveTo>
                      <a:pt x="1053" y="556"/>
                    </a:moveTo>
                    <a:lnTo>
                      <a:pt x="1038" y="574"/>
                    </a:lnTo>
                    <a:lnTo>
                      <a:pt x="1023" y="593"/>
                    </a:lnTo>
                    <a:lnTo>
                      <a:pt x="1009" y="611"/>
                    </a:lnTo>
                    <a:lnTo>
                      <a:pt x="994" y="630"/>
                    </a:lnTo>
                    <a:lnTo>
                      <a:pt x="979" y="649"/>
                    </a:lnTo>
                    <a:lnTo>
                      <a:pt x="964" y="668"/>
                    </a:lnTo>
                    <a:lnTo>
                      <a:pt x="949" y="686"/>
                    </a:lnTo>
                    <a:lnTo>
                      <a:pt x="934" y="705"/>
                    </a:lnTo>
                    <a:lnTo>
                      <a:pt x="936" y="711"/>
                    </a:lnTo>
                    <a:lnTo>
                      <a:pt x="940" y="718"/>
                    </a:lnTo>
                    <a:lnTo>
                      <a:pt x="944" y="729"/>
                    </a:lnTo>
                    <a:lnTo>
                      <a:pt x="948" y="740"/>
                    </a:lnTo>
                    <a:lnTo>
                      <a:pt x="947" y="748"/>
                    </a:lnTo>
                    <a:lnTo>
                      <a:pt x="946" y="756"/>
                    </a:lnTo>
                    <a:lnTo>
                      <a:pt x="945" y="766"/>
                    </a:lnTo>
                    <a:lnTo>
                      <a:pt x="944" y="775"/>
                    </a:lnTo>
                    <a:lnTo>
                      <a:pt x="929" y="797"/>
                    </a:lnTo>
                    <a:lnTo>
                      <a:pt x="915" y="817"/>
                    </a:lnTo>
                    <a:lnTo>
                      <a:pt x="899" y="839"/>
                    </a:lnTo>
                    <a:lnTo>
                      <a:pt x="884" y="860"/>
                    </a:lnTo>
                    <a:lnTo>
                      <a:pt x="868" y="882"/>
                    </a:lnTo>
                    <a:lnTo>
                      <a:pt x="852" y="903"/>
                    </a:lnTo>
                    <a:lnTo>
                      <a:pt x="834" y="923"/>
                    </a:lnTo>
                    <a:lnTo>
                      <a:pt x="818" y="944"/>
                    </a:lnTo>
                    <a:lnTo>
                      <a:pt x="801" y="965"/>
                    </a:lnTo>
                    <a:lnTo>
                      <a:pt x="784" y="987"/>
                    </a:lnTo>
                    <a:lnTo>
                      <a:pt x="765" y="1007"/>
                    </a:lnTo>
                    <a:lnTo>
                      <a:pt x="748" y="1028"/>
                    </a:lnTo>
                    <a:lnTo>
                      <a:pt x="729" y="1049"/>
                    </a:lnTo>
                    <a:lnTo>
                      <a:pt x="712" y="1070"/>
                    </a:lnTo>
                    <a:lnTo>
                      <a:pt x="694" y="1092"/>
                    </a:lnTo>
                    <a:lnTo>
                      <a:pt x="675" y="1112"/>
                    </a:lnTo>
                    <a:lnTo>
                      <a:pt x="652" y="1142"/>
                    </a:lnTo>
                    <a:lnTo>
                      <a:pt x="629" y="1172"/>
                    </a:lnTo>
                    <a:lnTo>
                      <a:pt x="606" y="1203"/>
                    </a:lnTo>
                    <a:lnTo>
                      <a:pt x="583" y="1233"/>
                    </a:lnTo>
                    <a:lnTo>
                      <a:pt x="560" y="1264"/>
                    </a:lnTo>
                    <a:lnTo>
                      <a:pt x="537" y="1294"/>
                    </a:lnTo>
                    <a:lnTo>
                      <a:pt x="513" y="1324"/>
                    </a:lnTo>
                    <a:lnTo>
                      <a:pt x="488" y="1354"/>
                    </a:lnTo>
                    <a:lnTo>
                      <a:pt x="464" y="1384"/>
                    </a:lnTo>
                    <a:lnTo>
                      <a:pt x="440" y="1414"/>
                    </a:lnTo>
                    <a:lnTo>
                      <a:pt x="415" y="1443"/>
                    </a:lnTo>
                    <a:lnTo>
                      <a:pt x="389" y="1472"/>
                    </a:lnTo>
                    <a:lnTo>
                      <a:pt x="363" y="1499"/>
                    </a:lnTo>
                    <a:lnTo>
                      <a:pt x="336" y="1527"/>
                    </a:lnTo>
                    <a:lnTo>
                      <a:pt x="310" y="1555"/>
                    </a:lnTo>
                    <a:lnTo>
                      <a:pt x="282" y="1581"/>
                    </a:lnTo>
                    <a:lnTo>
                      <a:pt x="274" y="1583"/>
                    </a:lnTo>
                    <a:lnTo>
                      <a:pt x="265" y="1586"/>
                    </a:lnTo>
                    <a:lnTo>
                      <a:pt x="256" y="1587"/>
                    </a:lnTo>
                    <a:lnTo>
                      <a:pt x="245" y="1588"/>
                    </a:lnTo>
                    <a:lnTo>
                      <a:pt x="235" y="1589"/>
                    </a:lnTo>
                    <a:lnTo>
                      <a:pt x="225" y="1589"/>
                    </a:lnTo>
                    <a:lnTo>
                      <a:pt x="213" y="1589"/>
                    </a:lnTo>
                    <a:lnTo>
                      <a:pt x="203" y="1589"/>
                    </a:lnTo>
                    <a:lnTo>
                      <a:pt x="191" y="1589"/>
                    </a:lnTo>
                    <a:lnTo>
                      <a:pt x="170" y="1582"/>
                    </a:lnTo>
                    <a:lnTo>
                      <a:pt x="150" y="1574"/>
                    </a:lnTo>
                    <a:lnTo>
                      <a:pt x="130" y="1565"/>
                    </a:lnTo>
                    <a:lnTo>
                      <a:pt x="112" y="1555"/>
                    </a:lnTo>
                    <a:lnTo>
                      <a:pt x="92" y="1543"/>
                    </a:lnTo>
                    <a:lnTo>
                      <a:pt x="74" y="1530"/>
                    </a:lnTo>
                    <a:lnTo>
                      <a:pt x="56" y="1514"/>
                    </a:lnTo>
                    <a:lnTo>
                      <a:pt x="38" y="1496"/>
                    </a:lnTo>
                    <a:lnTo>
                      <a:pt x="30" y="1482"/>
                    </a:lnTo>
                    <a:lnTo>
                      <a:pt x="22" y="1468"/>
                    </a:lnTo>
                    <a:lnTo>
                      <a:pt x="16" y="1453"/>
                    </a:lnTo>
                    <a:lnTo>
                      <a:pt x="10" y="1437"/>
                    </a:lnTo>
                    <a:lnTo>
                      <a:pt x="6" y="1421"/>
                    </a:lnTo>
                    <a:lnTo>
                      <a:pt x="2" y="1405"/>
                    </a:lnTo>
                    <a:lnTo>
                      <a:pt x="1" y="1388"/>
                    </a:lnTo>
                    <a:lnTo>
                      <a:pt x="0" y="1370"/>
                    </a:lnTo>
                    <a:lnTo>
                      <a:pt x="3" y="1356"/>
                    </a:lnTo>
                    <a:lnTo>
                      <a:pt x="9" y="1344"/>
                    </a:lnTo>
                    <a:lnTo>
                      <a:pt x="17" y="1331"/>
                    </a:lnTo>
                    <a:lnTo>
                      <a:pt x="24" y="1317"/>
                    </a:lnTo>
                    <a:lnTo>
                      <a:pt x="60" y="1270"/>
                    </a:lnTo>
                    <a:lnTo>
                      <a:pt x="94" y="1222"/>
                    </a:lnTo>
                    <a:lnTo>
                      <a:pt x="131" y="1172"/>
                    </a:lnTo>
                    <a:lnTo>
                      <a:pt x="168" y="1121"/>
                    </a:lnTo>
                    <a:lnTo>
                      <a:pt x="205" y="1071"/>
                    </a:lnTo>
                    <a:lnTo>
                      <a:pt x="243" y="1020"/>
                    </a:lnTo>
                    <a:lnTo>
                      <a:pt x="281" y="969"/>
                    </a:lnTo>
                    <a:lnTo>
                      <a:pt x="320" y="919"/>
                    </a:lnTo>
                    <a:lnTo>
                      <a:pt x="361" y="869"/>
                    </a:lnTo>
                    <a:lnTo>
                      <a:pt x="401" y="820"/>
                    </a:lnTo>
                    <a:lnTo>
                      <a:pt x="442" y="771"/>
                    </a:lnTo>
                    <a:lnTo>
                      <a:pt x="485" y="724"/>
                    </a:lnTo>
                    <a:lnTo>
                      <a:pt x="529" y="678"/>
                    </a:lnTo>
                    <a:lnTo>
                      <a:pt x="574" y="634"/>
                    </a:lnTo>
                    <a:lnTo>
                      <a:pt x="619" y="592"/>
                    </a:lnTo>
                    <a:lnTo>
                      <a:pt x="666" y="551"/>
                    </a:lnTo>
                    <a:lnTo>
                      <a:pt x="674" y="551"/>
                    </a:lnTo>
                    <a:lnTo>
                      <a:pt x="681" y="551"/>
                    </a:lnTo>
                    <a:lnTo>
                      <a:pt x="689" y="551"/>
                    </a:lnTo>
                    <a:lnTo>
                      <a:pt x="696" y="551"/>
                    </a:lnTo>
                    <a:lnTo>
                      <a:pt x="704" y="551"/>
                    </a:lnTo>
                    <a:lnTo>
                      <a:pt x="712" y="550"/>
                    </a:lnTo>
                    <a:lnTo>
                      <a:pt x="720" y="550"/>
                    </a:lnTo>
                    <a:lnTo>
                      <a:pt x="729" y="549"/>
                    </a:lnTo>
                    <a:lnTo>
                      <a:pt x="749" y="526"/>
                    </a:lnTo>
                    <a:lnTo>
                      <a:pt x="769" y="503"/>
                    </a:lnTo>
                    <a:lnTo>
                      <a:pt x="788" y="480"/>
                    </a:lnTo>
                    <a:lnTo>
                      <a:pt x="808" y="457"/>
                    </a:lnTo>
                    <a:lnTo>
                      <a:pt x="827" y="433"/>
                    </a:lnTo>
                    <a:lnTo>
                      <a:pt x="847" y="409"/>
                    </a:lnTo>
                    <a:lnTo>
                      <a:pt x="866" y="384"/>
                    </a:lnTo>
                    <a:lnTo>
                      <a:pt x="887" y="361"/>
                    </a:lnTo>
                    <a:lnTo>
                      <a:pt x="907" y="337"/>
                    </a:lnTo>
                    <a:lnTo>
                      <a:pt x="928" y="313"/>
                    </a:lnTo>
                    <a:lnTo>
                      <a:pt x="947" y="289"/>
                    </a:lnTo>
                    <a:lnTo>
                      <a:pt x="968" y="266"/>
                    </a:lnTo>
                    <a:lnTo>
                      <a:pt x="989" y="242"/>
                    </a:lnTo>
                    <a:lnTo>
                      <a:pt x="1011" y="219"/>
                    </a:lnTo>
                    <a:lnTo>
                      <a:pt x="1031" y="196"/>
                    </a:lnTo>
                    <a:lnTo>
                      <a:pt x="1053" y="174"/>
                    </a:lnTo>
                    <a:lnTo>
                      <a:pt x="1053" y="323"/>
                    </a:lnTo>
                    <a:lnTo>
                      <a:pt x="1032" y="349"/>
                    </a:lnTo>
                    <a:lnTo>
                      <a:pt x="1012" y="374"/>
                    </a:lnTo>
                    <a:lnTo>
                      <a:pt x="991" y="398"/>
                    </a:lnTo>
                    <a:lnTo>
                      <a:pt x="971" y="424"/>
                    </a:lnTo>
                    <a:lnTo>
                      <a:pt x="951" y="449"/>
                    </a:lnTo>
                    <a:lnTo>
                      <a:pt x="931" y="474"/>
                    </a:lnTo>
                    <a:lnTo>
                      <a:pt x="911" y="501"/>
                    </a:lnTo>
                    <a:lnTo>
                      <a:pt x="892" y="526"/>
                    </a:lnTo>
                    <a:lnTo>
                      <a:pt x="887" y="534"/>
                    </a:lnTo>
                    <a:lnTo>
                      <a:pt x="879" y="542"/>
                    </a:lnTo>
                    <a:lnTo>
                      <a:pt x="883" y="549"/>
                    </a:lnTo>
                    <a:lnTo>
                      <a:pt x="888" y="554"/>
                    </a:lnTo>
                    <a:lnTo>
                      <a:pt x="894" y="558"/>
                    </a:lnTo>
                    <a:lnTo>
                      <a:pt x="900" y="563"/>
                    </a:lnTo>
                    <a:lnTo>
                      <a:pt x="913" y="561"/>
                    </a:lnTo>
                    <a:lnTo>
                      <a:pt x="924" y="547"/>
                    </a:lnTo>
                    <a:lnTo>
                      <a:pt x="936" y="534"/>
                    </a:lnTo>
                    <a:lnTo>
                      <a:pt x="947" y="523"/>
                    </a:lnTo>
                    <a:lnTo>
                      <a:pt x="959" y="512"/>
                    </a:lnTo>
                    <a:lnTo>
                      <a:pt x="970" y="501"/>
                    </a:lnTo>
                    <a:lnTo>
                      <a:pt x="981" y="489"/>
                    </a:lnTo>
                    <a:lnTo>
                      <a:pt x="989" y="477"/>
                    </a:lnTo>
                    <a:lnTo>
                      <a:pt x="997" y="463"/>
                    </a:lnTo>
                    <a:lnTo>
                      <a:pt x="991" y="457"/>
                    </a:lnTo>
                    <a:lnTo>
                      <a:pt x="988" y="450"/>
                    </a:lnTo>
                    <a:lnTo>
                      <a:pt x="985" y="443"/>
                    </a:lnTo>
                    <a:lnTo>
                      <a:pt x="984" y="436"/>
                    </a:lnTo>
                    <a:lnTo>
                      <a:pt x="990" y="422"/>
                    </a:lnTo>
                    <a:lnTo>
                      <a:pt x="997" y="409"/>
                    </a:lnTo>
                    <a:lnTo>
                      <a:pt x="1004" y="396"/>
                    </a:lnTo>
                    <a:lnTo>
                      <a:pt x="1013" y="384"/>
                    </a:lnTo>
                    <a:lnTo>
                      <a:pt x="1022" y="373"/>
                    </a:lnTo>
                    <a:lnTo>
                      <a:pt x="1031" y="363"/>
                    </a:lnTo>
                    <a:lnTo>
                      <a:pt x="1042" y="353"/>
                    </a:lnTo>
                    <a:lnTo>
                      <a:pt x="1053" y="344"/>
                    </a:lnTo>
                    <a:lnTo>
                      <a:pt x="1061" y="338"/>
                    </a:lnTo>
                    <a:lnTo>
                      <a:pt x="1069" y="334"/>
                    </a:lnTo>
                    <a:lnTo>
                      <a:pt x="1079" y="328"/>
                    </a:lnTo>
                    <a:lnTo>
                      <a:pt x="1087" y="323"/>
                    </a:lnTo>
                    <a:lnTo>
                      <a:pt x="1096" y="319"/>
                    </a:lnTo>
                    <a:lnTo>
                      <a:pt x="1105" y="314"/>
                    </a:lnTo>
                    <a:lnTo>
                      <a:pt x="1114" y="310"/>
                    </a:lnTo>
                    <a:lnTo>
                      <a:pt x="1124" y="305"/>
                    </a:lnTo>
                    <a:lnTo>
                      <a:pt x="1140" y="288"/>
                    </a:lnTo>
                    <a:lnTo>
                      <a:pt x="1153" y="272"/>
                    </a:lnTo>
                    <a:lnTo>
                      <a:pt x="1166" y="254"/>
                    </a:lnTo>
                    <a:lnTo>
                      <a:pt x="1179" y="238"/>
                    </a:lnTo>
                    <a:lnTo>
                      <a:pt x="1190" y="222"/>
                    </a:lnTo>
                    <a:lnTo>
                      <a:pt x="1203" y="206"/>
                    </a:lnTo>
                    <a:lnTo>
                      <a:pt x="1216" y="191"/>
                    </a:lnTo>
                    <a:lnTo>
                      <a:pt x="1228" y="176"/>
                    </a:lnTo>
                    <a:lnTo>
                      <a:pt x="1216" y="158"/>
                    </a:lnTo>
                    <a:lnTo>
                      <a:pt x="1197" y="159"/>
                    </a:lnTo>
                    <a:lnTo>
                      <a:pt x="1179" y="179"/>
                    </a:lnTo>
                    <a:lnTo>
                      <a:pt x="1160" y="200"/>
                    </a:lnTo>
                    <a:lnTo>
                      <a:pt x="1142" y="221"/>
                    </a:lnTo>
                    <a:lnTo>
                      <a:pt x="1125" y="240"/>
                    </a:lnTo>
                    <a:lnTo>
                      <a:pt x="1106" y="261"/>
                    </a:lnTo>
                    <a:lnTo>
                      <a:pt x="1089" y="282"/>
                    </a:lnTo>
                    <a:lnTo>
                      <a:pt x="1070" y="303"/>
                    </a:lnTo>
                    <a:lnTo>
                      <a:pt x="1053" y="323"/>
                    </a:lnTo>
                    <a:lnTo>
                      <a:pt x="1053" y="174"/>
                    </a:lnTo>
                    <a:lnTo>
                      <a:pt x="1064" y="163"/>
                    </a:lnTo>
                    <a:lnTo>
                      <a:pt x="1075" y="152"/>
                    </a:lnTo>
                    <a:lnTo>
                      <a:pt x="1085" y="141"/>
                    </a:lnTo>
                    <a:lnTo>
                      <a:pt x="1097" y="131"/>
                    </a:lnTo>
                    <a:lnTo>
                      <a:pt x="1107" y="121"/>
                    </a:lnTo>
                    <a:lnTo>
                      <a:pt x="1119" y="110"/>
                    </a:lnTo>
                    <a:lnTo>
                      <a:pt x="1130" y="101"/>
                    </a:lnTo>
                    <a:lnTo>
                      <a:pt x="1142" y="91"/>
                    </a:lnTo>
                    <a:lnTo>
                      <a:pt x="1147" y="90"/>
                    </a:lnTo>
                    <a:lnTo>
                      <a:pt x="1153" y="88"/>
                    </a:lnTo>
                    <a:lnTo>
                      <a:pt x="1159" y="87"/>
                    </a:lnTo>
                    <a:lnTo>
                      <a:pt x="1162" y="80"/>
                    </a:lnTo>
                    <a:lnTo>
                      <a:pt x="1170" y="78"/>
                    </a:lnTo>
                    <a:lnTo>
                      <a:pt x="1177" y="75"/>
                    </a:lnTo>
                    <a:lnTo>
                      <a:pt x="1183" y="71"/>
                    </a:lnTo>
                    <a:lnTo>
                      <a:pt x="1190" y="68"/>
                    </a:lnTo>
                    <a:lnTo>
                      <a:pt x="1197" y="64"/>
                    </a:lnTo>
                    <a:lnTo>
                      <a:pt x="1205" y="61"/>
                    </a:lnTo>
                    <a:lnTo>
                      <a:pt x="1215" y="60"/>
                    </a:lnTo>
                    <a:lnTo>
                      <a:pt x="1224" y="58"/>
                    </a:lnTo>
                    <a:lnTo>
                      <a:pt x="1227" y="53"/>
                    </a:lnTo>
                    <a:lnTo>
                      <a:pt x="1241" y="43"/>
                    </a:lnTo>
                    <a:lnTo>
                      <a:pt x="1248" y="42"/>
                    </a:lnTo>
                    <a:lnTo>
                      <a:pt x="1256" y="40"/>
                    </a:lnTo>
                    <a:lnTo>
                      <a:pt x="1264" y="38"/>
                    </a:lnTo>
                    <a:lnTo>
                      <a:pt x="1272" y="35"/>
                    </a:lnTo>
                    <a:lnTo>
                      <a:pt x="1280" y="32"/>
                    </a:lnTo>
                    <a:lnTo>
                      <a:pt x="1288" y="30"/>
                    </a:lnTo>
                    <a:lnTo>
                      <a:pt x="1296" y="29"/>
                    </a:lnTo>
                    <a:lnTo>
                      <a:pt x="1304" y="27"/>
                    </a:lnTo>
                    <a:lnTo>
                      <a:pt x="1308" y="24"/>
                    </a:lnTo>
                    <a:lnTo>
                      <a:pt x="1311" y="22"/>
                    </a:lnTo>
                    <a:lnTo>
                      <a:pt x="1315" y="19"/>
                    </a:lnTo>
                    <a:lnTo>
                      <a:pt x="1319" y="17"/>
                    </a:lnTo>
                    <a:lnTo>
                      <a:pt x="1324" y="15"/>
                    </a:lnTo>
                    <a:lnTo>
                      <a:pt x="1329" y="12"/>
                    </a:lnTo>
                    <a:lnTo>
                      <a:pt x="1334" y="10"/>
                    </a:lnTo>
                    <a:lnTo>
                      <a:pt x="1340" y="8"/>
                    </a:lnTo>
                    <a:lnTo>
                      <a:pt x="1342" y="0"/>
                    </a:lnTo>
                    <a:lnTo>
                      <a:pt x="1352" y="0"/>
                    </a:lnTo>
                    <a:lnTo>
                      <a:pt x="1351" y="30"/>
                    </a:lnTo>
                    <a:lnTo>
                      <a:pt x="1349" y="62"/>
                    </a:lnTo>
                    <a:lnTo>
                      <a:pt x="1347" y="96"/>
                    </a:lnTo>
                    <a:lnTo>
                      <a:pt x="1342" y="131"/>
                    </a:lnTo>
                    <a:lnTo>
                      <a:pt x="1336" y="167"/>
                    </a:lnTo>
                    <a:lnTo>
                      <a:pt x="1326" y="200"/>
                    </a:lnTo>
                    <a:lnTo>
                      <a:pt x="1313" y="231"/>
                    </a:lnTo>
                    <a:lnTo>
                      <a:pt x="1294" y="259"/>
                    </a:lnTo>
                    <a:lnTo>
                      <a:pt x="1299" y="267"/>
                    </a:lnTo>
                    <a:lnTo>
                      <a:pt x="1315" y="265"/>
                    </a:lnTo>
                    <a:lnTo>
                      <a:pt x="1332" y="262"/>
                    </a:lnTo>
                    <a:lnTo>
                      <a:pt x="1349" y="262"/>
                    </a:lnTo>
                    <a:lnTo>
                      <a:pt x="1367" y="263"/>
                    </a:lnTo>
                    <a:lnTo>
                      <a:pt x="1383" y="266"/>
                    </a:lnTo>
                    <a:lnTo>
                      <a:pt x="1400" y="269"/>
                    </a:lnTo>
                    <a:lnTo>
                      <a:pt x="1416" y="274"/>
                    </a:lnTo>
                    <a:lnTo>
                      <a:pt x="1431" y="280"/>
                    </a:lnTo>
                    <a:lnTo>
                      <a:pt x="1440" y="283"/>
                    </a:lnTo>
                    <a:lnTo>
                      <a:pt x="1449" y="288"/>
                    </a:lnTo>
                    <a:lnTo>
                      <a:pt x="1458" y="291"/>
                    </a:lnTo>
                    <a:lnTo>
                      <a:pt x="1466" y="296"/>
                    </a:lnTo>
                    <a:lnTo>
                      <a:pt x="1474" y="300"/>
                    </a:lnTo>
                    <a:lnTo>
                      <a:pt x="1481" y="306"/>
                    </a:lnTo>
                    <a:lnTo>
                      <a:pt x="1488" y="311"/>
                    </a:lnTo>
                    <a:lnTo>
                      <a:pt x="1495" y="316"/>
                    </a:lnTo>
                    <a:lnTo>
                      <a:pt x="1513" y="310"/>
                    </a:lnTo>
                    <a:lnTo>
                      <a:pt x="1533" y="305"/>
                    </a:lnTo>
                    <a:lnTo>
                      <a:pt x="1552" y="303"/>
                    </a:lnTo>
                    <a:lnTo>
                      <a:pt x="1571" y="301"/>
                    </a:lnTo>
                    <a:lnTo>
                      <a:pt x="1590" y="303"/>
                    </a:lnTo>
                    <a:lnTo>
                      <a:pt x="1609" y="305"/>
                    </a:lnTo>
                    <a:lnTo>
                      <a:pt x="1627" y="310"/>
                    </a:lnTo>
                    <a:lnTo>
                      <a:pt x="1646" y="316"/>
                    </a:lnTo>
                    <a:lnTo>
                      <a:pt x="1655" y="323"/>
                    </a:lnTo>
                    <a:lnTo>
                      <a:pt x="1659" y="328"/>
                    </a:lnTo>
                    <a:lnTo>
                      <a:pt x="1664" y="333"/>
                    </a:lnTo>
                    <a:lnTo>
                      <a:pt x="1667" y="339"/>
                    </a:lnTo>
                    <a:lnTo>
                      <a:pt x="1671" y="348"/>
                    </a:lnTo>
                    <a:lnTo>
                      <a:pt x="1671" y="356"/>
                    </a:lnTo>
                    <a:lnTo>
                      <a:pt x="1662" y="373"/>
                    </a:lnTo>
                    <a:lnTo>
                      <a:pt x="1651" y="383"/>
                    </a:lnTo>
                    <a:lnTo>
                      <a:pt x="1642" y="388"/>
                    </a:lnTo>
                    <a:lnTo>
                      <a:pt x="1632" y="392"/>
                    </a:lnTo>
                    <a:lnTo>
                      <a:pt x="1620" y="395"/>
                    </a:lnTo>
                    <a:lnTo>
                      <a:pt x="1609" y="398"/>
                    </a:lnTo>
                    <a:lnTo>
                      <a:pt x="1597" y="401"/>
                    </a:lnTo>
                    <a:lnTo>
                      <a:pt x="1586" y="404"/>
                    </a:lnTo>
                    <a:lnTo>
                      <a:pt x="1574" y="407"/>
                    </a:lnTo>
                    <a:lnTo>
                      <a:pt x="1563" y="412"/>
                    </a:lnTo>
                    <a:lnTo>
                      <a:pt x="1571" y="436"/>
                    </a:lnTo>
                    <a:lnTo>
                      <a:pt x="1574" y="462"/>
                    </a:lnTo>
                    <a:lnTo>
                      <a:pt x="1575" y="488"/>
                    </a:lnTo>
                    <a:lnTo>
                      <a:pt x="1574" y="513"/>
                    </a:lnTo>
                    <a:lnTo>
                      <a:pt x="1568" y="540"/>
                    </a:lnTo>
                    <a:lnTo>
                      <a:pt x="1561" y="564"/>
                    </a:lnTo>
                    <a:lnTo>
                      <a:pt x="1551" y="588"/>
                    </a:lnTo>
                    <a:lnTo>
                      <a:pt x="1540" y="609"/>
                    </a:lnTo>
                    <a:lnTo>
                      <a:pt x="1534" y="612"/>
                    </a:lnTo>
                    <a:lnTo>
                      <a:pt x="1529" y="616"/>
                    </a:lnTo>
                    <a:lnTo>
                      <a:pt x="1523" y="620"/>
                    </a:lnTo>
                    <a:lnTo>
                      <a:pt x="1519" y="626"/>
                    </a:lnTo>
                    <a:lnTo>
                      <a:pt x="1513" y="631"/>
                    </a:lnTo>
                    <a:lnTo>
                      <a:pt x="1507" y="638"/>
                    </a:lnTo>
                    <a:lnTo>
                      <a:pt x="1502" y="644"/>
                    </a:lnTo>
                    <a:lnTo>
                      <a:pt x="1495" y="650"/>
                    </a:lnTo>
                    <a:lnTo>
                      <a:pt x="1491" y="652"/>
                    </a:lnTo>
                    <a:lnTo>
                      <a:pt x="1488" y="654"/>
                    </a:lnTo>
                    <a:lnTo>
                      <a:pt x="1484" y="655"/>
                    </a:lnTo>
                    <a:lnTo>
                      <a:pt x="1480" y="657"/>
                    </a:lnTo>
                    <a:lnTo>
                      <a:pt x="1474" y="660"/>
                    </a:lnTo>
                    <a:lnTo>
                      <a:pt x="1469" y="661"/>
                    </a:lnTo>
                    <a:lnTo>
                      <a:pt x="1463" y="664"/>
                    </a:lnTo>
                    <a:lnTo>
                      <a:pt x="1458" y="667"/>
                    </a:lnTo>
                    <a:lnTo>
                      <a:pt x="1451" y="669"/>
                    </a:lnTo>
                    <a:lnTo>
                      <a:pt x="1445" y="671"/>
                    </a:lnTo>
                    <a:lnTo>
                      <a:pt x="1438" y="672"/>
                    </a:lnTo>
                    <a:lnTo>
                      <a:pt x="1431" y="673"/>
                    </a:lnTo>
                    <a:lnTo>
                      <a:pt x="1431" y="584"/>
                    </a:lnTo>
                    <a:lnTo>
                      <a:pt x="1434" y="581"/>
                    </a:lnTo>
                    <a:lnTo>
                      <a:pt x="1436" y="580"/>
                    </a:lnTo>
                    <a:lnTo>
                      <a:pt x="1438" y="578"/>
                    </a:lnTo>
                    <a:lnTo>
                      <a:pt x="1442" y="577"/>
                    </a:lnTo>
                    <a:lnTo>
                      <a:pt x="1453" y="553"/>
                    </a:lnTo>
                    <a:lnTo>
                      <a:pt x="1461" y="526"/>
                    </a:lnTo>
                    <a:lnTo>
                      <a:pt x="1465" y="500"/>
                    </a:lnTo>
                    <a:lnTo>
                      <a:pt x="1461" y="473"/>
                    </a:lnTo>
                    <a:lnTo>
                      <a:pt x="1458" y="466"/>
                    </a:lnTo>
                    <a:lnTo>
                      <a:pt x="1450" y="471"/>
                    </a:lnTo>
                    <a:lnTo>
                      <a:pt x="1443" y="475"/>
                    </a:lnTo>
                    <a:lnTo>
                      <a:pt x="1437" y="481"/>
                    </a:lnTo>
                    <a:lnTo>
                      <a:pt x="1431" y="486"/>
                    </a:lnTo>
                    <a:lnTo>
                      <a:pt x="1427" y="493"/>
                    </a:lnTo>
                    <a:lnTo>
                      <a:pt x="1421" y="500"/>
                    </a:lnTo>
                    <a:lnTo>
                      <a:pt x="1416" y="506"/>
                    </a:lnTo>
                    <a:lnTo>
                      <a:pt x="1410" y="513"/>
                    </a:lnTo>
                    <a:lnTo>
                      <a:pt x="1402" y="535"/>
                    </a:lnTo>
                    <a:lnTo>
                      <a:pt x="1398" y="559"/>
                    </a:lnTo>
                    <a:lnTo>
                      <a:pt x="1398" y="581"/>
                    </a:lnTo>
                    <a:lnTo>
                      <a:pt x="1406" y="602"/>
                    </a:lnTo>
                    <a:lnTo>
                      <a:pt x="1414" y="600"/>
                    </a:lnTo>
                    <a:lnTo>
                      <a:pt x="1421" y="595"/>
                    </a:lnTo>
                    <a:lnTo>
                      <a:pt x="1427" y="589"/>
                    </a:lnTo>
                    <a:lnTo>
                      <a:pt x="1431" y="584"/>
                    </a:lnTo>
                    <a:lnTo>
                      <a:pt x="1431" y="673"/>
                    </a:lnTo>
                    <a:lnTo>
                      <a:pt x="1421" y="675"/>
                    </a:lnTo>
                    <a:lnTo>
                      <a:pt x="1410" y="673"/>
                    </a:lnTo>
                    <a:lnTo>
                      <a:pt x="1400" y="672"/>
                    </a:lnTo>
                    <a:lnTo>
                      <a:pt x="1391" y="671"/>
                    </a:lnTo>
                    <a:lnTo>
                      <a:pt x="1382" y="668"/>
                    </a:lnTo>
                    <a:lnTo>
                      <a:pt x="1372" y="665"/>
                    </a:lnTo>
                    <a:lnTo>
                      <a:pt x="1363" y="662"/>
                    </a:lnTo>
                    <a:lnTo>
                      <a:pt x="1355" y="659"/>
                    </a:lnTo>
                    <a:lnTo>
                      <a:pt x="1341" y="646"/>
                    </a:lnTo>
                    <a:lnTo>
                      <a:pt x="1327" y="631"/>
                    </a:lnTo>
                    <a:lnTo>
                      <a:pt x="1316" y="615"/>
                    </a:lnTo>
                    <a:lnTo>
                      <a:pt x="1306" y="599"/>
                    </a:lnTo>
                    <a:lnTo>
                      <a:pt x="1298" y="580"/>
                    </a:lnTo>
                    <a:lnTo>
                      <a:pt x="1292" y="561"/>
                    </a:lnTo>
                    <a:lnTo>
                      <a:pt x="1289" y="541"/>
                    </a:lnTo>
                    <a:lnTo>
                      <a:pt x="1289" y="519"/>
                    </a:lnTo>
                    <a:lnTo>
                      <a:pt x="1289" y="511"/>
                    </a:lnTo>
                    <a:lnTo>
                      <a:pt x="1292" y="502"/>
                    </a:lnTo>
                    <a:lnTo>
                      <a:pt x="1295" y="493"/>
                    </a:lnTo>
                    <a:lnTo>
                      <a:pt x="1294" y="482"/>
                    </a:lnTo>
                    <a:lnTo>
                      <a:pt x="1299" y="468"/>
                    </a:lnTo>
                    <a:lnTo>
                      <a:pt x="1304" y="456"/>
                    </a:lnTo>
                    <a:lnTo>
                      <a:pt x="1310" y="443"/>
                    </a:lnTo>
                    <a:lnTo>
                      <a:pt x="1318" y="432"/>
                    </a:lnTo>
                    <a:lnTo>
                      <a:pt x="1325" y="420"/>
                    </a:lnTo>
                    <a:lnTo>
                      <a:pt x="1334" y="409"/>
                    </a:lnTo>
                    <a:lnTo>
                      <a:pt x="1344" y="397"/>
                    </a:lnTo>
                    <a:lnTo>
                      <a:pt x="1355" y="386"/>
                    </a:lnTo>
                    <a:lnTo>
                      <a:pt x="1337" y="383"/>
                    </a:lnTo>
                    <a:lnTo>
                      <a:pt x="1318" y="383"/>
                    </a:lnTo>
                    <a:lnTo>
                      <a:pt x="1299" y="383"/>
                    </a:lnTo>
                    <a:lnTo>
                      <a:pt x="1280" y="383"/>
                    </a:lnTo>
                    <a:lnTo>
                      <a:pt x="1261" y="384"/>
                    </a:lnTo>
                    <a:lnTo>
                      <a:pt x="1241" y="387"/>
                    </a:lnTo>
                    <a:lnTo>
                      <a:pt x="1223" y="389"/>
                    </a:lnTo>
                    <a:lnTo>
                      <a:pt x="1203" y="391"/>
                    </a:lnTo>
                    <a:lnTo>
                      <a:pt x="1196" y="392"/>
                    </a:lnTo>
                    <a:lnTo>
                      <a:pt x="1188" y="395"/>
                    </a:lnTo>
                    <a:lnTo>
                      <a:pt x="1181" y="397"/>
                    </a:lnTo>
                    <a:lnTo>
                      <a:pt x="1175" y="403"/>
                    </a:lnTo>
                    <a:lnTo>
                      <a:pt x="1160" y="422"/>
                    </a:lnTo>
                    <a:lnTo>
                      <a:pt x="1145" y="441"/>
                    </a:lnTo>
                    <a:lnTo>
                      <a:pt x="1130" y="460"/>
                    </a:lnTo>
                    <a:lnTo>
                      <a:pt x="1115" y="479"/>
                    </a:lnTo>
                    <a:lnTo>
                      <a:pt x="1099" y="498"/>
                    </a:lnTo>
                    <a:lnTo>
                      <a:pt x="1084" y="518"/>
                    </a:lnTo>
                    <a:lnTo>
                      <a:pt x="1068" y="536"/>
                    </a:lnTo>
                    <a:lnTo>
                      <a:pt x="1053" y="5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7" name="Freeform 17"/>
              <p:cNvSpPr>
                <a:spLocks/>
              </p:cNvSpPr>
              <p:nvPr>
                <p:custDataLst>
                  <p:tags r:id="rId88"/>
                </p:custDataLst>
              </p:nvPr>
            </p:nvSpPr>
            <p:spPr bwMode="auto">
              <a:xfrm>
                <a:off x="3157" y="3294"/>
                <a:ext cx="449" cy="502"/>
              </a:xfrm>
              <a:custGeom>
                <a:avLst/>
                <a:gdLst>
                  <a:gd name="T0" fmla="*/ 174 w 898"/>
                  <a:gd name="T1" fmla="*/ 1001 h 1003"/>
                  <a:gd name="T2" fmla="*/ 158 w 898"/>
                  <a:gd name="T3" fmla="*/ 995 h 1003"/>
                  <a:gd name="T4" fmla="*/ 141 w 898"/>
                  <a:gd name="T5" fmla="*/ 988 h 1003"/>
                  <a:gd name="T6" fmla="*/ 122 w 898"/>
                  <a:gd name="T7" fmla="*/ 982 h 1003"/>
                  <a:gd name="T8" fmla="*/ 102 w 898"/>
                  <a:gd name="T9" fmla="*/ 971 h 1003"/>
                  <a:gd name="T10" fmla="*/ 81 w 898"/>
                  <a:gd name="T11" fmla="*/ 957 h 1003"/>
                  <a:gd name="T12" fmla="*/ 60 w 898"/>
                  <a:gd name="T13" fmla="*/ 942 h 1003"/>
                  <a:gd name="T14" fmla="*/ 39 w 898"/>
                  <a:gd name="T15" fmla="*/ 922 h 1003"/>
                  <a:gd name="T16" fmla="*/ 15 w 898"/>
                  <a:gd name="T17" fmla="*/ 885 h 1003"/>
                  <a:gd name="T18" fmla="*/ 0 w 898"/>
                  <a:gd name="T19" fmla="*/ 824 h 1003"/>
                  <a:gd name="T20" fmla="*/ 17 w 898"/>
                  <a:gd name="T21" fmla="*/ 767 h 1003"/>
                  <a:gd name="T22" fmla="*/ 51 w 898"/>
                  <a:gd name="T23" fmla="*/ 715 h 1003"/>
                  <a:gd name="T24" fmla="*/ 87 w 898"/>
                  <a:gd name="T25" fmla="*/ 666 h 1003"/>
                  <a:gd name="T26" fmla="*/ 124 w 898"/>
                  <a:gd name="T27" fmla="*/ 616 h 1003"/>
                  <a:gd name="T28" fmla="*/ 144 w 898"/>
                  <a:gd name="T29" fmla="*/ 580 h 1003"/>
                  <a:gd name="T30" fmla="*/ 204 w 898"/>
                  <a:gd name="T31" fmla="*/ 505 h 1003"/>
                  <a:gd name="T32" fmla="*/ 263 w 898"/>
                  <a:gd name="T33" fmla="*/ 431 h 1003"/>
                  <a:gd name="T34" fmla="*/ 322 w 898"/>
                  <a:gd name="T35" fmla="*/ 355 h 1003"/>
                  <a:gd name="T36" fmla="*/ 382 w 898"/>
                  <a:gd name="T37" fmla="*/ 279 h 1003"/>
                  <a:gd name="T38" fmla="*/ 444 w 898"/>
                  <a:gd name="T39" fmla="*/ 205 h 1003"/>
                  <a:gd name="T40" fmla="*/ 508 w 898"/>
                  <a:gd name="T41" fmla="*/ 133 h 1003"/>
                  <a:gd name="T42" fmla="*/ 578 w 898"/>
                  <a:gd name="T43" fmla="*/ 64 h 1003"/>
                  <a:gd name="T44" fmla="*/ 650 w 898"/>
                  <a:gd name="T45" fmla="*/ 0 h 1003"/>
                  <a:gd name="T46" fmla="*/ 684 w 898"/>
                  <a:gd name="T47" fmla="*/ 6 h 1003"/>
                  <a:gd name="T48" fmla="*/ 715 w 898"/>
                  <a:gd name="T49" fmla="*/ 15 h 1003"/>
                  <a:gd name="T50" fmla="*/ 744 w 898"/>
                  <a:gd name="T51" fmla="*/ 25 h 1003"/>
                  <a:gd name="T52" fmla="*/ 770 w 898"/>
                  <a:gd name="T53" fmla="*/ 40 h 1003"/>
                  <a:gd name="T54" fmla="*/ 795 w 898"/>
                  <a:gd name="T55" fmla="*/ 56 h 1003"/>
                  <a:gd name="T56" fmla="*/ 820 w 898"/>
                  <a:gd name="T57" fmla="*/ 75 h 1003"/>
                  <a:gd name="T58" fmla="*/ 843 w 898"/>
                  <a:gd name="T59" fmla="*/ 95 h 1003"/>
                  <a:gd name="T60" fmla="*/ 866 w 898"/>
                  <a:gd name="T61" fmla="*/ 118 h 1003"/>
                  <a:gd name="T62" fmla="*/ 874 w 898"/>
                  <a:gd name="T63" fmla="*/ 131 h 1003"/>
                  <a:gd name="T64" fmla="*/ 888 w 898"/>
                  <a:gd name="T65" fmla="*/ 144 h 1003"/>
                  <a:gd name="T66" fmla="*/ 893 w 898"/>
                  <a:gd name="T67" fmla="*/ 166 h 1003"/>
                  <a:gd name="T68" fmla="*/ 898 w 898"/>
                  <a:gd name="T69" fmla="*/ 190 h 1003"/>
                  <a:gd name="T70" fmla="*/ 823 w 898"/>
                  <a:gd name="T71" fmla="*/ 292 h 1003"/>
                  <a:gd name="T72" fmla="*/ 747 w 898"/>
                  <a:gd name="T73" fmla="*/ 394 h 1003"/>
                  <a:gd name="T74" fmla="*/ 670 w 898"/>
                  <a:gd name="T75" fmla="*/ 493 h 1003"/>
                  <a:gd name="T76" fmla="*/ 591 w 898"/>
                  <a:gd name="T77" fmla="*/ 592 h 1003"/>
                  <a:gd name="T78" fmla="*/ 512 w 898"/>
                  <a:gd name="T79" fmla="*/ 689 h 1003"/>
                  <a:gd name="T80" fmla="*/ 431 w 898"/>
                  <a:gd name="T81" fmla="*/ 786 h 1003"/>
                  <a:gd name="T82" fmla="*/ 348 w 898"/>
                  <a:gd name="T83" fmla="*/ 883 h 1003"/>
                  <a:gd name="T84" fmla="*/ 264 w 898"/>
                  <a:gd name="T85" fmla="*/ 981 h 1003"/>
                  <a:gd name="T86" fmla="*/ 254 w 898"/>
                  <a:gd name="T87" fmla="*/ 985 h 1003"/>
                  <a:gd name="T88" fmla="*/ 243 w 898"/>
                  <a:gd name="T89" fmla="*/ 990 h 1003"/>
                  <a:gd name="T90" fmla="*/ 233 w 898"/>
                  <a:gd name="T91" fmla="*/ 997 h 1003"/>
                  <a:gd name="T92" fmla="*/ 219 w 898"/>
                  <a:gd name="T93" fmla="*/ 1003 h 1003"/>
                  <a:gd name="T94" fmla="*/ 211 w 898"/>
                  <a:gd name="T95" fmla="*/ 1000 h 1003"/>
                  <a:gd name="T96" fmla="*/ 203 w 898"/>
                  <a:gd name="T97" fmla="*/ 1001 h 1003"/>
                  <a:gd name="T98" fmla="*/ 193 w 898"/>
                  <a:gd name="T99" fmla="*/ 1002 h 1003"/>
                  <a:gd name="T100" fmla="*/ 182 w 898"/>
                  <a:gd name="T10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8" h="1003">
                    <a:moveTo>
                      <a:pt x="182" y="1003"/>
                    </a:moveTo>
                    <a:lnTo>
                      <a:pt x="174" y="1001"/>
                    </a:lnTo>
                    <a:lnTo>
                      <a:pt x="166" y="997"/>
                    </a:lnTo>
                    <a:lnTo>
                      <a:pt x="158" y="995"/>
                    </a:lnTo>
                    <a:lnTo>
                      <a:pt x="149" y="991"/>
                    </a:lnTo>
                    <a:lnTo>
                      <a:pt x="141" y="988"/>
                    </a:lnTo>
                    <a:lnTo>
                      <a:pt x="132" y="985"/>
                    </a:lnTo>
                    <a:lnTo>
                      <a:pt x="122" y="982"/>
                    </a:lnTo>
                    <a:lnTo>
                      <a:pt x="112" y="979"/>
                    </a:lnTo>
                    <a:lnTo>
                      <a:pt x="102" y="971"/>
                    </a:lnTo>
                    <a:lnTo>
                      <a:pt x="91" y="964"/>
                    </a:lnTo>
                    <a:lnTo>
                      <a:pt x="81" y="957"/>
                    </a:lnTo>
                    <a:lnTo>
                      <a:pt x="70" y="949"/>
                    </a:lnTo>
                    <a:lnTo>
                      <a:pt x="60" y="942"/>
                    </a:lnTo>
                    <a:lnTo>
                      <a:pt x="50" y="933"/>
                    </a:lnTo>
                    <a:lnTo>
                      <a:pt x="39" y="922"/>
                    </a:lnTo>
                    <a:lnTo>
                      <a:pt x="29" y="910"/>
                    </a:lnTo>
                    <a:lnTo>
                      <a:pt x="15" y="885"/>
                    </a:lnTo>
                    <a:lnTo>
                      <a:pt x="5" y="857"/>
                    </a:lnTo>
                    <a:lnTo>
                      <a:pt x="0" y="824"/>
                    </a:lnTo>
                    <a:lnTo>
                      <a:pt x="2" y="795"/>
                    </a:lnTo>
                    <a:lnTo>
                      <a:pt x="17" y="767"/>
                    </a:lnTo>
                    <a:lnTo>
                      <a:pt x="34" y="740"/>
                    </a:lnTo>
                    <a:lnTo>
                      <a:pt x="51" y="715"/>
                    </a:lnTo>
                    <a:lnTo>
                      <a:pt x="68" y="691"/>
                    </a:lnTo>
                    <a:lnTo>
                      <a:pt x="87" y="666"/>
                    </a:lnTo>
                    <a:lnTo>
                      <a:pt x="105" y="641"/>
                    </a:lnTo>
                    <a:lnTo>
                      <a:pt x="124" y="616"/>
                    </a:lnTo>
                    <a:lnTo>
                      <a:pt x="141" y="589"/>
                    </a:lnTo>
                    <a:lnTo>
                      <a:pt x="144" y="580"/>
                    </a:lnTo>
                    <a:lnTo>
                      <a:pt x="174" y="543"/>
                    </a:lnTo>
                    <a:lnTo>
                      <a:pt x="204" y="505"/>
                    </a:lnTo>
                    <a:lnTo>
                      <a:pt x="234" y="469"/>
                    </a:lnTo>
                    <a:lnTo>
                      <a:pt x="263" y="431"/>
                    </a:lnTo>
                    <a:lnTo>
                      <a:pt x="293" y="393"/>
                    </a:lnTo>
                    <a:lnTo>
                      <a:pt x="322" y="355"/>
                    </a:lnTo>
                    <a:lnTo>
                      <a:pt x="352" y="317"/>
                    </a:lnTo>
                    <a:lnTo>
                      <a:pt x="382" y="279"/>
                    </a:lnTo>
                    <a:lnTo>
                      <a:pt x="413" y="242"/>
                    </a:lnTo>
                    <a:lnTo>
                      <a:pt x="444" y="205"/>
                    </a:lnTo>
                    <a:lnTo>
                      <a:pt x="476" y="168"/>
                    </a:lnTo>
                    <a:lnTo>
                      <a:pt x="508" y="133"/>
                    </a:lnTo>
                    <a:lnTo>
                      <a:pt x="542" y="98"/>
                    </a:lnTo>
                    <a:lnTo>
                      <a:pt x="578" y="64"/>
                    </a:lnTo>
                    <a:lnTo>
                      <a:pt x="613" y="32"/>
                    </a:lnTo>
                    <a:lnTo>
                      <a:pt x="650" y="0"/>
                    </a:lnTo>
                    <a:lnTo>
                      <a:pt x="667" y="2"/>
                    </a:lnTo>
                    <a:lnTo>
                      <a:pt x="684" y="6"/>
                    </a:lnTo>
                    <a:lnTo>
                      <a:pt x="700" y="10"/>
                    </a:lnTo>
                    <a:lnTo>
                      <a:pt x="715" y="15"/>
                    </a:lnTo>
                    <a:lnTo>
                      <a:pt x="729" y="19"/>
                    </a:lnTo>
                    <a:lnTo>
                      <a:pt x="744" y="25"/>
                    </a:lnTo>
                    <a:lnTo>
                      <a:pt x="756" y="32"/>
                    </a:lnTo>
                    <a:lnTo>
                      <a:pt x="770" y="40"/>
                    </a:lnTo>
                    <a:lnTo>
                      <a:pt x="783" y="47"/>
                    </a:lnTo>
                    <a:lnTo>
                      <a:pt x="795" y="56"/>
                    </a:lnTo>
                    <a:lnTo>
                      <a:pt x="808" y="65"/>
                    </a:lnTo>
                    <a:lnTo>
                      <a:pt x="820" y="75"/>
                    </a:lnTo>
                    <a:lnTo>
                      <a:pt x="831" y="85"/>
                    </a:lnTo>
                    <a:lnTo>
                      <a:pt x="843" y="95"/>
                    </a:lnTo>
                    <a:lnTo>
                      <a:pt x="854" y="107"/>
                    </a:lnTo>
                    <a:lnTo>
                      <a:pt x="866" y="118"/>
                    </a:lnTo>
                    <a:lnTo>
                      <a:pt x="870" y="125"/>
                    </a:lnTo>
                    <a:lnTo>
                      <a:pt x="874" y="131"/>
                    </a:lnTo>
                    <a:lnTo>
                      <a:pt x="880" y="137"/>
                    </a:lnTo>
                    <a:lnTo>
                      <a:pt x="888" y="144"/>
                    </a:lnTo>
                    <a:lnTo>
                      <a:pt x="890" y="155"/>
                    </a:lnTo>
                    <a:lnTo>
                      <a:pt x="893" y="166"/>
                    </a:lnTo>
                    <a:lnTo>
                      <a:pt x="897" y="177"/>
                    </a:lnTo>
                    <a:lnTo>
                      <a:pt x="898" y="190"/>
                    </a:lnTo>
                    <a:lnTo>
                      <a:pt x="860" y="242"/>
                    </a:lnTo>
                    <a:lnTo>
                      <a:pt x="823" y="292"/>
                    </a:lnTo>
                    <a:lnTo>
                      <a:pt x="785" y="343"/>
                    </a:lnTo>
                    <a:lnTo>
                      <a:pt x="747" y="394"/>
                    </a:lnTo>
                    <a:lnTo>
                      <a:pt x="708" y="443"/>
                    </a:lnTo>
                    <a:lnTo>
                      <a:pt x="670" y="493"/>
                    </a:lnTo>
                    <a:lnTo>
                      <a:pt x="631" y="542"/>
                    </a:lnTo>
                    <a:lnTo>
                      <a:pt x="591" y="592"/>
                    </a:lnTo>
                    <a:lnTo>
                      <a:pt x="552" y="640"/>
                    </a:lnTo>
                    <a:lnTo>
                      <a:pt x="512" y="689"/>
                    </a:lnTo>
                    <a:lnTo>
                      <a:pt x="472" y="738"/>
                    </a:lnTo>
                    <a:lnTo>
                      <a:pt x="431" y="786"/>
                    </a:lnTo>
                    <a:lnTo>
                      <a:pt x="390" y="835"/>
                    </a:lnTo>
                    <a:lnTo>
                      <a:pt x="348" y="883"/>
                    </a:lnTo>
                    <a:lnTo>
                      <a:pt x="307" y="933"/>
                    </a:lnTo>
                    <a:lnTo>
                      <a:pt x="264" y="981"/>
                    </a:lnTo>
                    <a:lnTo>
                      <a:pt x="258" y="982"/>
                    </a:lnTo>
                    <a:lnTo>
                      <a:pt x="254" y="985"/>
                    </a:lnTo>
                    <a:lnTo>
                      <a:pt x="249" y="988"/>
                    </a:lnTo>
                    <a:lnTo>
                      <a:pt x="243" y="990"/>
                    </a:lnTo>
                    <a:lnTo>
                      <a:pt x="239" y="994"/>
                    </a:lnTo>
                    <a:lnTo>
                      <a:pt x="233" y="997"/>
                    </a:lnTo>
                    <a:lnTo>
                      <a:pt x="226" y="1001"/>
                    </a:lnTo>
                    <a:lnTo>
                      <a:pt x="219" y="1003"/>
                    </a:lnTo>
                    <a:lnTo>
                      <a:pt x="216" y="1001"/>
                    </a:lnTo>
                    <a:lnTo>
                      <a:pt x="211" y="1000"/>
                    </a:lnTo>
                    <a:lnTo>
                      <a:pt x="208" y="1000"/>
                    </a:lnTo>
                    <a:lnTo>
                      <a:pt x="203" y="1001"/>
                    </a:lnTo>
                    <a:lnTo>
                      <a:pt x="197" y="1001"/>
                    </a:lnTo>
                    <a:lnTo>
                      <a:pt x="193" y="1002"/>
                    </a:lnTo>
                    <a:lnTo>
                      <a:pt x="187" y="1003"/>
                    </a:lnTo>
                    <a:lnTo>
                      <a:pt x="182" y="1003"/>
                    </a:lnTo>
                    <a:close/>
                  </a:path>
                </a:pathLst>
              </a:custGeom>
              <a:solidFill>
                <a:srgbClr val="00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8" name="Freeform 18"/>
              <p:cNvSpPr>
                <a:spLocks/>
              </p:cNvSpPr>
              <p:nvPr>
                <p:custDataLst>
                  <p:tags r:id="rId89"/>
                </p:custDataLst>
              </p:nvPr>
            </p:nvSpPr>
            <p:spPr bwMode="auto">
              <a:xfrm>
                <a:off x="3181" y="3698"/>
                <a:ext cx="94" cy="83"/>
              </a:xfrm>
              <a:custGeom>
                <a:avLst/>
                <a:gdLst>
                  <a:gd name="T0" fmla="*/ 180 w 189"/>
                  <a:gd name="T1" fmla="*/ 167 h 167"/>
                  <a:gd name="T2" fmla="*/ 169 w 189"/>
                  <a:gd name="T3" fmla="*/ 144 h 167"/>
                  <a:gd name="T4" fmla="*/ 155 w 189"/>
                  <a:gd name="T5" fmla="*/ 122 h 167"/>
                  <a:gd name="T6" fmla="*/ 139 w 189"/>
                  <a:gd name="T7" fmla="*/ 101 h 167"/>
                  <a:gd name="T8" fmla="*/ 120 w 189"/>
                  <a:gd name="T9" fmla="*/ 82 h 167"/>
                  <a:gd name="T10" fmla="*/ 101 w 189"/>
                  <a:gd name="T11" fmla="*/ 65 h 167"/>
                  <a:gd name="T12" fmla="*/ 79 w 189"/>
                  <a:gd name="T13" fmla="*/ 48 h 167"/>
                  <a:gd name="T14" fmla="*/ 56 w 189"/>
                  <a:gd name="T15" fmla="*/ 33 h 167"/>
                  <a:gd name="T16" fmla="*/ 32 w 189"/>
                  <a:gd name="T17" fmla="*/ 21 h 167"/>
                  <a:gd name="T18" fmla="*/ 26 w 189"/>
                  <a:gd name="T19" fmla="*/ 21 h 167"/>
                  <a:gd name="T20" fmla="*/ 20 w 189"/>
                  <a:gd name="T21" fmla="*/ 20 h 167"/>
                  <a:gd name="T22" fmla="*/ 13 w 189"/>
                  <a:gd name="T23" fmla="*/ 17 h 167"/>
                  <a:gd name="T24" fmla="*/ 4 w 189"/>
                  <a:gd name="T25" fmla="*/ 15 h 167"/>
                  <a:gd name="T26" fmla="*/ 0 w 189"/>
                  <a:gd name="T27" fmla="*/ 9 h 167"/>
                  <a:gd name="T28" fmla="*/ 2 w 189"/>
                  <a:gd name="T29" fmla="*/ 1 h 167"/>
                  <a:gd name="T30" fmla="*/ 9 w 189"/>
                  <a:gd name="T31" fmla="*/ 0 h 167"/>
                  <a:gd name="T32" fmla="*/ 14 w 189"/>
                  <a:gd name="T33" fmla="*/ 0 h 167"/>
                  <a:gd name="T34" fmla="*/ 21 w 189"/>
                  <a:gd name="T35" fmla="*/ 0 h 167"/>
                  <a:gd name="T36" fmla="*/ 27 w 189"/>
                  <a:gd name="T37" fmla="*/ 1 h 167"/>
                  <a:gd name="T38" fmla="*/ 34 w 189"/>
                  <a:gd name="T39" fmla="*/ 2 h 167"/>
                  <a:gd name="T40" fmla="*/ 41 w 189"/>
                  <a:gd name="T41" fmla="*/ 5 h 167"/>
                  <a:gd name="T42" fmla="*/ 48 w 189"/>
                  <a:gd name="T43" fmla="*/ 7 h 167"/>
                  <a:gd name="T44" fmla="*/ 56 w 189"/>
                  <a:gd name="T45" fmla="*/ 9 h 167"/>
                  <a:gd name="T46" fmla="*/ 60 w 189"/>
                  <a:gd name="T47" fmla="*/ 12 h 167"/>
                  <a:gd name="T48" fmla="*/ 65 w 189"/>
                  <a:gd name="T49" fmla="*/ 15 h 167"/>
                  <a:gd name="T50" fmla="*/ 70 w 189"/>
                  <a:gd name="T51" fmla="*/ 18 h 167"/>
                  <a:gd name="T52" fmla="*/ 74 w 189"/>
                  <a:gd name="T53" fmla="*/ 22 h 167"/>
                  <a:gd name="T54" fmla="*/ 79 w 189"/>
                  <a:gd name="T55" fmla="*/ 25 h 167"/>
                  <a:gd name="T56" fmla="*/ 83 w 189"/>
                  <a:gd name="T57" fmla="*/ 30 h 167"/>
                  <a:gd name="T58" fmla="*/ 89 w 189"/>
                  <a:gd name="T59" fmla="*/ 35 h 167"/>
                  <a:gd name="T60" fmla="*/ 94 w 189"/>
                  <a:gd name="T61" fmla="*/ 39 h 167"/>
                  <a:gd name="T62" fmla="*/ 103 w 189"/>
                  <a:gd name="T63" fmla="*/ 40 h 167"/>
                  <a:gd name="T64" fmla="*/ 117 w 189"/>
                  <a:gd name="T65" fmla="*/ 51 h 167"/>
                  <a:gd name="T66" fmla="*/ 131 w 189"/>
                  <a:gd name="T67" fmla="*/ 63 h 167"/>
                  <a:gd name="T68" fmla="*/ 142 w 189"/>
                  <a:gd name="T69" fmla="*/ 76 h 167"/>
                  <a:gd name="T70" fmla="*/ 154 w 189"/>
                  <a:gd name="T71" fmla="*/ 90 h 167"/>
                  <a:gd name="T72" fmla="*/ 164 w 189"/>
                  <a:gd name="T73" fmla="*/ 104 h 167"/>
                  <a:gd name="T74" fmla="*/ 174 w 189"/>
                  <a:gd name="T75" fmla="*/ 119 h 167"/>
                  <a:gd name="T76" fmla="*/ 183 w 189"/>
                  <a:gd name="T77" fmla="*/ 135 h 167"/>
                  <a:gd name="T78" fmla="*/ 189 w 189"/>
                  <a:gd name="T79" fmla="*/ 151 h 167"/>
                  <a:gd name="T80" fmla="*/ 180 w 189"/>
                  <a:gd name="T81"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167">
                    <a:moveTo>
                      <a:pt x="180" y="167"/>
                    </a:moveTo>
                    <a:lnTo>
                      <a:pt x="169" y="144"/>
                    </a:lnTo>
                    <a:lnTo>
                      <a:pt x="155" y="122"/>
                    </a:lnTo>
                    <a:lnTo>
                      <a:pt x="139" y="101"/>
                    </a:lnTo>
                    <a:lnTo>
                      <a:pt x="120" y="82"/>
                    </a:lnTo>
                    <a:lnTo>
                      <a:pt x="101" y="65"/>
                    </a:lnTo>
                    <a:lnTo>
                      <a:pt x="79" y="48"/>
                    </a:lnTo>
                    <a:lnTo>
                      <a:pt x="56" y="33"/>
                    </a:lnTo>
                    <a:lnTo>
                      <a:pt x="32" y="21"/>
                    </a:lnTo>
                    <a:lnTo>
                      <a:pt x="26" y="21"/>
                    </a:lnTo>
                    <a:lnTo>
                      <a:pt x="20" y="20"/>
                    </a:lnTo>
                    <a:lnTo>
                      <a:pt x="13" y="17"/>
                    </a:lnTo>
                    <a:lnTo>
                      <a:pt x="4" y="15"/>
                    </a:lnTo>
                    <a:lnTo>
                      <a:pt x="0" y="9"/>
                    </a:lnTo>
                    <a:lnTo>
                      <a:pt x="2" y="1"/>
                    </a:lnTo>
                    <a:lnTo>
                      <a:pt x="9" y="0"/>
                    </a:lnTo>
                    <a:lnTo>
                      <a:pt x="14" y="0"/>
                    </a:lnTo>
                    <a:lnTo>
                      <a:pt x="21" y="0"/>
                    </a:lnTo>
                    <a:lnTo>
                      <a:pt x="27" y="1"/>
                    </a:lnTo>
                    <a:lnTo>
                      <a:pt x="34" y="2"/>
                    </a:lnTo>
                    <a:lnTo>
                      <a:pt x="41" y="5"/>
                    </a:lnTo>
                    <a:lnTo>
                      <a:pt x="48" y="7"/>
                    </a:lnTo>
                    <a:lnTo>
                      <a:pt x="56" y="9"/>
                    </a:lnTo>
                    <a:lnTo>
                      <a:pt x="60" y="12"/>
                    </a:lnTo>
                    <a:lnTo>
                      <a:pt x="65" y="15"/>
                    </a:lnTo>
                    <a:lnTo>
                      <a:pt x="70" y="18"/>
                    </a:lnTo>
                    <a:lnTo>
                      <a:pt x="74" y="22"/>
                    </a:lnTo>
                    <a:lnTo>
                      <a:pt x="79" y="25"/>
                    </a:lnTo>
                    <a:lnTo>
                      <a:pt x="83" y="30"/>
                    </a:lnTo>
                    <a:lnTo>
                      <a:pt x="89" y="35"/>
                    </a:lnTo>
                    <a:lnTo>
                      <a:pt x="94" y="39"/>
                    </a:lnTo>
                    <a:lnTo>
                      <a:pt x="103" y="40"/>
                    </a:lnTo>
                    <a:lnTo>
                      <a:pt x="117" y="51"/>
                    </a:lnTo>
                    <a:lnTo>
                      <a:pt x="131" y="63"/>
                    </a:lnTo>
                    <a:lnTo>
                      <a:pt x="142" y="76"/>
                    </a:lnTo>
                    <a:lnTo>
                      <a:pt x="154" y="90"/>
                    </a:lnTo>
                    <a:lnTo>
                      <a:pt x="164" y="104"/>
                    </a:lnTo>
                    <a:lnTo>
                      <a:pt x="174" y="119"/>
                    </a:lnTo>
                    <a:lnTo>
                      <a:pt x="183" y="135"/>
                    </a:lnTo>
                    <a:lnTo>
                      <a:pt x="189" y="151"/>
                    </a:lnTo>
                    <a:lnTo>
                      <a:pt x="180" y="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79" name="Freeform 24"/>
              <p:cNvSpPr>
                <a:spLocks/>
              </p:cNvSpPr>
              <p:nvPr>
                <p:custDataLst>
                  <p:tags r:id="rId90"/>
                </p:custDataLst>
              </p:nvPr>
            </p:nvSpPr>
            <p:spPr bwMode="auto">
              <a:xfrm>
                <a:off x="3519" y="3025"/>
                <a:ext cx="292" cy="326"/>
              </a:xfrm>
              <a:custGeom>
                <a:avLst/>
                <a:gdLst>
                  <a:gd name="T0" fmla="*/ 147 w 584"/>
                  <a:gd name="T1" fmla="*/ 626 h 652"/>
                  <a:gd name="T2" fmla="*/ 106 w 584"/>
                  <a:gd name="T3" fmla="*/ 593 h 652"/>
                  <a:gd name="T4" fmla="*/ 59 w 584"/>
                  <a:gd name="T5" fmla="*/ 560 h 652"/>
                  <a:gd name="T6" fmla="*/ 38 w 584"/>
                  <a:gd name="T7" fmla="*/ 550 h 652"/>
                  <a:gd name="T8" fmla="*/ 16 w 584"/>
                  <a:gd name="T9" fmla="*/ 540 h 652"/>
                  <a:gd name="T10" fmla="*/ 18 w 584"/>
                  <a:gd name="T11" fmla="*/ 505 h 652"/>
                  <a:gd name="T12" fmla="*/ 78 w 584"/>
                  <a:gd name="T13" fmla="*/ 432 h 652"/>
                  <a:gd name="T14" fmla="*/ 141 w 584"/>
                  <a:gd name="T15" fmla="*/ 358 h 652"/>
                  <a:gd name="T16" fmla="*/ 204 w 584"/>
                  <a:gd name="T17" fmla="*/ 284 h 652"/>
                  <a:gd name="T18" fmla="*/ 270 w 584"/>
                  <a:gd name="T19" fmla="*/ 209 h 652"/>
                  <a:gd name="T20" fmla="*/ 335 w 584"/>
                  <a:gd name="T21" fmla="*/ 133 h 652"/>
                  <a:gd name="T22" fmla="*/ 361 w 584"/>
                  <a:gd name="T23" fmla="*/ 114 h 652"/>
                  <a:gd name="T24" fmla="*/ 385 w 584"/>
                  <a:gd name="T25" fmla="*/ 92 h 652"/>
                  <a:gd name="T26" fmla="*/ 419 w 584"/>
                  <a:gd name="T27" fmla="*/ 71 h 652"/>
                  <a:gd name="T28" fmla="*/ 470 w 584"/>
                  <a:gd name="T29" fmla="*/ 44 h 652"/>
                  <a:gd name="T30" fmla="*/ 525 w 584"/>
                  <a:gd name="T31" fmla="*/ 21 h 652"/>
                  <a:gd name="T32" fmla="*/ 555 w 584"/>
                  <a:gd name="T33" fmla="*/ 15 h 652"/>
                  <a:gd name="T34" fmla="*/ 568 w 584"/>
                  <a:gd name="T35" fmla="*/ 8 h 652"/>
                  <a:gd name="T36" fmla="*/ 582 w 584"/>
                  <a:gd name="T37" fmla="*/ 0 h 652"/>
                  <a:gd name="T38" fmla="*/ 576 w 584"/>
                  <a:gd name="T39" fmla="*/ 69 h 652"/>
                  <a:gd name="T40" fmla="*/ 555 w 584"/>
                  <a:gd name="T41" fmla="*/ 160 h 652"/>
                  <a:gd name="T42" fmla="*/ 508 w 584"/>
                  <a:gd name="T43" fmla="*/ 236 h 652"/>
                  <a:gd name="T44" fmla="*/ 478 w 584"/>
                  <a:gd name="T45" fmla="*/ 244 h 652"/>
                  <a:gd name="T46" fmla="*/ 448 w 584"/>
                  <a:gd name="T47" fmla="*/ 249 h 652"/>
                  <a:gd name="T48" fmla="*/ 424 w 584"/>
                  <a:gd name="T49" fmla="*/ 250 h 652"/>
                  <a:gd name="T50" fmla="*/ 441 w 584"/>
                  <a:gd name="T51" fmla="*/ 223 h 652"/>
                  <a:gd name="T52" fmla="*/ 461 w 584"/>
                  <a:gd name="T53" fmla="*/ 199 h 652"/>
                  <a:gd name="T54" fmla="*/ 483 w 584"/>
                  <a:gd name="T55" fmla="*/ 171 h 652"/>
                  <a:gd name="T56" fmla="*/ 505 w 584"/>
                  <a:gd name="T57" fmla="*/ 140 h 652"/>
                  <a:gd name="T58" fmla="*/ 494 w 584"/>
                  <a:gd name="T59" fmla="*/ 124 h 652"/>
                  <a:gd name="T60" fmla="*/ 479 w 584"/>
                  <a:gd name="T61" fmla="*/ 109 h 652"/>
                  <a:gd name="T62" fmla="*/ 447 w 584"/>
                  <a:gd name="T63" fmla="*/ 105 h 652"/>
                  <a:gd name="T64" fmla="*/ 377 w 584"/>
                  <a:gd name="T65" fmla="*/ 176 h 652"/>
                  <a:gd name="T66" fmla="*/ 310 w 584"/>
                  <a:gd name="T67" fmla="*/ 250 h 652"/>
                  <a:gd name="T68" fmla="*/ 247 w 584"/>
                  <a:gd name="T69" fmla="*/ 326 h 652"/>
                  <a:gd name="T70" fmla="*/ 185 w 584"/>
                  <a:gd name="T71" fmla="*/ 403 h 652"/>
                  <a:gd name="T72" fmla="*/ 124 w 584"/>
                  <a:gd name="T73" fmla="*/ 482 h 652"/>
                  <a:gd name="T74" fmla="*/ 111 w 584"/>
                  <a:gd name="T75" fmla="*/ 523 h 652"/>
                  <a:gd name="T76" fmla="*/ 130 w 584"/>
                  <a:gd name="T77" fmla="*/ 539 h 652"/>
                  <a:gd name="T78" fmla="*/ 151 w 584"/>
                  <a:gd name="T79" fmla="*/ 556 h 652"/>
                  <a:gd name="T80" fmla="*/ 191 w 584"/>
                  <a:gd name="T81" fmla="*/ 535 h 652"/>
                  <a:gd name="T82" fmla="*/ 237 w 584"/>
                  <a:gd name="T83" fmla="*/ 484 h 652"/>
                  <a:gd name="T84" fmla="*/ 281 w 584"/>
                  <a:gd name="T85" fmla="*/ 429 h 652"/>
                  <a:gd name="T86" fmla="*/ 317 w 584"/>
                  <a:gd name="T87" fmla="*/ 402 h 652"/>
                  <a:gd name="T88" fmla="*/ 354 w 584"/>
                  <a:gd name="T89" fmla="*/ 388 h 652"/>
                  <a:gd name="T90" fmla="*/ 393 w 584"/>
                  <a:gd name="T91" fmla="*/ 375 h 652"/>
                  <a:gd name="T92" fmla="*/ 368 w 584"/>
                  <a:gd name="T93" fmla="*/ 410 h 652"/>
                  <a:gd name="T94" fmla="*/ 327 w 584"/>
                  <a:gd name="T95" fmla="*/ 462 h 652"/>
                  <a:gd name="T96" fmla="*/ 285 w 584"/>
                  <a:gd name="T97" fmla="*/ 516 h 652"/>
                  <a:gd name="T98" fmla="*/ 242 w 584"/>
                  <a:gd name="T99" fmla="*/ 569 h 652"/>
                  <a:gd name="T100" fmla="*/ 199 w 584"/>
                  <a:gd name="T101" fmla="*/ 62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4" h="652">
                    <a:moveTo>
                      <a:pt x="169" y="652"/>
                    </a:moveTo>
                    <a:lnTo>
                      <a:pt x="159" y="638"/>
                    </a:lnTo>
                    <a:lnTo>
                      <a:pt x="147" y="626"/>
                    </a:lnTo>
                    <a:lnTo>
                      <a:pt x="135" y="615"/>
                    </a:lnTo>
                    <a:lnTo>
                      <a:pt x="121" y="603"/>
                    </a:lnTo>
                    <a:lnTo>
                      <a:pt x="106" y="593"/>
                    </a:lnTo>
                    <a:lnTo>
                      <a:pt x="90" y="583"/>
                    </a:lnTo>
                    <a:lnTo>
                      <a:pt x="75" y="571"/>
                    </a:lnTo>
                    <a:lnTo>
                      <a:pt x="59" y="560"/>
                    </a:lnTo>
                    <a:lnTo>
                      <a:pt x="52" y="556"/>
                    </a:lnTo>
                    <a:lnTo>
                      <a:pt x="45" y="554"/>
                    </a:lnTo>
                    <a:lnTo>
                      <a:pt x="38" y="550"/>
                    </a:lnTo>
                    <a:lnTo>
                      <a:pt x="31" y="547"/>
                    </a:lnTo>
                    <a:lnTo>
                      <a:pt x="23" y="545"/>
                    </a:lnTo>
                    <a:lnTo>
                      <a:pt x="16" y="540"/>
                    </a:lnTo>
                    <a:lnTo>
                      <a:pt x="8" y="535"/>
                    </a:lnTo>
                    <a:lnTo>
                      <a:pt x="0" y="531"/>
                    </a:lnTo>
                    <a:lnTo>
                      <a:pt x="18" y="505"/>
                    </a:lnTo>
                    <a:lnTo>
                      <a:pt x="38" y="481"/>
                    </a:lnTo>
                    <a:lnTo>
                      <a:pt x="59" y="456"/>
                    </a:lnTo>
                    <a:lnTo>
                      <a:pt x="78" y="432"/>
                    </a:lnTo>
                    <a:lnTo>
                      <a:pt x="99" y="406"/>
                    </a:lnTo>
                    <a:lnTo>
                      <a:pt x="120" y="382"/>
                    </a:lnTo>
                    <a:lnTo>
                      <a:pt x="141" y="358"/>
                    </a:lnTo>
                    <a:lnTo>
                      <a:pt x="161" y="334"/>
                    </a:lnTo>
                    <a:lnTo>
                      <a:pt x="183" y="308"/>
                    </a:lnTo>
                    <a:lnTo>
                      <a:pt x="204" y="284"/>
                    </a:lnTo>
                    <a:lnTo>
                      <a:pt x="226" y="260"/>
                    </a:lnTo>
                    <a:lnTo>
                      <a:pt x="248" y="235"/>
                    </a:lnTo>
                    <a:lnTo>
                      <a:pt x="270" y="209"/>
                    </a:lnTo>
                    <a:lnTo>
                      <a:pt x="292" y="184"/>
                    </a:lnTo>
                    <a:lnTo>
                      <a:pt x="313" y="159"/>
                    </a:lnTo>
                    <a:lnTo>
                      <a:pt x="335" y="133"/>
                    </a:lnTo>
                    <a:lnTo>
                      <a:pt x="343" y="128"/>
                    </a:lnTo>
                    <a:lnTo>
                      <a:pt x="353" y="121"/>
                    </a:lnTo>
                    <a:lnTo>
                      <a:pt x="361" y="114"/>
                    </a:lnTo>
                    <a:lnTo>
                      <a:pt x="369" y="106"/>
                    </a:lnTo>
                    <a:lnTo>
                      <a:pt x="377" y="99"/>
                    </a:lnTo>
                    <a:lnTo>
                      <a:pt x="385" y="92"/>
                    </a:lnTo>
                    <a:lnTo>
                      <a:pt x="394" y="85"/>
                    </a:lnTo>
                    <a:lnTo>
                      <a:pt x="403" y="79"/>
                    </a:lnTo>
                    <a:lnTo>
                      <a:pt x="419" y="71"/>
                    </a:lnTo>
                    <a:lnTo>
                      <a:pt x="436" y="62"/>
                    </a:lnTo>
                    <a:lnTo>
                      <a:pt x="453" y="53"/>
                    </a:lnTo>
                    <a:lnTo>
                      <a:pt x="470" y="44"/>
                    </a:lnTo>
                    <a:lnTo>
                      <a:pt x="487" y="36"/>
                    </a:lnTo>
                    <a:lnTo>
                      <a:pt x="506" y="27"/>
                    </a:lnTo>
                    <a:lnTo>
                      <a:pt x="525" y="21"/>
                    </a:lnTo>
                    <a:lnTo>
                      <a:pt x="545" y="16"/>
                    </a:lnTo>
                    <a:lnTo>
                      <a:pt x="551" y="16"/>
                    </a:lnTo>
                    <a:lnTo>
                      <a:pt x="555" y="15"/>
                    </a:lnTo>
                    <a:lnTo>
                      <a:pt x="560" y="12"/>
                    </a:lnTo>
                    <a:lnTo>
                      <a:pt x="564" y="10"/>
                    </a:lnTo>
                    <a:lnTo>
                      <a:pt x="568" y="8"/>
                    </a:lnTo>
                    <a:lnTo>
                      <a:pt x="572" y="6"/>
                    </a:lnTo>
                    <a:lnTo>
                      <a:pt x="576" y="2"/>
                    </a:lnTo>
                    <a:lnTo>
                      <a:pt x="582" y="0"/>
                    </a:lnTo>
                    <a:lnTo>
                      <a:pt x="584" y="7"/>
                    </a:lnTo>
                    <a:lnTo>
                      <a:pt x="581" y="38"/>
                    </a:lnTo>
                    <a:lnTo>
                      <a:pt x="576" y="69"/>
                    </a:lnTo>
                    <a:lnTo>
                      <a:pt x="572" y="100"/>
                    </a:lnTo>
                    <a:lnTo>
                      <a:pt x="565" y="130"/>
                    </a:lnTo>
                    <a:lnTo>
                      <a:pt x="555" y="160"/>
                    </a:lnTo>
                    <a:lnTo>
                      <a:pt x="544" y="188"/>
                    </a:lnTo>
                    <a:lnTo>
                      <a:pt x="528" y="213"/>
                    </a:lnTo>
                    <a:lnTo>
                      <a:pt x="508" y="236"/>
                    </a:lnTo>
                    <a:lnTo>
                      <a:pt x="498" y="239"/>
                    </a:lnTo>
                    <a:lnTo>
                      <a:pt x="489" y="242"/>
                    </a:lnTo>
                    <a:lnTo>
                      <a:pt x="478" y="244"/>
                    </a:lnTo>
                    <a:lnTo>
                      <a:pt x="469" y="245"/>
                    </a:lnTo>
                    <a:lnTo>
                      <a:pt x="459" y="246"/>
                    </a:lnTo>
                    <a:lnTo>
                      <a:pt x="448" y="249"/>
                    </a:lnTo>
                    <a:lnTo>
                      <a:pt x="438" y="252"/>
                    </a:lnTo>
                    <a:lnTo>
                      <a:pt x="426" y="257"/>
                    </a:lnTo>
                    <a:lnTo>
                      <a:pt x="424" y="250"/>
                    </a:lnTo>
                    <a:lnTo>
                      <a:pt x="432" y="242"/>
                    </a:lnTo>
                    <a:lnTo>
                      <a:pt x="437" y="232"/>
                    </a:lnTo>
                    <a:lnTo>
                      <a:pt x="441" y="223"/>
                    </a:lnTo>
                    <a:lnTo>
                      <a:pt x="452" y="219"/>
                    </a:lnTo>
                    <a:lnTo>
                      <a:pt x="456" y="208"/>
                    </a:lnTo>
                    <a:lnTo>
                      <a:pt x="461" y="199"/>
                    </a:lnTo>
                    <a:lnTo>
                      <a:pt x="468" y="190"/>
                    </a:lnTo>
                    <a:lnTo>
                      <a:pt x="475" y="181"/>
                    </a:lnTo>
                    <a:lnTo>
                      <a:pt x="483" y="171"/>
                    </a:lnTo>
                    <a:lnTo>
                      <a:pt x="490" y="161"/>
                    </a:lnTo>
                    <a:lnTo>
                      <a:pt x="498" y="151"/>
                    </a:lnTo>
                    <a:lnTo>
                      <a:pt x="505" y="140"/>
                    </a:lnTo>
                    <a:lnTo>
                      <a:pt x="502" y="135"/>
                    </a:lnTo>
                    <a:lnTo>
                      <a:pt x="499" y="130"/>
                    </a:lnTo>
                    <a:lnTo>
                      <a:pt x="494" y="124"/>
                    </a:lnTo>
                    <a:lnTo>
                      <a:pt x="490" y="118"/>
                    </a:lnTo>
                    <a:lnTo>
                      <a:pt x="485" y="114"/>
                    </a:lnTo>
                    <a:lnTo>
                      <a:pt x="479" y="109"/>
                    </a:lnTo>
                    <a:lnTo>
                      <a:pt x="474" y="105"/>
                    </a:lnTo>
                    <a:lnTo>
                      <a:pt x="467" y="101"/>
                    </a:lnTo>
                    <a:lnTo>
                      <a:pt x="447" y="105"/>
                    </a:lnTo>
                    <a:lnTo>
                      <a:pt x="423" y="128"/>
                    </a:lnTo>
                    <a:lnTo>
                      <a:pt x="400" y="152"/>
                    </a:lnTo>
                    <a:lnTo>
                      <a:pt x="377" y="176"/>
                    </a:lnTo>
                    <a:lnTo>
                      <a:pt x="354" y="200"/>
                    </a:lnTo>
                    <a:lnTo>
                      <a:pt x="332" y="224"/>
                    </a:lnTo>
                    <a:lnTo>
                      <a:pt x="310" y="250"/>
                    </a:lnTo>
                    <a:lnTo>
                      <a:pt x="289" y="274"/>
                    </a:lnTo>
                    <a:lnTo>
                      <a:pt x="267" y="299"/>
                    </a:lnTo>
                    <a:lnTo>
                      <a:pt x="247" y="326"/>
                    </a:lnTo>
                    <a:lnTo>
                      <a:pt x="226" y="351"/>
                    </a:lnTo>
                    <a:lnTo>
                      <a:pt x="205" y="378"/>
                    </a:lnTo>
                    <a:lnTo>
                      <a:pt x="185" y="403"/>
                    </a:lnTo>
                    <a:lnTo>
                      <a:pt x="165" y="429"/>
                    </a:lnTo>
                    <a:lnTo>
                      <a:pt x="144" y="456"/>
                    </a:lnTo>
                    <a:lnTo>
                      <a:pt x="124" y="482"/>
                    </a:lnTo>
                    <a:lnTo>
                      <a:pt x="104" y="509"/>
                    </a:lnTo>
                    <a:lnTo>
                      <a:pt x="104" y="518"/>
                    </a:lnTo>
                    <a:lnTo>
                      <a:pt x="111" y="523"/>
                    </a:lnTo>
                    <a:lnTo>
                      <a:pt x="117" y="528"/>
                    </a:lnTo>
                    <a:lnTo>
                      <a:pt x="124" y="533"/>
                    </a:lnTo>
                    <a:lnTo>
                      <a:pt x="130" y="539"/>
                    </a:lnTo>
                    <a:lnTo>
                      <a:pt x="137" y="545"/>
                    </a:lnTo>
                    <a:lnTo>
                      <a:pt x="144" y="550"/>
                    </a:lnTo>
                    <a:lnTo>
                      <a:pt x="151" y="556"/>
                    </a:lnTo>
                    <a:lnTo>
                      <a:pt x="159" y="562"/>
                    </a:lnTo>
                    <a:lnTo>
                      <a:pt x="177" y="553"/>
                    </a:lnTo>
                    <a:lnTo>
                      <a:pt x="191" y="535"/>
                    </a:lnTo>
                    <a:lnTo>
                      <a:pt x="206" y="519"/>
                    </a:lnTo>
                    <a:lnTo>
                      <a:pt x="221" y="501"/>
                    </a:lnTo>
                    <a:lnTo>
                      <a:pt x="237" y="484"/>
                    </a:lnTo>
                    <a:lnTo>
                      <a:pt x="252" y="465"/>
                    </a:lnTo>
                    <a:lnTo>
                      <a:pt x="267" y="448"/>
                    </a:lnTo>
                    <a:lnTo>
                      <a:pt x="281" y="429"/>
                    </a:lnTo>
                    <a:lnTo>
                      <a:pt x="294" y="412"/>
                    </a:lnTo>
                    <a:lnTo>
                      <a:pt x="305" y="408"/>
                    </a:lnTo>
                    <a:lnTo>
                      <a:pt x="317" y="402"/>
                    </a:lnTo>
                    <a:lnTo>
                      <a:pt x="328" y="397"/>
                    </a:lnTo>
                    <a:lnTo>
                      <a:pt x="341" y="393"/>
                    </a:lnTo>
                    <a:lnTo>
                      <a:pt x="354" y="388"/>
                    </a:lnTo>
                    <a:lnTo>
                      <a:pt x="366" y="383"/>
                    </a:lnTo>
                    <a:lnTo>
                      <a:pt x="380" y="379"/>
                    </a:lnTo>
                    <a:lnTo>
                      <a:pt x="393" y="375"/>
                    </a:lnTo>
                    <a:lnTo>
                      <a:pt x="395" y="378"/>
                    </a:lnTo>
                    <a:lnTo>
                      <a:pt x="381" y="394"/>
                    </a:lnTo>
                    <a:lnTo>
                      <a:pt x="368" y="410"/>
                    </a:lnTo>
                    <a:lnTo>
                      <a:pt x="354" y="427"/>
                    </a:lnTo>
                    <a:lnTo>
                      <a:pt x="341" y="444"/>
                    </a:lnTo>
                    <a:lnTo>
                      <a:pt x="327" y="462"/>
                    </a:lnTo>
                    <a:lnTo>
                      <a:pt x="312" y="479"/>
                    </a:lnTo>
                    <a:lnTo>
                      <a:pt x="298" y="497"/>
                    </a:lnTo>
                    <a:lnTo>
                      <a:pt x="285" y="516"/>
                    </a:lnTo>
                    <a:lnTo>
                      <a:pt x="271" y="533"/>
                    </a:lnTo>
                    <a:lnTo>
                      <a:pt x="257" y="551"/>
                    </a:lnTo>
                    <a:lnTo>
                      <a:pt x="242" y="569"/>
                    </a:lnTo>
                    <a:lnTo>
                      <a:pt x="228" y="586"/>
                    </a:lnTo>
                    <a:lnTo>
                      <a:pt x="213" y="603"/>
                    </a:lnTo>
                    <a:lnTo>
                      <a:pt x="199" y="621"/>
                    </a:lnTo>
                    <a:lnTo>
                      <a:pt x="184" y="637"/>
                    </a:lnTo>
                    <a:lnTo>
                      <a:pt x="169" y="65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0" name="Freeform 25"/>
              <p:cNvSpPr>
                <a:spLocks/>
              </p:cNvSpPr>
              <p:nvPr>
                <p:custDataLst>
                  <p:tags r:id="rId91"/>
                </p:custDataLst>
              </p:nvPr>
            </p:nvSpPr>
            <p:spPr bwMode="auto">
              <a:xfrm>
                <a:off x="3646" y="3152"/>
                <a:ext cx="276" cy="185"/>
              </a:xfrm>
              <a:custGeom>
                <a:avLst/>
                <a:gdLst>
                  <a:gd name="T0" fmla="*/ 400 w 552"/>
                  <a:gd name="T1" fmla="*/ 370 h 371"/>
                  <a:gd name="T2" fmla="*/ 388 w 552"/>
                  <a:gd name="T3" fmla="*/ 366 h 371"/>
                  <a:gd name="T4" fmla="*/ 377 w 552"/>
                  <a:gd name="T5" fmla="*/ 364 h 371"/>
                  <a:gd name="T6" fmla="*/ 365 w 552"/>
                  <a:gd name="T7" fmla="*/ 358 h 371"/>
                  <a:gd name="T8" fmla="*/ 365 w 552"/>
                  <a:gd name="T9" fmla="*/ 353 h 371"/>
                  <a:gd name="T10" fmla="*/ 373 w 552"/>
                  <a:gd name="T11" fmla="*/ 351 h 371"/>
                  <a:gd name="T12" fmla="*/ 383 w 552"/>
                  <a:gd name="T13" fmla="*/ 353 h 371"/>
                  <a:gd name="T14" fmla="*/ 394 w 552"/>
                  <a:gd name="T15" fmla="*/ 353 h 371"/>
                  <a:gd name="T16" fmla="*/ 406 w 552"/>
                  <a:gd name="T17" fmla="*/ 346 h 371"/>
                  <a:gd name="T18" fmla="*/ 421 w 552"/>
                  <a:gd name="T19" fmla="*/ 336 h 371"/>
                  <a:gd name="T20" fmla="*/ 438 w 552"/>
                  <a:gd name="T21" fmla="*/ 325 h 371"/>
                  <a:gd name="T22" fmla="*/ 453 w 552"/>
                  <a:gd name="T23" fmla="*/ 311 h 371"/>
                  <a:gd name="T24" fmla="*/ 469 w 552"/>
                  <a:gd name="T25" fmla="*/ 288 h 371"/>
                  <a:gd name="T26" fmla="*/ 480 w 552"/>
                  <a:gd name="T27" fmla="*/ 255 h 371"/>
                  <a:gd name="T28" fmla="*/ 486 w 552"/>
                  <a:gd name="T29" fmla="*/ 218 h 371"/>
                  <a:gd name="T30" fmla="*/ 481 w 552"/>
                  <a:gd name="T31" fmla="*/ 180 h 371"/>
                  <a:gd name="T32" fmla="*/ 474 w 552"/>
                  <a:gd name="T33" fmla="*/ 152 h 371"/>
                  <a:gd name="T34" fmla="*/ 462 w 552"/>
                  <a:gd name="T35" fmla="*/ 128 h 371"/>
                  <a:gd name="T36" fmla="*/ 443 w 552"/>
                  <a:gd name="T37" fmla="*/ 107 h 371"/>
                  <a:gd name="T38" fmla="*/ 420 w 552"/>
                  <a:gd name="T39" fmla="*/ 91 h 371"/>
                  <a:gd name="T40" fmla="*/ 395 w 552"/>
                  <a:gd name="T41" fmla="*/ 77 h 371"/>
                  <a:gd name="T42" fmla="*/ 350 w 552"/>
                  <a:gd name="T43" fmla="*/ 75 h 371"/>
                  <a:gd name="T44" fmla="*/ 304 w 552"/>
                  <a:gd name="T45" fmla="*/ 76 h 371"/>
                  <a:gd name="T46" fmla="*/ 258 w 552"/>
                  <a:gd name="T47" fmla="*/ 79 h 371"/>
                  <a:gd name="T48" fmla="*/ 212 w 552"/>
                  <a:gd name="T49" fmla="*/ 84 h 371"/>
                  <a:gd name="T50" fmla="*/ 166 w 552"/>
                  <a:gd name="T51" fmla="*/ 92 h 371"/>
                  <a:gd name="T52" fmla="*/ 120 w 552"/>
                  <a:gd name="T53" fmla="*/ 104 h 371"/>
                  <a:gd name="T54" fmla="*/ 75 w 552"/>
                  <a:gd name="T55" fmla="*/ 119 h 371"/>
                  <a:gd name="T56" fmla="*/ 30 w 552"/>
                  <a:gd name="T57" fmla="*/ 137 h 371"/>
                  <a:gd name="T58" fmla="*/ 18 w 552"/>
                  <a:gd name="T59" fmla="*/ 148 h 371"/>
                  <a:gd name="T60" fmla="*/ 7 w 552"/>
                  <a:gd name="T61" fmla="*/ 161 h 371"/>
                  <a:gd name="T62" fmla="*/ 0 w 552"/>
                  <a:gd name="T63" fmla="*/ 163 h 371"/>
                  <a:gd name="T64" fmla="*/ 4 w 552"/>
                  <a:gd name="T65" fmla="*/ 151 h 371"/>
                  <a:gd name="T66" fmla="*/ 12 w 552"/>
                  <a:gd name="T67" fmla="*/ 137 h 371"/>
                  <a:gd name="T68" fmla="*/ 37 w 552"/>
                  <a:gd name="T69" fmla="*/ 105 h 371"/>
                  <a:gd name="T70" fmla="*/ 66 w 552"/>
                  <a:gd name="T71" fmla="*/ 77 h 371"/>
                  <a:gd name="T72" fmla="*/ 103 w 552"/>
                  <a:gd name="T73" fmla="*/ 55 h 371"/>
                  <a:gd name="T74" fmla="*/ 144 w 552"/>
                  <a:gd name="T75" fmla="*/ 38 h 371"/>
                  <a:gd name="T76" fmla="*/ 186 w 552"/>
                  <a:gd name="T77" fmla="*/ 24 h 371"/>
                  <a:gd name="T78" fmla="*/ 231 w 552"/>
                  <a:gd name="T79" fmla="*/ 14 h 371"/>
                  <a:gd name="T80" fmla="*/ 276 w 552"/>
                  <a:gd name="T81" fmla="*/ 6 h 371"/>
                  <a:gd name="T82" fmla="*/ 320 w 552"/>
                  <a:gd name="T83" fmla="*/ 0 h 371"/>
                  <a:gd name="T84" fmla="*/ 350 w 552"/>
                  <a:gd name="T85" fmla="*/ 1 h 371"/>
                  <a:gd name="T86" fmla="*/ 380 w 552"/>
                  <a:gd name="T87" fmla="*/ 5 h 371"/>
                  <a:gd name="T88" fmla="*/ 409 w 552"/>
                  <a:gd name="T89" fmla="*/ 12 h 371"/>
                  <a:gd name="T90" fmla="*/ 438 w 552"/>
                  <a:gd name="T91" fmla="*/ 24 h 371"/>
                  <a:gd name="T92" fmla="*/ 453 w 552"/>
                  <a:gd name="T93" fmla="*/ 35 h 371"/>
                  <a:gd name="T94" fmla="*/ 469 w 552"/>
                  <a:gd name="T95" fmla="*/ 44 h 371"/>
                  <a:gd name="T96" fmla="*/ 484 w 552"/>
                  <a:gd name="T97" fmla="*/ 55 h 371"/>
                  <a:gd name="T98" fmla="*/ 499 w 552"/>
                  <a:gd name="T99" fmla="*/ 72 h 371"/>
                  <a:gd name="T100" fmla="*/ 524 w 552"/>
                  <a:gd name="T101" fmla="*/ 115 h 371"/>
                  <a:gd name="T102" fmla="*/ 545 w 552"/>
                  <a:gd name="T103" fmla="*/ 167 h 371"/>
                  <a:gd name="T104" fmla="*/ 552 w 552"/>
                  <a:gd name="T105" fmla="*/ 221 h 371"/>
                  <a:gd name="T106" fmla="*/ 539 w 552"/>
                  <a:gd name="T107" fmla="*/ 278 h 371"/>
                  <a:gd name="T108" fmla="*/ 531 w 552"/>
                  <a:gd name="T109" fmla="*/ 295 h 371"/>
                  <a:gd name="T110" fmla="*/ 519 w 552"/>
                  <a:gd name="T111" fmla="*/ 311 h 371"/>
                  <a:gd name="T112" fmla="*/ 504 w 552"/>
                  <a:gd name="T113" fmla="*/ 327 h 371"/>
                  <a:gd name="T114" fmla="*/ 488 w 552"/>
                  <a:gd name="T115" fmla="*/ 346 h 371"/>
                  <a:gd name="T116" fmla="*/ 471 w 552"/>
                  <a:gd name="T117" fmla="*/ 356 h 371"/>
                  <a:gd name="T118" fmla="*/ 450 w 552"/>
                  <a:gd name="T119" fmla="*/ 363 h 371"/>
                  <a:gd name="T120" fmla="*/ 427 w 552"/>
                  <a:gd name="T121" fmla="*/ 369 h 371"/>
                  <a:gd name="T122" fmla="*/ 405 w 552"/>
                  <a:gd name="T123"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2" h="371">
                    <a:moveTo>
                      <a:pt x="405" y="371"/>
                    </a:moveTo>
                    <a:lnTo>
                      <a:pt x="400" y="370"/>
                    </a:lnTo>
                    <a:lnTo>
                      <a:pt x="394" y="369"/>
                    </a:lnTo>
                    <a:lnTo>
                      <a:pt x="388" y="366"/>
                    </a:lnTo>
                    <a:lnTo>
                      <a:pt x="382" y="365"/>
                    </a:lnTo>
                    <a:lnTo>
                      <a:pt x="377" y="364"/>
                    </a:lnTo>
                    <a:lnTo>
                      <a:pt x="371" y="362"/>
                    </a:lnTo>
                    <a:lnTo>
                      <a:pt x="365" y="358"/>
                    </a:lnTo>
                    <a:lnTo>
                      <a:pt x="360" y="355"/>
                    </a:lnTo>
                    <a:lnTo>
                      <a:pt x="365" y="353"/>
                    </a:lnTo>
                    <a:lnTo>
                      <a:pt x="370" y="351"/>
                    </a:lnTo>
                    <a:lnTo>
                      <a:pt x="373" y="351"/>
                    </a:lnTo>
                    <a:lnTo>
                      <a:pt x="379" y="351"/>
                    </a:lnTo>
                    <a:lnTo>
                      <a:pt x="383" y="353"/>
                    </a:lnTo>
                    <a:lnTo>
                      <a:pt x="388" y="353"/>
                    </a:lnTo>
                    <a:lnTo>
                      <a:pt x="394" y="353"/>
                    </a:lnTo>
                    <a:lnTo>
                      <a:pt x="400" y="351"/>
                    </a:lnTo>
                    <a:lnTo>
                      <a:pt x="406" y="346"/>
                    </a:lnTo>
                    <a:lnTo>
                      <a:pt x="415" y="341"/>
                    </a:lnTo>
                    <a:lnTo>
                      <a:pt x="421" y="336"/>
                    </a:lnTo>
                    <a:lnTo>
                      <a:pt x="430" y="331"/>
                    </a:lnTo>
                    <a:lnTo>
                      <a:pt x="438" y="325"/>
                    </a:lnTo>
                    <a:lnTo>
                      <a:pt x="446" y="319"/>
                    </a:lnTo>
                    <a:lnTo>
                      <a:pt x="453" y="311"/>
                    </a:lnTo>
                    <a:lnTo>
                      <a:pt x="461" y="303"/>
                    </a:lnTo>
                    <a:lnTo>
                      <a:pt x="469" y="288"/>
                    </a:lnTo>
                    <a:lnTo>
                      <a:pt x="474" y="272"/>
                    </a:lnTo>
                    <a:lnTo>
                      <a:pt x="480" y="255"/>
                    </a:lnTo>
                    <a:lnTo>
                      <a:pt x="485" y="236"/>
                    </a:lnTo>
                    <a:lnTo>
                      <a:pt x="486" y="218"/>
                    </a:lnTo>
                    <a:lnTo>
                      <a:pt x="486" y="199"/>
                    </a:lnTo>
                    <a:lnTo>
                      <a:pt x="481" y="180"/>
                    </a:lnTo>
                    <a:lnTo>
                      <a:pt x="474" y="161"/>
                    </a:lnTo>
                    <a:lnTo>
                      <a:pt x="474" y="152"/>
                    </a:lnTo>
                    <a:lnTo>
                      <a:pt x="469" y="140"/>
                    </a:lnTo>
                    <a:lnTo>
                      <a:pt x="462" y="128"/>
                    </a:lnTo>
                    <a:lnTo>
                      <a:pt x="453" y="118"/>
                    </a:lnTo>
                    <a:lnTo>
                      <a:pt x="443" y="107"/>
                    </a:lnTo>
                    <a:lnTo>
                      <a:pt x="432" y="99"/>
                    </a:lnTo>
                    <a:lnTo>
                      <a:pt x="420" y="91"/>
                    </a:lnTo>
                    <a:lnTo>
                      <a:pt x="408" y="84"/>
                    </a:lnTo>
                    <a:lnTo>
                      <a:pt x="395" y="77"/>
                    </a:lnTo>
                    <a:lnTo>
                      <a:pt x="372" y="76"/>
                    </a:lnTo>
                    <a:lnTo>
                      <a:pt x="350" y="75"/>
                    </a:lnTo>
                    <a:lnTo>
                      <a:pt x="327" y="75"/>
                    </a:lnTo>
                    <a:lnTo>
                      <a:pt x="304" y="76"/>
                    </a:lnTo>
                    <a:lnTo>
                      <a:pt x="281" y="77"/>
                    </a:lnTo>
                    <a:lnTo>
                      <a:pt x="258" y="79"/>
                    </a:lnTo>
                    <a:lnTo>
                      <a:pt x="235" y="81"/>
                    </a:lnTo>
                    <a:lnTo>
                      <a:pt x="212" y="84"/>
                    </a:lnTo>
                    <a:lnTo>
                      <a:pt x="189" y="88"/>
                    </a:lnTo>
                    <a:lnTo>
                      <a:pt x="166" y="92"/>
                    </a:lnTo>
                    <a:lnTo>
                      <a:pt x="143" y="98"/>
                    </a:lnTo>
                    <a:lnTo>
                      <a:pt x="120" y="104"/>
                    </a:lnTo>
                    <a:lnTo>
                      <a:pt x="98" y="112"/>
                    </a:lnTo>
                    <a:lnTo>
                      <a:pt x="75" y="119"/>
                    </a:lnTo>
                    <a:lnTo>
                      <a:pt x="52" y="128"/>
                    </a:lnTo>
                    <a:lnTo>
                      <a:pt x="30" y="137"/>
                    </a:lnTo>
                    <a:lnTo>
                      <a:pt x="24" y="141"/>
                    </a:lnTo>
                    <a:lnTo>
                      <a:pt x="18" y="148"/>
                    </a:lnTo>
                    <a:lnTo>
                      <a:pt x="11" y="155"/>
                    </a:lnTo>
                    <a:lnTo>
                      <a:pt x="7" y="161"/>
                    </a:lnTo>
                    <a:lnTo>
                      <a:pt x="7" y="167"/>
                    </a:lnTo>
                    <a:lnTo>
                      <a:pt x="0" y="163"/>
                    </a:lnTo>
                    <a:lnTo>
                      <a:pt x="1" y="157"/>
                    </a:lnTo>
                    <a:lnTo>
                      <a:pt x="4" y="151"/>
                    </a:lnTo>
                    <a:lnTo>
                      <a:pt x="9" y="146"/>
                    </a:lnTo>
                    <a:lnTo>
                      <a:pt x="12" y="137"/>
                    </a:lnTo>
                    <a:lnTo>
                      <a:pt x="23" y="120"/>
                    </a:lnTo>
                    <a:lnTo>
                      <a:pt x="37" y="105"/>
                    </a:lnTo>
                    <a:lnTo>
                      <a:pt x="50" y="90"/>
                    </a:lnTo>
                    <a:lnTo>
                      <a:pt x="66" y="77"/>
                    </a:lnTo>
                    <a:lnTo>
                      <a:pt x="84" y="66"/>
                    </a:lnTo>
                    <a:lnTo>
                      <a:pt x="103" y="55"/>
                    </a:lnTo>
                    <a:lnTo>
                      <a:pt x="123" y="46"/>
                    </a:lnTo>
                    <a:lnTo>
                      <a:pt x="144" y="38"/>
                    </a:lnTo>
                    <a:lnTo>
                      <a:pt x="164" y="31"/>
                    </a:lnTo>
                    <a:lnTo>
                      <a:pt x="186" y="24"/>
                    </a:lnTo>
                    <a:lnTo>
                      <a:pt x="208" y="19"/>
                    </a:lnTo>
                    <a:lnTo>
                      <a:pt x="231" y="14"/>
                    </a:lnTo>
                    <a:lnTo>
                      <a:pt x="254" y="9"/>
                    </a:lnTo>
                    <a:lnTo>
                      <a:pt x="276" y="6"/>
                    </a:lnTo>
                    <a:lnTo>
                      <a:pt x="298" y="3"/>
                    </a:lnTo>
                    <a:lnTo>
                      <a:pt x="320" y="0"/>
                    </a:lnTo>
                    <a:lnTo>
                      <a:pt x="335" y="0"/>
                    </a:lnTo>
                    <a:lnTo>
                      <a:pt x="350" y="1"/>
                    </a:lnTo>
                    <a:lnTo>
                      <a:pt x="365" y="3"/>
                    </a:lnTo>
                    <a:lnTo>
                      <a:pt x="380" y="5"/>
                    </a:lnTo>
                    <a:lnTo>
                      <a:pt x="395" y="7"/>
                    </a:lnTo>
                    <a:lnTo>
                      <a:pt x="409" y="12"/>
                    </a:lnTo>
                    <a:lnTo>
                      <a:pt x="424" y="17"/>
                    </a:lnTo>
                    <a:lnTo>
                      <a:pt x="438" y="24"/>
                    </a:lnTo>
                    <a:lnTo>
                      <a:pt x="445" y="30"/>
                    </a:lnTo>
                    <a:lnTo>
                      <a:pt x="453" y="35"/>
                    </a:lnTo>
                    <a:lnTo>
                      <a:pt x="461" y="39"/>
                    </a:lnTo>
                    <a:lnTo>
                      <a:pt x="469" y="44"/>
                    </a:lnTo>
                    <a:lnTo>
                      <a:pt x="476" y="50"/>
                    </a:lnTo>
                    <a:lnTo>
                      <a:pt x="484" y="55"/>
                    </a:lnTo>
                    <a:lnTo>
                      <a:pt x="492" y="62"/>
                    </a:lnTo>
                    <a:lnTo>
                      <a:pt x="499" y="72"/>
                    </a:lnTo>
                    <a:lnTo>
                      <a:pt x="511" y="92"/>
                    </a:lnTo>
                    <a:lnTo>
                      <a:pt x="524" y="115"/>
                    </a:lnTo>
                    <a:lnTo>
                      <a:pt x="536" y="141"/>
                    </a:lnTo>
                    <a:lnTo>
                      <a:pt x="545" y="167"/>
                    </a:lnTo>
                    <a:lnTo>
                      <a:pt x="551" y="194"/>
                    </a:lnTo>
                    <a:lnTo>
                      <a:pt x="552" y="221"/>
                    </a:lnTo>
                    <a:lnTo>
                      <a:pt x="548" y="250"/>
                    </a:lnTo>
                    <a:lnTo>
                      <a:pt x="539" y="278"/>
                    </a:lnTo>
                    <a:lnTo>
                      <a:pt x="536" y="287"/>
                    </a:lnTo>
                    <a:lnTo>
                      <a:pt x="531" y="295"/>
                    </a:lnTo>
                    <a:lnTo>
                      <a:pt x="525" y="303"/>
                    </a:lnTo>
                    <a:lnTo>
                      <a:pt x="519" y="311"/>
                    </a:lnTo>
                    <a:lnTo>
                      <a:pt x="512" y="319"/>
                    </a:lnTo>
                    <a:lnTo>
                      <a:pt x="504" y="327"/>
                    </a:lnTo>
                    <a:lnTo>
                      <a:pt x="496" y="335"/>
                    </a:lnTo>
                    <a:lnTo>
                      <a:pt x="488" y="346"/>
                    </a:lnTo>
                    <a:lnTo>
                      <a:pt x="480" y="351"/>
                    </a:lnTo>
                    <a:lnTo>
                      <a:pt x="471" y="356"/>
                    </a:lnTo>
                    <a:lnTo>
                      <a:pt x="461" y="360"/>
                    </a:lnTo>
                    <a:lnTo>
                      <a:pt x="450" y="363"/>
                    </a:lnTo>
                    <a:lnTo>
                      <a:pt x="439" y="366"/>
                    </a:lnTo>
                    <a:lnTo>
                      <a:pt x="427" y="369"/>
                    </a:lnTo>
                    <a:lnTo>
                      <a:pt x="417" y="370"/>
                    </a:lnTo>
                    <a:lnTo>
                      <a:pt x="405" y="37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1" name="Freeform 26"/>
              <p:cNvSpPr>
                <a:spLocks/>
              </p:cNvSpPr>
              <p:nvPr>
                <p:custDataLst>
                  <p:tags r:id="rId92"/>
                </p:custDataLst>
              </p:nvPr>
            </p:nvSpPr>
            <p:spPr bwMode="auto">
              <a:xfrm>
                <a:off x="3800" y="3205"/>
                <a:ext cx="70" cy="110"/>
              </a:xfrm>
              <a:custGeom>
                <a:avLst/>
                <a:gdLst>
                  <a:gd name="T0" fmla="*/ 50 w 140"/>
                  <a:gd name="T1" fmla="*/ 220 h 220"/>
                  <a:gd name="T2" fmla="*/ 46 w 140"/>
                  <a:gd name="T3" fmla="*/ 218 h 220"/>
                  <a:gd name="T4" fmla="*/ 43 w 140"/>
                  <a:gd name="T5" fmla="*/ 216 h 220"/>
                  <a:gd name="T6" fmla="*/ 40 w 140"/>
                  <a:gd name="T7" fmla="*/ 213 h 220"/>
                  <a:gd name="T8" fmla="*/ 35 w 140"/>
                  <a:gd name="T9" fmla="*/ 211 h 220"/>
                  <a:gd name="T10" fmla="*/ 30 w 140"/>
                  <a:gd name="T11" fmla="*/ 209 h 220"/>
                  <a:gd name="T12" fmla="*/ 26 w 140"/>
                  <a:gd name="T13" fmla="*/ 206 h 220"/>
                  <a:gd name="T14" fmla="*/ 20 w 140"/>
                  <a:gd name="T15" fmla="*/ 204 h 220"/>
                  <a:gd name="T16" fmla="*/ 13 w 140"/>
                  <a:gd name="T17" fmla="*/ 202 h 220"/>
                  <a:gd name="T18" fmla="*/ 5 w 140"/>
                  <a:gd name="T19" fmla="*/ 185 h 220"/>
                  <a:gd name="T20" fmla="*/ 2 w 140"/>
                  <a:gd name="T21" fmla="*/ 166 h 220"/>
                  <a:gd name="T22" fmla="*/ 0 w 140"/>
                  <a:gd name="T23" fmla="*/ 147 h 220"/>
                  <a:gd name="T24" fmla="*/ 3 w 140"/>
                  <a:gd name="T25" fmla="*/ 127 h 220"/>
                  <a:gd name="T26" fmla="*/ 7 w 140"/>
                  <a:gd name="T27" fmla="*/ 107 h 220"/>
                  <a:gd name="T28" fmla="*/ 13 w 140"/>
                  <a:gd name="T29" fmla="*/ 88 h 220"/>
                  <a:gd name="T30" fmla="*/ 20 w 140"/>
                  <a:gd name="T31" fmla="*/ 69 h 220"/>
                  <a:gd name="T32" fmla="*/ 29 w 140"/>
                  <a:gd name="T33" fmla="*/ 52 h 220"/>
                  <a:gd name="T34" fmla="*/ 34 w 140"/>
                  <a:gd name="T35" fmla="*/ 48 h 220"/>
                  <a:gd name="T36" fmla="*/ 38 w 140"/>
                  <a:gd name="T37" fmla="*/ 42 h 220"/>
                  <a:gd name="T38" fmla="*/ 43 w 140"/>
                  <a:gd name="T39" fmla="*/ 37 h 220"/>
                  <a:gd name="T40" fmla="*/ 46 w 140"/>
                  <a:gd name="T41" fmla="*/ 31 h 220"/>
                  <a:gd name="T42" fmla="*/ 50 w 140"/>
                  <a:gd name="T43" fmla="*/ 26 h 220"/>
                  <a:gd name="T44" fmla="*/ 55 w 140"/>
                  <a:gd name="T45" fmla="*/ 20 h 220"/>
                  <a:gd name="T46" fmla="*/ 59 w 140"/>
                  <a:gd name="T47" fmla="*/ 14 h 220"/>
                  <a:gd name="T48" fmla="*/ 65 w 140"/>
                  <a:gd name="T49" fmla="*/ 8 h 220"/>
                  <a:gd name="T50" fmla="*/ 83 w 140"/>
                  <a:gd name="T51" fmla="*/ 0 h 220"/>
                  <a:gd name="T52" fmla="*/ 90 w 140"/>
                  <a:gd name="T53" fmla="*/ 1 h 220"/>
                  <a:gd name="T54" fmla="*/ 96 w 140"/>
                  <a:gd name="T55" fmla="*/ 4 h 220"/>
                  <a:gd name="T56" fmla="*/ 102 w 140"/>
                  <a:gd name="T57" fmla="*/ 6 h 220"/>
                  <a:gd name="T58" fmla="*/ 109 w 140"/>
                  <a:gd name="T59" fmla="*/ 8 h 220"/>
                  <a:gd name="T60" fmla="*/ 118 w 140"/>
                  <a:gd name="T61" fmla="*/ 18 h 220"/>
                  <a:gd name="T62" fmla="*/ 126 w 140"/>
                  <a:gd name="T63" fmla="*/ 27 h 220"/>
                  <a:gd name="T64" fmla="*/ 133 w 140"/>
                  <a:gd name="T65" fmla="*/ 36 h 220"/>
                  <a:gd name="T66" fmla="*/ 140 w 140"/>
                  <a:gd name="T67" fmla="*/ 45 h 220"/>
                  <a:gd name="T68" fmla="*/ 126 w 140"/>
                  <a:gd name="T69" fmla="*/ 56 h 220"/>
                  <a:gd name="T70" fmla="*/ 113 w 140"/>
                  <a:gd name="T71" fmla="*/ 67 h 220"/>
                  <a:gd name="T72" fmla="*/ 99 w 140"/>
                  <a:gd name="T73" fmla="*/ 80 h 220"/>
                  <a:gd name="T74" fmla="*/ 87 w 140"/>
                  <a:gd name="T75" fmla="*/ 92 h 220"/>
                  <a:gd name="T76" fmla="*/ 76 w 140"/>
                  <a:gd name="T77" fmla="*/ 107 h 220"/>
                  <a:gd name="T78" fmla="*/ 67 w 140"/>
                  <a:gd name="T79" fmla="*/ 124 h 220"/>
                  <a:gd name="T80" fmla="*/ 60 w 140"/>
                  <a:gd name="T81" fmla="*/ 141 h 220"/>
                  <a:gd name="T82" fmla="*/ 57 w 140"/>
                  <a:gd name="T83" fmla="*/ 160 h 220"/>
                  <a:gd name="T84" fmla="*/ 58 w 140"/>
                  <a:gd name="T85" fmla="*/ 175 h 220"/>
                  <a:gd name="T86" fmla="*/ 61 w 140"/>
                  <a:gd name="T87" fmla="*/ 190 h 220"/>
                  <a:gd name="T88" fmla="*/ 64 w 140"/>
                  <a:gd name="T89" fmla="*/ 205 h 220"/>
                  <a:gd name="T90" fmla="*/ 65 w 140"/>
                  <a:gd name="T91" fmla="*/ 220 h 220"/>
                  <a:gd name="T92" fmla="*/ 50 w 140"/>
                  <a:gd name="T9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0" h="220">
                    <a:moveTo>
                      <a:pt x="50" y="220"/>
                    </a:moveTo>
                    <a:lnTo>
                      <a:pt x="46" y="218"/>
                    </a:lnTo>
                    <a:lnTo>
                      <a:pt x="43" y="216"/>
                    </a:lnTo>
                    <a:lnTo>
                      <a:pt x="40" y="213"/>
                    </a:lnTo>
                    <a:lnTo>
                      <a:pt x="35" y="211"/>
                    </a:lnTo>
                    <a:lnTo>
                      <a:pt x="30" y="209"/>
                    </a:lnTo>
                    <a:lnTo>
                      <a:pt x="26" y="206"/>
                    </a:lnTo>
                    <a:lnTo>
                      <a:pt x="20" y="204"/>
                    </a:lnTo>
                    <a:lnTo>
                      <a:pt x="13" y="202"/>
                    </a:lnTo>
                    <a:lnTo>
                      <a:pt x="5" y="185"/>
                    </a:lnTo>
                    <a:lnTo>
                      <a:pt x="2" y="166"/>
                    </a:lnTo>
                    <a:lnTo>
                      <a:pt x="0" y="147"/>
                    </a:lnTo>
                    <a:lnTo>
                      <a:pt x="3" y="127"/>
                    </a:lnTo>
                    <a:lnTo>
                      <a:pt x="7" y="107"/>
                    </a:lnTo>
                    <a:lnTo>
                      <a:pt x="13" y="88"/>
                    </a:lnTo>
                    <a:lnTo>
                      <a:pt x="20" y="69"/>
                    </a:lnTo>
                    <a:lnTo>
                      <a:pt x="29" y="52"/>
                    </a:lnTo>
                    <a:lnTo>
                      <a:pt x="34" y="48"/>
                    </a:lnTo>
                    <a:lnTo>
                      <a:pt x="38" y="42"/>
                    </a:lnTo>
                    <a:lnTo>
                      <a:pt x="43" y="37"/>
                    </a:lnTo>
                    <a:lnTo>
                      <a:pt x="46" y="31"/>
                    </a:lnTo>
                    <a:lnTo>
                      <a:pt x="50" y="26"/>
                    </a:lnTo>
                    <a:lnTo>
                      <a:pt x="55" y="20"/>
                    </a:lnTo>
                    <a:lnTo>
                      <a:pt x="59" y="14"/>
                    </a:lnTo>
                    <a:lnTo>
                      <a:pt x="65" y="8"/>
                    </a:lnTo>
                    <a:lnTo>
                      <a:pt x="83" y="0"/>
                    </a:lnTo>
                    <a:lnTo>
                      <a:pt x="90" y="1"/>
                    </a:lnTo>
                    <a:lnTo>
                      <a:pt x="96" y="4"/>
                    </a:lnTo>
                    <a:lnTo>
                      <a:pt x="102" y="6"/>
                    </a:lnTo>
                    <a:lnTo>
                      <a:pt x="109" y="8"/>
                    </a:lnTo>
                    <a:lnTo>
                      <a:pt x="118" y="18"/>
                    </a:lnTo>
                    <a:lnTo>
                      <a:pt x="126" y="27"/>
                    </a:lnTo>
                    <a:lnTo>
                      <a:pt x="133" y="36"/>
                    </a:lnTo>
                    <a:lnTo>
                      <a:pt x="140" y="45"/>
                    </a:lnTo>
                    <a:lnTo>
                      <a:pt x="126" y="56"/>
                    </a:lnTo>
                    <a:lnTo>
                      <a:pt x="113" y="67"/>
                    </a:lnTo>
                    <a:lnTo>
                      <a:pt x="99" y="80"/>
                    </a:lnTo>
                    <a:lnTo>
                      <a:pt x="87" y="92"/>
                    </a:lnTo>
                    <a:lnTo>
                      <a:pt x="76" y="107"/>
                    </a:lnTo>
                    <a:lnTo>
                      <a:pt x="67" y="124"/>
                    </a:lnTo>
                    <a:lnTo>
                      <a:pt x="60" y="141"/>
                    </a:lnTo>
                    <a:lnTo>
                      <a:pt x="57" y="160"/>
                    </a:lnTo>
                    <a:lnTo>
                      <a:pt x="58" y="175"/>
                    </a:lnTo>
                    <a:lnTo>
                      <a:pt x="61" y="190"/>
                    </a:lnTo>
                    <a:lnTo>
                      <a:pt x="64" y="205"/>
                    </a:lnTo>
                    <a:lnTo>
                      <a:pt x="65" y="220"/>
                    </a:lnTo>
                    <a:lnTo>
                      <a:pt x="50" y="22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2" name="Freeform 28"/>
              <p:cNvSpPr>
                <a:spLocks/>
              </p:cNvSpPr>
              <p:nvPr>
                <p:custDataLst>
                  <p:tags r:id="rId93"/>
                </p:custDataLst>
              </p:nvPr>
            </p:nvSpPr>
            <p:spPr bwMode="auto">
              <a:xfrm>
                <a:off x="3903" y="3171"/>
                <a:ext cx="66" cy="31"/>
              </a:xfrm>
              <a:custGeom>
                <a:avLst/>
                <a:gdLst>
                  <a:gd name="T0" fmla="*/ 33 w 131"/>
                  <a:gd name="T1" fmla="*/ 63 h 63"/>
                  <a:gd name="T2" fmla="*/ 27 w 131"/>
                  <a:gd name="T3" fmla="*/ 50 h 63"/>
                  <a:gd name="T4" fmla="*/ 20 w 131"/>
                  <a:gd name="T5" fmla="*/ 36 h 63"/>
                  <a:gd name="T6" fmla="*/ 11 w 131"/>
                  <a:gd name="T7" fmla="*/ 22 h 63"/>
                  <a:gd name="T8" fmla="*/ 0 w 131"/>
                  <a:gd name="T9" fmla="*/ 10 h 63"/>
                  <a:gd name="T10" fmla="*/ 16 w 131"/>
                  <a:gd name="T11" fmla="*/ 5 h 63"/>
                  <a:gd name="T12" fmla="*/ 32 w 131"/>
                  <a:gd name="T13" fmla="*/ 2 h 63"/>
                  <a:gd name="T14" fmla="*/ 47 w 131"/>
                  <a:gd name="T15" fmla="*/ 0 h 63"/>
                  <a:gd name="T16" fmla="*/ 63 w 131"/>
                  <a:gd name="T17" fmla="*/ 0 h 63"/>
                  <a:gd name="T18" fmla="*/ 78 w 131"/>
                  <a:gd name="T19" fmla="*/ 3 h 63"/>
                  <a:gd name="T20" fmla="*/ 94 w 131"/>
                  <a:gd name="T21" fmla="*/ 6 h 63"/>
                  <a:gd name="T22" fmla="*/ 109 w 131"/>
                  <a:gd name="T23" fmla="*/ 10 h 63"/>
                  <a:gd name="T24" fmla="*/ 125 w 131"/>
                  <a:gd name="T25" fmla="*/ 15 h 63"/>
                  <a:gd name="T26" fmla="*/ 131 w 131"/>
                  <a:gd name="T27" fmla="*/ 33 h 63"/>
                  <a:gd name="T28" fmla="*/ 126 w 131"/>
                  <a:gd name="T29" fmla="*/ 37 h 63"/>
                  <a:gd name="T30" fmla="*/ 122 w 131"/>
                  <a:gd name="T31" fmla="*/ 42 h 63"/>
                  <a:gd name="T32" fmla="*/ 116 w 131"/>
                  <a:gd name="T33" fmla="*/ 46 h 63"/>
                  <a:gd name="T34" fmla="*/ 110 w 131"/>
                  <a:gd name="T35" fmla="*/ 50 h 63"/>
                  <a:gd name="T36" fmla="*/ 101 w 131"/>
                  <a:gd name="T37" fmla="*/ 52 h 63"/>
                  <a:gd name="T38" fmla="*/ 92 w 131"/>
                  <a:gd name="T39" fmla="*/ 53 h 63"/>
                  <a:gd name="T40" fmla="*/ 83 w 131"/>
                  <a:gd name="T41" fmla="*/ 56 h 63"/>
                  <a:gd name="T42" fmla="*/ 72 w 131"/>
                  <a:gd name="T43" fmla="*/ 58 h 63"/>
                  <a:gd name="T44" fmla="*/ 63 w 131"/>
                  <a:gd name="T45" fmla="*/ 60 h 63"/>
                  <a:gd name="T46" fmla="*/ 53 w 131"/>
                  <a:gd name="T47" fmla="*/ 61 h 63"/>
                  <a:gd name="T48" fmla="*/ 43 w 131"/>
                  <a:gd name="T49" fmla="*/ 63 h 63"/>
                  <a:gd name="T50" fmla="*/ 33 w 131"/>
                  <a:gd name="T5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63">
                    <a:moveTo>
                      <a:pt x="33" y="63"/>
                    </a:moveTo>
                    <a:lnTo>
                      <a:pt x="27" y="50"/>
                    </a:lnTo>
                    <a:lnTo>
                      <a:pt x="20" y="36"/>
                    </a:lnTo>
                    <a:lnTo>
                      <a:pt x="11" y="22"/>
                    </a:lnTo>
                    <a:lnTo>
                      <a:pt x="0" y="10"/>
                    </a:lnTo>
                    <a:lnTo>
                      <a:pt x="16" y="5"/>
                    </a:lnTo>
                    <a:lnTo>
                      <a:pt x="32" y="2"/>
                    </a:lnTo>
                    <a:lnTo>
                      <a:pt x="47" y="0"/>
                    </a:lnTo>
                    <a:lnTo>
                      <a:pt x="63" y="0"/>
                    </a:lnTo>
                    <a:lnTo>
                      <a:pt x="78" y="3"/>
                    </a:lnTo>
                    <a:lnTo>
                      <a:pt x="94" y="6"/>
                    </a:lnTo>
                    <a:lnTo>
                      <a:pt x="109" y="10"/>
                    </a:lnTo>
                    <a:lnTo>
                      <a:pt x="125" y="15"/>
                    </a:lnTo>
                    <a:lnTo>
                      <a:pt x="131" y="33"/>
                    </a:lnTo>
                    <a:lnTo>
                      <a:pt x="126" y="37"/>
                    </a:lnTo>
                    <a:lnTo>
                      <a:pt x="122" y="42"/>
                    </a:lnTo>
                    <a:lnTo>
                      <a:pt x="116" y="46"/>
                    </a:lnTo>
                    <a:lnTo>
                      <a:pt x="110" y="50"/>
                    </a:lnTo>
                    <a:lnTo>
                      <a:pt x="101" y="52"/>
                    </a:lnTo>
                    <a:lnTo>
                      <a:pt x="92" y="53"/>
                    </a:lnTo>
                    <a:lnTo>
                      <a:pt x="83" y="56"/>
                    </a:lnTo>
                    <a:lnTo>
                      <a:pt x="72" y="58"/>
                    </a:lnTo>
                    <a:lnTo>
                      <a:pt x="63" y="60"/>
                    </a:lnTo>
                    <a:lnTo>
                      <a:pt x="53" y="61"/>
                    </a:lnTo>
                    <a:lnTo>
                      <a:pt x="43" y="63"/>
                    </a:lnTo>
                    <a:lnTo>
                      <a:pt x="33" y="63"/>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pic>
        <p:nvPicPr>
          <p:cNvPr id="184" name="Picture 4" descr="C:\Users\wolf\AppData\Local\Microsoft\Windows\Temporary Internet Files\Content.IE5\5N0XI505\MC900331282[1].wmf"/>
          <p:cNvPicPr>
            <a:picLocks noChangeAspect="1" noChangeArrowheads="1"/>
          </p:cNvPicPr>
          <p:nvPr>
            <p:custDataLst>
              <p:tags r:id="rId16"/>
            </p:custDataLst>
          </p:nvPr>
        </p:nvPicPr>
        <p:blipFill>
          <a:blip r:embed="rId195" cstate="print">
            <a:extLst>
              <a:ext uri="{28A0092B-C50C-407E-A947-70E740481C1C}">
                <a14:useLocalDpi xmlns:a14="http://schemas.microsoft.com/office/drawing/2010/main" val="0"/>
              </a:ext>
            </a:extLst>
          </a:blip>
          <a:srcRect/>
          <a:stretch>
            <a:fillRect/>
          </a:stretch>
        </p:blipFill>
        <p:spPr bwMode="auto">
          <a:xfrm>
            <a:off x="7064512" y="4775467"/>
            <a:ext cx="1795604" cy="1424412"/>
          </a:xfrm>
          <a:prstGeom prst="rect">
            <a:avLst/>
          </a:prstGeom>
          <a:noFill/>
          <a:extLst>
            <a:ext uri="{909E8E84-426E-40DD-AFC4-6F175D3DCCD1}">
              <a14:hiddenFill xmlns:a14="http://schemas.microsoft.com/office/drawing/2010/main">
                <a:solidFill>
                  <a:srgbClr val="FFFFFF"/>
                </a:solidFill>
              </a14:hiddenFill>
            </a:ext>
          </a:extLst>
        </p:spPr>
      </p:pic>
      <p:grpSp>
        <p:nvGrpSpPr>
          <p:cNvPr id="185" name="Group 7"/>
          <p:cNvGrpSpPr>
            <a:grpSpLocks noChangeAspect="1"/>
          </p:cNvGrpSpPr>
          <p:nvPr>
            <p:custDataLst>
              <p:tags r:id="rId17"/>
            </p:custDataLst>
          </p:nvPr>
        </p:nvGrpSpPr>
        <p:grpSpPr bwMode="auto">
          <a:xfrm>
            <a:off x="7634287" y="5344216"/>
            <a:ext cx="1601788" cy="1711325"/>
            <a:chOff x="2975" y="2832"/>
            <a:chExt cx="1009" cy="1078"/>
          </a:xfrm>
        </p:grpSpPr>
        <p:sp>
          <p:nvSpPr>
            <p:cNvPr id="186" name="AutoShape 6"/>
            <p:cNvSpPr>
              <a:spLocks noChangeAspect="1" noChangeArrowheads="1" noTextEdit="1"/>
            </p:cNvSpPr>
            <p:nvPr>
              <p:custDataLst>
                <p:tags r:id="rId76"/>
              </p:custDataLst>
            </p:nvPr>
          </p:nvSpPr>
          <p:spPr bwMode="auto">
            <a:xfrm>
              <a:off x="2975" y="2832"/>
              <a:ext cx="1009"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7" name="Freeform 16"/>
            <p:cNvSpPr>
              <a:spLocks/>
            </p:cNvSpPr>
            <p:nvPr>
              <p:custDataLst>
                <p:tags r:id="rId77"/>
              </p:custDataLst>
            </p:nvPr>
          </p:nvSpPr>
          <p:spPr bwMode="auto">
            <a:xfrm>
              <a:off x="3144" y="3009"/>
              <a:ext cx="836" cy="795"/>
            </a:xfrm>
            <a:custGeom>
              <a:avLst/>
              <a:gdLst>
                <a:gd name="T0" fmla="*/ 979 w 1671"/>
                <a:gd name="T1" fmla="*/ 649 h 1589"/>
                <a:gd name="T2" fmla="*/ 944 w 1671"/>
                <a:gd name="T3" fmla="*/ 729 h 1589"/>
                <a:gd name="T4" fmla="*/ 929 w 1671"/>
                <a:gd name="T5" fmla="*/ 797 h 1589"/>
                <a:gd name="T6" fmla="*/ 834 w 1671"/>
                <a:gd name="T7" fmla="*/ 923 h 1589"/>
                <a:gd name="T8" fmla="*/ 729 w 1671"/>
                <a:gd name="T9" fmla="*/ 1049 h 1589"/>
                <a:gd name="T10" fmla="*/ 606 w 1671"/>
                <a:gd name="T11" fmla="*/ 1203 h 1589"/>
                <a:gd name="T12" fmla="*/ 464 w 1671"/>
                <a:gd name="T13" fmla="*/ 1384 h 1589"/>
                <a:gd name="T14" fmla="*/ 310 w 1671"/>
                <a:gd name="T15" fmla="*/ 1555 h 1589"/>
                <a:gd name="T16" fmla="*/ 235 w 1671"/>
                <a:gd name="T17" fmla="*/ 1589 h 1589"/>
                <a:gd name="T18" fmla="*/ 150 w 1671"/>
                <a:gd name="T19" fmla="*/ 1574 h 1589"/>
                <a:gd name="T20" fmla="*/ 38 w 1671"/>
                <a:gd name="T21" fmla="*/ 1496 h 1589"/>
                <a:gd name="T22" fmla="*/ 2 w 1671"/>
                <a:gd name="T23" fmla="*/ 1405 h 1589"/>
                <a:gd name="T24" fmla="*/ 24 w 1671"/>
                <a:gd name="T25" fmla="*/ 1317 h 1589"/>
                <a:gd name="T26" fmla="*/ 243 w 1671"/>
                <a:gd name="T27" fmla="*/ 1020 h 1589"/>
                <a:gd name="T28" fmla="*/ 485 w 1671"/>
                <a:gd name="T29" fmla="*/ 724 h 1589"/>
                <a:gd name="T30" fmla="*/ 681 w 1671"/>
                <a:gd name="T31" fmla="*/ 551 h 1589"/>
                <a:gd name="T32" fmla="*/ 729 w 1671"/>
                <a:gd name="T33" fmla="*/ 549 h 1589"/>
                <a:gd name="T34" fmla="*/ 847 w 1671"/>
                <a:gd name="T35" fmla="*/ 409 h 1589"/>
                <a:gd name="T36" fmla="*/ 968 w 1671"/>
                <a:gd name="T37" fmla="*/ 266 h 1589"/>
                <a:gd name="T38" fmla="*/ 1032 w 1671"/>
                <a:gd name="T39" fmla="*/ 349 h 1589"/>
                <a:gd name="T40" fmla="*/ 911 w 1671"/>
                <a:gd name="T41" fmla="*/ 501 h 1589"/>
                <a:gd name="T42" fmla="*/ 894 w 1671"/>
                <a:gd name="T43" fmla="*/ 558 h 1589"/>
                <a:gd name="T44" fmla="*/ 959 w 1671"/>
                <a:gd name="T45" fmla="*/ 512 h 1589"/>
                <a:gd name="T46" fmla="*/ 988 w 1671"/>
                <a:gd name="T47" fmla="*/ 450 h 1589"/>
                <a:gd name="T48" fmla="*/ 1013 w 1671"/>
                <a:gd name="T49" fmla="*/ 384 h 1589"/>
                <a:gd name="T50" fmla="*/ 1069 w 1671"/>
                <a:gd name="T51" fmla="*/ 334 h 1589"/>
                <a:gd name="T52" fmla="*/ 1124 w 1671"/>
                <a:gd name="T53" fmla="*/ 305 h 1589"/>
                <a:gd name="T54" fmla="*/ 1203 w 1671"/>
                <a:gd name="T55" fmla="*/ 206 h 1589"/>
                <a:gd name="T56" fmla="*/ 1160 w 1671"/>
                <a:gd name="T57" fmla="*/ 200 h 1589"/>
                <a:gd name="T58" fmla="*/ 1053 w 1671"/>
                <a:gd name="T59" fmla="*/ 323 h 1589"/>
                <a:gd name="T60" fmla="*/ 1107 w 1671"/>
                <a:gd name="T61" fmla="*/ 121 h 1589"/>
                <a:gd name="T62" fmla="*/ 1159 w 1671"/>
                <a:gd name="T63" fmla="*/ 87 h 1589"/>
                <a:gd name="T64" fmla="*/ 1197 w 1671"/>
                <a:gd name="T65" fmla="*/ 64 h 1589"/>
                <a:gd name="T66" fmla="*/ 1248 w 1671"/>
                <a:gd name="T67" fmla="*/ 42 h 1589"/>
                <a:gd name="T68" fmla="*/ 1296 w 1671"/>
                <a:gd name="T69" fmla="*/ 29 h 1589"/>
                <a:gd name="T70" fmla="*/ 1324 w 1671"/>
                <a:gd name="T71" fmla="*/ 15 h 1589"/>
                <a:gd name="T72" fmla="*/ 1351 w 1671"/>
                <a:gd name="T73" fmla="*/ 30 h 1589"/>
                <a:gd name="T74" fmla="*/ 1313 w 1671"/>
                <a:gd name="T75" fmla="*/ 231 h 1589"/>
                <a:gd name="T76" fmla="*/ 1367 w 1671"/>
                <a:gd name="T77" fmla="*/ 263 h 1589"/>
                <a:gd name="T78" fmla="*/ 1449 w 1671"/>
                <a:gd name="T79" fmla="*/ 288 h 1589"/>
                <a:gd name="T80" fmla="*/ 1495 w 1671"/>
                <a:gd name="T81" fmla="*/ 316 h 1589"/>
                <a:gd name="T82" fmla="*/ 1609 w 1671"/>
                <a:gd name="T83" fmla="*/ 305 h 1589"/>
                <a:gd name="T84" fmla="*/ 1667 w 1671"/>
                <a:gd name="T85" fmla="*/ 339 h 1589"/>
                <a:gd name="T86" fmla="*/ 1632 w 1671"/>
                <a:gd name="T87" fmla="*/ 392 h 1589"/>
                <a:gd name="T88" fmla="*/ 1563 w 1671"/>
                <a:gd name="T89" fmla="*/ 412 h 1589"/>
                <a:gd name="T90" fmla="*/ 1561 w 1671"/>
                <a:gd name="T91" fmla="*/ 564 h 1589"/>
                <a:gd name="T92" fmla="*/ 1519 w 1671"/>
                <a:gd name="T93" fmla="*/ 626 h 1589"/>
                <a:gd name="T94" fmla="*/ 1488 w 1671"/>
                <a:gd name="T95" fmla="*/ 654 h 1589"/>
                <a:gd name="T96" fmla="*/ 1458 w 1671"/>
                <a:gd name="T97" fmla="*/ 667 h 1589"/>
                <a:gd name="T98" fmla="*/ 1434 w 1671"/>
                <a:gd name="T99" fmla="*/ 581 h 1589"/>
                <a:gd name="T100" fmla="*/ 1465 w 1671"/>
                <a:gd name="T101" fmla="*/ 500 h 1589"/>
                <a:gd name="T102" fmla="*/ 1431 w 1671"/>
                <a:gd name="T103" fmla="*/ 486 h 1589"/>
                <a:gd name="T104" fmla="*/ 1398 w 1671"/>
                <a:gd name="T105" fmla="*/ 559 h 1589"/>
                <a:gd name="T106" fmla="*/ 1431 w 1671"/>
                <a:gd name="T107" fmla="*/ 584 h 1589"/>
                <a:gd name="T108" fmla="*/ 1382 w 1671"/>
                <a:gd name="T109" fmla="*/ 668 h 1589"/>
                <a:gd name="T110" fmla="*/ 1316 w 1671"/>
                <a:gd name="T111" fmla="*/ 615 h 1589"/>
                <a:gd name="T112" fmla="*/ 1289 w 1671"/>
                <a:gd name="T113" fmla="*/ 511 h 1589"/>
                <a:gd name="T114" fmla="*/ 1310 w 1671"/>
                <a:gd name="T115" fmla="*/ 443 h 1589"/>
                <a:gd name="T116" fmla="*/ 1337 w 1671"/>
                <a:gd name="T117" fmla="*/ 383 h 1589"/>
                <a:gd name="T118" fmla="*/ 1223 w 1671"/>
                <a:gd name="T119" fmla="*/ 389 h 1589"/>
                <a:gd name="T120" fmla="*/ 1160 w 1671"/>
                <a:gd name="T121" fmla="*/ 422 h 1589"/>
                <a:gd name="T122" fmla="*/ 1068 w 1671"/>
                <a:gd name="T123" fmla="*/ 536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1" h="1589">
                  <a:moveTo>
                    <a:pt x="1053" y="556"/>
                  </a:moveTo>
                  <a:lnTo>
                    <a:pt x="1038" y="574"/>
                  </a:lnTo>
                  <a:lnTo>
                    <a:pt x="1023" y="593"/>
                  </a:lnTo>
                  <a:lnTo>
                    <a:pt x="1009" y="611"/>
                  </a:lnTo>
                  <a:lnTo>
                    <a:pt x="994" y="630"/>
                  </a:lnTo>
                  <a:lnTo>
                    <a:pt x="979" y="649"/>
                  </a:lnTo>
                  <a:lnTo>
                    <a:pt x="964" y="668"/>
                  </a:lnTo>
                  <a:lnTo>
                    <a:pt x="949" y="686"/>
                  </a:lnTo>
                  <a:lnTo>
                    <a:pt x="934" y="705"/>
                  </a:lnTo>
                  <a:lnTo>
                    <a:pt x="936" y="711"/>
                  </a:lnTo>
                  <a:lnTo>
                    <a:pt x="940" y="718"/>
                  </a:lnTo>
                  <a:lnTo>
                    <a:pt x="944" y="729"/>
                  </a:lnTo>
                  <a:lnTo>
                    <a:pt x="948" y="740"/>
                  </a:lnTo>
                  <a:lnTo>
                    <a:pt x="947" y="748"/>
                  </a:lnTo>
                  <a:lnTo>
                    <a:pt x="946" y="756"/>
                  </a:lnTo>
                  <a:lnTo>
                    <a:pt x="945" y="766"/>
                  </a:lnTo>
                  <a:lnTo>
                    <a:pt x="944" y="775"/>
                  </a:lnTo>
                  <a:lnTo>
                    <a:pt x="929" y="797"/>
                  </a:lnTo>
                  <a:lnTo>
                    <a:pt x="915" y="817"/>
                  </a:lnTo>
                  <a:lnTo>
                    <a:pt x="899" y="839"/>
                  </a:lnTo>
                  <a:lnTo>
                    <a:pt x="884" y="860"/>
                  </a:lnTo>
                  <a:lnTo>
                    <a:pt x="868" y="882"/>
                  </a:lnTo>
                  <a:lnTo>
                    <a:pt x="852" y="903"/>
                  </a:lnTo>
                  <a:lnTo>
                    <a:pt x="834" y="923"/>
                  </a:lnTo>
                  <a:lnTo>
                    <a:pt x="818" y="944"/>
                  </a:lnTo>
                  <a:lnTo>
                    <a:pt x="801" y="965"/>
                  </a:lnTo>
                  <a:lnTo>
                    <a:pt x="784" y="987"/>
                  </a:lnTo>
                  <a:lnTo>
                    <a:pt x="765" y="1007"/>
                  </a:lnTo>
                  <a:lnTo>
                    <a:pt x="748" y="1028"/>
                  </a:lnTo>
                  <a:lnTo>
                    <a:pt x="729" y="1049"/>
                  </a:lnTo>
                  <a:lnTo>
                    <a:pt x="712" y="1070"/>
                  </a:lnTo>
                  <a:lnTo>
                    <a:pt x="694" y="1092"/>
                  </a:lnTo>
                  <a:lnTo>
                    <a:pt x="675" y="1112"/>
                  </a:lnTo>
                  <a:lnTo>
                    <a:pt x="652" y="1142"/>
                  </a:lnTo>
                  <a:lnTo>
                    <a:pt x="629" y="1172"/>
                  </a:lnTo>
                  <a:lnTo>
                    <a:pt x="606" y="1203"/>
                  </a:lnTo>
                  <a:lnTo>
                    <a:pt x="583" y="1233"/>
                  </a:lnTo>
                  <a:lnTo>
                    <a:pt x="560" y="1264"/>
                  </a:lnTo>
                  <a:lnTo>
                    <a:pt x="537" y="1294"/>
                  </a:lnTo>
                  <a:lnTo>
                    <a:pt x="513" y="1324"/>
                  </a:lnTo>
                  <a:lnTo>
                    <a:pt x="488" y="1354"/>
                  </a:lnTo>
                  <a:lnTo>
                    <a:pt x="464" y="1384"/>
                  </a:lnTo>
                  <a:lnTo>
                    <a:pt x="440" y="1414"/>
                  </a:lnTo>
                  <a:lnTo>
                    <a:pt x="415" y="1443"/>
                  </a:lnTo>
                  <a:lnTo>
                    <a:pt x="389" y="1472"/>
                  </a:lnTo>
                  <a:lnTo>
                    <a:pt x="363" y="1499"/>
                  </a:lnTo>
                  <a:lnTo>
                    <a:pt x="336" y="1527"/>
                  </a:lnTo>
                  <a:lnTo>
                    <a:pt x="310" y="1555"/>
                  </a:lnTo>
                  <a:lnTo>
                    <a:pt x="282" y="1581"/>
                  </a:lnTo>
                  <a:lnTo>
                    <a:pt x="274" y="1583"/>
                  </a:lnTo>
                  <a:lnTo>
                    <a:pt x="265" y="1586"/>
                  </a:lnTo>
                  <a:lnTo>
                    <a:pt x="256" y="1587"/>
                  </a:lnTo>
                  <a:lnTo>
                    <a:pt x="245" y="1588"/>
                  </a:lnTo>
                  <a:lnTo>
                    <a:pt x="235" y="1589"/>
                  </a:lnTo>
                  <a:lnTo>
                    <a:pt x="225" y="1589"/>
                  </a:lnTo>
                  <a:lnTo>
                    <a:pt x="213" y="1589"/>
                  </a:lnTo>
                  <a:lnTo>
                    <a:pt x="203" y="1589"/>
                  </a:lnTo>
                  <a:lnTo>
                    <a:pt x="191" y="1589"/>
                  </a:lnTo>
                  <a:lnTo>
                    <a:pt x="170" y="1582"/>
                  </a:lnTo>
                  <a:lnTo>
                    <a:pt x="150" y="1574"/>
                  </a:lnTo>
                  <a:lnTo>
                    <a:pt x="130" y="1565"/>
                  </a:lnTo>
                  <a:lnTo>
                    <a:pt x="112" y="1555"/>
                  </a:lnTo>
                  <a:lnTo>
                    <a:pt x="92" y="1543"/>
                  </a:lnTo>
                  <a:lnTo>
                    <a:pt x="74" y="1530"/>
                  </a:lnTo>
                  <a:lnTo>
                    <a:pt x="56" y="1514"/>
                  </a:lnTo>
                  <a:lnTo>
                    <a:pt x="38" y="1496"/>
                  </a:lnTo>
                  <a:lnTo>
                    <a:pt x="30" y="1482"/>
                  </a:lnTo>
                  <a:lnTo>
                    <a:pt x="22" y="1468"/>
                  </a:lnTo>
                  <a:lnTo>
                    <a:pt x="16" y="1453"/>
                  </a:lnTo>
                  <a:lnTo>
                    <a:pt x="10" y="1437"/>
                  </a:lnTo>
                  <a:lnTo>
                    <a:pt x="6" y="1421"/>
                  </a:lnTo>
                  <a:lnTo>
                    <a:pt x="2" y="1405"/>
                  </a:lnTo>
                  <a:lnTo>
                    <a:pt x="1" y="1388"/>
                  </a:lnTo>
                  <a:lnTo>
                    <a:pt x="0" y="1370"/>
                  </a:lnTo>
                  <a:lnTo>
                    <a:pt x="3" y="1356"/>
                  </a:lnTo>
                  <a:lnTo>
                    <a:pt x="9" y="1344"/>
                  </a:lnTo>
                  <a:lnTo>
                    <a:pt x="17" y="1331"/>
                  </a:lnTo>
                  <a:lnTo>
                    <a:pt x="24" y="1317"/>
                  </a:lnTo>
                  <a:lnTo>
                    <a:pt x="60" y="1270"/>
                  </a:lnTo>
                  <a:lnTo>
                    <a:pt x="94" y="1222"/>
                  </a:lnTo>
                  <a:lnTo>
                    <a:pt x="131" y="1172"/>
                  </a:lnTo>
                  <a:lnTo>
                    <a:pt x="168" y="1121"/>
                  </a:lnTo>
                  <a:lnTo>
                    <a:pt x="205" y="1071"/>
                  </a:lnTo>
                  <a:lnTo>
                    <a:pt x="243" y="1020"/>
                  </a:lnTo>
                  <a:lnTo>
                    <a:pt x="281" y="969"/>
                  </a:lnTo>
                  <a:lnTo>
                    <a:pt x="320" y="919"/>
                  </a:lnTo>
                  <a:lnTo>
                    <a:pt x="361" y="869"/>
                  </a:lnTo>
                  <a:lnTo>
                    <a:pt x="401" y="820"/>
                  </a:lnTo>
                  <a:lnTo>
                    <a:pt x="442" y="771"/>
                  </a:lnTo>
                  <a:lnTo>
                    <a:pt x="485" y="724"/>
                  </a:lnTo>
                  <a:lnTo>
                    <a:pt x="529" y="678"/>
                  </a:lnTo>
                  <a:lnTo>
                    <a:pt x="574" y="634"/>
                  </a:lnTo>
                  <a:lnTo>
                    <a:pt x="619" y="592"/>
                  </a:lnTo>
                  <a:lnTo>
                    <a:pt x="666" y="551"/>
                  </a:lnTo>
                  <a:lnTo>
                    <a:pt x="674" y="551"/>
                  </a:lnTo>
                  <a:lnTo>
                    <a:pt x="681" y="551"/>
                  </a:lnTo>
                  <a:lnTo>
                    <a:pt x="689" y="551"/>
                  </a:lnTo>
                  <a:lnTo>
                    <a:pt x="696" y="551"/>
                  </a:lnTo>
                  <a:lnTo>
                    <a:pt x="704" y="551"/>
                  </a:lnTo>
                  <a:lnTo>
                    <a:pt x="712" y="550"/>
                  </a:lnTo>
                  <a:lnTo>
                    <a:pt x="720" y="550"/>
                  </a:lnTo>
                  <a:lnTo>
                    <a:pt x="729" y="549"/>
                  </a:lnTo>
                  <a:lnTo>
                    <a:pt x="749" y="526"/>
                  </a:lnTo>
                  <a:lnTo>
                    <a:pt x="769" y="503"/>
                  </a:lnTo>
                  <a:lnTo>
                    <a:pt x="788" y="480"/>
                  </a:lnTo>
                  <a:lnTo>
                    <a:pt x="808" y="457"/>
                  </a:lnTo>
                  <a:lnTo>
                    <a:pt x="827" y="433"/>
                  </a:lnTo>
                  <a:lnTo>
                    <a:pt x="847" y="409"/>
                  </a:lnTo>
                  <a:lnTo>
                    <a:pt x="866" y="384"/>
                  </a:lnTo>
                  <a:lnTo>
                    <a:pt x="887" y="361"/>
                  </a:lnTo>
                  <a:lnTo>
                    <a:pt x="907" y="337"/>
                  </a:lnTo>
                  <a:lnTo>
                    <a:pt x="928" y="313"/>
                  </a:lnTo>
                  <a:lnTo>
                    <a:pt x="947" y="289"/>
                  </a:lnTo>
                  <a:lnTo>
                    <a:pt x="968" y="266"/>
                  </a:lnTo>
                  <a:lnTo>
                    <a:pt x="989" y="242"/>
                  </a:lnTo>
                  <a:lnTo>
                    <a:pt x="1011" y="219"/>
                  </a:lnTo>
                  <a:lnTo>
                    <a:pt x="1031" y="196"/>
                  </a:lnTo>
                  <a:lnTo>
                    <a:pt x="1053" y="174"/>
                  </a:lnTo>
                  <a:lnTo>
                    <a:pt x="1053" y="323"/>
                  </a:lnTo>
                  <a:lnTo>
                    <a:pt x="1032" y="349"/>
                  </a:lnTo>
                  <a:lnTo>
                    <a:pt x="1012" y="374"/>
                  </a:lnTo>
                  <a:lnTo>
                    <a:pt x="991" y="398"/>
                  </a:lnTo>
                  <a:lnTo>
                    <a:pt x="971" y="424"/>
                  </a:lnTo>
                  <a:lnTo>
                    <a:pt x="951" y="449"/>
                  </a:lnTo>
                  <a:lnTo>
                    <a:pt x="931" y="474"/>
                  </a:lnTo>
                  <a:lnTo>
                    <a:pt x="911" y="501"/>
                  </a:lnTo>
                  <a:lnTo>
                    <a:pt x="892" y="526"/>
                  </a:lnTo>
                  <a:lnTo>
                    <a:pt x="887" y="534"/>
                  </a:lnTo>
                  <a:lnTo>
                    <a:pt x="879" y="542"/>
                  </a:lnTo>
                  <a:lnTo>
                    <a:pt x="883" y="549"/>
                  </a:lnTo>
                  <a:lnTo>
                    <a:pt x="888" y="554"/>
                  </a:lnTo>
                  <a:lnTo>
                    <a:pt x="894" y="558"/>
                  </a:lnTo>
                  <a:lnTo>
                    <a:pt x="900" y="563"/>
                  </a:lnTo>
                  <a:lnTo>
                    <a:pt x="913" y="561"/>
                  </a:lnTo>
                  <a:lnTo>
                    <a:pt x="924" y="547"/>
                  </a:lnTo>
                  <a:lnTo>
                    <a:pt x="936" y="534"/>
                  </a:lnTo>
                  <a:lnTo>
                    <a:pt x="947" y="523"/>
                  </a:lnTo>
                  <a:lnTo>
                    <a:pt x="959" y="512"/>
                  </a:lnTo>
                  <a:lnTo>
                    <a:pt x="970" y="501"/>
                  </a:lnTo>
                  <a:lnTo>
                    <a:pt x="981" y="489"/>
                  </a:lnTo>
                  <a:lnTo>
                    <a:pt x="989" y="477"/>
                  </a:lnTo>
                  <a:lnTo>
                    <a:pt x="997" y="463"/>
                  </a:lnTo>
                  <a:lnTo>
                    <a:pt x="991" y="457"/>
                  </a:lnTo>
                  <a:lnTo>
                    <a:pt x="988" y="450"/>
                  </a:lnTo>
                  <a:lnTo>
                    <a:pt x="985" y="443"/>
                  </a:lnTo>
                  <a:lnTo>
                    <a:pt x="984" y="436"/>
                  </a:lnTo>
                  <a:lnTo>
                    <a:pt x="990" y="422"/>
                  </a:lnTo>
                  <a:lnTo>
                    <a:pt x="997" y="409"/>
                  </a:lnTo>
                  <a:lnTo>
                    <a:pt x="1004" y="396"/>
                  </a:lnTo>
                  <a:lnTo>
                    <a:pt x="1013" y="384"/>
                  </a:lnTo>
                  <a:lnTo>
                    <a:pt x="1022" y="373"/>
                  </a:lnTo>
                  <a:lnTo>
                    <a:pt x="1031" y="363"/>
                  </a:lnTo>
                  <a:lnTo>
                    <a:pt x="1042" y="353"/>
                  </a:lnTo>
                  <a:lnTo>
                    <a:pt x="1053" y="344"/>
                  </a:lnTo>
                  <a:lnTo>
                    <a:pt x="1061" y="338"/>
                  </a:lnTo>
                  <a:lnTo>
                    <a:pt x="1069" y="334"/>
                  </a:lnTo>
                  <a:lnTo>
                    <a:pt x="1079" y="328"/>
                  </a:lnTo>
                  <a:lnTo>
                    <a:pt x="1087" y="323"/>
                  </a:lnTo>
                  <a:lnTo>
                    <a:pt x="1096" y="319"/>
                  </a:lnTo>
                  <a:lnTo>
                    <a:pt x="1105" y="314"/>
                  </a:lnTo>
                  <a:lnTo>
                    <a:pt x="1114" y="310"/>
                  </a:lnTo>
                  <a:lnTo>
                    <a:pt x="1124" y="305"/>
                  </a:lnTo>
                  <a:lnTo>
                    <a:pt x="1140" y="288"/>
                  </a:lnTo>
                  <a:lnTo>
                    <a:pt x="1153" y="272"/>
                  </a:lnTo>
                  <a:lnTo>
                    <a:pt x="1166" y="254"/>
                  </a:lnTo>
                  <a:lnTo>
                    <a:pt x="1179" y="238"/>
                  </a:lnTo>
                  <a:lnTo>
                    <a:pt x="1190" y="222"/>
                  </a:lnTo>
                  <a:lnTo>
                    <a:pt x="1203" y="206"/>
                  </a:lnTo>
                  <a:lnTo>
                    <a:pt x="1216" y="191"/>
                  </a:lnTo>
                  <a:lnTo>
                    <a:pt x="1228" y="176"/>
                  </a:lnTo>
                  <a:lnTo>
                    <a:pt x="1216" y="158"/>
                  </a:lnTo>
                  <a:lnTo>
                    <a:pt x="1197" y="159"/>
                  </a:lnTo>
                  <a:lnTo>
                    <a:pt x="1179" y="179"/>
                  </a:lnTo>
                  <a:lnTo>
                    <a:pt x="1160" y="200"/>
                  </a:lnTo>
                  <a:lnTo>
                    <a:pt x="1142" y="221"/>
                  </a:lnTo>
                  <a:lnTo>
                    <a:pt x="1125" y="240"/>
                  </a:lnTo>
                  <a:lnTo>
                    <a:pt x="1106" y="261"/>
                  </a:lnTo>
                  <a:lnTo>
                    <a:pt x="1089" y="282"/>
                  </a:lnTo>
                  <a:lnTo>
                    <a:pt x="1070" y="303"/>
                  </a:lnTo>
                  <a:lnTo>
                    <a:pt x="1053" y="323"/>
                  </a:lnTo>
                  <a:lnTo>
                    <a:pt x="1053" y="174"/>
                  </a:lnTo>
                  <a:lnTo>
                    <a:pt x="1064" y="163"/>
                  </a:lnTo>
                  <a:lnTo>
                    <a:pt x="1075" y="152"/>
                  </a:lnTo>
                  <a:lnTo>
                    <a:pt x="1085" y="141"/>
                  </a:lnTo>
                  <a:lnTo>
                    <a:pt x="1097" y="131"/>
                  </a:lnTo>
                  <a:lnTo>
                    <a:pt x="1107" y="121"/>
                  </a:lnTo>
                  <a:lnTo>
                    <a:pt x="1119" y="110"/>
                  </a:lnTo>
                  <a:lnTo>
                    <a:pt x="1130" y="101"/>
                  </a:lnTo>
                  <a:lnTo>
                    <a:pt x="1142" y="91"/>
                  </a:lnTo>
                  <a:lnTo>
                    <a:pt x="1147" y="90"/>
                  </a:lnTo>
                  <a:lnTo>
                    <a:pt x="1153" y="88"/>
                  </a:lnTo>
                  <a:lnTo>
                    <a:pt x="1159" y="87"/>
                  </a:lnTo>
                  <a:lnTo>
                    <a:pt x="1162" y="80"/>
                  </a:lnTo>
                  <a:lnTo>
                    <a:pt x="1170" y="78"/>
                  </a:lnTo>
                  <a:lnTo>
                    <a:pt x="1177" y="75"/>
                  </a:lnTo>
                  <a:lnTo>
                    <a:pt x="1183" y="71"/>
                  </a:lnTo>
                  <a:lnTo>
                    <a:pt x="1190" y="68"/>
                  </a:lnTo>
                  <a:lnTo>
                    <a:pt x="1197" y="64"/>
                  </a:lnTo>
                  <a:lnTo>
                    <a:pt x="1205" y="61"/>
                  </a:lnTo>
                  <a:lnTo>
                    <a:pt x="1215" y="60"/>
                  </a:lnTo>
                  <a:lnTo>
                    <a:pt x="1224" y="58"/>
                  </a:lnTo>
                  <a:lnTo>
                    <a:pt x="1227" y="53"/>
                  </a:lnTo>
                  <a:lnTo>
                    <a:pt x="1241" y="43"/>
                  </a:lnTo>
                  <a:lnTo>
                    <a:pt x="1248" y="42"/>
                  </a:lnTo>
                  <a:lnTo>
                    <a:pt x="1256" y="40"/>
                  </a:lnTo>
                  <a:lnTo>
                    <a:pt x="1264" y="38"/>
                  </a:lnTo>
                  <a:lnTo>
                    <a:pt x="1272" y="35"/>
                  </a:lnTo>
                  <a:lnTo>
                    <a:pt x="1280" y="32"/>
                  </a:lnTo>
                  <a:lnTo>
                    <a:pt x="1288" y="30"/>
                  </a:lnTo>
                  <a:lnTo>
                    <a:pt x="1296" y="29"/>
                  </a:lnTo>
                  <a:lnTo>
                    <a:pt x="1304" y="27"/>
                  </a:lnTo>
                  <a:lnTo>
                    <a:pt x="1308" y="24"/>
                  </a:lnTo>
                  <a:lnTo>
                    <a:pt x="1311" y="22"/>
                  </a:lnTo>
                  <a:lnTo>
                    <a:pt x="1315" y="19"/>
                  </a:lnTo>
                  <a:lnTo>
                    <a:pt x="1319" y="17"/>
                  </a:lnTo>
                  <a:lnTo>
                    <a:pt x="1324" y="15"/>
                  </a:lnTo>
                  <a:lnTo>
                    <a:pt x="1329" y="12"/>
                  </a:lnTo>
                  <a:lnTo>
                    <a:pt x="1334" y="10"/>
                  </a:lnTo>
                  <a:lnTo>
                    <a:pt x="1340" y="8"/>
                  </a:lnTo>
                  <a:lnTo>
                    <a:pt x="1342" y="0"/>
                  </a:lnTo>
                  <a:lnTo>
                    <a:pt x="1352" y="0"/>
                  </a:lnTo>
                  <a:lnTo>
                    <a:pt x="1351" y="30"/>
                  </a:lnTo>
                  <a:lnTo>
                    <a:pt x="1349" y="62"/>
                  </a:lnTo>
                  <a:lnTo>
                    <a:pt x="1347" y="96"/>
                  </a:lnTo>
                  <a:lnTo>
                    <a:pt x="1342" y="131"/>
                  </a:lnTo>
                  <a:lnTo>
                    <a:pt x="1336" y="167"/>
                  </a:lnTo>
                  <a:lnTo>
                    <a:pt x="1326" y="200"/>
                  </a:lnTo>
                  <a:lnTo>
                    <a:pt x="1313" y="231"/>
                  </a:lnTo>
                  <a:lnTo>
                    <a:pt x="1294" y="259"/>
                  </a:lnTo>
                  <a:lnTo>
                    <a:pt x="1299" y="267"/>
                  </a:lnTo>
                  <a:lnTo>
                    <a:pt x="1315" y="265"/>
                  </a:lnTo>
                  <a:lnTo>
                    <a:pt x="1332" y="262"/>
                  </a:lnTo>
                  <a:lnTo>
                    <a:pt x="1349" y="262"/>
                  </a:lnTo>
                  <a:lnTo>
                    <a:pt x="1367" y="263"/>
                  </a:lnTo>
                  <a:lnTo>
                    <a:pt x="1383" y="266"/>
                  </a:lnTo>
                  <a:lnTo>
                    <a:pt x="1400" y="269"/>
                  </a:lnTo>
                  <a:lnTo>
                    <a:pt x="1416" y="274"/>
                  </a:lnTo>
                  <a:lnTo>
                    <a:pt x="1431" y="280"/>
                  </a:lnTo>
                  <a:lnTo>
                    <a:pt x="1440" y="283"/>
                  </a:lnTo>
                  <a:lnTo>
                    <a:pt x="1449" y="288"/>
                  </a:lnTo>
                  <a:lnTo>
                    <a:pt x="1458" y="291"/>
                  </a:lnTo>
                  <a:lnTo>
                    <a:pt x="1466" y="296"/>
                  </a:lnTo>
                  <a:lnTo>
                    <a:pt x="1474" y="300"/>
                  </a:lnTo>
                  <a:lnTo>
                    <a:pt x="1481" y="306"/>
                  </a:lnTo>
                  <a:lnTo>
                    <a:pt x="1488" y="311"/>
                  </a:lnTo>
                  <a:lnTo>
                    <a:pt x="1495" y="316"/>
                  </a:lnTo>
                  <a:lnTo>
                    <a:pt x="1513" y="310"/>
                  </a:lnTo>
                  <a:lnTo>
                    <a:pt x="1533" y="305"/>
                  </a:lnTo>
                  <a:lnTo>
                    <a:pt x="1552" y="303"/>
                  </a:lnTo>
                  <a:lnTo>
                    <a:pt x="1571" y="301"/>
                  </a:lnTo>
                  <a:lnTo>
                    <a:pt x="1590" y="303"/>
                  </a:lnTo>
                  <a:lnTo>
                    <a:pt x="1609" y="305"/>
                  </a:lnTo>
                  <a:lnTo>
                    <a:pt x="1627" y="310"/>
                  </a:lnTo>
                  <a:lnTo>
                    <a:pt x="1646" y="316"/>
                  </a:lnTo>
                  <a:lnTo>
                    <a:pt x="1655" y="323"/>
                  </a:lnTo>
                  <a:lnTo>
                    <a:pt x="1659" y="328"/>
                  </a:lnTo>
                  <a:lnTo>
                    <a:pt x="1664" y="333"/>
                  </a:lnTo>
                  <a:lnTo>
                    <a:pt x="1667" y="339"/>
                  </a:lnTo>
                  <a:lnTo>
                    <a:pt x="1671" y="348"/>
                  </a:lnTo>
                  <a:lnTo>
                    <a:pt x="1671" y="356"/>
                  </a:lnTo>
                  <a:lnTo>
                    <a:pt x="1662" y="373"/>
                  </a:lnTo>
                  <a:lnTo>
                    <a:pt x="1651" y="383"/>
                  </a:lnTo>
                  <a:lnTo>
                    <a:pt x="1642" y="388"/>
                  </a:lnTo>
                  <a:lnTo>
                    <a:pt x="1632" y="392"/>
                  </a:lnTo>
                  <a:lnTo>
                    <a:pt x="1620" y="395"/>
                  </a:lnTo>
                  <a:lnTo>
                    <a:pt x="1609" y="398"/>
                  </a:lnTo>
                  <a:lnTo>
                    <a:pt x="1597" y="401"/>
                  </a:lnTo>
                  <a:lnTo>
                    <a:pt x="1586" y="404"/>
                  </a:lnTo>
                  <a:lnTo>
                    <a:pt x="1574" y="407"/>
                  </a:lnTo>
                  <a:lnTo>
                    <a:pt x="1563" y="412"/>
                  </a:lnTo>
                  <a:lnTo>
                    <a:pt x="1571" y="436"/>
                  </a:lnTo>
                  <a:lnTo>
                    <a:pt x="1574" y="462"/>
                  </a:lnTo>
                  <a:lnTo>
                    <a:pt x="1575" y="488"/>
                  </a:lnTo>
                  <a:lnTo>
                    <a:pt x="1574" y="513"/>
                  </a:lnTo>
                  <a:lnTo>
                    <a:pt x="1568" y="540"/>
                  </a:lnTo>
                  <a:lnTo>
                    <a:pt x="1561" y="564"/>
                  </a:lnTo>
                  <a:lnTo>
                    <a:pt x="1551" y="588"/>
                  </a:lnTo>
                  <a:lnTo>
                    <a:pt x="1540" y="609"/>
                  </a:lnTo>
                  <a:lnTo>
                    <a:pt x="1534" y="612"/>
                  </a:lnTo>
                  <a:lnTo>
                    <a:pt x="1529" y="616"/>
                  </a:lnTo>
                  <a:lnTo>
                    <a:pt x="1523" y="620"/>
                  </a:lnTo>
                  <a:lnTo>
                    <a:pt x="1519" y="626"/>
                  </a:lnTo>
                  <a:lnTo>
                    <a:pt x="1513" y="631"/>
                  </a:lnTo>
                  <a:lnTo>
                    <a:pt x="1507" y="638"/>
                  </a:lnTo>
                  <a:lnTo>
                    <a:pt x="1502" y="644"/>
                  </a:lnTo>
                  <a:lnTo>
                    <a:pt x="1495" y="650"/>
                  </a:lnTo>
                  <a:lnTo>
                    <a:pt x="1491" y="652"/>
                  </a:lnTo>
                  <a:lnTo>
                    <a:pt x="1488" y="654"/>
                  </a:lnTo>
                  <a:lnTo>
                    <a:pt x="1484" y="655"/>
                  </a:lnTo>
                  <a:lnTo>
                    <a:pt x="1480" y="657"/>
                  </a:lnTo>
                  <a:lnTo>
                    <a:pt x="1474" y="660"/>
                  </a:lnTo>
                  <a:lnTo>
                    <a:pt x="1469" y="661"/>
                  </a:lnTo>
                  <a:lnTo>
                    <a:pt x="1463" y="664"/>
                  </a:lnTo>
                  <a:lnTo>
                    <a:pt x="1458" y="667"/>
                  </a:lnTo>
                  <a:lnTo>
                    <a:pt x="1451" y="669"/>
                  </a:lnTo>
                  <a:lnTo>
                    <a:pt x="1445" y="671"/>
                  </a:lnTo>
                  <a:lnTo>
                    <a:pt x="1438" y="672"/>
                  </a:lnTo>
                  <a:lnTo>
                    <a:pt x="1431" y="673"/>
                  </a:lnTo>
                  <a:lnTo>
                    <a:pt x="1431" y="584"/>
                  </a:lnTo>
                  <a:lnTo>
                    <a:pt x="1434" y="581"/>
                  </a:lnTo>
                  <a:lnTo>
                    <a:pt x="1436" y="580"/>
                  </a:lnTo>
                  <a:lnTo>
                    <a:pt x="1438" y="578"/>
                  </a:lnTo>
                  <a:lnTo>
                    <a:pt x="1442" y="577"/>
                  </a:lnTo>
                  <a:lnTo>
                    <a:pt x="1453" y="553"/>
                  </a:lnTo>
                  <a:lnTo>
                    <a:pt x="1461" y="526"/>
                  </a:lnTo>
                  <a:lnTo>
                    <a:pt x="1465" y="500"/>
                  </a:lnTo>
                  <a:lnTo>
                    <a:pt x="1461" y="473"/>
                  </a:lnTo>
                  <a:lnTo>
                    <a:pt x="1458" y="466"/>
                  </a:lnTo>
                  <a:lnTo>
                    <a:pt x="1450" y="471"/>
                  </a:lnTo>
                  <a:lnTo>
                    <a:pt x="1443" y="475"/>
                  </a:lnTo>
                  <a:lnTo>
                    <a:pt x="1437" y="481"/>
                  </a:lnTo>
                  <a:lnTo>
                    <a:pt x="1431" y="486"/>
                  </a:lnTo>
                  <a:lnTo>
                    <a:pt x="1427" y="493"/>
                  </a:lnTo>
                  <a:lnTo>
                    <a:pt x="1421" y="500"/>
                  </a:lnTo>
                  <a:lnTo>
                    <a:pt x="1416" y="506"/>
                  </a:lnTo>
                  <a:lnTo>
                    <a:pt x="1410" y="513"/>
                  </a:lnTo>
                  <a:lnTo>
                    <a:pt x="1402" y="535"/>
                  </a:lnTo>
                  <a:lnTo>
                    <a:pt x="1398" y="559"/>
                  </a:lnTo>
                  <a:lnTo>
                    <a:pt x="1398" y="581"/>
                  </a:lnTo>
                  <a:lnTo>
                    <a:pt x="1406" y="602"/>
                  </a:lnTo>
                  <a:lnTo>
                    <a:pt x="1414" y="600"/>
                  </a:lnTo>
                  <a:lnTo>
                    <a:pt x="1421" y="595"/>
                  </a:lnTo>
                  <a:lnTo>
                    <a:pt x="1427" y="589"/>
                  </a:lnTo>
                  <a:lnTo>
                    <a:pt x="1431" y="584"/>
                  </a:lnTo>
                  <a:lnTo>
                    <a:pt x="1431" y="673"/>
                  </a:lnTo>
                  <a:lnTo>
                    <a:pt x="1421" y="675"/>
                  </a:lnTo>
                  <a:lnTo>
                    <a:pt x="1410" y="673"/>
                  </a:lnTo>
                  <a:lnTo>
                    <a:pt x="1400" y="672"/>
                  </a:lnTo>
                  <a:lnTo>
                    <a:pt x="1391" y="671"/>
                  </a:lnTo>
                  <a:lnTo>
                    <a:pt x="1382" y="668"/>
                  </a:lnTo>
                  <a:lnTo>
                    <a:pt x="1372" y="665"/>
                  </a:lnTo>
                  <a:lnTo>
                    <a:pt x="1363" y="662"/>
                  </a:lnTo>
                  <a:lnTo>
                    <a:pt x="1355" y="659"/>
                  </a:lnTo>
                  <a:lnTo>
                    <a:pt x="1341" y="646"/>
                  </a:lnTo>
                  <a:lnTo>
                    <a:pt x="1327" y="631"/>
                  </a:lnTo>
                  <a:lnTo>
                    <a:pt x="1316" y="615"/>
                  </a:lnTo>
                  <a:lnTo>
                    <a:pt x="1306" y="599"/>
                  </a:lnTo>
                  <a:lnTo>
                    <a:pt x="1298" y="580"/>
                  </a:lnTo>
                  <a:lnTo>
                    <a:pt x="1292" y="561"/>
                  </a:lnTo>
                  <a:lnTo>
                    <a:pt x="1289" y="541"/>
                  </a:lnTo>
                  <a:lnTo>
                    <a:pt x="1289" y="519"/>
                  </a:lnTo>
                  <a:lnTo>
                    <a:pt x="1289" y="511"/>
                  </a:lnTo>
                  <a:lnTo>
                    <a:pt x="1292" y="502"/>
                  </a:lnTo>
                  <a:lnTo>
                    <a:pt x="1295" y="493"/>
                  </a:lnTo>
                  <a:lnTo>
                    <a:pt x="1294" y="482"/>
                  </a:lnTo>
                  <a:lnTo>
                    <a:pt x="1299" y="468"/>
                  </a:lnTo>
                  <a:lnTo>
                    <a:pt x="1304" y="456"/>
                  </a:lnTo>
                  <a:lnTo>
                    <a:pt x="1310" y="443"/>
                  </a:lnTo>
                  <a:lnTo>
                    <a:pt x="1318" y="432"/>
                  </a:lnTo>
                  <a:lnTo>
                    <a:pt x="1325" y="420"/>
                  </a:lnTo>
                  <a:lnTo>
                    <a:pt x="1334" y="409"/>
                  </a:lnTo>
                  <a:lnTo>
                    <a:pt x="1344" y="397"/>
                  </a:lnTo>
                  <a:lnTo>
                    <a:pt x="1355" y="386"/>
                  </a:lnTo>
                  <a:lnTo>
                    <a:pt x="1337" y="383"/>
                  </a:lnTo>
                  <a:lnTo>
                    <a:pt x="1318" y="383"/>
                  </a:lnTo>
                  <a:lnTo>
                    <a:pt x="1299" y="383"/>
                  </a:lnTo>
                  <a:lnTo>
                    <a:pt x="1280" y="383"/>
                  </a:lnTo>
                  <a:lnTo>
                    <a:pt x="1261" y="384"/>
                  </a:lnTo>
                  <a:lnTo>
                    <a:pt x="1241" y="387"/>
                  </a:lnTo>
                  <a:lnTo>
                    <a:pt x="1223" y="389"/>
                  </a:lnTo>
                  <a:lnTo>
                    <a:pt x="1203" y="391"/>
                  </a:lnTo>
                  <a:lnTo>
                    <a:pt x="1196" y="392"/>
                  </a:lnTo>
                  <a:lnTo>
                    <a:pt x="1188" y="395"/>
                  </a:lnTo>
                  <a:lnTo>
                    <a:pt x="1181" y="397"/>
                  </a:lnTo>
                  <a:lnTo>
                    <a:pt x="1175" y="403"/>
                  </a:lnTo>
                  <a:lnTo>
                    <a:pt x="1160" y="422"/>
                  </a:lnTo>
                  <a:lnTo>
                    <a:pt x="1145" y="441"/>
                  </a:lnTo>
                  <a:lnTo>
                    <a:pt x="1130" y="460"/>
                  </a:lnTo>
                  <a:lnTo>
                    <a:pt x="1115" y="479"/>
                  </a:lnTo>
                  <a:lnTo>
                    <a:pt x="1099" y="498"/>
                  </a:lnTo>
                  <a:lnTo>
                    <a:pt x="1084" y="518"/>
                  </a:lnTo>
                  <a:lnTo>
                    <a:pt x="1068" y="536"/>
                  </a:lnTo>
                  <a:lnTo>
                    <a:pt x="1053" y="5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8" name="Freeform 17"/>
            <p:cNvSpPr>
              <a:spLocks/>
            </p:cNvSpPr>
            <p:nvPr>
              <p:custDataLst>
                <p:tags r:id="rId78"/>
              </p:custDataLst>
            </p:nvPr>
          </p:nvSpPr>
          <p:spPr bwMode="auto">
            <a:xfrm>
              <a:off x="3157" y="3294"/>
              <a:ext cx="449" cy="502"/>
            </a:xfrm>
            <a:custGeom>
              <a:avLst/>
              <a:gdLst>
                <a:gd name="T0" fmla="*/ 174 w 898"/>
                <a:gd name="T1" fmla="*/ 1001 h 1003"/>
                <a:gd name="T2" fmla="*/ 158 w 898"/>
                <a:gd name="T3" fmla="*/ 995 h 1003"/>
                <a:gd name="T4" fmla="*/ 141 w 898"/>
                <a:gd name="T5" fmla="*/ 988 h 1003"/>
                <a:gd name="T6" fmla="*/ 122 w 898"/>
                <a:gd name="T7" fmla="*/ 982 h 1003"/>
                <a:gd name="T8" fmla="*/ 102 w 898"/>
                <a:gd name="T9" fmla="*/ 971 h 1003"/>
                <a:gd name="T10" fmla="*/ 81 w 898"/>
                <a:gd name="T11" fmla="*/ 957 h 1003"/>
                <a:gd name="T12" fmla="*/ 60 w 898"/>
                <a:gd name="T13" fmla="*/ 942 h 1003"/>
                <a:gd name="T14" fmla="*/ 39 w 898"/>
                <a:gd name="T15" fmla="*/ 922 h 1003"/>
                <a:gd name="T16" fmla="*/ 15 w 898"/>
                <a:gd name="T17" fmla="*/ 885 h 1003"/>
                <a:gd name="T18" fmla="*/ 0 w 898"/>
                <a:gd name="T19" fmla="*/ 824 h 1003"/>
                <a:gd name="T20" fmla="*/ 17 w 898"/>
                <a:gd name="T21" fmla="*/ 767 h 1003"/>
                <a:gd name="T22" fmla="*/ 51 w 898"/>
                <a:gd name="T23" fmla="*/ 715 h 1003"/>
                <a:gd name="T24" fmla="*/ 87 w 898"/>
                <a:gd name="T25" fmla="*/ 666 h 1003"/>
                <a:gd name="T26" fmla="*/ 124 w 898"/>
                <a:gd name="T27" fmla="*/ 616 h 1003"/>
                <a:gd name="T28" fmla="*/ 144 w 898"/>
                <a:gd name="T29" fmla="*/ 580 h 1003"/>
                <a:gd name="T30" fmla="*/ 204 w 898"/>
                <a:gd name="T31" fmla="*/ 505 h 1003"/>
                <a:gd name="T32" fmla="*/ 263 w 898"/>
                <a:gd name="T33" fmla="*/ 431 h 1003"/>
                <a:gd name="T34" fmla="*/ 322 w 898"/>
                <a:gd name="T35" fmla="*/ 355 h 1003"/>
                <a:gd name="T36" fmla="*/ 382 w 898"/>
                <a:gd name="T37" fmla="*/ 279 h 1003"/>
                <a:gd name="T38" fmla="*/ 444 w 898"/>
                <a:gd name="T39" fmla="*/ 205 h 1003"/>
                <a:gd name="T40" fmla="*/ 508 w 898"/>
                <a:gd name="T41" fmla="*/ 133 h 1003"/>
                <a:gd name="T42" fmla="*/ 578 w 898"/>
                <a:gd name="T43" fmla="*/ 64 h 1003"/>
                <a:gd name="T44" fmla="*/ 650 w 898"/>
                <a:gd name="T45" fmla="*/ 0 h 1003"/>
                <a:gd name="T46" fmla="*/ 684 w 898"/>
                <a:gd name="T47" fmla="*/ 6 h 1003"/>
                <a:gd name="T48" fmla="*/ 715 w 898"/>
                <a:gd name="T49" fmla="*/ 15 h 1003"/>
                <a:gd name="T50" fmla="*/ 744 w 898"/>
                <a:gd name="T51" fmla="*/ 25 h 1003"/>
                <a:gd name="T52" fmla="*/ 770 w 898"/>
                <a:gd name="T53" fmla="*/ 40 h 1003"/>
                <a:gd name="T54" fmla="*/ 795 w 898"/>
                <a:gd name="T55" fmla="*/ 56 h 1003"/>
                <a:gd name="T56" fmla="*/ 820 w 898"/>
                <a:gd name="T57" fmla="*/ 75 h 1003"/>
                <a:gd name="T58" fmla="*/ 843 w 898"/>
                <a:gd name="T59" fmla="*/ 95 h 1003"/>
                <a:gd name="T60" fmla="*/ 866 w 898"/>
                <a:gd name="T61" fmla="*/ 118 h 1003"/>
                <a:gd name="T62" fmla="*/ 874 w 898"/>
                <a:gd name="T63" fmla="*/ 131 h 1003"/>
                <a:gd name="T64" fmla="*/ 888 w 898"/>
                <a:gd name="T65" fmla="*/ 144 h 1003"/>
                <a:gd name="T66" fmla="*/ 893 w 898"/>
                <a:gd name="T67" fmla="*/ 166 h 1003"/>
                <a:gd name="T68" fmla="*/ 898 w 898"/>
                <a:gd name="T69" fmla="*/ 190 h 1003"/>
                <a:gd name="T70" fmla="*/ 823 w 898"/>
                <a:gd name="T71" fmla="*/ 292 h 1003"/>
                <a:gd name="T72" fmla="*/ 747 w 898"/>
                <a:gd name="T73" fmla="*/ 394 h 1003"/>
                <a:gd name="T74" fmla="*/ 670 w 898"/>
                <a:gd name="T75" fmla="*/ 493 h 1003"/>
                <a:gd name="T76" fmla="*/ 591 w 898"/>
                <a:gd name="T77" fmla="*/ 592 h 1003"/>
                <a:gd name="T78" fmla="*/ 512 w 898"/>
                <a:gd name="T79" fmla="*/ 689 h 1003"/>
                <a:gd name="T80" fmla="*/ 431 w 898"/>
                <a:gd name="T81" fmla="*/ 786 h 1003"/>
                <a:gd name="T82" fmla="*/ 348 w 898"/>
                <a:gd name="T83" fmla="*/ 883 h 1003"/>
                <a:gd name="T84" fmla="*/ 264 w 898"/>
                <a:gd name="T85" fmla="*/ 981 h 1003"/>
                <a:gd name="T86" fmla="*/ 254 w 898"/>
                <a:gd name="T87" fmla="*/ 985 h 1003"/>
                <a:gd name="T88" fmla="*/ 243 w 898"/>
                <a:gd name="T89" fmla="*/ 990 h 1003"/>
                <a:gd name="T90" fmla="*/ 233 w 898"/>
                <a:gd name="T91" fmla="*/ 997 h 1003"/>
                <a:gd name="T92" fmla="*/ 219 w 898"/>
                <a:gd name="T93" fmla="*/ 1003 h 1003"/>
                <a:gd name="T94" fmla="*/ 211 w 898"/>
                <a:gd name="T95" fmla="*/ 1000 h 1003"/>
                <a:gd name="T96" fmla="*/ 203 w 898"/>
                <a:gd name="T97" fmla="*/ 1001 h 1003"/>
                <a:gd name="T98" fmla="*/ 193 w 898"/>
                <a:gd name="T99" fmla="*/ 1002 h 1003"/>
                <a:gd name="T100" fmla="*/ 182 w 898"/>
                <a:gd name="T10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8" h="1003">
                  <a:moveTo>
                    <a:pt x="182" y="1003"/>
                  </a:moveTo>
                  <a:lnTo>
                    <a:pt x="174" y="1001"/>
                  </a:lnTo>
                  <a:lnTo>
                    <a:pt x="166" y="997"/>
                  </a:lnTo>
                  <a:lnTo>
                    <a:pt x="158" y="995"/>
                  </a:lnTo>
                  <a:lnTo>
                    <a:pt x="149" y="991"/>
                  </a:lnTo>
                  <a:lnTo>
                    <a:pt x="141" y="988"/>
                  </a:lnTo>
                  <a:lnTo>
                    <a:pt x="132" y="985"/>
                  </a:lnTo>
                  <a:lnTo>
                    <a:pt x="122" y="982"/>
                  </a:lnTo>
                  <a:lnTo>
                    <a:pt x="112" y="979"/>
                  </a:lnTo>
                  <a:lnTo>
                    <a:pt x="102" y="971"/>
                  </a:lnTo>
                  <a:lnTo>
                    <a:pt x="91" y="964"/>
                  </a:lnTo>
                  <a:lnTo>
                    <a:pt x="81" y="957"/>
                  </a:lnTo>
                  <a:lnTo>
                    <a:pt x="70" y="949"/>
                  </a:lnTo>
                  <a:lnTo>
                    <a:pt x="60" y="942"/>
                  </a:lnTo>
                  <a:lnTo>
                    <a:pt x="50" y="933"/>
                  </a:lnTo>
                  <a:lnTo>
                    <a:pt x="39" y="922"/>
                  </a:lnTo>
                  <a:lnTo>
                    <a:pt x="29" y="910"/>
                  </a:lnTo>
                  <a:lnTo>
                    <a:pt x="15" y="885"/>
                  </a:lnTo>
                  <a:lnTo>
                    <a:pt x="5" y="857"/>
                  </a:lnTo>
                  <a:lnTo>
                    <a:pt x="0" y="824"/>
                  </a:lnTo>
                  <a:lnTo>
                    <a:pt x="2" y="795"/>
                  </a:lnTo>
                  <a:lnTo>
                    <a:pt x="17" y="767"/>
                  </a:lnTo>
                  <a:lnTo>
                    <a:pt x="34" y="740"/>
                  </a:lnTo>
                  <a:lnTo>
                    <a:pt x="51" y="715"/>
                  </a:lnTo>
                  <a:lnTo>
                    <a:pt x="68" y="691"/>
                  </a:lnTo>
                  <a:lnTo>
                    <a:pt x="87" y="666"/>
                  </a:lnTo>
                  <a:lnTo>
                    <a:pt x="105" y="641"/>
                  </a:lnTo>
                  <a:lnTo>
                    <a:pt x="124" y="616"/>
                  </a:lnTo>
                  <a:lnTo>
                    <a:pt x="141" y="589"/>
                  </a:lnTo>
                  <a:lnTo>
                    <a:pt x="144" y="580"/>
                  </a:lnTo>
                  <a:lnTo>
                    <a:pt x="174" y="543"/>
                  </a:lnTo>
                  <a:lnTo>
                    <a:pt x="204" y="505"/>
                  </a:lnTo>
                  <a:lnTo>
                    <a:pt x="234" y="469"/>
                  </a:lnTo>
                  <a:lnTo>
                    <a:pt x="263" y="431"/>
                  </a:lnTo>
                  <a:lnTo>
                    <a:pt x="293" y="393"/>
                  </a:lnTo>
                  <a:lnTo>
                    <a:pt x="322" y="355"/>
                  </a:lnTo>
                  <a:lnTo>
                    <a:pt x="352" y="317"/>
                  </a:lnTo>
                  <a:lnTo>
                    <a:pt x="382" y="279"/>
                  </a:lnTo>
                  <a:lnTo>
                    <a:pt x="413" y="242"/>
                  </a:lnTo>
                  <a:lnTo>
                    <a:pt x="444" y="205"/>
                  </a:lnTo>
                  <a:lnTo>
                    <a:pt x="476" y="168"/>
                  </a:lnTo>
                  <a:lnTo>
                    <a:pt x="508" y="133"/>
                  </a:lnTo>
                  <a:lnTo>
                    <a:pt x="542" y="98"/>
                  </a:lnTo>
                  <a:lnTo>
                    <a:pt x="578" y="64"/>
                  </a:lnTo>
                  <a:lnTo>
                    <a:pt x="613" y="32"/>
                  </a:lnTo>
                  <a:lnTo>
                    <a:pt x="650" y="0"/>
                  </a:lnTo>
                  <a:lnTo>
                    <a:pt x="667" y="2"/>
                  </a:lnTo>
                  <a:lnTo>
                    <a:pt x="684" y="6"/>
                  </a:lnTo>
                  <a:lnTo>
                    <a:pt x="700" y="10"/>
                  </a:lnTo>
                  <a:lnTo>
                    <a:pt x="715" y="15"/>
                  </a:lnTo>
                  <a:lnTo>
                    <a:pt x="729" y="19"/>
                  </a:lnTo>
                  <a:lnTo>
                    <a:pt x="744" y="25"/>
                  </a:lnTo>
                  <a:lnTo>
                    <a:pt x="756" y="32"/>
                  </a:lnTo>
                  <a:lnTo>
                    <a:pt x="770" y="40"/>
                  </a:lnTo>
                  <a:lnTo>
                    <a:pt x="783" y="47"/>
                  </a:lnTo>
                  <a:lnTo>
                    <a:pt x="795" y="56"/>
                  </a:lnTo>
                  <a:lnTo>
                    <a:pt x="808" y="65"/>
                  </a:lnTo>
                  <a:lnTo>
                    <a:pt x="820" y="75"/>
                  </a:lnTo>
                  <a:lnTo>
                    <a:pt x="831" y="85"/>
                  </a:lnTo>
                  <a:lnTo>
                    <a:pt x="843" y="95"/>
                  </a:lnTo>
                  <a:lnTo>
                    <a:pt x="854" y="107"/>
                  </a:lnTo>
                  <a:lnTo>
                    <a:pt x="866" y="118"/>
                  </a:lnTo>
                  <a:lnTo>
                    <a:pt x="870" y="125"/>
                  </a:lnTo>
                  <a:lnTo>
                    <a:pt x="874" y="131"/>
                  </a:lnTo>
                  <a:lnTo>
                    <a:pt x="880" y="137"/>
                  </a:lnTo>
                  <a:lnTo>
                    <a:pt x="888" y="144"/>
                  </a:lnTo>
                  <a:lnTo>
                    <a:pt x="890" y="155"/>
                  </a:lnTo>
                  <a:lnTo>
                    <a:pt x="893" y="166"/>
                  </a:lnTo>
                  <a:lnTo>
                    <a:pt x="897" y="177"/>
                  </a:lnTo>
                  <a:lnTo>
                    <a:pt x="898" y="190"/>
                  </a:lnTo>
                  <a:lnTo>
                    <a:pt x="860" y="242"/>
                  </a:lnTo>
                  <a:lnTo>
                    <a:pt x="823" y="292"/>
                  </a:lnTo>
                  <a:lnTo>
                    <a:pt x="785" y="343"/>
                  </a:lnTo>
                  <a:lnTo>
                    <a:pt x="747" y="394"/>
                  </a:lnTo>
                  <a:lnTo>
                    <a:pt x="708" y="443"/>
                  </a:lnTo>
                  <a:lnTo>
                    <a:pt x="670" y="493"/>
                  </a:lnTo>
                  <a:lnTo>
                    <a:pt x="631" y="542"/>
                  </a:lnTo>
                  <a:lnTo>
                    <a:pt x="591" y="592"/>
                  </a:lnTo>
                  <a:lnTo>
                    <a:pt x="552" y="640"/>
                  </a:lnTo>
                  <a:lnTo>
                    <a:pt x="512" y="689"/>
                  </a:lnTo>
                  <a:lnTo>
                    <a:pt x="472" y="738"/>
                  </a:lnTo>
                  <a:lnTo>
                    <a:pt x="431" y="786"/>
                  </a:lnTo>
                  <a:lnTo>
                    <a:pt x="390" y="835"/>
                  </a:lnTo>
                  <a:lnTo>
                    <a:pt x="348" y="883"/>
                  </a:lnTo>
                  <a:lnTo>
                    <a:pt x="307" y="933"/>
                  </a:lnTo>
                  <a:lnTo>
                    <a:pt x="264" y="981"/>
                  </a:lnTo>
                  <a:lnTo>
                    <a:pt x="258" y="982"/>
                  </a:lnTo>
                  <a:lnTo>
                    <a:pt x="254" y="985"/>
                  </a:lnTo>
                  <a:lnTo>
                    <a:pt x="249" y="988"/>
                  </a:lnTo>
                  <a:lnTo>
                    <a:pt x="243" y="990"/>
                  </a:lnTo>
                  <a:lnTo>
                    <a:pt x="239" y="994"/>
                  </a:lnTo>
                  <a:lnTo>
                    <a:pt x="233" y="997"/>
                  </a:lnTo>
                  <a:lnTo>
                    <a:pt x="226" y="1001"/>
                  </a:lnTo>
                  <a:lnTo>
                    <a:pt x="219" y="1003"/>
                  </a:lnTo>
                  <a:lnTo>
                    <a:pt x="216" y="1001"/>
                  </a:lnTo>
                  <a:lnTo>
                    <a:pt x="211" y="1000"/>
                  </a:lnTo>
                  <a:lnTo>
                    <a:pt x="208" y="1000"/>
                  </a:lnTo>
                  <a:lnTo>
                    <a:pt x="203" y="1001"/>
                  </a:lnTo>
                  <a:lnTo>
                    <a:pt x="197" y="1001"/>
                  </a:lnTo>
                  <a:lnTo>
                    <a:pt x="193" y="1002"/>
                  </a:lnTo>
                  <a:lnTo>
                    <a:pt x="187" y="1003"/>
                  </a:lnTo>
                  <a:lnTo>
                    <a:pt x="182" y="1003"/>
                  </a:lnTo>
                  <a:close/>
                </a:path>
              </a:pathLst>
            </a:custGeom>
            <a:solidFill>
              <a:srgbClr val="00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89" name="Freeform 18"/>
            <p:cNvSpPr>
              <a:spLocks/>
            </p:cNvSpPr>
            <p:nvPr>
              <p:custDataLst>
                <p:tags r:id="rId79"/>
              </p:custDataLst>
            </p:nvPr>
          </p:nvSpPr>
          <p:spPr bwMode="auto">
            <a:xfrm>
              <a:off x="3181" y="3698"/>
              <a:ext cx="94" cy="83"/>
            </a:xfrm>
            <a:custGeom>
              <a:avLst/>
              <a:gdLst>
                <a:gd name="T0" fmla="*/ 180 w 189"/>
                <a:gd name="T1" fmla="*/ 167 h 167"/>
                <a:gd name="T2" fmla="*/ 169 w 189"/>
                <a:gd name="T3" fmla="*/ 144 h 167"/>
                <a:gd name="T4" fmla="*/ 155 w 189"/>
                <a:gd name="T5" fmla="*/ 122 h 167"/>
                <a:gd name="T6" fmla="*/ 139 w 189"/>
                <a:gd name="T7" fmla="*/ 101 h 167"/>
                <a:gd name="T8" fmla="*/ 120 w 189"/>
                <a:gd name="T9" fmla="*/ 82 h 167"/>
                <a:gd name="T10" fmla="*/ 101 w 189"/>
                <a:gd name="T11" fmla="*/ 65 h 167"/>
                <a:gd name="T12" fmla="*/ 79 w 189"/>
                <a:gd name="T13" fmla="*/ 48 h 167"/>
                <a:gd name="T14" fmla="*/ 56 w 189"/>
                <a:gd name="T15" fmla="*/ 33 h 167"/>
                <a:gd name="T16" fmla="*/ 32 w 189"/>
                <a:gd name="T17" fmla="*/ 21 h 167"/>
                <a:gd name="T18" fmla="*/ 26 w 189"/>
                <a:gd name="T19" fmla="*/ 21 h 167"/>
                <a:gd name="T20" fmla="*/ 20 w 189"/>
                <a:gd name="T21" fmla="*/ 20 h 167"/>
                <a:gd name="T22" fmla="*/ 13 w 189"/>
                <a:gd name="T23" fmla="*/ 17 h 167"/>
                <a:gd name="T24" fmla="*/ 4 w 189"/>
                <a:gd name="T25" fmla="*/ 15 h 167"/>
                <a:gd name="T26" fmla="*/ 0 w 189"/>
                <a:gd name="T27" fmla="*/ 9 h 167"/>
                <a:gd name="T28" fmla="*/ 2 w 189"/>
                <a:gd name="T29" fmla="*/ 1 h 167"/>
                <a:gd name="T30" fmla="*/ 9 w 189"/>
                <a:gd name="T31" fmla="*/ 0 h 167"/>
                <a:gd name="T32" fmla="*/ 14 w 189"/>
                <a:gd name="T33" fmla="*/ 0 h 167"/>
                <a:gd name="T34" fmla="*/ 21 w 189"/>
                <a:gd name="T35" fmla="*/ 0 h 167"/>
                <a:gd name="T36" fmla="*/ 27 w 189"/>
                <a:gd name="T37" fmla="*/ 1 h 167"/>
                <a:gd name="T38" fmla="*/ 34 w 189"/>
                <a:gd name="T39" fmla="*/ 2 h 167"/>
                <a:gd name="T40" fmla="*/ 41 w 189"/>
                <a:gd name="T41" fmla="*/ 5 h 167"/>
                <a:gd name="T42" fmla="*/ 48 w 189"/>
                <a:gd name="T43" fmla="*/ 7 h 167"/>
                <a:gd name="T44" fmla="*/ 56 w 189"/>
                <a:gd name="T45" fmla="*/ 9 h 167"/>
                <a:gd name="T46" fmla="*/ 60 w 189"/>
                <a:gd name="T47" fmla="*/ 12 h 167"/>
                <a:gd name="T48" fmla="*/ 65 w 189"/>
                <a:gd name="T49" fmla="*/ 15 h 167"/>
                <a:gd name="T50" fmla="*/ 70 w 189"/>
                <a:gd name="T51" fmla="*/ 18 h 167"/>
                <a:gd name="T52" fmla="*/ 74 w 189"/>
                <a:gd name="T53" fmla="*/ 22 h 167"/>
                <a:gd name="T54" fmla="*/ 79 w 189"/>
                <a:gd name="T55" fmla="*/ 25 h 167"/>
                <a:gd name="T56" fmla="*/ 83 w 189"/>
                <a:gd name="T57" fmla="*/ 30 h 167"/>
                <a:gd name="T58" fmla="*/ 89 w 189"/>
                <a:gd name="T59" fmla="*/ 35 h 167"/>
                <a:gd name="T60" fmla="*/ 94 w 189"/>
                <a:gd name="T61" fmla="*/ 39 h 167"/>
                <a:gd name="T62" fmla="*/ 103 w 189"/>
                <a:gd name="T63" fmla="*/ 40 h 167"/>
                <a:gd name="T64" fmla="*/ 117 w 189"/>
                <a:gd name="T65" fmla="*/ 51 h 167"/>
                <a:gd name="T66" fmla="*/ 131 w 189"/>
                <a:gd name="T67" fmla="*/ 63 h 167"/>
                <a:gd name="T68" fmla="*/ 142 w 189"/>
                <a:gd name="T69" fmla="*/ 76 h 167"/>
                <a:gd name="T70" fmla="*/ 154 w 189"/>
                <a:gd name="T71" fmla="*/ 90 h 167"/>
                <a:gd name="T72" fmla="*/ 164 w 189"/>
                <a:gd name="T73" fmla="*/ 104 h 167"/>
                <a:gd name="T74" fmla="*/ 174 w 189"/>
                <a:gd name="T75" fmla="*/ 119 h 167"/>
                <a:gd name="T76" fmla="*/ 183 w 189"/>
                <a:gd name="T77" fmla="*/ 135 h 167"/>
                <a:gd name="T78" fmla="*/ 189 w 189"/>
                <a:gd name="T79" fmla="*/ 151 h 167"/>
                <a:gd name="T80" fmla="*/ 180 w 189"/>
                <a:gd name="T81"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167">
                  <a:moveTo>
                    <a:pt x="180" y="167"/>
                  </a:moveTo>
                  <a:lnTo>
                    <a:pt x="169" y="144"/>
                  </a:lnTo>
                  <a:lnTo>
                    <a:pt x="155" y="122"/>
                  </a:lnTo>
                  <a:lnTo>
                    <a:pt x="139" y="101"/>
                  </a:lnTo>
                  <a:lnTo>
                    <a:pt x="120" y="82"/>
                  </a:lnTo>
                  <a:lnTo>
                    <a:pt x="101" y="65"/>
                  </a:lnTo>
                  <a:lnTo>
                    <a:pt x="79" y="48"/>
                  </a:lnTo>
                  <a:lnTo>
                    <a:pt x="56" y="33"/>
                  </a:lnTo>
                  <a:lnTo>
                    <a:pt x="32" y="21"/>
                  </a:lnTo>
                  <a:lnTo>
                    <a:pt x="26" y="21"/>
                  </a:lnTo>
                  <a:lnTo>
                    <a:pt x="20" y="20"/>
                  </a:lnTo>
                  <a:lnTo>
                    <a:pt x="13" y="17"/>
                  </a:lnTo>
                  <a:lnTo>
                    <a:pt x="4" y="15"/>
                  </a:lnTo>
                  <a:lnTo>
                    <a:pt x="0" y="9"/>
                  </a:lnTo>
                  <a:lnTo>
                    <a:pt x="2" y="1"/>
                  </a:lnTo>
                  <a:lnTo>
                    <a:pt x="9" y="0"/>
                  </a:lnTo>
                  <a:lnTo>
                    <a:pt x="14" y="0"/>
                  </a:lnTo>
                  <a:lnTo>
                    <a:pt x="21" y="0"/>
                  </a:lnTo>
                  <a:lnTo>
                    <a:pt x="27" y="1"/>
                  </a:lnTo>
                  <a:lnTo>
                    <a:pt x="34" y="2"/>
                  </a:lnTo>
                  <a:lnTo>
                    <a:pt x="41" y="5"/>
                  </a:lnTo>
                  <a:lnTo>
                    <a:pt x="48" y="7"/>
                  </a:lnTo>
                  <a:lnTo>
                    <a:pt x="56" y="9"/>
                  </a:lnTo>
                  <a:lnTo>
                    <a:pt x="60" y="12"/>
                  </a:lnTo>
                  <a:lnTo>
                    <a:pt x="65" y="15"/>
                  </a:lnTo>
                  <a:lnTo>
                    <a:pt x="70" y="18"/>
                  </a:lnTo>
                  <a:lnTo>
                    <a:pt x="74" y="22"/>
                  </a:lnTo>
                  <a:lnTo>
                    <a:pt x="79" y="25"/>
                  </a:lnTo>
                  <a:lnTo>
                    <a:pt x="83" y="30"/>
                  </a:lnTo>
                  <a:lnTo>
                    <a:pt x="89" y="35"/>
                  </a:lnTo>
                  <a:lnTo>
                    <a:pt x="94" y="39"/>
                  </a:lnTo>
                  <a:lnTo>
                    <a:pt x="103" y="40"/>
                  </a:lnTo>
                  <a:lnTo>
                    <a:pt x="117" y="51"/>
                  </a:lnTo>
                  <a:lnTo>
                    <a:pt x="131" y="63"/>
                  </a:lnTo>
                  <a:lnTo>
                    <a:pt x="142" y="76"/>
                  </a:lnTo>
                  <a:lnTo>
                    <a:pt x="154" y="90"/>
                  </a:lnTo>
                  <a:lnTo>
                    <a:pt x="164" y="104"/>
                  </a:lnTo>
                  <a:lnTo>
                    <a:pt x="174" y="119"/>
                  </a:lnTo>
                  <a:lnTo>
                    <a:pt x="183" y="135"/>
                  </a:lnTo>
                  <a:lnTo>
                    <a:pt x="189" y="151"/>
                  </a:lnTo>
                  <a:lnTo>
                    <a:pt x="180" y="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0" name="Freeform 24"/>
            <p:cNvSpPr>
              <a:spLocks/>
            </p:cNvSpPr>
            <p:nvPr>
              <p:custDataLst>
                <p:tags r:id="rId80"/>
              </p:custDataLst>
            </p:nvPr>
          </p:nvSpPr>
          <p:spPr bwMode="auto">
            <a:xfrm>
              <a:off x="3519" y="3025"/>
              <a:ext cx="292" cy="326"/>
            </a:xfrm>
            <a:custGeom>
              <a:avLst/>
              <a:gdLst>
                <a:gd name="T0" fmla="*/ 147 w 584"/>
                <a:gd name="T1" fmla="*/ 626 h 652"/>
                <a:gd name="T2" fmla="*/ 106 w 584"/>
                <a:gd name="T3" fmla="*/ 593 h 652"/>
                <a:gd name="T4" fmla="*/ 59 w 584"/>
                <a:gd name="T5" fmla="*/ 560 h 652"/>
                <a:gd name="T6" fmla="*/ 38 w 584"/>
                <a:gd name="T7" fmla="*/ 550 h 652"/>
                <a:gd name="T8" fmla="*/ 16 w 584"/>
                <a:gd name="T9" fmla="*/ 540 h 652"/>
                <a:gd name="T10" fmla="*/ 18 w 584"/>
                <a:gd name="T11" fmla="*/ 505 h 652"/>
                <a:gd name="T12" fmla="*/ 78 w 584"/>
                <a:gd name="T13" fmla="*/ 432 h 652"/>
                <a:gd name="T14" fmla="*/ 141 w 584"/>
                <a:gd name="T15" fmla="*/ 358 h 652"/>
                <a:gd name="T16" fmla="*/ 204 w 584"/>
                <a:gd name="T17" fmla="*/ 284 h 652"/>
                <a:gd name="T18" fmla="*/ 270 w 584"/>
                <a:gd name="T19" fmla="*/ 209 h 652"/>
                <a:gd name="T20" fmla="*/ 335 w 584"/>
                <a:gd name="T21" fmla="*/ 133 h 652"/>
                <a:gd name="T22" fmla="*/ 361 w 584"/>
                <a:gd name="T23" fmla="*/ 114 h 652"/>
                <a:gd name="T24" fmla="*/ 385 w 584"/>
                <a:gd name="T25" fmla="*/ 92 h 652"/>
                <a:gd name="T26" fmla="*/ 419 w 584"/>
                <a:gd name="T27" fmla="*/ 71 h 652"/>
                <a:gd name="T28" fmla="*/ 470 w 584"/>
                <a:gd name="T29" fmla="*/ 44 h 652"/>
                <a:gd name="T30" fmla="*/ 525 w 584"/>
                <a:gd name="T31" fmla="*/ 21 h 652"/>
                <a:gd name="T32" fmla="*/ 555 w 584"/>
                <a:gd name="T33" fmla="*/ 15 h 652"/>
                <a:gd name="T34" fmla="*/ 568 w 584"/>
                <a:gd name="T35" fmla="*/ 8 h 652"/>
                <a:gd name="T36" fmla="*/ 582 w 584"/>
                <a:gd name="T37" fmla="*/ 0 h 652"/>
                <a:gd name="T38" fmla="*/ 576 w 584"/>
                <a:gd name="T39" fmla="*/ 69 h 652"/>
                <a:gd name="T40" fmla="*/ 555 w 584"/>
                <a:gd name="T41" fmla="*/ 160 h 652"/>
                <a:gd name="T42" fmla="*/ 508 w 584"/>
                <a:gd name="T43" fmla="*/ 236 h 652"/>
                <a:gd name="T44" fmla="*/ 478 w 584"/>
                <a:gd name="T45" fmla="*/ 244 h 652"/>
                <a:gd name="T46" fmla="*/ 448 w 584"/>
                <a:gd name="T47" fmla="*/ 249 h 652"/>
                <a:gd name="T48" fmla="*/ 424 w 584"/>
                <a:gd name="T49" fmla="*/ 250 h 652"/>
                <a:gd name="T50" fmla="*/ 441 w 584"/>
                <a:gd name="T51" fmla="*/ 223 h 652"/>
                <a:gd name="T52" fmla="*/ 461 w 584"/>
                <a:gd name="T53" fmla="*/ 199 h 652"/>
                <a:gd name="T54" fmla="*/ 483 w 584"/>
                <a:gd name="T55" fmla="*/ 171 h 652"/>
                <a:gd name="T56" fmla="*/ 505 w 584"/>
                <a:gd name="T57" fmla="*/ 140 h 652"/>
                <a:gd name="T58" fmla="*/ 494 w 584"/>
                <a:gd name="T59" fmla="*/ 124 h 652"/>
                <a:gd name="T60" fmla="*/ 479 w 584"/>
                <a:gd name="T61" fmla="*/ 109 h 652"/>
                <a:gd name="T62" fmla="*/ 447 w 584"/>
                <a:gd name="T63" fmla="*/ 105 h 652"/>
                <a:gd name="T64" fmla="*/ 377 w 584"/>
                <a:gd name="T65" fmla="*/ 176 h 652"/>
                <a:gd name="T66" fmla="*/ 310 w 584"/>
                <a:gd name="T67" fmla="*/ 250 h 652"/>
                <a:gd name="T68" fmla="*/ 247 w 584"/>
                <a:gd name="T69" fmla="*/ 326 h 652"/>
                <a:gd name="T70" fmla="*/ 185 w 584"/>
                <a:gd name="T71" fmla="*/ 403 h 652"/>
                <a:gd name="T72" fmla="*/ 124 w 584"/>
                <a:gd name="T73" fmla="*/ 482 h 652"/>
                <a:gd name="T74" fmla="*/ 111 w 584"/>
                <a:gd name="T75" fmla="*/ 523 h 652"/>
                <a:gd name="T76" fmla="*/ 130 w 584"/>
                <a:gd name="T77" fmla="*/ 539 h 652"/>
                <a:gd name="T78" fmla="*/ 151 w 584"/>
                <a:gd name="T79" fmla="*/ 556 h 652"/>
                <a:gd name="T80" fmla="*/ 191 w 584"/>
                <a:gd name="T81" fmla="*/ 535 h 652"/>
                <a:gd name="T82" fmla="*/ 237 w 584"/>
                <a:gd name="T83" fmla="*/ 484 h 652"/>
                <a:gd name="T84" fmla="*/ 281 w 584"/>
                <a:gd name="T85" fmla="*/ 429 h 652"/>
                <a:gd name="T86" fmla="*/ 317 w 584"/>
                <a:gd name="T87" fmla="*/ 402 h 652"/>
                <a:gd name="T88" fmla="*/ 354 w 584"/>
                <a:gd name="T89" fmla="*/ 388 h 652"/>
                <a:gd name="T90" fmla="*/ 393 w 584"/>
                <a:gd name="T91" fmla="*/ 375 h 652"/>
                <a:gd name="T92" fmla="*/ 368 w 584"/>
                <a:gd name="T93" fmla="*/ 410 h 652"/>
                <a:gd name="T94" fmla="*/ 327 w 584"/>
                <a:gd name="T95" fmla="*/ 462 h 652"/>
                <a:gd name="T96" fmla="*/ 285 w 584"/>
                <a:gd name="T97" fmla="*/ 516 h 652"/>
                <a:gd name="T98" fmla="*/ 242 w 584"/>
                <a:gd name="T99" fmla="*/ 569 h 652"/>
                <a:gd name="T100" fmla="*/ 199 w 584"/>
                <a:gd name="T101" fmla="*/ 62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4" h="652">
                  <a:moveTo>
                    <a:pt x="169" y="652"/>
                  </a:moveTo>
                  <a:lnTo>
                    <a:pt x="159" y="638"/>
                  </a:lnTo>
                  <a:lnTo>
                    <a:pt x="147" y="626"/>
                  </a:lnTo>
                  <a:lnTo>
                    <a:pt x="135" y="615"/>
                  </a:lnTo>
                  <a:lnTo>
                    <a:pt x="121" y="603"/>
                  </a:lnTo>
                  <a:lnTo>
                    <a:pt x="106" y="593"/>
                  </a:lnTo>
                  <a:lnTo>
                    <a:pt x="90" y="583"/>
                  </a:lnTo>
                  <a:lnTo>
                    <a:pt x="75" y="571"/>
                  </a:lnTo>
                  <a:lnTo>
                    <a:pt x="59" y="560"/>
                  </a:lnTo>
                  <a:lnTo>
                    <a:pt x="52" y="556"/>
                  </a:lnTo>
                  <a:lnTo>
                    <a:pt x="45" y="554"/>
                  </a:lnTo>
                  <a:lnTo>
                    <a:pt x="38" y="550"/>
                  </a:lnTo>
                  <a:lnTo>
                    <a:pt x="31" y="547"/>
                  </a:lnTo>
                  <a:lnTo>
                    <a:pt x="23" y="545"/>
                  </a:lnTo>
                  <a:lnTo>
                    <a:pt x="16" y="540"/>
                  </a:lnTo>
                  <a:lnTo>
                    <a:pt x="8" y="535"/>
                  </a:lnTo>
                  <a:lnTo>
                    <a:pt x="0" y="531"/>
                  </a:lnTo>
                  <a:lnTo>
                    <a:pt x="18" y="505"/>
                  </a:lnTo>
                  <a:lnTo>
                    <a:pt x="38" y="481"/>
                  </a:lnTo>
                  <a:lnTo>
                    <a:pt x="59" y="456"/>
                  </a:lnTo>
                  <a:lnTo>
                    <a:pt x="78" y="432"/>
                  </a:lnTo>
                  <a:lnTo>
                    <a:pt x="99" y="406"/>
                  </a:lnTo>
                  <a:lnTo>
                    <a:pt x="120" y="382"/>
                  </a:lnTo>
                  <a:lnTo>
                    <a:pt x="141" y="358"/>
                  </a:lnTo>
                  <a:lnTo>
                    <a:pt x="161" y="334"/>
                  </a:lnTo>
                  <a:lnTo>
                    <a:pt x="183" y="308"/>
                  </a:lnTo>
                  <a:lnTo>
                    <a:pt x="204" y="284"/>
                  </a:lnTo>
                  <a:lnTo>
                    <a:pt x="226" y="260"/>
                  </a:lnTo>
                  <a:lnTo>
                    <a:pt x="248" y="235"/>
                  </a:lnTo>
                  <a:lnTo>
                    <a:pt x="270" y="209"/>
                  </a:lnTo>
                  <a:lnTo>
                    <a:pt x="292" y="184"/>
                  </a:lnTo>
                  <a:lnTo>
                    <a:pt x="313" y="159"/>
                  </a:lnTo>
                  <a:lnTo>
                    <a:pt x="335" y="133"/>
                  </a:lnTo>
                  <a:lnTo>
                    <a:pt x="343" y="128"/>
                  </a:lnTo>
                  <a:lnTo>
                    <a:pt x="353" y="121"/>
                  </a:lnTo>
                  <a:lnTo>
                    <a:pt x="361" y="114"/>
                  </a:lnTo>
                  <a:lnTo>
                    <a:pt x="369" y="106"/>
                  </a:lnTo>
                  <a:lnTo>
                    <a:pt x="377" y="99"/>
                  </a:lnTo>
                  <a:lnTo>
                    <a:pt x="385" y="92"/>
                  </a:lnTo>
                  <a:lnTo>
                    <a:pt x="394" y="85"/>
                  </a:lnTo>
                  <a:lnTo>
                    <a:pt x="403" y="79"/>
                  </a:lnTo>
                  <a:lnTo>
                    <a:pt x="419" y="71"/>
                  </a:lnTo>
                  <a:lnTo>
                    <a:pt x="436" y="62"/>
                  </a:lnTo>
                  <a:lnTo>
                    <a:pt x="453" y="53"/>
                  </a:lnTo>
                  <a:lnTo>
                    <a:pt x="470" y="44"/>
                  </a:lnTo>
                  <a:lnTo>
                    <a:pt x="487" y="36"/>
                  </a:lnTo>
                  <a:lnTo>
                    <a:pt x="506" y="27"/>
                  </a:lnTo>
                  <a:lnTo>
                    <a:pt x="525" y="21"/>
                  </a:lnTo>
                  <a:lnTo>
                    <a:pt x="545" y="16"/>
                  </a:lnTo>
                  <a:lnTo>
                    <a:pt x="551" y="16"/>
                  </a:lnTo>
                  <a:lnTo>
                    <a:pt x="555" y="15"/>
                  </a:lnTo>
                  <a:lnTo>
                    <a:pt x="560" y="12"/>
                  </a:lnTo>
                  <a:lnTo>
                    <a:pt x="564" y="10"/>
                  </a:lnTo>
                  <a:lnTo>
                    <a:pt x="568" y="8"/>
                  </a:lnTo>
                  <a:lnTo>
                    <a:pt x="572" y="6"/>
                  </a:lnTo>
                  <a:lnTo>
                    <a:pt x="576" y="2"/>
                  </a:lnTo>
                  <a:lnTo>
                    <a:pt x="582" y="0"/>
                  </a:lnTo>
                  <a:lnTo>
                    <a:pt x="584" y="7"/>
                  </a:lnTo>
                  <a:lnTo>
                    <a:pt x="581" y="38"/>
                  </a:lnTo>
                  <a:lnTo>
                    <a:pt x="576" y="69"/>
                  </a:lnTo>
                  <a:lnTo>
                    <a:pt x="572" y="100"/>
                  </a:lnTo>
                  <a:lnTo>
                    <a:pt x="565" y="130"/>
                  </a:lnTo>
                  <a:lnTo>
                    <a:pt x="555" y="160"/>
                  </a:lnTo>
                  <a:lnTo>
                    <a:pt x="544" y="188"/>
                  </a:lnTo>
                  <a:lnTo>
                    <a:pt x="528" y="213"/>
                  </a:lnTo>
                  <a:lnTo>
                    <a:pt x="508" y="236"/>
                  </a:lnTo>
                  <a:lnTo>
                    <a:pt x="498" y="239"/>
                  </a:lnTo>
                  <a:lnTo>
                    <a:pt x="489" y="242"/>
                  </a:lnTo>
                  <a:lnTo>
                    <a:pt x="478" y="244"/>
                  </a:lnTo>
                  <a:lnTo>
                    <a:pt x="469" y="245"/>
                  </a:lnTo>
                  <a:lnTo>
                    <a:pt x="459" y="246"/>
                  </a:lnTo>
                  <a:lnTo>
                    <a:pt x="448" y="249"/>
                  </a:lnTo>
                  <a:lnTo>
                    <a:pt x="438" y="252"/>
                  </a:lnTo>
                  <a:lnTo>
                    <a:pt x="426" y="257"/>
                  </a:lnTo>
                  <a:lnTo>
                    <a:pt x="424" y="250"/>
                  </a:lnTo>
                  <a:lnTo>
                    <a:pt x="432" y="242"/>
                  </a:lnTo>
                  <a:lnTo>
                    <a:pt x="437" y="232"/>
                  </a:lnTo>
                  <a:lnTo>
                    <a:pt x="441" y="223"/>
                  </a:lnTo>
                  <a:lnTo>
                    <a:pt x="452" y="219"/>
                  </a:lnTo>
                  <a:lnTo>
                    <a:pt x="456" y="208"/>
                  </a:lnTo>
                  <a:lnTo>
                    <a:pt x="461" y="199"/>
                  </a:lnTo>
                  <a:lnTo>
                    <a:pt x="468" y="190"/>
                  </a:lnTo>
                  <a:lnTo>
                    <a:pt x="475" y="181"/>
                  </a:lnTo>
                  <a:lnTo>
                    <a:pt x="483" y="171"/>
                  </a:lnTo>
                  <a:lnTo>
                    <a:pt x="490" y="161"/>
                  </a:lnTo>
                  <a:lnTo>
                    <a:pt x="498" y="151"/>
                  </a:lnTo>
                  <a:lnTo>
                    <a:pt x="505" y="140"/>
                  </a:lnTo>
                  <a:lnTo>
                    <a:pt x="502" y="135"/>
                  </a:lnTo>
                  <a:lnTo>
                    <a:pt x="499" y="130"/>
                  </a:lnTo>
                  <a:lnTo>
                    <a:pt x="494" y="124"/>
                  </a:lnTo>
                  <a:lnTo>
                    <a:pt x="490" y="118"/>
                  </a:lnTo>
                  <a:lnTo>
                    <a:pt x="485" y="114"/>
                  </a:lnTo>
                  <a:lnTo>
                    <a:pt x="479" y="109"/>
                  </a:lnTo>
                  <a:lnTo>
                    <a:pt x="474" y="105"/>
                  </a:lnTo>
                  <a:lnTo>
                    <a:pt x="467" y="101"/>
                  </a:lnTo>
                  <a:lnTo>
                    <a:pt x="447" y="105"/>
                  </a:lnTo>
                  <a:lnTo>
                    <a:pt x="423" y="128"/>
                  </a:lnTo>
                  <a:lnTo>
                    <a:pt x="400" y="152"/>
                  </a:lnTo>
                  <a:lnTo>
                    <a:pt x="377" y="176"/>
                  </a:lnTo>
                  <a:lnTo>
                    <a:pt x="354" y="200"/>
                  </a:lnTo>
                  <a:lnTo>
                    <a:pt x="332" y="224"/>
                  </a:lnTo>
                  <a:lnTo>
                    <a:pt x="310" y="250"/>
                  </a:lnTo>
                  <a:lnTo>
                    <a:pt x="289" y="274"/>
                  </a:lnTo>
                  <a:lnTo>
                    <a:pt x="267" y="299"/>
                  </a:lnTo>
                  <a:lnTo>
                    <a:pt x="247" y="326"/>
                  </a:lnTo>
                  <a:lnTo>
                    <a:pt x="226" y="351"/>
                  </a:lnTo>
                  <a:lnTo>
                    <a:pt x="205" y="378"/>
                  </a:lnTo>
                  <a:lnTo>
                    <a:pt x="185" y="403"/>
                  </a:lnTo>
                  <a:lnTo>
                    <a:pt x="165" y="429"/>
                  </a:lnTo>
                  <a:lnTo>
                    <a:pt x="144" y="456"/>
                  </a:lnTo>
                  <a:lnTo>
                    <a:pt x="124" y="482"/>
                  </a:lnTo>
                  <a:lnTo>
                    <a:pt x="104" y="509"/>
                  </a:lnTo>
                  <a:lnTo>
                    <a:pt x="104" y="518"/>
                  </a:lnTo>
                  <a:lnTo>
                    <a:pt x="111" y="523"/>
                  </a:lnTo>
                  <a:lnTo>
                    <a:pt x="117" y="528"/>
                  </a:lnTo>
                  <a:lnTo>
                    <a:pt x="124" y="533"/>
                  </a:lnTo>
                  <a:lnTo>
                    <a:pt x="130" y="539"/>
                  </a:lnTo>
                  <a:lnTo>
                    <a:pt x="137" y="545"/>
                  </a:lnTo>
                  <a:lnTo>
                    <a:pt x="144" y="550"/>
                  </a:lnTo>
                  <a:lnTo>
                    <a:pt x="151" y="556"/>
                  </a:lnTo>
                  <a:lnTo>
                    <a:pt x="159" y="562"/>
                  </a:lnTo>
                  <a:lnTo>
                    <a:pt x="177" y="553"/>
                  </a:lnTo>
                  <a:lnTo>
                    <a:pt x="191" y="535"/>
                  </a:lnTo>
                  <a:lnTo>
                    <a:pt x="206" y="519"/>
                  </a:lnTo>
                  <a:lnTo>
                    <a:pt x="221" y="501"/>
                  </a:lnTo>
                  <a:lnTo>
                    <a:pt x="237" y="484"/>
                  </a:lnTo>
                  <a:lnTo>
                    <a:pt x="252" y="465"/>
                  </a:lnTo>
                  <a:lnTo>
                    <a:pt x="267" y="448"/>
                  </a:lnTo>
                  <a:lnTo>
                    <a:pt x="281" y="429"/>
                  </a:lnTo>
                  <a:lnTo>
                    <a:pt x="294" y="412"/>
                  </a:lnTo>
                  <a:lnTo>
                    <a:pt x="305" y="408"/>
                  </a:lnTo>
                  <a:lnTo>
                    <a:pt x="317" y="402"/>
                  </a:lnTo>
                  <a:lnTo>
                    <a:pt x="328" y="397"/>
                  </a:lnTo>
                  <a:lnTo>
                    <a:pt x="341" y="393"/>
                  </a:lnTo>
                  <a:lnTo>
                    <a:pt x="354" y="388"/>
                  </a:lnTo>
                  <a:lnTo>
                    <a:pt x="366" y="383"/>
                  </a:lnTo>
                  <a:lnTo>
                    <a:pt x="380" y="379"/>
                  </a:lnTo>
                  <a:lnTo>
                    <a:pt x="393" y="375"/>
                  </a:lnTo>
                  <a:lnTo>
                    <a:pt x="395" y="378"/>
                  </a:lnTo>
                  <a:lnTo>
                    <a:pt x="381" y="394"/>
                  </a:lnTo>
                  <a:lnTo>
                    <a:pt x="368" y="410"/>
                  </a:lnTo>
                  <a:lnTo>
                    <a:pt x="354" y="427"/>
                  </a:lnTo>
                  <a:lnTo>
                    <a:pt x="341" y="444"/>
                  </a:lnTo>
                  <a:lnTo>
                    <a:pt x="327" y="462"/>
                  </a:lnTo>
                  <a:lnTo>
                    <a:pt x="312" y="479"/>
                  </a:lnTo>
                  <a:lnTo>
                    <a:pt x="298" y="497"/>
                  </a:lnTo>
                  <a:lnTo>
                    <a:pt x="285" y="516"/>
                  </a:lnTo>
                  <a:lnTo>
                    <a:pt x="271" y="533"/>
                  </a:lnTo>
                  <a:lnTo>
                    <a:pt x="257" y="551"/>
                  </a:lnTo>
                  <a:lnTo>
                    <a:pt x="242" y="569"/>
                  </a:lnTo>
                  <a:lnTo>
                    <a:pt x="228" y="586"/>
                  </a:lnTo>
                  <a:lnTo>
                    <a:pt x="213" y="603"/>
                  </a:lnTo>
                  <a:lnTo>
                    <a:pt x="199" y="621"/>
                  </a:lnTo>
                  <a:lnTo>
                    <a:pt x="184" y="637"/>
                  </a:lnTo>
                  <a:lnTo>
                    <a:pt x="169" y="65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1" name="Freeform 25"/>
            <p:cNvSpPr>
              <a:spLocks/>
            </p:cNvSpPr>
            <p:nvPr>
              <p:custDataLst>
                <p:tags r:id="rId81"/>
              </p:custDataLst>
            </p:nvPr>
          </p:nvSpPr>
          <p:spPr bwMode="auto">
            <a:xfrm>
              <a:off x="3646" y="3152"/>
              <a:ext cx="276" cy="185"/>
            </a:xfrm>
            <a:custGeom>
              <a:avLst/>
              <a:gdLst>
                <a:gd name="T0" fmla="*/ 400 w 552"/>
                <a:gd name="T1" fmla="*/ 370 h 371"/>
                <a:gd name="T2" fmla="*/ 388 w 552"/>
                <a:gd name="T3" fmla="*/ 366 h 371"/>
                <a:gd name="T4" fmla="*/ 377 w 552"/>
                <a:gd name="T5" fmla="*/ 364 h 371"/>
                <a:gd name="T6" fmla="*/ 365 w 552"/>
                <a:gd name="T7" fmla="*/ 358 h 371"/>
                <a:gd name="T8" fmla="*/ 365 w 552"/>
                <a:gd name="T9" fmla="*/ 353 h 371"/>
                <a:gd name="T10" fmla="*/ 373 w 552"/>
                <a:gd name="T11" fmla="*/ 351 h 371"/>
                <a:gd name="T12" fmla="*/ 383 w 552"/>
                <a:gd name="T13" fmla="*/ 353 h 371"/>
                <a:gd name="T14" fmla="*/ 394 w 552"/>
                <a:gd name="T15" fmla="*/ 353 h 371"/>
                <a:gd name="T16" fmla="*/ 406 w 552"/>
                <a:gd name="T17" fmla="*/ 346 h 371"/>
                <a:gd name="T18" fmla="*/ 421 w 552"/>
                <a:gd name="T19" fmla="*/ 336 h 371"/>
                <a:gd name="T20" fmla="*/ 438 w 552"/>
                <a:gd name="T21" fmla="*/ 325 h 371"/>
                <a:gd name="T22" fmla="*/ 453 w 552"/>
                <a:gd name="T23" fmla="*/ 311 h 371"/>
                <a:gd name="T24" fmla="*/ 469 w 552"/>
                <a:gd name="T25" fmla="*/ 288 h 371"/>
                <a:gd name="T26" fmla="*/ 480 w 552"/>
                <a:gd name="T27" fmla="*/ 255 h 371"/>
                <a:gd name="T28" fmla="*/ 486 w 552"/>
                <a:gd name="T29" fmla="*/ 218 h 371"/>
                <a:gd name="T30" fmla="*/ 481 w 552"/>
                <a:gd name="T31" fmla="*/ 180 h 371"/>
                <a:gd name="T32" fmla="*/ 474 w 552"/>
                <a:gd name="T33" fmla="*/ 152 h 371"/>
                <a:gd name="T34" fmla="*/ 462 w 552"/>
                <a:gd name="T35" fmla="*/ 128 h 371"/>
                <a:gd name="T36" fmla="*/ 443 w 552"/>
                <a:gd name="T37" fmla="*/ 107 h 371"/>
                <a:gd name="T38" fmla="*/ 420 w 552"/>
                <a:gd name="T39" fmla="*/ 91 h 371"/>
                <a:gd name="T40" fmla="*/ 395 w 552"/>
                <a:gd name="T41" fmla="*/ 77 h 371"/>
                <a:gd name="T42" fmla="*/ 350 w 552"/>
                <a:gd name="T43" fmla="*/ 75 h 371"/>
                <a:gd name="T44" fmla="*/ 304 w 552"/>
                <a:gd name="T45" fmla="*/ 76 h 371"/>
                <a:gd name="T46" fmla="*/ 258 w 552"/>
                <a:gd name="T47" fmla="*/ 79 h 371"/>
                <a:gd name="T48" fmla="*/ 212 w 552"/>
                <a:gd name="T49" fmla="*/ 84 h 371"/>
                <a:gd name="T50" fmla="*/ 166 w 552"/>
                <a:gd name="T51" fmla="*/ 92 h 371"/>
                <a:gd name="T52" fmla="*/ 120 w 552"/>
                <a:gd name="T53" fmla="*/ 104 h 371"/>
                <a:gd name="T54" fmla="*/ 75 w 552"/>
                <a:gd name="T55" fmla="*/ 119 h 371"/>
                <a:gd name="T56" fmla="*/ 30 w 552"/>
                <a:gd name="T57" fmla="*/ 137 h 371"/>
                <a:gd name="T58" fmla="*/ 18 w 552"/>
                <a:gd name="T59" fmla="*/ 148 h 371"/>
                <a:gd name="T60" fmla="*/ 7 w 552"/>
                <a:gd name="T61" fmla="*/ 161 h 371"/>
                <a:gd name="T62" fmla="*/ 0 w 552"/>
                <a:gd name="T63" fmla="*/ 163 h 371"/>
                <a:gd name="T64" fmla="*/ 4 w 552"/>
                <a:gd name="T65" fmla="*/ 151 h 371"/>
                <a:gd name="T66" fmla="*/ 12 w 552"/>
                <a:gd name="T67" fmla="*/ 137 h 371"/>
                <a:gd name="T68" fmla="*/ 37 w 552"/>
                <a:gd name="T69" fmla="*/ 105 h 371"/>
                <a:gd name="T70" fmla="*/ 66 w 552"/>
                <a:gd name="T71" fmla="*/ 77 h 371"/>
                <a:gd name="T72" fmla="*/ 103 w 552"/>
                <a:gd name="T73" fmla="*/ 55 h 371"/>
                <a:gd name="T74" fmla="*/ 144 w 552"/>
                <a:gd name="T75" fmla="*/ 38 h 371"/>
                <a:gd name="T76" fmla="*/ 186 w 552"/>
                <a:gd name="T77" fmla="*/ 24 h 371"/>
                <a:gd name="T78" fmla="*/ 231 w 552"/>
                <a:gd name="T79" fmla="*/ 14 h 371"/>
                <a:gd name="T80" fmla="*/ 276 w 552"/>
                <a:gd name="T81" fmla="*/ 6 h 371"/>
                <a:gd name="T82" fmla="*/ 320 w 552"/>
                <a:gd name="T83" fmla="*/ 0 h 371"/>
                <a:gd name="T84" fmla="*/ 350 w 552"/>
                <a:gd name="T85" fmla="*/ 1 h 371"/>
                <a:gd name="T86" fmla="*/ 380 w 552"/>
                <a:gd name="T87" fmla="*/ 5 h 371"/>
                <a:gd name="T88" fmla="*/ 409 w 552"/>
                <a:gd name="T89" fmla="*/ 12 h 371"/>
                <a:gd name="T90" fmla="*/ 438 w 552"/>
                <a:gd name="T91" fmla="*/ 24 h 371"/>
                <a:gd name="T92" fmla="*/ 453 w 552"/>
                <a:gd name="T93" fmla="*/ 35 h 371"/>
                <a:gd name="T94" fmla="*/ 469 w 552"/>
                <a:gd name="T95" fmla="*/ 44 h 371"/>
                <a:gd name="T96" fmla="*/ 484 w 552"/>
                <a:gd name="T97" fmla="*/ 55 h 371"/>
                <a:gd name="T98" fmla="*/ 499 w 552"/>
                <a:gd name="T99" fmla="*/ 72 h 371"/>
                <a:gd name="T100" fmla="*/ 524 w 552"/>
                <a:gd name="T101" fmla="*/ 115 h 371"/>
                <a:gd name="T102" fmla="*/ 545 w 552"/>
                <a:gd name="T103" fmla="*/ 167 h 371"/>
                <a:gd name="T104" fmla="*/ 552 w 552"/>
                <a:gd name="T105" fmla="*/ 221 h 371"/>
                <a:gd name="T106" fmla="*/ 539 w 552"/>
                <a:gd name="T107" fmla="*/ 278 h 371"/>
                <a:gd name="T108" fmla="*/ 531 w 552"/>
                <a:gd name="T109" fmla="*/ 295 h 371"/>
                <a:gd name="T110" fmla="*/ 519 w 552"/>
                <a:gd name="T111" fmla="*/ 311 h 371"/>
                <a:gd name="T112" fmla="*/ 504 w 552"/>
                <a:gd name="T113" fmla="*/ 327 h 371"/>
                <a:gd name="T114" fmla="*/ 488 w 552"/>
                <a:gd name="T115" fmla="*/ 346 h 371"/>
                <a:gd name="T116" fmla="*/ 471 w 552"/>
                <a:gd name="T117" fmla="*/ 356 h 371"/>
                <a:gd name="T118" fmla="*/ 450 w 552"/>
                <a:gd name="T119" fmla="*/ 363 h 371"/>
                <a:gd name="T120" fmla="*/ 427 w 552"/>
                <a:gd name="T121" fmla="*/ 369 h 371"/>
                <a:gd name="T122" fmla="*/ 405 w 552"/>
                <a:gd name="T123"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2" h="371">
                  <a:moveTo>
                    <a:pt x="405" y="371"/>
                  </a:moveTo>
                  <a:lnTo>
                    <a:pt x="400" y="370"/>
                  </a:lnTo>
                  <a:lnTo>
                    <a:pt x="394" y="369"/>
                  </a:lnTo>
                  <a:lnTo>
                    <a:pt x="388" y="366"/>
                  </a:lnTo>
                  <a:lnTo>
                    <a:pt x="382" y="365"/>
                  </a:lnTo>
                  <a:lnTo>
                    <a:pt x="377" y="364"/>
                  </a:lnTo>
                  <a:lnTo>
                    <a:pt x="371" y="362"/>
                  </a:lnTo>
                  <a:lnTo>
                    <a:pt x="365" y="358"/>
                  </a:lnTo>
                  <a:lnTo>
                    <a:pt x="360" y="355"/>
                  </a:lnTo>
                  <a:lnTo>
                    <a:pt x="365" y="353"/>
                  </a:lnTo>
                  <a:lnTo>
                    <a:pt x="370" y="351"/>
                  </a:lnTo>
                  <a:lnTo>
                    <a:pt x="373" y="351"/>
                  </a:lnTo>
                  <a:lnTo>
                    <a:pt x="379" y="351"/>
                  </a:lnTo>
                  <a:lnTo>
                    <a:pt x="383" y="353"/>
                  </a:lnTo>
                  <a:lnTo>
                    <a:pt x="388" y="353"/>
                  </a:lnTo>
                  <a:lnTo>
                    <a:pt x="394" y="353"/>
                  </a:lnTo>
                  <a:lnTo>
                    <a:pt x="400" y="351"/>
                  </a:lnTo>
                  <a:lnTo>
                    <a:pt x="406" y="346"/>
                  </a:lnTo>
                  <a:lnTo>
                    <a:pt x="415" y="341"/>
                  </a:lnTo>
                  <a:lnTo>
                    <a:pt x="421" y="336"/>
                  </a:lnTo>
                  <a:lnTo>
                    <a:pt x="430" y="331"/>
                  </a:lnTo>
                  <a:lnTo>
                    <a:pt x="438" y="325"/>
                  </a:lnTo>
                  <a:lnTo>
                    <a:pt x="446" y="319"/>
                  </a:lnTo>
                  <a:lnTo>
                    <a:pt x="453" y="311"/>
                  </a:lnTo>
                  <a:lnTo>
                    <a:pt x="461" y="303"/>
                  </a:lnTo>
                  <a:lnTo>
                    <a:pt x="469" y="288"/>
                  </a:lnTo>
                  <a:lnTo>
                    <a:pt x="474" y="272"/>
                  </a:lnTo>
                  <a:lnTo>
                    <a:pt x="480" y="255"/>
                  </a:lnTo>
                  <a:lnTo>
                    <a:pt x="485" y="236"/>
                  </a:lnTo>
                  <a:lnTo>
                    <a:pt x="486" y="218"/>
                  </a:lnTo>
                  <a:lnTo>
                    <a:pt x="486" y="199"/>
                  </a:lnTo>
                  <a:lnTo>
                    <a:pt x="481" y="180"/>
                  </a:lnTo>
                  <a:lnTo>
                    <a:pt x="474" y="161"/>
                  </a:lnTo>
                  <a:lnTo>
                    <a:pt x="474" y="152"/>
                  </a:lnTo>
                  <a:lnTo>
                    <a:pt x="469" y="140"/>
                  </a:lnTo>
                  <a:lnTo>
                    <a:pt x="462" y="128"/>
                  </a:lnTo>
                  <a:lnTo>
                    <a:pt x="453" y="118"/>
                  </a:lnTo>
                  <a:lnTo>
                    <a:pt x="443" y="107"/>
                  </a:lnTo>
                  <a:lnTo>
                    <a:pt x="432" y="99"/>
                  </a:lnTo>
                  <a:lnTo>
                    <a:pt x="420" y="91"/>
                  </a:lnTo>
                  <a:lnTo>
                    <a:pt x="408" y="84"/>
                  </a:lnTo>
                  <a:lnTo>
                    <a:pt x="395" y="77"/>
                  </a:lnTo>
                  <a:lnTo>
                    <a:pt x="372" y="76"/>
                  </a:lnTo>
                  <a:lnTo>
                    <a:pt x="350" y="75"/>
                  </a:lnTo>
                  <a:lnTo>
                    <a:pt x="327" y="75"/>
                  </a:lnTo>
                  <a:lnTo>
                    <a:pt x="304" y="76"/>
                  </a:lnTo>
                  <a:lnTo>
                    <a:pt x="281" y="77"/>
                  </a:lnTo>
                  <a:lnTo>
                    <a:pt x="258" y="79"/>
                  </a:lnTo>
                  <a:lnTo>
                    <a:pt x="235" y="81"/>
                  </a:lnTo>
                  <a:lnTo>
                    <a:pt x="212" y="84"/>
                  </a:lnTo>
                  <a:lnTo>
                    <a:pt x="189" y="88"/>
                  </a:lnTo>
                  <a:lnTo>
                    <a:pt x="166" y="92"/>
                  </a:lnTo>
                  <a:lnTo>
                    <a:pt x="143" y="98"/>
                  </a:lnTo>
                  <a:lnTo>
                    <a:pt x="120" y="104"/>
                  </a:lnTo>
                  <a:lnTo>
                    <a:pt x="98" y="112"/>
                  </a:lnTo>
                  <a:lnTo>
                    <a:pt x="75" y="119"/>
                  </a:lnTo>
                  <a:lnTo>
                    <a:pt x="52" y="128"/>
                  </a:lnTo>
                  <a:lnTo>
                    <a:pt x="30" y="137"/>
                  </a:lnTo>
                  <a:lnTo>
                    <a:pt x="24" y="141"/>
                  </a:lnTo>
                  <a:lnTo>
                    <a:pt x="18" y="148"/>
                  </a:lnTo>
                  <a:lnTo>
                    <a:pt x="11" y="155"/>
                  </a:lnTo>
                  <a:lnTo>
                    <a:pt x="7" y="161"/>
                  </a:lnTo>
                  <a:lnTo>
                    <a:pt x="7" y="167"/>
                  </a:lnTo>
                  <a:lnTo>
                    <a:pt x="0" y="163"/>
                  </a:lnTo>
                  <a:lnTo>
                    <a:pt x="1" y="157"/>
                  </a:lnTo>
                  <a:lnTo>
                    <a:pt x="4" y="151"/>
                  </a:lnTo>
                  <a:lnTo>
                    <a:pt x="9" y="146"/>
                  </a:lnTo>
                  <a:lnTo>
                    <a:pt x="12" y="137"/>
                  </a:lnTo>
                  <a:lnTo>
                    <a:pt x="23" y="120"/>
                  </a:lnTo>
                  <a:lnTo>
                    <a:pt x="37" y="105"/>
                  </a:lnTo>
                  <a:lnTo>
                    <a:pt x="50" y="90"/>
                  </a:lnTo>
                  <a:lnTo>
                    <a:pt x="66" y="77"/>
                  </a:lnTo>
                  <a:lnTo>
                    <a:pt x="84" y="66"/>
                  </a:lnTo>
                  <a:lnTo>
                    <a:pt x="103" y="55"/>
                  </a:lnTo>
                  <a:lnTo>
                    <a:pt x="123" y="46"/>
                  </a:lnTo>
                  <a:lnTo>
                    <a:pt x="144" y="38"/>
                  </a:lnTo>
                  <a:lnTo>
                    <a:pt x="164" y="31"/>
                  </a:lnTo>
                  <a:lnTo>
                    <a:pt x="186" y="24"/>
                  </a:lnTo>
                  <a:lnTo>
                    <a:pt x="208" y="19"/>
                  </a:lnTo>
                  <a:lnTo>
                    <a:pt x="231" y="14"/>
                  </a:lnTo>
                  <a:lnTo>
                    <a:pt x="254" y="9"/>
                  </a:lnTo>
                  <a:lnTo>
                    <a:pt x="276" y="6"/>
                  </a:lnTo>
                  <a:lnTo>
                    <a:pt x="298" y="3"/>
                  </a:lnTo>
                  <a:lnTo>
                    <a:pt x="320" y="0"/>
                  </a:lnTo>
                  <a:lnTo>
                    <a:pt x="335" y="0"/>
                  </a:lnTo>
                  <a:lnTo>
                    <a:pt x="350" y="1"/>
                  </a:lnTo>
                  <a:lnTo>
                    <a:pt x="365" y="3"/>
                  </a:lnTo>
                  <a:lnTo>
                    <a:pt x="380" y="5"/>
                  </a:lnTo>
                  <a:lnTo>
                    <a:pt x="395" y="7"/>
                  </a:lnTo>
                  <a:lnTo>
                    <a:pt x="409" y="12"/>
                  </a:lnTo>
                  <a:lnTo>
                    <a:pt x="424" y="17"/>
                  </a:lnTo>
                  <a:lnTo>
                    <a:pt x="438" y="24"/>
                  </a:lnTo>
                  <a:lnTo>
                    <a:pt x="445" y="30"/>
                  </a:lnTo>
                  <a:lnTo>
                    <a:pt x="453" y="35"/>
                  </a:lnTo>
                  <a:lnTo>
                    <a:pt x="461" y="39"/>
                  </a:lnTo>
                  <a:lnTo>
                    <a:pt x="469" y="44"/>
                  </a:lnTo>
                  <a:lnTo>
                    <a:pt x="476" y="50"/>
                  </a:lnTo>
                  <a:lnTo>
                    <a:pt x="484" y="55"/>
                  </a:lnTo>
                  <a:lnTo>
                    <a:pt x="492" y="62"/>
                  </a:lnTo>
                  <a:lnTo>
                    <a:pt x="499" y="72"/>
                  </a:lnTo>
                  <a:lnTo>
                    <a:pt x="511" y="92"/>
                  </a:lnTo>
                  <a:lnTo>
                    <a:pt x="524" y="115"/>
                  </a:lnTo>
                  <a:lnTo>
                    <a:pt x="536" y="141"/>
                  </a:lnTo>
                  <a:lnTo>
                    <a:pt x="545" y="167"/>
                  </a:lnTo>
                  <a:lnTo>
                    <a:pt x="551" y="194"/>
                  </a:lnTo>
                  <a:lnTo>
                    <a:pt x="552" y="221"/>
                  </a:lnTo>
                  <a:lnTo>
                    <a:pt x="548" y="250"/>
                  </a:lnTo>
                  <a:lnTo>
                    <a:pt x="539" y="278"/>
                  </a:lnTo>
                  <a:lnTo>
                    <a:pt x="536" y="287"/>
                  </a:lnTo>
                  <a:lnTo>
                    <a:pt x="531" y="295"/>
                  </a:lnTo>
                  <a:lnTo>
                    <a:pt x="525" y="303"/>
                  </a:lnTo>
                  <a:lnTo>
                    <a:pt x="519" y="311"/>
                  </a:lnTo>
                  <a:lnTo>
                    <a:pt x="512" y="319"/>
                  </a:lnTo>
                  <a:lnTo>
                    <a:pt x="504" y="327"/>
                  </a:lnTo>
                  <a:lnTo>
                    <a:pt x="496" y="335"/>
                  </a:lnTo>
                  <a:lnTo>
                    <a:pt x="488" y="346"/>
                  </a:lnTo>
                  <a:lnTo>
                    <a:pt x="480" y="351"/>
                  </a:lnTo>
                  <a:lnTo>
                    <a:pt x="471" y="356"/>
                  </a:lnTo>
                  <a:lnTo>
                    <a:pt x="461" y="360"/>
                  </a:lnTo>
                  <a:lnTo>
                    <a:pt x="450" y="363"/>
                  </a:lnTo>
                  <a:lnTo>
                    <a:pt x="439" y="366"/>
                  </a:lnTo>
                  <a:lnTo>
                    <a:pt x="427" y="369"/>
                  </a:lnTo>
                  <a:lnTo>
                    <a:pt x="417" y="370"/>
                  </a:lnTo>
                  <a:lnTo>
                    <a:pt x="405" y="37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2" name="Freeform 26"/>
            <p:cNvSpPr>
              <a:spLocks/>
            </p:cNvSpPr>
            <p:nvPr>
              <p:custDataLst>
                <p:tags r:id="rId82"/>
              </p:custDataLst>
            </p:nvPr>
          </p:nvSpPr>
          <p:spPr bwMode="auto">
            <a:xfrm>
              <a:off x="3800" y="3205"/>
              <a:ext cx="70" cy="110"/>
            </a:xfrm>
            <a:custGeom>
              <a:avLst/>
              <a:gdLst>
                <a:gd name="T0" fmla="*/ 50 w 140"/>
                <a:gd name="T1" fmla="*/ 220 h 220"/>
                <a:gd name="T2" fmla="*/ 46 w 140"/>
                <a:gd name="T3" fmla="*/ 218 h 220"/>
                <a:gd name="T4" fmla="*/ 43 w 140"/>
                <a:gd name="T5" fmla="*/ 216 h 220"/>
                <a:gd name="T6" fmla="*/ 40 w 140"/>
                <a:gd name="T7" fmla="*/ 213 h 220"/>
                <a:gd name="T8" fmla="*/ 35 w 140"/>
                <a:gd name="T9" fmla="*/ 211 h 220"/>
                <a:gd name="T10" fmla="*/ 30 w 140"/>
                <a:gd name="T11" fmla="*/ 209 h 220"/>
                <a:gd name="T12" fmla="*/ 26 w 140"/>
                <a:gd name="T13" fmla="*/ 206 h 220"/>
                <a:gd name="T14" fmla="*/ 20 w 140"/>
                <a:gd name="T15" fmla="*/ 204 h 220"/>
                <a:gd name="T16" fmla="*/ 13 w 140"/>
                <a:gd name="T17" fmla="*/ 202 h 220"/>
                <a:gd name="T18" fmla="*/ 5 w 140"/>
                <a:gd name="T19" fmla="*/ 185 h 220"/>
                <a:gd name="T20" fmla="*/ 2 w 140"/>
                <a:gd name="T21" fmla="*/ 166 h 220"/>
                <a:gd name="T22" fmla="*/ 0 w 140"/>
                <a:gd name="T23" fmla="*/ 147 h 220"/>
                <a:gd name="T24" fmla="*/ 3 w 140"/>
                <a:gd name="T25" fmla="*/ 127 h 220"/>
                <a:gd name="T26" fmla="*/ 7 w 140"/>
                <a:gd name="T27" fmla="*/ 107 h 220"/>
                <a:gd name="T28" fmla="*/ 13 w 140"/>
                <a:gd name="T29" fmla="*/ 88 h 220"/>
                <a:gd name="T30" fmla="*/ 20 w 140"/>
                <a:gd name="T31" fmla="*/ 69 h 220"/>
                <a:gd name="T32" fmla="*/ 29 w 140"/>
                <a:gd name="T33" fmla="*/ 52 h 220"/>
                <a:gd name="T34" fmla="*/ 34 w 140"/>
                <a:gd name="T35" fmla="*/ 48 h 220"/>
                <a:gd name="T36" fmla="*/ 38 w 140"/>
                <a:gd name="T37" fmla="*/ 42 h 220"/>
                <a:gd name="T38" fmla="*/ 43 w 140"/>
                <a:gd name="T39" fmla="*/ 37 h 220"/>
                <a:gd name="T40" fmla="*/ 46 w 140"/>
                <a:gd name="T41" fmla="*/ 31 h 220"/>
                <a:gd name="T42" fmla="*/ 50 w 140"/>
                <a:gd name="T43" fmla="*/ 26 h 220"/>
                <a:gd name="T44" fmla="*/ 55 w 140"/>
                <a:gd name="T45" fmla="*/ 20 h 220"/>
                <a:gd name="T46" fmla="*/ 59 w 140"/>
                <a:gd name="T47" fmla="*/ 14 h 220"/>
                <a:gd name="T48" fmla="*/ 65 w 140"/>
                <a:gd name="T49" fmla="*/ 8 h 220"/>
                <a:gd name="T50" fmla="*/ 83 w 140"/>
                <a:gd name="T51" fmla="*/ 0 h 220"/>
                <a:gd name="T52" fmla="*/ 90 w 140"/>
                <a:gd name="T53" fmla="*/ 1 h 220"/>
                <a:gd name="T54" fmla="*/ 96 w 140"/>
                <a:gd name="T55" fmla="*/ 4 h 220"/>
                <a:gd name="T56" fmla="*/ 102 w 140"/>
                <a:gd name="T57" fmla="*/ 6 h 220"/>
                <a:gd name="T58" fmla="*/ 109 w 140"/>
                <a:gd name="T59" fmla="*/ 8 h 220"/>
                <a:gd name="T60" fmla="*/ 118 w 140"/>
                <a:gd name="T61" fmla="*/ 18 h 220"/>
                <a:gd name="T62" fmla="*/ 126 w 140"/>
                <a:gd name="T63" fmla="*/ 27 h 220"/>
                <a:gd name="T64" fmla="*/ 133 w 140"/>
                <a:gd name="T65" fmla="*/ 36 h 220"/>
                <a:gd name="T66" fmla="*/ 140 w 140"/>
                <a:gd name="T67" fmla="*/ 45 h 220"/>
                <a:gd name="T68" fmla="*/ 126 w 140"/>
                <a:gd name="T69" fmla="*/ 56 h 220"/>
                <a:gd name="T70" fmla="*/ 113 w 140"/>
                <a:gd name="T71" fmla="*/ 67 h 220"/>
                <a:gd name="T72" fmla="*/ 99 w 140"/>
                <a:gd name="T73" fmla="*/ 80 h 220"/>
                <a:gd name="T74" fmla="*/ 87 w 140"/>
                <a:gd name="T75" fmla="*/ 92 h 220"/>
                <a:gd name="T76" fmla="*/ 76 w 140"/>
                <a:gd name="T77" fmla="*/ 107 h 220"/>
                <a:gd name="T78" fmla="*/ 67 w 140"/>
                <a:gd name="T79" fmla="*/ 124 h 220"/>
                <a:gd name="T80" fmla="*/ 60 w 140"/>
                <a:gd name="T81" fmla="*/ 141 h 220"/>
                <a:gd name="T82" fmla="*/ 57 w 140"/>
                <a:gd name="T83" fmla="*/ 160 h 220"/>
                <a:gd name="T84" fmla="*/ 58 w 140"/>
                <a:gd name="T85" fmla="*/ 175 h 220"/>
                <a:gd name="T86" fmla="*/ 61 w 140"/>
                <a:gd name="T87" fmla="*/ 190 h 220"/>
                <a:gd name="T88" fmla="*/ 64 w 140"/>
                <a:gd name="T89" fmla="*/ 205 h 220"/>
                <a:gd name="T90" fmla="*/ 65 w 140"/>
                <a:gd name="T91" fmla="*/ 220 h 220"/>
                <a:gd name="T92" fmla="*/ 50 w 140"/>
                <a:gd name="T9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0" h="220">
                  <a:moveTo>
                    <a:pt x="50" y="220"/>
                  </a:moveTo>
                  <a:lnTo>
                    <a:pt x="46" y="218"/>
                  </a:lnTo>
                  <a:lnTo>
                    <a:pt x="43" y="216"/>
                  </a:lnTo>
                  <a:lnTo>
                    <a:pt x="40" y="213"/>
                  </a:lnTo>
                  <a:lnTo>
                    <a:pt x="35" y="211"/>
                  </a:lnTo>
                  <a:lnTo>
                    <a:pt x="30" y="209"/>
                  </a:lnTo>
                  <a:lnTo>
                    <a:pt x="26" y="206"/>
                  </a:lnTo>
                  <a:lnTo>
                    <a:pt x="20" y="204"/>
                  </a:lnTo>
                  <a:lnTo>
                    <a:pt x="13" y="202"/>
                  </a:lnTo>
                  <a:lnTo>
                    <a:pt x="5" y="185"/>
                  </a:lnTo>
                  <a:lnTo>
                    <a:pt x="2" y="166"/>
                  </a:lnTo>
                  <a:lnTo>
                    <a:pt x="0" y="147"/>
                  </a:lnTo>
                  <a:lnTo>
                    <a:pt x="3" y="127"/>
                  </a:lnTo>
                  <a:lnTo>
                    <a:pt x="7" y="107"/>
                  </a:lnTo>
                  <a:lnTo>
                    <a:pt x="13" y="88"/>
                  </a:lnTo>
                  <a:lnTo>
                    <a:pt x="20" y="69"/>
                  </a:lnTo>
                  <a:lnTo>
                    <a:pt x="29" y="52"/>
                  </a:lnTo>
                  <a:lnTo>
                    <a:pt x="34" y="48"/>
                  </a:lnTo>
                  <a:lnTo>
                    <a:pt x="38" y="42"/>
                  </a:lnTo>
                  <a:lnTo>
                    <a:pt x="43" y="37"/>
                  </a:lnTo>
                  <a:lnTo>
                    <a:pt x="46" y="31"/>
                  </a:lnTo>
                  <a:lnTo>
                    <a:pt x="50" y="26"/>
                  </a:lnTo>
                  <a:lnTo>
                    <a:pt x="55" y="20"/>
                  </a:lnTo>
                  <a:lnTo>
                    <a:pt x="59" y="14"/>
                  </a:lnTo>
                  <a:lnTo>
                    <a:pt x="65" y="8"/>
                  </a:lnTo>
                  <a:lnTo>
                    <a:pt x="83" y="0"/>
                  </a:lnTo>
                  <a:lnTo>
                    <a:pt x="90" y="1"/>
                  </a:lnTo>
                  <a:lnTo>
                    <a:pt x="96" y="4"/>
                  </a:lnTo>
                  <a:lnTo>
                    <a:pt x="102" y="6"/>
                  </a:lnTo>
                  <a:lnTo>
                    <a:pt x="109" y="8"/>
                  </a:lnTo>
                  <a:lnTo>
                    <a:pt x="118" y="18"/>
                  </a:lnTo>
                  <a:lnTo>
                    <a:pt x="126" y="27"/>
                  </a:lnTo>
                  <a:lnTo>
                    <a:pt x="133" y="36"/>
                  </a:lnTo>
                  <a:lnTo>
                    <a:pt x="140" y="45"/>
                  </a:lnTo>
                  <a:lnTo>
                    <a:pt x="126" y="56"/>
                  </a:lnTo>
                  <a:lnTo>
                    <a:pt x="113" y="67"/>
                  </a:lnTo>
                  <a:lnTo>
                    <a:pt x="99" y="80"/>
                  </a:lnTo>
                  <a:lnTo>
                    <a:pt x="87" y="92"/>
                  </a:lnTo>
                  <a:lnTo>
                    <a:pt x="76" y="107"/>
                  </a:lnTo>
                  <a:lnTo>
                    <a:pt x="67" y="124"/>
                  </a:lnTo>
                  <a:lnTo>
                    <a:pt x="60" y="141"/>
                  </a:lnTo>
                  <a:lnTo>
                    <a:pt x="57" y="160"/>
                  </a:lnTo>
                  <a:lnTo>
                    <a:pt x="58" y="175"/>
                  </a:lnTo>
                  <a:lnTo>
                    <a:pt x="61" y="190"/>
                  </a:lnTo>
                  <a:lnTo>
                    <a:pt x="64" y="205"/>
                  </a:lnTo>
                  <a:lnTo>
                    <a:pt x="65" y="220"/>
                  </a:lnTo>
                  <a:lnTo>
                    <a:pt x="50" y="22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3" name="Freeform 28"/>
            <p:cNvSpPr>
              <a:spLocks/>
            </p:cNvSpPr>
            <p:nvPr>
              <p:custDataLst>
                <p:tags r:id="rId83"/>
              </p:custDataLst>
            </p:nvPr>
          </p:nvSpPr>
          <p:spPr bwMode="auto">
            <a:xfrm>
              <a:off x="3903" y="3171"/>
              <a:ext cx="66" cy="31"/>
            </a:xfrm>
            <a:custGeom>
              <a:avLst/>
              <a:gdLst>
                <a:gd name="T0" fmla="*/ 33 w 131"/>
                <a:gd name="T1" fmla="*/ 63 h 63"/>
                <a:gd name="T2" fmla="*/ 27 w 131"/>
                <a:gd name="T3" fmla="*/ 50 h 63"/>
                <a:gd name="T4" fmla="*/ 20 w 131"/>
                <a:gd name="T5" fmla="*/ 36 h 63"/>
                <a:gd name="T6" fmla="*/ 11 w 131"/>
                <a:gd name="T7" fmla="*/ 22 h 63"/>
                <a:gd name="T8" fmla="*/ 0 w 131"/>
                <a:gd name="T9" fmla="*/ 10 h 63"/>
                <a:gd name="T10" fmla="*/ 16 w 131"/>
                <a:gd name="T11" fmla="*/ 5 h 63"/>
                <a:gd name="T12" fmla="*/ 32 w 131"/>
                <a:gd name="T13" fmla="*/ 2 h 63"/>
                <a:gd name="T14" fmla="*/ 47 w 131"/>
                <a:gd name="T15" fmla="*/ 0 h 63"/>
                <a:gd name="T16" fmla="*/ 63 w 131"/>
                <a:gd name="T17" fmla="*/ 0 h 63"/>
                <a:gd name="T18" fmla="*/ 78 w 131"/>
                <a:gd name="T19" fmla="*/ 3 h 63"/>
                <a:gd name="T20" fmla="*/ 94 w 131"/>
                <a:gd name="T21" fmla="*/ 6 h 63"/>
                <a:gd name="T22" fmla="*/ 109 w 131"/>
                <a:gd name="T23" fmla="*/ 10 h 63"/>
                <a:gd name="T24" fmla="*/ 125 w 131"/>
                <a:gd name="T25" fmla="*/ 15 h 63"/>
                <a:gd name="T26" fmla="*/ 131 w 131"/>
                <a:gd name="T27" fmla="*/ 33 h 63"/>
                <a:gd name="T28" fmla="*/ 126 w 131"/>
                <a:gd name="T29" fmla="*/ 37 h 63"/>
                <a:gd name="T30" fmla="*/ 122 w 131"/>
                <a:gd name="T31" fmla="*/ 42 h 63"/>
                <a:gd name="T32" fmla="*/ 116 w 131"/>
                <a:gd name="T33" fmla="*/ 46 h 63"/>
                <a:gd name="T34" fmla="*/ 110 w 131"/>
                <a:gd name="T35" fmla="*/ 50 h 63"/>
                <a:gd name="T36" fmla="*/ 101 w 131"/>
                <a:gd name="T37" fmla="*/ 52 h 63"/>
                <a:gd name="T38" fmla="*/ 92 w 131"/>
                <a:gd name="T39" fmla="*/ 53 h 63"/>
                <a:gd name="T40" fmla="*/ 83 w 131"/>
                <a:gd name="T41" fmla="*/ 56 h 63"/>
                <a:gd name="T42" fmla="*/ 72 w 131"/>
                <a:gd name="T43" fmla="*/ 58 h 63"/>
                <a:gd name="T44" fmla="*/ 63 w 131"/>
                <a:gd name="T45" fmla="*/ 60 h 63"/>
                <a:gd name="T46" fmla="*/ 53 w 131"/>
                <a:gd name="T47" fmla="*/ 61 h 63"/>
                <a:gd name="T48" fmla="*/ 43 w 131"/>
                <a:gd name="T49" fmla="*/ 63 h 63"/>
                <a:gd name="T50" fmla="*/ 33 w 131"/>
                <a:gd name="T5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63">
                  <a:moveTo>
                    <a:pt x="33" y="63"/>
                  </a:moveTo>
                  <a:lnTo>
                    <a:pt x="27" y="50"/>
                  </a:lnTo>
                  <a:lnTo>
                    <a:pt x="20" y="36"/>
                  </a:lnTo>
                  <a:lnTo>
                    <a:pt x="11" y="22"/>
                  </a:lnTo>
                  <a:lnTo>
                    <a:pt x="0" y="10"/>
                  </a:lnTo>
                  <a:lnTo>
                    <a:pt x="16" y="5"/>
                  </a:lnTo>
                  <a:lnTo>
                    <a:pt x="32" y="2"/>
                  </a:lnTo>
                  <a:lnTo>
                    <a:pt x="47" y="0"/>
                  </a:lnTo>
                  <a:lnTo>
                    <a:pt x="63" y="0"/>
                  </a:lnTo>
                  <a:lnTo>
                    <a:pt x="78" y="3"/>
                  </a:lnTo>
                  <a:lnTo>
                    <a:pt x="94" y="6"/>
                  </a:lnTo>
                  <a:lnTo>
                    <a:pt x="109" y="10"/>
                  </a:lnTo>
                  <a:lnTo>
                    <a:pt x="125" y="15"/>
                  </a:lnTo>
                  <a:lnTo>
                    <a:pt x="131" y="33"/>
                  </a:lnTo>
                  <a:lnTo>
                    <a:pt x="126" y="37"/>
                  </a:lnTo>
                  <a:lnTo>
                    <a:pt x="122" y="42"/>
                  </a:lnTo>
                  <a:lnTo>
                    <a:pt x="116" y="46"/>
                  </a:lnTo>
                  <a:lnTo>
                    <a:pt x="110" y="50"/>
                  </a:lnTo>
                  <a:lnTo>
                    <a:pt x="101" y="52"/>
                  </a:lnTo>
                  <a:lnTo>
                    <a:pt x="92" y="53"/>
                  </a:lnTo>
                  <a:lnTo>
                    <a:pt x="83" y="56"/>
                  </a:lnTo>
                  <a:lnTo>
                    <a:pt x="72" y="58"/>
                  </a:lnTo>
                  <a:lnTo>
                    <a:pt x="63" y="60"/>
                  </a:lnTo>
                  <a:lnTo>
                    <a:pt x="53" y="61"/>
                  </a:lnTo>
                  <a:lnTo>
                    <a:pt x="43" y="63"/>
                  </a:lnTo>
                  <a:lnTo>
                    <a:pt x="33" y="63"/>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194" name="Group 193"/>
          <p:cNvGrpSpPr/>
          <p:nvPr>
            <p:custDataLst>
              <p:tags r:id="rId18"/>
            </p:custDataLst>
          </p:nvPr>
        </p:nvGrpSpPr>
        <p:grpSpPr>
          <a:xfrm>
            <a:off x="6080125" y="4755459"/>
            <a:ext cx="2171563" cy="2280074"/>
            <a:chOff x="6324600" y="3572672"/>
            <a:chExt cx="2171563" cy="2280074"/>
          </a:xfrm>
        </p:grpSpPr>
        <p:pic>
          <p:nvPicPr>
            <p:cNvPr id="195" name="Picture 4" descr="C:\Users\wolf\AppData\Local\Microsoft\Windows\Temporary Internet Files\Content.IE5\5N0XI505\MC900331282[1].wmf"/>
            <p:cNvPicPr>
              <a:picLocks noChangeAspect="1" noChangeArrowheads="1"/>
            </p:cNvPicPr>
            <p:nvPr>
              <p:custDataLst>
                <p:tags r:id="rId66"/>
              </p:custDataLst>
            </p:nvPr>
          </p:nvPicPr>
          <p:blipFill>
            <a:blip r:embed="rId195" cstate="print">
              <a:extLst>
                <a:ext uri="{28A0092B-C50C-407E-A947-70E740481C1C}">
                  <a14:useLocalDpi xmlns:a14="http://schemas.microsoft.com/office/drawing/2010/main" val="0"/>
                </a:ext>
              </a:extLst>
            </a:blip>
            <a:srcRect/>
            <a:stretch>
              <a:fillRect/>
            </a:stretch>
          </p:blipFill>
          <p:spPr bwMode="auto">
            <a:xfrm>
              <a:off x="6324600" y="3572672"/>
              <a:ext cx="1795604" cy="1424412"/>
            </a:xfrm>
            <a:prstGeom prst="rect">
              <a:avLst/>
            </a:prstGeom>
            <a:noFill/>
            <a:extLst>
              <a:ext uri="{909E8E84-426E-40DD-AFC4-6F175D3DCCD1}">
                <a14:hiddenFill xmlns:a14="http://schemas.microsoft.com/office/drawing/2010/main">
                  <a:solidFill>
                    <a:srgbClr val="FFFFFF"/>
                  </a:solidFill>
                </a14:hiddenFill>
              </a:ext>
            </a:extLst>
          </p:spPr>
        </p:pic>
        <p:grpSp>
          <p:nvGrpSpPr>
            <p:cNvPr id="196" name="Group 7"/>
            <p:cNvGrpSpPr>
              <a:grpSpLocks noChangeAspect="1"/>
            </p:cNvGrpSpPr>
            <p:nvPr>
              <p:custDataLst>
                <p:tags r:id="rId67"/>
              </p:custDataLst>
            </p:nvPr>
          </p:nvGrpSpPr>
          <p:grpSpPr bwMode="auto">
            <a:xfrm>
              <a:off x="6894375" y="4141421"/>
              <a:ext cx="1601788" cy="1711325"/>
              <a:chOff x="2975" y="2832"/>
              <a:chExt cx="1009" cy="1078"/>
            </a:xfrm>
          </p:grpSpPr>
          <p:sp>
            <p:nvSpPr>
              <p:cNvPr id="197" name="AutoShape 6"/>
              <p:cNvSpPr>
                <a:spLocks noChangeAspect="1" noChangeArrowheads="1" noTextEdit="1"/>
              </p:cNvSpPr>
              <p:nvPr>
                <p:custDataLst>
                  <p:tags r:id="rId68"/>
                </p:custDataLst>
              </p:nvPr>
            </p:nvSpPr>
            <p:spPr bwMode="auto">
              <a:xfrm>
                <a:off x="2975" y="2832"/>
                <a:ext cx="1009"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8" name="Freeform 16"/>
              <p:cNvSpPr>
                <a:spLocks/>
              </p:cNvSpPr>
              <p:nvPr>
                <p:custDataLst>
                  <p:tags r:id="rId69"/>
                </p:custDataLst>
              </p:nvPr>
            </p:nvSpPr>
            <p:spPr bwMode="auto">
              <a:xfrm>
                <a:off x="3144" y="3009"/>
                <a:ext cx="836" cy="795"/>
              </a:xfrm>
              <a:custGeom>
                <a:avLst/>
                <a:gdLst>
                  <a:gd name="T0" fmla="*/ 979 w 1671"/>
                  <a:gd name="T1" fmla="*/ 649 h 1589"/>
                  <a:gd name="T2" fmla="*/ 944 w 1671"/>
                  <a:gd name="T3" fmla="*/ 729 h 1589"/>
                  <a:gd name="T4" fmla="*/ 929 w 1671"/>
                  <a:gd name="T5" fmla="*/ 797 h 1589"/>
                  <a:gd name="T6" fmla="*/ 834 w 1671"/>
                  <a:gd name="T7" fmla="*/ 923 h 1589"/>
                  <a:gd name="T8" fmla="*/ 729 w 1671"/>
                  <a:gd name="T9" fmla="*/ 1049 h 1589"/>
                  <a:gd name="T10" fmla="*/ 606 w 1671"/>
                  <a:gd name="T11" fmla="*/ 1203 h 1589"/>
                  <a:gd name="T12" fmla="*/ 464 w 1671"/>
                  <a:gd name="T13" fmla="*/ 1384 h 1589"/>
                  <a:gd name="T14" fmla="*/ 310 w 1671"/>
                  <a:gd name="T15" fmla="*/ 1555 h 1589"/>
                  <a:gd name="T16" fmla="*/ 235 w 1671"/>
                  <a:gd name="T17" fmla="*/ 1589 h 1589"/>
                  <a:gd name="T18" fmla="*/ 150 w 1671"/>
                  <a:gd name="T19" fmla="*/ 1574 h 1589"/>
                  <a:gd name="T20" fmla="*/ 38 w 1671"/>
                  <a:gd name="T21" fmla="*/ 1496 h 1589"/>
                  <a:gd name="T22" fmla="*/ 2 w 1671"/>
                  <a:gd name="T23" fmla="*/ 1405 h 1589"/>
                  <a:gd name="T24" fmla="*/ 24 w 1671"/>
                  <a:gd name="T25" fmla="*/ 1317 h 1589"/>
                  <a:gd name="T26" fmla="*/ 243 w 1671"/>
                  <a:gd name="T27" fmla="*/ 1020 h 1589"/>
                  <a:gd name="T28" fmla="*/ 485 w 1671"/>
                  <a:gd name="T29" fmla="*/ 724 h 1589"/>
                  <a:gd name="T30" fmla="*/ 681 w 1671"/>
                  <a:gd name="T31" fmla="*/ 551 h 1589"/>
                  <a:gd name="T32" fmla="*/ 729 w 1671"/>
                  <a:gd name="T33" fmla="*/ 549 h 1589"/>
                  <a:gd name="T34" fmla="*/ 847 w 1671"/>
                  <a:gd name="T35" fmla="*/ 409 h 1589"/>
                  <a:gd name="T36" fmla="*/ 968 w 1671"/>
                  <a:gd name="T37" fmla="*/ 266 h 1589"/>
                  <a:gd name="T38" fmla="*/ 1032 w 1671"/>
                  <a:gd name="T39" fmla="*/ 349 h 1589"/>
                  <a:gd name="T40" fmla="*/ 911 w 1671"/>
                  <a:gd name="T41" fmla="*/ 501 h 1589"/>
                  <a:gd name="T42" fmla="*/ 894 w 1671"/>
                  <a:gd name="T43" fmla="*/ 558 h 1589"/>
                  <a:gd name="T44" fmla="*/ 959 w 1671"/>
                  <a:gd name="T45" fmla="*/ 512 h 1589"/>
                  <a:gd name="T46" fmla="*/ 988 w 1671"/>
                  <a:gd name="T47" fmla="*/ 450 h 1589"/>
                  <a:gd name="T48" fmla="*/ 1013 w 1671"/>
                  <a:gd name="T49" fmla="*/ 384 h 1589"/>
                  <a:gd name="T50" fmla="*/ 1069 w 1671"/>
                  <a:gd name="T51" fmla="*/ 334 h 1589"/>
                  <a:gd name="T52" fmla="*/ 1124 w 1671"/>
                  <a:gd name="T53" fmla="*/ 305 h 1589"/>
                  <a:gd name="T54" fmla="*/ 1203 w 1671"/>
                  <a:gd name="T55" fmla="*/ 206 h 1589"/>
                  <a:gd name="T56" fmla="*/ 1160 w 1671"/>
                  <a:gd name="T57" fmla="*/ 200 h 1589"/>
                  <a:gd name="T58" fmla="*/ 1053 w 1671"/>
                  <a:gd name="T59" fmla="*/ 323 h 1589"/>
                  <a:gd name="T60" fmla="*/ 1107 w 1671"/>
                  <a:gd name="T61" fmla="*/ 121 h 1589"/>
                  <a:gd name="T62" fmla="*/ 1159 w 1671"/>
                  <a:gd name="T63" fmla="*/ 87 h 1589"/>
                  <a:gd name="T64" fmla="*/ 1197 w 1671"/>
                  <a:gd name="T65" fmla="*/ 64 h 1589"/>
                  <a:gd name="T66" fmla="*/ 1248 w 1671"/>
                  <a:gd name="T67" fmla="*/ 42 h 1589"/>
                  <a:gd name="T68" fmla="*/ 1296 w 1671"/>
                  <a:gd name="T69" fmla="*/ 29 h 1589"/>
                  <a:gd name="T70" fmla="*/ 1324 w 1671"/>
                  <a:gd name="T71" fmla="*/ 15 h 1589"/>
                  <a:gd name="T72" fmla="*/ 1351 w 1671"/>
                  <a:gd name="T73" fmla="*/ 30 h 1589"/>
                  <a:gd name="T74" fmla="*/ 1313 w 1671"/>
                  <a:gd name="T75" fmla="*/ 231 h 1589"/>
                  <a:gd name="T76" fmla="*/ 1367 w 1671"/>
                  <a:gd name="T77" fmla="*/ 263 h 1589"/>
                  <a:gd name="T78" fmla="*/ 1449 w 1671"/>
                  <a:gd name="T79" fmla="*/ 288 h 1589"/>
                  <a:gd name="T80" fmla="*/ 1495 w 1671"/>
                  <a:gd name="T81" fmla="*/ 316 h 1589"/>
                  <a:gd name="T82" fmla="*/ 1609 w 1671"/>
                  <a:gd name="T83" fmla="*/ 305 h 1589"/>
                  <a:gd name="T84" fmla="*/ 1667 w 1671"/>
                  <a:gd name="T85" fmla="*/ 339 h 1589"/>
                  <a:gd name="T86" fmla="*/ 1632 w 1671"/>
                  <a:gd name="T87" fmla="*/ 392 h 1589"/>
                  <a:gd name="T88" fmla="*/ 1563 w 1671"/>
                  <a:gd name="T89" fmla="*/ 412 h 1589"/>
                  <a:gd name="T90" fmla="*/ 1561 w 1671"/>
                  <a:gd name="T91" fmla="*/ 564 h 1589"/>
                  <a:gd name="T92" fmla="*/ 1519 w 1671"/>
                  <a:gd name="T93" fmla="*/ 626 h 1589"/>
                  <a:gd name="T94" fmla="*/ 1488 w 1671"/>
                  <a:gd name="T95" fmla="*/ 654 h 1589"/>
                  <a:gd name="T96" fmla="*/ 1458 w 1671"/>
                  <a:gd name="T97" fmla="*/ 667 h 1589"/>
                  <a:gd name="T98" fmla="*/ 1434 w 1671"/>
                  <a:gd name="T99" fmla="*/ 581 h 1589"/>
                  <a:gd name="T100" fmla="*/ 1465 w 1671"/>
                  <a:gd name="T101" fmla="*/ 500 h 1589"/>
                  <a:gd name="T102" fmla="*/ 1431 w 1671"/>
                  <a:gd name="T103" fmla="*/ 486 h 1589"/>
                  <a:gd name="T104" fmla="*/ 1398 w 1671"/>
                  <a:gd name="T105" fmla="*/ 559 h 1589"/>
                  <a:gd name="T106" fmla="*/ 1431 w 1671"/>
                  <a:gd name="T107" fmla="*/ 584 h 1589"/>
                  <a:gd name="T108" fmla="*/ 1382 w 1671"/>
                  <a:gd name="T109" fmla="*/ 668 h 1589"/>
                  <a:gd name="T110" fmla="*/ 1316 w 1671"/>
                  <a:gd name="T111" fmla="*/ 615 h 1589"/>
                  <a:gd name="T112" fmla="*/ 1289 w 1671"/>
                  <a:gd name="T113" fmla="*/ 511 h 1589"/>
                  <a:gd name="T114" fmla="*/ 1310 w 1671"/>
                  <a:gd name="T115" fmla="*/ 443 h 1589"/>
                  <a:gd name="T116" fmla="*/ 1337 w 1671"/>
                  <a:gd name="T117" fmla="*/ 383 h 1589"/>
                  <a:gd name="T118" fmla="*/ 1223 w 1671"/>
                  <a:gd name="T119" fmla="*/ 389 h 1589"/>
                  <a:gd name="T120" fmla="*/ 1160 w 1671"/>
                  <a:gd name="T121" fmla="*/ 422 h 1589"/>
                  <a:gd name="T122" fmla="*/ 1068 w 1671"/>
                  <a:gd name="T123" fmla="*/ 536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1" h="1589">
                    <a:moveTo>
                      <a:pt x="1053" y="556"/>
                    </a:moveTo>
                    <a:lnTo>
                      <a:pt x="1038" y="574"/>
                    </a:lnTo>
                    <a:lnTo>
                      <a:pt x="1023" y="593"/>
                    </a:lnTo>
                    <a:lnTo>
                      <a:pt x="1009" y="611"/>
                    </a:lnTo>
                    <a:lnTo>
                      <a:pt x="994" y="630"/>
                    </a:lnTo>
                    <a:lnTo>
                      <a:pt x="979" y="649"/>
                    </a:lnTo>
                    <a:lnTo>
                      <a:pt x="964" y="668"/>
                    </a:lnTo>
                    <a:lnTo>
                      <a:pt x="949" y="686"/>
                    </a:lnTo>
                    <a:lnTo>
                      <a:pt x="934" y="705"/>
                    </a:lnTo>
                    <a:lnTo>
                      <a:pt x="936" y="711"/>
                    </a:lnTo>
                    <a:lnTo>
                      <a:pt x="940" y="718"/>
                    </a:lnTo>
                    <a:lnTo>
                      <a:pt x="944" y="729"/>
                    </a:lnTo>
                    <a:lnTo>
                      <a:pt x="948" y="740"/>
                    </a:lnTo>
                    <a:lnTo>
                      <a:pt x="947" y="748"/>
                    </a:lnTo>
                    <a:lnTo>
                      <a:pt x="946" y="756"/>
                    </a:lnTo>
                    <a:lnTo>
                      <a:pt x="945" y="766"/>
                    </a:lnTo>
                    <a:lnTo>
                      <a:pt x="944" y="775"/>
                    </a:lnTo>
                    <a:lnTo>
                      <a:pt x="929" y="797"/>
                    </a:lnTo>
                    <a:lnTo>
                      <a:pt x="915" y="817"/>
                    </a:lnTo>
                    <a:lnTo>
                      <a:pt x="899" y="839"/>
                    </a:lnTo>
                    <a:lnTo>
                      <a:pt x="884" y="860"/>
                    </a:lnTo>
                    <a:lnTo>
                      <a:pt x="868" y="882"/>
                    </a:lnTo>
                    <a:lnTo>
                      <a:pt x="852" y="903"/>
                    </a:lnTo>
                    <a:lnTo>
                      <a:pt x="834" y="923"/>
                    </a:lnTo>
                    <a:lnTo>
                      <a:pt x="818" y="944"/>
                    </a:lnTo>
                    <a:lnTo>
                      <a:pt x="801" y="965"/>
                    </a:lnTo>
                    <a:lnTo>
                      <a:pt x="784" y="987"/>
                    </a:lnTo>
                    <a:lnTo>
                      <a:pt x="765" y="1007"/>
                    </a:lnTo>
                    <a:lnTo>
                      <a:pt x="748" y="1028"/>
                    </a:lnTo>
                    <a:lnTo>
                      <a:pt x="729" y="1049"/>
                    </a:lnTo>
                    <a:lnTo>
                      <a:pt x="712" y="1070"/>
                    </a:lnTo>
                    <a:lnTo>
                      <a:pt x="694" y="1092"/>
                    </a:lnTo>
                    <a:lnTo>
                      <a:pt x="675" y="1112"/>
                    </a:lnTo>
                    <a:lnTo>
                      <a:pt x="652" y="1142"/>
                    </a:lnTo>
                    <a:lnTo>
                      <a:pt x="629" y="1172"/>
                    </a:lnTo>
                    <a:lnTo>
                      <a:pt x="606" y="1203"/>
                    </a:lnTo>
                    <a:lnTo>
                      <a:pt x="583" y="1233"/>
                    </a:lnTo>
                    <a:lnTo>
                      <a:pt x="560" y="1264"/>
                    </a:lnTo>
                    <a:lnTo>
                      <a:pt x="537" y="1294"/>
                    </a:lnTo>
                    <a:lnTo>
                      <a:pt x="513" y="1324"/>
                    </a:lnTo>
                    <a:lnTo>
                      <a:pt x="488" y="1354"/>
                    </a:lnTo>
                    <a:lnTo>
                      <a:pt x="464" y="1384"/>
                    </a:lnTo>
                    <a:lnTo>
                      <a:pt x="440" y="1414"/>
                    </a:lnTo>
                    <a:lnTo>
                      <a:pt x="415" y="1443"/>
                    </a:lnTo>
                    <a:lnTo>
                      <a:pt x="389" y="1472"/>
                    </a:lnTo>
                    <a:lnTo>
                      <a:pt x="363" y="1499"/>
                    </a:lnTo>
                    <a:lnTo>
                      <a:pt x="336" y="1527"/>
                    </a:lnTo>
                    <a:lnTo>
                      <a:pt x="310" y="1555"/>
                    </a:lnTo>
                    <a:lnTo>
                      <a:pt x="282" y="1581"/>
                    </a:lnTo>
                    <a:lnTo>
                      <a:pt x="274" y="1583"/>
                    </a:lnTo>
                    <a:lnTo>
                      <a:pt x="265" y="1586"/>
                    </a:lnTo>
                    <a:lnTo>
                      <a:pt x="256" y="1587"/>
                    </a:lnTo>
                    <a:lnTo>
                      <a:pt x="245" y="1588"/>
                    </a:lnTo>
                    <a:lnTo>
                      <a:pt x="235" y="1589"/>
                    </a:lnTo>
                    <a:lnTo>
                      <a:pt x="225" y="1589"/>
                    </a:lnTo>
                    <a:lnTo>
                      <a:pt x="213" y="1589"/>
                    </a:lnTo>
                    <a:lnTo>
                      <a:pt x="203" y="1589"/>
                    </a:lnTo>
                    <a:lnTo>
                      <a:pt x="191" y="1589"/>
                    </a:lnTo>
                    <a:lnTo>
                      <a:pt x="170" y="1582"/>
                    </a:lnTo>
                    <a:lnTo>
                      <a:pt x="150" y="1574"/>
                    </a:lnTo>
                    <a:lnTo>
                      <a:pt x="130" y="1565"/>
                    </a:lnTo>
                    <a:lnTo>
                      <a:pt x="112" y="1555"/>
                    </a:lnTo>
                    <a:lnTo>
                      <a:pt x="92" y="1543"/>
                    </a:lnTo>
                    <a:lnTo>
                      <a:pt x="74" y="1530"/>
                    </a:lnTo>
                    <a:lnTo>
                      <a:pt x="56" y="1514"/>
                    </a:lnTo>
                    <a:lnTo>
                      <a:pt x="38" y="1496"/>
                    </a:lnTo>
                    <a:lnTo>
                      <a:pt x="30" y="1482"/>
                    </a:lnTo>
                    <a:lnTo>
                      <a:pt x="22" y="1468"/>
                    </a:lnTo>
                    <a:lnTo>
                      <a:pt x="16" y="1453"/>
                    </a:lnTo>
                    <a:lnTo>
                      <a:pt x="10" y="1437"/>
                    </a:lnTo>
                    <a:lnTo>
                      <a:pt x="6" y="1421"/>
                    </a:lnTo>
                    <a:lnTo>
                      <a:pt x="2" y="1405"/>
                    </a:lnTo>
                    <a:lnTo>
                      <a:pt x="1" y="1388"/>
                    </a:lnTo>
                    <a:lnTo>
                      <a:pt x="0" y="1370"/>
                    </a:lnTo>
                    <a:lnTo>
                      <a:pt x="3" y="1356"/>
                    </a:lnTo>
                    <a:lnTo>
                      <a:pt x="9" y="1344"/>
                    </a:lnTo>
                    <a:lnTo>
                      <a:pt x="17" y="1331"/>
                    </a:lnTo>
                    <a:lnTo>
                      <a:pt x="24" y="1317"/>
                    </a:lnTo>
                    <a:lnTo>
                      <a:pt x="60" y="1270"/>
                    </a:lnTo>
                    <a:lnTo>
                      <a:pt x="94" y="1222"/>
                    </a:lnTo>
                    <a:lnTo>
                      <a:pt x="131" y="1172"/>
                    </a:lnTo>
                    <a:lnTo>
                      <a:pt x="168" y="1121"/>
                    </a:lnTo>
                    <a:lnTo>
                      <a:pt x="205" y="1071"/>
                    </a:lnTo>
                    <a:lnTo>
                      <a:pt x="243" y="1020"/>
                    </a:lnTo>
                    <a:lnTo>
                      <a:pt x="281" y="969"/>
                    </a:lnTo>
                    <a:lnTo>
                      <a:pt x="320" y="919"/>
                    </a:lnTo>
                    <a:lnTo>
                      <a:pt x="361" y="869"/>
                    </a:lnTo>
                    <a:lnTo>
                      <a:pt x="401" y="820"/>
                    </a:lnTo>
                    <a:lnTo>
                      <a:pt x="442" y="771"/>
                    </a:lnTo>
                    <a:lnTo>
                      <a:pt x="485" y="724"/>
                    </a:lnTo>
                    <a:lnTo>
                      <a:pt x="529" y="678"/>
                    </a:lnTo>
                    <a:lnTo>
                      <a:pt x="574" y="634"/>
                    </a:lnTo>
                    <a:lnTo>
                      <a:pt x="619" y="592"/>
                    </a:lnTo>
                    <a:lnTo>
                      <a:pt x="666" y="551"/>
                    </a:lnTo>
                    <a:lnTo>
                      <a:pt x="674" y="551"/>
                    </a:lnTo>
                    <a:lnTo>
                      <a:pt x="681" y="551"/>
                    </a:lnTo>
                    <a:lnTo>
                      <a:pt x="689" y="551"/>
                    </a:lnTo>
                    <a:lnTo>
                      <a:pt x="696" y="551"/>
                    </a:lnTo>
                    <a:lnTo>
                      <a:pt x="704" y="551"/>
                    </a:lnTo>
                    <a:lnTo>
                      <a:pt x="712" y="550"/>
                    </a:lnTo>
                    <a:lnTo>
                      <a:pt x="720" y="550"/>
                    </a:lnTo>
                    <a:lnTo>
                      <a:pt x="729" y="549"/>
                    </a:lnTo>
                    <a:lnTo>
                      <a:pt x="749" y="526"/>
                    </a:lnTo>
                    <a:lnTo>
                      <a:pt x="769" y="503"/>
                    </a:lnTo>
                    <a:lnTo>
                      <a:pt x="788" y="480"/>
                    </a:lnTo>
                    <a:lnTo>
                      <a:pt x="808" y="457"/>
                    </a:lnTo>
                    <a:lnTo>
                      <a:pt x="827" y="433"/>
                    </a:lnTo>
                    <a:lnTo>
                      <a:pt x="847" y="409"/>
                    </a:lnTo>
                    <a:lnTo>
                      <a:pt x="866" y="384"/>
                    </a:lnTo>
                    <a:lnTo>
                      <a:pt x="887" y="361"/>
                    </a:lnTo>
                    <a:lnTo>
                      <a:pt x="907" y="337"/>
                    </a:lnTo>
                    <a:lnTo>
                      <a:pt x="928" y="313"/>
                    </a:lnTo>
                    <a:lnTo>
                      <a:pt x="947" y="289"/>
                    </a:lnTo>
                    <a:lnTo>
                      <a:pt x="968" y="266"/>
                    </a:lnTo>
                    <a:lnTo>
                      <a:pt x="989" y="242"/>
                    </a:lnTo>
                    <a:lnTo>
                      <a:pt x="1011" y="219"/>
                    </a:lnTo>
                    <a:lnTo>
                      <a:pt x="1031" y="196"/>
                    </a:lnTo>
                    <a:lnTo>
                      <a:pt x="1053" y="174"/>
                    </a:lnTo>
                    <a:lnTo>
                      <a:pt x="1053" y="323"/>
                    </a:lnTo>
                    <a:lnTo>
                      <a:pt x="1032" y="349"/>
                    </a:lnTo>
                    <a:lnTo>
                      <a:pt x="1012" y="374"/>
                    </a:lnTo>
                    <a:lnTo>
                      <a:pt x="991" y="398"/>
                    </a:lnTo>
                    <a:lnTo>
                      <a:pt x="971" y="424"/>
                    </a:lnTo>
                    <a:lnTo>
                      <a:pt x="951" y="449"/>
                    </a:lnTo>
                    <a:lnTo>
                      <a:pt x="931" y="474"/>
                    </a:lnTo>
                    <a:lnTo>
                      <a:pt x="911" y="501"/>
                    </a:lnTo>
                    <a:lnTo>
                      <a:pt x="892" y="526"/>
                    </a:lnTo>
                    <a:lnTo>
                      <a:pt x="887" y="534"/>
                    </a:lnTo>
                    <a:lnTo>
                      <a:pt x="879" y="542"/>
                    </a:lnTo>
                    <a:lnTo>
                      <a:pt x="883" y="549"/>
                    </a:lnTo>
                    <a:lnTo>
                      <a:pt x="888" y="554"/>
                    </a:lnTo>
                    <a:lnTo>
                      <a:pt x="894" y="558"/>
                    </a:lnTo>
                    <a:lnTo>
                      <a:pt x="900" y="563"/>
                    </a:lnTo>
                    <a:lnTo>
                      <a:pt x="913" y="561"/>
                    </a:lnTo>
                    <a:lnTo>
                      <a:pt x="924" y="547"/>
                    </a:lnTo>
                    <a:lnTo>
                      <a:pt x="936" y="534"/>
                    </a:lnTo>
                    <a:lnTo>
                      <a:pt x="947" y="523"/>
                    </a:lnTo>
                    <a:lnTo>
                      <a:pt x="959" y="512"/>
                    </a:lnTo>
                    <a:lnTo>
                      <a:pt x="970" y="501"/>
                    </a:lnTo>
                    <a:lnTo>
                      <a:pt x="981" y="489"/>
                    </a:lnTo>
                    <a:lnTo>
                      <a:pt x="989" y="477"/>
                    </a:lnTo>
                    <a:lnTo>
                      <a:pt x="997" y="463"/>
                    </a:lnTo>
                    <a:lnTo>
                      <a:pt x="991" y="457"/>
                    </a:lnTo>
                    <a:lnTo>
                      <a:pt x="988" y="450"/>
                    </a:lnTo>
                    <a:lnTo>
                      <a:pt x="985" y="443"/>
                    </a:lnTo>
                    <a:lnTo>
                      <a:pt x="984" y="436"/>
                    </a:lnTo>
                    <a:lnTo>
                      <a:pt x="990" y="422"/>
                    </a:lnTo>
                    <a:lnTo>
                      <a:pt x="997" y="409"/>
                    </a:lnTo>
                    <a:lnTo>
                      <a:pt x="1004" y="396"/>
                    </a:lnTo>
                    <a:lnTo>
                      <a:pt x="1013" y="384"/>
                    </a:lnTo>
                    <a:lnTo>
                      <a:pt x="1022" y="373"/>
                    </a:lnTo>
                    <a:lnTo>
                      <a:pt x="1031" y="363"/>
                    </a:lnTo>
                    <a:lnTo>
                      <a:pt x="1042" y="353"/>
                    </a:lnTo>
                    <a:lnTo>
                      <a:pt x="1053" y="344"/>
                    </a:lnTo>
                    <a:lnTo>
                      <a:pt x="1061" y="338"/>
                    </a:lnTo>
                    <a:lnTo>
                      <a:pt x="1069" y="334"/>
                    </a:lnTo>
                    <a:lnTo>
                      <a:pt x="1079" y="328"/>
                    </a:lnTo>
                    <a:lnTo>
                      <a:pt x="1087" y="323"/>
                    </a:lnTo>
                    <a:lnTo>
                      <a:pt x="1096" y="319"/>
                    </a:lnTo>
                    <a:lnTo>
                      <a:pt x="1105" y="314"/>
                    </a:lnTo>
                    <a:lnTo>
                      <a:pt x="1114" y="310"/>
                    </a:lnTo>
                    <a:lnTo>
                      <a:pt x="1124" y="305"/>
                    </a:lnTo>
                    <a:lnTo>
                      <a:pt x="1140" y="288"/>
                    </a:lnTo>
                    <a:lnTo>
                      <a:pt x="1153" y="272"/>
                    </a:lnTo>
                    <a:lnTo>
                      <a:pt x="1166" y="254"/>
                    </a:lnTo>
                    <a:lnTo>
                      <a:pt x="1179" y="238"/>
                    </a:lnTo>
                    <a:lnTo>
                      <a:pt x="1190" y="222"/>
                    </a:lnTo>
                    <a:lnTo>
                      <a:pt x="1203" y="206"/>
                    </a:lnTo>
                    <a:lnTo>
                      <a:pt x="1216" y="191"/>
                    </a:lnTo>
                    <a:lnTo>
                      <a:pt x="1228" y="176"/>
                    </a:lnTo>
                    <a:lnTo>
                      <a:pt x="1216" y="158"/>
                    </a:lnTo>
                    <a:lnTo>
                      <a:pt x="1197" y="159"/>
                    </a:lnTo>
                    <a:lnTo>
                      <a:pt x="1179" y="179"/>
                    </a:lnTo>
                    <a:lnTo>
                      <a:pt x="1160" y="200"/>
                    </a:lnTo>
                    <a:lnTo>
                      <a:pt x="1142" y="221"/>
                    </a:lnTo>
                    <a:lnTo>
                      <a:pt x="1125" y="240"/>
                    </a:lnTo>
                    <a:lnTo>
                      <a:pt x="1106" y="261"/>
                    </a:lnTo>
                    <a:lnTo>
                      <a:pt x="1089" y="282"/>
                    </a:lnTo>
                    <a:lnTo>
                      <a:pt x="1070" y="303"/>
                    </a:lnTo>
                    <a:lnTo>
                      <a:pt x="1053" y="323"/>
                    </a:lnTo>
                    <a:lnTo>
                      <a:pt x="1053" y="174"/>
                    </a:lnTo>
                    <a:lnTo>
                      <a:pt x="1064" y="163"/>
                    </a:lnTo>
                    <a:lnTo>
                      <a:pt x="1075" y="152"/>
                    </a:lnTo>
                    <a:lnTo>
                      <a:pt x="1085" y="141"/>
                    </a:lnTo>
                    <a:lnTo>
                      <a:pt x="1097" y="131"/>
                    </a:lnTo>
                    <a:lnTo>
                      <a:pt x="1107" y="121"/>
                    </a:lnTo>
                    <a:lnTo>
                      <a:pt x="1119" y="110"/>
                    </a:lnTo>
                    <a:lnTo>
                      <a:pt x="1130" y="101"/>
                    </a:lnTo>
                    <a:lnTo>
                      <a:pt x="1142" y="91"/>
                    </a:lnTo>
                    <a:lnTo>
                      <a:pt x="1147" y="90"/>
                    </a:lnTo>
                    <a:lnTo>
                      <a:pt x="1153" y="88"/>
                    </a:lnTo>
                    <a:lnTo>
                      <a:pt x="1159" y="87"/>
                    </a:lnTo>
                    <a:lnTo>
                      <a:pt x="1162" y="80"/>
                    </a:lnTo>
                    <a:lnTo>
                      <a:pt x="1170" y="78"/>
                    </a:lnTo>
                    <a:lnTo>
                      <a:pt x="1177" y="75"/>
                    </a:lnTo>
                    <a:lnTo>
                      <a:pt x="1183" y="71"/>
                    </a:lnTo>
                    <a:lnTo>
                      <a:pt x="1190" y="68"/>
                    </a:lnTo>
                    <a:lnTo>
                      <a:pt x="1197" y="64"/>
                    </a:lnTo>
                    <a:lnTo>
                      <a:pt x="1205" y="61"/>
                    </a:lnTo>
                    <a:lnTo>
                      <a:pt x="1215" y="60"/>
                    </a:lnTo>
                    <a:lnTo>
                      <a:pt x="1224" y="58"/>
                    </a:lnTo>
                    <a:lnTo>
                      <a:pt x="1227" y="53"/>
                    </a:lnTo>
                    <a:lnTo>
                      <a:pt x="1241" y="43"/>
                    </a:lnTo>
                    <a:lnTo>
                      <a:pt x="1248" y="42"/>
                    </a:lnTo>
                    <a:lnTo>
                      <a:pt x="1256" y="40"/>
                    </a:lnTo>
                    <a:lnTo>
                      <a:pt x="1264" y="38"/>
                    </a:lnTo>
                    <a:lnTo>
                      <a:pt x="1272" y="35"/>
                    </a:lnTo>
                    <a:lnTo>
                      <a:pt x="1280" y="32"/>
                    </a:lnTo>
                    <a:lnTo>
                      <a:pt x="1288" y="30"/>
                    </a:lnTo>
                    <a:lnTo>
                      <a:pt x="1296" y="29"/>
                    </a:lnTo>
                    <a:lnTo>
                      <a:pt x="1304" y="27"/>
                    </a:lnTo>
                    <a:lnTo>
                      <a:pt x="1308" y="24"/>
                    </a:lnTo>
                    <a:lnTo>
                      <a:pt x="1311" y="22"/>
                    </a:lnTo>
                    <a:lnTo>
                      <a:pt x="1315" y="19"/>
                    </a:lnTo>
                    <a:lnTo>
                      <a:pt x="1319" y="17"/>
                    </a:lnTo>
                    <a:lnTo>
                      <a:pt x="1324" y="15"/>
                    </a:lnTo>
                    <a:lnTo>
                      <a:pt x="1329" y="12"/>
                    </a:lnTo>
                    <a:lnTo>
                      <a:pt x="1334" y="10"/>
                    </a:lnTo>
                    <a:lnTo>
                      <a:pt x="1340" y="8"/>
                    </a:lnTo>
                    <a:lnTo>
                      <a:pt x="1342" y="0"/>
                    </a:lnTo>
                    <a:lnTo>
                      <a:pt x="1352" y="0"/>
                    </a:lnTo>
                    <a:lnTo>
                      <a:pt x="1351" y="30"/>
                    </a:lnTo>
                    <a:lnTo>
                      <a:pt x="1349" y="62"/>
                    </a:lnTo>
                    <a:lnTo>
                      <a:pt x="1347" y="96"/>
                    </a:lnTo>
                    <a:lnTo>
                      <a:pt x="1342" y="131"/>
                    </a:lnTo>
                    <a:lnTo>
                      <a:pt x="1336" y="167"/>
                    </a:lnTo>
                    <a:lnTo>
                      <a:pt x="1326" y="200"/>
                    </a:lnTo>
                    <a:lnTo>
                      <a:pt x="1313" y="231"/>
                    </a:lnTo>
                    <a:lnTo>
                      <a:pt x="1294" y="259"/>
                    </a:lnTo>
                    <a:lnTo>
                      <a:pt x="1299" y="267"/>
                    </a:lnTo>
                    <a:lnTo>
                      <a:pt x="1315" y="265"/>
                    </a:lnTo>
                    <a:lnTo>
                      <a:pt x="1332" y="262"/>
                    </a:lnTo>
                    <a:lnTo>
                      <a:pt x="1349" y="262"/>
                    </a:lnTo>
                    <a:lnTo>
                      <a:pt x="1367" y="263"/>
                    </a:lnTo>
                    <a:lnTo>
                      <a:pt x="1383" y="266"/>
                    </a:lnTo>
                    <a:lnTo>
                      <a:pt x="1400" y="269"/>
                    </a:lnTo>
                    <a:lnTo>
                      <a:pt x="1416" y="274"/>
                    </a:lnTo>
                    <a:lnTo>
                      <a:pt x="1431" y="280"/>
                    </a:lnTo>
                    <a:lnTo>
                      <a:pt x="1440" y="283"/>
                    </a:lnTo>
                    <a:lnTo>
                      <a:pt x="1449" y="288"/>
                    </a:lnTo>
                    <a:lnTo>
                      <a:pt x="1458" y="291"/>
                    </a:lnTo>
                    <a:lnTo>
                      <a:pt x="1466" y="296"/>
                    </a:lnTo>
                    <a:lnTo>
                      <a:pt x="1474" y="300"/>
                    </a:lnTo>
                    <a:lnTo>
                      <a:pt x="1481" y="306"/>
                    </a:lnTo>
                    <a:lnTo>
                      <a:pt x="1488" y="311"/>
                    </a:lnTo>
                    <a:lnTo>
                      <a:pt x="1495" y="316"/>
                    </a:lnTo>
                    <a:lnTo>
                      <a:pt x="1513" y="310"/>
                    </a:lnTo>
                    <a:lnTo>
                      <a:pt x="1533" y="305"/>
                    </a:lnTo>
                    <a:lnTo>
                      <a:pt x="1552" y="303"/>
                    </a:lnTo>
                    <a:lnTo>
                      <a:pt x="1571" y="301"/>
                    </a:lnTo>
                    <a:lnTo>
                      <a:pt x="1590" y="303"/>
                    </a:lnTo>
                    <a:lnTo>
                      <a:pt x="1609" y="305"/>
                    </a:lnTo>
                    <a:lnTo>
                      <a:pt x="1627" y="310"/>
                    </a:lnTo>
                    <a:lnTo>
                      <a:pt x="1646" y="316"/>
                    </a:lnTo>
                    <a:lnTo>
                      <a:pt x="1655" y="323"/>
                    </a:lnTo>
                    <a:lnTo>
                      <a:pt x="1659" y="328"/>
                    </a:lnTo>
                    <a:lnTo>
                      <a:pt x="1664" y="333"/>
                    </a:lnTo>
                    <a:lnTo>
                      <a:pt x="1667" y="339"/>
                    </a:lnTo>
                    <a:lnTo>
                      <a:pt x="1671" y="348"/>
                    </a:lnTo>
                    <a:lnTo>
                      <a:pt x="1671" y="356"/>
                    </a:lnTo>
                    <a:lnTo>
                      <a:pt x="1662" y="373"/>
                    </a:lnTo>
                    <a:lnTo>
                      <a:pt x="1651" y="383"/>
                    </a:lnTo>
                    <a:lnTo>
                      <a:pt x="1642" y="388"/>
                    </a:lnTo>
                    <a:lnTo>
                      <a:pt x="1632" y="392"/>
                    </a:lnTo>
                    <a:lnTo>
                      <a:pt x="1620" y="395"/>
                    </a:lnTo>
                    <a:lnTo>
                      <a:pt x="1609" y="398"/>
                    </a:lnTo>
                    <a:lnTo>
                      <a:pt x="1597" y="401"/>
                    </a:lnTo>
                    <a:lnTo>
                      <a:pt x="1586" y="404"/>
                    </a:lnTo>
                    <a:lnTo>
                      <a:pt x="1574" y="407"/>
                    </a:lnTo>
                    <a:lnTo>
                      <a:pt x="1563" y="412"/>
                    </a:lnTo>
                    <a:lnTo>
                      <a:pt x="1571" y="436"/>
                    </a:lnTo>
                    <a:lnTo>
                      <a:pt x="1574" y="462"/>
                    </a:lnTo>
                    <a:lnTo>
                      <a:pt x="1575" y="488"/>
                    </a:lnTo>
                    <a:lnTo>
                      <a:pt x="1574" y="513"/>
                    </a:lnTo>
                    <a:lnTo>
                      <a:pt x="1568" y="540"/>
                    </a:lnTo>
                    <a:lnTo>
                      <a:pt x="1561" y="564"/>
                    </a:lnTo>
                    <a:lnTo>
                      <a:pt x="1551" y="588"/>
                    </a:lnTo>
                    <a:lnTo>
                      <a:pt x="1540" y="609"/>
                    </a:lnTo>
                    <a:lnTo>
                      <a:pt x="1534" y="612"/>
                    </a:lnTo>
                    <a:lnTo>
                      <a:pt x="1529" y="616"/>
                    </a:lnTo>
                    <a:lnTo>
                      <a:pt x="1523" y="620"/>
                    </a:lnTo>
                    <a:lnTo>
                      <a:pt x="1519" y="626"/>
                    </a:lnTo>
                    <a:lnTo>
                      <a:pt x="1513" y="631"/>
                    </a:lnTo>
                    <a:lnTo>
                      <a:pt x="1507" y="638"/>
                    </a:lnTo>
                    <a:lnTo>
                      <a:pt x="1502" y="644"/>
                    </a:lnTo>
                    <a:lnTo>
                      <a:pt x="1495" y="650"/>
                    </a:lnTo>
                    <a:lnTo>
                      <a:pt x="1491" y="652"/>
                    </a:lnTo>
                    <a:lnTo>
                      <a:pt x="1488" y="654"/>
                    </a:lnTo>
                    <a:lnTo>
                      <a:pt x="1484" y="655"/>
                    </a:lnTo>
                    <a:lnTo>
                      <a:pt x="1480" y="657"/>
                    </a:lnTo>
                    <a:lnTo>
                      <a:pt x="1474" y="660"/>
                    </a:lnTo>
                    <a:lnTo>
                      <a:pt x="1469" y="661"/>
                    </a:lnTo>
                    <a:lnTo>
                      <a:pt x="1463" y="664"/>
                    </a:lnTo>
                    <a:lnTo>
                      <a:pt x="1458" y="667"/>
                    </a:lnTo>
                    <a:lnTo>
                      <a:pt x="1451" y="669"/>
                    </a:lnTo>
                    <a:lnTo>
                      <a:pt x="1445" y="671"/>
                    </a:lnTo>
                    <a:lnTo>
                      <a:pt x="1438" y="672"/>
                    </a:lnTo>
                    <a:lnTo>
                      <a:pt x="1431" y="673"/>
                    </a:lnTo>
                    <a:lnTo>
                      <a:pt x="1431" y="584"/>
                    </a:lnTo>
                    <a:lnTo>
                      <a:pt x="1434" y="581"/>
                    </a:lnTo>
                    <a:lnTo>
                      <a:pt x="1436" y="580"/>
                    </a:lnTo>
                    <a:lnTo>
                      <a:pt x="1438" y="578"/>
                    </a:lnTo>
                    <a:lnTo>
                      <a:pt x="1442" y="577"/>
                    </a:lnTo>
                    <a:lnTo>
                      <a:pt x="1453" y="553"/>
                    </a:lnTo>
                    <a:lnTo>
                      <a:pt x="1461" y="526"/>
                    </a:lnTo>
                    <a:lnTo>
                      <a:pt x="1465" y="500"/>
                    </a:lnTo>
                    <a:lnTo>
                      <a:pt x="1461" y="473"/>
                    </a:lnTo>
                    <a:lnTo>
                      <a:pt x="1458" y="466"/>
                    </a:lnTo>
                    <a:lnTo>
                      <a:pt x="1450" y="471"/>
                    </a:lnTo>
                    <a:lnTo>
                      <a:pt x="1443" y="475"/>
                    </a:lnTo>
                    <a:lnTo>
                      <a:pt x="1437" y="481"/>
                    </a:lnTo>
                    <a:lnTo>
                      <a:pt x="1431" y="486"/>
                    </a:lnTo>
                    <a:lnTo>
                      <a:pt x="1427" y="493"/>
                    </a:lnTo>
                    <a:lnTo>
                      <a:pt x="1421" y="500"/>
                    </a:lnTo>
                    <a:lnTo>
                      <a:pt x="1416" y="506"/>
                    </a:lnTo>
                    <a:lnTo>
                      <a:pt x="1410" y="513"/>
                    </a:lnTo>
                    <a:lnTo>
                      <a:pt x="1402" y="535"/>
                    </a:lnTo>
                    <a:lnTo>
                      <a:pt x="1398" y="559"/>
                    </a:lnTo>
                    <a:lnTo>
                      <a:pt x="1398" y="581"/>
                    </a:lnTo>
                    <a:lnTo>
                      <a:pt x="1406" y="602"/>
                    </a:lnTo>
                    <a:lnTo>
                      <a:pt x="1414" y="600"/>
                    </a:lnTo>
                    <a:lnTo>
                      <a:pt x="1421" y="595"/>
                    </a:lnTo>
                    <a:lnTo>
                      <a:pt x="1427" y="589"/>
                    </a:lnTo>
                    <a:lnTo>
                      <a:pt x="1431" y="584"/>
                    </a:lnTo>
                    <a:lnTo>
                      <a:pt x="1431" y="673"/>
                    </a:lnTo>
                    <a:lnTo>
                      <a:pt x="1421" y="675"/>
                    </a:lnTo>
                    <a:lnTo>
                      <a:pt x="1410" y="673"/>
                    </a:lnTo>
                    <a:lnTo>
                      <a:pt x="1400" y="672"/>
                    </a:lnTo>
                    <a:lnTo>
                      <a:pt x="1391" y="671"/>
                    </a:lnTo>
                    <a:lnTo>
                      <a:pt x="1382" y="668"/>
                    </a:lnTo>
                    <a:lnTo>
                      <a:pt x="1372" y="665"/>
                    </a:lnTo>
                    <a:lnTo>
                      <a:pt x="1363" y="662"/>
                    </a:lnTo>
                    <a:lnTo>
                      <a:pt x="1355" y="659"/>
                    </a:lnTo>
                    <a:lnTo>
                      <a:pt x="1341" y="646"/>
                    </a:lnTo>
                    <a:lnTo>
                      <a:pt x="1327" y="631"/>
                    </a:lnTo>
                    <a:lnTo>
                      <a:pt x="1316" y="615"/>
                    </a:lnTo>
                    <a:lnTo>
                      <a:pt x="1306" y="599"/>
                    </a:lnTo>
                    <a:lnTo>
                      <a:pt x="1298" y="580"/>
                    </a:lnTo>
                    <a:lnTo>
                      <a:pt x="1292" y="561"/>
                    </a:lnTo>
                    <a:lnTo>
                      <a:pt x="1289" y="541"/>
                    </a:lnTo>
                    <a:lnTo>
                      <a:pt x="1289" y="519"/>
                    </a:lnTo>
                    <a:lnTo>
                      <a:pt x="1289" y="511"/>
                    </a:lnTo>
                    <a:lnTo>
                      <a:pt x="1292" y="502"/>
                    </a:lnTo>
                    <a:lnTo>
                      <a:pt x="1295" y="493"/>
                    </a:lnTo>
                    <a:lnTo>
                      <a:pt x="1294" y="482"/>
                    </a:lnTo>
                    <a:lnTo>
                      <a:pt x="1299" y="468"/>
                    </a:lnTo>
                    <a:lnTo>
                      <a:pt x="1304" y="456"/>
                    </a:lnTo>
                    <a:lnTo>
                      <a:pt x="1310" y="443"/>
                    </a:lnTo>
                    <a:lnTo>
                      <a:pt x="1318" y="432"/>
                    </a:lnTo>
                    <a:lnTo>
                      <a:pt x="1325" y="420"/>
                    </a:lnTo>
                    <a:lnTo>
                      <a:pt x="1334" y="409"/>
                    </a:lnTo>
                    <a:lnTo>
                      <a:pt x="1344" y="397"/>
                    </a:lnTo>
                    <a:lnTo>
                      <a:pt x="1355" y="386"/>
                    </a:lnTo>
                    <a:lnTo>
                      <a:pt x="1337" y="383"/>
                    </a:lnTo>
                    <a:lnTo>
                      <a:pt x="1318" y="383"/>
                    </a:lnTo>
                    <a:lnTo>
                      <a:pt x="1299" y="383"/>
                    </a:lnTo>
                    <a:lnTo>
                      <a:pt x="1280" y="383"/>
                    </a:lnTo>
                    <a:lnTo>
                      <a:pt x="1261" y="384"/>
                    </a:lnTo>
                    <a:lnTo>
                      <a:pt x="1241" y="387"/>
                    </a:lnTo>
                    <a:lnTo>
                      <a:pt x="1223" y="389"/>
                    </a:lnTo>
                    <a:lnTo>
                      <a:pt x="1203" y="391"/>
                    </a:lnTo>
                    <a:lnTo>
                      <a:pt x="1196" y="392"/>
                    </a:lnTo>
                    <a:lnTo>
                      <a:pt x="1188" y="395"/>
                    </a:lnTo>
                    <a:lnTo>
                      <a:pt x="1181" y="397"/>
                    </a:lnTo>
                    <a:lnTo>
                      <a:pt x="1175" y="403"/>
                    </a:lnTo>
                    <a:lnTo>
                      <a:pt x="1160" y="422"/>
                    </a:lnTo>
                    <a:lnTo>
                      <a:pt x="1145" y="441"/>
                    </a:lnTo>
                    <a:lnTo>
                      <a:pt x="1130" y="460"/>
                    </a:lnTo>
                    <a:lnTo>
                      <a:pt x="1115" y="479"/>
                    </a:lnTo>
                    <a:lnTo>
                      <a:pt x="1099" y="498"/>
                    </a:lnTo>
                    <a:lnTo>
                      <a:pt x="1084" y="518"/>
                    </a:lnTo>
                    <a:lnTo>
                      <a:pt x="1068" y="536"/>
                    </a:lnTo>
                    <a:lnTo>
                      <a:pt x="1053" y="5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199" name="Freeform 17"/>
              <p:cNvSpPr>
                <a:spLocks/>
              </p:cNvSpPr>
              <p:nvPr>
                <p:custDataLst>
                  <p:tags r:id="rId70"/>
                </p:custDataLst>
              </p:nvPr>
            </p:nvSpPr>
            <p:spPr bwMode="auto">
              <a:xfrm>
                <a:off x="3157" y="3294"/>
                <a:ext cx="449" cy="502"/>
              </a:xfrm>
              <a:custGeom>
                <a:avLst/>
                <a:gdLst>
                  <a:gd name="T0" fmla="*/ 174 w 898"/>
                  <a:gd name="T1" fmla="*/ 1001 h 1003"/>
                  <a:gd name="T2" fmla="*/ 158 w 898"/>
                  <a:gd name="T3" fmla="*/ 995 h 1003"/>
                  <a:gd name="T4" fmla="*/ 141 w 898"/>
                  <a:gd name="T5" fmla="*/ 988 h 1003"/>
                  <a:gd name="T6" fmla="*/ 122 w 898"/>
                  <a:gd name="T7" fmla="*/ 982 h 1003"/>
                  <a:gd name="T8" fmla="*/ 102 w 898"/>
                  <a:gd name="T9" fmla="*/ 971 h 1003"/>
                  <a:gd name="T10" fmla="*/ 81 w 898"/>
                  <a:gd name="T11" fmla="*/ 957 h 1003"/>
                  <a:gd name="T12" fmla="*/ 60 w 898"/>
                  <a:gd name="T13" fmla="*/ 942 h 1003"/>
                  <a:gd name="T14" fmla="*/ 39 w 898"/>
                  <a:gd name="T15" fmla="*/ 922 h 1003"/>
                  <a:gd name="T16" fmla="*/ 15 w 898"/>
                  <a:gd name="T17" fmla="*/ 885 h 1003"/>
                  <a:gd name="T18" fmla="*/ 0 w 898"/>
                  <a:gd name="T19" fmla="*/ 824 h 1003"/>
                  <a:gd name="T20" fmla="*/ 17 w 898"/>
                  <a:gd name="T21" fmla="*/ 767 h 1003"/>
                  <a:gd name="T22" fmla="*/ 51 w 898"/>
                  <a:gd name="T23" fmla="*/ 715 h 1003"/>
                  <a:gd name="T24" fmla="*/ 87 w 898"/>
                  <a:gd name="T25" fmla="*/ 666 h 1003"/>
                  <a:gd name="T26" fmla="*/ 124 w 898"/>
                  <a:gd name="T27" fmla="*/ 616 h 1003"/>
                  <a:gd name="T28" fmla="*/ 144 w 898"/>
                  <a:gd name="T29" fmla="*/ 580 h 1003"/>
                  <a:gd name="T30" fmla="*/ 204 w 898"/>
                  <a:gd name="T31" fmla="*/ 505 h 1003"/>
                  <a:gd name="T32" fmla="*/ 263 w 898"/>
                  <a:gd name="T33" fmla="*/ 431 h 1003"/>
                  <a:gd name="T34" fmla="*/ 322 w 898"/>
                  <a:gd name="T35" fmla="*/ 355 h 1003"/>
                  <a:gd name="T36" fmla="*/ 382 w 898"/>
                  <a:gd name="T37" fmla="*/ 279 h 1003"/>
                  <a:gd name="T38" fmla="*/ 444 w 898"/>
                  <a:gd name="T39" fmla="*/ 205 h 1003"/>
                  <a:gd name="T40" fmla="*/ 508 w 898"/>
                  <a:gd name="T41" fmla="*/ 133 h 1003"/>
                  <a:gd name="T42" fmla="*/ 578 w 898"/>
                  <a:gd name="T43" fmla="*/ 64 h 1003"/>
                  <a:gd name="T44" fmla="*/ 650 w 898"/>
                  <a:gd name="T45" fmla="*/ 0 h 1003"/>
                  <a:gd name="T46" fmla="*/ 684 w 898"/>
                  <a:gd name="T47" fmla="*/ 6 h 1003"/>
                  <a:gd name="T48" fmla="*/ 715 w 898"/>
                  <a:gd name="T49" fmla="*/ 15 h 1003"/>
                  <a:gd name="T50" fmla="*/ 744 w 898"/>
                  <a:gd name="T51" fmla="*/ 25 h 1003"/>
                  <a:gd name="T52" fmla="*/ 770 w 898"/>
                  <a:gd name="T53" fmla="*/ 40 h 1003"/>
                  <a:gd name="T54" fmla="*/ 795 w 898"/>
                  <a:gd name="T55" fmla="*/ 56 h 1003"/>
                  <a:gd name="T56" fmla="*/ 820 w 898"/>
                  <a:gd name="T57" fmla="*/ 75 h 1003"/>
                  <a:gd name="T58" fmla="*/ 843 w 898"/>
                  <a:gd name="T59" fmla="*/ 95 h 1003"/>
                  <a:gd name="T60" fmla="*/ 866 w 898"/>
                  <a:gd name="T61" fmla="*/ 118 h 1003"/>
                  <a:gd name="T62" fmla="*/ 874 w 898"/>
                  <a:gd name="T63" fmla="*/ 131 h 1003"/>
                  <a:gd name="T64" fmla="*/ 888 w 898"/>
                  <a:gd name="T65" fmla="*/ 144 h 1003"/>
                  <a:gd name="T66" fmla="*/ 893 w 898"/>
                  <a:gd name="T67" fmla="*/ 166 h 1003"/>
                  <a:gd name="T68" fmla="*/ 898 w 898"/>
                  <a:gd name="T69" fmla="*/ 190 h 1003"/>
                  <a:gd name="T70" fmla="*/ 823 w 898"/>
                  <a:gd name="T71" fmla="*/ 292 h 1003"/>
                  <a:gd name="T72" fmla="*/ 747 w 898"/>
                  <a:gd name="T73" fmla="*/ 394 h 1003"/>
                  <a:gd name="T74" fmla="*/ 670 w 898"/>
                  <a:gd name="T75" fmla="*/ 493 h 1003"/>
                  <a:gd name="T76" fmla="*/ 591 w 898"/>
                  <a:gd name="T77" fmla="*/ 592 h 1003"/>
                  <a:gd name="T78" fmla="*/ 512 w 898"/>
                  <a:gd name="T79" fmla="*/ 689 h 1003"/>
                  <a:gd name="T80" fmla="*/ 431 w 898"/>
                  <a:gd name="T81" fmla="*/ 786 h 1003"/>
                  <a:gd name="T82" fmla="*/ 348 w 898"/>
                  <a:gd name="T83" fmla="*/ 883 h 1003"/>
                  <a:gd name="T84" fmla="*/ 264 w 898"/>
                  <a:gd name="T85" fmla="*/ 981 h 1003"/>
                  <a:gd name="T86" fmla="*/ 254 w 898"/>
                  <a:gd name="T87" fmla="*/ 985 h 1003"/>
                  <a:gd name="T88" fmla="*/ 243 w 898"/>
                  <a:gd name="T89" fmla="*/ 990 h 1003"/>
                  <a:gd name="T90" fmla="*/ 233 w 898"/>
                  <a:gd name="T91" fmla="*/ 997 h 1003"/>
                  <a:gd name="T92" fmla="*/ 219 w 898"/>
                  <a:gd name="T93" fmla="*/ 1003 h 1003"/>
                  <a:gd name="T94" fmla="*/ 211 w 898"/>
                  <a:gd name="T95" fmla="*/ 1000 h 1003"/>
                  <a:gd name="T96" fmla="*/ 203 w 898"/>
                  <a:gd name="T97" fmla="*/ 1001 h 1003"/>
                  <a:gd name="T98" fmla="*/ 193 w 898"/>
                  <a:gd name="T99" fmla="*/ 1002 h 1003"/>
                  <a:gd name="T100" fmla="*/ 182 w 898"/>
                  <a:gd name="T10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8" h="1003">
                    <a:moveTo>
                      <a:pt x="182" y="1003"/>
                    </a:moveTo>
                    <a:lnTo>
                      <a:pt x="174" y="1001"/>
                    </a:lnTo>
                    <a:lnTo>
                      <a:pt x="166" y="997"/>
                    </a:lnTo>
                    <a:lnTo>
                      <a:pt x="158" y="995"/>
                    </a:lnTo>
                    <a:lnTo>
                      <a:pt x="149" y="991"/>
                    </a:lnTo>
                    <a:lnTo>
                      <a:pt x="141" y="988"/>
                    </a:lnTo>
                    <a:lnTo>
                      <a:pt x="132" y="985"/>
                    </a:lnTo>
                    <a:lnTo>
                      <a:pt x="122" y="982"/>
                    </a:lnTo>
                    <a:lnTo>
                      <a:pt x="112" y="979"/>
                    </a:lnTo>
                    <a:lnTo>
                      <a:pt x="102" y="971"/>
                    </a:lnTo>
                    <a:lnTo>
                      <a:pt x="91" y="964"/>
                    </a:lnTo>
                    <a:lnTo>
                      <a:pt x="81" y="957"/>
                    </a:lnTo>
                    <a:lnTo>
                      <a:pt x="70" y="949"/>
                    </a:lnTo>
                    <a:lnTo>
                      <a:pt x="60" y="942"/>
                    </a:lnTo>
                    <a:lnTo>
                      <a:pt x="50" y="933"/>
                    </a:lnTo>
                    <a:lnTo>
                      <a:pt x="39" y="922"/>
                    </a:lnTo>
                    <a:lnTo>
                      <a:pt x="29" y="910"/>
                    </a:lnTo>
                    <a:lnTo>
                      <a:pt x="15" y="885"/>
                    </a:lnTo>
                    <a:lnTo>
                      <a:pt x="5" y="857"/>
                    </a:lnTo>
                    <a:lnTo>
                      <a:pt x="0" y="824"/>
                    </a:lnTo>
                    <a:lnTo>
                      <a:pt x="2" y="795"/>
                    </a:lnTo>
                    <a:lnTo>
                      <a:pt x="17" y="767"/>
                    </a:lnTo>
                    <a:lnTo>
                      <a:pt x="34" y="740"/>
                    </a:lnTo>
                    <a:lnTo>
                      <a:pt x="51" y="715"/>
                    </a:lnTo>
                    <a:lnTo>
                      <a:pt x="68" y="691"/>
                    </a:lnTo>
                    <a:lnTo>
                      <a:pt x="87" y="666"/>
                    </a:lnTo>
                    <a:lnTo>
                      <a:pt x="105" y="641"/>
                    </a:lnTo>
                    <a:lnTo>
                      <a:pt x="124" y="616"/>
                    </a:lnTo>
                    <a:lnTo>
                      <a:pt x="141" y="589"/>
                    </a:lnTo>
                    <a:lnTo>
                      <a:pt x="144" y="580"/>
                    </a:lnTo>
                    <a:lnTo>
                      <a:pt x="174" y="543"/>
                    </a:lnTo>
                    <a:lnTo>
                      <a:pt x="204" y="505"/>
                    </a:lnTo>
                    <a:lnTo>
                      <a:pt x="234" y="469"/>
                    </a:lnTo>
                    <a:lnTo>
                      <a:pt x="263" y="431"/>
                    </a:lnTo>
                    <a:lnTo>
                      <a:pt x="293" y="393"/>
                    </a:lnTo>
                    <a:lnTo>
                      <a:pt x="322" y="355"/>
                    </a:lnTo>
                    <a:lnTo>
                      <a:pt x="352" y="317"/>
                    </a:lnTo>
                    <a:lnTo>
                      <a:pt x="382" y="279"/>
                    </a:lnTo>
                    <a:lnTo>
                      <a:pt x="413" y="242"/>
                    </a:lnTo>
                    <a:lnTo>
                      <a:pt x="444" y="205"/>
                    </a:lnTo>
                    <a:lnTo>
                      <a:pt x="476" y="168"/>
                    </a:lnTo>
                    <a:lnTo>
                      <a:pt x="508" y="133"/>
                    </a:lnTo>
                    <a:lnTo>
                      <a:pt x="542" y="98"/>
                    </a:lnTo>
                    <a:lnTo>
                      <a:pt x="578" y="64"/>
                    </a:lnTo>
                    <a:lnTo>
                      <a:pt x="613" y="32"/>
                    </a:lnTo>
                    <a:lnTo>
                      <a:pt x="650" y="0"/>
                    </a:lnTo>
                    <a:lnTo>
                      <a:pt x="667" y="2"/>
                    </a:lnTo>
                    <a:lnTo>
                      <a:pt x="684" y="6"/>
                    </a:lnTo>
                    <a:lnTo>
                      <a:pt x="700" y="10"/>
                    </a:lnTo>
                    <a:lnTo>
                      <a:pt x="715" y="15"/>
                    </a:lnTo>
                    <a:lnTo>
                      <a:pt x="729" y="19"/>
                    </a:lnTo>
                    <a:lnTo>
                      <a:pt x="744" y="25"/>
                    </a:lnTo>
                    <a:lnTo>
                      <a:pt x="756" y="32"/>
                    </a:lnTo>
                    <a:lnTo>
                      <a:pt x="770" y="40"/>
                    </a:lnTo>
                    <a:lnTo>
                      <a:pt x="783" y="47"/>
                    </a:lnTo>
                    <a:lnTo>
                      <a:pt x="795" y="56"/>
                    </a:lnTo>
                    <a:lnTo>
                      <a:pt x="808" y="65"/>
                    </a:lnTo>
                    <a:lnTo>
                      <a:pt x="820" y="75"/>
                    </a:lnTo>
                    <a:lnTo>
                      <a:pt x="831" y="85"/>
                    </a:lnTo>
                    <a:lnTo>
                      <a:pt x="843" y="95"/>
                    </a:lnTo>
                    <a:lnTo>
                      <a:pt x="854" y="107"/>
                    </a:lnTo>
                    <a:lnTo>
                      <a:pt x="866" y="118"/>
                    </a:lnTo>
                    <a:lnTo>
                      <a:pt x="870" y="125"/>
                    </a:lnTo>
                    <a:lnTo>
                      <a:pt x="874" y="131"/>
                    </a:lnTo>
                    <a:lnTo>
                      <a:pt x="880" y="137"/>
                    </a:lnTo>
                    <a:lnTo>
                      <a:pt x="888" y="144"/>
                    </a:lnTo>
                    <a:lnTo>
                      <a:pt x="890" y="155"/>
                    </a:lnTo>
                    <a:lnTo>
                      <a:pt x="893" y="166"/>
                    </a:lnTo>
                    <a:lnTo>
                      <a:pt x="897" y="177"/>
                    </a:lnTo>
                    <a:lnTo>
                      <a:pt x="898" y="190"/>
                    </a:lnTo>
                    <a:lnTo>
                      <a:pt x="860" y="242"/>
                    </a:lnTo>
                    <a:lnTo>
                      <a:pt x="823" y="292"/>
                    </a:lnTo>
                    <a:lnTo>
                      <a:pt x="785" y="343"/>
                    </a:lnTo>
                    <a:lnTo>
                      <a:pt x="747" y="394"/>
                    </a:lnTo>
                    <a:lnTo>
                      <a:pt x="708" y="443"/>
                    </a:lnTo>
                    <a:lnTo>
                      <a:pt x="670" y="493"/>
                    </a:lnTo>
                    <a:lnTo>
                      <a:pt x="631" y="542"/>
                    </a:lnTo>
                    <a:lnTo>
                      <a:pt x="591" y="592"/>
                    </a:lnTo>
                    <a:lnTo>
                      <a:pt x="552" y="640"/>
                    </a:lnTo>
                    <a:lnTo>
                      <a:pt x="512" y="689"/>
                    </a:lnTo>
                    <a:lnTo>
                      <a:pt x="472" y="738"/>
                    </a:lnTo>
                    <a:lnTo>
                      <a:pt x="431" y="786"/>
                    </a:lnTo>
                    <a:lnTo>
                      <a:pt x="390" y="835"/>
                    </a:lnTo>
                    <a:lnTo>
                      <a:pt x="348" y="883"/>
                    </a:lnTo>
                    <a:lnTo>
                      <a:pt x="307" y="933"/>
                    </a:lnTo>
                    <a:lnTo>
                      <a:pt x="264" y="981"/>
                    </a:lnTo>
                    <a:lnTo>
                      <a:pt x="258" y="982"/>
                    </a:lnTo>
                    <a:lnTo>
                      <a:pt x="254" y="985"/>
                    </a:lnTo>
                    <a:lnTo>
                      <a:pt x="249" y="988"/>
                    </a:lnTo>
                    <a:lnTo>
                      <a:pt x="243" y="990"/>
                    </a:lnTo>
                    <a:lnTo>
                      <a:pt x="239" y="994"/>
                    </a:lnTo>
                    <a:lnTo>
                      <a:pt x="233" y="997"/>
                    </a:lnTo>
                    <a:lnTo>
                      <a:pt x="226" y="1001"/>
                    </a:lnTo>
                    <a:lnTo>
                      <a:pt x="219" y="1003"/>
                    </a:lnTo>
                    <a:lnTo>
                      <a:pt x="216" y="1001"/>
                    </a:lnTo>
                    <a:lnTo>
                      <a:pt x="211" y="1000"/>
                    </a:lnTo>
                    <a:lnTo>
                      <a:pt x="208" y="1000"/>
                    </a:lnTo>
                    <a:lnTo>
                      <a:pt x="203" y="1001"/>
                    </a:lnTo>
                    <a:lnTo>
                      <a:pt x="197" y="1001"/>
                    </a:lnTo>
                    <a:lnTo>
                      <a:pt x="193" y="1002"/>
                    </a:lnTo>
                    <a:lnTo>
                      <a:pt x="187" y="1003"/>
                    </a:lnTo>
                    <a:lnTo>
                      <a:pt x="182" y="1003"/>
                    </a:lnTo>
                    <a:close/>
                  </a:path>
                </a:pathLst>
              </a:custGeom>
              <a:solidFill>
                <a:srgbClr val="00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0" name="Freeform 18"/>
              <p:cNvSpPr>
                <a:spLocks/>
              </p:cNvSpPr>
              <p:nvPr>
                <p:custDataLst>
                  <p:tags r:id="rId71"/>
                </p:custDataLst>
              </p:nvPr>
            </p:nvSpPr>
            <p:spPr bwMode="auto">
              <a:xfrm>
                <a:off x="3181" y="3698"/>
                <a:ext cx="94" cy="83"/>
              </a:xfrm>
              <a:custGeom>
                <a:avLst/>
                <a:gdLst>
                  <a:gd name="T0" fmla="*/ 180 w 189"/>
                  <a:gd name="T1" fmla="*/ 167 h 167"/>
                  <a:gd name="T2" fmla="*/ 169 w 189"/>
                  <a:gd name="T3" fmla="*/ 144 h 167"/>
                  <a:gd name="T4" fmla="*/ 155 w 189"/>
                  <a:gd name="T5" fmla="*/ 122 h 167"/>
                  <a:gd name="T6" fmla="*/ 139 w 189"/>
                  <a:gd name="T7" fmla="*/ 101 h 167"/>
                  <a:gd name="T8" fmla="*/ 120 w 189"/>
                  <a:gd name="T9" fmla="*/ 82 h 167"/>
                  <a:gd name="T10" fmla="*/ 101 w 189"/>
                  <a:gd name="T11" fmla="*/ 65 h 167"/>
                  <a:gd name="T12" fmla="*/ 79 w 189"/>
                  <a:gd name="T13" fmla="*/ 48 h 167"/>
                  <a:gd name="T14" fmla="*/ 56 w 189"/>
                  <a:gd name="T15" fmla="*/ 33 h 167"/>
                  <a:gd name="T16" fmla="*/ 32 w 189"/>
                  <a:gd name="T17" fmla="*/ 21 h 167"/>
                  <a:gd name="T18" fmla="*/ 26 w 189"/>
                  <a:gd name="T19" fmla="*/ 21 h 167"/>
                  <a:gd name="T20" fmla="*/ 20 w 189"/>
                  <a:gd name="T21" fmla="*/ 20 h 167"/>
                  <a:gd name="T22" fmla="*/ 13 w 189"/>
                  <a:gd name="T23" fmla="*/ 17 h 167"/>
                  <a:gd name="T24" fmla="*/ 4 w 189"/>
                  <a:gd name="T25" fmla="*/ 15 h 167"/>
                  <a:gd name="T26" fmla="*/ 0 w 189"/>
                  <a:gd name="T27" fmla="*/ 9 h 167"/>
                  <a:gd name="T28" fmla="*/ 2 w 189"/>
                  <a:gd name="T29" fmla="*/ 1 h 167"/>
                  <a:gd name="T30" fmla="*/ 9 w 189"/>
                  <a:gd name="T31" fmla="*/ 0 h 167"/>
                  <a:gd name="T32" fmla="*/ 14 w 189"/>
                  <a:gd name="T33" fmla="*/ 0 h 167"/>
                  <a:gd name="T34" fmla="*/ 21 w 189"/>
                  <a:gd name="T35" fmla="*/ 0 h 167"/>
                  <a:gd name="T36" fmla="*/ 27 w 189"/>
                  <a:gd name="T37" fmla="*/ 1 h 167"/>
                  <a:gd name="T38" fmla="*/ 34 w 189"/>
                  <a:gd name="T39" fmla="*/ 2 h 167"/>
                  <a:gd name="T40" fmla="*/ 41 w 189"/>
                  <a:gd name="T41" fmla="*/ 5 h 167"/>
                  <a:gd name="T42" fmla="*/ 48 w 189"/>
                  <a:gd name="T43" fmla="*/ 7 h 167"/>
                  <a:gd name="T44" fmla="*/ 56 w 189"/>
                  <a:gd name="T45" fmla="*/ 9 h 167"/>
                  <a:gd name="T46" fmla="*/ 60 w 189"/>
                  <a:gd name="T47" fmla="*/ 12 h 167"/>
                  <a:gd name="T48" fmla="*/ 65 w 189"/>
                  <a:gd name="T49" fmla="*/ 15 h 167"/>
                  <a:gd name="T50" fmla="*/ 70 w 189"/>
                  <a:gd name="T51" fmla="*/ 18 h 167"/>
                  <a:gd name="T52" fmla="*/ 74 w 189"/>
                  <a:gd name="T53" fmla="*/ 22 h 167"/>
                  <a:gd name="T54" fmla="*/ 79 w 189"/>
                  <a:gd name="T55" fmla="*/ 25 h 167"/>
                  <a:gd name="T56" fmla="*/ 83 w 189"/>
                  <a:gd name="T57" fmla="*/ 30 h 167"/>
                  <a:gd name="T58" fmla="*/ 89 w 189"/>
                  <a:gd name="T59" fmla="*/ 35 h 167"/>
                  <a:gd name="T60" fmla="*/ 94 w 189"/>
                  <a:gd name="T61" fmla="*/ 39 h 167"/>
                  <a:gd name="T62" fmla="*/ 103 w 189"/>
                  <a:gd name="T63" fmla="*/ 40 h 167"/>
                  <a:gd name="T64" fmla="*/ 117 w 189"/>
                  <a:gd name="T65" fmla="*/ 51 h 167"/>
                  <a:gd name="T66" fmla="*/ 131 w 189"/>
                  <a:gd name="T67" fmla="*/ 63 h 167"/>
                  <a:gd name="T68" fmla="*/ 142 w 189"/>
                  <a:gd name="T69" fmla="*/ 76 h 167"/>
                  <a:gd name="T70" fmla="*/ 154 w 189"/>
                  <a:gd name="T71" fmla="*/ 90 h 167"/>
                  <a:gd name="T72" fmla="*/ 164 w 189"/>
                  <a:gd name="T73" fmla="*/ 104 h 167"/>
                  <a:gd name="T74" fmla="*/ 174 w 189"/>
                  <a:gd name="T75" fmla="*/ 119 h 167"/>
                  <a:gd name="T76" fmla="*/ 183 w 189"/>
                  <a:gd name="T77" fmla="*/ 135 h 167"/>
                  <a:gd name="T78" fmla="*/ 189 w 189"/>
                  <a:gd name="T79" fmla="*/ 151 h 167"/>
                  <a:gd name="T80" fmla="*/ 180 w 189"/>
                  <a:gd name="T81"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167">
                    <a:moveTo>
                      <a:pt x="180" y="167"/>
                    </a:moveTo>
                    <a:lnTo>
                      <a:pt x="169" y="144"/>
                    </a:lnTo>
                    <a:lnTo>
                      <a:pt x="155" y="122"/>
                    </a:lnTo>
                    <a:lnTo>
                      <a:pt x="139" y="101"/>
                    </a:lnTo>
                    <a:lnTo>
                      <a:pt x="120" y="82"/>
                    </a:lnTo>
                    <a:lnTo>
                      <a:pt x="101" y="65"/>
                    </a:lnTo>
                    <a:lnTo>
                      <a:pt x="79" y="48"/>
                    </a:lnTo>
                    <a:lnTo>
                      <a:pt x="56" y="33"/>
                    </a:lnTo>
                    <a:lnTo>
                      <a:pt x="32" y="21"/>
                    </a:lnTo>
                    <a:lnTo>
                      <a:pt x="26" y="21"/>
                    </a:lnTo>
                    <a:lnTo>
                      <a:pt x="20" y="20"/>
                    </a:lnTo>
                    <a:lnTo>
                      <a:pt x="13" y="17"/>
                    </a:lnTo>
                    <a:lnTo>
                      <a:pt x="4" y="15"/>
                    </a:lnTo>
                    <a:lnTo>
                      <a:pt x="0" y="9"/>
                    </a:lnTo>
                    <a:lnTo>
                      <a:pt x="2" y="1"/>
                    </a:lnTo>
                    <a:lnTo>
                      <a:pt x="9" y="0"/>
                    </a:lnTo>
                    <a:lnTo>
                      <a:pt x="14" y="0"/>
                    </a:lnTo>
                    <a:lnTo>
                      <a:pt x="21" y="0"/>
                    </a:lnTo>
                    <a:lnTo>
                      <a:pt x="27" y="1"/>
                    </a:lnTo>
                    <a:lnTo>
                      <a:pt x="34" y="2"/>
                    </a:lnTo>
                    <a:lnTo>
                      <a:pt x="41" y="5"/>
                    </a:lnTo>
                    <a:lnTo>
                      <a:pt x="48" y="7"/>
                    </a:lnTo>
                    <a:lnTo>
                      <a:pt x="56" y="9"/>
                    </a:lnTo>
                    <a:lnTo>
                      <a:pt x="60" y="12"/>
                    </a:lnTo>
                    <a:lnTo>
                      <a:pt x="65" y="15"/>
                    </a:lnTo>
                    <a:lnTo>
                      <a:pt x="70" y="18"/>
                    </a:lnTo>
                    <a:lnTo>
                      <a:pt x="74" y="22"/>
                    </a:lnTo>
                    <a:lnTo>
                      <a:pt x="79" y="25"/>
                    </a:lnTo>
                    <a:lnTo>
                      <a:pt x="83" y="30"/>
                    </a:lnTo>
                    <a:lnTo>
                      <a:pt x="89" y="35"/>
                    </a:lnTo>
                    <a:lnTo>
                      <a:pt x="94" y="39"/>
                    </a:lnTo>
                    <a:lnTo>
                      <a:pt x="103" y="40"/>
                    </a:lnTo>
                    <a:lnTo>
                      <a:pt x="117" y="51"/>
                    </a:lnTo>
                    <a:lnTo>
                      <a:pt x="131" y="63"/>
                    </a:lnTo>
                    <a:lnTo>
                      <a:pt x="142" y="76"/>
                    </a:lnTo>
                    <a:lnTo>
                      <a:pt x="154" y="90"/>
                    </a:lnTo>
                    <a:lnTo>
                      <a:pt x="164" y="104"/>
                    </a:lnTo>
                    <a:lnTo>
                      <a:pt x="174" y="119"/>
                    </a:lnTo>
                    <a:lnTo>
                      <a:pt x="183" y="135"/>
                    </a:lnTo>
                    <a:lnTo>
                      <a:pt x="189" y="151"/>
                    </a:lnTo>
                    <a:lnTo>
                      <a:pt x="180" y="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1" name="Freeform 24"/>
              <p:cNvSpPr>
                <a:spLocks/>
              </p:cNvSpPr>
              <p:nvPr>
                <p:custDataLst>
                  <p:tags r:id="rId72"/>
                </p:custDataLst>
              </p:nvPr>
            </p:nvSpPr>
            <p:spPr bwMode="auto">
              <a:xfrm>
                <a:off x="3519" y="3025"/>
                <a:ext cx="292" cy="326"/>
              </a:xfrm>
              <a:custGeom>
                <a:avLst/>
                <a:gdLst>
                  <a:gd name="T0" fmla="*/ 147 w 584"/>
                  <a:gd name="T1" fmla="*/ 626 h 652"/>
                  <a:gd name="T2" fmla="*/ 106 w 584"/>
                  <a:gd name="T3" fmla="*/ 593 h 652"/>
                  <a:gd name="T4" fmla="*/ 59 w 584"/>
                  <a:gd name="T5" fmla="*/ 560 h 652"/>
                  <a:gd name="T6" fmla="*/ 38 w 584"/>
                  <a:gd name="T7" fmla="*/ 550 h 652"/>
                  <a:gd name="T8" fmla="*/ 16 w 584"/>
                  <a:gd name="T9" fmla="*/ 540 h 652"/>
                  <a:gd name="T10" fmla="*/ 18 w 584"/>
                  <a:gd name="T11" fmla="*/ 505 h 652"/>
                  <a:gd name="T12" fmla="*/ 78 w 584"/>
                  <a:gd name="T13" fmla="*/ 432 h 652"/>
                  <a:gd name="T14" fmla="*/ 141 w 584"/>
                  <a:gd name="T15" fmla="*/ 358 h 652"/>
                  <a:gd name="T16" fmla="*/ 204 w 584"/>
                  <a:gd name="T17" fmla="*/ 284 h 652"/>
                  <a:gd name="T18" fmla="*/ 270 w 584"/>
                  <a:gd name="T19" fmla="*/ 209 h 652"/>
                  <a:gd name="T20" fmla="*/ 335 w 584"/>
                  <a:gd name="T21" fmla="*/ 133 h 652"/>
                  <a:gd name="T22" fmla="*/ 361 w 584"/>
                  <a:gd name="T23" fmla="*/ 114 h 652"/>
                  <a:gd name="T24" fmla="*/ 385 w 584"/>
                  <a:gd name="T25" fmla="*/ 92 h 652"/>
                  <a:gd name="T26" fmla="*/ 419 w 584"/>
                  <a:gd name="T27" fmla="*/ 71 h 652"/>
                  <a:gd name="T28" fmla="*/ 470 w 584"/>
                  <a:gd name="T29" fmla="*/ 44 h 652"/>
                  <a:gd name="T30" fmla="*/ 525 w 584"/>
                  <a:gd name="T31" fmla="*/ 21 h 652"/>
                  <a:gd name="T32" fmla="*/ 555 w 584"/>
                  <a:gd name="T33" fmla="*/ 15 h 652"/>
                  <a:gd name="T34" fmla="*/ 568 w 584"/>
                  <a:gd name="T35" fmla="*/ 8 h 652"/>
                  <a:gd name="T36" fmla="*/ 582 w 584"/>
                  <a:gd name="T37" fmla="*/ 0 h 652"/>
                  <a:gd name="T38" fmla="*/ 576 w 584"/>
                  <a:gd name="T39" fmla="*/ 69 h 652"/>
                  <a:gd name="T40" fmla="*/ 555 w 584"/>
                  <a:gd name="T41" fmla="*/ 160 h 652"/>
                  <a:gd name="T42" fmla="*/ 508 w 584"/>
                  <a:gd name="T43" fmla="*/ 236 h 652"/>
                  <a:gd name="T44" fmla="*/ 478 w 584"/>
                  <a:gd name="T45" fmla="*/ 244 h 652"/>
                  <a:gd name="T46" fmla="*/ 448 w 584"/>
                  <a:gd name="T47" fmla="*/ 249 h 652"/>
                  <a:gd name="T48" fmla="*/ 424 w 584"/>
                  <a:gd name="T49" fmla="*/ 250 h 652"/>
                  <a:gd name="T50" fmla="*/ 441 w 584"/>
                  <a:gd name="T51" fmla="*/ 223 h 652"/>
                  <a:gd name="T52" fmla="*/ 461 w 584"/>
                  <a:gd name="T53" fmla="*/ 199 h 652"/>
                  <a:gd name="T54" fmla="*/ 483 w 584"/>
                  <a:gd name="T55" fmla="*/ 171 h 652"/>
                  <a:gd name="T56" fmla="*/ 505 w 584"/>
                  <a:gd name="T57" fmla="*/ 140 h 652"/>
                  <a:gd name="T58" fmla="*/ 494 w 584"/>
                  <a:gd name="T59" fmla="*/ 124 h 652"/>
                  <a:gd name="T60" fmla="*/ 479 w 584"/>
                  <a:gd name="T61" fmla="*/ 109 h 652"/>
                  <a:gd name="T62" fmla="*/ 447 w 584"/>
                  <a:gd name="T63" fmla="*/ 105 h 652"/>
                  <a:gd name="T64" fmla="*/ 377 w 584"/>
                  <a:gd name="T65" fmla="*/ 176 h 652"/>
                  <a:gd name="T66" fmla="*/ 310 w 584"/>
                  <a:gd name="T67" fmla="*/ 250 h 652"/>
                  <a:gd name="T68" fmla="*/ 247 w 584"/>
                  <a:gd name="T69" fmla="*/ 326 h 652"/>
                  <a:gd name="T70" fmla="*/ 185 w 584"/>
                  <a:gd name="T71" fmla="*/ 403 h 652"/>
                  <a:gd name="T72" fmla="*/ 124 w 584"/>
                  <a:gd name="T73" fmla="*/ 482 h 652"/>
                  <a:gd name="T74" fmla="*/ 111 w 584"/>
                  <a:gd name="T75" fmla="*/ 523 h 652"/>
                  <a:gd name="T76" fmla="*/ 130 w 584"/>
                  <a:gd name="T77" fmla="*/ 539 h 652"/>
                  <a:gd name="T78" fmla="*/ 151 w 584"/>
                  <a:gd name="T79" fmla="*/ 556 h 652"/>
                  <a:gd name="T80" fmla="*/ 191 w 584"/>
                  <a:gd name="T81" fmla="*/ 535 h 652"/>
                  <a:gd name="T82" fmla="*/ 237 w 584"/>
                  <a:gd name="T83" fmla="*/ 484 h 652"/>
                  <a:gd name="T84" fmla="*/ 281 w 584"/>
                  <a:gd name="T85" fmla="*/ 429 h 652"/>
                  <a:gd name="T86" fmla="*/ 317 w 584"/>
                  <a:gd name="T87" fmla="*/ 402 h 652"/>
                  <a:gd name="T88" fmla="*/ 354 w 584"/>
                  <a:gd name="T89" fmla="*/ 388 h 652"/>
                  <a:gd name="T90" fmla="*/ 393 w 584"/>
                  <a:gd name="T91" fmla="*/ 375 h 652"/>
                  <a:gd name="T92" fmla="*/ 368 w 584"/>
                  <a:gd name="T93" fmla="*/ 410 h 652"/>
                  <a:gd name="T94" fmla="*/ 327 w 584"/>
                  <a:gd name="T95" fmla="*/ 462 h 652"/>
                  <a:gd name="T96" fmla="*/ 285 w 584"/>
                  <a:gd name="T97" fmla="*/ 516 h 652"/>
                  <a:gd name="T98" fmla="*/ 242 w 584"/>
                  <a:gd name="T99" fmla="*/ 569 h 652"/>
                  <a:gd name="T100" fmla="*/ 199 w 584"/>
                  <a:gd name="T101" fmla="*/ 62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4" h="652">
                    <a:moveTo>
                      <a:pt x="169" y="652"/>
                    </a:moveTo>
                    <a:lnTo>
                      <a:pt x="159" y="638"/>
                    </a:lnTo>
                    <a:lnTo>
                      <a:pt x="147" y="626"/>
                    </a:lnTo>
                    <a:lnTo>
                      <a:pt x="135" y="615"/>
                    </a:lnTo>
                    <a:lnTo>
                      <a:pt x="121" y="603"/>
                    </a:lnTo>
                    <a:lnTo>
                      <a:pt x="106" y="593"/>
                    </a:lnTo>
                    <a:lnTo>
                      <a:pt x="90" y="583"/>
                    </a:lnTo>
                    <a:lnTo>
                      <a:pt x="75" y="571"/>
                    </a:lnTo>
                    <a:lnTo>
                      <a:pt x="59" y="560"/>
                    </a:lnTo>
                    <a:lnTo>
                      <a:pt x="52" y="556"/>
                    </a:lnTo>
                    <a:lnTo>
                      <a:pt x="45" y="554"/>
                    </a:lnTo>
                    <a:lnTo>
                      <a:pt x="38" y="550"/>
                    </a:lnTo>
                    <a:lnTo>
                      <a:pt x="31" y="547"/>
                    </a:lnTo>
                    <a:lnTo>
                      <a:pt x="23" y="545"/>
                    </a:lnTo>
                    <a:lnTo>
                      <a:pt x="16" y="540"/>
                    </a:lnTo>
                    <a:lnTo>
                      <a:pt x="8" y="535"/>
                    </a:lnTo>
                    <a:lnTo>
                      <a:pt x="0" y="531"/>
                    </a:lnTo>
                    <a:lnTo>
                      <a:pt x="18" y="505"/>
                    </a:lnTo>
                    <a:lnTo>
                      <a:pt x="38" y="481"/>
                    </a:lnTo>
                    <a:lnTo>
                      <a:pt x="59" y="456"/>
                    </a:lnTo>
                    <a:lnTo>
                      <a:pt x="78" y="432"/>
                    </a:lnTo>
                    <a:lnTo>
                      <a:pt x="99" y="406"/>
                    </a:lnTo>
                    <a:lnTo>
                      <a:pt x="120" y="382"/>
                    </a:lnTo>
                    <a:lnTo>
                      <a:pt x="141" y="358"/>
                    </a:lnTo>
                    <a:lnTo>
                      <a:pt x="161" y="334"/>
                    </a:lnTo>
                    <a:lnTo>
                      <a:pt x="183" y="308"/>
                    </a:lnTo>
                    <a:lnTo>
                      <a:pt x="204" y="284"/>
                    </a:lnTo>
                    <a:lnTo>
                      <a:pt x="226" y="260"/>
                    </a:lnTo>
                    <a:lnTo>
                      <a:pt x="248" y="235"/>
                    </a:lnTo>
                    <a:lnTo>
                      <a:pt x="270" y="209"/>
                    </a:lnTo>
                    <a:lnTo>
                      <a:pt x="292" y="184"/>
                    </a:lnTo>
                    <a:lnTo>
                      <a:pt x="313" y="159"/>
                    </a:lnTo>
                    <a:lnTo>
                      <a:pt x="335" y="133"/>
                    </a:lnTo>
                    <a:lnTo>
                      <a:pt x="343" y="128"/>
                    </a:lnTo>
                    <a:lnTo>
                      <a:pt x="353" y="121"/>
                    </a:lnTo>
                    <a:lnTo>
                      <a:pt x="361" y="114"/>
                    </a:lnTo>
                    <a:lnTo>
                      <a:pt x="369" y="106"/>
                    </a:lnTo>
                    <a:lnTo>
                      <a:pt x="377" y="99"/>
                    </a:lnTo>
                    <a:lnTo>
                      <a:pt x="385" y="92"/>
                    </a:lnTo>
                    <a:lnTo>
                      <a:pt x="394" y="85"/>
                    </a:lnTo>
                    <a:lnTo>
                      <a:pt x="403" y="79"/>
                    </a:lnTo>
                    <a:lnTo>
                      <a:pt x="419" y="71"/>
                    </a:lnTo>
                    <a:lnTo>
                      <a:pt x="436" y="62"/>
                    </a:lnTo>
                    <a:lnTo>
                      <a:pt x="453" y="53"/>
                    </a:lnTo>
                    <a:lnTo>
                      <a:pt x="470" y="44"/>
                    </a:lnTo>
                    <a:lnTo>
                      <a:pt x="487" y="36"/>
                    </a:lnTo>
                    <a:lnTo>
                      <a:pt x="506" y="27"/>
                    </a:lnTo>
                    <a:lnTo>
                      <a:pt x="525" y="21"/>
                    </a:lnTo>
                    <a:lnTo>
                      <a:pt x="545" y="16"/>
                    </a:lnTo>
                    <a:lnTo>
                      <a:pt x="551" y="16"/>
                    </a:lnTo>
                    <a:lnTo>
                      <a:pt x="555" y="15"/>
                    </a:lnTo>
                    <a:lnTo>
                      <a:pt x="560" y="12"/>
                    </a:lnTo>
                    <a:lnTo>
                      <a:pt x="564" y="10"/>
                    </a:lnTo>
                    <a:lnTo>
                      <a:pt x="568" y="8"/>
                    </a:lnTo>
                    <a:lnTo>
                      <a:pt x="572" y="6"/>
                    </a:lnTo>
                    <a:lnTo>
                      <a:pt x="576" y="2"/>
                    </a:lnTo>
                    <a:lnTo>
                      <a:pt x="582" y="0"/>
                    </a:lnTo>
                    <a:lnTo>
                      <a:pt x="584" y="7"/>
                    </a:lnTo>
                    <a:lnTo>
                      <a:pt x="581" y="38"/>
                    </a:lnTo>
                    <a:lnTo>
                      <a:pt x="576" y="69"/>
                    </a:lnTo>
                    <a:lnTo>
                      <a:pt x="572" y="100"/>
                    </a:lnTo>
                    <a:lnTo>
                      <a:pt x="565" y="130"/>
                    </a:lnTo>
                    <a:lnTo>
                      <a:pt x="555" y="160"/>
                    </a:lnTo>
                    <a:lnTo>
                      <a:pt x="544" y="188"/>
                    </a:lnTo>
                    <a:lnTo>
                      <a:pt x="528" y="213"/>
                    </a:lnTo>
                    <a:lnTo>
                      <a:pt x="508" y="236"/>
                    </a:lnTo>
                    <a:lnTo>
                      <a:pt x="498" y="239"/>
                    </a:lnTo>
                    <a:lnTo>
                      <a:pt x="489" y="242"/>
                    </a:lnTo>
                    <a:lnTo>
                      <a:pt x="478" y="244"/>
                    </a:lnTo>
                    <a:lnTo>
                      <a:pt x="469" y="245"/>
                    </a:lnTo>
                    <a:lnTo>
                      <a:pt x="459" y="246"/>
                    </a:lnTo>
                    <a:lnTo>
                      <a:pt x="448" y="249"/>
                    </a:lnTo>
                    <a:lnTo>
                      <a:pt x="438" y="252"/>
                    </a:lnTo>
                    <a:lnTo>
                      <a:pt x="426" y="257"/>
                    </a:lnTo>
                    <a:lnTo>
                      <a:pt x="424" y="250"/>
                    </a:lnTo>
                    <a:lnTo>
                      <a:pt x="432" y="242"/>
                    </a:lnTo>
                    <a:lnTo>
                      <a:pt x="437" y="232"/>
                    </a:lnTo>
                    <a:lnTo>
                      <a:pt x="441" y="223"/>
                    </a:lnTo>
                    <a:lnTo>
                      <a:pt x="452" y="219"/>
                    </a:lnTo>
                    <a:lnTo>
                      <a:pt x="456" y="208"/>
                    </a:lnTo>
                    <a:lnTo>
                      <a:pt x="461" y="199"/>
                    </a:lnTo>
                    <a:lnTo>
                      <a:pt x="468" y="190"/>
                    </a:lnTo>
                    <a:lnTo>
                      <a:pt x="475" y="181"/>
                    </a:lnTo>
                    <a:lnTo>
                      <a:pt x="483" y="171"/>
                    </a:lnTo>
                    <a:lnTo>
                      <a:pt x="490" y="161"/>
                    </a:lnTo>
                    <a:lnTo>
                      <a:pt x="498" y="151"/>
                    </a:lnTo>
                    <a:lnTo>
                      <a:pt x="505" y="140"/>
                    </a:lnTo>
                    <a:lnTo>
                      <a:pt x="502" y="135"/>
                    </a:lnTo>
                    <a:lnTo>
                      <a:pt x="499" y="130"/>
                    </a:lnTo>
                    <a:lnTo>
                      <a:pt x="494" y="124"/>
                    </a:lnTo>
                    <a:lnTo>
                      <a:pt x="490" y="118"/>
                    </a:lnTo>
                    <a:lnTo>
                      <a:pt x="485" y="114"/>
                    </a:lnTo>
                    <a:lnTo>
                      <a:pt x="479" y="109"/>
                    </a:lnTo>
                    <a:lnTo>
                      <a:pt x="474" y="105"/>
                    </a:lnTo>
                    <a:lnTo>
                      <a:pt x="467" y="101"/>
                    </a:lnTo>
                    <a:lnTo>
                      <a:pt x="447" y="105"/>
                    </a:lnTo>
                    <a:lnTo>
                      <a:pt x="423" y="128"/>
                    </a:lnTo>
                    <a:lnTo>
                      <a:pt x="400" y="152"/>
                    </a:lnTo>
                    <a:lnTo>
                      <a:pt x="377" y="176"/>
                    </a:lnTo>
                    <a:lnTo>
                      <a:pt x="354" y="200"/>
                    </a:lnTo>
                    <a:lnTo>
                      <a:pt x="332" y="224"/>
                    </a:lnTo>
                    <a:lnTo>
                      <a:pt x="310" y="250"/>
                    </a:lnTo>
                    <a:lnTo>
                      <a:pt x="289" y="274"/>
                    </a:lnTo>
                    <a:lnTo>
                      <a:pt x="267" y="299"/>
                    </a:lnTo>
                    <a:lnTo>
                      <a:pt x="247" y="326"/>
                    </a:lnTo>
                    <a:lnTo>
                      <a:pt x="226" y="351"/>
                    </a:lnTo>
                    <a:lnTo>
                      <a:pt x="205" y="378"/>
                    </a:lnTo>
                    <a:lnTo>
                      <a:pt x="185" y="403"/>
                    </a:lnTo>
                    <a:lnTo>
                      <a:pt x="165" y="429"/>
                    </a:lnTo>
                    <a:lnTo>
                      <a:pt x="144" y="456"/>
                    </a:lnTo>
                    <a:lnTo>
                      <a:pt x="124" y="482"/>
                    </a:lnTo>
                    <a:lnTo>
                      <a:pt x="104" y="509"/>
                    </a:lnTo>
                    <a:lnTo>
                      <a:pt x="104" y="518"/>
                    </a:lnTo>
                    <a:lnTo>
                      <a:pt x="111" y="523"/>
                    </a:lnTo>
                    <a:lnTo>
                      <a:pt x="117" y="528"/>
                    </a:lnTo>
                    <a:lnTo>
                      <a:pt x="124" y="533"/>
                    </a:lnTo>
                    <a:lnTo>
                      <a:pt x="130" y="539"/>
                    </a:lnTo>
                    <a:lnTo>
                      <a:pt x="137" y="545"/>
                    </a:lnTo>
                    <a:lnTo>
                      <a:pt x="144" y="550"/>
                    </a:lnTo>
                    <a:lnTo>
                      <a:pt x="151" y="556"/>
                    </a:lnTo>
                    <a:lnTo>
                      <a:pt x="159" y="562"/>
                    </a:lnTo>
                    <a:lnTo>
                      <a:pt x="177" y="553"/>
                    </a:lnTo>
                    <a:lnTo>
                      <a:pt x="191" y="535"/>
                    </a:lnTo>
                    <a:lnTo>
                      <a:pt x="206" y="519"/>
                    </a:lnTo>
                    <a:lnTo>
                      <a:pt x="221" y="501"/>
                    </a:lnTo>
                    <a:lnTo>
                      <a:pt x="237" y="484"/>
                    </a:lnTo>
                    <a:lnTo>
                      <a:pt x="252" y="465"/>
                    </a:lnTo>
                    <a:lnTo>
                      <a:pt x="267" y="448"/>
                    </a:lnTo>
                    <a:lnTo>
                      <a:pt x="281" y="429"/>
                    </a:lnTo>
                    <a:lnTo>
                      <a:pt x="294" y="412"/>
                    </a:lnTo>
                    <a:lnTo>
                      <a:pt x="305" y="408"/>
                    </a:lnTo>
                    <a:lnTo>
                      <a:pt x="317" y="402"/>
                    </a:lnTo>
                    <a:lnTo>
                      <a:pt x="328" y="397"/>
                    </a:lnTo>
                    <a:lnTo>
                      <a:pt x="341" y="393"/>
                    </a:lnTo>
                    <a:lnTo>
                      <a:pt x="354" y="388"/>
                    </a:lnTo>
                    <a:lnTo>
                      <a:pt x="366" y="383"/>
                    </a:lnTo>
                    <a:lnTo>
                      <a:pt x="380" y="379"/>
                    </a:lnTo>
                    <a:lnTo>
                      <a:pt x="393" y="375"/>
                    </a:lnTo>
                    <a:lnTo>
                      <a:pt x="395" y="378"/>
                    </a:lnTo>
                    <a:lnTo>
                      <a:pt x="381" y="394"/>
                    </a:lnTo>
                    <a:lnTo>
                      <a:pt x="368" y="410"/>
                    </a:lnTo>
                    <a:lnTo>
                      <a:pt x="354" y="427"/>
                    </a:lnTo>
                    <a:lnTo>
                      <a:pt x="341" y="444"/>
                    </a:lnTo>
                    <a:lnTo>
                      <a:pt x="327" y="462"/>
                    </a:lnTo>
                    <a:lnTo>
                      <a:pt x="312" y="479"/>
                    </a:lnTo>
                    <a:lnTo>
                      <a:pt x="298" y="497"/>
                    </a:lnTo>
                    <a:lnTo>
                      <a:pt x="285" y="516"/>
                    </a:lnTo>
                    <a:lnTo>
                      <a:pt x="271" y="533"/>
                    </a:lnTo>
                    <a:lnTo>
                      <a:pt x="257" y="551"/>
                    </a:lnTo>
                    <a:lnTo>
                      <a:pt x="242" y="569"/>
                    </a:lnTo>
                    <a:lnTo>
                      <a:pt x="228" y="586"/>
                    </a:lnTo>
                    <a:lnTo>
                      <a:pt x="213" y="603"/>
                    </a:lnTo>
                    <a:lnTo>
                      <a:pt x="199" y="621"/>
                    </a:lnTo>
                    <a:lnTo>
                      <a:pt x="184" y="637"/>
                    </a:lnTo>
                    <a:lnTo>
                      <a:pt x="169" y="65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2" name="Freeform 25"/>
              <p:cNvSpPr>
                <a:spLocks/>
              </p:cNvSpPr>
              <p:nvPr>
                <p:custDataLst>
                  <p:tags r:id="rId73"/>
                </p:custDataLst>
              </p:nvPr>
            </p:nvSpPr>
            <p:spPr bwMode="auto">
              <a:xfrm>
                <a:off x="3646" y="3152"/>
                <a:ext cx="276" cy="185"/>
              </a:xfrm>
              <a:custGeom>
                <a:avLst/>
                <a:gdLst>
                  <a:gd name="T0" fmla="*/ 400 w 552"/>
                  <a:gd name="T1" fmla="*/ 370 h 371"/>
                  <a:gd name="T2" fmla="*/ 388 w 552"/>
                  <a:gd name="T3" fmla="*/ 366 h 371"/>
                  <a:gd name="T4" fmla="*/ 377 w 552"/>
                  <a:gd name="T5" fmla="*/ 364 h 371"/>
                  <a:gd name="T6" fmla="*/ 365 w 552"/>
                  <a:gd name="T7" fmla="*/ 358 h 371"/>
                  <a:gd name="T8" fmla="*/ 365 w 552"/>
                  <a:gd name="T9" fmla="*/ 353 h 371"/>
                  <a:gd name="T10" fmla="*/ 373 w 552"/>
                  <a:gd name="T11" fmla="*/ 351 h 371"/>
                  <a:gd name="T12" fmla="*/ 383 w 552"/>
                  <a:gd name="T13" fmla="*/ 353 h 371"/>
                  <a:gd name="T14" fmla="*/ 394 w 552"/>
                  <a:gd name="T15" fmla="*/ 353 h 371"/>
                  <a:gd name="T16" fmla="*/ 406 w 552"/>
                  <a:gd name="T17" fmla="*/ 346 h 371"/>
                  <a:gd name="T18" fmla="*/ 421 w 552"/>
                  <a:gd name="T19" fmla="*/ 336 h 371"/>
                  <a:gd name="T20" fmla="*/ 438 w 552"/>
                  <a:gd name="T21" fmla="*/ 325 h 371"/>
                  <a:gd name="T22" fmla="*/ 453 w 552"/>
                  <a:gd name="T23" fmla="*/ 311 h 371"/>
                  <a:gd name="T24" fmla="*/ 469 w 552"/>
                  <a:gd name="T25" fmla="*/ 288 h 371"/>
                  <a:gd name="T26" fmla="*/ 480 w 552"/>
                  <a:gd name="T27" fmla="*/ 255 h 371"/>
                  <a:gd name="T28" fmla="*/ 486 w 552"/>
                  <a:gd name="T29" fmla="*/ 218 h 371"/>
                  <a:gd name="T30" fmla="*/ 481 w 552"/>
                  <a:gd name="T31" fmla="*/ 180 h 371"/>
                  <a:gd name="T32" fmla="*/ 474 w 552"/>
                  <a:gd name="T33" fmla="*/ 152 h 371"/>
                  <a:gd name="T34" fmla="*/ 462 w 552"/>
                  <a:gd name="T35" fmla="*/ 128 h 371"/>
                  <a:gd name="T36" fmla="*/ 443 w 552"/>
                  <a:gd name="T37" fmla="*/ 107 h 371"/>
                  <a:gd name="T38" fmla="*/ 420 w 552"/>
                  <a:gd name="T39" fmla="*/ 91 h 371"/>
                  <a:gd name="T40" fmla="*/ 395 w 552"/>
                  <a:gd name="T41" fmla="*/ 77 h 371"/>
                  <a:gd name="T42" fmla="*/ 350 w 552"/>
                  <a:gd name="T43" fmla="*/ 75 h 371"/>
                  <a:gd name="T44" fmla="*/ 304 w 552"/>
                  <a:gd name="T45" fmla="*/ 76 h 371"/>
                  <a:gd name="T46" fmla="*/ 258 w 552"/>
                  <a:gd name="T47" fmla="*/ 79 h 371"/>
                  <a:gd name="T48" fmla="*/ 212 w 552"/>
                  <a:gd name="T49" fmla="*/ 84 h 371"/>
                  <a:gd name="T50" fmla="*/ 166 w 552"/>
                  <a:gd name="T51" fmla="*/ 92 h 371"/>
                  <a:gd name="T52" fmla="*/ 120 w 552"/>
                  <a:gd name="T53" fmla="*/ 104 h 371"/>
                  <a:gd name="T54" fmla="*/ 75 w 552"/>
                  <a:gd name="T55" fmla="*/ 119 h 371"/>
                  <a:gd name="T56" fmla="*/ 30 w 552"/>
                  <a:gd name="T57" fmla="*/ 137 h 371"/>
                  <a:gd name="T58" fmla="*/ 18 w 552"/>
                  <a:gd name="T59" fmla="*/ 148 h 371"/>
                  <a:gd name="T60" fmla="*/ 7 w 552"/>
                  <a:gd name="T61" fmla="*/ 161 h 371"/>
                  <a:gd name="T62" fmla="*/ 0 w 552"/>
                  <a:gd name="T63" fmla="*/ 163 h 371"/>
                  <a:gd name="T64" fmla="*/ 4 w 552"/>
                  <a:gd name="T65" fmla="*/ 151 h 371"/>
                  <a:gd name="T66" fmla="*/ 12 w 552"/>
                  <a:gd name="T67" fmla="*/ 137 h 371"/>
                  <a:gd name="T68" fmla="*/ 37 w 552"/>
                  <a:gd name="T69" fmla="*/ 105 h 371"/>
                  <a:gd name="T70" fmla="*/ 66 w 552"/>
                  <a:gd name="T71" fmla="*/ 77 h 371"/>
                  <a:gd name="T72" fmla="*/ 103 w 552"/>
                  <a:gd name="T73" fmla="*/ 55 h 371"/>
                  <a:gd name="T74" fmla="*/ 144 w 552"/>
                  <a:gd name="T75" fmla="*/ 38 h 371"/>
                  <a:gd name="T76" fmla="*/ 186 w 552"/>
                  <a:gd name="T77" fmla="*/ 24 h 371"/>
                  <a:gd name="T78" fmla="*/ 231 w 552"/>
                  <a:gd name="T79" fmla="*/ 14 h 371"/>
                  <a:gd name="T80" fmla="*/ 276 w 552"/>
                  <a:gd name="T81" fmla="*/ 6 h 371"/>
                  <a:gd name="T82" fmla="*/ 320 w 552"/>
                  <a:gd name="T83" fmla="*/ 0 h 371"/>
                  <a:gd name="T84" fmla="*/ 350 w 552"/>
                  <a:gd name="T85" fmla="*/ 1 h 371"/>
                  <a:gd name="T86" fmla="*/ 380 w 552"/>
                  <a:gd name="T87" fmla="*/ 5 h 371"/>
                  <a:gd name="T88" fmla="*/ 409 w 552"/>
                  <a:gd name="T89" fmla="*/ 12 h 371"/>
                  <a:gd name="T90" fmla="*/ 438 w 552"/>
                  <a:gd name="T91" fmla="*/ 24 h 371"/>
                  <a:gd name="T92" fmla="*/ 453 w 552"/>
                  <a:gd name="T93" fmla="*/ 35 h 371"/>
                  <a:gd name="T94" fmla="*/ 469 w 552"/>
                  <a:gd name="T95" fmla="*/ 44 h 371"/>
                  <a:gd name="T96" fmla="*/ 484 w 552"/>
                  <a:gd name="T97" fmla="*/ 55 h 371"/>
                  <a:gd name="T98" fmla="*/ 499 w 552"/>
                  <a:gd name="T99" fmla="*/ 72 h 371"/>
                  <a:gd name="T100" fmla="*/ 524 w 552"/>
                  <a:gd name="T101" fmla="*/ 115 h 371"/>
                  <a:gd name="T102" fmla="*/ 545 w 552"/>
                  <a:gd name="T103" fmla="*/ 167 h 371"/>
                  <a:gd name="T104" fmla="*/ 552 w 552"/>
                  <a:gd name="T105" fmla="*/ 221 h 371"/>
                  <a:gd name="T106" fmla="*/ 539 w 552"/>
                  <a:gd name="T107" fmla="*/ 278 h 371"/>
                  <a:gd name="T108" fmla="*/ 531 w 552"/>
                  <a:gd name="T109" fmla="*/ 295 h 371"/>
                  <a:gd name="T110" fmla="*/ 519 w 552"/>
                  <a:gd name="T111" fmla="*/ 311 h 371"/>
                  <a:gd name="T112" fmla="*/ 504 w 552"/>
                  <a:gd name="T113" fmla="*/ 327 h 371"/>
                  <a:gd name="T114" fmla="*/ 488 w 552"/>
                  <a:gd name="T115" fmla="*/ 346 h 371"/>
                  <a:gd name="T116" fmla="*/ 471 w 552"/>
                  <a:gd name="T117" fmla="*/ 356 h 371"/>
                  <a:gd name="T118" fmla="*/ 450 w 552"/>
                  <a:gd name="T119" fmla="*/ 363 h 371"/>
                  <a:gd name="T120" fmla="*/ 427 w 552"/>
                  <a:gd name="T121" fmla="*/ 369 h 371"/>
                  <a:gd name="T122" fmla="*/ 405 w 552"/>
                  <a:gd name="T123"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2" h="371">
                    <a:moveTo>
                      <a:pt x="405" y="371"/>
                    </a:moveTo>
                    <a:lnTo>
                      <a:pt x="400" y="370"/>
                    </a:lnTo>
                    <a:lnTo>
                      <a:pt x="394" y="369"/>
                    </a:lnTo>
                    <a:lnTo>
                      <a:pt x="388" y="366"/>
                    </a:lnTo>
                    <a:lnTo>
                      <a:pt x="382" y="365"/>
                    </a:lnTo>
                    <a:lnTo>
                      <a:pt x="377" y="364"/>
                    </a:lnTo>
                    <a:lnTo>
                      <a:pt x="371" y="362"/>
                    </a:lnTo>
                    <a:lnTo>
                      <a:pt x="365" y="358"/>
                    </a:lnTo>
                    <a:lnTo>
                      <a:pt x="360" y="355"/>
                    </a:lnTo>
                    <a:lnTo>
                      <a:pt x="365" y="353"/>
                    </a:lnTo>
                    <a:lnTo>
                      <a:pt x="370" y="351"/>
                    </a:lnTo>
                    <a:lnTo>
                      <a:pt x="373" y="351"/>
                    </a:lnTo>
                    <a:lnTo>
                      <a:pt x="379" y="351"/>
                    </a:lnTo>
                    <a:lnTo>
                      <a:pt x="383" y="353"/>
                    </a:lnTo>
                    <a:lnTo>
                      <a:pt x="388" y="353"/>
                    </a:lnTo>
                    <a:lnTo>
                      <a:pt x="394" y="353"/>
                    </a:lnTo>
                    <a:lnTo>
                      <a:pt x="400" y="351"/>
                    </a:lnTo>
                    <a:lnTo>
                      <a:pt x="406" y="346"/>
                    </a:lnTo>
                    <a:lnTo>
                      <a:pt x="415" y="341"/>
                    </a:lnTo>
                    <a:lnTo>
                      <a:pt x="421" y="336"/>
                    </a:lnTo>
                    <a:lnTo>
                      <a:pt x="430" y="331"/>
                    </a:lnTo>
                    <a:lnTo>
                      <a:pt x="438" y="325"/>
                    </a:lnTo>
                    <a:lnTo>
                      <a:pt x="446" y="319"/>
                    </a:lnTo>
                    <a:lnTo>
                      <a:pt x="453" y="311"/>
                    </a:lnTo>
                    <a:lnTo>
                      <a:pt x="461" y="303"/>
                    </a:lnTo>
                    <a:lnTo>
                      <a:pt x="469" y="288"/>
                    </a:lnTo>
                    <a:lnTo>
                      <a:pt x="474" y="272"/>
                    </a:lnTo>
                    <a:lnTo>
                      <a:pt x="480" y="255"/>
                    </a:lnTo>
                    <a:lnTo>
                      <a:pt x="485" y="236"/>
                    </a:lnTo>
                    <a:lnTo>
                      <a:pt x="486" y="218"/>
                    </a:lnTo>
                    <a:lnTo>
                      <a:pt x="486" y="199"/>
                    </a:lnTo>
                    <a:lnTo>
                      <a:pt x="481" y="180"/>
                    </a:lnTo>
                    <a:lnTo>
                      <a:pt x="474" y="161"/>
                    </a:lnTo>
                    <a:lnTo>
                      <a:pt x="474" y="152"/>
                    </a:lnTo>
                    <a:lnTo>
                      <a:pt x="469" y="140"/>
                    </a:lnTo>
                    <a:lnTo>
                      <a:pt x="462" y="128"/>
                    </a:lnTo>
                    <a:lnTo>
                      <a:pt x="453" y="118"/>
                    </a:lnTo>
                    <a:lnTo>
                      <a:pt x="443" y="107"/>
                    </a:lnTo>
                    <a:lnTo>
                      <a:pt x="432" y="99"/>
                    </a:lnTo>
                    <a:lnTo>
                      <a:pt x="420" y="91"/>
                    </a:lnTo>
                    <a:lnTo>
                      <a:pt x="408" y="84"/>
                    </a:lnTo>
                    <a:lnTo>
                      <a:pt x="395" y="77"/>
                    </a:lnTo>
                    <a:lnTo>
                      <a:pt x="372" y="76"/>
                    </a:lnTo>
                    <a:lnTo>
                      <a:pt x="350" y="75"/>
                    </a:lnTo>
                    <a:lnTo>
                      <a:pt x="327" y="75"/>
                    </a:lnTo>
                    <a:lnTo>
                      <a:pt x="304" y="76"/>
                    </a:lnTo>
                    <a:lnTo>
                      <a:pt x="281" y="77"/>
                    </a:lnTo>
                    <a:lnTo>
                      <a:pt x="258" y="79"/>
                    </a:lnTo>
                    <a:lnTo>
                      <a:pt x="235" y="81"/>
                    </a:lnTo>
                    <a:lnTo>
                      <a:pt x="212" y="84"/>
                    </a:lnTo>
                    <a:lnTo>
                      <a:pt x="189" y="88"/>
                    </a:lnTo>
                    <a:lnTo>
                      <a:pt x="166" y="92"/>
                    </a:lnTo>
                    <a:lnTo>
                      <a:pt x="143" y="98"/>
                    </a:lnTo>
                    <a:lnTo>
                      <a:pt x="120" y="104"/>
                    </a:lnTo>
                    <a:lnTo>
                      <a:pt x="98" y="112"/>
                    </a:lnTo>
                    <a:lnTo>
                      <a:pt x="75" y="119"/>
                    </a:lnTo>
                    <a:lnTo>
                      <a:pt x="52" y="128"/>
                    </a:lnTo>
                    <a:lnTo>
                      <a:pt x="30" y="137"/>
                    </a:lnTo>
                    <a:lnTo>
                      <a:pt x="24" y="141"/>
                    </a:lnTo>
                    <a:lnTo>
                      <a:pt x="18" y="148"/>
                    </a:lnTo>
                    <a:lnTo>
                      <a:pt x="11" y="155"/>
                    </a:lnTo>
                    <a:lnTo>
                      <a:pt x="7" y="161"/>
                    </a:lnTo>
                    <a:lnTo>
                      <a:pt x="7" y="167"/>
                    </a:lnTo>
                    <a:lnTo>
                      <a:pt x="0" y="163"/>
                    </a:lnTo>
                    <a:lnTo>
                      <a:pt x="1" y="157"/>
                    </a:lnTo>
                    <a:lnTo>
                      <a:pt x="4" y="151"/>
                    </a:lnTo>
                    <a:lnTo>
                      <a:pt x="9" y="146"/>
                    </a:lnTo>
                    <a:lnTo>
                      <a:pt x="12" y="137"/>
                    </a:lnTo>
                    <a:lnTo>
                      <a:pt x="23" y="120"/>
                    </a:lnTo>
                    <a:lnTo>
                      <a:pt x="37" y="105"/>
                    </a:lnTo>
                    <a:lnTo>
                      <a:pt x="50" y="90"/>
                    </a:lnTo>
                    <a:lnTo>
                      <a:pt x="66" y="77"/>
                    </a:lnTo>
                    <a:lnTo>
                      <a:pt x="84" y="66"/>
                    </a:lnTo>
                    <a:lnTo>
                      <a:pt x="103" y="55"/>
                    </a:lnTo>
                    <a:lnTo>
                      <a:pt x="123" y="46"/>
                    </a:lnTo>
                    <a:lnTo>
                      <a:pt x="144" y="38"/>
                    </a:lnTo>
                    <a:lnTo>
                      <a:pt x="164" y="31"/>
                    </a:lnTo>
                    <a:lnTo>
                      <a:pt x="186" y="24"/>
                    </a:lnTo>
                    <a:lnTo>
                      <a:pt x="208" y="19"/>
                    </a:lnTo>
                    <a:lnTo>
                      <a:pt x="231" y="14"/>
                    </a:lnTo>
                    <a:lnTo>
                      <a:pt x="254" y="9"/>
                    </a:lnTo>
                    <a:lnTo>
                      <a:pt x="276" y="6"/>
                    </a:lnTo>
                    <a:lnTo>
                      <a:pt x="298" y="3"/>
                    </a:lnTo>
                    <a:lnTo>
                      <a:pt x="320" y="0"/>
                    </a:lnTo>
                    <a:lnTo>
                      <a:pt x="335" y="0"/>
                    </a:lnTo>
                    <a:lnTo>
                      <a:pt x="350" y="1"/>
                    </a:lnTo>
                    <a:lnTo>
                      <a:pt x="365" y="3"/>
                    </a:lnTo>
                    <a:lnTo>
                      <a:pt x="380" y="5"/>
                    </a:lnTo>
                    <a:lnTo>
                      <a:pt x="395" y="7"/>
                    </a:lnTo>
                    <a:lnTo>
                      <a:pt x="409" y="12"/>
                    </a:lnTo>
                    <a:lnTo>
                      <a:pt x="424" y="17"/>
                    </a:lnTo>
                    <a:lnTo>
                      <a:pt x="438" y="24"/>
                    </a:lnTo>
                    <a:lnTo>
                      <a:pt x="445" y="30"/>
                    </a:lnTo>
                    <a:lnTo>
                      <a:pt x="453" y="35"/>
                    </a:lnTo>
                    <a:lnTo>
                      <a:pt x="461" y="39"/>
                    </a:lnTo>
                    <a:lnTo>
                      <a:pt x="469" y="44"/>
                    </a:lnTo>
                    <a:lnTo>
                      <a:pt x="476" y="50"/>
                    </a:lnTo>
                    <a:lnTo>
                      <a:pt x="484" y="55"/>
                    </a:lnTo>
                    <a:lnTo>
                      <a:pt x="492" y="62"/>
                    </a:lnTo>
                    <a:lnTo>
                      <a:pt x="499" y="72"/>
                    </a:lnTo>
                    <a:lnTo>
                      <a:pt x="511" y="92"/>
                    </a:lnTo>
                    <a:lnTo>
                      <a:pt x="524" y="115"/>
                    </a:lnTo>
                    <a:lnTo>
                      <a:pt x="536" y="141"/>
                    </a:lnTo>
                    <a:lnTo>
                      <a:pt x="545" y="167"/>
                    </a:lnTo>
                    <a:lnTo>
                      <a:pt x="551" y="194"/>
                    </a:lnTo>
                    <a:lnTo>
                      <a:pt x="552" y="221"/>
                    </a:lnTo>
                    <a:lnTo>
                      <a:pt x="548" y="250"/>
                    </a:lnTo>
                    <a:lnTo>
                      <a:pt x="539" y="278"/>
                    </a:lnTo>
                    <a:lnTo>
                      <a:pt x="536" y="287"/>
                    </a:lnTo>
                    <a:lnTo>
                      <a:pt x="531" y="295"/>
                    </a:lnTo>
                    <a:lnTo>
                      <a:pt x="525" y="303"/>
                    </a:lnTo>
                    <a:lnTo>
                      <a:pt x="519" y="311"/>
                    </a:lnTo>
                    <a:lnTo>
                      <a:pt x="512" y="319"/>
                    </a:lnTo>
                    <a:lnTo>
                      <a:pt x="504" y="327"/>
                    </a:lnTo>
                    <a:lnTo>
                      <a:pt x="496" y="335"/>
                    </a:lnTo>
                    <a:lnTo>
                      <a:pt x="488" y="346"/>
                    </a:lnTo>
                    <a:lnTo>
                      <a:pt x="480" y="351"/>
                    </a:lnTo>
                    <a:lnTo>
                      <a:pt x="471" y="356"/>
                    </a:lnTo>
                    <a:lnTo>
                      <a:pt x="461" y="360"/>
                    </a:lnTo>
                    <a:lnTo>
                      <a:pt x="450" y="363"/>
                    </a:lnTo>
                    <a:lnTo>
                      <a:pt x="439" y="366"/>
                    </a:lnTo>
                    <a:lnTo>
                      <a:pt x="427" y="369"/>
                    </a:lnTo>
                    <a:lnTo>
                      <a:pt x="417" y="370"/>
                    </a:lnTo>
                    <a:lnTo>
                      <a:pt x="405" y="37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3" name="Freeform 26"/>
              <p:cNvSpPr>
                <a:spLocks/>
              </p:cNvSpPr>
              <p:nvPr>
                <p:custDataLst>
                  <p:tags r:id="rId74"/>
                </p:custDataLst>
              </p:nvPr>
            </p:nvSpPr>
            <p:spPr bwMode="auto">
              <a:xfrm>
                <a:off x="3800" y="3205"/>
                <a:ext cx="70" cy="110"/>
              </a:xfrm>
              <a:custGeom>
                <a:avLst/>
                <a:gdLst>
                  <a:gd name="T0" fmla="*/ 50 w 140"/>
                  <a:gd name="T1" fmla="*/ 220 h 220"/>
                  <a:gd name="T2" fmla="*/ 46 w 140"/>
                  <a:gd name="T3" fmla="*/ 218 h 220"/>
                  <a:gd name="T4" fmla="*/ 43 w 140"/>
                  <a:gd name="T5" fmla="*/ 216 h 220"/>
                  <a:gd name="T6" fmla="*/ 40 w 140"/>
                  <a:gd name="T7" fmla="*/ 213 h 220"/>
                  <a:gd name="T8" fmla="*/ 35 w 140"/>
                  <a:gd name="T9" fmla="*/ 211 h 220"/>
                  <a:gd name="T10" fmla="*/ 30 w 140"/>
                  <a:gd name="T11" fmla="*/ 209 h 220"/>
                  <a:gd name="T12" fmla="*/ 26 w 140"/>
                  <a:gd name="T13" fmla="*/ 206 h 220"/>
                  <a:gd name="T14" fmla="*/ 20 w 140"/>
                  <a:gd name="T15" fmla="*/ 204 h 220"/>
                  <a:gd name="T16" fmla="*/ 13 w 140"/>
                  <a:gd name="T17" fmla="*/ 202 h 220"/>
                  <a:gd name="T18" fmla="*/ 5 w 140"/>
                  <a:gd name="T19" fmla="*/ 185 h 220"/>
                  <a:gd name="T20" fmla="*/ 2 w 140"/>
                  <a:gd name="T21" fmla="*/ 166 h 220"/>
                  <a:gd name="T22" fmla="*/ 0 w 140"/>
                  <a:gd name="T23" fmla="*/ 147 h 220"/>
                  <a:gd name="T24" fmla="*/ 3 w 140"/>
                  <a:gd name="T25" fmla="*/ 127 h 220"/>
                  <a:gd name="T26" fmla="*/ 7 w 140"/>
                  <a:gd name="T27" fmla="*/ 107 h 220"/>
                  <a:gd name="T28" fmla="*/ 13 w 140"/>
                  <a:gd name="T29" fmla="*/ 88 h 220"/>
                  <a:gd name="T30" fmla="*/ 20 w 140"/>
                  <a:gd name="T31" fmla="*/ 69 h 220"/>
                  <a:gd name="T32" fmla="*/ 29 w 140"/>
                  <a:gd name="T33" fmla="*/ 52 h 220"/>
                  <a:gd name="T34" fmla="*/ 34 w 140"/>
                  <a:gd name="T35" fmla="*/ 48 h 220"/>
                  <a:gd name="T36" fmla="*/ 38 w 140"/>
                  <a:gd name="T37" fmla="*/ 42 h 220"/>
                  <a:gd name="T38" fmla="*/ 43 w 140"/>
                  <a:gd name="T39" fmla="*/ 37 h 220"/>
                  <a:gd name="T40" fmla="*/ 46 w 140"/>
                  <a:gd name="T41" fmla="*/ 31 h 220"/>
                  <a:gd name="T42" fmla="*/ 50 w 140"/>
                  <a:gd name="T43" fmla="*/ 26 h 220"/>
                  <a:gd name="T44" fmla="*/ 55 w 140"/>
                  <a:gd name="T45" fmla="*/ 20 h 220"/>
                  <a:gd name="T46" fmla="*/ 59 w 140"/>
                  <a:gd name="T47" fmla="*/ 14 h 220"/>
                  <a:gd name="T48" fmla="*/ 65 w 140"/>
                  <a:gd name="T49" fmla="*/ 8 h 220"/>
                  <a:gd name="T50" fmla="*/ 83 w 140"/>
                  <a:gd name="T51" fmla="*/ 0 h 220"/>
                  <a:gd name="T52" fmla="*/ 90 w 140"/>
                  <a:gd name="T53" fmla="*/ 1 h 220"/>
                  <a:gd name="T54" fmla="*/ 96 w 140"/>
                  <a:gd name="T55" fmla="*/ 4 h 220"/>
                  <a:gd name="T56" fmla="*/ 102 w 140"/>
                  <a:gd name="T57" fmla="*/ 6 h 220"/>
                  <a:gd name="T58" fmla="*/ 109 w 140"/>
                  <a:gd name="T59" fmla="*/ 8 h 220"/>
                  <a:gd name="T60" fmla="*/ 118 w 140"/>
                  <a:gd name="T61" fmla="*/ 18 h 220"/>
                  <a:gd name="T62" fmla="*/ 126 w 140"/>
                  <a:gd name="T63" fmla="*/ 27 h 220"/>
                  <a:gd name="T64" fmla="*/ 133 w 140"/>
                  <a:gd name="T65" fmla="*/ 36 h 220"/>
                  <a:gd name="T66" fmla="*/ 140 w 140"/>
                  <a:gd name="T67" fmla="*/ 45 h 220"/>
                  <a:gd name="T68" fmla="*/ 126 w 140"/>
                  <a:gd name="T69" fmla="*/ 56 h 220"/>
                  <a:gd name="T70" fmla="*/ 113 w 140"/>
                  <a:gd name="T71" fmla="*/ 67 h 220"/>
                  <a:gd name="T72" fmla="*/ 99 w 140"/>
                  <a:gd name="T73" fmla="*/ 80 h 220"/>
                  <a:gd name="T74" fmla="*/ 87 w 140"/>
                  <a:gd name="T75" fmla="*/ 92 h 220"/>
                  <a:gd name="T76" fmla="*/ 76 w 140"/>
                  <a:gd name="T77" fmla="*/ 107 h 220"/>
                  <a:gd name="T78" fmla="*/ 67 w 140"/>
                  <a:gd name="T79" fmla="*/ 124 h 220"/>
                  <a:gd name="T80" fmla="*/ 60 w 140"/>
                  <a:gd name="T81" fmla="*/ 141 h 220"/>
                  <a:gd name="T82" fmla="*/ 57 w 140"/>
                  <a:gd name="T83" fmla="*/ 160 h 220"/>
                  <a:gd name="T84" fmla="*/ 58 w 140"/>
                  <a:gd name="T85" fmla="*/ 175 h 220"/>
                  <a:gd name="T86" fmla="*/ 61 w 140"/>
                  <a:gd name="T87" fmla="*/ 190 h 220"/>
                  <a:gd name="T88" fmla="*/ 64 w 140"/>
                  <a:gd name="T89" fmla="*/ 205 h 220"/>
                  <a:gd name="T90" fmla="*/ 65 w 140"/>
                  <a:gd name="T91" fmla="*/ 220 h 220"/>
                  <a:gd name="T92" fmla="*/ 50 w 140"/>
                  <a:gd name="T9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0" h="220">
                    <a:moveTo>
                      <a:pt x="50" y="220"/>
                    </a:moveTo>
                    <a:lnTo>
                      <a:pt x="46" y="218"/>
                    </a:lnTo>
                    <a:lnTo>
                      <a:pt x="43" y="216"/>
                    </a:lnTo>
                    <a:lnTo>
                      <a:pt x="40" y="213"/>
                    </a:lnTo>
                    <a:lnTo>
                      <a:pt x="35" y="211"/>
                    </a:lnTo>
                    <a:lnTo>
                      <a:pt x="30" y="209"/>
                    </a:lnTo>
                    <a:lnTo>
                      <a:pt x="26" y="206"/>
                    </a:lnTo>
                    <a:lnTo>
                      <a:pt x="20" y="204"/>
                    </a:lnTo>
                    <a:lnTo>
                      <a:pt x="13" y="202"/>
                    </a:lnTo>
                    <a:lnTo>
                      <a:pt x="5" y="185"/>
                    </a:lnTo>
                    <a:lnTo>
                      <a:pt x="2" y="166"/>
                    </a:lnTo>
                    <a:lnTo>
                      <a:pt x="0" y="147"/>
                    </a:lnTo>
                    <a:lnTo>
                      <a:pt x="3" y="127"/>
                    </a:lnTo>
                    <a:lnTo>
                      <a:pt x="7" y="107"/>
                    </a:lnTo>
                    <a:lnTo>
                      <a:pt x="13" y="88"/>
                    </a:lnTo>
                    <a:lnTo>
                      <a:pt x="20" y="69"/>
                    </a:lnTo>
                    <a:lnTo>
                      <a:pt x="29" y="52"/>
                    </a:lnTo>
                    <a:lnTo>
                      <a:pt x="34" y="48"/>
                    </a:lnTo>
                    <a:lnTo>
                      <a:pt x="38" y="42"/>
                    </a:lnTo>
                    <a:lnTo>
                      <a:pt x="43" y="37"/>
                    </a:lnTo>
                    <a:lnTo>
                      <a:pt x="46" y="31"/>
                    </a:lnTo>
                    <a:lnTo>
                      <a:pt x="50" y="26"/>
                    </a:lnTo>
                    <a:lnTo>
                      <a:pt x="55" y="20"/>
                    </a:lnTo>
                    <a:lnTo>
                      <a:pt x="59" y="14"/>
                    </a:lnTo>
                    <a:lnTo>
                      <a:pt x="65" y="8"/>
                    </a:lnTo>
                    <a:lnTo>
                      <a:pt x="83" y="0"/>
                    </a:lnTo>
                    <a:lnTo>
                      <a:pt x="90" y="1"/>
                    </a:lnTo>
                    <a:lnTo>
                      <a:pt x="96" y="4"/>
                    </a:lnTo>
                    <a:lnTo>
                      <a:pt x="102" y="6"/>
                    </a:lnTo>
                    <a:lnTo>
                      <a:pt x="109" y="8"/>
                    </a:lnTo>
                    <a:lnTo>
                      <a:pt x="118" y="18"/>
                    </a:lnTo>
                    <a:lnTo>
                      <a:pt x="126" y="27"/>
                    </a:lnTo>
                    <a:lnTo>
                      <a:pt x="133" y="36"/>
                    </a:lnTo>
                    <a:lnTo>
                      <a:pt x="140" y="45"/>
                    </a:lnTo>
                    <a:lnTo>
                      <a:pt x="126" y="56"/>
                    </a:lnTo>
                    <a:lnTo>
                      <a:pt x="113" y="67"/>
                    </a:lnTo>
                    <a:lnTo>
                      <a:pt x="99" y="80"/>
                    </a:lnTo>
                    <a:lnTo>
                      <a:pt x="87" y="92"/>
                    </a:lnTo>
                    <a:lnTo>
                      <a:pt x="76" y="107"/>
                    </a:lnTo>
                    <a:lnTo>
                      <a:pt x="67" y="124"/>
                    </a:lnTo>
                    <a:lnTo>
                      <a:pt x="60" y="141"/>
                    </a:lnTo>
                    <a:lnTo>
                      <a:pt x="57" y="160"/>
                    </a:lnTo>
                    <a:lnTo>
                      <a:pt x="58" y="175"/>
                    </a:lnTo>
                    <a:lnTo>
                      <a:pt x="61" y="190"/>
                    </a:lnTo>
                    <a:lnTo>
                      <a:pt x="64" y="205"/>
                    </a:lnTo>
                    <a:lnTo>
                      <a:pt x="65" y="220"/>
                    </a:lnTo>
                    <a:lnTo>
                      <a:pt x="50" y="22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4" name="Freeform 28"/>
              <p:cNvSpPr>
                <a:spLocks/>
              </p:cNvSpPr>
              <p:nvPr>
                <p:custDataLst>
                  <p:tags r:id="rId75"/>
                </p:custDataLst>
              </p:nvPr>
            </p:nvSpPr>
            <p:spPr bwMode="auto">
              <a:xfrm>
                <a:off x="3903" y="3171"/>
                <a:ext cx="66" cy="31"/>
              </a:xfrm>
              <a:custGeom>
                <a:avLst/>
                <a:gdLst>
                  <a:gd name="T0" fmla="*/ 33 w 131"/>
                  <a:gd name="T1" fmla="*/ 63 h 63"/>
                  <a:gd name="T2" fmla="*/ 27 w 131"/>
                  <a:gd name="T3" fmla="*/ 50 h 63"/>
                  <a:gd name="T4" fmla="*/ 20 w 131"/>
                  <a:gd name="T5" fmla="*/ 36 h 63"/>
                  <a:gd name="T6" fmla="*/ 11 w 131"/>
                  <a:gd name="T7" fmla="*/ 22 h 63"/>
                  <a:gd name="T8" fmla="*/ 0 w 131"/>
                  <a:gd name="T9" fmla="*/ 10 h 63"/>
                  <a:gd name="T10" fmla="*/ 16 w 131"/>
                  <a:gd name="T11" fmla="*/ 5 h 63"/>
                  <a:gd name="T12" fmla="*/ 32 w 131"/>
                  <a:gd name="T13" fmla="*/ 2 h 63"/>
                  <a:gd name="T14" fmla="*/ 47 w 131"/>
                  <a:gd name="T15" fmla="*/ 0 h 63"/>
                  <a:gd name="T16" fmla="*/ 63 w 131"/>
                  <a:gd name="T17" fmla="*/ 0 h 63"/>
                  <a:gd name="T18" fmla="*/ 78 w 131"/>
                  <a:gd name="T19" fmla="*/ 3 h 63"/>
                  <a:gd name="T20" fmla="*/ 94 w 131"/>
                  <a:gd name="T21" fmla="*/ 6 h 63"/>
                  <a:gd name="T22" fmla="*/ 109 w 131"/>
                  <a:gd name="T23" fmla="*/ 10 h 63"/>
                  <a:gd name="T24" fmla="*/ 125 w 131"/>
                  <a:gd name="T25" fmla="*/ 15 h 63"/>
                  <a:gd name="T26" fmla="*/ 131 w 131"/>
                  <a:gd name="T27" fmla="*/ 33 h 63"/>
                  <a:gd name="T28" fmla="*/ 126 w 131"/>
                  <a:gd name="T29" fmla="*/ 37 h 63"/>
                  <a:gd name="T30" fmla="*/ 122 w 131"/>
                  <a:gd name="T31" fmla="*/ 42 h 63"/>
                  <a:gd name="T32" fmla="*/ 116 w 131"/>
                  <a:gd name="T33" fmla="*/ 46 h 63"/>
                  <a:gd name="T34" fmla="*/ 110 w 131"/>
                  <a:gd name="T35" fmla="*/ 50 h 63"/>
                  <a:gd name="T36" fmla="*/ 101 w 131"/>
                  <a:gd name="T37" fmla="*/ 52 h 63"/>
                  <a:gd name="T38" fmla="*/ 92 w 131"/>
                  <a:gd name="T39" fmla="*/ 53 h 63"/>
                  <a:gd name="T40" fmla="*/ 83 w 131"/>
                  <a:gd name="T41" fmla="*/ 56 h 63"/>
                  <a:gd name="T42" fmla="*/ 72 w 131"/>
                  <a:gd name="T43" fmla="*/ 58 h 63"/>
                  <a:gd name="T44" fmla="*/ 63 w 131"/>
                  <a:gd name="T45" fmla="*/ 60 h 63"/>
                  <a:gd name="T46" fmla="*/ 53 w 131"/>
                  <a:gd name="T47" fmla="*/ 61 h 63"/>
                  <a:gd name="T48" fmla="*/ 43 w 131"/>
                  <a:gd name="T49" fmla="*/ 63 h 63"/>
                  <a:gd name="T50" fmla="*/ 33 w 131"/>
                  <a:gd name="T5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63">
                    <a:moveTo>
                      <a:pt x="33" y="63"/>
                    </a:moveTo>
                    <a:lnTo>
                      <a:pt x="27" y="50"/>
                    </a:lnTo>
                    <a:lnTo>
                      <a:pt x="20" y="36"/>
                    </a:lnTo>
                    <a:lnTo>
                      <a:pt x="11" y="22"/>
                    </a:lnTo>
                    <a:lnTo>
                      <a:pt x="0" y="10"/>
                    </a:lnTo>
                    <a:lnTo>
                      <a:pt x="16" y="5"/>
                    </a:lnTo>
                    <a:lnTo>
                      <a:pt x="32" y="2"/>
                    </a:lnTo>
                    <a:lnTo>
                      <a:pt x="47" y="0"/>
                    </a:lnTo>
                    <a:lnTo>
                      <a:pt x="63" y="0"/>
                    </a:lnTo>
                    <a:lnTo>
                      <a:pt x="78" y="3"/>
                    </a:lnTo>
                    <a:lnTo>
                      <a:pt x="94" y="6"/>
                    </a:lnTo>
                    <a:lnTo>
                      <a:pt x="109" y="10"/>
                    </a:lnTo>
                    <a:lnTo>
                      <a:pt x="125" y="15"/>
                    </a:lnTo>
                    <a:lnTo>
                      <a:pt x="131" y="33"/>
                    </a:lnTo>
                    <a:lnTo>
                      <a:pt x="126" y="37"/>
                    </a:lnTo>
                    <a:lnTo>
                      <a:pt x="122" y="42"/>
                    </a:lnTo>
                    <a:lnTo>
                      <a:pt x="116" y="46"/>
                    </a:lnTo>
                    <a:lnTo>
                      <a:pt x="110" y="50"/>
                    </a:lnTo>
                    <a:lnTo>
                      <a:pt x="101" y="52"/>
                    </a:lnTo>
                    <a:lnTo>
                      <a:pt x="92" y="53"/>
                    </a:lnTo>
                    <a:lnTo>
                      <a:pt x="83" y="56"/>
                    </a:lnTo>
                    <a:lnTo>
                      <a:pt x="72" y="58"/>
                    </a:lnTo>
                    <a:lnTo>
                      <a:pt x="63" y="60"/>
                    </a:lnTo>
                    <a:lnTo>
                      <a:pt x="53" y="61"/>
                    </a:lnTo>
                    <a:lnTo>
                      <a:pt x="43" y="63"/>
                    </a:lnTo>
                    <a:lnTo>
                      <a:pt x="33" y="63"/>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grpSp>
        <p:nvGrpSpPr>
          <p:cNvPr id="205" name="Group 204"/>
          <p:cNvGrpSpPr/>
          <p:nvPr>
            <p:custDataLst>
              <p:tags r:id="rId19"/>
            </p:custDataLst>
          </p:nvPr>
        </p:nvGrpSpPr>
        <p:grpSpPr>
          <a:xfrm>
            <a:off x="5410200" y="5339926"/>
            <a:ext cx="2171563" cy="2280074"/>
            <a:chOff x="6324600" y="3572672"/>
            <a:chExt cx="2171563" cy="2280074"/>
          </a:xfrm>
        </p:grpSpPr>
        <p:pic>
          <p:nvPicPr>
            <p:cNvPr id="206" name="Picture 4" descr="C:\Users\wolf\AppData\Local\Microsoft\Windows\Temporary Internet Files\Content.IE5\5N0XI505\MC900331282[1].wmf"/>
            <p:cNvPicPr>
              <a:picLocks noChangeAspect="1" noChangeArrowheads="1"/>
            </p:cNvPicPr>
            <p:nvPr>
              <p:custDataLst>
                <p:tags r:id="rId56"/>
              </p:custDataLst>
            </p:nvPr>
          </p:nvPicPr>
          <p:blipFill>
            <a:blip r:embed="rId195" cstate="print">
              <a:extLst>
                <a:ext uri="{28A0092B-C50C-407E-A947-70E740481C1C}">
                  <a14:useLocalDpi xmlns:a14="http://schemas.microsoft.com/office/drawing/2010/main" val="0"/>
                </a:ext>
              </a:extLst>
            </a:blip>
            <a:srcRect/>
            <a:stretch>
              <a:fillRect/>
            </a:stretch>
          </p:blipFill>
          <p:spPr bwMode="auto">
            <a:xfrm>
              <a:off x="6324600" y="3572672"/>
              <a:ext cx="1795604" cy="1424412"/>
            </a:xfrm>
            <a:prstGeom prst="rect">
              <a:avLst/>
            </a:prstGeom>
            <a:noFill/>
            <a:extLst>
              <a:ext uri="{909E8E84-426E-40DD-AFC4-6F175D3DCCD1}">
                <a14:hiddenFill xmlns:a14="http://schemas.microsoft.com/office/drawing/2010/main">
                  <a:solidFill>
                    <a:srgbClr val="FFFFFF"/>
                  </a:solidFill>
                </a14:hiddenFill>
              </a:ext>
            </a:extLst>
          </p:spPr>
        </p:pic>
        <p:grpSp>
          <p:nvGrpSpPr>
            <p:cNvPr id="207" name="Group 7"/>
            <p:cNvGrpSpPr>
              <a:grpSpLocks noChangeAspect="1"/>
            </p:cNvGrpSpPr>
            <p:nvPr>
              <p:custDataLst>
                <p:tags r:id="rId57"/>
              </p:custDataLst>
            </p:nvPr>
          </p:nvGrpSpPr>
          <p:grpSpPr bwMode="auto">
            <a:xfrm>
              <a:off x="6894375" y="4141421"/>
              <a:ext cx="1601788" cy="1711325"/>
              <a:chOff x="2975" y="2832"/>
              <a:chExt cx="1009" cy="1078"/>
            </a:xfrm>
          </p:grpSpPr>
          <p:sp>
            <p:nvSpPr>
              <p:cNvPr id="208" name="AutoShape 6"/>
              <p:cNvSpPr>
                <a:spLocks noChangeAspect="1" noChangeArrowheads="1" noTextEdit="1"/>
              </p:cNvSpPr>
              <p:nvPr>
                <p:custDataLst>
                  <p:tags r:id="rId58"/>
                </p:custDataLst>
              </p:nvPr>
            </p:nvSpPr>
            <p:spPr bwMode="auto">
              <a:xfrm>
                <a:off x="2975" y="2832"/>
                <a:ext cx="1009"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09" name="Freeform 16"/>
              <p:cNvSpPr>
                <a:spLocks/>
              </p:cNvSpPr>
              <p:nvPr>
                <p:custDataLst>
                  <p:tags r:id="rId59"/>
                </p:custDataLst>
              </p:nvPr>
            </p:nvSpPr>
            <p:spPr bwMode="auto">
              <a:xfrm>
                <a:off x="3144" y="3009"/>
                <a:ext cx="836" cy="795"/>
              </a:xfrm>
              <a:custGeom>
                <a:avLst/>
                <a:gdLst>
                  <a:gd name="T0" fmla="*/ 979 w 1671"/>
                  <a:gd name="T1" fmla="*/ 649 h 1589"/>
                  <a:gd name="T2" fmla="*/ 944 w 1671"/>
                  <a:gd name="T3" fmla="*/ 729 h 1589"/>
                  <a:gd name="T4" fmla="*/ 929 w 1671"/>
                  <a:gd name="T5" fmla="*/ 797 h 1589"/>
                  <a:gd name="T6" fmla="*/ 834 w 1671"/>
                  <a:gd name="T7" fmla="*/ 923 h 1589"/>
                  <a:gd name="T8" fmla="*/ 729 w 1671"/>
                  <a:gd name="T9" fmla="*/ 1049 h 1589"/>
                  <a:gd name="T10" fmla="*/ 606 w 1671"/>
                  <a:gd name="T11" fmla="*/ 1203 h 1589"/>
                  <a:gd name="T12" fmla="*/ 464 w 1671"/>
                  <a:gd name="T13" fmla="*/ 1384 h 1589"/>
                  <a:gd name="T14" fmla="*/ 310 w 1671"/>
                  <a:gd name="T15" fmla="*/ 1555 h 1589"/>
                  <a:gd name="T16" fmla="*/ 235 w 1671"/>
                  <a:gd name="T17" fmla="*/ 1589 h 1589"/>
                  <a:gd name="T18" fmla="*/ 150 w 1671"/>
                  <a:gd name="T19" fmla="*/ 1574 h 1589"/>
                  <a:gd name="T20" fmla="*/ 38 w 1671"/>
                  <a:gd name="T21" fmla="*/ 1496 h 1589"/>
                  <a:gd name="T22" fmla="*/ 2 w 1671"/>
                  <a:gd name="T23" fmla="*/ 1405 h 1589"/>
                  <a:gd name="T24" fmla="*/ 24 w 1671"/>
                  <a:gd name="T25" fmla="*/ 1317 h 1589"/>
                  <a:gd name="T26" fmla="*/ 243 w 1671"/>
                  <a:gd name="T27" fmla="*/ 1020 h 1589"/>
                  <a:gd name="T28" fmla="*/ 485 w 1671"/>
                  <a:gd name="T29" fmla="*/ 724 h 1589"/>
                  <a:gd name="T30" fmla="*/ 681 w 1671"/>
                  <a:gd name="T31" fmla="*/ 551 h 1589"/>
                  <a:gd name="T32" fmla="*/ 729 w 1671"/>
                  <a:gd name="T33" fmla="*/ 549 h 1589"/>
                  <a:gd name="T34" fmla="*/ 847 w 1671"/>
                  <a:gd name="T35" fmla="*/ 409 h 1589"/>
                  <a:gd name="T36" fmla="*/ 968 w 1671"/>
                  <a:gd name="T37" fmla="*/ 266 h 1589"/>
                  <a:gd name="T38" fmla="*/ 1032 w 1671"/>
                  <a:gd name="T39" fmla="*/ 349 h 1589"/>
                  <a:gd name="T40" fmla="*/ 911 w 1671"/>
                  <a:gd name="T41" fmla="*/ 501 h 1589"/>
                  <a:gd name="T42" fmla="*/ 894 w 1671"/>
                  <a:gd name="T43" fmla="*/ 558 h 1589"/>
                  <a:gd name="T44" fmla="*/ 959 w 1671"/>
                  <a:gd name="T45" fmla="*/ 512 h 1589"/>
                  <a:gd name="T46" fmla="*/ 988 w 1671"/>
                  <a:gd name="T47" fmla="*/ 450 h 1589"/>
                  <a:gd name="T48" fmla="*/ 1013 w 1671"/>
                  <a:gd name="T49" fmla="*/ 384 h 1589"/>
                  <a:gd name="T50" fmla="*/ 1069 w 1671"/>
                  <a:gd name="T51" fmla="*/ 334 h 1589"/>
                  <a:gd name="T52" fmla="*/ 1124 w 1671"/>
                  <a:gd name="T53" fmla="*/ 305 h 1589"/>
                  <a:gd name="T54" fmla="*/ 1203 w 1671"/>
                  <a:gd name="T55" fmla="*/ 206 h 1589"/>
                  <a:gd name="T56" fmla="*/ 1160 w 1671"/>
                  <a:gd name="T57" fmla="*/ 200 h 1589"/>
                  <a:gd name="T58" fmla="*/ 1053 w 1671"/>
                  <a:gd name="T59" fmla="*/ 323 h 1589"/>
                  <a:gd name="T60" fmla="*/ 1107 w 1671"/>
                  <a:gd name="T61" fmla="*/ 121 h 1589"/>
                  <a:gd name="T62" fmla="*/ 1159 w 1671"/>
                  <a:gd name="T63" fmla="*/ 87 h 1589"/>
                  <a:gd name="T64" fmla="*/ 1197 w 1671"/>
                  <a:gd name="T65" fmla="*/ 64 h 1589"/>
                  <a:gd name="T66" fmla="*/ 1248 w 1671"/>
                  <a:gd name="T67" fmla="*/ 42 h 1589"/>
                  <a:gd name="T68" fmla="*/ 1296 w 1671"/>
                  <a:gd name="T69" fmla="*/ 29 h 1589"/>
                  <a:gd name="T70" fmla="*/ 1324 w 1671"/>
                  <a:gd name="T71" fmla="*/ 15 h 1589"/>
                  <a:gd name="T72" fmla="*/ 1351 w 1671"/>
                  <a:gd name="T73" fmla="*/ 30 h 1589"/>
                  <a:gd name="T74" fmla="*/ 1313 w 1671"/>
                  <a:gd name="T75" fmla="*/ 231 h 1589"/>
                  <a:gd name="T76" fmla="*/ 1367 w 1671"/>
                  <a:gd name="T77" fmla="*/ 263 h 1589"/>
                  <a:gd name="T78" fmla="*/ 1449 w 1671"/>
                  <a:gd name="T79" fmla="*/ 288 h 1589"/>
                  <a:gd name="T80" fmla="*/ 1495 w 1671"/>
                  <a:gd name="T81" fmla="*/ 316 h 1589"/>
                  <a:gd name="T82" fmla="*/ 1609 w 1671"/>
                  <a:gd name="T83" fmla="*/ 305 h 1589"/>
                  <a:gd name="T84" fmla="*/ 1667 w 1671"/>
                  <a:gd name="T85" fmla="*/ 339 h 1589"/>
                  <a:gd name="T86" fmla="*/ 1632 w 1671"/>
                  <a:gd name="T87" fmla="*/ 392 h 1589"/>
                  <a:gd name="T88" fmla="*/ 1563 w 1671"/>
                  <a:gd name="T89" fmla="*/ 412 h 1589"/>
                  <a:gd name="T90" fmla="*/ 1561 w 1671"/>
                  <a:gd name="T91" fmla="*/ 564 h 1589"/>
                  <a:gd name="T92" fmla="*/ 1519 w 1671"/>
                  <a:gd name="T93" fmla="*/ 626 h 1589"/>
                  <a:gd name="T94" fmla="*/ 1488 w 1671"/>
                  <a:gd name="T95" fmla="*/ 654 h 1589"/>
                  <a:gd name="T96" fmla="*/ 1458 w 1671"/>
                  <a:gd name="T97" fmla="*/ 667 h 1589"/>
                  <a:gd name="T98" fmla="*/ 1434 w 1671"/>
                  <a:gd name="T99" fmla="*/ 581 h 1589"/>
                  <a:gd name="T100" fmla="*/ 1465 w 1671"/>
                  <a:gd name="T101" fmla="*/ 500 h 1589"/>
                  <a:gd name="T102" fmla="*/ 1431 w 1671"/>
                  <a:gd name="T103" fmla="*/ 486 h 1589"/>
                  <a:gd name="T104" fmla="*/ 1398 w 1671"/>
                  <a:gd name="T105" fmla="*/ 559 h 1589"/>
                  <a:gd name="T106" fmla="*/ 1431 w 1671"/>
                  <a:gd name="T107" fmla="*/ 584 h 1589"/>
                  <a:gd name="T108" fmla="*/ 1382 w 1671"/>
                  <a:gd name="T109" fmla="*/ 668 h 1589"/>
                  <a:gd name="T110" fmla="*/ 1316 w 1671"/>
                  <a:gd name="T111" fmla="*/ 615 h 1589"/>
                  <a:gd name="T112" fmla="*/ 1289 w 1671"/>
                  <a:gd name="T113" fmla="*/ 511 h 1589"/>
                  <a:gd name="T114" fmla="*/ 1310 w 1671"/>
                  <a:gd name="T115" fmla="*/ 443 h 1589"/>
                  <a:gd name="T116" fmla="*/ 1337 w 1671"/>
                  <a:gd name="T117" fmla="*/ 383 h 1589"/>
                  <a:gd name="T118" fmla="*/ 1223 w 1671"/>
                  <a:gd name="T119" fmla="*/ 389 h 1589"/>
                  <a:gd name="T120" fmla="*/ 1160 w 1671"/>
                  <a:gd name="T121" fmla="*/ 422 h 1589"/>
                  <a:gd name="T122" fmla="*/ 1068 w 1671"/>
                  <a:gd name="T123" fmla="*/ 536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1" h="1589">
                    <a:moveTo>
                      <a:pt x="1053" y="556"/>
                    </a:moveTo>
                    <a:lnTo>
                      <a:pt x="1038" y="574"/>
                    </a:lnTo>
                    <a:lnTo>
                      <a:pt x="1023" y="593"/>
                    </a:lnTo>
                    <a:lnTo>
                      <a:pt x="1009" y="611"/>
                    </a:lnTo>
                    <a:lnTo>
                      <a:pt x="994" y="630"/>
                    </a:lnTo>
                    <a:lnTo>
                      <a:pt x="979" y="649"/>
                    </a:lnTo>
                    <a:lnTo>
                      <a:pt x="964" y="668"/>
                    </a:lnTo>
                    <a:lnTo>
                      <a:pt x="949" y="686"/>
                    </a:lnTo>
                    <a:lnTo>
                      <a:pt x="934" y="705"/>
                    </a:lnTo>
                    <a:lnTo>
                      <a:pt x="936" y="711"/>
                    </a:lnTo>
                    <a:lnTo>
                      <a:pt x="940" y="718"/>
                    </a:lnTo>
                    <a:lnTo>
                      <a:pt x="944" y="729"/>
                    </a:lnTo>
                    <a:lnTo>
                      <a:pt x="948" y="740"/>
                    </a:lnTo>
                    <a:lnTo>
                      <a:pt x="947" y="748"/>
                    </a:lnTo>
                    <a:lnTo>
                      <a:pt x="946" y="756"/>
                    </a:lnTo>
                    <a:lnTo>
                      <a:pt x="945" y="766"/>
                    </a:lnTo>
                    <a:lnTo>
                      <a:pt x="944" y="775"/>
                    </a:lnTo>
                    <a:lnTo>
                      <a:pt x="929" y="797"/>
                    </a:lnTo>
                    <a:lnTo>
                      <a:pt x="915" y="817"/>
                    </a:lnTo>
                    <a:lnTo>
                      <a:pt x="899" y="839"/>
                    </a:lnTo>
                    <a:lnTo>
                      <a:pt x="884" y="860"/>
                    </a:lnTo>
                    <a:lnTo>
                      <a:pt x="868" y="882"/>
                    </a:lnTo>
                    <a:lnTo>
                      <a:pt x="852" y="903"/>
                    </a:lnTo>
                    <a:lnTo>
                      <a:pt x="834" y="923"/>
                    </a:lnTo>
                    <a:lnTo>
                      <a:pt x="818" y="944"/>
                    </a:lnTo>
                    <a:lnTo>
                      <a:pt x="801" y="965"/>
                    </a:lnTo>
                    <a:lnTo>
                      <a:pt x="784" y="987"/>
                    </a:lnTo>
                    <a:lnTo>
                      <a:pt x="765" y="1007"/>
                    </a:lnTo>
                    <a:lnTo>
                      <a:pt x="748" y="1028"/>
                    </a:lnTo>
                    <a:lnTo>
                      <a:pt x="729" y="1049"/>
                    </a:lnTo>
                    <a:lnTo>
                      <a:pt x="712" y="1070"/>
                    </a:lnTo>
                    <a:lnTo>
                      <a:pt x="694" y="1092"/>
                    </a:lnTo>
                    <a:lnTo>
                      <a:pt x="675" y="1112"/>
                    </a:lnTo>
                    <a:lnTo>
                      <a:pt x="652" y="1142"/>
                    </a:lnTo>
                    <a:lnTo>
                      <a:pt x="629" y="1172"/>
                    </a:lnTo>
                    <a:lnTo>
                      <a:pt x="606" y="1203"/>
                    </a:lnTo>
                    <a:lnTo>
                      <a:pt x="583" y="1233"/>
                    </a:lnTo>
                    <a:lnTo>
                      <a:pt x="560" y="1264"/>
                    </a:lnTo>
                    <a:lnTo>
                      <a:pt x="537" y="1294"/>
                    </a:lnTo>
                    <a:lnTo>
                      <a:pt x="513" y="1324"/>
                    </a:lnTo>
                    <a:lnTo>
                      <a:pt x="488" y="1354"/>
                    </a:lnTo>
                    <a:lnTo>
                      <a:pt x="464" y="1384"/>
                    </a:lnTo>
                    <a:lnTo>
                      <a:pt x="440" y="1414"/>
                    </a:lnTo>
                    <a:lnTo>
                      <a:pt x="415" y="1443"/>
                    </a:lnTo>
                    <a:lnTo>
                      <a:pt x="389" y="1472"/>
                    </a:lnTo>
                    <a:lnTo>
                      <a:pt x="363" y="1499"/>
                    </a:lnTo>
                    <a:lnTo>
                      <a:pt x="336" y="1527"/>
                    </a:lnTo>
                    <a:lnTo>
                      <a:pt x="310" y="1555"/>
                    </a:lnTo>
                    <a:lnTo>
                      <a:pt x="282" y="1581"/>
                    </a:lnTo>
                    <a:lnTo>
                      <a:pt x="274" y="1583"/>
                    </a:lnTo>
                    <a:lnTo>
                      <a:pt x="265" y="1586"/>
                    </a:lnTo>
                    <a:lnTo>
                      <a:pt x="256" y="1587"/>
                    </a:lnTo>
                    <a:lnTo>
                      <a:pt x="245" y="1588"/>
                    </a:lnTo>
                    <a:lnTo>
                      <a:pt x="235" y="1589"/>
                    </a:lnTo>
                    <a:lnTo>
                      <a:pt x="225" y="1589"/>
                    </a:lnTo>
                    <a:lnTo>
                      <a:pt x="213" y="1589"/>
                    </a:lnTo>
                    <a:lnTo>
                      <a:pt x="203" y="1589"/>
                    </a:lnTo>
                    <a:lnTo>
                      <a:pt x="191" y="1589"/>
                    </a:lnTo>
                    <a:lnTo>
                      <a:pt x="170" y="1582"/>
                    </a:lnTo>
                    <a:lnTo>
                      <a:pt x="150" y="1574"/>
                    </a:lnTo>
                    <a:lnTo>
                      <a:pt x="130" y="1565"/>
                    </a:lnTo>
                    <a:lnTo>
                      <a:pt x="112" y="1555"/>
                    </a:lnTo>
                    <a:lnTo>
                      <a:pt x="92" y="1543"/>
                    </a:lnTo>
                    <a:lnTo>
                      <a:pt x="74" y="1530"/>
                    </a:lnTo>
                    <a:lnTo>
                      <a:pt x="56" y="1514"/>
                    </a:lnTo>
                    <a:lnTo>
                      <a:pt x="38" y="1496"/>
                    </a:lnTo>
                    <a:lnTo>
                      <a:pt x="30" y="1482"/>
                    </a:lnTo>
                    <a:lnTo>
                      <a:pt x="22" y="1468"/>
                    </a:lnTo>
                    <a:lnTo>
                      <a:pt x="16" y="1453"/>
                    </a:lnTo>
                    <a:lnTo>
                      <a:pt x="10" y="1437"/>
                    </a:lnTo>
                    <a:lnTo>
                      <a:pt x="6" y="1421"/>
                    </a:lnTo>
                    <a:lnTo>
                      <a:pt x="2" y="1405"/>
                    </a:lnTo>
                    <a:lnTo>
                      <a:pt x="1" y="1388"/>
                    </a:lnTo>
                    <a:lnTo>
                      <a:pt x="0" y="1370"/>
                    </a:lnTo>
                    <a:lnTo>
                      <a:pt x="3" y="1356"/>
                    </a:lnTo>
                    <a:lnTo>
                      <a:pt x="9" y="1344"/>
                    </a:lnTo>
                    <a:lnTo>
                      <a:pt x="17" y="1331"/>
                    </a:lnTo>
                    <a:lnTo>
                      <a:pt x="24" y="1317"/>
                    </a:lnTo>
                    <a:lnTo>
                      <a:pt x="60" y="1270"/>
                    </a:lnTo>
                    <a:lnTo>
                      <a:pt x="94" y="1222"/>
                    </a:lnTo>
                    <a:lnTo>
                      <a:pt x="131" y="1172"/>
                    </a:lnTo>
                    <a:lnTo>
                      <a:pt x="168" y="1121"/>
                    </a:lnTo>
                    <a:lnTo>
                      <a:pt x="205" y="1071"/>
                    </a:lnTo>
                    <a:lnTo>
                      <a:pt x="243" y="1020"/>
                    </a:lnTo>
                    <a:lnTo>
                      <a:pt x="281" y="969"/>
                    </a:lnTo>
                    <a:lnTo>
                      <a:pt x="320" y="919"/>
                    </a:lnTo>
                    <a:lnTo>
                      <a:pt x="361" y="869"/>
                    </a:lnTo>
                    <a:lnTo>
                      <a:pt x="401" y="820"/>
                    </a:lnTo>
                    <a:lnTo>
                      <a:pt x="442" y="771"/>
                    </a:lnTo>
                    <a:lnTo>
                      <a:pt x="485" y="724"/>
                    </a:lnTo>
                    <a:lnTo>
                      <a:pt x="529" y="678"/>
                    </a:lnTo>
                    <a:lnTo>
                      <a:pt x="574" y="634"/>
                    </a:lnTo>
                    <a:lnTo>
                      <a:pt x="619" y="592"/>
                    </a:lnTo>
                    <a:lnTo>
                      <a:pt x="666" y="551"/>
                    </a:lnTo>
                    <a:lnTo>
                      <a:pt x="674" y="551"/>
                    </a:lnTo>
                    <a:lnTo>
                      <a:pt x="681" y="551"/>
                    </a:lnTo>
                    <a:lnTo>
                      <a:pt x="689" y="551"/>
                    </a:lnTo>
                    <a:lnTo>
                      <a:pt x="696" y="551"/>
                    </a:lnTo>
                    <a:lnTo>
                      <a:pt x="704" y="551"/>
                    </a:lnTo>
                    <a:lnTo>
                      <a:pt x="712" y="550"/>
                    </a:lnTo>
                    <a:lnTo>
                      <a:pt x="720" y="550"/>
                    </a:lnTo>
                    <a:lnTo>
                      <a:pt x="729" y="549"/>
                    </a:lnTo>
                    <a:lnTo>
                      <a:pt x="749" y="526"/>
                    </a:lnTo>
                    <a:lnTo>
                      <a:pt x="769" y="503"/>
                    </a:lnTo>
                    <a:lnTo>
                      <a:pt x="788" y="480"/>
                    </a:lnTo>
                    <a:lnTo>
                      <a:pt x="808" y="457"/>
                    </a:lnTo>
                    <a:lnTo>
                      <a:pt x="827" y="433"/>
                    </a:lnTo>
                    <a:lnTo>
                      <a:pt x="847" y="409"/>
                    </a:lnTo>
                    <a:lnTo>
                      <a:pt x="866" y="384"/>
                    </a:lnTo>
                    <a:lnTo>
                      <a:pt x="887" y="361"/>
                    </a:lnTo>
                    <a:lnTo>
                      <a:pt x="907" y="337"/>
                    </a:lnTo>
                    <a:lnTo>
                      <a:pt x="928" y="313"/>
                    </a:lnTo>
                    <a:lnTo>
                      <a:pt x="947" y="289"/>
                    </a:lnTo>
                    <a:lnTo>
                      <a:pt x="968" y="266"/>
                    </a:lnTo>
                    <a:lnTo>
                      <a:pt x="989" y="242"/>
                    </a:lnTo>
                    <a:lnTo>
                      <a:pt x="1011" y="219"/>
                    </a:lnTo>
                    <a:lnTo>
                      <a:pt x="1031" y="196"/>
                    </a:lnTo>
                    <a:lnTo>
                      <a:pt x="1053" y="174"/>
                    </a:lnTo>
                    <a:lnTo>
                      <a:pt x="1053" y="323"/>
                    </a:lnTo>
                    <a:lnTo>
                      <a:pt x="1032" y="349"/>
                    </a:lnTo>
                    <a:lnTo>
                      <a:pt x="1012" y="374"/>
                    </a:lnTo>
                    <a:lnTo>
                      <a:pt x="991" y="398"/>
                    </a:lnTo>
                    <a:lnTo>
                      <a:pt x="971" y="424"/>
                    </a:lnTo>
                    <a:lnTo>
                      <a:pt x="951" y="449"/>
                    </a:lnTo>
                    <a:lnTo>
                      <a:pt x="931" y="474"/>
                    </a:lnTo>
                    <a:lnTo>
                      <a:pt x="911" y="501"/>
                    </a:lnTo>
                    <a:lnTo>
                      <a:pt x="892" y="526"/>
                    </a:lnTo>
                    <a:lnTo>
                      <a:pt x="887" y="534"/>
                    </a:lnTo>
                    <a:lnTo>
                      <a:pt x="879" y="542"/>
                    </a:lnTo>
                    <a:lnTo>
                      <a:pt x="883" y="549"/>
                    </a:lnTo>
                    <a:lnTo>
                      <a:pt x="888" y="554"/>
                    </a:lnTo>
                    <a:lnTo>
                      <a:pt x="894" y="558"/>
                    </a:lnTo>
                    <a:lnTo>
                      <a:pt x="900" y="563"/>
                    </a:lnTo>
                    <a:lnTo>
                      <a:pt x="913" y="561"/>
                    </a:lnTo>
                    <a:lnTo>
                      <a:pt x="924" y="547"/>
                    </a:lnTo>
                    <a:lnTo>
                      <a:pt x="936" y="534"/>
                    </a:lnTo>
                    <a:lnTo>
                      <a:pt x="947" y="523"/>
                    </a:lnTo>
                    <a:lnTo>
                      <a:pt x="959" y="512"/>
                    </a:lnTo>
                    <a:lnTo>
                      <a:pt x="970" y="501"/>
                    </a:lnTo>
                    <a:lnTo>
                      <a:pt x="981" y="489"/>
                    </a:lnTo>
                    <a:lnTo>
                      <a:pt x="989" y="477"/>
                    </a:lnTo>
                    <a:lnTo>
                      <a:pt x="997" y="463"/>
                    </a:lnTo>
                    <a:lnTo>
                      <a:pt x="991" y="457"/>
                    </a:lnTo>
                    <a:lnTo>
                      <a:pt x="988" y="450"/>
                    </a:lnTo>
                    <a:lnTo>
                      <a:pt x="985" y="443"/>
                    </a:lnTo>
                    <a:lnTo>
                      <a:pt x="984" y="436"/>
                    </a:lnTo>
                    <a:lnTo>
                      <a:pt x="990" y="422"/>
                    </a:lnTo>
                    <a:lnTo>
                      <a:pt x="997" y="409"/>
                    </a:lnTo>
                    <a:lnTo>
                      <a:pt x="1004" y="396"/>
                    </a:lnTo>
                    <a:lnTo>
                      <a:pt x="1013" y="384"/>
                    </a:lnTo>
                    <a:lnTo>
                      <a:pt x="1022" y="373"/>
                    </a:lnTo>
                    <a:lnTo>
                      <a:pt x="1031" y="363"/>
                    </a:lnTo>
                    <a:lnTo>
                      <a:pt x="1042" y="353"/>
                    </a:lnTo>
                    <a:lnTo>
                      <a:pt x="1053" y="344"/>
                    </a:lnTo>
                    <a:lnTo>
                      <a:pt x="1061" y="338"/>
                    </a:lnTo>
                    <a:lnTo>
                      <a:pt x="1069" y="334"/>
                    </a:lnTo>
                    <a:lnTo>
                      <a:pt x="1079" y="328"/>
                    </a:lnTo>
                    <a:lnTo>
                      <a:pt x="1087" y="323"/>
                    </a:lnTo>
                    <a:lnTo>
                      <a:pt x="1096" y="319"/>
                    </a:lnTo>
                    <a:lnTo>
                      <a:pt x="1105" y="314"/>
                    </a:lnTo>
                    <a:lnTo>
                      <a:pt x="1114" y="310"/>
                    </a:lnTo>
                    <a:lnTo>
                      <a:pt x="1124" y="305"/>
                    </a:lnTo>
                    <a:lnTo>
                      <a:pt x="1140" y="288"/>
                    </a:lnTo>
                    <a:lnTo>
                      <a:pt x="1153" y="272"/>
                    </a:lnTo>
                    <a:lnTo>
                      <a:pt x="1166" y="254"/>
                    </a:lnTo>
                    <a:lnTo>
                      <a:pt x="1179" y="238"/>
                    </a:lnTo>
                    <a:lnTo>
                      <a:pt x="1190" y="222"/>
                    </a:lnTo>
                    <a:lnTo>
                      <a:pt x="1203" y="206"/>
                    </a:lnTo>
                    <a:lnTo>
                      <a:pt x="1216" y="191"/>
                    </a:lnTo>
                    <a:lnTo>
                      <a:pt x="1228" y="176"/>
                    </a:lnTo>
                    <a:lnTo>
                      <a:pt x="1216" y="158"/>
                    </a:lnTo>
                    <a:lnTo>
                      <a:pt x="1197" y="159"/>
                    </a:lnTo>
                    <a:lnTo>
                      <a:pt x="1179" y="179"/>
                    </a:lnTo>
                    <a:lnTo>
                      <a:pt x="1160" y="200"/>
                    </a:lnTo>
                    <a:lnTo>
                      <a:pt x="1142" y="221"/>
                    </a:lnTo>
                    <a:lnTo>
                      <a:pt x="1125" y="240"/>
                    </a:lnTo>
                    <a:lnTo>
                      <a:pt x="1106" y="261"/>
                    </a:lnTo>
                    <a:lnTo>
                      <a:pt x="1089" y="282"/>
                    </a:lnTo>
                    <a:lnTo>
                      <a:pt x="1070" y="303"/>
                    </a:lnTo>
                    <a:lnTo>
                      <a:pt x="1053" y="323"/>
                    </a:lnTo>
                    <a:lnTo>
                      <a:pt x="1053" y="174"/>
                    </a:lnTo>
                    <a:lnTo>
                      <a:pt x="1064" y="163"/>
                    </a:lnTo>
                    <a:lnTo>
                      <a:pt x="1075" y="152"/>
                    </a:lnTo>
                    <a:lnTo>
                      <a:pt x="1085" y="141"/>
                    </a:lnTo>
                    <a:lnTo>
                      <a:pt x="1097" y="131"/>
                    </a:lnTo>
                    <a:lnTo>
                      <a:pt x="1107" y="121"/>
                    </a:lnTo>
                    <a:lnTo>
                      <a:pt x="1119" y="110"/>
                    </a:lnTo>
                    <a:lnTo>
                      <a:pt x="1130" y="101"/>
                    </a:lnTo>
                    <a:lnTo>
                      <a:pt x="1142" y="91"/>
                    </a:lnTo>
                    <a:lnTo>
                      <a:pt x="1147" y="90"/>
                    </a:lnTo>
                    <a:lnTo>
                      <a:pt x="1153" y="88"/>
                    </a:lnTo>
                    <a:lnTo>
                      <a:pt x="1159" y="87"/>
                    </a:lnTo>
                    <a:lnTo>
                      <a:pt x="1162" y="80"/>
                    </a:lnTo>
                    <a:lnTo>
                      <a:pt x="1170" y="78"/>
                    </a:lnTo>
                    <a:lnTo>
                      <a:pt x="1177" y="75"/>
                    </a:lnTo>
                    <a:lnTo>
                      <a:pt x="1183" y="71"/>
                    </a:lnTo>
                    <a:lnTo>
                      <a:pt x="1190" y="68"/>
                    </a:lnTo>
                    <a:lnTo>
                      <a:pt x="1197" y="64"/>
                    </a:lnTo>
                    <a:lnTo>
                      <a:pt x="1205" y="61"/>
                    </a:lnTo>
                    <a:lnTo>
                      <a:pt x="1215" y="60"/>
                    </a:lnTo>
                    <a:lnTo>
                      <a:pt x="1224" y="58"/>
                    </a:lnTo>
                    <a:lnTo>
                      <a:pt x="1227" y="53"/>
                    </a:lnTo>
                    <a:lnTo>
                      <a:pt x="1241" y="43"/>
                    </a:lnTo>
                    <a:lnTo>
                      <a:pt x="1248" y="42"/>
                    </a:lnTo>
                    <a:lnTo>
                      <a:pt x="1256" y="40"/>
                    </a:lnTo>
                    <a:lnTo>
                      <a:pt x="1264" y="38"/>
                    </a:lnTo>
                    <a:lnTo>
                      <a:pt x="1272" y="35"/>
                    </a:lnTo>
                    <a:lnTo>
                      <a:pt x="1280" y="32"/>
                    </a:lnTo>
                    <a:lnTo>
                      <a:pt x="1288" y="30"/>
                    </a:lnTo>
                    <a:lnTo>
                      <a:pt x="1296" y="29"/>
                    </a:lnTo>
                    <a:lnTo>
                      <a:pt x="1304" y="27"/>
                    </a:lnTo>
                    <a:lnTo>
                      <a:pt x="1308" y="24"/>
                    </a:lnTo>
                    <a:lnTo>
                      <a:pt x="1311" y="22"/>
                    </a:lnTo>
                    <a:lnTo>
                      <a:pt x="1315" y="19"/>
                    </a:lnTo>
                    <a:lnTo>
                      <a:pt x="1319" y="17"/>
                    </a:lnTo>
                    <a:lnTo>
                      <a:pt x="1324" y="15"/>
                    </a:lnTo>
                    <a:lnTo>
                      <a:pt x="1329" y="12"/>
                    </a:lnTo>
                    <a:lnTo>
                      <a:pt x="1334" y="10"/>
                    </a:lnTo>
                    <a:lnTo>
                      <a:pt x="1340" y="8"/>
                    </a:lnTo>
                    <a:lnTo>
                      <a:pt x="1342" y="0"/>
                    </a:lnTo>
                    <a:lnTo>
                      <a:pt x="1352" y="0"/>
                    </a:lnTo>
                    <a:lnTo>
                      <a:pt x="1351" y="30"/>
                    </a:lnTo>
                    <a:lnTo>
                      <a:pt x="1349" y="62"/>
                    </a:lnTo>
                    <a:lnTo>
                      <a:pt x="1347" y="96"/>
                    </a:lnTo>
                    <a:lnTo>
                      <a:pt x="1342" y="131"/>
                    </a:lnTo>
                    <a:lnTo>
                      <a:pt x="1336" y="167"/>
                    </a:lnTo>
                    <a:lnTo>
                      <a:pt x="1326" y="200"/>
                    </a:lnTo>
                    <a:lnTo>
                      <a:pt x="1313" y="231"/>
                    </a:lnTo>
                    <a:lnTo>
                      <a:pt x="1294" y="259"/>
                    </a:lnTo>
                    <a:lnTo>
                      <a:pt x="1299" y="267"/>
                    </a:lnTo>
                    <a:lnTo>
                      <a:pt x="1315" y="265"/>
                    </a:lnTo>
                    <a:lnTo>
                      <a:pt x="1332" y="262"/>
                    </a:lnTo>
                    <a:lnTo>
                      <a:pt x="1349" y="262"/>
                    </a:lnTo>
                    <a:lnTo>
                      <a:pt x="1367" y="263"/>
                    </a:lnTo>
                    <a:lnTo>
                      <a:pt x="1383" y="266"/>
                    </a:lnTo>
                    <a:lnTo>
                      <a:pt x="1400" y="269"/>
                    </a:lnTo>
                    <a:lnTo>
                      <a:pt x="1416" y="274"/>
                    </a:lnTo>
                    <a:lnTo>
                      <a:pt x="1431" y="280"/>
                    </a:lnTo>
                    <a:lnTo>
                      <a:pt x="1440" y="283"/>
                    </a:lnTo>
                    <a:lnTo>
                      <a:pt x="1449" y="288"/>
                    </a:lnTo>
                    <a:lnTo>
                      <a:pt x="1458" y="291"/>
                    </a:lnTo>
                    <a:lnTo>
                      <a:pt x="1466" y="296"/>
                    </a:lnTo>
                    <a:lnTo>
                      <a:pt x="1474" y="300"/>
                    </a:lnTo>
                    <a:lnTo>
                      <a:pt x="1481" y="306"/>
                    </a:lnTo>
                    <a:lnTo>
                      <a:pt x="1488" y="311"/>
                    </a:lnTo>
                    <a:lnTo>
                      <a:pt x="1495" y="316"/>
                    </a:lnTo>
                    <a:lnTo>
                      <a:pt x="1513" y="310"/>
                    </a:lnTo>
                    <a:lnTo>
                      <a:pt x="1533" y="305"/>
                    </a:lnTo>
                    <a:lnTo>
                      <a:pt x="1552" y="303"/>
                    </a:lnTo>
                    <a:lnTo>
                      <a:pt x="1571" y="301"/>
                    </a:lnTo>
                    <a:lnTo>
                      <a:pt x="1590" y="303"/>
                    </a:lnTo>
                    <a:lnTo>
                      <a:pt x="1609" y="305"/>
                    </a:lnTo>
                    <a:lnTo>
                      <a:pt x="1627" y="310"/>
                    </a:lnTo>
                    <a:lnTo>
                      <a:pt x="1646" y="316"/>
                    </a:lnTo>
                    <a:lnTo>
                      <a:pt x="1655" y="323"/>
                    </a:lnTo>
                    <a:lnTo>
                      <a:pt x="1659" y="328"/>
                    </a:lnTo>
                    <a:lnTo>
                      <a:pt x="1664" y="333"/>
                    </a:lnTo>
                    <a:lnTo>
                      <a:pt x="1667" y="339"/>
                    </a:lnTo>
                    <a:lnTo>
                      <a:pt x="1671" y="348"/>
                    </a:lnTo>
                    <a:lnTo>
                      <a:pt x="1671" y="356"/>
                    </a:lnTo>
                    <a:lnTo>
                      <a:pt x="1662" y="373"/>
                    </a:lnTo>
                    <a:lnTo>
                      <a:pt x="1651" y="383"/>
                    </a:lnTo>
                    <a:lnTo>
                      <a:pt x="1642" y="388"/>
                    </a:lnTo>
                    <a:lnTo>
                      <a:pt x="1632" y="392"/>
                    </a:lnTo>
                    <a:lnTo>
                      <a:pt x="1620" y="395"/>
                    </a:lnTo>
                    <a:lnTo>
                      <a:pt x="1609" y="398"/>
                    </a:lnTo>
                    <a:lnTo>
                      <a:pt x="1597" y="401"/>
                    </a:lnTo>
                    <a:lnTo>
                      <a:pt x="1586" y="404"/>
                    </a:lnTo>
                    <a:lnTo>
                      <a:pt x="1574" y="407"/>
                    </a:lnTo>
                    <a:lnTo>
                      <a:pt x="1563" y="412"/>
                    </a:lnTo>
                    <a:lnTo>
                      <a:pt x="1571" y="436"/>
                    </a:lnTo>
                    <a:lnTo>
                      <a:pt x="1574" y="462"/>
                    </a:lnTo>
                    <a:lnTo>
                      <a:pt x="1575" y="488"/>
                    </a:lnTo>
                    <a:lnTo>
                      <a:pt x="1574" y="513"/>
                    </a:lnTo>
                    <a:lnTo>
                      <a:pt x="1568" y="540"/>
                    </a:lnTo>
                    <a:lnTo>
                      <a:pt x="1561" y="564"/>
                    </a:lnTo>
                    <a:lnTo>
                      <a:pt x="1551" y="588"/>
                    </a:lnTo>
                    <a:lnTo>
                      <a:pt x="1540" y="609"/>
                    </a:lnTo>
                    <a:lnTo>
                      <a:pt x="1534" y="612"/>
                    </a:lnTo>
                    <a:lnTo>
                      <a:pt x="1529" y="616"/>
                    </a:lnTo>
                    <a:lnTo>
                      <a:pt x="1523" y="620"/>
                    </a:lnTo>
                    <a:lnTo>
                      <a:pt x="1519" y="626"/>
                    </a:lnTo>
                    <a:lnTo>
                      <a:pt x="1513" y="631"/>
                    </a:lnTo>
                    <a:lnTo>
                      <a:pt x="1507" y="638"/>
                    </a:lnTo>
                    <a:lnTo>
                      <a:pt x="1502" y="644"/>
                    </a:lnTo>
                    <a:lnTo>
                      <a:pt x="1495" y="650"/>
                    </a:lnTo>
                    <a:lnTo>
                      <a:pt x="1491" y="652"/>
                    </a:lnTo>
                    <a:lnTo>
                      <a:pt x="1488" y="654"/>
                    </a:lnTo>
                    <a:lnTo>
                      <a:pt x="1484" y="655"/>
                    </a:lnTo>
                    <a:lnTo>
                      <a:pt x="1480" y="657"/>
                    </a:lnTo>
                    <a:lnTo>
                      <a:pt x="1474" y="660"/>
                    </a:lnTo>
                    <a:lnTo>
                      <a:pt x="1469" y="661"/>
                    </a:lnTo>
                    <a:lnTo>
                      <a:pt x="1463" y="664"/>
                    </a:lnTo>
                    <a:lnTo>
                      <a:pt x="1458" y="667"/>
                    </a:lnTo>
                    <a:lnTo>
                      <a:pt x="1451" y="669"/>
                    </a:lnTo>
                    <a:lnTo>
                      <a:pt x="1445" y="671"/>
                    </a:lnTo>
                    <a:lnTo>
                      <a:pt x="1438" y="672"/>
                    </a:lnTo>
                    <a:lnTo>
                      <a:pt x="1431" y="673"/>
                    </a:lnTo>
                    <a:lnTo>
                      <a:pt x="1431" y="584"/>
                    </a:lnTo>
                    <a:lnTo>
                      <a:pt x="1434" y="581"/>
                    </a:lnTo>
                    <a:lnTo>
                      <a:pt x="1436" y="580"/>
                    </a:lnTo>
                    <a:lnTo>
                      <a:pt x="1438" y="578"/>
                    </a:lnTo>
                    <a:lnTo>
                      <a:pt x="1442" y="577"/>
                    </a:lnTo>
                    <a:lnTo>
                      <a:pt x="1453" y="553"/>
                    </a:lnTo>
                    <a:lnTo>
                      <a:pt x="1461" y="526"/>
                    </a:lnTo>
                    <a:lnTo>
                      <a:pt x="1465" y="500"/>
                    </a:lnTo>
                    <a:lnTo>
                      <a:pt x="1461" y="473"/>
                    </a:lnTo>
                    <a:lnTo>
                      <a:pt x="1458" y="466"/>
                    </a:lnTo>
                    <a:lnTo>
                      <a:pt x="1450" y="471"/>
                    </a:lnTo>
                    <a:lnTo>
                      <a:pt x="1443" y="475"/>
                    </a:lnTo>
                    <a:lnTo>
                      <a:pt x="1437" y="481"/>
                    </a:lnTo>
                    <a:lnTo>
                      <a:pt x="1431" y="486"/>
                    </a:lnTo>
                    <a:lnTo>
                      <a:pt x="1427" y="493"/>
                    </a:lnTo>
                    <a:lnTo>
                      <a:pt x="1421" y="500"/>
                    </a:lnTo>
                    <a:lnTo>
                      <a:pt x="1416" y="506"/>
                    </a:lnTo>
                    <a:lnTo>
                      <a:pt x="1410" y="513"/>
                    </a:lnTo>
                    <a:lnTo>
                      <a:pt x="1402" y="535"/>
                    </a:lnTo>
                    <a:lnTo>
                      <a:pt x="1398" y="559"/>
                    </a:lnTo>
                    <a:lnTo>
                      <a:pt x="1398" y="581"/>
                    </a:lnTo>
                    <a:lnTo>
                      <a:pt x="1406" y="602"/>
                    </a:lnTo>
                    <a:lnTo>
                      <a:pt x="1414" y="600"/>
                    </a:lnTo>
                    <a:lnTo>
                      <a:pt x="1421" y="595"/>
                    </a:lnTo>
                    <a:lnTo>
                      <a:pt x="1427" y="589"/>
                    </a:lnTo>
                    <a:lnTo>
                      <a:pt x="1431" y="584"/>
                    </a:lnTo>
                    <a:lnTo>
                      <a:pt x="1431" y="673"/>
                    </a:lnTo>
                    <a:lnTo>
                      <a:pt x="1421" y="675"/>
                    </a:lnTo>
                    <a:lnTo>
                      <a:pt x="1410" y="673"/>
                    </a:lnTo>
                    <a:lnTo>
                      <a:pt x="1400" y="672"/>
                    </a:lnTo>
                    <a:lnTo>
                      <a:pt x="1391" y="671"/>
                    </a:lnTo>
                    <a:lnTo>
                      <a:pt x="1382" y="668"/>
                    </a:lnTo>
                    <a:lnTo>
                      <a:pt x="1372" y="665"/>
                    </a:lnTo>
                    <a:lnTo>
                      <a:pt x="1363" y="662"/>
                    </a:lnTo>
                    <a:lnTo>
                      <a:pt x="1355" y="659"/>
                    </a:lnTo>
                    <a:lnTo>
                      <a:pt x="1341" y="646"/>
                    </a:lnTo>
                    <a:lnTo>
                      <a:pt x="1327" y="631"/>
                    </a:lnTo>
                    <a:lnTo>
                      <a:pt x="1316" y="615"/>
                    </a:lnTo>
                    <a:lnTo>
                      <a:pt x="1306" y="599"/>
                    </a:lnTo>
                    <a:lnTo>
                      <a:pt x="1298" y="580"/>
                    </a:lnTo>
                    <a:lnTo>
                      <a:pt x="1292" y="561"/>
                    </a:lnTo>
                    <a:lnTo>
                      <a:pt x="1289" y="541"/>
                    </a:lnTo>
                    <a:lnTo>
                      <a:pt x="1289" y="519"/>
                    </a:lnTo>
                    <a:lnTo>
                      <a:pt x="1289" y="511"/>
                    </a:lnTo>
                    <a:lnTo>
                      <a:pt x="1292" y="502"/>
                    </a:lnTo>
                    <a:lnTo>
                      <a:pt x="1295" y="493"/>
                    </a:lnTo>
                    <a:lnTo>
                      <a:pt x="1294" y="482"/>
                    </a:lnTo>
                    <a:lnTo>
                      <a:pt x="1299" y="468"/>
                    </a:lnTo>
                    <a:lnTo>
                      <a:pt x="1304" y="456"/>
                    </a:lnTo>
                    <a:lnTo>
                      <a:pt x="1310" y="443"/>
                    </a:lnTo>
                    <a:lnTo>
                      <a:pt x="1318" y="432"/>
                    </a:lnTo>
                    <a:lnTo>
                      <a:pt x="1325" y="420"/>
                    </a:lnTo>
                    <a:lnTo>
                      <a:pt x="1334" y="409"/>
                    </a:lnTo>
                    <a:lnTo>
                      <a:pt x="1344" y="397"/>
                    </a:lnTo>
                    <a:lnTo>
                      <a:pt x="1355" y="386"/>
                    </a:lnTo>
                    <a:lnTo>
                      <a:pt x="1337" y="383"/>
                    </a:lnTo>
                    <a:lnTo>
                      <a:pt x="1318" y="383"/>
                    </a:lnTo>
                    <a:lnTo>
                      <a:pt x="1299" y="383"/>
                    </a:lnTo>
                    <a:lnTo>
                      <a:pt x="1280" y="383"/>
                    </a:lnTo>
                    <a:lnTo>
                      <a:pt x="1261" y="384"/>
                    </a:lnTo>
                    <a:lnTo>
                      <a:pt x="1241" y="387"/>
                    </a:lnTo>
                    <a:lnTo>
                      <a:pt x="1223" y="389"/>
                    </a:lnTo>
                    <a:lnTo>
                      <a:pt x="1203" y="391"/>
                    </a:lnTo>
                    <a:lnTo>
                      <a:pt x="1196" y="392"/>
                    </a:lnTo>
                    <a:lnTo>
                      <a:pt x="1188" y="395"/>
                    </a:lnTo>
                    <a:lnTo>
                      <a:pt x="1181" y="397"/>
                    </a:lnTo>
                    <a:lnTo>
                      <a:pt x="1175" y="403"/>
                    </a:lnTo>
                    <a:lnTo>
                      <a:pt x="1160" y="422"/>
                    </a:lnTo>
                    <a:lnTo>
                      <a:pt x="1145" y="441"/>
                    </a:lnTo>
                    <a:lnTo>
                      <a:pt x="1130" y="460"/>
                    </a:lnTo>
                    <a:lnTo>
                      <a:pt x="1115" y="479"/>
                    </a:lnTo>
                    <a:lnTo>
                      <a:pt x="1099" y="498"/>
                    </a:lnTo>
                    <a:lnTo>
                      <a:pt x="1084" y="518"/>
                    </a:lnTo>
                    <a:lnTo>
                      <a:pt x="1068" y="536"/>
                    </a:lnTo>
                    <a:lnTo>
                      <a:pt x="1053" y="5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0" name="Freeform 17"/>
              <p:cNvSpPr>
                <a:spLocks/>
              </p:cNvSpPr>
              <p:nvPr>
                <p:custDataLst>
                  <p:tags r:id="rId60"/>
                </p:custDataLst>
              </p:nvPr>
            </p:nvSpPr>
            <p:spPr bwMode="auto">
              <a:xfrm>
                <a:off x="3157" y="3294"/>
                <a:ext cx="449" cy="502"/>
              </a:xfrm>
              <a:custGeom>
                <a:avLst/>
                <a:gdLst>
                  <a:gd name="T0" fmla="*/ 174 w 898"/>
                  <a:gd name="T1" fmla="*/ 1001 h 1003"/>
                  <a:gd name="T2" fmla="*/ 158 w 898"/>
                  <a:gd name="T3" fmla="*/ 995 h 1003"/>
                  <a:gd name="T4" fmla="*/ 141 w 898"/>
                  <a:gd name="T5" fmla="*/ 988 h 1003"/>
                  <a:gd name="T6" fmla="*/ 122 w 898"/>
                  <a:gd name="T7" fmla="*/ 982 h 1003"/>
                  <a:gd name="T8" fmla="*/ 102 w 898"/>
                  <a:gd name="T9" fmla="*/ 971 h 1003"/>
                  <a:gd name="T10" fmla="*/ 81 w 898"/>
                  <a:gd name="T11" fmla="*/ 957 h 1003"/>
                  <a:gd name="T12" fmla="*/ 60 w 898"/>
                  <a:gd name="T13" fmla="*/ 942 h 1003"/>
                  <a:gd name="T14" fmla="*/ 39 w 898"/>
                  <a:gd name="T15" fmla="*/ 922 h 1003"/>
                  <a:gd name="T16" fmla="*/ 15 w 898"/>
                  <a:gd name="T17" fmla="*/ 885 h 1003"/>
                  <a:gd name="T18" fmla="*/ 0 w 898"/>
                  <a:gd name="T19" fmla="*/ 824 h 1003"/>
                  <a:gd name="T20" fmla="*/ 17 w 898"/>
                  <a:gd name="T21" fmla="*/ 767 h 1003"/>
                  <a:gd name="T22" fmla="*/ 51 w 898"/>
                  <a:gd name="T23" fmla="*/ 715 h 1003"/>
                  <a:gd name="T24" fmla="*/ 87 w 898"/>
                  <a:gd name="T25" fmla="*/ 666 h 1003"/>
                  <a:gd name="T26" fmla="*/ 124 w 898"/>
                  <a:gd name="T27" fmla="*/ 616 h 1003"/>
                  <a:gd name="T28" fmla="*/ 144 w 898"/>
                  <a:gd name="T29" fmla="*/ 580 h 1003"/>
                  <a:gd name="T30" fmla="*/ 204 w 898"/>
                  <a:gd name="T31" fmla="*/ 505 h 1003"/>
                  <a:gd name="T32" fmla="*/ 263 w 898"/>
                  <a:gd name="T33" fmla="*/ 431 h 1003"/>
                  <a:gd name="T34" fmla="*/ 322 w 898"/>
                  <a:gd name="T35" fmla="*/ 355 h 1003"/>
                  <a:gd name="T36" fmla="*/ 382 w 898"/>
                  <a:gd name="T37" fmla="*/ 279 h 1003"/>
                  <a:gd name="T38" fmla="*/ 444 w 898"/>
                  <a:gd name="T39" fmla="*/ 205 h 1003"/>
                  <a:gd name="T40" fmla="*/ 508 w 898"/>
                  <a:gd name="T41" fmla="*/ 133 h 1003"/>
                  <a:gd name="T42" fmla="*/ 578 w 898"/>
                  <a:gd name="T43" fmla="*/ 64 h 1003"/>
                  <a:gd name="T44" fmla="*/ 650 w 898"/>
                  <a:gd name="T45" fmla="*/ 0 h 1003"/>
                  <a:gd name="T46" fmla="*/ 684 w 898"/>
                  <a:gd name="T47" fmla="*/ 6 h 1003"/>
                  <a:gd name="T48" fmla="*/ 715 w 898"/>
                  <a:gd name="T49" fmla="*/ 15 h 1003"/>
                  <a:gd name="T50" fmla="*/ 744 w 898"/>
                  <a:gd name="T51" fmla="*/ 25 h 1003"/>
                  <a:gd name="T52" fmla="*/ 770 w 898"/>
                  <a:gd name="T53" fmla="*/ 40 h 1003"/>
                  <a:gd name="T54" fmla="*/ 795 w 898"/>
                  <a:gd name="T55" fmla="*/ 56 h 1003"/>
                  <a:gd name="T56" fmla="*/ 820 w 898"/>
                  <a:gd name="T57" fmla="*/ 75 h 1003"/>
                  <a:gd name="T58" fmla="*/ 843 w 898"/>
                  <a:gd name="T59" fmla="*/ 95 h 1003"/>
                  <a:gd name="T60" fmla="*/ 866 w 898"/>
                  <a:gd name="T61" fmla="*/ 118 h 1003"/>
                  <a:gd name="T62" fmla="*/ 874 w 898"/>
                  <a:gd name="T63" fmla="*/ 131 h 1003"/>
                  <a:gd name="T64" fmla="*/ 888 w 898"/>
                  <a:gd name="T65" fmla="*/ 144 h 1003"/>
                  <a:gd name="T66" fmla="*/ 893 w 898"/>
                  <a:gd name="T67" fmla="*/ 166 h 1003"/>
                  <a:gd name="T68" fmla="*/ 898 w 898"/>
                  <a:gd name="T69" fmla="*/ 190 h 1003"/>
                  <a:gd name="T70" fmla="*/ 823 w 898"/>
                  <a:gd name="T71" fmla="*/ 292 h 1003"/>
                  <a:gd name="T72" fmla="*/ 747 w 898"/>
                  <a:gd name="T73" fmla="*/ 394 h 1003"/>
                  <a:gd name="T74" fmla="*/ 670 w 898"/>
                  <a:gd name="T75" fmla="*/ 493 h 1003"/>
                  <a:gd name="T76" fmla="*/ 591 w 898"/>
                  <a:gd name="T77" fmla="*/ 592 h 1003"/>
                  <a:gd name="T78" fmla="*/ 512 w 898"/>
                  <a:gd name="T79" fmla="*/ 689 h 1003"/>
                  <a:gd name="T80" fmla="*/ 431 w 898"/>
                  <a:gd name="T81" fmla="*/ 786 h 1003"/>
                  <a:gd name="T82" fmla="*/ 348 w 898"/>
                  <a:gd name="T83" fmla="*/ 883 h 1003"/>
                  <a:gd name="T84" fmla="*/ 264 w 898"/>
                  <a:gd name="T85" fmla="*/ 981 h 1003"/>
                  <a:gd name="T86" fmla="*/ 254 w 898"/>
                  <a:gd name="T87" fmla="*/ 985 h 1003"/>
                  <a:gd name="T88" fmla="*/ 243 w 898"/>
                  <a:gd name="T89" fmla="*/ 990 h 1003"/>
                  <a:gd name="T90" fmla="*/ 233 w 898"/>
                  <a:gd name="T91" fmla="*/ 997 h 1003"/>
                  <a:gd name="T92" fmla="*/ 219 w 898"/>
                  <a:gd name="T93" fmla="*/ 1003 h 1003"/>
                  <a:gd name="T94" fmla="*/ 211 w 898"/>
                  <a:gd name="T95" fmla="*/ 1000 h 1003"/>
                  <a:gd name="T96" fmla="*/ 203 w 898"/>
                  <a:gd name="T97" fmla="*/ 1001 h 1003"/>
                  <a:gd name="T98" fmla="*/ 193 w 898"/>
                  <a:gd name="T99" fmla="*/ 1002 h 1003"/>
                  <a:gd name="T100" fmla="*/ 182 w 898"/>
                  <a:gd name="T10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8" h="1003">
                    <a:moveTo>
                      <a:pt x="182" y="1003"/>
                    </a:moveTo>
                    <a:lnTo>
                      <a:pt x="174" y="1001"/>
                    </a:lnTo>
                    <a:lnTo>
                      <a:pt x="166" y="997"/>
                    </a:lnTo>
                    <a:lnTo>
                      <a:pt x="158" y="995"/>
                    </a:lnTo>
                    <a:lnTo>
                      <a:pt x="149" y="991"/>
                    </a:lnTo>
                    <a:lnTo>
                      <a:pt x="141" y="988"/>
                    </a:lnTo>
                    <a:lnTo>
                      <a:pt x="132" y="985"/>
                    </a:lnTo>
                    <a:lnTo>
                      <a:pt x="122" y="982"/>
                    </a:lnTo>
                    <a:lnTo>
                      <a:pt x="112" y="979"/>
                    </a:lnTo>
                    <a:lnTo>
                      <a:pt x="102" y="971"/>
                    </a:lnTo>
                    <a:lnTo>
                      <a:pt x="91" y="964"/>
                    </a:lnTo>
                    <a:lnTo>
                      <a:pt x="81" y="957"/>
                    </a:lnTo>
                    <a:lnTo>
                      <a:pt x="70" y="949"/>
                    </a:lnTo>
                    <a:lnTo>
                      <a:pt x="60" y="942"/>
                    </a:lnTo>
                    <a:lnTo>
                      <a:pt x="50" y="933"/>
                    </a:lnTo>
                    <a:lnTo>
                      <a:pt x="39" y="922"/>
                    </a:lnTo>
                    <a:lnTo>
                      <a:pt x="29" y="910"/>
                    </a:lnTo>
                    <a:lnTo>
                      <a:pt x="15" y="885"/>
                    </a:lnTo>
                    <a:lnTo>
                      <a:pt x="5" y="857"/>
                    </a:lnTo>
                    <a:lnTo>
                      <a:pt x="0" y="824"/>
                    </a:lnTo>
                    <a:lnTo>
                      <a:pt x="2" y="795"/>
                    </a:lnTo>
                    <a:lnTo>
                      <a:pt x="17" y="767"/>
                    </a:lnTo>
                    <a:lnTo>
                      <a:pt x="34" y="740"/>
                    </a:lnTo>
                    <a:lnTo>
                      <a:pt x="51" y="715"/>
                    </a:lnTo>
                    <a:lnTo>
                      <a:pt x="68" y="691"/>
                    </a:lnTo>
                    <a:lnTo>
                      <a:pt x="87" y="666"/>
                    </a:lnTo>
                    <a:lnTo>
                      <a:pt x="105" y="641"/>
                    </a:lnTo>
                    <a:lnTo>
                      <a:pt x="124" y="616"/>
                    </a:lnTo>
                    <a:lnTo>
                      <a:pt x="141" y="589"/>
                    </a:lnTo>
                    <a:lnTo>
                      <a:pt x="144" y="580"/>
                    </a:lnTo>
                    <a:lnTo>
                      <a:pt x="174" y="543"/>
                    </a:lnTo>
                    <a:lnTo>
                      <a:pt x="204" y="505"/>
                    </a:lnTo>
                    <a:lnTo>
                      <a:pt x="234" y="469"/>
                    </a:lnTo>
                    <a:lnTo>
                      <a:pt x="263" y="431"/>
                    </a:lnTo>
                    <a:lnTo>
                      <a:pt x="293" y="393"/>
                    </a:lnTo>
                    <a:lnTo>
                      <a:pt x="322" y="355"/>
                    </a:lnTo>
                    <a:lnTo>
                      <a:pt x="352" y="317"/>
                    </a:lnTo>
                    <a:lnTo>
                      <a:pt x="382" y="279"/>
                    </a:lnTo>
                    <a:lnTo>
                      <a:pt x="413" y="242"/>
                    </a:lnTo>
                    <a:lnTo>
                      <a:pt x="444" y="205"/>
                    </a:lnTo>
                    <a:lnTo>
                      <a:pt x="476" y="168"/>
                    </a:lnTo>
                    <a:lnTo>
                      <a:pt x="508" y="133"/>
                    </a:lnTo>
                    <a:lnTo>
                      <a:pt x="542" y="98"/>
                    </a:lnTo>
                    <a:lnTo>
                      <a:pt x="578" y="64"/>
                    </a:lnTo>
                    <a:lnTo>
                      <a:pt x="613" y="32"/>
                    </a:lnTo>
                    <a:lnTo>
                      <a:pt x="650" y="0"/>
                    </a:lnTo>
                    <a:lnTo>
                      <a:pt x="667" y="2"/>
                    </a:lnTo>
                    <a:lnTo>
                      <a:pt x="684" y="6"/>
                    </a:lnTo>
                    <a:lnTo>
                      <a:pt x="700" y="10"/>
                    </a:lnTo>
                    <a:lnTo>
                      <a:pt x="715" y="15"/>
                    </a:lnTo>
                    <a:lnTo>
                      <a:pt x="729" y="19"/>
                    </a:lnTo>
                    <a:lnTo>
                      <a:pt x="744" y="25"/>
                    </a:lnTo>
                    <a:lnTo>
                      <a:pt x="756" y="32"/>
                    </a:lnTo>
                    <a:lnTo>
                      <a:pt x="770" y="40"/>
                    </a:lnTo>
                    <a:lnTo>
                      <a:pt x="783" y="47"/>
                    </a:lnTo>
                    <a:lnTo>
                      <a:pt x="795" y="56"/>
                    </a:lnTo>
                    <a:lnTo>
                      <a:pt x="808" y="65"/>
                    </a:lnTo>
                    <a:lnTo>
                      <a:pt x="820" y="75"/>
                    </a:lnTo>
                    <a:lnTo>
                      <a:pt x="831" y="85"/>
                    </a:lnTo>
                    <a:lnTo>
                      <a:pt x="843" y="95"/>
                    </a:lnTo>
                    <a:lnTo>
                      <a:pt x="854" y="107"/>
                    </a:lnTo>
                    <a:lnTo>
                      <a:pt x="866" y="118"/>
                    </a:lnTo>
                    <a:lnTo>
                      <a:pt x="870" y="125"/>
                    </a:lnTo>
                    <a:lnTo>
                      <a:pt x="874" y="131"/>
                    </a:lnTo>
                    <a:lnTo>
                      <a:pt x="880" y="137"/>
                    </a:lnTo>
                    <a:lnTo>
                      <a:pt x="888" y="144"/>
                    </a:lnTo>
                    <a:lnTo>
                      <a:pt x="890" y="155"/>
                    </a:lnTo>
                    <a:lnTo>
                      <a:pt x="893" y="166"/>
                    </a:lnTo>
                    <a:lnTo>
                      <a:pt x="897" y="177"/>
                    </a:lnTo>
                    <a:lnTo>
                      <a:pt x="898" y="190"/>
                    </a:lnTo>
                    <a:lnTo>
                      <a:pt x="860" y="242"/>
                    </a:lnTo>
                    <a:lnTo>
                      <a:pt x="823" y="292"/>
                    </a:lnTo>
                    <a:lnTo>
                      <a:pt x="785" y="343"/>
                    </a:lnTo>
                    <a:lnTo>
                      <a:pt x="747" y="394"/>
                    </a:lnTo>
                    <a:lnTo>
                      <a:pt x="708" y="443"/>
                    </a:lnTo>
                    <a:lnTo>
                      <a:pt x="670" y="493"/>
                    </a:lnTo>
                    <a:lnTo>
                      <a:pt x="631" y="542"/>
                    </a:lnTo>
                    <a:lnTo>
                      <a:pt x="591" y="592"/>
                    </a:lnTo>
                    <a:lnTo>
                      <a:pt x="552" y="640"/>
                    </a:lnTo>
                    <a:lnTo>
                      <a:pt x="512" y="689"/>
                    </a:lnTo>
                    <a:lnTo>
                      <a:pt x="472" y="738"/>
                    </a:lnTo>
                    <a:lnTo>
                      <a:pt x="431" y="786"/>
                    </a:lnTo>
                    <a:lnTo>
                      <a:pt x="390" y="835"/>
                    </a:lnTo>
                    <a:lnTo>
                      <a:pt x="348" y="883"/>
                    </a:lnTo>
                    <a:lnTo>
                      <a:pt x="307" y="933"/>
                    </a:lnTo>
                    <a:lnTo>
                      <a:pt x="264" y="981"/>
                    </a:lnTo>
                    <a:lnTo>
                      <a:pt x="258" y="982"/>
                    </a:lnTo>
                    <a:lnTo>
                      <a:pt x="254" y="985"/>
                    </a:lnTo>
                    <a:lnTo>
                      <a:pt x="249" y="988"/>
                    </a:lnTo>
                    <a:lnTo>
                      <a:pt x="243" y="990"/>
                    </a:lnTo>
                    <a:lnTo>
                      <a:pt x="239" y="994"/>
                    </a:lnTo>
                    <a:lnTo>
                      <a:pt x="233" y="997"/>
                    </a:lnTo>
                    <a:lnTo>
                      <a:pt x="226" y="1001"/>
                    </a:lnTo>
                    <a:lnTo>
                      <a:pt x="219" y="1003"/>
                    </a:lnTo>
                    <a:lnTo>
                      <a:pt x="216" y="1001"/>
                    </a:lnTo>
                    <a:lnTo>
                      <a:pt x="211" y="1000"/>
                    </a:lnTo>
                    <a:lnTo>
                      <a:pt x="208" y="1000"/>
                    </a:lnTo>
                    <a:lnTo>
                      <a:pt x="203" y="1001"/>
                    </a:lnTo>
                    <a:lnTo>
                      <a:pt x="197" y="1001"/>
                    </a:lnTo>
                    <a:lnTo>
                      <a:pt x="193" y="1002"/>
                    </a:lnTo>
                    <a:lnTo>
                      <a:pt x="187" y="1003"/>
                    </a:lnTo>
                    <a:lnTo>
                      <a:pt x="182" y="1003"/>
                    </a:lnTo>
                    <a:close/>
                  </a:path>
                </a:pathLst>
              </a:custGeom>
              <a:solidFill>
                <a:srgbClr val="00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1" name="Freeform 18"/>
              <p:cNvSpPr>
                <a:spLocks/>
              </p:cNvSpPr>
              <p:nvPr>
                <p:custDataLst>
                  <p:tags r:id="rId61"/>
                </p:custDataLst>
              </p:nvPr>
            </p:nvSpPr>
            <p:spPr bwMode="auto">
              <a:xfrm>
                <a:off x="3181" y="3698"/>
                <a:ext cx="94" cy="83"/>
              </a:xfrm>
              <a:custGeom>
                <a:avLst/>
                <a:gdLst>
                  <a:gd name="T0" fmla="*/ 180 w 189"/>
                  <a:gd name="T1" fmla="*/ 167 h 167"/>
                  <a:gd name="T2" fmla="*/ 169 w 189"/>
                  <a:gd name="T3" fmla="*/ 144 h 167"/>
                  <a:gd name="T4" fmla="*/ 155 w 189"/>
                  <a:gd name="T5" fmla="*/ 122 h 167"/>
                  <a:gd name="T6" fmla="*/ 139 w 189"/>
                  <a:gd name="T7" fmla="*/ 101 h 167"/>
                  <a:gd name="T8" fmla="*/ 120 w 189"/>
                  <a:gd name="T9" fmla="*/ 82 h 167"/>
                  <a:gd name="T10" fmla="*/ 101 w 189"/>
                  <a:gd name="T11" fmla="*/ 65 h 167"/>
                  <a:gd name="T12" fmla="*/ 79 w 189"/>
                  <a:gd name="T13" fmla="*/ 48 h 167"/>
                  <a:gd name="T14" fmla="*/ 56 w 189"/>
                  <a:gd name="T15" fmla="*/ 33 h 167"/>
                  <a:gd name="T16" fmla="*/ 32 w 189"/>
                  <a:gd name="T17" fmla="*/ 21 h 167"/>
                  <a:gd name="T18" fmla="*/ 26 w 189"/>
                  <a:gd name="T19" fmla="*/ 21 h 167"/>
                  <a:gd name="T20" fmla="*/ 20 w 189"/>
                  <a:gd name="T21" fmla="*/ 20 h 167"/>
                  <a:gd name="T22" fmla="*/ 13 w 189"/>
                  <a:gd name="T23" fmla="*/ 17 h 167"/>
                  <a:gd name="T24" fmla="*/ 4 w 189"/>
                  <a:gd name="T25" fmla="*/ 15 h 167"/>
                  <a:gd name="T26" fmla="*/ 0 w 189"/>
                  <a:gd name="T27" fmla="*/ 9 h 167"/>
                  <a:gd name="T28" fmla="*/ 2 w 189"/>
                  <a:gd name="T29" fmla="*/ 1 h 167"/>
                  <a:gd name="T30" fmla="*/ 9 w 189"/>
                  <a:gd name="T31" fmla="*/ 0 h 167"/>
                  <a:gd name="T32" fmla="*/ 14 w 189"/>
                  <a:gd name="T33" fmla="*/ 0 h 167"/>
                  <a:gd name="T34" fmla="*/ 21 w 189"/>
                  <a:gd name="T35" fmla="*/ 0 h 167"/>
                  <a:gd name="T36" fmla="*/ 27 w 189"/>
                  <a:gd name="T37" fmla="*/ 1 h 167"/>
                  <a:gd name="T38" fmla="*/ 34 w 189"/>
                  <a:gd name="T39" fmla="*/ 2 h 167"/>
                  <a:gd name="T40" fmla="*/ 41 w 189"/>
                  <a:gd name="T41" fmla="*/ 5 h 167"/>
                  <a:gd name="T42" fmla="*/ 48 w 189"/>
                  <a:gd name="T43" fmla="*/ 7 h 167"/>
                  <a:gd name="T44" fmla="*/ 56 w 189"/>
                  <a:gd name="T45" fmla="*/ 9 h 167"/>
                  <a:gd name="T46" fmla="*/ 60 w 189"/>
                  <a:gd name="T47" fmla="*/ 12 h 167"/>
                  <a:gd name="T48" fmla="*/ 65 w 189"/>
                  <a:gd name="T49" fmla="*/ 15 h 167"/>
                  <a:gd name="T50" fmla="*/ 70 w 189"/>
                  <a:gd name="T51" fmla="*/ 18 h 167"/>
                  <a:gd name="T52" fmla="*/ 74 w 189"/>
                  <a:gd name="T53" fmla="*/ 22 h 167"/>
                  <a:gd name="T54" fmla="*/ 79 w 189"/>
                  <a:gd name="T55" fmla="*/ 25 h 167"/>
                  <a:gd name="T56" fmla="*/ 83 w 189"/>
                  <a:gd name="T57" fmla="*/ 30 h 167"/>
                  <a:gd name="T58" fmla="*/ 89 w 189"/>
                  <a:gd name="T59" fmla="*/ 35 h 167"/>
                  <a:gd name="T60" fmla="*/ 94 w 189"/>
                  <a:gd name="T61" fmla="*/ 39 h 167"/>
                  <a:gd name="T62" fmla="*/ 103 w 189"/>
                  <a:gd name="T63" fmla="*/ 40 h 167"/>
                  <a:gd name="T64" fmla="*/ 117 w 189"/>
                  <a:gd name="T65" fmla="*/ 51 h 167"/>
                  <a:gd name="T66" fmla="*/ 131 w 189"/>
                  <a:gd name="T67" fmla="*/ 63 h 167"/>
                  <a:gd name="T68" fmla="*/ 142 w 189"/>
                  <a:gd name="T69" fmla="*/ 76 h 167"/>
                  <a:gd name="T70" fmla="*/ 154 w 189"/>
                  <a:gd name="T71" fmla="*/ 90 h 167"/>
                  <a:gd name="T72" fmla="*/ 164 w 189"/>
                  <a:gd name="T73" fmla="*/ 104 h 167"/>
                  <a:gd name="T74" fmla="*/ 174 w 189"/>
                  <a:gd name="T75" fmla="*/ 119 h 167"/>
                  <a:gd name="T76" fmla="*/ 183 w 189"/>
                  <a:gd name="T77" fmla="*/ 135 h 167"/>
                  <a:gd name="T78" fmla="*/ 189 w 189"/>
                  <a:gd name="T79" fmla="*/ 151 h 167"/>
                  <a:gd name="T80" fmla="*/ 180 w 189"/>
                  <a:gd name="T81"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167">
                    <a:moveTo>
                      <a:pt x="180" y="167"/>
                    </a:moveTo>
                    <a:lnTo>
                      <a:pt x="169" y="144"/>
                    </a:lnTo>
                    <a:lnTo>
                      <a:pt x="155" y="122"/>
                    </a:lnTo>
                    <a:lnTo>
                      <a:pt x="139" y="101"/>
                    </a:lnTo>
                    <a:lnTo>
                      <a:pt x="120" y="82"/>
                    </a:lnTo>
                    <a:lnTo>
                      <a:pt x="101" y="65"/>
                    </a:lnTo>
                    <a:lnTo>
                      <a:pt x="79" y="48"/>
                    </a:lnTo>
                    <a:lnTo>
                      <a:pt x="56" y="33"/>
                    </a:lnTo>
                    <a:lnTo>
                      <a:pt x="32" y="21"/>
                    </a:lnTo>
                    <a:lnTo>
                      <a:pt x="26" y="21"/>
                    </a:lnTo>
                    <a:lnTo>
                      <a:pt x="20" y="20"/>
                    </a:lnTo>
                    <a:lnTo>
                      <a:pt x="13" y="17"/>
                    </a:lnTo>
                    <a:lnTo>
                      <a:pt x="4" y="15"/>
                    </a:lnTo>
                    <a:lnTo>
                      <a:pt x="0" y="9"/>
                    </a:lnTo>
                    <a:lnTo>
                      <a:pt x="2" y="1"/>
                    </a:lnTo>
                    <a:lnTo>
                      <a:pt x="9" y="0"/>
                    </a:lnTo>
                    <a:lnTo>
                      <a:pt x="14" y="0"/>
                    </a:lnTo>
                    <a:lnTo>
                      <a:pt x="21" y="0"/>
                    </a:lnTo>
                    <a:lnTo>
                      <a:pt x="27" y="1"/>
                    </a:lnTo>
                    <a:lnTo>
                      <a:pt x="34" y="2"/>
                    </a:lnTo>
                    <a:lnTo>
                      <a:pt x="41" y="5"/>
                    </a:lnTo>
                    <a:lnTo>
                      <a:pt x="48" y="7"/>
                    </a:lnTo>
                    <a:lnTo>
                      <a:pt x="56" y="9"/>
                    </a:lnTo>
                    <a:lnTo>
                      <a:pt x="60" y="12"/>
                    </a:lnTo>
                    <a:lnTo>
                      <a:pt x="65" y="15"/>
                    </a:lnTo>
                    <a:lnTo>
                      <a:pt x="70" y="18"/>
                    </a:lnTo>
                    <a:lnTo>
                      <a:pt x="74" y="22"/>
                    </a:lnTo>
                    <a:lnTo>
                      <a:pt x="79" y="25"/>
                    </a:lnTo>
                    <a:lnTo>
                      <a:pt x="83" y="30"/>
                    </a:lnTo>
                    <a:lnTo>
                      <a:pt x="89" y="35"/>
                    </a:lnTo>
                    <a:lnTo>
                      <a:pt x="94" y="39"/>
                    </a:lnTo>
                    <a:lnTo>
                      <a:pt x="103" y="40"/>
                    </a:lnTo>
                    <a:lnTo>
                      <a:pt x="117" y="51"/>
                    </a:lnTo>
                    <a:lnTo>
                      <a:pt x="131" y="63"/>
                    </a:lnTo>
                    <a:lnTo>
                      <a:pt x="142" y="76"/>
                    </a:lnTo>
                    <a:lnTo>
                      <a:pt x="154" y="90"/>
                    </a:lnTo>
                    <a:lnTo>
                      <a:pt x="164" y="104"/>
                    </a:lnTo>
                    <a:lnTo>
                      <a:pt x="174" y="119"/>
                    </a:lnTo>
                    <a:lnTo>
                      <a:pt x="183" y="135"/>
                    </a:lnTo>
                    <a:lnTo>
                      <a:pt x="189" y="151"/>
                    </a:lnTo>
                    <a:lnTo>
                      <a:pt x="180" y="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2" name="Freeform 24"/>
              <p:cNvSpPr>
                <a:spLocks/>
              </p:cNvSpPr>
              <p:nvPr>
                <p:custDataLst>
                  <p:tags r:id="rId62"/>
                </p:custDataLst>
              </p:nvPr>
            </p:nvSpPr>
            <p:spPr bwMode="auto">
              <a:xfrm>
                <a:off x="3519" y="3025"/>
                <a:ext cx="292" cy="326"/>
              </a:xfrm>
              <a:custGeom>
                <a:avLst/>
                <a:gdLst>
                  <a:gd name="T0" fmla="*/ 147 w 584"/>
                  <a:gd name="T1" fmla="*/ 626 h 652"/>
                  <a:gd name="T2" fmla="*/ 106 w 584"/>
                  <a:gd name="T3" fmla="*/ 593 h 652"/>
                  <a:gd name="T4" fmla="*/ 59 w 584"/>
                  <a:gd name="T5" fmla="*/ 560 h 652"/>
                  <a:gd name="T6" fmla="*/ 38 w 584"/>
                  <a:gd name="T7" fmla="*/ 550 h 652"/>
                  <a:gd name="T8" fmla="*/ 16 w 584"/>
                  <a:gd name="T9" fmla="*/ 540 h 652"/>
                  <a:gd name="T10" fmla="*/ 18 w 584"/>
                  <a:gd name="T11" fmla="*/ 505 h 652"/>
                  <a:gd name="T12" fmla="*/ 78 w 584"/>
                  <a:gd name="T13" fmla="*/ 432 h 652"/>
                  <a:gd name="T14" fmla="*/ 141 w 584"/>
                  <a:gd name="T15" fmla="*/ 358 h 652"/>
                  <a:gd name="T16" fmla="*/ 204 w 584"/>
                  <a:gd name="T17" fmla="*/ 284 h 652"/>
                  <a:gd name="T18" fmla="*/ 270 w 584"/>
                  <a:gd name="T19" fmla="*/ 209 h 652"/>
                  <a:gd name="T20" fmla="*/ 335 w 584"/>
                  <a:gd name="T21" fmla="*/ 133 h 652"/>
                  <a:gd name="T22" fmla="*/ 361 w 584"/>
                  <a:gd name="T23" fmla="*/ 114 h 652"/>
                  <a:gd name="T24" fmla="*/ 385 w 584"/>
                  <a:gd name="T25" fmla="*/ 92 h 652"/>
                  <a:gd name="T26" fmla="*/ 419 w 584"/>
                  <a:gd name="T27" fmla="*/ 71 h 652"/>
                  <a:gd name="T28" fmla="*/ 470 w 584"/>
                  <a:gd name="T29" fmla="*/ 44 h 652"/>
                  <a:gd name="T30" fmla="*/ 525 w 584"/>
                  <a:gd name="T31" fmla="*/ 21 h 652"/>
                  <a:gd name="T32" fmla="*/ 555 w 584"/>
                  <a:gd name="T33" fmla="*/ 15 h 652"/>
                  <a:gd name="T34" fmla="*/ 568 w 584"/>
                  <a:gd name="T35" fmla="*/ 8 h 652"/>
                  <a:gd name="T36" fmla="*/ 582 w 584"/>
                  <a:gd name="T37" fmla="*/ 0 h 652"/>
                  <a:gd name="T38" fmla="*/ 576 w 584"/>
                  <a:gd name="T39" fmla="*/ 69 h 652"/>
                  <a:gd name="T40" fmla="*/ 555 w 584"/>
                  <a:gd name="T41" fmla="*/ 160 h 652"/>
                  <a:gd name="T42" fmla="*/ 508 w 584"/>
                  <a:gd name="T43" fmla="*/ 236 h 652"/>
                  <a:gd name="T44" fmla="*/ 478 w 584"/>
                  <a:gd name="T45" fmla="*/ 244 h 652"/>
                  <a:gd name="T46" fmla="*/ 448 w 584"/>
                  <a:gd name="T47" fmla="*/ 249 h 652"/>
                  <a:gd name="T48" fmla="*/ 424 w 584"/>
                  <a:gd name="T49" fmla="*/ 250 h 652"/>
                  <a:gd name="T50" fmla="*/ 441 w 584"/>
                  <a:gd name="T51" fmla="*/ 223 h 652"/>
                  <a:gd name="T52" fmla="*/ 461 w 584"/>
                  <a:gd name="T53" fmla="*/ 199 h 652"/>
                  <a:gd name="T54" fmla="*/ 483 w 584"/>
                  <a:gd name="T55" fmla="*/ 171 h 652"/>
                  <a:gd name="T56" fmla="*/ 505 w 584"/>
                  <a:gd name="T57" fmla="*/ 140 h 652"/>
                  <a:gd name="T58" fmla="*/ 494 w 584"/>
                  <a:gd name="T59" fmla="*/ 124 h 652"/>
                  <a:gd name="T60" fmla="*/ 479 w 584"/>
                  <a:gd name="T61" fmla="*/ 109 h 652"/>
                  <a:gd name="T62" fmla="*/ 447 w 584"/>
                  <a:gd name="T63" fmla="*/ 105 h 652"/>
                  <a:gd name="T64" fmla="*/ 377 w 584"/>
                  <a:gd name="T65" fmla="*/ 176 h 652"/>
                  <a:gd name="T66" fmla="*/ 310 w 584"/>
                  <a:gd name="T67" fmla="*/ 250 h 652"/>
                  <a:gd name="T68" fmla="*/ 247 w 584"/>
                  <a:gd name="T69" fmla="*/ 326 h 652"/>
                  <a:gd name="T70" fmla="*/ 185 w 584"/>
                  <a:gd name="T71" fmla="*/ 403 h 652"/>
                  <a:gd name="T72" fmla="*/ 124 w 584"/>
                  <a:gd name="T73" fmla="*/ 482 h 652"/>
                  <a:gd name="T74" fmla="*/ 111 w 584"/>
                  <a:gd name="T75" fmla="*/ 523 h 652"/>
                  <a:gd name="T76" fmla="*/ 130 w 584"/>
                  <a:gd name="T77" fmla="*/ 539 h 652"/>
                  <a:gd name="T78" fmla="*/ 151 w 584"/>
                  <a:gd name="T79" fmla="*/ 556 h 652"/>
                  <a:gd name="T80" fmla="*/ 191 w 584"/>
                  <a:gd name="T81" fmla="*/ 535 h 652"/>
                  <a:gd name="T82" fmla="*/ 237 w 584"/>
                  <a:gd name="T83" fmla="*/ 484 h 652"/>
                  <a:gd name="T84" fmla="*/ 281 w 584"/>
                  <a:gd name="T85" fmla="*/ 429 h 652"/>
                  <a:gd name="T86" fmla="*/ 317 w 584"/>
                  <a:gd name="T87" fmla="*/ 402 h 652"/>
                  <a:gd name="T88" fmla="*/ 354 w 584"/>
                  <a:gd name="T89" fmla="*/ 388 h 652"/>
                  <a:gd name="T90" fmla="*/ 393 w 584"/>
                  <a:gd name="T91" fmla="*/ 375 h 652"/>
                  <a:gd name="T92" fmla="*/ 368 w 584"/>
                  <a:gd name="T93" fmla="*/ 410 h 652"/>
                  <a:gd name="T94" fmla="*/ 327 w 584"/>
                  <a:gd name="T95" fmla="*/ 462 h 652"/>
                  <a:gd name="T96" fmla="*/ 285 w 584"/>
                  <a:gd name="T97" fmla="*/ 516 h 652"/>
                  <a:gd name="T98" fmla="*/ 242 w 584"/>
                  <a:gd name="T99" fmla="*/ 569 h 652"/>
                  <a:gd name="T100" fmla="*/ 199 w 584"/>
                  <a:gd name="T101" fmla="*/ 62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4" h="652">
                    <a:moveTo>
                      <a:pt x="169" y="652"/>
                    </a:moveTo>
                    <a:lnTo>
                      <a:pt x="159" y="638"/>
                    </a:lnTo>
                    <a:lnTo>
                      <a:pt x="147" y="626"/>
                    </a:lnTo>
                    <a:lnTo>
                      <a:pt x="135" y="615"/>
                    </a:lnTo>
                    <a:lnTo>
                      <a:pt x="121" y="603"/>
                    </a:lnTo>
                    <a:lnTo>
                      <a:pt x="106" y="593"/>
                    </a:lnTo>
                    <a:lnTo>
                      <a:pt x="90" y="583"/>
                    </a:lnTo>
                    <a:lnTo>
                      <a:pt x="75" y="571"/>
                    </a:lnTo>
                    <a:lnTo>
                      <a:pt x="59" y="560"/>
                    </a:lnTo>
                    <a:lnTo>
                      <a:pt x="52" y="556"/>
                    </a:lnTo>
                    <a:lnTo>
                      <a:pt x="45" y="554"/>
                    </a:lnTo>
                    <a:lnTo>
                      <a:pt x="38" y="550"/>
                    </a:lnTo>
                    <a:lnTo>
                      <a:pt x="31" y="547"/>
                    </a:lnTo>
                    <a:lnTo>
                      <a:pt x="23" y="545"/>
                    </a:lnTo>
                    <a:lnTo>
                      <a:pt x="16" y="540"/>
                    </a:lnTo>
                    <a:lnTo>
                      <a:pt x="8" y="535"/>
                    </a:lnTo>
                    <a:lnTo>
                      <a:pt x="0" y="531"/>
                    </a:lnTo>
                    <a:lnTo>
                      <a:pt x="18" y="505"/>
                    </a:lnTo>
                    <a:lnTo>
                      <a:pt x="38" y="481"/>
                    </a:lnTo>
                    <a:lnTo>
                      <a:pt x="59" y="456"/>
                    </a:lnTo>
                    <a:lnTo>
                      <a:pt x="78" y="432"/>
                    </a:lnTo>
                    <a:lnTo>
                      <a:pt x="99" y="406"/>
                    </a:lnTo>
                    <a:lnTo>
                      <a:pt x="120" y="382"/>
                    </a:lnTo>
                    <a:lnTo>
                      <a:pt x="141" y="358"/>
                    </a:lnTo>
                    <a:lnTo>
                      <a:pt x="161" y="334"/>
                    </a:lnTo>
                    <a:lnTo>
                      <a:pt x="183" y="308"/>
                    </a:lnTo>
                    <a:lnTo>
                      <a:pt x="204" y="284"/>
                    </a:lnTo>
                    <a:lnTo>
                      <a:pt x="226" y="260"/>
                    </a:lnTo>
                    <a:lnTo>
                      <a:pt x="248" y="235"/>
                    </a:lnTo>
                    <a:lnTo>
                      <a:pt x="270" y="209"/>
                    </a:lnTo>
                    <a:lnTo>
                      <a:pt x="292" y="184"/>
                    </a:lnTo>
                    <a:lnTo>
                      <a:pt x="313" y="159"/>
                    </a:lnTo>
                    <a:lnTo>
                      <a:pt x="335" y="133"/>
                    </a:lnTo>
                    <a:lnTo>
                      <a:pt x="343" y="128"/>
                    </a:lnTo>
                    <a:lnTo>
                      <a:pt x="353" y="121"/>
                    </a:lnTo>
                    <a:lnTo>
                      <a:pt x="361" y="114"/>
                    </a:lnTo>
                    <a:lnTo>
                      <a:pt x="369" y="106"/>
                    </a:lnTo>
                    <a:lnTo>
                      <a:pt x="377" y="99"/>
                    </a:lnTo>
                    <a:lnTo>
                      <a:pt x="385" y="92"/>
                    </a:lnTo>
                    <a:lnTo>
                      <a:pt x="394" y="85"/>
                    </a:lnTo>
                    <a:lnTo>
                      <a:pt x="403" y="79"/>
                    </a:lnTo>
                    <a:lnTo>
                      <a:pt x="419" y="71"/>
                    </a:lnTo>
                    <a:lnTo>
                      <a:pt x="436" y="62"/>
                    </a:lnTo>
                    <a:lnTo>
                      <a:pt x="453" y="53"/>
                    </a:lnTo>
                    <a:lnTo>
                      <a:pt x="470" y="44"/>
                    </a:lnTo>
                    <a:lnTo>
                      <a:pt x="487" y="36"/>
                    </a:lnTo>
                    <a:lnTo>
                      <a:pt x="506" y="27"/>
                    </a:lnTo>
                    <a:lnTo>
                      <a:pt x="525" y="21"/>
                    </a:lnTo>
                    <a:lnTo>
                      <a:pt x="545" y="16"/>
                    </a:lnTo>
                    <a:lnTo>
                      <a:pt x="551" y="16"/>
                    </a:lnTo>
                    <a:lnTo>
                      <a:pt x="555" y="15"/>
                    </a:lnTo>
                    <a:lnTo>
                      <a:pt x="560" y="12"/>
                    </a:lnTo>
                    <a:lnTo>
                      <a:pt x="564" y="10"/>
                    </a:lnTo>
                    <a:lnTo>
                      <a:pt x="568" y="8"/>
                    </a:lnTo>
                    <a:lnTo>
                      <a:pt x="572" y="6"/>
                    </a:lnTo>
                    <a:lnTo>
                      <a:pt x="576" y="2"/>
                    </a:lnTo>
                    <a:lnTo>
                      <a:pt x="582" y="0"/>
                    </a:lnTo>
                    <a:lnTo>
                      <a:pt x="584" y="7"/>
                    </a:lnTo>
                    <a:lnTo>
                      <a:pt x="581" y="38"/>
                    </a:lnTo>
                    <a:lnTo>
                      <a:pt x="576" y="69"/>
                    </a:lnTo>
                    <a:lnTo>
                      <a:pt x="572" y="100"/>
                    </a:lnTo>
                    <a:lnTo>
                      <a:pt x="565" y="130"/>
                    </a:lnTo>
                    <a:lnTo>
                      <a:pt x="555" y="160"/>
                    </a:lnTo>
                    <a:lnTo>
                      <a:pt x="544" y="188"/>
                    </a:lnTo>
                    <a:lnTo>
                      <a:pt x="528" y="213"/>
                    </a:lnTo>
                    <a:lnTo>
                      <a:pt x="508" y="236"/>
                    </a:lnTo>
                    <a:lnTo>
                      <a:pt x="498" y="239"/>
                    </a:lnTo>
                    <a:lnTo>
                      <a:pt x="489" y="242"/>
                    </a:lnTo>
                    <a:lnTo>
                      <a:pt x="478" y="244"/>
                    </a:lnTo>
                    <a:lnTo>
                      <a:pt x="469" y="245"/>
                    </a:lnTo>
                    <a:lnTo>
                      <a:pt x="459" y="246"/>
                    </a:lnTo>
                    <a:lnTo>
                      <a:pt x="448" y="249"/>
                    </a:lnTo>
                    <a:lnTo>
                      <a:pt x="438" y="252"/>
                    </a:lnTo>
                    <a:lnTo>
                      <a:pt x="426" y="257"/>
                    </a:lnTo>
                    <a:lnTo>
                      <a:pt x="424" y="250"/>
                    </a:lnTo>
                    <a:lnTo>
                      <a:pt x="432" y="242"/>
                    </a:lnTo>
                    <a:lnTo>
                      <a:pt x="437" y="232"/>
                    </a:lnTo>
                    <a:lnTo>
                      <a:pt x="441" y="223"/>
                    </a:lnTo>
                    <a:lnTo>
                      <a:pt x="452" y="219"/>
                    </a:lnTo>
                    <a:lnTo>
                      <a:pt x="456" y="208"/>
                    </a:lnTo>
                    <a:lnTo>
                      <a:pt x="461" y="199"/>
                    </a:lnTo>
                    <a:lnTo>
                      <a:pt x="468" y="190"/>
                    </a:lnTo>
                    <a:lnTo>
                      <a:pt x="475" y="181"/>
                    </a:lnTo>
                    <a:lnTo>
                      <a:pt x="483" y="171"/>
                    </a:lnTo>
                    <a:lnTo>
                      <a:pt x="490" y="161"/>
                    </a:lnTo>
                    <a:lnTo>
                      <a:pt x="498" y="151"/>
                    </a:lnTo>
                    <a:lnTo>
                      <a:pt x="505" y="140"/>
                    </a:lnTo>
                    <a:lnTo>
                      <a:pt x="502" y="135"/>
                    </a:lnTo>
                    <a:lnTo>
                      <a:pt x="499" y="130"/>
                    </a:lnTo>
                    <a:lnTo>
                      <a:pt x="494" y="124"/>
                    </a:lnTo>
                    <a:lnTo>
                      <a:pt x="490" y="118"/>
                    </a:lnTo>
                    <a:lnTo>
                      <a:pt x="485" y="114"/>
                    </a:lnTo>
                    <a:lnTo>
                      <a:pt x="479" y="109"/>
                    </a:lnTo>
                    <a:lnTo>
                      <a:pt x="474" y="105"/>
                    </a:lnTo>
                    <a:lnTo>
                      <a:pt x="467" y="101"/>
                    </a:lnTo>
                    <a:lnTo>
                      <a:pt x="447" y="105"/>
                    </a:lnTo>
                    <a:lnTo>
                      <a:pt x="423" y="128"/>
                    </a:lnTo>
                    <a:lnTo>
                      <a:pt x="400" y="152"/>
                    </a:lnTo>
                    <a:lnTo>
                      <a:pt x="377" y="176"/>
                    </a:lnTo>
                    <a:lnTo>
                      <a:pt x="354" y="200"/>
                    </a:lnTo>
                    <a:lnTo>
                      <a:pt x="332" y="224"/>
                    </a:lnTo>
                    <a:lnTo>
                      <a:pt x="310" y="250"/>
                    </a:lnTo>
                    <a:lnTo>
                      <a:pt x="289" y="274"/>
                    </a:lnTo>
                    <a:lnTo>
                      <a:pt x="267" y="299"/>
                    </a:lnTo>
                    <a:lnTo>
                      <a:pt x="247" y="326"/>
                    </a:lnTo>
                    <a:lnTo>
                      <a:pt x="226" y="351"/>
                    </a:lnTo>
                    <a:lnTo>
                      <a:pt x="205" y="378"/>
                    </a:lnTo>
                    <a:lnTo>
                      <a:pt x="185" y="403"/>
                    </a:lnTo>
                    <a:lnTo>
                      <a:pt x="165" y="429"/>
                    </a:lnTo>
                    <a:lnTo>
                      <a:pt x="144" y="456"/>
                    </a:lnTo>
                    <a:lnTo>
                      <a:pt x="124" y="482"/>
                    </a:lnTo>
                    <a:lnTo>
                      <a:pt x="104" y="509"/>
                    </a:lnTo>
                    <a:lnTo>
                      <a:pt x="104" y="518"/>
                    </a:lnTo>
                    <a:lnTo>
                      <a:pt x="111" y="523"/>
                    </a:lnTo>
                    <a:lnTo>
                      <a:pt x="117" y="528"/>
                    </a:lnTo>
                    <a:lnTo>
                      <a:pt x="124" y="533"/>
                    </a:lnTo>
                    <a:lnTo>
                      <a:pt x="130" y="539"/>
                    </a:lnTo>
                    <a:lnTo>
                      <a:pt x="137" y="545"/>
                    </a:lnTo>
                    <a:lnTo>
                      <a:pt x="144" y="550"/>
                    </a:lnTo>
                    <a:lnTo>
                      <a:pt x="151" y="556"/>
                    </a:lnTo>
                    <a:lnTo>
                      <a:pt x="159" y="562"/>
                    </a:lnTo>
                    <a:lnTo>
                      <a:pt x="177" y="553"/>
                    </a:lnTo>
                    <a:lnTo>
                      <a:pt x="191" y="535"/>
                    </a:lnTo>
                    <a:lnTo>
                      <a:pt x="206" y="519"/>
                    </a:lnTo>
                    <a:lnTo>
                      <a:pt x="221" y="501"/>
                    </a:lnTo>
                    <a:lnTo>
                      <a:pt x="237" y="484"/>
                    </a:lnTo>
                    <a:lnTo>
                      <a:pt x="252" y="465"/>
                    </a:lnTo>
                    <a:lnTo>
                      <a:pt x="267" y="448"/>
                    </a:lnTo>
                    <a:lnTo>
                      <a:pt x="281" y="429"/>
                    </a:lnTo>
                    <a:lnTo>
                      <a:pt x="294" y="412"/>
                    </a:lnTo>
                    <a:lnTo>
                      <a:pt x="305" y="408"/>
                    </a:lnTo>
                    <a:lnTo>
                      <a:pt x="317" y="402"/>
                    </a:lnTo>
                    <a:lnTo>
                      <a:pt x="328" y="397"/>
                    </a:lnTo>
                    <a:lnTo>
                      <a:pt x="341" y="393"/>
                    </a:lnTo>
                    <a:lnTo>
                      <a:pt x="354" y="388"/>
                    </a:lnTo>
                    <a:lnTo>
                      <a:pt x="366" y="383"/>
                    </a:lnTo>
                    <a:lnTo>
                      <a:pt x="380" y="379"/>
                    </a:lnTo>
                    <a:lnTo>
                      <a:pt x="393" y="375"/>
                    </a:lnTo>
                    <a:lnTo>
                      <a:pt x="395" y="378"/>
                    </a:lnTo>
                    <a:lnTo>
                      <a:pt x="381" y="394"/>
                    </a:lnTo>
                    <a:lnTo>
                      <a:pt x="368" y="410"/>
                    </a:lnTo>
                    <a:lnTo>
                      <a:pt x="354" y="427"/>
                    </a:lnTo>
                    <a:lnTo>
                      <a:pt x="341" y="444"/>
                    </a:lnTo>
                    <a:lnTo>
                      <a:pt x="327" y="462"/>
                    </a:lnTo>
                    <a:lnTo>
                      <a:pt x="312" y="479"/>
                    </a:lnTo>
                    <a:lnTo>
                      <a:pt x="298" y="497"/>
                    </a:lnTo>
                    <a:lnTo>
                      <a:pt x="285" y="516"/>
                    </a:lnTo>
                    <a:lnTo>
                      <a:pt x="271" y="533"/>
                    </a:lnTo>
                    <a:lnTo>
                      <a:pt x="257" y="551"/>
                    </a:lnTo>
                    <a:lnTo>
                      <a:pt x="242" y="569"/>
                    </a:lnTo>
                    <a:lnTo>
                      <a:pt x="228" y="586"/>
                    </a:lnTo>
                    <a:lnTo>
                      <a:pt x="213" y="603"/>
                    </a:lnTo>
                    <a:lnTo>
                      <a:pt x="199" y="621"/>
                    </a:lnTo>
                    <a:lnTo>
                      <a:pt x="184" y="637"/>
                    </a:lnTo>
                    <a:lnTo>
                      <a:pt x="169" y="65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3" name="Freeform 25"/>
              <p:cNvSpPr>
                <a:spLocks/>
              </p:cNvSpPr>
              <p:nvPr>
                <p:custDataLst>
                  <p:tags r:id="rId63"/>
                </p:custDataLst>
              </p:nvPr>
            </p:nvSpPr>
            <p:spPr bwMode="auto">
              <a:xfrm>
                <a:off x="3646" y="3152"/>
                <a:ext cx="276" cy="185"/>
              </a:xfrm>
              <a:custGeom>
                <a:avLst/>
                <a:gdLst>
                  <a:gd name="T0" fmla="*/ 400 w 552"/>
                  <a:gd name="T1" fmla="*/ 370 h 371"/>
                  <a:gd name="T2" fmla="*/ 388 w 552"/>
                  <a:gd name="T3" fmla="*/ 366 h 371"/>
                  <a:gd name="T4" fmla="*/ 377 w 552"/>
                  <a:gd name="T5" fmla="*/ 364 h 371"/>
                  <a:gd name="T6" fmla="*/ 365 w 552"/>
                  <a:gd name="T7" fmla="*/ 358 h 371"/>
                  <a:gd name="T8" fmla="*/ 365 w 552"/>
                  <a:gd name="T9" fmla="*/ 353 h 371"/>
                  <a:gd name="T10" fmla="*/ 373 w 552"/>
                  <a:gd name="T11" fmla="*/ 351 h 371"/>
                  <a:gd name="T12" fmla="*/ 383 w 552"/>
                  <a:gd name="T13" fmla="*/ 353 h 371"/>
                  <a:gd name="T14" fmla="*/ 394 w 552"/>
                  <a:gd name="T15" fmla="*/ 353 h 371"/>
                  <a:gd name="T16" fmla="*/ 406 w 552"/>
                  <a:gd name="T17" fmla="*/ 346 h 371"/>
                  <a:gd name="T18" fmla="*/ 421 w 552"/>
                  <a:gd name="T19" fmla="*/ 336 h 371"/>
                  <a:gd name="T20" fmla="*/ 438 w 552"/>
                  <a:gd name="T21" fmla="*/ 325 h 371"/>
                  <a:gd name="T22" fmla="*/ 453 w 552"/>
                  <a:gd name="T23" fmla="*/ 311 h 371"/>
                  <a:gd name="T24" fmla="*/ 469 w 552"/>
                  <a:gd name="T25" fmla="*/ 288 h 371"/>
                  <a:gd name="T26" fmla="*/ 480 w 552"/>
                  <a:gd name="T27" fmla="*/ 255 h 371"/>
                  <a:gd name="T28" fmla="*/ 486 w 552"/>
                  <a:gd name="T29" fmla="*/ 218 h 371"/>
                  <a:gd name="T30" fmla="*/ 481 w 552"/>
                  <a:gd name="T31" fmla="*/ 180 h 371"/>
                  <a:gd name="T32" fmla="*/ 474 w 552"/>
                  <a:gd name="T33" fmla="*/ 152 h 371"/>
                  <a:gd name="T34" fmla="*/ 462 w 552"/>
                  <a:gd name="T35" fmla="*/ 128 h 371"/>
                  <a:gd name="T36" fmla="*/ 443 w 552"/>
                  <a:gd name="T37" fmla="*/ 107 h 371"/>
                  <a:gd name="T38" fmla="*/ 420 w 552"/>
                  <a:gd name="T39" fmla="*/ 91 h 371"/>
                  <a:gd name="T40" fmla="*/ 395 w 552"/>
                  <a:gd name="T41" fmla="*/ 77 h 371"/>
                  <a:gd name="T42" fmla="*/ 350 w 552"/>
                  <a:gd name="T43" fmla="*/ 75 h 371"/>
                  <a:gd name="T44" fmla="*/ 304 w 552"/>
                  <a:gd name="T45" fmla="*/ 76 h 371"/>
                  <a:gd name="T46" fmla="*/ 258 w 552"/>
                  <a:gd name="T47" fmla="*/ 79 h 371"/>
                  <a:gd name="T48" fmla="*/ 212 w 552"/>
                  <a:gd name="T49" fmla="*/ 84 h 371"/>
                  <a:gd name="T50" fmla="*/ 166 w 552"/>
                  <a:gd name="T51" fmla="*/ 92 h 371"/>
                  <a:gd name="T52" fmla="*/ 120 w 552"/>
                  <a:gd name="T53" fmla="*/ 104 h 371"/>
                  <a:gd name="T54" fmla="*/ 75 w 552"/>
                  <a:gd name="T55" fmla="*/ 119 h 371"/>
                  <a:gd name="T56" fmla="*/ 30 w 552"/>
                  <a:gd name="T57" fmla="*/ 137 h 371"/>
                  <a:gd name="T58" fmla="*/ 18 w 552"/>
                  <a:gd name="T59" fmla="*/ 148 h 371"/>
                  <a:gd name="T60" fmla="*/ 7 w 552"/>
                  <a:gd name="T61" fmla="*/ 161 h 371"/>
                  <a:gd name="T62" fmla="*/ 0 w 552"/>
                  <a:gd name="T63" fmla="*/ 163 h 371"/>
                  <a:gd name="T64" fmla="*/ 4 w 552"/>
                  <a:gd name="T65" fmla="*/ 151 h 371"/>
                  <a:gd name="T66" fmla="*/ 12 w 552"/>
                  <a:gd name="T67" fmla="*/ 137 h 371"/>
                  <a:gd name="T68" fmla="*/ 37 w 552"/>
                  <a:gd name="T69" fmla="*/ 105 h 371"/>
                  <a:gd name="T70" fmla="*/ 66 w 552"/>
                  <a:gd name="T71" fmla="*/ 77 h 371"/>
                  <a:gd name="T72" fmla="*/ 103 w 552"/>
                  <a:gd name="T73" fmla="*/ 55 h 371"/>
                  <a:gd name="T74" fmla="*/ 144 w 552"/>
                  <a:gd name="T75" fmla="*/ 38 h 371"/>
                  <a:gd name="T76" fmla="*/ 186 w 552"/>
                  <a:gd name="T77" fmla="*/ 24 h 371"/>
                  <a:gd name="T78" fmla="*/ 231 w 552"/>
                  <a:gd name="T79" fmla="*/ 14 h 371"/>
                  <a:gd name="T80" fmla="*/ 276 w 552"/>
                  <a:gd name="T81" fmla="*/ 6 h 371"/>
                  <a:gd name="T82" fmla="*/ 320 w 552"/>
                  <a:gd name="T83" fmla="*/ 0 h 371"/>
                  <a:gd name="T84" fmla="*/ 350 w 552"/>
                  <a:gd name="T85" fmla="*/ 1 h 371"/>
                  <a:gd name="T86" fmla="*/ 380 w 552"/>
                  <a:gd name="T87" fmla="*/ 5 h 371"/>
                  <a:gd name="T88" fmla="*/ 409 w 552"/>
                  <a:gd name="T89" fmla="*/ 12 h 371"/>
                  <a:gd name="T90" fmla="*/ 438 w 552"/>
                  <a:gd name="T91" fmla="*/ 24 h 371"/>
                  <a:gd name="T92" fmla="*/ 453 w 552"/>
                  <a:gd name="T93" fmla="*/ 35 h 371"/>
                  <a:gd name="T94" fmla="*/ 469 w 552"/>
                  <a:gd name="T95" fmla="*/ 44 h 371"/>
                  <a:gd name="T96" fmla="*/ 484 w 552"/>
                  <a:gd name="T97" fmla="*/ 55 h 371"/>
                  <a:gd name="T98" fmla="*/ 499 w 552"/>
                  <a:gd name="T99" fmla="*/ 72 h 371"/>
                  <a:gd name="T100" fmla="*/ 524 w 552"/>
                  <a:gd name="T101" fmla="*/ 115 h 371"/>
                  <a:gd name="T102" fmla="*/ 545 w 552"/>
                  <a:gd name="T103" fmla="*/ 167 h 371"/>
                  <a:gd name="T104" fmla="*/ 552 w 552"/>
                  <a:gd name="T105" fmla="*/ 221 h 371"/>
                  <a:gd name="T106" fmla="*/ 539 w 552"/>
                  <a:gd name="T107" fmla="*/ 278 h 371"/>
                  <a:gd name="T108" fmla="*/ 531 w 552"/>
                  <a:gd name="T109" fmla="*/ 295 h 371"/>
                  <a:gd name="T110" fmla="*/ 519 w 552"/>
                  <a:gd name="T111" fmla="*/ 311 h 371"/>
                  <a:gd name="T112" fmla="*/ 504 w 552"/>
                  <a:gd name="T113" fmla="*/ 327 h 371"/>
                  <a:gd name="T114" fmla="*/ 488 w 552"/>
                  <a:gd name="T115" fmla="*/ 346 h 371"/>
                  <a:gd name="T116" fmla="*/ 471 w 552"/>
                  <a:gd name="T117" fmla="*/ 356 h 371"/>
                  <a:gd name="T118" fmla="*/ 450 w 552"/>
                  <a:gd name="T119" fmla="*/ 363 h 371"/>
                  <a:gd name="T120" fmla="*/ 427 w 552"/>
                  <a:gd name="T121" fmla="*/ 369 h 371"/>
                  <a:gd name="T122" fmla="*/ 405 w 552"/>
                  <a:gd name="T123"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2" h="371">
                    <a:moveTo>
                      <a:pt x="405" y="371"/>
                    </a:moveTo>
                    <a:lnTo>
                      <a:pt x="400" y="370"/>
                    </a:lnTo>
                    <a:lnTo>
                      <a:pt x="394" y="369"/>
                    </a:lnTo>
                    <a:lnTo>
                      <a:pt x="388" y="366"/>
                    </a:lnTo>
                    <a:lnTo>
                      <a:pt x="382" y="365"/>
                    </a:lnTo>
                    <a:lnTo>
                      <a:pt x="377" y="364"/>
                    </a:lnTo>
                    <a:lnTo>
                      <a:pt x="371" y="362"/>
                    </a:lnTo>
                    <a:lnTo>
                      <a:pt x="365" y="358"/>
                    </a:lnTo>
                    <a:lnTo>
                      <a:pt x="360" y="355"/>
                    </a:lnTo>
                    <a:lnTo>
                      <a:pt x="365" y="353"/>
                    </a:lnTo>
                    <a:lnTo>
                      <a:pt x="370" y="351"/>
                    </a:lnTo>
                    <a:lnTo>
                      <a:pt x="373" y="351"/>
                    </a:lnTo>
                    <a:lnTo>
                      <a:pt x="379" y="351"/>
                    </a:lnTo>
                    <a:lnTo>
                      <a:pt x="383" y="353"/>
                    </a:lnTo>
                    <a:lnTo>
                      <a:pt x="388" y="353"/>
                    </a:lnTo>
                    <a:lnTo>
                      <a:pt x="394" y="353"/>
                    </a:lnTo>
                    <a:lnTo>
                      <a:pt x="400" y="351"/>
                    </a:lnTo>
                    <a:lnTo>
                      <a:pt x="406" y="346"/>
                    </a:lnTo>
                    <a:lnTo>
                      <a:pt x="415" y="341"/>
                    </a:lnTo>
                    <a:lnTo>
                      <a:pt x="421" y="336"/>
                    </a:lnTo>
                    <a:lnTo>
                      <a:pt x="430" y="331"/>
                    </a:lnTo>
                    <a:lnTo>
                      <a:pt x="438" y="325"/>
                    </a:lnTo>
                    <a:lnTo>
                      <a:pt x="446" y="319"/>
                    </a:lnTo>
                    <a:lnTo>
                      <a:pt x="453" y="311"/>
                    </a:lnTo>
                    <a:lnTo>
                      <a:pt x="461" y="303"/>
                    </a:lnTo>
                    <a:lnTo>
                      <a:pt x="469" y="288"/>
                    </a:lnTo>
                    <a:lnTo>
                      <a:pt x="474" y="272"/>
                    </a:lnTo>
                    <a:lnTo>
                      <a:pt x="480" y="255"/>
                    </a:lnTo>
                    <a:lnTo>
                      <a:pt x="485" y="236"/>
                    </a:lnTo>
                    <a:lnTo>
                      <a:pt x="486" y="218"/>
                    </a:lnTo>
                    <a:lnTo>
                      <a:pt x="486" y="199"/>
                    </a:lnTo>
                    <a:lnTo>
                      <a:pt x="481" y="180"/>
                    </a:lnTo>
                    <a:lnTo>
                      <a:pt x="474" y="161"/>
                    </a:lnTo>
                    <a:lnTo>
                      <a:pt x="474" y="152"/>
                    </a:lnTo>
                    <a:lnTo>
                      <a:pt x="469" y="140"/>
                    </a:lnTo>
                    <a:lnTo>
                      <a:pt x="462" y="128"/>
                    </a:lnTo>
                    <a:lnTo>
                      <a:pt x="453" y="118"/>
                    </a:lnTo>
                    <a:lnTo>
                      <a:pt x="443" y="107"/>
                    </a:lnTo>
                    <a:lnTo>
                      <a:pt x="432" y="99"/>
                    </a:lnTo>
                    <a:lnTo>
                      <a:pt x="420" y="91"/>
                    </a:lnTo>
                    <a:lnTo>
                      <a:pt x="408" y="84"/>
                    </a:lnTo>
                    <a:lnTo>
                      <a:pt x="395" y="77"/>
                    </a:lnTo>
                    <a:lnTo>
                      <a:pt x="372" y="76"/>
                    </a:lnTo>
                    <a:lnTo>
                      <a:pt x="350" y="75"/>
                    </a:lnTo>
                    <a:lnTo>
                      <a:pt x="327" y="75"/>
                    </a:lnTo>
                    <a:lnTo>
                      <a:pt x="304" y="76"/>
                    </a:lnTo>
                    <a:lnTo>
                      <a:pt x="281" y="77"/>
                    </a:lnTo>
                    <a:lnTo>
                      <a:pt x="258" y="79"/>
                    </a:lnTo>
                    <a:lnTo>
                      <a:pt x="235" y="81"/>
                    </a:lnTo>
                    <a:lnTo>
                      <a:pt x="212" y="84"/>
                    </a:lnTo>
                    <a:lnTo>
                      <a:pt x="189" y="88"/>
                    </a:lnTo>
                    <a:lnTo>
                      <a:pt x="166" y="92"/>
                    </a:lnTo>
                    <a:lnTo>
                      <a:pt x="143" y="98"/>
                    </a:lnTo>
                    <a:lnTo>
                      <a:pt x="120" y="104"/>
                    </a:lnTo>
                    <a:lnTo>
                      <a:pt x="98" y="112"/>
                    </a:lnTo>
                    <a:lnTo>
                      <a:pt x="75" y="119"/>
                    </a:lnTo>
                    <a:lnTo>
                      <a:pt x="52" y="128"/>
                    </a:lnTo>
                    <a:lnTo>
                      <a:pt x="30" y="137"/>
                    </a:lnTo>
                    <a:lnTo>
                      <a:pt x="24" y="141"/>
                    </a:lnTo>
                    <a:lnTo>
                      <a:pt x="18" y="148"/>
                    </a:lnTo>
                    <a:lnTo>
                      <a:pt x="11" y="155"/>
                    </a:lnTo>
                    <a:lnTo>
                      <a:pt x="7" y="161"/>
                    </a:lnTo>
                    <a:lnTo>
                      <a:pt x="7" y="167"/>
                    </a:lnTo>
                    <a:lnTo>
                      <a:pt x="0" y="163"/>
                    </a:lnTo>
                    <a:lnTo>
                      <a:pt x="1" y="157"/>
                    </a:lnTo>
                    <a:lnTo>
                      <a:pt x="4" y="151"/>
                    </a:lnTo>
                    <a:lnTo>
                      <a:pt x="9" y="146"/>
                    </a:lnTo>
                    <a:lnTo>
                      <a:pt x="12" y="137"/>
                    </a:lnTo>
                    <a:lnTo>
                      <a:pt x="23" y="120"/>
                    </a:lnTo>
                    <a:lnTo>
                      <a:pt x="37" y="105"/>
                    </a:lnTo>
                    <a:lnTo>
                      <a:pt x="50" y="90"/>
                    </a:lnTo>
                    <a:lnTo>
                      <a:pt x="66" y="77"/>
                    </a:lnTo>
                    <a:lnTo>
                      <a:pt x="84" y="66"/>
                    </a:lnTo>
                    <a:lnTo>
                      <a:pt x="103" y="55"/>
                    </a:lnTo>
                    <a:lnTo>
                      <a:pt x="123" y="46"/>
                    </a:lnTo>
                    <a:lnTo>
                      <a:pt x="144" y="38"/>
                    </a:lnTo>
                    <a:lnTo>
                      <a:pt x="164" y="31"/>
                    </a:lnTo>
                    <a:lnTo>
                      <a:pt x="186" y="24"/>
                    </a:lnTo>
                    <a:lnTo>
                      <a:pt x="208" y="19"/>
                    </a:lnTo>
                    <a:lnTo>
                      <a:pt x="231" y="14"/>
                    </a:lnTo>
                    <a:lnTo>
                      <a:pt x="254" y="9"/>
                    </a:lnTo>
                    <a:lnTo>
                      <a:pt x="276" y="6"/>
                    </a:lnTo>
                    <a:lnTo>
                      <a:pt x="298" y="3"/>
                    </a:lnTo>
                    <a:lnTo>
                      <a:pt x="320" y="0"/>
                    </a:lnTo>
                    <a:lnTo>
                      <a:pt x="335" y="0"/>
                    </a:lnTo>
                    <a:lnTo>
                      <a:pt x="350" y="1"/>
                    </a:lnTo>
                    <a:lnTo>
                      <a:pt x="365" y="3"/>
                    </a:lnTo>
                    <a:lnTo>
                      <a:pt x="380" y="5"/>
                    </a:lnTo>
                    <a:lnTo>
                      <a:pt x="395" y="7"/>
                    </a:lnTo>
                    <a:lnTo>
                      <a:pt x="409" y="12"/>
                    </a:lnTo>
                    <a:lnTo>
                      <a:pt x="424" y="17"/>
                    </a:lnTo>
                    <a:lnTo>
                      <a:pt x="438" y="24"/>
                    </a:lnTo>
                    <a:lnTo>
                      <a:pt x="445" y="30"/>
                    </a:lnTo>
                    <a:lnTo>
                      <a:pt x="453" y="35"/>
                    </a:lnTo>
                    <a:lnTo>
                      <a:pt x="461" y="39"/>
                    </a:lnTo>
                    <a:lnTo>
                      <a:pt x="469" y="44"/>
                    </a:lnTo>
                    <a:lnTo>
                      <a:pt x="476" y="50"/>
                    </a:lnTo>
                    <a:lnTo>
                      <a:pt x="484" y="55"/>
                    </a:lnTo>
                    <a:lnTo>
                      <a:pt x="492" y="62"/>
                    </a:lnTo>
                    <a:lnTo>
                      <a:pt x="499" y="72"/>
                    </a:lnTo>
                    <a:lnTo>
                      <a:pt x="511" y="92"/>
                    </a:lnTo>
                    <a:lnTo>
                      <a:pt x="524" y="115"/>
                    </a:lnTo>
                    <a:lnTo>
                      <a:pt x="536" y="141"/>
                    </a:lnTo>
                    <a:lnTo>
                      <a:pt x="545" y="167"/>
                    </a:lnTo>
                    <a:lnTo>
                      <a:pt x="551" y="194"/>
                    </a:lnTo>
                    <a:lnTo>
                      <a:pt x="552" y="221"/>
                    </a:lnTo>
                    <a:lnTo>
                      <a:pt x="548" y="250"/>
                    </a:lnTo>
                    <a:lnTo>
                      <a:pt x="539" y="278"/>
                    </a:lnTo>
                    <a:lnTo>
                      <a:pt x="536" y="287"/>
                    </a:lnTo>
                    <a:lnTo>
                      <a:pt x="531" y="295"/>
                    </a:lnTo>
                    <a:lnTo>
                      <a:pt x="525" y="303"/>
                    </a:lnTo>
                    <a:lnTo>
                      <a:pt x="519" y="311"/>
                    </a:lnTo>
                    <a:lnTo>
                      <a:pt x="512" y="319"/>
                    </a:lnTo>
                    <a:lnTo>
                      <a:pt x="504" y="327"/>
                    </a:lnTo>
                    <a:lnTo>
                      <a:pt x="496" y="335"/>
                    </a:lnTo>
                    <a:lnTo>
                      <a:pt x="488" y="346"/>
                    </a:lnTo>
                    <a:lnTo>
                      <a:pt x="480" y="351"/>
                    </a:lnTo>
                    <a:lnTo>
                      <a:pt x="471" y="356"/>
                    </a:lnTo>
                    <a:lnTo>
                      <a:pt x="461" y="360"/>
                    </a:lnTo>
                    <a:lnTo>
                      <a:pt x="450" y="363"/>
                    </a:lnTo>
                    <a:lnTo>
                      <a:pt x="439" y="366"/>
                    </a:lnTo>
                    <a:lnTo>
                      <a:pt x="427" y="369"/>
                    </a:lnTo>
                    <a:lnTo>
                      <a:pt x="417" y="370"/>
                    </a:lnTo>
                    <a:lnTo>
                      <a:pt x="405" y="37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4" name="Freeform 26"/>
              <p:cNvSpPr>
                <a:spLocks/>
              </p:cNvSpPr>
              <p:nvPr>
                <p:custDataLst>
                  <p:tags r:id="rId64"/>
                </p:custDataLst>
              </p:nvPr>
            </p:nvSpPr>
            <p:spPr bwMode="auto">
              <a:xfrm>
                <a:off x="3800" y="3205"/>
                <a:ext cx="70" cy="110"/>
              </a:xfrm>
              <a:custGeom>
                <a:avLst/>
                <a:gdLst>
                  <a:gd name="T0" fmla="*/ 50 w 140"/>
                  <a:gd name="T1" fmla="*/ 220 h 220"/>
                  <a:gd name="T2" fmla="*/ 46 w 140"/>
                  <a:gd name="T3" fmla="*/ 218 h 220"/>
                  <a:gd name="T4" fmla="*/ 43 w 140"/>
                  <a:gd name="T5" fmla="*/ 216 h 220"/>
                  <a:gd name="T6" fmla="*/ 40 w 140"/>
                  <a:gd name="T7" fmla="*/ 213 h 220"/>
                  <a:gd name="T8" fmla="*/ 35 w 140"/>
                  <a:gd name="T9" fmla="*/ 211 h 220"/>
                  <a:gd name="T10" fmla="*/ 30 w 140"/>
                  <a:gd name="T11" fmla="*/ 209 h 220"/>
                  <a:gd name="T12" fmla="*/ 26 w 140"/>
                  <a:gd name="T13" fmla="*/ 206 h 220"/>
                  <a:gd name="T14" fmla="*/ 20 w 140"/>
                  <a:gd name="T15" fmla="*/ 204 h 220"/>
                  <a:gd name="T16" fmla="*/ 13 w 140"/>
                  <a:gd name="T17" fmla="*/ 202 h 220"/>
                  <a:gd name="T18" fmla="*/ 5 w 140"/>
                  <a:gd name="T19" fmla="*/ 185 h 220"/>
                  <a:gd name="T20" fmla="*/ 2 w 140"/>
                  <a:gd name="T21" fmla="*/ 166 h 220"/>
                  <a:gd name="T22" fmla="*/ 0 w 140"/>
                  <a:gd name="T23" fmla="*/ 147 h 220"/>
                  <a:gd name="T24" fmla="*/ 3 w 140"/>
                  <a:gd name="T25" fmla="*/ 127 h 220"/>
                  <a:gd name="T26" fmla="*/ 7 w 140"/>
                  <a:gd name="T27" fmla="*/ 107 h 220"/>
                  <a:gd name="T28" fmla="*/ 13 w 140"/>
                  <a:gd name="T29" fmla="*/ 88 h 220"/>
                  <a:gd name="T30" fmla="*/ 20 w 140"/>
                  <a:gd name="T31" fmla="*/ 69 h 220"/>
                  <a:gd name="T32" fmla="*/ 29 w 140"/>
                  <a:gd name="T33" fmla="*/ 52 h 220"/>
                  <a:gd name="T34" fmla="*/ 34 w 140"/>
                  <a:gd name="T35" fmla="*/ 48 h 220"/>
                  <a:gd name="T36" fmla="*/ 38 w 140"/>
                  <a:gd name="T37" fmla="*/ 42 h 220"/>
                  <a:gd name="T38" fmla="*/ 43 w 140"/>
                  <a:gd name="T39" fmla="*/ 37 h 220"/>
                  <a:gd name="T40" fmla="*/ 46 w 140"/>
                  <a:gd name="T41" fmla="*/ 31 h 220"/>
                  <a:gd name="T42" fmla="*/ 50 w 140"/>
                  <a:gd name="T43" fmla="*/ 26 h 220"/>
                  <a:gd name="T44" fmla="*/ 55 w 140"/>
                  <a:gd name="T45" fmla="*/ 20 h 220"/>
                  <a:gd name="T46" fmla="*/ 59 w 140"/>
                  <a:gd name="T47" fmla="*/ 14 h 220"/>
                  <a:gd name="T48" fmla="*/ 65 w 140"/>
                  <a:gd name="T49" fmla="*/ 8 h 220"/>
                  <a:gd name="T50" fmla="*/ 83 w 140"/>
                  <a:gd name="T51" fmla="*/ 0 h 220"/>
                  <a:gd name="T52" fmla="*/ 90 w 140"/>
                  <a:gd name="T53" fmla="*/ 1 h 220"/>
                  <a:gd name="T54" fmla="*/ 96 w 140"/>
                  <a:gd name="T55" fmla="*/ 4 h 220"/>
                  <a:gd name="T56" fmla="*/ 102 w 140"/>
                  <a:gd name="T57" fmla="*/ 6 h 220"/>
                  <a:gd name="T58" fmla="*/ 109 w 140"/>
                  <a:gd name="T59" fmla="*/ 8 h 220"/>
                  <a:gd name="T60" fmla="*/ 118 w 140"/>
                  <a:gd name="T61" fmla="*/ 18 h 220"/>
                  <a:gd name="T62" fmla="*/ 126 w 140"/>
                  <a:gd name="T63" fmla="*/ 27 h 220"/>
                  <a:gd name="T64" fmla="*/ 133 w 140"/>
                  <a:gd name="T65" fmla="*/ 36 h 220"/>
                  <a:gd name="T66" fmla="*/ 140 w 140"/>
                  <a:gd name="T67" fmla="*/ 45 h 220"/>
                  <a:gd name="T68" fmla="*/ 126 w 140"/>
                  <a:gd name="T69" fmla="*/ 56 h 220"/>
                  <a:gd name="T70" fmla="*/ 113 w 140"/>
                  <a:gd name="T71" fmla="*/ 67 h 220"/>
                  <a:gd name="T72" fmla="*/ 99 w 140"/>
                  <a:gd name="T73" fmla="*/ 80 h 220"/>
                  <a:gd name="T74" fmla="*/ 87 w 140"/>
                  <a:gd name="T75" fmla="*/ 92 h 220"/>
                  <a:gd name="T76" fmla="*/ 76 w 140"/>
                  <a:gd name="T77" fmla="*/ 107 h 220"/>
                  <a:gd name="T78" fmla="*/ 67 w 140"/>
                  <a:gd name="T79" fmla="*/ 124 h 220"/>
                  <a:gd name="T80" fmla="*/ 60 w 140"/>
                  <a:gd name="T81" fmla="*/ 141 h 220"/>
                  <a:gd name="T82" fmla="*/ 57 w 140"/>
                  <a:gd name="T83" fmla="*/ 160 h 220"/>
                  <a:gd name="T84" fmla="*/ 58 w 140"/>
                  <a:gd name="T85" fmla="*/ 175 h 220"/>
                  <a:gd name="T86" fmla="*/ 61 w 140"/>
                  <a:gd name="T87" fmla="*/ 190 h 220"/>
                  <a:gd name="T88" fmla="*/ 64 w 140"/>
                  <a:gd name="T89" fmla="*/ 205 h 220"/>
                  <a:gd name="T90" fmla="*/ 65 w 140"/>
                  <a:gd name="T91" fmla="*/ 220 h 220"/>
                  <a:gd name="T92" fmla="*/ 50 w 140"/>
                  <a:gd name="T9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0" h="220">
                    <a:moveTo>
                      <a:pt x="50" y="220"/>
                    </a:moveTo>
                    <a:lnTo>
                      <a:pt x="46" y="218"/>
                    </a:lnTo>
                    <a:lnTo>
                      <a:pt x="43" y="216"/>
                    </a:lnTo>
                    <a:lnTo>
                      <a:pt x="40" y="213"/>
                    </a:lnTo>
                    <a:lnTo>
                      <a:pt x="35" y="211"/>
                    </a:lnTo>
                    <a:lnTo>
                      <a:pt x="30" y="209"/>
                    </a:lnTo>
                    <a:lnTo>
                      <a:pt x="26" y="206"/>
                    </a:lnTo>
                    <a:lnTo>
                      <a:pt x="20" y="204"/>
                    </a:lnTo>
                    <a:lnTo>
                      <a:pt x="13" y="202"/>
                    </a:lnTo>
                    <a:lnTo>
                      <a:pt x="5" y="185"/>
                    </a:lnTo>
                    <a:lnTo>
                      <a:pt x="2" y="166"/>
                    </a:lnTo>
                    <a:lnTo>
                      <a:pt x="0" y="147"/>
                    </a:lnTo>
                    <a:lnTo>
                      <a:pt x="3" y="127"/>
                    </a:lnTo>
                    <a:lnTo>
                      <a:pt x="7" y="107"/>
                    </a:lnTo>
                    <a:lnTo>
                      <a:pt x="13" y="88"/>
                    </a:lnTo>
                    <a:lnTo>
                      <a:pt x="20" y="69"/>
                    </a:lnTo>
                    <a:lnTo>
                      <a:pt x="29" y="52"/>
                    </a:lnTo>
                    <a:lnTo>
                      <a:pt x="34" y="48"/>
                    </a:lnTo>
                    <a:lnTo>
                      <a:pt x="38" y="42"/>
                    </a:lnTo>
                    <a:lnTo>
                      <a:pt x="43" y="37"/>
                    </a:lnTo>
                    <a:lnTo>
                      <a:pt x="46" y="31"/>
                    </a:lnTo>
                    <a:lnTo>
                      <a:pt x="50" y="26"/>
                    </a:lnTo>
                    <a:lnTo>
                      <a:pt x="55" y="20"/>
                    </a:lnTo>
                    <a:lnTo>
                      <a:pt x="59" y="14"/>
                    </a:lnTo>
                    <a:lnTo>
                      <a:pt x="65" y="8"/>
                    </a:lnTo>
                    <a:lnTo>
                      <a:pt x="83" y="0"/>
                    </a:lnTo>
                    <a:lnTo>
                      <a:pt x="90" y="1"/>
                    </a:lnTo>
                    <a:lnTo>
                      <a:pt x="96" y="4"/>
                    </a:lnTo>
                    <a:lnTo>
                      <a:pt x="102" y="6"/>
                    </a:lnTo>
                    <a:lnTo>
                      <a:pt x="109" y="8"/>
                    </a:lnTo>
                    <a:lnTo>
                      <a:pt x="118" y="18"/>
                    </a:lnTo>
                    <a:lnTo>
                      <a:pt x="126" y="27"/>
                    </a:lnTo>
                    <a:lnTo>
                      <a:pt x="133" y="36"/>
                    </a:lnTo>
                    <a:lnTo>
                      <a:pt x="140" y="45"/>
                    </a:lnTo>
                    <a:lnTo>
                      <a:pt x="126" y="56"/>
                    </a:lnTo>
                    <a:lnTo>
                      <a:pt x="113" y="67"/>
                    </a:lnTo>
                    <a:lnTo>
                      <a:pt x="99" y="80"/>
                    </a:lnTo>
                    <a:lnTo>
                      <a:pt x="87" y="92"/>
                    </a:lnTo>
                    <a:lnTo>
                      <a:pt x="76" y="107"/>
                    </a:lnTo>
                    <a:lnTo>
                      <a:pt x="67" y="124"/>
                    </a:lnTo>
                    <a:lnTo>
                      <a:pt x="60" y="141"/>
                    </a:lnTo>
                    <a:lnTo>
                      <a:pt x="57" y="160"/>
                    </a:lnTo>
                    <a:lnTo>
                      <a:pt x="58" y="175"/>
                    </a:lnTo>
                    <a:lnTo>
                      <a:pt x="61" y="190"/>
                    </a:lnTo>
                    <a:lnTo>
                      <a:pt x="64" y="205"/>
                    </a:lnTo>
                    <a:lnTo>
                      <a:pt x="65" y="220"/>
                    </a:lnTo>
                    <a:lnTo>
                      <a:pt x="50" y="22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5" name="Freeform 28"/>
              <p:cNvSpPr>
                <a:spLocks/>
              </p:cNvSpPr>
              <p:nvPr>
                <p:custDataLst>
                  <p:tags r:id="rId65"/>
                </p:custDataLst>
              </p:nvPr>
            </p:nvSpPr>
            <p:spPr bwMode="auto">
              <a:xfrm>
                <a:off x="3903" y="3171"/>
                <a:ext cx="66" cy="31"/>
              </a:xfrm>
              <a:custGeom>
                <a:avLst/>
                <a:gdLst>
                  <a:gd name="T0" fmla="*/ 33 w 131"/>
                  <a:gd name="T1" fmla="*/ 63 h 63"/>
                  <a:gd name="T2" fmla="*/ 27 w 131"/>
                  <a:gd name="T3" fmla="*/ 50 h 63"/>
                  <a:gd name="T4" fmla="*/ 20 w 131"/>
                  <a:gd name="T5" fmla="*/ 36 h 63"/>
                  <a:gd name="T6" fmla="*/ 11 w 131"/>
                  <a:gd name="T7" fmla="*/ 22 h 63"/>
                  <a:gd name="T8" fmla="*/ 0 w 131"/>
                  <a:gd name="T9" fmla="*/ 10 h 63"/>
                  <a:gd name="T10" fmla="*/ 16 w 131"/>
                  <a:gd name="T11" fmla="*/ 5 h 63"/>
                  <a:gd name="T12" fmla="*/ 32 w 131"/>
                  <a:gd name="T13" fmla="*/ 2 h 63"/>
                  <a:gd name="T14" fmla="*/ 47 w 131"/>
                  <a:gd name="T15" fmla="*/ 0 h 63"/>
                  <a:gd name="T16" fmla="*/ 63 w 131"/>
                  <a:gd name="T17" fmla="*/ 0 h 63"/>
                  <a:gd name="T18" fmla="*/ 78 w 131"/>
                  <a:gd name="T19" fmla="*/ 3 h 63"/>
                  <a:gd name="T20" fmla="*/ 94 w 131"/>
                  <a:gd name="T21" fmla="*/ 6 h 63"/>
                  <a:gd name="T22" fmla="*/ 109 w 131"/>
                  <a:gd name="T23" fmla="*/ 10 h 63"/>
                  <a:gd name="T24" fmla="*/ 125 w 131"/>
                  <a:gd name="T25" fmla="*/ 15 h 63"/>
                  <a:gd name="T26" fmla="*/ 131 w 131"/>
                  <a:gd name="T27" fmla="*/ 33 h 63"/>
                  <a:gd name="T28" fmla="*/ 126 w 131"/>
                  <a:gd name="T29" fmla="*/ 37 h 63"/>
                  <a:gd name="T30" fmla="*/ 122 w 131"/>
                  <a:gd name="T31" fmla="*/ 42 h 63"/>
                  <a:gd name="T32" fmla="*/ 116 w 131"/>
                  <a:gd name="T33" fmla="*/ 46 h 63"/>
                  <a:gd name="T34" fmla="*/ 110 w 131"/>
                  <a:gd name="T35" fmla="*/ 50 h 63"/>
                  <a:gd name="T36" fmla="*/ 101 w 131"/>
                  <a:gd name="T37" fmla="*/ 52 h 63"/>
                  <a:gd name="T38" fmla="*/ 92 w 131"/>
                  <a:gd name="T39" fmla="*/ 53 h 63"/>
                  <a:gd name="T40" fmla="*/ 83 w 131"/>
                  <a:gd name="T41" fmla="*/ 56 h 63"/>
                  <a:gd name="T42" fmla="*/ 72 w 131"/>
                  <a:gd name="T43" fmla="*/ 58 h 63"/>
                  <a:gd name="T44" fmla="*/ 63 w 131"/>
                  <a:gd name="T45" fmla="*/ 60 h 63"/>
                  <a:gd name="T46" fmla="*/ 53 w 131"/>
                  <a:gd name="T47" fmla="*/ 61 h 63"/>
                  <a:gd name="T48" fmla="*/ 43 w 131"/>
                  <a:gd name="T49" fmla="*/ 63 h 63"/>
                  <a:gd name="T50" fmla="*/ 33 w 131"/>
                  <a:gd name="T5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63">
                    <a:moveTo>
                      <a:pt x="33" y="63"/>
                    </a:moveTo>
                    <a:lnTo>
                      <a:pt x="27" y="50"/>
                    </a:lnTo>
                    <a:lnTo>
                      <a:pt x="20" y="36"/>
                    </a:lnTo>
                    <a:lnTo>
                      <a:pt x="11" y="22"/>
                    </a:lnTo>
                    <a:lnTo>
                      <a:pt x="0" y="10"/>
                    </a:lnTo>
                    <a:lnTo>
                      <a:pt x="16" y="5"/>
                    </a:lnTo>
                    <a:lnTo>
                      <a:pt x="32" y="2"/>
                    </a:lnTo>
                    <a:lnTo>
                      <a:pt x="47" y="0"/>
                    </a:lnTo>
                    <a:lnTo>
                      <a:pt x="63" y="0"/>
                    </a:lnTo>
                    <a:lnTo>
                      <a:pt x="78" y="3"/>
                    </a:lnTo>
                    <a:lnTo>
                      <a:pt x="94" y="6"/>
                    </a:lnTo>
                    <a:lnTo>
                      <a:pt x="109" y="10"/>
                    </a:lnTo>
                    <a:lnTo>
                      <a:pt x="125" y="15"/>
                    </a:lnTo>
                    <a:lnTo>
                      <a:pt x="131" y="33"/>
                    </a:lnTo>
                    <a:lnTo>
                      <a:pt x="126" y="37"/>
                    </a:lnTo>
                    <a:lnTo>
                      <a:pt x="122" y="42"/>
                    </a:lnTo>
                    <a:lnTo>
                      <a:pt x="116" y="46"/>
                    </a:lnTo>
                    <a:lnTo>
                      <a:pt x="110" y="50"/>
                    </a:lnTo>
                    <a:lnTo>
                      <a:pt x="101" y="52"/>
                    </a:lnTo>
                    <a:lnTo>
                      <a:pt x="92" y="53"/>
                    </a:lnTo>
                    <a:lnTo>
                      <a:pt x="83" y="56"/>
                    </a:lnTo>
                    <a:lnTo>
                      <a:pt x="72" y="58"/>
                    </a:lnTo>
                    <a:lnTo>
                      <a:pt x="63" y="60"/>
                    </a:lnTo>
                    <a:lnTo>
                      <a:pt x="53" y="61"/>
                    </a:lnTo>
                    <a:lnTo>
                      <a:pt x="43" y="63"/>
                    </a:lnTo>
                    <a:lnTo>
                      <a:pt x="33" y="63"/>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grpSp>
        <p:nvGrpSpPr>
          <p:cNvPr id="216" name="Group 7"/>
          <p:cNvGrpSpPr>
            <a:grpSpLocks noChangeAspect="1"/>
          </p:cNvGrpSpPr>
          <p:nvPr>
            <p:custDataLst>
              <p:tags r:id="rId20"/>
            </p:custDataLst>
          </p:nvPr>
        </p:nvGrpSpPr>
        <p:grpSpPr bwMode="auto">
          <a:xfrm>
            <a:off x="7391400" y="3886200"/>
            <a:ext cx="1601788" cy="1711325"/>
            <a:chOff x="2975" y="2832"/>
            <a:chExt cx="1009" cy="1078"/>
          </a:xfrm>
        </p:grpSpPr>
        <p:sp>
          <p:nvSpPr>
            <p:cNvPr id="217" name="AutoShape 6"/>
            <p:cNvSpPr>
              <a:spLocks noChangeAspect="1" noChangeArrowheads="1" noTextEdit="1"/>
            </p:cNvSpPr>
            <p:nvPr>
              <p:custDataLst>
                <p:tags r:id="rId48"/>
              </p:custDataLst>
            </p:nvPr>
          </p:nvSpPr>
          <p:spPr bwMode="auto">
            <a:xfrm>
              <a:off x="2975" y="2832"/>
              <a:ext cx="1009"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8" name="Freeform 16"/>
            <p:cNvSpPr>
              <a:spLocks/>
            </p:cNvSpPr>
            <p:nvPr>
              <p:custDataLst>
                <p:tags r:id="rId49"/>
              </p:custDataLst>
            </p:nvPr>
          </p:nvSpPr>
          <p:spPr bwMode="auto">
            <a:xfrm>
              <a:off x="3144" y="3009"/>
              <a:ext cx="836" cy="795"/>
            </a:xfrm>
            <a:custGeom>
              <a:avLst/>
              <a:gdLst>
                <a:gd name="T0" fmla="*/ 979 w 1671"/>
                <a:gd name="T1" fmla="*/ 649 h 1589"/>
                <a:gd name="T2" fmla="*/ 944 w 1671"/>
                <a:gd name="T3" fmla="*/ 729 h 1589"/>
                <a:gd name="T4" fmla="*/ 929 w 1671"/>
                <a:gd name="T5" fmla="*/ 797 h 1589"/>
                <a:gd name="T6" fmla="*/ 834 w 1671"/>
                <a:gd name="T7" fmla="*/ 923 h 1589"/>
                <a:gd name="T8" fmla="*/ 729 w 1671"/>
                <a:gd name="T9" fmla="*/ 1049 h 1589"/>
                <a:gd name="T10" fmla="*/ 606 w 1671"/>
                <a:gd name="T11" fmla="*/ 1203 h 1589"/>
                <a:gd name="T12" fmla="*/ 464 w 1671"/>
                <a:gd name="T13" fmla="*/ 1384 h 1589"/>
                <a:gd name="T14" fmla="*/ 310 w 1671"/>
                <a:gd name="T15" fmla="*/ 1555 h 1589"/>
                <a:gd name="T16" fmla="*/ 235 w 1671"/>
                <a:gd name="T17" fmla="*/ 1589 h 1589"/>
                <a:gd name="T18" fmla="*/ 150 w 1671"/>
                <a:gd name="T19" fmla="*/ 1574 h 1589"/>
                <a:gd name="T20" fmla="*/ 38 w 1671"/>
                <a:gd name="T21" fmla="*/ 1496 h 1589"/>
                <a:gd name="T22" fmla="*/ 2 w 1671"/>
                <a:gd name="T23" fmla="*/ 1405 h 1589"/>
                <a:gd name="T24" fmla="*/ 24 w 1671"/>
                <a:gd name="T25" fmla="*/ 1317 h 1589"/>
                <a:gd name="T26" fmla="*/ 243 w 1671"/>
                <a:gd name="T27" fmla="*/ 1020 h 1589"/>
                <a:gd name="T28" fmla="*/ 485 w 1671"/>
                <a:gd name="T29" fmla="*/ 724 h 1589"/>
                <a:gd name="T30" fmla="*/ 681 w 1671"/>
                <a:gd name="T31" fmla="*/ 551 h 1589"/>
                <a:gd name="T32" fmla="*/ 729 w 1671"/>
                <a:gd name="T33" fmla="*/ 549 h 1589"/>
                <a:gd name="T34" fmla="*/ 847 w 1671"/>
                <a:gd name="T35" fmla="*/ 409 h 1589"/>
                <a:gd name="T36" fmla="*/ 968 w 1671"/>
                <a:gd name="T37" fmla="*/ 266 h 1589"/>
                <a:gd name="T38" fmla="*/ 1032 w 1671"/>
                <a:gd name="T39" fmla="*/ 349 h 1589"/>
                <a:gd name="T40" fmla="*/ 911 w 1671"/>
                <a:gd name="T41" fmla="*/ 501 h 1589"/>
                <a:gd name="T42" fmla="*/ 894 w 1671"/>
                <a:gd name="T43" fmla="*/ 558 h 1589"/>
                <a:gd name="T44" fmla="*/ 959 w 1671"/>
                <a:gd name="T45" fmla="*/ 512 h 1589"/>
                <a:gd name="T46" fmla="*/ 988 w 1671"/>
                <a:gd name="T47" fmla="*/ 450 h 1589"/>
                <a:gd name="T48" fmla="*/ 1013 w 1671"/>
                <a:gd name="T49" fmla="*/ 384 h 1589"/>
                <a:gd name="T50" fmla="*/ 1069 w 1671"/>
                <a:gd name="T51" fmla="*/ 334 h 1589"/>
                <a:gd name="T52" fmla="*/ 1124 w 1671"/>
                <a:gd name="T53" fmla="*/ 305 h 1589"/>
                <a:gd name="T54" fmla="*/ 1203 w 1671"/>
                <a:gd name="T55" fmla="*/ 206 h 1589"/>
                <a:gd name="T56" fmla="*/ 1160 w 1671"/>
                <a:gd name="T57" fmla="*/ 200 h 1589"/>
                <a:gd name="T58" fmla="*/ 1053 w 1671"/>
                <a:gd name="T59" fmla="*/ 323 h 1589"/>
                <a:gd name="T60" fmla="*/ 1107 w 1671"/>
                <a:gd name="T61" fmla="*/ 121 h 1589"/>
                <a:gd name="T62" fmla="*/ 1159 w 1671"/>
                <a:gd name="T63" fmla="*/ 87 h 1589"/>
                <a:gd name="T64" fmla="*/ 1197 w 1671"/>
                <a:gd name="T65" fmla="*/ 64 h 1589"/>
                <a:gd name="T66" fmla="*/ 1248 w 1671"/>
                <a:gd name="T67" fmla="*/ 42 h 1589"/>
                <a:gd name="T68" fmla="*/ 1296 w 1671"/>
                <a:gd name="T69" fmla="*/ 29 h 1589"/>
                <a:gd name="T70" fmla="*/ 1324 w 1671"/>
                <a:gd name="T71" fmla="*/ 15 h 1589"/>
                <a:gd name="T72" fmla="*/ 1351 w 1671"/>
                <a:gd name="T73" fmla="*/ 30 h 1589"/>
                <a:gd name="T74" fmla="*/ 1313 w 1671"/>
                <a:gd name="T75" fmla="*/ 231 h 1589"/>
                <a:gd name="T76" fmla="*/ 1367 w 1671"/>
                <a:gd name="T77" fmla="*/ 263 h 1589"/>
                <a:gd name="T78" fmla="*/ 1449 w 1671"/>
                <a:gd name="T79" fmla="*/ 288 h 1589"/>
                <a:gd name="T80" fmla="*/ 1495 w 1671"/>
                <a:gd name="T81" fmla="*/ 316 h 1589"/>
                <a:gd name="T82" fmla="*/ 1609 w 1671"/>
                <a:gd name="T83" fmla="*/ 305 h 1589"/>
                <a:gd name="T84" fmla="*/ 1667 w 1671"/>
                <a:gd name="T85" fmla="*/ 339 h 1589"/>
                <a:gd name="T86" fmla="*/ 1632 w 1671"/>
                <a:gd name="T87" fmla="*/ 392 h 1589"/>
                <a:gd name="T88" fmla="*/ 1563 w 1671"/>
                <a:gd name="T89" fmla="*/ 412 h 1589"/>
                <a:gd name="T90" fmla="*/ 1561 w 1671"/>
                <a:gd name="T91" fmla="*/ 564 h 1589"/>
                <a:gd name="T92" fmla="*/ 1519 w 1671"/>
                <a:gd name="T93" fmla="*/ 626 h 1589"/>
                <a:gd name="T94" fmla="*/ 1488 w 1671"/>
                <a:gd name="T95" fmla="*/ 654 h 1589"/>
                <a:gd name="T96" fmla="*/ 1458 w 1671"/>
                <a:gd name="T97" fmla="*/ 667 h 1589"/>
                <a:gd name="T98" fmla="*/ 1434 w 1671"/>
                <a:gd name="T99" fmla="*/ 581 h 1589"/>
                <a:gd name="T100" fmla="*/ 1465 w 1671"/>
                <a:gd name="T101" fmla="*/ 500 h 1589"/>
                <a:gd name="T102" fmla="*/ 1431 w 1671"/>
                <a:gd name="T103" fmla="*/ 486 h 1589"/>
                <a:gd name="T104" fmla="*/ 1398 w 1671"/>
                <a:gd name="T105" fmla="*/ 559 h 1589"/>
                <a:gd name="T106" fmla="*/ 1431 w 1671"/>
                <a:gd name="T107" fmla="*/ 584 h 1589"/>
                <a:gd name="T108" fmla="*/ 1382 w 1671"/>
                <a:gd name="T109" fmla="*/ 668 h 1589"/>
                <a:gd name="T110" fmla="*/ 1316 w 1671"/>
                <a:gd name="T111" fmla="*/ 615 h 1589"/>
                <a:gd name="T112" fmla="*/ 1289 w 1671"/>
                <a:gd name="T113" fmla="*/ 511 h 1589"/>
                <a:gd name="T114" fmla="*/ 1310 w 1671"/>
                <a:gd name="T115" fmla="*/ 443 h 1589"/>
                <a:gd name="T116" fmla="*/ 1337 w 1671"/>
                <a:gd name="T117" fmla="*/ 383 h 1589"/>
                <a:gd name="T118" fmla="*/ 1223 w 1671"/>
                <a:gd name="T119" fmla="*/ 389 h 1589"/>
                <a:gd name="T120" fmla="*/ 1160 w 1671"/>
                <a:gd name="T121" fmla="*/ 422 h 1589"/>
                <a:gd name="T122" fmla="*/ 1068 w 1671"/>
                <a:gd name="T123" fmla="*/ 536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1" h="1589">
                  <a:moveTo>
                    <a:pt x="1053" y="556"/>
                  </a:moveTo>
                  <a:lnTo>
                    <a:pt x="1038" y="574"/>
                  </a:lnTo>
                  <a:lnTo>
                    <a:pt x="1023" y="593"/>
                  </a:lnTo>
                  <a:lnTo>
                    <a:pt x="1009" y="611"/>
                  </a:lnTo>
                  <a:lnTo>
                    <a:pt x="994" y="630"/>
                  </a:lnTo>
                  <a:lnTo>
                    <a:pt x="979" y="649"/>
                  </a:lnTo>
                  <a:lnTo>
                    <a:pt x="964" y="668"/>
                  </a:lnTo>
                  <a:lnTo>
                    <a:pt x="949" y="686"/>
                  </a:lnTo>
                  <a:lnTo>
                    <a:pt x="934" y="705"/>
                  </a:lnTo>
                  <a:lnTo>
                    <a:pt x="936" y="711"/>
                  </a:lnTo>
                  <a:lnTo>
                    <a:pt x="940" y="718"/>
                  </a:lnTo>
                  <a:lnTo>
                    <a:pt x="944" y="729"/>
                  </a:lnTo>
                  <a:lnTo>
                    <a:pt x="948" y="740"/>
                  </a:lnTo>
                  <a:lnTo>
                    <a:pt x="947" y="748"/>
                  </a:lnTo>
                  <a:lnTo>
                    <a:pt x="946" y="756"/>
                  </a:lnTo>
                  <a:lnTo>
                    <a:pt x="945" y="766"/>
                  </a:lnTo>
                  <a:lnTo>
                    <a:pt x="944" y="775"/>
                  </a:lnTo>
                  <a:lnTo>
                    <a:pt x="929" y="797"/>
                  </a:lnTo>
                  <a:lnTo>
                    <a:pt x="915" y="817"/>
                  </a:lnTo>
                  <a:lnTo>
                    <a:pt x="899" y="839"/>
                  </a:lnTo>
                  <a:lnTo>
                    <a:pt x="884" y="860"/>
                  </a:lnTo>
                  <a:lnTo>
                    <a:pt x="868" y="882"/>
                  </a:lnTo>
                  <a:lnTo>
                    <a:pt x="852" y="903"/>
                  </a:lnTo>
                  <a:lnTo>
                    <a:pt x="834" y="923"/>
                  </a:lnTo>
                  <a:lnTo>
                    <a:pt x="818" y="944"/>
                  </a:lnTo>
                  <a:lnTo>
                    <a:pt x="801" y="965"/>
                  </a:lnTo>
                  <a:lnTo>
                    <a:pt x="784" y="987"/>
                  </a:lnTo>
                  <a:lnTo>
                    <a:pt x="765" y="1007"/>
                  </a:lnTo>
                  <a:lnTo>
                    <a:pt x="748" y="1028"/>
                  </a:lnTo>
                  <a:lnTo>
                    <a:pt x="729" y="1049"/>
                  </a:lnTo>
                  <a:lnTo>
                    <a:pt x="712" y="1070"/>
                  </a:lnTo>
                  <a:lnTo>
                    <a:pt x="694" y="1092"/>
                  </a:lnTo>
                  <a:lnTo>
                    <a:pt x="675" y="1112"/>
                  </a:lnTo>
                  <a:lnTo>
                    <a:pt x="652" y="1142"/>
                  </a:lnTo>
                  <a:lnTo>
                    <a:pt x="629" y="1172"/>
                  </a:lnTo>
                  <a:lnTo>
                    <a:pt x="606" y="1203"/>
                  </a:lnTo>
                  <a:lnTo>
                    <a:pt x="583" y="1233"/>
                  </a:lnTo>
                  <a:lnTo>
                    <a:pt x="560" y="1264"/>
                  </a:lnTo>
                  <a:lnTo>
                    <a:pt x="537" y="1294"/>
                  </a:lnTo>
                  <a:lnTo>
                    <a:pt x="513" y="1324"/>
                  </a:lnTo>
                  <a:lnTo>
                    <a:pt x="488" y="1354"/>
                  </a:lnTo>
                  <a:lnTo>
                    <a:pt x="464" y="1384"/>
                  </a:lnTo>
                  <a:lnTo>
                    <a:pt x="440" y="1414"/>
                  </a:lnTo>
                  <a:lnTo>
                    <a:pt x="415" y="1443"/>
                  </a:lnTo>
                  <a:lnTo>
                    <a:pt x="389" y="1472"/>
                  </a:lnTo>
                  <a:lnTo>
                    <a:pt x="363" y="1499"/>
                  </a:lnTo>
                  <a:lnTo>
                    <a:pt x="336" y="1527"/>
                  </a:lnTo>
                  <a:lnTo>
                    <a:pt x="310" y="1555"/>
                  </a:lnTo>
                  <a:lnTo>
                    <a:pt x="282" y="1581"/>
                  </a:lnTo>
                  <a:lnTo>
                    <a:pt x="274" y="1583"/>
                  </a:lnTo>
                  <a:lnTo>
                    <a:pt x="265" y="1586"/>
                  </a:lnTo>
                  <a:lnTo>
                    <a:pt x="256" y="1587"/>
                  </a:lnTo>
                  <a:lnTo>
                    <a:pt x="245" y="1588"/>
                  </a:lnTo>
                  <a:lnTo>
                    <a:pt x="235" y="1589"/>
                  </a:lnTo>
                  <a:lnTo>
                    <a:pt x="225" y="1589"/>
                  </a:lnTo>
                  <a:lnTo>
                    <a:pt x="213" y="1589"/>
                  </a:lnTo>
                  <a:lnTo>
                    <a:pt x="203" y="1589"/>
                  </a:lnTo>
                  <a:lnTo>
                    <a:pt x="191" y="1589"/>
                  </a:lnTo>
                  <a:lnTo>
                    <a:pt x="170" y="1582"/>
                  </a:lnTo>
                  <a:lnTo>
                    <a:pt x="150" y="1574"/>
                  </a:lnTo>
                  <a:lnTo>
                    <a:pt x="130" y="1565"/>
                  </a:lnTo>
                  <a:lnTo>
                    <a:pt x="112" y="1555"/>
                  </a:lnTo>
                  <a:lnTo>
                    <a:pt x="92" y="1543"/>
                  </a:lnTo>
                  <a:lnTo>
                    <a:pt x="74" y="1530"/>
                  </a:lnTo>
                  <a:lnTo>
                    <a:pt x="56" y="1514"/>
                  </a:lnTo>
                  <a:lnTo>
                    <a:pt x="38" y="1496"/>
                  </a:lnTo>
                  <a:lnTo>
                    <a:pt x="30" y="1482"/>
                  </a:lnTo>
                  <a:lnTo>
                    <a:pt x="22" y="1468"/>
                  </a:lnTo>
                  <a:lnTo>
                    <a:pt x="16" y="1453"/>
                  </a:lnTo>
                  <a:lnTo>
                    <a:pt x="10" y="1437"/>
                  </a:lnTo>
                  <a:lnTo>
                    <a:pt x="6" y="1421"/>
                  </a:lnTo>
                  <a:lnTo>
                    <a:pt x="2" y="1405"/>
                  </a:lnTo>
                  <a:lnTo>
                    <a:pt x="1" y="1388"/>
                  </a:lnTo>
                  <a:lnTo>
                    <a:pt x="0" y="1370"/>
                  </a:lnTo>
                  <a:lnTo>
                    <a:pt x="3" y="1356"/>
                  </a:lnTo>
                  <a:lnTo>
                    <a:pt x="9" y="1344"/>
                  </a:lnTo>
                  <a:lnTo>
                    <a:pt x="17" y="1331"/>
                  </a:lnTo>
                  <a:lnTo>
                    <a:pt x="24" y="1317"/>
                  </a:lnTo>
                  <a:lnTo>
                    <a:pt x="60" y="1270"/>
                  </a:lnTo>
                  <a:lnTo>
                    <a:pt x="94" y="1222"/>
                  </a:lnTo>
                  <a:lnTo>
                    <a:pt x="131" y="1172"/>
                  </a:lnTo>
                  <a:lnTo>
                    <a:pt x="168" y="1121"/>
                  </a:lnTo>
                  <a:lnTo>
                    <a:pt x="205" y="1071"/>
                  </a:lnTo>
                  <a:lnTo>
                    <a:pt x="243" y="1020"/>
                  </a:lnTo>
                  <a:lnTo>
                    <a:pt x="281" y="969"/>
                  </a:lnTo>
                  <a:lnTo>
                    <a:pt x="320" y="919"/>
                  </a:lnTo>
                  <a:lnTo>
                    <a:pt x="361" y="869"/>
                  </a:lnTo>
                  <a:lnTo>
                    <a:pt x="401" y="820"/>
                  </a:lnTo>
                  <a:lnTo>
                    <a:pt x="442" y="771"/>
                  </a:lnTo>
                  <a:lnTo>
                    <a:pt x="485" y="724"/>
                  </a:lnTo>
                  <a:lnTo>
                    <a:pt x="529" y="678"/>
                  </a:lnTo>
                  <a:lnTo>
                    <a:pt x="574" y="634"/>
                  </a:lnTo>
                  <a:lnTo>
                    <a:pt x="619" y="592"/>
                  </a:lnTo>
                  <a:lnTo>
                    <a:pt x="666" y="551"/>
                  </a:lnTo>
                  <a:lnTo>
                    <a:pt x="674" y="551"/>
                  </a:lnTo>
                  <a:lnTo>
                    <a:pt x="681" y="551"/>
                  </a:lnTo>
                  <a:lnTo>
                    <a:pt x="689" y="551"/>
                  </a:lnTo>
                  <a:lnTo>
                    <a:pt x="696" y="551"/>
                  </a:lnTo>
                  <a:lnTo>
                    <a:pt x="704" y="551"/>
                  </a:lnTo>
                  <a:lnTo>
                    <a:pt x="712" y="550"/>
                  </a:lnTo>
                  <a:lnTo>
                    <a:pt x="720" y="550"/>
                  </a:lnTo>
                  <a:lnTo>
                    <a:pt x="729" y="549"/>
                  </a:lnTo>
                  <a:lnTo>
                    <a:pt x="749" y="526"/>
                  </a:lnTo>
                  <a:lnTo>
                    <a:pt x="769" y="503"/>
                  </a:lnTo>
                  <a:lnTo>
                    <a:pt x="788" y="480"/>
                  </a:lnTo>
                  <a:lnTo>
                    <a:pt x="808" y="457"/>
                  </a:lnTo>
                  <a:lnTo>
                    <a:pt x="827" y="433"/>
                  </a:lnTo>
                  <a:lnTo>
                    <a:pt x="847" y="409"/>
                  </a:lnTo>
                  <a:lnTo>
                    <a:pt x="866" y="384"/>
                  </a:lnTo>
                  <a:lnTo>
                    <a:pt x="887" y="361"/>
                  </a:lnTo>
                  <a:lnTo>
                    <a:pt x="907" y="337"/>
                  </a:lnTo>
                  <a:lnTo>
                    <a:pt x="928" y="313"/>
                  </a:lnTo>
                  <a:lnTo>
                    <a:pt x="947" y="289"/>
                  </a:lnTo>
                  <a:lnTo>
                    <a:pt x="968" y="266"/>
                  </a:lnTo>
                  <a:lnTo>
                    <a:pt x="989" y="242"/>
                  </a:lnTo>
                  <a:lnTo>
                    <a:pt x="1011" y="219"/>
                  </a:lnTo>
                  <a:lnTo>
                    <a:pt x="1031" y="196"/>
                  </a:lnTo>
                  <a:lnTo>
                    <a:pt x="1053" y="174"/>
                  </a:lnTo>
                  <a:lnTo>
                    <a:pt x="1053" y="323"/>
                  </a:lnTo>
                  <a:lnTo>
                    <a:pt x="1032" y="349"/>
                  </a:lnTo>
                  <a:lnTo>
                    <a:pt x="1012" y="374"/>
                  </a:lnTo>
                  <a:lnTo>
                    <a:pt x="991" y="398"/>
                  </a:lnTo>
                  <a:lnTo>
                    <a:pt x="971" y="424"/>
                  </a:lnTo>
                  <a:lnTo>
                    <a:pt x="951" y="449"/>
                  </a:lnTo>
                  <a:lnTo>
                    <a:pt x="931" y="474"/>
                  </a:lnTo>
                  <a:lnTo>
                    <a:pt x="911" y="501"/>
                  </a:lnTo>
                  <a:lnTo>
                    <a:pt x="892" y="526"/>
                  </a:lnTo>
                  <a:lnTo>
                    <a:pt x="887" y="534"/>
                  </a:lnTo>
                  <a:lnTo>
                    <a:pt x="879" y="542"/>
                  </a:lnTo>
                  <a:lnTo>
                    <a:pt x="883" y="549"/>
                  </a:lnTo>
                  <a:lnTo>
                    <a:pt x="888" y="554"/>
                  </a:lnTo>
                  <a:lnTo>
                    <a:pt x="894" y="558"/>
                  </a:lnTo>
                  <a:lnTo>
                    <a:pt x="900" y="563"/>
                  </a:lnTo>
                  <a:lnTo>
                    <a:pt x="913" y="561"/>
                  </a:lnTo>
                  <a:lnTo>
                    <a:pt x="924" y="547"/>
                  </a:lnTo>
                  <a:lnTo>
                    <a:pt x="936" y="534"/>
                  </a:lnTo>
                  <a:lnTo>
                    <a:pt x="947" y="523"/>
                  </a:lnTo>
                  <a:lnTo>
                    <a:pt x="959" y="512"/>
                  </a:lnTo>
                  <a:lnTo>
                    <a:pt x="970" y="501"/>
                  </a:lnTo>
                  <a:lnTo>
                    <a:pt x="981" y="489"/>
                  </a:lnTo>
                  <a:lnTo>
                    <a:pt x="989" y="477"/>
                  </a:lnTo>
                  <a:lnTo>
                    <a:pt x="997" y="463"/>
                  </a:lnTo>
                  <a:lnTo>
                    <a:pt x="991" y="457"/>
                  </a:lnTo>
                  <a:lnTo>
                    <a:pt x="988" y="450"/>
                  </a:lnTo>
                  <a:lnTo>
                    <a:pt x="985" y="443"/>
                  </a:lnTo>
                  <a:lnTo>
                    <a:pt x="984" y="436"/>
                  </a:lnTo>
                  <a:lnTo>
                    <a:pt x="990" y="422"/>
                  </a:lnTo>
                  <a:lnTo>
                    <a:pt x="997" y="409"/>
                  </a:lnTo>
                  <a:lnTo>
                    <a:pt x="1004" y="396"/>
                  </a:lnTo>
                  <a:lnTo>
                    <a:pt x="1013" y="384"/>
                  </a:lnTo>
                  <a:lnTo>
                    <a:pt x="1022" y="373"/>
                  </a:lnTo>
                  <a:lnTo>
                    <a:pt x="1031" y="363"/>
                  </a:lnTo>
                  <a:lnTo>
                    <a:pt x="1042" y="353"/>
                  </a:lnTo>
                  <a:lnTo>
                    <a:pt x="1053" y="344"/>
                  </a:lnTo>
                  <a:lnTo>
                    <a:pt x="1061" y="338"/>
                  </a:lnTo>
                  <a:lnTo>
                    <a:pt x="1069" y="334"/>
                  </a:lnTo>
                  <a:lnTo>
                    <a:pt x="1079" y="328"/>
                  </a:lnTo>
                  <a:lnTo>
                    <a:pt x="1087" y="323"/>
                  </a:lnTo>
                  <a:lnTo>
                    <a:pt x="1096" y="319"/>
                  </a:lnTo>
                  <a:lnTo>
                    <a:pt x="1105" y="314"/>
                  </a:lnTo>
                  <a:lnTo>
                    <a:pt x="1114" y="310"/>
                  </a:lnTo>
                  <a:lnTo>
                    <a:pt x="1124" y="305"/>
                  </a:lnTo>
                  <a:lnTo>
                    <a:pt x="1140" y="288"/>
                  </a:lnTo>
                  <a:lnTo>
                    <a:pt x="1153" y="272"/>
                  </a:lnTo>
                  <a:lnTo>
                    <a:pt x="1166" y="254"/>
                  </a:lnTo>
                  <a:lnTo>
                    <a:pt x="1179" y="238"/>
                  </a:lnTo>
                  <a:lnTo>
                    <a:pt x="1190" y="222"/>
                  </a:lnTo>
                  <a:lnTo>
                    <a:pt x="1203" y="206"/>
                  </a:lnTo>
                  <a:lnTo>
                    <a:pt x="1216" y="191"/>
                  </a:lnTo>
                  <a:lnTo>
                    <a:pt x="1228" y="176"/>
                  </a:lnTo>
                  <a:lnTo>
                    <a:pt x="1216" y="158"/>
                  </a:lnTo>
                  <a:lnTo>
                    <a:pt x="1197" y="159"/>
                  </a:lnTo>
                  <a:lnTo>
                    <a:pt x="1179" y="179"/>
                  </a:lnTo>
                  <a:lnTo>
                    <a:pt x="1160" y="200"/>
                  </a:lnTo>
                  <a:lnTo>
                    <a:pt x="1142" y="221"/>
                  </a:lnTo>
                  <a:lnTo>
                    <a:pt x="1125" y="240"/>
                  </a:lnTo>
                  <a:lnTo>
                    <a:pt x="1106" y="261"/>
                  </a:lnTo>
                  <a:lnTo>
                    <a:pt x="1089" y="282"/>
                  </a:lnTo>
                  <a:lnTo>
                    <a:pt x="1070" y="303"/>
                  </a:lnTo>
                  <a:lnTo>
                    <a:pt x="1053" y="323"/>
                  </a:lnTo>
                  <a:lnTo>
                    <a:pt x="1053" y="174"/>
                  </a:lnTo>
                  <a:lnTo>
                    <a:pt x="1064" y="163"/>
                  </a:lnTo>
                  <a:lnTo>
                    <a:pt x="1075" y="152"/>
                  </a:lnTo>
                  <a:lnTo>
                    <a:pt x="1085" y="141"/>
                  </a:lnTo>
                  <a:lnTo>
                    <a:pt x="1097" y="131"/>
                  </a:lnTo>
                  <a:lnTo>
                    <a:pt x="1107" y="121"/>
                  </a:lnTo>
                  <a:lnTo>
                    <a:pt x="1119" y="110"/>
                  </a:lnTo>
                  <a:lnTo>
                    <a:pt x="1130" y="101"/>
                  </a:lnTo>
                  <a:lnTo>
                    <a:pt x="1142" y="91"/>
                  </a:lnTo>
                  <a:lnTo>
                    <a:pt x="1147" y="90"/>
                  </a:lnTo>
                  <a:lnTo>
                    <a:pt x="1153" y="88"/>
                  </a:lnTo>
                  <a:lnTo>
                    <a:pt x="1159" y="87"/>
                  </a:lnTo>
                  <a:lnTo>
                    <a:pt x="1162" y="80"/>
                  </a:lnTo>
                  <a:lnTo>
                    <a:pt x="1170" y="78"/>
                  </a:lnTo>
                  <a:lnTo>
                    <a:pt x="1177" y="75"/>
                  </a:lnTo>
                  <a:lnTo>
                    <a:pt x="1183" y="71"/>
                  </a:lnTo>
                  <a:lnTo>
                    <a:pt x="1190" y="68"/>
                  </a:lnTo>
                  <a:lnTo>
                    <a:pt x="1197" y="64"/>
                  </a:lnTo>
                  <a:lnTo>
                    <a:pt x="1205" y="61"/>
                  </a:lnTo>
                  <a:lnTo>
                    <a:pt x="1215" y="60"/>
                  </a:lnTo>
                  <a:lnTo>
                    <a:pt x="1224" y="58"/>
                  </a:lnTo>
                  <a:lnTo>
                    <a:pt x="1227" y="53"/>
                  </a:lnTo>
                  <a:lnTo>
                    <a:pt x="1241" y="43"/>
                  </a:lnTo>
                  <a:lnTo>
                    <a:pt x="1248" y="42"/>
                  </a:lnTo>
                  <a:lnTo>
                    <a:pt x="1256" y="40"/>
                  </a:lnTo>
                  <a:lnTo>
                    <a:pt x="1264" y="38"/>
                  </a:lnTo>
                  <a:lnTo>
                    <a:pt x="1272" y="35"/>
                  </a:lnTo>
                  <a:lnTo>
                    <a:pt x="1280" y="32"/>
                  </a:lnTo>
                  <a:lnTo>
                    <a:pt x="1288" y="30"/>
                  </a:lnTo>
                  <a:lnTo>
                    <a:pt x="1296" y="29"/>
                  </a:lnTo>
                  <a:lnTo>
                    <a:pt x="1304" y="27"/>
                  </a:lnTo>
                  <a:lnTo>
                    <a:pt x="1308" y="24"/>
                  </a:lnTo>
                  <a:lnTo>
                    <a:pt x="1311" y="22"/>
                  </a:lnTo>
                  <a:lnTo>
                    <a:pt x="1315" y="19"/>
                  </a:lnTo>
                  <a:lnTo>
                    <a:pt x="1319" y="17"/>
                  </a:lnTo>
                  <a:lnTo>
                    <a:pt x="1324" y="15"/>
                  </a:lnTo>
                  <a:lnTo>
                    <a:pt x="1329" y="12"/>
                  </a:lnTo>
                  <a:lnTo>
                    <a:pt x="1334" y="10"/>
                  </a:lnTo>
                  <a:lnTo>
                    <a:pt x="1340" y="8"/>
                  </a:lnTo>
                  <a:lnTo>
                    <a:pt x="1342" y="0"/>
                  </a:lnTo>
                  <a:lnTo>
                    <a:pt x="1352" y="0"/>
                  </a:lnTo>
                  <a:lnTo>
                    <a:pt x="1351" y="30"/>
                  </a:lnTo>
                  <a:lnTo>
                    <a:pt x="1349" y="62"/>
                  </a:lnTo>
                  <a:lnTo>
                    <a:pt x="1347" y="96"/>
                  </a:lnTo>
                  <a:lnTo>
                    <a:pt x="1342" y="131"/>
                  </a:lnTo>
                  <a:lnTo>
                    <a:pt x="1336" y="167"/>
                  </a:lnTo>
                  <a:lnTo>
                    <a:pt x="1326" y="200"/>
                  </a:lnTo>
                  <a:lnTo>
                    <a:pt x="1313" y="231"/>
                  </a:lnTo>
                  <a:lnTo>
                    <a:pt x="1294" y="259"/>
                  </a:lnTo>
                  <a:lnTo>
                    <a:pt x="1299" y="267"/>
                  </a:lnTo>
                  <a:lnTo>
                    <a:pt x="1315" y="265"/>
                  </a:lnTo>
                  <a:lnTo>
                    <a:pt x="1332" y="262"/>
                  </a:lnTo>
                  <a:lnTo>
                    <a:pt x="1349" y="262"/>
                  </a:lnTo>
                  <a:lnTo>
                    <a:pt x="1367" y="263"/>
                  </a:lnTo>
                  <a:lnTo>
                    <a:pt x="1383" y="266"/>
                  </a:lnTo>
                  <a:lnTo>
                    <a:pt x="1400" y="269"/>
                  </a:lnTo>
                  <a:lnTo>
                    <a:pt x="1416" y="274"/>
                  </a:lnTo>
                  <a:lnTo>
                    <a:pt x="1431" y="280"/>
                  </a:lnTo>
                  <a:lnTo>
                    <a:pt x="1440" y="283"/>
                  </a:lnTo>
                  <a:lnTo>
                    <a:pt x="1449" y="288"/>
                  </a:lnTo>
                  <a:lnTo>
                    <a:pt x="1458" y="291"/>
                  </a:lnTo>
                  <a:lnTo>
                    <a:pt x="1466" y="296"/>
                  </a:lnTo>
                  <a:lnTo>
                    <a:pt x="1474" y="300"/>
                  </a:lnTo>
                  <a:lnTo>
                    <a:pt x="1481" y="306"/>
                  </a:lnTo>
                  <a:lnTo>
                    <a:pt x="1488" y="311"/>
                  </a:lnTo>
                  <a:lnTo>
                    <a:pt x="1495" y="316"/>
                  </a:lnTo>
                  <a:lnTo>
                    <a:pt x="1513" y="310"/>
                  </a:lnTo>
                  <a:lnTo>
                    <a:pt x="1533" y="305"/>
                  </a:lnTo>
                  <a:lnTo>
                    <a:pt x="1552" y="303"/>
                  </a:lnTo>
                  <a:lnTo>
                    <a:pt x="1571" y="301"/>
                  </a:lnTo>
                  <a:lnTo>
                    <a:pt x="1590" y="303"/>
                  </a:lnTo>
                  <a:lnTo>
                    <a:pt x="1609" y="305"/>
                  </a:lnTo>
                  <a:lnTo>
                    <a:pt x="1627" y="310"/>
                  </a:lnTo>
                  <a:lnTo>
                    <a:pt x="1646" y="316"/>
                  </a:lnTo>
                  <a:lnTo>
                    <a:pt x="1655" y="323"/>
                  </a:lnTo>
                  <a:lnTo>
                    <a:pt x="1659" y="328"/>
                  </a:lnTo>
                  <a:lnTo>
                    <a:pt x="1664" y="333"/>
                  </a:lnTo>
                  <a:lnTo>
                    <a:pt x="1667" y="339"/>
                  </a:lnTo>
                  <a:lnTo>
                    <a:pt x="1671" y="348"/>
                  </a:lnTo>
                  <a:lnTo>
                    <a:pt x="1671" y="356"/>
                  </a:lnTo>
                  <a:lnTo>
                    <a:pt x="1662" y="373"/>
                  </a:lnTo>
                  <a:lnTo>
                    <a:pt x="1651" y="383"/>
                  </a:lnTo>
                  <a:lnTo>
                    <a:pt x="1642" y="388"/>
                  </a:lnTo>
                  <a:lnTo>
                    <a:pt x="1632" y="392"/>
                  </a:lnTo>
                  <a:lnTo>
                    <a:pt x="1620" y="395"/>
                  </a:lnTo>
                  <a:lnTo>
                    <a:pt x="1609" y="398"/>
                  </a:lnTo>
                  <a:lnTo>
                    <a:pt x="1597" y="401"/>
                  </a:lnTo>
                  <a:lnTo>
                    <a:pt x="1586" y="404"/>
                  </a:lnTo>
                  <a:lnTo>
                    <a:pt x="1574" y="407"/>
                  </a:lnTo>
                  <a:lnTo>
                    <a:pt x="1563" y="412"/>
                  </a:lnTo>
                  <a:lnTo>
                    <a:pt x="1571" y="436"/>
                  </a:lnTo>
                  <a:lnTo>
                    <a:pt x="1574" y="462"/>
                  </a:lnTo>
                  <a:lnTo>
                    <a:pt x="1575" y="488"/>
                  </a:lnTo>
                  <a:lnTo>
                    <a:pt x="1574" y="513"/>
                  </a:lnTo>
                  <a:lnTo>
                    <a:pt x="1568" y="540"/>
                  </a:lnTo>
                  <a:lnTo>
                    <a:pt x="1561" y="564"/>
                  </a:lnTo>
                  <a:lnTo>
                    <a:pt x="1551" y="588"/>
                  </a:lnTo>
                  <a:lnTo>
                    <a:pt x="1540" y="609"/>
                  </a:lnTo>
                  <a:lnTo>
                    <a:pt x="1534" y="612"/>
                  </a:lnTo>
                  <a:lnTo>
                    <a:pt x="1529" y="616"/>
                  </a:lnTo>
                  <a:lnTo>
                    <a:pt x="1523" y="620"/>
                  </a:lnTo>
                  <a:lnTo>
                    <a:pt x="1519" y="626"/>
                  </a:lnTo>
                  <a:lnTo>
                    <a:pt x="1513" y="631"/>
                  </a:lnTo>
                  <a:lnTo>
                    <a:pt x="1507" y="638"/>
                  </a:lnTo>
                  <a:lnTo>
                    <a:pt x="1502" y="644"/>
                  </a:lnTo>
                  <a:lnTo>
                    <a:pt x="1495" y="650"/>
                  </a:lnTo>
                  <a:lnTo>
                    <a:pt x="1491" y="652"/>
                  </a:lnTo>
                  <a:lnTo>
                    <a:pt x="1488" y="654"/>
                  </a:lnTo>
                  <a:lnTo>
                    <a:pt x="1484" y="655"/>
                  </a:lnTo>
                  <a:lnTo>
                    <a:pt x="1480" y="657"/>
                  </a:lnTo>
                  <a:lnTo>
                    <a:pt x="1474" y="660"/>
                  </a:lnTo>
                  <a:lnTo>
                    <a:pt x="1469" y="661"/>
                  </a:lnTo>
                  <a:lnTo>
                    <a:pt x="1463" y="664"/>
                  </a:lnTo>
                  <a:lnTo>
                    <a:pt x="1458" y="667"/>
                  </a:lnTo>
                  <a:lnTo>
                    <a:pt x="1451" y="669"/>
                  </a:lnTo>
                  <a:lnTo>
                    <a:pt x="1445" y="671"/>
                  </a:lnTo>
                  <a:lnTo>
                    <a:pt x="1438" y="672"/>
                  </a:lnTo>
                  <a:lnTo>
                    <a:pt x="1431" y="673"/>
                  </a:lnTo>
                  <a:lnTo>
                    <a:pt x="1431" y="584"/>
                  </a:lnTo>
                  <a:lnTo>
                    <a:pt x="1434" y="581"/>
                  </a:lnTo>
                  <a:lnTo>
                    <a:pt x="1436" y="580"/>
                  </a:lnTo>
                  <a:lnTo>
                    <a:pt x="1438" y="578"/>
                  </a:lnTo>
                  <a:lnTo>
                    <a:pt x="1442" y="577"/>
                  </a:lnTo>
                  <a:lnTo>
                    <a:pt x="1453" y="553"/>
                  </a:lnTo>
                  <a:lnTo>
                    <a:pt x="1461" y="526"/>
                  </a:lnTo>
                  <a:lnTo>
                    <a:pt x="1465" y="500"/>
                  </a:lnTo>
                  <a:lnTo>
                    <a:pt x="1461" y="473"/>
                  </a:lnTo>
                  <a:lnTo>
                    <a:pt x="1458" y="466"/>
                  </a:lnTo>
                  <a:lnTo>
                    <a:pt x="1450" y="471"/>
                  </a:lnTo>
                  <a:lnTo>
                    <a:pt x="1443" y="475"/>
                  </a:lnTo>
                  <a:lnTo>
                    <a:pt x="1437" y="481"/>
                  </a:lnTo>
                  <a:lnTo>
                    <a:pt x="1431" y="486"/>
                  </a:lnTo>
                  <a:lnTo>
                    <a:pt x="1427" y="493"/>
                  </a:lnTo>
                  <a:lnTo>
                    <a:pt x="1421" y="500"/>
                  </a:lnTo>
                  <a:lnTo>
                    <a:pt x="1416" y="506"/>
                  </a:lnTo>
                  <a:lnTo>
                    <a:pt x="1410" y="513"/>
                  </a:lnTo>
                  <a:lnTo>
                    <a:pt x="1402" y="535"/>
                  </a:lnTo>
                  <a:lnTo>
                    <a:pt x="1398" y="559"/>
                  </a:lnTo>
                  <a:lnTo>
                    <a:pt x="1398" y="581"/>
                  </a:lnTo>
                  <a:lnTo>
                    <a:pt x="1406" y="602"/>
                  </a:lnTo>
                  <a:lnTo>
                    <a:pt x="1414" y="600"/>
                  </a:lnTo>
                  <a:lnTo>
                    <a:pt x="1421" y="595"/>
                  </a:lnTo>
                  <a:lnTo>
                    <a:pt x="1427" y="589"/>
                  </a:lnTo>
                  <a:lnTo>
                    <a:pt x="1431" y="584"/>
                  </a:lnTo>
                  <a:lnTo>
                    <a:pt x="1431" y="673"/>
                  </a:lnTo>
                  <a:lnTo>
                    <a:pt x="1421" y="675"/>
                  </a:lnTo>
                  <a:lnTo>
                    <a:pt x="1410" y="673"/>
                  </a:lnTo>
                  <a:lnTo>
                    <a:pt x="1400" y="672"/>
                  </a:lnTo>
                  <a:lnTo>
                    <a:pt x="1391" y="671"/>
                  </a:lnTo>
                  <a:lnTo>
                    <a:pt x="1382" y="668"/>
                  </a:lnTo>
                  <a:lnTo>
                    <a:pt x="1372" y="665"/>
                  </a:lnTo>
                  <a:lnTo>
                    <a:pt x="1363" y="662"/>
                  </a:lnTo>
                  <a:lnTo>
                    <a:pt x="1355" y="659"/>
                  </a:lnTo>
                  <a:lnTo>
                    <a:pt x="1341" y="646"/>
                  </a:lnTo>
                  <a:lnTo>
                    <a:pt x="1327" y="631"/>
                  </a:lnTo>
                  <a:lnTo>
                    <a:pt x="1316" y="615"/>
                  </a:lnTo>
                  <a:lnTo>
                    <a:pt x="1306" y="599"/>
                  </a:lnTo>
                  <a:lnTo>
                    <a:pt x="1298" y="580"/>
                  </a:lnTo>
                  <a:lnTo>
                    <a:pt x="1292" y="561"/>
                  </a:lnTo>
                  <a:lnTo>
                    <a:pt x="1289" y="541"/>
                  </a:lnTo>
                  <a:lnTo>
                    <a:pt x="1289" y="519"/>
                  </a:lnTo>
                  <a:lnTo>
                    <a:pt x="1289" y="511"/>
                  </a:lnTo>
                  <a:lnTo>
                    <a:pt x="1292" y="502"/>
                  </a:lnTo>
                  <a:lnTo>
                    <a:pt x="1295" y="493"/>
                  </a:lnTo>
                  <a:lnTo>
                    <a:pt x="1294" y="482"/>
                  </a:lnTo>
                  <a:lnTo>
                    <a:pt x="1299" y="468"/>
                  </a:lnTo>
                  <a:lnTo>
                    <a:pt x="1304" y="456"/>
                  </a:lnTo>
                  <a:lnTo>
                    <a:pt x="1310" y="443"/>
                  </a:lnTo>
                  <a:lnTo>
                    <a:pt x="1318" y="432"/>
                  </a:lnTo>
                  <a:lnTo>
                    <a:pt x="1325" y="420"/>
                  </a:lnTo>
                  <a:lnTo>
                    <a:pt x="1334" y="409"/>
                  </a:lnTo>
                  <a:lnTo>
                    <a:pt x="1344" y="397"/>
                  </a:lnTo>
                  <a:lnTo>
                    <a:pt x="1355" y="386"/>
                  </a:lnTo>
                  <a:lnTo>
                    <a:pt x="1337" y="383"/>
                  </a:lnTo>
                  <a:lnTo>
                    <a:pt x="1318" y="383"/>
                  </a:lnTo>
                  <a:lnTo>
                    <a:pt x="1299" y="383"/>
                  </a:lnTo>
                  <a:lnTo>
                    <a:pt x="1280" y="383"/>
                  </a:lnTo>
                  <a:lnTo>
                    <a:pt x="1261" y="384"/>
                  </a:lnTo>
                  <a:lnTo>
                    <a:pt x="1241" y="387"/>
                  </a:lnTo>
                  <a:lnTo>
                    <a:pt x="1223" y="389"/>
                  </a:lnTo>
                  <a:lnTo>
                    <a:pt x="1203" y="391"/>
                  </a:lnTo>
                  <a:lnTo>
                    <a:pt x="1196" y="392"/>
                  </a:lnTo>
                  <a:lnTo>
                    <a:pt x="1188" y="395"/>
                  </a:lnTo>
                  <a:lnTo>
                    <a:pt x="1181" y="397"/>
                  </a:lnTo>
                  <a:lnTo>
                    <a:pt x="1175" y="403"/>
                  </a:lnTo>
                  <a:lnTo>
                    <a:pt x="1160" y="422"/>
                  </a:lnTo>
                  <a:lnTo>
                    <a:pt x="1145" y="441"/>
                  </a:lnTo>
                  <a:lnTo>
                    <a:pt x="1130" y="460"/>
                  </a:lnTo>
                  <a:lnTo>
                    <a:pt x="1115" y="479"/>
                  </a:lnTo>
                  <a:lnTo>
                    <a:pt x="1099" y="498"/>
                  </a:lnTo>
                  <a:lnTo>
                    <a:pt x="1084" y="518"/>
                  </a:lnTo>
                  <a:lnTo>
                    <a:pt x="1068" y="536"/>
                  </a:lnTo>
                  <a:lnTo>
                    <a:pt x="1053" y="5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19" name="Freeform 17"/>
            <p:cNvSpPr>
              <a:spLocks/>
            </p:cNvSpPr>
            <p:nvPr>
              <p:custDataLst>
                <p:tags r:id="rId50"/>
              </p:custDataLst>
            </p:nvPr>
          </p:nvSpPr>
          <p:spPr bwMode="auto">
            <a:xfrm>
              <a:off x="3157" y="3294"/>
              <a:ext cx="449" cy="502"/>
            </a:xfrm>
            <a:custGeom>
              <a:avLst/>
              <a:gdLst>
                <a:gd name="T0" fmla="*/ 174 w 898"/>
                <a:gd name="T1" fmla="*/ 1001 h 1003"/>
                <a:gd name="T2" fmla="*/ 158 w 898"/>
                <a:gd name="T3" fmla="*/ 995 h 1003"/>
                <a:gd name="T4" fmla="*/ 141 w 898"/>
                <a:gd name="T5" fmla="*/ 988 h 1003"/>
                <a:gd name="T6" fmla="*/ 122 w 898"/>
                <a:gd name="T7" fmla="*/ 982 h 1003"/>
                <a:gd name="T8" fmla="*/ 102 w 898"/>
                <a:gd name="T9" fmla="*/ 971 h 1003"/>
                <a:gd name="T10" fmla="*/ 81 w 898"/>
                <a:gd name="T11" fmla="*/ 957 h 1003"/>
                <a:gd name="T12" fmla="*/ 60 w 898"/>
                <a:gd name="T13" fmla="*/ 942 h 1003"/>
                <a:gd name="T14" fmla="*/ 39 w 898"/>
                <a:gd name="T15" fmla="*/ 922 h 1003"/>
                <a:gd name="T16" fmla="*/ 15 w 898"/>
                <a:gd name="T17" fmla="*/ 885 h 1003"/>
                <a:gd name="T18" fmla="*/ 0 w 898"/>
                <a:gd name="T19" fmla="*/ 824 h 1003"/>
                <a:gd name="T20" fmla="*/ 17 w 898"/>
                <a:gd name="T21" fmla="*/ 767 h 1003"/>
                <a:gd name="T22" fmla="*/ 51 w 898"/>
                <a:gd name="T23" fmla="*/ 715 h 1003"/>
                <a:gd name="T24" fmla="*/ 87 w 898"/>
                <a:gd name="T25" fmla="*/ 666 h 1003"/>
                <a:gd name="T26" fmla="*/ 124 w 898"/>
                <a:gd name="T27" fmla="*/ 616 h 1003"/>
                <a:gd name="T28" fmla="*/ 144 w 898"/>
                <a:gd name="T29" fmla="*/ 580 h 1003"/>
                <a:gd name="T30" fmla="*/ 204 w 898"/>
                <a:gd name="T31" fmla="*/ 505 h 1003"/>
                <a:gd name="T32" fmla="*/ 263 w 898"/>
                <a:gd name="T33" fmla="*/ 431 h 1003"/>
                <a:gd name="T34" fmla="*/ 322 w 898"/>
                <a:gd name="T35" fmla="*/ 355 h 1003"/>
                <a:gd name="T36" fmla="*/ 382 w 898"/>
                <a:gd name="T37" fmla="*/ 279 h 1003"/>
                <a:gd name="T38" fmla="*/ 444 w 898"/>
                <a:gd name="T39" fmla="*/ 205 h 1003"/>
                <a:gd name="T40" fmla="*/ 508 w 898"/>
                <a:gd name="T41" fmla="*/ 133 h 1003"/>
                <a:gd name="T42" fmla="*/ 578 w 898"/>
                <a:gd name="T43" fmla="*/ 64 h 1003"/>
                <a:gd name="T44" fmla="*/ 650 w 898"/>
                <a:gd name="T45" fmla="*/ 0 h 1003"/>
                <a:gd name="T46" fmla="*/ 684 w 898"/>
                <a:gd name="T47" fmla="*/ 6 h 1003"/>
                <a:gd name="T48" fmla="*/ 715 w 898"/>
                <a:gd name="T49" fmla="*/ 15 h 1003"/>
                <a:gd name="T50" fmla="*/ 744 w 898"/>
                <a:gd name="T51" fmla="*/ 25 h 1003"/>
                <a:gd name="T52" fmla="*/ 770 w 898"/>
                <a:gd name="T53" fmla="*/ 40 h 1003"/>
                <a:gd name="T54" fmla="*/ 795 w 898"/>
                <a:gd name="T55" fmla="*/ 56 h 1003"/>
                <a:gd name="T56" fmla="*/ 820 w 898"/>
                <a:gd name="T57" fmla="*/ 75 h 1003"/>
                <a:gd name="T58" fmla="*/ 843 w 898"/>
                <a:gd name="T59" fmla="*/ 95 h 1003"/>
                <a:gd name="T60" fmla="*/ 866 w 898"/>
                <a:gd name="T61" fmla="*/ 118 h 1003"/>
                <a:gd name="T62" fmla="*/ 874 w 898"/>
                <a:gd name="T63" fmla="*/ 131 h 1003"/>
                <a:gd name="T64" fmla="*/ 888 w 898"/>
                <a:gd name="T65" fmla="*/ 144 h 1003"/>
                <a:gd name="T66" fmla="*/ 893 w 898"/>
                <a:gd name="T67" fmla="*/ 166 h 1003"/>
                <a:gd name="T68" fmla="*/ 898 w 898"/>
                <a:gd name="T69" fmla="*/ 190 h 1003"/>
                <a:gd name="T70" fmla="*/ 823 w 898"/>
                <a:gd name="T71" fmla="*/ 292 h 1003"/>
                <a:gd name="T72" fmla="*/ 747 w 898"/>
                <a:gd name="T73" fmla="*/ 394 h 1003"/>
                <a:gd name="T74" fmla="*/ 670 w 898"/>
                <a:gd name="T75" fmla="*/ 493 h 1003"/>
                <a:gd name="T76" fmla="*/ 591 w 898"/>
                <a:gd name="T77" fmla="*/ 592 h 1003"/>
                <a:gd name="T78" fmla="*/ 512 w 898"/>
                <a:gd name="T79" fmla="*/ 689 h 1003"/>
                <a:gd name="T80" fmla="*/ 431 w 898"/>
                <a:gd name="T81" fmla="*/ 786 h 1003"/>
                <a:gd name="T82" fmla="*/ 348 w 898"/>
                <a:gd name="T83" fmla="*/ 883 h 1003"/>
                <a:gd name="T84" fmla="*/ 264 w 898"/>
                <a:gd name="T85" fmla="*/ 981 h 1003"/>
                <a:gd name="T86" fmla="*/ 254 w 898"/>
                <a:gd name="T87" fmla="*/ 985 h 1003"/>
                <a:gd name="T88" fmla="*/ 243 w 898"/>
                <a:gd name="T89" fmla="*/ 990 h 1003"/>
                <a:gd name="T90" fmla="*/ 233 w 898"/>
                <a:gd name="T91" fmla="*/ 997 h 1003"/>
                <a:gd name="T92" fmla="*/ 219 w 898"/>
                <a:gd name="T93" fmla="*/ 1003 h 1003"/>
                <a:gd name="T94" fmla="*/ 211 w 898"/>
                <a:gd name="T95" fmla="*/ 1000 h 1003"/>
                <a:gd name="T96" fmla="*/ 203 w 898"/>
                <a:gd name="T97" fmla="*/ 1001 h 1003"/>
                <a:gd name="T98" fmla="*/ 193 w 898"/>
                <a:gd name="T99" fmla="*/ 1002 h 1003"/>
                <a:gd name="T100" fmla="*/ 182 w 898"/>
                <a:gd name="T10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8" h="1003">
                  <a:moveTo>
                    <a:pt x="182" y="1003"/>
                  </a:moveTo>
                  <a:lnTo>
                    <a:pt x="174" y="1001"/>
                  </a:lnTo>
                  <a:lnTo>
                    <a:pt x="166" y="997"/>
                  </a:lnTo>
                  <a:lnTo>
                    <a:pt x="158" y="995"/>
                  </a:lnTo>
                  <a:lnTo>
                    <a:pt x="149" y="991"/>
                  </a:lnTo>
                  <a:lnTo>
                    <a:pt x="141" y="988"/>
                  </a:lnTo>
                  <a:lnTo>
                    <a:pt x="132" y="985"/>
                  </a:lnTo>
                  <a:lnTo>
                    <a:pt x="122" y="982"/>
                  </a:lnTo>
                  <a:lnTo>
                    <a:pt x="112" y="979"/>
                  </a:lnTo>
                  <a:lnTo>
                    <a:pt x="102" y="971"/>
                  </a:lnTo>
                  <a:lnTo>
                    <a:pt x="91" y="964"/>
                  </a:lnTo>
                  <a:lnTo>
                    <a:pt x="81" y="957"/>
                  </a:lnTo>
                  <a:lnTo>
                    <a:pt x="70" y="949"/>
                  </a:lnTo>
                  <a:lnTo>
                    <a:pt x="60" y="942"/>
                  </a:lnTo>
                  <a:lnTo>
                    <a:pt x="50" y="933"/>
                  </a:lnTo>
                  <a:lnTo>
                    <a:pt x="39" y="922"/>
                  </a:lnTo>
                  <a:lnTo>
                    <a:pt x="29" y="910"/>
                  </a:lnTo>
                  <a:lnTo>
                    <a:pt x="15" y="885"/>
                  </a:lnTo>
                  <a:lnTo>
                    <a:pt x="5" y="857"/>
                  </a:lnTo>
                  <a:lnTo>
                    <a:pt x="0" y="824"/>
                  </a:lnTo>
                  <a:lnTo>
                    <a:pt x="2" y="795"/>
                  </a:lnTo>
                  <a:lnTo>
                    <a:pt x="17" y="767"/>
                  </a:lnTo>
                  <a:lnTo>
                    <a:pt x="34" y="740"/>
                  </a:lnTo>
                  <a:lnTo>
                    <a:pt x="51" y="715"/>
                  </a:lnTo>
                  <a:lnTo>
                    <a:pt x="68" y="691"/>
                  </a:lnTo>
                  <a:lnTo>
                    <a:pt x="87" y="666"/>
                  </a:lnTo>
                  <a:lnTo>
                    <a:pt x="105" y="641"/>
                  </a:lnTo>
                  <a:lnTo>
                    <a:pt x="124" y="616"/>
                  </a:lnTo>
                  <a:lnTo>
                    <a:pt x="141" y="589"/>
                  </a:lnTo>
                  <a:lnTo>
                    <a:pt x="144" y="580"/>
                  </a:lnTo>
                  <a:lnTo>
                    <a:pt x="174" y="543"/>
                  </a:lnTo>
                  <a:lnTo>
                    <a:pt x="204" y="505"/>
                  </a:lnTo>
                  <a:lnTo>
                    <a:pt x="234" y="469"/>
                  </a:lnTo>
                  <a:lnTo>
                    <a:pt x="263" y="431"/>
                  </a:lnTo>
                  <a:lnTo>
                    <a:pt x="293" y="393"/>
                  </a:lnTo>
                  <a:lnTo>
                    <a:pt x="322" y="355"/>
                  </a:lnTo>
                  <a:lnTo>
                    <a:pt x="352" y="317"/>
                  </a:lnTo>
                  <a:lnTo>
                    <a:pt x="382" y="279"/>
                  </a:lnTo>
                  <a:lnTo>
                    <a:pt x="413" y="242"/>
                  </a:lnTo>
                  <a:lnTo>
                    <a:pt x="444" y="205"/>
                  </a:lnTo>
                  <a:lnTo>
                    <a:pt x="476" y="168"/>
                  </a:lnTo>
                  <a:lnTo>
                    <a:pt x="508" y="133"/>
                  </a:lnTo>
                  <a:lnTo>
                    <a:pt x="542" y="98"/>
                  </a:lnTo>
                  <a:lnTo>
                    <a:pt x="578" y="64"/>
                  </a:lnTo>
                  <a:lnTo>
                    <a:pt x="613" y="32"/>
                  </a:lnTo>
                  <a:lnTo>
                    <a:pt x="650" y="0"/>
                  </a:lnTo>
                  <a:lnTo>
                    <a:pt x="667" y="2"/>
                  </a:lnTo>
                  <a:lnTo>
                    <a:pt x="684" y="6"/>
                  </a:lnTo>
                  <a:lnTo>
                    <a:pt x="700" y="10"/>
                  </a:lnTo>
                  <a:lnTo>
                    <a:pt x="715" y="15"/>
                  </a:lnTo>
                  <a:lnTo>
                    <a:pt x="729" y="19"/>
                  </a:lnTo>
                  <a:lnTo>
                    <a:pt x="744" y="25"/>
                  </a:lnTo>
                  <a:lnTo>
                    <a:pt x="756" y="32"/>
                  </a:lnTo>
                  <a:lnTo>
                    <a:pt x="770" y="40"/>
                  </a:lnTo>
                  <a:lnTo>
                    <a:pt x="783" y="47"/>
                  </a:lnTo>
                  <a:lnTo>
                    <a:pt x="795" y="56"/>
                  </a:lnTo>
                  <a:lnTo>
                    <a:pt x="808" y="65"/>
                  </a:lnTo>
                  <a:lnTo>
                    <a:pt x="820" y="75"/>
                  </a:lnTo>
                  <a:lnTo>
                    <a:pt x="831" y="85"/>
                  </a:lnTo>
                  <a:lnTo>
                    <a:pt x="843" y="95"/>
                  </a:lnTo>
                  <a:lnTo>
                    <a:pt x="854" y="107"/>
                  </a:lnTo>
                  <a:lnTo>
                    <a:pt x="866" y="118"/>
                  </a:lnTo>
                  <a:lnTo>
                    <a:pt x="870" y="125"/>
                  </a:lnTo>
                  <a:lnTo>
                    <a:pt x="874" y="131"/>
                  </a:lnTo>
                  <a:lnTo>
                    <a:pt x="880" y="137"/>
                  </a:lnTo>
                  <a:lnTo>
                    <a:pt x="888" y="144"/>
                  </a:lnTo>
                  <a:lnTo>
                    <a:pt x="890" y="155"/>
                  </a:lnTo>
                  <a:lnTo>
                    <a:pt x="893" y="166"/>
                  </a:lnTo>
                  <a:lnTo>
                    <a:pt x="897" y="177"/>
                  </a:lnTo>
                  <a:lnTo>
                    <a:pt x="898" y="190"/>
                  </a:lnTo>
                  <a:lnTo>
                    <a:pt x="860" y="242"/>
                  </a:lnTo>
                  <a:lnTo>
                    <a:pt x="823" y="292"/>
                  </a:lnTo>
                  <a:lnTo>
                    <a:pt x="785" y="343"/>
                  </a:lnTo>
                  <a:lnTo>
                    <a:pt x="747" y="394"/>
                  </a:lnTo>
                  <a:lnTo>
                    <a:pt x="708" y="443"/>
                  </a:lnTo>
                  <a:lnTo>
                    <a:pt x="670" y="493"/>
                  </a:lnTo>
                  <a:lnTo>
                    <a:pt x="631" y="542"/>
                  </a:lnTo>
                  <a:lnTo>
                    <a:pt x="591" y="592"/>
                  </a:lnTo>
                  <a:lnTo>
                    <a:pt x="552" y="640"/>
                  </a:lnTo>
                  <a:lnTo>
                    <a:pt x="512" y="689"/>
                  </a:lnTo>
                  <a:lnTo>
                    <a:pt x="472" y="738"/>
                  </a:lnTo>
                  <a:lnTo>
                    <a:pt x="431" y="786"/>
                  </a:lnTo>
                  <a:lnTo>
                    <a:pt x="390" y="835"/>
                  </a:lnTo>
                  <a:lnTo>
                    <a:pt x="348" y="883"/>
                  </a:lnTo>
                  <a:lnTo>
                    <a:pt x="307" y="933"/>
                  </a:lnTo>
                  <a:lnTo>
                    <a:pt x="264" y="981"/>
                  </a:lnTo>
                  <a:lnTo>
                    <a:pt x="258" y="982"/>
                  </a:lnTo>
                  <a:lnTo>
                    <a:pt x="254" y="985"/>
                  </a:lnTo>
                  <a:lnTo>
                    <a:pt x="249" y="988"/>
                  </a:lnTo>
                  <a:lnTo>
                    <a:pt x="243" y="990"/>
                  </a:lnTo>
                  <a:lnTo>
                    <a:pt x="239" y="994"/>
                  </a:lnTo>
                  <a:lnTo>
                    <a:pt x="233" y="997"/>
                  </a:lnTo>
                  <a:lnTo>
                    <a:pt x="226" y="1001"/>
                  </a:lnTo>
                  <a:lnTo>
                    <a:pt x="219" y="1003"/>
                  </a:lnTo>
                  <a:lnTo>
                    <a:pt x="216" y="1001"/>
                  </a:lnTo>
                  <a:lnTo>
                    <a:pt x="211" y="1000"/>
                  </a:lnTo>
                  <a:lnTo>
                    <a:pt x="208" y="1000"/>
                  </a:lnTo>
                  <a:lnTo>
                    <a:pt x="203" y="1001"/>
                  </a:lnTo>
                  <a:lnTo>
                    <a:pt x="197" y="1001"/>
                  </a:lnTo>
                  <a:lnTo>
                    <a:pt x="193" y="1002"/>
                  </a:lnTo>
                  <a:lnTo>
                    <a:pt x="187" y="1003"/>
                  </a:lnTo>
                  <a:lnTo>
                    <a:pt x="182" y="1003"/>
                  </a:lnTo>
                  <a:close/>
                </a:path>
              </a:pathLst>
            </a:custGeom>
            <a:solidFill>
              <a:srgbClr val="00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0" name="Freeform 18"/>
            <p:cNvSpPr>
              <a:spLocks/>
            </p:cNvSpPr>
            <p:nvPr>
              <p:custDataLst>
                <p:tags r:id="rId51"/>
              </p:custDataLst>
            </p:nvPr>
          </p:nvSpPr>
          <p:spPr bwMode="auto">
            <a:xfrm>
              <a:off x="3181" y="3698"/>
              <a:ext cx="94" cy="83"/>
            </a:xfrm>
            <a:custGeom>
              <a:avLst/>
              <a:gdLst>
                <a:gd name="T0" fmla="*/ 180 w 189"/>
                <a:gd name="T1" fmla="*/ 167 h 167"/>
                <a:gd name="T2" fmla="*/ 169 w 189"/>
                <a:gd name="T3" fmla="*/ 144 h 167"/>
                <a:gd name="T4" fmla="*/ 155 w 189"/>
                <a:gd name="T5" fmla="*/ 122 h 167"/>
                <a:gd name="T6" fmla="*/ 139 w 189"/>
                <a:gd name="T7" fmla="*/ 101 h 167"/>
                <a:gd name="T8" fmla="*/ 120 w 189"/>
                <a:gd name="T9" fmla="*/ 82 h 167"/>
                <a:gd name="T10" fmla="*/ 101 w 189"/>
                <a:gd name="T11" fmla="*/ 65 h 167"/>
                <a:gd name="T12" fmla="*/ 79 w 189"/>
                <a:gd name="T13" fmla="*/ 48 h 167"/>
                <a:gd name="T14" fmla="*/ 56 w 189"/>
                <a:gd name="T15" fmla="*/ 33 h 167"/>
                <a:gd name="T16" fmla="*/ 32 w 189"/>
                <a:gd name="T17" fmla="*/ 21 h 167"/>
                <a:gd name="T18" fmla="*/ 26 w 189"/>
                <a:gd name="T19" fmla="*/ 21 h 167"/>
                <a:gd name="T20" fmla="*/ 20 w 189"/>
                <a:gd name="T21" fmla="*/ 20 h 167"/>
                <a:gd name="T22" fmla="*/ 13 w 189"/>
                <a:gd name="T23" fmla="*/ 17 h 167"/>
                <a:gd name="T24" fmla="*/ 4 w 189"/>
                <a:gd name="T25" fmla="*/ 15 h 167"/>
                <a:gd name="T26" fmla="*/ 0 w 189"/>
                <a:gd name="T27" fmla="*/ 9 h 167"/>
                <a:gd name="T28" fmla="*/ 2 w 189"/>
                <a:gd name="T29" fmla="*/ 1 h 167"/>
                <a:gd name="T30" fmla="*/ 9 w 189"/>
                <a:gd name="T31" fmla="*/ 0 h 167"/>
                <a:gd name="T32" fmla="*/ 14 w 189"/>
                <a:gd name="T33" fmla="*/ 0 h 167"/>
                <a:gd name="T34" fmla="*/ 21 w 189"/>
                <a:gd name="T35" fmla="*/ 0 h 167"/>
                <a:gd name="T36" fmla="*/ 27 w 189"/>
                <a:gd name="T37" fmla="*/ 1 h 167"/>
                <a:gd name="T38" fmla="*/ 34 w 189"/>
                <a:gd name="T39" fmla="*/ 2 h 167"/>
                <a:gd name="T40" fmla="*/ 41 w 189"/>
                <a:gd name="T41" fmla="*/ 5 h 167"/>
                <a:gd name="T42" fmla="*/ 48 w 189"/>
                <a:gd name="T43" fmla="*/ 7 h 167"/>
                <a:gd name="T44" fmla="*/ 56 w 189"/>
                <a:gd name="T45" fmla="*/ 9 h 167"/>
                <a:gd name="T46" fmla="*/ 60 w 189"/>
                <a:gd name="T47" fmla="*/ 12 h 167"/>
                <a:gd name="T48" fmla="*/ 65 w 189"/>
                <a:gd name="T49" fmla="*/ 15 h 167"/>
                <a:gd name="T50" fmla="*/ 70 w 189"/>
                <a:gd name="T51" fmla="*/ 18 h 167"/>
                <a:gd name="T52" fmla="*/ 74 w 189"/>
                <a:gd name="T53" fmla="*/ 22 h 167"/>
                <a:gd name="T54" fmla="*/ 79 w 189"/>
                <a:gd name="T55" fmla="*/ 25 h 167"/>
                <a:gd name="T56" fmla="*/ 83 w 189"/>
                <a:gd name="T57" fmla="*/ 30 h 167"/>
                <a:gd name="T58" fmla="*/ 89 w 189"/>
                <a:gd name="T59" fmla="*/ 35 h 167"/>
                <a:gd name="T60" fmla="*/ 94 w 189"/>
                <a:gd name="T61" fmla="*/ 39 h 167"/>
                <a:gd name="T62" fmla="*/ 103 w 189"/>
                <a:gd name="T63" fmla="*/ 40 h 167"/>
                <a:gd name="T64" fmla="*/ 117 w 189"/>
                <a:gd name="T65" fmla="*/ 51 h 167"/>
                <a:gd name="T66" fmla="*/ 131 w 189"/>
                <a:gd name="T67" fmla="*/ 63 h 167"/>
                <a:gd name="T68" fmla="*/ 142 w 189"/>
                <a:gd name="T69" fmla="*/ 76 h 167"/>
                <a:gd name="T70" fmla="*/ 154 w 189"/>
                <a:gd name="T71" fmla="*/ 90 h 167"/>
                <a:gd name="T72" fmla="*/ 164 w 189"/>
                <a:gd name="T73" fmla="*/ 104 h 167"/>
                <a:gd name="T74" fmla="*/ 174 w 189"/>
                <a:gd name="T75" fmla="*/ 119 h 167"/>
                <a:gd name="T76" fmla="*/ 183 w 189"/>
                <a:gd name="T77" fmla="*/ 135 h 167"/>
                <a:gd name="T78" fmla="*/ 189 w 189"/>
                <a:gd name="T79" fmla="*/ 151 h 167"/>
                <a:gd name="T80" fmla="*/ 180 w 189"/>
                <a:gd name="T81"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167">
                  <a:moveTo>
                    <a:pt x="180" y="167"/>
                  </a:moveTo>
                  <a:lnTo>
                    <a:pt x="169" y="144"/>
                  </a:lnTo>
                  <a:lnTo>
                    <a:pt x="155" y="122"/>
                  </a:lnTo>
                  <a:lnTo>
                    <a:pt x="139" y="101"/>
                  </a:lnTo>
                  <a:lnTo>
                    <a:pt x="120" y="82"/>
                  </a:lnTo>
                  <a:lnTo>
                    <a:pt x="101" y="65"/>
                  </a:lnTo>
                  <a:lnTo>
                    <a:pt x="79" y="48"/>
                  </a:lnTo>
                  <a:lnTo>
                    <a:pt x="56" y="33"/>
                  </a:lnTo>
                  <a:lnTo>
                    <a:pt x="32" y="21"/>
                  </a:lnTo>
                  <a:lnTo>
                    <a:pt x="26" y="21"/>
                  </a:lnTo>
                  <a:lnTo>
                    <a:pt x="20" y="20"/>
                  </a:lnTo>
                  <a:lnTo>
                    <a:pt x="13" y="17"/>
                  </a:lnTo>
                  <a:lnTo>
                    <a:pt x="4" y="15"/>
                  </a:lnTo>
                  <a:lnTo>
                    <a:pt x="0" y="9"/>
                  </a:lnTo>
                  <a:lnTo>
                    <a:pt x="2" y="1"/>
                  </a:lnTo>
                  <a:lnTo>
                    <a:pt x="9" y="0"/>
                  </a:lnTo>
                  <a:lnTo>
                    <a:pt x="14" y="0"/>
                  </a:lnTo>
                  <a:lnTo>
                    <a:pt x="21" y="0"/>
                  </a:lnTo>
                  <a:lnTo>
                    <a:pt x="27" y="1"/>
                  </a:lnTo>
                  <a:lnTo>
                    <a:pt x="34" y="2"/>
                  </a:lnTo>
                  <a:lnTo>
                    <a:pt x="41" y="5"/>
                  </a:lnTo>
                  <a:lnTo>
                    <a:pt x="48" y="7"/>
                  </a:lnTo>
                  <a:lnTo>
                    <a:pt x="56" y="9"/>
                  </a:lnTo>
                  <a:lnTo>
                    <a:pt x="60" y="12"/>
                  </a:lnTo>
                  <a:lnTo>
                    <a:pt x="65" y="15"/>
                  </a:lnTo>
                  <a:lnTo>
                    <a:pt x="70" y="18"/>
                  </a:lnTo>
                  <a:lnTo>
                    <a:pt x="74" y="22"/>
                  </a:lnTo>
                  <a:lnTo>
                    <a:pt x="79" y="25"/>
                  </a:lnTo>
                  <a:lnTo>
                    <a:pt x="83" y="30"/>
                  </a:lnTo>
                  <a:lnTo>
                    <a:pt x="89" y="35"/>
                  </a:lnTo>
                  <a:lnTo>
                    <a:pt x="94" y="39"/>
                  </a:lnTo>
                  <a:lnTo>
                    <a:pt x="103" y="40"/>
                  </a:lnTo>
                  <a:lnTo>
                    <a:pt x="117" y="51"/>
                  </a:lnTo>
                  <a:lnTo>
                    <a:pt x="131" y="63"/>
                  </a:lnTo>
                  <a:lnTo>
                    <a:pt x="142" y="76"/>
                  </a:lnTo>
                  <a:lnTo>
                    <a:pt x="154" y="90"/>
                  </a:lnTo>
                  <a:lnTo>
                    <a:pt x="164" y="104"/>
                  </a:lnTo>
                  <a:lnTo>
                    <a:pt x="174" y="119"/>
                  </a:lnTo>
                  <a:lnTo>
                    <a:pt x="183" y="135"/>
                  </a:lnTo>
                  <a:lnTo>
                    <a:pt x="189" y="151"/>
                  </a:lnTo>
                  <a:lnTo>
                    <a:pt x="180" y="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1" name="Freeform 24"/>
            <p:cNvSpPr>
              <a:spLocks/>
            </p:cNvSpPr>
            <p:nvPr>
              <p:custDataLst>
                <p:tags r:id="rId52"/>
              </p:custDataLst>
            </p:nvPr>
          </p:nvSpPr>
          <p:spPr bwMode="auto">
            <a:xfrm>
              <a:off x="3519" y="3025"/>
              <a:ext cx="292" cy="326"/>
            </a:xfrm>
            <a:custGeom>
              <a:avLst/>
              <a:gdLst>
                <a:gd name="T0" fmla="*/ 147 w 584"/>
                <a:gd name="T1" fmla="*/ 626 h 652"/>
                <a:gd name="T2" fmla="*/ 106 w 584"/>
                <a:gd name="T3" fmla="*/ 593 h 652"/>
                <a:gd name="T4" fmla="*/ 59 w 584"/>
                <a:gd name="T5" fmla="*/ 560 h 652"/>
                <a:gd name="T6" fmla="*/ 38 w 584"/>
                <a:gd name="T7" fmla="*/ 550 h 652"/>
                <a:gd name="T8" fmla="*/ 16 w 584"/>
                <a:gd name="T9" fmla="*/ 540 h 652"/>
                <a:gd name="T10" fmla="*/ 18 w 584"/>
                <a:gd name="T11" fmla="*/ 505 h 652"/>
                <a:gd name="T12" fmla="*/ 78 w 584"/>
                <a:gd name="T13" fmla="*/ 432 h 652"/>
                <a:gd name="T14" fmla="*/ 141 w 584"/>
                <a:gd name="T15" fmla="*/ 358 h 652"/>
                <a:gd name="T16" fmla="*/ 204 w 584"/>
                <a:gd name="T17" fmla="*/ 284 h 652"/>
                <a:gd name="T18" fmla="*/ 270 w 584"/>
                <a:gd name="T19" fmla="*/ 209 h 652"/>
                <a:gd name="T20" fmla="*/ 335 w 584"/>
                <a:gd name="T21" fmla="*/ 133 h 652"/>
                <a:gd name="T22" fmla="*/ 361 w 584"/>
                <a:gd name="T23" fmla="*/ 114 h 652"/>
                <a:gd name="T24" fmla="*/ 385 w 584"/>
                <a:gd name="T25" fmla="*/ 92 h 652"/>
                <a:gd name="T26" fmla="*/ 419 w 584"/>
                <a:gd name="T27" fmla="*/ 71 h 652"/>
                <a:gd name="T28" fmla="*/ 470 w 584"/>
                <a:gd name="T29" fmla="*/ 44 h 652"/>
                <a:gd name="T30" fmla="*/ 525 w 584"/>
                <a:gd name="T31" fmla="*/ 21 h 652"/>
                <a:gd name="T32" fmla="*/ 555 w 584"/>
                <a:gd name="T33" fmla="*/ 15 h 652"/>
                <a:gd name="T34" fmla="*/ 568 w 584"/>
                <a:gd name="T35" fmla="*/ 8 h 652"/>
                <a:gd name="T36" fmla="*/ 582 w 584"/>
                <a:gd name="T37" fmla="*/ 0 h 652"/>
                <a:gd name="T38" fmla="*/ 576 w 584"/>
                <a:gd name="T39" fmla="*/ 69 h 652"/>
                <a:gd name="T40" fmla="*/ 555 w 584"/>
                <a:gd name="T41" fmla="*/ 160 h 652"/>
                <a:gd name="T42" fmla="*/ 508 w 584"/>
                <a:gd name="T43" fmla="*/ 236 h 652"/>
                <a:gd name="T44" fmla="*/ 478 w 584"/>
                <a:gd name="T45" fmla="*/ 244 h 652"/>
                <a:gd name="T46" fmla="*/ 448 w 584"/>
                <a:gd name="T47" fmla="*/ 249 h 652"/>
                <a:gd name="T48" fmla="*/ 424 w 584"/>
                <a:gd name="T49" fmla="*/ 250 h 652"/>
                <a:gd name="T50" fmla="*/ 441 w 584"/>
                <a:gd name="T51" fmla="*/ 223 h 652"/>
                <a:gd name="T52" fmla="*/ 461 w 584"/>
                <a:gd name="T53" fmla="*/ 199 h 652"/>
                <a:gd name="T54" fmla="*/ 483 w 584"/>
                <a:gd name="T55" fmla="*/ 171 h 652"/>
                <a:gd name="T56" fmla="*/ 505 w 584"/>
                <a:gd name="T57" fmla="*/ 140 h 652"/>
                <a:gd name="T58" fmla="*/ 494 w 584"/>
                <a:gd name="T59" fmla="*/ 124 h 652"/>
                <a:gd name="T60" fmla="*/ 479 w 584"/>
                <a:gd name="T61" fmla="*/ 109 h 652"/>
                <a:gd name="T62" fmla="*/ 447 w 584"/>
                <a:gd name="T63" fmla="*/ 105 h 652"/>
                <a:gd name="T64" fmla="*/ 377 w 584"/>
                <a:gd name="T65" fmla="*/ 176 h 652"/>
                <a:gd name="T66" fmla="*/ 310 w 584"/>
                <a:gd name="T67" fmla="*/ 250 h 652"/>
                <a:gd name="T68" fmla="*/ 247 w 584"/>
                <a:gd name="T69" fmla="*/ 326 h 652"/>
                <a:gd name="T70" fmla="*/ 185 w 584"/>
                <a:gd name="T71" fmla="*/ 403 h 652"/>
                <a:gd name="T72" fmla="*/ 124 w 584"/>
                <a:gd name="T73" fmla="*/ 482 h 652"/>
                <a:gd name="T74" fmla="*/ 111 w 584"/>
                <a:gd name="T75" fmla="*/ 523 h 652"/>
                <a:gd name="T76" fmla="*/ 130 w 584"/>
                <a:gd name="T77" fmla="*/ 539 h 652"/>
                <a:gd name="T78" fmla="*/ 151 w 584"/>
                <a:gd name="T79" fmla="*/ 556 h 652"/>
                <a:gd name="T80" fmla="*/ 191 w 584"/>
                <a:gd name="T81" fmla="*/ 535 h 652"/>
                <a:gd name="T82" fmla="*/ 237 w 584"/>
                <a:gd name="T83" fmla="*/ 484 h 652"/>
                <a:gd name="T84" fmla="*/ 281 w 584"/>
                <a:gd name="T85" fmla="*/ 429 h 652"/>
                <a:gd name="T86" fmla="*/ 317 w 584"/>
                <a:gd name="T87" fmla="*/ 402 h 652"/>
                <a:gd name="T88" fmla="*/ 354 w 584"/>
                <a:gd name="T89" fmla="*/ 388 h 652"/>
                <a:gd name="T90" fmla="*/ 393 w 584"/>
                <a:gd name="T91" fmla="*/ 375 h 652"/>
                <a:gd name="T92" fmla="*/ 368 w 584"/>
                <a:gd name="T93" fmla="*/ 410 h 652"/>
                <a:gd name="T94" fmla="*/ 327 w 584"/>
                <a:gd name="T95" fmla="*/ 462 h 652"/>
                <a:gd name="T96" fmla="*/ 285 w 584"/>
                <a:gd name="T97" fmla="*/ 516 h 652"/>
                <a:gd name="T98" fmla="*/ 242 w 584"/>
                <a:gd name="T99" fmla="*/ 569 h 652"/>
                <a:gd name="T100" fmla="*/ 199 w 584"/>
                <a:gd name="T101" fmla="*/ 62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4" h="652">
                  <a:moveTo>
                    <a:pt x="169" y="652"/>
                  </a:moveTo>
                  <a:lnTo>
                    <a:pt x="159" y="638"/>
                  </a:lnTo>
                  <a:lnTo>
                    <a:pt x="147" y="626"/>
                  </a:lnTo>
                  <a:lnTo>
                    <a:pt x="135" y="615"/>
                  </a:lnTo>
                  <a:lnTo>
                    <a:pt x="121" y="603"/>
                  </a:lnTo>
                  <a:lnTo>
                    <a:pt x="106" y="593"/>
                  </a:lnTo>
                  <a:lnTo>
                    <a:pt x="90" y="583"/>
                  </a:lnTo>
                  <a:lnTo>
                    <a:pt x="75" y="571"/>
                  </a:lnTo>
                  <a:lnTo>
                    <a:pt x="59" y="560"/>
                  </a:lnTo>
                  <a:lnTo>
                    <a:pt x="52" y="556"/>
                  </a:lnTo>
                  <a:lnTo>
                    <a:pt x="45" y="554"/>
                  </a:lnTo>
                  <a:lnTo>
                    <a:pt x="38" y="550"/>
                  </a:lnTo>
                  <a:lnTo>
                    <a:pt x="31" y="547"/>
                  </a:lnTo>
                  <a:lnTo>
                    <a:pt x="23" y="545"/>
                  </a:lnTo>
                  <a:lnTo>
                    <a:pt x="16" y="540"/>
                  </a:lnTo>
                  <a:lnTo>
                    <a:pt x="8" y="535"/>
                  </a:lnTo>
                  <a:lnTo>
                    <a:pt x="0" y="531"/>
                  </a:lnTo>
                  <a:lnTo>
                    <a:pt x="18" y="505"/>
                  </a:lnTo>
                  <a:lnTo>
                    <a:pt x="38" y="481"/>
                  </a:lnTo>
                  <a:lnTo>
                    <a:pt x="59" y="456"/>
                  </a:lnTo>
                  <a:lnTo>
                    <a:pt x="78" y="432"/>
                  </a:lnTo>
                  <a:lnTo>
                    <a:pt x="99" y="406"/>
                  </a:lnTo>
                  <a:lnTo>
                    <a:pt x="120" y="382"/>
                  </a:lnTo>
                  <a:lnTo>
                    <a:pt x="141" y="358"/>
                  </a:lnTo>
                  <a:lnTo>
                    <a:pt x="161" y="334"/>
                  </a:lnTo>
                  <a:lnTo>
                    <a:pt x="183" y="308"/>
                  </a:lnTo>
                  <a:lnTo>
                    <a:pt x="204" y="284"/>
                  </a:lnTo>
                  <a:lnTo>
                    <a:pt x="226" y="260"/>
                  </a:lnTo>
                  <a:lnTo>
                    <a:pt x="248" y="235"/>
                  </a:lnTo>
                  <a:lnTo>
                    <a:pt x="270" y="209"/>
                  </a:lnTo>
                  <a:lnTo>
                    <a:pt x="292" y="184"/>
                  </a:lnTo>
                  <a:lnTo>
                    <a:pt x="313" y="159"/>
                  </a:lnTo>
                  <a:lnTo>
                    <a:pt x="335" y="133"/>
                  </a:lnTo>
                  <a:lnTo>
                    <a:pt x="343" y="128"/>
                  </a:lnTo>
                  <a:lnTo>
                    <a:pt x="353" y="121"/>
                  </a:lnTo>
                  <a:lnTo>
                    <a:pt x="361" y="114"/>
                  </a:lnTo>
                  <a:lnTo>
                    <a:pt x="369" y="106"/>
                  </a:lnTo>
                  <a:lnTo>
                    <a:pt x="377" y="99"/>
                  </a:lnTo>
                  <a:lnTo>
                    <a:pt x="385" y="92"/>
                  </a:lnTo>
                  <a:lnTo>
                    <a:pt x="394" y="85"/>
                  </a:lnTo>
                  <a:lnTo>
                    <a:pt x="403" y="79"/>
                  </a:lnTo>
                  <a:lnTo>
                    <a:pt x="419" y="71"/>
                  </a:lnTo>
                  <a:lnTo>
                    <a:pt x="436" y="62"/>
                  </a:lnTo>
                  <a:lnTo>
                    <a:pt x="453" y="53"/>
                  </a:lnTo>
                  <a:lnTo>
                    <a:pt x="470" y="44"/>
                  </a:lnTo>
                  <a:lnTo>
                    <a:pt x="487" y="36"/>
                  </a:lnTo>
                  <a:lnTo>
                    <a:pt x="506" y="27"/>
                  </a:lnTo>
                  <a:lnTo>
                    <a:pt x="525" y="21"/>
                  </a:lnTo>
                  <a:lnTo>
                    <a:pt x="545" y="16"/>
                  </a:lnTo>
                  <a:lnTo>
                    <a:pt x="551" y="16"/>
                  </a:lnTo>
                  <a:lnTo>
                    <a:pt x="555" y="15"/>
                  </a:lnTo>
                  <a:lnTo>
                    <a:pt x="560" y="12"/>
                  </a:lnTo>
                  <a:lnTo>
                    <a:pt x="564" y="10"/>
                  </a:lnTo>
                  <a:lnTo>
                    <a:pt x="568" y="8"/>
                  </a:lnTo>
                  <a:lnTo>
                    <a:pt x="572" y="6"/>
                  </a:lnTo>
                  <a:lnTo>
                    <a:pt x="576" y="2"/>
                  </a:lnTo>
                  <a:lnTo>
                    <a:pt x="582" y="0"/>
                  </a:lnTo>
                  <a:lnTo>
                    <a:pt x="584" y="7"/>
                  </a:lnTo>
                  <a:lnTo>
                    <a:pt x="581" y="38"/>
                  </a:lnTo>
                  <a:lnTo>
                    <a:pt x="576" y="69"/>
                  </a:lnTo>
                  <a:lnTo>
                    <a:pt x="572" y="100"/>
                  </a:lnTo>
                  <a:lnTo>
                    <a:pt x="565" y="130"/>
                  </a:lnTo>
                  <a:lnTo>
                    <a:pt x="555" y="160"/>
                  </a:lnTo>
                  <a:lnTo>
                    <a:pt x="544" y="188"/>
                  </a:lnTo>
                  <a:lnTo>
                    <a:pt x="528" y="213"/>
                  </a:lnTo>
                  <a:lnTo>
                    <a:pt x="508" y="236"/>
                  </a:lnTo>
                  <a:lnTo>
                    <a:pt x="498" y="239"/>
                  </a:lnTo>
                  <a:lnTo>
                    <a:pt x="489" y="242"/>
                  </a:lnTo>
                  <a:lnTo>
                    <a:pt x="478" y="244"/>
                  </a:lnTo>
                  <a:lnTo>
                    <a:pt x="469" y="245"/>
                  </a:lnTo>
                  <a:lnTo>
                    <a:pt x="459" y="246"/>
                  </a:lnTo>
                  <a:lnTo>
                    <a:pt x="448" y="249"/>
                  </a:lnTo>
                  <a:lnTo>
                    <a:pt x="438" y="252"/>
                  </a:lnTo>
                  <a:lnTo>
                    <a:pt x="426" y="257"/>
                  </a:lnTo>
                  <a:lnTo>
                    <a:pt x="424" y="250"/>
                  </a:lnTo>
                  <a:lnTo>
                    <a:pt x="432" y="242"/>
                  </a:lnTo>
                  <a:lnTo>
                    <a:pt x="437" y="232"/>
                  </a:lnTo>
                  <a:lnTo>
                    <a:pt x="441" y="223"/>
                  </a:lnTo>
                  <a:lnTo>
                    <a:pt x="452" y="219"/>
                  </a:lnTo>
                  <a:lnTo>
                    <a:pt x="456" y="208"/>
                  </a:lnTo>
                  <a:lnTo>
                    <a:pt x="461" y="199"/>
                  </a:lnTo>
                  <a:lnTo>
                    <a:pt x="468" y="190"/>
                  </a:lnTo>
                  <a:lnTo>
                    <a:pt x="475" y="181"/>
                  </a:lnTo>
                  <a:lnTo>
                    <a:pt x="483" y="171"/>
                  </a:lnTo>
                  <a:lnTo>
                    <a:pt x="490" y="161"/>
                  </a:lnTo>
                  <a:lnTo>
                    <a:pt x="498" y="151"/>
                  </a:lnTo>
                  <a:lnTo>
                    <a:pt x="505" y="140"/>
                  </a:lnTo>
                  <a:lnTo>
                    <a:pt x="502" y="135"/>
                  </a:lnTo>
                  <a:lnTo>
                    <a:pt x="499" y="130"/>
                  </a:lnTo>
                  <a:lnTo>
                    <a:pt x="494" y="124"/>
                  </a:lnTo>
                  <a:lnTo>
                    <a:pt x="490" y="118"/>
                  </a:lnTo>
                  <a:lnTo>
                    <a:pt x="485" y="114"/>
                  </a:lnTo>
                  <a:lnTo>
                    <a:pt x="479" y="109"/>
                  </a:lnTo>
                  <a:lnTo>
                    <a:pt x="474" y="105"/>
                  </a:lnTo>
                  <a:lnTo>
                    <a:pt x="467" y="101"/>
                  </a:lnTo>
                  <a:lnTo>
                    <a:pt x="447" y="105"/>
                  </a:lnTo>
                  <a:lnTo>
                    <a:pt x="423" y="128"/>
                  </a:lnTo>
                  <a:lnTo>
                    <a:pt x="400" y="152"/>
                  </a:lnTo>
                  <a:lnTo>
                    <a:pt x="377" y="176"/>
                  </a:lnTo>
                  <a:lnTo>
                    <a:pt x="354" y="200"/>
                  </a:lnTo>
                  <a:lnTo>
                    <a:pt x="332" y="224"/>
                  </a:lnTo>
                  <a:lnTo>
                    <a:pt x="310" y="250"/>
                  </a:lnTo>
                  <a:lnTo>
                    <a:pt x="289" y="274"/>
                  </a:lnTo>
                  <a:lnTo>
                    <a:pt x="267" y="299"/>
                  </a:lnTo>
                  <a:lnTo>
                    <a:pt x="247" y="326"/>
                  </a:lnTo>
                  <a:lnTo>
                    <a:pt x="226" y="351"/>
                  </a:lnTo>
                  <a:lnTo>
                    <a:pt x="205" y="378"/>
                  </a:lnTo>
                  <a:lnTo>
                    <a:pt x="185" y="403"/>
                  </a:lnTo>
                  <a:lnTo>
                    <a:pt x="165" y="429"/>
                  </a:lnTo>
                  <a:lnTo>
                    <a:pt x="144" y="456"/>
                  </a:lnTo>
                  <a:lnTo>
                    <a:pt x="124" y="482"/>
                  </a:lnTo>
                  <a:lnTo>
                    <a:pt x="104" y="509"/>
                  </a:lnTo>
                  <a:lnTo>
                    <a:pt x="104" y="518"/>
                  </a:lnTo>
                  <a:lnTo>
                    <a:pt x="111" y="523"/>
                  </a:lnTo>
                  <a:lnTo>
                    <a:pt x="117" y="528"/>
                  </a:lnTo>
                  <a:lnTo>
                    <a:pt x="124" y="533"/>
                  </a:lnTo>
                  <a:lnTo>
                    <a:pt x="130" y="539"/>
                  </a:lnTo>
                  <a:lnTo>
                    <a:pt x="137" y="545"/>
                  </a:lnTo>
                  <a:lnTo>
                    <a:pt x="144" y="550"/>
                  </a:lnTo>
                  <a:lnTo>
                    <a:pt x="151" y="556"/>
                  </a:lnTo>
                  <a:lnTo>
                    <a:pt x="159" y="562"/>
                  </a:lnTo>
                  <a:lnTo>
                    <a:pt x="177" y="553"/>
                  </a:lnTo>
                  <a:lnTo>
                    <a:pt x="191" y="535"/>
                  </a:lnTo>
                  <a:lnTo>
                    <a:pt x="206" y="519"/>
                  </a:lnTo>
                  <a:lnTo>
                    <a:pt x="221" y="501"/>
                  </a:lnTo>
                  <a:lnTo>
                    <a:pt x="237" y="484"/>
                  </a:lnTo>
                  <a:lnTo>
                    <a:pt x="252" y="465"/>
                  </a:lnTo>
                  <a:lnTo>
                    <a:pt x="267" y="448"/>
                  </a:lnTo>
                  <a:lnTo>
                    <a:pt x="281" y="429"/>
                  </a:lnTo>
                  <a:lnTo>
                    <a:pt x="294" y="412"/>
                  </a:lnTo>
                  <a:lnTo>
                    <a:pt x="305" y="408"/>
                  </a:lnTo>
                  <a:lnTo>
                    <a:pt x="317" y="402"/>
                  </a:lnTo>
                  <a:lnTo>
                    <a:pt x="328" y="397"/>
                  </a:lnTo>
                  <a:lnTo>
                    <a:pt x="341" y="393"/>
                  </a:lnTo>
                  <a:lnTo>
                    <a:pt x="354" y="388"/>
                  </a:lnTo>
                  <a:lnTo>
                    <a:pt x="366" y="383"/>
                  </a:lnTo>
                  <a:lnTo>
                    <a:pt x="380" y="379"/>
                  </a:lnTo>
                  <a:lnTo>
                    <a:pt x="393" y="375"/>
                  </a:lnTo>
                  <a:lnTo>
                    <a:pt x="395" y="378"/>
                  </a:lnTo>
                  <a:lnTo>
                    <a:pt x="381" y="394"/>
                  </a:lnTo>
                  <a:lnTo>
                    <a:pt x="368" y="410"/>
                  </a:lnTo>
                  <a:lnTo>
                    <a:pt x="354" y="427"/>
                  </a:lnTo>
                  <a:lnTo>
                    <a:pt x="341" y="444"/>
                  </a:lnTo>
                  <a:lnTo>
                    <a:pt x="327" y="462"/>
                  </a:lnTo>
                  <a:lnTo>
                    <a:pt x="312" y="479"/>
                  </a:lnTo>
                  <a:lnTo>
                    <a:pt x="298" y="497"/>
                  </a:lnTo>
                  <a:lnTo>
                    <a:pt x="285" y="516"/>
                  </a:lnTo>
                  <a:lnTo>
                    <a:pt x="271" y="533"/>
                  </a:lnTo>
                  <a:lnTo>
                    <a:pt x="257" y="551"/>
                  </a:lnTo>
                  <a:lnTo>
                    <a:pt x="242" y="569"/>
                  </a:lnTo>
                  <a:lnTo>
                    <a:pt x="228" y="586"/>
                  </a:lnTo>
                  <a:lnTo>
                    <a:pt x="213" y="603"/>
                  </a:lnTo>
                  <a:lnTo>
                    <a:pt x="199" y="621"/>
                  </a:lnTo>
                  <a:lnTo>
                    <a:pt x="184" y="637"/>
                  </a:lnTo>
                  <a:lnTo>
                    <a:pt x="169" y="65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2" name="Freeform 25"/>
            <p:cNvSpPr>
              <a:spLocks/>
            </p:cNvSpPr>
            <p:nvPr>
              <p:custDataLst>
                <p:tags r:id="rId53"/>
              </p:custDataLst>
            </p:nvPr>
          </p:nvSpPr>
          <p:spPr bwMode="auto">
            <a:xfrm>
              <a:off x="3646" y="3152"/>
              <a:ext cx="276" cy="185"/>
            </a:xfrm>
            <a:custGeom>
              <a:avLst/>
              <a:gdLst>
                <a:gd name="T0" fmla="*/ 400 w 552"/>
                <a:gd name="T1" fmla="*/ 370 h 371"/>
                <a:gd name="T2" fmla="*/ 388 w 552"/>
                <a:gd name="T3" fmla="*/ 366 h 371"/>
                <a:gd name="T4" fmla="*/ 377 w 552"/>
                <a:gd name="T5" fmla="*/ 364 h 371"/>
                <a:gd name="T6" fmla="*/ 365 w 552"/>
                <a:gd name="T7" fmla="*/ 358 h 371"/>
                <a:gd name="T8" fmla="*/ 365 w 552"/>
                <a:gd name="T9" fmla="*/ 353 h 371"/>
                <a:gd name="T10" fmla="*/ 373 w 552"/>
                <a:gd name="T11" fmla="*/ 351 h 371"/>
                <a:gd name="T12" fmla="*/ 383 w 552"/>
                <a:gd name="T13" fmla="*/ 353 h 371"/>
                <a:gd name="T14" fmla="*/ 394 w 552"/>
                <a:gd name="T15" fmla="*/ 353 h 371"/>
                <a:gd name="T16" fmla="*/ 406 w 552"/>
                <a:gd name="T17" fmla="*/ 346 h 371"/>
                <a:gd name="T18" fmla="*/ 421 w 552"/>
                <a:gd name="T19" fmla="*/ 336 h 371"/>
                <a:gd name="T20" fmla="*/ 438 w 552"/>
                <a:gd name="T21" fmla="*/ 325 h 371"/>
                <a:gd name="T22" fmla="*/ 453 w 552"/>
                <a:gd name="T23" fmla="*/ 311 h 371"/>
                <a:gd name="T24" fmla="*/ 469 w 552"/>
                <a:gd name="T25" fmla="*/ 288 h 371"/>
                <a:gd name="T26" fmla="*/ 480 w 552"/>
                <a:gd name="T27" fmla="*/ 255 h 371"/>
                <a:gd name="T28" fmla="*/ 486 w 552"/>
                <a:gd name="T29" fmla="*/ 218 h 371"/>
                <a:gd name="T30" fmla="*/ 481 w 552"/>
                <a:gd name="T31" fmla="*/ 180 h 371"/>
                <a:gd name="T32" fmla="*/ 474 w 552"/>
                <a:gd name="T33" fmla="*/ 152 h 371"/>
                <a:gd name="T34" fmla="*/ 462 w 552"/>
                <a:gd name="T35" fmla="*/ 128 h 371"/>
                <a:gd name="T36" fmla="*/ 443 w 552"/>
                <a:gd name="T37" fmla="*/ 107 h 371"/>
                <a:gd name="T38" fmla="*/ 420 w 552"/>
                <a:gd name="T39" fmla="*/ 91 h 371"/>
                <a:gd name="T40" fmla="*/ 395 w 552"/>
                <a:gd name="T41" fmla="*/ 77 h 371"/>
                <a:gd name="T42" fmla="*/ 350 w 552"/>
                <a:gd name="T43" fmla="*/ 75 h 371"/>
                <a:gd name="T44" fmla="*/ 304 w 552"/>
                <a:gd name="T45" fmla="*/ 76 h 371"/>
                <a:gd name="T46" fmla="*/ 258 w 552"/>
                <a:gd name="T47" fmla="*/ 79 h 371"/>
                <a:gd name="T48" fmla="*/ 212 w 552"/>
                <a:gd name="T49" fmla="*/ 84 h 371"/>
                <a:gd name="T50" fmla="*/ 166 w 552"/>
                <a:gd name="T51" fmla="*/ 92 h 371"/>
                <a:gd name="T52" fmla="*/ 120 w 552"/>
                <a:gd name="T53" fmla="*/ 104 h 371"/>
                <a:gd name="T54" fmla="*/ 75 w 552"/>
                <a:gd name="T55" fmla="*/ 119 h 371"/>
                <a:gd name="T56" fmla="*/ 30 w 552"/>
                <a:gd name="T57" fmla="*/ 137 h 371"/>
                <a:gd name="T58" fmla="*/ 18 w 552"/>
                <a:gd name="T59" fmla="*/ 148 h 371"/>
                <a:gd name="T60" fmla="*/ 7 w 552"/>
                <a:gd name="T61" fmla="*/ 161 h 371"/>
                <a:gd name="T62" fmla="*/ 0 w 552"/>
                <a:gd name="T63" fmla="*/ 163 h 371"/>
                <a:gd name="T64" fmla="*/ 4 w 552"/>
                <a:gd name="T65" fmla="*/ 151 h 371"/>
                <a:gd name="T66" fmla="*/ 12 w 552"/>
                <a:gd name="T67" fmla="*/ 137 h 371"/>
                <a:gd name="T68" fmla="*/ 37 w 552"/>
                <a:gd name="T69" fmla="*/ 105 h 371"/>
                <a:gd name="T70" fmla="*/ 66 w 552"/>
                <a:gd name="T71" fmla="*/ 77 h 371"/>
                <a:gd name="T72" fmla="*/ 103 w 552"/>
                <a:gd name="T73" fmla="*/ 55 h 371"/>
                <a:gd name="T74" fmla="*/ 144 w 552"/>
                <a:gd name="T75" fmla="*/ 38 h 371"/>
                <a:gd name="T76" fmla="*/ 186 w 552"/>
                <a:gd name="T77" fmla="*/ 24 h 371"/>
                <a:gd name="T78" fmla="*/ 231 w 552"/>
                <a:gd name="T79" fmla="*/ 14 h 371"/>
                <a:gd name="T80" fmla="*/ 276 w 552"/>
                <a:gd name="T81" fmla="*/ 6 h 371"/>
                <a:gd name="T82" fmla="*/ 320 w 552"/>
                <a:gd name="T83" fmla="*/ 0 h 371"/>
                <a:gd name="T84" fmla="*/ 350 w 552"/>
                <a:gd name="T85" fmla="*/ 1 h 371"/>
                <a:gd name="T86" fmla="*/ 380 w 552"/>
                <a:gd name="T87" fmla="*/ 5 h 371"/>
                <a:gd name="T88" fmla="*/ 409 w 552"/>
                <a:gd name="T89" fmla="*/ 12 h 371"/>
                <a:gd name="T90" fmla="*/ 438 w 552"/>
                <a:gd name="T91" fmla="*/ 24 h 371"/>
                <a:gd name="T92" fmla="*/ 453 w 552"/>
                <a:gd name="T93" fmla="*/ 35 h 371"/>
                <a:gd name="T94" fmla="*/ 469 w 552"/>
                <a:gd name="T95" fmla="*/ 44 h 371"/>
                <a:gd name="T96" fmla="*/ 484 w 552"/>
                <a:gd name="T97" fmla="*/ 55 h 371"/>
                <a:gd name="T98" fmla="*/ 499 w 552"/>
                <a:gd name="T99" fmla="*/ 72 h 371"/>
                <a:gd name="T100" fmla="*/ 524 w 552"/>
                <a:gd name="T101" fmla="*/ 115 h 371"/>
                <a:gd name="T102" fmla="*/ 545 w 552"/>
                <a:gd name="T103" fmla="*/ 167 h 371"/>
                <a:gd name="T104" fmla="*/ 552 w 552"/>
                <a:gd name="T105" fmla="*/ 221 h 371"/>
                <a:gd name="T106" fmla="*/ 539 w 552"/>
                <a:gd name="T107" fmla="*/ 278 h 371"/>
                <a:gd name="T108" fmla="*/ 531 w 552"/>
                <a:gd name="T109" fmla="*/ 295 h 371"/>
                <a:gd name="T110" fmla="*/ 519 w 552"/>
                <a:gd name="T111" fmla="*/ 311 h 371"/>
                <a:gd name="T112" fmla="*/ 504 w 552"/>
                <a:gd name="T113" fmla="*/ 327 h 371"/>
                <a:gd name="T114" fmla="*/ 488 w 552"/>
                <a:gd name="T115" fmla="*/ 346 h 371"/>
                <a:gd name="T116" fmla="*/ 471 w 552"/>
                <a:gd name="T117" fmla="*/ 356 h 371"/>
                <a:gd name="T118" fmla="*/ 450 w 552"/>
                <a:gd name="T119" fmla="*/ 363 h 371"/>
                <a:gd name="T120" fmla="*/ 427 w 552"/>
                <a:gd name="T121" fmla="*/ 369 h 371"/>
                <a:gd name="T122" fmla="*/ 405 w 552"/>
                <a:gd name="T123"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2" h="371">
                  <a:moveTo>
                    <a:pt x="405" y="371"/>
                  </a:moveTo>
                  <a:lnTo>
                    <a:pt x="400" y="370"/>
                  </a:lnTo>
                  <a:lnTo>
                    <a:pt x="394" y="369"/>
                  </a:lnTo>
                  <a:lnTo>
                    <a:pt x="388" y="366"/>
                  </a:lnTo>
                  <a:lnTo>
                    <a:pt x="382" y="365"/>
                  </a:lnTo>
                  <a:lnTo>
                    <a:pt x="377" y="364"/>
                  </a:lnTo>
                  <a:lnTo>
                    <a:pt x="371" y="362"/>
                  </a:lnTo>
                  <a:lnTo>
                    <a:pt x="365" y="358"/>
                  </a:lnTo>
                  <a:lnTo>
                    <a:pt x="360" y="355"/>
                  </a:lnTo>
                  <a:lnTo>
                    <a:pt x="365" y="353"/>
                  </a:lnTo>
                  <a:lnTo>
                    <a:pt x="370" y="351"/>
                  </a:lnTo>
                  <a:lnTo>
                    <a:pt x="373" y="351"/>
                  </a:lnTo>
                  <a:lnTo>
                    <a:pt x="379" y="351"/>
                  </a:lnTo>
                  <a:lnTo>
                    <a:pt x="383" y="353"/>
                  </a:lnTo>
                  <a:lnTo>
                    <a:pt x="388" y="353"/>
                  </a:lnTo>
                  <a:lnTo>
                    <a:pt x="394" y="353"/>
                  </a:lnTo>
                  <a:lnTo>
                    <a:pt x="400" y="351"/>
                  </a:lnTo>
                  <a:lnTo>
                    <a:pt x="406" y="346"/>
                  </a:lnTo>
                  <a:lnTo>
                    <a:pt x="415" y="341"/>
                  </a:lnTo>
                  <a:lnTo>
                    <a:pt x="421" y="336"/>
                  </a:lnTo>
                  <a:lnTo>
                    <a:pt x="430" y="331"/>
                  </a:lnTo>
                  <a:lnTo>
                    <a:pt x="438" y="325"/>
                  </a:lnTo>
                  <a:lnTo>
                    <a:pt x="446" y="319"/>
                  </a:lnTo>
                  <a:lnTo>
                    <a:pt x="453" y="311"/>
                  </a:lnTo>
                  <a:lnTo>
                    <a:pt x="461" y="303"/>
                  </a:lnTo>
                  <a:lnTo>
                    <a:pt x="469" y="288"/>
                  </a:lnTo>
                  <a:lnTo>
                    <a:pt x="474" y="272"/>
                  </a:lnTo>
                  <a:lnTo>
                    <a:pt x="480" y="255"/>
                  </a:lnTo>
                  <a:lnTo>
                    <a:pt x="485" y="236"/>
                  </a:lnTo>
                  <a:lnTo>
                    <a:pt x="486" y="218"/>
                  </a:lnTo>
                  <a:lnTo>
                    <a:pt x="486" y="199"/>
                  </a:lnTo>
                  <a:lnTo>
                    <a:pt x="481" y="180"/>
                  </a:lnTo>
                  <a:lnTo>
                    <a:pt x="474" y="161"/>
                  </a:lnTo>
                  <a:lnTo>
                    <a:pt x="474" y="152"/>
                  </a:lnTo>
                  <a:lnTo>
                    <a:pt x="469" y="140"/>
                  </a:lnTo>
                  <a:lnTo>
                    <a:pt x="462" y="128"/>
                  </a:lnTo>
                  <a:lnTo>
                    <a:pt x="453" y="118"/>
                  </a:lnTo>
                  <a:lnTo>
                    <a:pt x="443" y="107"/>
                  </a:lnTo>
                  <a:lnTo>
                    <a:pt x="432" y="99"/>
                  </a:lnTo>
                  <a:lnTo>
                    <a:pt x="420" y="91"/>
                  </a:lnTo>
                  <a:lnTo>
                    <a:pt x="408" y="84"/>
                  </a:lnTo>
                  <a:lnTo>
                    <a:pt x="395" y="77"/>
                  </a:lnTo>
                  <a:lnTo>
                    <a:pt x="372" y="76"/>
                  </a:lnTo>
                  <a:lnTo>
                    <a:pt x="350" y="75"/>
                  </a:lnTo>
                  <a:lnTo>
                    <a:pt x="327" y="75"/>
                  </a:lnTo>
                  <a:lnTo>
                    <a:pt x="304" y="76"/>
                  </a:lnTo>
                  <a:lnTo>
                    <a:pt x="281" y="77"/>
                  </a:lnTo>
                  <a:lnTo>
                    <a:pt x="258" y="79"/>
                  </a:lnTo>
                  <a:lnTo>
                    <a:pt x="235" y="81"/>
                  </a:lnTo>
                  <a:lnTo>
                    <a:pt x="212" y="84"/>
                  </a:lnTo>
                  <a:lnTo>
                    <a:pt x="189" y="88"/>
                  </a:lnTo>
                  <a:lnTo>
                    <a:pt x="166" y="92"/>
                  </a:lnTo>
                  <a:lnTo>
                    <a:pt x="143" y="98"/>
                  </a:lnTo>
                  <a:lnTo>
                    <a:pt x="120" y="104"/>
                  </a:lnTo>
                  <a:lnTo>
                    <a:pt x="98" y="112"/>
                  </a:lnTo>
                  <a:lnTo>
                    <a:pt x="75" y="119"/>
                  </a:lnTo>
                  <a:lnTo>
                    <a:pt x="52" y="128"/>
                  </a:lnTo>
                  <a:lnTo>
                    <a:pt x="30" y="137"/>
                  </a:lnTo>
                  <a:lnTo>
                    <a:pt x="24" y="141"/>
                  </a:lnTo>
                  <a:lnTo>
                    <a:pt x="18" y="148"/>
                  </a:lnTo>
                  <a:lnTo>
                    <a:pt x="11" y="155"/>
                  </a:lnTo>
                  <a:lnTo>
                    <a:pt x="7" y="161"/>
                  </a:lnTo>
                  <a:lnTo>
                    <a:pt x="7" y="167"/>
                  </a:lnTo>
                  <a:lnTo>
                    <a:pt x="0" y="163"/>
                  </a:lnTo>
                  <a:lnTo>
                    <a:pt x="1" y="157"/>
                  </a:lnTo>
                  <a:lnTo>
                    <a:pt x="4" y="151"/>
                  </a:lnTo>
                  <a:lnTo>
                    <a:pt x="9" y="146"/>
                  </a:lnTo>
                  <a:lnTo>
                    <a:pt x="12" y="137"/>
                  </a:lnTo>
                  <a:lnTo>
                    <a:pt x="23" y="120"/>
                  </a:lnTo>
                  <a:lnTo>
                    <a:pt x="37" y="105"/>
                  </a:lnTo>
                  <a:lnTo>
                    <a:pt x="50" y="90"/>
                  </a:lnTo>
                  <a:lnTo>
                    <a:pt x="66" y="77"/>
                  </a:lnTo>
                  <a:lnTo>
                    <a:pt x="84" y="66"/>
                  </a:lnTo>
                  <a:lnTo>
                    <a:pt x="103" y="55"/>
                  </a:lnTo>
                  <a:lnTo>
                    <a:pt x="123" y="46"/>
                  </a:lnTo>
                  <a:lnTo>
                    <a:pt x="144" y="38"/>
                  </a:lnTo>
                  <a:lnTo>
                    <a:pt x="164" y="31"/>
                  </a:lnTo>
                  <a:lnTo>
                    <a:pt x="186" y="24"/>
                  </a:lnTo>
                  <a:lnTo>
                    <a:pt x="208" y="19"/>
                  </a:lnTo>
                  <a:lnTo>
                    <a:pt x="231" y="14"/>
                  </a:lnTo>
                  <a:lnTo>
                    <a:pt x="254" y="9"/>
                  </a:lnTo>
                  <a:lnTo>
                    <a:pt x="276" y="6"/>
                  </a:lnTo>
                  <a:lnTo>
                    <a:pt x="298" y="3"/>
                  </a:lnTo>
                  <a:lnTo>
                    <a:pt x="320" y="0"/>
                  </a:lnTo>
                  <a:lnTo>
                    <a:pt x="335" y="0"/>
                  </a:lnTo>
                  <a:lnTo>
                    <a:pt x="350" y="1"/>
                  </a:lnTo>
                  <a:lnTo>
                    <a:pt x="365" y="3"/>
                  </a:lnTo>
                  <a:lnTo>
                    <a:pt x="380" y="5"/>
                  </a:lnTo>
                  <a:lnTo>
                    <a:pt x="395" y="7"/>
                  </a:lnTo>
                  <a:lnTo>
                    <a:pt x="409" y="12"/>
                  </a:lnTo>
                  <a:lnTo>
                    <a:pt x="424" y="17"/>
                  </a:lnTo>
                  <a:lnTo>
                    <a:pt x="438" y="24"/>
                  </a:lnTo>
                  <a:lnTo>
                    <a:pt x="445" y="30"/>
                  </a:lnTo>
                  <a:lnTo>
                    <a:pt x="453" y="35"/>
                  </a:lnTo>
                  <a:lnTo>
                    <a:pt x="461" y="39"/>
                  </a:lnTo>
                  <a:lnTo>
                    <a:pt x="469" y="44"/>
                  </a:lnTo>
                  <a:lnTo>
                    <a:pt x="476" y="50"/>
                  </a:lnTo>
                  <a:lnTo>
                    <a:pt x="484" y="55"/>
                  </a:lnTo>
                  <a:lnTo>
                    <a:pt x="492" y="62"/>
                  </a:lnTo>
                  <a:lnTo>
                    <a:pt x="499" y="72"/>
                  </a:lnTo>
                  <a:lnTo>
                    <a:pt x="511" y="92"/>
                  </a:lnTo>
                  <a:lnTo>
                    <a:pt x="524" y="115"/>
                  </a:lnTo>
                  <a:lnTo>
                    <a:pt x="536" y="141"/>
                  </a:lnTo>
                  <a:lnTo>
                    <a:pt x="545" y="167"/>
                  </a:lnTo>
                  <a:lnTo>
                    <a:pt x="551" y="194"/>
                  </a:lnTo>
                  <a:lnTo>
                    <a:pt x="552" y="221"/>
                  </a:lnTo>
                  <a:lnTo>
                    <a:pt x="548" y="250"/>
                  </a:lnTo>
                  <a:lnTo>
                    <a:pt x="539" y="278"/>
                  </a:lnTo>
                  <a:lnTo>
                    <a:pt x="536" y="287"/>
                  </a:lnTo>
                  <a:lnTo>
                    <a:pt x="531" y="295"/>
                  </a:lnTo>
                  <a:lnTo>
                    <a:pt x="525" y="303"/>
                  </a:lnTo>
                  <a:lnTo>
                    <a:pt x="519" y="311"/>
                  </a:lnTo>
                  <a:lnTo>
                    <a:pt x="512" y="319"/>
                  </a:lnTo>
                  <a:lnTo>
                    <a:pt x="504" y="327"/>
                  </a:lnTo>
                  <a:lnTo>
                    <a:pt x="496" y="335"/>
                  </a:lnTo>
                  <a:lnTo>
                    <a:pt x="488" y="346"/>
                  </a:lnTo>
                  <a:lnTo>
                    <a:pt x="480" y="351"/>
                  </a:lnTo>
                  <a:lnTo>
                    <a:pt x="471" y="356"/>
                  </a:lnTo>
                  <a:lnTo>
                    <a:pt x="461" y="360"/>
                  </a:lnTo>
                  <a:lnTo>
                    <a:pt x="450" y="363"/>
                  </a:lnTo>
                  <a:lnTo>
                    <a:pt x="439" y="366"/>
                  </a:lnTo>
                  <a:lnTo>
                    <a:pt x="427" y="369"/>
                  </a:lnTo>
                  <a:lnTo>
                    <a:pt x="417" y="370"/>
                  </a:lnTo>
                  <a:lnTo>
                    <a:pt x="405" y="37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3" name="Freeform 26"/>
            <p:cNvSpPr>
              <a:spLocks/>
            </p:cNvSpPr>
            <p:nvPr>
              <p:custDataLst>
                <p:tags r:id="rId54"/>
              </p:custDataLst>
            </p:nvPr>
          </p:nvSpPr>
          <p:spPr bwMode="auto">
            <a:xfrm>
              <a:off x="3800" y="3205"/>
              <a:ext cx="70" cy="110"/>
            </a:xfrm>
            <a:custGeom>
              <a:avLst/>
              <a:gdLst>
                <a:gd name="T0" fmla="*/ 50 w 140"/>
                <a:gd name="T1" fmla="*/ 220 h 220"/>
                <a:gd name="T2" fmla="*/ 46 w 140"/>
                <a:gd name="T3" fmla="*/ 218 h 220"/>
                <a:gd name="T4" fmla="*/ 43 w 140"/>
                <a:gd name="T5" fmla="*/ 216 h 220"/>
                <a:gd name="T6" fmla="*/ 40 w 140"/>
                <a:gd name="T7" fmla="*/ 213 h 220"/>
                <a:gd name="T8" fmla="*/ 35 w 140"/>
                <a:gd name="T9" fmla="*/ 211 h 220"/>
                <a:gd name="T10" fmla="*/ 30 w 140"/>
                <a:gd name="T11" fmla="*/ 209 h 220"/>
                <a:gd name="T12" fmla="*/ 26 w 140"/>
                <a:gd name="T13" fmla="*/ 206 h 220"/>
                <a:gd name="T14" fmla="*/ 20 w 140"/>
                <a:gd name="T15" fmla="*/ 204 h 220"/>
                <a:gd name="T16" fmla="*/ 13 w 140"/>
                <a:gd name="T17" fmla="*/ 202 h 220"/>
                <a:gd name="T18" fmla="*/ 5 w 140"/>
                <a:gd name="T19" fmla="*/ 185 h 220"/>
                <a:gd name="T20" fmla="*/ 2 w 140"/>
                <a:gd name="T21" fmla="*/ 166 h 220"/>
                <a:gd name="T22" fmla="*/ 0 w 140"/>
                <a:gd name="T23" fmla="*/ 147 h 220"/>
                <a:gd name="T24" fmla="*/ 3 w 140"/>
                <a:gd name="T25" fmla="*/ 127 h 220"/>
                <a:gd name="T26" fmla="*/ 7 w 140"/>
                <a:gd name="T27" fmla="*/ 107 h 220"/>
                <a:gd name="T28" fmla="*/ 13 w 140"/>
                <a:gd name="T29" fmla="*/ 88 h 220"/>
                <a:gd name="T30" fmla="*/ 20 w 140"/>
                <a:gd name="T31" fmla="*/ 69 h 220"/>
                <a:gd name="T32" fmla="*/ 29 w 140"/>
                <a:gd name="T33" fmla="*/ 52 h 220"/>
                <a:gd name="T34" fmla="*/ 34 w 140"/>
                <a:gd name="T35" fmla="*/ 48 h 220"/>
                <a:gd name="T36" fmla="*/ 38 w 140"/>
                <a:gd name="T37" fmla="*/ 42 h 220"/>
                <a:gd name="T38" fmla="*/ 43 w 140"/>
                <a:gd name="T39" fmla="*/ 37 h 220"/>
                <a:gd name="T40" fmla="*/ 46 w 140"/>
                <a:gd name="T41" fmla="*/ 31 h 220"/>
                <a:gd name="T42" fmla="*/ 50 w 140"/>
                <a:gd name="T43" fmla="*/ 26 h 220"/>
                <a:gd name="T44" fmla="*/ 55 w 140"/>
                <a:gd name="T45" fmla="*/ 20 h 220"/>
                <a:gd name="T46" fmla="*/ 59 w 140"/>
                <a:gd name="T47" fmla="*/ 14 h 220"/>
                <a:gd name="T48" fmla="*/ 65 w 140"/>
                <a:gd name="T49" fmla="*/ 8 h 220"/>
                <a:gd name="T50" fmla="*/ 83 w 140"/>
                <a:gd name="T51" fmla="*/ 0 h 220"/>
                <a:gd name="T52" fmla="*/ 90 w 140"/>
                <a:gd name="T53" fmla="*/ 1 h 220"/>
                <a:gd name="T54" fmla="*/ 96 w 140"/>
                <a:gd name="T55" fmla="*/ 4 h 220"/>
                <a:gd name="T56" fmla="*/ 102 w 140"/>
                <a:gd name="T57" fmla="*/ 6 h 220"/>
                <a:gd name="T58" fmla="*/ 109 w 140"/>
                <a:gd name="T59" fmla="*/ 8 h 220"/>
                <a:gd name="T60" fmla="*/ 118 w 140"/>
                <a:gd name="T61" fmla="*/ 18 h 220"/>
                <a:gd name="T62" fmla="*/ 126 w 140"/>
                <a:gd name="T63" fmla="*/ 27 h 220"/>
                <a:gd name="T64" fmla="*/ 133 w 140"/>
                <a:gd name="T65" fmla="*/ 36 h 220"/>
                <a:gd name="T66" fmla="*/ 140 w 140"/>
                <a:gd name="T67" fmla="*/ 45 h 220"/>
                <a:gd name="T68" fmla="*/ 126 w 140"/>
                <a:gd name="T69" fmla="*/ 56 h 220"/>
                <a:gd name="T70" fmla="*/ 113 w 140"/>
                <a:gd name="T71" fmla="*/ 67 h 220"/>
                <a:gd name="T72" fmla="*/ 99 w 140"/>
                <a:gd name="T73" fmla="*/ 80 h 220"/>
                <a:gd name="T74" fmla="*/ 87 w 140"/>
                <a:gd name="T75" fmla="*/ 92 h 220"/>
                <a:gd name="T76" fmla="*/ 76 w 140"/>
                <a:gd name="T77" fmla="*/ 107 h 220"/>
                <a:gd name="T78" fmla="*/ 67 w 140"/>
                <a:gd name="T79" fmla="*/ 124 h 220"/>
                <a:gd name="T80" fmla="*/ 60 w 140"/>
                <a:gd name="T81" fmla="*/ 141 h 220"/>
                <a:gd name="T82" fmla="*/ 57 w 140"/>
                <a:gd name="T83" fmla="*/ 160 h 220"/>
                <a:gd name="T84" fmla="*/ 58 w 140"/>
                <a:gd name="T85" fmla="*/ 175 h 220"/>
                <a:gd name="T86" fmla="*/ 61 w 140"/>
                <a:gd name="T87" fmla="*/ 190 h 220"/>
                <a:gd name="T88" fmla="*/ 64 w 140"/>
                <a:gd name="T89" fmla="*/ 205 h 220"/>
                <a:gd name="T90" fmla="*/ 65 w 140"/>
                <a:gd name="T91" fmla="*/ 220 h 220"/>
                <a:gd name="T92" fmla="*/ 50 w 140"/>
                <a:gd name="T9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0" h="220">
                  <a:moveTo>
                    <a:pt x="50" y="220"/>
                  </a:moveTo>
                  <a:lnTo>
                    <a:pt x="46" y="218"/>
                  </a:lnTo>
                  <a:lnTo>
                    <a:pt x="43" y="216"/>
                  </a:lnTo>
                  <a:lnTo>
                    <a:pt x="40" y="213"/>
                  </a:lnTo>
                  <a:lnTo>
                    <a:pt x="35" y="211"/>
                  </a:lnTo>
                  <a:lnTo>
                    <a:pt x="30" y="209"/>
                  </a:lnTo>
                  <a:lnTo>
                    <a:pt x="26" y="206"/>
                  </a:lnTo>
                  <a:lnTo>
                    <a:pt x="20" y="204"/>
                  </a:lnTo>
                  <a:lnTo>
                    <a:pt x="13" y="202"/>
                  </a:lnTo>
                  <a:lnTo>
                    <a:pt x="5" y="185"/>
                  </a:lnTo>
                  <a:lnTo>
                    <a:pt x="2" y="166"/>
                  </a:lnTo>
                  <a:lnTo>
                    <a:pt x="0" y="147"/>
                  </a:lnTo>
                  <a:lnTo>
                    <a:pt x="3" y="127"/>
                  </a:lnTo>
                  <a:lnTo>
                    <a:pt x="7" y="107"/>
                  </a:lnTo>
                  <a:lnTo>
                    <a:pt x="13" y="88"/>
                  </a:lnTo>
                  <a:lnTo>
                    <a:pt x="20" y="69"/>
                  </a:lnTo>
                  <a:lnTo>
                    <a:pt x="29" y="52"/>
                  </a:lnTo>
                  <a:lnTo>
                    <a:pt x="34" y="48"/>
                  </a:lnTo>
                  <a:lnTo>
                    <a:pt x="38" y="42"/>
                  </a:lnTo>
                  <a:lnTo>
                    <a:pt x="43" y="37"/>
                  </a:lnTo>
                  <a:lnTo>
                    <a:pt x="46" y="31"/>
                  </a:lnTo>
                  <a:lnTo>
                    <a:pt x="50" y="26"/>
                  </a:lnTo>
                  <a:lnTo>
                    <a:pt x="55" y="20"/>
                  </a:lnTo>
                  <a:lnTo>
                    <a:pt x="59" y="14"/>
                  </a:lnTo>
                  <a:lnTo>
                    <a:pt x="65" y="8"/>
                  </a:lnTo>
                  <a:lnTo>
                    <a:pt x="83" y="0"/>
                  </a:lnTo>
                  <a:lnTo>
                    <a:pt x="90" y="1"/>
                  </a:lnTo>
                  <a:lnTo>
                    <a:pt x="96" y="4"/>
                  </a:lnTo>
                  <a:lnTo>
                    <a:pt x="102" y="6"/>
                  </a:lnTo>
                  <a:lnTo>
                    <a:pt x="109" y="8"/>
                  </a:lnTo>
                  <a:lnTo>
                    <a:pt x="118" y="18"/>
                  </a:lnTo>
                  <a:lnTo>
                    <a:pt x="126" y="27"/>
                  </a:lnTo>
                  <a:lnTo>
                    <a:pt x="133" y="36"/>
                  </a:lnTo>
                  <a:lnTo>
                    <a:pt x="140" y="45"/>
                  </a:lnTo>
                  <a:lnTo>
                    <a:pt x="126" y="56"/>
                  </a:lnTo>
                  <a:lnTo>
                    <a:pt x="113" y="67"/>
                  </a:lnTo>
                  <a:lnTo>
                    <a:pt x="99" y="80"/>
                  </a:lnTo>
                  <a:lnTo>
                    <a:pt x="87" y="92"/>
                  </a:lnTo>
                  <a:lnTo>
                    <a:pt x="76" y="107"/>
                  </a:lnTo>
                  <a:lnTo>
                    <a:pt x="67" y="124"/>
                  </a:lnTo>
                  <a:lnTo>
                    <a:pt x="60" y="141"/>
                  </a:lnTo>
                  <a:lnTo>
                    <a:pt x="57" y="160"/>
                  </a:lnTo>
                  <a:lnTo>
                    <a:pt x="58" y="175"/>
                  </a:lnTo>
                  <a:lnTo>
                    <a:pt x="61" y="190"/>
                  </a:lnTo>
                  <a:lnTo>
                    <a:pt x="64" y="205"/>
                  </a:lnTo>
                  <a:lnTo>
                    <a:pt x="65" y="220"/>
                  </a:lnTo>
                  <a:lnTo>
                    <a:pt x="50" y="22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4" name="Freeform 28"/>
            <p:cNvSpPr>
              <a:spLocks/>
            </p:cNvSpPr>
            <p:nvPr>
              <p:custDataLst>
                <p:tags r:id="rId55"/>
              </p:custDataLst>
            </p:nvPr>
          </p:nvSpPr>
          <p:spPr bwMode="auto">
            <a:xfrm>
              <a:off x="3903" y="3171"/>
              <a:ext cx="66" cy="31"/>
            </a:xfrm>
            <a:custGeom>
              <a:avLst/>
              <a:gdLst>
                <a:gd name="T0" fmla="*/ 33 w 131"/>
                <a:gd name="T1" fmla="*/ 63 h 63"/>
                <a:gd name="T2" fmla="*/ 27 w 131"/>
                <a:gd name="T3" fmla="*/ 50 h 63"/>
                <a:gd name="T4" fmla="*/ 20 w 131"/>
                <a:gd name="T5" fmla="*/ 36 h 63"/>
                <a:gd name="T6" fmla="*/ 11 w 131"/>
                <a:gd name="T7" fmla="*/ 22 h 63"/>
                <a:gd name="T8" fmla="*/ 0 w 131"/>
                <a:gd name="T9" fmla="*/ 10 h 63"/>
                <a:gd name="T10" fmla="*/ 16 w 131"/>
                <a:gd name="T11" fmla="*/ 5 h 63"/>
                <a:gd name="T12" fmla="*/ 32 w 131"/>
                <a:gd name="T13" fmla="*/ 2 h 63"/>
                <a:gd name="T14" fmla="*/ 47 w 131"/>
                <a:gd name="T15" fmla="*/ 0 h 63"/>
                <a:gd name="T16" fmla="*/ 63 w 131"/>
                <a:gd name="T17" fmla="*/ 0 h 63"/>
                <a:gd name="T18" fmla="*/ 78 w 131"/>
                <a:gd name="T19" fmla="*/ 3 h 63"/>
                <a:gd name="T20" fmla="*/ 94 w 131"/>
                <a:gd name="T21" fmla="*/ 6 h 63"/>
                <a:gd name="T22" fmla="*/ 109 w 131"/>
                <a:gd name="T23" fmla="*/ 10 h 63"/>
                <a:gd name="T24" fmla="*/ 125 w 131"/>
                <a:gd name="T25" fmla="*/ 15 h 63"/>
                <a:gd name="T26" fmla="*/ 131 w 131"/>
                <a:gd name="T27" fmla="*/ 33 h 63"/>
                <a:gd name="T28" fmla="*/ 126 w 131"/>
                <a:gd name="T29" fmla="*/ 37 h 63"/>
                <a:gd name="T30" fmla="*/ 122 w 131"/>
                <a:gd name="T31" fmla="*/ 42 h 63"/>
                <a:gd name="T32" fmla="*/ 116 w 131"/>
                <a:gd name="T33" fmla="*/ 46 h 63"/>
                <a:gd name="T34" fmla="*/ 110 w 131"/>
                <a:gd name="T35" fmla="*/ 50 h 63"/>
                <a:gd name="T36" fmla="*/ 101 w 131"/>
                <a:gd name="T37" fmla="*/ 52 h 63"/>
                <a:gd name="T38" fmla="*/ 92 w 131"/>
                <a:gd name="T39" fmla="*/ 53 h 63"/>
                <a:gd name="T40" fmla="*/ 83 w 131"/>
                <a:gd name="T41" fmla="*/ 56 h 63"/>
                <a:gd name="T42" fmla="*/ 72 w 131"/>
                <a:gd name="T43" fmla="*/ 58 h 63"/>
                <a:gd name="T44" fmla="*/ 63 w 131"/>
                <a:gd name="T45" fmla="*/ 60 h 63"/>
                <a:gd name="T46" fmla="*/ 53 w 131"/>
                <a:gd name="T47" fmla="*/ 61 h 63"/>
                <a:gd name="T48" fmla="*/ 43 w 131"/>
                <a:gd name="T49" fmla="*/ 63 h 63"/>
                <a:gd name="T50" fmla="*/ 33 w 131"/>
                <a:gd name="T5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63">
                  <a:moveTo>
                    <a:pt x="33" y="63"/>
                  </a:moveTo>
                  <a:lnTo>
                    <a:pt x="27" y="50"/>
                  </a:lnTo>
                  <a:lnTo>
                    <a:pt x="20" y="36"/>
                  </a:lnTo>
                  <a:lnTo>
                    <a:pt x="11" y="22"/>
                  </a:lnTo>
                  <a:lnTo>
                    <a:pt x="0" y="10"/>
                  </a:lnTo>
                  <a:lnTo>
                    <a:pt x="16" y="5"/>
                  </a:lnTo>
                  <a:lnTo>
                    <a:pt x="32" y="2"/>
                  </a:lnTo>
                  <a:lnTo>
                    <a:pt x="47" y="0"/>
                  </a:lnTo>
                  <a:lnTo>
                    <a:pt x="63" y="0"/>
                  </a:lnTo>
                  <a:lnTo>
                    <a:pt x="78" y="3"/>
                  </a:lnTo>
                  <a:lnTo>
                    <a:pt x="94" y="6"/>
                  </a:lnTo>
                  <a:lnTo>
                    <a:pt x="109" y="10"/>
                  </a:lnTo>
                  <a:lnTo>
                    <a:pt x="125" y="15"/>
                  </a:lnTo>
                  <a:lnTo>
                    <a:pt x="131" y="33"/>
                  </a:lnTo>
                  <a:lnTo>
                    <a:pt x="126" y="37"/>
                  </a:lnTo>
                  <a:lnTo>
                    <a:pt x="122" y="42"/>
                  </a:lnTo>
                  <a:lnTo>
                    <a:pt x="116" y="46"/>
                  </a:lnTo>
                  <a:lnTo>
                    <a:pt x="110" y="50"/>
                  </a:lnTo>
                  <a:lnTo>
                    <a:pt x="101" y="52"/>
                  </a:lnTo>
                  <a:lnTo>
                    <a:pt x="92" y="53"/>
                  </a:lnTo>
                  <a:lnTo>
                    <a:pt x="83" y="56"/>
                  </a:lnTo>
                  <a:lnTo>
                    <a:pt x="72" y="58"/>
                  </a:lnTo>
                  <a:lnTo>
                    <a:pt x="63" y="60"/>
                  </a:lnTo>
                  <a:lnTo>
                    <a:pt x="53" y="61"/>
                  </a:lnTo>
                  <a:lnTo>
                    <a:pt x="43" y="63"/>
                  </a:lnTo>
                  <a:lnTo>
                    <a:pt x="33" y="63"/>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43" name="Group 7"/>
          <p:cNvGrpSpPr>
            <a:grpSpLocks noChangeAspect="1"/>
          </p:cNvGrpSpPr>
          <p:nvPr>
            <p:custDataLst>
              <p:tags r:id="rId21"/>
            </p:custDataLst>
          </p:nvPr>
        </p:nvGrpSpPr>
        <p:grpSpPr bwMode="auto">
          <a:xfrm>
            <a:off x="6780212" y="3581400"/>
            <a:ext cx="1601788" cy="1711325"/>
            <a:chOff x="2975" y="2832"/>
            <a:chExt cx="1009" cy="1078"/>
          </a:xfrm>
        </p:grpSpPr>
        <p:sp>
          <p:nvSpPr>
            <p:cNvPr id="244" name="AutoShape 6"/>
            <p:cNvSpPr>
              <a:spLocks noChangeAspect="1" noChangeArrowheads="1" noTextEdit="1"/>
            </p:cNvSpPr>
            <p:nvPr>
              <p:custDataLst>
                <p:tags r:id="rId40"/>
              </p:custDataLst>
            </p:nvPr>
          </p:nvSpPr>
          <p:spPr bwMode="auto">
            <a:xfrm>
              <a:off x="2975" y="2832"/>
              <a:ext cx="1009"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5" name="Freeform 16"/>
            <p:cNvSpPr>
              <a:spLocks/>
            </p:cNvSpPr>
            <p:nvPr>
              <p:custDataLst>
                <p:tags r:id="rId41"/>
              </p:custDataLst>
            </p:nvPr>
          </p:nvSpPr>
          <p:spPr bwMode="auto">
            <a:xfrm>
              <a:off x="3144" y="3009"/>
              <a:ext cx="836" cy="795"/>
            </a:xfrm>
            <a:custGeom>
              <a:avLst/>
              <a:gdLst>
                <a:gd name="T0" fmla="*/ 979 w 1671"/>
                <a:gd name="T1" fmla="*/ 649 h 1589"/>
                <a:gd name="T2" fmla="*/ 944 w 1671"/>
                <a:gd name="T3" fmla="*/ 729 h 1589"/>
                <a:gd name="T4" fmla="*/ 929 w 1671"/>
                <a:gd name="T5" fmla="*/ 797 h 1589"/>
                <a:gd name="T6" fmla="*/ 834 w 1671"/>
                <a:gd name="T7" fmla="*/ 923 h 1589"/>
                <a:gd name="T8" fmla="*/ 729 w 1671"/>
                <a:gd name="T9" fmla="*/ 1049 h 1589"/>
                <a:gd name="T10" fmla="*/ 606 w 1671"/>
                <a:gd name="T11" fmla="*/ 1203 h 1589"/>
                <a:gd name="T12" fmla="*/ 464 w 1671"/>
                <a:gd name="T13" fmla="*/ 1384 h 1589"/>
                <a:gd name="T14" fmla="*/ 310 w 1671"/>
                <a:gd name="T15" fmla="*/ 1555 h 1589"/>
                <a:gd name="T16" fmla="*/ 235 w 1671"/>
                <a:gd name="T17" fmla="*/ 1589 h 1589"/>
                <a:gd name="T18" fmla="*/ 150 w 1671"/>
                <a:gd name="T19" fmla="*/ 1574 h 1589"/>
                <a:gd name="T20" fmla="*/ 38 w 1671"/>
                <a:gd name="T21" fmla="*/ 1496 h 1589"/>
                <a:gd name="T22" fmla="*/ 2 w 1671"/>
                <a:gd name="T23" fmla="*/ 1405 h 1589"/>
                <a:gd name="T24" fmla="*/ 24 w 1671"/>
                <a:gd name="T25" fmla="*/ 1317 h 1589"/>
                <a:gd name="T26" fmla="*/ 243 w 1671"/>
                <a:gd name="T27" fmla="*/ 1020 h 1589"/>
                <a:gd name="T28" fmla="*/ 485 w 1671"/>
                <a:gd name="T29" fmla="*/ 724 h 1589"/>
                <a:gd name="T30" fmla="*/ 681 w 1671"/>
                <a:gd name="T31" fmla="*/ 551 h 1589"/>
                <a:gd name="T32" fmla="*/ 729 w 1671"/>
                <a:gd name="T33" fmla="*/ 549 h 1589"/>
                <a:gd name="T34" fmla="*/ 847 w 1671"/>
                <a:gd name="T35" fmla="*/ 409 h 1589"/>
                <a:gd name="T36" fmla="*/ 968 w 1671"/>
                <a:gd name="T37" fmla="*/ 266 h 1589"/>
                <a:gd name="T38" fmla="*/ 1032 w 1671"/>
                <a:gd name="T39" fmla="*/ 349 h 1589"/>
                <a:gd name="T40" fmla="*/ 911 w 1671"/>
                <a:gd name="T41" fmla="*/ 501 h 1589"/>
                <a:gd name="T42" fmla="*/ 894 w 1671"/>
                <a:gd name="T43" fmla="*/ 558 h 1589"/>
                <a:gd name="T44" fmla="*/ 959 w 1671"/>
                <a:gd name="T45" fmla="*/ 512 h 1589"/>
                <a:gd name="T46" fmla="*/ 988 w 1671"/>
                <a:gd name="T47" fmla="*/ 450 h 1589"/>
                <a:gd name="T48" fmla="*/ 1013 w 1671"/>
                <a:gd name="T49" fmla="*/ 384 h 1589"/>
                <a:gd name="T50" fmla="*/ 1069 w 1671"/>
                <a:gd name="T51" fmla="*/ 334 h 1589"/>
                <a:gd name="T52" fmla="*/ 1124 w 1671"/>
                <a:gd name="T53" fmla="*/ 305 h 1589"/>
                <a:gd name="T54" fmla="*/ 1203 w 1671"/>
                <a:gd name="T55" fmla="*/ 206 h 1589"/>
                <a:gd name="T56" fmla="*/ 1160 w 1671"/>
                <a:gd name="T57" fmla="*/ 200 h 1589"/>
                <a:gd name="T58" fmla="*/ 1053 w 1671"/>
                <a:gd name="T59" fmla="*/ 323 h 1589"/>
                <a:gd name="T60" fmla="*/ 1107 w 1671"/>
                <a:gd name="T61" fmla="*/ 121 h 1589"/>
                <a:gd name="T62" fmla="*/ 1159 w 1671"/>
                <a:gd name="T63" fmla="*/ 87 h 1589"/>
                <a:gd name="T64" fmla="*/ 1197 w 1671"/>
                <a:gd name="T65" fmla="*/ 64 h 1589"/>
                <a:gd name="T66" fmla="*/ 1248 w 1671"/>
                <a:gd name="T67" fmla="*/ 42 h 1589"/>
                <a:gd name="T68" fmla="*/ 1296 w 1671"/>
                <a:gd name="T69" fmla="*/ 29 h 1589"/>
                <a:gd name="T70" fmla="*/ 1324 w 1671"/>
                <a:gd name="T71" fmla="*/ 15 h 1589"/>
                <a:gd name="T72" fmla="*/ 1351 w 1671"/>
                <a:gd name="T73" fmla="*/ 30 h 1589"/>
                <a:gd name="T74" fmla="*/ 1313 w 1671"/>
                <a:gd name="T75" fmla="*/ 231 h 1589"/>
                <a:gd name="T76" fmla="*/ 1367 w 1671"/>
                <a:gd name="T77" fmla="*/ 263 h 1589"/>
                <a:gd name="T78" fmla="*/ 1449 w 1671"/>
                <a:gd name="T79" fmla="*/ 288 h 1589"/>
                <a:gd name="T80" fmla="*/ 1495 w 1671"/>
                <a:gd name="T81" fmla="*/ 316 h 1589"/>
                <a:gd name="T82" fmla="*/ 1609 w 1671"/>
                <a:gd name="T83" fmla="*/ 305 h 1589"/>
                <a:gd name="T84" fmla="*/ 1667 w 1671"/>
                <a:gd name="T85" fmla="*/ 339 h 1589"/>
                <a:gd name="T86" fmla="*/ 1632 w 1671"/>
                <a:gd name="T87" fmla="*/ 392 h 1589"/>
                <a:gd name="T88" fmla="*/ 1563 w 1671"/>
                <a:gd name="T89" fmla="*/ 412 h 1589"/>
                <a:gd name="T90" fmla="*/ 1561 w 1671"/>
                <a:gd name="T91" fmla="*/ 564 h 1589"/>
                <a:gd name="T92" fmla="*/ 1519 w 1671"/>
                <a:gd name="T93" fmla="*/ 626 h 1589"/>
                <a:gd name="T94" fmla="*/ 1488 w 1671"/>
                <a:gd name="T95" fmla="*/ 654 h 1589"/>
                <a:gd name="T96" fmla="*/ 1458 w 1671"/>
                <a:gd name="T97" fmla="*/ 667 h 1589"/>
                <a:gd name="T98" fmla="*/ 1434 w 1671"/>
                <a:gd name="T99" fmla="*/ 581 h 1589"/>
                <a:gd name="T100" fmla="*/ 1465 w 1671"/>
                <a:gd name="T101" fmla="*/ 500 h 1589"/>
                <a:gd name="T102" fmla="*/ 1431 w 1671"/>
                <a:gd name="T103" fmla="*/ 486 h 1589"/>
                <a:gd name="T104" fmla="*/ 1398 w 1671"/>
                <a:gd name="T105" fmla="*/ 559 h 1589"/>
                <a:gd name="T106" fmla="*/ 1431 w 1671"/>
                <a:gd name="T107" fmla="*/ 584 h 1589"/>
                <a:gd name="T108" fmla="*/ 1382 w 1671"/>
                <a:gd name="T109" fmla="*/ 668 h 1589"/>
                <a:gd name="T110" fmla="*/ 1316 w 1671"/>
                <a:gd name="T111" fmla="*/ 615 h 1589"/>
                <a:gd name="T112" fmla="*/ 1289 w 1671"/>
                <a:gd name="T113" fmla="*/ 511 h 1589"/>
                <a:gd name="T114" fmla="*/ 1310 w 1671"/>
                <a:gd name="T115" fmla="*/ 443 h 1589"/>
                <a:gd name="T116" fmla="*/ 1337 w 1671"/>
                <a:gd name="T117" fmla="*/ 383 h 1589"/>
                <a:gd name="T118" fmla="*/ 1223 w 1671"/>
                <a:gd name="T119" fmla="*/ 389 h 1589"/>
                <a:gd name="T120" fmla="*/ 1160 w 1671"/>
                <a:gd name="T121" fmla="*/ 422 h 1589"/>
                <a:gd name="T122" fmla="*/ 1068 w 1671"/>
                <a:gd name="T123" fmla="*/ 536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1" h="1589">
                  <a:moveTo>
                    <a:pt x="1053" y="556"/>
                  </a:moveTo>
                  <a:lnTo>
                    <a:pt x="1038" y="574"/>
                  </a:lnTo>
                  <a:lnTo>
                    <a:pt x="1023" y="593"/>
                  </a:lnTo>
                  <a:lnTo>
                    <a:pt x="1009" y="611"/>
                  </a:lnTo>
                  <a:lnTo>
                    <a:pt x="994" y="630"/>
                  </a:lnTo>
                  <a:lnTo>
                    <a:pt x="979" y="649"/>
                  </a:lnTo>
                  <a:lnTo>
                    <a:pt x="964" y="668"/>
                  </a:lnTo>
                  <a:lnTo>
                    <a:pt x="949" y="686"/>
                  </a:lnTo>
                  <a:lnTo>
                    <a:pt x="934" y="705"/>
                  </a:lnTo>
                  <a:lnTo>
                    <a:pt x="936" y="711"/>
                  </a:lnTo>
                  <a:lnTo>
                    <a:pt x="940" y="718"/>
                  </a:lnTo>
                  <a:lnTo>
                    <a:pt x="944" y="729"/>
                  </a:lnTo>
                  <a:lnTo>
                    <a:pt x="948" y="740"/>
                  </a:lnTo>
                  <a:lnTo>
                    <a:pt x="947" y="748"/>
                  </a:lnTo>
                  <a:lnTo>
                    <a:pt x="946" y="756"/>
                  </a:lnTo>
                  <a:lnTo>
                    <a:pt x="945" y="766"/>
                  </a:lnTo>
                  <a:lnTo>
                    <a:pt x="944" y="775"/>
                  </a:lnTo>
                  <a:lnTo>
                    <a:pt x="929" y="797"/>
                  </a:lnTo>
                  <a:lnTo>
                    <a:pt x="915" y="817"/>
                  </a:lnTo>
                  <a:lnTo>
                    <a:pt x="899" y="839"/>
                  </a:lnTo>
                  <a:lnTo>
                    <a:pt x="884" y="860"/>
                  </a:lnTo>
                  <a:lnTo>
                    <a:pt x="868" y="882"/>
                  </a:lnTo>
                  <a:lnTo>
                    <a:pt x="852" y="903"/>
                  </a:lnTo>
                  <a:lnTo>
                    <a:pt x="834" y="923"/>
                  </a:lnTo>
                  <a:lnTo>
                    <a:pt x="818" y="944"/>
                  </a:lnTo>
                  <a:lnTo>
                    <a:pt x="801" y="965"/>
                  </a:lnTo>
                  <a:lnTo>
                    <a:pt x="784" y="987"/>
                  </a:lnTo>
                  <a:lnTo>
                    <a:pt x="765" y="1007"/>
                  </a:lnTo>
                  <a:lnTo>
                    <a:pt x="748" y="1028"/>
                  </a:lnTo>
                  <a:lnTo>
                    <a:pt x="729" y="1049"/>
                  </a:lnTo>
                  <a:lnTo>
                    <a:pt x="712" y="1070"/>
                  </a:lnTo>
                  <a:lnTo>
                    <a:pt x="694" y="1092"/>
                  </a:lnTo>
                  <a:lnTo>
                    <a:pt x="675" y="1112"/>
                  </a:lnTo>
                  <a:lnTo>
                    <a:pt x="652" y="1142"/>
                  </a:lnTo>
                  <a:lnTo>
                    <a:pt x="629" y="1172"/>
                  </a:lnTo>
                  <a:lnTo>
                    <a:pt x="606" y="1203"/>
                  </a:lnTo>
                  <a:lnTo>
                    <a:pt x="583" y="1233"/>
                  </a:lnTo>
                  <a:lnTo>
                    <a:pt x="560" y="1264"/>
                  </a:lnTo>
                  <a:lnTo>
                    <a:pt x="537" y="1294"/>
                  </a:lnTo>
                  <a:lnTo>
                    <a:pt x="513" y="1324"/>
                  </a:lnTo>
                  <a:lnTo>
                    <a:pt x="488" y="1354"/>
                  </a:lnTo>
                  <a:lnTo>
                    <a:pt x="464" y="1384"/>
                  </a:lnTo>
                  <a:lnTo>
                    <a:pt x="440" y="1414"/>
                  </a:lnTo>
                  <a:lnTo>
                    <a:pt x="415" y="1443"/>
                  </a:lnTo>
                  <a:lnTo>
                    <a:pt x="389" y="1472"/>
                  </a:lnTo>
                  <a:lnTo>
                    <a:pt x="363" y="1499"/>
                  </a:lnTo>
                  <a:lnTo>
                    <a:pt x="336" y="1527"/>
                  </a:lnTo>
                  <a:lnTo>
                    <a:pt x="310" y="1555"/>
                  </a:lnTo>
                  <a:lnTo>
                    <a:pt x="282" y="1581"/>
                  </a:lnTo>
                  <a:lnTo>
                    <a:pt x="274" y="1583"/>
                  </a:lnTo>
                  <a:lnTo>
                    <a:pt x="265" y="1586"/>
                  </a:lnTo>
                  <a:lnTo>
                    <a:pt x="256" y="1587"/>
                  </a:lnTo>
                  <a:lnTo>
                    <a:pt x="245" y="1588"/>
                  </a:lnTo>
                  <a:lnTo>
                    <a:pt x="235" y="1589"/>
                  </a:lnTo>
                  <a:lnTo>
                    <a:pt x="225" y="1589"/>
                  </a:lnTo>
                  <a:lnTo>
                    <a:pt x="213" y="1589"/>
                  </a:lnTo>
                  <a:lnTo>
                    <a:pt x="203" y="1589"/>
                  </a:lnTo>
                  <a:lnTo>
                    <a:pt x="191" y="1589"/>
                  </a:lnTo>
                  <a:lnTo>
                    <a:pt x="170" y="1582"/>
                  </a:lnTo>
                  <a:lnTo>
                    <a:pt x="150" y="1574"/>
                  </a:lnTo>
                  <a:lnTo>
                    <a:pt x="130" y="1565"/>
                  </a:lnTo>
                  <a:lnTo>
                    <a:pt x="112" y="1555"/>
                  </a:lnTo>
                  <a:lnTo>
                    <a:pt x="92" y="1543"/>
                  </a:lnTo>
                  <a:lnTo>
                    <a:pt x="74" y="1530"/>
                  </a:lnTo>
                  <a:lnTo>
                    <a:pt x="56" y="1514"/>
                  </a:lnTo>
                  <a:lnTo>
                    <a:pt x="38" y="1496"/>
                  </a:lnTo>
                  <a:lnTo>
                    <a:pt x="30" y="1482"/>
                  </a:lnTo>
                  <a:lnTo>
                    <a:pt x="22" y="1468"/>
                  </a:lnTo>
                  <a:lnTo>
                    <a:pt x="16" y="1453"/>
                  </a:lnTo>
                  <a:lnTo>
                    <a:pt x="10" y="1437"/>
                  </a:lnTo>
                  <a:lnTo>
                    <a:pt x="6" y="1421"/>
                  </a:lnTo>
                  <a:lnTo>
                    <a:pt x="2" y="1405"/>
                  </a:lnTo>
                  <a:lnTo>
                    <a:pt x="1" y="1388"/>
                  </a:lnTo>
                  <a:lnTo>
                    <a:pt x="0" y="1370"/>
                  </a:lnTo>
                  <a:lnTo>
                    <a:pt x="3" y="1356"/>
                  </a:lnTo>
                  <a:lnTo>
                    <a:pt x="9" y="1344"/>
                  </a:lnTo>
                  <a:lnTo>
                    <a:pt x="17" y="1331"/>
                  </a:lnTo>
                  <a:lnTo>
                    <a:pt x="24" y="1317"/>
                  </a:lnTo>
                  <a:lnTo>
                    <a:pt x="60" y="1270"/>
                  </a:lnTo>
                  <a:lnTo>
                    <a:pt x="94" y="1222"/>
                  </a:lnTo>
                  <a:lnTo>
                    <a:pt x="131" y="1172"/>
                  </a:lnTo>
                  <a:lnTo>
                    <a:pt x="168" y="1121"/>
                  </a:lnTo>
                  <a:lnTo>
                    <a:pt x="205" y="1071"/>
                  </a:lnTo>
                  <a:lnTo>
                    <a:pt x="243" y="1020"/>
                  </a:lnTo>
                  <a:lnTo>
                    <a:pt x="281" y="969"/>
                  </a:lnTo>
                  <a:lnTo>
                    <a:pt x="320" y="919"/>
                  </a:lnTo>
                  <a:lnTo>
                    <a:pt x="361" y="869"/>
                  </a:lnTo>
                  <a:lnTo>
                    <a:pt x="401" y="820"/>
                  </a:lnTo>
                  <a:lnTo>
                    <a:pt x="442" y="771"/>
                  </a:lnTo>
                  <a:lnTo>
                    <a:pt x="485" y="724"/>
                  </a:lnTo>
                  <a:lnTo>
                    <a:pt x="529" y="678"/>
                  </a:lnTo>
                  <a:lnTo>
                    <a:pt x="574" y="634"/>
                  </a:lnTo>
                  <a:lnTo>
                    <a:pt x="619" y="592"/>
                  </a:lnTo>
                  <a:lnTo>
                    <a:pt x="666" y="551"/>
                  </a:lnTo>
                  <a:lnTo>
                    <a:pt x="674" y="551"/>
                  </a:lnTo>
                  <a:lnTo>
                    <a:pt x="681" y="551"/>
                  </a:lnTo>
                  <a:lnTo>
                    <a:pt x="689" y="551"/>
                  </a:lnTo>
                  <a:lnTo>
                    <a:pt x="696" y="551"/>
                  </a:lnTo>
                  <a:lnTo>
                    <a:pt x="704" y="551"/>
                  </a:lnTo>
                  <a:lnTo>
                    <a:pt x="712" y="550"/>
                  </a:lnTo>
                  <a:lnTo>
                    <a:pt x="720" y="550"/>
                  </a:lnTo>
                  <a:lnTo>
                    <a:pt x="729" y="549"/>
                  </a:lnTo>
                  <a:lnTo>
                    <a:pt x="749" y="526"/>
                  </a:lnTo>
                  <a:lnTo>
                    <a:pt x="769" y="503"/>
                  </a:lnTo>
                  <a:lnTo>
                    <a:pt x="788" y="480"/>
                  </a:lnTo>
                  <a:lnTo>
                    <a:pt x="808" y="457"/>
                  </a:lnTo>
                  <a:lnTo>
                    <a:pt x="827" y="433"/>
                  </a:lnTo>
                  <a:lnTo>
                    <a:pt x="847" y="409"/>
                  </a:lnTo>
                  <a:lnTo>
                    <a:pt x="866" y="384"/>
                  </a:lnTo>
                  <a:lnTo>
                    <a:pt x="887" y="361"/>
                  </a:lnTo>
                  <a:lnTo>
                    <a:pt x="907" y="337"/>
                  </a:lnTo>
                  <a:lnTo>
                    <a:pt x="928" y="313"/>
                  </a:lnTo>
                  <a:lnTo>
                    <a:pt x="947" y="289"/>
                  </a:lnTo>
                  <a:lnTo>
                    <a:pt x="968" y="266"/>
                  </a:lnTo>
                  <a:lnTo>
                    <a:pt x="989" y="242"/>
                  </a:lnTo>
                  <a:lnTo>
                    <a:pt x="1011" y="219"/>
                  </a:lnTo>
                  <a:lnTo>
                    <a:pt x="1031" y="196"/>
                  </a:lnTo>
                  <a:lnTo>
                    <a:pt x="1053" y="174"/>
                  </a:lnTo>
                  <a:lnTo>
                    <a:pt x="1053" y="323"/>
                  </a:lnTo>
                  <a:lnTo>
                    <a:pt x="1032" y="349"/>
                  </a:lnTo>
                  <a:lnTo>
                    <a:pt x="1012" y="374"/>
                  </a:lnTo>
                  <a:lnTo>
                    <a:pt x="991" y="398"/>
                  </a:lnTo>
                  <a:lnTo>
                    <a:pt x="971" y="424"/>
                  </a:lnTo>
                  <a:lnTo>
                    <a:pt x="951" y="449"/>
                  </a:lnTo>
                  <a:lnTo>
                    <a:pt x="931" y="474"/>
                  </a:lnTo>
                  <a:lnTo>
                    <a:pt x="911" y="501"/>
                  </a:lnTo>
                  <a:lnTo>
                    <a:pt x="892" y="526"/>
                  </a:lnTo>
                  <a:lnTo>
                    <a:pt x="887" y="534"/>
                  </a:lnTo>
                  <a:lnTo>
                    <a:pt x="879" y="542"/>
                  </a:lnTo>
                  <a:lnTo>
                    <a:pt x="883" y="549"/>
                  </a:lnTo>
                  <a:lnTo>
                    <a:pt x="888" y="554"/>
                  </a:lnTo>
                  <a:lnTo>
                    <a:pt x="894" y="558"/>
                  </a:lnTo>
                  <a:lnTo>
                    <a:pt x="900" y="563"/>
                  </a:lnTo>
                  <a:lnTo>
                    <a:pt x="913" y="561"/>
                  </a:lnTo>
                  <a:lnTo>
                    <a:pt x="924" y="547"/>
                  </a:lnTo>
                  <a:lnTo>
                    <a:pt x="936" y="534"/>
                  </a:lnTo>
                  <a:lnTo>
                    <a:pt x="947" y="523"/>
                  </a:lnTo>
                  <a:lnTo>
                    <a:pt x="959" y="512"/>
                  </a:lnTo>
                  <a:lnTo>
                    <a:pt x="970" y="501"/>
                  </a:lnTo>
                  <a:lnTo>
                    <a:pt x="981" y="489"/>
                  </a:lnTo>
                  <a:lnTo>
                    <a:pt x="989" y="477"/>
                  </a:lnTo>
                  <a:lnTo>
                    <a:pt x="997" y="463"/>
                  </a:lnTo>
                  <a:lnTo>
                    <a:pt x="991" y="457"/>
                  </a:lnTo>
                  <a:lnTo>
                    <a:pt x="988" y="450"/>
                  </a:lnTo>
                  <a:lnTo>
                    <a:pt x="985" y="443"/>
                  </a:lnTo>
                  <a:lnTo>
                    <a:pt x="984" y="436"/>
                  </a:lnTo>
                  <a:lnTo>
                    <a:pt x="990" y="422"/>
                  </a:lnTo>
                  <a:lnTo>
                    <a:pt x="997" y="409"/>
                  </a:lnTo>
                  <a:lnTo>
                    <a:pt x="1004" y="396"/>
                  </a:lnTo>
                  <a:lnTo>
                    <a:pt x="1013" y="384"/>
                  </a:lnTo>
                  <a:lnTo>
                    <a:pt x="1022" y="373"/>
                  </a:lnTo>
                  <a:lnTo>
                    <a:pt x="1031" y="363"/>
                  </a:lnTo>
                  <a:lnTo>
                    <a:pt x="1042" y="353"/>
                  </a:lnTo>
                  <a:lnTo>
                    <a:pt x="1053" y="344"/>
                  </a:lnTo>
                  <a:lnTo>
                    <a:pt x="1061" y="338"/>
                  </a:lnTo>
                  <a:lnTo>
                    <a:pt x="1069" y="334"/>
                  </a:lnTo>
                  <a:lnTo>
                    <a:pt x="1079" y="328"/>
                  </a:lnTo>
                  <a:lnTo>
                    <a:pt x="1087" y="323"/>
                  </a:lnTo>
                  <a:lnTo>
                    <a:pt x="1096" y="319"/>
                  </a:lnTo>
                  <a:lnTo>
                    <a:pt x="1105" y="314"/>
                  </a:lnTo>
                  <a:lnTo>
                    <a:pt x="1114" y="310"/>
                  </a:lnTo>
                  <a:lnTo>
                    <a:pt x="1124" y="305"/>
                  </a:lnTo>
                  <a:lnTo>
                    <a:pt x="1140" y="288"/>
                  </a:lnTo>
                  <a:lnTo>
                    <a:pt x="1153" y="272"/>
                  </a:lnTo>
                  <a:lnTo>
                    <a:pt x="1166" y="254"/>
                  </a:lnTo>
                  <a:lnTo>
                    <a:pt x="1179" y="238"/>
                  </a:lnTo>
                  <a:lnTo>
                    <a:pt x="1190" y="222"/>
                  </a:lnTo>
                  <a:lnTo>
                    <a:pt x="1203" y="206"/>
                  </a:lnTo>
                  <a:lnTo>
                    <a:pt x="1216" y="191"/>
                  </a:lnTo>
                  <a:lnTo>
                    <a:pt x="1228" y="176"/>
                  </a:lnTo>
                  <a:lnTo>
                    <a:pt x="1216" y="158"/>
                  </a:lnTo>
                  <a:lnTo>
                    <a:pt x="1197" y="159"/>
                  </a:lnTo>
                  <a:lnTo>
                    <a:pt x="1179" y="179"/>
                  </a:lnTo>
                  <a:lnTo>
                    <a:pt x="1160" y="200"/>
                  </a:lnTo>
                  <a:lnTo>
                    <a:pt x="1142" y="221"/>
                  </a:lnTo>
                  <a:lnTo>
                    <a:pt x="1125" y="240"/>
                  </a:lnTo>
                  <a:lnTo>
                    <a:pt x="1106" y="261"/>
                  </a:lnTo>
                  <a:lnTo>
                    <a:pt x="1089" y="282"/>
                  </a:lnTo>
                  <a:lnTo>
                    <a:pt x="1070" y="303"/>
                  </a:lnTo>
                  <a:lnTo>
                    <a:pt x="1053" y="323"/>
                  </a:lnTo>
                  <a:lnTo>
                    <a:pt x="1053" y="174"/>
                  </a:lnTo>
                  <a:lnTo>
                    <a:pt x="1064" y="163"/>
                  </a:lnTo>
                  <a:lnTo>
                    <a:pt x="1075" y="152"/>
                  </a:lnTo>
                  <a:lnTo>
                    <a:pt x="1085" y="141"/>
                  </a:lnTo>
                  <a:lnTo>
                    <a:pt x="1097" y="131"/>
                  </a:lnTo>
                  <a:lnTo>
                    <a:pt x="1107" y="121"/>
                  </a:lnTo>
                  <a:lnTo>
                    <a:pt x="1119" y="110"/>
                  </a:lnTo>
                  <a:lnTo>
                    <a:pt x="1130" y="101"/>
                  </a:lnTo>
                  <a:lnTo>
                    <a:pt x="1142" y="91"/>
                  </a:lnTo>
                  <a:lnTo>
                    <a:pt x="1147" y="90"/>
                  </a:lnTo>
                  <a:lnTo>
                    <a:pt x="1153" y="88"/>
                  </a:lnTo>
                  <a:lnTo>
                    <a:pt x="1159" y="87"/>
                  </a:lnTo>
                  <a:lnTo>
                    <a:pt x="1162" y="80"/>
                  </a:lnTo>
                  <a:lnTo>
                    <a:pt x="1170" y="78"/>
                  </a:lnTo>
                  <a:lnTo>
                    <a:pt x="1177" y="75"/>
                  </a:lnTo>
                  <a:lnTo>
                    <a:pt x="1183" y="71"/>
                  </a:lnTo>
                  <a:lnTo>
                    <a:pt x="1190" y="68"/>
                  </a:lnTo>
                  <a:lnTo>
                    <a:pt x="1197" y="64"/>
                  </a:lnTo>
                  <a:lnTo>
                    <a:pt x="1205" y="61"/>
                  </a:lnTo>
                  <a:lnTo>
                    <a:pt x="1215" y="60"/>
                  </a:lnTo>
                  <a:lnTo>
                    <a:pt x="1224" y="58"/>
                  </a:lnTo>
                  <a:lnTo>
                    <a:pt x="1227" y="53"/>
                  </a:lnTo>
                  <a:lnTo>
                    <a:pt x="1241" y="43"/>
                  </a:lnTo>
                  <a:lnTo>
                    <a:pt x="1248" y="42"/>
                  </a:lnTo>
                  <a:lnTo>
                    <a:pt x="1256" y="40"/>
                  </a:lnTo>
                  <a:lnTo>
                    <a:pt x="1264" y="38"/>
                  </a:lnTo>
                  <a:lnTo>
                    <a:pt x="1272" y="35"/>
                  </a:lnTo>
                  <a:lnTo>
                    <a:pt x="1280" y="32"/>
                  </a:lnTo>
                  <a:lnTo>
                    <a:pt x="1288" y="30"/>
                  </a:lnTo>
                  <a:lnTo>
                    <a:pt x="1296" y="29"/>
                  </a:lnTo>
                  <a:lnTo>
                    <a:pt x="1304" y="27"/>
                  </a:lnTo>
                  <a:lnTo>
                    <a:pt x="1308" y="24"/>
                  </a:lnTo>
                  <a:lnTo>
                    <a:pt x="1311" y="22"/>
                  </a:lnTo>
                  <a:lnTo>
                    <a:pt x="1315" y="19"/>
                  </a:lnTo>
                  <a:lnTo>
                    <a:pt x="1319" y="17"/>
                  </a:lnTo>
                  <a:lnTo>
                    <a:pt x="1324" y="15"/>
                  </a:lnTo>
                  <a:lnTo>
                    <a:pt x="1329" y="12"/>
                  </a:lnTo>
                  <a:lnTo>
                    <a:pt x="1334" y="10"/>
                  </a:lnTo>
                  <a:lnTo>
                    <a:pt x="1340" y="8"/>
                  </a:lnTo>
                  <a:lnTo>
                    <a:pt x="1342" y="0"/>
                  </a:lnTo>
                  <a:lnTo>
                    <a:pt x="1352" y="0"/>
                  </a:lnTo>
                  <a:lnTo>
                    <a:pt x="1351" y="30"/>
                  </a:lnTo>
                  <a:lnTo>
                    <a:pt x="1349" y="62"/>
                  </a:lnTo>
                  <a:lnTo>
                    <a:pt x="1347" y="96"/>
                  </a:lnTo>
                  <a:lnTo>
                    <a:pt x="1342" y="131"/>
                  </a:lnTo>
                  <a:lnTo>
                    <a:pt x="1336" y="167"/>
                  </a:lnTo>
                  <a:lnTo>
                    <a:pt x="1326" y="200"/>
                  </a:lnTo>
                  <a:lnTo>
                    <a:pt x="1313" y="231"/>
                  </a:lnTo>
                  <a:lnTo>
                    <a:pt x="1294" y="259"/>
                  </a:lnTo>
                  <a:lnTo>
                    <a:pt x="1299" y="267"/>
                  </a:lnTo>
                  <a:lnTo>
                    <a:pt x="1315" y="265"/>
                  </a:lnTo>
                  <a:lnTo>
                    <a:pt x="1332" y="262"/>
                  </a:lnTo>
                  <a:lnTo>
                    <a:pt x="1349" y="262"/>
                  </a:lnTo>
                  <a:lnTo>
                    <a:pt x="1367" y="263"/>
                  </a:lnTo>
                  <a:lnTo>
                    <a:pt x="1383" y="266"/>
                  </a:lnTo>
                  <a:lnTo>
                    <a:pt x="1400" y="269"/>
                  </a:lnTo>
                  <a:lnTo>
                    <a:pt x="1416" y="274"/>
                  </a:lnTo>
                  <a:lnTo>
                    <a:pt x="1431" y="280"/>
                  </a:lnTo>
                  <a:lnTo>
                    <a:pt x="1440" y="283"/>
                  </a:lnTo>
                  <a:lnTo>
                    <a:pt x="1449" y="288"/>
                  </a:lnTo>
                  <a:lnTo>
                    <a:pt x="1458" y="291"/>
                  </a:lnTo>
                  <a:lnTo>
                    <a:pt x="1466" y="296"/>
                  </a:lnTo>
                  <a:lnTo>
                    <a:pt x="1474" y="300"/>
                  </a:lnTo>
                  <a:lnTo>
                    <a:pt x="1481" y="306"/>
                  </a:lnTo>
                  <a:lnTo>
                    <a:pt x="1488" y="311"/>
                  </a:lnTo>
                  <a:lnTo>
                    <a:pt x="1495" y="316"/>
                  </a:lnTo>
                  <a:lnTo>
                    <a:pt x="1513" y="310"/>
                  </a:lnTo>
                  <a:lnTo>
                    <a:pt x="1533" y="305"/>
                  </a:lnTo>
                  <a:lnTo>
                    <a:pt x="1552" y="303"/>
                  </a:lnTo>
                  <a:lnTo>
                    <a:pt x="1571" y="301"/>
                  </a:lnTo>
                  <a:lnTo>
                    <a:pt x="1590" y="303"/>
                  </a:lnTo>
                  <a:lnTo>
                    <a:pt x="1609" y="305"/>
                  </a:lnTo>
                  <a:lnTo>
                    <a:pt x="1627" y="310"/>
                  </a:lnTo>
                  <a:lnTo>
                    <a:pt x="1646" y="316"/>
                  </a:lnTo>
                  <a:lnTo>
                    <a:pt x="1655" y="323"/>
                  </a:lnTo>
                  <a:lnTo>
                    <a:pt x="1659" y="328"/>
                  </a:lnTo>
                  <a:lnTo>
                    <a:pt x="1664" y="333"/>
                  </a:lnTo>
                  <a:lnTo>
                    <a:pt x="1667" y="339"/>
                  </a:lnTo>
                  <a:lnTo>
                    <a:pt x="1671" y="348"/>
                  </a:lnTo>
                  <a:lnTo>
                    <a:pt x="1671" y="356"/>
                  </a:lnTo>
                  <a:lnTo>
                    <a:pt x="1662" y="373"/>
                  </a:lnTo>
                  <a:lnTo>
                    <a:pt x="1651" y="383"/>
                  </a:lnTo>
                  <a:lnTo>
                    <a:pt x="1642" y="388"/>
                  </a:lnTo>
                  <a:lnTo>
                    <a:pt x="1632" y="392"/>
                  </a:lnTo>
                  <a:lnTo>
                    <a:pt x="1620" y="395"/>
                  </a:lnTo>
                  <a:lnTo>
                    <a:pt x="1609" y="398"/>
                  </a:lnTo>
                  <a:lnTo>
                    <a:pt x="1597" y="401"/>
                  </a:lnTo>
                  <a:lnTo>
                    <a:pt x="1586" y="404"/>
                  </a:lnTo>
                  <a:lnTo>
                    <a:pt x="1574" y="407"/>
                  </a:lnTo>
                  <a:lnTo>
                    <a:pt x="1563" y="412"/>
                  </a:lnTo>
                  <a:lnTo>
                    <a:pt x="1571" y="436"/>
                  </a:lnTo>
                  <a:lnTo>
                    <a:pt x="1574" y="462"/>
                  </a:lnTo>
                  <a:lnTo>
                    <a:pt x="1575" y="488"/>
                  </a:lnTo>
                  <a:lnTo>
                    <a:pt x="1574" y="513"/>
                  </a:lnTo>
                  <a:lnTo>
                    <a:pt x="1568" y="540"/>
                  </a:lnTo>
                  <a:lnTo>
                    <a:pt x="1561" y="564"/>
                  </a:lnTo>
                  <a:lnTo>
                    <a:pt x="1551" y="588"/>
                  </a:lnTo>
                  <a:lnTo>
                    <a:pt x="1540" y="609"/>
                  </a:lnTo>
                  <a:lnTo>
                    <a:pt x="1534" y="612"/>
                  </a:lnTo>
                  <a:lnTo>
                    <a:pt x="1529" y="616"/>
                  </a:lnTo>
                  <a:lnTo>
                    <a:pt x="1523" y="620"/>
                  </a:lnTo>
                  <a:lnTo>
                    <a:pt x="1519" y="626"/>
                  </a:lnTo>
                  <a:lnTo>
                    <a:pt x="1513" y="631"/>
                  </a:lnTo>
                  <a:lnTo>
                    <a:pt x="1507" y="638"/>
                  </a:lnTo>
                  <a:lnTo>
                    <a:pt x="1502" y="644"/>
                  </a:lnTo>
                  <a:lnTo>
                    <a:pt x="1495" y="650"/>
                  </a:lnTo>
                  <a:lnTo>
                    <a:pt x="1491" y="652"/>
                  </a:lnTo>
                  <a:lnTo>
                    <a:pt x="1488" y="654"/>
                  </a:lnTo>
                  <a:lnTo>
                    <a:pt x="1484" y="655"/>
                  </a:lnTo>
                  <a:lnTo>
                    <a:pt x="1480" y="657"/>
                  </a:lnTo>
                  <a:lnTo>
                    <a:pt x="1474" y="660"/>
                  </a:lnTo>
                  <a:lnTo>
                    <a:pt x="1469" y="661"/>
                  </a:lnTo>
                  <a:lnTo>
                    <a:pt x="1463" y="664"/>
                  </a:lnTo>
                  <a:lnTo>
                    <a:pt x="1458" y="667"/>
                  </a:lnTo>
                  <a:lnTo>
                    <a:pt x="1451" y="669"/>
                  </a:lnTo>
                  <a:lnTo>
                    <a:pt x="1445" y="671"/>
                  </a:lnTo>
                  <a:lnTo>
                    <a:pt x="1438" y="672"/>
                  </a:lnTo>
                  <a:lnTo>
                    <a:pt x="1431" y="673"/>
                  </a:lnTo>
                  <a:lnTo>
                    <a:pt x="1431" y="584"/>
                  </a:lnTo>
                  <a:lnTo>
                    <a:pt x="1434" y="581"/>
                  </a:lnTo>
                  <a:lnTo>
                    <a:pt x="1436" y="580"/>
                  </a:lnTo>
                  <a:lnTo>
                    <a:pt x="1438" y="578"/>
                  </a:lnTo>
                  <a:lnTo>
                    <a:pt x="1442" y="577"/>
                  </a:lnTo>
                  <a:lnTo>
                    <a:pt x="1453" y="553"/>
                  </a:lnTo>
                  <a:lnTo>
                    <a:pt x="1461" y="526"/>
                  </a:lnTo>
                  <a:lnTo>
                    <a:pt x="1465" y="500"/>
                  </a:lnTo>
                  <a:lnTo>
                    <a:pt x="1461" y="473"/>
                  </a:lnTo>
                  <a:lnTo>
                    <a:pt x="1458" y="466"/>
                  </a:lnTo>
                  <a:lnTo>
                    <a:pt x="1450" y="471"/>
                  </a:lnTo>
                  <a:lnTo>
                    <a:pt x="1443" y="475"/>
                  </a:lnTo>
                  <a:lnTo>
                    <a:pt x="1437" y="481"/>
                  </a:lnTo>
                  <a:lnTo>
                    <a:pt x="1431" y="486"/>
                  </a:lnTo>
                  <a:lnTo>
                    <a:pt x="1427" y="493"/>
                  </a:lnTo>
                  <a:lnTo>
                    <a:pt x="1421" y="500"/>
                  </a:lnTo>
                  <a:lnTo>
                    <a:pt x="1416" y="506"/>
                  </a:lnTo>
                  <a:lnTo>
                    <a:pt x="1410" y="513"/>
                  </a:lnTo>
                  <a:lnTo>
                    <a:pt x="1402" y="535"/>
                  </a:lnTo>
                  <a:lnTo>
                    <a:pt x="1398" y="559"/>
                  </a:lnTo>
                  <a:lnTo>
                    <a:pt x="1398" y="581"/>
                  </a:lnTo>
                  <a:lnTo>
                    <a:pt x="1406" y="602"/>
                  </a:lnTo>
                  <a:lnTo>
                    <a:pt x="1414" y="600"/>
                  </a:lnTo>
                  <a:lnTo>
                    <a:pt x="1421" y="595"/>
                  </a:lnTo>
                  <a:lnTo>
                    <a:pt x="1427" y="589"/>
                  </a:lnTo>
                  <a:lnTo>
                    <a:pt x="1431" y="584"/>
                  </a:lnTo>
                  <a:lnTo>
                    <a:pt x="1431" y="673"/>
                  </a:lnTo>
                  <a:lnTo>
                    <a:pt x="1421" y="675"/>
                  </a:lnTo>
                  <a:lnTo>
                    <a:pt x="1410" y="673"/>
                  </a:lnTo>
                  <a:lnTo>
                    <a:pt x="1400" y="672"/>
                  </a:lnTo>
                  <a:lnTo>
                    <a:pt x="1391" y="671"/>
                  </a:lnTo>
                  <a:lnTo>
                    <a:pt x="1382" y="668"/>
                  </a:lnTo>
                  <a:lnTo>
                    <a:pt x="1372" y="665"/>
                  </a:lnTo>
                  <a:lnTo>
                    <a:pt x="1363" y="662"/>
                  </a:lnTo>
                  <a:lnTo>
                    <a:pt x="1355" y="659"/>
                  </a:lnTo>
                  <a:lnTo>
                    <a:pt x="1341" y="646"/>
                  </a:lnTo>
                  <a:lnTo>
                    <a:pt x="1327" y="631"/>
                  </a:lnTo>
                  <a:lnTo>
                    <a:pt x="1316" y="615"/>
                  </a:lnTo>
                  <a:lnTo>
                    <a:pt x="1306" y="599"/>
                  </a:lnTo>
                  <a:lnTo>
                    <a:pt x="1298" y="580"/>
                  </a:lnTo>
                  <a:lnTo>
                    <a:pt x="1292" y="561"/>
                  </a:lnTo>
                  <a:lnTo>
                    <a:pt x="1289" y="541"/>
                  </a:lnTo>
                  <a:lnTo>
                    <a:pt x="1289" y="519"/>
                  </a:lnTo>
                  <a:lnTo>
                    <a:pt x="1289" y="511"/>
                  </a:lnTo>
                  <a:lnTo>
                    <a:pt x="1292" y="502"/>
                  </a:lnTo>
                  <a:lnTo>
                    <a:pt x="1295" y="493"/>
                  </a:lnTo>
                  <a:lnTo>
                    <a:pt x="1294" y="482"/>
                  </a:lnTo>
                  <a:lnTo>
                    <a:pt x="1299" y="468"/>
                  </a:lnTo>
                  <a:lnTo>
                    <a:pt x="1304" y="456"/>
                  </a:lnTo>
                  <a:lnTo>
                    <a:pt x="1310" y="443"/>
                  </a:lnTo>
                  <a:lnTo>
                    <a:pt x="1318" y="432"/>
                  </a:lnTo>
                  <a:lnTo>
                    <a:pt x="1325" y="420"/>
                  </a:lnTo>
                  <a:lnTo>
                    <a:pt x="1334" y="409"/>
                  </a:lnTo>
                  <a:lnTo>
                    <a:pt x="1344" y="397"/>
                  </a:lnTo>
                  <a:lnTo>
                    <a:pt x="1355" y="386"/>
                  </a:lnTo>
                  <a:lnTo>
                    <a:pt x="1337" y="383"/>
                  </a:lnTo>
                  <a:lnTo>
                    <a:pt x="1318" y="383"/>
                  </a:lnTo>
                  <a:lnTo>
                    <a:pt x="1299" y="383"/>
                  </a:lnTo>
                  <a:lnTo>
                    <a:pt x="1280" y="383"/>
                  </a:lnTo>
                  <a:lnTo>
                    <a:pt x="1261" y="384"/>
                  </a:lnTo>
                  <a:lnTo>
                    <a:pt x="1241" y="387"/>
                  </a:lnTo>
                  <a:lnTo>
                    <a:pt x="1223" y="389"/>
                  </a:lnTo>
                  <a:lnTo>
                    <a:pt x="1203" y="391"/>
                  </a:lnTo>
                  <a:lnTo>
                    <a:pt x="1196" y="392"/>
                  </a:lnTo>
                  <a:lnTo>
                    <a:pt x="1188" y="395"/>
                  </a:lnTo>
                  <a:lnTo>
                    <a:pt x="1181" y="397"/>
                  </a:lnTo>
                  <a:lnTo>
                    <a:pt x="1175" y="403"/>
                  </a:lnTo>
                  <a:lnTo>
                    <a:pt x="1160" y="422"/>
                  </a:lnTo>
                  <a:lnTo>
                    <a:pt x="1145" y="441"/>
                  </a:lnTo>
                  <a:lnTo>
                    <a:pt x="1130" y="460"/>
                  </a:lnTo>
                  <a:lnTo>
                    <a:pt x="1115" y="479"/>
                  </a:lnTo>
                  <a:lnTo>
                    <a:pt x="1099" y="498"/>
                  </a:lnTo>
                  <a:lnTo>
                    <a:pt x="1084" y="518"/>
                  </a:lnTo>
                  <a:lnTo>
                    <a:pt x="1068" y="536"/>
                  </a:lnTo>
                  <a:lnTo>
                    <a:pt x="1053" y="5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6" name="Freeform 17"/>
            <p:cNvSpPr>
              <a:spLocks/>
            </p:cNvSpPr>
            <p:nvPr>
              <p:custDataLst>
                <p:tags r:id="rId42"/>
              </p:custDataLst>
            </p:nvPr>
          </p:nvSpPr>
          <p:spPr bwMode="auto">
            <a:xfrm>
              <a:off x="3157" y="3294"/>
              <a:ext cx="449" cy="502"/>
            </a:xfrm>
            <a:custGeom>
              <a:avLst/>
              <a:gdLst>
                <a:gd name="T0" fmla="*/ 174 w 898"/>
                <a:gd name="T1" fmla="*/ 1001 h 1003"/>
                <a:gd name="T2" fmla="*/ 158 w 898"/>
                <a:gd name="T3" fmla="*/ 995 h 1003"/>
                <a:gd name="T4" fmla="*/ 141 w 898"/>
                <a:gd name="T5" fmla="*/ 988 h 1003"/>
                <a:gd name="T6" fmla="*/ 122 w 898"/>
                <a:gd name="T7" fmla="*/ 982 h 1003"/>
                <a:gd name="T8" fmla="*/ 102 w 898"/>
                <a:gd name="T9" fmla="*/ 971 h 1003"/>
                <a:gd name="T10" fmla="*/ 81 w 898"/>
                <a:gd name="T11" fmla="*/ 957 h 1003"/>
                <a:gd name="T12" fmla="*/ 60 w 898"/>
                <a:gd name="T13" fmla="*/ 942 h 1003"/>
                <a:gd name="T14" fmla="*/ 39 w 898"/>
                <a:gd name="T15" fmla="*/ 922 h 1003"/>
                <a:gd name="T16" fmla="*/ 15 w 898"/>
                <a:gd name="T17" fmla="*/ 885 h 1003"/>
                <a:gd name="T18" fmla="*/ 0 w 898"/>
                <a:gd name="T19" fmla="*/ 824 h 1003"/>
                <a:gd name="T20" fmla="*/ 17 w 898"/>
                <a:gd name="T21" fmla="*/ 767 h 1003"/>
                <a:gd name="T22" fmla="*/ 51 w 898"/>
                <a:gd name="T23" fmla="*/ 715 h 1003"/>
                <a:gd name="T24" fmla="*/ 87 w 898"/>
                <a:gd name="T25" fmla="*/ 666 h 1003"/>
                <a:gd name="T26" fmla="*/ 124 w 898"/>
                <a:gd name="T27" fmla="*/ 616 h 1003"/>
                <a:gd name="T28" fmla="*/ 144 w 898"/>
                <a:gd name="T29" fmla="*/ 580 h 1003"/>
                <a:gd name="T30" fmla="*/ 204 w 898"/>
                <a:gd name="T31" fmla="*/ 505 h 1003"/>
                <a:gd name="T32" fmla="*/ 263 w 898"/>
                <a:gd name="T33" fmla="*/ 431 h 1003"/>
                <a:gd name="T34" fmla="*/ 322 w 898"/>
                <a:gd name="T35" fmla="*/ 355 h 1003"/>
                <a:gd name="T36" fmla="*/ 382 w 898"/>
                <a:gd name="T37" fmla="*/ 279 h 1003"/>
                <a:gd name="T38" fmla="*/ 444 w 898"/>
                <a:gd name="T39" fmla="*/ 205 h 1003"/>
                <a:gd name="T40" fmla="*/ 508 w 898"/>
                <a:gd name="T41" fmla="*/ 133 h 1003"/>
                <a:gd name="T42" fmla="*/ 578 w 898"/>
                <a:gd name="T43" fmla="*/ 64 h 1003"/>
                <a:gd name="T44" fmla="*/ 650 w 898"/>
                <a:gd name="T45" fmla="*/ 0 h 1003"/>
                <a:gd name="T46" fmla="*/ 684 w 898"/>
                <a:gd name="T47" fmla="*/ 6 h 1003"/>
                <a:gd name="T48" fmla="*/ 715 w 898"/>
                <a:gd name="T49" fmla="*/ 15 h 1003"/>
                <a:gd name="T50" fmla="*/ 744 w 898"/>
                <a:gd name="T51" fmla="*/ 25 h 1003"/>
                <a:gd name="T52" fmla="*/ 770 w 898"/>
                <a:gd name="T53" fmla="*/ 40 h 1003"/>
                <a:gd name="T54" fmla="*/ 795 w 898"/>
                <a:gd name="T55" fmla="*/ 56 h 1003"/>
                <a:gd name="T56" fmla="*/ 820 w 898"/>
                <a:gd name="T57" fmla="*/ 75 h 1003"/>
                <a:gd name="T58" fmla="*/ 843 w 898"/>
                <a:gd name="T59" fmla="*/ 95 h 1003"/>
                <a:gd name="T60" fmla="*/ 866 w 898"/>
                <a:gd name="T61" fmla="*/ 118 h 1003"/>
                <a:gd name="T62" fmla="*/ 874 w 898"/>
                <a:gd name="T63" fmla="*/ 131 h 1003"/>
                <a:gd name="T64" fmla="*/ 888 w 898"/>
                <a:gd name="T65" fmla="*/ 144 h 1003"/>
                <a:gd name="T66" fmla="*/ 893 w 898"/>
                <a:gd name="T67" fmla="*/ 166 h 1003"/>
                <a:gd name="T68" fmla="*/ 898 w 898"/>
                <a:gd name="T69" fmla="*/ 190 h 1003"/>
                <a:gd name="T70" fmla="*/ 823 w 898"/>
                <a:gd name="T71" fmla="*/ 292 h 1003"/>
                <a:gd name="T72" fmla="*/ 747 w 898"/>
                <a:gd name="T73" fmla="*/ 394 h 1003"/>
                <a:gd name="T74" fmla="*/ 670 w 898"/>
                <a:gd name="T75" fmla="*/ 493 h 1003"/>
                <a:gd name="T76" fmla="*/ 591 w 898"/>
                <a:gd name="T77" fmla="*/ 592 h 1003"/>
                <a:gd name="T78" fmla="*/ 512 w 898"/>
                <a:gd name="T79" fmla="*/ 689 h 1003"/>
                <a:gd name="T80" fmla="*/ 431 w 898"/>
                <a:gd name="T81" fmla="*/ 786 h 1003"/>
                <a:gd name="T82" fmla="*/ 348 w 898"/>
                <a:gd name="T83" fmla="*/ 883 h 1003"/>
                <a:gd name="T84" fmla="*/ 264 w 898"/>
                <a:gd name="T85" fmla="*/ 981 h 1003"/>
                <a:gd name="T86" fmla="*/ 254 w 898"/>
                <a:gd name="T87" fmla="*/ 985 h 1003"/>
                <a:gd name="T88" fmla="*/ 243 w 898"/>
                <a:gd name="T89" fmla="*/ 990 h 1003"/>
                <a:gd name="T90" fmla="*/ 233 w 898"/>
                <a:gd name="T91" fmla="*/ 997 h 1003"/>
                <a:gd name="T92" fmla="*/ 219 w 898"/>
                <a:gd name="T93" fmla="*/ 1003 h 1003"/>
                <a:gd name="T94" fmla="*/ 211 w 898"/>
                <a:gd name="T95" fmla="*/ 1000 h 1003"/>
                <a:gd name="T96" fmla="*/ 203 w 898"/>
                <a:gd name="T97" fmla="*/ 1001 h 1003"/>
                <a:gd name="T98" fmla="*/ 193 w 898"/>
                <a:gd name="T99" fmla="*/ 1002 h 1003"/>
                <a:gd name="T100" fmla="*/ 182 w 898"/>
                <a:gd name="T10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8" h="1003">
                  <a:moveTo>
                    <a:pt x="182" y="1003"/>
                  </a:moveTo>
                  <a:lnTo>
                    <a:pt x="174" y="1001"/>
                  </a:lnTo>
                  <a:lnTo>
                    <a:pt x="166" y="997"/>
                  </a:lnTo>
                  <a:lnTo>
                    <a:pt x="158" y="995"/>
                  </a:lnTo>
                  <a:lnTo>
                    <a:pt x="149" y="991"/>
                  </a:lnTo>
                  <a:lnTo>
                    <a:pt x="141" y="988"/>
                  </a:lnTo>
                  <a:lnTo>
                    <a:pt x="132" y="985"/>
                  </a:lnTo>
                  <a:lnTo>
                    <a:pt x="122" y="982"/>
                  </a:lnTo>
                  <a:lnTo>
                    <a:pt x="112" y="979"/>
                  </a:lnTo>
                  <a:lnTo>
                    <a:pt x="102" y="971"/>
                  </a:lnTo>
                  <a:lnTo>
                    <a:pt x="91" y="964"/>
                  </a:lnTo>
                  <a:lnTo>
                    <a:pt x="81" y="957"/>
                  </a:lnTo>
                  <a:lnTo>
                    <a:pt x="70" y="949"/>
                  </a:lnTo>
                  <a:lnTo>
                    <a:pt x="60" y="942"/>
                  </a:lnTo>
                  <a:lnTo>
                    <a:pt x="50" y="933"/>
                  </a:lnTo>
                  <a:lnTo>
                    <a:pt x="39" y="922"/>
                  </a:lnTo>
                  <a:lnTo>
                    <a:pt x="29" y="910"/>
                  </a:lnTo>
                  <a:lnTo>
                    <a:pt x="15" y="885"/>
                  </a:lnTo>
                  <a:lnTo>
                    <a:pt x="5" y="857"/>
                  </a:lnTo>
                  <a:lnTo>
                    <a:pt x="0" y="824"/>
                  </a:lnTo>
                  <a:lnTo>
                    <a:pt x="2" y="795"/>
                  </a:lnTo>
                  <a:lnTo>
                    <a:pt x="17" y="767"/>
                  </a:lnTo>
                  <a:lnTo>
                    <a:pt x="34" y="740"/>
                  </a:lnTo>
                  <a:lnTo>
                    <a:pt x="51" y="715"/>
                  </a:lnTo>
                  <a:lnTo>
                    <a:pt x="68" y="691"/>
                  </a:lnTo>
                  <a:lnTo>
                    <a:pt x="87" y="666"/>
                  </a:lnTo>
                  <a:lnTo>
                    <a:pt x="105" y="641"/>
                  </a:lnTo>
                  <a:lnTo>
                    <a:pt x="124" y="616"/>
                  </a:lnTo>
                  <a:lnTo>
                    <a:pt x="141" y="589"/>
                  </a:lnTo>
                  <a:lnTo>
                    <a:pt x="144" y="580"/>
                  </a:lnTo>
                  <a:lnTo>
                    <a:pt x="174" y="543"/>
                  </a:lnTo>
                  <a:lnTo>
                    <a:pt x="204" y="505"/>
                  </a:lnTo>
                  <a:lnTo>
                    <a:pt x="234" y="469"/>
                  </a:lnTo>
                  <a:lnTo>
                    <a:pt x="263" y="431"/>
                  </a:lnTo>
                  <a:lnTo>
                    <a:pt x="293" y="393"/>
                  </a:lnTo>
                  <a:lnTo>
                    <a:pt x="322" y="355"/>
                  </a:lnTo>
                  <a:lnTo>
                    <a:pt x="352" y="317"/>
                  </a:lnTo>
                  <a:lnTo>
                    <a:pt x="382" y="279"/>
                  </a:lnTo>
                  <a:lnTo>
                    <a:pt x="413" y="242"/>
                  </a:lnTo>
                  <a:lnTo>
                    <a:pt x="444" y="205"/>
                  </a:lnTo>
                  <a:lnTo>
                    <a:pt x="476" y="168"/>
                  </a:lnTo>
                  <a:lnTo>
                    <a:pt x="508" y="133"/>
                  </a:lnTo>
                  <a:lnTo>
                    <a:pt x="542" y="98"/>
                  </a:lnTo>
                  <a:lnTo>
                    <a:pt x="578" y="64"/>
                  </a:lnTo>
                  <a:lnTo>
                    <a:pt x="613" y="32"/>
                  </a:lnTo>
                  <a:lnTo>
                    <a:pt x="650" y="0"/>
                  </a:lnTo>
                  <a:lnTo>
                    <a:pt x="667" y="2"/>
                  </a:lnTo>
                  <a:lnTo>
                    <a:pt x="684" y="6"/>
                  </a:lnTo>
                  <a:lnTo>
                    <a:pt x="700" y="10"/>
                  </a:lnTo>
                  <a:lnTo>
                    <a:pt x="715" y="15"/>
                  </a:lnTo>
                  <a:lnTo>
                    <a:pt x="729" y="19"/>
                  </a:lnTo>
                  <a:lnTo>
                    <a:pt x="744" y="25"/>
                  </a:lnTo>
                  <a:lnTo>
                    <a:pt x="756" y="32"/>
                  </a:lnTo>
                  <a:lnTo>
                    <a:pt x="770" y="40"/>
                  </a:lnTo>
                  <a:lnTo>
                    <a:pt x="783" y="47"/>
                  </a:lnTo>
                  <a:lnTo>
                    <a:pt x="795" y="56"/>
                  </a:lnTo>
                  <a:lnTo>
                    <a:pt x="808" y="65"/>
                  </a:lnTo>
                  <a:lnTo>
                    <a:pt x="820" y="75"/>
                  </a:lnTo>
                  <a:lnTo>
                    <a:pt x="831" y="85"/>
                  </a:lnTo>
                  <a:lnTo>
                    <a:pt x="843" y="95"/>
                  </a:lnTo>
                  <a:lnTo>
                    <a:pt x="854" y="107"/>
                  </a:lnTo>
                  <a:lnTo>
                    <a:pt x="866" y="118"/>
                  </a:lnTo>
                  <a:lnTo>
                    <a:pt x="870" y="125"/>
                  </a:lnTo>
                  <a:lnTo>
                    <a:pt x="874" y="131"/>
                  </a:lnTo>
                  <a:lnTo>
                    <a:pt x="880" y="137"/>
                  </a:lnTo>
                  <a:lnTo>
                    <a:pt x="888" y="144"/>
                  </a:lnTo>
                  <a:lnTo>
                    <a:pt x="890" y="155"/>
                  </a:lnTo>
                  <a:lnTo>
                    <a:pt x="893" y="166"/>
                  </a:lnTo>
                  <a:lnTo>
                    <a:pt x="897" y="177"/>
                  </a:lnTo>
                  <a:lnTo>
                    <a:pt x="898" y="190"/>
                  </a:lnTo>
                  <a:lnTo>
                    <a:pt x="860" y="242"/>
                  </a:lnTo>
                  <a:lnTo>
                    <a:pt x="823" y="292"/>
                  </a:lnTo>
                  <a:lnTo>
                    <a:pt x="785" y="343"/>
                  </a:lnTo>
                  <a:lnTo>
                    <a:pt x="747" y="394"/>
                  </a:lnTo>
                  <a:lnTo>
                    <a:pt x="708" y="443"/>
                  </a:lnTo>
                  <a:lnTo>
                    <a:pt x="670" y="493"/>
                  </a:lnTo>
                  <a:lnTo>
                    <a:pt x="631" y="542"/>
                  </a:lnTo>
                  <a:lnTo>
                    <a:pt x="591" y="592"/>
                  </a:lnTo>
                  <a:lnTo>
                    <a:pt x="552" y="640"/>
                  </a:lnTo>
                  <a:lnTo>
                    <a:pt x="512" y="689"/>
                  </a:lnTo>
                  <a:lnTo>
                    <a:pt x="472" y="738"/>
                  </a:lnTo>
                  <a:lnTo>
                    <a:pt x="431" y="786"/>
                  </a:lnTo>
                  <a:lnTo>
                    <a:pt x="390" y="835"/>
                  </a:lnTo>
                  <a:lnTo>
                    <a:pt x="348" y="883"/>
                  </a:lnTo>
                  <a:lnTo>
                    <a:pt x="307" y="933"/>
                  </a:lnTo>
                  <a:lnTo>
                    <a:pt x="264" y="981"/>
                  </a:lnTo>
                  <a:lnTo>
                    <a:pt x="258" y="982"/>
                  </a:lnTo>
                  <a:lnTo>
                    <a:pt x="254" y="985"/>
                  </a:lnTo>
                  <a:lnTo>
                    <a:pt x="249" y="988"/>
                  </a:lnTo>
                  <a:lnTo>
                    <a:pt x="243" y="990"/>
                  </a:lnTo>
                  <a:lnTo>
                    <a:pt x="239" y="994"/>
                  </a:lnTo>
                  <a:lnTo>
                    <a:pt x="233" y="997"/>
                  </a:lnTo>
                  <a:lnTo>
                    <a:pt x="226" y="1001"/>
                  </a:lnTo>
                  <a:lnTo>
                    <a:pt x="219" y="1003"/>
                  </a:lnTo>
                  <a:lnTo>
                    <a:pt x="216" y="1001"/>
                  </a:lnTo>
                  <a:lnTo>
                    <a:pt x="211" y="1000"/>
                  </a:lnTo>
                  <a:lnTo>
                    <a:pt x="208" y="1000"/>
                  </a:lnTo>
                  <a:lnTo>
                    <a:pt x="203" y="1001"/>
                  </a:lnTo>
                  <a:lnTo>
                    <a:pt x="197" y="1001"/>
                  </a:lnTo>
                  <a:lnTo>
                    <a:pt x="193" y="1002"/>
                  </a:lnTo>
                  <a:lnTo>
                    <a:pt x="187" y="1003"/>
                  </a:lnTo>
                  <a:lnTo>
                    <a:pt x="182" y="1003"/>
                  </a:lnTo>
                  <a:close/>
                </a:path>
              </a:pathLst>
            </a:custGeom>
            <a:solidFill>
              <a:srgbClr val="00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7" name="Freeform 18"/>
            <p:cNvSpPr>
              <a:spLocks/>
            </p:cNvSpPr>
            <p:nvPr>
              <p:custDataLst>
                <p:tags r:id="rId43"/>
              </p:custDataLst>
            </p:nvPr>
          </p:nvSpPr>
          <p:spPr bwMode="auto">
            <a:xfrm>
              <a:off x="3181" y="3698"/>
              <a:ext cx="94" cy="83"/>
            </a:xfrm>
            <a:custGeom>
              <a:avLst/>
              <a:gdLst>
                <a:gd name="T0" fmla="*/ 180 w 189"/>
                <a:gd name="T1" fmla="*/ 167 h 167"/>
                <a:gd name="T2" fmla="*/ 169 w 189"/>
                <a:gd name="T3" fmla="*/ 144 h 167"/>
                <a:gd name="T4" fmla="*/ 155 w 189"/>
                <a:gd name="T5" fmla="*/ 122 h 167"/>
                <a:gd name="T6" fmla="*/ 139 w 189"/>
                <a:gd name="T7" fmla="*/ 101 h 167"/>
                <a:gd name="T8" fmla="*/ 120 w 189"/>
                <a:gd name="T9" fmla="*/ 82 h 167"/>
                <a:gd name="T10" fmla="*/ 101 w 189"/>
                <a:gd name="T11" fmla="*/ 65 h 167"/>
                <a:gd name="T12" fmla="*/ 79 w 189"/>
                <a:gd name="T13" fmla="*/ 48 h 167"/>
                <a:gd name="T14" fmla="*/ 56 w 189"/>
                <a:gd name="T15" fmla="*/ 33 h 167"/>
                <a:gd name="T16" fmla="*/ 32 w 189"/>
                <a:gd name="T17" fmla="*/ 21 h 167"/>
                <a:gd name="T18" fmla="*/ 26 w 189"/>
                <a:gd name="T19" fmla="*/ 21 h 167"/>
                <a:gd name="T20" fmla="*/ 20 w 189"/>
                <a:gd name="T21" fmla="*/ 20 h 167"/>
                <a:gd name="T22" fmla="*/ 13 w 189"/>
                <a:gd name="T23" fmla="*/ 17 h 167"/>
                <a:gd name="T24" fmla="*/ 4 w 189"/>
                <a:gd name="T25" fmla="*/ 15 h 167"/>
                <a:gd name="T26" fmla="*/ 0 w 189"/>
                <a:gd name="T27" fmla="*/ 9 h 167"/>
                <a:gd name="T28" fmla="*/ 2 w 189"/>
                <a:gd name="T29" fmla="*/ 1 h 167"/>
                <a:gd name="T30" fmla="*/ 9 w 189"/>
                <a:gd name="T31" fmla="*/ 0 h 167"/>
                <a:gd name="T32" fmla="*/ 14 w 189"/>
                <a:gd name="T33" fmla="*/ 0 h 167"/>
                <a:gd name="T34" fmla="*/ 21 w 189"/>
                <a:gd name="T35" fmla="*/ 0 h 167"/>
                <a:gd name="T36" fmla="*/ 27 w 189"/>
                <a:gd name="T37" fmla="*/ 1 h 167"/>
                <a:gd name="T38" fmla="*/ 34 w 189"/>
                <a:gd name="T39" fmla="*/ 2 h 167"/>
                <a:gd name="T40" fmla="*/ 41 w 189"/>
                <a:gd name="T41" fmla="*/ 5 h 167"/>
                <a:gd name="T42" fmla="*/ 48 w 189"/>
                <a:gd name="T43" fmla="*/ 7 h 167"/>
                <a:gd name="T44" fmla="*/ 56 w 189"/>
                <a:gd name="T45" fmla="*/ 9 h 167"/>
                <a:gd name="T46" fmla="*/ 60 w 189"/>
                <a:gd name="T47" fmla="*/ 12 h 167"/>
                <a:gd name="T48" fmla="*/ 65 w 189"/>
                <a:gd name="T49" fmla="*/ 15 h 167"/>
                <a:gd name="T50" fmla="*/ 70 w 189"/>
                <a:gd name="T51" fmla="*/ 18 h 167"/>
                <a:gd name="T52" fmla="*/ 74 w 189"/>
                <a:gd name="T53" fmla="*/ 22 h 167"/>
                <a:gd name="T54" fmla="*/ 79 w 189"/>
                <a:gd name="T55" fmla="*/ 25 h 167"/>
                <a:gd name="T56" fmla="*/ 83 w 189"/>
                <a:gd name="T57" fmla="*/ 30 h 167"/>
                <a:gd name="T58" fmla="*/ 89 w 189"/>
                <a:gd name="T59" fmla="*/ 35 h 167"/>
                <a:gd name="T60" fmla="*/ 94 w 189"/>
                <a:gd name="T61" fmla="*/ 39 h 167"/>
                <a:gd name="T62" fmla="*/ 103 w 189"/>
                <a:gd name="T63" fmla="*/ 40 h 167"/>
                <a:gd name="T64" fmla="*/ 117 w 189"/>
                <a:gd name="T65" fmla="*/ 51 h 167"/>
                <a:gd name="T66" fmla="*/ 131 w 189"/>
                <a:gd name="T67" fmla="*/ 63 h 167"/>
                <a:gd name="T68" fmla="*/ 142 w 189"/>
                <a:gd name="T69" fmla="*/ 76 h 167"/>
                <a:gd name="T70" fmla="*/ 154 w 189"/>
                <a:gd name="T71" fmla="*/ 90 h 167"/>
                <a:gd name="T72" fmla="*/ 164 w 189"/>
                <a:gd name="T73" fmla="*/ 104 h 167"/>
                <a:gd name="T74" fmla="*/ 174 w 189"/>
                <a:gd name="T75" fmla="*/ 119 h 167"/>
                <a:gd name="T76" fmla="*/ 183 w 189"/>
                <a:gd name="T77" fmla="*/ 135 h 167"/>
                <a:gd name="T78" fmla="*/ 189 w 189"/>
                <a:gd name="T79" fmla="*/ 151 h 167"/>
                <a:gd name="T80" fmla="*/ 180 w 189"/>
                <a:gd name="T81"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167">
                  <a:moveTo>
                    <a:pt x="180" y="167"/>
                  </a:moveTo>
                  <a:lnTo>
                    <a:pt x="169" y="144"/>
                  </a:lnTo>
                  <a:lnTo>
                    <a:pt x="155" y="122"/>
                  </a:lnTo>
                  <a:lnTo>
                    <a:pt x="139" y="101"/>
                  </a:lnTo>
                  <a:lnTo>
                    <a:pt x="120" y="82"/>
                  </a:lnTo>
                  <a:lnTo>
                    <a:pt x="101" y="65"/>
                  </a:lnTo>
                  <a:lnTo>
                    <a:pt x="79" y="48"/>
                  </a:lnTo>
                  <a:lnTo>
                    <a:pt x="56" y="33"/>
                  </a:lnTo>
                  <a:lnTo>
                    <a:pt x="32" y="21"/>
                  </a:lnTo>
                  <a:lnTo>
                    <a:pt x="26" y="21"/>
                  </a:lnTo>
                  <a:lnTo>
                    <a:pt x="20" y="20"/>
                  </a:lnTo>
                  <a:lnTo>
                    <a:pt x="13" y="17"/>
                  </a:lnTo>
                  <a:lnTo>
                    <a:pt x="4" y="15"/>
                  </a:lnTo>
                  <a:lnTo>
                    <a:pt x="0" y="9"/>
                  </a:lnTo>
                  <a:lnTo>
                    <a:pt x="2" y="1"/>
                  </a:lnTo>
                  <a:lnTo>
                    <a:pt x="9" y="0"/>
                  </a:lnTo>
                  <a:lnTo>
                    <a:pt x="14" y="0"/>
                  </a:lnTo>
                  <a:lnTo>
                    <a:pt x="21" y="0"/>
                  </a:lnTo>
                  <a:lnTo>
                    <a:pt x="27" y="1"/>
                  </a:lnTo>
                  <a:lnTo>
                    <a:pt x="34" y="2"/>
                  </a:lnTo>
                  <a:lnTo>
                    <a:pt x="41" y="5"/>
                  </a:lnTo>
                  <a:lnTo>
                    <a:pt x="48" y="7"/>
                  </a:lnTo>
                  <a:lnTo>
                    <a:pt x="56" y="9"/>
                  </a:lnTo>
                  <a:lnTo>
                    <a:pt x="60" y="12"/>
                  </a:lnTo>
                  <a:lnTo>
                    <a:pt x="65" y="15"/>
                  </a:lnTo>
                  <a:lnTo>
                    <a:pt x="70" y="18"/>
                  </a:lnTo>
                  <a:lnTo>
                    <a:pt x="74" y="22"/>
                  </a:lnTo>
                  <a:lnTo>
                    <a:pt x="79" y="25"/>
                  </a:lnTo>
                  <a:lnTo>
                    <a:pt x="83" y="30"/>
                  </a:lnTo>
                  <a:lnTo>
                    <a:pt x="89" y="35"/>
                  </a:lnTo>
                  <a:lnTo>
                    <a:pt x="94" y="39"/>
                  </a:lnTo>
                  <a:lnTo>
                    <a:pt x="103" y="40"/>
                  </a:lnTo>
                  <a:lnTo>
                    <a:pt x="117" y="51"/>
                  </a:lnTo>
                  <a:lnTo>
                    <a:pt x="131" y="63"/>
                  </a:lnTo>
                  <a:lnTo>
                    <a:pt x="142" y="76"/>
                  </a:lnTo>
                  <a:lnTo>
                    <a:pt x="154" y="90"/>
                  </a:lnTo>
                  <a:lnTo>
                    <a:pt x="164" y="104"/>
                  </a:lnTo>
                  <a:lnTo>
                    <a:pt x="174" y="119"/>
                  </a:lnTo>
                  <a:lnTo>
                    <a:pt x="183" y="135"/>
                  </a:lnTo>
                  <a:lnTo>
                    <a:pt x="189" y="151"/>
                  </a:lnTo>
                  <a:lnTo>
                    <a:pt x="180" y="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8" name="Freeform 24"/>
            <p:cNvSpPr>
              <a:spLocks/>
            </p:cNvSpPr>
            <p:nvPr>
              <p:custDataLst>
                <p:tags r:id="rId44"/>
              </p:custDataLst>
            </p:nvPr>
          </p:nvSpPr>
          <p:spPr bwMode="auto">
            <a:xfrm>
              <a:off x="3519" y="3025"/>
              <a:ext cx="292" cy="326"/>
            </a:xfrm>
            <a:custGeom>
              <a:avLst/>
              <a:gdLst>
                <a:gd name="T0" fmla="*/ 147 w 584"/>
                <a:gd name="T1" fmla="*/ 626 h 652"/>
                <a:gd name="T2" fmla="*/ 106 w 584"/>
                <a:gd name="T3" fmla="*/ 593 h 652"/>
                <a:gd name="T4" fmla="*/ 59 w 584"/>
                <a:gd name="T5" fmla="*/ 560 h 652"/>
                <a:gd name="T6" fmla="*/ 38 w 584"/>
                <a:gd name="T7" fmla="*/ 550 h 652"/>
                <a:gd name="T8" fmla="*/ 16 w 584"/>
                <a:gd name="T9" fmla="*/ 540 h 652"/>
                <a:gd name="T10" fmla="*/ 18 w 584"/>
                <a:gd name="T11" fmla="*/ 505 h 652"/>
                <a:gd name="T12" fmla="*/ 78 w 584"/>
                <a:gd name="T13" fmla="*/ 432 h 652"/>
                <a:gd name="T14" fmla="*/ 141 w 584"/>
                <a:gd name="T15" fmla="*/ 358 h 652"/>
                <a:gd name="T16" fmla="*/ 204 w 584"/>
                <a:gd name="T17" fmla="*/ 284 h 652"/>
                <a:gd name="T18" fmla="*/ 270 w 584"/>
                <a:gd name="T19" fmla="*/ 209 h 652"/>
                <a:gd name="T20" fmla="*/ 335 w 584"/>
                <a:gd name="T21" fmla="*/ 133 h 652"/>
                <a:gd name="T22" fmla="*/ 361 w 584"/>
                <a:gd name="T23" fmla="*/ 114 h 652"/>
                <a:gd name="T24" fmla="*/ 385 w 584"/>
                <a:gd name="T25" fmla="*/ 92 h 652"/>
                <a:gd name="T26" fmla="*/ 419 w 584"/>
                <a:gd name="T27" fmla="*/ 71 h 652"/>
                <a:gd name="T28" fmla="*/ 470 w 584"/>
                <a:gd name="T29" fmla="*/ 44 h 652"/>
                <a:gd name="T30" fmla="*/ 525 w 584"/>
                <a:gd name="T31" fmla="*/ 21 h 652"/>
                <a:gd name="T32" fmla="*/ 555 w 584"/>
                <a:gd name="T33" fmla="*/ 15 h 652"/>
                <a:gd name="T34" fmla="*/ 568 w 584"/>
                <a:gd name="T35" fmla="*/ 8 h 652"/>
                <a:gd name="T36" fmla="*/ 582 w 584"/>
                <a:gd name="T37" fmla="*/ 0 h 652"/>
                <a:gd name="T38" fmla="*/ 576 w 584"/>
                <a:gd name="T39" fmla="*/ 69 h 652"/>
                <a:gd name="T40" fmla="*/ 555 w 584"/>
                <a:gd name="T41" fmla="*/ 160 h 652"/>
                <a:gd name="T42" fmla="*/ 508 w 584"/>
                <a:gd name="T43" fmla="*/ 236 h 652"/>
                <a:gd name="T44" fmla="*/ 478 w 584"/>
                <a:gd name="T45" fmla="*/ 244 h 652"/>
                <a:gd name="T46" fmla="*/ 448 w 584"/>
                <a:gd name="T47" fmla="*/ 249 h 652"/>
                <a:gd name="T48" fmla="*/ 424 w 584"/>
                <a:gd name="T49" fmla="*/ 250 h 652"/>
                <a:gd name="T50" fmla="*/ 441 w 584"/>
                <a:gd name="T51" fmla="*/ 223 h 652"/>
                <a:gd name="T52" fmla="*/ 461 w 584"/>
                <a:gd name="T53" fmla="*/ 199 h 652"/>
                <a:gd name="T54" fmla="*/ 483 w 584"/>
                <a:gd name="T55" fmla="*/ 171 h 652"/>
                <a:gd name="T56" fmla="*/ 505 w 584"/>
                <a:gd name="T57" fmla="*/ 140 h 652"/>
                <a:gd name="T58" fmla="*/ 494 w 584"/>
                <a:gd name="T59" fmla="*/ 124 h 652"/>
                <a:gd name="T60" fmla="*/ 479 w 584"/>
                <a:gd name="T61" fmla="*/ 109 h 652"/>
                <a:gd name="T62" fmla="*/ 447 w 584"/>
                <a:gd name="T63" fmla="*/ 105 h 652"/>
                <a:gd name="T64" fmla="*/ 377 w 584"/>
                <a:gd name="T65" fmla="*/ 176 h 652"/>
                <a:gd name="T66" fmla="*/ 310 w 584"/>
                <a:gd name="T67" fmla="*/ 250 h 652"/>
                <a:gd name="T68" fmla="*/ 247 w 584"/>
                <a:gd name="T69" fmla="*/ 326 h 652"/>
                <a:gd name="T70" fmla="*/ 185 w 584"/>
                <a:gd name="T71" fmla="*/ 403 h 652"/>
                <a:gd name="T72" fmla="*/ 124 w 584"/>
                <a:gd name="T73" fmla="*/ 482 h 652"/>
                <a:gd name="T74" fmla="*/ 111 w 584"/>
                <a:gd name="T75" fmla="*/ 523 h 652"/>
                <a:gd name="T76" fmla="*/ 130 w 584"/>
                <a:gd name="T77" fmla="*/ 539 h 652"/>
                <a:gd name="T78" fmla="*/ 151 w 584"/>
                <a:gd name="T79" fmla="*/ 556 h 652"/>
                <a:gd name="T80" fmla="*/ 191 w 584"/>
                <a:gd name="T81" fmla="*/ 535 h 652"/>
                <a:gd name="T82" fmla="*/ 237 w 584"/>
                <a:gd name="T83" fmla="*/ 484 h 652"/>
                <a:gd name="T84" fmla="*/ 281 w 584"/>
                <a:gd name="T85" fmla="*/ 429 h 652"/>
                <a:gd name="T86" fmla="*/ 317 w 584"/>
                <a:gd name="T87" fmla="*/ 402 h 652"/>
                <a:gd name="T88" fmla="*/ 354 w 584"/>
                <a:gd name="T89" fmla="*/ 388 h 652"/>
                <a:gd name="T90" fmla="*/ 393 w 584"/>
                <a:gd name="T91" fmla="*/ 375 h 652"/>
                <a:gd name="T92" fmla="*/ 368 w 584"/>
                <a:gd name="T93" fmla="*/ 410 h 652"/>
                <a:gd name="T94" fmla="*/ 327 w 584"/>
                <a:gd name="T95" fmla="*/ 462 h 652"/>
                <a:gd name="T96" fmla="*/ 285 w 584"/>
                <a:gd name="T97" fmla="*/ 516 h 652"/>
                <a:gd name="T98" fmla="*/ 242 w 584"/>
                <a:gd name="T99" fmla="*/ 569 h 652"/>
                <a:gd name="T100" fmla="*/ 199 w 584"/>
                <a:gd name="T101" fmla="*/ 62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4" h="652">
                  <a:moveTo>
                    <a:pt x="169" y="652"/>
                  </a:moveTo>
                  <a:lnTo>
                    <a:pt x="159" y="638"/>
                  </a:lnTo>
                  <a:lnTo>
                    <a:pt x="147" y="626"/>
                  </a:lnTo>
                  <a:lnTo>
                    <a:pt x="135" y="615"/>
                  </a:lnTo>
                  <a:lnTo>
                    <a:pt x="121" y="603"/>
                  </a:lnTo>
                  <a:lnTo>
                    <a:pt x="106" y="593"/>
                  </a:lnTo>
                  <a:lnTo>
                    <a:pt x="90" y="583"/>
                  </a:lnTo>
                  <a:lnTo>
                    <a:pt x="75" y="571"/>
                  </a:lnTo>
                  <a:lnTo>
                    <a:pt x="59" y="560"/>
                  </a:lnTo>
                  <a:lnTo>
                    <a:pt x="52" y="556"/>
                  </a:lnTo>
                  <a:lnTo>
                    <a:pt x="45" y="554"/>
                  </a:lnTo>
                  <a:lnTo>
                    <a:pt x="38" y="550"/>
                  </a:lnTo>
                  <a:lnTo>
                    <a:pt x="31" y="547"/>
                  </a:lnTo>
                  <a:lnTo>
                    <a:pt x="23" y="545"/>
                  </a:lnTo>
                  <a:lnTo>
                    <a:pt x="16" y="540"/>
                  </a:lnTo>
                  <a:lnTo>
                    <a:pt x="8" y="535"/>
                  </a:lnTo>
                  <a:lnTo>
                    <a:pt x="0" y="531"/>
                  </a:lnTo>
                  <a:lnTo>
                    <a:pt x="18" y="505"/>
                  </a:lnTo>
                  <a:lnTo>
                    <a:pt x="38" y="481"/>
                  </a:lnTo>
                  <a:lnTo>
                    <a:pt x="59" y="456"/>
                  </a:lnTo>
                  <a:lnTo>
                    <a:pt x="78" y="432"/>
                  </a:lnTo>
                  <a:lnTo>
                    <a:pt x="99" y="406"/>
                  </a:lnTo>
                  <a:lnTo>
                    <a:pt x="120" y="382"/>
                  </a:lnTo>
                  <a:lnTo>
                    <a:pt x="141" y="358"/>
                  </a:lnTo>
                  <a:lnTo>
                    <a:pt x="161" y="334"/>
                  </a:lnTo>
                  <a:lnTo>
                    <a:pt x="183" y="308"/>
                  </a:lnTo>
                  <a:lnTo>
                    <a:pt x="204" y="284"/>
                  </a:lnTo>
                  <a:lnTo>
                    <a:pt x="226" y="260"/>
                  </a:lnTo>
                  <a:lnTo>
                    <a:pt x="248" y="235"/>
                  </a:lnTo>
                  <a:lnTo>
                    <a:pt x="270" y="209"/>
                  </a:lnTo>
                  <a:lnTo>
                    <a:pt x="292" y="184"/>
                  </a:lnTo>
                  <a:lnTo>
                    <a:pt x="313" y="159"/>
                  </a:lnTo>
                  <a:lnTo>
                    <a:pt x="335" y="133"/>
                  </a:lnTo>
                  <a:lnTo>
                    <a:pt x="343" y="128"/>
                  </a:lnTo>
                  <a:lnTo>
                    <a:pt x="353" y="121"/>
                  </a:lnTo>
                  <a:lnTo>
                    <a:pt x="361" y="114"/>
                  </a:lnTo>
                  <a:lnTo>
                    <a:pt x="369" y="106"/>
                  </a:lnTo>
                  <a:lnTo>
                    <a:pt x="377" y="99"/>
                  </a:lnTo>
                  <a:lnTo>
                    <a:pt x="385" y="92"/>
                  </a:lnTo>
                  <a:lnTo>
                    <a:pt x="394" y="85"/>
                  </a:lnTo>
                  <a:lnTo>
                    <a:pt x="403" y="79"/>
                  </a:lnTo>
                  <a:lnTo>
                    <a:pt x="419" y="71"/>
                  </a:lnTo>
                  <a:lnTo>
                    <a:pt x="436" y="62"/>
                  </a:lnTo>
                  <a:lnTo>
                    <a:pt x="453" y="53"/>
                  </a:lnTo>
                  <a:lnTo>
                    <a:pt x="470" y="44"/>
                  </a:lnTo>
                  <a:lnTo>
                    <a:pt x="487" y="36"/>
                  </a:lnTo>
                  <a:lnTo>
                    <a:pt x="506" y="27"/>
                  </a:lnTo>
                  <a:lnTo>
                    <a:pt x="525" y="21"/>
                  </a:lnTo>
                  <a:lnTo>
                    <a:pt x="545" y="16"/>
                  </a:lnTo>
                  <a:lnTo>
                    <a:pt x="551" y="16"/>
                  </a:lnTo>
                  <a:lnTo>
                    <a:pt x="555" y="15"/>
                  </a:lnTo>
                  <a:lnTo>
                    <a:pt x="560" y="12"/>
                  </a:lnTo>
                  <a:lnTo>
                    <a:pt x="564" y="10"/>
                  </a:lnTo>
                  <a:lnTo>
                    <a:pt x="568" y="8"/>
                  </a:lnTo>
                  <a:lnTo>
                    <a:pt x="572" y="6"/>
                  </a:lnTo>
                  <a:lnTo>
                    <a:pt x="576" y="2"/>
                  </a:lnTo>
                  <a:lnTo>
                    <a:pt x="582" y="0"/>
                  </a:lnTo>
                  <a:lnTo>
                    <a:pt x="584" y="7"/>
                  </a:lnTo>
                  <a:lnTo>
                    <a:pt x="581" y="38"/>
                  </a:lnTo>
                  <a:lnTo>
                    <a:pt x="576" y="69"/>
                  </a:lnTo>
                  <a:lnTo>
                    <a:pt x="572" y="100"/>
                  </a:lnTo>
                  <a:lnTo>
                    <a:pt x="565" y="130"/>
                  </a:lnTo>
                  <a:lnTo>
                    <a:pt x="555" y="160"/>
                  </a:lnTo>
                  <a:lnTo>
                    <a:pt x="544" y="188"/>
                  </a:lnTo>
                  <a:lnTo>
                    <a:pt x="528" y="213"/>
                  </a:lnTo>
                  <a:lnTo>
                    <a:pt x="508" y="236"/>
                  </a:lnTo>
                  <a:lnTo>
                    <a:pt x="498" y="239"/>
                  </a:lnTo>
                  <a:lnTo>
                    <a:pt x="489" y="242"/>
                  </a:lnTo>
                  <a:lnTo>
                    <a:pt x="478" y="244"/>
                  </a:lnTo>
                  <a:lnTo>
                    <a:pt x="469" y="245"/>
                  </a:lnTo>
                  <a:lnTo>
                    <a:pt x="459" y="246"/>
                  </a:lnTo>
                  <a:lnTo>
                    <a:pt x="448" y="249"/>
                  </a:lnTo>
                  <a:lnTo>
                    <a:pt x="438" y="252"/>
                  </a:lnTo>
                  <a:lnTo>
                    <a:pt x="426" y="257"/>
                  </a:lnTo>
                  <a:lnTo>
                    <a:pt x="424" y="250"/>
                  </a:lnTo>
                  <a:lnTo>
                    <a:pt x="432" y="242"/>
                  </a:lnTo>
                  <a:lnTo>
                    <a:pt x="437" y="232"/>
                  </a:lnTo>
                  <a:lnTo>
                    <a:pt x="441" y="223"/>
                  </a:lnTo>
                  <a:lnTo>
                    <a:pt x="452" y="219"/>
                  </a:lnTo>
                  <a:lnTo>
                    <a:pt x="456" y="208"/>
                  </a:lnTo>
                  <a:lnTo>
                    <a:pt x="461" y="199"/>
                  </a:lnTo>
                  <a:lnTo>
                    <a:pt x="468" y="190"/>
                  </a:lnTo>
                  <a:lnTo>
                    <a:pt x="475" y="181"/>
                  </a:lnTo>
                  <a:lnTo>
                    <a:pt x="483" y="171"/>
                  </a:lnTo>
                  <a:lnTo>
                    <a:pt x="490" y="161"/>
                  </a:lnTo>
                  <a:lnTo>
                    <a:pt x="498" y="151"/>
                  </a:lnTo>
                  <a:lnTo>
                    <a:pt x="505" y="140"/>
                  </a:lnTo>
                  <a:lnTo>
                    <a:pt x="502" y="135"/>
                  </a:lnTo>
                  <a:lnTo>
                    <a:pt x="499" y="130"/>
                  </a:lnTo>
                  <a:lnTo>
                    <a:pt x="494" y="124"/>
                  </a:lnTo>
                  <a:lnTo>
                    <a:pt x="490" y="118"/>
                  </a:lnTo>
                  <a:lnTo>
                    <a:pt x="485" y="114"/>
                  </a:lnTo>
                  <a:lnTo>
                    <a:pt x="479" y="109"/>
                  </a:lnTo>
                  <a:lnTo>
                    <a:pt x="474" y="105"/>
                  </a:lnTo>
                  <a:lnTo>
                    <a:pt x="467" y="101"/>
                  </a:lnTo>
                  <a:lnTo>
                    <a:pt x="447" y="105"/>
                  </a:lnTo>
                  <a:lnTo>
                    <a:pt x="423" y="128"/>
                  </a:lnTo>
                  <a:lnTo>
                    <a:pt x="400" y="152"/>
                  </a:lnTo>
                  <a:lnTo>
                    <a:pt x="377" y="176"/>
                  </a:lnTo>
                  <a:lnTo>
                    <a:pt x="354" y="200"/>
                  </a:lnTo>
                  <a:lnTo>
                    <a:pt x="332" y="224"/>
                  </a:lnTo>
                  <a:lnTo>
                    <a:pt x="310" y="250"/>
                  </a:lnTo>
                  <a:lnTo>
                    <a:pt x="289" y="274"/>
                  </a:lnTo>
                  <a:lnTo>
                    <a:pt x="267" y="299"/>
                  </a:lnTo>
                  <a:lnTo>
                    <a:pt x="247" y="326"/>
                  </a:lnTo>
                  <a:lnTo>
                    <a:pt x="226" y="351"/>
                  </a:lnTo>
                  <a:lnTo>
                    <a:pt x="205" y="378"/>
                  </a:lnTo>
                  <a:lnTo>
                    <a:pt x="185" y="403"/>
                  </a:lnTo>
                  <a:lnTo>
                    <a:pt x="165" y="429"/>
                  </a:lnTo>
                  <a:lnTo>
                    <a:pt x="144" y="456"/>
                  </a:lnTo>
                  <a:lnTo>
                    <a:pt x="124" y="482"/>
                  </a:lnTo>
                  <a:lnTo>
                    <a:pt x="104" y="509"/>
                  </a:lnTo>
                  <a:lnTo>
                    <a:pt x="104" y="518"/>
                  </a:lnTo>
                  <a:lnTo>
                    <a:pt x="111" y="523"/>
                  </a:lnTo>
                  <a:lnTo>
                    <a:pt x="117" y="528"/>
                  </a:lnTo>
                  <a:lnTo>
                    <a:pt x="124" y="533"/>
                  </a:lnTo>
                  <a:lnTo>
                    <a:pt x="130" y="539"/>
                  </a:lnTo>
                  <a:lnTo>
                    <a:pt x="137" y="545"/>
                  </a:lnTo>
                  <a:lnTo>
                    <a:pt x="144" y="550"/>
                  </a:lnTo>
                  <a:lnTo>
                    <a:pt x="151" y="556"/>
                  </a:lnTo>
                  <a:lnTo>
                    <a:pt x="159" y="562"/>
                  </a:lnTo>
                  <a:lnTo>
                    <a:pt x="177" y="553"/>
                  </a:lnTo>
                  <a:lnTo>
                    <a:pt x="191" y="535"/>
                  </a:lnTo>
                  <a:lnTo>
                    <a:pt x="206" y="519"/>
                  </a:lnTo>
                  <a:lnTo>
                    <a:pt x="221" y="501"/>
                  </a:lnTo>
                  <a:lnTo>
                    <a:pt x="237" y="484"/>
                  </a:lnTo>
                  <a:lnTo>
                    <a:pt x="252" y="465"/>
                  </a:lnTo>
                  <a:lnTo>
                    <a:pt x="267" y="448"/>
                  </a:lnTo>
                  <a:lnTo>
                    <a:pt x="281" y="429"/>
                  </a:lnTo>
                  <a:lnTo>
                    <a:pt x="294" y="412"/>
                  </a:lnTo>
                  <a:lnTo>
                    <a:pt x="305" y="408"/>
                  </a:lnTo>
                  <a:lnTo>
                    <a:pt x="317" y="402"/>
                  </a:lnTo>
                  <a:lnTo>
                    <a:pt x="328" y="397"/>
                  </a:lnTo>
                  <a:lnTo>
                    <a:pt x="341" y="393"/>
                  </a:lnTo>
                  <a:lnTo>
                    <a:pt x="354" y="388"/>
                  </a:lnTo>
                  <a:lnTo>
                    <a:pt x="366" y="383"/>
                  </a:lnTo>
                  <a:lnTo>
                    <a:pt x="380" y="379"/>
                  </a:lnTo>
                  <a:lnTo>
                    <a:pt x="393" y="375"/>
                  </a:lnTo>
                  <a:lnTo>
                    <a:pt x="395" y="378"/>
                  </a:lnTo>
                  <a:lnTo>
                    <a:pt x="381" y="394"/>
                  </a:lnTo>
                  <a:lnTo>
                    <a:pt x="368" y="410"/>
                  </a:lnTo>
                  <a:lnTo>
                    <a:pt x="354" y="427"/>
                  </a:lnTo>
                  <a:lnTo>
                    <a:pt x="341" y="444"/>
                  </a:lnTo>
                  <a:lnTo>
                    <a:pt x="327" y="462"/>
                  </a:lnTo>
                  <a:lnTo>
                    <a:pt x="312" y="479"/>
                  </a:lnTo>
                  <a:lnTo>
                    <a:pt x="298" y="497"/>
                  </a:lnTo>
                  <a:lnTo>
                    <a:pt x="285" y="516"/>
                  </a:lnTo>
                  <a:lnTo>
                    <a:pt x="271" y="533"/>
                  </a:lnTo>
                  <a:lnTo>
                    <a:pt x="257" y="551"/>
                  </a:lnTo>
                  <a:lnTo>
                    <a:pt x="242" y="569"/>
                  </a:lnTo>
                  <a:lnTo>
                    <a:pt x="228" y="586"/>
                  </a:lnTo>
                  <a:lnTo>
                    <a:pt x="213" y="603"/>
                  </a:lnTo>
                  <a:lnTo>
                    <a:pt x="199" y="621"/>
                  </a:lnTo>
                  <a:lnTo>
                    <a:pt x="184" y="637"/>
                  </a:lnTo>
                  <a:lnTo>
                    <a:pt x="169" y="65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9" name="Freeform 25"/>
            <p:cNvSpPr>
              <a:spLocks/>
            </p:cNvSpPr>
            <p:nvPr>
              <p:custDataLst>
                <p:tags r:id="rId45"/>
              </p:custDataLst>
            </p:nvPr>
          </p:nvSpPr>
          <p:spPr bwMode="auto">
            <a:xfrm>
              <a:off x="3646" y="3152"/>
              <a:ext cx="276" cy="185"/>
            </a:xfrm>
            <a:custGeom>
              <a:avLst/>
              <a:gdLst>
                <a:gd name="T0" fmla="*/ 400 w 552"/>
                <a:gd name="T1" fmla="*/ 370 h 371"/>
                <a:gd name="T2" fmla="*/ 388 w 552"/>
                <a:gd name="T3" fmla="*/ 366 h 371"/>
                <a:gd name="T4" fmla="*/ 377 w 552"/>
                <a:gd name="T5" fmla="*/ 364 h 371"/>
                <a:gd name="T6" fmla="*/ 365 w 552"/>
                <a:gd name="T7" fmla="*/ 358 h 371"/>
                <a:gd name="T8" fmla="*/ 365 w 552"/>
                <a:gd name="T9" fmla="*/ 353 h 371"/>
                <a:gd name="T10" fmla="*/ 373 w 552"/>
                <a:gd name="T11" fmla="*/ 351 h 371"/>
                <a:gd name="T12" fmla="*/ 383 w 552"/>
                <a:gd name="T13" fmla="*/ 353 h 371"/>
                <a:gd name="T14" fmla="*/ 394 w 552"/>
                <a:gd name="T15" fmla="*/ 353 h 371"/>
                <a:gd name="T16" fmla="*/ 406 w 552"/>
                <a:gd name="T17" fmla="*/ 346 h 371"/>
                <a:gd name="T18" fmla="*/ 421 w 552"/>
                <a:gd name="T19" fmla="*/ 336 h 371"/>
                <a:gd name="T20" fmla="*/ 438 w 552"/>
                <a:gd name="T21" fmla="*/ 325 h 371"/>
                <a:gd name="T22" fmla="*/ 453 w 552"/>
                <a:gd name="T23" fmla="*/ 311 h 371"/>
                <a:gd name="T24" fmla="*/ 469 w 552"/>
                <a:gd name="T25" fmla="*/ 288 h 371"/>
                <a:gd name="T26" fmla="*/ 480 w 552"/>
                <a:gd name="T27" fmla="*/ 255 h 371"/>
                <a:gd name="T28" fmla="*/ 486 w 552"/>
                <a:gd name="T29" fmla="*/ 218 h 371"/>
                <a:gd name="T30" fmla="*/ 481 w 552"/>
                <a:gd name="T31" fmla="*/ 180 h 371"/>
                <a:gd name="T32" fmla="*/ 474 w 552"/>
                <a:gd name="T33" fmla="*/ 152 h 371"/>
                <a:gd name="T34" fmla="*/ 462 w 552"/>
                <a:gd name="T35" fmla="*/ 128 h 371"/>
                <a:gd name="T36" fmla="*/ 443 w 552"/>
                <a:gd name="T37" fmla="*/ 107 h 371"/>
                <a:gd name="T38" fmla="*/ 420 w 552"/>
                <a:gd name="T39" fmla="*/ 91 h 371"/>
                <a:gd name="T40" fmla="*/ 395 w 552"/>
                <a:gd name="T41" fmla="*/ 77 h 371"/>
                <a:gd name="T42" fmla="*/ 350 w 552"/>
                <a:gd name="T43" fmla="*/ 75 h 371"/>
                <a:gd name="T44" fmla="*/ 304 w 552"/>
                <a:gd name="T45" fmla="*/ 76 h 371"/>
                <a:gd name="T46" fmla="*/ 258 w 552"/>
                <a:gd name="T47" fmla="*/ 79 h 371"/>
                <a:gd name="T48" fmla="*/ 212 w 552"/>
                <a:gd name="T49" fmla="*/ 84 h 371"/>
                <a:gd name="T50" fmla="*/ 166 w 552"/>
                <a:gd name="T51" fmla="*/ 92 h 371"/>
                <a:gd name="T52" fmla="*/ 120 w 552"/>
                <a:gd name="T53" fmla="*/ 104 h 371"/>
                <a:gd name="T54" fmla="*/ 75 w 552"/>
                <a:gd name="T55" fmla="*/ 119 h 371"/>
                <a:gd name="T56" fmla="*/ 30 w 552"/>
                <a:gd name="T57" fmla="*/ 137 h 371"/>
                <a:gd name="T58" fmla="*/ 18 w 552"/>
                <a:gd name="T59" fmla="*/ 148 h 371"/>
                <a:gd name="T60" fmla="*/ 7 w 552"/>
                <a:gd name="T61" fmla="*/ 161 h 371"/>
                <a:gd name="T62" fmla="*/ 0 w 552"/>
                <a:gd name="T63" fmla="*/ 163 h 371"/>
                <a:gd name="T64" fmla="*/ 4 w 552"/>
                <a:gd name="T65" fmla="*/ 151 h 371"/>
                <a:gd name="T66" fmla="*/ 12 w 552"/>
                <a:gd name="T67" fmla="*/ 137 h 371"/>
                <a:gd name="T68" fmla="*/ 37 w 552"/>
                <a:gd name="T69" fmla="*/ 105 h 371"/>
                <a:gd name="T70" fmla="*/ 66 w 552"/>
                <a:gd name="T71" fmla="*/ 77 h 371"/>
                <a:gd name="T72" fmla="*/ 103 w 552"/>
                <a:gd name="T73" fmla="*/ 55 h 371"/>
                <a:gd name="T74" fmla="*/ 144 w 552"/>
                <a:gd name="T75" fmla="*/ 38 h 371"/>
                <a:gd name="T76" fmla="*/ 186 w 552"/>
                <a:gd name="T77" fmla="*/ 24 h 371"/>
                <a:gd name="T78" fmla="*/ 231 w 552"/>
                <a:gd name="T79" fmla="*/ 14 h 371"/>
                <a:gd name="T80" fmla="*/ 276 w 552"/>
                <a:gd name="T81" fmla="*/ 6 h 371"/>
                <a:gd name="T82" fmla="*/ 320 w 552"/>
                <a:gd name="T83" fmla="*/ 0 h 371"/>
                <a:gd name="T84" fmla="*/ 350 w 552"/>
                <a:gd name="T85" fmla="*/ 1 h 371"/>
                <a:gd name="T86" fmla="*/ 380 w 552"/>
                <a:gd name="T87" fmla="*/ 5 h 371"/>
                <a:gd name="T88" fmla="*/ 409 w 552"/>
                <a:gd name="T89" fmla="*/ 12 h 371"/>
                <a:gd name="T90" fmla="*/ 438 w 552"/>
                <a:gd name="T91" fmla="*/ 24 h 371"/>
                <a:gd name="T92" fmla="*/ 453 w 552"/>
                <a:gd name="T93" fmla="*/ 35 h 371"/>
                <a:gd name="T94" fmla="*/ 469 w 552"/>
                <a:gd name="T95" fmla="*/ 44 h 371"/>
                <a:gd name="T96" fmla="*/ 484 w 552"/>
                <a:gd name="T97" fmla="*/ 55 h 371"/>
                <a:gd name="T98" fmla="*/ 499 w 552"/>
                <a:gd name="T99" fmla="*/ 72 h 371"/>
                <a:gd name="T100" fmla="*/ 524 w 552"/>
                <a:gd name="T101" fmla="*/ 115 h 371"/>
                <a:gd name="T102" fmla="*/ 545 w 552"/>
                <a:gd name="T103" fmla="*/ 167 h 371"/>
                <a:gd name="T104" fmla="*/ 552 w 552"/>
                <a:gd name="T105" fmla="*/ 221 h 371"/>
                <a:gd name="T106" fmla="*/ 539 w 552"/>
                <a:gd name="T107" fmla="*/ 278 h 371"/>
                <a:gd name="T108" fmla="*/ 531 w 552"/>
                <a:gd name="T109" fmla="*/ 295 h 371"/>
                <a:gd name="T110" fmla="*/ 519 w 552"/>
                <a:gd name="T111" fmla="*/ 311 h 371"/>
                <a:gd name="T112" fmla="*/ 504 w 552"/>
                <a:gd name="T113" fmla="*/ 327 h 371"/>
                <a:gd name="T114" fmla="*/ 488 w 552"/>
                <a:gd name="T115" fmla="*/ 346 h 371"/>
                <a:gd name="T116" fmla="*/ 471 w 552"/>
                <a:gd name="T117" fmla="*/ 356 h 371"/>
                <a:gd name="T118" fmla="*/ 450 w 552"/>
                <a:gd name="T119" fmla="*/ 363 h 371"/>
                <a:gd name="T120" fmla="*/ 427 w 552"/>
                <a:gd name="T121" fmla="*/ 369 h 371"/>
                <a:gd name="T122" fmla="*/ 405 w 552"/>
                <a:gd name="T123"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2" h="371">
                  <a:moveTo>
                    <a:pt x="405" y="371"/>
                  </a:moveTo>
                  <a:lnTo>
                    <a:pt x="400" y="370"/>
                  </a:lnTo>
                  <a:lnTo>
                    <a:pt x="394" y="369"/>
                  </a:lnTo>
                  <a:lnTo>
                    <a:pt x="388" y="366"/>
                  </a:lnTo>
                  <a:lnTo>
                    <a:pt x="382" y="365"/>
                  </a:lnTo>
                  <a:lnTo>
                    <a:pt x="377" y="364"/>
                  </a:lnTo>
                  <a:lnTo>
                    <a:pt x="371" y="362"/>
                  </a:lnTo>
                  <a:lnTo>
                    <a:pt x="365" y="358"/>
                  </a:lnTo>
                  <a:lnTo>
                    <a:pt x="360" y="355"/>
                  </a:lnTo>
                  <a:lnTo>
                    <a:pt x="365" y="353"/>
                  </a:lnTo>
                  <a:lnTo>
                    <a:pt x="370" y="351"/>
                  </a:lnTo>
                  <a:lnTo>
                    <a:pt x="373" y="351"/>
                  </a:lnTo>
                  <a:lnTo>
                    <a:pt x="379" y="351"/>
                  </a:lnTo>
                  <a:lnTo>
                    <a:pt x="383" y="353"/>
                  </a:lnTo>
                  <a:lnTo>
                    <a:pt x="388" y="353"/>
                  </a:lnTo>
                  <a:lnTo>
                    <a:pt x="394" y="353"/>
                  </a:lnTo>
                  <a:lnTo>
                    <a:pt x="400" y="351"/>
                  </a:lnTo>
                  <a:lnTo>
                    <a:pt x="406" y="346"/>
                  </a:lnTo>
                  <a:lnTo>
                    <a:pt x="415" y="341"/>
                  </a:lnTo>
                  <a:lnTo>
                    <a:pt x="421" y="336"/>
                  </a:lnTo>
                  <a:lnTo>
                    <a:pt x="430" y="331"/>
                  </a:lnTo>
                  <a:lnTo>
                    <a:pt x="438" y="325"/>
                  </a:lnTo>
                  <a:lnTo>
                    <a:pt x="446" y="319"/>
                  </a:lnTo>
                  <a:lnTo>
                    <a:pt x="453" y="311"/>
                  </a:lnTo>
                  <a:lnTo>
                    <a:pt x="461" y="303"/>
                  </a:lnTo>
                  <a:lnTo>
                    <a:pt x="469" y="288"/>
                  </a:lnTo>
                  <a:lnTo>
                    <a:pt x="474" y="272"/>
                  </a:lnTo>
                  <a:lnTo>
                    <a:pt x="480" y="255"/>
                  </a:lnTo>
                  <a:lnTo>
                    <a:pt x="485" y="236"/>
                  </a:lnTo>
                  <a:lnTo>
                    <a:pt x="486" y="218"/>
                  </a:lnTo>
                  <a:lnTo>
                    <a:pt x="486" y="199"/>
                  </a:lnTo>
                  <a:lnTo>
                    <a:pt x="481" y="180"/>
                  </a:lnTo>
                  <a:lnTo>
                    <a:pt x="474" y="161"/>
                  </a:lnTo>
                  <a:lnTo>
                    <a:pt x="474" y="152"/>
                  </a:lnTo>
                  <a:lnTo>
                    <a:pt x="469" y="140"/>
                  </a:lnTo>
                  <a:lnTo>
                    <a:pt x="462" y="128"/>
                  </a:lnTo>
                  <a:lnTo>
                    <a:pt x="453" y="118"/>
                  </a:lnTo>
                  <a:lnTo>
                    <a:pt x="443" y="107"/>
                  </a:lnTo>
                  <a:lnTo>
                    <a:pt x="432" y="99"/>
                  </a:lnTo>
                  <a:lnTo>
                    <a:pt x="420" y="91"/>
                  </a:lnTo>
                  <a:lnTo>
                    <a:pt x="408" y="84"/>
                  </a:lnTo>
                  <a:lnTo>
                    <a:pt x="395" y="77"/>
                  </a:lnTo>
                  <a:lnTo>
                    <a:pt x="372" y="76"/>
                  </a:lnTo>
                  <a:lnTo>
                    <a:pt x="350" y="75"/>
                  </a:lnTo>
                  <a:lnTo>
                    <a:pt x="327" y="75"/>
                  </a:lnTo>
                  <a:lnTo>
                    <a:pt x="304" y="76"/>
                  </a:lnTo>
                  <a:lnTo>
                    <a:pt x="281" y="77"/>
                  </a:lnTo>
                  <a:lnTo>
                    <a:pt x="258" y="79"/>
                  </a:lnTo>
                  <a:lnTo>
                    <a:pt x="235" y="81"/>
                  </a:lnTo>
                  <a:lnTo>
                    <a:pt x="212" y="84"/>
                  </a:lnTo>
                  <a:lnTo>
                    <a:pt x="189" y="88"/>
                  </a:lnTo>
                  <a:lnTo>
                    <a:pt x="166" y="92"/>
                  </a:lnTo>
                  <a:lnTo>
                    <a:pt x="143" y="98"/>
                  </a:lnTo>
                  <a:lnTo>
                    <a:pt x="120" y="104"/>
                  </a:lnTo>
                  <a:lnTo>
                    <a:pt x="98" y="112"/>
                  </a:lnTo>
                  <a:lnTo>
                    <a:pt x="75" y="119"/>
                  </a:lnTo>
                  <a:lnTo>
                    <a:pt x="52" y="128"/>
                  </a:lnTo>
                  <a:lnTo>
                    <a:pt x="30" y="137"/>
                  </a:lnTo>
                  <a:lnTo>
                    <a:pt x="24" y="141"/>
                  </a:lnTo>
                  <a:lnTo>
                    <a:pt x="18" y="148"/>
                  </a:lnTo>
                  <a:lnTo>
                    <a:pt x="11" y="155"/>
                  </a:lnTo>
                  <a:lnTo>
                    <a:pt x="7" y="161"/>
                  </a:lnTo>
                  <a:lnTo>
                    <a:pt x="7" y="167"/>
                  </a:lnTo>
                  <a:lnTo>
                    <a:pt x="0" y="163"/>
                  </a:lnTo>
                  <a:lnTo>
                    <a:pt x="1" y="157"/>
                  </a:lnTo>
                  <a:lnTo>
                    <a:pt x="4" y="151"/>
                  </a:lnTo>
                  <a:lnTo>
                    <a:pt x="9" y="146"/>
                  </a:lnTo>
                  <a:lnTo>
                    <a:pt x="12" y="137"/>
                  </a:lnTo>
                  <a:lnTo>
                    <a:pt x="23" y="120"/>
                  </a:lnTo>
                  <a:lnTo>
                    <a:pt x="37" y="105"/>
                  </a:lnTo>
                  <a:lnTo>
                    <a:pt x="50" y="90"/>
                  </a:lnTo>
                  <a:lnTo>
                    <a:pt x="66" y="77"/>
                  </a:lnTo>
                  <a:lnTo>
                    <a:pt x="84" y="66"/>
                  </a:lnTo>
                  <a:lnTo>
                    <a:pt x="103" y="55"/>
                  </a:lnTo>
                  <a:lnTo>
                    <a:pt x="123" y="46"/>
                  </a:lnTo>
                  <a:lnTo>
                    <a:pt x="144" y="38"/>
                  </a:lnTo>
                  <a:lnTo>
                    <a:pt x="164" y="31"/>
                  </a:lnTo>
                  <a:lnTo>
                    <a:pt x="186" y="24"/>
                  </a:lnTo>
                  <a:lnTo>
                    <a:pt x="208" y="19"/>
                  </a:lnTo>
                  <a:lnTo>
                    <a:pt x="231" y="14"/>
                  </a:lnTo>
                  <a:lnTo>
                    <a:pt x="254" y="9"/>
                  </a:lnTo>
                  <a:lnTo>
                    <a:pt x="276" y="6"/>
                  </a:lnTo>
                  <a:lnTo>
                    <a:pt x="298" y="3"/>
                  </a:lnTo>
                  <a:lnTo>
                    <a:pt x="320" y="0"/>
                  </a:lnTo>
                  <a:lnTo>
                    <a:pt x="335" y="0"/>
                  </a:lnTo>
                  <a:lnTo>
                    <a:pt x="350" y="1"/>
                  </a:lnTo>
                  <a:lnTo>
                    <a:pt x="365" y="3"/>
                  </a:lnTo>
                  <a:lnTo>
                    <a:pt x="380" y="5"/>
                  </a:lnTo>
                  <a:lnTo>
                    <a:pt x="395" y="7"/>
                  </a:lnTo>
                  <a:lnTo>
                    <a:pt x="409" y="12"/>
                  </a:lnTo>
                  <a:lnTo>
                    <a:pt x="424" y="17"/>
                  </a:lnTo>
                  <a:lnTo>
                    <a:pt x="438" y="24"/>
                  </a:lnTo>
                  <a:lnTo>
                    <a:pt x="445" y="30"/>
                  </a:lnTo>
                  <a:lnTo>
                    <a:pt x="453" y="35"/>
                  </a:lnTo>
                  <a:lnTo>
                    <a:pt x="461" y="39"/>
                  </a:lnTo>
                  <a:lnTo>
                    <a:pt x="469" y="44"/>
                  </a:lnTo>
                  <a:lnTo>
                    <a:pt x="476" y="50"/>
                  </a:lnTo>
                  <a:lnTo>
                    <a:pt x="484" y="55"/>
                  </a:lnTo>
                  <a:lnTo>
                    <a:pt x="492" y="62"/>
                  </a:lnTo>
                  <a:lnTo>
                    <a:pt x="499" y="72"/>
                  </a:lnTo>
                  <a:lnTo>
                    <a:pt x="511" y="92"/>
                  </a:lnTo>
                  <a:lnTo>
                    <a:pt x="524" y="115"/>
                  </a:lnTo>
                  <a:lnTo>
                    <a:pt x="536" y="141"/>
                  </a:lnTo>
                  <a:lnTo>
                    <a:pt x="545" y="167"/>
                  </a:lnTo>
                  <a:lnTo>
                    <a:pt x="551" y="194"/>
                  </a:lnTo>
                  <a:lnTo>
                    <a:pt x="552" y="221"/>
                  </a:lnTo>
                  <a:lnTo>
                    <a:pt x="548" y="250"/>
                  </a:lnTo>
                  <a:lnTo>
                    <a:pt x="539" y="278"/>
                  </a:lnTo>
                  <a:lnTo>
                    <a:pt x="536" y="287"/>
                  </a:lnTo>
                  <a:lnTo>
                    <a:pt x="531" y="295"/>
                  </a:lnTo>
                  <a:lnTo>
                    <a:pt x="525" y="303"/>
                  </a:lnTo>
                  <a:lnTo>
                    <a:pt x="519" y="311"/>
                  </a:lnTo>
                  <a:lnTo>
                    <a:pt x="512" y="319"/>
                  </a:lnTo>
                  <a:lnTo>
                    <a:pt x="504" y="327"/>
                  </a:lnTo>
                  <a:lnTo>
                    <a:pt x="496" y="335"/>
                  </a:lnTo>
                  <a:lnTo>
                    <a:pt x="488" y="346"/>
                  </a:lnTo>
                  <a:lnTo>
                    <a:pt x="480" y="351"/>
                  </a:lnTo>
                  <a:lnTo>
                    <a:pt x="471" y="356"/>
                  </a:lnTo>
                  <a:lnTo>
                    <a:pt x="461" y="360"/>
                  </a:lnTo>
                  <a:lnTo>
                    <a:pt x="450" y="363"/>
                  </a:lnTo>
                  <a:lnTo>
                    <a:pt x="439" y="366"/>
                  </a:lnTo>
                  <a:lnTo>
                    <a:pt x="427" y="369"/>
                  </a:lnTo>
                  <a:lnTo>
                    <a:pt x="417" y="370"/>
                  </a:lnTo>
                  <a:lnTo>
                    <a:pt x="405" y="37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0" name="Freeform 26"/>
            <p:cNvSpPr>
              <a:spLocks/>
            </p:cNvSpPr>
            <p:nvPr>
              <p:custDataLst>
                <p:tags r:id="rId46"/>
              </p:custDataLst>
            </p:nvPr>
          </p:nvSpPr>
          <p:spPr bwMode="auto">
            <a:xfrm>
              <a:off x="3800" y="3205"/>
              <a:ext cx="70" cy="110"/>
            </a:xfrm>
            <a:custGeom>
              <a:avLst/>
              <a:gdLst>
                <a:gd name="T0" fmla="*/ 50 w 140"/>
                <a:gd name="T1" fmla="*/ 220 h 220"/>
                <a:gd name="T2" fmla="*/ 46 w 140"/>
                <a:gd name="T3" fmla="*/ 218 h 220"/>
                <a:gd name="T4" fmla="*/ 43 w 140"/>
                <a:gd name="T5" fmla="*/ 216 h 220"/>
                <a:gd name="T6" fmla="*/ 40 w 140"/>
                <a:gd name="T7" fmla="*/ 213 h 220"/>
                <a:gd name="T8" fmla="*/ 35 w 140"/>
                <a:gd name="T9" fmla="*/ 211 h 220"/>
                <a:gd name="T10" fmla="*/ 30 w 140"/>
                <a:gd name="T11" fmla="*/ 209 h 220"/>
                <a:gd name="T12" fmla="*/ 26 w 140"/>
                <a:gd name="T13" fmla="*/ 206 h 220"/>
                <a:gd name="T14" fmla="*/ 20 w 140"/>
                <a:gd name="T15" fmla="*/ 204 h 220"/>
                <a:gd name="T16" fmla="*/ 13 w 140"/>
                <a:gd name="T17" fmla="*/ 202 h 220"/>
                <a:gd name="T18" fmla="*/ 5 w 140"/>
                <a:gd name="T19" fmla="*/ 185 h 220"/>
                <a:gd name="T20" fmla="*/ 2 w 140"/>
                <a:gd name="T21" fmla="*/ 166 h 220"/>
                <a:gd name="T22" fmla="*/ 0 w 140"/>
                <a:gd name="T23" fmla="*/ 147 h 220"/>
                <a:gd name="T24" fmla="*/ 3 w 140"/>
                <a:gd name="T25" fmla="*/ 127 h 220"/>
                <a:gd name="T26" fmla="*/ 7 w 140"/>
                <a:gd name="T27" fmla="*/ 107 h 220"/>
                <a:gd name="T28" fmla="*/ 13 w 140"/>
                <a:gd name="T29" fmla="*/ 88 h 220"/>
                <a:gd name="T30" fmla="*/ 20 w 140"/>
                <a:gd name="T31" fmla="*/ 69 h 220"/>
                <a:gd name="T32" fmla="*/ 29 w 140"/>
                <a:gd name="T33" fmla="*/ 52 h 220"/>
                <a:gd name="T34" fmla="*/ 34 w 140"/>
                <a:gd name="T35" fmla="*/ 48 h 220"/>
                <a:gd name="T36" fmla="*/ 38 w 140"/>
                <a:gd name="T37" fmla="*/ 42 h 220"/>
                <a:gd name="T38" fmla="*/ 43 w 140"/>
                <a:gd name="T39" fmla="*/ 37 h 220"/>
                <a:gd name="T40" fmla="*/ 46 w 140"/>
                <a:gd name="T41" fmla="*/ 31 h 220"/>
                <a:gd name="T42" fmla="*/ 50 w 140"/>
                <a:gd name="T43" fmla="*/ 26 h 220"/>
                <a:gd name="T44" fmla="*/ 55 w 140"/>
                <a:gd name="T45" fmla="*/ 20 h 220"/>
                <a:gd name="T46" fmla="*/ 59 w 140"/>
                <a:gd name="T47" fmla="*/ 14 h 220"/>
                <a:gd name="T48" fmla="*/ 65 w 140"/>
                <a:gd name="T49" fmla="*/ 8 h 220"/>
                <a:gd name="T50" fmla="*/ 83 w 140"/>
                <a:gd name="T51" fmla="*/ 0 h 220"/>
                <a:gd name="T52" fmla="*/ 90 w 140"/>
                <a:gd name="T53" fmla="*/ 1 h 220"/>
                <a:gd name="T54" fmla="*/ 96 w 140"/>
                <a:gd name="T55" fmla="*/ 4 h 220"/>
                <a:gd name="T56" fmla="*/ 102 w 140"/>
                <a:gd name="T57" fmla="*/ 6 h 220"/>
                <a:gd name="T58" fmla="*/ 109 w 140"/>
                <a:gd name="T59" fmla="*/ 8 h 220"/>
                <a:gd name="T60" fmla="*/ 118 w 140"/>
                <a:gd name="T61" fmla="*/ 18 h 220"/>
                <a:gd name="T62" fmla="*/ 126 w 140"/>
                <a:gd name="T63" fmla="*/ 27 h 220"/>
                <a:gd name="T64" fmla="*/ 133 w 140"/>
                <a:gd name="T65" fmla="*/ 36 h 220"/>
                <a:gd name="T66" fmla="*/ 140 w 140"/>
                <a:gd name="T67" fmla="*/ 45 h 220"/>
                <a:gd name="T68" fmla="*/ 126 w 140"/>
                <a:gd name="T69" fmla="*/ 56 h 220"/>
                <a:gd name="T70" fmla="*/ 113 w 140"/>
                <a:gd name="T71" fmla="*/ 67 h 220"/>
                <a:gd name="T72" fmla="*/ 99 w 140"/>
                <a:gd name="T73" fmla="*/ 80 h 220"/>
                <a:gd name="T74" fmla="*/ 87 w 140"/>
                <a:gd name="T75" fmla="*/ 92 h 220"/>
                <a:gd name="T76" fmla="*/ 76 w 140"/>
                <a:gd name="T77" fmla="*/ 107 h 220"/>
                <a:gd name="T78" fmla="*/ 67 w 140"/>
                <a:gd name="T79" fmla="*/ 124 h 220"/>
                <a:gd name="T80" fmla="*/ 60 w 140"/>
                <a:gd name="T81" fmla="*/ 141 h 220"/>
                <a:gd name="T82" fmla="*/ 57 w 140"/>
                <a:gd name="T83" fmla="*/ 160 h 220"/>
                <a:gd name="T84" fmla="*/ 58 w 140"/>
                <a:gd name="T85" fmla="*/ 175 h 220"/>
                <a:gd name="T86" fmla="*/ 61 w 140"/>
                <a:gd name="T87" fmla="*/ 190 h 220"/>
                <a:gd name="T88" fmla="*/ 64 w 140"/>
                <a:gd name="T89" fmla="*/ 205 h 220"/>
                <a:gd name="T90" fmla="*/ 65 w 140"/>
                <a:gd name="T91" fmla="*/ 220 h 220"/>
                <a:gd name="T92" fmla="*/ 50 w 140"/>
                <a:gd name="T9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0" h="220">
                  <a:moveTo>
                    <a:pt x="50" y="220"/>
                  </a:moveTo>
                  <a:lnTo>
                    <a:pt x="46" y="218"/>
                  </a:lnTo>
                  <a:lnTo>
                    <a:pt x="43" y="216"/>
                  </a:lnTo>
                  <a:lnTo>
                    <a:pt x="40" y="213"/>
                  </a:lnTo>
                  <a:lnTo>
                    <a:pt x="35" y="211"/>
                  </a:lnTo>
                  <a:lnTo>
                    <a:pt x="30" y="209"/>
                  </a:lnTo>
                  <a:lnTo>
                    <a:pt x="26" y="206"/>
                  </a:lnTo>
                  <a:lnTo>
                    <a:pt x="20" y="204"/>
                  </a:lnTo>
                  <a:lnTo>
                    <a:pt x="13" y="202"/>
                  </a:lnTo>
                  <a:lnTo>
                    <a:pt x="5" y="185"/>
                  </a:lnTo>
                  <a:lnTo>
                    <a:pt x="2" y="166"/>
                  </a:lnTo>
                  <a:lnTo>
                    <a:pt x="0" y="147"/>
                  </a:lnTo>
                  <a:lnTo>
                    <a:pt x="3" y="127"/>
                  </a:lnTo>
                  <a:lnTo>
                    <a:pt x="7" y="107"/>
                  </a:lnTo>
                  <a:lnTo>
                    <a:pt x="13" y="88"/>
                  </a:lnTo>
                  <a:lnTo>
                    <a:pt x="20" y="69"/>
                  </a:lnTo>
                  <a:lnTo>
                    <a:pt x="29" y="52"/>
                  </a:lnTo>
                  <a:lnTo>
                    <a:pt x="34" y="48"/>
                  </a:lnTo>
                  <a:lnTo>
                    <a:pt x="38" y="42"/>
                  </a:lnTo>
                  <a:lnTo>
                    <a:pt x="43" y="37"/>
                  </a:lnTo>
                  <a:lnTo>
                    <a:pt x="46" y="31"/>
                  </a:lnTo>
                  <a:lnTo>
                    <a:pt x="50" y="26"/>
                  </a:lnTo>
                  <a:lnTo>
                    <a:pt x="55" y="20"/>
                  </a:lnTo>
                  <a:lnTo>
                    <a:pt x="59" y="14"/>
                  </a:lnTo>
                  <a:lnTo>
                    <a:pt x="65" y="8"/>
                  </a:lnTo>
                  <a:lnTo>
                    <a:pt x="83" y="0"/>
                  </a:lnTo>
                  <a:lnTo>
                    <a:pt x="90" y="1"/>
                  </a:lnTo>
                  <a:lnTo>
                    <a:pt x="96" y="4"/>
                  </a:lnTo>
                  <a:lnTo>
                    <a:pt x="102" y="6"/>
                  </a:lnTo>
                  <a:lnTo>
                    <a:pt x="109" y="8"/>
                  </a:lnTo>
                  <a:lnTo>
                    <a:pt x="118" y="18"/>
                  </a:lnTo>
                  <a:lnTo>
                    <a:pt x="126" y="27"/>
                  </a:lnTo>
                  <a:lnTo>
                    <a:pt x="133" y="36"/>
                  </a:lnTo>
                  <a:lnTo>
                    <a:pt x="140" y="45"/>
                  </a:lnTo>
                  <a:lnTo>
                    <a:pt x="126" y="56"/>
                  </a:lnTo>
                  <a:lnTo>
                    <a:pt x="113" y="67"/>
                  </a:lnTo>
                  <a:lnTo>
                    <a:pt x="99" y="80"/>
                  </a:lnTo>
                  <a:lnTo>
                    <a:pt x="87" y="92"/>
                  </a:lnTo>
                  <a:lnTo>
                    <a:pt x="76" y="107"/>
                  </a:lnTo>
                  <a:lnTo>
                    <a:pt x="67" y="124"/>
                  </a:lnTo>
                  <a:lnTo>
                    <a:pt x="60" y="141"/>
                  </a:lnTo>
                  <a:lnTo>
                    <a:pt x="57" y="160"/>
                  </a:lnTo>
                  <a:lnTo>
                    <a:pt x="58" y="175"/>
                  </a:lnTo>
                  <a:lnTo>
                    <a:pt x="61" y="190"/>
                  </a:lnTo>
                  <a:lnTo>
                    <a:pt x="64" y="205"/>
                  </a:lnTo>
                  <a:lnTo>
                    <a:pt x="65" y="220"/>
                  </a:lnTo>
                  <a:lnTo>
                    <a:pt x="50" y="22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51" name="Freeform 28"/>
            <p:cNvSpPr>
              <a:spLocks/>
            </p:cNvSpPr>
            <p:nvPr>
              <p:custDataLst>
                <p:tags r:id="rId47"/>
              </p:custDataLst>
            </p:nvPr>
          </p:nvSpPr>
          <p:spPr bwMode="auto">
            <a:xfrm>
              <a:off x="3903" y="3171"/>
              <a:ext cx="66" cy="31"/>
            </a:xfrm>
            <a:custGeom>
              <a:avLst/>
              <a:gdLst>
                <a:gd name="T0" fmla="*/ 33 w 131"/>
                <a:gd name="T1" fmla="*/ 63 h 63"/>
                <a:gd name="T2" fmla="*/ 27 w 131"/>
                <a:gd name="T3" fmla="*/ 50 h 63"/>
                <a:gd name="T4" fmla="*/ 20 w 131"/>
                <a:gd name="T5" fmla="*/ 36 h 63"/>
                <a:gd name="T6" fmla="*/ 11 w 131"/>
                <a:gd name="T7" fmla="*/ 22 h 63"/>
                <a:gd name="T8" fmla="*/ 0 w 131"/>
                <a:gd name="T9" fmla="*/ 10 h 63"/>
                <a:gd name="T10" fmla="*/ 16 w 131"/>
                <a:gd name="T11" fmla="*/ 5 h 63"/>
                <a:gd name="T12" fmla="*/ 32 w 131"/>
                <a:gd name="T13" fmla="*/ 2 h 63"/>
                <a:gd name="T14" fmla="*/ 47 w 131"/>
                <a:gd name="T15" fmla="*/ 0 h 63"/>
                <a:gd name="T16" fmla="*/ 63 w 131"/>
                <a:gd name="T17" fmla="*/ 0 h 63"/>
                <a:gd name="T18" fmla="*/ 78 w 131"/>
                <a:gd name="T19" fmla="*/ 3 h 63"/>
                <a:gd name="T20" fmla="*/ 94 w 131"/>
                <a:gd name="T21" fmla="*/ 6 h 63"/>
                <a:gd name="T22" fmla="*/ 109 w 131"/>
                <a:gd name="T23" fmla="*/ 10 h 63"/>
                <a:gd name="T24" fmla="*/ 125 w 131"/>
                <a:gd name="T25" fmla="*/ 15 h 63"/>
                <a:gd name="T26" fmla="*/ 131 w 131"/>
                <a:gd name="T27" fmla="*/ 33 h 63"/>
                <a:gd name="T28" fmla="*/ 126 w 131"/>
                <a:gd name="T29" fmla="*/ 37 h 63"/>
                <a:gd name="T30" fmla="*/ 122 w 131"/>
                <a:gd name="T31" fmla="*/ 42 h 63"/>
                <a:gd name="T32" fmla="*/ 116 w 131"/>
                <a:gd name="T33" fmla="*/ 46 h 63"/>
                <a:gd name="T34" fmla="*/ 110 w 131"/>
                <a:gd name="T35" fmla="*/ 50 h 63"/>
                <a:gd name="T36" fmla="*/ 101 w 131"/>
                <a:gd name="T37" fmla="*/ 52 h 63"/>
                <a:gd name="T38" fmla="*/ 92 w 131"/>
                <a:gd name="T39" fmla="*/ 53 h 63"/>
                <a:gd name="T40" fmla="*/ 83 w 131"/>
                <a:gd name="T41" fmla="*/ 56 h 63"/>
                <a:gd name="T42" fmla="*/ 72 w 131"/>
                <a:gd name="T43" fmla="*/ 58 h 63"/>
                <a:gd name="T44" fmla="*/ 63 w 131"/>
                <a:gd name="T45" fmla="*/ 60 h 63"/>
                <a:gd name="T46" fmla="*/ 53 w 131"/>
                <a:gd name="T47" fmla="*/ 61 h 63"/>
                <a:gd name="T48" fmla="*/ 43 w 131"/>
                <a:gd name="T49" fmla="*/ 63 h 63"/>
                <a:gd name="T50" fmla="*/ 33 w 131"/>
                <a:gd name="T5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63">
                  <a:moveTo>
                    <a:pt x="33" y="63"/>
                  </a:moveTo>
                  <a:lnTo>
                    <a:pt x="27" y="50"/>
                  </a:lnTo>
                  <a:lnTo>
                    <a:pt x="20" y="36"/>
                  </a:lnTo>
                  <a:lnTo>
                    <a:pt x="11" y="22"/>
                  </a:lnTo>
                  <a:lnTo>
                    <a:pt x="0" y="10"/>
                  </a:lnTo>
                  <a:lnTo>
                    <a:pt x="16" y="5"/>
                  </a:lnTo>
                  <a:lnTo>
                    <a:pt x="32" y="2"/>
                  </a:lnTo>
                  <a:lnTo>
                    <a:pt x="47" y="0"/>
                  </a:lnTo>
                  <a:lnTo>
                    <a:pt x="63" y="0"/>
                  </a:lnTo>
                  <a:lnTo>
                    <a:pt x="78" y="3"/>
                  </a:lnTo>
                  <a:lnTo>
                    <a:pt x="94" y="6"/>
                  </a:lnTo>
                  <a:lnTo>
                    <a:pt x="109" y="10"/>
                  </a:lnTo>
                  <a:lnTo>
                    <a:pt x="125" y="15"/>
                  </a:lnTo>
                  <a:lnTo>
                    <a:pt x="131" y="33"/>
                  </a:lnTo>
                  <a:lnTo>
                    <a:pt x="126" y="37"/>
                  </a:lnTo>
                  <a:lnTo>
                    <a:pt x="122" y="42"/>
                  </a:lnTo>
                  <a:lnTo>
                    <a:pt x="116" y="46"/>
                  </a:lnTo>
                  <a:lnTo>
                    <a:pt x="110" y="50"/>
                  </a:lnTo>
                  <a:lnTo>
                    <a:pt x="101" y="52"/>
                  </a:lnTo>
                  <a:lnTo>
                    <a:pt x="92" y="53"/>
                  </a:lnTo>
                  <a:lnTo>
                    <a:pt x="83" y="56"/>
                  </a:lnTo>
                  <a:lnTo>
                    <a:pt x="72" y="58"/>
                  </a:lnTo>
                  <a:lnTo>
                    <a:pt x="63" y="60"/>
                  </a:lnTo>
                  <a:lnTo>
                    <a:pt x="53" y="61"/>
                  </a:lnTo>
                  <a:lnTo>
                    <a:pt x="43" y="63"/>
                  </a:lnTo>
                  <a:lnTo>
                    <a:pt x="33" y="63"/>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25" name="Group 7"/>
          <p:cNvGrpSpPr>
            <a:grpSpLocks noChangeAspect="1"/>
          </p:cNvGrpSpPr>
          <p:nvPr>
            <p:custDataLst>
              <p:tags r:id="rId22"/>
            </p:custDataLst>
          </p:nvPr>
        </p:nvGrpSpPr>
        <p:grpSpPr bwMode="auto">
          <a:xfrm>
            <a:off x="5943600" y="4384675"/>
            <a:ext cx="1601788" cy="1711325"/>
            <a:chOff x="2975" y="2832"/>
            <a:chExt cx="1009" cy="1078"/>
          </a:xfrm>
        </p:grpSpPr>
        <p:sp>
          <p:nvSpPr>
            <p:cNvPr id="226" name="AutoShape 6"/>
            <p:cNvSpPr>
              <a:spLocks noChangeAspect="1" noChangeArrowheads="1" noTextEdit="1"/>
            </p:cNvSpPr>
            <p:nvPr>
              <p:custDataLst>
                <p:tags r:id="rId32"/>
              </p:custDataLst>
            </p:nvPr>
          </p:nvSpPr>
          <p:spPr bwMode="auto">
            <a:xfrm>
              <a:off x="2975" y="2832"/>
              <a:ext cx="1009"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7" name="Freeform 16"/>
            <p:cNvSpPr>
              <a:spLocks/>
            </p:cNvSpPr>
            <p:nvPr>
              <p:custDataLst>
                <p:tags r:id="rId33"/>
              </p:custDataLst>
            </p:nvPr>
          </p:nvSpPr>
          <p:spPr bwMode="auto">
            <a:xfrm>
              <a:off x="3144" y="3009"/>
              <a:ext cx="836" cy="795"/>
            </a:xfrm>
            <a:custGeom>
              <a:avLst/>
              <a:gdLst>
                <a:gd name="T0" fmla="*/ 979 w 1671"/>
                <a:gd name="T1" fmla="*/ 649 h 1589"/>
                <a:gd name="T2" fmla="*/ 944 w 1671"/>
                <a:gd name="T3" fmla="*/ 729 h 1589"/>
                <a:gd name="T4" fmla="*/ 929 w 1671"/>
                <a:gd name="T5" fmla="*/ 797 h 1589"/>
                <a:gd name="T6" fmla="*/ 834 w 1671"/>
                <a:gd name="T7" fmla="*/ 923 h 1589"/>
                <a:gd name="T8" fmla="*/ 729 w 1671"/>
                <a:gd name="T9" fmla="*/ 1049 h 1589"/>
                <a:gd name="T10" fmla="*/ 606 w 1671"/>
                <a:gd name="T11" fmla="*/ 1203 h 1589"/>
                <a:gd name="T12" fmla="*/ 464 w 1671"/>
                <a:gd name="T13" fmla="*/ 1384 h 1589"/>
                <a:gd name="T14" fmla="*/ 310 w 1671"/>
                <a:gd name="T15" fmla="*/ 1555 h 1589"/>
                <a:gd name="T16" fmla="*/ 235 w 1671"/>
                <a:gd name="T17" fmla="*/ 1589 h 1589"/>
                <a:gd name="T18" fmla="*/ 150 w 1671"/>
                <a:gd name="T19" fmla="*/ 1574 h 1589"/>
                <a:gd name="T20" fmla="*/ 38 w 1671"/>
                <a:gd name="T21" fmla="*/ 1496 h 1589"/>
                <a:gd name="T22" fmla="*/ 2 w 1671"/>
                <a:gd name="T23" fmla="*/ 1405 h 1589"/>
                <a:gd name="T24" fmla="*/ 24 w 1671"/>
                <a:gd name="T25" fmla="*/ 1317 h 1589"/>
                <a:gd name="T26" fmla="*/ 243 w 1671"/>
                <a:gd name="T27" fmla="*/ 1020 h 1589"/>
                <a:gd name="T28" fmla="*/ 485 w 1671"/>
                <a:gd name="T29" fmla="*/ 724 h 1589"/>
                <a:gd name="T30" fmla="*/ 681 w 1671"/>
                <a:gd name="T31" fmla="*/ 551 h 1589"/>
                <a:gd name="T32" fmla="*/ 729 w 1671"/>
                <a:gd name="T33" fmla="*/ 549 h 1589"/>
                <a:gd name="T34" fmla="*/ 847 w 1671"/>
                <a:gd name="T35" fmla="*/ 409 h 1589"/>
                <a:gd name="T36" fmla="*/ 968 w 1671"/>
                <a:gd name="T37" fmla="*/ 266 h 1589"/>
                <a:gd name="T38" fmla="*/ 1032 w 1671"/>
                <a:gd name="T39" fmla="*/ 349 h 1589"/>
                <a:gd name="T40" fmla="*/ 911 w 1671"/>
                <a:gd name="T41" fmla="*/ 501 h 1589"/>
                <a:gd name="T42" fmla="*/ 894 w 1671"/>
                <a:gd name="T43" fmla="*/ 558 h 1589"/>
                <a:gd name="T44" fmla="*/ 959 w 1671"/>
                <a:gd name="T45" fmla="*/ 512 h 1589"/>
                <a:gd name="T46" fmla="*/ 988 w 1671"/>
                <a:gd name="T47" fmla="*/ 450 h 1589"/>
                <a:gd name="T48" fmla="*/ 1013 w 1671"/>
                <a:gd name="T49" fmla="*/ 384 h 1589"/>
                <a:gd name="T50" fmla="*/ 1069 w 1671"/>
                <a:gd name="T51" fmla="*/ 334 h 1589"/>
                <a:gd name="T52" fmla="*/ 1124 w 1671"/>
                <a:gd name="T53" fmla="*/ 305 h 1589"/>
                <a:gd name="T54" fmla="*/ 1203 w 1671"/>
                <a:gd name="T55" fmla="*/ 206 h 1589"/>
                <a:gd name="T56" fmla="*/ 1160 w 1671"/>
                <a:gd name="T57" fmla="*/ 200 h 1589"/>
                <a:gd name="T58" fmla="*/ 1053 w 1671"/>
                <a:gd name="T59" fmla="*/ 323 h 1589"/>
                <a:gd name="T60" fmla="*/ 1107 w 1671"/>
                <a:gd name="T61" fmla="*/ 121 h 1589"/>
                <a:gd name="T62" fmla="*/ 1159 w 1671"/>
                <a:gd name="T63" fmla="*/ 87 h 1589"/>
                <a:gd name="T64" fmla="*/ 1197 w 1671"/>
                <a:gd name="T65" fmla="*/ 64 h 1589"/>
                <a:gd name="T66" fmla="*/ 1248 w 1671"/>
                <a:gd name="T67" fmla="*/ 42 h 1589"/>
                <a:gd name="T68" fmla="*/ 1296 w 1671"/>
                <a:gd name="T69" fmla="*/ 29 h 1589"/>
                <a:gd name="T70" fmla="*/ 1324 w 1671"/>
                <a:gd name="T71" fmla="*/ 15 h 1589"/>
                <a:gd name="T72" fmla="*/ 1351 w 1671"/>
                <a:gd name="T73" fmla="*/ 30 h 1589"/>
                <a:gd name="T74" fmla="*/ 1313 w 1671"/>
                <a:gd name="T75" fmla="*/ 231 h 1589"/>
                <a:gd name="T76" fmla="*/ 1367 w 1671"/>
                <a:gd name="T77" fmla="*/ 263 h 1589"/>
                <a:gd name="T78" fmla="*/ 1449 w 1671"/>
                <a:gd name="T79" fmla="*/ 288 h 1589"/>
                <a:gd name="T80" fmla="*/ 1495 w 1671"/>
                <a:gd name="T81" fmla="*/ 316 h 1589"/>
                <a:gd name="T82" fmla="*/ 1609 w 1671"/>
                <a:gd name="T83" fmla="*/ 305 h 1589"/>
                <a:gd name="T84" fmla="*/ 1667 w 1671"/>
                <a:gd name="T85" fmla="*/ 339 h 1589"/>
                <a:gd name="T86" fmla="*/ 1632 w 1671"/>
                <a:gd name="T87" fmla="*/ 392 h 1589"/>
                <a:gd name="T88" fmla="*/ 1563 w 1671"/>
                <a:gd name="T89" fmla="*/ 412 h 1589"/>
                <a:gd name="T90" fmla="*/ 1561 w 1671"/>
                <a:gd name="T91" fmla="*/ 564 h 1589"/>
                <a:gd name="T92" fmla="*/ 1519 w 1671"/>
                <a:gd name="T93" fmla="*/ 626 h 1589"/>
                <a:gd name="T94" fmla="*/ 1488 w 1671"/>
                <a:gd name="T95" fmla="*/ 654 h 1589"/>
                <a:gd name="T96" fmla="*/ 1458 w 1671"/>
                <a:gd name="T97" fmla="*/ 667 h 1589"/>
                <a:gd name="T98" fmla="*/ 1434 w 1671"/>
                <a:gd name="T99" fmla="*/ 581 h 1589"/>
                <a:gd name="T100" fmla="*/ 1465 w 1671"/>
                <a:gd name="T101" fmla="*/ 500 h 1589"/>
                <a:gd name="T102" fmla="*/ 1431 w 1671"/>
                <a:gd name="T103" fmla="*/ 486 h 1589"/>
                <a:gd name="T104" fmla="*/ 1398 w 1671"/>
                <a:gd name="T105" fmla="*/ 559 h 1589"/>
                <a:gd name="T106" fmla="*/ 1431 w 1671"/>
                <a:gd name="T107" fmla="*/ 584 h 1589"/>
                <a:gd name="T108" fmla="*/ 1382 w 1671"/>
                <a:gd name="T109" fmla="*/ 668 h 1589"/>
                <a:gd name="T110" fmla="*/ 1316 w 1671"/>
                <a:gd name="T111" fmla="*/ 615 h 1589"/>
                <a:gd name="T112" fmla="*/ 1289 w 1671"/>
                <a:gd name="T113" fmla="*/ 511 h 1589"/>
                <a:gd name="T114" fmla="*/ 1310 w 1671"/>
                <a:gd name="T115" fmla="*/ 443 h 1589"/>
                <a:gd name="T116" fmla="*/ 1337 w 1671"/>
                <a:gd name="T117" fmla="*/ 383 h 1589"/>
                <a:gd name="T118" fmla="*/ 1223 w 1671"/>
                <a:gd name="T119" fmla="*/ 389 h 1589"/>
                <a:gd name="T120" fmla="*/ 1160 w 1671"/>
                <a:gd name="T121" fmla="*/ 422 h 1589"/>
                <a:gd name="T122" fmla="*/ 1068 w 1671"/>
                <a:gd name="T123" fmla="*/ 536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1" h="1589">
                  <a:moveTo>
                    <a:pt x="1053" y="556"/>
                  </a:moveTo>
                  <a:lnTo>
                    <a:pt x="1038" y="574"/>
                  </a:lnTo>
                  <a:lnTo>
                    <a:pt x="1023" y="593"/>
                  </a:lnTo>
                  <a:lnTo>
                    <a:pt x="1009" y="611"/>
                  </a:lnTo>
                  <a:lnTo>
                    <a:pt x="994" y="630"/>
                  </a:lnTo>
                  <a:lnTo>
                    <a:pt x="979" y="649"/>
                  </a:lnTo>
                  <a:lnTo>
                    <a:pt x="964" y="668"/>
                  </a:lnTo>
                  <a:lnTo>
                    <a:pt x="949" y="686"/>
                  </a:lnTo>
                  <a:lnTo>
                    <a:pt x="934" y="705"/>
                  </a:lnTo>
                  <a:lnTo>
                    <a:pt x="936" y="711"/>
                  </a:lnTo>
                  <a:lnTo>
                    <a:pt x="940" y="718"/>
                  </a:lnTo>
                  <a:lnTo>
                    <a:pt x="944" y="729"/>
                  </a:lnTo>
                  <a:lnTo>
                    <a:pt x="948" y="740"/>
                  </a:lnTo>
                  <a:lnTo>
                    <a:pt x="947" y="748"/>
                  </a:lnTo>
                  <a:lnTo>
                    <a:pt x="946" y="756"/>
                  </a:lnTo>
                  <a:lnTo>
                    <a:pt x="945" y="766"/>
                  </a:lnTo>
                  <a:lnTo>
                    <a:pt x="944" y="775"/>
                  </a:lnTo>
                  <a:lnTo>
                    <a:pt x="929" y="797"/>
                  </a:lnTo>
                  <a:lnTo>
                    <a:pt x="915" y="817"/>
                  </a:lnTo>
                  <a:lnTo>
                    <a:pt x="899" y="839"/>
                  </a:lnTo>
                  <a:lnTo>
                    <a:pt x="884" y="860"/>
                  </a:lnTo>
                  <a:lnTo>
                    <a:pt x="868" y="882"/>
                  </a:lnTo>
                  <a:lnTo>
                    <a:pt x="852" y="903"/>
                  </a:lnTo>
                  <a:lnTo>
                    <a:pt x="834" y="923"/>
                  </a:lnTo>
                  <a:lnTo>
                    <a:pt x="818" y="944"/>
                  </a:lnTo>
                  <a:lnTo>
                    <a:pt x="801" y="965"/>
                  </a:lnTo>
                  <a:lnTo>
                    <a:pt x="784" y="987"/>
                  </a:lnTo>
                  <a:lnTo>
                    <a:pt x="765" y="1007"/>
                  </a:lnTo>
                  <a:lnTo>
                    <a:pt x="748" y="1028"/>
                  </a:lnTo>
                  <a:lnTo>
                    <a:pt x="729" y="1049"/>
                  </a:lnTo>
                  <a:lnTo>
                    <a:pt x="712" y="1070"/>
                  </a:lnTo>
                  <a:lnTo>
                    <a:pt x="694" y="1092"/>
                  </a:lnTo>
                  <a:lnTo>
                    <a:pt x="675" y="1112"/>
                  </a:lnTo>
                  <a:lnTo>
                    <a:pt x="652" y="1142"/>
                  </a:lnTo>
                  <a:lnTo>
                    <a:pt x="629" y="1172"/>
                  </a:lnTo>
                  <a:lnTo>
                    <a:pt x="606" y="1203"/>
                  </a:lnTo>
                  <a:lnTo>
                    <a:pt x="583" y="1233"/>
                  </a:lnTo>
                  <a:lnTo>
                    <a:pt x="560" y="1264"/>
                  </a:lnTo>
                  <a:lnTo>
                    <a:pt x="537" y="1294"/>
                  </a:lnTo>
                  <a:lnTo>
                    <a:pt x="513" y="1324"/>
                  </a:lnTo>
                  <a:lnTo>
                    <a:pt x="488" y="1354"/>
                  </a:lnTo>
                  <a:lnTo>
                    <a:pt x="464" y="1384"/>
                  </a:lnTo>
                  <a:lnTo>
                    <a:pt x="440" y="1414"/>
                  </a:lnTo>
                  <a:lnTo>
                    <a:pt x="415" y="1443"/>
                  </a:lnTo>
                  <a:lnTo>
                    <a:pt x="389" y="1472"/>
                  </a:lnTo>
                  <a:lnTo>
                    <a:pt x="363" y="1499"/>
                  </a:lnTo>
                  <a:lnTo>
                    <a:pt x="336" y="1527"/>
                  </a:lnTo>
                  <a:lnTo>
                    <a:pt x="310" y="1555"/>
                  </a:lnTo>
                  <a:lnTo>
                    <a:pt x="282" y="1581"/>
                  </a:lnTo>
                  <a:lnTo>
                    <a:pt x="274" y="1583"/>
                  </a:lnTo>
                  <a:lnTo>
                    <a:pt x="265" y="1586"/>
                  </a:lnTo>
                  <a:lnTo>
                    <a:pt x="256" y="1587"/>
                  </a:lnTo>
                  <a:lnTo>
                    <a:pt x="245" y="1588"/>
                  </a:lnTo>
                  <a:lnTo>
                    <a:pt x="235" y="1589"/>
                  </a:lnTo>
                  <a:lnTo>
                    <a:pt x="225" y="1589"/>
                  </a:lnTo>
                  <a:lnTo>
                    <a:pt x="213" y="1589"/>
                  </a:lnTo>
                  <a:lnTo>
                    <a:pt x="203" y="1589"/>
                  </a:lnTo>
                  <a:lnTo>
                    <a:pt x="191" y="1589"/>
                  </a:lnTo>
                  <a:lnTo>
                    <a:pt x="170" y="1582"/>
                  </a:lnTo>
                  <a:lnTo>
                    <a:pt x="150" y="1574"/>
                  </a:lnTo>
                  <a:lnTo>
                    <a:pt x="130" y="1565"/>
                  </a:lnTo>
                  <a:lnTo>
                    <a:pt x="112" y="1555"/>
                  </a:lnTo>
                  <a:lnTo>
                    <a:pt x="92" y="1543"/>
                  </a:lnTo>
                  <a:lnTo>
                    <a:pt x="74" y="1530"/>
                  </a:lnTo>
                  <a:lnTo>
                    <a:pt x="56" y="1514"/>
                  </a:lnTo>
                  <a:lnTo>
                    <a:pt x="38" y="1496"/>
                  </a:lnTo>
                  <a:lnTo>
                    <a:pt x="30" y="1482"/>
                  </a:lnTo>
                  <a:lnTo>
                    <a:pt x="22" y="1468"/>
                  </a:lnTo>
                  <a:lnTo>
                    <a:pt x="16" y="1453"/>
                  </a:lnTo>
                  <a:lnTo>
                    <a:pt x="10" y="1437"/>
                  </a:lnTo>
                  <a:lnTo>
                    <a:pt x="6" y="1421"/>
                  </a:lnTo>
                  <a:lnTo>
                    <a:pt x="2" y="1405"/>
                  </a:lnTo>
                  <a:lnTo>
                    <a:pt x="1" y="1388"/>
                  </a:lnTo>
                  <a:lnTo>
                    <a:pt x="0" y="1370"/>
                  </a:lnTo>
                  <a:lnTo>
                    <a:pt x="3" y="1356"/>
                  </a:lnTo>
                  <a:lnTo>
                    <a:pt x="9" y="1344"/>
                  </a:lnTo>
                  <a:lnTo>
                    <a:pt x="17" y="1331"/>
                  </a:lnTo>
                  <a:lnTo>
                    <a:pt x="24" y="1317"/>
                  </a:lnTo>
                  <a:lnTo>
                    <a:pt x="60" y="1270"/>
                  </a:lnTo>
                  <a:lnTo>
                    <a:pt x="94" y="1222"/>
                  </a:lnTo>
                  <a:lnTo>
                    <a:pt x="131" y="1172"/>
                  </a:lnTo>
                  <a:lnTo>
                    <a:pt x="168" y="1121"/>
                  </a:lnTo>
                  <a:lnTo>
                    <a:pt x="205" y="1071"/>
                  </a:lnTo>
                  <a:lnTo>
                    <a:pt x="243" y="1020"/>
                  </a:lnTo>
                  <a:lnTo>
                    <a:pt x="281" y="969"/>
                  </a:lnTo>
                  <a:lnTo>
                    <a:pt x="320" y="919"/>
                  </a:lnTo>
                  <a:lnTo>
                    <a:pt x="361" y="869"/>
                  </a:lnTo>
                  <a:lnTo>
                    <a:pt x="401" y="820"/>
                  </a:lnTo>
                  <a:lnTo>
                    <a:pt x="442" y="771"/>
                  </a:lnTo>
                  <a:lnTo>
                    <a:pt x="485" y="724"/>
                  </a:lnTo>
                  <a:lnTo>
                    <a:pt x="529" y="678"/>
                  </a:lnTo>
                  <a:lnTo>
                    <a:pt x="574" y="634"/>
                  </a:lnTo>
                  <a:lnTo>
                    <a:pt x="619" y="592"/>
                  </a:lnTo>
                  <a:lnTo>
                    <a:pt x="666" y="551"/>
                  </a:lnTo>
                  <a:lnTo>
                    <a:pt x="674" y="551"/>
                  </a:lnTo>
                  <a:lnTo>
                    <a:pt x="681" y="551"/>
                  </a:lnTo>
                  <a:lnTo>
                    <a:pt x="689" y="551"/>
                  </a:lnTo>
                  <a:lnTo>
                    <a:pt x="696" y="551"/>
                  </a:lnTo>
                  <a:lnTo>
                    <a:pt x="704" y="551"/>
                  </a:lnTo>
                  <a:lnTo>
                    <a:pt x="712" y="550"/>
                  </a:lnTo>
                  <a:lnTo>
                    <a:pt x="720" y="550"/>
                  </a:lnTo>
                  <a:lnTo>
                    <a:pt x="729" y="549"/>
                  </a:lnTo>
                  <a:lnTo>
                    <a:pt x="749" y="526"/>
                  </a:lnTo>
                  <a:lnTo>
                    <a:pt x="769" y="503"/>
                  </a:lnTo>
                  <a:lnTo>
                    <a:pt x="788" y="480"/>
                  </a:lnTo>
                  <a:lnTo>
                    <a:pt x="808" y="457"/>
                  </a:lnTo>
                  <a:lnTo>
                    <a:pt x="827" y="433"/>
                  </a:lnTo>
                  <a:lnTo>
                    <a:pt x="847" y="409"/>
                  </a:lnTo>
                  <a:lnTo>
                    <a:pt x="866" y="384"/>
                  </a:lnTo>
                  <a:lnTo>
                    <a:pt x="887" y="361"/>
                  </a:lnTo>
                  <a:lnTo>
                    <a:pt x="907" y="337"/>
                  </a:lnTo>
                  <a:lnTo>
                    <a:pt x="928" y="313"/>
                  </a:lnTo>
                  <a:lnTo>
                    <a:pt x="947" y="289"/>
                  </a:lnTo>
                  <a:lnTo>
                    <a:pt x="968" y="266"/>
                  </a:lnTo>
                  <a:lnTo>
                    <a:pt x="989" y="242"/>
                  </a:lnTo>
                  <a:lnTo>
                    <a:pt x="1011" y="219"/>
                  </a:lnTo>
                  <a:lnTo>
                    <a:pt x="1031" y="196"/>
                  </a:lnTo>
                  <a:lnTo>
                    <a:pt x="1053" y="174"/>
                  </a:lnTo>
                  <a:lnTo>
                    <a:pt x="1053" y="323"/>
                  </a:lnTo>
                  <a:lnTo>
                    <a:pt x="1032" y="349"/>
                  </a:lnTo>
                  <a:lnTo>
                    <a:pt x="1012" y="374"/>
                  </a:lnTo>
                  <a:lnTo>
                    <a:pt x="991" y="398"/>
                  </a:lnTo>
                  <a:lnTo>
                    <a:pt x="971" y="424"/>
                  </a:lnTo>
                  <a:lnTo>
                    <a:pt x="951" y="449"/>
                  </a:lnTo>
                  <a:lnTo>
                    <a:pt x="931" y="474"/>
                  </a:lnTo>
                  <a:lnTo>
                    <a:pt x="911" y="501"/>
                  </a:lnTo>
                  <a:lnTo>
                    <a:pt x="892" y="526"/>
                  </a:lnTo>
                  <a:lnTo>
                    <a:pt x="887" y="534"/>
                  </a:lnTo>
                  <a:lnTo>
                    <a:pt x="879" y="542"/>
                  </a:lnTo>
                  <a:lnTo>
                    <a:pt x="883" y="549"/>
                  </a:lnTo>
                  <a:lnTo>
                    <a:pt x="888" y="554"/>
                  </a:lnTo>
                  <a:lnTo>
                    <a:pt x="894" y="558"/>
                  </a:lnTo>
                  <a:lnTo>
                    <a:pt x="900" y="563"/>
                  </a:lnTo>
                  <a:lnTo>
                    <a:pt x="913" y="561"/>
                  </a:lnTo>
                  <a:lnTo>
                    <a:pt x="924" y="547"/>
                  </a:lnTo>
                  <a:lnTo>
                    <a:pt x="936" y="534"/>
                  </a:lnTo>
                  <a:lnTo>
                    <a:pt x="947" y="523"/>
                  </a:lnTo>
                  <a:lnTo>
                    <a:pt x="959" y="512"/>
                  </a:lnTo>
                  <a:lnTo>
                    <a:pt x="970" y="501"/>
                  </a:lnTo>
                  <a:lnTo>
                    <a:pt x="981" y="489"/>
                  </a:lnTo>
                  <a:lnTo>
                    <a:pt x="989" y="477"/>
                  </a:lnTo>
                  <a:lnTo>
                    <a:pt x="997" y="463"/>
                  </a:lnTo>
                  <a:lnTo>
                    <a:pt x="991" y="457"/>
                  </a:lnTo>
                  <a:lnTo>
                    <a:pt x="988" y="450"/>
                  </a:lnTo>
                  <a:lnTo>
                    <a:pt x="985" y="443"/>
                  </a:lnTo>
                  <a:lnTo>
                    <a:pt x="984" y="436"/>
                  </a:lnTo>
                  <a:lnTo>
                    <a:pt x="990" y="422"/>
                  </a:lnTo>
                  <a:lnTo>
                    <a:pt x="997" y="409"/>
                  </a:lnTo>
                  <a:lnTo>
                    <a:pt x="1004" y="396"/>
                  </a:lnTo>
                  <a:lnTo>
                    <a:pt x="1013" y="384"/>
                  </a:lnTo>
                  <a:lnTo>
                    <a:pt x="1022" y="373"/>
                  </a:lnTo>
                  <a:lnTo>
                    <a:pt x="1031" y="363"/>
                  </a:lnTo>
                  <a:lnTo>
                    <a:pt x="1042" y="353"/>
                  </a:lnTo>
                  <a:lnTo>
                    <a:pt x="1053" y="344"/>
                  </a:lnTo>
                  <a:lnTo>
                    <a:pt x="1061" y="338"/>
                  </a:lnTo>
                  <a:lnTo>
                    <a:pt x="1069" y="334"/>
                  </a:lnTo>
                  <a:lnTo>
                    <a:pt x="1079" y="328"/>
                  </a:lnTo>
                  <a:lnTo>
                    <a:pt x="1087" y="323"/>
                  </a:lnTo>
                  <a:lnTo>
                    <a:pt x="1096" y="319"/>
                  </a:lnTo>
                  <a:lnTo>
                    <a:pt x="1105" y="314"/>
                  </a:lnTo>
                  <a:lnTo>
                    <a:pt x="1114" y="310"/>
                  </a:lnTo>
                  <a:lnTo>
                    <a:pt x="1124" y="305"/>
                  </a:lnTo>
                  <a:lnTo>
                    <a:pt x="1140" y="288"/>
                  </a:lnTo>
                  <a:lnTo>
                    <a:pt x="1153" y="272"/>
                  </a:lnTo>
                  <a:lnTo>
                    <a:pt x="1166" y="254"/>
                  </a:lnTo>
                  <a:lnTo>
                    <a:pt x="1179" y="238"/>
                  </a:lnTo>
                  <a:lnTo>
                    <a:pt x="1190" y="222"/>
                  </a:lnTo>
                  <a:lnTo>
                    <a:pt x="1203" y="206"/>
                  </a:lnTo>
                  <a:lnTo>
                    <a:pt x="1216" y="191"/>
                  </a:lnTo>
                  <a:lnTo>
                    <a:pt x="1228" y="176"/>
                  </a:lnTo>
                  <a:lnTo>
                    <a:pt x="1216" y="158"/>
                  </a:lnTo>
                  <a:lnTo>
                    <a:pt x="1197" y="159"/>
                  </a:lnTo>
                  <a:lnTo>
                    <a:pt x="1179" y="179"/>
                  </a:lnTo>
                  <a:lnTo>
                    <a:pt x="1160" y="200"/>
                  </a:lnTo>
                  <a:lnTo>
                    <a:pt x="1142" y="221"/>
                  </a:lnTo>
                  <a:lnTo>
                    <a:pt x="1125" y="240"/>
                  </a:lnTo>
                  <a:lnTo>
                    <a:pt x="1106" y="261"/>
                  </a:lnTo>
                  <a:lnTo>
                    <a:pt x="1089" y="282"/>
                  </a:lnTo>
                  <a:lnTo>
                    <a:pt x="1070" y="303"/>
                  </a:lnTo>
                  <a:lnTo>
                    <a:pt x="1053" y="323"/>
                  </a:lnTo>
                  <a:lnTo>
                    <a:pt x="1053" y="174"/>
                  </a:lnTo>
                  <a:lnTo>
                    <a:pt x="1064" y="163"/>
                  </a:lnTo>
                  <a:lnTo>
                    <a:pt x="1075" y="152"/>
                  </a:lnTo>
                  <a:lnTo>
                    <a:pt x="1085" y="141"/>
                  </a:lnTo>
                  <a:lnTo>
                    <a:pt x="1097" y="131"/>
                  </a:lnTo>
                  <a:lnTo>
                    <a:pt x="1107" y="121"/>
                  </a:lnTo>
                  <a:lnTo>
                    <a:pt x="1119" y="110"/>
                  </a:lnTo>
                  <a:lnTo>
                    <a:pt x="1130" y="101"/>
                  </a:lnTo>
                  <a:lnTo>
                    <a:pt x="1142" y="91"/>
                  </a:lnTo>
                  <a:lnTo>
                    <a:pt x="1147" y="90"/>
                  </a:lnTo>
                  <a:lnTo>
                    <a:pt x="1153" y="88"/>
                  </a:lnTo>
                  <a:lnTo>
                    <a:pt x="1159" y="87"/>
                  </a:lnTo>
                  <a:lnTo>
                    <a:pt x="1162" y="80"/>
                  </a:lnTo>
                  <a:lnTo>
                    <a:pt x="1170" y="78"/>
                  </a:lnTo>
                  <a:lnTo>
                    <a:pt x="1177" y="75"/>
                  </a:lnTo>
                  <a:lnTo>
                    <a:pt x="1183" y="71"/>
                  </a:lnTo>
                  <a:lnTo>
                    <a:pt x="1190" y="68"/>
                  </a:lnTo>
                  <a:lnTo>
                    <a:pt x="1197" y="64"/>
                  </a:lnTo>
                  <a:lnTo>
                    <a:pt x="1205" y="61"/>
                  </a:lnTo>
                  <a:lnTo>
                    <a:pt x="1215" y="60"/>
                  </a:lnTo>
                  <a:lnTo>
                    <a:pt x="1224" y="58"/>
                  </a:lnTo>
                  <a:lnTo>
                    <a:pt x="1227" y="53"/>
                  </a:lnTo>
                  <a:lnTo>
                    <a:pt x="1241" y="43"/>
                  </a:lnTo>
                  <a:lnTo>
                    <a:pt x="1248" y="42"/>
                  </a:lnTo>
                  <a:lnTo>
                    <a:pt x="1256" y="40"/>
                  </a:lnTo>
                  <a:lnTo>
                    <a:pt x="1264" y="38"/>
                  </a:lnTo>
                  <a:lnTo>
                    <a:pt x="1272" y="35"/>
                  </a:lnTo>
                  <a:lnTo>
                    <a:pt x="1280" y="32"/>
                  </a:lnTo>
                  <a:lnTo>
                    <a:pt x="1288" y="30"/>
                  </a:lnTo>
                  <a:lnTo>
                    <a:pt x="1296" y="29"/>
                  </a:lnTo>
                  <a:lnTo>
                    <a:pt x="1304" y="27"/>
                  </a:lnTo>
                  <a:lnTo>
                    <a:pt x="1308" y="24"/>
                  </a:lnTo>
                  <a:lnTo>
                    <a:pt x="1311" y="22"/>
                  </a:lnTo>
                  <a:lnTo>
                    <a:pt x="1315" y="19"/>
                  </a:lnTo>
                  <a:lnTo>
                    <a:pt x="1319" y="17"/>
                  </a:lnTo>
                  <a:lnTo>
                    <a:pt x="1324" y="15"/>
                  </a:lnTo>
                  <a:lnTo>
                    <a:pt x="1329" y="12"/>
                  </a:lnTo>
                  <a:lnTo>
                    <a:pt x="1334" y="10"/>
                  </a:lnTo>
                  <a:lnTo>
                    <a:pt x="1340" y="8"/>
                  </a:lnTo>
                  <a:lnTo>
                    <a:pt x="1342" y="0"/>
                  </a:lnTo>
                  <a:lnTo>
                    <a:pt x="1352" y="0"/>
                  </a:lnTo>
                  <a:lnTo>
                    <a:pt x="1351" y="30"/>
                  </a:lnTo>
                  <a:lnTo>
                    <a:pt x="1349" y="62"/>
                  </a:lnTo>
                  <a:lnTo>
                    <a:pt x="1347" y="96"/>
                  </a:lnTo>
                  <a:lnTo>
                    <a:pt x="1342" y="131"/>
                  </a:lnTo>
                  <a:lnTo>
                    <a:pt x="1336" y="167"/>
                  </a:lnTo>
                  <a:lnTo>
                    <a:pt x="1326" y="200"/>
                  </a:lnTo>
                  <a:lnTo>
                    <a:pt x="1313" y="231"/>
                  </a:lnTo>
                  <a:lnTo>
                    <a:pt x="1294" y="259"/>
                  </a:lnTo>
                  <a:lnTo>
                    <a:pt x="1299" y="267"/>
                  </a:lnTo>
                  <a:lnTo>
                    <a:pt x="1315" y="265"/>
                  </a:lnTo>
                  <a:lnTo>
                    <a:pt x="1332" y="262"/>
                  </a:lnTo>
                  <a:lnTo>
                    <a:pt x="1349" y="262"/>
                  </a:lnTo>
                  <a:lnTo>
                    <a:pt x="1367" y="263"/>
                  </a:lnTo>
                  <a:lnTo>
                    <a:pt x="1383" y="266"/>
                  </a:lnTo>
                  <a:lnTo>
                    <a:pt x="1400" y="269"/>
                  </a:lnTo>
                  <a:lnTo>
                    <a:pt x="1416" y="274"/>
                  </a:lnTo>
                  <a:lnTo>
                    <a:pt x="1431" y="280"/>
                  </a:lnTo>
                  <a:lnTo>
                    <a:pt x="1440" y="283"/>
                  </a:lnTo>
                  <a:lnTo>
                    <a:pt x="1449" y="288"/>
                  </a:lnTo>
                  <a:lnTo>
                    <a:pt x="1458" y="291"/>
                  </a:lnTo>
                  <a:lnTo>
                    <a:pt x="1466" y="296"/>
                  </a:lnTo>
                  <a:lnTo>
                    <a:pt x="1474" y="300"/>
                  </a:lnTo>
                  <a:lnTo>
                    <a:pt x="1481" y="306"/>
                  </a:lnTo>
                  <a:lnTo>
                    <a:pt x="1488" y="311"/>
                  </a:lnTo>
                  <a:lnTo>
                    <a:pt x="1495" y="316"/>
                  </a:lnTo>
                  <a:lnTo>
                    <a:pt x="1513" y="310"/>
                  </a:lnTo>
                  <a:lnTo>
                    <a:pt x="1533" y="305"/>
                  </a:lnTo>
                  <a:lnTo>
                    <a:pt x="1552" y="303"/>
                  </a:lnTo>
                  <a:lnTo>
                    <a:pt x="1571" y="301"/>
                  </a:lnTo>
                  <a:lnTo>
                    <a:pt x="1590" y="303"/>
                  </a:lnTo>
                  <a:lnTo>
                    <a:pt x="1609" y="305"/>
                  </a:lnTo>
                  <a:lnTo>
                    <a:pt x="1627" y="310"/>
                  </a:lnTo>
                  <a:lnTo>
                    <a:pt x="1646" y="316"/>
                  </a:lnTo>
                  <a:lnTo>
                    <a:pt x="1655" y="323"/>
                  </a:lnTo>
                  <a:lnTo>
                    <a:pt x="1659" y="328"/>
                  </a:lnTo>
                  <a:lnTo>
                    <a:pt x="1664" y="333"/>
                  </a:lnTo>
                  <a:lnTo>
                    <a:pt x="1667" y="339"/>
                  </a:lnTo>
                  <a:lnTo>
                    <a:pt x="1671" y="348"/>
                  </a:lnTo>
                  <a:lnTo>
                    <a:pt x="1671" y="356"/>
                  </a:lnTo>
                  <a:lnTo>
                    <a:pt x="1662" y="373"/>
                  </a:lnTo>
                  <a:lnTo>
                    <a:pt x="1651" y="383"/>
                  </a:lnTo>
                  <a:lnTo>
                    <a:pt x="1642" y="388"/>
                  </a:lnTo>
                  <a:lnTo>
                    <a:pt x="1632" y="392"/>
                  </a:lnTo>
                  <a:lnTo>
                    <a:pt x="1620" y="395"/>
                  </a:lnTo>
                  <a:lnTo>
                    <a:pt x="1609" y="398"/>
                  </a:lnTo>
                  <a:lnTo>
                    <a:pt x="1597" y="401"/>
                  </a:lnTo>
                  <a:lnTo>
                    <a:pt x="1586" y="404"/>
                  </a:lnTo>
                  <a:lnTo>
                    <a:pt x="1574" y="407"/>
                  </a:lnTo>
                  <a:lnTo>
                    <a:pt x="1563" y="412"/>
                  </a:lnTo>
                  <a:lnTo>
                    <a:pt x="1571" y="436"/>
                  </a:lnTo>
                  <a:lnTo>
                    <a:pt x="1574" y="462"/>
                  </a:lnTo>
                  <a:lnTo>
                    <a:pt x="1575" y="488"/>
                  </a:lnTo>
                  <a:lnTo>
                    <a:pt x="1574" y="513"/>
                  </a:lnTo>
                  <a:lnTo>
                    <a:pt x="1568" y="540"/>
                  </a:lnTo>
                  <a:lnTo>
                    <a:pt x="1561" y="564"/>
                  </a:lnTo>
                  <a:lnTo>
                    <a:pt x="1551" y="588"/>
                  </a:lnTo>
                  <a:lnTo>
                    <a:pt x="1540" y="609"/>
                  </a:lnTo>
                  <a:lnTo>
                    <a:pt x="1534" y="612"/>
                  </a:lnTo>
                  <a:lnTo>
                    <a:pt x="1529" y="616"/>
                  </a:lnTo>
                  <a:lnTo>
                    <a:pt x="1523" y="620"/>
                  </a:lnTo>
                  <a:lnTo>
                    <a:pt x="1519" y="626"/>
                  </a:lnTo>
                  <a:lnTo>
                    <a:pt x="1513" y="631"/>
                  </a:lnTo>
                  <a:lnTo>
                    <a:pt x="1507" y="638"/>
                  </a:lnTo>
                  <a:lnTo>
                    <a:pt x="1502" y="644"/>
                  </a:lnTo>
                  <a:lnTo>
                    <a:pt x="1495" y="650"/>
                  </a:lnTo>
                  <a:lnTo>
                    <a:pt x="1491" y="652"/>
                  </a:lnTo>
                  <a:lnTo>
                    <a:pt x="1488" y="654"/>
                  </a:lnTo>
                  <a:lnTo>
                    <a:pt x="1484" y="655"/>
                  </a:lnTo>
                  <a:lnTo>
                    <a:pt x="1480" y="657"/>
                  </a:lnTo>
                  <a:lnTo>
                    <a:pt x="1474" y="660"/>
                  </a:lnTo>
                  <a:lnTo>
                    <a:pt x="1469" y="661"/>
                  </a:lnTo>
                  <a:lnTo>
                    <a:pt x="1463" y="664"/>
                  </a:lnTo>
                  <a:lnTo>
                    <a:pt x="1458" y="667"/>
                  </a:lnTo>
                  <a:lnTo>
                    <a:pt x="1451" y="669"/>
                  </a:lnTo>
                  <a:lnTo>
                    <a:pt x="1445" y="671"/>
                  </a:lnTo>
                  <a:lnTo>
                    <a:pt x="1438" y="672"/>
                  </a:lnTo>
                  <a:lnTo>
                    <a:pt x="1431" y="673"/>
                  </a:lnTo>
                  <a:lnTo>
                    <a:pt x="1431" y="584"/>
                  </a:lnTo>
                  <a:lnTo>
                    <a:pt x="1434" y="581"/>
                  </a:lnTo>
                  <a:lnTo>
                    <a:pt x="1436" y="580"/>
                  </a:lnTo>
                  <a:lnTo>
                    <a:pt x="1438" y="578"/>
                  </a:lnTo>
                  <a:lnTo>
                    <a:pt x="1442" y="577"/>
                  </a:lnTo>
                  <a:lnTo>
                    <a:pt x="1453" y="553"/>
                  </a:lnTo>
                  <a:lnTo>
                    <a:pt x="1461" y="526"/>
                  </a:lnTo>
                  <a:lnTo>
                    <a:pt x="1465" y="500"/>
                  </a:lnTo>
                  <a:lnTo>
                    <a:pt x="1461" y="473"/>
                  </a:lnTo>
                  <a:lnTo>
                    <a:pt x="1458" y="466"/>
                  </a:lnTo>
                  <a:lnTo>
                    <a:pt x="1450" y="471"/>
                  </a:lnTo>
                  <a:lnTo>
                    <a:pt x="1443" y="475"/>
                  </a:lnTo>
                  <a:lnTo>
                    <a:pt x="1437" y="481"/>
                  </a:lnTo>
                  <a:lnTo>
                    <a:pt x="1431" y="486"/>
                  </a:lnTo>
                  <a:lnTo>
                    <a:pt x="1427" y="493"/>
                  </a:lnTo>
                  <a:lnTo>
                    <a:pt x="1421" y="500"/>
                  </a:lnTo>
                  <a:lnTo>
                    <a:pt x="1416" y="506"/>
                  </a:lnTo>
                  <a:lnTo>
                    <a:pt x="1410" y="513"/>
                  </a:lnTo>
                  <a:lnTo>
                    <a:pt x="1402" y="535"/>
                  </a:lnTo>
                  <a:lnTo>
                    <a:pt x="1398" y="559"/>
                  </a:lnTo>
                  <a:lnTo>
                    <a:pt x="1398" y="581"/>
                  </a:lnTo>
                  <a:lnTo>
                    <a:pt x="1406" y="602"/>
                  </a:lnTo>
                  <a:lnTo>
                    <a:pt x="1414" y="600"/>
                  </a:lnTo>
                  <a:lnTo>
                    <a:pt x="1421" y="595"/>
                  </a:lnTo>
                  <a:lnTo>
                    <a:pt x="1427" y="589"/>
                  </a:lnTo>
                  <a:lnTo>
                    <a:pt x="1431" y="584"/>
                  </a:lnTo>
                  <a:lnTo>
                    <a:pt x="1431" y="673"/>
                  </a:lnTo>
                  <a:lnTo>
                    <a:pt x="1421" y="675"/>
                  </a:lnTo>
                  <a:lnTo>
                    <a:pt x="1410" y="673"/>
                  </a:lnTo>
                  <a:lnTo>
                    <a:pt x="1400" y="672"/>
                  </a:lnTo>
                  <a:lnTo>
                    <a:pt x="1391" y="671"/>
                  </a:lnTo>
                  <a:lnTo>
                    <a:pt x="1382" y="668"/>
                  </a:lnTo>
                  <a:lnTo>
                    <a:pt x="1372" y="665"/>
                  </a:lnTo>
                  <a:lnTo>
                    <a:pt x="1363" y="662"/>
                  </a:lnTo>
                  <a:lnTo>
                    <a:pt x="1355" y="659"/>
                  </a:lnTo>
                  <a:lnTo>
                    <a:pt x="1341" y="646"/>
                  </a:lnTo>
                  <a:lnTo>
                    <a:pt x="1327" y="631"/>
                  </a:lnTo>
                  <a:lnTo>
                    <a:pt x="1316" y="615"/>
                  </a:lnTo>
                  <a:lnTo>
                    <a:pt x="1306" y="599"/>
                  </a:lnTo>
                  <a:lnTo>
                    <a:pt x="1298" y="580"/>
                  </a:lnTo>
                  <a:lnTo>
                    <a:pt x="1292" y="561"/>
                  </a:lnTo>
                  <a:lnTo>
                    <a:pt x="1289" y="541"/>
                  </a:lnTo>
                  <a:lnTo>
                    <a:pt x="1289" y="519"/>
                  </a:lnTo>
                  <a:lnTo>
                    <a:pt x="1289" y="511"/>
                  </a:lnTo>
                  <a:lnTo>
                    <a:pt x="1292" y="502"/>
                  </a:lnTo>
                  <a:lnTo>
                    <a:pt x="1295" y="493"/>
                  </a:lnTo>
                  <a:lnTo>
                    <a:pt x="1294" y="482"/>
                  </a:lnTo>
                  <a:lnTo>
                    <a:pt x="1299" y="468"/>
                  </a:lnTo>
                  <a:lnTo>
                    <a:pt x="1304" y="456"/>
                  </a:lnTo>
                  <a:lnTo>
                    <a:pt x="1310" y="443"/>
                  </a:lnTo>
                  <a:lnTo>
                    <a:pt x="1318" y="432"/>
                  </a:lnTo>
                  <a:lnTo>
                    <a:pt x="1325" y="420"/>
                  </a:lnTo>
                  <a:lnTo>
                    <a:pt x="1334" y="409"/>
                  </a:lnTo>
                  <a:lnTo>
                    <a:pt x="1344" y="397"/>
                  </a:lnTo>
                  <a:lnTo>
                    <a:pt x="1355" y="386"/>
                  </a:lnTo>
                  <a:lnTo>
                    <a:pt x="1337" y="383"/>
                  </a:lnTo>
                  <a:lnTo>
                    <a:pt x="1318" y="383"/>
                  </a:lnTo>
                  <a:lnTo>
                    <a:pt x="1299" y="383"/>
                  </a:lnTo>
                  <a:lnTo>
                    <a:pt x="1280" y="383"/>
                  </a:lnTo>
                  <a:lnTo>
                    <a:pt x="1261" y="384"/>
                  </a:lnTo>
                  <a:lnTo>
                    <a:pt x="1241" y="387"/>
                  </a:lnTo>
                  <a:lnTo>
                    <a:pt x="1223" y="389"/>
                  </a:lnTo>
                  <a:lnTo>
                    <a:pt x="1203" y="391"/>
                  </a:lnTo>
                  <a:lnTo>
                    <a:pt x="1196" y="392"/>
                  </a:lnTo>
                  <a:lnTo>
                    <a:pt x="1188" y="395"/>
                  </a:lnTo>
                  <a:lnTo>
                    <a:pt x="1181" y="397"/>
                  </a:lnTo>
                  <a:lnTo>
                    <a:pt x="1175" y="403"/>
                  </a:lnTo>
                  <a:lnTo>
                    <a:pt x="1160" y="422"/>
                  </a:lnTo>
                  <a:lnTo>
                    <a:pt x="1145" y="441"/>
                  </a:lnTo>
                  <a:lnTo>
                    <a:pt x="1130" y="460"/>
                  </a:lnTo>
                  <a:lnTo>
                    <a:pt x="1115" y="479"/>
                  </a:lnTo>
                  <a:lnTo>
                    <a:pt x="1099" y="498"/>
                  </a:lnTo>
                  <a:lnTo>
                    <a:pt x="1084" y="518"/>
                  </a:lnTo>
                  <a:lnTo>
                    <a:pt x="1068" y="536"/>
                  </a:lnTo>
                  <a:lnTo>
                    <a:pt x="1053" y="5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8" name="Freeform 17"/>
            <p:cNvSpPr>
              <a:spLocks/>
            </p:cNvSpPr>
            <p:nvPr>
              <p:custDataLst>
                <p:tags r:id="rId34"/>
              </p:custDataLst>
            </p:nvPr>
          </p:nvSpPr>
          <p:spPr bwMode="auto">
            <a:xfrm>
              <a:off x="3157" y="3294"/>
              <a:ext cx="449" cy="502"/>
            </a:xfrm>
            <a:custGeom>
              <a:avLst/>
              <a:gdLst>
                <a:gd name="T0" fmla="*/ 174 w 898"/>
                <a:gd name="T1" fmla="*/ 1001 h 1003"/>
                <a:gd name="T2" fmla="*/ 158 w 898"/>
                <a:gd name="T3" fmla="*/ 995 h 1003"/>
                <a:gd name="T4" fmla="*/ 141 w 898"/>
                <a:gd name="T5" fmla="*/ 988 h 1003"/>
                <a:gd name="T6" fmla="*/ 122 w 898"/>
                <a:gd name="T7" fmla="*/ 982 h 1003"/>
                <a:gd name="T8" fmla="*/ 102 w 898"/>
                <a:gd name="T9" fmla="*/ 971 h 1003"/>
                <a:gd name="T10" fmla="*/ 81 w 898"/>
                <a:gd name="T11" fmla="*/ 957 h 1003"/>
                <a:gd name="T12" fmla="*/ 60 w 898"/>
                <a:gd name="T13" fmla="*/ 942 h 1003"/>
                <a:gd name="T14" fmla="*/ 39 w 898"/>
                <a:gd name="T15" fmla="*/ 922 h 1003"/>
                <a:gd name="T16" fmla="*/ 15 w 898"/>
                <a:gd name="T17" fmla="*/ 885 h 1003"/>
                <a:gd name="T18" fmla="*/ 0 w 898"/>
                <a:gd name="T19" fmla="*/ 824 h 1003"/>
                <a:gd name="T20" fmla="*/ 17 w 898"/>
                <a:gd name="T21" fmla="*/ 767 h 1003"/>
                <a:gd name="T22" fmla="*/ 51 w 898"/>
                <a:gd name="T23" fmla="*/ 715 h 1003"/>
                <a:gd name="T24" fmla="*/ 87 w 898"/>
                <a:gd name="T25" fmla="*/ 666 h 1003"/>
                <a:gd name="T26" fmla="*/ 124 w 898"/>
                <a:gd name="T27" fmla="*/ 616 h 1003"/>
                <a:gd name="T28" fmla="*/ 144 w 898"/>
                <a:gd name="T29" fmla="*/ 580 h 1003"/>
                <a:gd name="T30" fmla="*/ 204 w 898"/>
                <a:gd name="T31" fmla="*/ 505 h 1003"/>
                <a:gd name="T32" fmla="*/ 263 w 898"/>
                <a:gd name="T33" fmla="*/ 431 h 1003"/>
                <a:gd name="T34" fmla="*/ 322 w 898"/>
                <a:gd name="T35" fmla="*/ 355 h 1003"/>
                <a:gd name="T36" fmla="*/ 382 w 898"/>
                <a:gd name="T37" fmla="*/ 279 h 1003"/>
                <a:gd name="T38" fmla="*/ 444 w 898"/>
                <a:gd name="T39" fmla="*/ 205 h 1003"/>
                <a:gd name="T40" fmla="*/ 508 w 898"/>
                <a:gd name="T41" fmla="*/ 133 h 1003"/>
                <a:gd name="T42" fmla="*/ 578 w 898"/>
                <a:gd name="T43" fmla="*/ 64 h 1003"/>
                <a:gd name="T44" fmla="*/ 650 w 898"/>
                <a:gd name="T45" fmla="*/ 0 h 1003"/>
                <a:gd name="T46" fmla="*/ 684 w 898"/>
                <a:gd name="T47" fmla="*/ 6 h 1003"/>
                <a:gd name="T48" fmla="*/ 715 w 898"/>
                <a:gd name="T49" fmla="*/ 15 h 1003"/>
                <a:gd name="T50" fmla="*/ 744 w 898"/>
                <a:gd name="T51" fmla="*/ 25 h 1003"/>
                <a:gd name="T52" fmla="*/ 770 w 898"/>
                <a:gd name="T53" fmla="*/ 40 h 1003"/>
                <a:gd name="T54" fmla="*/ 795 w 898"/>
                <a:gd name="T55" fmla="*/ 56 h 1003"/>
                <a:gd name="T56" fmla="*/ 820 w 898"/>
                <a:gd name="T57" fmla="*/ 75 h 1003"/>
                <a:gd name="T58" fmla="*/ 843 w 898"/>
                <a:gd name="T59" fmla="*/ 95 h 1003"/>
                <a:gd name="T60" fmla="*/ 866 w 898"/>
                <a:gd name="T61" fmla="*/ 118 h 1003"/>
                <a:gd name="T62" fmla="*/ 874 w 898"/>
                <a:gd name="T63" fmla="*/ 131 h 1003"/>
                <a:gd name="T64" fmla="*/ 888 w 898"/>
                <a:gd name="T65" fmla="*/ 144 h 1003"/>
                <a:gd name="T66" fmla="*/ 893 w 898"/>
                <a:gd name="T67" fmla="*/ 166 h 1003"/>
                <a:gd name="T68" fmla="*/ 898 w 898"/>
                <a:gd name="T69" fmla="*/ 190 h 1003"/>
                <a:gd name="T70" fmla="*/ 823 w 898"/>
                <a:gd name="T71" fmla="*/ 292 h 1003"/>
                <a:gd name="T72" fmla="*/ 747 w 898"/>
                <a:gd name="T73" fmla="*/ 394 h 1003"/>
                <a:gd name="T74" fmla="*/ 670 w 898"/>
                <a:gd name="T75" fmla="*/ 493 h 1003"/>
                <a:gd name="T76" fmla="*/ 591 w 898"/>
                <a:gd name="T77" fmla="*/ 592 h 1003"/>
                <a:gd name="T78" fmla="*/ 512 w 898"/>
                <a:gd name="T79" fmla="*/ 689 h 1003"/>
                <a:gd name="T80" fmla="*/ 431 w 898"/>
                <a:gd name="T81" fmla="*/ 786 h 1003"/>
                <a:gd name="T82" fmla="*/ 348 w 898"/>
                <a:gd name="T83" fmla="*/ 883 h 1003"/>
                <a:gd name="T84" fmla="*/ 264 w 898"/>
                <a:gd name="T85" fmla="*/ 981 h 1003"/>
                <a:gd name="T86" fmla="*/ 254 w 898"/>
                <a:gd name="T87" fmla="*/ 985 h 1003"/>
                <a:gd name="T88" fmla="*/ 243 w 898"/>
                <a:gd name="T89" fmla="*/ 990 h 1003"/>
                <a:gd name="T90" fmla="*/ 233 w 898"/>
                <a:gd name="T91" fmla="*/ 997 h 1003"/>
                <a:gd name="T92" fmla="*/ 219 w 898"/>
                <a:gd name="T93" fmla="*/ 1003 h 1003"/>
                <a:gd name="T94" fmla="*/ 211 w 898"/>
                <a:gd name="T95" fmla="*/ 1000 h 1003"/>
                <a:gd name="T96" fmla="*/ 203 w 898"/>
                <a:gd name="T97" fmla="*/ 1001 h 1003"/>
                <a:gd name="T98" fmla="*/ 193 w 898"/>
                <a:gd name="T99" fmla="*/ 1002 h 1003"/>
                <a:gd name="T100" fmla="*/ 182 w 898"/>
                <a:gd name="T10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8" h="1003">
                  <a:moveTo>
                    <a:pt x="182" y="1003"/>
                  </a:moveTo>
                  <a:lnTo>
                    <a:pt x="174" y="1001"/>
                  </a:lnTo>
                  <a:lnTo>
                    <a:pt x="166" y="997"/>
                  </a:lnTo>
                  <a:lnTo>
                    <a:pt x="158" y="995"/>
                  </a:lnTo>
                  <a:lnTo>
                    <a:pt x="149" y="991"/>
                  </a:lnTo>
                  <a:lnTo>
                    <a:pt x="141" y="988"/>
                  </a:lnTo>
                  <a:lnTo>
                    <a:pt x="132" y="985"/>
                  </a:lnTo>
                  <a:lnTo>
                    <a:pt x="122" y="982"/>
                  </a:lnTo>
                  <a:lnTo>
                    <a:pt x="112" y="979"/>
                  </a:lnTo>
                  <a:lnTo>
                    <a:pt x="102" y="971"/>
                  </a:lnTo>
                  <a:lnTo>
                    <a:pt x="91" y="964"/>
                  </a:lnTo>
                  <a:lnTo>
                    <a:pt x="81" y="957"/>
                  </a:lnTo>
                  <a:lnTo>
                    <a:pt x="70" y="949"/>
                  </a:lnTo>
                  <a:lnTo>
                    <a:pt x="60" y="942"/>
                  </a:lnTo>
                  <a:lnTo>
                    <a:pt x="50" y="933"/>
                  </a:lnTo>
                  <a:lnTo>
                    <a:pt x="39" y="922"/>
                  </a:lnTo>
                  <a:lnTo>
                    <a:pt x="29" y="910"/>
                  </a:lnTo>
                  <a:lnTo>
                    <a:pt x="15" y="885"/>
                  </a:lnTo>
                  <a:lnTo>
                    <a:pt x="5" y="857"/>
                  </a:lnTo>
                  <a:lnTo>
                    <a:pt x="0" y="824"/>
                  </a:lnTo>
                  <a:lnTo>
                    <a:pt x="2" y="795"/>
                  </a:lnTo>
                  <a:lnTo>
                    <a:pt x="17" y="767"/>
                  </a:lnTo>
                  <a:lnTo>
                    <a:pt x="34" y="740"/>
                  </a:lnTo>
                  <a:lnTo>
                    <a:pt x="51" y="715"/>
                  </a:lnTo>
                  <a:lnTo>
                    <a:pt x="68" y="691"/>
                  </a:lnTo>
                  <a:lnTo>
                    <a:pt x="87" y="666"/>
                  </a:lnTo>
                  <a:lnTo>
                    <a:pt x="105" y="641"/>
                  </a:lnTo>
                  <a:lnTo>
                    <a:pt x="124" y="616"/>
                  </a:lnTo>
                  <a:lnTo>
                    <a:pt x="141" y="589"/>
                  </a:lnTo>
                  <a:lnTo>
                    <a:pt x="144" y="580"/>
                  </a:lnTo>
                  <a:lnTo>
                    <a:pt x="174" y="543"/>
                  </a:lnTo>
                  <a:lnTo>
                    <a:pt x="204" y="505"/>
                  </a:lnTo>
                  <a:lnTo>
                    <a:pt x="234" y="469"/>
                  </a:lnTo>
                  <a:lnTo>
                    <a:pt x="263" y="431"/>
                  </a:lnTo>
                  <a:lnTo>
                    <a:pt x="293" y="393"/>
                  </a:lnTo>
                  <a:lnTo>
                    <a:pt x="322" y="355"/>
                  </a:lnTo>
                  <a:lnTo>
                    <a:pt x="352" y="317"/>
                  </a:lnTo>
                  <a:lnTo>
                    <a:pt x="382" y="279"/>
                  </a:lnTo>
                  <a:lnTo>
                    <a:pt x="413" y="242"/>
                  </a:lnTo>
                  <a:lnTo>
                    <a:pt x="444" y="205"/>
                  </a:lnTo>
                  <a:lnTo>
                    <a:pt x="476" y="168"/>
                  </a:lnTo>
                  <a:lnTo>
                    <a:pt x="508" y="133"/>
                  </a:lnTo>
                  <a:lnTo>
                    <a:pt x="542" y="98"/>
                  </a:lnTo>
                  <a:lnTo>
                    <a:pt x="578" y="64"/>
                  </a:lnTo>
                  <a:lnTo>
                    <a:pt x="613" y="32"/>
                  </a:lnTo>
                  <a:lnTo>
                    <a:pt x="650" y="0"/>
                  </a:lnTo>
                  <a:lnTo>
                    <a:pt x="667" y="2"/>
                  </a:lnTo>
                  <a:lnTo>
                    <a:pt x="684" y="6"/>
                  </a:lnTo>
                  <a:lnTo>
                    <a:pt x="700" y="10"/>
                  </a:lnTo>
                  <a:lnTo>
                    <a:pt x="715" y="15"/>
                  </a:lnTo>
                  <a:lnTo>
                    <a:pt x="729" y="19"/>
                  </a:lnTo>
                  <a:lnTo>
                    <a:pt x="744" y="25"/>
                  </a:lnTo>
                  <a:lnTo>
                    <a:pt x="756" y="32"/>
                  </a:lnTo>
                  <a:lnTo>
                    <a:pt x="770" y="40"/>
                  </a:lnTo>
                  <a:lnTo>
                    <a:pt x="783" y="47"/>
                  </a:lnTo>
                  <a:lnTo>
                    <a:pt x="795" y="56"/>
                  </a:lnTo>
                  <a:lnTo>
                    <a:pt x="808" y="65"/>
                  </a:lnTo>
                  <a:lnTo>
                    <a:pt x="820" y="75"/>
                  </a:lnTo>
                  <a:lnTo>
                    <a:pt x="831" y="85"/>
                  </a:lnTo>
                  <a:lnTo>
                    <a:pt x="843" y="95"/>
                  </a:lnTo>
                  <a:lnTo>
                    <a:pt x="854" y="107"/>
                  </a:lnTo>
                  <a:lnTo>
                    <a:pt x="866" y="118"/>
                  </a:lnTo>
                  <a:lnTo>
                    <a:pt x="870" y="125"/>
                  </a:lnTo>
                  <a:lnTo>
                    <a:pt x="874" y="131"/>
                  </a:lnTo>
                  <a:lnTo>
                    <a:pt x="880" y="137"/>
                  </a:lnTo>
                  <a:lnTo>
                    <a:pt x="888" y="144"/>
                  </a:lnTo>
                  <a:lnTo>
                    <a:pt x="890" y="155"/>
                  </a:lnTo>
                  <a:lnTo>
                    <a:pt x="893" y="166"/>
                  </a:lnTo>
                  <a:lnTo>
                    <a:pt x="897" y="177"/>
                  </a:lnTo>
                  <a:lnTo>
                    <a:pt x="898" y="190"/>
                  </a:lnTo>
                  <a:lnTo>
                    <a:pt x="860" y="242"/>
                  </a:lnTo>
                  <a:lnTo>
                    <a:pt x="823" y="292"/>
                  </a:lnTo>
                  <a:lnTo>
                    <a:pt x="785" y="343"/>
                  </a:lnTo>
                  <a:lnTo>
                    <a:pt x="747" y="394"/>
                  </a:lnTo>
                  <a:lnTo>
                    <a:pt x="708" y="443"/>
                  </a:lnTo>
                  <a:lnTo>
                    <a:pt x="670" y="493"/>
                  </a:lnTo>
                  <a:lnTo>
                    <a:pt x="631" y="542"/>
                  </a:lnTo>
                  <a:lnTo>
                    <a:pt x="591" y="592"/>
                  </a:lnTo>
                  <a:lnTo>
                    <a:pt x="552" y="640"/>
                  </a:lnTo>
                  <a:lnTo>
                    <a:pt x="512" y="689"/>
                  </a:lnTo>
                  <a:lnTo>
                    <a:pt x="472" y="738"/>
                  </a:lnTo>
                  <a:lnTo>
                    <a:pt x="431" y="786"/>
                  </a:lnTo>
                  <a:lnTo>
                    <a:pt x="390" y="835"/>
                  </a:lnTo>
                  <a:lnTo>
                    <a:pt x="348" y="883"/>
                  </a:lnTo>
                  <a:lnTo>
                    <a:pt x="307" y="933"/>
                  </a:lnTo>
                  <a:lnTo>
                    <a:pt x="264" y="981"/>
                  </a:lnTo>
                  <a:lnTo>
                    <a:pt x="258" y="982"/>
                  </a:lnTo>
                  <a:lnTo>
                    <a:pt x="254" y="985"/>
                  </a:lnTo>
                  <a:lnTo>
                    <a:pt x="249" y="988"/>
                  </a:lnTo>
                  <a:lnTo>
                    <a:pt x="243" y="990"/>
                  </a:lnTo>
                  <a:lnTo>
                    <a:pt x="239" y="994"/>
                  </a:lnTo>
                  <a:lnTo>
                    <a:pt x="233" y="997"/>
                  </a:lnTo>
                  <a:lnTo>
                    <a:pt x="226" y="1001"/>
                  </a:lnTo>
                  <a:lnTo>
                    <a:pt x="219" y="1003"/>
                  </a:lnTo>
                  <a:lnTo>
                    <a:pt x="216" y="1001"/>
                  </a:lnTo>
                  <a:lnTo>
                    <a:pt x="211" y="1000"/>
                  </a:lnTo>
                  <a:lnTo>
                    <a:pt x="208" y="1000"/>
                  </a:lnTo>
                  <a:lnTo>
                    <a:pt x="203" y="1001"/>
                  </a:lnTo>
                  <a:lnTo>
                    <a:pt x="197" y="1001"/>
                  </a:lnTo>
                  <a:lnTo>
                    <a:pt x="193" y="1002"/>
                  </a:lnTo>
                  <a:lnTo>
                    <a:pt x="187" y="1003"/>
                  </a:lnTo>
                  <a:lnTo>
                    <a:pt x="182" y="1003"/>
                  </a:lnTo>
                  <a:close/>
                </a:path>
              </a:pathLst>
            </a:custGeom>
            <a:solidFill>
              <a:srgbClr val="00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29" name="Freeform 18"/>
            <p:cNvSpPr>
              <a:spLocks/>
            </p:cNvSpPr>
            <p:nvPr>
              <p:custDataLst>
                <p:tags r:id="rId35"/>
              </p:custDataLst>
            </p:nvPr>
          </p:nvSpPr>
          <p:spPr bwMode="auto">
            <a:xfrm>
              <a:off x="3181" y="3698"/>
              <a:ext cx="94" cy="83"/>
            </a:xfrm>
            <a:custGeom>
              <a:avLst/>
              <a:gdLst>
                <a:gd name="T0" fmla="*/ 180 w 189"/>
                <a:gd name="T1" fmla="*/ 167 h 167"/>
                <a:gd name="T2" fmla="*/ 169 w 189"/>
                <a:gd name="T3" fmla="*/ 144 h 167"/>
                <a:gd name="T4" fmla="*/ 155 w 189"/>
                <a:gd name="T5" fmla="*/ 122 h 167"/>
                <a:gd name="T6" fmla="*/ 139 w 189"/>
                <a:gd name="T7" fmla="*/ 101 h 167"/>
                <a:gd name="T8" fmla="*/ 120 w 189"/>
                <a:gd name="T9" fmla="*/ 82 h 167"/>
                <a:gd name="T10" fmla="*/ 101 w 189"/>
                <a:gd name="T11" fmla="*/ 65 h 167"/>
                <a:gd name="T12" fmla="*/ 79 w 189"/>
                <a:gd name="T13" fmla="*/ 48 h 167"/>
                <a:gd name="T14" fmla="*/ 56 w 189"/>
                <a:gd name="T15" fmla="*/ 33 h 167"/>
                <a:gd name="T16" fmla="*/ 32 w 189"/>
                <a:gd name="T17" fmla="*/ 21 h 167"/>
                <a:gd name="T18" fmla="*/ 26 w 189"/>
                <a:gd name="T19" fmla="*/ 21 h 167"/>
                <a:gd name="T20" fmla="*/ 20 w 189"/>
                <a:gd name="T21" fmla="*/ 20 h 167"/>
                <a:gd name="T22" fmla="*/ 13 w 189"/>
                <a:gd name="T23" fmla="*/ 17 h 167"/>
                <a:gd name="T24" fmla="*/ 4 w 189"/>
                <a:gd name="T25" fmla="*/ 15 h 167"/>
                <a:gd name="T26" fmla="*/ 0 w 189"/>
                <a:gd name="T27" fmla="*/ 9 h 167"/>
                <a:gd name="T28" fmla="*/ 2 w 189"/>
                <a:gd name="T29" fmla="*/ 1 h 167"/>
                <a:gd name="T30" fmla="*/ 9 w 189"/>
                <a:gd name="T31" fmla="*/ 0 h 167"/>
                <a:gd name="T32" fmla="*/ 14 w 189"/>
                <a:gd name="T33" fmla="*/ 0 h 167"/>
                <a:gd name="T34" fmla="*/ 21 w 189"/>
                <a:gd name="T35" fmla="*/ 0 h 167"/>
                <a:gd name="T36" fmla="*/ 27 w 189"/>
                <a:gd name="T37" fmla="*/ 1 h 167"/>
                <a:gd name="T38" fmla="*/ 34 w 189"/>
                <a:gd name="T39" fmla="*/ 2 h 167"/>
                <a:gd name="T40" fmla="*/ 41 w 189"/>
                <a:gd name="T41" fmla="*/ 5 h 167"/>
                <a:gd name="T42" fmla="*/ 48 w 189"/>
                <a:gd name="T43" fmla="*/ 7 h 167"/>
                <a:gd name="T44" fmla="*/ 56 w 189"/>
                <a:gd name="T45" fmla="*/ 9 h 167"/>
                <a:gd name="T46" fmla="*/ 60 w 189"/>
                <a:gd name="T47" fmla="*/ 12 h 167"/>
                <a:gd name="T48" fmla="*/ 65 w 189"/>
                <a:gd name="T49" fmla="*/ 15 h 167"/>
                <a:gd name="T50" fmla="*/ 70 w 189"/>
                <a:gd name="T51" fmla="*/ 18 h 167"/>
                <a:gd name="T52" fmla="*/ 74 w 189"/>
                <a:gd name="T53" fmla="*/ 22 h 167"/>
                <a:gd name="T54" fmla="*/ 79 w 189"/>
                <a:gd name="T55" fmla="*/ 25 h 167"/>
                <a:gd name="T56" fmla="*/ 83 w 189"/>
                <a:gd name="T57" fmla="*/ 30 h 167"/>
                <a:gd name="T58" fmla="*/ 89 w 189"/>
                <a:gd name="T59" fmla="*/ 35 h 167"/>
                <a:gd name="T60" fmla="*/ 94 w 189"/>
                <a:gd name="T61" fmla="*/ 39 h 167"/>
                <a:gd name="T62" fmla="*/ 103 w 189"/>
                <a:gd name="T63" fmla="*/ 40 h 167"/>
                <a:gd name="T64" fmla="*/ 117 w 189"/>
                <a:gd name="T65" fmla="*/ 51 h 167"/>
                <a:gd name="T66" fmla="*/ 131 w 189"/>
                <a:gd name="T67" fmla="*/ 63 h 167"/>
                <a:gd name="T68" fmla="*/ 142 w 189"/>
                <a:gd name="T69" fmla="*/ 76 h 167"/>
                <a:gd name="T70" fmla="*/ 154 w 189"/>
                <a:gd name="T71" fmla="*/ 90 h 167"/>
                <a:gd name="T72" fmla="*/ 164 w 189"/>
                <a:gd name="T73" fmla="*/ 104 h 167"/>
                <a:gd name="T74" fmla="*/ 174 w 189"/>
                <a:gd name="T75" fmla="*/ 119 h 167"/>
                <a:gd name="T76" fmla="*/ 183 w 189"/>
                <a:gd name="T77" fmla="*/ 135 h 167"/>
                <a:gd name="T78" fmla="*/ 189 w 189"/>
                <a:gd name="T79" fmla="*/ 151 h 167"/>
                <a:gd name="T80" fmla="*/ 180 w 189"/>
                <a:gd name="T81"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167">
                  <a:moveTo>
                    <a:pt x="180" y="167"/>
                  </a:moveTo>
                  <a:lnTo>
                    <a:pt x="169" y="144"/>
                  </a:lnTo>
                  <a:lnTo>
                    <a:pt x="155" y="122"/>
                  </a:lnTo>
                  <a:lnTo>
                    <a:pt x="139" y="101"/>
                  </a:lnTo>
                  <a:lnTo>
                    <a:pt x="120" y="82"/>
                  </a:lnTo>
                  <a:lnTo>
                    <a:pt x="101" y="65"/>
                  </a:lnTo>
                  <a:lnTo>
                    <a:pt x="79" y="48"/>
                  </a:lnTo>
                  <a:lnTo>
                    <a:pt x="56" y="33"/>
                  </a:lnTo>
                  <a:lnTo>
                    <a:pt x="32" y="21"/>
                  </a:lnTo>
                  <a:lnTo>
                    <a:pt x="26" y="21"/>
                  </a:lnTo>
                  <a:lnTo>
                    <a:pt x="20" y="20"/>
                  </a:lnTo>
                  <a:lnTo>
                    <a:pt x="13" y="17"/>
                  </a:lnTo>
                  <a:lnTo>
                    <a:pt x="4" y="15"/>
                  </a:lnTo>
                  <a:lnTo>
                    <a:pt x="0" y="9"/>
                  </a:lnTo>
                  <a:lnTo>
                    <a:pt x="2" y="1"/>
                  </a:lnTo>
                  <a:lnTo>
                    <a:pt x="9" y="0"/>
                  </a:lnTo>
                  <a:lnTo>
                    <a:pt x="14" y="0"/>
                  </a:lnTo>
                  <a:lnTo>
                    <a:pt x="21" y="0"/>
                  </a:lnTo>
                  <a:lnTo>
                    <a:pt x="27" y="1"/>
                  </a:lnTo>
                  <a:lnTo>
                    <a:pt x="34" y="2"/>
                  </a:lnTo>
                  <a:lnTo>
                    <a:pt x="41" y="5"/>
                  </a:lnTo>
                  <a:lnTo>
                    <a:pt x="48" y="7"/>
                  </a:lnTo>
                  <a:lnTo>
                    <a:pt x="56" y="9"/>
                  </a:lnTo>
                  <a:lnTo>
                    <a:pt x="60" y="12"/>
                  </a:lnTo>
                  <a:lnTo>
                    <a:pt x="65" y="15"/>
                  </a:lnTo>
                  <a:lnTo>
                    <a:pt x="70" y="18"/>
                  </a:lnTo>
                  <a:lnTo>
                    <a:pt x="74" y="22"/>
                  </a:lnTo>
                  <a:lnTo>
                    <a:pt x="79" y="25"/>
                  </a:lnTo>
                  <a:lnTo>
                    <a:pt x="83" y="30"/>
                  </a:lnTo>
                  <a:lnTo>
                    <a:pt x="89" y="35"/>
                  </a:lnTo>
                  <a:lnTo>
                    <a:pt x="94" y="39"/>
                  </a:lnTo>
                  <a:lnTo>
                    <a:pt x="103" y="40"/>
                  </a:lnTo>
                  <a:lnTo>
                    <a:pt x="117" y="51"/>
                  </a:lnTo>
                  <a:lnTo>
                    <a:pt x="131" y="63"/>
                  </a:lnTo>
                  <a:lnTo>
                    <a:pt x="142" y="76"/>
                  </a:lnTo>
                  <a:lnTo>
                    <a:pt x="154" y="90"/>
                  </a:lnTo>
                  <a:lnTo>
                    <a:pt x="164" y="104"/>
                  </a:lnTo>
                  <a:lnTo>
                    <a:pt x="174" y="119"/>
                  </a:lnTo>
                  <a:lnTo>
                    <a:pt x="183" y="135"/>
                  </a:lnTo>
                  <a:lnTo>
                    <a:pt x="189" y="151"/>
                  </a:lnTo>
                  <a:lnTo>
                    <a:pt x="180" y="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0" name="Freeform 24"/>
            <p:cNvSpPr>
              <a:spLocks/>
            </p:cNvSpPr>
            <p:nvPr>
              <p:custDataLst>
                <p:tags r:id="rId36"/>
              </p:custDataLst>
            </p:nvPr>
          </p:nvSpPr>
          <p:spPr bwMode="auto">
            <a:xfrm>
              <a:off x="3519" y="3025"/>
              <a:ext cx="292" cy="326"/>
            </a:xfrm>
            <a:custGeom>
              <a:avLst/>
              <a:gdLst>
                <a:gd name="T0" fmla="*/ 147 w 584"/>
                <a:gd name="T1" fmla="*/ 626 h 652"/>
                <a:gd name="T2" fmla="*/ 106 w 584"/>
                <a:gd name="T3" fmla="*/ 593 h 652"/>
                <a:gd name="T4" fmla="*/ 59 w 584"/>
                <a:gd name="T5" fmla="*/ 560 h 652"/>
                <a:gd name="T6" fmla="*/ 38 w 584"/>
                <a:gd name="T7" fmla="*/ 550 h 652"/>
                <a:gd name="T8" fmla="*/ 16 w 584"/>
                <a:gd name="T9" fmla="*/ 540 h 652"/>
                <a:gd name="T10" fmla="*/ 18 w 584"/>
                <a:gd name="T11" fmla="*/ 505 h 652"/>
                <a:gd name="T12" fmla="*/ 78 w 584"/>
                <a:gd name="T13" fmla="*/ 432 h 652"/>
                <a:gd name="T14" fmla="*/ 141 w 584"/>
                <a:gd name="T15" fmla="*/ 358 h 652"/>
                <a:gd name="T16" fmla="*/ 204 w 584"/>
                <a:gd name="T17" fmla="*/ 284 h 652"/>
                <a:gd name="T18" fmla="*/ 270 w 584"/>
                <a:gd name="T19" fmla="*/ 209 h 652"/>
                <a:gd name="T20" fmla="*/ 335 w 584"/>
                <a:gd name="T21" fmla="*/ 133 h 652"/>
                <a:gd name="T22" fmla="*/ 361 w 584"/>
                <a:gd name="T23" fmla="*/ 114 h 652"/>
                <a:gd name="T24" fmla="*/ 385 w 584"/>
                <a:gd name="T25" fmla="*/ 92 h 652"/>
                <a:gd name="T26" fmla="*/ 419 w 584"/>
                <a:gd name="T27" fmla="*/ 71 h 652"/>
                <a:gd name="T28" fmla="*/ 470 w 584"/>
                <a:gd name="T29" fmla="*/ 44 h 652"/>
                <a:gd name="T30" fmla="*/ 525 w 584"/>
                <a:gd name="T31" fmla="*/ 21 h 652"/>
                <a:gd name="T32" fmla="*/ 555 w 584"/>
                <a:gd name="T33" fmla="*/ 15 h 652"/>
                <a:gd name="T34" fmla="*/ 568 w 584"/>
                <a:gd name="T35" fmla="*/ 8 h 652"/>
                <a:gd name="T36" fmla="*/ 582 w 584"/>
                <a:gd name="T37" fmla="*/ 0 h 652"/>
                <a:gd name="T38" fmla="*/ 576 w 584"/>
                <a:gd name="T39" fmla="*/ 69 h 652"/>
                <a:gd name="T40" fmla="*/ 555 w 584"/>
                <a:gd name="T41" fmla="*/ 160 h 652"/>
                <a:gd name="T42" fmla="*/ 508 w 584"/>
                <a:gd name="T43" fmla="*/ 236 h 652"/>
                <a:gd name="T44" fmla="*/ 478 w 584"/>
                <a:gd name="T45" fmla="*/ 244 h 652"/>
                <a:gd name="T46" fmla="*/ 448 w 584"/>
                <a:gd name="T47" fmla="*/ 249 h 652"/>
                <a:gd name="T48" fmla="*/ 424 w 584"/>
                <a:gd name="T49" fmla="*/ 250 h 652"/>
                <a:gd name="T50" fmla="*/ 441 w 584"/>
                <a:gd name="T51" fmla="*/ 223 h 652"/>
                <a:gd name="T52" fmla="*/ 461 w 584"/>
                <a:gd name="T53" fmla="*/ 199 h 652"/>
                <a:gd name="T54" fmla="*/ 483 w 584"/>
                <a:gd name="T55" fmla="*/ 171 h 652"/>
                <a:gd name="T56" fmla="*/ 505 w 584"/>
                <a:gd name="T57" fmla="*/ 140 h 652"/>
                <a:gd name="T58" fmla="*/ 494 w 584"/>
                <a:gd name="T59" fmla="*/ 124 h 652"/>
                <a:gd name="T60" fmla="*/ 479 w 584"/>
                <a:gd name="T61" fmla="*/ 109 h 652"/>
                <a:gd name="T62" fmla="*/ 447 w 584"/>
                <a:gd name="T63" fmla="*/ 105 h 652"/>
                <a:gd name="T64" fmla="*/ 377 w 584"/>
                <a:gd name="T65" fmla="*/ 176 h 652"/>
                <a:gd name="T66" fmla="*/ 310 w 584"/>
                <a:gd name="T67" fmla="*/ 250 h 652"/>
                <a:gd name="T68" fmla="*/ 247 w 584"/>
                <a:gd name="T69" fmla="*/ 326 h 652"/>
                <a:gd name="T70" fmla="*/ 185 w 584"/>
                <a:gd name="T71" fmla="*/ 403 h 652"/>
                <a:gd name="T72" fmla="*/ 124 w 584"/>
                <a:gd name="T73" fmla="*/ 482 h 652"/>
                <a:gd name="T74" fmla="*/ 111 w 584"/>
                <a:gd name="T75" fmla="*/ 523 h 652"/>
                <a:gd name="T76" fmla="*/ 130 w 584"/>
                <a:gd name="T77" fmla="*/ 539 h 652"/>
                <a:gd name="T78" fmla="*/ 151 w 584"/>
                <a:gd name="T79" fmla="*/ 556 h 652"/>
                <a:gd name="T80" fmla="*/ 191 w 584"/>
                <a:gd name="T81" fmla="*/ 535 h 652"/>
                <a:gd name="T82" fmla="*/ 237 w 584"/>
                <a:gd name="T83" fmla="*/ 484 h 652"/>
                <a:gd name="T84" fmla="*/ 281 w 584"/>
                <a:gd name="T85" fmla="*/ 429 h 652"/>
                <a:gd name="T86" fmla="*/ 317 w 584"/>
                <a:gd name="T87" fmla="*/ 402 h 652"/>
                <a:gd name="T88" fmla="*/ 354 w 584"/>
                <a:gd name="T89" fmla="*/ 388 h 652"/>
                <a:gd name="T90" fmla="*/ 393 w 584"/>
                <a:gd name="T91" fmla="*/ 375 h 652"/>
                <a:gd name="T92" fmla="*/ 368 w 584"/>
                <a:gd name="T93" fmla="*/ 410 h 652"/>
                <a:gd name="T94" fmla="*/ 327 w 584"/>
                <a:gd name="T95" fmla="*/ 462 h 652"/>
                <a:gd name="T96" fmla="*/ 285 w 584"/>
                <a:gd name="T97" fmla="*/ 516 h 652"/>
                <a:gd name="T98" fmla="*/ 242 w 584"/>
                <a:gd name="T99" fmla="*/ 569 h 652"/>
                <a:gd name="T100" fmla="*/ 199 w 584"/>
                <a:gd name="T101" fmla="*/ 62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4" h="652">
                  <a:moveTo>
                    <a:pt x="169" y="652"/>
                  </a:moveTo>
                  <a:lnTo>
                    <a:pt x="159" y="638"/>
                  </a:lnTo>
                  <a:lnTo>
                    <a:pt x="147" y="626"/>
                  </a:lnTo>
                  <a:lnTo>
                    <a:pt x="135" y="615"/>
                  </a:lnTo>
                  <a:lnTo>
                    <a:pt x="121" y="603"/>
                  </a:lnTo>
                  <a:lnTo>
                    <a:pt x="106" y="593"/>
                  </a:lnTo>
                  <a:lnTo>
                    <a:pt x="90" y="583"/>
                  </a:lnTo>
                  <a:lnTo>
                    <a:pt x="75" y="571"/>
                  </a:lnTo>
                  <a:lnTo>
                    <a:pt x="59" y="560"/>
                  </a:lnTo>
                  <a:lnTo>
                    <a:pt x="52" y="556"/>
                  </a:lnTo>
                  <a:lnTo>
                    <a:pt x="45" y="554"/>
                  </a:lnTo>
                  <a:lnTo>
                    <a:pt x="38" y="550"/>
                  </a:lnTo>
                  <a:lnTo>
                    <a:pt x="31" y="547"/>
                  </a:lnTo>
                  <a:lnTo>
                    <a:pt x="23" y="545"/>
                  </a:lnTo>
                  <a:lnTo>
                    <a:pt x="16" y="540"/>
                  </a:lnTo>
                  <a:lnTo>
                    <a:pt x="8" y="535"/>
                  </a:lnTo>
                  <a:lnTo>
                    <a:pt x="0" y="531"/>
                  </a:lnTo>
                  <a:lnTo>
                    <a:pt x="18" y="505"/>
                  </a:lnTo>
                  <a:lnTo>
                    <a:pt x="38" y="481"/>
                  </a:lnTo>
                  <a:lnTo>
                    <a:pt x="59" y="456"/>
                  </a:lnTo>
                  <a:lnTo>
                    <a:pt x="78" y="432"/>
                  </a:lnTo>
                  <a:lnTo>
                    <a:pt x="99" y="406"/>
                  </a:lnTo>
                  <a:lnTo>
                    <a:pt x="120" y="382"/>
                  </a:lnTo>
                  <a:lnTo>
                    <a:pt x="141" y="358"/>
                  </a:lnTo>
                  <a:lnTo>
                    <a:pt x="161" y="334"/>
                  </a:lnTo>
                  <a:lnTo>
                    <a:pt x="183" y="308"/>
                  </a:lnTo>
                  <a:lnTo>
                    <a:pt x="204" y="284"/>
                  </a:lnTo>
                  <a:lnTo>
                    <a:pt x="226" y="260"/>
                  </a:lnTo>
                  <a:lnTo>
                    <a:pt x="248" y="235"/>
                  </a:lnTo>
                  <a:lnTo>
                    <a:pt x="270" y="209"/>
                  </a:lnTo>
                  <a:lnTo>
                    <a:pt x="292" y="184"/>
                  </a:lnTo>
                  <a:lnTo>
                    <a:pt x="313" y="159"/>
                  </a:lnTo>
                  <a:lnTo>
                    <a:pt x="335" y="133"/>
                  </a:lnTo>
                  <a:lnTo>
                    <a:pt x="343" y="128"/>
                  </a:lnTo>
                  <a:lnTo>
                    <a:pt x="353" y="121"/>
                  </a:lnTo>
                  <a:lnTo>
                    <a:pt x="361" y="114"/>
                  </a:lnTo>
                  <a:lnTo>
                    <a:pt x="369" y="106"/>
                  </a:lnTo>
                  <a:lnTo>
                    <a:pt x="377" y="99"/>
                  </a:lnTo>
                  <a:lnTo>
                    <a:pt x="385" y="92"/>
                  </a:lnTo>
                  <a:lnTo>
                    <a:pt x="394" y="85"/>
                  </a:lnTo>
                  <a:lnTo>
                    <a:pt x="403" y="79"/>
                  </a:lnTo>
                  <a:lnTo>
                    <a:pt x="419" y="71"/>
                  </a:lnTo>
                  <a:lnTo>
                    <a:pt x="436" y="62"/>
                  </a:lnTo>
                  <a:lnTo>
                    <a:pt x="453" y="53"/>
                  </a:lnTo>
                  <a:lnTo>
                    <a:pt x="470" y="44"/>
                  </a:lnTo>
                  <a:lnTo>
                    <a:pt x="487" y="36"/>
                  </a:lnTo>
                  <a:lnTo>
                    <a:pt x="506" y="27"/>
                  </a:lnTo>
                  <a:lnTo>
                    <a:pt x="525" y="21"/>
                  </a:lnTo>
                  <a:lnTo>
                    <a:pt x="545" y="16"/>
                  </a:lnTo>
                  <a:lnTo>
                    <a:pt x="551" y="16"/>
                  </a:lnTo>
                  <a:lnTo>
                    <a:pt x="555" y="15"/>
                  </a:lnTo>
                  <a:lnTo>
                    <a:pt x="560" y="12"/>
                  </a:lnTo>
                  <a:lnTo>
                    <a:pt x="564" y="10"/>
                  </a:lnTo>
                  <a:lnTo>
                    <a:pt x="568" y="8"/>
                  </a:lnTo>
                  <a:lnTo>
                    <a:pt x="572" y="6"/>
                  </a:lnTo>
                  <a:lnTo>
                    <a:pt x="576" y="2"/>
                  </a:lnTo>
                  <a:lnTo>
                    <a:pt x="582" y="0"/>
                  </a:lnTo>
                  <a:lnTo>
                    <a:pt x="584" y="7"/>
                  </a:lnTo>
                  <a:lnTo>
                    <a:pt x="581" y="38"/>
                  </a:lnTo>
                  <a:lnTo>
                    <a:pt x="576" y="69"/>
                  </a:lnTo>
                  <a:lnTo>
                    <a:pt x="572" y="100"/>
                  </a:lnTo>
                  <a:lnTo>
                    <a:pt x="565" y="130"/>
                  </a:lnTo>
                  <a:lnTo>
                    <a:pt x="555" y="160"/>
                  </a:lnTo>
                  <a:lnTo>
                    <a:pt x="544" y="188"/>
                  </a:lnTo>
                  <a:lnTo>
                    <a:pt x="528" y="213"/>
                  </a:lnTo>
                  <a:lnTo>
                    <a:pt x="508" y="236"/>
                  </a:lnTo>
                  <a:lnTo>
                    <a:pt x="498" y="239"/>
                  </a:lnTo>
                  <a:lnTo>
                    <a:pt x="489" y="242"/>
                  </a:lnTo>
                  <a:lnTo>
                    <a:pt x="478" y="244"/>
                  </a:lnTo>
                  <a:lnTo>
                    <a:pt x="469" y="245"/>
                  </a:lnTo>
                  <a:lnTo>
                    <a:pt x="459" y="246"/>
                  </a:lnTo>
                  <a:lnTo>
                    <a:pt x="448" y="249"/>
                  </a:lnTo>
                  <a:lnTo>
                    <a:pt x="438" y="252"/>
                  </a:lnTo>
                  <a:lnTo>
                    <a:pt x="426" y="257"/>
                  </a:lnTo>
                  <a:lnTo>
                    <a:pt x="424" y="250"/>
                  </a:lnTo>
                  <a:lnTo>
                    <a:pt x="432" y="242"/>
                  </a:lnTo>
                  <a:lnTo>
                    <a:pt x="437" y="232"/>
                  </a:lnTo>
                  <a:lnTo>
                    <a:pt x="441" y="223"/>
                  </a:lnTo>
                  <a:lnTo>
                    <a:pt x="452" y="219"/>
                  </a:lnTo>
                  <a:lnTo>
                    <a:pt x="456" y="208"/>
                  </a:lnTo>
                  <a:lnTo>
                    <a:pt x="461" y="199"/>
                  </a:lnTo>
                  <a:lnTo>
                    <a:pt x="468" y="190"/>
                  </a:lnTo>
                  <a:lnTo>
                    <a:pt x="475" y="181"/>
                  </a:lnTo>
                  <a:lnTo>
                    <a:pt x="483" y="171"/>
                  </a:lnTo>
                  <a:lnTo>
                    <a:pt x="490" y="161"/>
                  </a:lnTo>
                  <a:lnTo>
                    <a:pt x="498" y="151"/>
                  </a:lnTo>
                  <a:lnTo>
                    <a:pt x="505" y="140"/>
                  </a:lnTo>
                  <a:lnTo>
                    <a:pt x="502" y="135"/>
                  </a:lnTo>
                  <a:lnTo>
                    <a:pt x="499" y="130"/>
                  </a:lnTo>
                  <a:lnTo>
                    <a:pt x="494" y="124"/>
                  </a:lnTo>
                  <a:lnTo>
                    <a:pt x="490" y="118"/>
                  </a:lnTo>
                  <a:lnTo>
                    <a:pt x="485" y="114"/>
                  </a:lnTo>
                  <a:lnTo>
                    <a:pt x="479" y="109"/>
                  </a:lnTo>
                  <a:lnTo>
                    <a:pt x="474" y="105"/>
                  </a:lnTo>
                  <a:lnTo>
                    <a:pt x="467" y="101"/>
                  </a:lnTo>
                  <a:lnTo>
                    <a:pt x="447" y="105"/>
                  </a:lnTo>
                  <a:lnTo>
                    <a:pt x="423" y="128"/>
                  </a:lnTo>
                  <a:lnTo>
                    <a:pt x="400" y="152"/>
                  </a:lnTo>
                  <a:lnTo>
                    <a:pt x="377" y="176"/>
                  </a:lnTo>
                  <a:lnTo>
                    <a:pt x="354" y="200"/>
                  </a:lnTo>
                  <a:lnTo>
                    <a:pt x="332" y="224"/>
                  </a:lnTo>
                  <a:lnTo>
                    <a:pt x="310" y="250"/>
                  </a:lnTo>
                  <a:lnTo>
                    <a:pt x="289" y="274"/>
                  </a:lnTo>
                  <a:lnTo>
                    <a:pt x="267" y="299"/>
                  </a:lnTo>
                  <a:lnTo>
                    <a:pt x="247" y="326"/>
                  </a:lnTo>
                  <a:lnTo>
                    <a:pt x="226" y="351"/>
                  </a:lnTo>
                  <a:lnTo>
                    <a:pt x="205" y="378"/>
                  </a:lnTo>
                  <a:lnTo>
                    <a:pt x="185" y="403"/>
                  </a:lnTo>
                  <a:lnTo>
                    <a:pt x="165" y="429"/>
                  </a:lnTo>
                  <a:lnTo>
                    <a:pt x="144" y="456"/>
                  </a:lnTo>
                  <a:lnTo>
                    <a:pt x="124" y="482"/>
                  </a:lnTo>
                  <a:lnTo>
                    <a:pt x="104" y="509"/>
                  </a:lnTo>
                  <a:lnTo>
                    <a:pt x="104" y="518"/>
                  </a:lnTo>
                  <a:lnTo>
                    <a:pt x="111" y="523"/>
                  </a:lnTo>
                  <a:lnTo>
                    <a:pt x="117" y="528"/>
                  </a:lnTo>
                  <a:lnTo>
                    <a:pt x="124" y="533"/>
                  </a:lnTo>
                  <a:lnTo>
                    <a:pt x="130" y="539"/>
                  </a:lnTo>
                  <a:lnTo>
                    <a:pt x="137" y="545"/>
                  </a:lnTo>
                  <a:lnTo>
                    <a:pt x="144" y="550"/>
                  </a:lnTo>
                  <a:lnTo>
                    <a:pt x="151" y="556"/>
                  </a:lnTo>
                  <a:lnTo>
                    <a:pt x="159" y="562"/>
                  </a:lnTo>
                  <a:lnTo>
                    <a:pt x="177" y="553"/>
                  </a:lnTo>
                  <a:lnTo>
                    <a:pt x="191" y="535"/>
                  </a:lnTo>
                  <a:lnTo>
                    <a:pt x="206" y="519"/>
                  </a:lnTo>
                  <a:lnTo>
                    <a:pt x="221" y="501"/>
                  </a:lnTo>
                  <a:lnTo>
                    <a:pt x="237" y="484"/>
                  </a:lnTo>
                  <a:lnTo>
                    <a:pt x="252" y="465"/>
                  </a:lnTo>
                  <a:lnTo>
                    <a:pt x="267" y="448"/>
                  </a:lnTo>
                  <a:lnTo>
                    <a:pt x="281" y="429"/>
                  </a:lnTo>
                  <a:lnTo>
                    <a:pt x="294" y="412"/>
                  </a:lnTo>
                  <a:lnTo>
                    <a:pt x="305" y="408"/>
                  </a:lnTo>
                  <a:lnTo>
                    <a:pt x="317" y="402"/>
                  </a:lnTo>
                  <a:lnTo>
                    <a:pt x="328" y="397"/>
                  </a:lnTo>
                  <a:lnTo>
                    <a:pt x="341" y="393"/>
                  </a:lnTo>
                  <a:lnTo>
                    <a:pt x="354" y="388"/>
                  </a:lnTo>
                  <a:lnTo>
                    <a:pt x="366" y="383"/>
                  </a:lnTo>
                  <a:lnTo>
                    <a:pt x="380" y="379"/>
                  </a:lnTo>
                  <a:lnTo>
                    <a:pt x="393" y="375"/>
                  </a:lnTo>
                  <a:lnTo>
                    <a:pt x="395" y="378"/>
                  </a:lnTo>
                  <a:lnTo>
                    <a:pt x="381" y="394"/>
                  </a:lnTo>
                  <a:lnTo>
                    <a:pt x="368" y="410"/>
                  </a:lnTo>
                  <a:lnTo>
                    <a:pt x="354" y="427"/>
                  </a:lnTo>
                  <a:lnTo>
                    <a:pt x="341" y="444"/>
                  </a:lnTo>
                  <a:lnTo>
                    <a:pt x="327" y="462"/>
                  </a:lnTo>
                  <a:lnTo>
                    <a:pt x="312" y="479"/>
                  </a:lnTo>
                  <a:lnTo>
                    <a:pt x="298" y="497"/>
                  </a:lnTo>
                  <a:lnTo>
                    <a:pt x="285" y="516"/>
                  </a:lnTo>
                  <a:lnTo>
                    <a:pt x="271" y="533"/>
                  </a:lnTo>
                  <a:lnTo>
                    <a:pt x="257" y="551"/>
                  </a:lnTo>
                  <a:lnTo>
                    <a:pt x="242" y="569"/>
                  </a:lnTo>
                  <a:lnTo>
                    <a:pt x="228" y="586"/>
                  </a:lnTo>
                  <a:lnTo>
                    <a:pt x="213" y="603"/>
                  </a:lnTo>
                  <a:lnTo>
                    <a:pt x="199" y="621"/>
                  </a:lnTo>
                  <a:lnTo>
                    <a:pt x="184" y="637"/>
                  </a:lnTo>
                  <a:lnTo>
                    <a:pt x="169" y="65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1" name="Freeform 25"/>
            <p:cNvSpPr>
              <a:spLocks/>
            </p:cNvSpPr>
            <p:nvPr>
              <p:custDataLst>
                <p:tags r:id="rId37"/>
              </p:custDataLst>
            </p:nvPr>
          </p:nvSpPr>
          <p:spPr bwMode="auto">
            <a:xfrm>
              <a:off x="3646" y="3152"/>
              <a:ext cx="276" cy="185"/>
            </a:xfrm>
            <a:custGeom>
              <a:avLst/>
              <a:gdLst>
                <a:gd name="T0" fmla="*/ 400 w 552"/>
                <a:gd name="T1" fmla="*/ 370 h 371"/>
                <a:gd name="T2" fmla="*/ 388 w 552"/>
                <a:gd name="T3" fmla="*/ 366 h 371"/>
                <a:gd name="T4" fmla="*/ 377 w 552"/>
                <a:gd name="T5" fmla="*/ 364 h 371"/>
                <a:gd name="T6" fmla="*/ 365 w 552"/>
                <a:gd name="T7" fmla="*/ 358 h 371"/>
                <a:gd name="T8" fmla="*/ 365 w 552"/>
                <a:gd name="T9" fmla="*/ 353 h 371"/>
                <a:gd name="T10" fmla="*/ 373 w 552"/>
                <a:gd name="T11" fmla="*/ 351 h 371"/>
                <a:gd name="T12" fmla="*/ 383 w 552"/>
                <a:gd name="T13" fmla="*/ 353 h 371"/>
                <a:gd name="T14" fmla="*/ 394 w 552"/>
                <a:gd name="T15" fmla="*/ 353 h 371"/>
                <a:gd name="T16" fmla="*/ 406 w 552"/>
                <a:gd name="T17" fmla="*/ 346 h 371"/>
                <a:gd name="T18" fmla="*/ 421 w 552"/>
                <a:gd name="T19" fmla="*/ 336 h 371"/>
                <a:gd name="T20" fmla="*/ 438 w 552"/>
                <a:gd name="T21" fmla="*/ 325 h 371"/>
                <a:gd name="T22" fmla="*/ 453 w 552"/>
                <a:gd name="T23" fmla="*/ 311 h 371"/>
                <a:gd name="T24" fmla="*/ 469 w 552"/>
                <a:gd name="T25" fmla="*/ 288 h 371"/>
                <a:gd name="T26" fmla="*/ 480 w 552"/>
                <a:gd name="T27" fmla="*/ 255 h 371"/>
                <a:gd name="T28" fmla="*/ 486 w 552"/>
                <a:gd name="T29" fmla="*/ 218 h 371"/>
                <a:gd name="T30" fmla="*/ 481 w 552"/>
                <a:gd name="T31" fmla="*/ 180 h 371"/>
                <a:gd name="T32" fmla="*/ 474 w 552"/>
                <a:gd name="T33" fmla="*/ 152 h 371"/>
                <a:gd name="T34" fmla="*/ 462 w 552"/>
                <a:gd name="T35" fmla="*/ 128 h 371"/>
                <a:gd name="T36" fmla="*/ 443 w 552"/>
                <a:gd name="T37" fmla="*/ 107 h 371"/>
                <a:gd name="T38" fmla="*/ 420 w 552"/>
                <a:gd name="T39" fmla="*/ 91 h 371"/>
                <a:gd name="T40" fmla="*/ 395 w 552"/>
                <a:gd name="T41" fmla="*/ 77 h 371"/>
                <a:gd name="T42" fmla="*/ 350 w 552"/>
                <a:gd name="T43" fmla="*/ 75 h 371"/>
                <a:gd name="T44" fmla="*/ 304 w 552"/>
                <a:gd name="T45" fmla="*/ 76 h 371"/>
                <a:gd name="T46" fmla="*/ 258 w 552"/>
                <a:gd name="T47" fmla="*/ 79 h 371"/>
                <a:gd name="T48" fmla="*/ 212 w 552"/>
                <a:gd name="T49" fmla="*/ 84 h 371"/>
                <a:gd name="T50" fmla="*/ 166 w 552"/>
                <a:gd name="T51" fmla="*/ 92 h 371"/>
                <a:gd name="T52" fmla="*/ 120 w 552"/>
                <a:gd name="T53" fmla="*/ 104 h 371"/>
                <a:gd name="T54" fmla="*/ 75 w 552"/>
                <a:gd name="T55" fmla="*/ 119 h 371"/>
                <a:gd name="T56" fmla="*/ 30 w 552"/>
                <a:gd name="T57" fmla="*/ 137 h 371"/>
                <a:gd name="T58" fmla="*/ 18 w 552"/>
                <a:gd name="T59" fmla="*/ 148 h 371"/>
                <a:gd name="T60" fmla="*/ 7 w 552"/>
                <a:gd name="T61" fmla="*/ 161 h 371"/>
                <a:gd name="T62" fmla="*/ 0 w 552"/>
                <a:gd name="T63" fmla="*/ 163 h 371"/>
                <a:gd name="T64" fmla="*/ 4 w 552"/>
                <a:gd name="T65" fmla="*/ 151 h 371"/>
                <a:gd name="T66" fmla="*/ 12 w 552"/>
                <a:gd name="T67" fmla="*/ 137 h 371"/>
                <a:gd name="T68" fmla="*/ 37 w 552"/>
                <a:gd name="T69" fmla="*/ 105 h 371"/>
                <a:gd name="T70" fmla="*/ 66 w 552"/>
                <a:gd name="T71" fmla="*/ 77 h 371"/>
                <a:gd name="T72" fmla="*/ 103 w 552"/>
                <a:gd name="T73" fmla="*/ 55 h 371"/>
                <a:gd name="T74" fmla="*/ 144 w 552"/>
                <a:gd name="T75" fmla="*/ 38 h 371"/>
                <a:gd name="T76" fmla="*/ 186 w 552"/>
                <a:gd name="T77" fmla="*/ 24 h 371"/>
                <a:gd name="T78" fmla="*/ 231 w 552"/>
                <a:gd name="T79" fmla="*/ 14 h 371"/>
                <a:gd name="T80" fmla="*/ 276 w 552"/>
                <a:gd name="T81" fmla="*/ 6 h 371"/>
                <a:gd name="T82" fmla="*/ 320 w 552"/>
                <a:gd name="T83" fmla="*/ 0 h 371"/>
                <a:gd name="T84" fmla="*/ 350 w 552"/>
                <a:gd name="T85" fmla="*/ 1 h 371"/>
                <a:gd name="T86" fmla="*/ 380 w 552"/>
                <a:gd name="T87" fmla="*/ 5 h 371"/>
                <a:gd name="T88" fmla="*/ 409 w 552"/>
                <a:gd name="T89" fmla="*/ 12 h 371"/>
                <a:gd name="T90" fmla="*/ 438 w 552"/>
                <a:gd name="T91" fmla="*/ 24 h 371"/>
                <a:gd name="T92" fmla="*/ 453 w 552"/>
                <a:gd name="T93" fmla="*/ 35 h 371"/>
                <a:gd name="T94" fmla="*/ 469 w 552"/>
                <a:gd name="T95" fmla="*/ 44 h 371"/>
                <a:gd name="T96" fmla="*/ 484 w 552"/>
                <a:gd name="T97" fmla="*/ 55 h 371"/>
                <a:gd name="T98" fmla="*/ 499 w 552"/>
                <a:gd name="T99" fmla="*/ 72 h 371"/>
                <a:gd name="T100" fmla="*/ 524 w 552"/>
                <a:gd name="T101" fmla="*/ 115 h 371"/>
                <a:gd name="T102" fmla="*/ 545 w 552"/>
                <a:gd name="T103" fmla="*/ 167 h 371"/>
                <a:gd name="T104" fmla="*/ 552 w 552"/>
                <a:gd name="T105" fmla="*/ 221 h 371"/>
                <a:gd name="T106" fmla="*/ 539 w 552"/>
                <a:gd name="T107" fmla="*/ 278 h 371"/>
                <a:gd name="T108" fmla="*/ 531 w 552"/>
                <a:gd name="T109" fmla="*/ 295 h 371"/>
                <a:gd name="T110" fmla="*/ 519 w 552"/>
                <a:gd name="T111" fmla="*/ 311 h 371"/>
                <a:gd name="T112" fmla="*/ 504 w 552"/>
                <a:gd name="T113" fmla="*/ 327 h 371"/>
                <a:gd name="T114" fmla="*/ 488 w 552"/>
                <a:gd name="T115" fmla="*/ 346 h 371"/>
                <a:gd name="T116" fmla="*/ 471 w 552"/>
                <a:gd name="T117" fmla="*/ 356 h 371"/>
                <a:gd name="T118" fmla="*/ 450 w 552"/>
                <a:gd name="T119" fmla="*/ 363 h 371"/>
                <a:gd name="T120" fmla="*/ 427 w 552"/>
                <a:gd name="T121" fmla="*/ 369 h 371"/>
                <a:gd name="T122" fmla="*/ 405 w 552"/>
                <a:gd name="T123"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2" h="371">
                  <a:moveTo>
                    <a:pt x="405" y="371"/>
                  </a:moveTo>
                  <a:lnTo>
                    <a:pt x="400" y="370"/>
                  </a:lnTo>
                  <a:lnTo>
                    <a:pt x="394" y="369"/>
                  </a:lnTo>
                  <a:lnTo>
                    <a:pt x="388" y="366"/>
                  </a:lnTo>
                  <a:lnTo>
                    <a:pt x="382" y="365"/>
                  </a:lnTo>
                  <a:lnTo>
                    <a:pt x="377" y="364"/>
                  </a:lnTo>
                  <a:lnTo>
                    <a:pt x="371" y="362"/>
                  </a:lnTo>
                  <a:lnTo>
                    <a:pt x="365" y="358"/>
                  </a:lnTo>
                  <a:lnTo>
                    <a:pt x="360" y="355"/>
                  </a:lnTo>
                  <a:lnTo>
                    <a:pt x="365" y="353"/>
                  </a:lnTo>
                  <a:lnTo>
                    <a:pt x="370" y="351"/>
                  </a:lnTo>
                  <a:lnTo>
                    <a:pt x="373" y="351"/>
                  </a:lnTo>
                  <a:lnTo>
                    <a:pt x="379" y="351"/>
                  </a:lnTo>
                  <a:lnTo>
                    <a:pt x="383" y="353"/>
                  </a:lnTo>
                  <a:lnTo>
                    <a:pt x="388" y="353"/>
                  </a:lnTo>
                  <a:lnTo>
                    <a:pt x="394" y="353"/>
                  </a:lnTo>
                  <a:lnTo>
                    <a:pt x="400" y="351"/>
                  </a:lnTo>
                  <a:lnTo>
                    <a:pt x="406" y="346"/>
                  </a:lnTo>
                  <a:lnTo>
                    <a:pt x="415" y="341"/>
                  </a:lnTo>
                  <a:lnTo>
                    <a:pt x="421" y="336"/>
                  </a:lnTo>
                  <a:lnTo>
                    <a:pt x="430" y="331"/>
                  </a:lnTo>
                  <a:lnTo>
                    <a:pt x="438" y="325"/>
                  </a:lnTo>
                  <a:lnTo>
                    <a:pt x="446" y="319"/>
                  </a:lnTo>
                  <a:lnTo>
                    <a:pt x="453" y="311"/>
                  </a:lnTo>
                  <a:lnTo>
                    <a:pt x="461" y="303"/>
                  </a:lnTo>
                  <a:lnTo>
                    <a:pt x="469" y="288"/>
                  </a:lnTo>
                  <a:lnTo>
                    <a:pt x="474" y="272"/>
                  </a:lnTo>
                  <a:lnTo>
                    <a:pt x="480" y="255"/>
                  </a:lnTo>
                  <a:lnTo>
                    <a:pt x="485" y="236"/>
                  </a:lnTo>
                  <a:lnTo>
                    <a:pt x="486" y="218"/>
                  </a:lnTo>
                  <a:lnTo>
                    <a:pt x="486" y="199"/>
                  </a:lnTo>
                  <a:lnTo>
                    <a:pt x="481" y="180"/>
                  </a:lnTo>
                  <a:lnTo>
                    <a:pt x="474" y="161"/>
                  </a:lnTo>
                  <a:lnTo>
                    <a:pt x="474" y="152"/>
                  </a:lnTo>
                  <a:lnTo>
                    <a:pt x="469" y="140"/>
                  </a:lnTo>
                  <a:lnTo>
                    <a:pt x="462" y="128"/>
                  </a:lnTo>
                  <a:lnTo>
                    <a:pt x="453" y="118"/>
                  </a:lnTo>
                  <a:lnTo>
                    <a:pt x="443" y="107"/>
                  </a:lnTo>
                  <a:lnTo>
                    <a:pt x="432" y="99"/>
                  </a:lnTo>
                  <a:lnTo>
                    <a:pt x="420" y="91"/>
                  </a:lnTo>
                  <a:lnTo>
                    <a:pt x="408" y="84"/>
                  </a:lnTo>
                  <a:lnTo>
                    <a:pt x="395" y="77"/>
                  </a:lnTo>
                  <a:lnTo>
                    <a:pt x="372" y="76"/>
                  </a:lnTo>
                  <a:lnTo>
                    <a:pt x="350" y="75"/>
                  </a:lnTo>
                  <a:lnTo>
                    <a:pt x="327" y="75"/>
                  </a:lnTo>
                  <a:lnTo>
                    <a:pt x="304" y="76"/>
                  </a:lnTo>
                  <a:lnTo>
                    <a:pt x="281" y="77"/>
                  </a:lnTo>
                  <a:lnTo>
                    <a:pt x="258" y="79"/>
                  </a:lnTo>
                  <a:lnTo>
                    <a:pt x="235" y="81"/>
                  </a:lnTo>
                  <a:lnTo>
                    <a:pt x="212" y="84"/>
                  </a:lnTo>
                  <a:lnTo>
                    <a:pt x="189" y="88"/>
                  </a:lnTo>
                  <a:lnTo>
                    <a:pt x="166" y="92"/>
                  </a:lnTo>
                  <a:lnTo>
                    <a:pt x="143" y="98"/>
                  </a:lnTo>
                  <a:lnTo>
                    <a:pt x="120" y="104"/>
                  </a:lnTo>
                  <a:lnTo>
                    <a:pt x="98" y="112"/>
                  </a:lnTo>
                  <a:lnTo>
                    <a:pt x="75" y="119"/>
                  </a:lnTo>
                  <a:lnTo>
                    <a:pt x="52" y="128"/>
                  </a:lnTo>
                  <a:lnTo>
                    <a:pt x="30" y="137"/>
                  </a:lnTo>
                  <a:lnTo>
                    <a:pt x="24" y="141"/>
                  </a:lnTo>
                  <a:lnTo>
                    <a:pt x="18" y="148"/>
                  </a:lnTo>
                  <a:lnTo>
                    <a:pt x="11" y="155"/>
                  </a:lnTo>
                  <a:lnTo>
                    <a:pt x="7" y="161"/>
                  </a:lnTo>
                  <a:lnTo>
                    <a:pt x="7" y="167"/>
                  </a:lnTo>
                  <a:lnTo>
                    <a:pt x="0" y="163"/>
                  </a:lnTo>
                  <a:lnTo>
                    <a:pt x="1" y="157"/>
                  </a:lnTo>
                  <a:lnTo>
                    <a:pt x="4" y="151"/>
                  </a:lnTo>
                  <a:lnTo>
                    <a:pt x="9" y="146"/>
                  </a:lnTo>
                  <a:lnTo>
                    <a:pt x="12" y="137"/>
                  </a:lnTo>
                  <a:lnTo>
                    <a:pt x="23" y="120"/>
                  </a:lnTo>
                  <a:lnTo>
                    <a:pt x="37" y="105"/>
                  </a:lnTo>
                  <a:lnTo>
                    <a:pt x="50" y="90"/>
                  </a:lnTo>
                  <a:lnTo>
                    <a:pt x="66" y="77"/>
                  </a:lnTo>
                  <a:lnTo>
                    <a:pt x="84" y="66"/>
                  </a:lnTo>
                  <a:lnTo>
                    <a:pt x="103" y="55"/>
                  </a:lnTo>
                  <a:lnTo>
                    <a:pt x="123" y="46"/>
                  </a:lnTo>
                  <a:lnTo>
                    <a:pt x="144" y="38"/>
                  </a:lnTo>
                  <a:lnTo>
                    <a:pt x="164" y="31"/>
                  </a:lnTo>
                  <a:lnTo>
                    <a:pt x="186" y="24"/>
                  </a:lnTo>
                  <a:lnTo>
                    <a:pt x="208" y="19"/>
                  </a:lnTo>
                  <a:lnTo>
                    <a:pt x="231" y="14"/>
                  </a:lnTo>
                  <a:lnTo>
                    <a:pt x="254" y="9"/>
                  </a:lnTo>
                  <a:lnTo>
                    <a:pt x="276" y="6"/>
                  </a:lnTo>
                  <a:lnTo>
                    <a:pt x="298" y="3"/>
                  </a:lnTo>
                  <a:lnTo>
                    <a:pt x="320" y="0"/>
                  </a:lnTo>
                  <a:lnTo>
                    <a:pt x="335" y="0"/>
                  </a:lnTo>
                  <a:lnTo>
                    <a:pt x="350" y="1"/>
                  </a:lnTo>
                  <a:lnTo>
                    <a:pt x="365" y="3"/>
                  </a:lnTo>
                  <a:lnTo>
                    <a:pt x="380" y="5"/>
                  </a:lnTo>
                  <a:lnTo>
                    <a:pt x="395" y="7"/>
                  </a:lnTo>
                  <a:lnTo>
                    <a:pt x="409" y="12"/>
                  </a:lnTo>
                  <a:lnTo>
                    <a:pt x="424" y="17"/>
                  </a:lnTo>
                  <a:lnTo>
                    <a:pt x="438" y="24"/>
                  </a:lnTo>
                  <a:lnTo>
                    <a:pt x="445" y="30"/>
                  </a:lnTo>
                  <a:lnTo>
                    <a:pt x="453" y="35"/>
                  </a:lnTo>
                  <a:lnTo>
                    <a:pt x="461" y="39"/>
                  </a:lnTo>
                  <a:lnTo>
                    <a:pt x="469" y="44"/>
                  </a:lnTo>
                  <a:lnTo>
                    <a:pt x="476" y="50"/>
                  </a:lnTo>
                  <a:lnTo>
                    <a:pt x="484" y="55"/>
                  </a:lnTo>
                  <a:lnTo>
                    <a:pt x="492" y="62"/>
                  </a:lnTo>
                  <a:lnTo>
                    <a:pt x="499" y="72"/>
                  </a:lnTo>
                  <a:lnTo>
                    <a:pt x="511" y="92"/>
                  </a:lnTo>
                  <a:lnTo>
                    <a:pt x="524" y="115"/>
                  </a:lnTo>
                  <a:lnTo>
                    <a:pt x="536" y="141"/>
                  </a:lnTo>
                  <a:lnTo>
                    <a:pt x="545" y="167"/>
                  </a:lnTo>
                  <a:lnTo>
                    <a:pt x="551" y="194"/>
                  </a:lnTo>
                  <a:lnTo>
                    <a:pt x="552" y="221"/>
                  </a:lnTo>
                  <a:lnTo>
                    <a:pt x="548" y="250"/>
                  </a:lnTo>
                  <a:lnTo>
                    <a:pt x="539" y="278"/>
                  </a:lnTo>
                  <a:lnTo>
                    <a:pt x="536" y="287"/>
                  </a:lnTo>
                  <a:lnTo>
                    <a:pt x="531" y="295"/>
                  </a:lnTo>
                  <a:lnTo>
                    <a:pt x="525" y="303"/>
                  </a:lnTo>
                  <a:lnTo>
                    <a:pt x="519" y="311"/>
                  </a:lnTo>
                  <a:lnTo>
                    <a:pt x="512" y="319"/>
                  </a:lnTo>
                  <a:lnTo>
                    <a:pt x="504" y="327"/>
                  </a:lnTo>
                  <a:lnTo>
                    <a:pt x="496" y="335"/>
                  </a:lnTo>
                  <a:lnTo>
                    <a:pt x="488" y="346"/>
                  </a:lnTo>
                  <a:lnTo>
                    <a:pt x="480" y="351"/>
                  </a:lnTo>
                  <a:lnTo>
                    <a:pt x="471" y="356"/>
                  </a:lnTo>
                  <a:lnTo>
                    <a:pt x="461" y="360"/>
                  </a:lnTo>
                  <a:lnTo>
                    <a:pt x="450" y="363"/>
                  </a:lnTo>
                  <a:lnTo>
                    <a:pt x="439" y="366"/>
                  </a:lnTo>
                  <a:lnTo>
                    <a:pt x="427" y="369"/>
                  </a:lnTo>
                  <a:lnTo>
                    <a:pt x="417" y="370"/>
                  </a:lnTo>
                  <a:lnTo>
                    <a:pt x="405" y="37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2" name="Freeform 26"/>
            <p:cNvSpPr>
              <a:spLocks/>
            </p:cNvSpPr>
            <p:nvPr>
              <p:custDataLst>
                <p:tags r:id="rId38"/>
              </p:custDataLst>
            </p:nvPr>
          </p:nvSpPr>
          <p:spPr bwMode="auto">
            <a:xfrm>
              <a:off x="3800" y="3205"/>
              <a:ext cx="70" cy="110"/>
            </a:xfrm>
            <a:custGeom>
              <a:avLst/>
              <a:gdLst>
                <a:gd name="T0" fmla="*/ 50 w 140"/>
                <a:gd name="T1" fmla="*/ 220 h 220"/>
                <a:gd name="T2" fmla="*/ 46 w 140"/>
                <a:gd name="T3" fmla="*/ 218 h 220"/>
                <a:gd name="T4" fmla="*/ 43 w 140"/>
                <a:gd name="T5" fmla="*/ 216 h 220"/>
                <a:gd name="T6" fmla="*/ 40 w 140"/>
                <a:gd name="T7" fmla="*/ 213 h 220"/>
                <a:gd name="T8" fmla="*/ 35 w 140"/>
                <a:gd name="T9" fmla="*/ 211 h 220"/>
                <a:gd name="T10" fmla="*/ 30 w 140"/>
                <a:gd name="T11" fmla="*/ 209 h 220"/>
                <a:gd name="T12" fmla="*/ 26 w 140"/>
                <a:gd name="T13" fmla="*/ 206 h 220"/>
                <a:gd name="T14" fmla="*/ 20 w 140"/>
                <a:gd name="T15" fmla="*/ 204 h 220"/>
                <a:gd name="T16" fmla="*/ 13 w 140"/>
                <a:gd name="T17" fmla="*/ 202 h 220"/>
                <a:gd name="T18" fmla="*/ 5 w 140"/>
                <a:gd name="T19" fmla="*/ 185 h 220"/>
                <a:gd name="T20" fmla="*/ 2 w 140"/>
                <a:gd name="T21" fmla="*/ 166 h 220"/>
                <a:gd name="T22" fmla="*/ 0 w 140"/>
                <a:gd name="T23" fmla="*/ 147 h 220"/>
                <a:gd name="T24" fmla="*/ 3 w 140"/>
                <a:gd name="T25" fmla="*/ 127 h 220"/>
                <a:gd name="T26" fmla="*/ 7 w 140"/>
                <a:gd name="T27" fmla="*/ 107 h 220"/>
                <a:gd name="T28" fmla="*/ 13 w 140"/>
                <a:gd name="T29" fmla="*/ 88 h 220"/>
                <a:gd name="T30" fmla="*/ 20 w 140"/>
                <a:gd name="T31" fmla="*/ 69 h 220"/>
                <a:gd name="T32" fmla="*/ 29 w 140"/>
                <a:gd name="T33" fmla="*/ 52 h 220"/>
                <a:gd name="T34" fmla="*/ 34 w 140"/>
                <a:gd name="T35" fmla="*/ 48 h 220"/>
                <a:gd name="T36" fmla="*/ 38 w 140"/>
                <a:gd name="T37" fmla="*/ 42 h 220"/>
                <a:gd name="T38" fmla="*/ 43 w 140"/>
                <a:gd name="T39" fmla="*/ 37 h 220"/>
                <a:gd name="T40" fmla="*/ 46 w 140"/>
                <a:gd name="T41" fmla="*/ 31 h 220"/>
                <a:gd name="T42" fmla="*/ 50 w 140"/>
                <a:gd name="T43" fmla="*/ 26 h 220"/>
                <a:gd name="T44" fmla="*/ 55 w 140"/>
                <a:gd name="T45" fmla="*/ 20 h 220"/>
                <a:gd name="T46" fmla="*/ 59 w 140"/>
                <a:gd name="T47" fmla="*/ 14 h 220"/>
                <a:gd name="T48" fmla="*/ 65 w 140"/>
                <a:gd name="T49" fmla="*/ 8 h 220"/>
                <a:gd name="T50" fmla="*/ 83 w 140"/>
                <a:gd name="T51" fmla="*/ 0 h 220"/>
                <a:gd name="T52" fmla="*/ 90 w 140"/>
                <a:gd name="T53" fmla="*/ 1 h 220"/>
                <a:gd name="T54" fmla="*/ 96 w 140"/>
                <a:gd name="T55" fmla="*/ 4 h 220"/>
                <a:gd name="T56" fmla="*/ 102 w 140"/>
                <a:gd name="T57" fmla="*/ 6 h 220"/>
                <a:gd name="T58" fmla="*/ 109 w 140"/>
                <a:gd name="T59" fmla="*/ 8 h 220"/>
                <a:gd name="T60" fmla="*/ 118 w 140"/>
                <a:gd name="T61" fmla="*/ 18 h 220"/>
                <a:gd name="T62" fmla="*/ 126 w 140"/>
                <a:gd name="T63" fmla="*/ 27 h 220"/>
                <a:gd name="T64" fmla="*/ 133 w 140"/>
                <a:gd name="T65" fmla="*/ 36 h 220"/>
                <a:gd name="T66" fmla="*/ 140 w 140"/>
                <a:gd name="T67" fmla="*/ 45 h 220"/>
                <a:gd name="T68" fmla="*/ 126 w 140"/>
                <a:gd name="T69" fmla="*/ 56 h 220"/>
                <a:gd name="T70" fmla="*/ 113 w 140"/>
                <a:gd name="T71" fmla="*/ 67 h 220"/>
                <a:gd name="T72" fmla="*/ 99 w 140"/>
                <a:gd name="T73" fmla="*/ 80 h 220"/>
                <a:gd name="T74" fmla="*/ 87 w 140"/>
                <a:gd name="T75" fmla="*/ 92 h 220"/>
                <a:gd name="T76" fmla="*/ 76 w 140"/>
                <a:gd name="T77" fmla="*/ 107 h 220"/>
                <a:gd name="T78" fmla="*/ 67 w 140"/>
                <a:gd name="T79" fmla="*/ 124 h 220"/>
                <a:gd name="T80" fmla="*/ 60 w 140"/>
                <a:gd name="T81" fmla="*/ 141 h 220"/>
                <a:gd name="T82" fmla="*/ 57 w 140"/>
                <a:gd name="T83" fmla="*/ 160 h 220"/>
                <a:gd name="T84" fmla="*/ 58 w 140"/>
                <a:gd name="T85" fmla="*/ 175 h 220"/>
                <a:gd name="T86" fmla="*/ 61 w 140"/>
                <a:gd name="T87" fmla="*/ 190 h 220"/>
                <a:gd name="T88" fmla="*/ 64 w 140"/>
                <a:gd name="T89" fmla="*/ 205 h 220"/>
                <a:gd name="T90" fmla="*/ 65 w 140"/>
                <a:gd name="T91" fmla="*/ 220 h 220"/>
                <a:gd name="T92" fmla="*/ 50 w 140"/>
                <a:gd name="T9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0" h="220">
                  <a:moveTo>
                    <a:pt x="50" y="220"/>
                  </a:moveTo>
                  <a:lnTo>
                    <a:pt x="46" y="218"/>
                  </a:lnTo>
                  <a:lnTo>
                    <a:pt x="43" y="216"/>
                  </a:lnTo>
                  <a:lnTo>
                    <a:pt x="40" y="213"/>
                  </a:lnTo>
                  <a:lnTo>
                    <a:pt x="35" y="211"/>
                  </a:lnTo>
                  <a:lnTo>
                    <a:pt x="30" y="209"/>
                  </a:lnTo>
                  <a:lnTo>
                    <a:pt x="26" y="206"/>
                  </a:lnTo>
                  <a:lnTo>
                    <a:pt x="20" y="204"/>
                  </a:lnTo>
                  <a:lnTo>
                    <a:pt x="13" y="202"/>
                  </a:lnTo>
                  <a:lnTo>
                    <a:pt x="5" y="185"/>
                  </a:lnTo>
                  <a:lnTo>
                    <a:pt x="2" y="166"/>
                  </a:lnTo>
                  <a:lnTo>
                    <a:pt x="0" y="147"/>
                  </a:lnTo>
                  <a:lnTo>
                    <a:pt x="3" y="127"/>
                  </a:lnTo>
                  <a:lnTo>
                    <a:pt x="7" y="107"/>
                  </a:lnTo>
                  <a:lnTo>
                    <a:pt x="13" y="88"/>
                  </a:lnTo>
                  <a:lnTo>
                    <a:pt x="20" y="69"/>
                  </a:lnTo>
                  <a:lnTo>
                    <a:pt x="29" y="52"/>
                  </a:lnTo>
                  <a:lnTo>
                    <a:pt x="34" y="48"/>
                  </a:lnTo>
                  <a:lnTo>
                    <a:pt x="38" y="42"/>
                  </a:lnTo>
                  <a:lnTo>
                    <a:pt x="43" y="37"/>
                  </a:lnTo>
                  <a:lnTo>
                    <a:pt x="46" y="31"/>
                  </a:lnTo>
                  <a:lnTo>
                    <a:pt x="50" y="26"/>
                  </a:lnTo>
                  <a:lnTo>
                    <a:pt x="55" y="20"/>
                  </a:lnTo>
                  <a:lnTo>
                    <a:pt x="59" y="14"/>
                  </a:lnTo>
                  <a:lnTo>
                    <a:pt x="65" y="8"/>
                  </a:lnTo>
                  <a:lnTo>
                    <a:pt x="83" y="0"/>
                  </a:lnTo>
                  <a:lnTo>
                    <a:pt x="90" y="1"/>
                  </a:lnTo>
                  <a:lnTo>
                    <a:pt x="96" y="4"/>
                  </a:lnTo>
                  <a:lnTo>
                    <a:pt x="102" y="6"/>
                  </a:lnTo>
                  <a:lnTo>
                    <a:pt x="109" y="8"/>
                  </a:lnTo>
                  <a:lnTo>
                    <a:pt x="118" y="18"/>
                  </a:lnTo>
                  <a:lnTo>
                    <a:pt x="126" y="27"/>
                  </a:lnTo>
                  <a:lnTo>
                    <a:pt x="133" y="36"/>
                  </a:lnTo>
                  <a:lnTo>
                    <a:pt x="140" y="45"/>
                  </a:lnTo>
                  <a:lnTo>
                    <a:pt x="126" y="56"/>
                  </a:lnTo>
                  <a:lnTo>
                    <a:pt x="113" y="67"/>
                  </a:lnTo>
                  <a:lnTo>
                    <a:pt x="99" y="80"/>
                  </a:lnTo>
                  <a:lnTo>
                    <a:pt x="87" y="92"/>
                  </a:lnTo>
                  <a:lnTo>
                    <a:pt x="76" y="107"/>
                  </a:lnTo>
                  <a:lnTo>
                    <a:pt x="67" y="124"/>
                  </a:lnTo>
                  <a:lnTo>
                    <a:pt x="60" y="141"/>
                  </a:lnTo>
                  <a:lnTo>
                    <a:pt x="57" y="160"/>
                  </a:lnTo>
                  <a:lnTo>
                    <a:pt x="58" y="175"/>
                  </a:lnTo>
                  <a:lnTo>
                    <a:pt x="61" y="190"/>
                  </a:lnTo>
                  <a:lnTo>
                    <a:pt x="64" y="205"/>
                  </a:lnTo>
                  <a:lnTo>
                    <a:pt x="65" y="220"/>
                  </a:lnTo>
                  <a:lnTo>
                    <a:pt x="50" y="22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3" name="Freeform 28"/>
            <p:cNvSpPr>
              <a:spLocks/>
            </p:cNvSpPr>
            <p:nvPr>
              <p:custDataLst>
                <p:tags r:id="rId39"/>
              </p:custDataLst>
            </p:nvPr>
          </p:nvSpPr>
          <p:spPr bwMode="auto">
            <a:xfrm>
              <a:off x="3903" y="3171"/>
              <a:ext cx="66" cy="31"/>
            </a:xfrm>
            <a:custGeom>
              <a:avLst/>
              <a:gdLst>
                <a:gd name="T0" fmla="*/ 33 w 131"/>
                <a:gd name="T1" fmla="*/ 63 h 63"/>
                <a:gd name="T2" fmla="*/ 27 w 131"/>
                <a:gd name="T3" fmla="*/ 50 h 63"/>
                <a:gd name="T4" fmla="*/ 20 w 131"/>
                <a:gd name="T5" fmla="*/ 36 h 63"/>
                <a:gd name="T6" fmla="*/ 11 w 131"/>
                <a:gd name="T7" fmla="*/ 22 h 63"/>
                <a:gd name="T8" fmla="*/ 0 w 131"/>
                <a:gd name="T9" fmla="*/ 10 h 63"/>
                <a:gd name="T10" fmla="*/ 16 w 131"/>
                <a:gd name="T11" fmla="*/ 5 h 63"/>
                <a:gd name="T12" fmla="*/ 32 w 131"/>
                <a:gd name="T13" fmla="*/ 2 h 63"/>
                <a:gd name="T14" fmla="*/ 47 w 131"/>
                <a:gd name="T15" fmla="*/ 0 h 63"/>
                <a:gd name="T16" fmla="*/ 63 w 131"/>
                <a:gd name="T17" fmla="*/ 0 h 63"/>
                <a:gd name="T18" fmla="*/ 78 w 131"/>
                <a:gd name="T19" fmla="*/ 3 h 63"/>
                <a:gd name="T20" fmla="*/ 94 w 131"/>
                <a:gd name="T21" fmla="*/ 6 h 63"/>
                <a:gd name="T22" fmla="*/ 109 w 131"/>
                <a:gd name="T23" fmla="*/ 10 h 63"/>
                <a:gd name="T24" fmla="*/ 125 w 131"/>
                <a:gd name="T25" fmla="*/ 15 h 63"/>
                <a:gd name="T26" fmla="*/ 131 w 131"/>
                <a:gd name="T27" fmla="*/ 33 h 63"/>
                <a:gd name="T28" fmla="*/ 126 w 131"/>
                <a:gd name="T29" fmla="*/ 37 h 63"/>
                <a:gd name="T30" fmla="*/ 122 w 131"/>
                <a:gd name="T31" fmla="*/ 42 h 63"/>
                <a:gd name="T32" fmla="*/ 116 w 131"/>
                <a:gd name="T33" fmla="*/ 46 h 63"/>
                <a:gd name="T34" fmla="*/ 110 w 131"/>
                <a:gd name="T35" fmla="*/ 50 h 63"/>
                <a:gd name="T36" fmla="*/ 101 w 131"/>
                <a:gd name="T37" fmla="*/ 52 h 63"/>
                <a:gd name="T38" fmla="*/ 92 w 131"/>
                <a:gd name="T39" fmla="*/ 53 h 63"/>
                <a:gd name="T40" fmla="*/ 83 w 131"/>
                <a:gd name="T41" fmla="*/ 56 h 63"/>
                <a:gd name="T42" fmla="*/ 72 w 131"/>
                <a:gd name="T43" fmla="*/ 58 h 63"/>
                <a:gd name="T44" fmla="*/ 63 w 131"/>
                <a:gd name="T45" fmla="*/ 60 h 63"/>
                <a:gd name="T46" fmla="*/ 53 w 131"/>
                <a:gd name="T47" fmla="*/ 61 h 63"/>
                <a:gd name="T48" fmla="*/ 43 w 131"/>
                <a:gd name="T49" fmla="*/ 63 h 63"/>
                <a:gd name="T50" fmla="*/ 33 w 131"/>
                <a:gd name="T5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63">
                  <a:moveTo>
                    <a:pt x="33" y="63"/>
                  </a:moveTo>
                  <a:lnTo>
                    <a:pt x="27" y="50"/>
                  </a:lnTo>
                  <a:lnTo>
                    <a:pt x="20" y="36"/>
                  </a:lnTo>
                  <a:lnTo>
                    <a:pt x="11" y="22"/>
                  </a:lnTo>
                  <a:lnTo>
                    <a:pt x="0" y="10"/>
                  </a:lnTo>
                  <a:lnTo>
                    <a:pt x="16" y="5"/>
                  </a:lnTo>
                  <a:lnTo>
                    <a:pt x="32" y="2"/>
                  </a:lnTo>
                  <a:lnTo>
                    <a:pt x="47" y="0"/>
                  </a:lnTo>
                  <a:lnTo>
                    <a:pt x="63" y="0"/>
                  </a:lnTo>
                  <a:lnTo>
                    <a:pt x="78" y="3"/>
                  </a:lnTo>
                  <a:lnTo>
                    <a:pt x="94" y="6"/>
                  </a:lnTo>
                  <a:lnTo>
                    <a:pt x="109" y="10"/>
                  </a:lnTo>
                  <a:lnTo>
                    <a:pt x="125" y="15"/>
                  </a:lnTo>
                  <a:lnTo>
                    <a:pt x="131" y="33"/>
                  </a:lnTo>
                  <a:lnTo>
                    <a:pt x="126" y="37"/>
                  </a:lnTo>
                  <a:lnTo>
                    <a:pt x="122" y="42"/>
                  </a:lnTo>
                  <a:lnTo>
                    <a:pt x="116" y="46"/>
                  </a:lnTo>
                  <a:lnTo>
                    <a:pt x="110" y="50"/>
                  </a:lnTo>
                  <a:lnTo>
                    <a:pt x="101" y="52"/>
                  </a:lnTo>
                  <a:lnTo>
                    <a:pt x="92" y="53"/>
                  </a:lnTo>
                  <a:lnTo>
                    <a:pt x="83" y="56"/>
                  </a:lnTo>
                  <a:lnTo>
                    <a:pt x="72" y="58"/>
                  </a:lnTo>
                  <a:lnTo>
                    <a:pt x="63" y="60"/>
                  </a:lnTo>
                  <a:lnTo>
                    <a:pt x="53" y="61"/>
                  </a:lnTo>
                  <a:lnTo>
                    <a:pt x="43" y="63"/>
                  </a:lnTo>
                  <a:lnTo>
                    <a:pt x="33" y="63"/>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234" name="Group 7"/>
          <p:cNvGrpSpPr>
            <a:grpSpLocks noChangeAspect="1"/>
          </p:cNvGrpSpPr>
          <p:nvPr>
            <p:custDataLst>
              <p:tags r:id="rId23"/>
            </p:custDataLst>
          </p:nvPr>
        </p:nvGrpSpPr>
        <p:grpSpPr bwMode="auto">
          <a:xfrm>
            <a:off x="6096000" y="3429000"/>
            <a:ext cx="1601788" cy="1711325"/>
            <a:chOff x="2975" y="2832"/>
            <a:chExt cx="1009" cy="1078"/>
          </a:xfrm>
        </p:grpSpPr>
        <p:sp>
          <p:nvSpPr>
            <p:cNvPr id="235" name="AutoShape 6"/>
            <p:cNvSpPr>
              <a:spLocks noChangeAspect="1" noChangeArrowheads="1" noTextEdit="1"/>
            </p:cNvSpPr>
            <p:nvPr>
              <p:custDataLst>
                <p:tags r:id="rId24"/>
              </p:custDataLst>
            </p:nvPr>
          </p:nvSpPr>
          <p:spPr bwMode="auto">
            <a:xfrm>
              <a:off x="2975" y="2832"/>
              <a:ext cx="1009"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6" name="Freeform 16"/>
            <p:cNvSpPr>
              <a:spLocks/>
            </p:cNvSpPr>
            <p:nvPr>
              <p:custDataLst>
                <p:tags r:id="rId25"/>
              </p:custDataLst>
            </p:nvPr>
          </p:nvSpPr>
          <p:spPr bwMode="auto">
            <a:xfrm>
              <a:off x="3144" y="3009"/>
              <a:ext cx="836" cy="795"/>
            </a:xfrm>
            <a:custGeom>
              <a:avLst/>
              <a:gdLst>
                <a:gd name="T0" fmla="*/ 979 w 1671"/>
                <a:gd name="T1" fmla="*/ 649 h 1589"/>
                <a:gd name="T2" fmla="*/ 944 w 1671"/>
                <a:gd name="T3" fmla="*/ 729 h 1589"/>
                <a:gd name="T4" fmla="*/ 929 w 1671"/>
                <a:gd name="T5" fmla="*/ 797 h 1589"/>
                <a:gd name="T6" fmla="*/ 834 w 1671"/>
                <a:gd name="T7" fmla="*/ 923 h 1589"/>
                <a:gd name="T8" fmla="*/ 729 w 1671"/>
                <a:gd name="T9" fmla="*/ 1049 h 1589"/>
                <a:gd name="T10" fmla="*/ 606 w 1671"/>
                <a:gd name="T11" fmla="*/ 1203 h 1589"/>
                <a:gd name="T12" fmla="*/ 464 w 1671"/>
                <a:gd name="T13" fmla="*/ 1384 h 1589"/>
                <a:gd name="T14" fmla="*/ 310 w 1671"/>
                <a:gd name="T15" fmla="*/ 1555 h 1589"/>
                <a:gd name="T16" fmla="*/ 235 w 1671"/>
                <a:gd name="T17" fmla="*/ 1589 h 1589"/>
                <a:gd name="T18" fmla="*/ 150 w 1671"/>
                <a:gd name="T19" fmla="*/ 1574 h 1589"/>
                <a:gd name="T20" fmla="*/ 38 w 1671"/>
                <a:gd name="T21" fmla="*/ 1496 h 1589"/>
                <a:gd name="T22" fmla="*/ 2 w 1671"/>
                <a:gd name="T23" fmla="*/ 1405 h 1589"/>
                <a:gd name="T24" fmla="*/ 24 w 1671"/>
                <a:gd name="T25" fmla="*/ 1317 h 1589"/>
                <a:gd name="T26" fmla="*/ 243 w 1671"/>
                <a:gd name="T27" fmla="*/ 1020 h 1589"/>
                <a:gd name="T28" fmla="*/ 485 w 1671"/>
                <a:gd name="T29" fmla="*/ 724 h 1589"/>
                <a:gd name="T30" fmla="*/ 681 w 1671"/>
                <a:gd name="T31" fmla="*/ 551 h 1589"/>
                <a:gd name="T32" fmla="*/ 729 w 1671"/>
                <a:gd name="T33" fmla="*/ 549 h 1589"/>
                <a:gd name="T34" fmla="*/ 847 w 1671"/>
                <a:gd name="T35" fmla="*/ 409 h 1589"/>
                <a:gd name="T36" fmla="*/ 968 w 1671"/>
                <a:gd name="T37" fmla="*/ 266 h 1589"/>
                <a:gd name="T38" fmla="*/ 1032 w 1671"/>
                <a:gd name="T39" fmla="*/ 349 h 1589"/>
                <a:gd name="T40" fmla="*/ 911 w 1671"/>
                <a:gd name="T41" fmla="*/ 501 h 1589"/>
                <a:gd name="T42" fmla="*/ 894 w 1671"/>
                <a:gd name="T43" fmla="*/ 558 h 1589"/>
                <a:gd name="T44" fmla="*/ 959 w 1671"/>
                <a:gd name="T45" fmla="*/ 512 h 1589"/>
                <a:gd name="T46" fmla="*/ 988 w 1671"/>
                <a:gd name="T47" fmla="*/ 450 h 1589"/>
                <a:gd name="T48" fmla="*/ 1013 w 1671"/>
                <a:gd name="T49" fmla="*/ 384 h 1589"/>
                <a:gd name="T50" fmla="*/ 1069 w 1671"/>
                <a:gd name="T51" fmla="*/ 334 h 1589"/>
                <a:gd name="T52" fmla="*/ 1124 w 1671"/>
                <a:gd name="T53" fmla="*/ 305 h 1589"/>
                <a:gd name="T54" fmla="*/ 1203 w 1671"/>
                <a:gd name="T55" fmla="*/ 206 h 1589"/>
                <a:gd name="T56" fmla="*/ 1160 w 1671"/>
                <a:gd name="T57" fmla="*/ 200 h 1589"/>
                <a:gd name="T58" fmla="*/ 1053 w 1671"/>
                <a:gd name="T59" fmla="*/ 323 h 1589"/>
                <a:gd name="T60" fmla="*/ 1107 w 1671"/>
                <a:gd name="T61" fmla="*/ 121 h 1589"/>
                <a:gd name="T62" fmla="*/ 1159 w 1671"/>
                <a:gd name="T63" fmla="*/ 87 h 1589"/>
                <a:gd name="T64" fmla="*/ 1197 w 1671"/>
                <a:gd name="T65" fmla="*/ 64 h 1589"/>
                <a:gd name="T66" fmla="*/ 1248 w 1671"/>
                <a:gd name="T67" fmla="*/ 42 h 1589"/>
                <a:gd name="T68" fmla="*/ 1296 w 1671"/>
                <a:gd name="T69" fmla="*/ 29 h 1589"/>
                <a:gd name="T70" fmla="*/ 1324 w 1671"/>
                <a:gd name="T71" fmla="*/ 15 h 1589"/>
                <a:gd name="T72" fmla="*/ 1351 w 1671"/>
                <a:gd name="T73" fmla="*/ 30 h 1589"/>
                <a:gd name="T74" fmla="*/ 1313 w 1671"/>
                <a:gd name="T75" fmla="*/ 231 h 1589"/>
                <a:gd name="T76" fmla="*/ 1367 w 1671"/>
                <a:gd name="T77" fmla="*/ 263 h 1589"/>
                <a:gd name="T78" fmla="*/ 1449 w 1671"/>
                <a:gd name="T79" fmla="*/ 288 h 1589"/>
                <a:gd name="T80" fmla="*/ 1495 w 1671"/>
                <a:gd name="T81" fmla="*/ 316 h 1589"/>
                <a:gd name="T82" fmla="*/ 1609 w 1671"/>
                <a:gd name="T83" fmla="*/ 305 h 1589"/>
                <a:gd name="T84" fmla="*/ 1667 w 1671"/>
                <a:gd name="T85" fmla="*/ 339 h 1589"/>
                <a:gd name="T86" fmla="*/ 1632 w 1671"/>
                <a:gd name="T87" fmla="*/ 392 h 1589"/>
                <a:gd name="T88" fmla="*/ 1563 w 1671"/>
                <a:gd name="T89" fmla="*/ 412 h 1589"/>
                <a:gd name="T90" fmla="*/ 1561 w 1671"/>
                <a:gd name="T91" fmla="*/ 564 h 1589"/>
                <a:gd name="T92" fmla="*/ 1519 w 1671"/>
                <a:gd name="T93" fmla="*/ 626 h 1589"/>
                <a:gd name="T94" fmla="*/ 1488 w 1671"/>
                <a:gd name="T95" fmla="*/ 654 h 1589"/>
                <a:gd name="T96" fmla="*/ 1458 w 1671"/>
                <a:gd name="T97" fmla="*/ 667 h 1589"/>
                <a:gd name="T98" fmla="*/ 1434 w 1671"/>
                <a:gd name="T99" fmla="*/ 581 h 1589"/>
                <a:gd name="T100" fmla="*/ 1465 w 1671"/>
                <a:gd name="T101" fmla="*/ 500 h 1589"/>
                <a:gd name="T102" fmla="*/ 1431 w 1671"/>
                <a:gd name="T103" fmla="*/ 486 h 1589"/>
                <a:gd name="T104" fmla="*/ 1398 w 1671"/>
                <a:gd name="T105" fmla="*/ 559 h 1589"/>
                <a:gd name="T106" fmla="*/ 1431 w 1671"/>
                <a:gd name="T107" fmla="*/ 584 h 1589"/>
                <a:gd name="T108" fmla="*/ 1382 w 1671"/>
                <a:gd name="T109" fmla="*/ 668 h 1589"/>
                <a:gd name="T110" fmla="*/ 1316 w 1671"/>
                <a:gd name="T111" fmla="*/ 615 h 1589"/>
                <a:gd name="T112" fmla="*/ 1289 w 1671"/>
                <a:gd name="T113" fmla="*/ 511 h 1589"/>
                <a:gd name="T114" fmla="*/ 1310 w 1671"/>
                <a:gd name="T115" fmla="*/ 443 h 1589"/>
                <a:gd name="T116" fmla="*/ 1337 w 1671"/>
                <a:gd name="T117" fmla="*/ 383 h 1589"/>
                <a:gd name="T118" fmla="*/ 1223 w 1671"/>
                <a:gd name="T119" fmla="*/ 389 h 1589"/>
                <a:gd name="T120" fmla="*/ 1160 w 1671"/>
                <a:gd name="T121" fmla="*/ 422 h 1589"/>
                <a:gd name="T122" fmla="*/ 1068 w 1671"/>
                <a:gd name="T123" fmla="*/ 536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1" h="1589">
                  <a:moveTo>
                    <a:pt x="1053" y="556"/>
                  </a:moveTo>
                  <a:lnTo>
                    <a:pt x="1038" y="574"/>
                  </a:lnTo>
                  <a:lnTo>
                    <a:pt x="1023" y="593"/>
                  </a:lnTo>
                  <a:lnTo>
                    <a:pt x="1009" y="611"/>
                  </a:lnTo>
                  <a:lnTo>
                    <a:pt x="994" y="630"/>
                  </a:lnTo>
                  <a:lnTo>
                    <a:pt x="979" y="649"/>
                  </a:lnTo>
                  <a:lnTo>
                    <a:pt x="964" y="668"/>
                  </a:lnTo>
                  <a:lnTo>
                    <a:pt x="949" y="686"/>
                  </a:lnTo>
                  <a:lnTo>
                    <a:pt x="934" y="705"/>
                  </a:lnTo>
                  <a:lnTo>
                    <a:pt x="936" y="711"/>
                  </a:lnTo>
                  <a:lnTo>
                    <a:pt x="940" y="718"/>
                  </a:lnTo>
                  <a:lnTo>
                    <a:pt x="944" y="729"/>
                  </a:lnTo>
                  <a:lnTo>
                    <a:pt x="948" y="740"/>
                  </a:lnTo>
                  <a:lnTo>
                    <a:pt x="947" y="748"/>
                  </a:lnTo>
                  <a:lnTo>
                    <a:pt x="946" y="756"/>
                  </a:lnTo>
                  <a:lnTo>
                    <a:pt x="945" y="766"/>
                  </a:lnTo>
                  <a:lnTo>
                    <a:pt x="944" y="775"/>
                  </a:lnTo>
                  <a:lnTo>
                    <a:pt x="929" y="797"/>
                  </a:lnTo>
                  <a:lnTo>
                    <a:pt x="915" y="817"/>
                  </a:lnTo>
                  <a:lnTo>
                    <a:pt x="899" y="839"/>
                  </a:lnTo>
                  <a:lnTo>
                    <a:pt x="884" y="860"/>
                  </a:lnTo>
                  <a:lnTo>
                    <a:pt x="868" y="882"/>
                  </a:lnTo>
                  <a:lnTo>
                    <a:pt x="852" y="903"/>
                  </a:lnTo>
                  <a:lnTo>
                    <a:pt x="834" y="923"/>
                  </a:lnTo>
                  <a:lnTo>
                    <a:pt x="818" y="944"/>
                  </a:lnTo>
                  <a:lnTo>
                    <a:pt x="801" y="965"/>
                  </a:lnTo>
                  <a:lnTo>
                    <a:pt x="784" y="987"/>
                  </a:lnTo>
                  <a:lnTo>
                    <a:pt x="765" y="1007"/>
                  </a:lnTo>
                  <a:lnTo>
                    <a:pt x="748" y="1028"/>
                  </a:lnTo>
                  <a:lnTo>
                    <a:pt x="729" y="1049"/>
                  </a:lnTo>
                  <a:lnTo>
                    <a:pt x="712" y="1070"/>
                  </a:lnTo>
                  <a:lnTo>
                    <a:pt x="694" y="1092"/>
                  </a:lnTo>
                  <a:lnTo>
                    <a:pt x="675" y="1112"/>
                  </a:lnTo>
                  <a:lnTo>
                    <a:pt x="652" y="1142"/>
                  </a:lnTo>
                  <a:lnTo>
                    <a:pt x="629" y="1172"/>
                  </a:lnTo>
                  <a:lnTo>
                    <a:pt x="606" y="1203"/>
                  </a:lnTo>
                  <a:lnTo>
                    <a:pt x="583" y="1233"/>
                  </a:lnTo>
                  <a:lnTo>
                    <a:pt x="560" y="1264"/>
                  </a:lnTo>
                  <a:lnTo>
                    <a:pt x="537" y="1294"/>
                  </a:lnTo>
                  <a:lnTo>
                    <a:pt x="513" y="1324"/>
                  </a:lnTo>
                  <a:lnTo>
                    <a:pt x="488" y="1354"/>
                  </a:lnTo>
                  <a:lnTo>
                    <a:pt x="464" y="1384"/>
                  </a:lnTo>
                  <a:lnTo>
                    <a:pt x="440" y="1414"/>
                  </a:lnTo>
                  <a:lnTo>
                    <a:pt x="415" y="1443"/>
                  </a:lnTo>
                  <a:lnTo>
                    <a:pt x="389" y="1472"/>
                  </a:lnTo>
                  <a:lnTo>
                    <a:pt x="363" y="1499"/>
                  </a:lnTo>
                  <a:lnTo>
                    <a:pt x="336" y="1527"/>
                  </a:lnTo>
                  <a:lnTo>
                    <a:pt x="310" y="1555"/>
                  </a:lnTo>
                  <a:lnTo>
                    <a:pt x="282" y="1581"/>
                  </a:lnTo>
                  <a:lnTo>
                    <a:pt x="274" y="1583"/>
                  </a:lnTo>
                  <a:lnTo>
                    <a:pt x="265" y="1586"/>
                  </a:lnTo>
                  <a:lnTo>
                    <a:pt x="256" y="1587"/>
                  </a:lnTo>
                  <a:lnTo>
                    <a:pt x="245" y="1588"/>
                  </a:lnTo>
                  <a:lnTo>
                    <a:pt x="235" y="1589"/>
                  </a:lnTo>
                  <a:lnTo>
                    <a:pt x="225" y="1589"/>
                  </a:lnTo>
                  <a:lnTo>
                    <a:pt x="213" y="1589"/>
                  </a:lnTo>
                  <a:lnTo>
                    <a:pt x="203" y="1589"/>
                  </a:lnTo>
                  <a:lnTo>
                    <a:pt x="191" y="1589"/>
                  </a:lnTo>
                  <a:lnTo>
                    <a:pt x="170" y="1582"/>
                  </a:lnTo>
                  <a:lnTo>
                    <a:pt x="150" y="1574"/>
                  </a:lnTo>
                  <a:lnTo>
                    <a:pt x="130" y="1565"/>
                  </a:lnTo>
                  <a:lnTo>
                    <a:pt x="112" y="1555"/>
                  </a:lnTo>
                  <a:lnTo>
                    <a:pt x="92" y="1543"/>
                  </a:lnTo>
                  <a:lnTo>
                    <a:pt x="74" y="1530"/>
                  </a:lnTo>
                  <a:lnTo>
                    <a:pt x="56" y="1514"/>
                  </a:lnTo>
                  <a:lnTo>
                    <a:pt x="38" y="1496"/>
                  </a:lnTo>
                  <a:lnTo>
                    <a:pt x="30" y="1482"/>
                  </a:lnTo>
                  <a:lnTo>
                    <a:pt x="22" y="1468"/>
                  </a:lnTo>
                  <a:lnTo>
                    <a:pt x="16" y="1453"/>
                  </a:lnTo>
                  <a:lnTo>
                    <a:pt x="10" y="1437"/>
                  </a:lnTo>
                  <a:lnTo>
                    <a:pt x="6" y="1421"/>
                  </a:lnTo>
                  <a:lnTo>
                    <a:pt x="2" y="1405"/>
                  </a:lnTo>
                  <a:lnTo>
                    <a:pt x="1" y="1388"/>
                  </a:lnTo>
                  <a:lnTo>
                    <a:pt x="0" y="1370"/>
                  </a:lnTo>
                  <a:lnTo>
                    <a:pt x="3" y="1356"/>
                  </a:lnTo>
                  <a:lnTo>
                    <a:pt x="9" y="1344"/>
                  </a:lnTo>
                  <a:lnTo>
                    <a:pt x="17" y="1331"/>
                  </a:lnTo>
                  <a:lnTo>
                    <a:pt x="24" y="1317"/>
                  </a:lnTo>
                  <a:lnTo>
                    <a:pt x="60" y="1270"/>
                  </a:lnTo>
                  <a:lnTo>
                    <a:pt x="94" y="1222"/>
                  </a:lnTo>
                  <a:lnTo>
                    <a:pt x="131" y="1172"/>
                  </a:lnTo>
                  <a:lnTo>
                    <a:pt x="168" y="1121"/>
                  </a:lnTo>
                  <a:lnTo>
                    <a:pt x="205" y="1071"/>
                  </a:lnTo>
                  <a:lnTo>
                    <a:pt x="243" y="1020"/>
                  </a:lnTo>
                  <a:lnTo>
                    <a:pt x="281" y="969"/>
                  </a:lnTo>
                  <a:lnTo>
                    <a:pt x="320" y="919"/>
                  </a:lnTo>
                  <a:lnTo>
                    <a:pt x="361" y="869"/>
                  </a:lnTo>
                  <a:lnTo>
                    <a:pt x="401" y="820"/>
                  </a:lnTo>
                  <a:lnTo>
                    <a:pt x="442" y="771"/>
                  </a:lnTo>
                  <a:lnTo>
                    <a:pt x="485" y="724"/>
                  </a:lnTo>
                  <a:lnTo>
                    <a:pt x="529" y="678"/>
                  </a:lnTo>
                  <a:lnTo>
                    <a:pt x="574" y="634"/>
                  </a:lnTo>
                  <a:lnTo>
                    <a:pt x="619" y="592"/>
                  </a:lnTo>
                  <a:lnTo>
                    <a:pt x="666" y="551"/>
                  </a:lnTo>
                  <a:lnTo>
                    <a:pt x="674" y="551"/>
                  </a:lnTo>
                  <a:lnTo>
                    <a:pt x="681" y="551"/>
                  </a:lnTo>
                  <a:lnTo>
                    <a:pt x="689" y="551"/>
                  </a:lnTo>
                  <a:lnTo>
                    <a:pt x="696" y="551"/>
                  </a:lnTo>
                  <a:lnTo>
                    <a:pt x="704" y="551"/>
                  </a:lnTo>
                  <a:lnTo>
                    <a:pt x="712" y="550"/>
                  </a:lnTo>
                  <a:lnTo>
                    <a:pt x="720" y="550"/>
                  </a:lnTo>
                  <a:lnTo>
                    <a:pt x="729" y="549"/>
                  </a:lnTo>
                  <a:lnTo>
                    <a:pt x="749" y="526"/>
                  </a:lnTo>
                  <a:lnTo>
                    <a:pt x="769" y="503"/>
                  </a:lnTo>
                  <a:lnTo>
                    <a:pt x="788" y="480"/>
                  </a:lnTo>
                  <a:lnTo>
                    <a:pt x="808" y="457"/>
                  </a:lnTo>
                  <a:lnTo>
                    <a:pt x="827" y="433"/>
                  </a:lnTo>
                  <a:lnTo>
                    <a:pt x="847" y="409"/>
                  </a:lnTo>
                  <a:lnTo>
                    <a:pt x="866" y="384"/>
                  </a:lnTo>
                  <a:lnTo>
                    <a:pt x="887" y="361"/>
                  </a:lnTo>
                  <a:lnTo>
                    <a:pt x="907" y="337"/>
                  </a:lnTo>
                  <a:lnTo>
                    <a:pt x="928" y="313"/>
                  </a:lnTo>
                  <a:lnTo>
                    <a:pt x="947" y="289"/>
                  </a:lnTo>
                  <a:lnTo>
                    <a:pt x="968" y="266"/>
                  </a:lnTo>
                  <a:lnTo>
                    <a:pt x="989" y="242"/>
                  </a:lnTo>
                  <a:lnTo>
                    <a:pt x="1011" y="219"/>
                  </a:lnTo>
                  <a:lnTo>
                    <a:pt x="1031" y="196"/>
                  </a:lnTo>
                  <a:lnTo>
                    <a:pt x="1053" y="174"/>
                  </a:lnTo>
                  <a:lnTo>
                    <a:pt x="1053" y="323"/>
                  </a:lnTo>
                  <a:lnTo>
                    <a:pt x="1032" y="349"/>
                  </a:lnTo>
                  <a:lnTo>
                    <a:pt x="1012" y="374"/>
                  </a:lnTo>
                  <a:lnTo>
                    <a:pt x="991" y="398"/>
                  </a:lnTo>
                  <a:lnTo>
                    <a:pt x="971" y="424"/>
                  </a:lnTo>
                  <a:lnTo>
                    <a:pt x="951" y="449"/>
                  </a:lnTo>
                  <a:lnTo>
                    <a:pt x="931" y="474"/>
                  </a:lnTo>
                  <a:lnTo>
                    <a:pt x="911" y="501"/>
                  </a:lnTo>
                  <a:lnTo>
                    <a:pt x="892" y="526"/>
                  </a:lnTo>
                  <a:lnTo>
                    <a:pt x="887" y="534"/>
                  </a:lnTo>
                  <a:lnTo>
                    <a:pt x="879" y="542"/>
                  </a:lnTo>
                  <a:lnTo>
                    <a:pt x="883" y="549"/>
                  </a:lnTo>
                  <a:lnTo>
                    <a:pt x="888" y="554"/>
                  </a:lnTo>
                  <a:lnTo>
                    <a:pt x="894" y="558"/>
                  </a:lnTo>
                  <a:lnTo>
                    <a:pt x="900" y="563"/>
                  </a:lnTo>
                  <a:lnTo>
                    <a:pt x="913" y="561"/>
                  </a:lnTo>
                  <a:lnTo>
                    <a:pt x="924" y="547"/>
                  </a:lnTo>
                  <a:lnTo>
                    <a:pt x="936" y="534"/>
                  </a:lnTo>
                  <a:lnTo>
                    <a:pt x="947" y="523"/>
                  </a:lnTo>
                  <a:lnTo>
                    <a:pt x="959" y="512"/>
                  </a:lnTo>
                  <a:lnTo>
                    <a:pt x="970" y="501"/>
                  </a:lnTo>
                  <a:lnTo>
                    <a:pt x="981" y="489"/>
                  </a:lnTo>
                  <a:lnTo>
                    <a:pt x="989" y="477"/>
                  </a:lnTo>
                  <a:lnTo>
                    <a:pt x="997" y="463"/>
                  </a:lnTo>
                  <a:lnTo>
                    <a:pt x="991" y="457"/>
                  </a:lnTo>
                  <a:lnTo>
                    <a:pt x="988" y="450"/>
                  </a:lnTo>
                  <a:lnTo>
                    <a:pt x="985" y="443"/>
                  </a:lnTo>
                  <a:lnTo>
                    <a:pt x="984" y="436"/>
                  </a:lnTo>
                  <a:lnTo>
                    <a:pt x="990" y="422"/>
                  </a:lnTo>
                  <a:lnTo>
                    <a:pt x="997" y="409"/>
                  </a:lnTo>
                  <a:lnTo>
                    <a:pt x="1004" y="396"/>
                  </a:lnTo>
                  <a:lnTo>
                    <a:pt x="1013" y="384"/>
                  </a:lnTo>
                  <a:lnTo>
                    <a:pt x="1022" y="373"/>
                  </a:lnTo>
                  <a:lnTo>
                    <a:pt x="1031" y="363"/>
                  </a:lnTo>
                  <a:lnTo>
                    <a:pt x="1042" y="353"/>
                  </a:lnTo>
                  <a:lnTo>
                    <a:pt x="1053" y="344"/>
                  </a:lnTo>
                  <a:lnTo>
                    <a:pt x="1061" y="338"/>
                  </a:lnTo>
                  <a:lnTo>
                    <a:pt x="1069" y="334"/>
                  </a:lnTo>
                  <a:lnTo>
                    <a:pt x="1079" y="328"/>
                  </a:lnTo>
                  <a:lnTo>
                    <a:pt x="1087" y="323"/>
                  </a:lnTo>
                  <a:lnTo>
                    <a:pt x="1096" y="319"/>
                  </a:lnTo>
                  <a:lnTo>
                    <a:pt x="1105" y="314"/>
                  </a:lnTo>
                  <a:lnTo>
                    <a:pt x="1114" y="310"/>
                  </a:lnTo>
                  <a:lnTo>
                    <a:pt x="1124" y="305"/>
                  </a:lnTo>
                  <a:lnTo>
                    <a:pt x="1140" y="288"/>
                  </a:lnTo>
                  <a:lnTo>
                    <a:pt x="1153" y="272"/>
                  </a:lnTo>
                  <a:lnTo>
                    <a:pt x="1166" y="254"/>
                  </a:lnTo>
                  <a:lnTo>
                    <a:pt x="1179" y="238"/>
                  </a:lnTo>
                  <a:lnTo>
                    <a:pt x="1190" y="222"/>
                  </a:lnTo>
                  <a:lnTo>
                    <a:pt x="1203" y="206"/>
                  </a:lnTo>
                  <a:lnTo>
                    <a:pt x="1216" y="191"/>
                  </a:lnTo>
                  <a:lnTo>
                    <a:pt x="1228" y="176"/>
                  </a:lnTo>
                  <a:lnTo>
                    <a:pt x="1216" y="158"/>
                  </a:lnTo>
                  <a:lnTo>
                    <a:pt x="1197" y="159"/>
                  </a:lnTo>
                  <a:lnTo>
                    <a:pt x="1179" y="179"/>
                  </a:lnTo>
                  <a:lnTo>
                    <a:pt x="1160" y="200"/>
                  </a:lnTo>
                  <a:lnTo>
                    <a:pt x="1142" y="221"/>
                  </a:lnTo>
                  <a:lnTo>
                    <a:pt x="1125" y="240"/>
                  </a:lnTo>
                  <a:lnTo>
                    <a:pt x="1106" y="261"/>
                  </a:lnTo>
                  <a:lnTo>
                    <a:pt x="1089" y="282"/>
                  </a:lnTo>
                  <a:lnTo>
                    <a:pt x="1070" y="303"/>
                  </a:lnTo>
                  <a:lnTo>
                    <a:pt x="1053" y="323"/>
                  </a:lnTo>
                  <a:lnTo>
                    <a:pt x="1053" y="174"/>
                  </a:lnTo>
                  <a:lnTo>
                    <a:pt x="1064" y="163"/>
                  </a:lnTo>
                  <a:lnTo>
                    <a:pt x="1075" y="152"/>
                  </a:lnTo>
                  <a:lnTo>
                    <a:pt x="1085" y="141"/>
                  </a:lnTo>
                  <a:lnTo>
                    <a:pt x="1097" y="131"/>
                  </a:lnTo>
                  <a:lnTo>
                    <a:pt x="1107" y="121"/>
                  </a:lnTo>
                  <a:lnTo>
                    <a:pt x="1119" y="110"/>
                  </a:lnTo>
                  <a:lnTo>
                    <a:pt x="1130" y="101"/>
                  </a:lnTo>
                  <a:lnTo>
                    <a:pt x="1142" y="91"/>
                  </a:lnTo>
                  <a:lnTo>
                    <a:pt x="1147" y="90"/>
                  </a:lnTo>
                  <a:lnTo>
                    <a:pt x="1153" y="88"/>
                  </a:lnTo>
                  <a:lnTo>
                    <a:pt x="1159" y="87"/>
                  </a:lnTo>
                  <a:lnTo>
                    <a:pt x="1162" y="80"/>
                  </a:lnTo>
                  <a:lnTo>
                    <a:pt x="1170" y="78"/>
                  </a:lnTo>
                  <a:lnTo>
                    <a:pt x="1177" y="75"/>
                  </a:lnTo>
                  <a:lnTo>
                    <a:pt x="1183" y="71"/>
                  </a:lnTo>
                  <a:lnTo>
                    <a:pt x="1190" y="68"/>
                  </a:lnTo>
                  <a:lnTo>
                    <a:pt x="1197" y="64"/>
                  </a:lnTo>
                  <a:lnTo>
                    <a:pt x="1205" y="61"/>
                  </a:lnTo>
                  <a:lnTo>
                    <a:pt x="1215" y="60"/>
                  </a:lnTo>
                  <a:lnTo>
                    <a:pt x="1224" y="58"/>
                  </a:lnTo>
                  <a:lnTo>
                    <a:pt x="1227" y="53"/>
                  </a:lnTo>
                  <a:lnTo>
                    <a:pt x="1241" y="43"/>
                  </a:lnTo>
                  <a:lnTo>
                    <a:pt x="1248" y="42"/>
                  </a:lnTo>
                  <a:lnTo>
                    <a:pt x="1256" y="40"/>
                  </a:lnTo>
                  <a:lnTo>
                    <a:pt x="1264" y="38"/>
                  </a:lnTo>
                  <a:lnTo>
                    <a:pt x="1272" y="35"/>
                  </a:lnTo>
                  <a:lnTo>
                    <a:pt x="1280" y="32"/>
                  </a:lnTo>
                  <a:lnTo>
                    <a:pt x="1288" y="30"/>
                  </a:lnTo>
                  <a:lnTo>
                    <a:pt x="1296" y="29"/>
                  </a:lnTo>
                  <a:lnTo>
                    <a:pt x="1304" y="27"/>
                  </a:lnTo>
                  <a:lnTo>
                    <a:pt x="1308" y="24"/>
                  </a:lnTo>
                  <a:lnTo>
                    <a:pt x="1311" y="22"/>
                  </a:lnTo>
                  <a:lnTo>
                    <a:pt x="1315" y="19"/>
                  </a:lnTo>
                  <a:lnTo>
                    <a:pt x="1319" y="17"/>
                  </a:lnTo>
                  <a:lnTo>
                    <a:pt x="1324" y="15"/>
                  </a:lnTo>
                  <a:lnTo>
                    <a:pt x="1329" y="12"/>
                  </a:lnTo>
                  <a:lnTo>
                    <a:pt x="1334" y="10"/>
                  </a:lnTo>
                  <a:lnTo>
                    <a:pt x="1340" y="8"/>
                  </a:lnTo>
                  <a:lnTo>
                    <a:pt x="1342" y="0"/>
                  </a:lnTo>
                  <a:lnTo>
                    <a:pt x="1352" y="0"/>
                  </a:lnTo>
                  <a:lnTo>
                    <a:pt x="1351" y="30"/>
                  </a:lnTo>
                  <a:lnTo>
                    <a:pt x="1349" y="62"/>
                  </a:lnTo>
                  <a:lnTo>
                    <a:pt x="1347" y="96"/>
                  </a:lnTo>
                  <a:lnTo>
                    <a:pt x="1342" y="131"/>
                  </a:lnTo>
                  <a:lnTo>
                    <a:pt x="1336" y="167"/>
                  </a:lnTo>
                  <a:lnTo>
                    <a:pt x="1326" y="200"/>
                  </a:lnTo>
                  <a:lnTo>
                    <a:pt x="1313" y="231"/>
                  </a:lnTo>
                  <a:lnTo>
                    <a:pt x="1294" y="259"/>
                  </a:lnTo>
                  <a:lnTo>
                    <a:pt x="1299" y="267"/>
                  </a:lnTo>
                  <a:lnTo>
                    <a:pt x="1315" y="265"/>
                  </a:lnTo>
                  <a:lnTo>
                    <a:pt x="1332" y="262"/>
                  </a:lnTo>
                  <a:lnTo>
                    <a:pt x="1349" y="262"/>
                  </a:lnTo>
                  <a:lnTo>
                    <a:pt x="1367" y="263"/>
                  </a:lnTo>
                  <a:lnTo>
                    <a:pt x="1383" y="266"/>
                  </a:lnTo>
                  <a:lnTo>
                    <a:pt x="1400" y="269"/>
                  </a:lnTo>
                  <a:lnTo>
                    <a:pt x="1416" y="274"/>
                  </a:lnTo>
                  <a:lnTo>
                    <a:pt x="1431" y="280"/>
                  </a:lnTo>
                  <a:lnTo>
                    <a:pt x="1440" y="283"/>
                  </a:lnTo>
                  <a:lnTo>
                    <a:pt x="1449" y="288"/>
                  </a:lnTo>
                  <a:lnTo>
                    <a:pt x="1458" y="291"/>
                  </a:lnTo>
                  <a:lnTo>
                    <a:pt x="1466" y="296"/>
                  </a:lnTo>
                  <a:lnTo>
                    <a:pt x="1474" y="300"/>
                  </a:lnTo>
                  <a:lnTo>
                    <a:pt x="1481" y="306"/>
                  </a:lnTo>
                  <a:lnTo>
                    <a:pt x="1488" y="311"/>
                  </a:lnTo>
                  <a:lnTo>
                    <a:pt x="1495" y="316"/>
                  </a:lnTo>
                  <a:lnTo>
                    <a:pt x="1513" y="310"/>
                  </a:lnTo>
                  <a:lnTo>
                    <a:pt x="1533" y="305"/>
                  </a:lnTo>
                  <a:lnTo>
                    <a:pt x="1552" y="303"/>
                  </a:lnTo>
                  <a:lnTo>
                    <a:pt x="1571" y="301"/>
                  </a:lnTo>
                  <a:lnTo>
                    <a:pt x="1590" y="303"/>
                  </a:lnTo>
                  <a:lnTo>
                    <a:pt x="1609" y="305"/>
                  </a:lnTo>
                  <a:lnTo>
                    <a:pt x="1627" y="310"/>
                  </a:lnTo>
                  <a:lnTo>
                    <a:pt x="1646" y="316"/>
                  </a:lnTo>
                  <a:lnTo>
                    <a:pt x="1655" y="323"/>
                  </a:lnTo>
                  <a:lnTo>
                    <a:pt x="1659" y="328"/>
                  </a:lnTo>
                  <a:lnTo>
                    <a:pt x="1664" y="333"/>
                  </a:lnTo>
                  <a:lnTo>
                    <a:pt x="1667" y="339"/>
                  </a:lnTo>
                  <a:lnTo>
                    <a:pt x="1671" y="348"/>
                  </a:lnTo>
                  <a:lnTo>
                    <a:pt x="1671" y="356"/>
                  </a:lnTo>
                  <a:lnTo>
                    <a:pt x="1662" y="373"/>
                  </a:lnTo>
                  <a:lnTo>
                    <a:pt x="1651" y="383"/>
                  </a:lnTo>
                  <a:lnTo>
                    <a:pt x="1642" y="388"/>
                  </a:lnTo>
                  <a:lnTo>
                    <a:pt x="1632" y="392"/>
                  </a:lnTo>
                  <a:lnTo>
                    <a:pt x="1620" y="395"/>
                  </a:lnTo>
                  <a:lnTo>
                    <a:pt x="1609" y="398"/>
                  </a:lnTo>
                  <a:lnTo>
                    <a:pt x="1597" y="401"/>
                  </a:lnTo>
                  <a:lnTo>
                    <a:pt x="1586" y="404"/>
                  </a:lnTo>
                  <a:lnTo>
                    <a:pt x="1574" y="407"/>
                  </a:lnTo>
                  <a:lnTo>
                    <a:pt x="1563" y="412"/>
                  </a:lnTo>
                  <a:lnTo>
                    <a:pt x="1571" y="436"/>
                  </a:lnTo>
                  <a:lnTo>
                    <a:pt x="1574" y="462"/>
                  </a:lnTo>
                  <a:lnTo>
                    <a:pt x="1575" y="488"/>
                  </a:lnTo>
                  <a:lnTo>
                    <a:pt x="1574" y="513"/>
                  </a:lnTo>
                  <a:lnTo>
                    <a:pt x="1568" y="540"/>
                  </a:lnTo>
                  <a:lnTo>
                    <a:pt x="1561" y="564"/>
                  </a:lnTo>
                  <a:lnTo>
                    <a:pt x="1551" y="588"/>
                  </a:lnTo>
                  <a:lnTo>
                    <a:pt x="1540" y="609"/>
                  </a:lnTo>
                  <a:lnTo>
                    <a:pt x="1534" y="612"/>
                  </a:lnTo>
                  <a:lnTo>
                    <a:pt x="1529" y="616"/>
                  </a:lnTo>
                  <a:lnTo>
                    <a:pt x="1523" y="620"/>
                  </a:lnTo>
                  <a:lnTo>
                    <a:pt x="1519" y="626"/>
                  </a:lnTo>
                  <a:lnTo>
                    <a:pt x="1513" y="631"/>
                  </a:lnTo>
                  <a:lnTo>
                    <a:pt x="1507" y="638"/>
                  </a:lnTo>
                  <a:lnTo>
                    <a:pt x="1502" y="644"/>
                  </a:lnTo>
                  <a:lnTo>
                    <a:pt x="1495" y="650"/>
                  </a:lnTo>
                  <a:lnTo>
                    <a:pt x="1491" y="652"/>
                  </a:lnTo>
                  <a:lnTo>
                    <a:pt x="1488" y="654"/>
                  </a:lnTo>
                  <a:lnTo>
                    <a:pt x="1484" y="655"/>
                  </a:lnTo>
                  <a:lnTo>
                    <a:pt x="1480" y="657"/>
                  </a:lnTo>
                  <a:lnTo>
                    <a:pt x="1474" y="660"/>
                  </a:lnTo>
                  <a:lnTo>
                    <a:pt x="1469" y="661"/>
                  </a:lnTo>
                  <a:lnTo>
                    <a:pt x="1463" y="664"/>
                  </a:lnTo>
                  <a:lnTo>
                    <a:pt x="1458" y="667"/>
                  </a:lnTo>
                  <a:lnTo>
                    <a:pt x="1451" y="669"/>
                  </a:lnTo>
                  <a:lnTo>
                    <a:pt x="1445" y="671"/>
                  </a:lnTo>
                  <a:lnTo>
                    <a:pt x="1438" y="672"/>
                  </a:lnTo>
                  <a:lnTo>
                    <a:pt x="1431" y="673"/>
                  </a:lnTo>
                  <a:lnTo>
                    <a:pt x="1431" y="584"/>
                  </a:lnTo>
                  <a:lnTo>
                    <a:pt x="1434" y="581"/>
                  </a:lnTo>
                  <a:lnTo>
                    <a:pt x="1436" y="580"/>
                  </a:lnTo>
                  <a:lnTo>
                    <a:pt x="1438" y="578"/>
                  </a:lnTo>
                  <a:lnTo>
                    <a:pt x="1442" y="577"/>
                  </a:lnTo>
                  <a:lnTo>
                    <a:pt x="1453" y="553"/>
                  </a:lnTo>
                  <a:lnTo>
                    <a:pt x="1461" y="526"/>
                  </a:lnTo>
                  <a:lnTo>
                    <a:pt x="1465" y="500"/>
                  </a:lnTo>
                  <a:lnTo>
                    <a:pt x="1461" y="473"/>
                  </a:lnTo>
                  <a:lnTo>
                    <a:pt x="1458" y="466"/>
                  </a:lnTo>
                  <a:lnTo>
                    <a:pt x="1450" y="471"/>
                  </a:lnTo>
                  <a:lnTo>
                    <a:pt x="1443" y="475"/>
                  </a:lnTo>
                  <a:lnTo>
                    <a:pt x="1437" y="481"/>
                  </a:lnTo>
                  <a:lnTo>
                    <a:pt x="1431" y="486"/>
                  </a:lnTo>
                  <a:lnTo>
                    <a:pt x="1427" y="493"/>
                  </a:lnTo>
                  <a:lnTo>
                    <a:pt x="1421" y="500"/>
                  </a:lnTo>
                  <a:lnTo>
                    <a:pt x="1416" y="506"/>
                  </a:lnTo>
                  <a:lnTo>
                    <a:pt x="1410" y="513"/>
                  </a:lnTo>
                  <a:lnTo>
                    <a:pt x="1402" y="535"/>
                  </a:lnTo>
                  <a:lnTo>
                    <a:pt x="1398" y="559"/>
                  </a:lnTo>
                  <a:lnTo>
                    <a:pt x="1398" y="581"/>
                  </a:lnTo>
                  <a:lnTo>
                    <a:pt x="1406" y="602"/>
                  </a:lnTo>
                  <a:lnTo>
                    <a:pt x="1414" y="600"/>
                  </a:lnTo>
                  <a:lnTo>
                    <a:pt x="1421" y="595"/>
                  </a:lnTo>
                  <a:lnTo>
                    <a:pt x="1427" y="589"/>
                  </a:lnTo>
                  <a:lnTo>
                    <a:pt x="1431" y="584"/>
                  </a:lnTo>
                  <a:lnTo>
                    <a:pt x="1431" y="673"/>
                  </a:lnTo>
                  <a:lnTo>
                    <a:pt x="1421" y="675"/>
                  </a:lnTo>
                  <a:lnTo>
                    <a:pt x="1410" y="673"/>
                  </a:lnTo>
                  <a:lnTo>
                    <a:pt x="1400" y="672"/>
                  </a:lnTo>
                  <a:lnTo>
                    <a:pt x="1391" y="671"/>
                  </a:lnTo>
                  <a:lnTo>
                    <a:pt x="1382" y="668"/>
                  </a:lnTo>
                  <a:lnTo>
                    <a:pt x="1372" y="665"/>
                  </a:lnTo>
                  <a:lnTo>
                    <a:pt x="1363" y="662"/>
                  </a:lnTo>
                  <a:lnTo>
                    <a:pt x="1355" y="659"/>
                  </a:lnTo>
                  <a:lnTo>
                    <a:pt x="1341" y="646"/>
                  </a:lnTo>
                  <a:lnTo>
                    <a:pt x="1327" y="631"/>
                  </a:lnTo>
                  <a:lnTo>
                    <a:pt x="1316" y="615"/>
                  </a:lnTo>
                  <a:lnTo>
                    <a:pt x="1306" y="599"/>
                  </a:lnTo>
                  <a:lnTo>
                    <a:pt x="1298" y="580"/>
                  </a:lnTo>
                  <a:lnTo>
                    <a:pt x="1292" y="561"/>
                  </a:lnTo>
                  <a:lnTo>
                    <a:pt x="1289" y="541"/>
                  </a:lnTo>
                  <a:lnTo>
                    <a:pt x="1289" y="519"/>
                  </a:lnTo>
                  <a:lnTo>
                    <a:pt x="1289" y="511"/>
                  </a:lnTo>
                  <a:lnTo>
                    <a:pt x="1292" y="502"/>
                  </a:lnTo>
                  <a:lnTo>
                    <a:pt x="1295" y="493"/>
                  </a:lnTo>
                  <a:lnTo>
                    <a:pt x="1294" y="482"/>
                  </a:lnTo>
                  <a:lnTo>
                    <a:pt x="1299" y="468"/>
                  </a:lnTo>
                  <a:lnTo>
                    <a:pt x="1304" y="456"/>
                  </a:lnTo>
                  <a:lnTo>
                    <a:pt x="1310" y="443"/>
                  </a:lnTo>
                  <a:lnTo>
                    <a:pt x="1318" y="432"/>
                  </a:lnTo>
                  <a:lnTo>
                    <a:pt x="1325" y="420"/>
                  </a:lnTo>
                  <a:lnTo>
                    <a:pt x="1334" y="409"/>
                  </a:lnTo>
                  <a:lnTo>
                    <a:pt x="1344" y="397"/>
                  </a:lnTo>
                  <a:lnTo>
                    <a:pt x="1355" y="386"/>
                  </a:lnTo>
                  <a:lnTo>
                    <a:pt x="1337" y="383"/>
                  </a:lnTo>
                  <a:lnTo>
                    <a:pt x="1318" y="383"/>
                  </a:lnTo>
                  <a:lnTo>
                    <a:pt x="1299" y="383"/>
                  </a:lnTo>
                  <a:lnTo>
                    <a:pt x="1280" y="383"/>
                  </a:lnTo>
                  <a:lnTo>
                    <a:pt x="1261" y="384"/>
                  </a:lnTo>
                  <a:lnTo>
                    <a:pt x="1241" y="387"/>
                  </a:lnTo>
                  <a:lnTo>
                    <a:pt x="1223" y="389"/>
                  </a:lnTo>
                  <a:lnTo>
                    <a:pt x="1203" y="391"/>
                  </a:lnTo>
                  <a:lnTo>
                    <a:pt x="1196" y="392"/>
                  </a:lnTo>
                  <a:lnTo>
                    <a:pt x="1188" y="395"/>
                  </a:lnTo>
                  <a:lnTo>
                    <a:pt x="1181" y="397"/>
                  </a:lnTo>
                  <a:lnTo>
                    <a:pt x="1175" y="403"/>
                  </a:lnTo>
                  <a:lnTo>
                    <a:pt x="1160" y="422"/>
                  </a:lnTo>
                  <a:lnTo>
                    <a:pt x="1145" y="441"/>
                  </a:lnTo>
                  <a:lnTo>
                    <a:pt x="1130" y="460"/>
                  </a:lnTo>
                  <a:lnTo>
                    <a:pt x="1115" y="479"/>
                  </a:lnTo>
                  <a:lnTo>
                    <a:pt x="1099" y="498"/>
                  </a:lnTo>
                  <a:lnTo>
                    <a:pt x="1084" y="518"/>
                  </a:lnTo>
                  <a:lnTo>
                    <a:pt x="1068" y="536"/>
                  </a:lnTo>
                  <a:lnTo>
                    <a:pt x="1053" y="5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7" name="Freeform 17"/>
            <p:cNvSpPr>
              <a:spLocks/>
            </p:cNvSpPr>
            <p:nvPr>
              <p:custDataLst>
                <p:tags r:id="rId26"/>
              </p:custDataLst>
            </p:nvPr>
          </p:nvSpPr>
          <p:spPr bwMode="auto">
            <a:xfrm>
              <a:off x="3157" y="3294"/>
              <a:ext cx="449" cy="502"/>
            </a:xfrm>
            <a:custGeom>
              <a:avLst/>
              <a:gdLst>
                <a:gd name="T0" fmla="*/ 174 w 898"/>
                <a:gd name="T1" fmla="*/ 1001 h 1003"/>
                <a:gd name="T2" fmla="*/ 158 w 898"/>
                <a:gd name="T3" fmla="*/ 995 h 1003"/>
                <a:gd name="T4" fmla="*/ 141 w 898"/>
                <a:gd name="T5" fmla="*/ 988 h 1003"/>
                <a:gd name="T6" fmla="*/ 122 w 898"/>
                <a:gd name="T7" fmla="*/ 982 h 1003"/>
                <a:gd name="T8" fmla="*/ 102 w 898"/>
                <a:gd name="T9" fmla="*/ 971 h 1003"/>
                <a:gd name="T10" fmla="*/ 81 w 898"/>
                <a:gd name="T11" fmla="*/ 957 h 1003"/>
                <a:gd name="T12" fmla="*/ 60 w 898"/>
                <a:gd name="T13" fmla="*/ 942 h 1003"/>
                <a:gd name="T14" fmla="*/ 39 w 898"/>
                <a:gd name="T15" fmla="*/ 922 h 1003"/>
                <a:gd name="T16" fmla="*/ 15 w 898"/>
                <a:gd name="T17" fmla="*/ 885 h 1003"/>
                <a:gd name="T18" fmla="*/ 0 w 898"/>
                <a:gd name="T19" fmla="*/ 824 h 1003"/>
                <a:gd name="T20" fmla="*/ 17 w 898"/>
                <a:gd name="T21" fmla="*/ 767 h 1003"/>
                <a:gd name="T22" fmla="*/ 51 w 898"/>
                <a:gd name="T23" fmla="*/ 715 h 1003"/>
                <a:gd name="T24" fmla="*/ 87 w 898"/>
                <a:gd name="T25" fmla="*/ 666 h 1003"/>
                <a:gd name="T26" fmla="*/ 124 w 898"/>
                <a:gd name="T27" fmla="*/ 616 h 1003"/>
                <a:gd name="T28" fmla="*/ 144 w 898"/>
                <a:gd name="T29" fmla="*/ 580 h 1003"/>
                <a:gd name="T30" fmla="*/ 204 w 898"/>
                <a:gd name="T31" fmla="*/ 505 h 1003"/>
                <a:gd name="T32" fmla="*/ 263 w 898"/>
                <a:gd name="T33" fmla="*/ 431 h 1003"/>
                <a:gd name="T34" fmla="*/ 322 w 898"/>
                <a:gd name="T35" fmla="*/ 355 h 1003"/>
                <a:gd name="T36" fmla="*/ 382 w 898"/>
                <a:gd name="T37" fmla="*/ 279 h 1003"/>
                <a:gd name="T38" fmla="*/ 444 w 898"/>
                <a:gd name="T39" fmla="*/ 205 h 1003"/>
                <a:gd name="T40" fmla="*/ 508 w 898"/>
                <a:gd name="T41" fmla="*/ 133 h 1003"/>
                <a:gd name="T42" fmla="*/ 578 w 898"/>
                <a:gd name="T43" fmla="*/ 64 h 1003"/>
                <a:gd name="T44" fmla="*/ 650 w 898"/>
                <a:gd name="T45" fmla="*/ 0 h 1003"/>
                <a:gd name="T46" fmla="*/ 684 w 898"/>
                <a:gd name="T47" fmla="*/ 6 h 1003"/>
                <a:gd name="T48" fmla="*/ 715 w 898"/>
                <a:gd name="T49" fmla="*/ 15 h 1003"/>
                <a:gd name="T50" fmla="*/ 744 w 898"/>
                <a:gd name="T51" fmla="*/ 25 h 1003"/>
                <a:gd name="T52" fmla="*/ 770 w 898"/>
                <a:gd name="T53" fmla="*/ 40 h 1003"/>
                <a:gd name="T54" fmla="*/ 795 w 898"/>
                <a:gd name="T55" fmla="*/ 56 h 1003"/>
                <a:gd name="T56" fmla="*/ 820 w 898"/>
                <a:gd name="T57" fmla="*/ 75 h 1003"/>
                <a:gd name="T58" fmla="*/ 843 w 898"/>
                <a:gd name="T59" fmla="*/ 95 h 1003"/>
                <a:gd name="T60" fmla="*/ 866 w 898"/>
                <a:gd name="T61" fmla="*/ 118 h 1003"/>
                <a:gd name="T62" fmla="*/ 874 w 898"/>
                <a:gd name="T63" fmla="*/ 131 h 1003"/>
                <a:gd name="T64" fmla="*/ 888 w 898"/>
                <a:gd name="T65" fmla="*/ 144 h 1003"/>
                <a:gd name="T66" fmla="*/ 893 w 898"/>
                <a:gd name="T67" fmla="*/ 166 h 1003"/>
                <a:gd name="T68" fmla="*/ 898 w 898"/>
                <a:gd name="T69" fmla="*/ 190 h 1003"/>
                <a:gd name="T70" fmla="*/ 823 w 898"/>
                <a:gd name="T71" fmla="*/ 292 h 1003"/>
                <a:gd name="T72" fmla="*/ 747 w 898"/>
                <a:gd name="T73" fmla="*/ 394 h 1003"/>
                <a:gd name="T74" fmla="*/ 670 w 898"/>
                <a:gd name="T75" fmla="*/ 493 h 1003"/>
                <a:gd name="T76" fmla="*/ 591 w 898"/>
                <a:gd name="T77" fmla="*/ 592 h 1003"/>
                <a:gd name="T78" fmla="*/ 512 w 898"/>
                <a:gd name="T79" fmla="*/ 689 h 1003"/>
                <a:gd name="T80" fmla="*/ 431 w 898"/>
                <a:gd name="T81" fmla="*/ 786 h 1003"/>
                <a:gd name="T82" fmla="*/ 348 w 898"/>
                <a:gd name="T83" fmla="*/ 883 h 1003"/>
                <a:gd name="T84" fmla="*/ 264 w 898"/>
                <a:gd name="T85" fmla="*/ 981 h 1003"/>
                <a:gd name="T86" fmla="*/ 254 w 898"/>
                <a:gd name="T87" fmla="*/ 985 h 1003"/>
                <a:gd name="T88" fmla="*/ 243 w 898"/>
                <a:gd name="T89" fmla="*/ 990 h 1003"/>
                <a:gd name="T90" fmla="*/ 233 w 898"/>
                <a:gd name="T91" fmla="*/ 997 h 1003"/>
                <a:gd name="T92" fmla="*/ 219 w 898"/>
                <a:gd name="T93" fmla="*/ 1003 h 1003"/>
                <a:gd name="T94" fmla="*/ 211 w 898"/>
                <a:gd name="T95" fmla="*/ 1000 h 1003"/>
                <a:gd name="T96" fmla="*/ 203 w 898"/>
                <a:gd name="T97" fmla="*/ 1001 h 1003"/>
                <a:gd name="T98" fmla="*/ 193 w 898"/>
                <a:gd name="T99" fmla="*/ 1002 h 1003"/>
                <a:gd name="T100" fmla="*/ 182 w 898"/>
                <a:gd name="T10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8" h="1003">
                  <a:moveTo>
                    <a:pt x="182" y="1003"/>
                  </a:moveTo>
                  <a:lnTo>
                    <a:pt x="174" y="1001"/>
                  </a:lnTo>
                  <a:lnTo>
                    <a:pt x="166" y="997"/>
                  </a:lnTo>
                  <a:lnTo>
                    <a:pt x="158" y="995"/>
                  </a:lnTo>
                  <a:lnTo>
                    <a:pt x="149" y="991"/>
                  </a:lnTo>
                  <a:lnTo>
                    <a:pt x="141" y="988"/>
                  </a:lnTo>
                  <a:lnTo>
                    <a:pt x="132" y="985"/>
                  </a:lnTo>
                  <a:lnTo>
                    <a:pt x="122" y="982"/>
                  </a:lnTo>
                  <a:lnTo>
                    <a:pt x="112" y="979"/>
                  </a:lnTo>
                  <a:lnTo>
                    <a:pt x="102" y="971"/>
                  </a:lnTo>
                  <a:lnTo>
                    <a:pt x="91" y="964"/>
                  </a:lnTo>
                  <a:lnTo>
                    <a:pt x="81" y="957"/>
                  </a:lnTo>
                  <a:lnTo>
                    <a:pt x="70" y="949"/>
                  </a:lnTo>
                  <a:lnTo>
                    <a:pt x="60" y="942"/>
                  </a:lnTo>
                  <a:lnTo>
                    <a:pt x="50" y="933"/>
                  </a:lnTo>
                  <a:lnTo>
                    <a:pt x="39" y="922"/>
                  </a:lnTo>
                  <a:lnTo>
                    <a:pt x="29" y="910"/>
                  </a:lnTo>
                  <a:lnTo>
                    <a:pt x="15" y="885"/>
                  </a:lnTo>
                  <a:lnTo>
                    <a:pt x="5" y="857"/>
                  </a:lnTo>
                  <a:lnTo>
                    <a:pt x="0" y="824"/>
                  </a:lnTo>
                  <a:lnTo>
                    <a:pt x="2" y="795"/>
                  </a:lnTo>
                  <a:lnTo>
                    <a:pt x="17" y="767"/>
                  </a:lnTo>
                  <a:lnTo>
                    <a:pt x="34" y="740"/>
                  </a:lnTo>
                  <a:lnTo>
                    <a:pt x="51" y="715"/>
                  </a:lnTo>
                  <a:lnTo>
                    <a:pt x="68" y="691"/>
                  </a:lnTo>
                  <a:lnTo>
                    <a:pt x="87" y="666"/>
                  </a:lnTo>
                  <a:lnTo>
                    <a:pt x="105" y="641"/>
                  </a:lnTo>
                  <a:lnTo>
                    <a:pt x="124" y="616"/>
                  </a:lnTo>
                  <a:lnTo>
                    <a:pt x="141" y="589"/>
                  </a:lnTo>
                  <a:lnTo>
                    <a:pt x="144" y="580"/>
                  </a:lnTo>
                  <a:lnTo>
                    <a:pt x="174" y="543"/>
                  </a:lnTo>
                  <a:lnTo>
                    <a:pt x="204" y="505"/>
                  </a:lnTo>
                  <a:lnTo>
                    <a:pt x="234" y="469"/>
                  </a:lnTo>
                  <a:lnTo>
                    <a:pt x="263" y="431"/>
                  </a:lnTo>
                  <a:lnTo>
                    <a:pt x="293" y="393"/>
                  </a:lnTo>
                  <a:lnTo>
                    <a:pt x="322" y="355"/>
                  </a:lnTo>
                  <a:lnTo>
                    <a:pt x="352" y="317"/>
                  </a:lnTo>
                  <a:lnTo>
                    <a:pt x="382" y="279"/>
                  </a:lnTo>
                  <a:lnTo>
                    <a:pt x="413" y="242"/>
                  </a:lnTo>
                  <a:lnTo>
                    <a:pt x="444" y="205"/>
                  </a:lnTo>
                  <a:lnTo>
                    <a:pt x="476" y="168"/>
                  </a:lnTo>
                  <a:lnTo>
                    <a:pt x="508" y="133"/>
                  </a:lnTo>
                  <a:lnTo>
                    <a:pt x="542" y="98"/>
                  </a:lnTo>
                  <a:lnTo>
                    <a:pt x="578" y="64"/>
                  </a:lnTo>
                  <a:lnTo>
                    <a:pt x="613" y="32"/>
                  </a:lnTo>
                  <a:lnTo>
                    <a:pt x="650" y="0"/>
                  </a:lnTo>
                  <a:lnTo>
                    <a:pt x="667" y="2"/>
                  </a:lnTo>
                  <a:lnTo>
                    <a:pt x="684" y="6"/>
                  </a:lnTo>
                  <a:lnTo>
                    <a:pt x="700" y="10"/>
                  </a:lnTo>
                  <a:lnTo>
                    <a:pt x="715" y="15"/>
                  </a:lnTo>
                  <a:lnTo>
                    <a:pt x="729" y="19"/>
                  </a:lnTo>
                  <a:lnTo>
                    <a:pt x="744" y="25"/>
                  </a:lnTo>
                  <a:lnTo>
                    <a:pt x="756" y="32"/>
                  </a:lnTo>
                  <a:lnTo>
                    <a:pt x="770" y="40"/>
                  </a:lnTo>
                  <a:lnTo>
                    <a:pt x="783" y="47"/>
                  </a:lnTo>
                  <a:lnTo>
                    <a:pt x="795" y="56"/>
                  </a:lnTo>
                  <a:lnTo>
                    <a:pt x="808" y="65"/>
                  </a:lnTo>
                  <a:lnTo>
                    <a:pt x="820" y="75"/>
                  </a:lnTo>
                  <a:lnTo>
                    <a:pt x="831" y="85"/>
                  </a:lnTo>
                  <a:lnTo>
                    <a:pt x="843" y="95"/>
                  </a:lnTo>
                  <a:lnTo>
                    <a:pt x="854" y="107"/>
                  </a:lnTo>
                  <a:lnTo>
                    <a:pt x="866" y="118"/>
                  </a:lnTo>
                  <a:lnTo>
                    <a:pt x="870" y="125"/>
                  </a:lnTo>
                  <a:lnTo>
                    <a:pt x="874" y="131"/>
                  </a:lnTo>
                  <a:lnTo>
                    <a:pt x="880" y="137"/>
                  </a:lnTo>
                  <a:lnTo>
                    <a:pt x="888" y="144"/>
                  </a:lnTo>
                  <a:lnTo>
                    <a:pt x="890" y="155"/>
                  </a:lnTo>
                  <a:lnTo>
                    <a:pt x="893" y="166"/>
                  </a:lnTo>
                  <a:lnTo>
                    <a:pt x="897" y="177"/>
                  </a:lnTo>
                  <a:lnTo>
                    <a:pt x="898" y="190"/>
                  </a:lnTo>
                  <a:lnTo>
                    <a:pt x="860" y="242"/>
                  </a:lnTo>
                  <a:lnTo>
                    <a:pt x="823" y="292"/>
                  </a:lnTo>
                  <a:lnTo>
                    <a:pt x="785" y="343"/>
                  </a:lnTo>
                  <a:lnTo>
                    <a:pt x="747" y="394"/>
                  </a:lnTo>
                  <a:lnTo>
                    <a:pt x="708" y="443"/>
                  </a:lnTo>
                  <a:lnTo>
                    <a:pt x="670" y="493"/>
                  </a:lnTo>
                  <a:lnTo>
                    <a:pt x="631" y="542"/>
                  </a:lnTo>
                  <a:lnTo>
                    <a:pt x="591" y="592"/>
                  </a:lnTo>
                  <a:lnTo>
                    <a:pt x="552" y="640"/>
                  </a:lnTo>
                  <a:lnTo>
                    <a:pt x="512" y="689"/>
                  </a:lnTo>
                  <a:lnTo>
                    <a:pt x="472" y="738"/>
                  </a:lnTo>
                  <a:lnTo>
                    <a:pt x="431" y="786"/>
                  </a:lnTo>
                  <a:lnTo>
                    <a:pt x="390" y="835"/>
                  </a:lnTo>
                  <a:lnTo>
                    <a:pt x="348" y="883"/>
                  </a:lnTo>
                  <a:lnTo>
                    <a:pt x="307" y="933"/>
                  </a:lnTo>
                  <a:lnTo>
                    <a:pt x="264" y="981"/>
                  </a:lnTo>
                  <a:lnTo>
                    <a:pt x="258" y="982"/>
                  </a:lnTo>
                  <a:lnTo>
                    <a:pt x="254" y="985"/>
                  </a:lnTo>
                  <a:lnTo>
                    <a:pt x="249" y="988"/>
                  </a:lnTo>
                  <a:lnTo>
                    <a:pt x="243" y="990"/>
                  </a:lnTo>
                  <a:lnTo>
                    <a:pt x="239" y="994"/>
                  </a:lnTo>
                  <a:lnTo>
                    <a:pt x="233" y="997"/>
                  </a:lnTo>
                  <a:lnTo>
                    <a:pt x="226" y="1001"/>
                  </a:lnTo>
                  <a:lnTo>
                    <a:pt x="219" y="1003"/>
                  </a:lnTo>
                  <a:lnTo>
                    <a:pt x="216" y="1001"/>
                  </a:lnTo>
                  <a:lnTo>
                    <a:pt x="211" y="1000"/>
                  </a:lnTo>
                  <a:lnTo>
                    <a:pt x="208" y="1000"/>
                  </a:lnTo>
                  <a:lnTo>
                    <a:pt x="203" y="1001"/>
                  </a:lnTo>
                  <a:lnTo>
                    <a:pt x="197" y="1001"/>
                  </a:lnTo>
                  <a:lnTo>
                    <a:pt x="193" y="1002"/>
                  </a:lnTo>
                  <a:lnTo>
                    <a:pt x="187" y="1003"/>
                  </a:lnTo>
                  <a:lnTo>
                    <a:pt x="182" y="1003"/>
                  </a:lnTo>
                  <a:close/>
                </a:path>
              </a:pathLst>
            </a:custGeom>
            <a:solidFill>
              <a:srgbClr val="00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8" name="Freeform 18"/>
            <p:cNvSpPr>
              <a:spLocks/>
            </p:cNvSpPr>
            <p:nvPr>
              <p:custDataLst>
                <p:tags r:id="rId27"/>
              </p:custDataLst>
            </p:nvPr>
          </p:nvSpPr>
          <p:spPr bwMode="auto">
            <a:xfrm>
              <a:off x="3181" y="3698"/>
              <a:ext cx="94" cy="83"/>
            </a:xfrm>
            <a:custGeom>
              <a:avLst/>
              <a:gdLst>
                <a:gd name="T0" fmla="*/ 180 w 189"/>
                <a:gd name="T1" fmla="*/ 167 h 167"/>
                <a:gd name="T2" fmla="*/ 169 w 189"/>
                <a:gd name="T3" fmla="*/ 144 h 167"/>
                <a:gd name="T4" fmla="*/ 155 w 189"/>
                <a:gd name="T5" fmla="*/ 122 h 167"/>
                <a:gd name="T6" fmla="*/ 139 w 189"/>
                <a:gd name="T7" fmla="*/ 101 h 167"/>
                <a:gd name="T8" fmla="*/ 120 w 189"/>
                <a:gd name="T9" fmla="*/ 82 h 167"/>
                <a:gd name="T10" fmla="*/ 101 w 189"/>
                <a:gd name="T11" fmla="*/ 65 h 167"/>
                <a:gd name="T12" fmla="*/ 79 w 189"/>
                <a:gd name="T13" fmla="*/ 48 h 167"/>
                <a:gd name="T14" fmla="*/ 56 w 189"/>
                <a:gd name="T15" fmla="*/ 33 h 167"/>
                <a:gd name="T16" fmla="*/ 32 w 189"/>
                <a:gd name="T17" fmla="*/ 21 h 167"/>
                <a:gd name="T18" fmla="*/ 26 w 189"/>
                <a:gd name="T19" fmla="*/ 21 h 167"/>
                <a:gd name="T20" fmla="*/ 20 w 189"/>
                <a:gd name="T21" fmla="*/ 20 h 167"/>
                <a:gd name="T22" fmla="*/ 13 w 189"/>
                <a:gd name="T23" fmla="*/ 17 h 167"/>
                <a:gd name="T24" fmla="*/ 4 w 189"/>
                <a:gd name="T25" fmla="*/ 15 h 167"/>
                <a:gd name="T26" fmla="*/ 0 w 189"/>
                <a:gd name="T27" fmla="*/ 9 h 167"/>
                <a:gd name="T28" fmla="*/ 2 w 189"/>
                <a:gd name="T29" fmla="*/ 1 h 167"/>
                <a:gd name="T30" fmla="*/ 9 w 189"/>
                <a:gd name="T31" fmla="*/ 0 h 167"/>
                <a:gd name="T32" fmla="*/ 14 w 189"/>
                <a:gd name="T33" fmla="*/ 0 h 167"/>
                <a:gd name="T34" fmla="*/ 21 w 189"/>
                <a:gd name="T35" fmla="*/ 0 h 167"/>
                <a:gd name="T36" fmla="*/ 27 w 189"/>
                <a:gd name="T37" fmla="*/ 1 h 167"/>
                <a:gd name="T38" fmla="*/ 34 w 189"/>
                <a:gd name="T39" fmla="*/ 2 h 167"/>
                <a:gd name="T40" fmla="*/ 41 w 189"/>
                <a:gd name="T41" fmla="*/ 5 h 167"/>
                <a:gd name="T42" fmla="*/ 48 w 189"/>
                <a:gd name="T43" fmla="*/ 7 h 167"/>
                <a:gd name="T44" fmla="*/ 56 w 189"/>
                <a:gd name="T45" fmla="*/ 9 h 167"/>
                <a:gd name="T46" fmla="*/ 60 w 189"/>
                <a:gd name="T47" fmla="*/ 12 h 167"/>
                <a:gd name="T48" fmla="*/ 65 w 189"/>
                <a:gd name="T49" fmla="*/ 15 h 167"/>
                <a:gd name="T50" fmla="*/ 70 w 189"/>
                <a:gd name="T51" fmla="*/ 18 h 167"/>
                <a:gd name="T52" fmla="*/ 74 w 189"/>
                <a:gd name="T53" fmla="*/ 22 h 167"/>
                <a:gd name="T54" fmla="*/ 79 w 189"/>
                <a:gd name="T55" fmla="*/ 25 h 167"/>
                <a:gd name="T56" fmla="*/ 83 w 189"/>
                <a:gd name="T57" fmla="*/ 30 h 167"/>
                <a:gd name="T58" fmla="*/ 89 w 189"/>
                <a:gd name="T59" fmla="*/ 35 h 167"/>
                <a:gd name="T60" fmla="*/ 94 w 189"/>
                <a:gd name="T61" fmla="*/ 39 h 167"/>
                <a:gd name="T62" fmla="*/ 103 w 189"/>
                <a:gd name="T63" fmla="*/ 40 h 167"/>
                <a:gd name="T64" fmla="*/ 117 w 189"/>
                <a:gd name="T65" fmla="*/ 51 h 167"/>
                <a:gd name="T66" fmla="*/ 131 w 189"/>
                <a:gd name="T67" fmla="*/ 63 h 167"/>
                <a:gd name="T68" fmla="*/ 142 w 189"/>
                <a:gd name="T69" fmla="*/ 76 h 167"/>
                <a:gd name="T70" fmla="*/ 154 w 189"/>
                <a:gd name="T71" fmla="*/ 90 h 167"/>
                <a:gd name="T72" fmla="*/ 164 w 189"/>
                <a:gd name="T73" fmla="*/ 104 h 167"/>
                <a:gd name="T74" fmla="*/ 174 w 189"/>
                <a:gd name="T75" fmla="*/ 119 h 167"/>
                <a:gd name="T76" fmla="*/ 183 w 189"/>
                <a:gd name="T77" fmla="*/ 135 h 167"/>
                <a:gd name="T78" fmla="*/ 189 w 189"/>
                <a:gd name="T79" fmla="*/ 151 h 167"/>
                <a:gd name="T80" fmla="*/ 180 w 189"/>
                <a:gd name="T81"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167">
                  <a:moveTo>
                    <a:pt x="180" y="167"/>
                  </a:moveTo>
                  <a:lnTo>
                    <a:pt x="169" y="144"/>
                  </a:lnTo>
                  <a:lnTo>
                    <a:pt x="155" y="122"/>
                  </a:lnTo>
                  <a:lnTo>
                    <a:pt x="139" y="101"/>
                  </a:lnTo>
                  <a:lnTo>
                    <a:pt x="120" y="82"/>
                  </a:lnTo>
                  <a:lnTo>
                    <a:pt x="101" y="65"/>
                  </a:lnTo>
                  <a:lnTo>
                    <a:pt x="79" y="48"/>
                  </a:lnTo>
                  <a:lnTo>
                    <a:pt x="56" y="33"/>
                  </a:lnTo>
                  <a:lnTo>
                    <a:pt x="32" y="21"/>
                  </a:lnTo>
                  <a:lnTo>
                    <a:pt x="26" y="21"/>
                  </a:lnTo>
                  <a:lnTo>
                    <a:pt x="20" y="20"/>
                  </a:lnTo>
                  <a:lnTo>
                    <a:pt x="13" y="17"/>
                  </a:lnTo>
                  <a:lnTo>
                    <a:pt x="4" y="15"/>
                  </a:lnTo>
                  <a:lnTo>
                    <a:pt x="0" y="9"/>
                  </a:lnTo>
                  <a:lnTo>
                    <a:pt x="2" y="1"/>
                  </a:lnTo>
                  <a:lnTo>
                    <a:pt x="9" y="0"/>
                  </a:lnTo>
                  <a:lnTo>
                    <a:pt x="14" y="0"/>
                  </a:lnTo>
                  <a:lnTo>
                    <a:pt x="21" y="0"/>
                  </a:lnTo>
                  <a:lnTo>
                    <a:pt x="27" y="1"/>
                  </a:lnTo>
                  <a:lnTo>
                    <a:pt x="34" y="2"/>
                  </a:lnTo>
                  <a:lnTo>
                    <a:pt x="41" y="5"/>
                  </a:lnTo>
                  <a:lnTo>
                    <a:pt x="48" y="7"/>
                  </a:lnTo>
                  <a:lnTo>
                    <a:pt x="56" y="9"/>
                  </a:lnTo>
                  <a:lnTo>
                    <a:pt x="60" y="12"/>
                  </a:lnTo>
                  <a:lnTo>
                    <a:pt x="65" y="15"/>
                  </a:lnTo>
                  <a:lnTo>
                    <a:pt x="70" y="18"/>
                  </a:lnTo>
                  <a:lnTo>
                    <a:pt x="74" y="22"/>
                  </a:lnTo>
                  <a:lnTo>
                    <a:pt x="79" y="25"/>
                  </a:lnTo>
                  <a:lnTo>
                    <a:pt x="83" y="30"/>
                  </a:lnTo>
                  <a:lnTo>
                    <a:pt x="89" y="35"/>
                  </a:lnTo>
                  <a:lnTo>
                    <a:pt x="94" y="39"/>
                  </a:lnTo>
                  <a:lnTo>
                    <a:pt x="103" y="40"/>
                  </a:lnTo>
                  <a:lnTo>
                    <a:pt x="117" y="51"/>
                  </a:lnTo>
                  <a:lnTo>
                    <a:pt x="131" y="63"/>
                  </a:lnTo>
                  <a:lnTo>
                    <a:pt x="142" y="76"/>
                  </a:lnTo>
                  <a:lnTo>
                    <a:pt x="154" y="90"/>
                  </a:lnTo>
                  <a:lnTo>
                    <a:pt x="164" y="104"/>
                  </a:lnTo>
                  <a:lnTo>
                    <a:pt x="174" y="119"/>
                  </a:lnTo>
                  <a:lnTo>
                    <a:pt x="183" y="135"/>
                  </a:lnTo>
                  <a:lnTo>
                    <a:pt x="189" y="151"/>
                  </a:lnTo>
                  <a:lnTo>
                    <a:pt x="180" y="1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39" name="Freeform 24"/>
            <p:cNvSpPr>
              <a:spLocks/>
            </p:cNvSpPr>
            <p:nvPr>
              <p:custDataLst>
                <p:tags r:id="rId28"/>
              </p:custDataLst>
            </p:nvPr>
          </p:nvSpPr>
          <p:spPr bwMode="auto">
            <a:xfrm>
              <a:off x="3519" y="3025"/>
              <a:ext cx="292" cy="326"/>
            </a:xfrm>
            <a:custGeom>
              <a:avLst/>
              <a:gdLst>
                <a:gd name="T0" fmla="*/ 147 w 584"/>
                <a:gd name="T1" fmla="*/ 626 h 652"/>
                <a:gd name="T2" fmla="*/ 106 w 584"/>
                <a:gd name="T3" fmla="*/ 593 h 652"/>
                <a:gd name="T4" fmla="*/ 59 w 584"/>
                <a:gd name="T5" fmla="*/ 560 h 652"/>
                <a:gd name="T6" fmla="*/ 38 w 584"/>
                <a:gd name="T7" fmla="*/ 550 h 652"/>
                <a:gd name="T8" fmla="*/ 16 w 584"/>
                <a:gd name="T9" fmla="*/ 540 h 652"/>
                <a:gd name="T10" fmla="*/ 18 w 584"/>
                <a:gd name="T11" fmla="*/ 505 h 652"/>
                <a:gd name="T12" fmla="*/ 78 w 584"/>
                <a:gd name="T13" fmla="*/ 432 h 652"/>
                <a:gd name="T14" fmla="*/ 141 w 584"/>
                <a:gd name="T15" fmla="*/ 358 h 652"/>
                <a:gd name="T16" fmla="*/ 204 w 584"/>
                <a:gd name="T17" fmla="*/ 284 h 652"/>
                <a:gd name="T18" fmla="*/ 270 w 584"/>
                <a:gd name="T19" fmla="*/ 209 h 652"/>
                <a:gd name="T20" fmla="*/ 335 w 584"/>
                <a:gd name="T21" fmla="*/ 133 h 652"/>
                <a:gd name="T22" fmla="*/ 361 w 584"/>
                <a:gd name="T23" fmla="*/ 114 h 652"/>
                <a:gd name="T24" fmla="*/ 385 w 584"/>
                <a:gd name="T25" fmla="*/ 92 h 652"/>
                <a:gd name="T26" fmla="*/ 419 w 584"/>
                <a:gd name="T27" fmla="*/ 71 h 652"/>
                <a:gd name="T28" fmla="*/ 470 w 584"/>
                <a:gd name="T29" fmla="*/ 44 h 652"/>
                <a:gd name="T30" fmla="*/ 525 w 584"/>
                <a:gd name="T31" fmla="*/ 21 h 652"/>
                <a:gd name="T32" fmla="*/ 555 w 584"/>
                <a:gd name="T33" fmla="*/ 15 h 652"/>
                <a:gd name="T34" fmla="*/ 568 w 584"/>
                <a:gd name="T35" fmla="*/ 8 h 652"/>
                <a:gd name="T36" fmla="*/ 582 w 584"/>
                <a:gd name="T37" fmla="*/ 0 h 652"/>
                <a:gd name="T38" fmla="*/ 576 w 584"/>
                <a:gd name="T39" fmla="*/ 69 h 652"/>
                <a:gd name="T40" fmla="*/ 555 w 584"/>
                <a:gd name="T41" fmla="*/ 160 h 652"/>
                <a:gd name="T42" fmla="*/ 508 w 584"/>
                <a:gd name="T43" fmla="*/ 236 h 652"/>
                <a:gd name="T44" fmla="*/ 478 w 584"/>
                <a:gd name="T45" fmla="*/ 244 h 652"/>
                <a:gd name="T46" fmla="*/ 448 w 584"/>
                <a:gd name="T47" fmla="*/ 249 h 652"/>
                <a:gd name="T48" fmla="*/ 424 w 584"/>
                <a:gd name="T49" fmla="*/ 250 h 652"/>
                <a:gd name="T50" fmla="*/ 441 w 584"/>
                <a:gd name="T51" fmla="*/ 223 h 652"/>
                <a:gd name="T52" fmla="*/ 461 w 584"/>
                <a:gd name="T53" fmla="*/ 199 h 652"/>
                <a:gd name="T54" fmla="*/ 483 w 584"/>
                <a:gd name="T55" fmla="*/ 171 h 652"/>
                <a:gd name="T56" fmla="*/ 505 w 584"/>
                <a:gd name="T57" fmla="*/ 140 h 652"/>
                <a:gd name="T58" fmla="*/ 494 w 584"/>
                <a:gd name="T59" fmla="*/ 124 h 652"/>
                <a:gd name="T60" fmla="*/ 479 w 584"/>
                <a:gd name="T61" fmla="*/ 109 h 652"/>
                <a:gd name="T62" fmla="*/ 447 w 584"/>
                <a:gd name="T63" fmla="*/ 105 h 652"/>
                <a:gd name="T64" fmla="*/ 377 w 584"/>
                <a:gd name="T65" fmla="*/ 176 h 652"/>
                <a:gd name="T66" fmla="*/ 310 w 584"/>
                <a:gd name="T67" fmla="*/ 250 h 652"/>
                <a:gd name="T68" fmla="*/ 247 w 584"/>
                <a:gd name="T69" fmla="*/ 326 h 652"/>
                <a:gd name="T70" fmla="*/ 185 w 584"/>
                <a:gd name="T71" fmla="*/ 403 h 652"/>
                <a:gd name="T72" fmla="*/ 124 w 584"/>
                <a:gd name="T73" fmla="*/ 482 h 652"/>
                <a:gd name="T74" fmla="*/ 111 w 584"/>
                <a:gd name="T75" fmla="*/ 523 h 652"/>
                <a:gd name="T76" fmla="*/ 130 w 584"/>
                <a:gd name="T77" fmla="*/ 539 h 652"/>
                <a:gd name="T78" fmla="*/ 151 w 584"/>
                <a:gd name="T79" fmla="*/ 556 h 652"/>
                <a:gd name="T80" fmla="*/ 191 w 584"/>
                <a:gd name="T81" fmla="*/ 535 h 652"/>
                <a:gd name="T82" fmla="*/ 237 w 584"/>
                <a:gd name="T83" fmla="*/ 484 h 652"/>
                <a:gd name="T84" fmla="*/ 281 w 584"/>
                <a:gd name="T85" fmla="*/ 429 h 652"/>
                <a:gd name="T86" fmla="*/ 317 w 584"/>
                <a:gd name="T87" fmla="*/ 402 h 652"/>
                <a:gd name="T88" fmla="*/ 354 w 584"/>
                <a:gd name="T89" fmla="*/ 388 h 652"/>
                <a:gd name="T90" fmla="*/ 393 w 584"/>
                <a:gd name="T91" fmla="*/ 375 h 652"/>
                <a:gd name="T92" fmla="*/ 368 w 584"/>
                <a:gd name="T93" fmla="*/ 410 h 652"/>
                <a:gd name="T94" fmla="*/ 327 w 584"/>
                <a:gd name="T95" fmla="*/ 462 h 652"/>
                <a:gd name="T96" fmla="*/ 285 w 584"/>
                <a:gd name="T97" fmla="*/ 516 h 652"/>
                <a:gd name="T98" fmla="*/ 242 w 584"/>
                <a:gd name="T99" fmla="*/ 569 h 652"/>
                <a:gd name="T100" fmla="*/ 199 w 584"/>
                <a:gd name="T101" fmla="*/ 621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4" h="652">
                  <a:moveTo>
                    <a:pt x="169" y="652"/>
                  </a:moveTo>
                  <a:lnTo>
                    <a:pt x="159" y="638"/>
                  </a:lnTo>
                  <a:lnTo>
                    <a:pt x="147" y="626"/>
                  </a:lnTo>
                  <a:lnTo>
                    <a:pt x="135" y="615"/>
                  </a:lnTo>
                  <a:lnTo>
                    <a:pt x="121" y="603"/>
                  </a:lnTo>
                  <a:lnTo>
                    <a:pt x="106" y="593"/>
                  </a:lnTo>
                  <a:lnTo>
                    <a:pt x="90" y="583"/>
                  </a:lnTo>
                  <a:lnTo>
                    <a:pt x="75" y="571"/>
                  </a:lnTo>
                  <a:lnTo>
                    <a:pt x="59" y="560"/>
                  </a:lnTo>
                  <a:lnTo>
                    <a:pt x="52" y="556"/>
                  </a:lnTo>
                  <a:lnTo>
                    <a:pt x="45" y="554"/>
                  </a:lnTo>
                  <a:lnTo>
                    <a:pt x="38" y="550"/>
                  </a:lnTo>
                  <a:lnTo>
                    <a:pt x="31" y="547"/>
                  </a:lnTo>
                  <a:lnTo>
                    <a:pt x="23" y="545"/>
                  </a:lnTo>
                  <a:lnTo>
                    <a:pt x="16" y="540"/>
                  </a:lnTo>
                  <a:lnTo>
                    <a:pt x="8" y="535"/>
                  </a:lnTo>
                  <a:lnTo>
                    <a:pt x="0" y="531"/>
                  </a:lnTo>
                  <a:lnTo>
                    <a:pt x="18" y="505"/>
                  </a:lnTo>
                  <a:lnTo>
                    <a:pt x="38" y="481"/>
                  </a:lnTo>
                  <a:lnTo>
                    <a:pt x="59" y="456"/>
                  </a:lnTo>
                  <a:lnTo>
                    <a:pt x="78" y="432"/>
                  </a:lnTo>
                  <a:lnTo>
                    <a:pt x="99" y="406"/>
                  </a:lnTo>
                  <a:lnTo>
                    <a:pt x="120" y="382"/>
                  </a:lnTo>
                  <a:lnTo>
                    <a:pt x="141" y="358"/>
                  </a:lnTo>
                  <a:lnTo>
                    <a:pt x="161" y="334"/>
                  </a:lnTo>
                  <a:lnTo>
                    <a:pt x="183" y="308"/>
                  </a:lnTo>
                  <a:lnTo>
                    <a:pt x="204" y="284"/>
                  </a:lnTo>
                  <a:lnTo>
                    <a:pt x="226" y="260"/>
                  </a:lnTo>
                  <a:lnTo>
                    <a:pt x="248" y="235"/>
                  </a:lnTo>
                  <a:lnTo>
                    <a:pt x="270" y="209"/>
                  </a:lnTo>
                  <a:lnTo>
                    <a:pt x="292" y="184"/>
                  </a:lnTo>
                  <a:lnTo>
                    <a:pt x="313" y="159"/>
                  </a:lnTo>
                  <a:lnTo>
                    <a:pt x="335" y="133"/>
                  </a:lnTo>
                  <a:lnTo>
                    <a:pt x="343" y="128"/>
                  </a:lnTo>
                  <a:lnTo>
                    <a:pt x="353" y="121"/>
                  </a:lnTo>
                  <a:lnTo>
                    <a:pt x="361" y="114"/>
                  </a:lnTo>
                  <a:lnTo>
                    <a:pt x="369" y="106"/>
                  </a:lnTo>
                  <a:lnTo>
                    <a:pt x="377" y="99"/>
                  </a:lnTo>
                  <a:lnTo>
                    <a:pt x="385" y="92"/>
                  </a:lnTo>
                  <a:lnTo>
                    <a:pt x="394" y="85"/>
                  </a:lnTo>
                  <a:lnTo>
                    <a:pt x="403" y="79"/>
                  </a:lnTo>
                  <a:lnTo>
                    <a:pt x="419" y="71"/>
                  </a:lnTo>
                  <a:lnTo>
                    <a:pt x="436" y="62"/>
                  </a:lnTo>
                  <a:lnTo>
                    <a:pt x="453" y="53"/>
                  </a:lnTo>
                  <a:lnTo>
                    <a:pt x="470" y="44"/>
                  </a:lnTo>
                  <a:lnTo>
                    <a:pt x="487" y="36"/>
                  </a:lnTo>
                  <a:lnTo>
                    <a:pt x="506" y="27"/>
                  </a:lnTo>
                  <a:lnTo>
                    <a:pt x="525" y="21"/>
                  </a:lnTo>
                  <a:lnTo>
                    <a:pt x="545" y="16"/>
                  </a:lnTo>
                  <a:lnTo>
                    <a:pt x="551" y="16"/>
                  </a:lnTo>
                  <a:lnTo>
                    <a:pt x="555" y="15"/>
                  </a:lnTo>
                  <a:lnTo>
                    <a:pt x="560" y="12"/>
                  </a:lnTo>
                  <a:lnTo>
                    <a:pt x="564" y="10"/>
                  </a:lnTo>
                  <a:lnTo>
                    <a:pt x="568" y="8"/>
                  </a:lnTo>
                  <a:lnTo>
                    <a:pt x="572" y="6"/>
                  </a:lnTo>
                  <a:lnTo>
                    <a:pt x="576" y="2"/>
                  </a:lnTo>
                  <a:lnTo>
                    <a:pt x="582" y="0"/>
                  </a:lnTo>
                  <a:lnTo>
                    <a:pt x="584" y="7"/>
                  </a:lnTo>
                  <a:lnTo>
                    <a:pt x="581" y="38"/>
                  </a:lnTo>
                  <a:lnTo>
                    <a:pt x="576" y="69"/>
                  </a:lnTo>
                  <a:lnTo>
                    <a:pt x="572" y="100"/>
                  </a:lnTo>
                  <a:lnTo>
                    <a:pt x="565" y="130"/>
                  </a:lnTo>
                  <a:lnTo>
                    <a:pt x="555" y="160"/>
                  </a:lnTo>
                  <a:lnTo>
                    <a:pt x="544" y="188"/>
                  </a:lnTo>
                  <a:lnTo>
                    <a:pt x="528" y="213"/>
                  </a:lnTo>
                  <a:lnTo>
                    <a:pt x="508" y="236"/>
                  </a:lnTo>
                  <a:lnTo>
                    <a:pt x="498" y="239"/>
                  </a:lnTo>
                  <a:lnTo>
                    <a:pt x="489" y="242"/>
                  </a:lnTo>
                  <a:lnTo>
                    <a:pt x="478" y="244"/>
                  </a:lnTo>
                  <a:lnTo>
                    <a:pt x="469" y="245"/>
                  </a:lnTo>
                  <a:lnTo>
                    <a:pt x="459" y="246"/>
                  </a:lnTo>
                  <a:lnTo>
                    <a:pt x="448" y="249"/>
                  </a:lnTo>
                  <a:lnTo>
                    <a:pt x="438" y="252"/>
                  </a:lnTo>
                  <a:lnTo>
                    <a:pt x="426" y="257"/>
                  </a:lnTo>
                  <a:lnTo>
                    <a:pt x="424" y="250"/>
                  </a:lnTo>
                  <a:lnTo>
                    <a:pt x="432" y="242"/>
                  </a:lnTo>
                  <a:lnTo>
                    <a:pt x="437" y="232"/>
                  </a:lnTo>
                  <a:lnTo>
                    <a:pt x="441" y="223"/>
                  </a:lnTo>
                  <a:lnTo>
                    <a:pt x="452" y="219"/>
                  </a:lnTo>
                  <a:lnTo>
                    <a:pt x="456" y="208"/>
                  </a:lnTo>
                  <a:lnTo>
                    <a:pt x="461" y="199"/>
                  </a:lnTo>
                  <a:lnTo>
                    <a:pt x="468" y="190"/>
                  </a:lnTo>
                  <a:lnTo>
                    <a:pt x="475" y="181"/>
                  </a:lnTo>
                  <a:lnTo>
                    <a:pt x="483" y="171"/>
                  </a:lnTo>
                  <a:lnTo>
                    <a:pt x="490" y="161"/>
                  </a:lnTo>
                  <a:lnTo>
                    <a:pt x="498" y="151"/>
                  </a:lnTo>
                  <a:lnTo>
                    <a:pt x="505" y="140"/>
                  </a:lnTo>
                  <a:lnTo>
                    <a:pt x="502" y="135"/>
                  </a:lnTo>
                  <a:lnTo>
                    <a:pt x="499" y="130"/>
                  </a:lnTo>
                  <a:lnTo>
                    <a:pt x="494" y="124"/>
                  </a:lnTo>
                  <a:lnTo>
                    <a:pt x="490" y="118"/>
                  </a:lnTo>
                  <a:lnTo>
                    <a:pt x="485" y="114"/>
                  </a:lnTo>
                  <a:lnTo>
                    <a:pt x="479" y="109"/>
                  </a:lnTo>
                  <a:lnTo>
                    <a:pt x="474" y="105"/>
                  </a:lnTo>
                  <a:lnTo>
                    <a:pt x="467" y="101"/>
                  </a:lnTo>
                  <a:lnTo>
                    <a:pt x="447" y="105"/>
                  </a:lnTo>
                  <a:lnTo>
                    <a:pt x="423" y="128"/>
                  </a:lnTo>
                  <a:lnTo>
                    <a:pt x="400" y="152"/>
                  </a:lnTo>
                  <a:lnTo>
                    <a:pt x="377" y="176"/>
                  </a:lnTo>
                  <a:lnTo>
                    <a:pt x="354" y="200"/>
                  </a:lnTo>
                  <a:lnTo>
                    <a:pt x="332" y="224"/>
                  </a:lnTo>
                  <a:lnTo>
                    <a:pt x="310" y="250"/>
                  </a:lnTo>
                  <a:lnTo>
                    <a:pt x="289" y="274"/>
                  </a:lnTo>
                  <a:lnTo>
                    <a:pt x="267" y="299"/>
                  </a:lnTo>
                  <a:lnTo>
                    <a:pt x="247" y="326"/>
                  </a:lnTo>
                  <a:lnTo>
                    <a:pt x="226" y="351"/>
                  </a:lnTo>
                  <a:lnTo>
                    <a:pt x="205" y="378"/>
                  </a:lnTo>
                  <a:lnTo>
                    <a:pt x="185" y="403"/>
                  </a:lnTo>
                  <a:lnTo>
                    <a:pt x="165" y="429"/>
                  </a:lnTo>
                  <a:lnTo>
                    <a:pt x="144" y="456"/>
                  </a:lnTo>
                  <a:lnTo>
                    <a:pt x="124" y="482"/>
                  </a:lnTo>
                  <a:lnTo>
                    <a:pt x="104" y="509"/>
                  </a:lnTo>
                  <a:lnTo>
                    <a:pt x="104" y="518"/>
                  </a:lnTo>
                  <a:lnTo>
                    <a:pt x="111" y="523"/>
                  </a:lnTo>
                  <a:lnTo>
                    <a:pt x="117" y="528"/>
                  </a:lnTo>
                  <a:lnTo>
                    <a:pt x="124" y="533"/>
                  </a:lnTo>
                  <a:lnTo>
                    <a:pt x="130" y="539"/>
                  </a:lnTo>
                  <a:lnTo>
                    <a:pt x="137" y="545"/>
                  </a:lnTo>
                  <a:lnTo>
                    <a:pt x="144" y="550"/>
                  </a:lnTo>
                  <a:lnTo>
                    <a:pt x="151" y="556"/>
                  </a:lnTo>
                  <a:lnTo>
                    <a:pt x="159" y="562"/>
                  </a:lnTo>
                  <a:lnTo>
                    <a:pt x="177" y="553"/>
                  </a:lnTo>
                  <a:lnTo>
                    <a:pt x="191" y="535"/>
                  </a:lnTo>
                  <a:lnTo>
                    <a:pt x="206" y="519"/>
                  </a:lnTo>
                  <a:lnTo>
                    <a:pt x="221" y="501"/>
                  </a:lnTo>
                  <a:lnTo>
                    <a:pt x="237" y="484"/>
                  </a:lnTo>
                  <a:lnTo>
                    <a:pt x="252" y="465"/>
                  </a:lnTo>
                  <a:lnTo>
                    <a:pt x="267" y="448"/>
                  </a:lnTo>
                  <a:lnTo>
                    <a:pt x="281" y="429"/>
                  </a:lnTo>
                  <a:lnTo>
                    <a:pt x="294" y="412"/>
                  </a:lnTo>
                  <a:lnTo>
                    <a:pt x="305" y="408"/>
                  </a:lnTo>
                  <a:lnTo>
                    <a:pt x="317" y="402"/>
                  </a:lnTo>
                  <a:lnTo>
                    <a:pt x="328" y="397"/>
                  </a:lnTo>
                  <a:lnTo>
                    <a:pt x="341" y="393"/>
                  </a:lnTo>
                  <a:lnTo>
                    <a:pt x="354" y="388"/>
                  </a:lnTo>
                  <a:lnTo>
                    <a:pt x="366" y="383"/>
                  </a:lnTo>
                  <a:lnTo>
                    <a:pt x="380" y="379"/>
                  </a:lnTo>
                  <a:lnTo>
                    <a:pt x="393" y="375"/>
                  </a:lnTo>
                  <a:lnTo>
                    <a:pt x="395" y="378"/>
                  </a:lnTo>
                  <a:lnTo>
                    <a:pt x="381" y="394"/>
                  </a:lnTo>
                  <a:lnTo>
                    <a:pt x="368" y="410"/>
                  </a:lnTo>
                  <a:lnTo>
                    <a:pt x="354" y="427"/>
                  </a:lnTo>
                  <a:lnTo>
                    <a:pt x="341" y="444"/>
                  </a:lnTo>
                  <a:lnTo>
                    <a:pt x="327" y="462"/>
                  </a:lnTo>
                  <a:lnTo>
                    <a:pt x="312" y="479"/>
                  </a:lnTo>
                  <a:lnTo>
                    <a:pt x="298" y="497"/>
                  </a:lnTo>
                  <a:lnTo>
                    <a:pt x="285" y="516"/>
                  </a:lnTo>
                  <a:lnTo>
                    <a:pt x="271" y="533"/>
                  </a:lnTo>
                  <a:lnTo>
                    <a:pt x="257" y="551"/>
                  </a:lnTo>
                  <a:lnTo>
                    <a:pt x="242" y="569"/>
                  </a:lnTo>
                  <a:lnTo>
                    <a:pt x="228" y="586"/>
                  </a:lnTo>
                  <a:lnTo>
                    <a:pt x="213" y="603"/>
                  </a:lnTo>
                  <a:lnTo>
                    <a:pt x="199" y="621"/>
                  </a:lnTo>
                  <a:lnTo>
                    <a:pt x="184" y="637"/>
                  </a:lnTo>
                  <a:lnTo>
                    <a:pt x="169" y="652"/>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0" name="Freeform 25"/>
            <p:cNvSpPr>
              <a:spLocks/>
            </p:cNvSpPr>
            <p:nvPr>
              <p:custDataLst>
                <p:tags r:id="rId29"/>
              </p:custDataLst>
            </p:nvPr>
          </p:nvSpPr>
          <p:spPr bwMode="auto">
            <a:xfrm>
              <a:off x="3646" y="3152"/>
              <a:ext cx="276" cy="185"/>
            </a:xfrm>
            <a:custGeom>
              <a:avLst/>
              <a:gdLst>
                <a:gd name="T0" fmla="*/ 400 w 552"/>
                <a:gd name="T1" fmla="*/ 370 h 371"/>
                <a:gd name="T2" fmla="*/ 388 w 552"/>
                <a:gd name="T3" fmla="*/ 366 h 371"/>
                <a:gd name="T4" fmla="*/ 377 w 552"/>
                <a:gd name="T5" fmla="*/ 364 h 371"/>
                <a:gd name="T6" fmla="*/ 365 w 552"/>
                <a:gd name="T7" fmla="*/ 358 h 371"/>
                <a:gd name="T8" fmla="*/ 365 w 552"/>
                <a:gd name="T9" fmla="*/ 353 h 371"/>
                <a:gd name="T10" fmla="*/ 373 w 552"/>
                <a:gd name="T11" fmla="*/ 351 h 371"/>
                <a:gd name="T12" fmla="*/ 383 w 552"/>
                <a:gd name="T13" fmla="*/ 353 h 371"/>
                <a:gd name="T14" fmla="*/ 394 w 552"/>
                <a:gd name="T15" fmla="*/ 353 h 371"/>
                <a:gd name="T16" fmla="*/ 406 w 552"/>
                <a:gd name="T17" fmla="*/ 346 h 371"/>
                <a:gd name="T18" fmla="*/ 421 w 552"/>
                <a:gd name="T19" fmla="*/ 336 h 371"/>
                <a:gd name="T20" fmla="*/ 438 w 552"/>
                <a:gd name="T21" fmla="*/ 325 h 371"/>
                <a:gd name="T22" fmla="*/ 453 w 552"/>
                <a:gd name="T23" fmla="*/ 311 h 371"/>
                <a:gd name="T24" fmla="*/ 469 w 552"/>
                <a:gd name="T25" fmla="*/ 288 h 371"/>
                <a:gd name="T26" fmla="*/ 480 w 552"/>
                <a:gd name="T27" fmla="*/ 255 h 371"/>
                <a:gd name="T28" fmla="*/ 486 w 552"/>
                <a:gd name="T29" fmla="*/ 218 h 371"/>
                <a:gd name="T30" fmla="*/ 481 w 552"/>
                <a:gd name="T31" fmla="*/ 180 h 371"/>
                <a:gd name="T32" fmla="*/ 474 w 552"/>
                <a:gd name="T33" fmla="*/ 152 h 371"/>
                <a:gd name="T34" fmla="*/ 462 w 552"/>
                <a:gd name="T35" fmla="*/ 128 h 371"/>
                <a:gd name="T36" fmla="*/ 443 w 552"/>
                <a:gd name="T37" fmla="*/ 107 h 371"/>
                <a:gd name="T38" fmla="*/ 420 w 552"/>
                <a:gd name="T39" fmla="*/ 91 h 371"/>
                <a:gd name="T40" fmla="*/ 395 w 552"/>
                <a:gd name="T41" fmla="*/ 77 h 371"/>
                <a:gd name="T42" fmla="*/ 350 w 552"/>
                <a:gd name="T43" fmla="*/ 75 h 371"/>
                <a:gd name="T44" fmla="*/ 304 w 552"/>
                <a:gd name="T45" fmla="*/ 76 h 371"/>
                <a:gd name="T46" fmla="*/ 258 w 552"/>
                <a:gd name="T47" fmla="*/ 79 h 371"/>
                <a:gd name="T48" fmla="*/ 212 w 552"/>
                <a:gd name="T49" fmla="*/ 84 h 371"/>
                <a:gd name="T50" fmla="*/ 166 w 552"/>
                <a:gd name="T51" fmla="*/ 92 h 371"/>
                <a:gd name="T52" fmla="*/ 120 w 552"/>
                <a:gd name="T53" fmla="*/ 104 h 371"/>
                <a:gd name="T54" fmla="*/ 75 w 552"/>
                <a:gd name="T55" fmla="*/ 119 h 371"/>
                <a:gd name="T56" fmla="*/ 30 w 552"/>
                <a:gd name="T57" fmla="*/ 137 h 371"/>
                <a:gd name="T58" fmla="*/ 18 w 552"/>
                <a:gd name="T59" fmla="*/ 148 h 371"/>
                <a:gd name="T60" fmla="*/ 7 w 552"/>
                <a:gd name="T61" fmla="*/ 161 h 371"/>
                <a:gd name="T62" fmla="*/ 0 w 552"/>
                <a:gd name="T63" fmla="*/ 163 h 371"/>
                <a:gd name="T64" fmla="*/ 4 w 552"/>
                <a:gd name="T65" fmla="*/ 151 h 371"/>
                <a:gd name="T66" fmla="*/ 12 w 552"/>
                <a:gd name="T67" fmla="*/ 137 h 371"/>
                <a:gd name="T68" fmla="*/ 37 w 552"/>
                <a:gd name="T69" fmla="*/ 105 h 371"/>
                <a:gd name="T70" fmla="*/ 66 w 552"/>
                <a:gd name="T71" fmla="*/ 77 h 371"/>
                <a:gd name="T72" fmla="*/ 103 w 552"/>
                <a:gd name="T73" fmla="*/ 55 h 371"/>
                <a:gd name="T74" fmla="*/ 144 w 552"/>
                <a:gd name="T75" fmla="*/ 38 h 371"/>
                <a:gd name="T76" fmla="*/ 186 w 552"/>
                <a:gd name="T77" fmla="*/ 24 h 371"/>
                <a:gd name="T78" fmla="*/ 231 w 552"/>
                <a:gd name="T79" fmla="*/ 14 h 371"/>
                <a:gd name="T80" fmla="*/ 276 w 552"/>
                <a:gd name="T81" fmla="*/ 6 h 371"/>
                <a:gd name="T82" fmla="*/ 320 w 552"/>
                <a:gd name="T83" fmla="*/ 0 h 371"/>
                <a:gd name="T84" fmla="*/ 350 w 552"/>
                <a:gd name="T85" fmla="*/ 1 h 371"/>
                <a:gd name="T86" fmla="*/ 380 w 552"/>
                <a:gd name="T87" fmla="*/ 5 h 371"/>
                <a:gd name="T88" fmla="*/ 409 w 552"/>
                <a:gd name="T89" fmla="*/ 12 h 371"/>
                <a:gd name="T90" fmla="*/ 438 w 552"/>
                <a:gd name="T91" fmla="*/ 24 h 371"/>
                <a:gd name="T92" fmla="*/ 453 w 552"/>
                <a:gd name="T93" fmla="*/ 35 h 371"/>
                <a:gd name="T94" fmla="*/ 469 w 552"/>
                <a:gd name="T95" fmla="*/ 44 h 371"/>
                <a:gd name="T96" fmla="*/ 484 w 552"/>
                <a:gd name="T97" fmla="*/ 55 h 371"/>
                <a:gd name="T98" fmla="*/ 499 w 552"/>
                <a:gd name="T99" fmla="*/ 72 h 371"/>
                <a:gd name="T100" fmla="*/ 524 w 552"/>
                <a:gd name="T101" fmla="*/ 115 h 371"/>
                <a:gd name="T102" fmla="*/ 545 w 552"/>
                <a:gd name="T103" fmla="*/ 167 h 371"/>
                <a:gd name="T104" fmla="*/ 552 w 552"/>
                <a:gd name="T105" fmla="*/ 221 h 371"/>
                <a:gd name="T106" fmla="*/ 539 w 552"/>
                <a:gd name="T107" fmla="*/ 278 h 371"/>
                <a:gd name="T108" fmla="*/ 531 w 552"/>
                <a:gd name="T109" fmla="*/ 295 h 371"/>
                <a:gd name="T110" fmla="*/ 519 w 552"/>
                <a:gd name="T111" fmla="*/ 311 h 371"/>
                <a:gd name="T112" fmla="*/ 504 w 552"/>
                <a:gd name="T113" fmla="*/ 327 h 371"/>
                <a:gd name="T114" fmla="*/ 488 w 552"/>
                <a:gd name="T115" fmla="*/ 346 h 371"/>
                <a:gd name="T116" fmla="*/ 471 w 552"/>
                <a:gd name="T117" fmla="*/ 356 h 371"/>
                <a:gd name="T118" fmla="*/ 450 w 552"/>
                <a:gd name="T119" fmla="*/ 363 h 371"/>
                <a:gd name="T120" fmla="*/ 427 w 552"/>
                <a:gd name="T121" fmla="*/ 369 h 371"/>
                <a:gd name="T122" fmla="*/ 405 w 552"/>
                <a:gd name="T123"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2" h="371">
                  <a:moveTo>
                    <a:pt x="405" y="371"/>
                  </a:moveTo>
                  <a:lnTo>
                    <a:pt x="400" y="370"/>
                  </a:lnTo>
                  <a:lnTo>
                    <a:pt x="394" y="369"/>
                  </a:lnTo>
                  <a:lnTo>
                    <a:pt x="388" y="366"/>
                  </a:lnTo>
                  <a:lnTo>
                    <a:pt x="382" y="365"/>
                  </a:lnTo>
                  <a:lnTo>
                    <a:pt x="377" y="364"/>
                  </a:lnTo>
                  <a:lnTo>
                    <a:pt x="371" y="362"/>
                  </a:lnTo>
                  <a:lnTo>
                    <a:pt x="365" y="358"/>
                  </a:lnTo>
                  <a:lnTo>
                    <a:pt x="360" y="355"/>
                  </a:lnTo>
                  <a:lnTo>
                    <a:pt x="365" y="353"/>
                  </a:lnTo>
                  <a:lnTo>
                    <a:pt x="370" y="351"/>
                  </a:lnTo>
                  <a:lnTo>
                    <a:pt x="373" y="351"/>
                  </a:lnTo>
                  <a:lnTo>
                    <a:pt x="379" y="351"/>
                  </a:lnTo>
                  <a:lnTo>
                    <a:pt x="383" y="353"/>
                  </a:lnTo>
                  <a:lnTo>
                    <a:pt x="388" y="353"/>
                  </a:lnTo>
                  <a:lnTo>
                    <a:pt x="394" y="353"/>
                  </a:lnTo>
                  <a:lnTo>
                    <a:pt x="400" y="351"/>
                  </a:lnTo>
                  <a:lnTo>
                    <a:pt x="406" y="346"/>
                  </a:lnTo>
                  <a:lnTo>
                    <a:pt x="415" y="341"/>
                  </a:lnTo>
                  <a:lnTo>
                    <a:pt x="421" y="336"/>
                  </a:lnTo>
                  <a:lnTo>
                    <a:pt x="430" y="331"/>
                  </a:lnTo>
                  <a:lnTo>
                    <a:pt x="438" y="325"/>
                  </a:lnTo>
                  <a:lnTo>
                    <a:pt x="446" y="319"/>
                  </a:lnTo>
                  <a:lnTo>
                    <a:pt x="453" y="311"/>
                  </a:lnTo>
                  <a:lnTo>
                    <a:pt x="461" y="303"/>
                  </a:lnTo>
                  <a:lnTo>
                    <a:pt x="469" y="288"/>
                  </a:lnTo>
                  <a:lnTo>
                    <a:pt x="474" y="272"/>
                  </a:lnTo>
                  <a:lnTo>
                    <a:pt x="480" y="255"/>
                  </a:lnTo>
                  <a:lnTo>
                    <a:pt x="485" y="236"/>
                  </a:lnTo>
                  <a:lnTo>
                    <a:pt x="486" y="218"/>
                  </a:lnTo>
                  <a:lnTo>
                    <a:pt x="486" y="199"/>
                  </a:lnTo>
                  <a:lnTo>
                    <a:pt x="481" y="180"/>
                  </a:lnTo>
                  <a:lnTo>
                    <a:pt x="474" y="161"/>
                  </a:lnTo>
                  <a:lnTo>
                    <a:pt x="474" y="152"/>
                  </a:lnTo>
                  <a:lnTo>
                    <a:pt x="469" y="140"/>
                  </a:lnTo>
                  <a:lnTo>
                    <a:pt x="462" y="128"/>
                  </a:lnTo>
                  <a:lnTo>
                    <a:pt x="453" y="118"/>
                  </a:lnTo>
                  <a:lnTo>
                    <a:pt x="443" y="107"/>
                  </a:lnTo>
                  <a:lnTo>
                    <a:pt x="432" y="99"/>
                  </a:lnTo>
                  <a:lnTo>
                    <a:pt x="420" y="91"/>
                  </a:lnTo>
                  <a:lnTo>
                    <a:pt x="408" y="84"/>
                  </a:lnTo>
                  <a:lnTo>
                    <a:pt x="395" y="77"/>
                  </a:lnTo>
                  <a:lnTo>
                    <a:pt x="372" y="76"/>
                  </a:lnTo>
                  <a:lnTo>
                    <a:pt x="350" y="75"/>
                  </a:lnTo>
                  <a:lnTo>
                    <a:pt x="327" y="75"/>
                  </a:lnTo>
                  <a:lnTo>
                    <a:pt x="304" y="76"/>
                  </a:lnTo>
                  <a:lnTo>
                    <a:pt x="281" y="77"/>
                  </a:lnTo>
                  <a:lnTo>
                    <a:pt x="258" y="79"/>
                  </a:lnTo>
                  <a:lnTo>
                    <a:pt x="235" y="81"/>
                  </a:lnTo>
                  <a:lnTo>
                    <a:pt x="212" y="84"/>
                  </a:lnTo>
                  <a:lnTo>
                    <a:pt x="189" y="88"/>
                  </a:lnTo>
                  <a:lnTo>
                    <a:pt x="166" y="92"/>
                  </a:lnTo>
                  <a:lnTo>
                    <a:pt x="143" y="98"/>
                  </a:lnTo>
                  <a:lnTo>
                    <a:pt x="120" y="104"/>
                  </a:lnTo>
                  <a:lnTo>
                    <a:pt x="98" y="112"/>
                  </a:lnTo>
                  <a:lnTo>
                    <a:pt x="75" y="119"/>
                  </a:lnTo>
                  <a:lnTo>
                    <a:pt x="52" y="128"/>
                  </a:lnTo>
                  <a:lnTo>
                    <a:pt x="30" y="137"/>
                  </a:lnTo>
                  <a:lnTo>
                    <a:pt x="24" y="141"/>
                  </a:lnTo>
                  <a:lnTo>
                    <a:pt x="18" y="148"/>
                  </a:lnTo>
                  <a:lnTo>
                    <a:pt x="11" y="155"/>
                  </a:lnTo>
                  <a:lnTo>
                    <a:pt x="7" y="161"/>
                  </a:lnTo>
                  <a:lnTo>
                    <a:pt x="7" y="167"/>
                  </a:lnTo>
                  <a:lnTo>
                    <a:pt x="0" y="163"/>
                  </a:lnTo>
                  <a:lnTo>
                    <a:pt x="1" y="157"/>
                  </a:lnTo>
                  <a:lnTo>
                    <a:pt x="4" y="151"/>
                  </a:lnTo>
                  <a:lnTo>
                    <a:pt x="9" y="146"/>
                  </a:lnTo>
                  <a:lnTo>
                    <a:pt x="12" y="137"/>
                  </a:lnTo>
                  <a:lnTo>
                    <a:pt x="23" y="120"/>
                  </a:lnTo>
                  <a:lnTo>
                    <a:pt x="37" y="105"/>
                  </a:lnTo>
                  <a:lnTo>
                    <a:pt x="50" y="90"/>
                  </a:lnTo>
                  <a:lnTo>
                    <a:pt x="66" y="77"/>
                  </a:lnTo>
                  <a:lnTo>
                    <a:pt x="84" y="66"/>
                  </a:lnTo>
                  <a:lnTo>
                    <a:pt x="103" y="55"/>
                  </a:lnTo>
                  <a:lnTo>
                    <a:pt x="123" y="46"/>
                  </a:lnTo>
                  <a:lnTo>
                    <a:pt x="144" y="38"/>
                  </a:lnTo>
                  <a:lnTo>
                    <a:pt x="164" y="31"/>
                  </a:lnTo>
                  <a:lnTo>
                    <a:pt x="186" y="24"/>
                  </a:lnTo>
                  <a:lnTo>
                    <a:pt x="208" y="19"/>
                  </a:lnTo>
                  <a:lnTo>
                    <a:pt x="231" y="14"/>
                  </a:lnTo>
                  <a:lnTo>
                    <a:pt x="254" y="9"/>
                  </a:lnTo>
                  <a:lnTo>
                    <a:pt x="276" y="6"/>
                  </a:lnTo>
                  <a:lnTo>
                    <a:pt x="298" y="3"/>
                  </a:lnTo>
                  <a:lnTo>
                    <a:pt x="320" y="0"/>
                  </a:lnTo>
                  <a:lnTo>
                    <a:pt x="335" y="0"/>
                  </a:lnTo>
                  <a:lnTo>
                    <a:pt x="350" y="1"/>
                  </a:lnTo>
                  <a:lnTo>
                    <a:pt x="365" y="3"/>
                  </a:lnTo>
                  <a:lnTo>
                    <a:pt x="380" y="5"/>
                  </a:lnTo>
                  <a:lnTo>
                    <a:pt x="395" y="7"/>
                  </a:lnTo>
                  <a:lnTo>
                    <a:pt x="409" y="12"/>
                  </a:lnTo>
                  <a:lnTo>
                    <a:pt x="424" y="17"/>
                  </a:lnTo>
                  <a:lnTo>
                    <a:pt x="438" y="24"/>
                  </a:lnTo>
                  <a:lnTo>
                    <a:pt x="445" y="30"/>
                  </a:lnTo>
                  <a:lnTo>
                    <a:pt x="453" y="35"/>
                  </a:lnTo>
                  <a:lnTo>
                    <a:pt x="461" y="39"/>
                  </a:lnTo>
                  <a:lnTo>
                    <a:pt x="469" y="44"/>
                  </a:lnTo>
                  <a:lnTo>
                    <a:pt x="476" y="50"/>
                  </a:lnTo>
                  <a:lnTo>
                    <a:pt x="484" y="55"/>
                  </a:lnTo>
                  <a:lnTo>
                    <a:pt x="492" y="62"/>
                  </a:lnTo>
                  <a:lnTo>
                    <a:pt x="499" y="72"/>
                  </a:lnTo>
                  <a:lnTo>
                    <a:pt x="511" y="92"/>
                  </a:lnTo>
                  <a:lnTo>
                    <a:pt x="524" y="115"/>
                  </a:lnTo>
                  <a:lnTo>
                    <a:pt x="536" y="141"/>
                  </a:lnTo>
                  <a:lnTo>
                    <a:pt x="545" y="167"/>
                  </a:lnTo>
                  <a:lnTo>
                    <a:pt x="551" y="194"/>
                  </a:lnTo>
                  <a:lnTo>
                    <a:pt x="552" y="221"/>
                  </a:lnTo>
                  <a:lnTo>
                    <a:pt x="548" y="250"/>
                  </a:lnTo>
                  <a:lnTo>
                    <a:pt x="539" y="278"/>
                  </a:lnTo>
                  <a:lnTo>
                    <a:pt x="536" y="287"/>
                  </a:lnTo>
                  <a:lnTo>
                    <a:pt x="531" y="295"/>
                  </a:lnTo>
                  <a:lnTo>
                    <a:pt x="525" y="303"/>
                  </a:lnTo>
                  <a:lnTo>
                    <a:pt x="519" y="311"/>
                  </a:lnTo>
                  <a:lnTo>
                    <a:pt x="512" y="319"/>
                  </a:lnTo>
                  <a:lnTo>
                    <a:pt x="504" y="327"/>
                  </a:lnTo>
                  <a:lnTo>
                    <a:pt x="496" y="335"/>
                  </a:lnTo>
                  <a:lnTo>
                    <a:pt x="488" y="346"/>
                  </a:lnTo>
                  <a:lnTo>
                    <a:pt x="480" y="351"/>
                  </a:lnTo>
                  <a:lnTo>
                    <a:pt x="471" y="356"/>
                  </a:lnTo>
                  <a:lnTo>
                    <a:pt x="461" y="360"/>
                  </a:lnTo>
                  <a:lnTo>
                    <a:pt x="450" y="363"/>
                  </a:lnTo>
                  <a:lnTo>
                    <a:pt x="439" y="366"/>
                  </a:lnTo>
                  <a:lnTo>
                    <a:pt x="427" y="369"/>
                  </a:lnTo>
                  <a:lnTo>
                    <a:pt x="417" y="370"/>
                  </a:lnTo>
                  <a:lnTo>
                    <a:pt x="405" y="371"/>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1" name="Freeform 26"/>
            <p:cNvSpPr>
              <a:spLocks/>
            </p:cNvSpPr>
            <p:nvPr>
              <p:custDataLst>
                <p:tags r:id="rId30"/>
              </p:custDataLst>
            </p:nvPr>
          </p:nvSpPr>
          <p:spPr bwMode="auto">
            <a:xfrm>
              <a:off x="3800" y="3205"/>
              <a:ext cx="70" cy="110"/>
            </a:xfrm>
            <a:custGeom>
              <a:avLst/>
              <a:gdLst>
                <a:gd name="T0" fmla="*/ 50 w 140"/>
                <a:gd name="T1" fmla="*/ 220 h 220"/>
                <a:gd name="T2" fmla="*/ 46 w 140"/>
                <a:gd name="T3" fmla="*/ 218 h 220"/>
                <a:gd name="T4" fmla="*/ 43 w 140"/>
                <a:gd name="T5" fmla="*/ 216 h 220"/>
                <a:gd name="T6" fmla="*/ 40 w 140"/>
                <a:gd name="T7" fmla="*/ 213 h 220"/>
                <a:gd name="T8" fmla="*/ 35 w 140"/>
                <a:gd name="T9" fmla="*/ 211 h 220"/>
                <a:gd name="T10" fmla="*/ 30 w 140"/>
                <a:gd name="T11" fmla="*/ 209 h 220"/>
                <a:gd name="T12" fmla="*/ 26 w 140"/>
                <a:gd name="T13" fmla="*/ 206 h 220"/>
                <a:gd name="T14" fmla="*/ 20 w 140"/>
                <a:gd name="T15" fmla="*/ 204 h 220"/>
                <a:gd name="T16" fmla="*/ 13 w 140"/>
                <a:gd name="T17" fmla="*/ 202 h 220"/>
                <a:gd name="T18" fmla="*/ 5 w 140"/>
                <a:gd name="T19" fmla="*/ 185 h 220"/>
                <a:gd name="T20" fmla="*/ 2 w 140"/>
                <a:gd name="T21" fmla="*/ 166 h 220"/>
                <a:gd name="T22" fmla="*/ 0 w 140"/>
                <a:gd name="T23" fmla="*/ 147 h 220"/>
                <a:gd name="T24" fmla="*/ 3 w 140"/>
                <a:gd name="T25" fmla="*/ 127 h 220"/>
                <a:gd name="T26" fmla="*/ 7 w 140"/>
                <a:gd name="T27" fmla="*/ 107 h 220"/>
                <a:gd name="T28" fmla="*/ 13 w 140"/>
                <a:gd name="T29" fmla="*/ 88 h 220"/>
                <a:gd name="T30" fmla="*/ 20 w 140"/>
                <a:gd name="T31" fmla="*/ 69 h 220"/>
                <a:gd name="T32" fmla="*/ 29 w 140"/>
                <a:gd name="T33" fmla="*/ 52 h 220"/>
                <a:gd name="T34" fmla="*/ 34 w 140"/>
                <a:gd name="T35" fmla="*/ 48 h 220"/>
                <a:gd name="T36" fmla="*/ 38 w 140"/>
                <a:gd name="T37" fmla="*/ 42 h 220"/>
                <a:gd name="T38" fmla="*/ 43 w 140"/>
                <a:gd name="T39" fmla="*/ 37 h 220"/>
                <a:gd name="T40" fmla="*/ 46 w 140"/>
                <a:gd name="T41" fmla="*/ 31 h 220"/>
                <a:gd name="T42" fmla="*/ 50 w 140"/>
                <a:gd name="T43" fmla="*/ 26 h 220"/>
                <a:gd name="T44" fmla="*/ 55 w 140"/>
                <a:gd name="T45" fmla="*/ 20 h 220"/>
                <a:gd name="T46" fmla="*/ 59 w 140"/>
                <a:gd name="T47" fmla="*/ 14 h 220"/>
                <a:gd name="T48" fmla="*/ 65 w 140"/>
                <a:gd name="T49" fmla="*/ 8 h 220"/>
                <a:gd name="T50" fmla="*/ 83 w 140"/>
                <a:gd name="T51" fmla="*/ 0 h 220"/>
                <a:gd name="T52" fmla="*/ 90 w 140"/>
                <a:gd name="T53" fmla="*/ 1 h 220"/>
                <a:gd name="T54" fmla="*/ 96 w 140"/>
                <a:gd name="T55" fmla="*/ 4 h 220"/>
                <a:gd name="T56" fmla="*/ 102 w 140"/>
                <a:gd name="T57" fmla="*/ 6 h 220"/>
                <a:gd name="T58" fmla="*/ 109 w 140"/>
                <a:gd name="T59" fmla="*/ 8 h 220"/>
                <a:gd name="T60" fmla="*/ 118 w 140"/>
                <a:gd name="T61" fmla="*/ 18 h 220"/>
                <a:gd name="T62" fmla="*/ 126 w 140"/>
                <a:gd name="T63" fmla="*/ 27 h 220"/>
                <a:gd name="T64" fmla="*/ 133 w 140"/>
                <a:gd name="T65" fmla="*/ 36 h 220"/>
                <a:gd name="T66" fmla="*/ 140 w 140"/>
                <a:gd name="T67" fmla="*/ 45 h 220"/>
                <a:gd name="T68" fmla="*/ 126 w 140"/>
                <a:gd name="T69" fmla="*/ 56 h 220"/>
                <a:gd name="T70" fmla="*/ 113 w 140"/>
                <a:gd name="T71" fmla="*/ 67 h 220"/>
                <a:gd name="T72" fmla="*/ 99 w 140"/>
                <a:gd name="T73" fmla="*/ 80 h 220"/>
                <a:gd name="T74" fmla="*/ 87 w 140"/>
                <a:gd name="T75" fmla="*/ 92 h 220"/>
                <a:gd name="T76" fmla="*/ 76 w 140"/>
                <a:gd name="T77" fmla="*/ 107 h 220"/>
                <a:gd name="T78" fmla="*/ 67 w 140"/>
                <a:gd name="T79" fmla="*/ 124 h 220"/>
                <a:gd name="T80" fmla="*/ 60 w 140"/>
                <a:gd name="T81" fmla="*/ 141 h 220"/>
                <a:gd name="T82" fmla="*/ 57 w 140"/>
                <a:gd name="T83" fmla="*/ 160 h 220"/>
                <a:gd name="T84" fmla="*/ 58 w 140"/>
                <a:gd name="T85" fmla="*/ 175 h 220"/>
                <a:gd name="T86" fmla="*/ 61 w 140"/>
                <a:gd name="T87" fmla="*/ 190 h 220"/>
                <a:gd name="T88" fmla="*/ 64 w 140"/>
                <a:gd name="T89" fmla="*/ 205 h 220"/>
                <a:gd name="T90" fmla="*/ 65 w 140"/>
                <a:gd name="T91" fmla="*/ 220 h 220"/>
                <a:gd name="T92" fmla="*/ 50 w 140"/>
                <a:gd name="T9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0" h="220">
                  <a:moveTo>
                    <a:pt x="50" y="220"/>
                  </a:moveTo>
                  <a:lnTo>
                    <a:pt x="46" y="218"/>
                  </a:lnTo>
                  <a:lnTo>
                    <a:pt x="43" y="216"/>
                  </a:lnTo>
                  <a:lnTo>
                    <a:pt x="40" y="213"/>
                  </a:lnTo>
                  <a:lnTo>
                    <a:pt x="35" y="211"/>
                  </a:lnTo>
                  <a:lnTo>
                    <a:pt x="30" y="209"/>
                  </a:lnTo>
                  <a:lnTo>
                    <a:pt x="26" y="206"/>
                  </a:lnTo>
                  <a:lnTo>
                    <a:pt x="20" y="204"/>
                  </a:lnTo>
                  <a:lnTo>
                    <a:pt x="13" y="202"/>
                  </a:lnTo>
                  <a:lnTo>
                    <a:pt x="5" y="185"/>
                  </a:lnTo>
                  <a:lnTo>
                    <a:pt x="2" y="166"/>
                  </a:lnTo>
                  <a:lnTo>
                    <a:pt x="0" y="147"/>
                  </a:lnTo>
                  <a:lnTo>
                    <a:pt x="3" y="127"/>
                  </a:lnTo>
                  <a:lnTo>
                    <a:pt x="7" y="107"/>
                  </a:lnTo>
                  <a:lnTo>
                    <a:pt x="13" y="88"/>
                  </a:lnTo>
                  <a:lnTo>
                    <a:pt x="20" y="69"/>
                  </a:lnTo>
                  <a:lnTo>
                    <a:pt x="29" y="52"/>
                  </a:lnTo>
                  <a:lnTo>
                    <a:pt x="34" y="48"/>
                  </a:lnTo>
                  <a:lnTo>
                    <a:pt x="38" y="42"/>
                  </a:lnTo>
                  <a:lnTo>
                    <a:pt x="43" y="37"/>
                  </a:lnTo>
                  <a:lnTo>
                    <a:pt x="46" y="31"/>
                  </a:lnTo>
                  <a:lnTo>
                    <a:pt x="50" y="26"/>
                  </a:lnTo>
                  <a:lnTo>
                    <a:pt x="55" y="20"/>
                  </a:lnTo>
                  <a:lnTo>
                    <a:pt x="59" y="14"/>
                  </a:lnTo>
                  <a:lnTo>
                    <a:pt x="65" y="8"/>
                  </a:lnTo>
                  <a:lnTo>
                    <a:pt x="83" y="0"/>
                  </a:lnTo>
                  <a:lnTo>
                    <a:pt x="90" y="1"/>
                  </a:lnTo>
                  <a:lnTo>
                    <a:pt x="96" y="4"/>
                  </a:lnTo>
                  <a:lnTo>
                    <a:pt x="102" y="6"/>
                  </a:lnTo>
                  <a:lnTo>
                    <a:pt x="109" y="8"/>
                  </a:lnTo>
                  <a:lnTo>
                    <a:pt x="118" y="18"/>
                  </a:lnTo>
                  <a:lnTo>
                    <a:pt x="126" y="27"/>
                  </a:lnTo>
                  <a:lnTo>
                    <a:pt x="133" y="36"/>
                  </a:lnTo>
                  <a:lnTo>
                    <a:pt x="140" y="45"/>
                  </a:lnTo>
                  <a:lnTo>
                    <a:pt x="126" y="56"/>
                  </a:lnTo>
                  <a:lnTo>
                    <a:pt x="113" y="67"/>
                  </a:lnTo>
                  <a:lnTo>
                    <a:pt x="99" y="80"/>
                  </a:lnTo>
                  <a:lnTo>
                    <a:pt x="87" y="92"/>
                  </a:lnTo>
                  <a:lnTo>
                    <a:pt x="76" y="107"/>
                  </a:lnTo>
                  <a:lnTo>
                    <a:pt x="67" y="124"/>
                  </a:lnTo>
                  <a:lnTo>
                    <a:pt x="60" y="141"/>
                  </a:lnTo>
                  <a:lnTo>
                    <a:pt x="57" y="160"/>
                  </a:lnTo>
                  <a:lnTo>
                    <a:pt x="58" y="175"/>
                  </a:lnTo>
                  <a:lnTo>
                    <a:pt x="61" y="190"/>
                  </a:lnTo>
                  <a:lnTo>
                    <a:pt x="64" y="205"/>
                  </a:lnTo>
                  <a:lnTo>
                    <a:pt x="65" y="220"/>
                  </a:lnTo>
                  <a:lnTo>
                    <a:pt x="50" y="22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242" name="Freeform 28"/>
            <p:cNvSpPr>
              <a:spLocks/>
            </p:cNvSpPr>
            <p:nvPr>
              <p:custDataLst>
                <p:tags r:id="rId31"/>
              </p:custDataLst>
            </p:nvPr>
          </p:nvSpPr>
          <p:spPr bwMode="auto">
            <a:xfrm>
              <a:off x="3903" y="3171"/>
              <a:ext cx="66" cy="31"/>
            </a:xfrm>
            <a:custGeom>
              <a:avLst/>
              <a:gdLst>
                <a:gd name="T0" fmla="*/ 33 w 131"/>
                <a:gd name="T1" fmla="*/ 63 h 63"/>
                <a:gd name="T2" fmla="*/ 27 w 131"/>
                <a:gd name="T3" fmla="*/ 50 h 63"/>
                <a:gd name="T4" fmla="*/ 20 w 131"/>
                <a:gd name="T5" fmla="*/ 36 h 63"/>
                <a:gd name="T6" fmla="*/ 11 w 131"/>
                <a:gd name="T7" fmla="*/ 22 h 63"/>
                <a:gd name="T8" fmla="*/ 0 w 131"/>
                <a:gd name="T9" fmla="*/ 10 h 63"/>
                <a:gd name="T10" fmla="*/ 16 w 131"/>
                <a:gd name="T11" fmla="*/ 5 h 63"/>
                <a:gd name="T12" fmla="*/ 32 w 131"/>
                <a:gd name="T13" fmla="*/ 2 h 63"/>
                <a:gd name="T14" fmla="*/ 47 w 131"/>
                <a:gd name="T15" fmla="*/ 0 h 63"/>
                <a:gd name="T16" fmla="*/ 63 w 131"/>
                <a:gd name="T17" fmla="*/ 0 h 63"/>
                <a:gd name="T18" fmla="*/ 78 w 131"/>
                <a:gd name="T19" fmla="*/ 3 h 63"/>
                <a:gd name="T20" fmla="*/ 94 w 131"/>
                <a:gd name="T21" fmla="*/ 6 h 63"/>
                <a:gd name="T22" fmla="*/ 109 w 131"/>
                <a:gd name="T23" fmla="*/ 10 h 63"/>
                <a:gd name="T24" fmla="*/ 125 w 131"/>
                <a:gd name="T25" fmla="*/ 15 h 63"/>
                <a:gd name="T26" fmla="*/ 131 w 131"/>
                <a:gd name="T27" fmla="*/ 33 h 63"/>
                <a:gd name="T28" fmla="*/ 126 w 131"/>
                <a:gd name="T29" fmla="*/ 37 h 63"/>
                <a:gd name="T30" fmla="*/ 122 w 131"/>
                <a:gd name="T31" fmla="*/ 42 h 63"/>
                <a:gd name="T32" fmla="*/ 116 w 131"/>
                <a:gd name="T33" fmla="*/ 46 h 63"/>
                <a:gd name="T34" fmla="*/ 110 w 131"/>
                <a:gd name="T35" fmla="*/ 50 h 63"/>
                <a:gd name="T36" fmla="*/ 101 w 131"/>
                <a:gd name="T37" fmla="*/ 52 h 63"/>
                <a:gd name="T38" fmla="*/ 92 w 131"/>
                <a:gd name="T39" fmla="*/ 53 h 63"/>
                <a:gd name="T40" fmla="*/ 83 w 131"/>
                <a:gd name="T41" fmla="*/ 56 h 63"/>
                <a:gd name="T42" fmla="*/ 72 w 131"/>
                <a:gd name="T43" fmla="*/ 58 h 63"/>
                <a:gd name="T44" fmla="*/ 63 w 131"/>
                <a:gd name="T45" fmla="*/ 60 h 63"/>
                <a:gd name="T46" fmla="*/ 53 w 131"/>
                <a:gd name="T47" fmla="*/ 61 h 63"/>
                <a:gd name="T48" fmla="*/ 43 w 131"/>
                <a:gd name="T49" fmla="*/ 63 h 63"/>
                <a:gd name="T50" fmla="*/ 33 w 131"/>
                <a:gd name="T5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63">
                  <a:moveTo>
                    <a:pt x="33" y="63"/>
                  </a:moveTo>
                  <a:lnTo>
                    <a:pt x="27" y="50"/>
                  </a:lnTo>
                  <a:lnTo>
                    <a:pt x="20" y="36"/>
                  </a:lnTo>
                  <a:lnTo>
                    <a:pt x="11" y="22"/>
                  </a:lnTo>
                  <a:lnTo>
                    <a:pt x="0" y="10"/>
                  </a:lnTo>
                  <a:lnTo>
                    <a:pt x="16" y="5"/>
                  </a:lnTo>
                  <a:lnTo>
                    <a:pt x="32" y="2"/>
                  </a:lnTo>
                  <a:lnTo>
                    <a:pt x="47" y="0"/>
                  </a:lnTo>
                  <a:lnTo>
                    <a:pt x="63" y="0"/>
                  </a:lnTo>
                  <a:lnTo>
                    <a:pt x="78" y="3"/>
                  </a:lnTo>
                  <a:lnTo>
                    <a:pt x="94" y="6"/>
                  </a:lnTo>
                  <a:lnTo>
                    <a:pt x="109" y="10"/>
                  </a:lnTo>
                  <a:lnTo>
                    <a:pt x="125" y="15"/>
                  </a:lnTo>
                  <a:lnTo>
                    <a:pt x="131" y="33"/>
                  </a:lnTo>
                  <a:lnTo>
                    <a:pt x="126" y="37"/>
                  </a:lnTo>
                  <a:lnTo>
                    <a:pt x="122" y="42"/>
                  </a:lnTo>
                  <a:lnTo>
                    <a:pt x="116" y="46"/>
                  </a:lnTo>
                  <a:lnTo>
                    <a:pt x="110" y="50"/>
                  </a:lnTo>
                  <a:lnTo>
                    <a:pt x="101" y="52"/>
                  </a:lnTo>
                  <a:lnTo>
                    <a:pt x="92" y="53"/>
                  </a:lnTo>
                  <a:lnTo>
                    <a:pt x="83" y="56"/>
                  </a:lnTo>
                  <a:lnTo>
                    <a:pt x="72" y="58"/>
                  </a:lnTo>
                  <a:lnTo>
                    <a:pt x="63" y="60"/>
                  </a:lnTo>
                  <a:lnTo>
                    <a:pt x="53" y="61"/>
                  </a:lnTo>
                  <a:lnTo>
                    <a:pt x="43" y="63"/>
                  </a:lnTo>
                  <a:lnTo>
                    <a:pt x="33" y="63"/>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Tree>
    <p:extLst>
      <p:ext uri="{BB962C8B-B14F-4D97-AF65-F5344CB8AC3E}">
        <p14:creationId xmlns:p14="http://schemas.microsoft.com/office/powerpoint/2010/main" val="848301245"/>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Being realistic</a:t>
            </a:r>
            <a:endParaRPr lang="en-US" dirty="0"/>
          </a:p>
        </p:txBody>
      </p:sp>
      <p:sp>
        <p:nvSpPr>
          <p:cNvPr id="3" name="Content Placeholder 2"/>
          <p:cNvSpPr>
            <a:spLocks noGrp="1"/>
          </p:cNvSpPr>
          <p:nvPr>
            <p:ph idx="1"/>
            <p:custDataLst>
              <p:tags r:id="rId2"/>
            </p:custDataLst>
          </p:nvPr>
        </p:nvSpPr>
        <p:spPr>
          <a:xfrm>
            <a:off x="685800" y="1447800"/>
            <a:ext cx="7772400" cy="4724400"/>
          </a:xfrm>
        </p:spPr>
        <p:txBody>
          <a:bodyPr/>
          <a:lstStyle/>
          <a:p>
            <a:pPr marL="0" indent="0">
              <a:buNone/>
            </a:pPr>
            <a:r>
              <a:rPr lang="en-US" dirty="0" smtClean="0"/>
              <a:t>Creating one thread per element is </a:t>
            </a:r>
            <a:r>
              <a:rPr lang="en-US" i="1" dirty="0" smtClean="0"/>
              <a:t>way</a:t>
            </a:r>
            <a:r>
              <a:rPr lang="en-US" dirty="0" smtClean="0"/>
              <a:t> too expensive.</a:t>
            </a:r>
          </a:p>
          <a:p>
            <a:pPr marL="0" indent="0">
              <a:buNone/>
            </a:pPr>
            <a:endParaRPr lang="en-US" dirty="0"/>
          </a:p>
          <a:p>
            <a:pPr marL="0" indent="0">
              <a:buNone/>
            </a:pPr>
            <a:r>
              <a:rPr lang="en-US" dirty="0" smtClean="0"/>
              <a:t>So, we use a library where we create “</a:t>
            </a:r>
            <a:r>
              <a:rPr lang="en-US" dirty="0" smtClean="0">
                <a:solidFill>
                  <a:srgbClr val="3333CC"/>
                </a:solidFill>
              </a:rPr>
              <a:t>tasks</a:t>
            </a:r>
            <a:r>
              <a:rPr lang="en-US" dirty="0" smtClean="0"/>
              <a:t>” (“bite-sized” pieces of work) that the library assigns to a “reasonable” number of threads.</a:t>
            </a:r>
          </a:p>
          <a:p>
            <a:pPr marL="0" indent="0">
              <a:buNone/>
            </a:pPr>
            <a:endParaRPr lang="en-US" dirty="0"/>
          </a:p>
        </p:txBody>
      </p:sp>
      <p:sp>
        <p:nvSpPr>
          <p:cNvPr id="5" name="Slide Number Placeholder 4"/>
          <p:cNvSpPr>
            <a:spLocks noGrp="1"/>
          </p:cNvSpPr>
          <p:nvPr>
            <p:ph type="sldNum" sz="quarter" idx="11"/>
            <p:custDataLst>
              <p:tags r:id="rId3"/>
            </p:custDataLst>
          </p:nvPr>
        </p:nvSpPr>
        <p:spPr/>
        <p:txBody>
          <a:bodyPr/>
          <a:lstStyle/>
          <a:p>
            <a:fld id="{3B048AC8-D41E-4C7B-8EE3-A52489AA1F05}" type="slidenum">
              <a:rPr lang="en-US" smtClean="0"/>
              <a:pPr/>
              <a:t>57</a:t>
            </a:fld>
            <a:endParaRPr lang="en-US"/>
          </a:p>
        </p:txBody>
      </p:sp>
      <p:sp>
        <p:nvSpPr>
          <p:cNvPr id="6" name="Footer Placeholder 5"/>
          <p:cNvSpPr>
            <a:spLocks noGrp="1"/>
          </p:cNvSpPr>
          <p:nvPr>
            <p:ph type="ftr" sz="quarter" idx="12"/>
            <p:custDataLst>
              <p:tags r:id="rId4"/>
            </p:custDataLst>
          </p:nvPr>
        </p:nvSpPr>
        <p:spPr/>
        <p:txBody>
          <a:bodyPr/>
          <a:lstStyle/>
          <a:p>
            <a:r>
              <a:rPr lang="en-US" smtClean="0"/>
              <a:t>Sophomoric Parallelism and Concurrency, Lecture 1</a:t>
            </a:r>
            <a:endParaRPr lang="en-US"/>
          </a:p>
        </p:txBody>
      </p:sp>
    </p:spTree>
    <p:extLst>
      <p:ext uri="{BB962C8B-B14F-4D97-AF65-F5344CB8AC3E}">
        <p14:creationId xmlns:p14="http://schemas.microsoft.com/office/powerpoint/2010/main" val="1831449309"/>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Being realistic</a:t>
            </a:r>
            <a:endParaRPr lang="en-US" dirty="0"/>
          </a:p>
        </p:txBody>
      </p:sp>
      <p:sp>
        <p:nvSpPr>
          <p:cNvPr id="3" name="Content Placeholder 2"/>
          <p:cNvSpPr>
            <a:spLocks noGrp="1"/>
          </p:cNvSpPr>
          <p:nvPr>
            <p:ph idx="1"/>
            <p:custDataLst>
              <p:tags r:id="rId2"/>
            </p:custDataLst>
          </p:nvPr>
        </p:nvSpPr>
        <p:spPr>
          <a:xfrm>
            <a:off x="685800" y="1447800"/>
            <a:ext cx="7772400" cy="4724400"/>
          </a:xfrm>
        </p:spPr>
        <p:txBody>
          <a:bodyPr/>
          <a:lstStyle/>
          <a:p>
            <a:pPr marL="0" indent="0">
              <a:buNone/>
            </a:pPr>
            <a:r>
              <a:rPr lang="en-US" dirty="0" smtClean="0">
                <a:solidFill>
                  <a:schemeClr val="bg1">
                    <a:lumMod val="50000"/>
                  </a:schemeClr>
                </a:solidFill>
              </a:rPr>
              <a:t>Creating one thread per element is </a:t>
            </a:r>
            <a:r>
              <a:rPr lang="en-US" i="1" dirty="0" smtClean="0">
                <a:solidFill>
                  <a:schemeClr val="bg1">
                    <a:lumMod val="50000"/>
                  </a:schemeClr>
                </a:solidFill>
              </a:rPr>
              <a:t>way</a:t>
            </a:r>
            <a:r>
              <a:rPr lang="en-US" dirty="0" smtClean="0">
                <a:solidFill>
                  <a:schemeClr val="bg1">
                    <a:lumMod val="50000"/>
                  </a:schemeClr>
                </a:solidFill>
              </a:rPr>
              <a:t> too expensive.</a:t>
            </a:r>
          </a:p>
          <a:p>
            <a:pPr marL="0" indent="0">
              <a:buNone/>
            </a:pPr>
            <a:endParaRPr lang="en-US" dirty="0">
              <a:solidFill>
                <a:schemeClr val="bg1">
                  <a:lumMod val="50000"/>
                </a:schemeClr>
              </a:solidFill>
            </a:endParaRPr>
          </a:p>
          <a:p>
            <a:pPr marL="0" indent="0">
              <a:buNone/>
            </a:pPr>
            <a:r>
              <a:rPr lang="en-US" dirty="0" smtClean="0">
                <a:solidFill>
                  <a:schemeClr val="bg1">
                    <a:lumMod val="50000"/>
                  </a:schemeClr>
                </a:solidFill>
              </a:rPr>
              <a:t>So, we use a library where we create “tasks” (“bite-sized” pieces of work) that the library assigns to a “reasonable” number of threads.</a:t>
            </a:r>
          </a:p>
          <a:p>
            <a:pPr marL="0" indent="0">
              <a:buNone/>
            </a:pPr>
            <a:endParaRPr lang="en-US" dirty="0">
              <a:solidFill>
                <a:schemeClr val="bg1">
                  <a:lumMod val="50000"/>
                </a:schemeClr>
              </a:solidFill>
            </a:endParaRPr>
          </a:p>
          <a:p>
            <a:pPr marL="0" indent="0">
              <a:buNone/>
            </a:pPr>
            <a:r>
              <a:rPr lang="en-US" dirty="0" smtClean="0"/>
              <a:t>But… creating one task per element </a:t>
            </a:r>
            <a:r>
              <a:rPr lang="en-US" i="1" dirty="0" smtClean="0"/>
              <a:t>still</a:t>
            </a:r>
            <a:r>
              <a:rPr lang="en-US" dirty="0" smtClean="0"/>
              <a:t> too expensive.</a:t>
            </a:r>
          </a:p>
          <a:p>
            <a:pPr marL="0" indent="0">
              <a:buNone/>
            </a:pPr>
            <a:endParaRPr lang="en-US" dirty="0" smtClean="0"/>
          </a:p>
          <a:p>
            <a:pPr marL="0" indent="0">
              <a:buNone/>
            </a:pPr>
            <a:r>
              <a:rPr lang="en-US" dirty="0" smtClean="0"/>
              <a:t>So, we use a </a:t>
            </a:r>
            <a:r>
              <a:rPr lang="en-US" i="1" dirty="0" smtClean="0">
                <a:solidFill>
                  <a:schemeClr val="accent2"/>
                </a:solidFill>
              </a:rPr>
              <a:t>sequential cutoff</a:t>
            </a:r>
            <a:r>
              <a:rPr lang="en-US" dirty="0" smtClean="0"/>
              <a:t>, typically ~500-1000.  (This is like switching from quicksort to insertion sort for small </a:t>
            </a:r>
            <a:r>
              <a:rPr lang="en-US" dirty="0" err="1" smtClean="0"/>
              <a:t>subproblems</a:t>
            </a:r>
            <a:r>
              <a:rPr lang="en-US" dirty="0" smtClean="0"/>
              <a:t>.)</a:t>
            </a:r>
          </a:p>
          <a:p>
            <a:pPr marL="0" indent="0">
              <a:buNone/>
            </a:pPr>
            <a:endParaRPr lang="en-US" dirty="0"/>
          </a:p>
        </p:txBody>
      </p:sp>
      <p:sp>
        <p:nvSpPr>
          <p:cNvPr id="5" name="Slide Number Placeholder 4"/>
          <p:cNvSpPr>
            <a:spLocks noGrp="1"/>
          </p:cNvSpPr>
          <p:nvPr>
            <p:ph type="sldNum" sz="quarter" idx="11"/>
            <p:custDataLst>
              <p:tags r:id="rId3"/>
            </p:custDataLst>
          </p:nvPr>
        </p:nvSpPr>
        <p:spPr/>
        <p:txBody>
          <a:bodyPr/>
          <a:lstStyle/>
          <a:p>
            <a:fld id="{3B048AC8-D41E-4C7B-8EE3-A52489AA1F05}" type="slidenum">
              <a:rPr lang="en-US" smtClean="0"/>
              <a:pPr/>
              <a:t>58</a:t>
            </a:fld>
            <a:endParaRPr lang="en-US"/>
          </a:p>
        </p:txBody>
      </p:sp>
      <p:sp>
        <p:nvSpPr>
          <p:cNvPr id="6" name="Footer Placeholder 5"/>
          <p:cNvSpPr>
            <a:spLocks noGrp="1"/>
          </p:cNvSpPr>
          <p:nvPr>
            <p:ph type="ftr" sz="quarter" idx="12"/>
            <p:custDataLst>
              <p:tags r:id="rId4"/>
            </p:custDataLst>
          </p:nvPr>
        </p:nvSpPr>
        <p:spPr/>
        <p:txBody>
          <a:bodyPr/>
          <a:lstStyle/>
          <a:p>
            <a:r>
              <a:rPr lang="en-US" smtClean="0"/>
              <a:t>Sophomoric Parallelism and Concurrency, Lecture 1</a:t>
            </a:r>
            <a:endParaRPr lang="en-US"/>
          </a:p>
        </p:txBody>
      </p:sp>
      <p:sp>
        <p:nvSpPr>
          <p:cNvPr id="4" name="Rectangle 3"/>
          <p:cNvSpPr/>
          <p:nvPr>
            <p:custDataLst>
              <p:tags r:id="rId5"/>
            </p:custDataLst>
          </p:nvPr>
        </p:nvSpPr>
        <p:spPr>
          <a:xfrm>
            <a:off x="4648200" y="5997714"/>
            <a:ext cx="4572000" cy="707886"/>
          </a:xfrm>
          <a:prstGeom prst="rect">
            <a:avLst/>
          </a:prstGeom>
        </p:spPr>
        <p:txBody>
          <a:bodyPr>
            <a:spAutoFit/>
          </a:bodyPr>
          <a:lstStyle/>
          <a:p>
            <a:pPr marL="0" indent="0">
              <a:buNone/>
            </a:pPr>
            <a:r>
              <a:rPr lang="en-US" sz="2000" dirty="0">
                <a:solidFill>
                  <a:srgbClr val="FF0000"/>
                </a:solidFill>
              </a:rPr>
              <a:t>Note: we’re </a:t>
            </a:r>
            <a:r>
              <a:rPr lang="en-US" sz="2000" i="1" dirty="0">
                <a:solidFill>
                  <a:srgbClr val="FF0000"/>
                </a:solidFill>
              </a:rPr>
              <a:t>still</a:t>
            </a:r>
            <a:r>
              <a:rPr lang="en-US" sz="2000" dirty="0">
                <a:solidFill>
                  <a:srgbClr val="FF0000"/>
                </a:solidFill>
              </a:rPr>
              <a:t> chopping into </a:t>
            </a:r>
            <a:r>
              <a:rPr lang="el-GR" sz="2000" dirty="0">
                <a:solidFill>
                  <a:srgbClr val="FF0000"/>
                </a:solidFill>
              </a:rPr>
              <a:t>Θ</a:t>
            </a:r>
            <a:r>
              <a:rPr lang="en-US" sz="2000" dirty="0">
                <a:solidFill>
                  <a:srgbClr val="FF0000"/>
                </a:solidFill>
              </a:rPr>
              <a:t>(n) pieces, just not into n pieces.</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Being realistic: Exercise</a:t>
            </a:r>
            <a:endParaRPr lang="en-US" dirty="0"/>
          </a:p>
        </p:txBody>
      </p:sp>
      <p:sp>
        <p:nvSpPr>
          <p:cNvPr id="3" name="Content Placeholder 2"/>
          <p:cNvSpPr>
            <a:spLocks noGrp="1"/>
          </p:cNvSpPr>
          <p:nvPr>
            <p:ph idx="1"/>
            <p:custDataLst>
              <p:tags r:id="rId2"/>
            </p:custDataLst>
          </p:nvPr>
        </p:nvSpPr>
        <p:spPr>
          <a:xfrm>
            <a:off x="685800" y="1447800"/>
            <a:ext cx="7772400" cy="4724400"/>
          </a:xfrm>
        </p:spPr>
        <p:txBody>
          <a:bodyPr/>
          <a:lstStyle/>
          <a:p>
            <a:pPr marL="0" indent="0">
              <a:buNone/>
            </a:pPr>
            <a:r>
              <a:rPr lang="en-US" dirty="0" smtClean="0"/>
              <a:t>How much does a sequential cutoff help?</a:t>
            </a:r>
          </a:p>
          <a:p>
            <a:pPr marL="0" indent="0">
              <a:buNone/>
            </a:pPr>
            <a:endParaRPr lang="en-US" dirty="0"/>
          </a:p>
          <a:p>
            <a:pPr marL="0" indent="0">
              <a:buNone/>
            </a:pPr>
            <a:r>
              <a:rPr lang="en-US" dirty="0" smtClean="0">
                <a:solidFill>
                  <a:srgbClr val="FF0000"/>
                </a:solidFill>
              </a:rPr>
              <a:t>With 1,000,000,000 (~2</a:t>
            </a:r>
            <a:r>
              <a:rPr lang="en-US" baseline="30000" dirty="0" smtClean="0">
                <a:solidFill>
                  <a:srgbClr val="FF0000"/>
                </a:solidFill>
              </a:rPr>
              <a:t>30</a:t>
            </a:r>
            <a:r>
              <a:rPr lang="en-US" dirty="0" smtClean="0">
                <a:solidFill>
                  <a:srgbClr val="FF0000"/>
                </a:solidFill>
              </a:rPr>
              <a:t>) elements in the array and a cutoff of 1: </a:t>
            </a:r>
            <a:r>
              <a:rPr lang="en-US" b="1" dirty="0" smtClean="0">
                <a:solidFill>
                  <a:srgbClr val="FF0000"/>
                </a:solidFill>
              </a:rPr>
              <a:t>About how many tasks do we create?  </a:t>
            </a:r>
          </a:p>
          <a:p>
            <a:pPr marL="0" indent="0">
              <a:buNone/>
            </a:pPr>
            <a:endParaRPr lang="en-US" dirty="0" smtClean="0"/>
          </a:p>
          <a:p>
            <a:pPr marL="0" indent="0">
              <a:buNone/>
            </a:pPr>
            <a:endParaRPr lang="en-US" dirty="0"/>
          </a:p>
          <a:p>
            <a:pPr marL="0" indent="0">
              <a:buNone/>
            </a:pPr>
            <a:endParaRPr lang="en-US" dirty="0"/>
          </a:p>
          <a:p>
            <a:pPr marL="0" indent="0">
              <a:buNone/>
            </a:pPr>
            <a:r>
              <a:rPr lang="en-US" dirty="0" smtClean="0">
                <a:solidFill>
                  <a:srgbClr val="FF0000"/>
                </a:solidFill>
              </a:rPr>
              <a:t>With 1,000,000,000  elements </a:t>
            </a:r>
            <a:r>
              <a:rPr lang="en-US" dirty="0">
                <a:solidFill>
                  <a:srgbClr val="FF0000"/>
                </a:solidFill>
              </a:rPr>
              <a:t>in the array and </a:t>
            </a:r>
            <a:r>
              <a:rPr lang="en-US" dirty="0" smtClean="0">
                <a:solidFill>
                  <a:srgbClr val="FF0000"/>
                </a:solidFill>
              </a:rPr>
              <a:t>a cutoff of 16 (a </a:t>
            </a:r>
            <a:r>
              <a:rPr lang="en-US" i="1" dirty="0" smtClean="0">
                <a:solidFill>
                  <a:srgbClr val="FF0000"/>
                </a:solidFill>
              </a:rPr>
              <a:t>ridiculously small </a:t>
            </a:r>
            <a:r>
              <a:rPr lang="en-US" dirty="0" smtClean="0">
                <a:solidFill>
                  <a:srgbClr val="FF0000"/>
                </a:solidFill>
              </a:rPr>
              <a:t>cutoff): </a:t>
            </a:r>
            <a:r>
              <a:rPr lang="en-US" b="1" dirty="0" smtClean="0">
                <a:solidFill>
                  <a:srgbClr val="FF0000"/>
                </a:solidFill>
              </a:rPr>
              <a:t>About how many tasks do we create?</a:t>
            </a:r>
          </a:p>
          <a:p>
            <a:pPr marL="0" indent="0">
              <a:buNone/>
            </a:pPr>
            <a:endParaRPr lang="en-US" dirty="0">
              <a:solidFill>
                <a:srgbClr val="FF0000"/>
              </a:solidFill>
            </a:endParaRPr>
          </a:p>
          <a:p>
            <a:pPr marL="0" indent="0">
              <a:buNone/>
            </a:pPr>
            <a:endParaRPr lang="en-US" dirty="0" smtClean="0">
              <a:solidFill>
                <a:srgbClr val="FF0000"/>
              </a:solidFill>
            </a:endParaRPr>
          </a:p>
          <a:p>
            <a:pPr marL="0" indent="0">
              <a:buNone/>
            </a:pPr>
            <a:r>
              <a:rPr lang="en-US" dirty="0" smtClean="0">
                <a:solidFill>
                  <a:srgbClr val="FF0000"/>
                </a:solidFill>
              </a:rPr>
              <a:t>What percentage of the tasks do we eliminate with our cutoff?</a:t>
            </a:r>
            <a:endParaRPr lang="en-US" dirty="0">
              <a:solidFill>
                <a:srgbClr val="FF0000"/>
              </a:solidFill>
            </a:endParaRPr>
          </a:p>
        </p:txBody>
      </p:sp>
      <p:sp>
        <p:nvSpPr>
          <p:cNvPr id="5" name="Slide Number Placeholder 4"/>
          <p:cNvSpPr>
            <a:spLocks noGrp="1"/>
          </p:cNvSpPr>
          <p:nvPr>
            <p:ph type="sldNum" sz="quarter" idx="11"/>
            <p:custDataLst>
              <p:tags r:id="rId3"/>
            </p:custDataLst>
          </p:nvPr>
        </p:nvSpPr>
        <p:spPr/>
        <p:txBody>
          <a:bodyPr/>
          <a:lstStyle/>
          <a:p>
            <a:fld id="{3B048AC8-D41E-4C7B-8EE3-A52489AA1F05}" type="slidenum">
              <a:rPr lang="en-US" smtClean="0"/>
              <a:pPr/>
              <a:t>59</a:t>
            </a:fld>
            <a:endParaRPr lang="en-US"/>
          </a:p>
        </p:txBody>
      </p:sp>
      <p:sp>
        <p:nvSpPr>
          <p:cNvPr id="6" name="Footer Placeholder 5"/>
          <p:cNvSpPr>
            <a:spLocks noGrp="1"/>
          </p:cNvSpPr>
          <p:nvPr>
            <p:ph type="ftr" sz="quarter" idx="12"/>
            <p:custDataLst>
              <p:tags r:id="rId4"/>
            </p:custDataLst>
          </p:nvPr>
        </p:nvSpPr>
        <p:spPr/>
        <p:txBody>
          <a:bodyPr/>
          <a:lstStyle/>
          <a:p>
            <a:r>
              <a:rPr lang="en-US" smtClean="0"/>
              <a:t>Sophomoric Parallelism and Concurrency, Lecture 1</a:t>
            </a:r>
            <a:endParaRPr lang="en-US"/>
          </a:p>
        </p:txBody>
      </p:sp>
    </p:spTree>
    <p:extLst>
      <p:ext uri="{BB962C8B-B14F-4D97-AF65-F5344CB8AC3E}">
        <p14:creationId xmlns:p14="http://schemas.microsoft.com/office/powerpoint/2010/main" val="6702949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custDataLst>
              <p:tags r:id="rId1"/>
            </p:custDataLst>
          </p:nvPr>
        </p:nvSpPr>
        <p:spPr/>
        <p:txBody>
          <a:bodyPr/>
          <a:lstStyle/>
          <a:p>
            <a:fld id="{3B048AC8-D41E-4C7B-8EE3-A52489AA1F05}" type="slidenum">
              <a:rPr lang="en-US" smtClean="0"/>
              <a:pPr/>
              <a:t>6</a:t>
            </a:fld>
            <a:endParaRPr lang="en-US"/>
          </a:p>
        </p:txBody>
      </p:sp>
      <p:pic>
        <p:nvPicPr>
          <p:cNvPr id="1026" name="Picture 2" descr="File:Transistor Count and Moore's Law - 2011.svg"/>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304800" y="-162638"/>
            <a:ext cx="8835840" cy="79350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custDataLst>
              <p:tags r:id="rId3"/>
            </p:custDataLst>
          </p:nvPr>
        </p:nvSpPr>
        <p:spPr>
          <a:xfrm>
            <a:off x="2819400" y="6029980"/>
            <a:ext cx="4662943" cy="523220"/>
          </a:xfrm>
          <a:prstGeom prst="rect">
            <a:avLst/>
          </a:prstGeom>
          <a:noFill/>
        </p:spPr>
        <p:txBody>
          <a:bodyPr wrap="none" rtlCol="0">
            <a:spAutoFit/>
          </a:bodyPr>
          <a:lstStyle/>
          <a:p>
            <a:r>
              <a:rPr lang="en-CA" sz="1400" b="0" dirty="0" smtClean="0">
                <a:latin typeface="+mn-lt"/>
              </a:rPr>
              <a:t>Chart by Wikimedia user: </a:t>
            </a:r>
            <a:r>
              <a:rPr lang="en-CA" sz="1400" b="0" dirty="0" err="1" smtClean="0">
                <a:latin typeface="+mn-lt"/>
              </a:rPr>
              <a:t>Wgsimon</a:t>
            </a:r>
            <a:endParaRPr lang="en-CA" sz="1400" b="0" dirty="0" smtClean="0">
              <a:latin typeface="+mn-lt"/>
            </a:endParaRPr>
          </a:p>
          <a:p>
            <a:r>
              <a:rPr lang="en-CA" sz="1400" b="0" dirty="0" smtClean="0">
                <a:latin typeface="+mn-lt"/>
              </a:rPr>
              <a:t>Creative </a:t>
            </a:r>
            <a:r>
              <a:rPr lang="en-CA" sz="1400" b="0" dirty="0">
                <a:latin typeface="+mn-lt"/>
              </a:rPr>
              <a:t>Commons Attribution-Share Alike 3.0 </a:t>
            </a:r>
            <a:r>
              <a:rPr lang="en-CA" sz="1400" b="0" dirty="0" err="1">
                <a:latin typeface="+mn-lt"/>
              </a:rPr>
              <a:t>Unported</a:t>
            </a:r>
            <a:endParaRPr lang="en-CA" sz="1400" b="0" dirty="0" smtClean="0">
              <a:latin typeface="+mn-lt"/>
            </a:endParaRPr>
          </a:p>
        </p:txBody>
      </p:sp>
      <p:sp>
        <p:nvSpPr>
          <p:cNvPr id="10" name="TextBox 9"/>
          <p:cNvSpPr txBox="1"/>
          <p:nvPr>
            <p:custDataLst>
              <p:tags r:id="rId4"/>
            </p:custDataLst>
          </p:nvPr>
        </p:nvSpPr>
        <p:spPr>
          <a:xfrm>
            <a:off x="5410200" y="4324290"/>
            <a:ext cx="3120840" cy="707886"/>
          </a:xfrm>
          <a:prstGeom prst="rect">
            <a:avLst/>
          </a:prstGeom>
          <a:noFill/>
        </p:spPr>
        <p:txBody>
          <a:bodyPr wrap="square" rtlCol="0">
            <a:spAutoFit/>
          </a:bodyPr>
          <a:lstStyle/>
          <a:p>
            <a:r>
              <a:rPr lang="en-CA" sz="2000" b="0" dirty="0" smtClean="0">
                <a:solidFill>
                  <a:srgbClr val="FF0000"/>
                </a:solidFill>
                <a:latin typeface="+mn-lt"/>
              </a:rPr>
              <a:t>What happens as the transistor count goes up?</a:t>
            </a:r>
          </a:p>
        </p:txBody>
      </p:sp>
    </p:spTree>
    <p:extLst>
      <p:ext uri="{BB962C8B-B14F-4D97-AF65-F5344CB8AC3E}">
        <p14:creationId xmlns:p14="http://schemas.microsoft.com/office/powerpoint/2010/main" val="2498226564"/>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That library, finally</a:t>
            </a:r>
            <a:endParaRPr lang="en-US" dirty="0"/>
          </a:p>
        </p:txBody>
      </p:sp>
      <p:sp>
        <p:nvSpPr>
          <p:cNvPr id="3" name="Content Placeholder 2"/>
          <p:cNvSpPr>
            <a:spLocks noGrp="1"/>
          </p:cNvSpPr>
          <p:nvPr>
            <p:ph idx="1"/>
            <p:custDataLst>
              <p:tags r:id="rId2"/>
            </p:custDataLst>
          </p:nvPr>
        </p:nvSpPr>
        <p:spPr>
          <a:xfrm>
            <a:off x="685800" y="1447800"/>
            <a:ext cx="8001000" cy="4800600"/>
          </a:xfrm>
        </p:spPr>
        <p:txBody>
          <a:bodyPr/>
          <a:lstStyle/>
          <a:p>
            <a:r>
              <a:rPr lang="en-US" dirty="0" smtClean="0"/>
              <a:t>C++11’s threads are usually too “heavyweight” (implementation dependent).</a:t>
            </a:r>
          </a:p>
          <a:p>
            <a:pPr lvl="1"/>
            <a:endParaRPr lang="en-US" sz="1000" dirty="0" smtClean="0"/>
          </a:p>
          <a:p>
            <a:r>
              <a:rPr lang="en-US" dirty="0" err="1" smtClean="0"/>
              <a:t>OpenMP</a:t>
            </a:r>
            <a:r>
              <a:rPr lang="en-US" dirty="0" smtClean="0"/>
              <a:t> 3.0’s </a:t>
            </a:r>
            <a:r>
              <a:rPr lang="en-US" i="1" dirty="0" smtClean="0"/>
              <a:t>main contribution</a:t>
            </a:r>
            <a:r>
              <a:rPr lang="en-US" dirty="0" smtClean="0"/>
              <a:t> was to meet the needs of divide-and-conquer fork-join parallelism</a:t>
            </a:r>
          </a:p>
          <a:p>
            <a:pPr lvl="1"/>
            <a:r>
              <a:rPr lang="en-US" dirty="0" smtClean="0"/>
              <a:t>Available in recent g++’s.</a:t>
            </a:r>
          </a:p>
          <a:p>
            <a:pPr lvl="1"/>
            <a:r>
              <a:rPr lang="en-US" dirty="0"/>
              <a:t>See provided code and notes for </a:t>
            </a:r>
            <a:r>
              <a:rPr lang="en-US" dirty="0" smtClean="0"/>
              <a:t>details</a:t>
            </a:r>
            <a:r>
              <a:rPr lang="en-US" dirty="0"/>
              <a:t>.</a:t>
            </a:r>
            <a:endParaRPr lang="en-US" dirty="0" smtClean="0"/>
          </a:p>
          <a:p>
            <a:pPr lvl="1"/>
            <a:r>
              <a:rPr lang="en-US" dirty="0" smtClean="0"/>
              <a:t>Efficient implementation is a fascinating but advanced topic!</a:t>
            </a:r>
          </a:p>
        </p:txBody>
      </p:sp>
      <p:sp>
        <p:nvSpPr>
          <p:cNvPr id="5" name="Slide Number Placeholder 4"/>
          <p:cNvSpPr>
            <a:spLocks noGrp="1"/>
          </p:cNvSpPr>
          <p:nvPr>
            <p:ph type="sldNum" sz="quarter" idx="11"/>
            <p:custDataLst>
              <p:tags r:id="rId3"/>
            </p:custDataLst>
          </p:nvPr>
        </p:nvSpPr>
        <p:spPr/>
        <p:txBody>
          <a:bodyPr/>
          <a:lstStyle/>
          <a:p>
            <a:fld id="{3B048AC8-D41E-4C7B-8EE3-A52489AA1F05}" type="slidenum">
              <a:rPr lang="en-US" smtClean="0"/>
              <a:pPr/>
              <a:t>60</a:t>
            </a:fld>
            <a:endParaRPr lang="en-US"/>
          </a:p>
        </p:txBody>
      </p:sp>
      <p:sp>
        <p:nvSpPr>
          <p:cNvPr id="6" name="Footer Placeholder 5"/>
          <p:cNvSpPr>
            <a:spLocks noGrp="1"/>
          </p:cNvSpPr>
          <p:nvPr>
            <p:ph type="ftr" sz="quarter" idx="12"/>
            <p:custDataLst>
              <p:tags r:id="rId4"/>
            </p:custDataLst>
          </p:nvPr>
        </p:nvSpPr>
        <p:spPr/>
        <p:txBody>
          <a:bodyPr/>
          <a:lstStyle/>
          <a:p>
            <a:r>
              <a:rPr lang="en-US" smtClean="0"/>
              <a:t>Sophomoric Parallelism and Concurrency, Lecture 1</a:t>
            </a:r>
            <a:endParaRPr lang="en-US"/>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dirty="0" smtClean="0"/>
              <a:t>Learning Goals</a:t>
            </a:r>
            <a:endParaRPr lang="en-CA" dirty="0"/>
          </a:p>
        </p:txBody>
      </p:sp>
      <p:sp>
        <p:nvSpPr>
          <p:cNvPr id="3" name="Content Placeholder 2"/>
          <p:cNvSpPr>
            <a:spLocks noGrp="1"/>
          </p:cNvSpPr>
          <p:nvPr>
            <p:ph idx="1"/>
            <p:custDataLst>
              <p:tags r:id="rId2"/>
            </p:custDataLst>
          </p:nvPr>
        </p:nvSpPr>
        <p:spPr/>
        <p:txBody>
          <a:bodyPr/>
          <a:lstStyle/>
          <a:p>
            <a:pPr marL="0" indent="0">
              <a:buNone/>
            </a:pPr>
            <a:r>
              <a:rPr lang="en-CA" dirty="0" smtClean="0"/>
              <a:t>By the end of this unit, you should be able to:</a:t>
            </a:r>
          </a:p>
          <a:p>
            <a:r>
              <a:rPr lang="en-CA" dirty="0" smtClean="0"/>
              <a:t>Distinguish </a:t>
            </a:r>
            <a:r>
              <a:rPr lang="en-CA" dirty="0"/>
              <a:t>between parallelism—improving performance by exploiting multiple processors—and concurrency—managing simultaneous access to shared resources.</a:t>
            </a:r>
          </a:p>
          <a:p>
            <a:r>
              <a:rPr lang="en-CA" dirty="0" smtClean="0"/>
              <a:t>Explain </a:t>
            </a:r>
            <a:r>
              <a:rPr lang="en-CA" dirty="0"/>
              <a:t>and justify the task-based (vs. thread-based) approach to parallelism. (Include asymptotic analysis of the approach and its practical considerations, like "bottoming out" at a reasonable level.)</a:t>
            </a:r>
          </a:p>
          <a:p>
            <a:pPr marL="0" indent="0">
              <a:buNone/>
            </a:pPr>
            <a:endParaRPr lang="en-CA" dirty="0"/>
          </a:p>
        </p:txBody>
      </p:sp>
      <p:sp>
        <p:nvSpPr>
          <p:cNvPr id="4" name="Slide Number Placeholder 3"/>
          <p:cNvSpPr>
            <a:spLocks noGrp="1"/>
          </p:cNvSpPr>
          <p:nvPr>
            <p:ph type="sldNum" sz="quarter" idx="11"/>
            <p:custDataLst>
              <p:tags r:id="rId3"/>
            </p:custDataLst>
          </p:nvPr>
        </p:nvSpPr>
        <p:spPr/>
        <p:txBody>
          <a:bodyPr/>
          <a:lstStyle/>
          <a:p>
            <a:fld id="{3B048AC8-D41E-4C7B-8EE3-A52489AA1F05}" type="slidenum">
              <a:rPr lang="en-US" smtClean="0"/>
              <a:pPr/>
              <a:t>61</a:t>
            </a:fld>
            <a:endParaRPr lang="en-US"/>
          </a:p>
        </p:txBody>
      </p:sp>
      <p:sp>
        <p:nvSpPr>
          <p:cNvPr id="5" name="Footer Placeholder 4"/>
          <p:cNvSpPr>
            <a:spLocks noGrp="1"/>
          </p:cNvSpPr>
          <p:nvPr>
            <p:ph type="ftr" sz="quarter" idx="12"/>
            <p:custDataLst>
              <p:tags r:id="rId4"/>
            </p:custDataLst>
          </p:nvPr>
        </p:nvSpPr>
        <p:spPr/>
        <p:txBody>
          <a:bodyPr/>
          <a:lstStyle/>
          <a:p>
            <a:r>
              <a:rPr lang="en-US" smtClean="0"/>
              <a:t>Sophomoric Parallelism and Concurrency, Lecture 1</a:t>
            </a:r>
            <a:endParaRPr lang="en-US" dirty="0"/>
          </a:p>
        </p:txBody>
      </p:sp>
      <p:sp>
        <p:nvSpPr>
          <p:cNvPr id="6" name="TextBox 5"/>
          <p:cNvSpPr txBox="1"/>
          <p:nvPr>
            <p:custDataLst>
              <p:tags r:id="rId5"/>
            </p:custDataLst>
          </p:nvPr>
        </p:nvSpPr>
        <p:spPr>
          <a:xfrm>
            <a:off x="5562600" y="5715000"/>
            <a:ext cx="3505200" cy="1015663"/>
          </a:xfrm>
          <a:prstGeom prst="rect">
            <a:avLst/>
          </a:prstGeom>
          <a:noFill/>
        </p:spPr>
        <p:txBody>
          <a:bodyPr wrap="square" rtlCol="0">
            <a:spAutoFit/>
          </a:bodyPr>
          <a:lstStyle/>
          <a:p>
            <a:r>
              <a:rPr lang="en-CA" sz="2000" b="0" dirty="0" smtClean="0">
                <a:solidFill>
                  <a:srgbClr val="FF0000"/>
                </a:solidFill>
                <a:latin typeface="+mn-lt"/>
              </a:rPr>
              <a:t>P.S. We promised we’d justify assuming # processors = </a:t>
            </a:r>
            <a:r>
              <a:rPr lang="en-CA" sz="2000" b="0" dirty="0" smtClean="0">
                <a:solidFill>
                  <a:srgbClr val="FF0000"/>
                </a:solidFill>
                <a:latin typeface="+mn-lt"/>
                <a:sym typeface="Symbol"/>
              </a:rPr>
              <a:t>.</a:t>
            </a:r>
          </a:p>
          <a:p>
            <a:r>
              <a:rPr lang="en-CA" sz="2000" b="0" dirty="0" smtClean="0">
                <a:solidFill>
                  <a:srgbClr val="FF0000"/>
                </a:solidFill>
                <a:latin typeface="+mn-lt"/>
                <a:sym typeface="Symbol"/>
              </a:rPr>
              <a:t>Next lecture!</a:t>
            </a:r>
            <a:endParaRPr lang="en-CA" sz="2000" b="0" dirty="0" smtClean="0">
              <a:solidFill>
                <a:srgbClr val="FF0000"/>
              </a:solidFill>
              <a:latin typeface="+mn-lt"/>
            </a:endParaRPr>
          </a:p>
        </p:txBody>
      </p:sp>
    </p:spTree>
    <p:extLst>
      <p:ext uri="{BB962C8B-B14F-4D97-AF65-F5344CB8AC3E}">
        <p14:creationId xmlns:p14="http://schemas.microsoft.com/office/powerpoint/2010/main" val="849422543"/>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CA" dirty="0" smtClean="0"/>
              <a:t>Outline</a:t>
            </a:r>
            <a:endParaRPr lang="en-CA" dirty="0"/>
          </a:p>
        </p:txBody>
      </p:sp>
      <p:sp>
        <p:nvSpPr>
          <p:cNvPr id="3" name="Content Placeholder 2"/>
          <p:cNvSpPr>
            <a:spLocks noGrp="1"/>
          </p:cNvSpPr>
          <p:nvPr>
            <p:ph idx="1"/>
            <p:custDataLst>
              <p:tags r:id="rId2"/>
            </p:custDataLst>
          </p:nvPr>
        </p:nvSpPr>
        <p:spPr/>
        <p:txBody>
          <a:bodyPr/>
          <a:lstStyle/>
          <a:p>
            <a:r>
              <a:rPr lang="en-CA" sz="2800" dirty="0" smtClean="0">
                <a:solidFill>
                  <a:schemeClr val="bg1">
                    <a:lumMod val="75000"/>
                  </a:schemeClr>
                </a:solidFill>
              </a:rPr>
              <a:t>History and Motivation</a:t>
            </a:r>
          </a:p>
          <a:p>
            <a:r>
              <a:rPr lang="en-CA" sz="2800" dirty="0" smtClean="0">
                <a:solidFill>
                  <a:schemeClr val="bg1">
                    <a:lumMod val="75000"/>
                  </a:schemeClr>
                </a:solidFill>
              </a:rPr>
              <a:t>Parallelism and Concurrency Intro</a:t>
            </a:r>
          </a:p>
          <a:p>
            <a:r>
              <a:rPr lang="en-CA" sz="2800" dirty="0" smtClean="0">
                <a:solidFill>
                  <a:schemeClr val="bg1">
                    <a:lumMod val="75000"/>
                  </a:schemeClr>
                </a:solidFill>
              </a:rPr>
              <a:t>Counting Matches</a:t>
            </a:r>
          </a:p>
          <a:p>
            <a:pPr lvl="1"/>
            <a:r>
              <a:rPr lang="en-CA" sz="2800" dirty="0" smtClean="0">
                <a:solidFill>
                  <a:schemeClr val="bg1">
                    <a:lumMod val="75000"/>
                  </a:schemeClr>
                </a:solidFill>
              </a:rPr>
              <a:t>Parallelizing</a:t>
            </a:r>
          </a:p>
          <a:p>
            <a:pPr lvl="1"/>
            <a:r>
              <a:rPr lang="en-CA" sz="2800" dirty="0" smtClean="0">
                <a:solidFill>
                  <a:schemeClr val="bg1">
                    <a:lumMod val="75000"/>
                  </a:schemeClr>
                </a:solidFill>
              </a:rPr>
              <a:t>Better, more general parallelizing</a:t>
            </a:r>
            <a:endParaRPr lang="en-CA" sz="2800" dirty="0">
              <a:solidFill>
                <a:schemeClr val="bg1">
                  <a:lumMod val="75000"/>
                </a:schemeClr>
              </a:solidFill>
            </a:endParaRPr>
          </a:p>
          <a:p>
            <a:pPr lvl="1"/>
            <a:r>
              <a:rPr lang="en-CA" sz="2800" dirty="0" smtClean="0"/>
              <a:t>Bonus code and parallelism issue!</a:t>
            </a:r>
          </a:p>
        </p:txBody>
      </p:sp>
      <p:sp>
        <p:nvSpPr>
          <p:cNvPr id="4" name="Slide Number Placeholder 3"/>
          <p:cNvSpPr>
            <a:spLocks noGrp="1"/>
          </p:cNvSpPr>
          <p:nvPr>
            <p:ph type="sldNum" sz="quarter" idx="11"/>
            <p:custDataLst>
              <p:tags r:id="rId3"/>
            </p:custDataLst>
          </p:nvPr>
        </p:nvSpPr>
        <p:spPr/>
        <p:txBody>
          <a:bodyPr/>
          <a:lstStyle/>
          <a:p>
            <a:fld id="{3B048AC8-D41E-4C7B-8EE3-A52489AA1F05}" type="slidenum">
              <a:rPr lang="en-US" smtClean="0"/>
              <a:pPr/>
              <a:t>62</a:t>
            </a:fld>
            <a:endParaRPr lang="en-US"/>
          </a:p>
        </p:txBody>
      </p:sp>
      <p:sp>
        <p:nvSpPr>
          <p:cNvPr id="5" name="Footer Placeholder 4"/>
          <p:cNvSpPr>
            <a:spLocks noGrp="1"/>
          </p:cNvSpPr>
          <p:nvPr>
            <p:ph type="ftr" sz="quarter" idx="12"/>
            <p:custDataLst>
              <p:tags r:id="rId4"/>
            </p:custDataLst>
          </p:nvPr>
        </p:nvSpPr>
        <p:spPr/>
        <p:txBody>
          <a:bodyPr/>
          <a:lstStyle/>
          <a:p>
            <a:r>
              <a:rPr lang="en-US" smtClean="0"/>
              <a:t>Sophomoric Parallelism and Concurrency, Lecture 1</a:t>
            </a:r>
            <a:endParaRPr lang="en-US" dirty="0"/>
          </a:p>
        </p:txBody>
      </p:sp>
    </p:spTree>
    <p:extLst>
      <p:ext uri="{BB962C8B-B14F-4D97-AF65-F5344CB8AC3E}">
        <p14:creationId xmlns:p14="http://schemas.microsoft.com/office/powerpoint/2010/main" val="3300546436"/>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09600" y="0"/>
            <a:ext cx="7772400" cy="1143000"/>
          </a:xfrm>
        </p:spPr>
        <p:txBody>
          <a:bodyPr/>
          <a:lstStyle/>
          <a:p>
            <a:r>
              <a:rPr lang="en-US" dirty="0" smtClean="0"/>
              <a:t>Example: final version</a:t>
            </a:r>
            <a:endParaRPr lang="en-US" dirty="0"/>
          </a:p>
        </p:txBody>
      </p:sp>
      <p:sp>
        <p:nvSpPr>
          <p:cNvPr id="5" name="Slide Number Placeholder 4"/>
          <p:cNvSpPr>
            <a:spLocks noGrp="1"/>
          </p:cNvSpPr>
          <p:nvPr>
            <p:ph type="sldNum" sz="quarter" idx="11"/>
            <p:custDataLst>
              <p:tags r:id="rId2"/>
            </p:custDataLst>
          </p:nvPr>
        </p:nvSpPr>
        <p:spPr/>
        <p:txBody>
          <a:bodyPr/>
          <a:lstStyle/>
          <a:p>
            <a:fld id="{3B048AC8-D41E-4C7B-8EE3-A52489AA1F05}" type="slidenum">
              <a:rPr lang="en-US" smtClean="0"/>
              <a:pPr/>
              <a:t>63</a:t>
            </a:fld>
            <a:endParaRPr lang="en-US"/>
          </a:p>
        </p:txBody>
      </p:sp>
      <p:sp>
        <p:nvSpPr>
          <p:cNvPr id="6" name="Footer Placeholder 5"/>
          <p:cNvSpPr>
            <a:spLocks noGrp="1"/>
          </p:cNvSpPr>
          <p:nvPr>
            <p:ph type="ftr" sz="quarter" idx="12"/>
            <p:custDataLst>
              <p:tags r:id="rId3"/>
            </p:custDataLst>
          </p:nvPr>
        </p:nvSpPr>
        <p:spPr/>
        <p:txBody>
          <a:bodyPr/>
          <a:lstStyle/>
          <a:p>
            <a:r>
              <a:rPr lang="en-US" smtClean="0"/>
              <a:t>Sophomoric Parallelism and Concurrency, Lecture 1</a:t>
            </a:r>
            <a:endParaRPr lang="en-US"/>
          </a:p>
        </p:txBody>
      </p:sp>
      <p:sp>
        <p:nvSpPr>
          <p:cNvPr id="7" name="Rectangle 3"/>
          <p:cNvSpPr txBox="1">
            <a:spLocks noChangeArrowheads="1"/>
          </p:cNvSpPr>
          <p:nvPr>
            <p:custDataLst>
              <p:tags r:id="rId4"/>
            </p:custDataLst>
          </p:nvPr>
        </p:nvSpPr>
        <p:spPr bwMode="auto">
          <a:xfrm>
            <a:off x="381000" y="1066800"/>
            <a:ext cx="8610600" cy="5410200"/>
          </a:xfrm>
          <a:prstGeom prst="rect">
            <a:avLst/>
          </a:prstGeom>
          <a:solidFill>
            <a:srgbClr val="FFFF99"/>
          </a:solidFill>
          <a:ln w="9525">
            <a:noFill/>
            <a:miter lim="800000"/>
            <a:headEnd/>
            <a:tailEnd/>
          </a:ln>
          <a:effectLst/>
        </p:spPr>
        <p:txBody>
          <a:bodyPr vert="horz" wrap="square" lIns="91440" tIns="45720" rIns="91440" bIns="45720" numCol="1" anchor="t" anchorCtr="0" compatLnSpc="1">
            <a:prstTxWarp prst="textNoShape">
              <a:avLst/>
            </a:prstTxWarp>
          </a:bodyPr>
          <a:lstStyle/>
          <a:p>
            <a:pPr>
              <a:lnSpc>
                <a:spcPts val="1800"/>
              </a:lnSpc>
              <a:buNone/>
            </a:pP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err="1" smtClean="0">
                <a:solidFill>
                  <a:srgbClr val="119F33"/>
                </a:solidFill>
                <a:latin typeface="Courier New" pitchFamily="49" charset="0"/>
                <a:cs typeface="Courier New" pitchFamily="49" charset="0"/>
              </a:rPr>
              <a:t>cmp_helper</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a:solidFill>
                  <a:srgbClr val="119F33"/>
                </a:solidFill>
                <a:latin typeface="Courier New" pitchFamily="49" charset="0"/>
                <a:cs typeface="Courier New" pitchFamily="49" charset="0"/>
              </a:rPr>
              <a:t>array</a:t>
            </a:r>
            <a:r>
              <a:rPr lang="en-US" sz="2000" dirty="0">
                <a:latin typeface="Courier New" pitchFamily="49" charset="0"/>
                <a:cs typeface="Courier New" pitchFamily="49" charset="0"/>
              </a:rPr>
              <a:t>[], </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err="1">
                <a:solidFill>
                  <a:srgbClr val="119F33"/>
                </a:solidFill>
                <a:latin typeface="Courier New" pitchFamily="49" charset="0"/>
                <a:cs typeface="Courier New" pitchFamily="49" charset="0"/>
              </a:rPr>
              <a:t>len</a:t>
            </a:r>
            <a:r>
              <a:rPr lang="en-US" sz="2000" dirty="0">
                <a:latin typeface="Courier New" pitchFamily="49" charset="0"/>
                <a:cs typeface="Courier New" pitchFamily="49" charset="0"/>
              </a:rPr>
              <a:t>, </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a:solidFill>
                  <a:srgbClr val="119F33"/>
                </a:solidFill>
                <a:latin typeface="Courier New" pitchFamily="49" charset="0"/>
                <a:cs typeface="Courier New" pitchFamily="49" charset="0"/>
              </a:rPr>
              <a:t>target</a:t>
            </a:r>
            <a:r>
              <a:rPr lang="en-US" sz="2000" dirty="0">
                <a:latin typeface="Courier New" pitchFamily="49" charset="0"/>
                <a:cs typeface="Courier New" pitchFamily="49" charset="0"/>
              </a:rPr>
              <a:t>) {</a:t>
            </a:r>
          </a:p>
          <a:p>
            <a:pPr>
              <a:lnSpc>
                <a:spcPts val="1800"/>
              </a:lnSpc>
              <a:buNone/>
            </a:pP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const</a:t>
            </a:r>
            <a:r>
              <a:rPr lang="en-US" sz="2000" dirty="0">
                <a:latin typeface="Courier New" pitchFamily="49" charset="0"/>
                <a:cs typeface="Courier New" pitchFamily="49" charset="0"/>
              </a:rPr>
              <a:t> </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a:solidFill>
                  <a:srgbClr val="119F33"/>
                </a:solidFill>
                <a:latin typeface="Courier New" pitchFamily="49" charset="0"/>
                <a:cs typeface="Courier New" pitchFamily="49" charset="0"/>
              </a:rPr>
              <a:t>SEQUENTIAL_CUTOFF</a:t>
            </a:r>
            <a:r>
              <a:rPr lang="en-US" sz="2000" dirty="0">
                <a:latin typeface="Courier New" pitchFamily="49" charset="0"/>
                <a:cs typeface="Courier New" pitchFamily="49" charset="0"/>
              </a:rPr>
              <a:t> = </a:t>
            </a:r>
            <a:r>
              <a:rPr lang="en-US" sz="2000" dirty="0" smtClean="0">
                <a:latin typeface="Courier New" pitchFamily="49" charset="0"/>
                <a:cs typeface="Courier New" pitchFamily="49" charset="0"/>
              </a:rPr>
              <a:t>1000;</a:t>
            </a:r>
            <a:endParaRPr lang="en-US" sz="2000" dirty="0">
              <a:latin typeface="Courier New" pitchFamily="49" charset="0"/>
              <a:cs typeface="Courier New" pitchFamily="49" charset="0"/>
            </a:endParaRPr>
          </a:p>
          <a:p>
            <a:pPr>
              <a:lnSpc>
                <a:spcPts val="1800"/>
              </a:lnSpc>
              <a:buNone/>
            </a:pPr>
            <a:r>
              <a:rPr lang="en-US" sz="2000" dirty="0">
                <a:latin typeface="Courier New" pitchFamily="49" charset="0"/>
                <a:cs typeface="Courier New" pitchFamily="49" charset="0"/>
              </a:rPr>
              <a:t>  </a:t>
            </a:r>
            <a:r>
              <a:rPr lang="en-US" sz="2000" dirty="0">
                <a:solidFill>
                  <a:srgbClr val="3333CC"/>
                </a:solidFill>
                <a:latin typeface="Courier New" pitchFamily="49" charset="0"/>
                <a:cs typeface="Courier New" pitchFamily="49" charset="0"/>
              </a:rPr>
              <a:t>if</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len</a:t>
            </a:r>
            <a:r>
              <a:rPr lang="en-US" sz="2000" dirty="0">
                <a:latin typeface="Courier New" pitchFamily="49" charset="0"/>
                <a:cs typeface="Courier New" pitchFamily="49" charset="0"/>
              </a:rPr>
              <a:t> &lt;= SEQUENTIAL_CUTOFF)</a:t>
            </a:r>
          </a:p>
          <a:p>
            <a:pPr>
              <a:lnSpc>
                <a:spcPts val="1800"/>
              </a:lnSpc>
              <a:buNone/>
            </a:pPr>
            <a:r>
              <a:rPr lang="en-US" sz="2000" dirty="0">
                <a:latin typeface="Courier New" pitchFamily="49" charset="0"/>
                <a:cs typeface="Courier New" pitchFamily="49" charset="0"/>
              </a:rPr>
              <a:t>    </a:t>
            </a:r>
            <a:r>
              <a:rPr lang="en-US" sz="2000" dirty="0">
                <a:solidFill>
                  <a:srgbClr val="3333CC"/>
                </a:solidFill>
                <a:latin typeface="Courier New" pitchFamily="49" charset="0"/>
                <a:cs typeface="Courier New" pitchFamily="49" charset="0"/>
              </a:rPr>
              <a:t>return</a:t>
            </a:r>
            <a:r>
              <a:rPr lang="en-US" sz="2000" dirty="0">
                <a:latin typeface="Courier New" pitchFamily="49" charset="0"/>
                <a:cs typeface="Courier New" pitchFamily="49" charset="0"/>
              </a:rPr>
              <a:t> </a:t>
            </a:r>
            <a:r>
              <a:rPr lang="en-US" sz="2000" dirty="0" err="1" smtClean="0">
                <a:latin typeface="Courier New" pitchFamily="49" charset="0"/>
                <a:cs typeface="Courier New" pitchFamily="49" charset="0"/>
              </a:rPr>
              <a:t>count_matches</a:t>
            </a:r>
            <a:r>
              <a:rPr lang="en-US" sz="2000" dirty="0" smtClean="0">
                <a:latin typeface="Courier New" pitchFamily="49" charset="0"/>
                <a:cs typeface="Courier New" pitchFamily="49" charset="0"/>
              </a:rPr>
              <a:t>(array</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len</a:t>
            </a:r>
            <a:r>
              <a:rPr lang="en-US" sz="2000" dirty="0">
                <a:latin typeface="Courier New" pitchFamily="49" charset="0"/>
                <a:cs typeface="Courier New" pitchFamily="49" charset="0"/>
              </a:rPr>
              <a:t>, target);</a:t>
            </a:r>
          </a:p>
          <a:p>
            <a:pPr>
              <a:lnSpc>
                <a:spcPts val="1800"/>
              </a:lnSpc>
              <a:buNone/>
            </a:pPr>
            <a:endParaRPr lang="en-US" sz="2000" dirty="0">
              <a:latin typeface="Courier New" pitchFamily="49" charset="0"/>
              <a:cs typeface="Courier New" pitchFamily="49" charset="0"/>
            </a:endParaRPr>
          </a:p>
          <a:p>
            <a:pPr>
              <a:lnSpc>
                <a:spcPts val="1800"/>
              </a:lnSpc>
              <a:buNone/>
            </a:pPr>
            <a:r>
              <a:rPr lang="en-US" sz="2000" dirty="0">
                <a:latin typeface="Courier New" pitchFamily="49" charset="0"/>
                <a:cs typeface="Courier New" pitchFamily="49" charset="0"/>
              </a:rPr>
              <a:t>  </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a:solidFill>
                  <a:srgbClr val="119F33"/>
                </a:solidFill>
                <a:latin typeface="Courier New" pitchFamily="49" charset="0"/>
                <a:cs typeface="Courier New" pitchFamily="49" charset="0"/>
              </a:rPr>
              <a:t>left</a:t>
            </a:r>
            <a:r>
              <a:rPr lang="en-US" sz="2000" dirty="0">
                <a:latin typeface="Courier New" pitchFamily="49" charset="0"/>
                <a:cs typeface="Courier New" pitchFamily="49" charset="0"/>
              </a:rPr>
              <a:t>, </a:t>
            </a:r>
            <a:r>
              <a:rPr lang="en-US" sz="2000" dirty="0">
                <a:solidFill>
                  <a:srgbClr val="119F33"/>
                </a:solidFill>
                <a:latin typeface="Courier New" pitchFamily="49" charset="0"/>
                <a:cs typeface="Courier New" pitchFamily="49" charset="0"/>
              </a:rPr>
              <a:t>right</a:t>
            </a:r>
            <a:r>
              <a:rPr lang="en-US" sz="2000" dirty="0" smtClean="0">
                <a:latin typeface="Courier New" pitchFamily="49" charset="0"/>
                <a:cs typeface="Courier New" pitchFamily="49" charset="0"/>
              </a:rPr>
              <a:t>;</a:t>
            </a:r>
            <a:endParaRPr lang="en-US" sz="2000" dirty="0">
              <a:latin typeface="Courier New" pitchFamily="49" charset="0"/>
              <a:cs typeface="Courier New" pitchFamily="49" charset="0"/>
            </a:endParaRPr>
          </a:p>
          <a:p>
            <a:pPr>
              <a:lnSpc>
                <a:spcPts val="1800"/>
              </a:lnSpc>
              <a:buNone/>
            </a:pPr>
            <a:r>
              <a:rPr lang="en-US" sz="2000" dirty="0">
                <a:solidFill>
                  <a:srgbClr val="3333CC"/>
                </a:solidFill>
                <a:latin typeface="Courier New" pitchFamily="49" charset="0"/>
                <a:cs typeface="Courier New" pitchFamily="49" charset="0"/>
              </a:rPr>
              <a:t>#pragma </a:t>
            </a:r>
            <a:r>
              <a:rPr lang="en-US" sz="2000" dirty="0" err="1">
                <a:solidFill>
                  <a:srgbClr val="3333CC"/>
                </a:solidFill>
                <a:latin typeface="Courier New" pitchFamily="49" charset="0"/>
                <a:cs typeface="Courier New" pitchFamily="49" charset="0"/>
              </a:rPr>
              <a:t>omp</a:t>
            </a:r>
            <a:r>
              <a:rPr lang="en-US" sz="2000" dirty="0">
                <a:solidFill>
                  <a:srgbClr val="3333CC"/>
                </a:solidFill>
                <a:latin typeface="Courier New" pitchFamily="49" charset="0"/>
                <a:cs typeface="Courier New" pitchFamily="49" charset="0"/>
              </a:rPr>
              <a:t> task untied shared(</a:t>
            </a:r>
            <a:r>
              <a:rPr lang="en-US" sz="2000" dirty="0">
                <a:solidFill>
                  <a:srgbClr val="119F33"/>
                </a:solidFill>
                <a:latin typeface="Courier New" pitchFamily="49" charset="0"/>
                <a:cs typeface="Courier New" pitchFamily="49" charset="0"/>
              </a:rPr>
              <a:t>left</a:t>
            </a:r>
            <a:r>
              <a:rPr lang="en-US" sz="2000" dirty="0">
                <a:solidFill>
                  <a:srgbClr val="3333CC"/>
                </a:solidFill>
                <a:latin typeface="Courier New" pitchFamily="49" charset="0"/>
                <a:cs typeface="Courier New" pitchFamily="49" charset="0"/>
              </a:rPr>
              <a:t>)</a:t>
            </a:r>
          </a:p>
          <a:p>
            <a:pPr>
              <a:lnSpc>
                <a:spcPts val="1800"/>
              </a:lnSpc>
              <a:buNone/>
            </a:pPr>
            <a:r>
              <a:rPr lang="en-US" sz="2000" dirty="0">
                <a:latin typeface="Courier New" pitchFamily="49" charset="0"/>
                <a:cs typeface="Courier New" pitchFamily="49" charset="0"/>
              </a:rPr>
              <a:t>  left = </a:t>
            </a:r>
            <a:r>
              <a:rPr lang="en-US" sz="2000" dirty="0" err="1" smtClean="0">
                <a:latin typeface="Courier New" pitchFamily="49" charset="0"/>
                <a:cs typeface="Courier New" pitchFamily="49" charset="0"/>
              </a:rPr>
              <a:t>cmp_helper</a:t>
            </a:r>
            <a:r>
              <a:rPr lang="en-US" sz="2000" dirty="0" smtClean="0">
                <a:latin typeface="Courier New" pitchFamily="49" charset="0"/>
                <a:cs typeface="Courier New" pitchFamily="49" charset="0"/>
              </a:rPr>
              <a:t>(array</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len</a:t>
            </a:r>
            <a:r>
              <a:rPr lang="en-US" sz="2000" dirty="0">
                <a:latin typeface="Courier New" pitchFamily="49" charset="0"/>
                <a:cs typeface="Courier New" pitchFamily="49" charset="0"/>
              </a:rPr>
              <a:t>/2, target);</a:t>
            </a:r>
          </a:p>
          <a:p>
            <a:pPr>
              <a:lnSpc>
                <a:spcPts val="1800"/>
              </a:lnSpc>
              <a:buNone/>
            </a:pPr>
            <a:r>
              <a:rPr lang="en-US" sz="2000" dirty="0">
                <a:latin typeface="Courier New" pitchFamily="49" charset="0"/>
                <a:cs typeface="Courier New" pitchFamily="49" charset="0"/>
              </a:rPr>
              <a:t>  right = </a:t>
            </a:r>
            <a:r>
              <a:rPr lang="en-US" sz="2000" dirty="0" err="1" smtClean="0">
                <a:latin typeface="Courier New" pitchFamily="49" charset="0"/>
                <a:cs typeface="Courier New" pitchFamily="49" charset="0"/>
              </a:rPr>
              <a:t>cmp_helper</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array+len</a:t>
            </a:r>
            <a:r>
              <a:rPr lang="en-US" sz="2000" dirty="0" smtClean="0">
                <a:latin typeface="Courier New" pitchFamily="49" charset="0"/>
                <a:cs typeface="Courier New" pitchFamily="49" charset="0"/>
              </a:rPr>
              <a:t>/2</a:t>
            </a:r>
            <a:r>
              <a:rPr lang="en-US" sz="2000" dirty="0">
                <a:latin typeface="Courier New" pitchFamily="49" charset="0"/>
                <a:cs typeface="Courier New" pitchFamily="49" charset="0"/>
              </a:rPr>
              <a:t>, </a:t>
            </a:r>
            <a:r>
              <a:rPr lang="en-US" sz="2000" dirty="0" err="1" smtClean="0">
                <a:latin typeface="Courier New" pitchFamily="49" charset="0"/>
                <a:cs typeface="Courier New" pitchFamily="49" charset="0"/>
              </a:rPr>
              <a:t>len</a:t>
            </a:r>
            <a:r>
              <a:rPr lang="en-US" sz="2000" dirty="0" smtClean="0">
                <a:latin typeface="Courier New" pitchFamily="49" charset="0"/>
                <a:cs typeface="Courier New" pitchFamily="49" charset="0"/>
              </a:rPr>
              <a:t>-(</a:t>
            </a:r>
            <a:r>
              <a:rPr lang="en-US" sz="2000" dirty="0" err="1">
                <a:latin typeface="Courier New" pitchFamily="49" charset="0"/>
                <a:cs typeface="Courier New" pitchFamily="49" charset="0"/>
              </a:rPr>
              <a:t>len</a:t>
            </a:r>
            <a:r>
              <a:rPr lang="en-US" sz="2000" dirty="0">
                <a:latin typeface="Courier New" pitchFamily="49" charset="0"/>
                <a:cs typeface="Courier New" pitchFamily="49" charset="0"/>
              </a:rPr>
              <a:t>/2), target);</a:t>
            </a:r>
          </a:p>
          <a:p>
            <a:pPr>
              <a:lnSpc>
                <a:spcPts val="1800"/>
              </a:lnSpc>
              <a:buNone/>
            </a:pPr>
            <a:r>
              <a:rPr lang="en-US" sz="2000" dirty="0">
                <a:solidFill>
                  <a:srgbClr val="3333CC"/>
                </a:solidFill>
                <a:latin typeface="Courier New" pitchFamily="49" charset="0"/>
                <a:cs typeface="Courier New" pitchFamily="49" charset="0"/>
              </a:rPr>
              <a:t>#pragma </a:t>
            </a:r>
            <a:r>
              <a:rPr lang="en-US" sz="2000" dirty="0" err="1">
                <a:solidFill>
                  <a:srgbClr val="3333CC"/>
                </a:solidFill>
                <a:latin typeface="Courier New" pitchFamily="49" charset="0"/>
                <a:cs typeface="Courier New" pitchFamily="49" charset="0"/>
              </a:rPr>
              <a:t>omp</a:t>
            </a:r>
            <a:r>
              <a:rPr lang="en-US" sz="2000" dirty="0">
                <a:solidFill>
                  <a:srgbClr val="3333CC"/>
                </a:solidFill>
                <a:latin typeface="Courier New" pitchFamily="49" charset="0"/>
                <a:cs typeface="Courier New" pitchFamily="49" charset="0"/>
              </a:rPr>
              <a:t> </a:t>
            </a:r>
            <a:r>
              <a:rPr lang="en-US" sz="2000" dirty="0" err="1">
                <a:solidFill>
                  <a:srgbClr val="3333CC"/>
                </a:solidFill>
                <a:latin typeface="Courier New" pitchFamily="49" charset="0"/>
                <a:cs typeface="Courier New" pitchFamily="49" charset="0"/>
              </a:rPr>
              <a:t>taskwait</a:t>
            </a:r>
            <a:endParaRPr lang="en-US" sz="2000" dirty="0">
              <a:solidFill>
                <a:srgbClr val="3333CC"/>
              </a:solidFill>
              <a:latin typeface="Courier New" pitchFamily="49" charset="0"/>
              <a:cs typeface="Courier New" pitchFamily="49" charset="0"/>
            </a:endParaRPr>
          </a:p>
          <a:p>
            <a:pPr>
              <a:lnSpc>
                <a:spcPts val="1800"/>
              </a:lnSpc>
              <a:buNone/>
            </a:pPr>
            <a:endParaRPr lang="en-US" sz="2000" dirty="0">
              <a:latin typeface="Courier New" pitchFamily="49" charset="0"/>
              <a:cs typeface="Courier New" pitchFamily="49" charset="0"/>
            </a:endParaRPr>
          </a:p>
          <a:p>
            <a:pPr>
              <a:lnSpc>
                <a:spcPts val="1800"/>
              </a:lnSpc>
              <a:buNone/>
            </a:pPr>
            <a:r>
              <a:rPr lang="en-US" sz="2000" dirty="0">
                <a:latin typeface="Courier New" pitchFamily="49" charset="0"/>
                <a:cs typeface="Courier New" pitchFamily="49" charset="0"/>
              </a:rPr>
              <a:t>  </a:t>
            </a:r>
            <a:r>
              <a:rPr lang="en-US" sz="2000" dirty="0">
                <a:solidFill>
                  <a:srgbClr val="3333CC"/>
                </a:solidFill>
                <a:latin typeface="Courier New" pitchFamily="49" charset="0"/>
                <a:cs typeface="Courier New" pitchFamily="49" charset="0"/>
              </a:rPr>
              <a:t>return</a:t>
            </a:r>
            <a:r>
              <a:rPr lang="en-US" sz="2000" dirty="0">
                <a:latin typeface="Courier New" pitchFamily="49" charset="0"/>
                <a:cs typeface="Courier New" pitchFamily="49" charset="0"/>
              </a:rPr>
              <a:t> left + right;</a:t>
            </a:r>
          </a:p>
          <a:p>
            <a:pPr>
              <a:lnSpc>
                <a:spcPts val="1800"/>
              </a:lnSpc>
              <a:buNone/>
            </a:pPr>
            <a:r>
              <a:rPr lang="en-US" sz="2000" dirty="0">
                <a:latin typeface="Courier New" pitchFamily="49" charset="0"/>
                <a:cs typeface="Courier New" pitchFamily="49" charset="0"/>
              </a:rPr>
              <a:t>}</a:t>
            </a:r>
          </a:p>
          <a:p>
            <a:pPr>
              <a:lnSpc>
                <a:spcPts val="1800"/>
              </a:lnSpc>
              <a:buNone/>
            </a:pPr>
            <a:endParaRPr lang="en-US" sz="2000" dirty="0">
              <a:latin typeface="Courier New" pitchFamily="49" charset="0"/>
              <a:cs typeface="Courier New" pitchFamily="49" charset="0"/>
            </a:endParaRPr>
          </a:p>
          <a:p>
            <a:pPr>
              <a:lnSpc>
                <a:spcPts val="1800"/>
              </a:lnSpc>
              <a:buNone/>
            </a:pP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err="1" smtClean="0">
                <a:solidFill>
                  <a:srgbClr val="119F33"/>
                </a:solidFill>
                <a:latin typeface="Courier New" pitchFamily="49" charset="0"/>
                <a:cs typeface="Courier New" pitchFamily="49" charset="0"/>
              </a:rPr>
              <a:t>cm_parallel</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a:solidFill>
                  <a:srgbClr val="119F33"/>
                </a:solidFill>
                <a:latin typeface="Courier New" pitchFamily="49" charset="0"/>
                <a:cs typeface="Courier New" pitchFamily="49" charset="0"/>
              </a:rPr>
              <a:t>array</a:t>
            </a:r>
            <a:r>
              <a:rPr lang="en-US" sz="2000" dirty="0">
                <a:latin typeface="Courier New" pitchFamily="49" charset="0"/>
                <a:cs typeface="Courier New" pitchFamily="49" charset="0"/>
              </a:rPr>
              <a:t>[], </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err="1">
                <a:solidFill>
                  <a:srgbClr val="119F33"/>
                </a:solidFill>
                <a:latin typeface="Courier New" pitchFamily="49" charset="0"/>
                <a:cs typeface="Courier New" pitchFamily="49" charset="0"/>
              </a:rPr>
              <a:t>len</a:t>
            </a:r>
            <a:r>
              <a:rPr lang="en-US" sz="2000" dirty="0">
                <a:latin typeface="Courier New" pitchFamily="49" charset="0"/>
                <a:cs typeface="Courier New" pitchFamily="49" charset="0"/>
              </a:rPr>
              <a:t>, </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a:solidFill>
                  <a:srgbClr val="119F33"/>
                </a:solidFill>
                <a:latin typeface="Courier New" pitchFamily="49" charset="0"/>
                <a:cs typeface="Courier New" pitchFamily="49" charset="0"/>
              </a:rPr>
              <a:t>target</a:t>
            </a:r>
            <a:r>
              <a:rPr lang="en-US" sz="2000" dirty="0">
                <a:latin typeface="Courier New" pitchFamily="49" charset="0"/>
                <a:cs typeface="Courier New" pitchFamily="49" charset="0"/>
              </a:rPr>
              <a:t>) {</a:t>
            </a:r>
          </a:p>
          <a:p>
            <a:pPr>
              <a:lnSpc>
                <a:spcPts val="1800"/>
              </a:lnSpc>
              <a:buNone/>
            </a:pPr>
            <a:r>
              <a:rPr lang="en-US" sz="2000" dirty="0">
                <a:latin typeface="Courier New" pitchFamily="49" charset="0"/>
                <a:cs typeface="Courier New" pitchFamily="49" charset="0"/>
              </a:rPr>
              <a:t>  </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a:solidFill>
                  <a:srgbClr val="119F33"/>
                </a:solidFill>
                <a:latin typeface="Courier New" pitchFamily="49" charset="0"/>
                <a:cs typeface="Courier New" pitchFamily="49" charset="0"/>
              </a:rPr>
              <a:t>result</a:t>
            </a:r>
            <a:r>
              <a:rPr lang="en-US" sz="2000" dirty="0">
                <a:latin typeface="Courier New" pitchFamily="49" charset="0"/>
                <a:cs typeface="Courier New" pitchFamily="49" charset="0"/>
              </a:rPr>
              <a:t>;</a:t>
            </a:r>
          </a:p>
          <a:p>
            <a:pPr>
              <a:lnSpc>
                <a:spcPts val="1800"/>
              </a:lnSpc>
              <a:buNone/>
            </a:pPr>
            <a:endParaRPr lang="en-US" sz="2000" dirty="0">
              <a:latin typeface="Courier New" pitchFamily="49" charset="0"/>
              <a:cs typeface="Courier New" pitchFamily="49" charset="0"/>
            </a:endParaRPr>
          </a:p>
          <a:p>
            <a:pPr>
              <a:lnSpc>
                <a:spcPts val="1800"/>
              </a:lnSpc>
              <a:buNone/>
            </a:pPr>
            <a:r>
              <a:rPr lang="en-US" sz="2000" dirty="0">
                <a:solidFill>
                  <a:srgbClr val="3333CC"/>
                </a:solidFill>
                <a:latin typeface="Courier New" pitchFamily="49" charset="0"/>
                <a:cs typeface="Courier New" pitchFamily="49" charset="0"/>
              </a:rPr>
              <a:t>#pragma </a:t>
            </a:r>
            <a:r>
              <a:rPr lang="en-US" sz="2000" dirty="0" err="1">
                <a:solidFill>
                  <a:srgbClr val="3333CC"/>
                </a:solidFill>
                <a:latin typeface="Courier New" pitchFamily="49" charset="0"/>
                <a:cs typeface="Courier New" pitchFamily="49" charset="0"/>
              </a:rPr>
              <a:t>omp</a:t>
            </a:r>
            <a:r>
              <a:rPr lang="en-US" sz="2000" dirty="0">
                <a:solidFill>
                  <a:srgbClr val="3333CC"/>
                </a:solidFill>
                <a:latin typeface="Courier New" pitchFamily="49" charset="0"/>
                <a:cs typeface="Courier New" pitchFamily="49" charset="0"/>
              </a:rPr>
              <a:t> parallel</a:t>
            </a:r>
          </a:p>
          <a:p>
            <a:pPr>
              <a:lnSpc>
                <a:spcPts val="1800"/>
              </a:lnSpc>
              <a:buNone/>
            </a:pPr>
            <a:r>
              <a:rPr lang="en-US" sz="2000" dirty="0">
                <a:solidFill>
                  <a:srgbClr val="3333CC"/>
                </a:solidFill>
                <a:latin typeface="Courier New" pitchFamily="49" charset="0"/>
                <a:cs typeface="Courier New" pitchFamily="49" charset="0"/>
              </a:rPr>
              <a:t>#pragma </a:t>
            </a:r>
            <a:r>
              <a:rPr lang="en-US" sz="2000" dirty="0" err="1">
                <a:solidFill>
                  <a:srgbClr val="3333CC"/>
                </a:solidFill>
                <a:latin typeface="Courier New" pitchFamily="49" charset="0"/>
                <a:cs typeface="Courier New" pitchFamily="49" charset="0"/>
              </a:rPr>
              <a:t>omp</a:t>
            </a:r>
            <a:r>
              <a:rPr lang="en-US" sz="2000" dirty="0">
                <a:solidFill>
                  <a:srgbClr val="3333CC"/>
                </a:solidFill>
                <a:latin typeface="Courier New" pitchFamily="49" charset="0"/>
                <a:cs typeface="Courier New" pitchFamily="49" charset="0"/>
              </a:rPr>
              <a:t> single</a:t>
            </a:r>
          </a:p>
          <a:p>
            <a:pPr>
              <a:lnSpc>
                <a:spcPts val="1800"/>
              </a:lnSpc>
              <a:buNone/>
            </a:pPr>
            <a:r>
              <a:rPr lang="en-US" sz="2000" dirty="0">
                <a:latin typeface="Courier New" pitchFamily="49" charset="0"/>
                <a:cs typeface="Courier New" pitchFamily="49" charset="0"/>
              </a:rPr>
              <a:t>  result = </a:t>
            </a:r>
            <a:r>
              <a:rPr lang="en-US" sz="2000" dirty="0" err="1" smtClean="0">
                <a:latin typeface="Courier New" pitchFamily="49" charset="0"/>
                <a:cs typeface="Courier New" pitchFamily="49" charset="0"/>
              </a:rPr>
              <a:t>cmp_helper</a:t>
            </a:r>
            <a:r>
              <a:rPr lang="en-US" sz="2000" dirty="0" smtClean="0">
                <a:latin typeface="Courier New" pitchFamily="49" charset="0"/>
                <a:cs typeface="Courier New" pitchFamily="49" charset="0"/>
              </a:rPr>
              <a:t>(array</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len</a:t>
            </a:r>
            <a:r>
              <a:rPr lang="en-US" sz="2000" dirty="0">
                <a:latin typeface="Courier New" pitchFamily="49" charset="0"/>
                <a:cs typeface="Courier New" pitchFamily="49" charset="0"/>
              </a:rPr>
              <a:t>, target);</a:t>
            </a:r>
          </a:p>
          <a:p>
            <a:pPr>
              <a:lnSpc>
                <a:spcPts val="1800"/>
              </a:lnSpc>
              <a:buNone/>
            </a:pPr>
            <a:endParaRPr lang="en-US" sz="2000" dirty="0">
              <a:latin typeface="Courier New" pitchFamily="49" charset="0"/>
              <a:cs typeface="Courier New" pitchFamily="49" charset="0"/>
            </a:endParaRPr>
          </a:p>
          <a:p>
            <a:pPr>
              <a:lnSpc>
                <a:spcPts val="1800"/>
              </a:lnSpc>
              <a:buNone/>
            </a:pPr>
            <a:r>
              <a:rPr lang="en-US" sz="2000" dirty="0">
                <a:latin typeface="Courier New" pitchFamily="49" charset="0"/>
                <a:cs typeface="Courier New" pitchFamily="49" charset="0"/>
              </a:rPr>
              <a:t>  </a:t>
            </a:r>
            <a:r>
              <a:rPr lang="en-US" sz="2000" dirty="0">
                <a:solidFill>
                  <a:srgbClr val="3333CC"/>
                </a:solidFill>
                <a:latin typeface="Courier New" pitchFamily="49" charset="0"/>
                <a:cs typeface="Courier New" pitchFamily="49" charset="0"/>
              </a:rPr>
              <a:t>return</a:t>
            </a:r>
            <a:r>
              <a:rPr lang="en-US" sz="2000" dirty="0">
                <a:latin typeface="Courier New" pitchFamily="49" charset="0"/>
                <a:cs typeface="Courier New" pitchFamily="49" charset="0"/>
              </a:rPr>
              <a:t> result;</a:t>
            </a:r>
          </a:p>
          <a:p>
            <a:pPr>
              <a:lnSpc>
                <a:spcPts val="1800"/>
              </a:lnSpc>
              <a:buNone/>
            </a:pPr>
            <a:r>
              <a:rPr lang="en-US" sz="2000" dirty="0">
                <a:latin typeface="Courier New" pitchFamily="49" charset="0"/>
                <a:cs typeface="Courier New" pitchFamily="49" charset="0"/>
              </a:rPr>
              <a:t>}</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Side Note: Load Imbalance</a:t>
            </a:r>
            <a:endParaRPr lang="en-US" dirty="0"/>
          </a:p>
        </p:txBody>
      </p:sp>
      <p:sp>
        <p:nvSpPr>
          <p:cNvPr id="3" name="Content Placeholder 2"/>
          <p:cNvSpPr>
            <a:spLocks noGrp="1"/>
          </p:cNvSpPr>
          <p:nvPr>
            <p:ph idx="1"/>
            <p:custDataLst>
              <p:tags r:id="rId2"/>
            </p:custDataLst>
          </p:nvPr>
        </p:nvSpPr>
        <p:spPr>
          <a:xfrm>
            <a:off x="685800" y="1371600"/>
            <a:ext cx="8001000" cy="4953000"/>
          </a:xfrm>
        </p:spPr>
        <p:txBody>
          <a:bodyPr/>
          <a:lstStyle/>
          <a:p>
            <a:pPr marL="457200" indent="-457200">
              <a:buNone/>
            </a:pPr>
            <a:r>
              <a:rPr lang="en-US" dirty="0" smtClean="0"/>
              <a:t>Does each “bite-sized piece of work” take the same time to run:</a:t>
            </a:r>
          </a:p>
          <a:p>
            <a:pPr marL="457200" indent="-457200">
              <a:buNone/>
            </a:pPr>
            <a:endParaRPr lang="en-US" dirty="0"/>
          </a:p>
          <a:p>
            <a:pPr marL="457200" indent="-457200">
              <a:buNone/>
            </a:pPr>
            <a:r>
              <a:rPr lang="en-US" dirty="0" smtClean="0"/>
              <a:t>		When counting matches?</a:t>
            </a:r>
          </a:p>
          <a:p>
            <a:pPr marL="457200" indent="-457200">
              <a:buNone/>
            </a:pPr>
            <a:endParaRPr lang="en-US" dirty="0"/>
          </a:p>
          <a:p>
            <a:pPr marL="457200" indent="-457200">
              <a:buNone/>
            </a:pPr>
            <a:endParaRPr lang="en-US" dirty="0" smtClean="0"/>
          </a:p>
          <a:p>
            <a:pPr marL="457200" indent="-457200">
              <a:buNone/>
            </a:pPr>
            <a:endParaRPr lang="en-US" dirty="0"/>
          </a:p>
          <a:p>
            <a:pPr marL="457200" indent="-457200">
              <a:buNone/>
            </a:pPr>
            <a:endParaRPr lang="en-US" dirty="0" smtClean="0"/>
          </a:p>
          <a:p>
            <a:pPr marL="457200" indent="-457200">
              <a:buNone/>
            </a:pPr>
            <a:r>
              <a:rPr lang="en-US" dirty="0"/>
              <a:t>	</a:t>
            </a:r>
            <a:r>
              <a:rPr lang="en-US" dirty="0" smtClean="0"/>
              <a:t>	When counting the number of prime numbers in the array?</a:t>
            </a:r>
          </a:p>
          <a:p>
            <a:pPr marL="457200" indent="-457200">
              <a:buNone/>
            </a:pPr>
            <a:endParaRPr lang="en-US" dirty="0"/>
          </a:p>
          <a:p>
            <a:pPr marL="457200" indent="-457200">
              <a:buNone/>
            </a:pPr>
            <a:endParaRPr lang="en-US" dirty="0" smtClean="0"/>
          </a:p>
          <a:p>
            <a:pPr marL="457200" indent="-457200">
              <a:buNone/>
            </a:pPr>
            <a:endParaRPr lang="en-US" dirty="0" smtClean="0"/>
          </a:p>
          <a:p>
            <a:pPr marL="457200" indent="-457200">
              <a:buNone/>
            </a:pPr>
            <a:endParaRPr lang="en-US" dirty="0"/>
          </a:p>
          <a:p>
            <a:pPr marL="457200" indent="-457200">
              <a:buNone/>
            </a:pPr>
            <a:r>
              <a:rPr lang="en-US" dirty="0" smtClean="0">
                <a:solidFill>
                  <a:srgbClr val="FF0000"/>
                </a:solidFill>
              </a:rPr>
              <a:t>Compare the impact of different runtimes on the “chop up perfectly by the number of processors” approach vs. “chop up super-fine”.</a:t>
            </a:r>
            <a:endParaRPr lang="en-US" dirty="0">
              <a:solidFill>
                <a:srgbClr val="FF0000"/>
              </a:solidFill>
            </a:endParaRPr>
          </a:p>
        </p:txBody>
      </p:sp>
    </p:spTree>
    <p:extLst>
      <p:ext uri="{BB962C8B-B14F-4D97-AF65-F5344CB8AC3E}">
        <p14:creationId xmlns:p14="http://schemas.microsoft.com/office/powerpoint/2010/main" val="28493643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custDataLst>
              <p:tags r:id="rId1"/>
            </p:custDataLst>
          </p:nvPr>
        </p:nvSpPr>
        <p:spPr/>
        <p:txBody>
          <a:bodyPr/>
          <a:lstStyle/>
          <a:p>
            <a:fld id="{3B048AC8-D41E-4C7B-8EE3-A52489AA1F05}" type="slidenum">
              <a:rPr lang="en-US" smtClean="0"/>
              <a:pPr/>
              <a:t>7</a:t>
            </a:fld>
            <a:endParaRPr lang="en-US"/>
          </a:p>
        </p:txBody>
      </p:sp>
      <p:sp>
        <p:nvSpPr>
          <p:cNvPr id="8" name="TextBox 7"/>
          <p:cNvSpPr txBox="1"/>
          <p:nvPr>
            <p:custDataLst>
              <p:tags r:id="rId2"/>
            </p:custDataLst>
          </p:nvPr>
        </p:nvSpPr>
        <p:spPr>
          <a:xfrm>
            <a:off x="1371600" y="5257800"/>
            <a:ext cx="4662943" cy="523220"/>
          </a:xfrm>
          <a:prstGeom prst="rect">
            <a:avLst/>
          </a:prstGeom>
          <a:noFill/>
        </p:spPr>
        <p:txBody>
          <a:bodyPr wrap="none" rtlCol="0">
            <a:spAutoFit/>
          </a:bodyPr>
          <a:lstStyle/>
          <a:p>
            <a:r>
              <a:rPr lang="en-CA" sz="1400" b="0" dirty="0" smtClean="0">
                <a:latin typeface="+mn-lt"/>
              </a:rPr>
              <a:t>Chart by Wikimedia user: </a:t>
            </a:r>
            <a:r>
              <a:rPr lang="en-CA" sz="1400" b="0" dirty="0" err="1" smtClean="0">
                <a:latin typeface="+mn-lt"/>
              </a:rPr>
              <a:t>Wgsimon</a:t>
            </a:r>
            <a:endParaRPr lang="en-CA" sz="1400" b="0" dirty="0" smtClean="0">
              <a:latin typeface="+mn-lt"/>
            </a:endParaRPr>
          </a:p>
          <a:p>
            <a:r>
              <a:rPr lang="en-CA" sz="1400" b="0" dirty="0" smtClean="0">
                <a:latin typeface="+mn-lt"/>
              </a:rPr>
              <a:t>Creative </a:t>
            </a:r>
            <a:r>
              <a:rPr lang="en-CA" sz="1400" b="0" dirty="0">
                <a:latin typeface="+mn-lt"/>
              </a:rPr>
              <a:t>Commons Attribution-Share Alike 3.0 </a:t>
            </a:r>
            <a:r>
              <a:rPr lang="en-CA" sz="1400" b="0" dirty="0" err="1">
                <a:latin typeface="+mn-lt"/>
              </a:rPr>
              <a:t>Unported</a:t>
            </a:r>
            <a:endParaRPr lang="en-CA" sz="1400" b="0" dirty="0" smtClean="0">
              <a:latin typeface="+mn-lt"/>
            </a:endParaRPr>
          </a:p>
        </p:txBody>
      </p:sp>
      <p:sp>
        <p:nvSpPr>
          <p:cNvPr id="10" name="TextBox 9"/>
          <p:cNvSpPr txBox="1"/>
          <p:nvPr>
            <p:custDataLst>
              <p:tags r:id="rId3"/>
            </p:custDataLst>
          </p:nvPr>
        </p:nvSpPr>
        <p:spPr>
          <a:xfrm>
            <a:off x="2383122" y="1219200"/>
            <a:ext cx="1537600" cy="400110"/>
          </a:xfrm>
          <a:prstGeom prst="rect">
            <a:avLst/>
          </a:prstGeom>
          <a:noFill/>
        </p:spPr>
        <p:txBody>
          <a:bodyPr wrap="none" rtlCol="0">
            <a:spAutoFit/>
          </a:bodyPr>
          <a:lstStyle/>
          <a:p>
            <a:r>
              <a:rPr lang="en-CA" sz="2000" b="0" dirty="0" smtClean="0">
                <a:latin typeface="+mn-lt"/>
              </a:rPr>
              <a:t>(zoomed in)</a:t>
            </a:r>
          </a:p>
        </p:txBody>
      </p:sp>
      <p:sp>
        <p:nvSpPr>
          <p:cNvPr id="2" name="Rectangle 1"/>
          <p:cNvSpPr/>
          <p:nvPr>
            <p:custDataLst>
              <p:tags r:id="rId4"/>
            </p:custDataLst>
          </p:nvPr>
        </p:nvSpPr>
        <p:spPr bwMode="auto">
          <a:xfrm>
            <a:off x="1981200" y="1721636"/>
            <a:ext cx="5501143" cy="353130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400" b="1" i="0" u="none" strike="noStrike" cap="none" normalizeH="0" baseline="0" smtClean="0">
              <a:solidFill>
                <a:schemeClr val="tx1"/>
              </a:solidFill>
              <a:effectLst/>
              <a:latin typeface="Times New Roman" pitchFamily="18" charset="0"/>
            </a:endParaRPr>
          </a:p>
        </p:txBody>
      </p:sp>
      <p:pic>
        <p:nvPicPr>
          <p:cNvPr id="6" name="Picture 2" descr="File:Transistor Count and Moore's Law - 2011.svg"/>
          <p:cNvPicPr>
            <a:picLocks noChangeAspect="1" noChangeArrowheads="1"/>
          </p:cNvPicPr>
          <p:nvPr>
            <p:custDataLst>
              <p:tags r:id="rId5"/>
            </p:custDataLst>
          </p:nvPr>
        </p:nvPicPr>
        <p:blipFill rotWithShape="1">
          <a:blip r:embed="rId10">
            <a:extLst>
              <a:ext uri="{28A0092B-C50C-407E-A947-70E740481C1C}">
                <a14:useLocalDpi xmlns:a14="http://schemas.microsoft.com/office/drawing/2010/main" val="0"/>
              </a:ext>
            </a:extLst>
          </a:blip>
          <a:srcRect l="60506" t="10866" b="60904"/>
          <a:stretch/>
        </p:blipFill>
        <p:spPr bwMode="auto">
          <a:xfrm>
            <a:off x="838200" y="1721636"/>
            <a:ext cx="5501143" cy="35313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upload.wikimedia.org/wikipedia/en/a/a3/Ultrasparc_t3_micrograph.JPG"/>
          <p:cNvPicPr>
            <a:picLocks noChangeAspect="1" noChangeArrowheads="1"/>
          </p:cNvPicPr>
          <p:nvPr>
            <p:custDataLst>
              <p:tags r:id="rId6"/>
            </p:custDataLst>
          </p:nvPr>
        </p:nvPicPr>
        <p:blipFill>
          <a:blip r:embed="rId11">
            <a:extLst>
              <a:ext uri="{28A0092B-C50C-407E-A947-70E740481C1C}">
                <a14:useLocalDpi xmlns:a14="http://schemas.microsoft.com/office/drawing/2010/main" val="0"/>
              </a:ext>
            </a:extLst>
          </a:blip>
          <a:srcRect/>
          <a:stretch>
            <a:fillRect/>
          </a:stretch>
        </p:blipFill>
        <p:spPr bwMode="auto">
          <a:xfrm>
            <a:off x="6728289" y="4419600"/>
            <a:ext cx="2415711" cy="243196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custDataLst>
              <p:tags r:id="rId7"/>
            </p:custDataLst>
          </p:nvPr>
        </p:nvSpPr>
        <p:spPr>
          <a:xfrm>
            <a:off x="7048504" y="3886200"/>
            <a:ext cx="2044021" cy="523220"/>
          </a:xfrm>
          <a:prstGeom prst="rect">
            <a:avLst/>
          </a:prstGeom>
        </p:spPr>
        <p:txBody>
          <a:bodyPr wrap="none">
            <a:spAutoFit/>
          </a:bodyPr>
          <a:lstStyle/>
          <a:p>
            <a:pPr marL="0" indent="0" algn="r">
              <a:buNone/>
            </a:pPr>
            <a:r>
              <a:rPr lang="en-US" sz="1400" dirty="0"/>
              <a:t>(</a:t>
            </a:r>
            <a:r>
              <a:rPr lang="en-US" sz="1400" dirty="0" err="1"/>
              <a:t>Sparc</a:t>
            </a:r>
            <a:r>
              <a:rPr lang="en-US" sz="1400" dirty="0"/>
              <a:t> T3 </a:t>
            </a:r>
            <a:r>
              <a:rPr lang="en-US" sz="1400" dirty="0" smtClean="0"/>
              <a:t>micrograph</a:t>
            </a:r>
            <a:br>
              <a:rPr lang="en-US" sz="1400" dirty="0" smtClean="0"/>
            </a:br>
            <a:r>
              <a:rPr lang="en-US" sz="1400" dirty="0" smtClean="0"/>
              <a:t>from Oracle; 16 cores.  )</a:t>
            </a:r>
            <a:endParaRPr lang="en-US" sz="1400" dirty="0"/>
          </a:p>
        </p:txBody>
      </p:sp>
    </p:spTree>
    <p:extLst>
      <p:ext uri="{BB962C8B-B14F-4D97-AF65-F5344CB8AC3E}">
        <p14:creationId xmlns:p14="http://schemas.microsoft.com/office/powerpoint/2010/main" val="389285553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t>(</a:t>
            </a:r>
            <a:r>
              <a:rPr lang="en-US" dirty="0" smtClean="0"/>
              <a:t>Goodbye to) </a:t>
            </a:r>
            <a:r>
              <a:rPr lang="en-US" dirty="0" smtClean="0">
                <a:solidFill>
                  <a:srgbClr val="3333CC"/>
                </a:solidFill>
              </a:rPr>
              <a:t>Sequential Programming</a:t>
            </a:r>
            <a:endParaRPr lang="en-US" dirty="0">
              <a:solidFill>
                <a:srgbClr val="3333CC"/>
              </a:solidFill>
            </a:endParaRPr>
          </a:p>
        </p:txBody>
      </p:sp>
      <p:sp>
        <p:nvSpPr>
          <p:cNvPr id="3" name="Content Placeholder 2"/>
          <p:cNvSpPr>
            <a:spLocks noGrp="1"/>
          </p:cNvSpPr>
          <p:nvPr>
            <p:ph idx="1"/>
            <p:custDataLst>
              <p:tags r:id="rId2"/>
            </p:custDataLst>
          </p:nvPr>
        </p:nvSpPr>
        <p:spPr>
          <a:xfrm>
            <a:off x="685800" y="1600200"/>
            <a:ext cx="7924800" cy="4648200"/>
          </a:xfrm>
        </p:spPr>
        <p:txBody>
          <a:bodyPr/>
          <a:lstStyle/>
          <a:p>
            <a:pPr algn="ctr">
              <a:buNone/>
            </a:pPr>
            <a:r>
              <a:rPr lang="en-US" sz="2800" i="1" dirty="0" smtClean="0"/>
              <a:t>One thing happens at a time.</a:t>
            </a:r>
          </a:p>
          <a:p>
            <a:pPr algn="ctr">
              <a:buNone/>
            </a:pPr>
            <a:r>
              <a:rPr lang="en-US" sz="2800" i="1" dirty="0" smtClean="0"/>
              <a:t>The next thing to happen is “my” next instruction.</a:t>
            </a:r>
          </a:p>
          <a:p>
            <a:pPr>
              <a:buNone/>
            </a:pPr>
            <a:endParaRPr lang="en-US" sz="1400" dirty="0" smtClean="0"/>
          </a:p>
          <a:p>
            <a:pPr>
              <a:buNone/>
            </a:pPr>
            <a:endParaRPr lang="en-US" dirty="0" smtClean="0"/>
          </a:p>
          <a:p>
            <a:pPr>
              <a:buNone/>
            </a:pPr>
            <a:r>
              <a:rPr lang="en-US" dirty="0" smtClean="0"/>
              <a:t>Removing these assumptions creates challenges &amp; opportunities:</a:t>
            </a:r>
          </a:p>
          <a:p>
            <a:pPr lvl="1"/>
            <a:r>
              <a:rPr lang="en-US" dirty="0" smtClean="0"/>
              <a:t>How can we </a:t>
            </a:r>
            <a:r>
              <a:rPr lang="en-US" dirty="0"/>
              <a:t>get </a:t>
            </a:r>
            <a:r>
              <a:rPr lang="en-US" dirty="0" smtClean="0"/>
              <a:t>more work </a:t>
            </a:r>
            <a:r>
              <a:rPr lang="en-US" dirty="0"/>
              <a:t>done per unit time </a:t>
            </a:r>
            <a:r>
              <a:rPr lang="en-US" dirty="0" smtClean="0"/>
              <a:t>(</a:t>
            </a:r>
            <a:r>
              <a:rPr lang="en-US" dirty="0" smtClean="0">
                <a:solidFill>
                  <a:schemeClr val="accent2"/>
                </a:solidFill>
              </a:rPr>
              <a:t>throughput</a:t>
            </a:r>
            <a:r>
              <a:rPr lang="en-US" dirty="0" smtClean="0"/>
              <a:t>)?</a:t>
            </a:r>
          </a:p>
          <a:p>
            <a:pPr lvl="1"/>
            <a:r>
              <a:rPr lang="en-US" dirty="0" smtClean="0"/>
              <a:t>How do we divide work among </a:t>
            </a:r>
            <a:r>
              <a:rPr lang="en-US" dirty="0" smtClean="0">
                <a:solidFill>
                  <a:schemeClr val="accent2"/>
                </a:solidFill>
              </a:rPr>
              <a:t>threads of execution</a:t>
            </a:r>
            <a:r>
              <a:rPr lang="en-US" dirty="0" smtClean="0"/>
              <a:t> </a:t>
            </a:r>
            <a:br>
              <a:rPr lang="en-US" dirty="0" smtClean="0"/>
            </a:br>
            <a:r>
              <a:rPr lang="en-US" dirty="0" smtClean="0"/>
              <a:t>and coordinate (</a:t>
            </a:r>
            <a:r>
              <a:rPr lang="en-US" dirty="0" smtClean="0">
                <a:solidFill>
                  <a:schemeClr val="accent2"/>
                </a:solidFill>
              </a:rPr>
              <a:t>synchronize</a:t>
            </a:r>
            <a:r>
              <a:rPr lang="en-US" dirty="0" smtClean="0"/>
              <a:t>) among them?</a:t>
            </a:r>
          </a:p>
          <a:p>
            <a:pPr lvl="1"/>
            <a:r>
              <a:rPr lang="en-US" dirty="0" smtClean="0"/>
              <a:t>How do we support multiple threads operating on data simultaneously (</a:t>
            </a:r>
            <a:r>
              <a:rPr lang="en-US" dirty="0" smtClean="0">
                <a:solidFill>
                  <a:schemeClr val="accent2"/>
                </a:solidFill>
              </a:rPr>
              <a:t>concurrent access</a:t>
            </a:r>
            <a:r>
              <a:rPr lang="en-US" dirty="0" smtClean="0"/>
              <a:t>)?</a:t>
            </a:r>
          </a:p>
          <a:p>
            <a:pPr lvl="1"/>
            <a:r>
              <a:rPr lang="en-US" dirty="0" smtClean="0"/>
              <a:t>How do we do all this in a principled way?  </a:t>
            </a:r>
            <a:br>
              <a:rPr lang="en-US" dirty="0" smtClean="0"/>
            </a:br>
            <a:r>
              <a:rPr lang="en-US" dirty="0" smtClean="0"/>
              <a:t>(Algorithms and data structures, of course!)</a:t>
            </a:r>
            <a:endParaRPr lang="en-US" dirty="0"/>
          </a:p>
        </p:txBody>
      </p:sp>
      <p:sp>
        <p:nvSpPr>
          <p:cNvPr id="5" name="Slide Number Placeholder 4"/>
          <p:cNvSpPr>
            <a:spLocks noGrp="1"/>
          </p:cNvSpPr>
          <p:nvPr>
            <p:ph type="sldNum" sz="quarter" idx="11"/>
            <p:custDataLst>
              <p:tags r:id="rId3"/>
            </p:custDataLst>
          </p:nvPr>
        </p:nvSpPr>
        <p:spPr/>
        <p:txBody>
          <a:bodyPr/>
          <a:lstStyle/>
          <a:p>
            <a:fld id="{3B048AC8-D41E-4C7B-8EE3-A52489AA1F05}" type="slidenum">
              <a:rPr lang="en-US" smtClean="0"/>
              <a:pPr/>
              <a:t>8</a:t>
            </a:fld>
            <a:endParaRPr lang="en-US"/>
          </a:p>
        </p:txBody>
      </p:sp>
      <p:sp>
        <p:nvSpPr>
          <p:cNvPr id="6" name="Footer Placeholder 5"/>
          <p:cNvSpPr>
            <a:spLocks noGrp="1"/>
          </p:cNvSpPr>
          <p:nvPr>
            <p:ph type="ftr" sz="quarter" idx="12"/>
            <p:custDataLst>
              <p:tags r:id="rId4"/>
            </p:custDataLst>
          </p:nvPr>
        </p:nvSpPr>
        <p:spPr/>
        <p:txBody>
          <a:bodyPr/>
          <a:lstStyle/>
          <a:p>
            <a:r>
              <a:rPr lang="en-US" smtClean="0"/>
              <a:t>Sophomoric Parallelism and Concurrency, Lecture 1</a:t>
            </a:r>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What to do with multiple processors?</a:t>
            </a:r>
            <a:endParaRPr lang="en-US" dirty="0"/>
          </a:p>
        </p:txBody>
      </p:sp>
      <p:sp>
        <p:nvSpPr>
          <p:cNvPr id="3" name="Content Placeholder 2"/>
          <p:cNvSpPr>
            <a:spLocks noGrp="1"/>
          </p:cNvSpPr>
          <p:nvPr>
            <p:ph idx="1"/>
            <p:custDataLst>
              <p:tags r:id="rId2"/>
            </p:custDataLst>
          </p:nvPr>
        </p:nvSpPr>
        <p:spPr/>
        <p:txBody>
          <a:bodyPr/>
          <a:lstStyle/>
          <a:p>
            <a:r>
              <a:rPr lang="en-US" dirty="0" smtClean="0"/>
              <a:t>Run multiple totally different programs at the same time</a:t>
            </a:r>
          </a:p>
          <a:p>
            <a:pPr marL="457200" lvl="1" indent="0">
              <a:buNone/>
            </a:pPr>
            <a:r>
              <a:rPr lang="en-US" dirty="0" smtClean="0"/>
              <a:t>(Already doing that, but with </a:t>
            </a:r>
            <a:r>
              <a:rPr lang="en-US" dirty="0" smtClean="0">
                <a:solidFill>
                  <a:schemeClr val="accent2"/>
                </a:solidFill>
              </a:rPr>
              <a:t>time-slicing</a:t>
            </a:r>
            <a:r>
              <a:rPr lang="en-US" dirty="0" smtClean="0"/>
              <a:t>.)</a:t>
            </a:r>
            <a:br>
              <a:rPr lang="en-US" dirty="0" smtClean="0"/>
            </a:br>
            <a:endParaRPr lang="en-US" dirty="0" smtClean="0">
              <a:solidFill>
                <a:schemeClr val="accent2"/>
              </a:solidFill>
            </a:endParaRPr>
          </a:p>
          <a:p>
            <a:r>
              <a:rPr lang="en-US" b="1" dirty="0" smtClean="0"/>
              <a:t>Do multiple things at once in one program</a:t>
            </a:r>
          </a:p>
          <a:p>
            <a:pPr lvl="1"/>
            <a:r>
              <a:rPr lang="en-US" dirty="0" smtClean="0"/>
              <a:t>Requires rethinking everything from asymptotic complexity to how to implement data-structure operations</a:t>
            </a:r>
          </a:p>
          <a:p>
            <a:pPr lvl="2"/>
            <a:endParaRPr lang="en-US" dirty="0" smtClean="0"/>
          </a:p>
        </p:txBody>
      </p:sp>
      <p:sp>
        <p:nvSpPr>
          <p:cNvPr id="5" name="Slide Number Placeholder 4"/>
          <p:cNvSpPr>
            <a:spLocks noGrp="1"/>
          </p:cNvSpPr>
          <p:nvPr>
            <p:ph type="sldNum" sz="quarter" idx="11"/>
            <p:custDataLst>
              <p:tags r:id="rId3"/>
            </p:custDataLst>
          </p:nvPr>
        </p:nvSpPr>
        <p:spPr/>
        <p:txBody>
          <a:bodyPr/>
          <a:lstStyle/>
          <a:p>
            <a:fld id="{3B048AC8-D41E-4C7B-8EE3-A52489AA1F05}" type="slidenum">
              <a:rPr lang="en-US" smtClean="0"/>
              <a:pPr/>
              <a:t>9</a:t>
            </a:fld>
            <a:endParaRPr lang="en-US"/>
          </a:p>
        </p:txBody>
      </p:sp>
      <p:sp>
        <p:nvSpPr>
          <p:cNvPr id="6" name="Footer Placeholder 5"/>
          <p:cNvSpPr>
            <a:spLocks noGrp="1"/>
          </p:cNvSpPr>
          <p:nvPr>
            <p:ph type="ftr" sz="quarter" idx="12"/>
            <p:custDataLst>
              <p:tags r:id="rId4"/>
            </p:custDataLst>
          </p:nvPr>
        </p:nvSpPr>
        <p:spPr/>
        <p:txBody>
          <a:bodyPr/>
          <a:lstStyle/>
          <a:p>
            <a:r>
              <a:rPr lang="en-US" smtClean="0"/>
              <a:t>Sophomoric Parallelism and Concurrency, Lecture 1</a:t>
            </a:r>
            <a:endParaRPr lang="en-US"/>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dan_design_template">
  <a:themeElements>
    <a:clrScheme name="dan_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an_design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txDef>
      <a:spPr>
        <a:noFill/>
      </a:spPr>
      <a:bodyPr wrap="none" rtlCol="0">
        <a:spAutoFit/>
      </a:bodyPr>
      <a:lstStyle>
        <a:defPPr>
          <a:defRPr sz="2000" b="0" dirty="0" err="1" smtClean="0">
            <a:latin typeface="+mn-lt"/>
          </a:defRPr>
        </a:defPPr>
      </a:lstStyle>
    </a:txDef>
  </a:objectDefaults>
  <a:extraClrSchemeLst>
    <a:extraClrScheme>
      <a:clrScheme name="dan_desig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n_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n_desig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n_desig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n_desig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n_desig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n_desig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35244</TotalTime>
  <Words>3691</Words>
  <Application>Microsoft Office PowerPoint</Application>
  <PresentationFormat>On-screen Show (4:3)</PresentationFormat>
  <Paragraphs>989</Paragraphs>
  <Slides>64</Slides>
  <Notes>41</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dan_design_template</vt:lpstr>
      <vt:lpstr>A Sophomoric Introduction to Shared-Memory Parallelism and Concurrency  Lecture 1 Introduction to Multithreading &amp; Fork-Join Parallelism</vt:lpstr>
      <vt:lpstr>Why Parallelism?</vt:lpstr>
      <vt:lpstr>Why not Parallelism?</vt:lpstr>
      <vt:lpstr>Learning Goals</vt:lpstr>
      <vt:lpstr>Outline</vt:lpstr>
      <vt:lpstr>PowerPoint Presentation</vt:lpstr>
      <vt:lpstr>PowerPoint Presentation</vt:lpstr>
      <vt:lpstr>(Goodbye to) Sequential Programming</vt:lpstr>
      <vt:lpstr>What to do with multiple processors?</vt:lpstr>
      <vt:lpstr>Outline</vt:lpstr>
      <vt:lpstr>KP Duty: Peeling Potatoes, Parallelism</vt:lpstr>
      <vt:lpstr>KP Duty: Peeling Potatoes, Parallelism</vt:lpstr>
      <vt:lpstr>Parallelism Example</vt:lpstr>
      <vt:lpstr>KP Duty: Peeling Potatoes, Concurrency</vt:lpstr>
      <vt:lpstr>KP Duty: Peeling Potatoes, Concurrency</vt:lpstr>
      <vt:lpstr>Concurrency Example</vt:lpstr>
      <vt:lpstr>OLD Memory Model</vt:lpstr>
      <vt:lpstr>Shared Memory Model</vt:lpstr>
      <vt:lpstr>Other models</vt:lpstr>
      <vt:lpstr>Outline</vt:lpstr>
      <vt:lpstr>Problem: Count Matches of a Target</vt:lpstr>
      <vt:lpstr>First attempt (wrong.. but grab the code!)</vt:lpstr>
      <vt:lpstr>Shared Memory: Data Races</vt:lpstr>
      <vt:lpstr>Shared Memory and Scope/Lifetime</vt:lpstr>
      <vt:lpstr>Run the Code!</vt:lpstr>
      <vt:lpstr>Fork/Join Parallelism</vt:lpstr>
      <vt:lpstr>Fork/Join Parallelism</vt:lpstr>
      <vt:lpstr>Fork/Join Parallelism</vt:lpstr>
      <vt:lpstr>Fork/Join Parallelism</vt:lpstr>
      <vt:lpstr>Fork/Join Parallelism</vt:lpstr>
      <vt:lpstr>Fork/Join Parallelism</vt:lpstr>
      <vt:lpstr>Fork/Join Parallelism</vt:lpstr>
      <vt:lpstr>Join</vt:lpstr>
      <vt:lpstr>Second attempt (patched!)</vt:lpstr>
      <vt:lpstr>Outline</vt:lpstr>
      <vt:lpstr>Success!  Are we done?</vt:lpstr>
      <vt:lpstr>Chopping (a Bit) Too Fine</vt:lpstr>
      <vt:lpstr>Chopping Just Right</vt:lpstr>
      <vt:lpstr>Success!  Are we done?</vt:lpstr>
      <vt:lpstr>Success!  Are we done?</vt:lpstr>
      <vt:lpstr>Is there a “Just Right”?</vt:lpstr>
      <vt:lpstr>Chopping So Fine It’s Like Sand or Water</vt:lpstr>
      <vt:lpstr>Success!  Are we done?</vt:lpstr>
      <vt:lpstr>Analyzing Performance</vt:lpstr>
      <vt:lpstr>Analyzing Performance</vt:lpstr>
      <vt:lpstr>Analyzing Performance</vt:lpstr>
      <vt:lpstr>Zombies Seeking Help</vt:lpstr>
      <vt:lpstr>A better idea</vt:lpstr>
      <vt:lpstr>Divide-and-Conquer Style Code  (doesn’t work in general... more on that later)</vt:lpstr>
      <vt:lpstr>Analysis of D&amp;C Style Code</vt:lpstr>
      <vt:lpstr>Easier Visualization for the Analysis</vt:lpstr>
      <vt:lpstr>Analysis of D&amp;C Style Code</vt:lpstr>
      <vt:lpstr>Analysis of D&amp;C Style Code</vt:lpstr>
      <vt:lpstr>Chopping Too Fine Again</vt:lpstr>
      <vt:lpstr>KP Duty: Peeling Potatoes,  Parallelism Remainder</vt:lpstr>
      <vt:lpstr>KP Duty: Peeling Potatoes,  Parallelism Problem</vt:lpstr>
      <vt:lpstr>Being realistic</vt:lpstr>
      <vt:lpstr>Being realistic</vt:lpstr>
      <vt:lpstr>Being realistic: Exercise</vt:lpstr>
      <vt:lpstr>That library, finally</vt:lpstr>
      <vt:lpstr>Learning Goals</vt:lpstr>
      <vt:lpstr>Outline</vt:lpstr>
      <vt:lpstr>Example: final version</vt:lpstr>
      <vt:lpstr>Side Note: Load Imbalance</vt:lpstr>
    </vt:vector>
  </TitlesOfParts>
  <Company>UW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Programming Languages &amp;  Software Engineering</dc:title>
  <dc:creator>Dan Grossman</dc:creator>
  <cp:lastModifiedBy>cse</cp:lastModifiedBy>
  <cp:revision>1481</cp:revision>
  <dcterms:created xsi:type="dcterms:W3CDTF">2009-03-13T20:43:19Z</dcterms:created>
  <dcterms:modified xsi:type="dcterms:W3CDTF">2012-06-25T23:34:17Z</dcterms:modified>
</cp:coreProperties>
</file>