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258" r:id="rId3"/>
    <p:sldId id="257" r:id="rId4"/>
    <p:sldId id="259" r:id="rId5"/>
    <p:sldId id="267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4"/>
    <p:sldId id="270" r:id="rId15"/>
    <p:sldId id="272" r:id="rId16"/>
    <p:sldId id="273" r:id="rId17"/>
    <p:sldId id="274" r:id="rId18"/>
    <p:sldId id="275" r:id="rId19"/>
    <p:sldId id="276" r:id="rId20"/>
    <p:sldId id="271" r:id="rId21"/>
    <p:sldId id="278" r:id="rId22"/>
    <p:sldId id="279" r:id="rId23"/>
    <p:sldId id="280" r:id="rId24"/>
    <p:sldId id="286" r:id="rId25"/>
    <p:sldId id="285" r:id="rId26"/>
    <p:sldId id="277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97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06B396-EDB9-427B-B5A9-9B65FF6A5A35}" type="datetimeFigureOut">
              <a:rPr lang="en-US" smtClean="0"/>
              <a:pPr/>
              <a:t>9/20/2009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0172CB-8A5D-4B83-8682-715644E41D3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We are victims of our own success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0172CB-8A5D-4B83-8682-715644E41D3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slide is</a:t>
            </a:r>
            <a:r>
              <a:rPr lang="en-US" baseline="0" dirty="0" smtClean="0"/>
              <a:t> a digression</a:t>
            </a:r>
          </a:p>
          <a:p>
            <a:r>
              <a:rPr lang="en-US" baseline="0" dirty="0" smtClean="0"/>
              <a:t>User-supplied annotations put more burden on the programmer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0172CB-8A5D-4B83-8682-715644E41D3F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 is the run button grayed out just because the</a:t>
            </a:r>
            <a:r>
              <a:rPr lang="en-US" baseline="0" dirty="0" smtClean="0"/>
              <a:t> compile button doesn’t work?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0172CB-8A5D-4B83-8682-715644E41D3F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58AD9-8CC8-46A9-966B-A3018A99A32D}" type="datetimeFigureOut">
              <a:rPr lang="en-US" smtClean="0"/>
              <a:pPr/>
              <a:t>9/20/2009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8527F-A07E-4106-8839-D9CC0164A2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58AD9-8CC8-46A9-966B-A3018A99A32D}" type="datetimeFigureOut">
              <a:rPr lang="en-US" smtClean="0"/>
              <a:pPr/>
              <a:t>9/20/2009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8527F-A07E-4106-8839-D9CC0164A2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58AD9-8CC8-46A9-966B-A3018A99A32D}" type="datetimeFigureOut">
              <a:rPr lang="en-US" smtClean="0"/>
              <a:pPr/>
              <a:t>9/20/2009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8527F-A07E-4106-8839-D9CC0164A2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58AD9-8CC8-46A9-966B-A3018A99A32D}" type="datetimeFigureOut">
              <a:rPr lang="en-US" smtClean="0"/>
              <a:pPr/>
              <a:t>9/20/2009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8527F-A07E-4106-8839-D9CC0164A2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58AD9-8CC8-46A9-966B-A3018A99A32D}" type="datetimeFigureOut">
              <a:rPr lang="en-US" smtClean="0"/>
              <a:pPr/>
              <a:t>9/20/2009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8527F-A07E-4106-8839-D9CC0164A2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58AD9-8CC8-46A9-966B-A3018A99A32D}" type="datetimeFigureOut">
              <a:rPr lang="en-US" smtClean="0"/>
              <a:pPr/>
              <a:t>9/20/2009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8527F-A07E-4106-8839-D9CC0164A2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58AD9-8CC8-46A9-966B-A3018A99A32D}" type="datetimeFigureOut">
              <a:rPr lang="en-US" smtClean="0"/>
              <a:pPr/>
              <a:t>9/20/2009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8527F-A07E-4106-8839-D9CC0164A2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58AD9-8CC8-46A9-966B-A3018A99A32D}" type="datetimeFigureOut">
              <a:rPr lang="en-US" smtClean="0"/>
              <a:pPr/>
              <a:t>9/20/2009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8527F-A07E-4106-8839-D9CC0164A2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58AD9-8CC8-46A9-966B-A3018A99A32D}" type="datetimeFigureOut">
              <a:rPr lang="en-US" smtClean="0"/>
              <a:pPr/>
              <a:t>9/20/2009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8527F-A07E-4106-8839-D9CC0164A2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58AD9-8CC8-46A9-966B-A3018A99A32D}" type="datetimeFigureOut">
              <a:rPr lang="en-US" smtClean="0"/>
              <a:pPr/>
              <a:t>9/20/2009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8527F-A07E-4106-8839-D9CC0164A2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58AD9-8CC8-46A9-966B-A3018A99A32D}" type="datetimeFigureOut">
              <a:rPr lang="en-US" smtClean="0"/>
              <a:pPr/>
              <a:t>9/20/2009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8527F-A07E-4106-8839-D9CC0164A2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058AD9-8CC8-46A9-966B-A3018A99A32D}" type="datetimeFigureOut">
              <a:rPr lang="en-US" smtClean="0"/>
              <a:pPr/>
              <a:t>9/20/2009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38527F-A07E-4106-8839-D9CC0164A2C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rgbClr val="0000FF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analysis can hinder source code </a:t>
            </a:r>
            <a:r>
              <a:rPr lang="en-US" dirty="0" err="1" smtClean="0"/>
              <a:t>manipulaton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And what to do about it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Michael Ernst</a:t>
            </a:r>
            <a:br>
              <a:rPr lang="en-US" dirty="0" smtClean="0"/>
            </a:br>
            <a:r>
              <a:rPr lang="en-US" dirty="0" smtClean="0"/>
              <a:t>University of Washington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Obstacles to evaluation and use</a:t>
            </a:r>
            <a:br>
              <a:rPr lang="en-US" dirty="0" smtClean="0"/>
            </a:br>
            <a:r>
              <a:rPr lang="en-US" dirty="0" smtClean="0"/>
              <a:t>of a type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Building a type checker is hard</a:t>
            </a:r>
          </a:p>
          <a:p>
            <a:pPr lvl="1"/>
            <a:r>
              <a:rPr lang="en-US" dirty="0" smtClean="0"/>
              <a:t>Solution:  Checker Framework (ISSTA 2008)</a:t>
            </a:r>
          </a:p>
          <a:p>
            <a:r>
              <a:rPr lang="en-US" dirty="0" smtClean="0"/>
              <a:t>Building a type inference is hard</a:t>
            </a:r>
          </a:p>
          <a:p>
            <a:pPr lvl="1"/>
            <a:r>
              <a:rPr lang="en-US" dirty="0" smtClean="0"/>
              <a:t>Example:  </a:t>
            </a:r>
            <a:r>
              <a:rPr lang="en-US" dirty="0" err="1" smtClean="0"/>
              <a:t>Javarifier</a:t>
            </a:r>
            <a:r>
              <a:rPr lang="en-US" dirty="0" smtClean="0"/>
              <a:t> (ECOOP 2008)</a:t>
            </a:r>
          </a:p>
          <a:p>
            <a:pPr lvl="1"/>
            <a:r>
              <a:rPr lang="en-US" dirty="0" smtClean="0"/>
              <a:t>Inference is much harder than checking</a:t>
            </a:r>
          </a:p>
          <a:p>
            <a:pPr lvl="1"/>
            <a:r>
              <a:rPr lang="en-US" dirty="0" smtClean="0"/>
              <a:t>No general framework for implementations</a:t>
            </a:r>
          </a:p>
          <a:p>
            <a:r>
              <a:rPr lang="en-US" dirty="0" smtClean="0"/>
              <a:t>Programs resist transformation</a:t>
            </a:r>
          </a:p>
          <a:p>
            <a:pPr lvl="1"/>
            <a:r>
              <a:rPr lang="en-US" dirty="0" smtClean="0"/>
              <a:t>Often type-incorrect</a:t>
            </a:r>
          </a:p>
          <a:p>
            <a:pPr lvl="1"/>
            <a:r>
              <a:rPr lang="en-US" dirty="0" smtClean="0"/>
              <a:t>Difficult to make type-correct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Eliminating null pointer exceptions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 common analysis</a:t>
            </a:r>
          </a:p>
          <a:p>
            <a:pPr lvl="1"/>
            <a:r>
              <a:rPr lang="en-US" dirty="0" smtClean="0"/>
              <a:t>NPEs are pervasive and important</a:t>
            </a:r>
          </a:p>
          <a:p>
            <a:pPr lvl="1"/>
            <a:r>
              <a:rPr lang="en-US" dirty="0" smtClean="0"/>
              <a:t>Problem is simple to express</a:t>
            </a:r>
          </a:p>
          <a:p>
            <a:pPr lvl="1"/>
            <a:r>
              <a:rPr lang="en-US" dirty="0" smtClean="0"/>
              <a:t>We should be able to solve this problem</a:t>
            </a:r>
          </a:p>
          <a:p>
            <a:r>
              <a:rPr lang="en-US" dirty="0" smtClean="0"/>
              <a:t>Goal:  prove all dereferences safe</a:t>
            </a:r>
          </a:p>
          <a:p>
            <a:pPr lvl="1"/>
            <a:r>
              <a:rPr lang="en-US" dirty="0" smtClean="0"/>
              <a:t>Suppose:  95% success rate, program with 100,000 dereferences</a:t>
            </a:r>
          </a:p>
          <a:p>
            <a:pPr lvl="1"/>
            <a:r>
              <a:rPr lang="en-US" dirty="0" smtClean="0"/>
              <a:t>5000 dereferences to check manually!</a:t>
            </a:r>
          </a:p>
          <a:p>
            <a:pPr lvl="1"/>
            <a:r>
              <a:rPr lang="en-US" dirty="0" smtClean="0"/>
              <a:t>Empirically, how many are false positives?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Analysis power vs. transparency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A </a:t>
            </a:r>
            <a:r>
              <a:rPr lang="en-US" dirty="0" smtClean="0">
                <a:solidFill>
                  <a:srgbClr val="FF0000"/>
                </a:solidFill>
              </a:rPr>
              <a:t>powerful</a:t>
            </a:r>
            <a:r>
              <a:rPr lang="en-US" dirty="0" smtClean="0"/>
              <a:t> analysis can prove many facts</a:t>
            </a:r>
          </a:p>
          <a:p>
            <a:pPr lvl="1"/>
            <a:r>
              <a:rPr lang="en-US" dirty="0" smtClean="0"/>
              <a:t>Example:  analysis that considers all possible execution flows in your program</a:t>
            </a:r>
          </a:p>
          <a:p>
            <a:pPr lvl="1"/>
            <a:r>
              <a:rPr lang="en-US" dirty="0" smtClean="0"/>
              <a:t>Pointer analysis, type inference</a:t>
            </a:r>
          </a:p>
          <a:p>
            <a:r>
              <a:rPr lang="en-US" dirty="0" smtClean="0"/>
              <a:t>A </a:t>
            </a:r>
            <a:r>
              <a:rPr lang="en-US" dirty="0" smtClean="0">
                <a:solidFill>
                  <a:srgbClr val="FF0000"/>
                </a:solidFill>
              </a:rPr>
              <a:t>transparent</a:t>
            </a:r>
            <a:r>
              <a:rPr lang="en-US" dirty="0" smtClean="0"/>
              <a:t> analysis has comprehensible behavior and results</a:t>
            </a:r>
          </a:p>
          <a:p>
            <a:pPr lvl="1"/>
            <a:r>
              <a:rPr lang="en-US" dirty="0" smtClean="0">
                <a:sym typeface="Symbol"/>
              </a:rPr>
              <a:t>Results depend on local information only</a:t>
            </a:r>
          </a:p>
          <a:p>
            <a:pPr lvl="1"/>
            <a:r>
              <a:rPr lang="en-US" dirty="0" smtClean="0"/>
              <a:t>Small change to program </a:t>
            </a:r>
            <a:r>
              <a:rPr lang="en-US" dirty="0" smtClean="0">
                <a:sym typeface="Symbol"/>
              </a:rPr>
              <a:t> small change in analysis results</a:t>
            </a:r>
          </a:p>
          <a:p>
            <a:r>
              <a:rPr lang="en-US" dirty="0" smtClean="0">
                <a:sym typeface="Symbol"/>
              </a:rPr>
              <a:t>Making an analysis more transparent</a:t>
            </a:r>
          </a:p>
          <a:p>
            <a:pPr lvl="1"/>
            <a:r>
              <a:rPr lang="en-US" dirty="0" smtClean="0">
                <a:sym typeface="Symbol"/>
              </a:rPr>
              <a:t>Concrete error cases &amp; counterexamples, …</a:t>
            </a:r>
          </a:p>
          <a:p>
            <a:pPr lvl="1"/>
            <a:r>
              <a:rPr lang="en-US" dirty="0" smtClean="0">
                <a:sym typeface="Symbol"/>
              </a:rPr>
              <a:t>User-supplied annotations</a:t>
            </a:r>
          </a:p>
          <a:p>
            <a:r>
              <a:rPr lang="en-US" dirty="0" smtClean="0">
                <a:sym typeface="Symbol"/>
              </a:rPr>
              <a:t>Do programmers need more power or transparency?</a:t>
            </a:r>
          </a:p>
          <a:p>
            <a:pPr lvl="1"/>
            <a:r>
              <a:rPr lang="en-US" dirty="0" smtClean="0">
                <a:sym typeface="Symbol"/>
              </a:rPr>
              <a:t>We need research addressing this question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Feedback:  the essence of engineering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Feedback during the development process is essential for improving software quality.</a:t>
            </a:r>
          </a:p>
          <a:p>
            <a:r>
              <a:rPr lang="en-US" dirty="0" smtClean="0"/>
              <a:t>Two useful types of feedback: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static</a:t>
            </a:r>
            <a:r>
              <a:rPr lang="en-US" dirty="0" smtClean="0"/>
              <a:t> checking via type systems and code analysis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dynamic</a:t>
            </a:r>
            <a:r>
              <a:rPr lang="en-US" dirty="0" smtClean="0"/>
              <a:t> checking via tests and experimentation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 the feedback you need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Static analysis:</a:t>
            </a:r>
          </a:p>
          <a:p>
            <a:pPr lvl="1"/>
            <a:r>
              <a:rPr lang="en-US" dirty="0" smtClean="0"/>
              <a:t>Is the design sound and consistent?  Does the system fit together as a whole and implement the design?</a:t>
            </a:r>
          </a:p>
          <a:p>
            <a:pPr lvl="1"/>
            <a:r>
              <a:rPr lang="en-US" dirty="0" smtClean="0"/>
              <a:t>Guarantees the absence of errors</a:t>
            </a:r>
          </a:p>
          <a:p>
            <a:pPr lvl="2"/>
            <a:r>
              <a:rPr lang="en-US" dirty="0" smtClean="0"/>
              <a:t>Alternative:  discover piecemeal during testing or in the field. </a:t>
            </a:r>
          </a:p>
          <a:p>
            <a:r>
              <a:rPr lang="en-US" dirty="0" smtClean="0"/>
              <a:t>Experimentation and testing:</a:t>
            </a:r>
          </a:p>
          <a:p>
            <a:pPr lvl="1"/>
            <a:r>
              <a:rPr lang="en-US" dirty="0" smtClean="0"/>
              <a:t>Does this algorithm work?  Do the pieces fit together to implement the desired functionality?</a:t>
            </a:r>
          </a:p>
          <a:p>
            <a:pPr lvl="1"/>
            <a:r>
              <a:rPr lang="en-US" dirty="0" smtClean="0"/>
              <a:t>Many important properties are beyond any static analysis</a:t>
            </a:r>
          </a:p>
          <a:p>
            <a:pPr lvl="2"/>
            <a:r>
              <a:rPr lang="en-US" dirty="0" smtClean="0"/>
              <a:t>User satisfaction, but algorithmic properties too</a:t>
            </a:r>
          </a:p>
          <a:p>
            <a:r>
              <a:rPr lang="en-US" dirty="0" smtClean="0"/>
              <a:t>Each is most useful in certain circumstances</a:t>
            </a:r>
          </a:p>
          <a:p>
            <a:pPr lvl="1"/>
            <a:r>
              <a:rPr lang="en-US" dirty="0" smtClean="0"/>
              <a:t>Sound reasoning can trump quick experimentation</a:t>
            </a:r>
          </a:p>
          <a:p>
            <a:pPr lvl="1"/>
            <a:r>
              <a:rPr lang="en-US" dirty="0" smtClean="0"/>
              <a:t>Quick experimentation can trump sound reasoning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Problem:  programmers cannot choose between these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programmer should always be able to</a:t>
            </a:r>
          </a:p>
          <a:p>
            <a:pPr lvl="1"/>
            <a:r>
              <a:rPr lang="en-US" dirty="0" smtClean="0"/>
              <a:t>execute the software to run tests</a:t>
            </a:r>
          </a:p>
          <a:p>
            <a:pPr lvl="1"/>
            <a:r>
              <a:rPr lang="en-US" dirty="0" smtClean="0"/>
              <a:t>statically verify (types or other properties)</a:t>
            </a:r>
            <a:endParaRPr lang="en-US" dirty="0"/>
          </a:p>
          <a:p>
            <a:r>
              <a:rPr lang="en-US" dirty="0" smtClean="0"/>
              <a:t>Current languages and environments </a:t>
            </a:r>
            <a:r>
              <a:rPr lang="en-US" dirty="0" smtClean="0">
                <a:solidFill>
                  <a:srgbClr val="FF0000"/>
                </a:solidFill>
              </a:rPr>
              <a:t>impose their own model</a:t>
            </a:r>
            <a:r>
              <a:rPr lang="en-US" dirty="0" smtClean="0"/>
              <a:t> of feedback</a:t>
            </a:r>
          </a:p>
          <a:p>
            <a:pPr lvl="1"/>
            <a:r>
              <a:rPr lang="en-US" dirty="0" smtClean="0"/>
              <a:t>Depends largely on the typing discipline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Dynamically-typed languages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Good support for testing</a:t>
            </a:r>
          </a:p>
          <a:p>
            <a:r>
              <a:rPr lang="en-US" dirty="0" smtClean="0"/>
              <a:t>At any moment, run tests</a:t>
            </a:r>
          </a:p>
          <a:p>
            <a:pPr lvl="1"/>
            <a:r>
              <a:rPr lang="en-US" dirty="0" smtClean="0"/>
              <a:t>No need to bother with irritating type declarations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No support for type-checking</a:t>
            </a:r>
          </a:p>
          <a:p>
            <a:pPr lvl="1"/>
            <a:r>
              <a:rPr lang="en-US" dirty="0" smtClean="0"/>
              <a:t>And most other static analyses are also very hard</a:t>
            </a:r>
          </a:p>
          <a:p>
            <a:endParaRPr lang="en-US" dirty="0" smtClean="0"/>
          </a:p>
          <a:p>
            <a:r>
              <a:rPr lang="en-US" dirty="0" smtClean="0"/>
              <a:t>Errors persist, and are even discovered in the field</a:t>
            </a:r>
          </a:p>
          <a:p>
            <a:r>
              <a:rPr lang="en-US" dirty="0" smtClean="0"/>
              <a:t>Simple errors turn into debugging marathons</a:t>
            </a:r>
          </a:p>
          <a:p>
            <a:pPr lvl="1"/>
            <a:r>
              <a:rPr lang="en-US" dirty="0" smtClean="0"/>
              <a:t>Also true for statically-typed languages without support for immutability or other </a:t>
            </a:r>
            <a:r>
              <a:rPr lang="en-US" dirty="0" err="1" smtClean="0"/>
              <a:t>propertes</a:t>
            </a:r>
            <a:endParaRPr lang="en-US" dirty="0" smtClean="0"/>
          </a:p>
          <a:p>
            <a:r>
              <a:rPr lang="en-US" dirty="0" smtClean="0"/>
              <a:t>Programmers attempts to emulate a type system</a:t>
            </a:r>
          </a:p>
          <a:p>
            <a:pPr lvl="1"/>
            <a:r>
              <a:rPr lang="en-US" dirty="0" smtClean="0"/>
              <a:t>Naming conventions, comments, assertions, unit tests</a:t>
            </a:r>
          </a:p>
          <a:p>
            <a:pPr lvl="1"/>
            <a:r>
              <a:rPr lang="en-US" dirty="0" smtClean="0"/>
              <a:t>Less effective and more work than type-checking</a:t>
            </a:r>
          </a:p>
          <a:p>
            <a:pPr lvl="1"/>
            <a:r>
              <a:rPr lang="en-US" dirty="0" smtClean="0"/>
              <a:t>Despite its roots, aggressive testing is still desirable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Statically-typed languages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Supports </a:t>
            </a:r>
            <a:r>
              <a:rPr lang="en-US" dirty="0" smtClean="0">
                <a:solidFill>
                  <a:srgbClr val="FF0000"/>
                </a:solidFill>
              </a:rPr>
              <a:t>both</a:t>
            </a:r>
            <a:r>
              <a:rPr lang="en-US" dirty="0" smtClean="0"/>
              <a:t> testing and type-checking — </a:t>
            </a:r>
            <a:r>
              <a:rPr lang="en-US" dirty="0" smtClean="0">
                <a:solidFill>
                  <a:srgbClr val="FF0000"/>
                </a:solidFill>
              </a:rPr>
              <a:t>in a specific order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First, type-check:  all types must be perfect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Then, experiment with the system</a:t>
            </a:r>
          </a:p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You cannot run the system if type errors exist</a:t>
            </a:r>
            <a:endParaRPr lang="en-US" dirty="0"/>
          </a:p>
          <a:p>
            <a:r>
              <a:rPr lang="en-US" dirty="0" smtClean="0"/>
              <a:t>This </a:t>
            </a:r>
            <a:r>
              <a:rPr lang="en-US" dirty="0" smtClean="0">
                <a:solidFill>
                  <a:srgbClr val="FF0000"/>
                </a:solidFill>
              </a:rPr>
              <a:t>delays</a:t>
            </a:r>
            <a:r>
              <a:rPr lang="en-US" dirty="0" smtClean="0"/>
              <a:t> the </a:t>
            </a:r>
            <a:r>
              <a:rPr lang="en-US" dirty="0" smtClean="0">
                <a:solidFill>
                  <a:srgbClr val="FF0000"/>
                </a:solidFill>
              </a:rPr>
              <a:t>learning</a:t>
            </a:r>
            <a:r>
              <a:rPr lang="en-US" dirty="0" smtClean="0"/>
              <a:t> that comes from experimentation.</a:t>
            </a:r>
          </a:p>
          <a:p>
            <a:r>
              <a:rPr lang="en-US" dirty="0" smtClean="0"/>
              <a:t>Type system fails to capture many important properties of software</a:t>
            </a:r>
          </a:p>
          <a:p>
            <a:r>
              <a:rPr lang="en-US" dirty="0" smtClean="0"/>
              <a:t>A quick experiment might have indicated a problem and saved time overall</a:t>
            </a:r>
          </a:p>
          <a:p>
            <a:pPr lvl="1"/>
            <a:r>
              <a:rPr lang="en-US" dirty="0" smtClean="0"/>
              <a:t>In other cases, type-checking saves time overall</a:t>
            </a:r>
          </a:p>
          <a:p>
            <a:r>
              <a:rPr lang="en-US" dirty="0" smtClean="0"/>
              <a:t>This approach stems from:</a:t>
            </a:r>
          </a:p>
          <a:p>
            <a:pPr lvl="1"/>
            <a:r>
              <a:rPr lang="en-US" dirty="0" smtClean="0"/>
              <a:t>assumptions about what errors are important</a:t>
            </a:r>
          </a:p>
          <a:p>
            <a:pPr lvl="1"/>
            <a:r>
              <a:rPr lang="en-US" dirty="0" smtClean="0"/>
              <a:t>desire to simplify compilers &amp; other tools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is in charge?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Both language-imposed approaches lead to </a:t>
            </a:r>
            <a:r>
              <a:rPr lang="en-US" dirty="0" smtClean="0">
                <a:solidFill>
                  <a:srgbClr val="FF0000"/>
                </a:solidFill>
              </a:rPr>
              <a:t>frustration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FF0000"/>
                </a:solidFill>
              </a:rPr>
              <a:t>wasted effort</a:t>
            </a:r>
            <a:endParaRPr lang="en-US" dirty="0"/>
          </a:p>
          <a:p>
            <a:r>
              <a:rPr lang="en-US" dirty="0" smtClean="0"/>
              <a:t>The programmer should be able to do either type of checking at any time</a:t>
            </a:r>
          </a:p>
          <a:p>
            <a:pPr lvl="1"/>
            <a:r>
              <a:rPr lang="en-US" dirty="0" smtClean="0"/>
              <a:t>knows the biggest risks or uncertainties at the moment </a:t>
            </a:r>
          </a:p>
          <a:p>
            <a:pPr lvl="1"/>
            <a:r>
              <a:rPr lang="en-US" dirty="0" smtClean="0"/>
              <a:t>knows how to address them</a:t>
            </a:r>
          </a:p>
          <a:p>
            <a:r>
              <a:rPr lang="en-US" dirty="0" smtClean="0"/>
              <a:t>… or even do both at the same time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Static analysis pros and cons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Benefits of program analysis:</a:t>
            </a:r>
          </a:p>
          <a:p>
            <a:pPr lvl="1">
              <a:buNone/>
            </a:pPr>
            <a:r>
              <a:rPr lang="en-US" dirty="0" smtClean="0"/>
              <a:t>+ identifies/prevents bugs</a:t>
            </a:r>
          </a:p>
          <a:p>
            <a:pPr lvl="1">
              <a:buNone/>
            </a:pPr>
            <a:r>
              <a:rPr lang="en-US" dirty="0" smtClean="0"/>
              <a:t>+ </a:t>
            </a:r>
            <a:r>
              <a:rPr lang="en-US" dirty="0"/>
              <a:t>enables transformation</a:t>
            </a:r>
          </a:p>
          <a:p>
            <a:pPr lvl="1">
              <a:buNone/>
            </a:pPr>
            <a:r>
              <a:rPr lang="en-US" dirty="0" smtClean="0"/>
              <a:t>+ </a:t>
            </a:r>
            <a:r>
              <a:rPr lang="en-US" dirty="0"/>
              <a:t>aids re-engineering &amp; other development tasks</a:t>
            </a:r>
          </a:p>
          <a:p>
            <a:r>
              <a:rPr lang="en-US" dirty="0" smtClean="0"/>
              <a:t>Program analysis is mandatory for effective software development</a:t>
            </a:r>
          </a:p>
          <a:p>
            <a:r>
              <a:rPr lang="en-US" dirty="0" smtClean="0"/>
              <a:t>This reliance can have negative effects:</a:t>
            </a:r>
          </a:p>
          <a:p>
            <a:pPr lvl="1">
              <a:buNone/>
            </a:pPr>
            <a:r>
              <a:rPr lang="en-US" dirty="0" smtClean="0"/>
              <a:t>- </a:t>
            </a:r>
            <a:r>
              <a:rPr lang="en-US" dirty="0"/>
              <a:t>delays </a:t>
            </a:r>
            <a:r>
              <a:rPr lang="en-US" dirty="0" smtClean="0"/>
              <a:t>testing</a:t>
            </a:r>
            <a:endParaRPr lang="en-US" dirty="0"/>
          </a:p>
          <a:p>
            <a:pPr lvl="1">
              <a:buNone/>
            </a:pPr>
            <a:r>
              <a:rPr lang="en-US" dirty="0" smtClean="0"/>
              <a:t>- </a:t>
            </a:r>
            <a:r>
              <a:rPr lang="en-US" dirty="0"/>
              <a:t>discourages </a:t>
            </a:r>
            <a:r>
              <a:rPr lang="en-US" dirty="0" smtClean="0"/>
              <a:t>restructuring/refactoring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research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When is static feedback (types) most useful?</a:t>
            </a:r>
          </a:p>
          <a:p>
            <a:r>
              <a:rPr lang="en-US" dirty="0" smtClean="0"/>
              <a:t>When is dynamic feedback (testing) most useful?</a:t>
            </a:r>
          </a:p>
          <a:p>
            <a:r>
              <a:rPr lang="en-US" dirty="0" smtClean="0"/>
              <a:t>Not:  “When does lack of </a:t>
            </a:r>
            <a:r>
              <a:rPr lang="en-US" i="1" dirty="0" smtClean="0"/>
              <a:t>X</a:t>
            </a:r>
            <a:r>
              <a:rPr lang="en-US" dirty="0" smtClean="0"/>
              <a:t> get most in the way?”</a:t>
            </a:r>
          </a:p>
          <a:p>
            <a:endParaRPr lang="en-US" dirty="0"/>
          </a:p>
          <a:p>
            <a:r>
              <a:rPr lang="en-US" dirty="0" smtClean="0"/>
              <a:t>What language model or toolset gives the benefits of both approaches?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Giving the benefits of both </a:t>
            </a:r>
            <a:r>
              <a:rPr lang="en-US" dirty="0" smtClean="0"/>
              <a:t>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Add a static type system to a dynamically-typed language </a:t>
            </a:r>
          </a:p>
          <a:p>
            <a:r>
              <a:rPr lang="en-US" dirty="0" smtClean="0"/>
              <a:t>Relax a static type system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Add types to a dynamically-typed language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Popular approach among academics</a:t>
            </a:r>
          </a:p>
          <a:p>
            <a:pPr lvl="1"/>
            <a:r>
              <a:rPr lang="en-US" dirty="0" smtClean="0"/>
              <a:t>Bring religion to the heathens</a:t>
            </a:r>
          </a:p>
          <a:p>
            <a:r>
              <a:rPr lang="en-US" dirty="0" smtClean="0"/>
              <a:t>Not yet successful</a:t>
            </a:r>
          </a:p>
          <a:p>
            <a:pPr lvl="1"/>
            <a:r>
              <a:rPr lang="en-US" dirty="0" smtClean="0"/>
              <a:t>Java generics can be viewed as an exception</a:t>
            </a:r>
          </a:p>
          <a:p>
            <a:pPr lvl="1"/>
            <a:r>
              <a:rPr lang="en-US" dirty="0" smtClean="0"/>
              <a:t>Maybe pluggable types will be an exception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Difficulties with re-engineering a program to add stronger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000" dirty="0" smtClean="0"/>
              <a:t>The design may not expressible in a statically type-safe way</a:t>
            </a:r>
          </a:p>
          <a:p>
            <a:pPr lvl="1"/>
            <a:r>
              <a:rPr lang="en-US" sz="1600" dirty="0" smtClean="0"/>
              <a:t>May take advantage of the benefits of dynamic typing</a:t>
            </a:r>
          </a:p>
          <a:p>
            <a:pPr lvl="1"/>
            <a:r>
              <a:rPr lang="en-US" sz="1600" dirty="0" smtClean="0"/>
              <a:t>Requires many loopholes (casts, suppressed warnings), limiting its value</a:t>
            </a:r>
          </a:p>
          <a:p>
            <a:r>
              <a:rPr lang="en-US" sz="2000" dirty="0" smtClean="0"/>
              <a:t>The high-level design may be </a:t>
            </a:r>
            <a:r>
              <a:rPr lang="en-US" sz="2000" dirty="0" err="1" smtClean="0"/>
              <a:t>instantiable</a:t>
            </a:r>
            <a:r>
              <a:rPr lang="en-US" sz="2000" dirty="0" smtClean="0"/>
              <a:t> type-safely, but this instantiation is not</a:t>
            </a:r>
          </a:p>
          <a:p>
            <a:pPr lvl="1"/>
            <a:r>
              <a:rPr lang="en-US" sz="1600" dirty="0" smtClean="0"/>
              <a:t>Programmer had no pressure to make the program type-safe</a:t>
            </a:r>
          </a:p>
          <a:p>
            <a:pPr lvl="1"/>
            <a:r>
              <a:rPr lang="en-US" sz="1600" dirty="0" smtClean="0"/>
              <a:t>Programmer chose an implementation strategy that does not preserve type safety</a:t>
            </a:r>
          </a:p>
          <a:p>
            <a:pPr lvl="1"/>
            <a:r>
              <a:rPr lang="en-US" sz="1600" dirty="0" smtClean="0"/>
              <a:t>Would have been easy to chose the other implementation approach from the start</a:t>
            </a:r>
          </a:p>
          <a:p>
            <a:pPr lvl="1"/>
            <a:r>
              <a:rPr lang="en-US" sz="1600" dirty="0" smtClean="0"/>
              <a:t>The type-safe version is better, but you learn that in retrospect</a:t>
            </a:r>
          </a:p>
          <a:p>
            <a:r>
              <a:rPr lang="en-US" sz="2000" dirty="0" smtClean="0"/>
              <a:t>There may be too many errors to correct</a:t>
            </a:r>
          </a:p>
          <a:p>
            <a:pPr lvl="1"/>
            <a:r>
              <a:rPr lang="en-US" sz="1600" dirty="0" smtClean="0"/>
              <a:t>Cost of change may outweigh benefits</a:t>
            </a:r>
          </a:p>
          <a:p>
            <a:pPr lvl="1"/>
            <a:r>
              <a:rPr lang="en-US" sz="1600" dirty="0" smtClean="0"/>
              <a:t>Especially if the program works now</a:t>
            </a:r>
          </a:p>
          <a:p>
            <a:pPr lvl="1"/>
            <a:r>
              <a:rPr lang="en-US" sz="1600" dirty="0" smtClean="0"/>
              <a:t>Every  change carries a risk</a:t>
            </a:r>
          </a:p>
          <a:p>
            <a:r>
              <a:rPr lang="en-US" sz="2000" dirty="0" smtClean="0"/>
              <a:t>Design may be too hard to understand</a:t>
            </a:r>
          </a:p>
          <a:p>
            <a:pPr lvl="1"/>
            <a:r>
              <a:rPr lang="en-US" sz="1600" dirty="0" smtClean="0"/>
              <a:t>Better analysis tools are required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few reasons for type errors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Heterogeneity</a:t>
            </a:r>
          </a:p>
          <a:p>
            <a:r>
              <a:rPr lang="en-US" dirty="0" smtClean="0"/>
              <a:t>Application invariants</a:t>
            </a:r>
          </a:p>
          <a:p>
            <a:r>
              <a:rPr lang="en-US" dirty="0" smtClean="0"/>
              <a:t>Simple bugs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Especially when the property is checkable at run time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transformation is possible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But if you want a typed program, it’s best to aim at that from the beginning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Relax a statically-typed </a:t>
            </a:r>
            <a:r>
              <a:rPr lang="en-US" dirty="0" smtClean="0"/>
              <a:t>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This approach has not been attempted before (to my knowledge)</a:t>
            </a:r>
          </a:p>
          <a:p>
            <a:r>
              <a:rPr lang="en-US" dirty="0" smtClean="0"/>
              <a:t>Start with a typed program</a:t>
            </a:r>
          </a:p>
          <a:p>
            <a:r>
              <a:rPr lang="en-US" dirty="0" smtClean="0"/>
              <a:t>Temporarily, at defined moments in the development lifecycle, ignore the types</a:t>
            </a:r>
          </a:p>
          <a:p>
            <a:pPr lvl="1"/>
            <a:r>
              <a:rPr lang="en-US" dirty="0" smtClean="0"/>
              <a:t>Treat the program as if it had been written in a dynamically typed language</a:t>
            </a:r>
          </a:p>
          <a:p>
            <a:r>
              <a:rPr lang="en-US" dirty="0" smtClean="0"/>
              <a:t>Ignore during compilation and execution.</a:t>
            </a:r>
          </a:p>
          <a:p>
            <a:pPr lvl="1"/>
            <a:r>
              <a:rPr lang="en-US" dirty="0" smtClean="0"/>
              <a:t>Exception:  resolving overloading/dispatch</a:t>
            </a:r>
          </a:p>
          <a:p>
            <a:pPr lvl="1"/>
            <a:r>
              <a:rPr lang="en-US" dirty="0" smtClean="0"/>
              <a:t>Exception:  log any errors that would have been thrown</a:t>
            </a:r>
          </a:p>
          <a:p>
            <a:r>
              <a:rPr lang="en-US" dirty="0" smtClean="0"/>
              <a:t>“Weekend release” for type systems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Not just dynamic typing or optional typing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Different philosophy from dynamically typed languages</a:t>
            </a:r>
          </a:p>
          <a:p>
            <a:r>
              <a:rPr lang="en-US" dirty="0" smtClean="0"/>
              <a:t>Dynamically typed execution </a:t>
            </a:r>
            <a:r>
              <a:rPr lang="en-US" i="1" dirty="0" smtClean="0"/>
              <a:t>temporarily</a:t>
            </a:r>
            <a:r>
              <a:rPr lang="en-US" dirty="0" smtClean="0"/>
              <a:t>, during testing or development</a:t>
            </a:r>
          </a:p>
          <a:p>
            <a:pPr lvl="1"/>
            <a:r>
              <a:rPr lang="en-US" dirty="0" smtClean="0"/>
              <a:t>Programmer will re-introduce types after the dynamic experiment</a:t>
            </a:r>
          </a:p>
          <a:p>
            <a:pPr lvl="1"/>
            <a:r>
              <a:rPr lang="en-US" dirty="0" smtClean="0"/>
              <a:t>Programmer views loopholes in the static type system as rarities, not commonplaces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Mask but log all errors</a:t>
            </a:r>
          </a:p>
          <a:p>
            <a:r>
              <a:rPr lang="en-US" dirty="0" smtClean="0"/>
              <a:t>If the execution fails, show the log to find the first evidence of the failure</a:t>
            </a:r>
          </a:p>
          <a:p>
            <a:endParaRPr lang="en-US" dirty="0"/>
          </a:p>
          <a:p>
            <a:r>
              <a:rPr lang="en-US" dirty="0" smtClean="0"/>
              <a:t>Prototype shows promise of this approach</a:t>
            </a:r>
          </a:p>
          <a:p>
            <a:r>
              <a:rPr lang="en-US" dirty="0" smtClean="0"/>
              <a:t>User testing is necessary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Changing type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Strengthen </a:t>
            </a:r>
            <a:r>
              <a:rPr lang="en-US" dirty="0" smtClean="0"/>
              <a:t>them to enforce more guarantees</a:t>
            </a:r>
          </a:p>
          <a:p>
            <a:r>
              <a:rPr lang="en-US" dirty="0" smtClean="0"/>
              <a:t>Weaken them to enable better </a:t>
            </a:r>
            <a:r>
              <a:rPr lang="en-US" dirty="0" smtClean="0"/>
              <a:t>experimentation</a:t>
            </a:r>
          </a:p>
          <a:p>
            <a:r>
              <a:rPr lang="en-US" dirty="0" smtClean="0"/>
              <a:t>Enables better transformations </a:t>
            </a:r>
            <a:r>
              <a:rPr lang="en-US" smtClean="0"/>
              <a:t>as well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Instances of:</a:t>
            </a:r>
          </a:p>
          <a:p>
            <a:pPr lvl="1"/>
            <a:r>
              <a:rPr lang="en-US" dirty="0" smtClean="0"/>
              <a:t>combining static and dynamic analysis</a:t>
            </a:r>
          </a:p>
          <a:p>
            <a:pPr lvl="1"/>
            <a:r>
              <a:rPr lang="en-US" dirty="0" smtClean="0"/>
              <a:t>inverting common approaches</a:t>
            </a:r>
          </a:p>
          <a:p>
            <a:r>
              <a:rPr lang="en-US" dirty="0" smtClean="0"/>
              <a:t>Can be extended to other analyses and transformations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background &amp; biases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599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My previous research thrusts:</a:t>
            </a:r>
            <a:endParaRPr lang="en-US" dirty="0"/>
          </a:p>
          <a:p>
            <a:pPr lvl="2"/>
            <a:r>
              <a:rPr lang="en-US" dirty="0"/>
              <a:t>s</a:t>
            </a:r>
            <a:r>
              <a:rPr lang="en-US" dirty="0" smtClean="0"/>
              <a:t>licing</a:t>
            </a:r>
            <a:endParaRPr lang="en-US" dirty="0"/>
          </a:p>
          <a:p>
            <a:pPr lvl="2"/>
            <a:r>
              <a:rPr lang="en-US" dirty="0" smtClean="0"/>
              <a:t>dynamic </a:t>
            </a:r>
            <a:r>
              <a:rPr lang="en-US" dirty="0"/>
              <a:t>analysis</a:t>
            </a:r>
          </a:p>
          <a:p>
            <a:pPr lvl="2"/>
            <a:r>
              <a:rPr lang="en-US" dirty="0"/>
              <a:t>t</a:t>
            </a:r>
            <a:r>
              <a:rPr lang="en-US" dirty="0" smtClean="0"/>
              <a:t>esting</a:t>
            </a:r>
            <a:endParaRPr lang="en-US" dirty="0"/>
          </a:p>
          <a:p>
            <a:pPr lvl="2"/>
            <a:r>
              <a:rPr lang="en-US" dirty="0"/>
              <a:t>t</a:t>
            </a:r>
            <a:r>
              <a:rPr lang="en-US" dirty="0" smtClean="0"/>
              <a:t>ypes</a:t>
            </a:r>
            <a:endParaRPr lang="en-US" dirty="0"/>
          </a:p>
          <a:p>
            <a:pPr lvl="2"/>
            <a:r>
              <a:rPr lang="en-US" dirty="0" smtClean="0"/>
              <a:t>s</a:t>
            </a:r>
            <a:r>
              <a:rPr lang="en-US" dirty="0" smtClean="0"/>
              <a:t>ecurity</a:t>
            </a:r>
          </a:p>
          <a:p>
            <a:pPr lvl="2"/>
            <a:r>
              <a:rPr lang="en-US" dirty="0" smtClean="0"/>
              <a:t>(not clones, much)</a:t>
            </a:r>
            <a:endParaRPr lang="en-US" dirty="0"/>
          </a:p>
          <a:p>
            <a:r>
              <a:rPr lang="en-US" dirty="0" smtClean="0"/>
              <a:t>Today’s talk:  </a:t>
            </a:r>
            <a:r>
              <a:rPr lang="en-US" dirty="0"/>
              <a:t>inspired by types and </a:t>
            </a:r>
            <a:r>
              <a:rPr lang="en-US" dirty="0" smtClean="0"/>
              <a:t>testing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Type-checking</a:t>
            </a:r>
            <a:r>
              <a:rPr lang="en-US" dirty="0" smtClean="0"/>
              <a:t> is the analysis</a:t>
            </a:r>
          </a:p>
          <a:p>
            <a:pPr lvl="2"/>
            <a:r>
              <a:rPr lang="en-US" dirty="0" smtClean="0"/>
              <a:t>Many of the ideas generalize more broadly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Transformation</a:t>
            </a:r>
            <a:r>
              <a:rPr lang="en-US" dirty="0" smtClean="0"/>
              <a:t> is the manipulation</a:t>
            </a:r>
          </a:p>
          <a:p>
            <a:pPr lvl="2"/>
            <a:r>
              <a:rPr lang="en-US" dirty="0" smtClean="0"/>
              <a:t>Type inference</a:t>
            </a:r>
          </a:p>
          <a:p>
            <a:pPr lvl="2"/>
            <a:r>
              <a:rPr lang="en-US" dirty="0" smtClean="0"/>
              <a:t>General restructuring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is program transformation hard?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Case study:  convert a program to a stronger type system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conclusions of this talk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We need to </a:t>
            </a:r>
            <a:r>
              <a:rPr lang="en-US" dirty="0" smtClean="0">
                <a:solidFill>
                  <a:srgbClr val="FF0000"/>
                </a:solidFill>
              </a:rPr>
              <a:t>strengthen</a:t>
            </a:r>
            <a:r>
              <a:rPr lang="en-US" dirty="0" smtClean="0"/>
              <a:t> type systems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We need to </a:t>
            </a:r>
            <a:r>
              <a:rPr lang="en-US" dirty="0" smtClean="0">
                <a:solidFill>
                  <a:srgbClr val="FF0000"/>
                </a:solidFill>
              </a:rPr>
              <a:t>weaken</a:t>
            </a:r>
            <a:r>
              <a:rPr lang="en-US" dirty="0" smtClean="0"/>
              <a:t> type systems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Upgrading your type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For </a:t>
            </a:r>
            <a:r>
              <a:rPr lang="en-US" dirty="0" err="1" smtClean="0"/>
              <a:t>untyped</a:t>
            </a:r>
            <a:r>
              <a:rPr lang="en-US" dirty="0" smtClean="0"/>
              <a:t> programs:</a:t>
            </a:r>
          </a:p>
          <a:p>
            <a:pPr lvl="1"/>
            <a:r>
              <a:rPr lang="en-US" dirty="0" smtClean="0"/>
              <a:t>Add types to Scheme, Python</a:t>
            </a:r>
          </a:p>
          <a:p>
            <a:r>
              <a:rPr lang="en-US" dirty="0" smtClean="0"/>
              <a:t>For typed programs:</a:t>
            </a:r>
            <a:endParaRPr lang="en-US" dirty="0"/>
          </a:p>
          <a:p>
            <a:pPr lvl="1"/>
            <a:r>
              <a:rPr lang="en-US" dirty="0" smtClean="0"/>
              <a:t>Generics (parametric polymorphism):  Java 5</a:t>
            </a:r>
          </a:p>
          <a:p>
            <a:pPr lvl="1"/>
            <a:r>
              <a:rPr lang="en-US" dirty="0" smtClean="0"/>
              <a:t>Information flow (e.g., Jif)</a:t>
            </a:r>
          </a:p>
          <a:p>
            <a:pPr lvl="1"/>
            <a:r>
              <a:rPr lang="en-US" dirty="0" smtClean="0"/>
              <a:t>Pluggable type qualifiers:  </a:t>
            </a:r>
            <a:r>
              <a:rPr lang="en-US" dirty="0" err="1" smtClean="0"/>
              <a:t>nullness</a:t>
            </a:r>
            <a:r>
              <a:rPr lang="en-US" dirty="0" smtClean="0"/>
              <a:t>, immutability, …</a:t>
            </a:r>
          </a:p>
          <a:p>
            <a:r>
              <a:rPr lang="en-US" dirty="0" smtClean="0"/>
              <a:t>For stronger properties:</a:t>
            </a:r>
          </a:p>
          <a:p>
            <a:pPr lvl="1"/>
            <a:r>
              <a:rPr lang="en-US" dirty="0" smtClean="0"/>
              <a:t>Extended Static Checking:  array bounds</a:t>
            </a:r>
          </a:p>
          <a:p>
            <a:pPr lvl="1"/>
            <a:r>
              <a:rPr lang="en-US" dirty="0" smtClean="0"/>
              <a:t>Discharge arbitrary assertions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Generics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953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Convert Java 1.4 code to Java 5 code</a:t>
            </a:r>
          </a:p>
          <a:p>
            <a:pPr lvl="1"/>
            <a:r>
              <a:rPr lang="en-US" dirty="0" smtClean="0"/>
              <a:t>Key benefit:  type-safe containers</a:t>
            </a:r>
          </a:p>
          <a:p>
            <a:r>
              <a:rPr lang="en-US" dirty="0" smtClean="0"/>
              <a:t>Instantiation problem:</a:t>
            </a:r>
          </a:p>
          <a:p>
            <a:pPr lvl="1">
              <a:buNone/>
            </a:pPr>
            <a:r>
              <a:rPr lang="en-US" sz="2600" b="1" dirty="0" smtClean="0">
                <a:latin typeface="Courier New" pitchFamily="49" charset="0"/>
                <a:cs typeface="Courier New" pitchFamily="49" charset="0"/>
              </a:rPr>
              <a:t>List </a:t>
            </a:r>
            <a:r>
              <a:rPr lang="en-US" sz="2600" b="1" dirty="0" err="1" smtClean="0">
                <a:latin typeface="Courier New" pitchFamily="49" charset="0"/>
                <a:cs typeface="Courier New" pitchFamily="49" charset="0"/>
              </a:rPr>
              <a:t>myList</a:t>
            </a:r>
            <a:r>
              <a:rPr lang="en-US" sz="2600" b="1" dirty="0" smtClean="0">
                <a:latin typeface="Courier New" pitchFamily="49" charset="0"/>
                <a:cs typeface="Courier New" pitchFamily="49" charset="0"/>
              </a:rPr>
              <a:t> = …;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solidFill>
                  <a:srgbClr val="00B050"/>
                </a:solidFill>
                <a:sym typeface="Symbol"/>
              </a:rPr>
              <a:t></a:t>
            </a:r>
            <a:r>
              <a:rPr lang="en-US" dirty="0" smtClean="0"/>
              <a:t>  </a:t>
            </a:r>
            <a:r>
              <a:rPr lang="en-US" sz="2600" b="1" dirty="0" smtClean="0">
                <a:latin typeface="Courier New" pitchFamily="49" charset="0"/>
                <a:cs typeface="Courier New" pitchFamily="49" charset="0"/>
              </a:rPr>
              <a:t>List</a:t>
            </a:r>
            <a:r>
              <a:rPr lang="en-US" sz="26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&lt;String&gt;</a:t>
            </a:r>
            <a:r>
              <a:rPr lang="en-US" sz="26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600" b="1" dirty="0" err="1" smtClean="0">
                <a:latin typeface="Courier New" pitchFamily="49" charset="0"/>
                <a:cs typeface="Courier New" pitchFamily="49" charset="0"/>
              </a:rPr>
              <a:t>myList</a:t>
            </a:r>
            <a:r>
              <a:rPr lang="en-US" sz="2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600" b="1" dirty="0" smtClean="0">
                <a:latin typeface="Courier New" pitchFamily="49" charset="0"/>
                <a:cs typeface="Courier New" pitchFamily="49" charset="0"/>
              </a:rPr>
              <a:t>= …;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/>
              <a:t>Parameterization problem</a:t>
            </a:r>
          </a:p>
          <a:p>
            <a:endParaRPr lang="en-US" dirty="0"/>
          </a:p>
          <a:p>
            <a:endParaRPr lang="en-US" dirty="0" smtClean="0"/>
          </a:p>
          <a:p>
            <a:pPr lvl="1"/>
            <a:r>
              <a:rPr lang="en-US" dirty="0" smtClean="0"/>
              <a:t>Adding parameters changes the type constraints</a:t>
            </a:r>
          </a:p>
          <a:p>
            <a:r>
              <a:rPr lang="en-US" dirty="0" smtClean="0"/>
              <a:t>Series of research papers</a:t>
            </a:r>
          </a:p>
          <a:p>
            <a:pPr lvl="1"/>
            <a:r>
              <a:rPr lang="en-US" dirty="0" smtClean="0"/>
              <a:t>OOPSLA 2004, ECOOP 2005, ICSE 2007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457200" y="4038600"/>
            <a:ext cx="8305800" cy="932260"/>
            <a:chOff x="304800" y="3953470"/>
            <a:chExt cx="8305800" cy="932260"/>
          </a:xfrm>
        </p:grpSpPr>
        <p:sp>
          <p:nvSpPr>
            <p:cNvPr id="5" name="Rectangle 4"/>
            <p:cNvSpPr/>
            <p:nvPr/>
          </p:nvSpPr>
          <p:spPr>
            <a:xfrm>
              <a:off x="304800" y="3962400"/>
              <a:ext cx="4343400" cy="923330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US" b="1" dirty="0" smtClean="0">
                  <a:latin typeface="Courier New" pitchFamily="49" charset="0"/>
                  <a:cs typeface="Courier New" pitchFamily="49" charset="0"/>
                </a:rPr>
                <a:t>class Map {</a:t>
              </a:r>
            </a:p>
            <a:p>
              <a:r>
                <a:rPr lang="en-US" b="1" dirty="0" smtClean="0">
                  <a:latin typeface="Courier New" pitchFamily="49" charset="0"/>
                  <a:cs typeface="Courier New" pitchFamily="49" charset="0"/>
                </a:rPr>
                <a:t>  Object get(Object key) { … }</a:t>
              </a:r>
            </a:p>
            <a:p>
              <a:r>
                <a:rPr lang="en-US" b="1" dirty="0" smtClean="0">
                  <a:latin typeface="Courier New" pitchFamily="49" charset="0"/>
                  <a:cs typeface="Courier New" pitchFamily="49" charset="0"/>
                </a:rPr>
                <a:t>}</a:t>
              </a:r>
              <a:endParaRPr lang="en-US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5638800" y="3953470"/>
              <a:ext cx="2971800" cy="923330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US" b="1" dirty="0" smtClean="0">
                  <a:latin typeface="Courier New" pitchFamily="49" charset="0"/>
                  <a:cs typeface="Courier New" pitchFamily="49" charset="0"/>
                </a:rPr>
                <a:t>class Map</a:t>
              </a:r>
              <a:r>
                <a:rPr lang="en-US" b="1" dirty="0" smtClean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&lt;K,V&gt;</a:t>
              </a:r>
              <a:r>
                <a:rPr lang="en-US" b="1" dirty="0" smtClean="0">
                  <a:latin typeface="Courier New" pitchFamily="49" charset="0"/>
                  <a:cs typeface="Courier New" pitchFamily="49" charset="0"/>
                </a:rPr>
                <a:t> {</a:t>
              </a:r>
            </a:p>
            <a:p>
              <a:r>
                <a:rPr lang="en-US" b="1" dirty="0" smtClean="0">
                  <a:latin typeface="Courier New" pitchFamily="49" charset="0"/>
                  <a:cs typeface="Courier New" pitchFamily="49" charset="0"/>
                </a:rPr>
                <a:t>  </a:t>
              </a:r>
              <a:r>
                <a:rPr lang="en-US" b="1" dirty="0" smtClean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V</a:t>
              </a:r>
              <a:r>
                <a:rPr lang="en-US" b="1" dirty="0" smtClean="0">
                  <a:latin typeface="Courier New" pitchFamily="49" charset="0"/>
                  <a:cs typeface="Courier New" pitchFamily="49" charset="0"/>
                </a:rPr>
                <a:t> get(</a:t>
              </a:r>
              <a:r>
                <a:rPr lang="en-US" b="1" dirty="0" smtClean="0">
                  <a:solidFill>
                    <a:srgbClr val="FF0000"/>
                  </a:solidFill>
                  <a:latin typeface="Courier New" pitchFamily="49" charset="0"/>
                  <a:cs typeface="Courier New" pitchFamily="49" charset="0"/>
                </a:rPr>
                <a:t>K</a:t>
              </a:r>
              <a:r>
                <a:rPr lang="en-US" b="1" dirty="0" smtClean="0">
                  <a:latin typeface="Courier New" pitchFamily="49" charset="0"/>
                  <a:cs typeface="Courier New" pitchFamily="49" charset="0"/>
                </a:rPr>
                <a:t> key) { … }</a:t>
              </a:r>
            </a:p>
            <a:p>
              <a:r>
                <a:rPr lang="en-US" b="1" dirty="0" smtClean="0">
                  <a:latin typeface="Courier New" pitchFamily="49" charset="0"/>
                  <a:cs typeface="Courier New" pitchFamily="49" charset="0"/>
                </a:rPr>
                <a:t>}</a:t>
              </a:r>
              <a:endParaRPr lang="en-US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800600" y="4191000"/>
              <a:ext cx="53893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00B050"/>
                  </a:solidFill>
                  <a:sym typeface="Symbol"/>
                </a:rPr>
                <a:t></a:t>
              </a:r>
              <a:endParaRPr lang="en-US" sz="2800" dirty="0">
                <a:solidFill>
                  <a:srgbClr val="00B05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standard libraries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en-US" dirty="0" smtClean="0"/>
              <a:t>The JDK libraries are not generics-correct</a:t>
            </a:r>
          </a:p>
          <a:p>
            <a:pPr lvl="1"/>
            <a:r>
              <a:rPr lang="en-US" dirty="0" smtClean="0"/>
              <a:t>The signatures use generic types</a:t>
            </a:r>
          </a:p>
          <a:p>
            <a:pPr lvl="1"/>
            <a:r>
              <a:rPr lang="en-US" dirty="0" smtClean="0"/>
              <a:t>The implementations do not type-check</a:t>
            </a:r>
          </a:p>
          <a:p>
            <a:pPr lvl="2"/>
            <a:r>
              <a:rPr lang="en-US" dirty="0" smtClean="0"/>
              <a:t>Retained from Java 1.4, usually without change</a:t>
            </a:r>
          </a:p>
          <a:p>
            <a:r>
              <a:rPr lang="en-US" dirty="0" smtClean="0"/>
              <a:t>Why?</a:t>
            </a:r>
          </a:p>
          <a:p>
            <a:pPr lvl="1"/>
            <a:r>
              <a:rPr lang="en-US" dirty="0" smtClean="0"/>
              <a:t>Old design flaws were revealed</a:t>
            </a:r>
          </a:p>
          <a:p>
            <a:pPr lvl="1"/>
            <a:r>
              <a:rPr lang="en-US" dirty="0" smtClean="0"/>
              <a:t>Danger of refactoring was too great</a:t>
            </a:r>
          </a:p>
          <a:p>
            <a:pPr lvl="1"/>
            <a:r>
              <a:rPr lang="en-US" dirty="0" smtClean="0"/>
              <a:t>The code already worked</a:t>
            </a:r>
          </a:p>
          <a:p>
            <a:pPr lvl="1"/>
            <a:r>
              <a:rPr lang="en-US" dirty="0" smtClean="0"/>
              <a:t>It wasn’t worth it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Immutability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Goal:  avoid unintended side effects</a:t>
            </a:r>
          </a:p>
          <a:p>
            <a:pPr lvl="1"/>
            <a:r>
              <a:rPr lang="en-US" dirty="0" smtClean="0"/>
              <a:t>in the context of an imperative language</a:t>
            </a:r>
          </a:p>
          <a:p>
            <a:r>
              <a:rPr lang="en-US" dirty="0" smtClean="0"/>
              <a:t>Dozens of papers proposing type systems</a:t>
            </a:r>
          </a:p>
          <a:p>
            <a:r>
              <a:rPr lang="en-US" dirty="0" smtClean="0"/>
              <a:t>Little empirical evaluation</a:t>
            </a:r>
          </a:p>
          <a:p>
            <a:pPr lvl="1">
              <a:buClr>
                <a:schemeClr val="tx1"/>
              </a:buClr>
            </a:pPr>
            <a:r>
              <a:rPr lang="en-US" sz="2400" dirty="0" smtClean="0"/>
              <a:t>Javari:  160KLOC</a:t>
            </a:r>
            <a:r>
              <a:rPr lang="en-US" sz="2000" dirty="0" smtClean="0"/>
              <a:t> case studies (OOPSLA 2005)</a:t>
            </a:r>
          </a:p>
          <a:p>
            <a:pPr lvl="1">
              <a:buClr>
                <a:schemeClr val="tx1"/>
              </a:buClr>
            </a:pPr>
            <a:r>
              <a:rPr lang="en-US" sz="2400" dirty="0" smtClean="0"/>
              <a:t>IGJ: 106KLOC </a:t>
            </a:r>
            <a:r>
              <a:rPr lang="en-US" sz="2000" dirty="0" smtClean="0"/>
              <a:t>case studies (FSE 2007)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1464</Words>
  <Application>Microsoft Office PowerPoint</Application>
  <PresentationFormat>On-screen Show (4:3)</PresentationFormat>
  <Paragraphs>235</Paragraphs>
  <Slides>29</Slides>
  <Notes>3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How analysis can hinder source code manipulaton  And what to do about it  Michael Ernst University of Washington</vt:lpstr>
      <vt:lpstr>Static analysis pros and cons</vt:lpstr>
      <vt:lpstr>My background &amp; biases</vt:lpstr>
      <vt:lpstr>Why is program transformation hard?</vt:lpstr>
      <vt:lpstr>Two conclusions of this talk</vt:lpstr>
      <vt:lpstr>Upgrading your type system</vt:lpstr>
      <vt:lpstr>Java Generics</vt:lpstr>
      <vt:lpstr>Java standard libraries</vt:lpstr>
      <vt:lpstr>Immutability</vt:lpstr>
      <vt:lpstr>Obstacles to evaluation and use of a type system</vt:lpstr>
      <vt:lpstr>Eliminating null pointer exceptions</vt:lpstr>
      <vt:lpstr>Analysis power vs. transparency</vt:lpstr>
      <vt:lpstr>Slide 13</vt:lpstr>
      <vt:lpstr>Feedback:  the essence of engineering</vt:lpstr>
      <vt:lpstr>Get the feedback you need</vt:lpstr>
      <vt:lpstr>Problem:  programmers cannot choose between these approaches</vt:lpstr>
      <vt:lpstr>Dynamically-typed languages</vt:lpstr>
      <vt:lpstr>Statically-typed languages</vt:lpstr>
      <vt:lpstr>Who is in charge?</vt:lpstr>
      <vt:lpstr>Two research questions</vt:lpstr>
      <vt:lpstr>Giving the benefits of both approaches</vt:lpstr>
      <vt:lpstr>Add types to a dynamically-typed language</vt:lpstr>
      <vt:lpstr>Difficulties with re-engineering a program to add stronger types</vt:lpstr>
      <vt:lpstr>A few reasons for type errors</vt:lpstr>
      <vt:lpstr>The transformation is possible</vt:lpstr>
      <vt:lpstr>Relax a statically-typed language</vt:lpstr>
      <vt:lpstr>Not just dynamic typing or optional typing</vt:lpstr>
      <vt:lpstr>Implementation approach</vt:lpstr>
      <vt:lpstr>Changing type systems</vt:lpstr>
    </vt:vector>
  </TitlesOfParts>
  <Company>uw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Michael Ernst</dc:creator>
  <cp:lastModifiedBy> Michael Ernst</cp:lastModifiedBy>
  <cp:revision>21</cp:revision>
  <dcterms:created xsi:type="dcterms:W3CDTF">2009-09-20T11:58:03Z</dcterms:created>
  <dcterms:modified xsi:type="dcterms:W3CDTF">2009-09-20T15:13:04Z</dcterms:modified>
</cp:coreProperties>
</file>