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8"/>
  </p:notesMasterIdLst>
  <p:handoutMasterIdLst>
    <p:handoutMasterId r:id="rId69"/>
  </p:handoutMasterIdLst>
  <p:sldIdLst>
    <p:sldId id="256" r:id="rId3"/>
    <p:sldId id="321" r:id="rId4"/>
    <p:sldId id="257" r:id="rId5"/>
    <p:sldId id="260" r:id="rId6"/>
    <p:sldId id="319" r:id="rId7"/>
    <p:sldId id="258" r:id="rId8"/>
    <p:sldId id="259" r:id="rId9"/>
    <p:sldId id="336" r:id="rId10"/>
    <p:sldId id="261" r:id="rId11"/>
    <p:sldId id="262" r:id="rId12"/>
    <p:sldId id="264" r:id="rId13"/>
    <p:sldId id="265" r:id="rId14"/>
    <p:sldId id="266" r:id="rId15"/>
    <p:sldId id="282" r:id="rId16"/>
    <p:sldId id="267" r:id="rId17"/>
    <p:sldId id="268" r:id="rId18"/>
    <p:sldId id="269" r:id="rId19"/>
    <p:sldId id="316" r:id="rId20"/>
    <p:sldId id="271" r:id="rId21"/>
    <p:sldId id="275" r:id="rId22"/>
    <p:sldId id="320" r:id="rId23"/>
    <p:sldId id="276" r:id="rId24"/>
    <p:sldId id="277" r:id="rId25"/>
    <p:sldId id="278" r:id="rId26"/>
    <p:sldId id="279" r:id="rId27"/>
    <p:sldId id="272" r:id="rId28"/>
    <p:sldId id="314" r:id="rId29"/>
    <p:sldId id="307" r:id="rId30"/>
    <p:sldId id="308" r:id="rId31"/>
    <p:sldId id="309" r:id="rId32"/>
    <p:sldId id="310" r:id="rId33"/>
    <p:sldId id="330" r:id="rId34"/>
    <p:sldId id="332" r:id="rId35"/>
    <p:sldId id="333" r:id="rId36"/>
    <p:sldId id="323" r:id="rId37"/>
    <p:sldId id="334" r:id="rId38"/>
    <p:sldId id="312" r:id="rId39"/>
    <p:sldId id="313" r:id="rId40"/>
    <p:sldId id="273" r:id="rId41"/>
    <p:sldId id="281" r:id="rId42"/>
    <p:sldId id="324" r:id="rId43"/>
    <p:sldId id="325" r:id="rId44"/>
    <p:sldId id="326" r:id="rId45"/>
    <p:sldId id="327" r:id="rId46"/>
    <p:sldId id="274" r:id="rId47"/>
    <p:sldId id="270" r:id="rId48"/>
    <p:sldId id="284" r:id="rId49"/>
    <p:sldId id="285" r:id="rId50"/>
    <p:sldId id="315" r:id="rId51"/>
    <p:sldId id="286" r:id="rId52"/>
    <p:sldId id="287" r:id="rId53"/>
    <p:sldId id="288" r:id="rId54"/>
    <p:sldId id="289" r:id="rId55"/>
    <p:sldId id="290" r:id="rId56"/>
    <p:sldId id="328" r:id="rId57"/>
    <p:sldId id="291" r:id="rId58"/>
    <p:sldId id="292" r:id="rId59"/>
    <p:sldId id="329" r:id="rId60"/>
    <p:sldId id="335" r:id="rId61"/>
    <p:sldId id="283" r:id="rId62"/>
    <p:sldId id="294" r:id="rId63"/>
    <p:sldId id="295" r:id="rId64"/>
    <p:sldId id="317" r:id="rId65"/>
    <p:sldId id="305" r:id="rId66"/>
    <p:sldId id="306" r:id="rId6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4F81BD"/>
    <a:srgbClr val="DEA900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27" autoAdjust="0"/>
  </p:normalViewPr>
  <p:slideViewPr>
    <p:cSldViewPr>
      <p:cViewPr varScale="1">
        <p:scale>
          <a:sx n="48" d="100"/>
          <a:sy n="48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962CD25-AEC0-4898-9DA8-E2B64C11F56F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95EA49-5FA8-4CE9-8D4B-2EB150A6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E67F11-E4AE-4D0F-8053-760CAEA52A96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A7DD1B-EA47-4EB0-A463-43BA77C54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talk is about putting the developer back in charge of the development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 smtClean="0"/>
              <a:t>"Never gray out the run button"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I have done this in the past!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do not want to</a:t>
            </a:r>
            <a:r>
              <a:rPr lang="en-US" baseline="0" dirty="0" smtClean="0"/>
              <a:t> emulate or automate what programmers do today; we want a better approach.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Documentation:  can write comments,</a:t>
            </a:r>
            <a:r>
              <a:rPr lang="en-US" baseline="0" dirty="0" smtClean="0"/>
              <a:t> but that is less common/attractive than writing a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66612">
              <a:defRPr/>
            </a:pPr>
            <a:r>
              <a:rPr lang="en-US" dirty="0" smtClean="0"/>
              <a:t>Remember, this is about putting the developer in charge.</a:t>
            </a:r>
          </a:p>
          <a:p>
            <a:pPr marL="0" lvl="1" defTabSz="966612">
              <a:defRPr/>
            </a:pPr>
            <a:r>
              <a:rPr lang="en-US" dirty="0" smtClean="0"/>
              <a:t>… inefficient: but often 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(Bring religion to the heathens)</a:t>
            </a:r>
          </a:p>
          <a:p>
            <a:r>
              <a:rPr lang="en-US" dirty="0" smtClean="0"/>
              <a:t>They don't know what they are missing, have</a:t>
            </a:r>
            <a:r>
              <a:rPr lang="en-US" baseline="0" dirty="0" smtClean="0"/>
              <a:t> been unknowingly waiting for this their entire life.</a:t>
            </a:r>
            <a:endParaRPr lang="en-US" dirty="0" smtClean="0"/>
          </a:p>
          <a:p>
            <a:r>
              <a:rPr lang="en-US" dirty="0" smtClean="0"/>
              <a:t>Once we add this, they will thank us (or will beat a path to our door).</a:t>
            </a:r>
          </a:p>
          <a:p>
            <a:endParaRPr lang="en-US" dirty="0" smtClean="0"/>
          </a:p>
          <a:p>
            <a:r>
              <a:rPr lang="en-US" dirty="0" smtClean="0"/>
              <a:t>The last thing</a:t>
            </a:r>
            <a:r>
              <a:rPr lang="en-US" baseline="0" dirty="0" smtClean="0"/>
              <a:t> we need is more self-proclaimed saviors who don’t understand the local culture, disparage its customs, and aim to destroy its way of life.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careful about </a:t>
            </a:r>
            <a:r>
              <a:rPr lang="en-US" dirty="0" smtClean="0"/>
              <a:t>the flow here.</a:t>
            </a:r>
          </a:p>
          <a:p>
            <a:endParaRPr lang="en-US" dirty="0" smtClean="0"/>
          </a:p>
          <a:p>
            <a:r>
              <a:rPr lang="en-US" dirty="0" smtClean="0"/>
              <a:t>Has not been successful except in limited domains (e.g., </a:t>
            </a:r>
            <a:r>
              <a:rPr lang="en-US" dirty="0" err="1" smtClean="0"/>
              <a:t>PyPy</a:t>
            </a:r>
            <a:r>
              <a:rPr lang="en-US" dirty="0" smtClean="0"/>
              <a:t>), and in</a:t>
            </a:r>
          </a:p>
          <a:p>
            <a:r>
              <a:rPr lang="en-US" dirty="0" smtClean="0"/>
              <a:t>those cases has been practitioner-driven, not researcher-driven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that I know this from</a:t>
            </a:r>
            <a:r>
              <a:rPr lang="en-US" baseline="0" dirty="0" smtClean="0"/>
              <a:t> talking to people at Sun.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[if the design</a:t>
            </a:r>
            <a:r>
              <a:rPr lang="en-US" baseline="0" dirty="0" smtClean="0"/>
              <a:t> is</a:t>
            </a:r>
            <a:r>
              <a:rPr lang="en-US" dirty="0" smtClean="0"/>
              <a:t> so simple that the type-checker can verify it, then it's</a:t>
            </a:r>
          </a:p>
          <a:p>
            <a:r>
              <a:rPr lang="en-US" dirty="0" smtClean="0"/>
              <a:t>     probably also so simple that a human can understand it, using local</a:t>
            </a:r>
          </a:p>
          <a:p>
            <a:r>
              <a:rPr lang="en-US" dirty="0" smtClean="0"/>
              <a:t>     reasoning]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(Don’t mention this:</a:t>
            </a:r>
            <a:r>
              <a:rPr lang="en-US" baseline="0" dirty="0" smtClean="0"/>
              <a:t>  there are many other important types of feedback, such as from your customer.  I am not addressing those </a:t>
            </a:r>
            <a:r>
              <a:rPr lang="en-US" baseline="0" smtClean="0"/>
              <a:t>today</a:t>
            </a:r>
            <a:r>
              <a:rPr lang="en-US" baseline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inherently unsafe:  Rails web development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should be able to solve this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is</a:t>
            </a:r>
            <a:r>
              <a:rPr lang="en-US" baseline="0" dirty="0" smtClean="0"/>
              <a:t> a digression</a:t>
            </a:r>
          </a:p>
          <a:p>
            <a:r>
              <a:rPr lang="en-US" baseline="0" dirty="0" smtClean="0"/>
              <a:t>User-supplied annotations put more burden on the programmer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72CB-8A5D-4B83-8682-715644E41D3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Programmers in a statically-typed language are more likely to be positively</a:t>
            </a:r>
            <a:r>
              <a:rPr lang="en-US" baseline="0" dirty="0" smtClean="0"/>
              <a:t> inclined towards types.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Convenience:  or</a:t>
            </a:r>
            <a:r>
              <a:rPr lang="en-US" baseline="0" dirty="0" smtClean="0"/>
              <a:t> of theory</a:t>
            </a:r>
          </a:p>
          <a:p>
            <a:r>
              <a:rPr lang="en-US" dirty="0" smtClean="0"/>
              <a:t>The idea is simple, but the implementation is complex.  (That’s a reasonable tradeoff!)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Relevant:</a:t>
            </a:r>
            <a:r>
              <a:rPr lang="en-US" baseline="0" dirty="0" smtClean="0"/>
              <a:t>  use dynamic slicing</a:t>
            </a:r>
          </a:p>
          <a:p>
            <a:r>
              <a:rPr lang="en-US" baseline="0" dirty="0" smtClean="0"/>
              <a:t>The relevant type failures are guaranteed not to be false positives!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"when to check, not whether to check"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Really:  use</a:t>
            </a:r>
            <a:r>
              <a:rPr lang="en-US" baseline="0" dirty="0" smtClean="0"/>
              <a:t> it </a:t>
            </a:r>
            <a:r>
              <a:rPr lang="en-US" baseline="0" dirty="0" smtClean="0"/>
              <a:t>however </a:t>
            </a:r>
            <a:r>
              <a:rPr lang="en-US" baseline="0" dirty="0" smtClean="0"/>
              <a:t>you want to.  </a:t>
            </a:r>
            <a:r>
              <a:rPr lang="en-US" baseline="0" dirty="0" smtClean="0"/>
              <a:t>This slide </a:t>
            </a:r>
            <a:r>
              <a:rPr lang="en-US" baseline="0" dirty="0" smtClean="0"/>
              <a:t>is my personal philosophy.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</a:t>
            </a:r>
            <a:r>
              <a:rPr lang="en-US" baseline="0" dirty="0" smtClean="0"/>
              <a:t> the programmer back in charge.</a:t>
            </a:r>
            <a:endParaRPr lang="en-US" dirty="0" smtClean="0"/>
          </a:p>
          <a:p>
            <a:r>
              <a:rPr lang="en-US" dirty="0" smtClean="0"/>
              <a:t>… and generalize to other domains.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</a:t>
            </a:r>
            <a:r>
              <a:rPr lang="en-US" baseline="0" dirty="0" smtClean="0"/>
              <a:t> the programmer back in charge.</a:t>
            </a:r>
            <a:endParaRPr lang="en-US" dirty="0" smtClean="0"/>
          </a:p>
          <a:p>
            <a:r>
              <a:rPr lang="en-US" dirty="0" smtClean="0"/>
              <a:t>… and generalize to other domains.</a:t>
            </a:r>
          </a:p>
          <a:p>
            <a:r>
              <a:rPr lang="en-US" dirty="0" smtClean="0"/>
              <a:t>Removing</a:t>
            </a:r>
            <a:r>
              <a:rPr lang="en-US" baseline="0" dirty="0" smtClean="0"/>
              <a:t> some checks is somewhat analogous to the two reasons for developing a static type system:</a:t>
            </a:r>
          </a:p>
          <a:p>
            <a:r>
              <a:rPr lang="en-US" baseline="0" dirty="0" smtClean="0"/>
              <a:t>  * permit more programs (paradigms that are safe but were rejected before)</a:t>
            </a:r>
          </a:p>
          <a:p>
            <a:r>
              <a:rPr lang="en-US" baseline="0" dirty="0" smtClean="0"/>
              <a:t>  * permit fewer programs (paradigms that are unsafe but were permitted before)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</a:t>
            </a:r>
            <a:r>
              <a:rPr lang="en-US" baseline="0" dirty="0" smtClean="0"/>
              <a:t> in general; refactoring is just one advantage.</a:t>
            </a:r>
          </a:p>
          <a:p>
            <a:r>
              <a:rPr lang="en-US" baseline="0" dirty="0" smtClean="0"/>
              <a:t>(? I am going to assume these benefits are obvious, and will not belabor them.)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Complementary</a:t>
            </a:r>
            <a:r>
              <a:rPr lang="en-US" baseline="0" dirty="0" smtClean="0"/>
              <a:t> v</a:t>
            </a:r>
            <a:r>
              <a:rPr lang="en-US" dirty="0" smtClean="0"/>
              <a:t>erification</a:t>
            </a:r>
            <a:r>
              <a:rPr lang="en-US" baseline="0" dirty="0" smtClean="0"/>
              <a:t> technologies:</a:t>
            </a:r>
          </a:p>
          <a:p>
            <a:r>
              <a:rPr lang="en-US" baseline="0" dirty="0" smtClean="0"/>
              <a:t> * unit tests make a programmer fearless</a:t>
            </a:r>
          </a:p>
          <a:p>
            <a:r>
              <a:rPr lang="en-US" baseline="0" dirty="0" smtClean="0"/>
              <a:t> * similarly, lean on the static type system to detect errors</a:t>
            </a:r>
          </a:p>
          <a:p>
            <a:r>
              <a:rPr lang="en-US" dirty="0" smtClean="0"/>
              <a:t>Programmer</a:t>
            </a:r>
            <a:r>
              <a:rPr lang="en-US" baseline="0" dirty="0" smtClean="0"/>
              <a:t> </a:t>
            </a:r>
            <a:r>
              <a:rPr lang="en-US" dirty="0" smtClean="0"/>
              <a:t>knows which is best at any 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programmer is not in charge.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sz="1300" dirty="0" smtClean="0"/>
              <a:t>Assumption about what errors are important.</a:t>
            </a:r>
          </a:p>
          <a:p>
            <a:r>
              <a:rPr lang="en-US" sz="1300" dirty="0" smtClean="0"/>
              <a:t>The language designer knows what you want, and it is always testing.</a:t>
            </a:r>
          </a:p>
          <a:p>
            <a:r>
              <a:rPr lang="en-US" sz="1300" dirty="0" smtClean="0"/>
              <a:t>Type errors remain:</a:t>
            </a:r>
          </a:p>
          <a:p>
            <a:pPr lvl="2"/>
            <a:r>
              <a:rPr lang="en-US" dirty="0" smtClean="0"/>
              <a:t>And sometimes turn into debugging marathons</a:t>
            </a:r>
          </a:p>
          <a:p>
            <a:pPr lvl="2"/>
            <a:r>
              <a:rPr lang="en-US" dirty="0" smtClean="0"/>
              <a:t>Also true of languages without (say) </a:t>
            </a:r>
            <a:r>
              <a:rPr lang="en-US" dirty="0" smtClean="0"/>
              <a:t>immutability</a:t>
            </a:r>
            <a:endParaRPr lang="en-US" dirty="0" smtClean="0"/>
          </a:p>
          <a:p>
            <a:r>
              <a:rPr lang="en-US" dirty="0" smtClean="0"/>
              <a:t>Avoid saying</a:t>
            </a:r>
            <a:r>
              <a:rPr lang="en-US" baseline="0" dirty="0" smtClean="0"/>
              <a:t> agile programming is a crutch; that will invite flames.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The language designer knows what you want most, and it is always static type checking.</a:t>
            </a:r>
          </a:p>
          <a:p>
            <a:r>
              <a:rPr lang="en-US" sz="1300" dirty="0" smtClean="0"/>
              <a:t>This is a deep assumption about what errors are important.</a:t>
            </a:r>
          </a:p>
          <a:p>
            <a:r>
              <a:rPr lang="en-US" sz="1300" dirty="0" smtClean="0"/>
              <a:t>And, it simplifies compilers and other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Devoxx-2009-title-background_coloure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93724"/>
            <a:ext cx="7772400" cy="1470025"/>
          </a:xfrm>
        </p:spPr>
        <p:txBody>
          <a:bodyPr/>
          <a:lstStyle>
            <a:lvl1pPr>
              <a:defRPr u="none">
                <a:solidFill>
                  <a:srgbClr val="FA4A21"/>
                </a:solidFill>
                <a:effectLst>
                  <a:outerShdw blurRad="50800" dist="38100" dir="2700000">
                    <a:schemeClr val="bg1"/>
                  </a:outerShdw>
                </a:effectLst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63749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A4A21"/>
                </a:solidFill>
                <a:effectLst>
                  <a:outerShdw blurRad="50800" dist="38100" dir="270000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BC78-26EE-F449-AB4E-4B63390B0AE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7-7-2010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4B9-3F68-5742-A954-E288251FCFB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914849"/>
            <a:ext cx="7772400" cy="1362075"/>
          </a:xfrm>
        </p:spPr>
        <p:txBody>
          <a:bodyPr anchor="ctr"/>
          <a:lstStyle>
            <a:lvl1pPr algn="ctr">
              <a:defRPr sz="4000" b="1" cap="all">
                <a:solidFill>
                  <a:srgbClr val="FA4A21"/>
                </a:solidFill>
                <a:effectLst>
                  <a:outerShdw blurRad="50800" dist="38100" dir="2700000">
                    <a:schemeClr val="bg1"/>
                  </a:outerShdw>
                </a:effectLst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360" y="4856164"/>
            <a:ext cx="7772400" cy="89393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A4A21"/>
                </a:solidFill>
                <a:effectLst>
                  <a:outerShdw blurRad="50800" dist="38100" dir="2700000">
                    <a:schemeClr val="bg1"/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BC78-26EE-F449-AB4E-4B63390B0AE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7-7-2010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4B9-3F68-5742-A954-E288251FCFB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07697-3216-BF49-AE76-CEF5DB81BA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87669-903B-4F21-BD60-5C5C0DAB205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6346-711C-46C7-B65A-D57788E0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E1BC78-26EE-F449-AB4E-4B63390B0AE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7-7-2010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D084B9-3F68-5742-A954-E288251FCFB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http://code.google.com/p/ductilej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ductilej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rmAutofit/>
          </a:bodyPr>
          <a:lstStyle/>
          <a:p>
            <a:r>
              <a:rPr lang="en-US" dirty="0"/>
              <a:t>How tests and </a:t>
            </a:r>
            <a:r>
              <a:rPr lang="en-US" dirty="0" smtClean="0"/>
              <a:t>proofs</a:t>
            </a:r>
            <a:br>
              <a:rPr lang="en-US" dirty="0" smtClean="0"/>
            </a:br>
            <a:r>
              <a:rPr lang="en-US" dirty="0" smtClean="0"/>
              <a:t>impede </a:t>
            </a:r>
            <a:r>
              <a:rPr lang="en-US" dirty="0"/>
              <a:t>one </a:t>
            </a:r>
            <a:r>
              <a:rPr lang="en-US" dirty="0" smtClean="0"/>
              <a:t>another: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The </a:t>
            </a:r>
            <a:r>
              <a:rPr lang="en-US" dirty="0"/>
              <a:t>need for </a:t>
            </a:r>
            <a:r>
              <a:rPr lang="en-US" dirty="0" smtClean="0"/>
              <a:t>always-on</a:t>
            </a:r>
            <a:br>
              <a:rPr lang="en-US" dirty="0" smtClean="0"/>
            </a:br>
            <a:r>
              <a:rPr lang="en-US" dirty="0" smtClean="0"/>
              <a:t>static and dynamic feedback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Ernst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joint work with Michael Bayne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Int’l Conference on Tests And Proofs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1, 2010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programming language</a:t>
            </a:r>
            <a:br>
              <a:rPr lang="en-US" dirty="0" smtClean="0"/>
            </a:br>
            <a:r>
              <a:rPr lang="en-US" dirty="0" smtClean="0"/>
              <a:t>imposes a development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Dynamically-typed languages favor testing</a:t>
            </a:r>
          </a:p>
          <a:p>
            <a:pPr>
              <a:buNone/>
            </a:pPr>
            <a:r>
              <a:rPr lang="en-US" dirty="0" smtClean="0"/>
              <a:t>Dynamically-typed languages </a:t>
            </a:r>
            <a:r>
              <a:rPr lang="en-US" dirty="0" smtClean="0">
                <a:solidFill>
                  <a:srgbClr val="FF0000"/>
                </a:solidFill>
              </a:rPr>
              <a:t>inhibit proofs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Statically-typed languages favor type-checking</a:t>
            </a:r>
          </a:p>
          <a:p>
            <a:pPr>
              <a:buNone/>
            </a:pPr>
            <a:r>
              <a:rPr lang="en-US" dirty="0" smtClean="0"/>
              <a:t>Statically-typed languages </a:t>
            </a:r>
            <a:r>
              <a:rPr lang="en-US" dirty="0" smtClean="0">
                <a:solidFill>
                  <a:srgbClr val="FF0000"/>
                </a:solidFill>
              </a:rPr>
              <a:t>inhibit testing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Problem:  the programmer is not in charge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GRASP-no-comp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752600"/>
            <a:ext cx="1495425" cy="42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languages </a:t>
            </a:r>
            <a:r>
              <a:rPr lang="en-US" dirty="0" smtClean="0">
                <a:solidFill>
                  <a:srgbClr val="FF0000"/>
                </a:solidFill>
              </a:rPr>
              <a:t>inhibit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Good support for testing, at any moment</a:t>
            </a:r>
          </a:p>
          <a:p>
            <a:pPr lvl="1"/>
            <a:r>
              <a:rPr lang="en-US" dirty="0" smtClean="0"/>
              <a:t>No fuss and bother of appeasing the type checker</a:t>
            </a:r>
          </a:p>
          <a:p>
            <a:r>
              <a:rPr lang="en-US" dirty="0" smtClean="0"/>
              <a:t>No possibility of static type checking</a:t>
            </a:r>
          </a:p>
          <a:p>
            <a:pPr lvl="1"/>
            <a:r>
              <a:rPr lang="en-US" dirty="0" smtClean="0"/>
              <a:t>…and most other static analyses are also very hard</a:t>
            </a:r>
          </a:p>
          <a:p>
            <a:pPr lvl="1"/>
            <a:r>
              <a:rPr lang="en-US" dirty="0" smtClean="0"/>
              <a:t>Programmers attempt to emulate a type system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aming conventions, comments, extra assertions, tests</a:t>
            </a:r>
          </a:p>
          <a:p>
            <a:pPr lvl="2"/>
            <a:r>
              <a:rPr lang="en-US" dirty="0" smtClean="0"/>
              <a:t>Inevitably, hard-to-debug type errors remain</a:t>
            </a:r>
          </a:p>
          <a:p>
            <a:pPr>
              <a:buNone/>
            </a:pPr>
            <a:r>
              <a:rPr lang="en-US" dirty="0" smtClean="0"/>
              <a:t>Example:  a field crash after hours of execution</a:t>
            </a:r>
            <a:endParaRPr lang="en-US" dirty="0"/>
          </a:p>
        </p:txBody>
      </p:sp>
      <p:pic>
        <p:nvPicPr>
          <p:cNvPr id="4" name="Picture 3" descr="jGRASP-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752600"/>
            <a:ext cx="1495425" cy="42862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00600" y="1295400"/>
            <a:ext cx="990600" cy="307848"/>
          </a:xfrm>
          <a:prstGeom prst="wedgeRoundRectCallout">
            <a:avLst>
              <a:gd name="adj1" fmla="val 52427"/>
              <a:gd name="adj2" fmla="val 11672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1295400"/>
            <a:ext cx="914400" cy="307848"/>
          </a:xfrm>
          <a:prstGeom prst="wedgeRoundRectCallout">
            <a:avLst>
              <a:gd name="adj1" fmla="val -57341"/>
              <a:gd name="adj2" fmla="val 1190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1295400"/>
            <a:ext cx="990600" cy="307848"/>
          </a:xfrm>
          <a:prstGeom prst="wedgeRoundRectCallout">
            <a:avLst>
              <a:gd name="adj1" fmla="val 52427"/>
              <a:gd name="adj2" fmla="val 116720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Compile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languages </a:t>
            </a:r>
            <a:r>
              <a:rPr lang="en-US" dirty="0" smtClean="0">
                <a:solidFill>
                  <a:srgbClr val="FF0000"/>
                </a:solidFill>
              </a:rPr>
              <a:t>inhibit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i="1" dirty="0" smtClean="0"/>
              <a:t>both </a:t>
            </a:r>
            <a:r>
              <a:rPr lang="en-US" dirty="0" smtClean="0"/>
              <a:t>testing and type-checking</a:t>
            </a:r>
          </a:p>
          <a:p>
            <a:pPr lvl="1"/>
            <a:r>
              <a:rPr lang="en-US" dirty="0" smtClean="0"/>
              <a:t>… in a </a:t>
            </a:r>
            <a:r>
              <a:rPr lang="en-US" dirty="0" smtClean="0">
                <a:solidFill>
                  <a:srgbClr val="FF0000"/>
                </a:solidFill>
              </a:rPr>
              <a:t>specific order</a:t>
            </a:r>
            <a:endParaRPr lang="en-US" dirty="0" smtClean="0"/>
          </a:p>
          <a:p>
            <a:r>
              <a:rPr lang="en-US" dirty="0" smtClean="0"/>
              <a:t>No tests are permitted until types are perfect</a:t>
            </a:r>
          </a:p>
          <a:p>
            <a:pPr lvl="1"/>
            <a:r>
              <a:rPr lang="en-US" dirty="0" smtClean="0"/>
              <a:t>Delays learning from experimentation</a:t>
            </a:r>
          </a:p>
          <a:p>
            <a:pPr lvl="1"/>
            <a:r>
              <a:rPr lang="en-US" dirty="0" smtClean="0"/>
              <a:t>Not all properties are captured by types</a:t>
            </a:r>
          </a:p>
          <a:p>
            <a:pPr lvl="1"/>
            <a:r>
              <a:rPr lang="en-US" dirty="0" smtClean="0"/>
              <a:t>Assumption:   what errors are important?</a:t>
            </a:r>
          </a:p>
          <a:p>
            <a:pPr>
              <a:buNone/>
            </a:pPr>
            <a:r>
              <a:rPr lang="en-US" dirty="0" smtClean="0"/>
              <a:t>Example:  change an interface &amp;</a:t>
            </a:r>
            <a:br>
              <a:rPr lang="en-US" dirty="0" smtClean="0"/>
            </a:br>
            <a:r>
              <a:rPr lang="en-US" dirty="0" smtClean="0"/>
              <a:t>1 implementation, then test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Content Placeholder 8" descr="jGRASP-no-r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752600"/>
            <a:ext cx="1495425" cy="428625"/>
          </a:xfrm>
          <a:prstGeom prst="rect">
            <a:avLst/>
          </a:prstGeom>
        </p:spPr>
      </p:pic>
      <p:pic>
        <p:nvPicPr>
          <p:cNvPr id="5" name="Picture 4" descr="jGRASP-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752600"/>
            <a:ext cx="1495425" cy="42862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00600" y="1295400"/>
            <a:ext cx="990600" cy="307848"/>
          </a:xfrm>
          <a:prstGeom prst="wedgeRoundRectCallout">
            <a:avLst>
              <a:gd name="adj1" fmla="val 52427"/>
              <a:gd name="adj2" fmla="val 11672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248400" y="1295400"/>
            <a:ext cx="914400" cy="307848"/>
          </a:xfrm>
          <a:prstGeom prst="wedgeRoundRectCallout">
            <a:avLst>
              <a:gd name="adj1" fmla="val -57341"/>
              <a:gd name="adj2" fmla="val 1190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1295400"/>
            <a:ext cx="914400" cy="307848"/>
          </a:xfrm>
          <a:prstGeom prst="wedgeRoundRectCallout">
            <a:avLst>
              <a:gd name="adj1" fmla="val -57341"/>
              <a:gd name="adj2" fmla="val 119077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00" y="51054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3600" y="58674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29600" y="5867400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Impl99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0" y="58674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Impl2</a:t>
            </a:r>
            <a:endParaRPr lang="en-US" dirty="0"/>
          </a:p>
        </p:txBody>
      </p:sp>
      <p:cxnSp>
        <p:nvCxnSpPr>
          <p:cNvPr id="15" name="Elbow Connector 14"/>
          <p:cNvCxnSpPr>
            <a:stCxn id="10" idx="0"/>
            <a:endCxn id="9" idx="2"/>
          </p:cNvCxnSpPr>
          <p:nvPr/>
        </p:nvCxnSpPr>
        <p:spPr>
          <a:xfrm rot="5400000" flipH="1" flipV="1">
            <a:off x="6953250" y="4933950"/>
            <a:ext cx="304800" cy="156210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2" idx="0"/>
            <a:endCxn id="9" idx="2"/>
          </p:cNvCxnSpPr>
          <p:nvPr/>
        </p:nvCxnSpPr>
        <p:spPr>
          <a:xfrm rot="5400000" flipH="1" flipV="1">
            <a:off x="7410450" y="5391150"/>
            <a:ext cx="304800" cy="64770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0"/>
            <a:endCxn id="9" idx="2"/>
          </p:cNvCxnSpPr>
          <p:nvPr/>
        </p:nvCxnSpPr>
        <p:spPr>
          <a:xfrm rot="16200000" flipV="1">
            <a:off x="8115300" y="5334000"/>
            <a:ext cx="304800" cy="76200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89812" y="5867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15200" y="5105400"/>
            <a:ext cx="11430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943600" y="5867400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developer in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Each language-imposed approach leads to  </a:t>
            </a:r>
            <a:r>
              <a:rPr lang="en-US" dirty="0" smtClean="0">
                <a:solidFill>
                  <a:srgbClr val="FF0000"/>
                </a:solidFill>
              </a:rPr>
              <a:t>frustration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wasted effort</a:t>
            </a:r>
          </a:p>
          <a:p>
            <a:pPr>
              <a:buNone/>
            </a:pPr>
            <a:r>
              <a:rPr lang="en-US" dirty="0" smtClean="0"/>
              <a:t>The developer should be able to get </a:t>
            </a:r>
            <a:r>
              <a:rPr lang="en-US" dirty="0"/>
              <a:t>feedback from tests </a:t>
            </a:r>
            <a:r>
              <a:rPr lang="en-US" i="1" dirty="0" smtClean="0"/>
              <a:t>or </a:t>
            </a:r>
            <a:r>
              <a:rPr lang="en-US" dirty="0" smtClean="0"/>
              <a:t>proofs (or both!) at </a:t>
            </a:r>
            <a:r>
              <a:rPr lang="en-US" dirty="0"/>
              <a:t>any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Knows the biggest risks or uncertainties</a:t>
            </a:r>
          </a:p>
          <a:p>
            <a:pPr lvl="1"/>
            <a:r>
              <a:rPr lang="en-US" dirty="0" smtClean="0"/>
              <a:t>Knows how to address them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jGRASP-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752600"/>
            <a:ext cx="1495425" cy="42862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00600" y="1295400"/>
            <a:ext cx="990600" cy="307848"/>
          </a:xfrm>
          <a:prstGeom prst="wedgeRoundRectCallout">
            <a:avLst>
              <a:gd name="adj1" fmla="val 52427"/>
              <a:gd name="adj2" fmla="val 11672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248400" y="1295400"/>
            <a:ext cx="914400" cy="307848"/>
          </a:xfrm>
          <a:prstGeom prst="wedgeRoundRectCallout">
            <a:avLst>
              <a:gd name="adj1" fmla="val -57341"/>
              <a:gd name="adj2" fmla="val 1190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is static feedback (types, proofs) most useful?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is dynamic feedback (testing) most useful?</a:t>
            </a:r>
          </a:p>
          <a:p>
            <a:r>
              <a:rPr lang="en-US" dirty="0" smtClean="0"/>
              <a:t>Not:  “When does lack of </a:t>
            </a:r>
            <a:r>
              <a:rPr lang="en-US" i="1" dirty="0" smtClean="0"/>
              <a:t>X</a:t>
            </a:r>
            <a:r>
              <a:rPr lang="en-US" dirty="0" smtClean="0"/>
              <a:t> get most in the way?”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What language model or toolset gives the benefits of both approaches?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tests and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Workarounds:  emulate dynamic typing</a:t>
            </a:r>
          </a:p>
          <a:p>
            <a:r>
              <a:rPr lang="en-US" dirty="0" smtClean="0"/>
              <a:t>Prototype in dynamic language, deliver in static</a:t>
            </a:r>
          </a:p>
          <a:p>
            <a:r>
              <a:rPr lang="en-US" dirty="0" smtClean="0"/>
              <a:t>Each program is half-static, half-dynamic</a:t>
            </a:r>
          </a:p>
          <a:p>
            <a:pPr lvl="1"/>
            <a:r>
              <a:rPr lang="en-US" dirty="0" smtClean="0"/>
              <a:t>Add types to a dynamic language</a:t>
            </a:r>
          </a:p>
          <a:p>
            <a:pPr lvl="1"/>
            <a:r>
              <a:rPr lang="en-US" dirty="0" smtClean="0"/>
              <a:t>Add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/>
              <a:t> type to a static language</a:t>
            </a:r>
          </a:p>
          <a:p>
            <a:pPr lvl="1"/>
            <a:r>
              <a:rPr lang="en-US" dirty="0" smtClean="0"/>
              <a:t>Result is unsafe and inflexible</a:t>
            </a:r>
          </a:p>
          <a:p>
            <a:r>
              <a:rPr lang="en-US" dirty="0" smtClean="0"/>
              <a:t>Full static and dynamic views of the program,</a:t>
            </a:r>
            <a:br>
              <a:rPr lang="en-US" dirty="0" smtClean="0"/>
            </a:br>
            <a:r>
              <a:rPr lang="en-US" dirty="0" smtClean="0"/>
              <a:t>at any moment during development</a:t>
            </a:r>
            <a:endParaRPr lang="en-US" dirty="0"/>
          </a:p>
        </p:txBody>
      </p:sp>
      <p:pic>
        <p:nvPicPr>
          <p:cNvPr id="4" name="Picture 3" descr="Frankenstein_monster_Boris_Karl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2942257"/>
            <a:ext cx="1447800" cy="1934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Workarounds:  emulate dynamic typing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 in dynamic language, deliver in static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program is half-static and half-dynamic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types to a dynamic language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type to a static language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 static and dynamic views of the program,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any moment during development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" y="1725168"/>
            <a:ext cx="381000" cy="33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Workarounds:  emulate dynamic typing in a statically-typed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Partial compilation or execution</a:t>
            </a:r>
          </a:p>
          <a:p>
            <a:pPr lvl="1">
              <a:buNone/>
            </a:pPr>
            <a:r>
              <a:rPr lang="en-US" dirty="0" smtClean="0"/>
              <a:t>Don’t compile code with type errors</a:t>
            </a:r>
          </a:p>
          <a:p>
            <a:pPr lvl="1">
              <a:buNone/>
            </a:pPr>
            <a:r>
              <a:rPr lang="en-US" dirty="0" smtClean="0"/>
              <a:t>Comment out; modify build file; unexecuted casts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Explicit dynamic typing</a:t>
            </a:r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/>
              <a:t>,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,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void*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/>
              <a:t>No documentation benefits</a:t>
            </a:r>
          </a:p>
          <a:p>
            <a:pPr lvl="1">
              <a:buNone/>
            </a:pPr>
            <a:r>
              <a:rPr lang="en-US" dirty="0" smtClean="0"/>
              <a:t>Prone to </a:t>
            </a:r>
            <a:r>
              <a:rPr lang="en-US" dirty="0" err="1" smtClean="0"/>
              <a:t>untypeable</a:t>
            </a:r>
            <a:r>
              <a:rPr lang="en-US" dirty="0" smtClean="0"/>
              <a:t>, confusing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workarounds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191000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Reasoning</a:t>
            </a:r>
            <a:r>
              <a:rPr lang="en-US" dirty="0" smtClean="0"/>
              <a:t> burden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Identify boundary between checked &amp; unchecked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Transformation</a:t>
            </a:r>
            <a:r>
              <a:rPr lang="en-US" dirty="0" smtClean="0"/>
              <a:t> burden</a:t>
            </a:r>
          </a:p>
          <a:p>
            <a:pPr lvl="1"/>
            <a:r>
              <a:rPr lang="en-US" dirty="0" smtClean="0"/>
              <a:t>Represent the boundary (coarsely) to the type system</a:t>
            </a:r>
          </a:p>
          <a:p>
            <a:pPr lvl="1"/>
            <a:r>
              <a:rPr lang="en-US" dirty="0" smtClean="0"/>
              <a:t>Later, undo work (in an order dictated by the type system)</a:t>
            </a:r>
          </a:p>
          <a:p>
            <a:r>
              <a:rPr lang="en-US" dirty="0" smtClean="0"/>
              <a:t>Boundary changes with time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Workarounds indicate a </a:t>
            </a:r>
            <a:r>
              <a:rPr lang="en-US" dirty="0" smtClean="0">
                <a:solidFill>
                  <a:srgbClr val="FF0000"/>
                </a:solidFill>
              </a:rPr>
              <a:t>need for better mechanisms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Workarounds:  emulate dynamic typing</a:t>
            </a:r>
          </a:p>
          <a:p>
            <a:r>
              <a:rPr lang="en-US" dirty="0" smtClean="0"/>
              <a:t>Prototype in dynamic language, deliver in static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program is half-static and half-dynamic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types to a dynamic language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type to a static language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 static and dynamic views of the program,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any moment during development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" y="2286000"/>
            <a:ext cx="381000" cy="33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and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Tests and proofs are synergistic </a:t>
            </a:r>
          </a:p>
          <a:p>
            <a:pPr lvl="1">
              <a:buNone/>
            </a:pPr>
            <a:r>
              <a:rPr lang="en-US" sz="2200" dirty="0" smtClean="0">
                <a:solidFill>
                  <a:srgbClr val="996633"/>
                </a:solidFill>
              </a:rPr>
              <a:t>[…, ISSTA 2006, SCP 2007, PLDI 2008, ECOOP 2008, ISSTA 2008, ASE 2009, …]</a:t>
            </a:r>
            <a:endParaRPr lang="en-US" sz="2600" dirty="0" smtClean="0">
              <a:solidFill>
                <a:srgbClr val="996633"/>
              </a:solidFill>
            </a:endParaRPr>
          </a:p>
          <a:p>
            <a:r>
              <a:rPr lang="en-US" dirty="0" smtClean="0"/>
              <a:t>Problem:  attitudes and implementations</a:t>
            </a:r>
            <a:br>
              <a:rPr lang="en-US" dirty="0" smtClean="0"/>
            </a:br>
            <a:r>
              <a:rPr lang="en-US" dirty="0" smtClean="0"/>
              <a:t>put them at odds</a:t>
            </a:r>
          </a:p>
          <a:p>
            <a:r>
              <a:rPr lang="en-US" dirty="0" smtClean="0"/>
              <a:t>Goal:  reconcile them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This talk:  philosophy, lay of the land, problems, technical nugget, challenges</a:t>
            </a:r>
          </a:p>
          <a:p>
            <a:pPr>
              <a:buNone/>
            </a:pPr>
            <a:r>
              <a:rPr lang="en-US" dirty="0" smtClean="0"/>
              <a:t>A theme:  putting the developer in charge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prototype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static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coding </a:t>
            </a:r>
            <a:r>
              <a:rPr lang="en-US" dirty="0"/>
              <a:t>in a dynamic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Throw away the prototype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 in a </a:t>
            </a:r>
            <a:r>
              <a:rPr lang="en-US" dirty="0"/>
              <a:t>static </a:t>
            </a:r>
            <a:r>
              <a:rPr lang="en-US" dirty="0" smtClean="0"/>
              <a:t>language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Ship the statically-typed version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great fallacy</a:t>
            </a:r>
            <a:r>
              <a:rPr lang="en-US" dirty="0"/>
              <a:t> </a:t>
            </a:r>
            <a:r>
              <a:rPr lang="en-US" dirty="0" smtClean="0"/>
              <a:t>of hybrid static/dynamic typing:</a:t>
            </a:r>
            <a:endParaRPr lang="en-US" dirty="0"/>
          </a:p>
          <a:p>
            <a:pPr>
              <a:buNone/>
            </a:pPr>
            <a:r>
              <a:rPr lang="en-US" dirty="0" smtClean="0"/>
              <a:t>	A transition from testing to proving exists</a:t>
            </a:r>
          </a:p>
          <a:p>
            <a:pPr>
              <a:buNone/>
            </a:pPr>
            <a:r>
              <a:rPr lang="en-US" dirty="0" smtClean="0"/>
              <a:t>Programmers need </a:t>
            </a:r>
            <a:r>
              <a:rPr lang="en-US" dirty="0" smtClean="0">
                <a:solidFill>
                  <a:srgbClr val="FF0000"/>
                </a:solidFill>
              </a:rPr>
              <a:t>early </a:t>
            </a:r>
            <a:r>
              <a:rPr lang="en-US" dirty="0">
                <a:solidFill>
                  <a:srgbClr val="FF0000"/>
                </a:solidFill>
              </a:rPr>
              <a:t>static checking</a:t>
            </a:r>
          </a:p>
          <a:p>
            <a:pPr>
              <a:buNone/>
            </a:pPr>
            <a:r>
              <a:rPr lang="en-US" dirty="0" smtClean="0"/>
              <a:t>Programmers need </a:t>
            </a:r>
            <a:r>
              <a:rPr lang="en-US" dirty="0" smtClean="0">
                <a:solidFill>
                  <a:srgbClr val="FF0000"/>
                </a:solidFill>
              </a:rPr>
              <a:t>late </a:t>
            </a:r>
            <a:r>
              <a:rPr lang="en-US" dirty="0">
                <a:solidFill>
                  <a:srgbClr val="FF0000"/>
                </a:solidFill>
              </a:rPr>
              <a:t>dynamic development</a:t>
            </a:r>
          </a:p>
          <a:p>
            <a:pPr>
              <a:buNone/>
            </a:pPr>
            <a:r>
              <a:rPr lang="en-US" dirty="0" smtClean="0"/>
              <a:t>(Consider spiral </a:t>
            </a:r>
            <a:r>
              <a:rPr lang="en-US" sz="3000" dirty="0" smtClean="0">
                <a:solidFill>
                  <a:srgbClr val="996633"/>
                </a:solidFill>
              </a:rPr>
              <a:t>[Boehm 86]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agile </a:t>
            </a:r>
            <a:r>
              <a:rPr lang="en-US" sz="3000" dirty="0" smtClean="0">
                <a:solidFill>
                  <a:srgbClr val="996633"/>
                </a:solidFill>
              </a:rPr>
              <a:t>[Beck 01]</a:t>
            </a:r>
            <a:r>
              <a:rPr lang="en-US" dirty="0" smtClean="0"/>
              <a:t> development)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391400" y="6093023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91400" y="6093023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486952" y="5645499"/>
            <a:ext cx="997858" cy="909563"/>
          </a:xfrm>
          <a:custGeom>
            <a:avLst/>
            <a:gdLst>
              <a:gd name="connsiteX0" fmla="*/ 633791 w 997858"/>
              <a:gd name="connsiteY0" fmla="*/ 451153 h 909563"/>
              <a:gd name="connsiteX1" fmla="*/ 517677 w 997858"/>
              <a:gd name="connsiteY1" fmla="*/ 327781 h 909563"/>
              <a:gd name="connsiteX2" fmla="*/ 394305 w 997858"/>
              <a:gd name="connsiteY2" fmla="*/ 458410 h 909563"/>
              <a:gd name="connsiteX3" fmla="*/ 517677 w 997858"/>
              <a:gd name="connsiteY3" fmla="*/ 690638 h 909563"/>
              <a:gd name="connsiteX4" fmla="*/ 800705 w 997858"/>
              <a:gd name="connsiteY4" fmla="*/ 458410 h 909563"/>
              <a:gd name="connsiteX5" fmla="*/ 532191 w 997858"/>
              <a:gd name="connsiteY5" fmla="*/ 153610 h 909563"/>
              <a:gd name="connsiteX6" fmla="*/ 220134 w 997858"/>
              <a:gd name="connsiteY6" fmla="*/ 451153 h 909563"/>
              <a:gd name="connsiteX7" fmla="*/ 510419 w 997858"/>
              <a:gd name="connsiteY7" fmla="*/ 908353 h 909563"/>
              <a:gd name="connsiteX8" fmla="*/ 996648 w 997858"/>
              <a:gd name="connsiteY8" fmla="*/ 443895 h 909563"/>
              <a:gd name="connsiteX9" fmla="*/ 517677 w 997858"/>
              <a:gd name="connsiteY9" fmla="*/ 1210 h 909563"/>
              <a:gd name="connsiteX10" fmla="*/ 53219 w 997858"/>
              <a:gd name="connsiteY10" fmla="*/ 451153 h 909563"/>
              <a:gd name="connsiteX11" fmla="*/ 198362 w 997858"/>
              <a:gd name="connsiteY11" fmla="*/ 835781 h 909563"/>
              <a:gd name="connsiteX12" fmla="*/ 212877 w 997858"/>
              <a:gd name="connsiteY12" fmla="*/ 857553 h 909563"/>
              <a:gd name="connsiteX13" fmla="*/ 220134 w 997858"/>
              <a:gd name="connsiteY13" fmla="*/ 879324 h 9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7858" h="909563">
                <a:moveTo>
                  <a:pt x="633791" y="451153"/>
                </a:moveTo>
                <a:cubicBezTo>
                  <a:pt x="595691" y="388862"/>
                  <a:pt x="557591" y="326572"/>
                  <a:pt x="517677" y="327781"/>
                </a:cubicBezTo>
                <a:cubicBezTo>
                  <a:pt x="477763" y="328991"/>
                  <a:pt x="394305" y="397934"/>
                  <a:pt x="394305" y="458410"/>
                </a:cubicBezTo>
                <a:cubicBezTo>
                  <a:pt x="394305" y="518886"/>
                  <a:pt x="449944" y="690638"/>
                  <a:pt x="517677" y="690638"/>
                </a:cubicBezTo>
                <a:cubicBezTo>
                  <a:pt x="585410" y="690638"/>
                  <a:pt x="798286" y="547915"/>
                  <a:pt x="800705" y="458410"/>
                </a:cubicBezTo>
                <a:cubicBezTo>
                  <a:pt x="803124" y="368905"/>
                  <a:pt x="628953" y="154819"/>
                  <a:pt x="532191" y="153610"/>
                </a:cubicBezTo>
                <a:cubicBezTo>
                  <a:pt x="435429" y="152401"/>
                  <a:pt x="223763" y="325363"/>
                  <a:pt x="220134" y="451153"/>
                </a:cubicBezTo>
                <a:cubicBezTo>
                  <a:pt x="216505" y="576943"/>
                  <a:pt x="381000" y="909563"/>
                  <a:pt x="510419" y="908353"/>
                </a:cubicBezTo>
                <a:cubicBezTo>
                  <a:pt x="639838" y="907143"/>
                  <a:pt x="995438" y="595085"/>
                  <a:pt x="996648" y="443895"/>
                </a:cubicBezTo>
                <a:cubicBezTo>
                  <a:pt x="997858" y="292705"/>
                  <a:pt x="674915" y="0"/>
                  <a:pt x="517677" y="1210"/>
                </a:cubicBezTo>
                <a:cubicBezTo>
                  <a:pt x="360439" y="2420"/>
                  <a:pt x="106438" y="312058"/>
                  <a:pt x="53219" y="451153"/>
                </a:cubicBezTo>
                <a:cubicBezTo>
                  <a:pt x="0" y="590248"/>
                  <a:pt x="171752" y="768048"/>
                  <a:pt x="198362" y="835781"/>
                </a:cubicBezTo>
                <a:cubicBezTo>
                  <a:pt x="224972" y="903514"/>
                  <a:pt x="209248" y="850296"/>
                  <a:pt x="212877" y="857553"/>
                </a:cubicBezTo>
                <a:cubicBezTo>
                  <a:pt x="216506" y="864810"/>
                  <a:pt x="218320" y="872067"/>
                  <a:pt x="220134" y="87932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924800" y="54072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requirements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64740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implement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55596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design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64740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evaluate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Switching between</a:t>
            </a:r>
            <a:br>
              <a:rPr lang="en-US" dirty="0" smtClean="0"/>
            </a:br>
            <a:r>
              <a:rPr lang="en-US" dirty="0" smtClean="0">
                <a:solidFill>
                  <a:srgbClr val="DEA900"/>
                </a:solidFill>
              </a:rPr>
              <a:t>dynamic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static</a:t>
            </a:r>
            <a:r>
              <a:rPr lang="en-US" dirty="0" smtClean="0"/>
              <a:t>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DEA900"/>
                </a:solidFill>
              </a:rPr>
              <a:t>Dynamic</a:t>
            </a:r>
            <a:r>
              <a:rPr lang="en-US" dirty="0" smtClean="0"/>
              <a:t> typing: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Static</a:t>
            </a:r>
            <a:r>
              <a:rPr lang="en-US" dirty="0" smtClean="0"/>
              <a:t> typing: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Prototype dynamically: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developers need: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371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24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76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828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981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133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286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724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876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029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81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334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486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638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91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43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48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400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553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38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590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743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895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48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200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352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05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657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810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962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14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267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19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858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010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162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315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467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772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924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0772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2296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3820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5344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686800" y="2484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144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0668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2192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3716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5240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6764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828800" y="3627437"/>
            <a:ext cx="152400" cy="381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981200" y="3627437"/>
            <a:ext cx="152400" cy="381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1336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2860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5720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7244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8768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0292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1816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3340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4864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6388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7912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9436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0960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2484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4008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5532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4384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5908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432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8956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0480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2004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3528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35052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6576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8100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9624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1148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2672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4196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67056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8580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70104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71628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73152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74676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6200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772400" y="3627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9248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0772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82296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83820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85344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8686800" y="3627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9144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0668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2192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13716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15240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6764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8288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9812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1336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22860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45720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47244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8768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50292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51816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3340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54864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56388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57912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59436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60960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62484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64008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65532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24384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5908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7432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28956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30480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32004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33528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5052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36576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38100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39624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41148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2672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4196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67056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68580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70104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1628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3152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74676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76200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7772400" y="4770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79248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80772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82296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83820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85344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8686800" y="4770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9144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10668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12192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3716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15240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16764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18288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19812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21336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22860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5720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7244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8768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0292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51816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53340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54864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56388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57912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9436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0960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62484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64008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65532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4384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25908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7432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28956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0480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2004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33528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35052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36576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38100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9624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41148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42672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44196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67056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68580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70104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71628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73152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74676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6200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7724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79248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80772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82296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83820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8534400" y="5913437"/>
            <a:ext cx="152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8686800" y="5913437"/>
            <a:ext cx="1524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/>
          <p:nvPr/>
        </p:nvCxnSpPr>
        <p:spPr>
          <a:xfrm>
            <a:off x="914400" y="1798637"/>
            <a:ext cx="7848600" cy="15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6858000" y="1493837"/>
            <a:ext cx="193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development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 for </a:t>
            </a:r>
            <a:r>
              <a:rPr lang="en-US" dirty="0" smtClean="0">
                <a:solidFill>
                  <a:srgbClr val="FF0000"/>
                </a:solidFill>
              </a:rPr>
              <a:t>early static </a:t>
            </a: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Provisional type</a:t>
            </a:r>
          </a:p>
          <a:p>
            <a:pPr lvl="1"/>
            <a:r>
              <a:rPr lang="en-US" dirty="0" smtClean="0"/>
              <a:t>Types are more inviting than comments</a:t>
            </a:r>
          </a:p>
          <a:p>
            <a:pPr lvl="1"/>
            <a:r>
              <a:rPr lang="en-US" dirty="0" smtClean="0"/>
              <a:t>Type-checker shows where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/>
              <a:t> is needed</a:t>
            </a:r>
          </a:p>
          <a:p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Aids in debugging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aspects of the code can be finalized early</a:t>
            </a:r>
          </a:p>
          <a:p>
            <a:r>
              <a:rPr lang="en-US" dirty="0" smtClean="0"/>
              <a:t>Improves program design</a:t>
            </a:r>
          </a:p>
          <a:p>
            <a:pPr lvl="1"/>
            <a:r>
              <a:rPr lang="en-US" dirty="0" smtClean="0"/>
              <a:t>Keeps type-checking in the developer’s mind</a:t>
            </a:r>
          </a:p>
          <a:p>
            <a:pPr lvl="1"/>
            <a:r>
              <a:rPr lang="en-US" dirty="0" smtClean="0"/>
              <a:t>Encourages statically-</a:t>
            </a:r>
            <a:r>
              <a:rPr lang="en-US" dirty="0" err="1" smtClean="0"/>
              <a:t>typeable</a:t>
            </a:r>
            <a:r>
              <a:rPr lang="en-US" dirty="0" smtClean="0"/>
              <a:t> design</a:t>
            </a:r>
          </a:p>
          <a:p>
            <a:pPr lvl="1"/>
            <a:r>
              <a:rPr lang="en-US" dirty="0" smtClean="0"/>
              <a:t>Indicates divergence quickly, when changes are easier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</a:t>
            </a:r>
            <a:r>
              <a:rPr lang="en-US" dirty="0" smtClean="0">
                <a:solidFill>
                  <a:srgbClr val="FF0000"/>
                </a:solidFill>
              </a:rPr>
              <a:t>early dynamism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Prototyping</a:t>
            </a:r>
          </a:p>
          <a:p>
            <a:pPr lvl="1"/>
            <a:r>
              <a:rPr lang="en-US" dirty="0" smtClean="0"/>
              <a:t>Structure changes quickly</a:t>
            </a:r>
          </a:p>
          <a:p>
            <a:pPr lvl="1"/>
            <a:r>
              <a:rPr lang="en-US" dirty="0" smtClean="0"/>
              <a:t>Code is written quickly and thrown away</a:t>
            </a:r>
          </a:p>
          <a:p>
            <a:pPr lvl="2"/>
            <a:r>
              <a:rPr lang="en-US" dirty="0" smtClean="0"/>
              <a:t>Wasteful to create separate implementations and interfaces</a:t>
            </a:r>
          </a:p>
          <a:p>
            <a:pPr lvl="1"/>
            <a:r>
              <a:rPr lang="en-US" dirty="0" smtClean="0"/>
              <a:t>Code fits “in the developer’s head”</a:t>
            </a:r>
          </a:p>
          <a:p>
            <a:pPr lvl="1"/>
            <a:r>
              <a:rPr lang="en-US" dirty="0" smtClean="0"/>
              <a:t>Code becomes obsolete, inconsistent</a:t>
            </a:r>
            <a:endParaRPr lang="en-US" dirty="0"/>
          </a:p>
          <a:p>
            <a:r>
              <a:rPr lang="en-US" dirty="0" smtClean="0"/>
              <a:t>API sketching</a:t>
            </a:r>
          </a:p>
          <a:p>
            <a:pPr lvl="1"/>
            <a:r>
              <a:rPr lang="en-US" dirty="0" smtClean="0"/>
              <a:t>Iterate on interface, implementation, and client</a:t>
            </a:r>
          </a:p>
          <a:p>
            <a:pPr lvl="1"/>
            <a:r>
              <a:rPr lang="en-US" dirty="0" smtClean="0"/>
              <a:t>Developer can focus on vertical slices of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need for </a:t>
            </a:r>
            <a:r>
              <a:rPr lang="en-US" dirty="0" smtClean="0">
                <a:solidFill>
                  <a:srgbClr val="FF0000"/>
                </a:solidFill>
              </a:rPr>
              <a:t>late dynamism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software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Programmer wants to make and test a change</a:t>
            </a:r>
          </a:p>
          <a:p>
            <a:pPr lvl="1"/>
            <a:r>
              <a:rPr lang="en-US" dirty="0" smtClean="0"/>
              <a:t>Doesn’t want to delay the tests</a:t>
            </a:r>
          </a:p>
          <a:p>
            <a:r>
              <a:rPr lang="en-US" dirty="0" smtClean="0"/>
              <a:t>Representation or interface changes</a:t>
            </a:r>
          </a:p>
          <a:p>
            <a:pPr lvl="1"/>
            <a:r>
              <a:rPr lang="en-US" dirty="0" smtClean="0"/>
              <a:t>Change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 smtClean="0"/>
              <a:t> to a data structure</a:t>
            </a:r>
          </a:p>
          <a:p>
            <a:r>
              <a:rPr lang="en-US" dirty="0" smtClean="0"/>
              <a:t>Library replacement</a:t>
            </a:r>
          </a:p>
          <a:p>
            <a:pPr lvl="1"/>
            <a:r>
              <a:rPr lang="en-US" dirty="0" smtClean="0"/>
              <a:t>Test parts of the client</a:t>
            </a:r>
          </a:p>
          <a:p>
            <a:r>
              <a:rPr lang="en-US" dirty="0" smtClean="0"/>
              <a:t>Exploratory changes</a:t>
            </a:r>
          </a:p>
          <a:p>
            <a:pPr lvl="1"/>
            <a:r>
              <a:rPr lang="en-US" dirty="0" smtClean="0"/>
              <a:t>Restructuring may require many type changes and workarounds before determining viability</a:t>
            </a:r>
          </a:p>
          <a:p>
            <a:pPr lvl="1"/>
            <a:r>
              <a:rPr lang="en-US" dirty="0" smtClean="0"/>
              <a:t>Likely to be wasted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prototyping</a:t>
            </a:r>
            <a:br>
              <a:rPr lang="en-US" dirty="0" smtClean="0"/>
            </a:br>
            <a:r>
              <a:rPr lang="en-US" dirty="0" smtClean="0"/>
              <a:t>in a dynamic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 </a:t>
            </a:r>
            <a:r>
              <a:rPr lang="en-US" dirty="0"/>
              <a:t>benefit of early </a:t>
            </a:r>
            <a:r>
              <a:rPr lang="en-US" dirty="0" smtClean="0"/>
              <a:t>static checking</a:t>
            </a:r>
          </a:p>
          <a:p>
            <a:r>
              <a:rPr lang="en-US" dirty="0" smtClean="0"/>
              <a:t>No </a:t>
            </a:r>
            <a:r>
              <a:rPr lang="en-US" dirty="0"/>
              <a:t>benefit of late dynamic development</a:t>
            </a:r>
          </a:p>
          <a:p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/>
              <a:t>may not be implementable in the static language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to features of the dynamic language</a:t>
            </a:r>
          </a:p>
          <a:p>
            <a:r>
              <a:rPr lang="en-US" dirty="0" smtClean="0"/>
              <a:t>Forced </a:t>
            </a:r>
            <a:r>
              <a:rPr lang="en-US" dirty="0"/>
              <a:t>to throw away the </a:t>
            </a:r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The freedom to throw it away is good</a:t>
            </a:r>
          </a:p>
          <a:p>
            <a:pPr lvl="1"/>
            <a:r>
              <a:rPr lang="en-US" dirty="0" smtClean="0"/>
              <a:t>Being forced to throw it away is bad</a:t>
            </a:r>
          </a:p>
          <a:p>
            <a:pPr lvl="1"/>
            <a:r>
              <a:rPr lang="en-US" dirty="0" smtClean="0"/>
              <a:t>The developer should decide what to discard</a:t>
            </a:r>
            <a:endParaRPr lang="en-US" dirty="0"/>
          </a:p>
          <a:p>
            <a:r>
              <a:rPr lang="en-US" dirty="0" smtClean="0"/>
              <a:t>Prototyping approach is inefficient</a:t>
            </a:r>
          </a:p>
          <a:p>
            <a:r>
              <a:rPr lang="en-US" dirty="0"/>
              <a:t>We need seamless </a:t>
            </a:r>
            <a:r>
              <a:rPr lang="en-US" dirty="0" smtClean="0"/>
              <a:t>integration </a:t>
            </a:r>
            <a:r>
              <a:rPr lang="en-US" dirty="0"/>
              <a:t>in a single </a:t>
            </a:r>
            <a:r>
              <a:rPr lang="en-US" dirty="0" smtClean="0"/>
              <a:t>language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Workarounds:  emulate dynamic typing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 in dynamic language, deliver in static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program is half-static and half-dynamic</a:t>
            </a:r>
          </a:p>
          <a:p>
            <a:pPr lvl="1"/>
            <a:r>
              <a:rPr lang="en-US" dirty="0" smtClean="0"/>
              <a:t>Add types to a dynamic language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type to a static language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 static and dynamic views of the program,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any moment during development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" y="3429000"/>
            <a:ext cx="381000" cy="33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4864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types to</a:t>
            </a:r>
            <a:br>
              <a:rPr lang="en-US" dirty="0" smtClean="0"/>
            </a:br>
            <a:r>
              <a:rPr lang="en-US" dirty="0" smtClean="0"/>
              <a:t>a dynamic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Popular among academics</a:t>
            </a:r>
          </a:p>
          <a:p>
            <a:pPr lvl="1">
              <a:buNone/>
            </a:pPr>
            <a:r>
              <a:rPr lang="en-US" dirty="0" smtClean="0"/>
              <a:t>Less popular among practitioners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Realities:</a:t>
            </a:r>
          </a:p>
          <a:p>
            <a:r>
              <a:rPr lang="en-US" dirty="0" smtClean="0"/>
              <a:t>Dynamism is a key selling point,</a:t>
            </a:r>
            <a:br>
              <a:rPr lang="en-US" dirty="0" smtClean="0"/>
            </a:br>
            <a:r>
              <a:rPr lang="en-US" dirty="0" smtClean="0"/>
              <a:t>not incidental</a:t>
            </a:r>
          </a:p>
          <a:p>
            <a:r>
              <a:rPr lang="en-US" dirty="0" smtClean="0"/>
              <a:t>Types cannot handle all language features</a:t>
            </a:r>
          </a:p>
          <a:p>
            <a:pPr lvl="1"/>
            <a:r>
              <a:rPr lang="en-US" dirty="0" smtClean="0"/>
              <a:t>Programming paradigms do not translate</a:t>
            </a:r>
          </a:p>
          <a:p>
            <a:r>
              <a:rPr lang="en-US" dirty="0" smtClean="0"/>
              <a:t>Poor cost/benefit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4274" name="Picture 2" descr="C:\cygwin\home\mernst\sync\tap-keynote\images\missionary-images\isaacjog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0"/>
            <a:ext cx="3175000" cy="4724400"/>
          </a:xfrm>
          <a:prstGeom prst="rect">
            <a:avLst/>
          </a:prstGeom>
          <a:noFill/>
        </p:spPr>
      </p:pic>
      <p:pic>
        <p:nvPicPr>
          <p:cNvPr id="54275" name="Picture 3" descr="C:\cygwin\home\mernst\sync\tap-keynote\images\missionary-images\1006_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8412" y="2594576"/>
            <a:ext cx="2795588" cy="4263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your type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untyped</a:t>
            </a:r>
            <a:r>
              <a:rPr lang="en-US" dirty="0" smtClean="0"/>
              <a:t> programs:</a:t>
            </a:r>
          </a:p>
          <a:p>
            <a:pPr lvl="1"/>
            <a:r>
              <a:rPr lang="en-US" dirty="0" smtClean="0"/>
              <a:t>Add types to Scheme </a:t>
            </a:r>
            <a:r>
              <a:rPr lang="en-US" sz="2400" dirty="0" smtClean="0">
                <a:solidFill>
                  <a:srgbClr val="996633"/>
                </a:solidFill>
              </a:rPr>
              <a:t>[Cartwright 91]</a:t>
            </a:r>
            <a:r>
              <a:rPr lang="en-US" sz="2400" dirty="0" smtClean="0"/>
              <a:t> , </a:t>
            </a:r>
            <a:r>
              <a:rPr lang="en-US" sz="2400" dirty="0" err="1" smtClean="0"/>
              <a:t>Erlang</a:t>
            </a:r>
            <a:r>
              <a:rPr lang="en-US" sz="2400" dirty="0" smtClean="0"/>
              <a:t> </a:t>
            </a:r>
            <a:r>
              <a:rPr lang="en-US" sz="2100" dirty="0" smtClean="0">
                <a:solidFill>
                  <a:srgbClr val="996633"/>
                </a:solidFill>
              </a:rPr>
              <a:t>[</a:t>
            </a:r>
            <a:r>
              <a:rPr lang="en-US" sz="2100" dirty="0" err="1" smtClean="0">
                <a:solidFill>
                  <a:srgbClr val="996633"/>
                </a:solidFill>
              </a:rPr>
              <a:t>Nyström</a:t>
            </a:r>
            <a:r>
              <a:rPr lang="en-US" sz="2100" dirty="0" smtClean="0">
                <a:solidFill>
                  <a:srgbClr val="996633"/>
                </a:solidFill>
              </a:rPr>
              <a:t> 03]</a:t>
            </a:r>
            <a:r>
              <a:rPr lang="en-US" sz="2100" dirty="0" smtClean="0"/>
              <a:t>, Python </a:t>
            </a:r>
            <a:r>
              <a:rPr lang="en-US" sz="2100" dirty="0" smtClean="0">
                <a:solidFill>
                  <a:srgbClr val="996633"/>
                </a:solidFill>
              </a:rPr>
              <a:t>[</a:t>
            </a:r>
            <a:r>
              <a:rPr lang="en-US" sz="2100" dirty="0" err="1" smtClean="0">
                <a:solidFill>
                  <a:srgbClr val="996633"/>
                </a:solidFill>
              </a:rPr>
              <a:t>Ancona</a:t>
            </a:r>
            <a:r>
              <a:rPr lang="en-US" sz="2100" dirty="0" smtClean="0">
                <a:solidFill>
                  <a:srgbClr val="996633"/>
                </a:solidFill>
              </a:rPr>
              <a:t> 2007]</a:t>
            </a:r>
            <a:r>
              <a:rPr lang="en-US" sz="2100" dirty="0" smtClean="0"/>
              <a:t>, Java </a:t>
            </a:r>
            <a:r>
              <a:rPr lang="en-US" sz="2100" dirty="0" smtClean="0">
                <a:solidFill>
                  <a:srgbClr val="996633"/>
                </a:solidFill>
              </a:rPr>
              <a:t>[</a:t>
            </a:r>
            <a:r>
              <a:rPr lang="en-US" sz="2100" dirty="0" err="1" smtClean="0">
                <a:solidFill>
                  <a:srgbClr val="996633"/>
                </a:solidFill>
              </a:rPr>
              <a:t>Lagorio</a:t>
            </a:r>
            <a:r>
              <a:rPr lang="en-US" sz="2100" dirty="0" smtClean="0">
                <a:solidFill>
                  <a:srgbClr val="996633"/>
                </a:solidFill>
              </a:rPr>
              <a:t> 07]</a:t>
            </a:r>
            <a:r>
              <a:rPr lang="en-US" sz="2100" dirty="0" smtClean="0"/>
              <a:t>, Ruby </a:t>
            </a:r>
            <a:r>
              <a:rPr lang="en-US" sz="2100" dirty="0" smtClean="0">
                <a:solidFill>
                  <a:srgbClr val="996633"/>
                </a:solidFill>
              </a:rPr>
              <a:t>[</a:t>
            </a:r>
            <a:r>
              <a:rPr lang="en-US" sz="2100" dirty="0" err="1" smtClean="0">
                <a:solidFill>
                  <a:srgbClr val="996633"/>
                </a:solidFill>
              </a:rPr>
              <a:t>Furr</a:t>
            </a:r>
            <a:r>
              <a:rPr lang="en-US" sz="2100" dirty="0" smtClean="0">
                <a:solidFill>
                  <a:srgbClr val="996633"/>
                </a:solidFill>
              </a:rPr>
              <a:t> 09]</a:t>
            </a:r>
            <a:r>
              <a:rPr lang="en-US" sz="2100" dirty="0" smtClean="0"/>
              <a:t>, PHP </a:t>
            </a:r>
            <a:r>
              <a:rPr lang="en-US" sz="2100" dirty="0" smtClean="0">
                <a:solidFill>
                  <a:srgbClr val="996633"/>
                </a:solidFill>
              </a:rPr>
              <a:t>[</a:t>
            </a:r>
            <a:r>
              <a:rPr lang="en-US" sz="2100" dirty="0" err="1" smtClean="0">
                <a:solidFill>
                  <a:srgbClr val="996633"/>
                </a:solidFill>
              </a:rPr>
              <a:t>Camphuijsen</a:t>
            </a:r>
            <a:r>
              <a:rPr lang="en-US" sz="2100" dirty="0" smtClean="0">
                <a:solidFill>
                  <a:srgbClr val="996633"/>
                </a:solidFill>
              </a:rPr>
              <a:t> 09]</a:t>
            </a:r>
            <a:r>
              <a:rPr lang="en-US" sz="2100" dirty="0" smtClean="0"/>
              <a:t>, …</a:t>
            </a:r>
            <a:endParaRPr lang="en-US" dirty="0" smtClean="0"/>
          </a:p>
          <a:p>
            <a:r>
              <a:rPr lang="en-US" dirty="0" smtClean="0"/>
              <a:t>For typed programs:</a:t>
            </a:r>
            <a:endParaRPr lang="en-US" dirty="0"/>
          </a:p>
          <a:p>
            <a:pPr lvl="1"/>
            <a:r>
              <a:rPr lang="en-US" dirty="0" smtClean="0"/>
              <a:t>Immutability:  C/C++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const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Generics (parametric polymorphism):  Java 5, C# 2</a:t>
            </a:r>
          </a:p>
          <a:p>
            <a:pPr lvl="1"/>
            <a:r>
              <a:rPr lang="en-US" dirty="0" smtClean="0"/>
              <a:t>Haskell type classes</a:t>
            </a:r>
          </a:p>
          <a:p>
            <a:pPr lvl="1"/>
            <a:r>
              <a:rPr lang="en-US" dirty="0" smtClean="0"/>
              <a:t>Information flow:  Jif </a:t>
            </a:r>
            <a:r>
              <a:rPr lang="en-US" sz="2600" dirty="0" smtClean="0">
                <a:solidFill>
                  <a:srgbClr val="996633"/>
                </a:solidFill>
              </a:rPr>
              <a:t>[Myers 97]</a:t>
            </a:r>
            <a:endParaRPr lang="en-US" dirty="0" smtClean="0">
              <a:solidFill>
                <a:srgbClr val="996633"/>
              </a:solidFill>
            </a:endParaRPr>
          </a:p>
          <a:p>
            <a:pPr lvl="1"/>
            <a:r>
              <a:rPr lang="en-US" dirty="0" smtClean="0"/>
              <a:t>Pluggable types </a:t>
            </a:r>
            <a:r>
              <a:rPr lang="en-US" sz="2600" dirty="0" smtClean="0">
                <a:solidFill>
                  <a:srgbClr val="996633"/>
                </a:solidFill>
              </a:rPr>
              <a:t>[</a:t>
            </a:r>
            <a:r>
              <a:rPr lang="en-US" sz="2600" dirty="0" err="1" smtClean="0">
                <a:solidFill>
                  <a:srgbClr val="996633"/>
                </a:solidFill>
              </a:rPr>
              <a:t>Bracha</a:t>
            </a:r>
            <a:r>
              <a:rPr lang="en-US" sz="2600" dirty="0" smtClean="0">
                <a:solidFill>
                  <a:srgbClr val="996633"/>
                </a:solidFill>
              </a:rPr>
              <a:t> 04, ISSTA 08]</a:t>
            </a:r>
            <a:r>
              <a:rPr lang="en-US" dirty="0" smtClean="0"/>
              <a:t>:  </a:t>
            </a:r>
            <a:r>
              <a:rPr lang="en-US" dirty="0" err="1" smtClean="0"/>
              <a:t>nullness</a:t>
            </a:r>
            <a:r>
              <a:rPr lang="en-US" dirty="0" smtClean="0"/>
              <a:t>, immutability, …</a:t>
            </a:r>
          </a:p>
          <a:p>
            <a:r>
              <a:rPr lang="en-US" dirty="0" smtClean="0"/>
              <a:t>For even stronger properties:</a:t>
            </a:r>
          </a:p>
          <a:p>
            <a:pPr lvl="1"/>
            <a:r>
              <a:rPr lang="en-US" dirty="0" smtClean="0"/>
              <a:t>Extended Static Checking:  array bounds </a:t>
            </a:r>
            <a:r>
              <a:rPr lang="en-US" sz="2600" dirty="0" smtClean="0">
                <a:solidFill>
                  <a:srgbClr val="996633"/>
                </a:solidFill>
              </a:rPr>
              <a:t>[</a:t>
            </a:r>
            <a:r>
              <a:rPr lang="en-US" sz="2600" dirty="0" err="1" smtClean="0">
                <a:solidFill>
                  <a:srgbClr val="996633"/>
                </a:solidFill>
              </a:rPr>
              <a:t>Leino</a:t>
            </a:r>
            <a:r>
              <a:rPr lang="en-US" sz="2600" dirty="0" smtClean="0">
                <a:solidFill>
                  <a:srgbClr val="996633"/>
                </a:solidFill>
              </a:rPr>
              <a:t> 98, Flanagan 02]</a:t>
            </a:r>
            <a:endParaRPr lang="en-US" dirty="0" smtClean="0">
              <a:solidFill>
                <a:srgbClr val="996633"/>
              </a:solidFill>
            </a:endParaRPr>
          </a:p>
          <a:p>
            <a:pPr lvl="1"/>
            <a:r>
              <a:rPr lang="en-US" dirty="0" smtClean="0"/>
              <a:t>Discharge arbitrary assertions:  theorem proving </a:t>
            </a:r>
            <a:r>
              <a:rPr lang="en-US" sz="2600" dirty="0" smtClean="0">
                <a:solidFill>
                  <a:srgbClr val="996633"/>
                </a:solidFill>
              </a:rPr>
              <a:t>[</a:t>
            </a:r>
            <a:r>
              <a:rPr lang="en-US" sz="2600" dirty="0" err="1" smtClean="0">
                <a:solidFill>
                  <a:srgbClr val="996633"/>
                </a:solidFill>
              </a:rPr>
              <a:t>Ou</a:t>
            </a:r>
            <a:r>
              <a:rPr lang="en-US" sz="2600" dirty="0" smtClean="0">
                <a:solidFill>
                  <a:srgbClr val="996633"/>
                </a:solidFill>
              </a:rPr>
              <a:t> 04, Flanagan 06]</a:t>
            </a:r>
            <a:endParaRPr lang="en-US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Generics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Convert Java 1.4 code to Java 5 code</a:t>
            </a:r>
          </a:p>
          <a:p>
            <a:pPr lvl="1">
              <a:buNone/>
            </a:pPr>
            <a:r>
              <a:rPr lang="en-US" dirty="0" smtClean="0"/>
              <a:t>Key benefit:  type-safe containers</a:t>
            </a:r>
          </a:p>
          <a:p>
            <a:pPr lvl="1">
              <a:buNone/>
            </a:pPr>
            <a:r>
              <a:rPr lang="en-US" sz="2600" dirty="0" smtClean="0">
                <a:solidFill>
                  <a:srgbClr val="996633"/>
                </a:solidFill>
              </a:rPr>
              <a:t>[OOPSLA 04, ECOOP 05, ICSE 07]</a:t>
            </a:r>
          </a:p>
          <a:p>
            <a:r>
              <a:rPr lang="en-US" dirty="0" smtClean="0"/>
              <a:t>Instantiation problem:</a:t>
            </a:r>
          </a:p>
          <a:p>
            <a:pPr lvl="1">
              <a:buNone/>
            </a:pPr>
            <a:endParaRPr lang="en-US" sz="2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Parameterization problem</a:t>
            </a:r>
          </a:p>
          <a:p>
            <a:endParaRPr lang="en-US" dirty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Adding parameters changes the type constraints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609600" y="4935140"/>
            <a:ext cx="8153400" cy="932260"/>
            <a:chOff x="457200" y="3953470"/>
            <a:chExt cx="8153400" cy="932260"/>
          </a:xfrm>
        </p:grpSpPr>
        <p:sp>
          <p:nvSpPr>
            <p:cNvPr id="5" name="Rectangle 4"/>
            <p:cNvSpPr/>
            <p:nvPr/>
          </p:nvSpPr>
          <p:spPr>
            <a:xfrm>
              <a:off x="457200" y="3962400"/>
              <a:ext cx="4343400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class Map {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Object get(Object key) { … }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}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38800" y="3953470"/>
              <a:ext cx="2971800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class Map</a:t>
              </a:r>
              <a:r>
                <a:rPr lang="en-US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&lt;K,V&gt;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{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V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get(</a:t>
              </a:r>
              <a:r>
                <a:rPr lang="en-US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key) { … }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}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47470" y="4191000"/>
              <a:ext cx="5389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sym typeface="Symbol"/>
                </a:rPr>
                <a:t>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3667780"/>
            <a:ext cx="7924800" cy="523220"/>
            <a:chOff x="1219200" y="3877270"/>
            <a:chExt cx="7924800" cy="523220"/>
          </a:xfrm>
        </p:grpSpPr>
        <p:sp>
          <p:nvSpPr>
            <p:cNvPr id="9" name="Rectangle 8"/>
            <p:cNvSpPr/>
            <p:nvPr/>
          </p:nvSpPr>
          <p:spPr>
            <a:xfrm>
              <a:off x="1219200" y="3962400"/>
              <a:ext cx="2971800" cy="4001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List </a:t>
              </a:r>
              <a:r>
                <a:rPr lang="en-US" sz="2000" b="1" dirty="0" err="1" smtClean="0">
                  <a:latin typeface="Courier New" pitchFamily="49" charset="0"/>
                  <a:cs typeface="Courier New" pitchFamily="49" charset="0"/>
                </a:rPr>
                <a:t>myList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= ...;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3000" y="3953470"/>
              <a:ext cx="4191000" cy="4001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List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&lt;String&gt;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b="1" dirty="0" err="1" smtClean="0">
                  <a:latin typeface="Courier New" pitchFamily="49" charset="0"/>
                  <a:cs typeface="Courier New" pitchFamily="49" charset="0"/>
                </a:rPr>
                <a:t>myList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= ...;</a:t>
              </a: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3400" y="3877270"/>
              <a:ext cx="5389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sym typeface="Symbol"/>
                </a:rPr>
                <a:t>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is the essence of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dirty="0" smtClean="0"/>
              <a:t>Software developers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/>
              <a:t>feedback </a:t>
            </a:r>
            <a:r>
              <a:rPr lang="en-US" dirty="0" smtClean="0"/>
              <a:t>from:</a:t>
            </a:r>
            <a:endParaRPr lang="en-US" dirty="0"/>
          </a:p>
          <a:p>
            <a:r>
              <a:rPr lang="en-US" dirty="0" smtClean="0"/>
              <a:t>dynamic analysis (“</a:t>
            </a:r>
            <a:r>
              <a:rPr lang="en-US" dirty="0" smtClean="0">
                <a:solidFill>
                  <a:srgbClr val="FF0000"/>
                </a:solidFill>
              </a:rPr>
              <a:t>tests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static </a:t>
            </a:r>
            <a:r>
              <a:rPr lang="en-US" dirty="0"/>
              <a:t>analysis </a:t>
            </a:r>
            <a:r>
              <a:rPr lang="en-US" dirty="0" smtClean="0"/>
              <a:t>(“</a:t>
            </a:r>
            <a:r>
              <a:rPr lang="en-US" dirty="0" smtClean="0">
                <a:solidFill>
                  <a:srgbClr val="FF0000"/>
                </a:solidFill>
              </a:rPr>
              <a:t>proofs</a:t>
            </a:r>
            <a:r>
              <a:rPr lang="en-US" dirty="0" smtClean="0"/>
              <a:t>”)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rime example:  type systems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p-amp_basic_in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752600"/>
            <a:ext cx="2540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standard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JDK libraries are not generics-correct</a:t>
            </a:r>
          </a:p>
          <a:p>
            <a:pPr lvl="1"/>
            <a:r>
              <a:rPr lang="en-US" dirty="0" smtClean="0"/>
              <a:t>Most signatures use generic types</a:t>
            </a:r>
          </a:p>
          <a:p>
            <a:pPr lvl="1"/>
            <a:r>
              <a:rPr lang="en-US" dirty="0" smtClean="0"/>
              <a:t>The implementations </a:t>
            </a:r>
            <a:r>
              <a:rPr lang="en-US" dirty="0" smtClean="0">
                <a:solidFill>
                  <a:srgbClr val="FF0000"/>
                </a:solidFill>
              </a:rPr>
              <a:t>do not type-check</a:t>
            </a:r>
          </a:p>
          <a:p>
            <a:pPr lvl="2"/>
            <a:r>
              <a:rPr lang="en-US" dirty="0" smtClean="0"/>
              <a:t>Retained from Java 1.4, usually without change</a:t>
            </a:r>
          </a:p>
          <a:p>
            <a:pPr>
              <a:buNone/>
            </a:pPr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Old design flaws were revealed</a:t>
            </a:r>
          </a:p>
          <a:p>
            <a:pPr lvl="1"/>
            <a:r>
              <a:rPr lang="en-US" dirty="0" smtClean="0"/>
              <a:t>Danger of refactoring was too great</a:t>
            </a:r>
          </a:p>
          <a:p>
            <a:pPr lvl="1"/>
            <a:r>
              <a:rPr lang="en-US" dirty="0" smtClean="0"/>
              <a:t>The code already worked</a:t>
            </a:r>
          </a:p>
          <a:p>
            <a:pPr lvl="1"/>
            <a:r>
              <a:rPr lang="en-US" dirty="0" smtClean="0"/>
              <a:t>It wasn’t worth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Goal:  avoid unintended side effects</a:t>
            </a:r>
          </a:p>
          <a:p>
            <a:pPr lvl="1">
              <a:buNone/>
            </a:pPr>
            <a:r>
              <a:rPr lang="en-US" dirty="0" smtClean="0"/>
              <a:t>in the context of an imperative language</a:t>
            </a:r>
          </a:p>
          <a:p>
            <a:pPr>
              <a:buNone/>
            </a:pPr>
            <a:r>
              <a:rPr lang="en-US" dirty="0" smtClean="0"/>
              <a:t>Dozens of papers proposing type systems</a:t>
            </a:r>
          </a:p>
          <a:p>
            <a:pPr>
              <a:buNone/>
            </a:pPr>
            <a:r>
              <a:rPr lang="en-US" dirty="0" smtClean="0"/>
              <a:t>Little empirical evaluation</a:t>
            </a:r>
          </a:p>
          <a:p>
            <a:pPr lvl="1">
              <a:buClr>
                <a:schemeClr val="tx1"/>
              </a:buClr>
              <a:buNone/>
            </a:pPr>
            <a:r>
              <a:rPr lang="en-US" sz="2400" dirty="0" smtClean="0"/>
              <a:t>Javari:  160KLOC</a:t>
            </a:r>
            <a:r>
              <a:rPr lang="en-US" sz="2000" dirty="0" smtClean="0"/>
              <a:t> </a:t>
            </a:r>
            <a:r>
              <a:rPr lang="en-US" sz="2400" dirty="0" smtClean="0"/>
              <a:t>case studies </a:t>
            </a:r>
            <a:r>
              <a:rPr lang="en-US" sz="2000" dirty="0" smtClean="0">
                <a:solidFill>
                  <a:srgbClr val="996633"/>
                </a:solidFill>
              </a:rPr>
              <a:t>[OOPSLA 05]</a:t>
            </a:r>
            <a:endParaRPr lang="en-US" sz="2000" dirty="0" smtClean="0"/>
          </a:p>
          <a:p>
            <a:pPr lvl="1">
              <a:buClr>
                <a:schemeClr val="tx1"/>
              </a:buClr>
              <a:buNone/>
            </a:pPr>
            <a:r>
              <a:rPr lang="en-US" sz="2400" dirty="0" smtClean="0"/>
              <a:t>IGJ: 106KLOC case studies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996633"/>
                </a:solidFill>
              </a:rPr>
              <a:t>[FSE 07]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Building a type checker is hard</a:t>
            </a:r>
          </a:p>
          <a:p>
            <a:pPr lvl="1">
              <a:buNone/>
            </a:pPr>
            <a:r>
              <a:rPr lang="en-US" dirty="0" smtClean="0"/>
              <a:t>Solution:  Checker Framework </a:t>
            </a:r>
            <a:r>
              <a:rPr lang="en-US" sz="2400" dirty="0" smtClean="0">
                <a:solidFill>
                  <a:srgbClr val="996633"/>
                </a:solidFill>
              </a:rPr>
              <a:t>[ISSTA 08]</a:t>
            </a:r>
            <a:endParaRPr lang="en-US" dirty="0" smtClean="0">
              <a:solidFill>
                <a:srgbClr val="996633"/>
              </a:solidFill>
            </a:endParaRPr>
          </a:p>
          <a:p>
            <a:pPr lvl="1">
              <a:buClr>
                <a:schemeClr val="tx1"/>
              </a:buCl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23371" y="274638"/>
            <a:ext cx="8897257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What bugs can you find &amp; prevent?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600200"/>
            <a:ext cx="8563429" cy="505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Null dereferences 						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@NonNull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Mutation and side-effects 			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@Immutable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Concurrency:  locking					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30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GuardedBy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Security:  encryption,</a:t>
            </a:r>
            <a:r>
              <a:rPr lang="en-US" sz="32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				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@Encrypted</a:t>
            </a:r>
            <a:r>
              <a:rPr lang="en-US" sz="3200" dirty="0" smtClean="0">
                <a:solidFill>
                  <a:prstClr val="black"/>
                </a:solidFill>
              </a:rPr>
              <a:t/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tainting		</a:t>
            </a:r>
            <a:r>
              <a:rPr lang="en-US" sz="3000" dirty="0" smtClean="0">
                <a:solidFill>
                  <a:prstClr val="black"/>
                </a:solidFill>
              </a:rPr>
              <a:t>							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@Untainted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Aliasing</a:t>
            </a:r>
            <a:r>
              <a:rPr lang="en-US" sz="32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									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@Linear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Equality tests 							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@Interned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Strings:  localization,					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@Localized</a:t>
            </a:r>
            <a:r>
              <a:rPr lang="en-US" sz="3200" dirty="0" smtClean="0">
                <a:solidFill>
                  <a:prstClr val="black"/>
                </a:solidFill>
              </a:rPr>
              <a:t/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regular expression syntax			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30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Regex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err="1" smtClean="0">
                <a:solidFill>
                  <a:prstClr val="black"/>
                </a:solidFill>
              </a:rPr>
              <a:t>Typestate</a:t>
            </a:r>
            <a:r>
              <a:rPr lang="en-US" sz="3200" dirty="0" smtClean="0">
                <a:solidFill>
                  <a:prstClr val="black"/>
                </a:solidFill>
              </a:rPr>
              <a:t> (e.g., open/closed files)</a:t>
            </a:r>
            <a:r>
              <a:rPr lang="en-US" sz="32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@State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You can </a:t>
            </a:r>
            <a:r>
              <a:rPr lang="en-US" sz="3200" dirty="0" smtClean="0">
                <a:solidFill>
                  <a:srgbClr val="FF0000"/>
                </a:solidFill>
              </a:rPr>
              <a:t>write your own checker</a:t>
            </a:r>
            <a:r>
              <a:rPr lang="en-US" sz="3200" dirty="0" smtClean="0">
                <a:solidFill>
                  <a:prstClr val="black"/>
                </a:solidFill>
              </a:rPr>
              <a:t>!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7168" y="1232972"/>
            <a:ext cx="262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The annotation you write: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Pluggable type-checking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Untyped</a:t>
            </a:r>
            <a:r>
              <a:rPr lang="en-US" dirty="0" smtClean="0"/>
              <a:t> legacy language: Java</a:t>
            </a:r>
          </a:p>
          <a:p>
            <a:pPr>
              <a:buNone/>
            </a:pPr>
            <a:r>
              <a:rPr lang="en-US" dirty="0" smtClean="0"/>
              <a:t>Typed language: Java with type qualifiers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Checker Framework eases type system construction</a:t>
            </a:r>
          </a:p>
          <a:p>
            <a:r>
              <a:rPr lang="en-US" dirty="0" smtClean="0"/>
              <a:t>Previous frameworks were unsatisfactory </a:t>
            </a:r>
          </a:p>
          <a:p>
            <a:r>
              <a:rPr lang="en-US" dirty="0" smtClean="0"/>
              <a:t>Academics built dozens of type-checkers</a:t>
            </a:r>
          </a:p>
          <a:p>
            <a:r>
              <a:rPr lang="en-US" dirty="0" smtClean="0"/>
              <a:t>Teaching:  usable in first class in the major</a:t>
            </a:r>
          </a:p>
          <a:p>
            <a:r>
              <a:rPr lang="en-US" dirty="0" smtClean="0"/>
              <a:t>Industry:  in daily use</a:t>
            </a:r>
          </a:p>
          <a:p>
            <a:r>
              <a:rPr lang="en-US" dirty="0" smtClean="0"/>
              <a:t>Influenced the design of Java 7 (type annotations)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Cost/benefit:  A mixed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buFont typeface="Calibri" pitchFamily="34" charset="0"/>
              <a:buChar char="+"/>
            </a:pPr>
            <a:r>
              <a:rPr lang="en-US" dirty="0" smtClean="0"/>
              <a:t>Final design is clearer, better, documented, checked</a:t>
            </a:r>
          </a:p>
          <a:p>
            <a:pPr>
              <a:buFont typeface="Calibri" pitchFamily="34" charset="0"/>
              <a:buChar char="+"/>
            </a:pPr>
            <a:r>
              <a:rPr lang="en-US" dirty="0" smtClean="0"/>
              <a:t>You can ignore the type-checking when you want to</a:t>
            </a:r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It takes a lot of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Annotation burden:  minor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Understanding &amp; improving design</a:t>
            </a:r>
            <a:r>
              <a:rPr lang="en-US" dirty="0" smtClean="0"/>
              <a:t>:  major</a:t>
            </a:r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Adds no new features</a:t>
            </a:r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You already fixed the worst bugs</a:t>
            </a:r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May introduce new errors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hard to add stronger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design is inherently not type-safe</a:t>
            </a:r>
          </a:p>
          <a:p>
            <a:pPr lvl="1"/>
            <a:r>
              <a:rPr lang="en-US" dirty="0" smtClean="0"/>
              <a:t>Uses dynamic typing, dynamic checks, heterogeneity</a:t>
            </a:r>
          </a:p>
          <a:p>
            <a:pPr lvl="1"/>
            <a:r>
              <a:rPr lang="en-US" dirty="0" smtClean="0"/>
              <a:t>Requires many loopholes (casts, suppressed warnings)</a:t>
            </a:r>
          </a:p>
          <a:p>
            <a:r>
              <a:rPr lang="en-US" dirty="0" smtClean="0"/>
              <a:t>This instantiation of the design is not type-safe</a:t>
            </a:r>
          </a:p>
          <a:p>
            <a:pPr lvl="1"/>
            <a:r>
              <a:rPr lang="en-US" dirty="0" smtClean="0"/>
              <a:t>Programmer had no pressure to make the program type-safe</a:t>
            </a:r>
          </a:p>
          <a:p>
            <a:pPr lvl="1"/>
            <a:r>
              <a:rPr lang="en-US" dirty="0" smtClean="0"/>
              <a:t>The type-safe version is better, but you learn that in retrospect</a:t>
            </a:r>
          </a:p>
          <a:p>
            <a:pPr lvl="1"/>
            <a:r>
              <a:rPr lang="en-US" dirty="0" smtClean="0"/>
              <a:t>Another implementation would have been easy at the start</a:t>
            </a:r>
          </a:p>
          <a:p>
            <a:pPr lvl="1"/>
            <a:r>
              <a:rPr lang="en-US" dirty="0" smtClean="0"/>
              <a:t>Design decisions proliferate and ossify</a:t>
            </a:r>
          </a:p>
          <a:p>
            <a:r>
              <a:rPr lang="en-US" dirty="0" smtClean="0"/>
              <a:t>Design is too hard to understand</a:t>
            </a:r>
          </a:p>
          <a:p>
            <a:r>
              <a:rPr lang="en-US" dirty="0" smtClean="0"/>
              <a:t>There are too many errors to correct or suppress</a:t>
            </a:r>
          </a:p>
          <a:p>
            <a:pPr lvl="1"/>
            <a:r>
              <a:rPr lang="en-US" dirty="0" smtClean="0"/>
              <a:t>Every change carries a risk; cost may outweigh benefits</a:t>
            </a:r>
          </a:p>
          <a:p>
            <a:r>
              <a:rPr lang="en-US" dirty="0" smtClean="0"/>
              <a:t>Problem:  type-checking is </a:t>
            </a:r>
            <a:r>
              <a:rPr lang="en-US" dirty="0" smtClean="0">
                <a:solidFill>
                  <a:srgbClr val="FF0000"/>
                </a:solidFill>
              </a:rPr>
              <a:t>too late </a:t>
            </a:r>
            <a:r>
              <a:rPr lang="en-US" dirty="0" smtClean="0"/>
              <a:t>(not:  too much of it)</a:t>
            </a:r>
          </a:p>
          <a:p>
            <a:pPr lvl="1"/>
            <a:r>
              <a:rPr lang="en-US" dirty="0" smtClean="0"/>
              <a:t>Late changes are costly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Write and check types from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Adding types after the fact is doomed</a:t>
            </a:r>
          </a:p>
          <a:p>
            <a:pPr lvl="1">
              <a:buNone/>
            </a:pPr>
            <a:r>
              <a:rPr lang="en-US" dirty="0" smtClean="0"/>
              <a:t>Whole-program type inference probably is, too</a:t>
            </a:r>
          </a:p>
          <a:p>
            <a:pPr>
              <a:buNone/>
            </a:pPr>
            <a:r>
              <a:rPr lang="en-US" dirty="0" smtClean="0"/>
              <a:t>New code is a good testing ground for new type systems</a:t>
            </a:r>
          </a:p>
          <a:p>
            <a:pPr lvl="1">
              <a:buNone/>
            </a:pPr>
            <a:r>
              <a:rPr lang="en-US" dirty="0" smtClean="0"/>
              <a:t>But, most development effort is maintenance</a:t>
            </a:r>
          </a:p>
          <a:p>
            <a:pPr>
              <a:buNone/>
            </a:pPr>
            <a:r>
              <a:rPr lang="en-US" dirty="0" smtClean="0"/>
              <a:t>We can't ignore legacy code</a:t>
            </a:r>
          </a:p>
          <a:p>
            <a:pPr lvl="1">
              <a:buNone/>
            </a:pPr>
            <a:r>
              <a:rPr lang="en-US" dirty="0" smtClean="0"/>
              <a:t>Evaluation</a:t>
            </a:r>
          </a:p>
          <a:p>
            <a:pPr lvl="1">
              <a:buNone/>
            </a:pPr>
            <a:r>
              <a:rPr lang="en-US" dirty="0" smtClean="0"/>
              <a:t>Practicality and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stymied project:</a:t>
            </a:r>
            <a:br>
              <a:rPr lang="en-US" dirty="0" smtClean="0"/>
            </a:br>
            <a:r>
              <a:rPr lang="en-US" dirty="0" smtClean="0"/>
              <a:t>Eliminating null pointer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Goal:  prove all dereferences safe in an </a:t>
            </a:r>
            <a:r>
              <a:rPr lang="en-US" smtClean="0"/>
              <a:t>existing program</a:t>
            </a:r>
            <a:endParaRPr lang="en-US" dirty="0" smtClean="0"/>
          </a:p>
          <a:p>
            <a:pPr lvl="1"/>
            <a:r>
              <a:rPr lang="en-US" dirty="0" smtClean="0"/>
              <a:t>NPEs are pervasive and important</a:t>
            </a:r>
          </a:p>
          <a:p>
            <a:pPr lvl="1"/>
            <a:r>
              <a:rPr lang="en-US" dirty="0" smtClean="0"/>
              <a:t>Problem is simple to express</a:t>
            </a:r>
          </a:p>
          <a:p>
            <a:pPr>
              <a:buNone/>
            </a:pPr>
            <a:r>
              <a:rPr lang="en-US" dirty="0" smtClean="0">
                <a:solidFill>
                  <a:srgbClr val="996633"/>
                </a:solidFill>
              </a:rPr>
              <a:t>[Barnett 04, </a:t>
            </a:r>
            <a:r>
              <a:rPr lang="en-US" dirty="0" err="1" smtClean="0">
                <a:solidFill>
                  <a:srgbClr val="996633"/>
                </a:solidFill>
              </a:rPr>
              <a:t>Spoto</a:t>
            </a:r>
            <a:r>
              <a:rPr lang="en-US" dirty="0" smtClean="0">
                <a:solidFill>
                  <a:srgbClr val="996633"/>
                </a:solidFill>
              </a:rPr>
              <a:t> 08]</a:t>
            </a:r>
          </a:p>
          <a:p>
            <a:r>
              <a:rPr lang="en-US" dirty="0" smtClean="0"/>
              <a:t>Suppose:  99% success rate, 200 KLOC program</a:t>
            </a:r>
          </a:p>
          <a:p>
            <a:pPr lvl="1"/>
            <a:r>
              <a:rPr lang="en-US" dirty="0" smtClean="0"/>
              <a:t>1000 dereferences to check manually!</a:t>
            </a:r>
          </a:p>
          <a:p>
            <a:pPr lvl="1"/>
            <a:r>
              <a:rPr lang="en-US" dirty="0" smtClean="0"/>
              <a:t>Program changes will be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power vs.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powerful</a:t>
            </a:r>
            <a:r>
              <a:rPr lang="en-US" dirty="0" smtClean="0"/>
              <a:t> analysis can prove many facts</a:t>
            </a:r>
          </a:p>
          <a:p>
            <a:pPr lvl="1"/>
            <a:r>
              <a:rPr lang="en-US" dirty="0" smtClean="0"/>
              <a:t>Example:  analysis that considers all possible execution flows in your program</a:t>
            </a:r>
          </a:p>
          <a:p>
            <a:pPr lvl="1"/>
            <a:r>
              <a:rPr lang="en-US" dirty="0" smtClean="0"/>
              <a:t>Pointer analysis, type inference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transparent</a:t>
            </a:r>
            <a:r>
              <a:rPr lang="en-US" dirty="0" smtClean="0"/>
              <a:t> analysis has comprehensible behavior and results</a:t>
            </a:r>
          </a:p>
          <a:p>
            <a:pPr lvl="1"/>
            <a:r>
              <a:rPr lang="en-US" dirty="0" smtClean="0">
                <a:sym typeface="Symbol"/>
              </a:rPr>
              <a:t>Results depend on local information only</a:t>
            </a:r>
          </a:p>
          <a:p>
            <a:pPr lvl="1"/>
            <a:r>
              <a:rPr lang="en-US" dirty="0" smtClean="0"/>
              <a:t>Small change to program </a:t>
            </a:r>
            <a:r>
              <a:rPr lang="en-US" dirty="0" smtClean="0">
                <a:sym typeface="Symbol"/>
              </a:rPr>
              <a:t> small change in analysis results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To make an analysis more transparent:</a:t>
            </a:r>
          </a:p>
          <a:p>
            <a:pPr lvl="1"/>
            <a:r>
              <a:rPr lang="en-US" dirty="0" smtClean="0">
                <a:sym typeface="Symbol"/>
              </a:rPr>
              <a:t>Concrete error cases &amp; counterexamples, …</a:t>
            </a:r>
          </a:p>
          <a:p>
            <a:pPr lvl="1"/>
            <a:r>
              <a:rPr lang="en-US" dirty="0" smtClean="0">
                <a:sym typeface="Symbol"/>
              </a:rPr>
              <a:t>User-supplied annotations &amp; restructuring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Open question:  Do programmers need more power or transparency?  When?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Workarounds:  emulate dynamic typing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 in dynamic language, deliver in static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program is half-static and half-dynamic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types to a dynamic language</a:t>
            </a:r>
          </a:p>
          <a:p>
            <a:pPr lvl="1"/>
            <a:r>
              <a:rPr lang="en-US" dirty="0" smtClean="0"/>
              <a:t>Add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/>
              <a:t> type to a static language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 static and dynamic views of the program,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any moment during development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" y="3962400"/>
            <a:ext cx="381000" cy="33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choose a type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Dynamically-typed scripting languages:</a:t>
            </a:r>
          </a:p>
          <a:p>
            <a:pPr lvl="1"/>
            <a:r>
              <a:rPr lang="en-US" dirty="0" smtClean="0"/>
              <a:t>Faster and more flexible program development and modification</a:t>
            </a:r>
          </a:p>
          <a:p>
            <a:r>
              <a:rPr lang="en-US" dirty="0" smtClean="0"/>
              <a:t>Statically-typed programming languages:</a:t>
            </a:r>
          </a:p>
          <a:p>
            <a:pPr lvl="1"/>
            <a:r>
              <a:rPr lang="en-US" dirty="0" smtClean="0"/>
              <a:t>More reliable and maintainable applications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 smtClean="0"/>
              <a:t>You shouldn’t have to choose!</a:t>
            </a:r>
          </a:p>
          <a:p>
            <a:pPr>
              <a:buNone/>
            </a:pPr>
            <a:r>
              <a:rPr lang="en-US" dirty="0" smtClean="0"/>
              <a:t>Can we give programmers the </a:t>
            </a:r>
            <a:r>
              <a:rPr lang="en-US" dirty="0" smtClean="0">
                <a:solidFill>
                  <a:srgbClr val="FF0000"/>
                </a:solidFill>
              </a:rPr>
              <a:t>benefits of both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5" name="Straight Arrow Connector 4"/>
          <p:cNvCxnSpPr>
            <a:stCxn id="6" idx="3"/>
            <a:endCxn id="7" idx="1"/>
          </p:cNvCxnSpPr>
          <p:nvPr/>
        </p:nvCxnSpPr>
        <p:spPr>
          <a:xfrm>
            <a:off x="1968753" y="1644134"/>
            <a:ext cx="4584447" cy="158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145946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dynamic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459468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static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2263" y="1307068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30706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307068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307068"/>
            <a:ext cx="8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Haskell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Incremental/gradual/hybrid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Statically-typed portion is safe</a:t>
            </a:r>
          </a:p>
          <a:p>
            <a:pPr>
              <a:buNone/>
            </a:pPr>
            <a:r>
              <a:rPr lang="en-US" dirty="0" smtClean="0"/>
              <a:t>Run-time type errors are the fault of the dynamic code or the boundary</a:t>
            </a:r>
          </a:p>
          <a:p>
            <a:pPr>
              <a:buNone/>
            </a:pPr>
            <a:r>
              <a:rPr lang="en-US" dirty="0" smtClean="0"/>
              <a:t>Programmer must:</a:t>
            </a:r>
          </a:p>
          <a:p>
            <a:pPr lvl="1"/>
            <a:r>
              <a:rPr lang="en-US" dirty="0" smtClean="0"/>
              <a:t>Decide the boundary</a:t>
            </a:r>
          </a:p>
          <a:p>
            <a:pPr lvl="1"/>
            <a:r>
              <a:rPr lang="en-US" dirty="0" smtClean="0"/>
              <a:t>Indicate it with type annotations</a:t>
            </a:r>
          </a:p>
          <a:p>
            <a:pPr>
              <a:buNone/>
            </a:pPr>
            <a:r>
              <a:rPr lang="en-US" dirty="0" smtClean="0"/>
              <a:t>Research challenge:</a:t>
            </a:r>
            <a:r>
              <a:rPr lang="en-US" dirty="0"/>
              <a:t> </a:t>
            </a:r>
            <a:r>
              <a:rPr lang="en-US" dirty="0" smtClean="0"/>
              <a:t> behavior at the boundary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Blame control</a:t>
            </a:r>
          </a:p>
          <a:p>
            <a:pPr lvl="1"/>
            <a:r>
              <a:rPr lang="en-US" dirty="0" smtClean="0"/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Retain all assertions that may fail </a:t>
            </a:r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Ou</a:t>
            </a:r>
            <a:r>
              <a:rPr lang="en-US" sz="2800" dirty="0" smtClean="0">
                <a:solidFill>
                  <a:srgbClr val="996633"/>
                </a:solidFill>
              </a:rPr>
              <a:t> 04, Flanagan 06]</a:t>
            </a:r>
            <a:r>
              <a:rPr lang="en-US" sz="2800" dirty="0" smtClean="0"/>
              <a:t> </a:t>
            </a:r>
          </a:p>
          <a:p>
            <a:r>
              <a:rPr lang="en-US" dirty="0" smtClean="0"/>
              <a:t>Objects may need to carry types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Siek</a:t>
            </a:r>
            <a:r>
              <a:rPr lang="en-US" sz="2800" dirty="0" smtClean="0">
                <a:solidFill>
                  <a:srgbClr val="996633"/>
                </a:solidFill>
              </a:rPr>
              <a:t> 07, Herman 07]</a:t>
            </a:r>
            <a:endParaRPr lang="en-US" dirty="0" smtClean="0"/>
          </a:p>
          <a:p>
            <a:r>
              <a:rPr lang="en-US" dirty="0" smtClean="0"/>
              <a:t>Contracts at the boundary</a:t>
            </a:r>
            <a:r>
              <a:rPr lang="en-US" sz="2800" dirty="0" smtClean="0">
                <a:solidFill>
                  <a:srgbClr val="996633"/>
                </a:solidFill>
              </a:rPr>
              <a:t> [</a:t>
            </a:r>
            <a:r>
              <a:rPr lang="en-US" sz="2800" dirty="0" err="1" smtClean="0">
                <a:solidFill>
                  <a:srgbClr val="996633"/>
                </a:solidFill>
              </a:rPr>
              <a:t>Findler</a:t>
            </a:r>
            <a:r>
              <a:rPr lang="en-US" sz="2800" dirty="0" smtClean="0">
                <a:solidFill>
                  <a:srgbClr val="996633"/>
                </a:solidFill>
              </a:rPr>
              <a:t> 02, Gray 05]</a:t>
            </a:r>
            <a:endParaRPr lang="en-US" dirty="0" smtClean="0"/>
          </a:p>
          <a:p>
            <a:endParaRPr lang="en-US" sz="28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Blame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run-time error might arise in typed code</a:t>
            </a:r>
          </a:p>
          <a:p>
            <a:r>
              <a:rPr lang="en-US" dirty="0" smtClean="0"/>
              <a:t>Find the root cause in </a:t>
            </a:r>
            <a:r>
              <a:rPr lang="en-US" dirty="0" err="1" smtClean="0"/>
              <a:t>untyped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Usually located at the boundary</a:t>
            </a:r>
          </a:p>
          <a:p>
            <a:r>
              <a:rPr lang="en-US" dirty="0" smtClean="0"/>
              <a:t>Stop the program as soon as detected</a:t>
            </a:r>
          </a:p>
          <a:p>
            <a:pPr>
              <a:buNone/>
            </a:pPr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Findler</a:t>
            </a:r>
            <a:r>
              <a:rPr lang="en-US" sz="2800" dirty="0" smtClean="0">
                <a:solidFill>
                  <a:srgbClr val="996633"/>
                </a:solidFill>
              </a:rPr>
              <a:t> 01, Tobin-</a:t>
            </a:r>
            <a:r>
              <a:rPr lang="en-US" sz="2800" dirty="0" err="1" smtClean="0">
                <a:solidFill>
                  <a:srgbClr val="996633"/>
                </a:solidFill>
              </a:rPr>
              <a:t>Hochstadt</a:t>
            </a:r>
            <a:r>
              <a:rPr lang="en-US" sz="2800" dirty="0" smtClean="0">
                <a:solidFill>
                  <a:srgbClr val="996633"/>
                </a:solidFill>
              </a:rPr>
              <a:t> 06,08, </a:t>
            </a:r>
            <a:r>
              <a:rPr lang="en-US" sz="2800" dirty="0" err="1" smtClean="0">
                <a:solidFill>
                  <a:srgbClr val="996633"/>
                </a:solidFill>
              </a:rPr>
              <a:t>Furr</a:t>
            </a:r>
            <a:r>
              <a:rPr lang="en-US" sz="2800" dirty="0" smtClean="0">
                <a:solidFill>
                  <a:srgbClr val="996633"/>
                </a:solidFill>
              </a:rPr>
              <a:t> 09, </a:t>
            </a:r>
            <a:r>
              <a:rPr lang="en-US" sz="2800" dirty="0" err="1" smtClean="0">
                <a:solidFill>
                  <a:srgbClr val="996633"/>
                </a:solidFill>
              </a:rPr>
              <a:t>Wadler</a:t>
            </a:r>
            <a:r>
              <a:rPr lang="en-US" sz="2800" dirty="0" smtClean="0">
                <a:solidFill>
                  <a:srgbClr val="996633"/>
                </a:solidFill>
              </a:rPr>
              <a:t> 09]</a:t>
            </a:r>
            <a:endParaRPr lang="en-US" sz="28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Statically discharge assertions</a:t>
            </a:r>
          </a:p>
          <a:p>
            <a:pPr lvl="1"/>
            <a:r>
              <a:rPr lang="en-US" dirty="0" smtClean="0"/>
              <a:t>Omit run-time checks</a:t>
            </a:r>
          </a:p>
          <a:p>
            <a:pPr lvl="1"/>
            <a:r>
              <a:rPr lang="en-US" dirty="0" smtClean="0"/>
              <a:t>Remove wrappers</a:t>
            </a:r>
          </a:p>
          <a:p>
            <a:pPr lvl="1"/>
            <a:r>
              <a:rPr lang="en-US" dirty="0" smtClean="0"/>
              <a:t>Smaller representations</a:t>
            </a:r>
          </a:p>
          <a:p>
            <a:r>
              <a:rPr lang="en-US" dirty="0" smtClean="0"/>
              <a:t>Permit tail recursion</a:t>
            </a:r>
          </a:p>
          <a:p>
            <a:r>
              <a:rPr lang="en-US" dirty="0" smtClean="0"/>
              <a:t>Extension to higher-order functions</a:t>
            </a:r>
          </a:p>
          <a:p>
            <a:r>
              <a:rPr lang="en-US" dirty="0" smtClean="0"/>
              <a:t>Omit blame assignment </a:t>
            </a:r>
            <a:r>
              <a:rPr lang="en-US" dirty="0" smtClean="0">
                <a:solidFill>
                  <a:srgbClr val="996633"/>
                </a:solidFill>
              </a:rPr>
              <a:t>[Bloom 09]</a:t>
            </a:r>
          </a:p>
          <a:p>
            <a:pPr>
              <a:buNone/>
            </a:pPr>
            <a:r>
              <a:rPr lang="en-US" sz="2800" dirty="0" smtClean="0">
                <a:solidFill>
                  <a:srgbClr val="996633"/>
                </a:solidFill>
              </a:rPr>
              <a:t>[Herman 09, </a:t>
            </a:r>
            <a:r>
              <a:rPr lang="en-US" sz="2800" dirty="0" err="1" smtClean="0">
                <a:solidFill>
                  <a:srgbClr val="996633"/>
                </a:solidFill>
              </a:rPr>
              <a:t>Siek</a:t>
            </a:r>
            <a:r>
              <a:rPr lang="en-US" sz="2800" dirty="0" smtClean="0">
                <a:solidFill>
                  <a:srgbClr val="996633"/>
                </a:solidFill>
              </a:rPr>
              <a:t> 09,10]</a:t>
            </a:r>
            <a:endParaRPr lang="en-US" sz="28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starts from a dynamic mindset</a:t>
            </a:r>
          </a:p>
          <a:p>
            <a:pPr lvl="1"/>
            <a:r>
              <a:rPr lang="en-US" dirty="0" smtClean="0"/>
              <a:t>But, programmers are more likely to accept</a:t>
            </a:r>
          </a:p>
          <a:p>
            <a:r>
              <a:rPr lang="en-US" dirty="0" smtClean="0"/>
              <a:t>Little encouragement for good design</a:t>
            </a:r>
          </a:p>
          <a:p>
            <a:pPr lvl="1"/>
            <a:r>
              <a:rPr lang="en-US" dirty="0" smtClean="0"/>
              <a:t>Types not required, type checker errors assumed</a:t>
            </a:r>
          </a:p>
          <a:p>
            <a:r>
              <a:rPr lang="en-US" dirty="0" smtClean="0"/>
              <a:t>Few run-time guarantees</a:t>
            </a:r>
          </a:p>
          <a:p>
            <a:r>
              <a:rPr lang="en-US" dirty="0" smtClean="0"/>
              <a:t>Programmer must manage boundary</a:t>
            </a:r>
          </a:p>
          <a:p>
            <a:r>
              <a:rPr lang="en-US" dirty="0" smtClean="0"/>
              <a:t>Evaluation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Workarounds:  emulate dynamic typing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 in dynamic language, deliver in static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program is half-static and half-dynamic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types to a dynamic language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type to a static language</a:t>
            </a:r>
          </a:p>
          <a:p>
            <a:r>
              <a:rPr lang="en-US" dirty="0" smtClean="0"/>
              <a:t>Full static and dynamic views of the program,</a:t>
            </a:r>
            <a:br>
              <a:rPr lang="en-US" dirty="0" smtClean="0"/>
            </a:br>
            <a:r>
              <a:rPr lang="en-US" dirty="0" smtClean="0"/>
              <a:t>at any moment during development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" y="4468368"/>
            <a:ext cx="381000" cy="33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interpretation of static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Write in a statically-typed language</a:t>
            </a:r>
          </a:p>
          <a:p>
            <a:pPr>
              <a:buNone/>
            </a:pPr>
            <a:r>
              <a:rPr lang="en-US" dirty="0" smtClean="0"/>
              <a:t>The developer may always execute the code</a:t>
            </a:r>
          </a:p>
          <a:p>
            <a:pPr>
              <a:buNone/>
            </a:pPr>
            <a:r>
              <a:rPr lang="en-US" dirty="0" smtClean="0"/>
              <a:t>To execute, </a:t>
            </a:r>
            <a:r>
              <a:rPr lang="en-US" dirty="0" smtClean="0">
                <a:solidFill>
                  <a:srgbClr val="FF0000"/>
                </a:solidFill>
              </a:rPr>
              <a:t>ignore the types </a:t>
            </a:r>
            <a:r>
              <a:rPr lang="en-US" dirty="0" smtClean="0"/>
              <a:t>(mostly)</a:t>
            </a:r>
          </a:p>
          <a:p>
            <a:pPr>
              <a:buNone/>
            </a:pPr>
            <a:r>
              <a:rPr lang="en-US" dirty="0" smtClean="0"/>
              <a:t>Convert every type to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Dynamic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875074"/>
            <a:ext cx="38862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MyClass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List&lt;String&gt;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names;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name)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875074"/>
            <a:ext cx="43434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MyClass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names;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name)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5408474"/>
            <a:ext cx="76200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Type-removing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Primitive operations (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800" dirty="0" smtClean="0"/>
              <a:t>,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800" dirty="0" smtClean="0"/>
              <a:t>,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800" dirty="0" smtClean="0"/>
              <a:t>,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) dynamically check their argument types</a:t>
            </a:r>
          </a:p>
          <a:p>
            <a:r>
              <a:rPr lang="en-US" dirty="0" smtClean="0"/>
              <a:t>Method invocations and field accesses are performed reflectively</a:t>
            </a:r>
          </a:p>
          <a:p>
            <a:pPr lvl="1"/>
            <a:r>
              <a:rPr lang="en-US" dirty="0" smtClean="0"/>
              <a:t>Run-time system re-implements dynamic dispatch, etc.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Compilation always succeeds</a:t>
            </a:r>
          </a:p>
          <a:p>
            <a:pPr lvl="1"/>
            <a:r>
              <a:rPr lang="en-US" dirty="0" smtClean="0"/>
              <a:t>Code must be syntactically correct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Code can be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wasn’t this done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Rigid attitudes about the “best” feedback</a:t>
            </a:r>
          </a:p>
          <a:p>
            <a:r>
              <a:rPr lang="en-US" dirty="0" smtClean="0"/>
              <a:t>Divide between static and dynamic researchers </a:t>
            </a:r>
          </a:p>
          <a:p>
            <a:r>
              <a:rPr lang="en-US" dirty="0" smtClean="0"/>
              <a:t>Aping of developer workarounds</a:t>
            </a:r>
          </a:p>
          <a:p>
            <a:r>
              <a:rPr lang="en-US" dirty="0" smtClean="0"/>
              <a:t>Choices made for the convenience of tools</a:t>
            </a:r>
          </a:p>
          <a:p>
            <a:r>
              <a:rPr lang="en-US" dirty="0" smtClean="0"/>
              <a:t>Difficult to get right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Question:  What other problems have this feel?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5670550" y="3886200"/>
          <a:ext cx="3397250" cy="2895600"/>
        </p:xfrm>
        <a:graphic>
          <a:graphicData uri="http://schemas.openxmlformats.org/presentationml/2006/ole">
            <p:oleObj spid="_x0000_s77826" name="Acrobat Document" r:id="rId3" imgW="4848161" imgH="4133763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to dynamic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Preserve</a:t>
            </a:r>
            <a:r>
              <a:rPr lang="en-US" dirty="0" smtClean="0"/>
              <a:t> semantics for type-correct programs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Useful</a:t>
            </a:r>
            <a:r>
              <a:rPr lang="en-US" dirty="0" smtClean="0"/>
              <a:t> semantics for type-incorrect programs</a:t>
            </a:r>
          </a:p>
          <a:p>
            <a:endParaRPr lang="en-US" dirty="0" smtClean="0"/>
          </a:p>
          <a:p>
            <a:r>
              <a:rPr lang="en-US" dirty="0" smtClean="0"/>
              <a:t>Exploration of these challenges:  Ductile</a:t>
            </a:r>
          </a:p>
          <a:p>
            <a:pPr lvl="1"/>
            <a:r>
              <a:rPr lang="en-US" dirty="0" err="1" smtClean="0"/>
              <a:t>DuctileJ</a:t>
            </a:r>
            <a:r>
              <a:rPr lang="en-US" dirty="0" smtClean="0"/>
              <a:t> is a dialect of Java</a:t>
            </a:r>
          </a:p>
          <a:p>
            <a:pPr>
              <a:buNone/>
            </a:pPr>
            <a:r>
              <a:rPr lang="en-US" sz="2800" dirty="0" smtClean="0">
                <a:hlinkClick r:id="rId4"/>
              </a:rPr>
              <a:t>http://code.google.com/p/ductilej/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type system checks some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Language designer chooses checks</a:t>
            </a:r>
            <a:br>
              <a:rPr lang="en-US" dirty="0" smtClean="0"/>
            </a:br>
            <a:r>
              <a:rPr lang="en-US" dirty="0" smtClean="0"/>
              <a:t>to address development needs</a:t>
            </a:r>
          </a:p>
          <a:p>
            <a:pPr lvl="1">
              <a:buNone/>
            </a:pPr>
            <a:r>
              <a:rPr lang="en-US" dirty="0" smtClean="0"/>
              <a:t>Static checks</a:t>
            </a:r>
          </a:p>
          <a:p>
            <a:pPr lvl="1">
              <a:buNone/>
            </a:pPr>
            <a:r>
              <a:rPr lang="en-US" dirty="0" smtClean="0"/>
              <a:t>Dynamic checks (early or late)</a:t>
            </a:r>
          </a:p>
          <a:p>
            <a:pPr>
              <a:buNone/>
            </a:pPr>
            <a:r>
              <a:rPr lang="en-US" dirty="0" smtClean="0"/>
              <a:t>Later, tool developers add more checks</a:t>
            </a:r>
          </a:p>
          <a:p>
            <a:pPr lvl="1">
              <a:buNone/>
            </a:pPr>
            <a:r>
              <a:rPr lang="en-US" dirty="0" smtClean="0"/>
              <a:t>Static:  </a:t>
            </a:r>
            <a:r>
              <a:rPr lang="en-US" dirty="0" err="1" smtClean="0"/>
              <a:t>LCLint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996633"/>
                </a:solidFill>
              </a:rPr>
              <a:t>[Evans 94]</a:t>
            </a:r>
            <a:endParaRPr lang="en-US" dirty="0" smtClean="0">
              <a:solidFill>
                <a:srgbClr val="996633"/>
              </a:solidFill>
            </a:endParaRPr>
          </a:p>
          <a:p>
            <a:pPr lvl="1">
              <a:buNone/>
            </a:pPr>
            <a:r>
              <a:rPr lang="en-US" dirty="0" smtClean="0"/>
              <a:t>Dynamic:  Purify </a:t>
            </a:r>
            <a:r>
              <a:rPr lang="en-US" sz="2400" dirty="0" smtClean="0">
                <a:solidFill>
                  <a:srgbClr val="996633"/>
                </a:solidFill>
              </a:rPr>
              <a:t>[Hastings 92]</a:t>
            </a:r>
            <a:endParaRPr lang="en-US" dirty="0" smtClean="0">
              <a:solidFill>
                <a:srgbClr val="996633"/>
              </a:solidFill>
            </a:endParaRPr>
          </a:p>
          <a:p>
            <a:pPr>
              <a:buNone/>
            </a:pPr>
            <a:r>
              <a:rPr lang="en-US" dirty="0" smtClean="0"/>
              <a:t>Why don’t tool developers </a:t>
            </a:r>
            <a:r>
              <a:rPr lang="en-US" dirty="0" smtClean="0">
                <a:solidFill>
                  <a:srgbClr val="FF0000"/>
                </a:solidFill>
              </a:rPr>
              <a:t>remove</a:t>
            </a:r>
            <a:r>
              <a:rPr lang="en-US" dirty="0" smtClean="0"/>
              <a:t> checks?</a:t>
            </a:r>
            <a:endParaRPr lang="en-US" dirty="0"/>
          </a:p>
        </p:txBody>
      </p:sp>
      <p:cxnSp>
        <p:nvCxnSpPr>
          <p:cNvPr id="5" name="Straight Arrow Connector 4"/>
          <p:cNvCxnSpPr>
            <a:stCxn id="6" idx="3"/>
            <a:endCxn id="7" idx="1"/>
          </p:cNvCxnSpPr>
          <p:nvPr/>
        </p:nvCxnSpPr>
        <p:spPr>
          <a:xfrm>
            <a:off x="1968753" y="1644134"/>
            <a:ext cx="4584447" cy="158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145946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dynamic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459468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static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2263" y="1307068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30706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307068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307068"/>
            <a:ext cx="8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Haskell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Preserve semantics</a:t>
            </a:r>
            <a:br>
              <a:rPr lang="en-US" dirty="0" smtClean="0"/>
            </a:br>
            <a:r>
              <a:rPr lang="en-US" dirty="0" smtClean="0"/>
              <a:t>of well-typed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Static types affect semantics (e.g., overloading)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Reflective calls yield different exceptions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Interoperation with un-transformed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Meta-programming model limitations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overloading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Transformed declarations have same signature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Overload resolution depends on static types</a:t>
            </a:r>
          </a:p>
          <a:p>
            <a:pPr lvl="1"/>
            <a:r>
              <a:rPr lang="en-US" dirty="0" smtClean="0"/>
              <a:t>Do not implement multi-method dispatch!</a:t>
            </a:r>
          </a:p>
          <a:p>
            <a:pPr>
              <a:buNone/>
            </a:pPr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Dummy type-carrying arguments to disambiguate</a:t>
            </a:r>
          </a:p>
          <a:p>
            <a:pPr lvl="1"/>
            <a:r>
              <a:rPr lang="en-US" dirty="0" smtClean="0"/>
              <a:t>Resolution at run time if necessary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25469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x) { … }</a:t>
            </a:r>
          </a:p>
          <a:p>
            <a:pPr algn="just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x) { …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325469"/>
            <a:ext cx="3505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x) { … }</a:t>
            </a:r>
          </a:p>
          <a:p>
            <a:pPr algn="just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x) { … }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62400" y="2401669"/>
            <a:ext cx="76200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Reflective calls have different checked exceptions</a:t>
            </a:r>
          </a:p>
          <a:p>
            <a:pPr lvl="1"/>
            <a:r>
              <a:rPr lang="en-US" dirty="0" smtClean="0"/>
              <a:t>Compiler error</a:t>
            </a:r>
          </a:p>
          <a:p>
            <a:pPr lvl="1"/>
            <a:r>
              <a:rPr lang="en-US" dirty="0" smtClean="0"/>
              <a:t>Different run-time behavior</a:t>
            </a:r>
          </a:p>
          <a:p>
            <a:pPr>
              <a:buNone/>
            </a:pPr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Wrap exceptions</a:t>
            </a:r>
          </a:p>
          <a:p>
            <a:pPr lvl="1"/>
            <a:r>
              <a:rPr lang="en-US" dirty="0" smtClean="0"/>
              <a:t>Catch, unwrap, and re-throw with correct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Interfacing with non-transformed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Tool must operate on source code</a:t>
            </a:r>
          </a:p>
          <a:p>
            <a:pPr lvl="1">
              <a:buNone/>
            </a:pPr>
            <a:r>
              <a:rPr lang="en-US" dirty="0" smtClean="0"/>
              <a:t>Because the code doesn’t compile!</a:t>
            </a:r>
          </a:p>
          <a:p>
            <a:pPr>
              <a:buNone/>
            </a:pPr>
            <a:r>
              <a:rPr lang="en-US" dirty="0" err="1" smtClean="0"/>
              <a:t>Bytecode</a:t>
            </a:r>
            <a:r>
              <a:rPr lang="en-US" dirty="0" smtClean="0"/>
              <a:t> transformation is possible</a:t>
            </a:r>
          </a:p>
          <a:p>
            <a:pPr lvl="1">
              <a:buNone/>
            </a:pPr>
            <a:r>
              <a:rPr lang="en-US" dirty="0" smtClean="0"/>
              <a:t>Libraries are usually general enough already</a:t>
            </a:r>
          </a:p>
          <a:p>
            <a:pPr>
              <a:buNone/>
            </a:pPr>
            <a:r>
              <a:rPr lang="en-US" dirty="0" smtClean="0"/>
              <a:t>Solution:  untransformed code is treated like a primitive operation</a:t>
            </a:r>
          </a:p>
          <a:p>
            <a:pPr lvl="1">
              <a:buNone/>
            </a:pPr>
            <a:r>
              <a:rPr lang="en-US" dirty="0" smtClean="0"/>
              <a:t>Signatures inherited from libraries remain un-transformed – e.g.,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Reflection results reflect transformed program</a:t>
            </a:r>
          </a:p>
          <a:p>
            <a:pPr>
              <a:buNone/>
            </a:pPr>
            <a:r>
              <a:rPr lang="en-US" dirty="0" smtClean="0"/>
              <a:t>Solution:  Un-transform signatures in results</a:t>
            </a:r>
          </a:p>
          <a:p>
            <a:pPr>
              <a:buNone/>
            </a:pPr>
            <a:r>
              <a:rPr lang="en-US" dirty="0" smtClean="0"/>
              <a:t>Cannot reflectively call:</a:t>
            </a:r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dirty="0" smtClean="0"/>
              <a:t> constructor</a:t>
            </a:r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dirty="0" smtClean="0"/>
              <a:t> method call</a:t>
            </a:r>
          </a:p>
          <a:p>
            <a:pPr lvl="1"/>
            <a:r>
              <a:rPr lang="en-US" dirty="0" smtClean="0"/>
              <a:t>Chained constructor call</a:t>
            </a:r>
          </a:p>
          <a:p>
            <a:pPr lvl="1"/>
            <a:r>
              <a:rPr lang="en-US" dirty="0" smtClean="0"/>
              <a:t>Anonymous inner class constructor</a:t>
            </a:r>
          </a:p>
          <a:p>
            <a:pPr>
              <a:buNone/>
            </a:pPr>
            <a:r>
              <a:rPr lang="en-US" dirty="0" smtClean="0"/>
              <a:t>Solution:  Fight magic with more magic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Useful semantics for ill-typed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Give a semantics to ill-typed programs</a:t>
            </a:r>
          </a:p>
          <a:p>
            <a:pPr lvl="1">
              <a:buNone/>
            </a:pPr>
            <a:r>
              <a:rPr lang="en-US" dirty="0" smtClean="0"/>
              <a:t>Formalization is a research challenge</a:t>
            </a:r>
          </a:p>
          <a:p>
            <a:pPr>
              <a:buNone/>
            </a:pPr>
            <a:r>
              <a:rPr lang="en-US" dirty="0" smtClean="0"/>
              <a:t>Best-effort interpretation of the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Accommodations for ill-typed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Each of these accommodations could be disabled:</a:t>
            </a:r>
          </a:p>
          <a:p>
            <a:r>
              <a:rPr lang="en-US" dirty="0" smtClean="0"/>
              <a:t>Assignment:  permitted, regardless of declared and actual types</a:t>
            </a:r>
          </a:p>
          <a:p>
            <a:r>
              <a:rPr lang="en-US" dirty="0" smtClean="0"/>
              <a:t>Missing fields:  add new field</a:t>
            </a:r>
          </a:p>
          <a:p>
            <a:r>
              <a:rPr lang="en-US" dirty="0" smtClean="0"/>
              <a:t>Method invocation</a:t>
            </a:r>
          </a:p>
          <a:p>
            <a:pPr lvl="1"/>
            <a:r>
              <a:rPr lang="en-US" dirty="0" smtClean="0"/>
              <a:t>Search for closest matching signature in run-time type (“duck typing”)</a:t>
            </a:r>
          </a:p>
          <a:p>
            <a:pPr lvl="1"/>
            <a:r>
              <a:rPr lang="en-US" dirty="0" smtClean="0"/>
              <a:t>If none, generalize or refine type</a:t>
            </a:r>
          </a:p>
          <a:p>
            <a:pPr>
              <a:buNone/>
            </a:pPr>
            <a:r>
              <a:rPr lang="en-US" dirty="0" smtClean="0"/>
              <a:t>Leave these on even in code that type-checks</a:t>
            </a:r>
          </a:p>
          <a:p>
            <a:pPr>
              <a:buNone/>
            </a:pPr>
            <a:r>
              <a:rPr lang="en-US" dirty="0" smtClean="0"/>
              <a:t>Example code paradigms:</a:t>
            </a:r>
          </a:p>
          <a:p>
            <a:r>
              <a:rPr lang="en-US" dirty="0" smtClean="0"/>
              <a:t>Interface declarations:  no </a:t>
            </a: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2900" dirty="0" smtClean="0"/>
              <a:t> </a:t>
            </a:r>
            <a:r>
              <a:rPr lang="en-US" dirty="0" smtClean="0"/>
              <a:t>is needed</a:t>
            </a:r>
          </a:p>
          <a:p>
            <a:r>
              <a:rPr lang="en-US" dirty="0" smtClean="0"/>
              <a:t>Type sketching:  make up a name, or use </a:t>
            </a: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and blame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each assignment and pseudo-assignment:</a:t>
            </a:r>
          </a:p>
          <a:p>
            <a:pPr lvl="1">
              <a:buNone/>
            </a:pPr>
            <a:r>
              <a:rPr lang="en-US" dirty="0" smtClean="0"/>
              <a:t>Check against static type and record the result</a:t>
            </a:r>
          </a:p>
          <a:p>
            <a:pPr>
              <a:buNone/>
            </a:pPr>
            <a:r>
              <a:rPr lang="en-US" dirty="0" smtClean="0"/>
              <a:t>If the program fails:</a:t>
            </a:r>
          </a:p>
          <a:p>
            <a:pPr lvl="1">
              <a:buNone/>
            </a:pPr>
            <a:r>
              <a:rPr lang="en-US" dirty="0" smtClean="0"/>
              <a:t>Show relevant type failures (true positives)</a:t>
            </a:r>
          </a:p>
          <a:p>
            <a:pPr>
              <a:buNone/>
            </a:pPr>
            <a:r>
              <a:rPr lang="en-US" dirty="0" smtClean="0"/>
              <a:t>If the program succeeds:</a:t>
            </a:r>
          </a:p>
          <a:p>
            <a:pPr lvl="1">
              <a:buNone/>
            </a:pPr>
            <a:r>
              <a:rPr lang="en-US" dirty="0" smtClean="0"/>
              <a:t>User can choose to ignore or examine the log</a:t>
            </a:r>
          </a:p>
          <a:p>
            <a:pPr>
              <a:buNone/>
            </a:pPr>
            <a:r>
              <a:rPr lang="en-US" dirty="0" smtClean="0"/>
              <a:t>Blame assignment as late as possible</a:t>
            </a:r>
          </a:p>
          <a:p>
            <a:pPr lvl="1">
              <a:buNone/>
            </a:pPr>
            <a:r>
              <a:rPr lang="en-US" dirty="0" smtClean="0"/>
              <a:t>Contrasts with other work:  as early as possible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vs.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 user has a choice to interact with, or to ignore:</a:t>
            </a:r>
          </a:p>
          <a:p>
            <a:pPr marL="914400" lvl="1" indent="-514350"/>
            <a:r>
              <a:rPr lang="en-US" dirty="0" smtClean="0"/>
              <a:t>tests</a:t>
            </a:r>
          </a:p>
          <a:p>
            <a:pPr marL="914400" lvl="1" indent="-514350"/>
            <a:r>
              <a:rPr lang="en-US" dirty="0" smtClean="0"/>
              <a:t>version control conflicts</a:t>
            </a:r>
          </a:p>
          <a:p>
            <a:pPr marL="914400" lvl="1" indent="-514350"/>
            <a:r>
              <a:rPr lang="en-US" dirty="0" smtClean="0"/>
              <a:t>performance tuning</a:t>
            </a:r>
          </a:p>
          <a:p>
            <a:pPr marL="914400" lvl="1" indent="-514350"/>
            <a:r>
              <a:rPr lang="en-US" dirty="0" smtClean="0"/>
              <a:t>lint</a:t>
            </a:r>
          </a:p>
          <a:p>
            <a:pPr marL="914400" lvl="1" indent="-514350"/>
            <a:r>
              <a:rPr lang="en-US" dirty="0" smtClean="0"/>
              <a:t>theorem-proving</a:t>
            </a:r>
          </a:p>
          <a:p>
            <a:pPr marL="514350" indent="-514350">
              <a:buNone/>
            </a:pPr>
            <a:r>
              <a:rPr lang="en-US" dirty="0" smtClean="0"/>
              <a:t>Why doesn’t the type-checker provide this choice?</a:t>
            </a:r>
          </a:p>
          <a:p>
            <a:pPr marL="914400" lvl="1" indent="-514350"/>
            <a:r>
              <a:rPr lang="en-US" dirty="0" smtClean="0"/>
              <a:t>Tool builder convenience and doctrine</a:t>
            </a:r>
          </a:p>
          <a:p>
            <a:pPr>
              <a:buNone/>
            </a:pPr>
            <a:r>
              <a:rPr lang="en-US" dirty="0" smtClean="0"/>
              <a:t>Should separate when feedback is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discovered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acted upon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Weekend release for 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Goal is a statically-typed program</a:t>
            </a:r>
          </a:p>
          <a:p>
            <a:pPr lvl="1">
              <a:buNone/>
            </a:pPr>
            <a:r>
              <a:rPr lang="en-US" dirty="0" smtClean="0"/>
              <a:t>Occasionally, the type-checker gets in the way</a:t>
            </a:r>
          </a:p>
          <a:p>
            <a:pPr>
              <a:buNone/>
            </a:pPr>
            <a:r>
              <a:rPr lang="en-US" dirty="0" smtClean="0"/>
              <a:t>Disable type-checker temporarily</a:t>
            </a:r>
          </a:p>
          <a:p>
            <a:pPr lvl="1">
              <a:buNone/>
            </a:pPr>
            <a:r>
              <a:rPr lang="en-US" dirty="0" smtClean="0"/>
              <a:t>Continue thinking about types!</a:t>
            </a:r>
          </a:p>
          <a:p>
            <a:pPr>
              <a:buNone/>
            </a:pPr>
            <a:r>
              <a:rPr lang="en-US" dirty="0" smtClean="0"/>
              <a:t>Write a slice of a correctly-typed program</a:t>
            </a:r>
          </a:p>
          <a:p>
            <a:pPr lvl="1">
              <a:buNone/>
            </a:pPr>
            <a:r>
              <a:rPr lang="en-US" dirty="0" smtClean="0"/>
              <a:t>Missing branches, exception handling, etc.</a:t>
            </a:r>
          </a:p>
          <a:p>
            <a:pPr>
              <a:buNone/>
            </a:pPr>
            <a:r>
              <a:rPr lang="en-US" dirty="0" smtClean="0"/>
              <a:t>If you need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/>
              <a:t>, use it</a:t>
            </a:r>
          </a:p>
          <a:p>
            <a:pPr lvl="1">
              <a:buNone/>
            </a:pPr>
            <a:r>
              <a:rPr lang="en-US" dirty="0" smtClean="0"/>
              <a:t>Or design a better type system!</a:t>
            </a:r>
          </a:p>
          <a:p>
            <a:pPr>
              <a:buNone/>
            </a:pPr>
            <a:r>
              <a:rPr lang="en-US" dirty="0" smtClean="0"/>
              <a:t>Efficiency is not a major concern</a:t>
            </a:r>
          </a:p>
          <a:p>
            <a:pPr lvl="1">
              <a:buNone/>
            </a:pPr>
            <a:r>
              <a:rPr lang="en-US" dirty="0" smtClean="0"/>
              <a:t>Human attention is the scarce resource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</a:t>
            </a:r>
            <a:r>
              <a:rPr lang="en-US" sz="4800" dirty="0" smtClean="0">
                <a:solidFill>
                  <a:srgbClr val="FF0000"/>
                </a:solidFill>
                <a:sym typeface="Symbol"/>
              </a:rPr>
              <a:t></a:t>
            </a:r>
            <a:r>
              <a:rPr lang="en-US" dirty="0" smtClean="0"/>
              <a:t> static typing (proofs)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 (machine-checked)</a:t>
            </a:r>
          </a:p>
          <a:p>
            <a:r>
              <a:rPr lang="en-US" dirty="0" smtClean="0"/>
              <a:t>Correctness/reliability</a:t>
            </a:r>
          </a:p>
          <a:p>
            <a:r>
              <a:rPr lang="en-US" dirty="0" smtClean="0"/>
              <a:t>Refactoring</a:t>
            </a:r>
          </a:p>
          <a:p>
            <a:r>
              <a:rPr lang="en-US" dirty="0" smtClean="0"/>
              <a:t>Performance (optimizations)</a:t>
            </a:r>
          </a:p>
          <a:p>
            <a:r>
              <a:rPr lang="en-US" dirty="0" smtClean="0"/>
              <a:t>Faster </a:t>
            </a:r>
            <a:r>
              <a:rPr lang="en-US" dirty="0" smtClean="0"/>
              <a:t>development?  Yes </a:t>
            </a:r>
            <a:r>
              <a:rPr lang="en-US" sz="2800" dirty="0" smtClean="0">
                <a:solidFill>
                  <a:srgbClr val="996633"/>
                </a:solidFill>
              </a:rPr>
              <a:t>[Gannon 77, </a:t>
            </a:r>
            <a:r>
              <a:rPr lang="en-US" sz="2800" dirty="0" err="1" smtClean="0">
                <a:solidFill>
                  <a:srgbClr val="996633"/>
                </a:solidFill>
              </a:rPr>
              <a:t>Prechelt</a:t>
            </a:r>
            <a:r>
              <a:rPr lang="en-US" sz="2800" dirty="0" smtClean="0">
                <a:solidFill>
                  <a:srgbClr val="996633"/>
                </a:solidFill>
              </a:rPr>
              <a:t> 98]</a:t>
            </a:r>
            <a:r>
              <a:rPr lang="en-US" dirty="0" smtClean="0"/>
              <a:t>, no </a:t>
            </a:r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Hannenberg</a:t>
            </a:r>
            <a:r>
              <a:rPr lang="en-US" sz="2800" dirty="0" smtClean="0">
                <a:solidFill>
                  <a:srgbClr val="996633"/>
                </a:solidFill>
              </a:rPr>
              <a:t> 09, 10]</a:t>
            </a:r>
            <a:endParaRPr lang="en-US" dirty="0" smtClean="0">
              <a:solidFill>
                <a:srgbClr val="996633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Prototype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DuctileJ</a:t>
            </a:r>
            <a:r>
              <a:rPr lang="en-US" dirty="0" smtClean="0"/>
              <a:t>:  a dialect of Java</a:t>
            </a:r>
          </a:p>
          <a:p>
            <a:pPr>
              <a:buNone/>
            </a:pPr>
            <a:r>
              <a:rPr lang="en-US" dirty="0" smtClean="0"/>
              <a:t>Publicly available at </a:t>
            </a:r>
            <a:r>
              <a:rPr lang="en-US" dirty="0" smtClean="0">
                <a:hlinkClick r:id="rId3"/>
              </a:rPr>
              <a:t>http://code.google.com/p/ductilej/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To use:  add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detyper.jar</a:t>
            </a:r>
            <a:r>
              <a:rPr lang="en-US" dirty="0" smtClean="0"/>
              <a:t> to your </a:t>
            </a:r>
            <a:r>
              <a:rPr lang="en-US" dirty="0" err="1" smtClean="0"/>
              <a:t>classpath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Try it and give us feedback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62600" y="152400"/>
          <a:ext cx="3396510" cy="2895600"/>
        </p:xfrm>
        <a:graphic>
          <a:graphicData uri="http://schemas.openxmlformats.org/presentationml/2006/ole">
            <p:oleObj spid="_x0000_s1026" name="Acrobat Document" r:id="rId4" imgW="4848161" imgH="4133763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  Preserving semantics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600200"/>
          <a:ext cx="6400800" cy="224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22600"/>
                <a:gridCol w="1676722"/>
                <a:gridCol w="1701478"/>
              </a:tblGrid>
              <a:tr h="5495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Program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noFill/>
                          </a:ln>
                        </a:rPr>
                        <a:t>sLOC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Tests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3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Google Collections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51,000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44,760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HSQLDB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76,000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3,783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JODA Time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79,000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3,688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Assessment:  Usefulness for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Prototyping an address book manager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Delayed</a:t>
            </a:r>
            <a:r>
              <a:rPr lang="en-US" dirty="0" smtClean="0"/>
              <a:t> specification of: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After implementation complete, defined the interface</a:t>
            </a:r>
          </a:p>
          <a:p>
            <a:r>
              <a:rPr lang="en-US" dirty="0" smtClean="0"/>
              <a:t>Checked exceptions</a:t>
            </a:r>
          </a:p>
          <a:p>
            <a:pPr lvl="1"/>
            <a:r>
              <a:rPr lang="en-US" dirty="0" smtClean="0"/>
              <a:t>No dummy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dirty="0" smtClean="0"/>
              <a:t> 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dirty="0" smtClean="0"/>
              <a:t> constructs</a:t>
            </a:r>
          </a:p>
          <a:p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Didn’t make members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600" dirty="0" smtClean="0"/>
              <a:t> </a:t>
            </a:r>
            <a:r>
              <a:rPr lang="en-US" dirty="0" smtClean="0"/>
              <a:t>unless necessary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Partial</a:t>
            </a:r>
            <a:r>
              <a:rPr lang="en-US" dirty="0" smtClean="0"/>
              <a:t> implementation of: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Object that implemented only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/>
              <a:t> acted as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List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Iterable</a:t>
            </a:r>
            <a:endParaRPr lang="en-US" dirty="0" smtClean="0"/>
          </a:p>
          <a:p>
            <a:r>
              <a:rPr lang="en-US" dirty="0" smtClean="0"/>
              <a:t>Exception handling</a:t>
            </a:r>
          </a:p>
          <a:p>
            <a:pPr lvl="1"/>
            <a:r>
              <a:rPr lang="en-US" dirty="0" smtClean="0"/>
              <a:t>Missing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600" dirty="0" smtClean="0"/>
              <a:t> </a:t>
            </a:r>
            <a:r>
              <a:rPr lang="en-US" dirty="0" smtClean="0"/>
              <a:t>clauses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Workarounds:  emulate dynamic typing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 in dynamic language, deliver in static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program is half-static and half-dynamic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types to 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dynamic language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type to a static language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Full static and dynamic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views of the program,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any moment during development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" y="5562600"/>
            <a:ext cx="381000" cy="332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 </a:t>
            </a:r>
            <a:r>
              <a:rPr lang="en-US" dirty="0" smtClean="0"/>
              <a:t>dynamic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Synergy and duality between tests and proofs </a:t>
            </a:r>
            <a:r>
              <a:rPr lang="en-US" sz="2800" dirty="0" smtClean="0">
                <a:solidFill>
                  <a:srgbClr val="996633"/>
                </a:solidFill>
              </a:rPr>
              <a:t>[PASTE 04]</a:t>
            </a:r>
            <a:endParaRPr lang="en-US" dirty="0" smtClean="0">
              <a:solidFill>
                <a:srgbClr val="996633"/>
              </a:solidFill>
            </a:endParaRPr>
          </a:p>
          <a:p>
            <a:pPr lvl="1">
              <a:buNone/>
            </a:pPr>
            <a:r>
              <a:rPr lang="en-US" dirty="0" smtClean="0"/>
              <a:t>Type-checking</a:t>
            </a:r>
          </a:p>
          <a:p>
            <a:pPr lvl="1">
              <a:buNone/>
            </a:pPr>
            <a:r>
              <a:rPr lang="en-US" dirty="0" smtClean="0"/>
              <a:t>Slicing:  what computations can affect a value</a:t>
            </a:r>
          </a:p>
          <a:p>
            <a:pPr lvl="1">
              <a:buNone/>
            </a:pPr>
            <a:r>
              <a:rPr lang="en-US" dirty="0" smtClean="0"/>
              <a:t>Memory safety:  Purify, </a:t>
            </a:r>
            <a:r>
              <a:rPr lang="en-US" dirty="0" err="1" smtClean="0"/>
              <a:t>LCLint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Atomicity checking </a:t>
            </a:r>
            <a:r>
              <a:rPr lang="en-US" sz="2400" dirty="0" smtClean="0">
                <a:solidFill>
                  <a:srgbClr val="996633"/>
                </a:solidFill>
              </a:rPr>
              <a:t>[Flanagan 03]</a:t>
            </a:r>
            <a:endParaRPr lang="en-US" dirty="0" smtClean="0">
              <a:solidFill>
                <a:srgbClr val="996633"/>
              </a:solidFill>
            </a:endParaRPr>
          </a:p>
          <a:p>
            <a:pPr lvl="1">
              <a:buNone/>
            </a:pPr>
            <a:r>
              <a:rPr lang="en-US" dirty="0" smtClean="0"/>
              <a:t>Specification checking</a:t>
            </a:r>
          </a:p>
          <a:p>
            <a:pPr lvl="1">
              <a:buNone/>
            </a:pPr>
            <a:r>
              <a:rPr lang="en-US" dirty="0" smtClean="0"/>
              <a:t>Specification generation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Cousot</a:t>
            </a:r>
            <a:r>
              <a:rPr lang="en-US" sz="2400" dirty="0" smtClean="0">
                <a:solidFill>
                  <a:srgbClr val="996633"/>
                </a:solidFill>
              </a:rPr>
              <a:t> 77, ICSE 99]</a:t>
            </a:r>
            <a:endParaRPr lang="en-US" dirty="0" smtClean="0">
              <a:solidFill>
                <a:srgbClr val="996633"/>
              </a:solidFill>
            </a:endParaRPr>
          </a:p>
          <a:p>
            <a:pPr>
              <a:buNone/>
            </a:pPr>
            <a:r>
              <a:rPr lang="en-US" dirty="0" smtClean="0"/>
              <a:t>Look for more analogies and gaps!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Put the programmer in control</a:t>
            </a:r>
          </a:p>
          <a:p>
            <a:pPr lvl="1">
              <a:buNone/>
            </a:pPr>
            <a:r>
              <a:rPr lang="en-US" dirty="0" smtClean="0"/>
              <a:t>Separate feedback from action</a:t>
            </a:r>
          </a:p>
          <a:p>
            <a:pPr lvl="1">
              <a:buNone/>
            </a:pPr>
            <a:r>
              <a:rPr lang="en-US" dirty="0" smtClean="0"/>
              <a:t>Programmer workarounds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new solutions</a:t>
            </a:r>
          </a:p>
          <a:p>
            <a:pPr>
              <a:buNone/>
            </a:pPr>
            <a:r>
              <a:rPr lang="en-US" dirty="0" smtClean="0"/>
              <a:t>Scratch your own itches</a:t>
            </a:r>
          </a:p>
          <a:p>
            <a:pPr>
              <a:buNone/>
            </a:pPr>
            <a:r>
              <a:rPr lang="en-US" dirty="0" smtClean="0"/>
              <a:t>Complement existing analyses</a:t>
            </a:r>
          </a:p>
          <a:p>
            <a:pPr lvl="1">
              <a:buNone/>
            </a:pPr>
            <a:r>
              <a:rPr lang="en-US" dirty="0" smtClean="0"/>
              <a:t>Characterize strengths, needs</a:t>
            </a:r>
          </a:p>
          <a:p>
            <a:pPr lvl="1">
              <a:buNone/>
            </a:pPr>
            <a:r>
              <a:rPr lang="en-US" dirty="0" smtClean="0"/>
              <a:t>Blend two lines of research</a:t>
            </a:r>
          </a:p>
          <a:p>
            <a:pPr>
              <a:buNone/>
            </a:pPr>
            <a:r>
              <a:rPr lang="en-US" dirty="0" smtClean="0"/>
              <a:t>Power/transparency tradeoff</a:t>
            </a:r>
          </a:p>
          <a:p>
            <a:pPr>
              <a:buNone/>
            </a:pPr>
            <a:r>
              <a:rPr lang="en-US" dirty="0" smtClean="0"/>
              <a:t>Change tool design based on insights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 </a:t>
            </a:r>
            <a:r>
              <a:rPr lang="en-US" sz="4900" dirty="0" smtClean="0">
                <a:solidFill>
                  <a:srgbClr val="FF0000"/>
                </a:solidFill>
                <a:sym typeface="Symbol"/>
              </a:rPr>
              <a:t>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dynamic typing</a:t>
            </a:r>
            <a:br>
              <a:rPr lang="en-US" dirty="0" smtClean="0"/>
            </a:br>
            <a:r>
              <a:rPr lang="en-US" dirty="0" smtClean="0"/>
              <a:t>(= Why we      static typing)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Suited to rapidly-changing requirements</a:t>
            </a:r>
          </a:p>
          <a:p>
            <a:r>
              <a:rPr lang="en-US" dirty="0" smtClean="0"/>
              <a:t>More flexible code</a:t>
            </a:r>
          </a:p>
          <a:p>
            <a:pPr lvl="1"/>
            <a:r>
              <a:rPr lang="en-US" dirty="0" smtClean="0"/>
              <a:t>Meta-programming:  dynamic program behavior, add fields, change class</a:t>
            </a:r>
          </a:p>
          <a:p>
            <a:r>
              <a:rPr lang="en-US" dirty="0" smtClean="0"/>
              <a:t>No false positive warnings</a:t>
            </a:r>
          </a:p>
          <a:p>
            <a:pPr lvl="1"/>
            <a:r>
              <a:rPr lang="en-US" dirty="0" smtClean="0"/>
              <a:t>Every static type system</a:t>
            </a:r>
            <a:br>
              <a:rPr lang="en-US" dirty="0" smtClean="0"/>
            </a:br>
            <a:r>
              <a:rPr lang="en-US" dirty="0" smtClean="0"/>
              <a:t>rejects some correct programs</a:t>
            </a:r>
          </a:p>
          <a:p>
            <a:r>
              <a:rPr lang="en-US" dirty="0" smtClean="0"/>
              <a:t>More interactive, more fun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Ability to run tests at any time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9906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3810000"/>
            <a:ext cx="3505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 now = new Date();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now.getMonth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 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// illegal!</a:t>
            </a:r>
            <a:endParaRPr lang="en-US" b="1" dirty="0">
              <a:solidFill>
                <a:srgbClr val="FF0000"/>
              </a:solidFill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reasons we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</a:t>
            </a:r>
            <a:r>
              <a:rPr lang="en-US" dirty="0" smtClean="0"/>
              <a:t> dynamic languages</a:t>
            </a:r>
            <a:br>
              <a:rPr lang="en-US" dirty="0" smtClean="0"/>
            </a:br>
            <a:r>
              <a:rPr lang="en-US" dirty="0" smtClean="0"/>
              <a:t>(besides the dynamic type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Libraries (e.g., Rails)</a:t>
            </a:r>
          </a:p>
          <a:p>
            <a:r>
              <a:rPr lang="en-US" dirty="0" smtClean="0"/>
              <a:t>Conciseness (type inference, collection literals)</a:t>
            </a:r>
          </a:p>
          <a:p>
            <a:r>
              <a:rPr lang="en-US" dirty="0" smtClean="0"/>
              <a:t>Read-</a:t>
            </a:r>
            <a:r>
              <a:rPr lang="en-US" dirty="0" err="1" smtClean="0"/>
              <a:t>eval</a:t>
            </a:r>
            <a:r>
              <a:rPr lang="en-US" dirty="0" smtClean="0"/>
              <a:t>-print loop; no edit-compile-test cycle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Neither tests nor proofs</a:t>
            </a:r>
            <a:br>
              <a:rPr lang="en-US" dirty="0" smtClean="0"/>
            </a:br>
            <a:r>
              <a:rPr lang="en-US" dirty="0" smtClean="0"/>
              <a:t>dominates the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Tests:</a:t>
            </a:r>
          </a:p>
          <a:p>
            <a:pPr lvl="1"/>
            <a:r>
              <a:rPr lang="en-US" dirty="0" smtClean="0"/>
              <a:t>Reveals emergent behavior</a:t>
            </a:r>
          </a:p>
          <a:p>
            <a:pPr lvl="1"/>
            <a:r>
              <a:rPr lang="en-US" dirty="0" smtClean="0"/>
              <a:t>Quickly builds insight</a:t>
            </a:r>
          </a:p>
          <a:p>
            <a:pPr lvl="1"/>
            <a:r>
              <a:rPr lang="en-US" dirty="0" smtClean="0"/>
              <a:t>Type system captures only a few properties</a:t>
            </a:r>
          </a:p>
          <a:p>
            <a:pPr lvl="2"/>
            <a:r>
              <a:rPr lang="en-US" dirty="0" smtClean="0"/>
              <a:t>Not:  user satisfaction, algorithmic properties</a:t>
            </a:r>
          </a:p>
          <a:p>
            <a:r>
              <a:rPr lang="en-US" dirty="0" smtClean="0"/>
              <a:t>Proofs:</a:t>
            </a:r>
          </a:p>
          <a:p>
            <a:pPr lvl="1"/>
            <a:r>
              <a:rPr lang="en-US" dirty="0" smtClean="0"/>
              <a:t>Ensures consistency throughout the whole program</a:t>
            </a:r>
          </a:p>
          <a:p>
            <a:pPr lvl="1"/>
            <a:r>
              <a:rPr lang="en-US" dirty="0" smtClean="0"/>
              <a:t>Guarantees absence of errors</a:t>
            </a:r>
          </a:p>
          <a:p>
            <a:pPr lvl="1"/>
            <a:r>
              <a:rPr lang="en-US" dirty="0" smtClean="0"/>
              <a:t>Encourages good design</a:t>
            </a:r>
          </a:p>
          <a:p>
            <a:pPr lvl="2"/>
            <a:r>
              <a:rPr lang="en-US" dirty="0" smtClean="0"/>
              <a:t>Caveat:  some good designs are </a:t>
            </a:r>
            <a:r>
              <a:rPr lang="en-US" dirty="0" err="1" smtClean="0"/>
              <a:t>untypable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Two verification technologies that help programmers</a:t>
            </a:r>
          </a:p>
          <a:p>
            <a:pPr>
              <a:buNone/>
            </a:pPr>
            <a:r>
              <a:rPr lang="en-US" dirty="0" smtClean="0"/>
              <a:t>Programmer should be able to choose the best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3632</Words>
  <Application>Microsoft Office PowerPoint</Application>
  <PresentationFormat>On-screen Show (4:3)</PresentationFormat>
  <Paragraphs>712</Paragraphs>
  <Slides>65</Slides>
  <Notes>29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Office-thema</vt:lpstr>
      <vt:lpstr>Acrobat Document</vt:lpstr>
      <vt:lpstr>How tests and proofs impede one another:  The need for always-on static and dynamic feedback</vt:lpstr>
      <vt:lpstr>Tests and proofs</vt:lpstr>
      <vt:lpstr>Feedback is the essence of engineering</vt:lpstr>
      <vt:lpstr>How do you choose a type system?</vt:lpstr>
      <vt:lpstr>A type system checks some properties</vt:lpstr>
      <vt:lpstr>Why we  static typing (proofs)</vt:lpstr>
      <vt:lpstr>Why we  dynamic typing (= Why we      static typing)</vt:lpstr>
      <vt:lpstr>Other reasons we  dynamic languages (besides the dynamic type system)</vt:lpstr>
      <vt:lpstr>Neither tests nor proofs dominates the other</vt:lpstr>
      <vt:lpstr>Your programming language imposes a development model</vt:lpstr>
      <vt:lpstr>Dynamic languages inhibit proofs</vt:lpstr>
      <vt:lpstr>Static languages inhibit testing</vt:lpstr>
      <vt:lpstr>Putting the developer in charge</vt:lpstr>
      <vt:lpstr>Open research questions</vt:lpstr>
      <vt:lpstr>Enabling tests and proofs</vt:lpstr>
      <vt:lpstr>Outline</vt:lpstr>
      <vt:lpstr>Workarounds:  emulate dynamic typing in a statically-typed language</vt:lpstr>
      <vt:lpstr>Problems with workarounds</vt:lpstr>
      <vt:lpstr>Outline</vt:lpstr>
      <vt:lpstr>Dynamic prototype  static product</vt:lpstr>
      <vt:lpstr>Switching between dynamic and static feedback</vt:lpstr>
      <vt:lpstr>The need for early static feedback</vt:lpstr>
      <vt:lpstr>The need for early dynamism</vt:lpstr>
      <vt:lpstr>The need for late dynamism in software evolution</vt:lpstr>
      <vt:lpstr>Problems with prototyping in a dynamic language</vt:lpstr>
      <vt:lpstr>Outline</vt:lpstr>
      <vt:lpstr>Add types to a dynamic language</vt:lpstr>
      <vt:lpstr>Upgrading your type system</vt:lpstr>
      <vt:lpstr>Java Generics</vt:lpstr>
      <vt:lpstr>Java standard libraries</vt:lpstr>
      <vt:lpstr>Immutability</vt:lpstr>
      <vt:lpstr>What bugs can you find &amp; prevent?</vt:lpstr>
      <vt:lpstr>Pluggable type-checking</vt:lpstr>
      <vt:lpstr>Cost/benefit:  A mixed success</vt:lpstr>
      <vt:lpstr>It’s hard to add stronger types</vt:lpstr>
      <vt:lpstr>Write and check types from the beginning</vt:lpstr>
      <vt:lpstr>Another stymied project: Eliminating null pointer exceptions</vt:lpstr>
      <vt:lpstr>Analysis power vs. transparency</vt:lpstr>
      <vt:lpstr>Outline</vt:lpstr>
      <vt:lpstr>Incremental/gradual/hybrid typing</vt:lpstr>
      <vt:lpstr>Correctness</vt:lpstr>
      <vt:lpstr>Blame assignment</vt:lpstr>
      <vt:lpstr>Efficiency</vt:lpstr>
      <vt:lpstr>Disadvantages</vt:lpstr>
      <vt:lpstr>Outline</vt:lpstr>
      <vt:lpstr>Dynamic interpretation of static code</vt:lpstr>
      <vt:lpstr>Type-removing transformation</vt:lpstr>
      <vt:lpstr>Why wasn’t this done before?</vt:lpstr>
      <vt:lpstr>Challenges to dynamic interpretation</vt:lpstr>
      <vt:lpstr>Preserve semantics of well-typed programs</vt:lpstr>
      <vt:lpstr>Method overloading</vt:lpstr>
      <vt:lpstr>Exceptions</vt:lpstr>
      <vt:lpstr>Interfacing with non-transformed code</vt:lpstr>
      <vt:lpstr>Reflection</vt:lpstr>
      <vt:lpstr>Useful semantics for ill-typed programs</vt:lpstr>
      <vt:lpstr>Accommodations for ill-typed programs</vt:lpstr>
      <vt:lpstr>Debugging and blame assignment</vt:lpstr>
      <vt:lpstr>Feedback vs. action</vt:lpstr>
      <vt:lpstr>Weekend release for type systems</vt:lpstr>
      <vt:lpstr>Prototype implementation</vt:lpstr>
      <vt:lpstr>Assessment:  Preserving semantics</vt:lpstr>
      <vt:lpstr>Assessment:  Usefulness for prototyping</vt:lpstr>
      <vt:lpstr>Outline</vt:lpstr>
      <vt:lpstr>Static  dynamic </vt:lpstr>
      <vt:lpstr>Lessons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tests and proofs impede one another:  The need for always-on static and dynamic feedback</dc:title>
  <dc:creator> Michael Ernst</dc:creator>
  <cp:lastModifiedBy>cse</cp:lastModifiedBy>
  <cp:revision>131</cp:revision>
  <dcterms:created xsi:type="dcterms:W3CDTF">2010-06-25T03:09:11Z</dcterms:created>
  <dcterms:modified xsi:type="dcterms:W3CDTF">2010-07-07T21:17:23Z</dcterms:modified>
</cp:coreProperties>
</file>