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9" r:id="rId3"/>
    <p:sldId id="260" r:id="rId4"/>
    <p:sldId id="269" r:id="rId5"/>
    <p:sldId id="258" r:id="rId6"/>
    <p:sldId id="316" r:id="rId7"/>
    <p:sldId id="342" r:id="rId8"/>
    <p:sldId id="346" r:id="rId9"/>
    <p:sldId id="348" r:id="rId10"/>
    <p:sldId id="347" r:id="rId11"/>
    <p:sldId id="362" r:id="rId12"/>
    <p:sldId id="351" r:id="rId13"/>
    <p:sldId id="352" r:id="rId14"/>
    <p:sldId id="360" r:id="rId15"/>
    <p:sldId id="278" r:id="rId16"/>
    <p:sldId id="279" r:id="rId17"/>
    <p:sldId id="284" r:id="rId18"/>
    <p:sldId id="285" r:id="rId19"/>
    <p:sldId id="290" r:id="rId20"/>
    <p:sldId id="280" r:id="rId21"/>
    <p:sldId id="282" r:id="rId22"/>
    <p:sldId id="283" r:id="rId23"/>
    <p:sldId id="281" r:id="rId24"/>
    <p:sldId id="335" r:id="rId25"/>
    <p:sldId id="336" r:id="rId26"/>
    <p:sldId id="288" r:id="rId27"/>
    <p:sldId id="291" r:id="rId28"/>
    <p:sldId id="304" r:id="rId29"/>
    <p:sldId id="294" r:id="rId30"/>
    <p:sldId id="305" r:id="rId31"/>
    <p:sldId id="295" r:id="rId32"/>
    <p:sldId id="307" r:id="rId33"/>
    <p:sldId id="311" r:id="rId34"/>
    <p:sldId id="337" r:id="rId35"/>
    <p:sldId id="312" r:id="rId36"/>
    <p:sldId id="338" r:id="rId37"/>
    <p:sldId id="301" r:id="rId38"/>
    <p:sldId id="297" r:id="rId39"/>
    <p:sldId id="339" r:id="rId40"/>
    <p:sldId id="302" r:id="rId41"/>
    <p:sldId id="30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D49A6AB-1D6D-4C43-83CA-810AAD3A32E3}">
          <p14:sldIdLst>
            <p14:sldId id="256"/>
            <p14:sldId id="259"/>
            <p14:sldId id="260"/>
            <p14:sldId id="269"/>
            <p14:sldId id="258"/>
            <p14:sldId id="316"/>
            <p14:sldId id="342"/>
            <p14:sldId id="346"/>
            <p14:sldId id="348"/>
            <p14:sldId id="347"/>
            <p14:sldId id="362"/>
            <p14:sldId id="351"/>
            <p14:sldId id="352"/>
            <p14:sldId id="360"/>
            <p14:sldId id="278"/>
            <p14:sldId id="279"/>
            <p14:sldId id="284"/>
            <p14:sldId id="285"/>
            <p14:sldId id="290"/>
            <p14:sldId id="280"/>
            <p14:sldId id="282"/>
            <p14:sldId id="283"/>
            <p14:sldId id="281"/>
            <p14:sldId id="335"/>
            <p14:sldId id="336"/>
            <p14:sldId id="288"/>
            <p14:sldId id="291"/>
            <p14:sldId id="304"/>
            <p14:sldId id="294"/>
            <p14:sldId id="305"/>
            <p14:sldId id="295"/>
            <p14:sldId id="307"/>
            <p14:sldId id="311"/>
            <p14:sldId id="337"/>
            <p14:sldId id="312"/>
            <p14:sldId id="338"/>
            <p14:sldId id="301"/>
            <p14:sldId id="297"/>
            <p14:sldId id="339"/>
            <p14:sldId id="302"/>
            <p14:sldId id="303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phael Hoffman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84" autoAdjust="0"/>
  </p:normalViewPr>
  <p:slideViewPr>
    <p:cSldViewPr>
      <p:cViewPr>
        <p:scale>
          <a:sx n="100" d="100"/>
          <a:sy n="100" d="100"/>
        </p:scale>
        <p:origin x="-1240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6-20T10:18:59.427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4192C-0979-D64A-BBDF-3C8C3F7D6686}" type="datetimeFigureOut">
              <a:rPr lang="en-US" smtClean="0"/>
              <a:t>6/21/11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0A561-D317-D346-A796-DF3F5494F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58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Despite sentence-level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0A561-D317-D346-A796-DF3F5494FE8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8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12% express relationship</a:t>
            </a:r>
          </a:p>
          <a:p>
            <a:r>
              <a:rPr lang="en-US" dirty="0" smtClean="0"/>
              <a:t>Recover from noisy matches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0A561-D317-D346-A796-DF3F5494FE8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6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2AE0-7258-4379-A70E-C3BCA159AB0C}" type="datetimeFigureOut">
              <a:rPr lang="en-US" smtClean="0"/>
              <a:t>6/21/11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7F7E-4C0C-4071-ABC6-6F94156A2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5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2AE0-7258-4379-A70E-C3BCA159AB0C}" type="datetimeFigureOut">
              <a:rPr lang="en-US" smtClean="0"/>
              <a:t>6/21/11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7F7E-4C0C-4071-ABC6-6F94156A2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8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2AE0-7258-4379-A70E-C3BCA159AB0C}" type="datetimeFigureOut">
              <a:rPr lang="en-US" smtClean="0"/>
              <a:t>6/21/11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7F7E-4C0C-4071-ABC6-6F94156A2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0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2AE0-7258-4379-A70E-C3BCA159AB0C}" type="datetimeFigureOut">
              <a:rPr lang="en-US" smtClean="0"/>
              <a:t>6/21/11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7F7E-4C0C-4071-ABC6-6F94156A2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50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2AE0-7258-4379-A70E-C3BCA159AB0C}" type="datetimeFigureOut">
              <a:rPr lang="en-US" smtClean="0"/>
              <a:t>6/21/11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7F7E-4C0C-4071-ABC6-6F94156A2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5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2AE0-7258-4379-A70E-C3BCA159AB0C}" type="datetimeFigureOut">
              <a:rPr lang="en-US" smtClean="0"/>
              <a:t>6/21/11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7F7E-4C0C-4071-ABC6-6F94156A2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20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2AE0-7258-4379-A70E-C3BCA159AB0C}" type="datetimeFigureOut">
              <a:rPr lang="en-US" smtClean="0"/>
              <a:t>6/21/11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7F7E-4C0C-4071-ABC6-6F94156A2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2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2AE0-7258-4379-A70E-C3BCA159AB0C}" type="datetimeFigureOut">
              <a:rPr lang="en-US" smtClean="0"/>
              <a:t>6/21/11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7F7E-4C0C-4071-ABC6-6F94156A2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1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2AE0-7258-4379-A70E-C3BCA159AB0C}" type="datetimeFigureOut">
              <a:rPr lang="en-US" smtClean="0"/>
              <a:t>6/21/11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7F7E-4C0C-4071-ABC6-6F94156A2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5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2AE0-7258-4379-A70E-C3BCA159AB0C}" type="datetimeFigureOut">
              <a:rPr lang="en-US" smtClean="0"/>
              <a:t>6/21/11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7F7E-4C0C-4071-ABC6-6F94156A2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3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2AE0-7258-4379-A70E-C3BCA159AB0C}" type="datetimeFigureOut">
              <a:rPr lang="en-US" smtClean="0"/>
              <a:t>6/21/11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7F7E-4C0C-4071-ABC6-6F94156A2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3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E2AE0-7258-4379-A70E-C3BCA159AB0C}" type="datetimeFigureOut">
              <a:rPr lang="en-US" smtClean="0"/>
              <a:t>6/21/11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57F7E-4C0C-4071-ABC6-6F94156A2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1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Knowledge-Based Weak Supervision for Information Extraction of Overlapping Relations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2743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Raphael Hoffmann, </a:t>
            </a:r>
            <a:r>
              <a:rPr lang="en-US" dirty="0" err="1" smtClean="0"/>
              <a:t>Congle</a:t>
            </a:r>
            <a:r>
              <a:rPr lang="en-US" dirty="0" smtClean="0"/>
              <a:t> Zhang, </a:t>
            </a:r>
          </a:p>
          <a:p>
            <a:r>
              <a:rPr lang="en-US" dirty="0" smtClean="0"/>
              <a:t>Xiao Ling, Luke </a:t>
            </a:r>
            <a:r>
              <a:rPr lang="en-US" dirty="0" err="1" smtClean="0"/>
              <a:t>Zettlemoyer</a:t>
            </a:r>
            <a:r>
              <a:rPr lang="en-US" dirty="0" smtClean="0"/>
              <a:t>, Daniel S. Weld</a:t>
            </a:r>
          </a:p>
          <a:p>
            <a:endParaRPr lang="en-US" dirty="0"/>
          </a:p>
          <a:p>
            <a:r>
              <a:rPr lang="en-US" dirty="0" smtClean="0"/>
              <a:t>University of Washington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06/20/11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5422900"/>
            <a:ext cx="1054100" cy="105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53340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67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>
          <a:xfrm>
            <a:off x="3639553" y="4531226"/>
            <a:ext cx="703847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715879" y="4531226"/>
            <a:ext cx="1191126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08000" y="4368800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479357" y="4368800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65626" y="4069347"/>
            <a:ext cx="757989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1719179" y="4069347"/>
            <a:ext cx="541421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558984" y="3915211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3200" y="3915211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704206" y="2761247"/>
            <a:ext cx="703847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378326" y="2761247"/>
            <a:ext cx="1299411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598153" y="2544679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5900" y="2607111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Talk: Sentence-level Reasoning</a:t>
            </a:r>
            <a:endParaRPr lang="en-US" dirty="0"/>
          </a:p>
        </p:txBody>
      </p:sp>
      <p:sp>
        <p:nvSpPr>
          <p:cNvPr id="76" name="Rounded Rectangle 75"/>
          <p:cNvSpPr/>
          <p:nvPr/>
        </p:nvSpPr>
        <p:spPr>
          <a:xfrm>
            <a:off x="391026" y="3190374"/>
            <a:ext cx="920416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2989847" y="3190374"/>
            <a:ext cx="1082842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3098132" y="3610811"/>
            <a:ext cx="866274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391026" y="3610811"/>
            <a:ext cx="1082842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65626" y="1876926"/>
            <a:ext cx="757989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1773321" y="1876926"/>
            <a:ext cx="1299411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365626" y="1457826"/>
            <a:ext cx="1353553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2903395" y="1457826"/>
            <a:ext cx="757989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203200" y="1295400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743200" y="1303690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03200" y="3456675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28600" y="3036238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03200" y="172279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613126" y="17145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827421" y="3027947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935705" y="3469375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2448426" y="2308726"/>
            <a:ext cx="757989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2286000" y="215459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388795" y="2308726"/>
            <a:ext cx="1299411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228600" y="214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6" name="Content Placeholder 2"/>
          <p:cNvSpPr txBox="1">
            <a:spLocks/>
          </p:cNvSpPr>
          <p:nvPr/>
        </p:nvSpPr>
        <p:spPr>
          <a:xfrm>
            <a:off x="304800" y="134620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Steve Jobs presents Apple’s HQ.</a:t>
            </a:r>
          </a:p>
          <a:p>
            <a:pPr marL="0" indent="0">
              <a:buNone/>
            </a:pPr>
            <a:r>
              <a:rPr lang="en-US" sz="2400" dirty="0"/>
              <a:t>Apple CEO Steve Jobs …</a:t>
            </a:r>
          </a:p>
          <a:p>
            <a:pPr marL="0" indent="0">
              <a:buNone/>
            </a:pPr>
            <a:r>
              <a:rPr lang="en-US" sz="2400" dirty="0"/>
              <a:t>Steve Jobs holds Apple stock.</a:t>
            </a:r>
          </a:p>
          <a:p>
            <a:pPr marL="0" indent="0">
              <a:buNone/>
            </a:pPr>
            <a:r>
              <a:rPr lang="en-US" sz="2400" dirty="0" smtClean="0"/>
              <a:t>Steve </a:t>
            </a:r>
            <a:r>
              <a:rPr lang="en-US" sz="2400" dirty="0"/>
              <a:t>Jobs, CEO of Apple, …</a:t>
            </a:r>
          </a:p>
          <a:p>
            <a:pPr marL="0" indent="0">
              <a:buNone/>
            </a:pPr>
            <a:r>
              <a:rPr lang="en-US" sz="2400" dirty="0"/>
              <a:t>Google’s takeover of </a:t>
            </a:r>
            <a:r>
              <a:rPr lang="en-US" sz="2400" dirty="0" err="1"/>
              <a:t>Youtube</a:t>
            </a:r>
            <a:r>
              <a:rPr lang="en-US" sz="2400" dirty="0"/>
              <a:t> …</a:t>
            </a:r>
          </a:p>
          <a:p>
            <a:pPr marL="0" indent="0">
              <a:buNone/>
            </a:pPr>
            <a:r>
              <a:rPr lang="en-US" sz="2400" dirty="0" err="1"/>
              <a:t>Youtube</a:t>
            </a:r>
            <a:r>
              <a:rPr lang="en-US" sz="2400" dirty="0"/>
              <a:t>, now part of Google, …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Apple and IBM are public.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… Microsoft’s purchase of Skype.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4419600" y="1447800"/>
            <a:ext cx="762000" cy="304800"/>
            <a:chOff x="5029200" y="1676400"/>
            <a:chExt cx="762000" cy="304800"/>
          </a:xfrm>
        </p:grpSpPr>
        <p:cxnSp>
          <p:nvCxnSpPr>
            <p:cNvPr id="59" name="Straight Arrow Connector 58"/>
            <p:cNvCxnSpPr/>
            <p:nvPr/>
          </p:nvCxnSpPr>
          <p:spPr>
            <a:xfrm>
              <a:off x="5029200" y="18288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ounded Rectangle 59"/>
            <p:cNvSpPr/>
            <p:nvPr/>
          </p:nvSpPr>
          <p:spPr>
            <a:xfrm>
              <a:off x="5181600" y="1676400"/>
              <a:ext cx="3810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419600" y="1883229"/>
            <a:ext cx="762000" cy="304800"/>
            <a:chOff x="5029200" y="1676400"/>
            <a:chExt cx="762000" cy="304800"/>
          </a:xfrm>
        </p:grpSpPr>
        <p:cxnSp>
          <p:nvCxnSpPr>
            <p:cNvPr id="62" name="Straight Arrow Connector 61"/>
            <p:cNvCxnSpPr/>
            <p:nvPr/>
          </p:nvCxnSpPr>
          <p:spPr>
            <a:xfrm>
              <a:off x="5029200" y="18288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ounded Rectangle 62"/>
            <p:cNvSpPr/>
            <p:nvPr/>
          </p:nvSpPr>
          <p:spPr>
            <a:xfrm>
              <a:off x="5181600" y="1676400"/>
              <a:ext cx="3810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419600" y="2318658"/>
            <a:ext cx="762000" cy="304800"/>
            <a:chOff x="5029200" y="1676400"/>
            <a:chExt cx="762000" cy="304800"/>
          </a:xfrm>
        </p:grpSpPr>
        <p:cxnSp>
          <p:nvCxnSpPr>
            <p:cNvPr id="65" name="Straight Arrow Connector 64"/>
            <p:cNvCxnSpPr/>
            <p:nvPr/>
          </p:nvCxnSpPr>
          <p:spPr>
            <a:xfrm>
              <a:off x="5029200" y="18288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ounded Rectangle 65"/>
            <p:cNvSpPr/>
            <p:nvPr/>
          </p:nvSpPr>
          <p:spPr>
            <a:xfrm>
              <a:off x="5181600" y="1676400"/>
              <a:ext cx="3810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419600" y="2754087"/>
            <a:ext cx="762000" cy="304800"/>
            <a:chOff x="5029200" y="1676400"/>
            <a:chExt cx="762000" cy="304800"/>
          </a:xfrm>
        </p:grpSpPr>
        <p:cxnSp>
          <p:nvCxnSpPr>
            <p:cNvPr id="68" name="Straight Arrow Connector 67"/>
            <p:cNvCxnSpPr/>
            <p:nvPr/>
          </p:nvCxnSpPr>
          <p:spPr>
            <a:xfrm>
              <a:off x="5029200" y="18288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ounded Rectangle 68"/>
            <p:cNvSpPr/>
            <p:nvPr/>
          </p:nvSpPr>
          <p:spPr>
            <a:xfrm>
              <a:off x="5181600" y="1676400"/>
              <a:ext cx="3810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419600" y="3189516"/>
            <a:ext cx="762000" cy="304800"/>
            <a:chOff x="5029200" y="1676400"/>
            <a:chExt cx="762000" cy="304800"/>
          </a:xfrm>
        </p:grpSpPr>
        <p:cxnSp>
          <p:nvCxnSpPr>
            <p:cNvPr id="71" name="Straight Arrow Connector 70"/>
            <p:cNvCxnSpPr/>
            <p:nvPr/>
          </p:nvCxnSpPr>
          <p:spPr>
            <a:xfrm>
              <a:off x="5029200" y="18288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ounded Rectangle 71"/>
            <p:cNvSpPr/>
            <p:nvPr/>
          </p:nvSpPr>
          <p:spPr>
            <a:xfrm>
              <a:off x="5181600" y="1676400"/>
              <a:ext cx="3810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419600" y="3624945"/>
            <a:ext cx="762000" cy="304800"/>
            <a:chOff x="5029200" y="1676400"/>
            <a:chExt cx="762000" cy="304800"/>
          </a:xfrm>
        </p:grpSpPr>
        <p:cxnSp>
          <p:nvCxnSpPr>
            <p:cNvPr id="107" name="Straight Arrow Connector 106"/>
            <p:cNvCxnSpPr/>
            <p:nvPr/>
          </p:nvCxnSpPr>
          <p:spPr>
            <a:xfrm>
              <a:off x="5029200" y="18288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ounded Rectangle 107"/>
            <p:cNvSpPr/>
            <p:nvPr/>
          </p:nvSpPr>
          <p:spPr>
            <a:xfrm>
              <a:off x="5181600" y="1676400"/>
              <a:ext cx="3810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419600" y="4060374"/>
            <a:ext cx="762000" cy="304800"/>
            <a:chOff x="5029200" y="1676400"/>
            <a:chExt cx="762000" cy="304800"/>
          </a:xfrm>
        </p:grpSpPr>
        <p:cxnSp>
          <p:nvCxnSpPr>
            <p:cNvPr id="110" name="Straight Arrow Connector 109"/>
            <p:cNvCxnSpPr/>
            <p:nvPr/>
          </p:nvCxnSpPr>
          <p:spPr>
            <a:xfrm>
              <a:off x="5029200" y="18288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ounded Rectangle 110"/>
            <p:cNvSpPr/>
            <p:nvPr/>
          </p:nvSpPr>
          <p:spPr>
            <a:xfrm>
              <a:off x="5181600" y="1676400"/>
              <a:ext cx="3810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419600" y="4495800"/>
            <a:ext cx="762000" cy="304800"/>
            <a:chOff x="5029200" y="1676400"/>
            <a:chExt cx="762000" cy="304800"/>
          </a:xfrm>
        </p:grpSpPr>
        <p:cxnSp>
          <p:nvCxnSpPr>
            <p:cNvPr id="113" name="Straight Arrow Connector 112"/>
            <p:cNvCxnSpPr/>
            <p:nvPr/>
          </p:nvCxnSpPr>
          <p:spPr>
            <a:xfrm>
              <a:off x="5029200" y="18288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ounded Rectangle 113"/>
            <p:cNvSpPr/>
            <p:nvPr/>
          </p:nvSpPr>
          <p:spPr>
            <a:xfrm>
              <a:off x="5181600" y="1676400"/>
              <a:ext cx="3810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</p:grpSp>
      <p:sp>
        <p:nvSpPr>
          <p:cNvPr id="115" name="Content Placeholder 2"/>
          <p:cNvSpPr txBox="1">
            <a:spLocks/>
          </p:cNvSpPr>
          <p:nvPr/>
        </p:nvSpPr>
        <p:spPr>
          <a:xfrm>
            <a:off x="5181600" y="1346200"/>
            <a:ext cx="21336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?</a:t>
            </a:r>
            <a:r>
              <a:rPr lang="en-US" sz="2400" dirty="0" smtClean="0">
                <a:solidFill>
                  <a:srgbClr val="BFBFBF"/>
                </a:solidFill>
              </a:rPr>
              <a:t>(</a:t>
            </a:r>
            <a:r>
              <a:rPr lang="en-US" sz="2400" dirty="0">
                <a:solidFill>
                  <a:srgbClr val="BFBFBF"/>
                </a:solidFill>
              </a:rPr>
              <a:t>1,2)</a:t>
            </a:r>
          </a:p>
          <a:p>
            <a:pPr marL="0" indent="0">
              <a:buNone/>
            </a:pPr>
            <a:r>
              <a:rPr lang="en-US" sz="2400" dirty="0" smtClean="0"/>
              <a:t>?</a:t>
            </a:r>
            <a:r>
              <a:rPr lang="en-US" sz="2400" dirty="0" smtClean="0">
                <a:solidFill>
                  <a:srgbClr val="BFBFBF"/>
                </a:solidFill>
              </a:rPr>
              <a:t>(</a:t>
            </a:r>
            <a:r>
              <a:rPr lang="en-US" sz="2400" dirty="0">
                <a:solidFill>
                  <a:srgbClr val="BFBFBF"/>
                </a:solidFill>
              </a:rPr>
              <a:t>1,2)</a:t>
            </a:r>
          </a:p>
          <a:p>
            <a:pPr marL="0" indent="0">
              <a:buNone/>
            </a:pPr>
            <a:r>
              <a:rPr lang="en-US" sz="2400" dirty="0" smtClean="0"/>
              <a:t>?</a:t>
            </a:r>
            <a:r>
              <a:rPr lang="en-US" sz="2400" dirty="0" smtClean="0">
                <a:solidFill>
                  <a:srgbClr val="BFBFBF"/>
                </a:solidFill>
              </a:rPr>
              <a:t>(</a:t>
            </a:r>
            <a:r>
              <a:rPr lang="en-US" sz="2400" dirty="0">
                <a:solidFill>
                  <a:srgbClr val="BFBFBF"/>
                </a:solidFill>
              </a:rPr>
              <a:t>1,2)</a:t>
            </a:r>
          </a:p>
          <a:p>
            <a:pPr marL="0" indent="0">
              <a:buNone/>
            </a:pPr>
            <a:r>
              <a:rPr lang="en-US" sz="2400" dirty="0" smtClean="0"/>
              <a:t>?</a:t>
            </a:r>
            <a:r>
              <a:rPr lang="en-US" sz="2400" dirty="0" smtClean="0">
                <a:solidFill>
                  <a:srgbClr val="BFBFBF"/>
                </a:solidFill>
              </a:rPr>
              <a:t>(</a:t>
            </a:r>
            <a:r>
              <a:rPr lang="en-US" sz="2400" dirty="0">
                <a:solidFill>
                  <a:srgbClr val="BFBFBF"/>
                </a:solidFill>
              </a:rPr>
              <a:t>1,2)</a:t>
            </a:r>
          </a:p>
          <a:p>
            <a:pPr marL="0" indent="0">
              <a:buNone/>
            </a:pPr>
            <a:r>
              <a:rPr lang="en-US" sz="2400" dirty="0" smtClean="0"/>
              <a:t>?</a:t>
            </a:r>
            <a:r>
              <a:rPr lang="en-US" sz="2400" dirty="0" smtClean="0">
                <a:solidFill>
                  <a:srgbClr val="BFBFBF"/>
                </a:solidFill>
              </a:rPr>
              <a:t>(</a:t>
            </a:r>
            <a:r>
              <a:rPr lang="en-US" sz="2400" dirty="0">
                <a:solidFill>
                  <a:srgbClr val="BFBFBF"/>
                </a:solidFill>
              </a:rPr>
              <a:t>1,2)</a:t>
            </a:r>
          </a:p>
          <a:p>
            <a:pPr marL="0" indent="0">
              <a:buNone/>
            </a:pPr>
            <a:r>
              <a:rPr lang="en-US" sz="2400" dirty="0" smtClean="0"/>
              <a:t>?</a:t>
            </a:r>
            <a:r>
              <a:rPr lang="en-US" sz="2400" dirty="0" smtClean="0">
                <a:solidFill>
                  <a:srgbClr val="BFBFBF"/>
                </a:solidFill>
              </a:rPr>
              <a:t>(</a:t>
            </a:r>
            <a:r>
              <a:rPr lang="en-US" sz="2400" dirty="0">
                <a:solidFill>
                  <a:srgbClr val="BFBFBF"/>
                </a:solidFill>
              </a:rPr>
              <a:t>1,2)</a:t>
            </a:r>
          </a:p>
          <a:p>
            <a:pPr marL="0" indent="0">
              <a:buNone/>
            </a:pPr>
            <a:r>
              <a:rPr lang="en-US" sz="2400" dirty="0" smtClean="0"/>
              <a:t>?</a:t>
            </a:r>
            <a:r>
              <a:rPr lang="en-US" sz="2400" dirty="0" smtClean="0">
                <a:solidFill>
                  <a:srgbClr val="BFBFBF"/>
                </a:solidFill>
              </a:rPr>
              <a:t>(</a:t>
            </a:r>
            <a:r>
              <a:rPr lang="en-US" sz="2400" dirty="0">
                <a:solidFill>
                  <a:srgbClr val="BFBFBF"/>
                </a:solidFill>
              </a:rPr>
              <a:t>1,2</a:t>
            </a:r>
            <a:r>
              <a:rPr lang="en-US" sz="2400" dirty="0" smtClean="0">
                <a:solidFill>
                  <a:srgbClr val="BFBFBF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400" dirty="0" smtClean="0"/>
              <a:t>?</a:t>
            </a:r>
            <a:r>
              <a:rPr lang="en-US" sz="2400" dirty="0" smtClean="0">
                <a:solidFill>
                  <a:srgbClr val="BFBFBF"/>
                </a:solidFill>
              </a:rPr>
              <a:t>(</a:t>
            </a:r>
            <a:r>
              <a:rPr lang="en-US" sz="2400" dirty="0">
                <a:solidFill>
                  <a:srgbClr val="BFBFBF"/>
                </a:solidFill>
              </a:rPr>
              <a:t>1,2</a:t>
            </a:r>
            <a:r>
              <a:rPr lang="en-US" sz="2400" dirty="0" smtClean="0">
                <a:solidFill>
                  <a:srgbClr val="BFBFBF"/>
                </a:solidFill>
              </a:rPr>
              <a:t>)</a:t>
            </a:r>
            <a:endParaRPr lang="en-US" sz="2400" dirty="0">
              <a:solidFill>
                <a:srgbClr val="BFBFB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72200" y="1447800"/>
            <a:ext cx="533400" cy="3429000"/>
            <a:chOff x="6172200" y="1447800"/>
            <a:chExt cx="533400" cy="3429000"/>
          </a:xfrm>
        </p:grpSpPr>
        <p:sp>
          <p:nvSpPr>
            <p:cNvPr id="116" name="Right Brace 115"/>
            <p:cNvSpPr/>
            <p:nvPr/>
          </p:nvSpPr>
          <p:spPr>
            <a:xfrm>
              <a:off x="6172200" y="1447800"/>
              <a:ext cx="304800" cy="342900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6248400" y="2895600"/>
              <a:ext cx="457200" cy="457200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ＭＳ ゴシック"/>
                  <a:ea typeface="ＭＳ ゴシック"/>
                  <a:cs typeface="ＭＳ ゴシック"/>
                </a:rPr>
                <a:t>∨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8" name="Content Placeholder 2"/>
          <p:cNvSpPr txBox="1">
            <a:spLocks/>
          </p:cNvSpPr>
          <p:nvPr/>
        </p:nvSpPr>
        <p:spPr>
          <a:xfrm>
            <a:off x="6248400" y="4876800"/>
            <a:ext cx="35814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CEO-of(Rob </a:t>
            </a:r>
            <a:r>
              <a:rPr lang="en-US" sz="2000" dirty="0" err="1"/>
              <a:t>Iger</a:t>
            </a:r>
            <a:r>
              <a:rPr lang="en-US" sz="2000" dirty="0"/>
              <a:t>, Disney)</a:t>
            </a:r>
          </a:p>
          <a:p>
            <a:pPr marL="0" indent="0">
              <a:buNone/>
            </a:pPr>
            <a:r>
              <a:rPr lang="en-US" sz="2000" dirty="0"/>
              <a:t>CEO-of(Steve Jobs, Apple)</a:t>
            </a:r>
          </a:p>
          <a:p>
            <a:pPr marL="0" indent="0">
              <a:buNone/>
            </a:pPr>
            <a:r>
              <a:rPr lang="en-US" sz="2000" dirty="0"/>
              <a:t>Acquired(Google, </a:t>
            </a:r>
            <a:r>
              <a:rPr lang="en-US" sz="2000" dirty="0" err="1"/>
              <a:t>Youtube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Acquired(</a:t>
            </a:r>
            <a:r>
              <a:rPr lang="en-US" sz="2000" dirty="0" err="1"/>
              <a:t>Msft</a:t>
            </a:r>
            <a:r>
              <a:rPr lang="en-US" sz="2000" dirty="0"/>
              <a:t>, Skype)</a:t>
            </a:r>
          </a:p>
          <a:p>
            <a:pPr marL="0" indent="0">
              <a:buNone/>
            </a:pPr>
            <a:r>
              <a:rPr lang="en-US" sz="2000" dirty="0"/>
              <a:t>Acquired(Citigroup, EMI)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086600" y="2590800"/>
            <a:ext cx="1676400" cy="1447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Train so that extracted facts match facts in DB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07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4" descr="data:image/jpg;base64,/9j/4AAQSkZJRgABAQAAAQABAAD/2wCEAAkGBhASEBQSEhIWEhUWFyEZFRQXGBUdGBoeHxcaGCcdHh4jHCoqGB0lHh0fHzkhIycqOCwsHCExNTYqNSYrLCkBCQoKDQwOGQ8PGTUhHiI1NTIyLDU1LC8pLzM1NC4uNTQ0NC8vLzU1NTEsKSkvNisyKTQvLi8sLDUsLyo1LCkvLP/AABEIACsAyAMBIgACEQEDEQH/xAAbAAEAAwEBAQEAAAAAAAAAAAAAAwQFBgIHAf/EADcQAAEDAgQEAwUGBwEAAAAAAAEAAgMEEQUSITEGE0FRInGBM2FykbEUMmKhweEVJDRCY7LRFv/EABoBAAIDAQEAAAAAAAAAAAAAAAADAQIEBQb/xAAuEQABBAEDAwIEBgMAAAAAAAABAAIDERIEIUExUWETgQUyodFCkbHB8PEUInH/2gAMAwEAAhEDEQA/APuKIiEIiKOeYMa5x2aCT6C6gmt1IF7BSIvnkxxabx2laDsBZgHpcH5qJuN4lT/fz2/yNJHz/dco/E2g26NwHel2B8Jc4U2Rpd2tfSEXzz/2FdP4ImgOOngaSfmSbea7uMOjhFzmc1mpPUhu59Vq0+sZqLLAaHKx6nRSaesyLPCsIuew2vr5omytFOA4XAPMvvbur1L9uzjmcjJ/dl5mb0umM1AfRDTR8Jb9MWEguFjytNERaFmRERCERFzdHxLK+vdTFrMoLhcZs2gv3t+STJMyMtDuTQTooHyhxb+EWV0iIickoiIhCIiIQiIiEIiIhCIiIQiyOJscNLCHNAc5zsrQb22vf0WuuA47qTJUxwt1LRa34nkfpZYtfMYYS5vU7Bb/AIdAJ5w13QblVRxhXu1adPwxgj6FTU/H1S3R7WP8wWn8v+LvKKlEcbI27NaB8gvypw+KT78bH/E0FZBotUBYmN/T9VtOv0hJBgFeOv6fuuXwvjN888cTIWsDj4jcnQC5toF1dX7N/wAJ+hUdLh0Mfs42M97WgKSr9m/4T9Ct0McrGH1XZFc+eSGSQek3Efmua4bx5kdLEwxTOIG7Ynlu52I3WvDjTZA8NZKwhhN3xuaPQnqouEf6KH4T/sVpVns3/CfoUvTtk9Fpy2oceEzUuiM7xjvZ58/8XP4R9qqoY3mZ0TALXaG53kbuv0F9FPSCWrLpOa+KEOLY2xkBzrG2YutsT0CtcLj+Th+D9SsrhvCI3w5XPla+NxY9rZXgAgnoDoCNUhrXVGOuQs7nfp9zsnvc25D0xNCgDQ3+w344V+KSWnnZG+QyxS3DHPtna4C9iR94EfReYjLVSSESOihY4sGSwc8jcl3QA6aLxNh9PHPAwumkeXZmAyOcG5R94gnboquBYTG7mxufK18cjg5rZHtFibg2B6hT/vkI+LO1+Btf5mkVHgZOaG9DuRdX4AtXiZaaWMOkdLDI7J47FzHHbXqDtquTe6YYnJybcwvcGk7C41PoNV09bhlPG+FrnTSOdIMjTK86jXMQTsFz0FcyHFXvebNzuBPa4tdZNXYLGuNDIc3Xv9fC2aMgh7mizieKvft9PKnxX+IUZbK6fmtJsd7X3sQeh7hbGJYzUSU0T6WMl0guSADktuPO+noqnHOLwmnEbXte5zgfCQbAa30WRXYhPT0tNE1xjztL3Eb6u0F+gtr6qskogfIxrzjQ5sg33KtHEdQyJ7mDKz1FAiuQFoV2G10UBndVuzAAlmvyvsT6KSLiqb+HmU2Mgfyw63uBzW72UGMYHTx0zpHzvmeR4C59wSeoH7qPAayGPD3maMyMdNlIAGnhab76bbquT45S0HG2nm/f+lbFksQeW5U4fhDfYd/de8OpqyeHnMrSX2J5QOvkddCfJbFDjM8VLJJVxkOj2Ogz3222N9FjP4bpJIefBOYtL2cQcp7HqD6lUqOoqKihqGOLniPK4E6nc3F+uguhkj4TzkWmt8gdutFEkTJwemIcLtuLm2aqx1WhQx4hWNMwn5LSfC0XA08unS5VvhzGpXTOpKrxPbezjvp0PfTUFZPD2FUk0V5J3RvBOZudrRbuLjayv4DRUX2scl80j2XOY5cm1t7a72UwGS43g9etuu++yjUCOpWEfL0ptV23/lrsmtsLBF+ovRLzKIiIQiyjw1TmfnlpMmbNcuNr+S1UVHxsfWQukxkj47wNWiIiulovL2Agg7EWXpEIUFDRMhjbGy4a3a5v1upZGAgg7EWK9IoDQBQ6KxcScid1DR0jYo2xs0a0WFzdVKzAopH8wF8b9i+NxaT59/VaKKhjY5uJGys2V7XFwO5VHD8GihJcMznu3e8lziO1zsPcF5rsEilcH+JjwLZ2OLXW7HuPNaCKPRjxxrZT60mWeW6z6HBIonF4zPeRbO9xc63Ydh5KF/C1MZHyOYXOffNcm2vu6LWRR6ERABaKVv8AIlBLg42Vg03BNIx4dlc62oa512/Lr6rQxTBoahobI29tiNCPIq8ihunha0tDRRUu1MznB5ebHQ2sGm4KpGX8BdcWu43tft2PvV2iwCCKN0TW3Y83c1xJG1uvktFEN00LPlaB7Ifqp3/M8n3XOv4DpCb2ePcHafS/5rZocPihZkjaGt7d/ee5VlER6eKM2xoBRJqZpRi9xIWDV8FUkji7KWX3DTYfK2notLDMIhp25Ym5b7ncnzKuIhmniY7JrQCofqZntwc4kdrRERPS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Noise: 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multi-instance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Overlapping relations: </a:t>
            </a:r>
          </a:p>
          <a:p>
            <a:pPr lvl="1"/>
            <a:r>
              <a:rPr lang="en-US" dirty="0" smtClean="0">
                <a:solidFill>
                  <a:srgbClr val="558ED5"/>
                </a:solidFill>
              </a:rPr>
              <a:t>independence of sentence-level extractions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Large corpora: </a:t>
            </a:r>
          </a:p>
          <a:p>
            <a:pPr lvl="1"/>
            <a:r>
              <a:rPr lang="en-US" dirty="0" smtClean="0">
                <a:solidFill>
                  <a:srgbClr val="558ED5"/>
                </a:solidFill>
              </a:rPr>
              <a:t>efficient inference &amp;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536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>
          <a:xfrm>
            <a:off x="3639553" y="4531226"/>
            <a:ext cx="703847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715879" y="4531226"/>
            <a:ext cx="1191126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08000" y="4368800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479357" y="4368800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65626" y="4069347"/>
            <a:ext cx="757989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1719179" y="4069347"/>
            <a:ext cx="541421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558984" y="3915211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3200" y="3915211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704206" y="2761247"/>
            <a:ext cx="703847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378326" y="2761247"/>
            <a:ext cx="1299411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598153" y="2544679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5900" y="2607111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Multi-Instance Learning</a:t>
            </a:r>
            <a:endParaRPr lang="en-US" dirty="0"/>
          </a:p>
        </p:txBody>
      </p:sp>
      <p:sp>
        <p:nvSpPr>
          <p:cNvPr id="76" name="Rounded Rectangle 75"/>
          <p:cNvSpPr/>
          <p:nvPr/>
        </p:nvSpPr>
        <p:spPr>
          <a:xfrm>
            <a:off x="391026" y="3190374"/>
            <a:ext cx="920416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2989847" y="3190374"/>
            <a:ext cx="1082842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3098132" y="3610811"/>
            <a:ext cx="866274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391026" y="3610811"/>
            <a:ext cx="1082842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65626" y="1876926"/>
            <a:ext cx="757989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1773321" y="1876926"/>
            <a:ext cx="1299411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365626" y="1457826"/>
            <a:ext cx="1353553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2903395" y="1457826"/>
            <a:ext cx="757989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203200" y="1295400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743200" y="1303690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03200" y="3456675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28600" y="3036238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03200" y="172279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613126" y="17145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827421" y="3027947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935705" y="3469375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2448426" y="2308726"/>
            <a:ext cx="757989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2286000" y="215459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388795" y="2308726"/>
            <a:ext cx="1299411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228600" y="214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6" name="Content Placeholder 2"/>
          <p:cNvSpPr txBox="1">
            <a:spLocks/>
          </p:cNvSpPr>
          <p:nvPr/>
        </p:nvSpPr>
        <p:spPr>
          <a:xfrm>
            <a:off x="304800" y="134620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Steve Jobs presents Apple’s HQ.</a:t>
            </a:r>
          </a:p>
          <a:p>
            <a:pPr marL="0" indent="0">
              <a:buNone/>
            </a:pPr>
            <a:r>
              <a:rPr lang="en-US" sz="2400" dirty="0"/>
              <a:t>Apple CEO Steve Jobs …</a:t>
            </a:r>
          </a:p>
          <a:p>
            <a:pPr marL="0" indent="0">
              <a:buNone/>
            </a:pPr>
            <a:r>
              <a:rPr lang="en-US" sz="2400" dirty="0"/>
              <a:t>Steve Jobs holds Apple stock.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BFBFBF"/>
                </a:solidFill>
              </a:rPr>
              <a:t>Steve </a:t>
            </a:r>
            <a:r>
              <a:rPr lang="en-US" sz="2400" dirty="0">
                <a:solidFill>
                  <a:srgbClr val="BFBFBF"/>
                </a:solidFill>
              </a:rPr>
              <a:t>Jobs, CEO of Apple, …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BFBFBF"/>
                </a:solidFill>
              </a:rPr>
              <a:t>Google’s takeover of </a:t>
            </a:r>
            <a:r>
              <a:rPr lang="en-US" sz="2400" dirty="0" err="1">
                <a:solidFill>
                  <a:srgbClr val="BFBFBF"/>
                </a:solidFill>
              </a:rPr>
              <a:t>Youtube</a:t>
            </a:r>
            <a:r>
              <a:rPr lang="en-US" sz="2400" dirty="0">
                <a:solidFill>
                  <a:srgbClr val="BFBFBF"/>
                </a:solidFill>
              </a:rPr>
              <a:t> …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BFBFBF"/>
                </a:solidFill>
              </a:rPr>
              <a:t>Youtube</a:t>
            </a:r>
            <a:r>
              <a:rPr lang="en-US" sz="2400" dirty="0">
                <a:solidFill>
                  <a:srgbClr val="BFBFBF"/>
                </a:solidFill>
              </a:rPr>
              <a:t>, now part of Google, …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srgbClr val="BFBFBF"/>
                </a:solidFill>
              </a:rPr>
              <a:t>Apple and IBM are public.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srgbClr val="BFBFBF"/>
                </a:solidFill>
              </a:rPr>
              <a:t>… Microsoft’s purchase of Skype.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4419600" y="1447800"/>
            <a:ext cx="762000" cy="304800"/>
            <a:chOff x="5029200" y="1676400"/>
            <a:chExt cx="762000" cy="304800"/>
          </a:xfrm>
        </p:grpSpPr>
        <p:cxnSp>
          <p:nvCxnSpPr>
            <p:cNvPr id="59" name="Straight Arrow Connector 58"/>
            <p:cNvCxnSpPr/>
            <p:nvPr/>
          </p:nvCxnSpPr>
          <p:spPr>
            <a:xfrm>
              <a:off x="5029200" y="18288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ounded Rectangle 59"/>
            <p:cNvSpPr/>
            <p:nvPr/>
          </p:nvSpPr>
          <p:spPr>
            <a:xfrm>
              <a:off x="5181600" y="1676400"/>
              <a:ext cx="3810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419600" y="1883229"/>
            <a:ext cx="762000" cy="304800"/>
            <a:chOff x="5029200" y="1676400"/>
            <a:chExt cx="762000" cy="304800"/>
          </a:xfrm>
        </p:grpSpPr>
        <p:cxnSp>
          <p:nvCxnSpPr>
            <p:cNvPr id="62" name="Straight Arrow Connector 61"/>
            <p:cNvCxnSpPr/>
            <p:nvPr/>
          </p:nvCxnSpPr>
          <p:spPr>
            <a:xfrm>
              <a:off x="5029200" y="18288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ounded Rectangle 62"/>
            <p:cNvSpPr/>
            <p:nvPr/>
          </p:nvSpPr>
          <p:spPr>
            <a:xfrm>
              <a:off x="5181600" y="1676400"/>
              <a:ext cx="3810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419600" y="2318658"/>
            <a:ext cx="762000" cy="304800"/>
            <a:chOff x="5029200" y="1676400"/>
            <a:chExt cx="762000" cy="304800"/>
          </a:xfrm>
        </p:grpSpPr>
        <p:cxnSp>
          <p:nvCxnSpPr>
            <p:cNvPr id="65" name="Straight Arrow Connector 64"/>
            <p:cNvCxnSpPr/>
            <p:nvPr/>
          </p:nvCxnSpPr>
          <p:spPr>
            <a:xfrm>
              <a:off x="5029200" y="18288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ounded Rectangle 65"/>
            <p:cNvSpPr/>
            <p:nvPr/>
          </p:nvSpPr>
          <p:spPr>
            <a:xfrm>
              <a:off x="5181600" y="1676400"/>
              <a:ext cx="3810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419600" y="2754087"/>
            <a:ext cx="762000" cy="304800"/>
            <a:chOff x="5029200" y="1676400"/>
            <a:chExt cx="762000" cy="304800"/>
          </a:xfrm>
          <a:solidFill>
            <a:schemeClr val="bg1">
              <a:lumMod val="75000"/>
            </a:schemeClr>
          </a:solidFill>
        </p:grpSpPr>
        <p:cxnSp>
          <p:nvCxnSpPr>
            <p:cNvPr id="68" name="Straight Arrow Connector 67"/>
            <p:cNvCxnSpPr/>
            <p:nvPr/>
          </p:nvCxnSpPr>
          <p:spPr>
            <a:xfrm>
              <a:off x="5029200" y="1828800"/>
              <a:ext cx="762000" cy="0"/>
            </a:xfrm>
            <a:prstGeom prst="straightConnector1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ounded Rectangle 68"/>
            <p:cNvSpPr/>
            <p:nvPr/>
          </p:nvSpPr>
          <p:spPr>
            <a:xfrm>
              <a:off x="5181600" y="1676400"/>
              <a:ext cx="381000" cy="304800"/>
            </a:xfrm>
            <a:prstGeom prst="round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419600" y="3189516"/>
            <a:ext cx="762000" cy="304800"/>
            <a:chOff x="5029200" y="1676400"/>
            <a:chExt cx="762000" cy="304800"/>
          </a:xfrm>
          <a:solidFill>
            <a:schemeClr val="bg1">
              <a:lumMod val="75000"/>
            </a:schemeClr>
          </a:solidFill>
        </p:grpSpPr>
        <p:cxnSp>
          <p:nvCxnSpPr>
            <p:cNvPr id="71" name="Straight Arrow Connector 70"/>
            <p:cNvCxnSpPr/>
            <p:nvPr/>
          </p:nvCxnSpPr>
          <p:spPr>
            <a:xfrm>
              <a:off x="5029200" y="1828800"/>
              <a:ext cx="762000" cy="0"/>
            </a:xfrm>
            <a:prstGeom prst="straightConnector1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ounded Rectangle 71"/>
            <p:cNvSpPr/>
            <p:nvPr/>
          </p:nvSpPr>
          <p:spPr>
            <a:xfrm>
              <a:off x="5181600" y="1676400"/>
              <a:ext cx="381000" cy="304800"/>
            </a:xfrm>
            <a:prstGeom prst="round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419600" y="3624945"/>
            <a:ext cx="762000" cy="304800"/>
            <a:chOff x="5029200" y="1676400"/>
            <a:chExt cx="762000" cy="304800"/>
          </a:xfrm>
          <a:solidFill>
            <a:schemeClr val="bg1">
              <a:lumMod val="75000"/>
            </a:schemeClr>
          </a:solidFill>
        </p:grpSpPr>
        <p:cxnSp>
          <p:nvCxnSpPr>
            <p:cNvPr id="107" name="Straight Arrow Connector 106"/>
            <p:cNvCxnSpPr/>
            <p:nvPr/>
          </p:nvCxnSpPr>
          <p:spPr>
            <a:xfrm>
              <a:off x="5029200" y="1828800"/>
              <a:ext cx="762000" cy="0"/>
            </a:xfrm>
            <a:prstGeom prst="straightConnector1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ounded Rectangle 107"/>
            <p:cNvSpPr/>
            <p:nvPr/>
          </p:nvSpPr>
          <p:spPr>
            <a:xfrm>
              <a:off x="5181600" y="1676400"/>
              <a:ext cx="381000" cy="304800"/>
            </a:xfrm>
            <a:prstGeom prst="round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419600" y="4060374"/>
            <a:ext cx="762000" cy="304800"/>
            <a:chOff x="5029200" y="1676400"/>
            <a:chExt cx="762000" cy="304800"/>
          </a:xfrm>
          <a:solidFill>
            <a:schemeClr val="bg1">
              <a:lumMod val="75000"/>
            </a:schemeClr>
          </a:solidFill>
        </p:grpSpPr>
        <p:cxnSp>
          <p:nvCxnSpPr>
            <p:cNvPr id="110" name="Straight Arrow Connector 109"/>
            <p:cNvCxnSpPr/>
            <p:nvPr/>
          </p:nvCxnSpPr>
          <p:spPr>
            <a:xfrm>
              <a:off x="5029200" y="1828800"/>
              <a:ext cx="762000" cy="0"/>
            </a:xfrm>
            <a:prstGeom prst="straightConnector1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ounded Rectangle 110"/>
            <p:cNvSpPr/>
            <p:nvPr/>
          </p:nvSpPr>
          <p:spPr>
            <a:xfrm>
              <a:off x="5181600" y="1676400"/>
              <a:ext cx="381000" cy="304800"/>
            </a:xfrm>
            <a:prstGeom prst="round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419600" y="4495800"/>
            <a:ext cx="762000" cy="304800"/>
            <a:chOff x="5029200" y="1676400"/>
            <a:chExt cx="762000" cy="304800"/>
          </a:xfrm>
          <a:solidFill>
            <a:schemeClr val="bg1">
              <a:lumMod val="75000"/>
            </a:schemeClr>
          </a:solidFill>
        </p:grpSpPr>
        <p:cxnSp>
          <p:nvCxnSpPr>
            <p:cNvPr id="113" name="Straight Arrow Connector 112"/>
            <p:cNvCxnSpPr/>
            <p:nvPr/>
          </p:nvCxnSpPr>
          <p:spPr>
            <a:xfrm>
              <a:off x="5029200" y="1828800"/>
              <a:ext cx="762000" cy="0"/>
            </a:xfrm>
            <a:prstGeom prst="straightConnector1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ounded Rectangle 113"/>
            <p:cNvSpPr/>
            <p:nvPr/>
          </p:nvSpPr>
          <p:spPr>
            <a:xfrm>
              <a:off x="5181600" y="1676400"/>
              <a:ext cx="381000" cy="304800"/>
            </a:xfrm>
            <a:prstGeom prst="round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</p:grpSp>
      <p:sp>
        <p:nvSpPr>
          <p:cNvPr id="115" name="Content Placeholder 2"/>
          <p:cNvSpPr txBox="1">
            <a:spLocks/>
          </p:cNvSpPr>
          <p:nvPr/>
        </p:nvSpPr>
        <p:spPr>
          <a:xfrm>
            <a:off x="5181600" y="1346200"/>
            <a:ext cx="21336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?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1,2)</a:t>
            </a:r>
          </a:p>
          <a:p>
            <a:pPr marL="0" indent="0">
              <a:buNone/>
            </a:pPr>
            <a:r>
              <a:rPr lang="en-US" sz="2400" dirty="0" smtClean="0"/>
              <a:t>?</a:t>
            </a:r>
            <a:r>
              <a:rPr lang="en-US" sz="2400" dirty="0" smtClean="0">
                <a:solidFill>
                  <a:srgbClr val="BFBFBF"/>
                </a:solidFill>
              </a:rPr>
              <a:t>(</a:t>
            </a:r>
            <a:r>
              <a:rPr lang="en-US" sz="2400" dirty="0">
                <a:solidFill>
                  <a:srgbClr val="BFBFBF"/>
                </a:solidFill>
              </a:rPr>
              <a:t>1,2)</a:t>
            </a:r>
          </a:p>
          <a:p>
            <a:pPr marL="0" indent="0">
              <a:buNone/>
            </a:pPr>
            <a:r>
              <a:rPr lang="en-US" sz="2400" dirty="0" smtClean="0"/>
              <a:t>?</a:t>
            </a:r>
            <a:r>
              <a:rPr lang="en-US" sz="2400" dirty="0" smtClean="0">
                <a:solidFill>
                  <a:srgbClr val="BFBFBF"/>
                </a:solidFill>
              </a:rPr>
              <a:t>(</a:t>
            </a:r>
            <a:r>
              <a:rPr lang="en-US" sz="2400" dirty="0">
                <a:solidFill>
                  <a:srgbClr val="BFBFBF"/>
                </a:solidFill>
              </a:rPr>
              <a:t>1,2)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BFBFBF"/>
                </a:solidFill>
              </a:rPr>
              <a:t>?(</a:t>
            </a:r>
            <a:r>
              <a:rPr lang="en-US" sz="2400" dirty="0">
                <a:solidFill>
                  <a:srgbClr val="BFBFBF"/>
                </a:solidFill>
              </a:rPr>
              <a:t>1,2)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BFBFBF"/>
                </a:solidFill>
              </a:rPr>
              <a:t>?(</a:t>
            </a:r>
            <a:r>
              <a:rPr lang="en-US" sz="2400" dirty="0">
                <a:solidFill>
                  <a:srgbClr val="BFBFBF"/>
                </a:solidFill>
              </a:rPr>
              <a:t>1,2)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BFBFBF"/>
                </a:solidFill>
              </a:rPr>
              <a:t>?(</a:t>
            </a:r>
            <a:r>
              <a:rPr lang="en-US" sz="2400" dirty="0">
                <a:solidFill>
                  <a:srgbClr val="BFBFBF"/>
                </a:solidFill>
              </a:rPr>
              <a:t>1,2)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BFBFBF"/>
                </a:solidFill>
              </a:rPr>
              <a:t>?(</a:t>
            </a:r>
            <a:r>
              <a:rPr lang="en-US" sz="2400" dirty="0">
                <a:solidFill>
                  <a:srgbClr val="BFBFBF"/>
                </a:solidFill>
              </a:rPr>
              <a:t>1,2</a:t>
            </a:r>
            <a:r>
              <a:rPr lang="en-US" sz="2400" dirty="0" smtClean="0">
                <a:solidFill>
                  <a:srgbClr val="BFBFBF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BFBFBF"/>
                </a:solidFill>
              </a:rPr>
              <a:t>?(</a:t>
            </a:r>
            <a:r>
              <a:rPr lang="en-US" sz="2400" dirty="0">
                <a:solidFill>
                  <a:srgbClr val="BFBFBF"/>
                </a:solidFill>
              </a:rPr>
              <a:t>1,2</a:t>
            </a:r>
            <a:r>
              <a:rPr lang="en-US" sz="2400" dirty="0" smtClean="0">
                <a:solidFill>
                  <a:srgbClr val="BFBFBF"/>
                </a:solidFill>
              </a:rPr>
              <a:t>)</a:t>
            </a:r>
            <a:endParaRPr lang="en-US" sz="2400" dirty="0">
              <a:solidFill>
                <a:srgbClr val="BFBFBF"/>
              </a:solidFill>
            </a:endParaRPr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6248400" y="4876800"/>
            <a:ext cx="35814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BFBFBF"/>
                </a:solidFill>
              </a:rPr>
              <a:t>CEO-of(Rob </a:t>
            </a:r>
            <a:r>
              <a:rPr lang="en-US" sz="2000" dirty="0" err="1">
                <a:solidFill>
                  <a:srgbClr val="BFBFBF"/>
                </a:solidFill>
              </a:rPr>
              <a:t>Iger</a:t>
            </a:r>
            <a:r>
              <a:rPr lang="en-US" sz="2000" dirty="0">
                <a:solidFill>
                  <a:srgbClr val="BFBFBF"/>
                </a:solidFill>
              </a:rPr>
              <a:t>, Disney)</a:t>
            </a:r>
          </a:p>
          <a:p>
            <a:pPr marL="0" indent="0">
              <a:buNone/>
            </a:pPr>
            <a:r>
              <a:rPr lang="en-US" sz="2000" dirty="0"/>
              <a:t>CEO-of(Steve Jobs, Apple)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BFBFBF"/>
                </a:solidFill>
              </a:rPr>
              <a:t>Acquired(Google, </a:t>
            </a:r>
            <a:r>
              <a:rPr lang="en-US" sz="2000" dirty="0" err="1">
                <a:solidFill>
                  <a:srgbClr val="BFBFBF"/>
                </a:solidFill>
              </a:rPr>
              <a:t>Youtube</a:t>
            </a:r>
            <a:r>
              <a:rPr lang="en-US" sz="2000" dirty="0">
                <a:solidFill>
                  <a:srgbClr val="BFBFBF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BFBFBF"/>
                </a:solidFill>
              </a:rPr>
              <a:t>Acquired(</a:t>
            </a:r>
            <a:r>
              <a:rPr lang="en-US" sz="2000" dirty="0" err="1">
                <a:solidFill>
                  <a:srgbClr val="BFBFBF"/>
                </a:solidFill>
              </a:rPr>
              <a:t>Msft</a:t>
            </a:r>
            <a:r>
              <a:rPr lang="en-US" sz="2000" dirty="0">
                <a:solidFill>
                  <a:srgbClr val="BFBFBF"/>
                </a:solidFill>
              </a:rPr>
              <a:t>, Skype)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BFBFBF"/>
                </a:solidFill>
              </a:rPr>
              <a:t>Acquired(Citigroup, EMI)</a:t>
            </a:r>
          </a:p>
        </p:txBody>
      </p:sp>
      <p:sp>
        <p:nvSpPr>
          <p:cNvPr id="75" name="Content Placeholder 2"/>
          <p:cNvSpPr txBox="1">
            <a:spLocks/>
          </p:cNvSpPr>
          <p:nvPr/>
        </p:nvSpPr>
        <p:spPr>
          <a:xfrm>
            <a:off x="5943600" y="1371600"/>
            <a:ext cx="19050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=N/A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(1,2)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=CEO-of</a:t>
            </a:r>
            <a:r>
              <a:rPr lang="en-US" sz="2400" dirty="0" smtClean="0">
                <a:solidFill>
                  <a:srgbClr val="BFBFBF"/>
                </a:solidFill>
              </a:rPr>
              <a:t>(1,2)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=N/A</a:t>
            </a:r>
            <a:r>
              <a:rPr lang="en-US" sz="2400" dirty="0" smtClean="0">
                <a:solidFill>
                  <a:srgbClr val="BFBFBF"/>
                </a:solidFill>
              </a:rPr>
              <a:t>(1,2)</a:t>
            </a:r>
          </a:p>
        </p:txBody>
      </p:sp>
      <p:sp>
        <p:nvSpPr>
          <p:cNvPr id="82" name="Right Brace 81"/>
          <p:cNvSpPr/>
          <p:nvPr/>
        </p:nvSpPr>
        <p:spPr>
          <a:xfrm>
            <a:off x="7696200" y="1447800"/>
            <a:ext cx="304800" cy="34290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7772400" y="2895600"/>
            <a:ext cx="457200" cy="457200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52400" y="6197024"/>
            <a:ext cx="24820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Cf. [</a:t>
            </a:r>
            <a:r>
              <a:rPr lang="en-US" sz="1600" dirty="0" err="1" smtClean="0"/>
              <a:t>Bunescu</a:t>
            </a:r>
            <a:r>
              <a:rPr lang="en-US" sz="1600" dirty="0" smtClean="0"/>
              <a:t>, Mooney 07], </a:t>
            </a:r>
          </a:p>
          <a:p>
            <a:r>
              <a:rPr lang="en-US" sz="1600" dirty="0" smtClean="0"/>
              <a:t>[Riedel, Yao, McCallum 10])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47049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>
          <a:xfrm>
            <a:off x="3639553" y="4531226"/>
            <a:ext cx="703847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715879" y="4531226"/>
            <a:ext cx="1191126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08000" y="4368800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479357" y="4368800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65626" y="4069347"/>
            <a:ext cx="757989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1719179" y="4069347"/>
            <a:ext cx="541421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558984" y="3915211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3200" y="3915211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704206" y="2761247"/>
            <a:ext cx="703847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378326" y="2761247"/>
            <a:ext cx="1299411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598153" y="2544679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5900" y="2607111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Overlapping Relations</a:t>
            </a:r>
            <a:endParaRPr lang="en-US" dirty="0"/>
          </a:p>
        </p:txBody>
      </p:sp>
      <p:sp>
        <p:nvSpPr>
          <p:cNvPr id="76" name="Rounded Rectangle 75"/>
          <p:cNvSpPr/>
          <p:nvPr/>
        </p:nvSpPr>
        <p:spPr>
          <a:xfrm>
            <a:off x="391026" y="3190374"/>
            <a:ext cx="920416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2989847" y="3190374"/>
            <a:ext cx="1082842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3098132" y="3610811"/>
            <a:ext cx="866274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391026" y="3610811"/>
            <a:ext cx="1082842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65626" y="1876926"/>
            <a:ext cx="757989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1773321" y="1876926"/>
            <a:ext cx="1299411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365626" y="1457826"/>
            <a:ext cx="1353553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2903395" y="1457826"/>
            <a:ext cx="757989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203200" y="1295400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743200" y="1303690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03200" y="3456675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28600" y="3036238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03200" y="172279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613126" y="17145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827421" y="3027947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935705" y="3469375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2448426" y="2308726"/>
            <a:ext cx="757989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2286000" y="215459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388795" y="2308726"/>
            <a:ext cx="1299411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228600" y="214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6" name="Content Placeholder 2"/>
          <p:cNvSpPr txBox="1">
            <a:spLocks/>
          </p:cNvSpPr>
          <p:nvPr/>
        </p:nvSpPr>
        <p:spPr>
          <a:xfrm>
            <a:off x="304800" y="134620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Steve Jobs presents Apple’s HQ.</a:t>
            </a:r>
          </a:p>
          <a:p>
            <a:pPr marL="0" indent="0">
              <a:buNone/>
            </a:pPr>
            <a:r>
              <a:rPr lang="en-US" sz="2400" dirty="0"/>
              <a:t>Apple CEO Steve Jobs …</a:t>
            </a:r>
          </a:p>
          <a:p>
            <a:pPr marL="0" indent="0">
              <a:buNone/>
            </a:pPr>
            <a:r>
              <a:rPr lang="en-US" sz="2400" dirty="0"/>
              <a:t>Steve Jobs holds Apple stock.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BFBFBF"/>
                </a:solidFill>
              </a:rPr>
              <a:t>Steve </a:t>
            </a:r>
            <a:r>
              <a:rPr lang="en-US" sz="2400" dirty="0">
                <a:solidFill>
                  <a:srgbClr val="BFBFBF"/>
                </a:solidFill>
              </a:rPr>
              <a:t>Jobs, CEO of Apple, …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BFBFBF"/>
                </a:solidFill>
              </a:rPr>
              <a:t>Google’s takeover of </a:t>
            </a:r>
            <a:r>
              <a:rPr lang="en-US" sz="2400" dirty="0" err="1">
                <a:solidFill>
                  <a:srgbClr val="BFBFBF"/>
                </a:solidFill>
              </a:rPr>
              <a:t>Youtube</a:t>
            </a:r>
            <a:r>
              <a:rPr lang="en-US" sz="2400" dirty="0">
                <a:solidFill>
                  <a:srgbClr val="BFBFBF"/>
                </a:solidFill>
              </a:rPr>
              <a:t> …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BFBFBF"/>
                </a:solidFill>
              </a:rPr>
              <a:t>Youtube</a:t>
            </a:r>
            <a:r>
              <a:rPr lang="en-US" sz="2400" dirty="0">
                <a:solidFill>
                  <a:srgbClr val="BFBFBF"/>
                </a:solidFill>
              </a:rPr>
              <a:t>, now part of Google, …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srgbClr val="BFBFBF"/>
                </a:solidFill>
              </a:rPr>
              <a:t>Apple and IBM are public.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srgbClr val="BFBFBF"/>
                </a:solidFill>
              </a:rPr>
              <a:t>… Microsoft’s purchase of Skype.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4419600" y="1447800"/>
            <a:ext cx="762000" cy="304800"/>
            <a:chOff x="5029200" y="1676400"/>
            <a:chExt cx="762000" cy="304800"/>
          </a:xfrm>
        </p:grpSpPr>
        <p:cxnSp>
          <p:nvCxnSpPr>
            <p:cNvPr id="59" name="Straight Arrow Connector 58"/>
            <p:cNvCxnSpPr/>
            <p:nvPr/>
          </p:nvCxnSpPr>
          <p:spPr>
            <a:xfrm>
              <a:off x="5029200" y="18288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ounded Rectangle 59"/>
            <p:cNvSpPr/>
            <p:nvPr/>
          </p:nvSpPr>
          <p:spPr>
            <a:xfrm>
              <a:off x="5181600" y="1676400"/>
              <a:ext cx="3810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419600" y="1883229"/>
            <a:ext cx="762000" cy="304800"/>
            <a:chOff x="5029200" y="1676400"/>
            <a:chExt cx="762000" cy="304800"/>
          </a:xfrm>
        </p:grpSpPr>
        <p:cxnSp>
          <p:nvCxnSpPr>
            <p:cNvPr id="62" name="Straight Arrow Connector 61"/>
            <p:cNvCxnSpPr/>
            <p:nvPr/>
          </p:nvCxnSpPr>
          <p:spPr>
            <a:xfrm>
              <a:off x="5029200" y="18288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ounded Rectangle 62"/>
            <p:cNvSpPr/>
            <p:nvPr/>
          </p:nvSpPr>
          <p:spPr>
            <a:xfrm>
              <a:off x="5181600" y="1676400"/>
              <a:ext cx="3810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419600" y="2318658"/>
            <a:ext cx="762000" cy="304800"/>
            <a:chOff x="5029200" y="1676400"/>
            <a:chExt cx="762000" cy="304800"/>
          </a:xfrm>
        </p:grpSpPr>
        <p:cxnSp>
          <p:nvCxnSpPr>
            <p:cNvPr id="65" name="Straight Arrow Connector 64"/>
            <p:cNvCxnSpPr/>
            <p:nvPr/>
          </p:nvCxnSpPr>
          <p:spPr>
            <a:xfrm>
              <a:off x="5029200" y="18288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ounded Rectangle 65"/>
            <p:cNvSpPr/>
            <p:nvPr/>
          </p:nvSpPr>
          <p:spPr>
            <a:xfrm>
              <a:off x="5181600" y="1676400"/>
              <a:ext cx="3810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419600" y="2754087"/>
            <a:ext cx="762000" cy="304800"/>
            <a:chOff x="5029200" y="1676400"/>
            <a:chExt cx="762000" cy="304800"/>
          </a:xfrm>
          <a:solidFill>
            <a:srgbClr val="BFBFBF"/>
          </a:solidFill>
        </p:grpSpPr>
        <p:cxnSp>
          <p:nvCxnSpPr>
            <p:cNvPr id="68" name="Straight Arrow Connector 67"/>
            <p:cNvCxnSpPr/>
            <p:nvPr/>
          </p:nvCxnSpPr>
          <p:spPr>
            <a:xfrm>
              <a:off x="5029200" y="1828800"/>
              <a:ext cx="762000" cy="0"/>
            </a:xfrm>
            <a:prstGeom prst="straightConnector1">
              <a:avLst/>
            </a:prstGeom>
            <a:grpFill/>
            <a:ln>
              <a:solidFill>
                <a:srgbClr val="BFBFB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ounded Rectangle 68"/>
            <p:cNvSpPr/>
            <p:nvPr/>
          </p:nvSpPr>
          <p:spPr>
            <a:xfrm>
              <a:off x="5181600" y="1676400"/>
              <a:ext cx="381000" cy="304800"/>
            </a:xfrm>
            <a:prstGeom prst="roundRect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419600" y="3189516"/>
            <a:ext cx="762000" cy="304800"/>
            <a:chOff x="5029200" y="1676400"/>
            <a:chExt cx="762000" cy="304800"/>
          </a:xfrm>
          <a:solidFill>
            <a:srgbClr val="BFBFBF"/>
          </a:solidFill>
        </p:grpSpPr>
        <p:cxnSp>
          <p:nvCxnSpPr>
            <p:cNvPr id="71" name="Straight Arrow Connector 70"/>
            <p:cNvCxnSpPr/>
            <p:nvPr/>
          </p:nvCxnSpPr>
          <p:spPr>
            <a:xfrm>
              <a:off x="5029200" y="1828800"/>
              <a:ext cx="762000" cy="0"/>
            </a:xfrm>
            <a:prstGeom prst="straightConnector1">
              <a:avLst/>
            </a:prstGeom>
            <a:grpFill/>
            <a:ln>
              <a:solidFill>
                <a:srgbClr val="BFBFB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ounded Rectangle 71"/>
            <p:cNvSpPr/>
            <p:nvPr/>
          </p:nvSpPr>
          <p:spPr>
            <a:xfrm>
              <a:off x="5181600" y="1676400"/>
              <a:ext cx="381000" cy="304800"/>
            </a:xfrm>
            <a:prstGeom prst="roundRect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419600" y="3624945"/>
            <a:ext cx="762000" cy="304800"/>
            <a:chOff x="5029200" y="1676400"/>
            <a:chExt cx="762000" cy="304800"/>
          </a:xfrm>
          <a:solidFill>
            <a:srgbClr val="BFBFBF"/>
          </a:solidFill>
        </p:grpSpPr>
        <p:cxnSp>
          <p:nvCxnSpPr>
            <p:cNvPr id="107" name="Straight Arrow Connector 106"/>
            <p:cNvCxnSpPr/>
            <p:nvPr/>
          </p:nvCxnSpPr>
          <p:spPr>
            <a:xfrm>
              <a:off x="5029200" y="1828800"/>
              <a:ext cx="762000" cy="0"/>
            </a:xfrm>
            <a:prstGeom prst="straightConnector1">
              <a:avLst/>
            </a:prstGeom>
            <a:grpFill/>
            <a:ln>
              <a:solidFill>
                <a:srgbClr val="BFBFB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ounded Rectangle 107"/>
            <p:cNvSpPr/>
            <p:nvPr/>
          </p:nvSpPr>
          <p:spPr>
            <a:xfrm>
              <a:off x="5181600" y="1676400"/>
              <a:ext cx="381000" cy="304800"/>
            </a:xfrm>
            <a:prstGeom prst="roundRect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419600" y="4060374"/>
            <a:ext cx="762000" cy="304800"/>
            <a:chOff x="5029200" y="1676400"/>
            <a:chExt cx="762000" cy="304800"/>
          </a:xfrm>
          <a:solidFill>
            <a:srgbClr val="BFBFBF"/>
          </a:solidFill>
        </p:grpSpPr>
        <p:cxnSp>
          <p:nvCxnSpPr>
            <p:cNvPr id="110" name="Straight Arrow Connector 109"/>
            <p:cNvCxnSpPr/>
            <p:nvPr/>
          </p:nvCxnSpPr>
          <p:spPr>
            <a:xfrm>
              <a:off x="5029200" y="1828800"/>
              <a:ext cx="762000" cy="0"/>
            </a:xfrm>
            <a:prstGeom prst="straightConnector1">
              <a:avLst/>
            </a:prstGeom>
            <a:grpFill/>
            <a:ln>
              <a:solidFill>
                <a:srgbClr val="BFBFB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ounded Rectangle 110"/>
            <p:cNvSpPr/>
            <p:nvPr/>
          </p:nvSpPr>
          <p:spPr>
            <a:xfrm>
              <a:off x="5181600" y="1676400"/>
              <a:ext cx="381000" cy="304800"/>
            </a:xfrm>
            <a:prstGeom prst="roundRect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419600" y="4495800"/>
            <a:ext cx="762000" cy="304800"/>
            <a:chOff x="5029200" y="1676400"/>
            <a:chExt cx="762000" cy="304800"/>
          </a:xfrm>
          <a:solidFill>
            <a:srgbClr val="BFBFBF"/>
          </a:solidFill>
        </p:grpSpPr>
        <p:cxnSp>
          <p:nvCxnSpPr>
            <p:cNvPr id="113" name="Straight Arrow Connector 112"/>
            <p:cNvCxnSpPr/>
            <p:nvPr/>
          </p:nvCxnSpPr>
          <p:spPr>
            <a:xfrm>
              <a:off x="5029200" y="1828800"/>
              <a:ext cx="762000" cy="0"/>
            </a:xfrm>
            <a:prstGeom prst="straightConnector1">
              <a:avLst/>
            </a:prstGeom>
            <a:grpFill/>
            <a:ln>
              <a:solidFill>
                <a:srgbClr val="BFBFB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ounded Rectangle 113"/>
            <p:cNvSpPr/>
            <p:nvPr/>
          </p:nvSpPr>
          <p:spPr>
            <a:xfrm>
              <a:off x="5181600" y="1676400"/>
              <a:ext cx="381000" cy="304800"/>
            </a:xfrm>
            <a:prstGeom prst="roundRect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</p:grpSp>
      <p:sp>
        <p:nvSpPr>
          <p:cNvPr id="115" name="Content Placeholder 2"/>
          <p:cNvSpPr txBox="1">
            <a:spLocks/>
          </p:cNvSpPr>
          <p:nvPr/>
        </p:nvSpPr>
        <p:spPr>
          <a:xfrm>
            <a:off x="5181600" y="1346200"/>
            <a:ext cx="21336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?</a:t>
            </a:r>
            <a:r>
              <a:rPr lang="en-US" sz="2400" dirty="0" smtClean="0">
                <a:solidFill>
                  <a:srgbClr val="BFBFBF"/>
                </a:solidFill>
              </a:rPr>
              <a:t>(</a:t>
            </a:r>
            <a:r>
              <a:rPr lang="en-US" sz="2400" dirty="0">
                <a:solidFill>
                  <a:srgbClr val="BFBFBF"/>
                </a:solidFill>
              </a:rPr>
              <a:t>1,2)</a:t>
            </a:r>
          </a:p>
          <a:p>
            <a:pPr marL="0" indent="0">
              <a:buNone/>
            </a:pPr>
            <a:r>
              <a:rPr lang="en-US" sz="2400" dirty="0" smtClean="0"/>
              <a:t>?</a:t>
            </a:r>
            <a:r>
              <a:rPr lang="en-US" sz="2400" dirty="0" smtClean="0">
                <a:solidFill>
                  <a:srgbClr val="BFBFBF"/>
                </a:solidFill>
              </a:rPr>
              <a:t>(</a:t>
            </a:r>
            <a:r>
              <a:rPr lang="en-US" sz="2400" dirty="0">
                <a:solidFill>
                  <a:srgbClr val="BFBFBF"/>
                </a:solidFill>
              </a:rPr>
              <a:t>1,2)</a:t>
            </a:r>
          </a:p>
          <a:p>
            <a:pPr marL="0" indent="0">
              <a:buNone/>
            </a:pPr>
            <a:r>
              <a:rPr lang="en-US" sz="2400" dirty="0" smtClean="0"/>
              <a:t>?</a:t>
            </a:r>
            <a:r>
              <a:rPr lang="en-US" sz="2400" dirty="0" smtClean="0">
                <a:solidFill>
                  <a:srgbClr val="BFBFBF"/>
                </a:solidFill>
              </a:rPr>
              <a:t>(</a:t>
            </a:r>
            <a:r>
              <a:rPr lang="en-US" sz="2400" dirty="0">
                <a:solidFill>
                  <a:srgbClr val="BFBFBF"/>
                </a:solidFill>
              </a:rPr>
              <a:t>1,2)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BFBFBF"/>
                </a:solidFill>
              </a:rPr>
              <a:t>?(</a:t>
            </a:r>
            <a:r>
              <a:rPr lang="en-US" sz="2400" dirty="0">
                <a:solidFill>
                  <a:srgbClr val="BFBFBF"/>
                </a:solidFill>
              </a:rPr>
              <a:t>1,2)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BFBFBF"/>
                </a:solidFill>
              </a:rPr>
              <a:t>?(</a:t>
            </a:r>
            <a:r>
              <a:rPr lang="en-US" sz="2400" dirty="0">
                <a:solidFill>
                  <a:srgbClr val="BFBFBF"/>
                </a:solidFill>
              </a:rPr>
              <a:t>1,2)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BFBFBF"/>
                </a:solidFill>
              </a:rPr>
              <a:t>?(</a:t>
            </a:r>
            <a:r>
              <a:rPr lang="en-US" sz="2400" dirty="0">
                <a:solidFill>
                  <a:srgbClr val="BFBFBF"/>
                </a:solidFill>
              </a:rPr>
              <a:t>1,2)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BFBFBF"/>
                </a:solidFill>
              </a:rPr>
              <a:t>?(</a:t>
            </a:r>
            <a:r>
              <a:rPr lang="en-US" sz="2400" dirty="0">
                <a:solidFill>
                  <a:srgbClr val="BFBFBF"/>
                </a:solidFill>
              </a:rPr>
              <a:t>1,2</a:t>
            </a:r>
            <a:r>
              <a:rPr lang="en-US" sz="2400" dirty="0" smtClean="0">
                <a:solidFill>
                  <a:srgbClr val="BFBFBF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BFBFBF"/>
                </a:solidFill>
              </a:rPr>
              <a:t>?(</a:t>
            </a:r>
            <a:r>
              <a:rPr lang="en-US" sz="2400" dirty="0">
                <a:solidFill>
                  <a:srgbClr val="BFBFBF"/>
                </a:solidFill>
              </a:rPr>
              <a:t>1,2</a:t>
            </a:r>
            <a:r>
              <a:rPr lang="en-US" sz="2400" dirty="0" smtClean="0">
                <a:solidFill>
                  <a:srgbClr val="BFBFBF"/>
                </a:solidFill>
              </a:rPr>
              <a:t>)</a:t>
            </a:r>
            <a:endParaRPr lang="en-US" sz="2400" dirty="0">
              <a:solidFill>
                <a:srgbClr val="BFBFBF"/>
              </a:solidFill>
            </a:endParaRPr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6248400" y="4495800"/>
            <a:ext cx="35814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SH-of(Steve Jobs, Apple)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BFBFBF"/>
                </a:solidFill>
              </a:rPr>
              <a:t>CEO</a:t>
            </a:r>
            <a:r>
              <a:rPr lang="en-US" sz="2000" dirty="0">
                <a:solidFill>
                  <a:srgbClr val="BFBFBF"/>
                </a:solidFill>
              </a:rPr>
              <a:t>-of(Rob </a:t>
            </a:r>
            <a:r>
              <a:rPr lang="en-US" sz="2000" dirty="0" err="1">
                <a:solidFill>
                  <a:srgbClr val="BFBFBF"/>
                </a:solidFill>
              </a:rPr>
              <a:t>Iger</a:t>
            </a:r>
            <a:r>
              <a:rPr lang="en-US" sz="2000" dirty="0">
                <a:solidFill>
                  <a:srgbClr val="BFBFBF"/>
                </a:solidFill>
              </a:rPr>
              <a:t>, Disney)</a:t>
            </a:r>
          </a:p>
          <a:p>
            <a:pPr marL="0" indent="0">
              <a:buNone/>
            </a:pPr>
            <a:r>
              <a:rPr lang="en-US" sz="2000" dirty="0"/>
              <a:t>CEO-of(Steve Jobs, Apple)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BFBFBF"/>
                </a:solidFill>
              </a:rPr>
              <a:t>Acquired(Google, </a:t>
            </a:r>
            <a:r>
              <a:rPr lang="en-US" sz="2000" dirty="0" err="1">
                <a:solidFill>
                  <a:srgbClr val="BFBFBF"/>
                </a:solidFill>
              </a:rPr>
              <a:t>Youtube</a:t>
            </a:r>
            <a:r>
              <a:rPr lang="en-US" sz="2000" dirty="0">
                <a:solidFill>
                  <a:srgbClr val="BFBFBF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BFBFBF"/>
                </a:solidFill>
              </a:rPr>
              <a:t>Acquired(</a:t>
            </a:r>
            <a:r>
              <a:rPr lang="en-US" sz="2000" dirty="0" err="1">
                <a:solidFill>
                  <a:srgbClr val="BFBFBF"/>
                </a:solidFill>
              </a:rPr>
              <a:t>Msft</a:t>
            </a:r>
            <a:r>
              <a:rPr lang="en-US" sz="2000" dirty="0">
                <a:solidFill>
                  <a:srgbClr val="BFBFBF"/>
                </a:solidFill>
              </a:rPr>
              <a:t>, Skype)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BFBFBF"/>
                </a:solidFill>
              </a:rPr>
              <a:t>Acquired(Citigroup, EMI)</a:t>
            </a:r>
          </a:p>
        </p:txBody>
      </p:sp>
      <p:sp>
        <p:nvSpPr>
          <p:cNvPr id="75" name="Content Placeholder 2"/>
          <p:cNvSpPr txBox="1">
            <a:spLocks/>
          </p:cNvSpPr>
          <p:nvPr/>
        </p:nvSpPr>
        <p:spPr>
          <a:xfrm>
            <a:off x="5943600" y="1371600"/>
            <a:ext cx="19050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=N/A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(1,2)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=CEO-of</a:t>
            </a:r>
            <a:r>
              <a:rPr lang="en-US" sz="2400" dirty="0" smtClean="0">
                <a:solidFill>
                  <a:srgbClr val="BFBFBF"/>
                </a:solidFill>
              </a:rPr>
              <a:t>(1,2)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=SH-of</a:t>
            </a:r>
            <a:r>
              <a:rPr lang="en-US" sz="2400" dirty="0" smtClean="0">
                <a:solidFill>
                  <a:srgbClr val="BFBFBF"/>
                </a:solidFill>
              </a:rPr>
              <a:t>(1,2)</a:t>
            </a:r>
          </a:p>
        </p:txBody>
      </p:sp>
      <p:sp>
        <p:nvSpPr>
          <p:cNvPr id="82" name="Right Brace 81"/>
          <p:cNvSpPr/>
          <p:nvPr/>
        </p:nvSpPr>
        <p:spPr>
          <a:xfrm>
            <a:off x="7696200" y="1447800"/>
            <a:ext cx="304800" cy="30480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7772400" y="2743200"/>
            <a:ext cx="457200" cy="457200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08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Inference only needs sentence-level reasoning</a:t>
            </a:r>
          </a:p>
          <a:p>
            <a:r>
              <a:rPr lang="en-US" dirty="0" smtClean="0"/>
              <a:t>Efficient log-linear models</a:t>
            </a:r>
          </a:p>
          <a:p>
            <a:r>
              <a:rPr lang="en-US" dirty="0" smtClean="0"/>
              <a:t>Aggregation only takes union of extractions</a:t>
            </a:r>
          </a:p>
          <a:p>
            <a:r>
              <a:rPr lang="en-US" dirty="0" smtClean="0"/>
              <a:t>Learning using efficient perceptron-style updates</a:t>
            </a:r>
            <a:endParaRPr lang="en-US" dirty="0"/>
          </a:p>
        </p:txBody>
      </p:sp>
      <p:sp>
        <p:nvSpPr>
          <p:cNvPr id="41" name="Vertical Tex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13" name="Rounded Rectangle 112"/>
          <p:cNvSpPr/>
          <p:nvPr/>
        </p:nvSpPr>
        <p:spPr>
          <a:xfrm>
            <a:off x="365626" y="1876926"/>
            <a:ext cx="757989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ed Rectangle 113"/>
          <p:cNvSpPr/>
          <p:nvPr/>
        </p:nvSpPr>
        <p:spPr>
          <a:xfrm>
            <a:off x="1773321" y="1876926"/>
            <a:ext cx="1299411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ounded Rectangle 114"/>
          <p:cNvSpPr/>
          <p:nvPr/>
        </p:nvSpPr>
        <p:spPr>
          <a:xfrm>
            <a:off x="365626" y="1457826"/>
            <a:ext cx="1353553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ounded Rectangle 115"/>
          <p:cNvSpPr/>
          <p:nvPr/>
        </p:nvSpPr>
        <p:spPr>
          <a:xfrm>
            <a:off x="2903395" y="1457826"/>
            <a:ext cx="757989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203200" y="1295400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743200" y="1303690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03200" y="172279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613126" y="17145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2448426" y="2308726"/>
            <a:ext cx="757989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2286000" y="215459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388795" y="2308726"/>
            <a:ext cx="1299411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228600" y="214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5" name="Content Placeholder 2"/>
          <p:cNvSpPr txBox="1">
            <a:spLocks/>
          </p:cNvSpPr>
          <p:nvPr/>
        </p:nvSpPr>
        <p:spPr>
          <a:xfrm>
            <a:off x="304800" y="1346200"/>
            <a:ext cx="8229600" cy="154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Steve Jobs presents Apple’s HQ.</a:t>
            </a:r>
          </a:p>
          <a:p>
            <a:pPr marL="0" indent="0">
              <a:buNone/>
            </a:pPr>
            <a:r>
              <a:rPr lang="en-US" sz="2400" dirty="0"/>
              <a:t>Apple CEO Steve Jobs …</a:t>
            </a:r>
          </a:p>
          <a:p>
            <a:pPr marL="0" indent="0">
              <a:buNone/>
            </a:pPr>
            <a:r>
              <a:rPr lang="en-US" sz="2400" dirty="0"/>
              <a:t>Steve Jobs holds Apple stock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pSp>
        <p:nvGrpSpPr>
          <p:cNvPr id="126" name="Group 125"/>
          <p:cNvGrpSpPr/>
          <p:nvPr/>
        </p:nvGrpSpPr>
        <p:grpSpPr>
          <a:xfrm>
            <a:off x="4419600" y="1447800"/>
            <a:ext cx="762000" cy="304800"/>
            <a:chOff x="5029200" y="1676400"/>
            <a:chExt cx="762000" cy="304800"/>
          </a:xfrm>
        </p:grpSpPr>
        <p:cxnSp>
          <p:nvCxnSpPr>
            <p:cNvPr id="127" name="Straight Arrow Connector 126"/>
            <p:cNvCxnSpPr/>
            <p:nvPr/>
          </p:nvCxnSpPr>
          <p:spPr>
            <a:xfrm>
              <a:off x="5029200" y="18288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Rounded Rectangle 127"/>
            <p:cNvSpPr/>
            <p:nvPr/>
          </p:nvSpPr>
          <p:spPr>
            <a:xfrm>
              <a:off x="5181600" y="1676400"/>
              <a:ext cx="3810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4419600" y="1883229"/>
            <a:ext cx="762000" cy="304800"/>
            <a:chOff x="5029200" y="1676400"/>
            <a:chExt cx="762000" cy="304800"/>
          </a:xfrm>
        </p:grpSpPr>
        <p:cxnSp>
          <p:nvCxnSpPr>
            <p:cNvPr id="130" name="Straight Arrow Connector 129"/>
            <p:cNvCxnSpPr/>
            <p:nvPr/>
          </p:nvCxnSpPr>
          <p:spPr>
            <a:xfrm>
              <a:off x="5029200" y="18288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Rounded Rectangle 130"/>
            <p:cNvSpPr/>
            <p:nvPr/>
          </p:nvSpPr>
          <p:spPr>
            <a:xfrm>
              <a:off x="5181600" y="1676400"/>
              <a:ext cx="3810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419600" y="2318658"/>
            <a:ext cx="762000" cy="304800"/>
            <a:chOff x="5029200" y="1676400"/>
            <a:chExt cx="762000" cy="304800"/>
          </a:xfrm>
        </p:grpSpPr>
        <p:cxnSp>
          <p:nvCxnSpPr>
            <p:cNvPr id="133" name="Straight Arrow Connector 132"/>
            <p:cNvCxnSpPr/>
            <p:nvPr/>
          </p:nvCxnSpPr>
          <p:spPr>
            <a:xfrm>
              <a:off x="5029200" y="18288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Rounded Rectangle 133"/>
            <p:cNvSpPr/>
            <p:nvPr/>
          </p:nvSpPr>
          <p:spPr>
            <a:xfrm>
              <a:off x="5181600" y="1676400"/>
              <a:ext cx="3810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</p:grpSp>
      <p:sp>
        <p:nvSpPr>
          <p:cNvPr id="135" name="Right Brace 134"/>
          <p:cNvSpPr/>
          <p:nvPr/>
        </p:nvSpPr>
        <p:spPr>
          <a:xfrm>
            <a:off x="6172200" y="1447800"/>
            <a:ext cx="304800" cy="1219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6248400" y="1828800"/>
            <a:ext cx="457200" cy="457200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16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251316" y="3063490"/>
            <a:ext cx="533400" cy="5334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founder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00769" y="3055745"/>
            <a:ext cx="533400" cy="5334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founder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75762" y="3048000"/>
            <a:ext cx="533400" cy="5334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CEO-of</a:t>
            </a:r>
            <a:endParaRPr lang="en-US" sz="1050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84718" y="3257550"/>
            <a:ext cx="6700254" cy="129790"/>
            <a:chOff x="1784718" y="3257550"/>
            <a:chExt cx="6700254" cy="129790"/>
          </a:xfrm>
        </p:grpSpPr>
        <p:cxnSp>
          <p:nvCxnSpPr>
            <p:cNvPr id="9" name="Straight Connector 8"/>
            <p:cNvCxnSpPr>
              <a:stCxn id="7" idx="6"/>
              <a:endCxn id="10" idx="1"/>
            </p:cNvCxnSpPr>
            <p:nvPr/>
          </p:nvCxnSpPr>
          <p:spPr>
            <a:xfrm>
              <a:off x="1784718" y="3330190"/>
              <a:ext cx="3572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2142013" y="3273040"/>
              <a:ext cx="118710" cy="11430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11" idx="6"/>
              <a:endCxn id="13" idx="1"/>
            </p:cNvCxnSpPr>
            <p:nvPr/>
          </p:nvCxnSpPr>
          <p:spPr>
            <a:xfrm>
              <a:off x="4834169" y="3322445"/>
              <a:ext cx="37245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5206622" y="3265295"/>
              <a:ext cx="118710" cy="11430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stCxn id="14" idx="6"/>
              <a:endCxn id="16" idx="1"/>
            </p:cNvCxnSpPr>
            <p:nvPr/>
          </p:nvCxnSpPr>
          <p:spPr>
            <a:xfrm>
              <a:off x="8009162" y="3314700"/>
              <a:ext cx="3571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8366262" y="3257550"/>
              <a:ext cx="118710" cy="11430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3219956" y="2384436"/>
            <a:ext cx="118710" cy="1143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156079" y="1564522"/>
            <a:ext cx="533400" cy="5334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0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012611" y="1564522"/>
            <a:ext cx="533400" cy="5334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1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793363" y="1564522"/>
            <a:ext cx="533400" cy="5334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0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37562" y="1564522"/>
            <a:ext cx="533400" cy="5334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0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>
            <a:stCxn id="20" idx="4"/>
            <a:endCxn id="17" idx="0"/>
          </p:cNvCxnSpPr>
          <p:nvPr/>
        </p:nvCxnSpPr>
        <p:spPr>
          <a:xfrm>
            <a:off x="3279311" y="2097923"/>
            <a:ext cx="0" cy="286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7" idx="2"/>
            <a:endCxn id="7" idx="0"/>
          </p:cNvCxnSpPr>
          <p:nvPr/>
        </p:nvCxnSpPr>
        <p:spPr>
          <a:xfrm flipH="1">
            <a:off x="1518016" y="2498736"/>
            <a:ext cx="1761295" cy="564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2"/>
            <a:endCxn id="11" idx="0"/>
          </p:cNvCxnSpPr>
          <p:nvPr/>
        </p:nvCxnSpPr>
        <p:spPr>
          <a:xfrm>
            <a:off x="3279311" y="2498736"/>
            <a:ext cx="1288158" cy="557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363424" y="2384436"/>
            <a:ext cx="118710" cy="1143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995780" y="2384436"/>
            <a:ext cx="118710" cy="1143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1" idx="4"/>
            <a:endCxn id="27" idx="0"/>
          </p:cNvCxnSpPr>
          <p:nvPr/>
        </p:nvCxnSpPr>
        <p:spPr>
          <a:xfrm flipH="1">
            <a:off x="5055135" y="2097923"/>
            <a:ext cx="4928" cy="286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8" idx="4"/>
            <a:endCxn id="26" idx="0"/>
          </p:cNvCxnSpPr>
          <p:nvPr/>
        </p:nvCxnSpPr>
        <p:spPr>
          <a:xfrm>
            <a:off x="1422779" y="2097923"/>
            <a:ext cx="0" cy="286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7" idx="2"/>
            <a:endCxn id="14" idx="0"/>
          </p:cNvCxnSpPr>
          <p:nvPr/>
        </p:nvCxnSpPr>
        <p:spPr>
          <a:xfrm>
            <a:off x="3279311" y="2498736"/>
            <a:ext cx="4463151" cy="549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6" idx="2"/>
            <a:endCxn id="7" idx="0"/>
          </p:cNvCxnSpPr>
          <p:nvPr/>
        </p:nvCxnSpPr>
        <p:spPr>
          <a:xfrm>
            <a:off x="1422779" y="2498736"/>
            <a:ext cx="95237" cy="564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6" idx="2"/>
            <a:endCxn id="11" idx="0"/>
          </p:cNvCxnSpPr>
          <p:nvPr/>
        </p:nvCxnSpPr>
        <p:spPr>
          <a:xfrm>
            <a:off x="1422779" y="2498736"/>
            <a:ext cx="3144690" cy="557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6" idx="2"/>
            <a:endCxn id="14" idx="0"/>
          </p:cNvCxnSpPr>
          <p:nvPr/>
        </p:nvCxnSpPr>
        <p:spPr>
          <a:xfrm>
            <a:off x="1422779" y="2498736"/>
            <a:ext cx="6319683" cy="549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844907" y="2384436"/>
            <a:ext cx="118710" cy="1143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7" name="Straight Connector 36"/>
          <p:cNvCxnSpPr>
            <a:stCxn id="22" idx="4"/>
            <a:endCxn id="36" idx="0"/>
          </p:cNvCxnSpPr>
          <p:nvPr/>
        </p:nvCxnSpPr>
        <p:spPr>
          <a:xfrm>
            <a:off x="6904262" y="2097923"/>
            <a:ext cx="0" cy="286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7" idx="2"/>
            <a:endCxn id="7" idx="0"/>
          </p:cNvCxnSpPr>
          <p:nvPr/>
        </p:nvCxnSpPr>
        <p:spPr>
          <a:xfrm flipH="1">
            <a:off x="1518016" y="2498736"/>
            <a:ext cx="3537119" cy="564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7" idx="2"/>
            <a:endCxn id="11" idx="0"/>
          </p:cNvCxnSpPr>
          <p:nvPr/>
        </p:nvCxnSpPr>
        <p:spPr>
          <a:xfrm flipH="1">
            <a:off x="4567469" y="2498736"/>
            <a:ext cx="487666" cy="557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7" idx="2"/>
            <a:endCxn id="14" idx="0"/>
          </p:cNvCxnSpPr>
          <p:nvPr/>
        </p:nvCxnSpPr>
        <p:spPr>
          <a:xfrm>
            <a:off x="5055135" y="2498736"/>
            <a:ext cx="2687327" cy="549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6" idx="2"/>
            <a:endCxn id="7" idx="0"/>
          </p:cNvCxnSpPr>
          <p:nvPr/>
        </p:nvCxnSpPr>
        <p:spPr>
          <a:xfrm flipH="1">
            <a:off x="1518016" y="2498736"/>
            <a:ext cx="5386246" cy="564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6" idx="2"/>
            <a:endCxn id="11" idx="0"/>
          </p:cNvCxnSpPr>
          <p:nvPr/>
        </p:nvCxnSpPr>
        <p:spPr>
          <a:xfrm flipH="1">
            <a:off x="4567469" y="2498736"/>
            <a:ext cx="2336793" cy="557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6" idx="2"/>
            <a:endCxn id="14" idx="0"/>
          </p:cNvCxnSpPr>
          <p:nvPr/>
        </p:nvCxnSpPr>
        <p:spPr>
          <a:xfrm>
            <a:off x="6904262" y="2498736"/>
            <a:ext cx="838200" cy="549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146"/>
          <p:cNvSpPr txBox="1"/>
          <p:nvPr/>
        </p:nvSpPr>
        <p:spPr>
          <a:xfrm>
            <a:off x="7932523" y="1646556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...</a:t>
            </a:r>
            <a:endParaRPr lang="en-US" dirty="0"/>
          </a:p>
        </p:txBody>
      </p:sp>
      <p:sp>
        <p:nvSpPr>
          <p:cNvPr id="45" name="TextBox 147"/>
          <p:cNvSpPr txBox="1"/>
          <p:nvPr/>
        </p:nvSpPr>
        <p:spPr>
          <a:xfrm>
            <a:off x="8405210" y="2769011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...</a:t>
            </a:r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2895600" y="3714387"/>
            <a:ext cx="3044776" cy="5713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6096000" y="3714386"/>
            <a:ext cx="2491947" cy="5713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175404" y="3722202"/>
            <a:ext cx="2567796" cy="5713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106"/>
          <p:cNvSpPr txBox="1"/>
          <p:nvPr/>
        </p:nvSpPr>
        <p:spPr>
          <a:xfrm>
            <a:off x="175404" y="3685345"/>
            <a:ext cx="244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Steve Jobs </a:t>
            </a:r>
            <a:r>
              <a:rPr lang="en-US" dirty="0" smtClean="0"/>
              <a:t>was founder </a:t>
            </a:r>
          </a:p>
          <a:p>
            <a:r>
              <a:rPr lang="en-US" dirty="0" smtClean="0"/>
              <a:t>of </a:t>
            </a:r>
            <a:r>
              <a:rPr lang="en-US" b="1" dirty="0" smtClean="0"/>
              <a:t>Apple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4" name="TextBox 107"/>
          <p:cNvSpPr txBox="1"/>
          <p:nvPr/>
        </p:nvSpPr>
        <p:spPr>
          <a:xfrm>
            <a:off x="2888130" y="3697069"/>
            <a:ext cx="3052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Steve Jobs</a:t>
            </a:r>
            <a:r>
              <a:rPr lang="en-US" dirty="0" smtClean="0"/>
              <a:t>, Steve Wozniak and</a:t>
            </a:r>
            <a:br>
              <a:rPr lang="en-US" dirty="0" smtClean="0"/>
            </a:br>
            <a:r>
              <a:rPr lang="en-US" dirty="0" smtClean="0"/>
              <a:t>Ronald Wayne founded </a:t>
            </a:r>
            <a:r>
              <a:rPr lang="en-US" b="1" dirty="0" smtClean="0"/>
              <a:t>Apple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5" name="TextBox 108"/>
          <p:cNvSpPr txBox="1"/>
          <p:nvPr/>
        </p:nvSpPr>
        <p:spPr>
          <a:xfrm>
            <a:off x="6247737" y="3692604"/>
            <a:ext cx="2105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Steve Jobs </a:t>
            </a:r>
            <a:r>
              <a:rPr lang="en-US" dirty="0" smtClean="0"/>
              <a:t>is CEO of </a:t>
            </a:r>
          </a:p>
          <a:p>
            <a:r>
              <a:rPr lang="en-US" b="1" dirty="0" smtClean="0"/>
              <a:t>Apple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6" name="TextBox 148"/>
          <p:cNvSpPr txBox="1"/>
          <p:nvPr/>
        </p:nvSpPr>
        <p:spPr>
          <a:xfrm>
            <a:off x="8610807" y="3683907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...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6200" y="2971800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{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bornIn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,…}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096480" y="2983468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{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bornIn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,…}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73080" y="2968478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{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bornIn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,…}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33400" y="1611868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{0, 1}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374418" y="1600200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{0, 1}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191000" y="1600200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{0, 1}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943600" y="1600200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{0, 1}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400" y="2408916"/>
            <a:ext cx="6705600" cy="3839483"/>
            <a:chOff x="152400" y="2408916"/>
            <a:chExt cx="6705600" cy="3839483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419600"/>
              <a:ext cx="6694263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954" y="5387968"/>
              <a:ext cx="5108809" cy="860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" name="Rounded Rectangle 66"/>
            <p:cNvSpPr/>
            <p:nvPr/>
          </p:nvSpPr>
          <p:spPr>
            <a:xfrm>
              <a:off x="3741453" y="4572000"/>
              <a:ext cx="1135347" cy="374792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5334000" y="4572000"/>
              <a:ext cx="1524000" cy="374792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5242561" y="3429000"/>
              <a:ext cx="154940" cy="1221740"/>
            </a:xfrm>
            <a:custGeom>
              <a:avLst/>
              <a:gdLst>
                <a:gd name="connsiteX0" fmla="*/ 0 w 822960"/>
                <a:gd name="connsiteY0" fmla="*/ 1272540 h 1272540"/>
                <a:gd name="connsiteX1" fmla="*/ 822960 w 822960"/>
                <a:gd name="connsiteY1" fmla="*/ 0 h 1272540"/>
                <a:gd name="connsiteX0" fmla="*/ 0 w 831821"/>
                <a:gd name="connsiteY0" fmla="*/ 1272540 h 1272540"/>
                <a:gd name="connsiteX1" fmla="*/ 822960 w 831821"/>
                <a:gd name="connsiteY1" fmla="*/ 0 h 1272540"/>
                <a:gd name="connsiteX0" fmla="*/ 154940 w 260242"/>
                <a:gd name="connsiteY0" fmla="*/ 1221740 h 1221740"/>
                <a:gd name="connsiteX1" fmla="*/ 0 w 260242"/>
                <a:gd name="connsiteY1" fmla="*/ 0 h 1221740"/>
                <a:gd name="connsiteX0" fmla="*/ 154940 w 154940"/>
                <a:gd name="connsiteY0" fmla="*/ 1221740 h 1221740"/>
                <a:gd name="connsiteX1" fmla="*/ 0 w 154940"/>
                <a:gd name="connsiteY1" fmla="*/ 0 h 122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4940" h="1221740">
                  <a:moveTo>
                    <a:pt x="154940" y="1221740"/>
                  </a:moveTo>
                  <a:cubicBezTo>
                    <a:pt x="10160" y="1000760"/>
                    <a:pt x="91440" y="873760"/>
                    <a:pt x="0" y="0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3430713" y="2408916"/>
              <a:ext cx="1519745" cy="2221504"/>
            </a:xfrm>
            <a:custGeom>
              <a:avLst/>
              <a:gdLst>
                <a:gd name="connsiteX0" fmla="*/ 441960 w 441960"/>
                <a:gd name="connsiteY0" fmla="*/ 2141220 h 2141220"/>
                <a:gd name="connsiteX1" fmla="*/ 0 w 441960"/>
                <a:gd name="connsiteY1" fmla="*/ 0 h 2141220"/>
                <a:gd name="connsiteX0" fmla="*/ 441960 w 470311"/>
                <a:gd name="connsiteY0" fmla="*/ 2151826 h 2151826"/>
                <a:gd name="connsiteX1" fmla="*/ 0 w 470311"/>
                <a:gd name="connsiteY1" fmla="*/ 10606 h 2151826"/>
                <a:gd name="connsiteX0" fmla="*/ 7134 w 1421868"/>
                <a:gd name="connsiteY0" fmla="*/ 2164449 h 2164449"/>
                <a:gd name="connsiteX1" fmla="*/ 1241574 w 1421868"/>
                <a:gd name="connsiteY1" fmla="*/ 10529 h 2164449"/>
                <a:gd name="connsiteX0" fmla="*/ 261396 w 1628271"/>
                <a:gd name="connsiteY0" fmla="*/ 2192393 h 2192393"/>
                <a:gd name="connsiteX1" fmla="*/ 1495836 w 1628271"/>
                <a:gd name="connsiteY1" fmla="*/ 38473 h 2192393"/>
                <a:gd name="connsiteX0" fmla="*/ 431065 w 1665505"/>
                <a:gd name="connsiteY0" fmla="*/ 2209774 h 2209774"/>
                <a:gd name="connsiteX1" fmla="*/ 1665505 w 1665505"/>
                <a:gd name="connsiteY1" fmla="*/ 55854 h 2209774"/>
                <a:gd name="connsiteX0" fmla="*/ 463105 w 1519745"/>
                <a:gd name="connsiteY0" fmla="*/ 2221504 h 2221504"/>
                <a:gd name="connsiteX1" fmla="*/ 1519745 w 1519745"/>
                <a:gd name="connsiteY1" fmla="*/ 54884 h 2221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9745" h="2221504">
                  <a:moveTo>
                    <a:pt x="463105" y="2221504"/>
                  </a:moveTo>
                  <a:cubicBezTo>
                    <a:pt x="-712915" y="148864"/>
                    <a:pt x="615505" y="-150856"/>
                    <a:pt x="1519745" y="54884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914400" y="3212068"/>
            <a:ext cx="39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Z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1" name="TextBox 70"/>
          <p:cNvSpPr txBox="1"/>
          <p:nvPr/>
        </p:nvSpPr>
        <p:spPr>
          <a:xfrm>
            <a:off x="3962401" y="3212068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Z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72" name="TextBox 71"/>
          <p:cNvSpPr txBox="1"/>
          <p:nvPr/>
        </p:nvSpPr>
        <p:spPr>
          <a:xfrm>
            <a:off x="7153793" y="3212068"/>
            <a:ext cx="39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Z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grpSp>
        <p:nvGrpSpPr>
          <p:cNvPr id="4" name="Group 3"/>
          <p:cNvGrpSpPr/>
          <p:nvPr/>
        </p:nvGrpSpPr>
        <p:grpSpPr>
          <a:xfrm>
            <a:off x="1790700" y="3263900"/>
            <a:ext cx="7277100" cy="3517900"/>
            <a:chOff x="1790700" y="3263900"/>
            <a:chExt cx="7277100" cy="3517900"/>
          </a:xfrm>
        </p:grpSpPr>
        <p:sp>
          <p:nvSpPr>
            <p:cNvPr id="73" name="Rounded Rectangle 72"/>
            <p:cNvSpPr/>
            <p:nvPr/>
          </p:nvSpPr>
          <p:spPr>
            <a:xfrm>
              <a:off x="7010400" y="4419600"/>
              <a:ext cx="2057400" cy="23622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All features at sentence-level</a:t>
              </a:r>
            </a:p>
            <a:p>
              <a:pPr algn="ctr"/>
              <a:endParaRPr lang="en-US" dirty="0" smtClean="0"/>
            </a:p>
            <a:p>
              <a:pPr algn="ctr"/>
              <a:r>
                <a:rPr lang="en-US" dirty="0" smtClean="0"/>
                <a:t>(join factors are deterministic ORs)</a:t>
              </a: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1790700" y="3263900"/>
              <a:ext cx="6700254" cy="129790"/>
              <a:chOff x="1784718" y="3257550"/>
              <a:chExt cx="6700254" cy="129790"/>
            </a:xfrm>
            <a:solidFill>
              <a:srgbClr val="FF0000"/>
            </a:solidFill>
          </p:grpSpPr>
          <p:cxnSp>
            <p:nvCxnSpPr>
              <p:cNvPr id="75" name="Straight Connector 74"/>
              <p:cNvCxnSpPr>
                <a:endCxn id="76" idx="1"/>
              </p:cNvCxnSpPr>
              <p:nvPr/>
            </p:nvCxnSpPr>
            <p:spPr>
              <a:xfrm>
                <a:off x="1784718" y="3330190"/>
                <a:ext cx="357297" cy="0"/>
              </a:xfrm>
              <a:prstGeom prst="line">
                <a:avLst/>
              </a:prstGeom>
              <a:grpFill/>
              <a:ln w="190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Rectangle 75"/>
              <p:cNvSpPr/>
              <p:nvPr/>
            </p:nvSpPr>
            <p:spPr>
              <a:xfrm>
                <a:off x="2142013" y="3273040"/>
                <a:ext cx="118710" cy="114300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77" name="Straight Connector 76"/>
              <p:cNvCxnSpPr>
                <a:endCxn id="78" idx="1"/>
              </p:cNvCxnSpPr>
              <p:nvPr/>
            </p:nvCxnSpPr>
            <p:spPr>
              <a:xfrm>
                <a:off x="4834169" y="3322445"/>
                <a:ext cx="372453" cy="0"/>
              </a:xfrm>
              <a:prstGeom prst="line">
                <a:avLst/>
              </a:prstGeom>
              <a:grpFill/>
              <a:ln w="190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Rectangle 77"/>
              <p:cNvSpPr/>
              <p:nvPr/>
            </p:nvSpPr>
            <p:spPr>
              <a:xfrm>
                <a:off x="5206622" y="3265295"/>
                <a:ext cx="118710" cy="114300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79" name="Straight Connector 78"/>
              <p:cNvCxnSpPr>
                <a:endCxn id="80" idx="1"/>
              </p:cNvCxnSpPr>
              <p:nvPr/>
            </p:nvCxnSpPr>
            <p:spPr>
              <a:xfrm>
                <a:off x="8009162" y="3314700"/>
                <a:ext cx="357100" cy="0"/>
              </a:xfrm>
              <a:prstGeom prst="line">
                <a:avLst/>
              </a:prstGeom>
              <a:grpFill/>
              <a:ln w="190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Rectangle 79"/>
              <p:cNvSpPr/>
              <p:nvPr/>
            </p:nvSpPr>
            <p:spPr>
              <a:xfrm>
                <a:off x="8366262" y="3257550"/>
                <a:ext cx="118710" cy="114300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1257300" y="3048000"/>
            <a:ext cx="6757846" cy="548890"/>
            <a:chOff x="1257300" y="3048000"/>
            <a:chExt cx="6757846" cy="548890"/>
          </a:xfrm>
        </p:grpSpPr>
        <p:sp>
          <p:nvSpPr>
            <p:cNvPr id="81" name="Oval 80"/>
            <p:cNvSpPr/>
            <p:nvPr/>
          </p:nvSpPr>
          <p:spPr>
            <a:xfrm>
              <a:off x="1257300" y="3063490"/>
              <a:ext cx="533400" cy="5334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dirty="0" smtClean="0">
                  <a:solidFill>
                    <a:schemeClr val="bg1"/>
                  </a:solidFill>
                </a:rPr>
                <a:t>founder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4306753" y="3055745"/>
              <a:ext cx="533400" cy="5334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dirty="0" smtClean="0">
                  <a:solidFill>
                    <a:schemeClr val="bg1"/>
                  </a:solidFill>
                </a:rPr>
                <a:t>founder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7481746" y="3048000"/>
              <a:ext cx="533400" cy="5334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dirty="0" smtClean="0">
                  <a:solidFill>
                    <a:schemeClr val="bg1"/>
                  </a:solidFill>
                </a:rPr>
                <a:t>CEO-of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55700" y="1562100"/>
            <a:ext cx="6014883" cy="533400"/>
            <a:chOff x="1155700" y="1562100"/>
            <a:chExt cx="6014883" cy="533400"/>
          </a:xfrm>
        </p:grpSpPr>
        <p:sp>
          <p:nvSpPr>
            <p:cNvPr id="84" name="Oval 83"/>
            <p:cNvSpPr/>
            <p:nvPr/>
          </p:nvSpPr>
          <p:spPr>
            <a:xfrm>
              <a:off x="1155700" y="1562100"/>
              <a:ext cx="533400" cy="5334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 smtClean="0">
                  <a:solidFill>
                    <a:srgbClr val="FFFFFF"/>
                  </a:solidFill>
                </a:rPr>
                <a:t>0</a:t>
              </a:r>
              <a:endParaRPr lang="en-US" sz="1100" dirty="0">
                <a:solidFill>
                  <a:srgbClr val="FFFFFF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3012232" y="1562100"/>
              <a:ext cx="533400" cy="5334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 smtClean="0">
                  <a:solidFill>
                    <a:srgbClr val="FFFFFF"/>
                  </a:solidFill>
                </a:rPr>
                <a:t>1</a:t>
              </a:r>
              <a:endParaRPr lang="en-US" sz="1100" dirty="0">
                <a:solidFill>
                  <a:srgbClr val="FFFFFF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4792984" y="1562100"/>
              <a:ext cx="533400" cy="5334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 smtClean="0">
                  <a:solidFill>
                    <a:srgbClr val="FFFFFF"/>
                  </a:solidFill>
                </a:rPr>
                <a:t>0</a:t>
              </a:r>
              <a:endParaRPr lang="en-US" sz="1100" dirty="0">
                <a:solidFill>
                  <a:srgbClr val="FFFFFF"/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6637183" y="1562100"/>
              <a:ext cx="533400" cy="5334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 smtClean="0">
                  <a:solidFill>
                    <a:srgbClr val="FFFFFF"/>
                  </a:solidFill>
                </a:rPr>
                <a:t>0</a:t>
              </a:r>
              <a:endParaRPr lang="en-US" sz="1100" dirty="0">
                <a:solidFill>
                  <a:srgbClr val="FFFFFF"/>
                </a:solidFill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1066800" y="1230868"/>
            <a:ext cx="77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 </a:t>
            </a:r>
            <a:r>
              <a:rPr lang="en-US" baseline="30000" dirty="0" err="1" smtClean="0"/>
              <a:t>bornIn</a:t>
            </a:r>
            <a:endParaRPr lang="en-US" baseline="30000" dirty="0"/>
          </a:p>
        </p:txBody>
      </p:sp>
      <p:sp>
        <p:nvSpPr>
          <p:cNvPr id="89" name="TextBox 88"/>
          <p:cNvSpPr txBox="1"/>
          <p:nvPr/>
        </p:nvSpPr>
        <p:spPr>
          <a:xfrm>
            <a:off x="2895600" y="1230868"/>
            <a:ext cx="86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 </a:t>
            </a:r>
            <a:r>
              <a:rPr lang="en-US" baseline="30000" dirty="0" smtClean="0"/>
              <a:t>founder</a:t>
            </a:r>
            <a:endParaRPr lang="en-US" baseline="30000" dirty="0"/>
          </a:p>
        </p:txBody>
      </p:sp>
      <p:sp>
        <p:nvSpPr>
          <p:cNvPr id="90" name="TextBox 89"/>
          <p:cNvSpPr txBox="1"/>
          <p:nvPr/>
        </p:nvSpPr>
        <p:spPr>
          <a:xfrm>
            <a:off x="4572000" y="1230868"/>
            <a:ext cx="94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 </a:t>
            </a:r>
            <a:r>
              <a:rPr lang="en-US" baseline="30000" dirty="0" err="1" smtClean="0"/>
              <a:t>locatedIn</a:t>
            </a:r>
            <a:endParaRPr lang="en-US" baseline="30000" dirty="0"/>
          </a:p>
        </p:txBody>
      </p:sp>
      <p:sp>
        <p:nvSpPr>
          <p:cNvPr id="91" name="TextBox 90"/>
          <p:cNvSpPr txBox="1"/>
          <p:nvPr/>
        </p:nvSpPr>
        <p:spPr>
          <a:xfrm>
            <a:off x="6400800" y="1219200"/>
            <a:ext cx="928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 </a:t>
            </a:r>
            <a:r>
              <a:rPr lang="en-US" baseline="30000" dirty="0" err="1" smtClean="0"/>
              <a:t>capitalOf</a:t>
            </a:r>
            <a:endParaRPr lang="en-US" baseline="30000" dirty="0"/>
          </a:p>
        </p:txBody>
      </p:sp>
      <p:sp>
        <p:nvSpPr>
          <p:cNvPr id="30" name="TextBox 29"/>
          <p:cNvSpPr txBox="1"/>
          <p:nvPr/>
        </p:nvSpPr>
        <p:spPr>
          <a:xfrm>
            <a:off x="76200" y="849868"/>
            <a:ext cx="1876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Steve Jobs, Apple: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657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2286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Extraction almost entirely driven by sentence-level reasoning</a:t>
            </a:r>
          </a:p>
          <a:p>
            <a:r>
              <a:rPr lang="en-US" dirty="0" smtClean="0"/>
              <a:t>Tying of facts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r</a:t>
            </a:r>
            <a:r>
              <a:rPr lang="en-US" dirty="0" smtClean="0"/>
              <a:t> and sentence-level extractions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i</a:t>
            </a:r>
            <a:r>
              <a:rPr lang="en-US" dirty="0" smtClean="0"/>
              <a:t> still allows us to model weak supervision for training</a:t>
            </a:r>
          </a:p>
        </p:txBody>
      </p:sp>
      <p:sp>
        <p:nvSpPr>
          <p:cNvPr id="71" name="Oval 70"/>
          <p:cNvSpPr/>
          <p:nvPr/>
        </p:nvSpPr>
        <p:spPr>
          <a:xfrm>
            <a:off x="1251316" y="3063490"/>
            <a:ext cx="533400" cy="5334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founder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4300769" y="3055745"/>
            <a:ext cx="533400" cy="5334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founder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7475762" y="3048000"/>
            <a:ext cx="533400" cy="5334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CEO-of</a:t>
            </a:r>
            <a:endParaRPr lang="en-US" sz="1050" dirty="0">
              <a:solidFill>
                <a:schemeClr val="tx1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1784718" y="3257550"/>
            <a:ext cx="6700254" cy="129790"/>
            <a:chOff x="1784718" y="3257550"/>
            <a:chExt cx="6700254" cy="129790"/>
          </a:xfrm>
        </p:grpSpPr>
        <p:cxnSp>
          <p:nvCxnSpPr>
            <p:cNvPr id="75" name="Straight Connector 74"/>
            <p:cNvCxnSpPr>
              <a:stCxn id="71" idx="6"/>
              <a:endCxn id="76" idx="1"/>
            </p:cNvCxnSpPr>
            <p:nvPr/>
          </p:nvCxnSpPr>
          <p:spPr>
            <a:xfrm>
              <a:off x="1784718" y="3330190"/>
              <a:ext cx="3572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2142013" y="3273040"/>
              <a:ext cx="118710" cy="11430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>
              <a:stCxn id="72" idx="6"/>
              <a:endCxn id="78" idx="1"/>
            </p:cNvCxnSpPr>
            <p:nvPr/>
          </p:nvCxnSpPr>
          <p:spPr>
            <a:xfrm>
              <a:off x="4834169" y="3322445"/>
              <a:ext cx="37245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5206622" y="3265295"/>
              <a:ext cx="118710" cy="11430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79" name="Straight Connector 78"/>
            <p:cNvCxnSpPr>
              <a:stCxn id="73" idx="6"/>
              <a:endCxn id="80" idx="1"/>
            </p:cNvCxnSpPr>
            <p:nvPr/>
          </p:nvCxnSpPr>
          <p:spPr>
            <a:xfrm>
              <a:off x="8009162" y="3314700"/>
              <a:ext cx="3571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/>
            <p:cNvSpPr/>
            <p:nvPr/>
          </p:nvSpPr>
          <p:spPr>
            <a:xfrm>
              <a:off x="8366262" y="3257550"/>
              <a:ext cx="118710" cy="11430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81" name="Rectangle 80"/>
          <p:cNvSpPr/>
          <p:nvPr/>
        </p:nvSpPr>
        <p:spPr>
          <a:xfrm>
            <a:off x="3219956" y="2384436"/>
            <a:ext cx="118710" cy="1143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156079" y="1564522"/>
            <a:ext cx="533400" cy="5334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0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3012611" y="1564522"/>
            <a:ext cx="533400" cy="5334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1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4793363" y="1564522"/>
            <a:ext cx="533400" cy="5334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0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6637562" y="1564522"/>
            <a:ext cx="533400" cy="5334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0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87" name="Straight Connector 86"/>
          <p:cNvCxnSpPr>
            <a:stCxn id="84" idx="4"/>
            <a:endCxn id="81" idx="0"/>
          </p:cNvCxnSpPr>
          <p:nvPr/>
        </p:nvCxnSpPr>
        <p:spPr>
          <a:xfrm>
            <a:off x="3279311" y="2097923"/>
            <a:ext cx="0" cy="286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81" idx="2"/>
            <a:endCxn id="71" idx="0"/>
          </p:cNvCxnSpPr>
          <p:nvPr/>
        </p:nvCxnSpPr>
        <p:spPr>
          <a:xfrm flipH="1">
            <a:off x="1518016" y="2498736"/>
            <a:ext cx="1761295" cy="564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1" idx="2"/>
            <a:endCxn id="72" idx="0"/>
          </p:cNvCxnSpPr>
          <p:nvPr/>
        </p:nvCxnSpPr>
        <p:spPr>
          <a:xfrm>
            <a:off x="3279311" y="2498736"/>
            <a:ext cx="1288158" cy="557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1363424" y="2384436"/>
            <a:ext cx="118710" cy="1143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4995780" y="2384436"/>
            <a:ext cx="118710" cy="1143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92" name="Straight Connector 91"/>
          <p:cNvCxnSpPr>
            <a:stCxn id="85" idx="4"/>
            <a:endCxn id="91" idx="0"/>
          </p:cNvCxnSpPr>
          <p:nvPr/>
        </p:nvCxnSpPr>
        <p:spPr>
          <a:xfrm flipH="1">
            <a:off x="5055135" y="2097923"/>
            <a:ext cx="4928" cy="286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2" idx="4"/>
            <a:endCxn id="90" idx="0"/>
          </p:cNvCxnSpPr>
          <p:nvPr/>
        </p:nvCxnSpPr>
        <p:spPr>
          <a:xfrm>
            <a:off x="1422779" y="2097923"/>
            <a:ext cx="0" cy="286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81" idx="2"/>
            <a:endCxn id="73" idx="0"/>
          </p:cNvCxnSpPr>
          <p:nvPr/>
        </p:nvCxnSpPr>
        <p:spPr>
          <a:xfrm>
            <a:off x="3279311" y="2498736"/>
            <a:ext cx="4463151" cy="549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90" idx="2"/>
            <a:endCxn id="71" idx="0"/>
          </p:cNvCxnSpPr>
          <p:nvPr/>
        </p:nvCxnSpPr>
        <p:spPr>
          <a:xfrm>
            <a:off x="1422779" y="2498736"/>
            <a:ext cx="95237" cy="564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90" idx="2"/>
            <a:endCxn id="72" idx="0"/>
          </p:cNvCxnSpPr>
          <p:nvPr/>
        </p:nvCxnSpPr>
        <p:spPr>
          <a:xfrm>
            <a:off x="1422779" y="2498736"/>
            <a:ext cx="3144690" cy="557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90" idx="2"/>
            <a:endCxn id="73" idx="0"/>
          </p:cNvCxnSpPr>
          <p:nvPr/>
        </p:nvCxnSpPr>
        <p:spPr>
          <a:xfrm>
            <a:off x="1422779" y="2498736"/>
            <a:ext cx="6319683" cy="549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6844907" y="2384436"/>
            <a:ext cx="118710" cy="1143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99" name="Straight Connector 98"/>
          <p:cNvCxnSpPr>
            <a:stCxn id="86" idx="4"/>
            <a:endCxn id="98" idx="0"/>
          </p:cNvCxnSpPr>
          <p:nvPr/>
        </p:nvCxnSpPr>
        <p:spPr>
          <a:xfrm>
            <a:off x="6904262" y="2097923"/>
            <a:ext cx="0" cy="286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91" idx="2"/>
            <a:endCxn id="71" idx="0"/>
          </p:cNvCxnSpPr>
          <p:nvPr/>
        </p:nvCxnSpPr>
        <p:spPr>
          <a:xfrm flipH="1">
            <a:off x="1518016" y="2498736"/>
            <a:ext cx="3537119" cy="564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91" idx="2"/>
            <a:endCxn id="72" idx="0"/>
          </p:cNvCxnSpPr>
          <p:nvPr/>
        </p:nvCxnSpPr>
        <p:spPr>
          <a:xfrm flipH="1">
            <a:off x="4567469" y="2498736"/>
            <a:ext cx="487666" cy="557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91" idx="2"/>
            <a:endCxn id="73" idx="0"/>
          </p:cNvCxnSpPr>
          <p:nvPr/>
        </p:nvCxnSpPr>
        <p:spPr>
          <a:xfrm>
            <a:off x="5055135" y="2498736"/>
            <a:ext cx="2687327" cy="549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98" idx="2"/>
            <a:endCxn id="71" idx="0"/>
          </p:cNvCxnSpPr>
          <p:nvPr/>
        </p:nvCxnSpPr>
        <p:spPr>
          <a:xfrm flipH="1">
            <a:off x="1518016" y="2498736"/>
            <a:ext cx="5386246" cy="564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98" idx="2"/>
            <a:endCxn id="72" idx="0"/>
          </p:cNvCxnSpPr>
          <p:nvPr/>
        </p:nvCxnSpPr>
        <p:spPr>
          <a:xfrm flipH="1">
            <a:off x="4567469" y="2498736"/>
            <a:ext cx="2336793" cy="557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98" idx="2"/>
            <a:endCxn id="73" idx="0"/>
          </p:cNvCxnSpPr>
          <p:nvPr/>
        </p:nvCxnSpPr>
        <p:spPr>
          <a:xfrm>
            <a:off x="6904262" y="2498736"/>
            <a:ext cx="838200" cy="549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46"/>
          <p:cNvSpPr txBox="1"/>
          <p:nvPr/>
        </p:nvSpPr>
        <p:spPr>
          <a:xfrm>
            <a:off x="7932523" y="1646556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...</a:t>
            </a:r>
            <a:endParaRPr lang="en-US" dirty="0"/>
          </a:p>
        </p:txBody>
      </p:sp>
      <p:sp>
        <p:nvSpPr>
          <p:cNvPr id="107" name="TextBox 147"/>
          <p:cNvSpPr txBox="1"/>
          <p:nvPr/>
        </p:nvSpPr>
        <p:spPr>
          <a:xfrm>
            <a:off x="8405210" y="2769011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...</a:t>
            </a:r>
            <a:endParaRPr lang="en-US" dirty="0"/>
          </a:p>
        </p:txBody>
      </p:sp>
      <p:sp>
        <p:nvSpPr>
          <p:cNvPr id="111" name="Rounded Rectangle 110"/>
          <p:cNvSpPr/>
          <p:nvPr/>
        </p:nvSpPr>
        <p:spPr>
          <a:xfrm>
            <a:off x="2895600" y="3714387"/>
            <a:ext cx="3044776" cy="5713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ounded Rectangle 111"/>
          <p:cNvSpPr/>
          <p:nvPr/>
        </p:nvSpPr>
        <p:spPr>
          <a:xfrm>
            <a:off x="6096000" y="3714386"/>
            <a:ext cx="2491947" cy="5713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ounded Rectangle 112"/>
          <p:cNvSpPr/>
          <p:nvPr/>
        </p:nvSpPr>
        <p:spPr>
          <a:xfrm>
            <a:off x="175404" y="3722202"/>
            <a:ext cx="2567796" cy="5713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06"/>
          <p:cNvSpPr txBox="1"/>
          <p:nvPr/>
        </p:nvSpPr>
        <p:spPr>
          <a:xfrm>
            <a:off x="175404" y="3685345"/>
            <a:ext cx="244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Steve Jobs </a:t>
            </a:r>
            <a:r>
              <a:rPr lang="en-US" dirty="0" smtClean="0"/>
              <a:t>was founder </a:t>
            </a:r>
          </a:p>
          <a:p>
            <a:r>
              <a:rPr lang="en-US" dirty="0" smtClean="0"/>
              <a:t>of </a:t>
            </a:r>
            <a:r>
              <a:rPr lang="en-US" b="1" dirty="0" smtClean="0"/>
              <a:t>Apple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5" name="TextBox 107"/>
          <p:cNvSpPr txBox="1"/>
          <p:nvPr/>
        </p:nvSpPr>
        <p:spPr>
          <a:xfrm>
            <a:off x="2888130" y="3697069"/>
            <a:ext cx="3052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Steve Jobs</a:t>
            </a:r>
            <a:r>
              <a:rPr lang="en-US" dirty="0" smtClean="0"/>
              <a:t>, Steve Wozniak and</a:t>
            </a:r>
            <a:br>
              <a:rPr lang="en-US" dirty="0" smtClean="0"/>
            </a:br>
            <a:r>
              <a:rPr lang="en-US" dirty="0" smtClean="0"/>
              <a:t>Ronald Wayne founded </a:t>
            </a:r>
            <a:r>
              <a:rPr lang="en-US" b="1" dirty="0" smtClean="0"/>
              <a:t>Apple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6" name="TextBox 108"/>
          <p:cNvSpPr txBox="1"/>
          <p:nvPr/>
        </p:nvSpPr>
        <p:spPr>
          <a:xfrm>
            <a:off x="6247737" y="3692604"/>
            <a:ext cx="2105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Steve Jobs </a:t>
            </a:r>
            <a:r>
              <a:rPr lang="en-US" dirty="0" smtClean="0"/>
              <a:t>is CEO of </a:t>
            </a:r>
          </a:p>
          <a:p>
            <a:r>
              <a:rPr lang="en-US" b="1" dirty="0" smtClean="0"/>
              <a:t>Apple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7" name="TextBox 148"/>
          <p:cNvSpPr txBox="1"/>
          <p:nvPr/>
        </p:nvSpPr>
        <p:spPr>
          <a:xfrm>
            <a:off x="8610807" y="3683907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...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76200" y="2971800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{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bornIn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,…}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096480" y="2983468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{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bornIn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,…}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373080" y="2968478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{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bornIn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,…}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33400" y="1611868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{0, 1}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374418" y="1600200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{0, 1}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191000" y="1600200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{0, 1}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943600" y="1600200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{0, 1}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914400" y="3212068"/>
            <a:ext cx="39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Z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26" name="TextBox 125"/>
          <p:cNvSpPr txBox="1"/>
          <p:nvPr/>
        </p:nvSpPr>
        <p:spPr>
          <a:xfrm>
            <a:off x="3962401" y="3212068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Z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27" name="TextBox 126"/>
          <p:cNvSpPr txBox="1"/>
          <p:nvPr/>
        </p:nvSpPr>
        <p:spPr>
          <a:xfrm>
            <a:off x="7153793" y="3212068"/>
            <a:ext cx="39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Z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38" name="TextBox 137"/>
          <p:cNvSpPr txBox="1"/>
          <p:nvPr/>
        </p:nvSpPr>
        <p:spPr>
          <a:xfrm>
            <a:off x="1066800" y="1230868"/>
            <a:ext cx="77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 </a:t>
            </a:r>
            <a:r>
              <a:rPr lang="en-US" baseline="30000" dirty="0" err="1" smtClean="0"/>
              <a:t>bornIn</a:t>
            </a:r>
            <a:endParaRPr lang="en-US" baseline="30000" dirty="0"/>
          </a:p>
        </p:txBody>
      </p:sp>
      <p:sp>
        <p:nvSpPr>
          <p:cNvPr id="139" name="TextBox 138"/>
          <p:cNvSpPr txBox="1"/>
          <p:nvPr/>
        </p:nvSpPr>
        <p:spPr>
          <a:xfrm>
            <a:off x="2895600" y="1230868"/>
            <a:ext cx="86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 </a:t>
            </a:r>
            <a:r>
              <a:rPr lang="en-US" baseline="30000" dirty="0" smtClean="0"/>
              <a:t>founder</a:t>
            </a:r>
            <a:endParaRPr lang="en-US" baseline="30000" dirty="0"/>
          </a:p>
        </p:txBody>
      </p:sp>
      <p:sp>
        <p:nvSpPr>
          <p:cNvPr id="140" name="TextBox 139"/>
          <p:cNvSpPr txBox="1"/>
          <p:nvPr/>
        </p:nvSpPr>
        <p:spPr>
          <a:xfrm>
            <a:off x="4572000" y="1230868"/>
            <a:ext cx="94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 </a:t>
            </a:r>
            <a:r>
              <a:rPr lang="en-US" baseline="30000" dirty="0" err="1" smtClean="0"/>
              <a:t>locatedIn</a:t>
            </a:r>
            <a:endParaRPr lang="en-US" baseline="30000" dirty="0"/>
          </a:p>
        </p:txBody>
      </p:sp>
      <p:sp>
        <p:nvSpPr>
          <p:cNvPr id="141" name="TextBox 140"/>
          <p:cNvSpPr txBox="1"/>
          <p:nvPr/>
        </p:nvSpPr>
        <p:spPr>
          <a:xfrm>
            <a:off x="6400800" y="1219200"/>
            <a:ext cx="928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 </a:t>
            </a:r>
            <a:r>
              <a:rPr lang="en-US" baseline="30000" dirty="0" err="1" smtClean="0"/>
              <a:t>capitalOf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633237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Need:</a:t>
            </a:r>
          </a:p>
          <a:p>
            <a:r>
              <a:rPr lang="en-US" dirty="0" smtClean="0"/>
              <a:t>Most likely sentence labels: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Most likely sentence labels </a:t>
            </a:r>
            <a:r>
              <a:rPr lang="en-US" i="1" dirty="0" smtClean="0"/>
              <a:t>given</a:t>
            </a:r>
            <a:r>
              <a:rPr lang="en-US" dirty="0" smtClean="0"/>
              <a:t> facts:</a:t>
            </a:r>
          </a:p>
          <a:p>
            <a:pPr lvl="1"/>
            <a:endParaRPr lang="en-US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008764"/>
            <a:ext cx="2895600" cy="40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97865"/>
            <a:ext cx="2971800" cy="42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6015123" y="5486400"/>
            <a:ext cx="1300077" cy="533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5562600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Challenging</a:t>
            </a: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1524393" y="3411818"/>
            <a:ext cx="283369" cy="28336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sz="9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8" name="Straight Connector 57"/>
          <p:cNvCxnSpPr>
            <a:stCxn id="57" idx="6"/>
            <a:endCxn id="59" idx="1"/>
          </p:cNvCxnSpPr>
          <p:nvPr/>
        </p:nvCxnSpPr>
        <p:spPr>
          <a:xfrm>
            <a:off x="1807763" y="3553503"/>
            <a:ext cx="1898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997576" y="3523142"/>
            <a:ext cx="63065" cy="60722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144415" y="3407704"/>
            <a:ext cx="283369" cy="28336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1" name="Straight Connector 60"/>
          <p:cNvCxnSpPr>
            <a:stCxn id="60" idx="6"/>
            <a:endCxn id="62" idx="1"/>
          </p:cNvCxnSpPr>
          <p:nvPr/>
        </p:nvCxnSpPr>
        <p:spPr>
          <a:xfrm>
            <a:off x="3427784" y="3549388"/>
            <a:ext cx="1978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3625649" y="3519027"/>
            <a:ext cx="63065" cy="60722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831130" y="3403589"/>
            <a:ext cx="283369" cy="28336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4" name="Straight Connector 63"/>
          <p:cNvCxnSpPr>
            <a:stCxn id="63" idx="6"/>
            <a:endCxn id="65" idx="1"/>
          </p:cNvCxnSpPr>
          <p:nvPr/>
        </p:nvCxnSpPr>
        <p:spPr>
          <a:xfrm>
            <a:off x="5114499" y="3545274"/>
            <a:ext cx="1897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5304208" y="3514913"/>
            <a:ext cx="63065" cy="60722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570233" y="3051071"/>
            <a:ext cx="63065" cy="60722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473798" y="2615492"/>
            <a:ext cx="283369" cy="28336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68" name="Oval 67"/>
          <p:cNvSpPr/>
          <p:nvPr/>
        </p:nvSpPr>
        <p:spPr>
          <a:xfrm>
            <a:off x="2460081" y="2615492"/>
            <a:ext cx="283369" cy="28336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rgbClr val="FF6600"/>
                </a:solidFill>
              </a:rPr>
              <a:t>?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3406105" y="2615492"/>
            <a:ext cx="283369" cy="28336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rgbClr val="FF6600"/>
                </a:solidFill>
              </a:rPr>
              <a:t>?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385836" y="2615492"/>
            <a:ext cx="283369" cy="28336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rgbClr val="FF6600"/>
                </a:solidFill>
              </a:rPr>
              <a:t>?</a:t>
            </a:r>
            <a:endParaRPr lang="en-US" sz="2000" dirty="0">
              <a:solidFill>
                <a:srgbClr val="FF6600"/>
              </a:solidFill>
            </a:endParaRPr>
          </a:p>
        </p:txBody>
      </p:sp>
      <p:cxnSp>
        <p:nvCxnSpPr>
          <p:cNvPr id="71" name="Straight Connector 70"/>
          <p:cNvCxnSpPr>
            <a:stCxn id="68" idx="4"/>
            <a:endCxn id="66" idx="0"/>
          </p:cNvCxnSpPr>
          <p:nvPr/>
        </p:nvCxnSpPr>
        <p:spPr>
          <a:xfrm>
            <a:off x="2601765" y="2898861"/>
            <a:ext cx="0" cy="1522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66" idx="2"/>
            <a:endCxn id="57" idx="0"/>
          </p:cNvCxnSpPr>
          <p:nvPr/>
        </p:nvCxnSpPr>
        <p:spPr>
          <a:xfrm flipH="1">
            <a:off x="1666077" y="3111793"/>
            <a:ext cx="935688" cy="3000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6" idx="2"/>
            <a:endCxn id="60" idx="0"/>
          </p:cNvCxnSpPr>
          <p:nvPr/>
        </p:nvCxnSpPr>
        <p:spPr>
          <a:xfrm>
            <a:off x="2601765" y="3111793"/>
            <a:ext cx="684334" cy="2959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1583950" y="3051071"/>
            <a:ext cx="63065" cy="60722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513639" y="3051071"/>
            <a:ext cx="63065" cy="60722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76" name="Straight Connector 75"/>
          <p:cNvCxnSpPr>
            <a:stCxn id="69" idx="4"/>
            <a:endCxn id="75" idx="0"/>
          </p:cNvCxnSpPr>
          <p:nvPr/>
        </p:nvCxnSpPr>
        <p:spPr>
          <a:xfrm flipH="1">
            <a:off x="3545172" y="2898861"/>
            <a:ext cx="2618" cy="1522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7" idx="4"/>
            <a:endCxn id="74" idx="0"/>
          </p:cNvCxnSpPr>
          <p:nvPr/>
        </p:nvCxnSpPr>
        <p:spPr>
          <a:xfrm>
            <a:off x="1615483" y="2898861"/>
            <a:ext cx="0" cy="1522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6" idx="2"/>
            <a:endCxn id="63" idx="0"/>
          </p:cNvCxnSpPr>
          <p:nvPr/>
        </p:nvCxnSpPr>
        <p:spPr>
          <a:xfrm>
            <a:off x="2601765" y="3111793"/>
            <a:ext cx="2371049" cy="2917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4" idx="2"/>
            <a:endCxn id="57" idx="0"/>
          </p:cNvCxnSpPr>
          <p:nvPr/>
        </p:nvCxnSpPr>
        <p:spPr>
          <a:xfrm>
            <a:off x="1615483" y="3111793"/>
            <a:ext cx="50595" cy="3000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4" idx="2"/>
            <a:endCxn id="60" idx="0"/>
          </p:cNvCxnSpPr>
          <p:nvPr/>
        </p:nvCxnSpPr>
        <p:spPr>
          <a:xfrm>
            <a:off x="1615483" y="3111793"/>
            <a:ext cx="1670617" cy="2959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4" idx="2"/>
            <a:endCxn id="63" idx="0"/>
          </p:cNvCxnSpPr>
          <p:nvPr/>
        </p:nvCxnSpPr>
        <p:spPr>
          <a:xfrm>
            <a:off x="1615483" y="3111793"/>
            <a:ext cx="3357332" cy="2917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4495988" y="3051071"/>
            <a:ext cx="63065" cy="60722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83" name="Straight Connector 82"/>
          <p:cNvCxnSpPr>
            <a:stCxn id="70" idx="4"/>
            <a:endCxn id="82" idx="0"/>
          </p:cNvCxnSpPr>
          <p:nvPr/>
        </p:nvCxnSpPr>
        <p:spPr>
          <a:xfrm>
            <a:off x="4527520" y="2898861"/>
            <a:ext cx="0" cy="1522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5" idx="2"/>
            <a:endCxn id="57" idx="0"/>
          </p:cNvCxnSpPr>
          <p:nvPr/>
        </p:nvCxnSpPr>
        <p:spPr>
          <a:xfrm flipH="1">
            <a:off x="1666077" y="3111793"/>
            <a:ext cx="1879094" cy="3000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75" idx="2"/>
            <a:endCxn id="60" idx="0"/>
          </p:cNvCxnSpPr>
          <p:nvPr/>
        </p:nvCxnSpPr>
        <p:spPr>
          <a:xfrm flipH="1">
            <a:off x="3286099" y="3111793"/>
            <a:ext cx="259073" cy="2959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5" idx="2"/>
            <a:endCxn id="63" idx="0"/>
          </p:cNvCxnSpPr>
          <p:nvPr/>
        </p:nvCxnSpPr>
        <p:spPr>
          <a:xfrm>
            <a:off x="3545172" y="3111793"/>
            <a:ext cx="1427642" cy="2917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82" idx="2"/>
            <a:endCxn id="57" idx="0"/>
          </p:cNvCxnSpPr>
          <p:nvPr/>
        </p:nvCxnSpPr>
        <p:spPr>
          <a:xfrm flipH="1">
            <a:off x="1666077" y="3111793"/>
            <a:ext cx="2861443" cy="3000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82" idx="2"/>
            <a:endCxn id="60" idx="0"/>
          </p:cNvCxnSpPr>
          <p:nvPr/>
        </p:nvCxnSpPr>
        <p:spPr>
          <a:xfrm flipH="1">
            <a:off x="3286099" y="3111793"/>
            <a:ext cx="1241421" cy="2959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2" idx="2"/>
            <a:endCxn id="63" idx="0"/>
          </p:cNvCxnSpPr>
          <p:nvPr/>
        </p:nvCxnSpPr>
        <p:spPr>
          <a:xfrm>
            <a:off x="4527520" y="3111793"/>
            <a:ext cx="445294" cy="2917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146"/>
          <p:cNvSpPr txBox="1"/>
          <p:nvPr/>
        </p:nvSpPr>
        <p:spPr>
          <a:xfrm>
            <a:off x="5073784" y="2659072"/>
            <a:ext cx="190076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...</a:t>
            </a:r>
            <a:endParaRPr lang="en-US" dirty="0"/>
          </a:p>
        </p:txBody>
      </p:sp>
      <p:sp>
        <p:nvSpPr>
          <p:cNvPr id="91" name="TextBox 147"/>
          <p:cNvSpPr txBox="1"/>
          <p:nvPr/>
        </p:nvSpPr>
        <p:spPr>
          <a:xfrm>
            <a:off x="5324899" y="3255376"/>
            <a:ext cx="190076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...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1345406" y="3537592"/>
            <a:ext cx="20719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Z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97" name="TextBox 96"/>
          <p:cNvSpPr txBox="1"/>
          <p:nvPr/>
        </p:nvSpPr>
        <p:spPr>
          <a:xfrm>
            <a:off x="2964657" y="3537592"/>
            <a:ext cx="36433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Z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98" name="TextBox 97"/>
          <p:cNvSpPr txBox="1"/>
          <p:nvPr/>
        </p:nvSpPr>
        <p:spPr>
          <a:xfrm>
            <a:off x="4660084" y="3537592"/>
            <a:ext cx="20719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Z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99" name="TextBox 98"/>
          <p:cNvSpPr txBox="1"/>
          <p:nvPr/>
        </p:nvSpPr>
        <p:spPr>
          <a:xfrm>
            <a:off x="1219200" y="2368399"/>
            <a:ext cx="413473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 </a:t>
            </a:r>
            <a:r>
              <a:rPr lang="en-US" baseline="30000" dirty="0" err="1" smtClean="0"/>
              <a:t>bornIn</a:t>
            </a:r>
            <a:endParaRPr lang="en-US" baseline="30000" dirty="0"/>
          </a:p>
        </p:txBody>
      </p:sp>
      <p:sp>
        <p:nvSpPr>
          <p:cNvPr id="100" name="TextBox 99"/>
          <p:cNvSpPr txBox="1"/>
          <p:nvPr/>
        </p:nvSpPr>
        <p:spPr>
          <a:xfrm>
            <a:off x="2190750" y="2368399"/>
            <a:ext cx="459187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 </a:t>
            </a:r>
            <a:r>
              <a:rPr lang="en-US" baseline="30000" dirty="0" smtClean="0"/>
              <a:t>founder</a:t>
            </a:r>
            <a:endParaRPr lang="en-US" baseline="30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3081337" y="2368399"/>
            <a:ext cx="502572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 </a:t>
            </a:r>
            <a:r>
              <a:rPr lang="en-US" baseline="30000" dirty="0" err="1" smtClean="0"/>
              <a:t>locatedIn</a:t>
            </a:r>
            <a:endParaRPr lang="en-US" baseline="30000" dirty="0"/>
          </a:p>
        </p:txBody>
      </p:sp>
      <p:sp>
        <p:nvSpPr>
          <p:cNvPr id="102" name="TextBox 101"/>
          <p:cNvSpPr txBox="1"/>
          <p:nvPr/>
        </p:nvSpPr>
        <p:spPr>
          <a:xfrm>
            <a:off x="4052887" y="2362200"/>
            <a:ext cx="49325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 </a:t>
            </a:r>
            <a:r>
              <a:rPr lang="en-US" baseline="30000" dirty="0" err="1" smtClean="0"/>
              <a:t>capitalOf</a:t>
            </a:r>
            <a:endParaRPr lang="en-US" baseline="30000" dirty="0"/>
          </a:p>
        </p:txBody>
      </p:sp>
      <p:sp>
        <p:nvSpPr>
          <p:cNvPr id="104" name="Rounded Rectangle 103"/>
          <p:cNvSpPr/>
          <p:nvPr/>
        </p:nvSpPr>
        <p:spPr>
          <a:xfrm>
            <a:off x="6015123" y="3200400"/>
            <a:ext cx="1300077" cy="533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6313517" y="328243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Easy</a:t>
            </a:r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1524393" y="5621618"/>
            <a:ext cx="283369" cy="28336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sz="9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07" name="Straight Connector 106"/>
          <p:cNvCxnSpPr>
            <a:stCxn id="106" idx="6"/>
            <a:endCxn id="108" idx="1"/>
          </p:cNvCxnSpPr>
          <p:nvPr/>
        </p:nvCxnSpPr>
        <p:spPr>
          <a:xfrm>
            <a:off x="1807763" y="5763303"/>
            <a:ext cx="1898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1997576" y="5732942"/>
            <a:ext cx="63065" cy="60722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3144415" y="5617504"/>
            <a:ext cx="283369" cy="28336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0" name="Straight Connector 109"/>
          <p:cNvCxnSpPr>
            <a:stCxn id="109" idx="6"/>
            <a:endCxn id="111" idx="1"/>
          </p:cNvCxnSpPr>
          <p:nvPr/>
        </p:nvCxnSpPr>
        <p:spPr>
          <a:xfrm>
            <a:off x="3427784" y="5759188"/>
            <a:ext cx="1978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3625649" y="5728827"/>
            <a:ext cx="63065" cy="60722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4831130" y="5613389"/>
            <a:ext cx="283369" cy="28336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3" name="Straight Connector 112"/>
          <p:cNvCxnSpPr>
            <a:stCxn id="112" idx="6"/>
            <a:endCxn id="114" idx="1"/>
          </p:cNvCxnSpPr>
          <p:nvPr/>
        </p:nvCxnSpPr>
        <p:spPr>
          <a:xfrm>
            <a:off x="5114499" y="5755074"/>
            <a:ext cx="1897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5304208" y="5724713"/>
            <a:ext cx="63065" cy="60722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2570233" y="5260871"/>
            <a:ext cx="63065" cy="60722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1473798" y="4825292"/>
            <a:ext cx="283369" cy="283369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0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2460081" y="4825292"/>
            <a:ext cx="283369" cy="283369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1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3406105" y="4825292"/>
            <a:ext cx="283369" cy="283369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0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4385836" y="4825292"/>
            <a:ext cx="283369" cy="283369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1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20" name="Straight Connector 119"/>
          <p:cNvCxnSpPr>
            <a:stCxn id="117" idx="4"/>
            <a:endCxn id="115" idx="0"/>
          </p:cNvCxnSpPr>
          <p:nvPr/>
        </p:nvCxnSpPr>
        <p:spPr>
          <a:xfrm>
            <a:off x="2601765" y="5108661"/>
            <a:ext cx="0" cy="1522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15" idx="2"/>
            <a:endCxn id="106" idx="0"/>
          </p:cNvCxnSpPr>
          <p:nvPr/>
        </p:nvCxnSpPr>
        <p:spPr>
          <a:xfrm flipH="1">
            <a:off x="1666077" y="5321593"/>
            <a:ext cx="935688" cy="3000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15" idx="2"/>
            <a:endCxn id="109" idx="0"/>
          </p:cNvCxnSpPr>
          <p:nvPr/>
        </p:nvCxnSpPr>
        <p:spPr>
          <a:xfrm>
            <a:off x="2601765" y="5321593"/>
            <a:ext cx="684334" cy="2959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>
          <a:xfrm>
            <a:off x="1583950" y="5260871"/>
            <a:ext cx="63065" cy="60722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3513639" y="5260871"/>
            <a:ext cx="63065" cy="60722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25" name="Straight Connector 124"/>
          <p:cNvCxnSpPr>
            <a:stCxn id="118" idx="4"/>
            <a:endCxn id="124" idx="0"/>
          </p:cNvCxnSpPr>
          <p:nvPr/>
        </p:nvCxnSpPr>
        <p:spPr>
          <a:xfrm flipH="1">
            <a:off x="3545172" y="5108661"/>
            <a:ext cx="2618" cy="1522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16" idx="4"/>
            <a:endCxn id="123" idx="0"/>
          </p:cNvCxnSpPr>
          <p:nvPr/>
        </p:nvCxnSpPr>
        <p:spPr>
          <a:xfrm>
            <a:off x="1615483" y="5108661"/>
            <a:ext cx="0" cy="1522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15" idx="2"/>
            <a:endCxn id="112" idx="0"/>
          </p:cNvCxnSpPr>
          <p:nvPr/>
        </p:nvCxnSpPr>
        <p:spPr>
          <a:xfrm>
            <a:off x="2601765" y="5321593"/>
            <a:ext cx="2371049" cy="2917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123" idx="2"/>
            <a:endCxn id="106" idx="0"/>
          </p:cNvCxnSpPr>
          <p:nvPr/>
        </p:nvCxnSpPr>
        <p:spPr>
          <a:xfrm>
            <a:off x="1615483" y="5321593"/>
            <a:ext cx="50595" cy="3000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123" idx="2"/>
            <a:endCxn id="109" idx="0"/>
          </p:cNvCxnSpPr>
          <p:nvPr/>
        </p:nvCxnSpPr>
        <p:spPr>
          <a:xfrm>
            <a:off x="1615483" y="5321593"/>
            <a:ext cx="1670617" cy="2959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23" idx="2"/>
            <a:endCxn id="112" idx="0"/>
          </p:cNvCxnSpPr>
          <p:nvPr/>
        </p:nvCxnSpPr>
        <p:spPr>
          <a:xfrm>
            <a:off x="1615483" y="5321593"/>
            <a:ext cx="3357332" cy="2917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4495988" y="5260871"/>
            <a:ext cx="63065" cy="60722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32" name="Straight Connector 131"/>
          <p:cNvCxnSpPr>
            <a:stCxn id="119" idx="4"/>
            <a:endCxn id="131" idx="0"/>
          </p:cNvCxnSpPr>
          <p:nvPr/>
        </p:nvCxnSpPr>
        <p:spPr>
          <a:xfrm>
            <a:off x="4527520" y="5108661"/>
            <a:ext cx="0" cy="1522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4" idx="2"/>
            <a:endCxn id="106" idx="0"/>
          </p:cNvCxnSpPr>
          <p:nvPr/>
        </p:nvCxnSpPr>
        <p:spPr>
          <a:xfrm flipH="1">
            <a:off x="1666077" y="5321593"/>
            <a:ext cx="1879094" cy="3000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24" idx="2"/>
            <a:endCxn id="109" idx="0"/>
          </p:cNvCxnSpPr>
          <p:nvPr/>
        </p:nvCxnSpPr>
        <p:spPr>
          <a:xfrm flipH="1">
            <a:off x="3286099" y="5321593"/>
            <a:ext cx="259073" cy="2959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24" idx="2"/>
            <a:endCxn id="112" idx="0"/>
          </p:cNvCxnSpPr>
          <p:nvPr/>
        </p:nvCxnSpPr>
        <p:spPr>
          <a:xfrm>
            <a:off x="3545172" y="5321593"/>
            <a:ext cx="1427642" cy="2917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31" idx="2"/>
            <a:endCxn id="106" idx="0"/>
          </p:cNvCxnSpPr>
          <p:nvPr/>
        </p:nvCxnSpPr>
        <p:spPr>
          <a:xfrm flipH="1">
            <a:off x="1666077" y="5321593"/>
            <a:ext cx="2861443" cy="3000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131" idx="2"/>
            <a:endCxn id="109" idx="0"/>
          </p:cNvCxnSpPr>
          <p:nvPr/>
        </p:nvCxnSpPr>
        <p:spPr>
          <a:xfrm flipH="1">
            <a:off x="3286099" y="5321593"/>
            <a:ext cx="1241421" cy="2959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31" idx="2"/>
            <a:endCxn id="112" idx="0"/>
          </p:cNvCxnSpPr>
          <p:nvPr/>
        </p:nvCxnSpPr>
        <p:spPr>
          <a:xfrm>
            <a:off x="4527520" y="5321593"/>
            <a:ext cx="445294" cy="2917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46"/>
          <p:cNvSpPr txBox="1"/>
          <p:nvPr/>
        </p:nvSpPr>
        <p:spPr>
          <a:xfrm>
            <a:off x="5073784" y="4868872"/>
            <a:ext cx="190076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...</a:t>
            </a:r>
            <a:endParaRPr lang="en-US" dirty="0"/>
          </a:p>
        </p:txBody>
      </p:sp>
      <p:sp>
        <p:nvSpPr>
          <p:cNvPr id="140" name="TextBox 147"/>
          <p:cNvSpPr txBox="1"/>
          <p:nvPr/>
        </p:nvSpPr>
        <p:spPr>
          <a:xfrm>
            <a:off x="5324899" y="5465176"/>
            <a:ext cx="190076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...</a:t>
            </a:r>
            <a:endParaRPr lang="en-US" dirty="0"/>
          </a:p>
        </p:txBody>
      </p:sp>
      <p:sp>
        <p:nvSpPr>
          <p:cNvPr id="141" name="TextBox 140"/>
          <p:cNvSpPr txBox="1"/>
          <p:nvPr/>
        </p:nvSpPr>
        <p:spPr>
          <a:xfrm>
            <a:off x="1345406" y="5747392"/>
            <a:ext cx="20719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Z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42" name="TextBox 141"/>
          <p:cNvSpPr txBox="1"/>
          <p:nvPr/>
        </p:nvSpPr>
        <p:spPr>
          <a:xfrm>
            <a:off x="2964657" y="5747392"/>
            <a:ext cx="36433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Z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43" name="TextBox 142"/>
          <p:cNvSpPr txBox="1"/>
          <p:nvPr/>
        </p:nvSpPr>
        <p:spPr>
          <a:xfrm>
            <a:off x="4660084" y="5747392"/>
            <a:ext cx="20719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Z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44" name="TextBox 143"/>
          <p:cNvSpPr txBox="1"/>
          <p:nvPr/>
        </p:nvSpPr>
        <p:spPr>
          <a:xfrm>
            <a:off x="1219200" y="4578199"/>
            <a:ext cx="413473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 </a:t>
            </a:r>
            <a:r>
              <a:rPr lang="en-US" baseline="30000" dirty="0" err="1" smtClean="0"/>
              <a:t>bornIn</a:t>
            </a:r>
            <a:endParaRPr lang="en-US" baseline="30000" dirty="0"/>
          </a:p>
        </p:txBody>
      </p:sp>
      <p:sp>
        <p:nvSpPr>
          <p:cNvPr id="145" name="TextBox 144"/>
          <p:cNvSpPr txBox="1"/>
          <p:nvPr/>
        </p:nvSpPr>
        <p:spPr>
          <a:xfrm>
            <a:off x="2190750" y="4578199"/>
            <a:ext cx="459187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 </a:t>
            </a:r>
            <a:r>
              <a:rPr lang="en-US" baseline="30000" dirty="0" smtClean="0"/>
              <a:t>founder</a:t>
            </a:r>
            <a:endParaRPr lang="en-US" baseline="30000" dirty="0"/>
          </a:p>
        </p:txBody>
      </p:sp>
      <p:sp>
        <p:nvSpPr>
          <p:cNvPr id="146" name="TextBox 145"/>
          <p:cNvSpPr txBox="1"/>
          <p:nvPr/>
        </p:nvSpPr>
        <p:spPr>
          <a:xfrm>
            <a:off x="3081337" y="4578199"/>
            <a:ext cx="502572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 </a:t>
            </a:r>
            <a:r>
              <a:rPr lang="en-US" baseline="30000" dirty="0" err="1" smtClean="0"/>
              <a:t>locatedIn</a:t>
            </a:r>
            <a:endParaRPr lang="en-US" baseline="30000" dirty="0"/>
          </a:p>
        </p:txBody>
      </p:sp>
      <p:sp>
        <p:nvSpPr>
          <p:cNvPr id="147" name="TextBox 146"/>
          <p:cNvSpPr txBox="1"/>
          <p:nvPr/>
        </p:nvSpPr>
        <p:spPr>
          <a:xfrm>
            <a:off x="4052887" y="4572000"/>
            <a:ext cx="49325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 </a:t>
            </a:r>
            <a:r>
              <a:rPr lang="en-US" baseline="30000" dirty="0" err="1" smtClean="0"/>
              <a:t>capitalOf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120107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Computing                                  :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070" y="1752600"/>
            <a:ext cx="2895600" cy="40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903070" y="5812090"/>
            <a:ext cx="3044776" cy="5713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103470" y="5812089"/>
            <a:ext cx="2491947" cy="5713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82874" y="5819905"/>
            <a:ext cx="2567796" cy="5713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06"/>
          <p:cNvSpPr txBox="1"/>
          <p:nvPr/>
        </p:nvSpPr>
        <p:spPr>
          <a:xfrm>
            <a:off x="182874" y="5783048"/>
            <a:ext cx="244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Steve Jobs </a:t>
            </a:r>
            <a:r>
              <a:rPr lang="en-US" dirty="0" smtClean="0"/>
              <a:t>was founder </a:t>
            </a:r>
          </a:p>
          <a:p>
            <a:r>
              <a:rPr lang="en-US" dirty="0" smtClean="0"/>
              <a:t>of </a:t>
            </a:r>
            <a:r>
              <a:rPr lang="en-US" b="1" dirty="0" smtClean="0"/>
              <a:t>Apple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extBox 107"/>
          <p:cNvSpPr txBox="1"/>
          <p:nvPr/>
        </p:nvSpPr>
        <p:spPr>
          <a:xfrm>
            <a:off x="2895600" y="5794772"/>
            <a:ext cx="3052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Steve Jobs</a:t>
            </a:r>
            <a:r>
              <a:rPr lang="en-US" dirty="0" smtClean="0"/>
              <a:t>, Steve Wozniak and</a:t>
            </a:r>
            <a:br>
              <a:rPr lang="en-US" dirty="0" smtClean="0"/>
            </a:br>
            <a:r>
              <a:rPr lang="en-US" dirty="0" smtClean="0"/>
              <a:t>Ronald Wayne founded </a:t>
            </a:r>
            <a:r>
              <a:rPr lang="en-US" b="1" dirty="0" smtClean="0"/>
              <a:t>Apple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TextBox 108"/>
          <p:cNvSpPr txBox="1"/>
          <p:nvPr/>
        </p:nvSpPr>
        <p:spPr>
          <a:xfrm>
            <a:off x="6255207" y="5790307"/>
            <a:ext cx="2105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Steve Jobs </a:t>
            </a:r>
            <a:r>
              <a:rPr lang="en-US" dirty="0" smtClean="0"/>
              <a:t>is CEO of </a:t>
            </a:r>
          </a:p>
          <a:p>
            <a:r>
              <a:rPr lang="en-US" b="1" dirty="0" smtClean="0"/>
              <a:t>Apple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TextBox 148"/>
          <p:cNvSpPr txBox="1"/>
          <p:nvPr/>
        </p:nvSpPr>
        <p:spPr>
          <a:xfrm>
            <a:off x="8618277" y="578161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...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1251316" y="4194517"/>
            <a:ext cx="533400" cy="5334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3" name="Straight Connector 32"/>
          <p:cNvCxnSpPr>
            <a:stCxn id="31" idx="6"/>
            <a:endCxn id="34" idx="1"/>
          </p:cNvCxnSpPr>
          <p:nvPr/>
        </p:nvCxnSpPr>
        <p:spPr>
          <a:xfrm>
            <a:off x="1784718" y="4461217"/>
            <a:ext cx="3572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142013" y="4404067"/>
            <a:ext cx="118710" cy="1143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300769" y="4186772"/>
            <a:ext cx="533400" cy="5334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6" name="Straight Connector 35"/>
          <p:cNvCxnSpPr>
            <a:stCxn id="35" idx="6"/>
            <a:endCxn id="37" idx="1"/>
          </p:cNvCxnSpPr>
          <p:nvPr/>
        </p:nvCxnSpPr>
        <p:spPr>
          <a:xfrm>
            <a:off x="4834169" y="4453472"/>
            <a:ext cx="3724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206622" y="4396322"/>
            <a:ext cx="118710" cy="1143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75762" y="4179027"/>
            <a:ext cx="533400" cy="5334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9" name="Straight Connector 38"/>
          <p:cNvCxnSpPr>
            <a:stCxn id="38" idx="6"/>
            <a:endCxn id="40" idx="1"/>
          </p:cNvCxnSpPr>
          <p:nvPr/>
        </p:nvCxnSpPr>
        <p:spPr>
          <a:xfrm>
            <a:off x="8009162" y="4445727"/>
            <a:ext cx="357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366262" y="4388577"/>
            <a:ext cx="118710" cy="1143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219956" y="3515463"/>
            <a:ext cx="118710" cy="1143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156079" y="2695549"/>
            <a:ext cx="5334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0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3012611" y="2695549"/>
            <a:ext cx="5334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1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4793363" y="2695549"/>
            <a:ext cx="5334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0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637562" y="2695549"/>
            <a:ext cx="5334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1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/>
          <p:cNvCxnSpPr>
            <a:stCxn id="44" idx="4"/>
            <a:endCxn id="41" idx="0"/>
          </p:cNvCxnSpPr>
          <p:nvPr/>
        </p:nvCxnSpPr>
        <p:spPr>
          <a:xfrm>
            <a:off x="3279311" y="3228950"/>
            <a:ext cx="0" cy="286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1" idx="2"/>
            <a:endCxn id="31" idx="0"/>
          </p:cNvCxnSpPr>
          <p:nvPr/>
        </p:nvCxnSpPr>
        <p:spPr>
          <a:xfrm flipH="1">
            <a:off x="1518016" y="3629763"/>
            <a:ext cx="1761295" cy="564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1" idx="2"/>
            <a:endCxn id="35" idx="0"/>
          </p:cNvCxnSpPr>
          <p:nvPr/>
        </p:nvCxnSpPr>
        <p:spPr>
          <a:xfrm>
            <a:off x="3279311" y="3629763"/>
            <a:ext cx="1288158" cy="557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363424" y="3515463"/>
            <a:ext cx="118710" cy="1143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995780" y="3515463"/>
            <a:ext cx="118710" cy="1143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45" idx="4"/>
            <a:endCxn id="51" idx="0"/>
          </p:cNvCxnSpPr>
          <p:nvPr/>
        </p:nvCxnSpPr>
        <p:spPr>
          <a:xfrm flipH="1">
            <a:off x="5055135" y="3228950"/>
            <a:ext cx="4928" cy="286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2" idx="4"/>
            <a:endCxn id="50" idx="0"/>
          </p:cNvCxnSpPr>
          <p:nvPr/>
        </p:nvCxnSpPr>
        <p:spPr>
          <a:xfrm>
            <a:off x="1422779" y="3228950"/>
            <a:ext cx="0" cy="286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1" idx="2"/>
            <a:endCxn id="38" idx="0"/>
          </p:cNvCxnSpPr>
          <p:nvPr/>
        </p:nvCxnSpPr>
        <p:spPr>
          <a:xfrm>
            <a:off x="3279311" y="3629763"/>
            <a:ext cx="4463151" cy="549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0" idx="2"/>
            <a:endCxn id="31" idx="0"/>
          </p:cNvCxnSpPr>
          <p:nvPr/>
        </p:nvCxnSpPr>
        <p:spPr>
          <a:xfrm>
            <a:off x="1422779" y="3629763"/>
            <a:ext cx="95237" cy="564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0" idx="2"/>
            <a:endCxn id="35" idx="0"/>
          </p:cNvCxnSpPr>
          <p:nvPr/>
        </p:nvCxnSpPr>
        <p:spPr>
          <a:xfrm>
            <a:off x="1422779" y="3629763"/>
            <a:ext cx="3144690" cy="557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0" idx="2"/>
            <a:endCxn id="38" idx="0"/>
          </p:cNvCxnSpPr>
          <p:nvPr/>
        </p:nvCxnSpPr>
        <p:spPr>
          <a:xfrm>
            <a:off x="1422779" y="3629763"/>
            <a:ext cx="6319683" cy="549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6844907" y="3515463"/>
            <a:ext cx="118710" cy="1143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61" name="Straight Connector 60"/>
          <p:cNvCxnSpPr>
            <a:stCxn id="46" idx="4"/>
            <a:endCxn id="60" idx="0"/>
          </p:cNvCxnSpPr>
          <p:nvPr/>
        </p:nvCxnSpPr>
        <p:spPr>
          <a:xfrm>
            <a:off x="6904262" y="3228950"/>
            <a:ext cx="0" cy="286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1" idx="2"/>
            <a:endCxn id="31" idx="0"/>
          </p:cNvCxnSpPr>
          <p:nvPr/>
        </p:nvCxnSpPr>
        <p:spPr>
          <a:xfrm flipH="1">
            <a:off x="1518016" y="3629763"/>
            <a:ext cx="3537119" cy="564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1" idx="2"/>
            <a:endCxn id="35" idx="0"/>
          </p:cNvCxnSpPr>
          <p:nvPr/>
        </p:nvCxnSpPr>
        <p:spPr>
          <a:xfrm flipH="1">
            <a:off x="4567469" y="3629763"/>
            <a:ext cx="487666" cy="557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1" idx="2"/>
            <a:endCxn id="38" idx="0"/>
          </p:cNvCxnSpPr>
          <p:nvPr/>
        </p:nvCxnSpPr>
        <p:spPr>
          <a:xfrm>
            <a:off x="5055135" y="3629763"/>
            <a:ext cx="2687327" cy="549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0" idx="2"/>
            <a:endCxn id="31" idx="0"/>
          </p:cNvCxnSpPr>
          <p:nvPr/>
        </p:nvCxnSpPr>
        <p:spPr>
          <a:xfrm flipH="1">
            <a:off x="1518016" y="3629763"/>
            <a:ext cx="5386246" cy="564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0" idx="2"/>
            <a:endCxn id="35" idx="0"/>
          </p:cNvCxnSpPr>
          <p:nvPr/>
        </p:nvCxnSpPr>
        <p:spPr>
          <a:xfrm flipH="1">
            <a:off x="4567469" y="3629763"/>
            <a:ext cx="2336793" cy="557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0" idx="2"/>
            <a:endCxn id="38" idx="0"/>
          </p:cNvCxnSpPr>
          <p:nvPr/>
        </p:nvCxnSpPr>
        <p:spPr>
          <a:xfrm>
            <a:off x="6904262" y="3629763"/>
            <a:ext cx="838200" cy="549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146"/>
          <p:cNvSpPr txBox="1"/>
          <p:nvPr/>
        </p:nvSpPr>
        <p:spPr>
          <a:xfrm>
            <a:off x="7932523" y="277758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...</a:t>
            </a:r>
            <a:endParaRPr lang="en-US" dirty="0"/>
          </a:p>
        </p:txBody>
      </p:sp>
      <p:sp>
        <p:nvSpPr>
          <p:cNvPr id="69" name="TextBox 147"/>
          <p:cNvSpPr txBox="1"/>
          <p:nvPr/>
        </p:nvSpPr>
        <p:spPr>
          <a:xfrm>
            <a:off x="8405210" y="390003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...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533400" y="2742895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{0, 1}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374418" y="2731227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{0, 1}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191000" y="2731227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{0, 1}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943600" y="2731227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{0, 1}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295400" y="5032772"/>
            <a:ext cx="4572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.5</a:t>
            </a:r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1295400" y="5261372"/>
            <a:ext cx="4572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1295400" y="5489972"/>
            <a:ext cx="4572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285996" y="5206246"/>
            <a:ext cx="933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founder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85996" y="4953000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bornIn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04800" y="5451872"/>
            <a:ext cx="1066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capitalOf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343400" y="5036344"/>
            <a:ext cx="4572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4343400" y="5264944"/>
            <a:ext cx="4572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4343400" y="5493544"/>
            <a:ext cx="4572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3352800" y="5209818"/>
            <a:ext cx="933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founder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352800" y="4956572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bornIn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371604" y="5455444"/>
            <a:ext cx="1026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capitalOf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239000" y="5036344"/>
            <a:ext cx="4572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7239000" y="5264944"/>
            <a:ext cx="4572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>
            <a:off x="7239000" y="5493544"/>
            <a:ext cx="4572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6248400" y="5209818"/>
            <a:ext cx="933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founder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248400" y="4956572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bornIn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267204" y="5455444"/>
            <a:ext cx="1026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capitalOf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14400" y="4431268"/>
            <a:ext cx="39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Z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81" name="TextBox 80"/>
          <p:cNvSpPr txBox="1"/>
          <p:nvPr/>
        </p:nvSpPr>
        <p:spPr>
          <a:xfrm>
            <a:off x="3962401" y="4431268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Z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2" name="TextBox 81"/>
          <p:cNvSpPr txBox="1"/>
          <p:nvPr/>
        </p:nvSpPr>
        <p:spPr>
          <a:xfrm>
            <a:off x="7153793" y="4431268"/>
            <a:ext cx="39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Z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3" name="TextBox 82"/>
          <p:cNvSpPr txBox="1"/>
          <p:nvPr/>
        </p:nvSpPr>
        <p:spPr>
          <a:xfrm>
            <a:off x="1066800" y="2373868"/>
            <a:ext cx="77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 </a:t>
            </a:r>
            <a:r>
              <a:rPr lang="en-US" baseline="30000" dirty="0" err="1" smtClean="0"/>
              <a:t>bornIn</a:t>
            </a:r>
            <a:endParaRPr lang="en-US" baseline="30000" dirty="0"/>
          </a:p>
        </p:txBody>
      </p:sp>
      <p:sp>
        <p:nvSpPr>
          <p:cNvPr id="84" name="TextBox 83"/>
          <p:cNvSpPr txBox="1"/>
          <p:nvPr/>
        </p:nvSpPr>
        <p:spPr>
          <a:xfrm>
            <a:off x="2895600" y="2373868"/>
            <a:ext cx="86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 </a:t>
            </a:r>
            <a:r>
              <a:rPr lang="en-US" baseline="30000" dirty="0" smtClean="0"/>
              <a:t>founder</a:t>
            </a:r>
            <a:endParaRPr lang="en-US" baseline="30000" dirty="0"/>
          </a:p>
        </p:txBody>
      </p:sp>
      <p:sp>
        <p:nvSpPr>
          <p:cNvPr id="103" name="TextBox 102"/>
          <p:cNvSpPr txBox="1"/>
          <p:nvPr/>
        </p:nvSpPr>
        <p:spPr>
          <a:xfrm>
            <a:off x="4572000" y="2373868"/>
            <a:ext cx="94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 </a:t>
            </a:r>
            <a:r>
              <a:rPr lang="en-US" baseline="30000" dirty="0" err="1" smtClean="0"/>
              <a:t>locatedIn</a:t>
            </a:r>
            <a:endParaRPr lang="en-US" baseline="30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400800" y="2362200"/>
            <a:ext cx="928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 </a:t>
            </a:r>
            <a:r>
              <a:rPr lang="en-US" baseline="30000" dirty="0" err="1" smtClean="0"/>
              <a:t>capitalOf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839783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Variant of the weighted, edge-cover problem: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903070" y="5812090"/>
            <a:ext cx="3044776" cy="5713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103470" y="5812089"/>
            <a:ext cx="2491947" cy="5713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82874" y="5819905"/>
            <a:ext cx="2567796" cy="5713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06"/>
          <p:cNvSpPr txBox="1"/>
          <p:nvPr/>
        </p:nvSpPr>
        <p:spPr>
          <a:xfrm>
            <a:off x="182874" y="5783048"/>
            <a:ext cx="244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Steve Jobs </a:t>
            </a:r>
            <a:r>
              <a:rPr lang="en-US" dirty="0" smtClean="0"/>
              <a:t>was founder </a:t>
            </a:r>
          </a:p>
          <a:p>
            <a:r>
              <a:rPr lang="en-US" dirty="0" smtClean="0"/>
              <a:t>of </a:t>
            </a:r>
            <a:r>
              <a:rPr lang="en-US" b="1" dirty="0" smtClean="0"/>
              <a:t>Apple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extBox 107"/>
          <p:cNvSpPr txBox="1"/>
          <p:nvPr/>
        </p:nvSpPr>
        <p:spPr>
          <a:xfrm>
            <a:off x="2895600" y="5794772"/>
            <a:ext cx="3052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Steve Jobs</a:t>
            </a:r>
            <a:r>
              <a:rPr lang="en-US" dirty="0" smtClean="0"/>
              <a:t>, Steve Wozniak and</a:t>
            </a:r>
            <a:br>
              <a:rPr lang="en-US" dirty="0" smtClean="0"/>
            </a:br>
            <a:r>
              <a:rPr lang="en-US" dirty="0" smtClean="0"/>
              <a:t>Ronald Wayne founded </a:t>
            </a:r>
            <a:r>
              <a:rPr lang="en-US" b="1" dirty="0" smtClean="0"/>
              <a:t>Apple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TextBox 108"/>
          <p:cNvSpPr txBox="1"/>
          <p:nvPr/>
        </p:nvSpPr>
        <p:spPr>
          <a:xfrm>
            <a:off x="6255207" y="5790307"/>
            <a:ext cx="2105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Steve Jobs </a:t>
            </a:r>
            <a:r>
              <a:rPr lang="en-US" dirty="0" smtClean="0"/>
              <a:t>is CEO of </a:t>
            </a:r>
          </a:p>
          <a:p>
            <a:r>
              <a:rPr lang="en-US" b="1" dirty="0" smtClean="0"/>
              <a:t>Apple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TextBox 148"/>
          <p:cNvSpPr txBox="1"/>
          <p:nvPr/>
        </p:nvSpPr>
        <p:spPr>
          <a:xfrm>
            <a:off x="8618277" y="578161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...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0" y="5032772"/>
            <a:ext cx="4572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.5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95400" y="5261372"/>
            <a:ext cx="4572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295400" y="5489972"/>
            <a:ext cx="4572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5996" y="5206246"/>
            <a:ext cx="933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founder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996" y="4953000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bornIn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5451872"/>
            <a:ext cx="1066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capitalOf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43400" y="5036344"/>
            <a:ext cx="4572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343400" y="5264944"/>
            <a:ext cx="4572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343400" y="5493544"/>
            <a:ext cx="4572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52800" y="5209818"/>
            <a:ext cx="933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founder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2800" y="4956572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bornIn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71604" y="5455444"/>
            <a:ext cx="1026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capitalOf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39000" y="5036344"/>
            <a:ext cx="4572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239000" y="5264944"/>
            <a:ext cx="4572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239000" y="5493544"/>
            <a:ext cx="4572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248400" y="5209818"/>
            <a:ext cx="933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founder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48400" y="4956572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bornIn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67204" y="5455444"/>
            <a:ext cx="1026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capitalOf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251316" y="4194517"/>
            <a:ext cx="533400" cy="5334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300769" y="4186772"/>
            <a:ext cx="533400" cy="5334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7475762" y="4179027"/>
            <a:ext cx="533400" cy="5334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1156079" y="2695549"/>
            <a:ext cx="5334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3012611" y="2695549"/>
            <a:ext cx="5334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4793363" y="2695549"/>
            <a:ext cx="5334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637562" y="2695549"/>
            <a:ext cx="5334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Box 146"/>
          <p:cNvSpPr txBox="1"/>
          <p:nvPr/>
        </p:nvSpPr>
        <p:spPr>
          <a:xfrm>
            <a:off x="7932523" y="277758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...</a:t>
            </a:r>
            <a:endParaRPr lang="en-US" dirty="0"/>
          </a:p>
        </p:txBody>
      </p:sp>
      <p:sp>
        <p:nvSpPr>
          <p:cNvPr id="69" name="TextBox 147"/>
          <p:cNvSpPr txBox="1"/>
          <p:nvPr/>
        </p:nvSpPr>
        <p:spPr>
          <a:xfrm>
            <a:off x="8405210" y="390003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...</a:t>
            </a:r>
            <a:endParaRPr lang="en-US" dirty="0"/>
          </a:p>
        </p:txBody>
      </p:sp>
      <p:cxnSp>
        <p:nvCxnSpPr>
          <p:cNvPr id="11269" name="Straight Connector 11268"/>
          <p:cNvCxnSpPr>
            <a:stCxn id="31" idx="0"/>
            <a:endCxn id="44" idx="4"/>
          </p:cNvCxnSpPr>
          <p:nvPr/>
        </p:nvCxnSpPr>
        <p:spPr>
          <a:xfrm flipV="1">
            <a:off x="1518016" y="3228949"/>
            <a:ext cx="1761295" cy="965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1" name="Straight Connector 11270"/>
          <p:cNvCxnSpPr>
            <a:stCxn id="31" idx="0"/>
            <a:endCxn id="46" idx="4"/>
          </p:cNvCxnSpPr>
          <p:nvPr/>
        </p:nvCxnSpPr>
        <p:spPr>
          <a:xfrm flipV="1">
            <a:off x="1518016" y="3228949"/>
            <a:ext cx="5386246" cy="965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3" name="Straight Connector 11272"/>
          <p:cNvCxnSpPr>
            <a:stCxn id="35" idx="0"/>
            <a:endCxn id="44" idx="4"/>
          </p:cNvCxnSpPr>
          <p:nvPr/>
        </p:nvCxnSpPr>
        <p:spPr>
          <a:xfrm flipH="1" flipV="1">
            <a:off x="3279311" y="3228949"/>
            <a:ext cx="1288158" cy="957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5" name="Straight Connector 11274"/>
          <p:cNvCxnSpPr>
            <a:stCxn id="35" idx="0"/>
            <a:endCxn id="46" idx="4"/>
          </p:cNvCxnSpPr>
          <p:nvPr/>
        </p:nvCxnSpPr>
        <p:spPr>
          <a:xfrm flipV="1">
            <a:off x="4567469" y="3228949"/>
            <a:ext cx="2336793" cy="957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7" name="Straight Connector 11276"/>
          <p:cNvCxnSpPr>
            <a:stCxn id="38" idx="0"/>
            <a:endCxn id="46" idx="4"/>
          </p:cNvCxnSpPr>
          <p:nvPr/>
        </p:nvCxnSpPr>
        <p:spPr>
          <a:xfrm flipH="1" flipV="1">
            <a:off x="6904262" y="3228949"/>
            <a:ext cx="838200" cy="950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9" name="Straight Connector 11278"/>
          <p:cNvCxnSpPr>
            <a:stCxn id="38" idx="0"/>
            <a:endCxn id="44" idx="4"/>
          </p:cNvCxnSpPr>
          <p:nvPr/>
        </p:nvCxnSpPr>
        <p:spPr>
          <a:xfrm flipH="1" flipV="1">
            <a:off x="3279311" y="3228949"/>
            <a:ext cx="4463151" cy="950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0" name="TextBox 11279"/>
          <p:cNvSpPr txBox="1"/>
          <p:nvPr/>
        </p:nvSpPr>
        <p:spPr>
          <a:xfrm>
            <a:off x="1887657" y="35052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2830860" y="39000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3276600" y="344099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5209200" y="38251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6144640" y="38745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7269286" y="34409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grpSp>
        <p:nvGrpSpPr>
          <p:cNvPr id="11289" name="Group 11288"/>
          <p:cNvGrpSpPr/>
          <p:nvPr/>
        </p:nvGrpSpPr>
        <p:grpSpPr>
          <a:xfrm>
            <a:off x="1518016" y="3228949"/>
            <a:ext cx="6224446" cy="965568"/>
            <a:chOff x="1518016" y="3228949"/>
            <a:chExt cx="6224446" cy="965568"/>
          </a:xfrm>
        </p:grpSpPr>
        <p:cxnSp>
          <p:nvCxnSpPr>
            <p:cNvPr id="11282" name="Straight Connector 11281"/>
            <p:cNvCxnSpPr>
              <a:stCxn id="31" idx="0"/>
              <a:endCxn id="44" idx="4"/>
            </p:cNvCxnSpPr>
            <p:nvPr/>
          </p:nvCxnSpPr>
          <p:spPr>
            <a:xfrm flipV="1">
              <a:off x="1518016" y="3228949"/>
              <a:ext cx="1761295" cy="96556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35" idx="0"/>
              <a:endCxn id="44" idx="4"/>
            </p:cNvCxnSpPr>
            <p:nvPr/>
          </p:nvCxnSpPr>
          <p:spPr>
            <a:xfrm flipH="1" flipV="1">
              <a:off x="3279311" y="3228949"/>
              <a:ext cx="1288158" cy="95782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38" idx="0"/>
              <a:endCxn id="46" idx="4"/>
            </p:cNvCxnSpPr>
            <p:nvPr/>
          </p:nvCxnSpPr>
          <p:spPr>
            <a:xfrm flipH="1" flipV="1">
              <a:off x="6904262" y="3228949"/>
              <a:ext cx="838200" cy="95007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914400" y="4431268"/>
            <a:ext cx="39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Z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2" name="TextBox 61"/>
          <p:cNvSpPr txBox="1"/>
          <p:nvPr/>
        </p:nvSpPr>
        <p:spPr>
          <a:xfrm>
            <a:off x="3962401" y="4431268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Z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3" name="TextBox 62"/>
          <p:cNvSpPr txBox="1"/>
          <p:nvPr/>
        </p:nvSpPr>
        <p:spPr>
          <a:xfrm>
            <a:off x="7153793" y="4431268"/>
            <a:ext cx="39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Z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4" name="TextBox 63"/>
          <p:cNvSpPr txBox="1"/>
          <p:nvPr/>
        </p:nvSpPr>
        <p:spPr>
          <a:xfrm>
            <a:off x="1066800" y="2373868"/>
            <a:ext cx="77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 </a:t>
            </a:r>
            <a:r>
              <a:rPr lang="en-US" baseline="30000" dirty="0" err="1" smtClean="0"/>
              <a:t>bornIn</a:t>
            </a:r>
            <a:endParaRPr lang="en-US" baseline="30000" dirty="0"/>
          </a:p>
        </p:txBody>
      </p:sp>
      <p:sp>
        <p:nvSpPr>
          <p:cNvPr id="65" name="TextBox 64"/>
          <p:cNvSpPr txBox="1"/>
          <p:nvPr/>
        </p:nvSpPr>
        <p:spPr>
          <a:xfrm>
            <a:off x="2895600" y="2373868"/>
            <a:ext cx="86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 </a:t>
            </a:r>
            <a:r>
              <a:rPr lang="en-US" baseline="30000" dirty="0" smtClean="0"/>
              <a:t>founder</a:t>
            </a:r>
            <a:endParaRPr lang="en-US" baseline="30000" dirty="0"/>
          </a:p>
        </p:txBody>
      </p:sp>
      <p:sp>
        <p:nvSpPr>
          <p:cNvPr id="66" name="TextBox 65"/>
          <p:cNvSpPr txBox="1"/>
          <p:nvPr/>
        </p:nvSpPr>
        <p:spPr>
          <a:xfrm>
            <a:off x="4572000" y="2373868"/>
            <a:ext cx="94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 </a:t>
            </a:r>
            <a:r>
              <a:rPr lang="en-US" baseline="30000" dirty="0" err="1" smtClean="0"/>
              <a:t>locatedIn</a:t>
            </a:r>
            <a:endParaRPr lang="en-US" baseline="30000" dirty="0"/>
          </a:p>
        </p:txBody>
      </p:sp>
      <p:sp>
        <p:nvSpPr>
          <p:cNvPr id="67" name="TextBox 66"/>
          <p:cNvSpPr txBox="1"/>
          <p:nvPr/>
        </p:nvSpPr>
        <p:spPr>
          <a:xfrm>
            <a:off x="6400800" y="2362200"/>
            <a:ext cx="928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 </a:t>
            </a:r>
            <a:r>
              <a:rPr lang="en-US" baseline="30000" dirty="0" err="1" smtClean="0"/>
              <a:t>capitalOf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565840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304800" y="1524000"/>
            <a:ext cx="8820116" cy="5078085"/>
            <a:chOff x="304800" y="1524000"/>
            <a:chExt cx="8820116" cy="5078085"/>
          </a:xfrm>
        </p:grpSpPr>
        <p:sp>
          <p:nvSpPr>
            <p:cNvPr id="32" name="Rounded Rectangle 31"/>
            <p:cNvSpPr/>
            <p:nvPr/>
          </p:nvSpPr>
          <p:spPr>
            <a:xfrm>
              <a:off x="2438400" y="5181600"/>
              <a:ext cx="678305" cy="259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200400" y="5181600"/>
              <a:ext cx="838200" cy="259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114800" y="5176958"/>
              <a:ext cx="457200" cy="259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04800" y="5463540"/>
              <a:ext cx="594360" cy="259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1066800" y="5471160"/>
              <a:ext cx="1371600" cy="259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2926080" y="5494020"/>
              <a:ext cx="1013460" cy="259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971800" y="3048000"/>
              <a:ext cx="1600200" cy="259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762000" y="3048000"/>
              <a:ext cx="457200" cy="259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04800" y="1828800"/>
              <a:ext cx="1143000" cy="259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470223" y="1828800"/>
              <a:ext cx="1025577" cy="259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209800" y="1828800"/>
              <a:ext cx="762000" cy="259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886200" y="1524000"/>
              <a:ext cx="685800" cy="259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30025" y="2077282"/>
              <a:ext cx="2915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CompanyOrigin</a:t>
              </a:r>
              <a:r>
                <a:rPr lang="en-US" b="1" dirty="0" smtClean="0"/>
                <a:t>(EMI, British)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46362" y="2978110"/>
              <a:ext cx="3568926" cy="277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MusicPerformerLabel</a:t>
              </a:r>
              <a:r>
                <a:rPr lang="en-US" b="1" dirty="0" smtClean="0"/>
                <a:t>(Beatles, EMI)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38859" y="3486185"/>
              <a:ext cx="3891643" cy="277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MusicPerformerLabel</a:t>
              </a:r>
              <a:r>
                <a:rPr lang="en-US" b="1" dirty="0" smtClean="0"/>
                <a:t>(Radiohead, EMI)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72936" y="3986266"/>
              <a:ext cx="3475118" cy="277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CompanyIndustry</a:t>
              </a:r>
              <a:r>
                <a:rPr lang="en-US" b="1" dirty="0" smtClean="0"/>
                <a:t>(Citigroup, bank)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21031" y="2514272"/>
              <a:ext cx="3578928" cy="277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CompanyIndustry</a:t>
              </a:r>
              <a:r>
                <a:rPr lang="en-US" b="1" dirty="0" smtClean="0"/>
                <a:t>(EMI, music label)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96075" y="4904115"/>
              <a:ext cx="4428841" cy="277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CompanyIndustry</a:t>
              </a:r>
              <a:r>
                <a:rPr lang="en-US" b="1" dirty="0" smtClean="0"/>
                <a:t>(Terra Firm, private equity)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54099" y="5427263"/>
              <a:ext cx="3363421" cy="277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OwnedBy</a:t>
              </a:r>
              <a:r>
                <a:rPr lang="en-US" b="1" dirty="0" smtClean="0"/>
                <a:t>(Terra Firm, Guy Hands)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40116" y="5867400"/>
              <a:ext cx="3152914" cy="277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Nationality(Guy Hands, British)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46362" y="6324600"/>
              <a:ext cx="3308470" cy="277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Profession(Guy Hands, financier)</a:t>
              </a:r>
              <a:endParaRPr lang="en-US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06398" y="4419600"/>
              <a:ext cx="4046364" cy="277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CompanyIndustry</a:t>
              </a:r>
              <a:r>
                <a:rPr lang="en-US" b="1" dirty="0" smtClean="0"/>
                <a:t>(EMI, record company)</a:t>
              </a:r>
              <a:endParaRPr lang="en-US" b="1" dirty="0"/>
            </a:p>
          </p:txBody>
        </p:sp>
        <p:sp>
          <p:nvSpPr>
            <p:cNvPr id="40" name="Isosceles Triangle 39"/>
            <p:cNvSpPr/>
            <p:nvPr/>
          </p:nvSpPr>
          <p:spPr>
            <a:xfrm rot="5400000">
              <a:off x="4318157" y="3666681"/>
              <a:ext cx="1077007" cy="242124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04800" y="1524000"/>
            <a:ext cx="8259866" cy="443746"/>
            <a:chOff x="304800" y="1524000"/>
            <a:chExt cx="8259866" cy="443746"/>
          </a:xfrm>
        </p:grpSpPr>
        <p:sp>
          <p:nvSpPr>
            <p:cNvPr id="23" name="Rounded Rectangle 22"/>
            <p:cNvSpPr/>
            <p:nvPr/>
          </p:nvSpPr>
          <p:spPr>
            <a:xfrm>
              <a:off x="2895600" y="1524000"/>
              <a:ext cx="442210" cy="259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304800" y="1524000"/>
              <a:ext cx="914400" cy="259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21031" y="1598414"/>
              <a:ext cx="3443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CompanyAcquired</a:t>
              </a:r>
              <a:r>
                <a:rPr lang="en-US" b="1" dirty="0" smtClean="0"/>
                <a:t>(Citigroup, EMI)</a:t>
              </a:r>
              <a:endParaRPr lang="en-US" b="1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8600" y="1447800"/>
            <a:ext cx="441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dirty="0" smtClean="0"/>
              <a:t>Citigroup has taken over EMI, the British music label of the Beatles and Radiohead, under a restructuring of its debt, EMI announced on Tuesday.</a:t>
            </a:r>
          </a:p>
          <a:p>
            <a:pPr algn="just">
              <a:lnSpc>
                <a:spcPts val="2400"/>
              </a:lnSpc>
            </a:pPr>
            <a:endParaRPr lang="en-US" dirty="0" smtClean="0"/>
          </a:p>
          <a:p>
            <a:pPr algn="just">
              <a:lnSpc>
                <a:spcPts val="2400"/>
              </a:lnSpc>
            </a:pPr>
            <a:r>
              <a:rPr lang="en-US" dirty="0" smtClean="0"/>
              <a:t>The bank’s takeover of the record company had been widely expected, reports Ben </a:t>
            </a:r>
            <a:r>
              <a:rPr lang="en-US" dirty="0" err="1" smtClean="0"/>
              <a:t>Sisario</a:t>
            </a:r>
            <a:r>
              <a:rPr lang="en-US" dirty="0" smtClean="0"/>
              <a:t> on Media Decoder, as EMI has been struggling under a heavy debt load as a result of its $6.7 billion buyout in 2007 and amid a decline in music sales.</a:t>
            </a:r>
          </a:p>
          <a:p>
            <a:pPr algn="just">
              <a:lnSpc>
                <a:spcPts val="2400"/>
              </a:lnSpc>
            </a:pPr>
            <a:endParaRPr lang="en-US" dirty="0" smtClean="0"/>
          </a:p>
          <a:p>
            <a:pPr algn="just">
              <a:lnSpc>
                <a:spcPts val="2400"/>
              </a:lnSpc>
            </a:pPr>
            <a:r>
              <a:rPr lang="en-US" dirty="0" smtClean="0"/>
              <a:t>The buyout, by the British financier Guy </a:t>
            </a:r>
            <a:r>
              <a:rPr lang="en-US" dirty="0" err="1" smtClean="0"/>
              <a:t>Hands’s</a:t>
            </a:r>
            <a:r>
              <a:rPr lang="en-US" dirty="0" smtClean="0"/>
              <a:t> private equity firm Terra Firm, came at the height of the buyout boom. Citigroup provided some $4.3 billion in loans to finance the deal.</a:t>
            </a:r>
          </a:p>
          <a:p>
            <a:pPr algn="just">
              <a:lnSpc>
                <a:spcPts val="2400"/>
              </a:lnSpc>
            </a:pPr>
            <a:endParaRPr lang="en-US" dirty="0" smtClean="0"/>
          </a:p>
        </p:txBody>
      </p:sp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Extraction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96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set                                  , where</a:t>
            </a:r>
          </a:p>
          <a:p>
            <a:pPr lvl="1"/>
            <a:r>
              <a:rPr lang="en-US" dirty="0" smtClean="0"/>
              <a:t>   corresponds to a particular entity pair</a:t>
            </a:r>
          </a:p>
          <a:p>
            <a:pPr lvl="1"/>
            <a:r>
              <a:rPr lang="en-US" dirty="0" smtClean="0"/>
              <a:t>     contains all sentences with mentions of pair</a:t>
            </a:r>
          </a:p>
          <a:p>
            <a:pPr lvl="1"/>
            <a:r>
              <a:rPr lang="en-US" dirty="0" smtClean="0"/>
              <a:t>     bit vector of facts about pair from database </a:t>
            </a:r>
          </a:p>
          <a:p>
            <a:r>
              <a:rPr lang="en-US" dirty="0" smtClean="0"/>
              <a:t> Maximize Likelihood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4864318"/>
            <a:ext cx="5537835" cy="77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124" y="1744980"/>
            <a:ext cx="2883076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28" y="2882601"/>
            <a:ext cx="304800" cy="22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" y="3369659"/>
            <a:ext cx="271463" cy="21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461" y="2286000"/>
            <a:ext cx="152379" cy="29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92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Scalability: Perceptron-style additive updates</a:t>
            </a:r>
          </a:p>
          <a:p>
            <a:r>
              <a:rPr lang="en-US" dirty="0" smtClean="0"/>
              <a:t>Requires two approximations: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Online learning</a:t>
            </a:r>
            <a:br>
              <a:rPr lang="en-US" dirty="0" smtClean="0"/>
            </a:br>
            <a:r>
              <a:rPr lang="en-US" dirty="0" smtClean="0"/>
              <a:t>For example i (entity pair), define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 gradient of local log likelihood for example i: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Replace expectations with maximizations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632959"/>
            <a:ext cx="5157056" cy="96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60583"/>
            <a:ext cx="3124200" cy="40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96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Learning: Hidden-Variable Perceptron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28600" y="1219200"/>
            <a:ext cx="1610472" cy="1484531"/>
            <a:chOff x="248868" y="1066800"/>
            <a:chExt cx="1610472" cy="1484531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457200" y="1066800"/>
              <a:ext cx="1402140" cy="646331"/>
            </a:xfrm>
            <a:prstGeom prst="wedgeRoundRectCallout">
              <a:avLst>
                <a:gd name="adj1" fmla="val 80793"/>
                <a:gd name="adj2" fmla="val 94725"/>
                <a:gd name="adj3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passes over dataset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ular Callout 11"/>
            <p:cNvSpPr/>
            <p:nvPr/>
          </p:nvSpPr>
          <p:spPr>
            <a:xfrm>
              <a:off x="248868" y="1905000"/>
              <a:ext cx="1402140" cy="646331"/>
            </a:xfrm>
            <a:prstGeom prst="wedgeRoundRectCallout">
              <a:avLst>
                <a:gd name="adj1" fmla="val 127168"/>
                <a:gd name="adj2" fmla="val 22416"/>
                <a:gd name="adj3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for each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entity pair </a:t>
              </a:r>
              <a:r>
                <a:rPr lang="en-US" i="1" dirty="0" smtClean="0">
                  <a:solidFill>
                    <a:schemeClr val="tx1"/>
                  </a:solidFill>
                </a:rPr>
                <a:t>i</a:t>
              </a:r>
              <a:endParaRPr lang="en-US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2400" y="2667000"/>
            <a:ext cx="7315200" cy="2286000"/>
            <a:chOff x="152400" y="2667000"/>
            <a:chExt cx="7315200" cy="2286000"/>
          </a:xfrm>
        </p:grpSpPr>
        <p:sp>
          <p:nvSpPr>
            <p:cNvPr id="4" name="Rounded Rectangle 3"/>
            <p:cNvSpPr/>
            <p:nvPr/>
          </p:nvSpPr>
          <p:spPr>
            <a:xfrm>
              <a:off x="4495800" y="2667000"/>
              <a:ext cx="2971800" cy="457200"/>
            </a:xfrm>
            <a:prstGeom prst="roundRect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419600" y="3352800"/>
              <a:ext cx="2971800" cy="457200"/>
            </a:xfrm>
            <a:prstGeom prst="roundRect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ular Callout 12"/>
            <p:cNvSpPr/>
            <p:nvPr/>
          </p:nvSpPr>
          <p:spPr>
            <a:xfrm>
              <a:off x="208236" y="2821781"/>
              <a:ext cx="2153964" cy="1140619"/>
            </a:xfrm>
            <a:prstGeom prst="wedgeRoundRectCallout">
              <a:avLst>
                <a:gd name="adj1" fmla="val 88969"/>
                <a:gd name="adj2" fmla="val -35774"/>
                <a:gd name="adj3" fmla="val 16667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most likely sentence labels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and inferred facts  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(ignoring DB facts)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ular Callout 13"/>
            <p:cNvSpPr/>
            <p:nvPr/>
          </p:nvSpPr>
          <p:spPr>
            <a:xfrm>
              <a:off x="152400" y="4114800"/>
              <a:ext cx="1981200" cy="838200"/>
            </a:xfrm>
            <a:prstGeom prst="wedgeRoundRectCallout">
              <a:avLst>
                <a:gd name="adj1" fmla="val 127654"/>
                <a:gd name="adj2" fmla="val -102202"/>
                <a:gd name="adj3" fmla="val 16667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most likely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sentence labels given DB facts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9" y="1600200"/>
            <a:ext cx="5312522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32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Our Approach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Related Work</a:t>
            </a:r>
          </a:p>
          <a:p>
            <a:r>
              <a:rPr lang="en-US" dirty="0" smtClean="0"/>
              <a:t>Experiments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28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609600" y="4953000"/>
            <a:ext cx="1676400" cy="990600"/>
          </a:xfrm>
          <a:prstGeom prst="roundRect">
            <a:avLst>
              <a:gd name="adj" fmla="val 11905"/>
            </a:avLst>
          </a:prstGeom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09600" y="2743200"/>
            <a:ext cx="2667000" cy="990600"/>
          </a:xfrm>
          <a:prstGeom prst="roundRect">
            <a:avLst>
              <a:gd name="adj" fmla="val 11905"/>
            </a:avLst>
          </a:prstGeom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Sentential vs. Aggregate Extraction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Sentential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Aggregate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9" idx="3"/>
          </p:cNvCxnSpPr>
          <p:nvPr/>
        </p:nvCxnSpPr>
        <p:spPr>
          <a:xfrm>
            <a:off x="3538345" y="3327400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855971" y="2905626"/>
            <a:ext cx="1353553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069156" y="3307347"/>
            <a:ext cx="757989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3545" y="2743200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8961" y="3153211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795145" y="2794000"/>
            <a:ext cx="27432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smtClean="0"/>
              <a:t>Steve Jobs is 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smtClean="0"/>
              <a:t>    CEO of Apple, …</a:t>
            </a:r>
            <a:endParaRPr lang="en-US" sz="2400" dirty="0" smtClean="0"/>
          </a:p>
        </p:txBody>
      </p:sp>
      <p:sp>
        <p:nvSpPr>
          <p:cNvPr id="20" name="Rounded Rectangle 19"/>
          <p:cNvSpPr/>
          <p:nvPr/>
        </p:nvSpPr>
        <p:spPr>
          <a:xfrm>
            <a:off x="4224145" y="2870200"/>
            <a:ext cx="914400" cy="838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943600" y="3119735"/>
            <a:ext cx="1628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CEO-of</a:t>
            </a:r>
            <a:r>
              <a:rPr lang="en-US" sz="2400" dirty="0">
                <a:solidFill>
                  <a:srgbClr val="D9D9D9"/>
                </a:solidFill>
              </a:rPr>
              <a:t>(1,2)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7515279" y="5257800"/>
            <a:ext cx="1628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CEO-of</a:t>
            </a:r>
            <a:r>
              <a:rPr lang="en-US" sz="2400" dirty="0">
                <a:solidFill>
                  <a:srgbClr val="D9D9D9"/>
                </a:solidFill>
              </a:rPr>
              <a:t>(1,2)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533400" y="2362200"/>
            <a:ext cx="210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Input: one sentence</a:t>
            </a:r>
            <a:endParaRPr lang="en-US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609600" y="5029200"/>
            <a:ext cx="18288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&lt;Steve Jobs, 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/>
              <a:t> </a:t>
            </a:r>
            <a:r>
              <a:rPr lang="en-US" sz="2400" dirty="0" smtClean="0"/>
              <a:t>   Apple&gt;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3400" y="4736068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Input: one entity pair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3214025" y="4495800"/>
            <a:ext cx="2567796" cy="646331"/>
            <a:chOff x="175404" y="3125638"/>
            <a:chExt cx="2567796" cy="646331"/>
          </a:xfrm>
        </p:grpSpPr>
        <p:sp>
          <p:nvSpPr>
            <p:cNvPr id="36" name="Rounded Rectangle 35"/>
            <p:cNvSpPr/>
            <p:nvPr/>
          </p:nvSpPr>
          <p:spPr>
            <a:xfrm>
              <a:off x="175404" y="3162495"/>
              <a:ext cx="2567796" cy="57130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106"/>
            <p:cNvSpPr txBox="1"/>
            <p:nvPr/>
          </p:nvSpPr>
          <p:spPr>
            <a:xfrm>
              <a:off x="175404" y="3125638"/>
              <a:ext cx="24446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/>
                <a:t>Steve Jobs </a:t>
              </a:r>
              <a:r>
                <a:rPr lang="en-US" dirty="0" smtClean="0"/>
                <a:t>was founder </a:t>
              </a:r>
            </a:p>
            <a:p>
              <a:r>
                <a:rPr lang="en-US" dirty="0" smtClean="0"/>
                <a:t>of </a:t>
              </a:r>
              <a:r>
                <a:rPr lang="en-US" b="1" dirty="0" smtClean="0"/>
                <a:t>Apple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971800" y="5236084"/>
            <a:ext cx="3052246" cy="646331"/>
            <a:chOff x="2888130" y="3137362"/>
            <a:chExt cx="3052246" cy="646331"/>
          </a:xfrm>
        </p:grpSpPr>
        <p:sp>
          <p:nvSpPr>
            <p:cNvPr id="39" name="Rounded Rectangle 38"/>
            <p:cNvSpPr/>
            <p:nvPr/>
          </p:nvSpPr>
          <p:spPr>
            <a:xfrm>
              <a:off x="2895600" y="3154680"/>
              <a:ext cx="3044776" cy="57130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107"/>
            <p:cNvSpPr txBox="1"/>
            <p:nvPr/>
          </p:nvSpPr>
          <p:spPr>
            <a:xfrm>
              <a:off x="2888130" y="3137362"/>
              <a:ext cx="30522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/>
                <a:t>Steve Jobs</a:t>
              </a:r>
              <a:r>
                <a:rPr lang="en-US" dirty="0" smtClean="0"/>
                <a:t>, Steve Wozniak and</a:t>
              </a:r>
              <a:br>
                <a:rPr lang="en-US" dirty="0" smtClean="0"/>
              </a:br>
              <a:r>
                <a:rPr lang="en-US" dirty="0" smtClean="0"/>
                <a:t>Ronald Wayne founded </a:t>
              </a:r>
              <a:r>
                <a:rPr lang="en-US" b="1" dirty="0" smtClean="0"/>
                <a:t>Apple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166722" y="5882415"/>
            <a:ext cx="2491947" cy="646331"/>
            <a:chOff x="6096000" y="3132897"/>
            <a:chExt cx="2491947" cy="646331"/>
          </a:xfrm>
        </p:grpSpPr>
        <p:sp>
          <p:nvSpPr>
            <p:cNvPr id="42" name="Rounded Rectangle 41"/>
            <p:cNvSpPr/>
            <p:nvPr/>
          </p:nvSpPr>
          <p:spPr>
            <a:xfrm>
              <a:off x="6096000" y="3154679"/>
              <a:ext cx="2491947" cy="57130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108"/>
            <p:cNvSpPr txBox="1"/>
            <p:nvPr/>
          </p:nvSpPr>
          <p:spPr>
            <a:xfrm>
              <a:off x="6247737" y="3132897"/>
              <a:ext cx="21054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/>
                <a:t>Steve Jobs </a:t>
              </a:r>
              <a:r>
                <a:rPr lang="en-US" dirty="0" smtClean="0"/>
                <a:t>is CEO of </a:t>
              </a:r>
            </a:p>
            <a:p>
              <a:r>
                <a:rPr lang="en-US" b="1" dirty="0" smtClean="0"/>
                <a:t>Apple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  <p:sp>
        <p:nvSpPr>
          <p:cNvPr id="44" name="TextBox 148"/>
          <p:cNvSpPr txBox="1"/>
          <p:nvPr/>
        </p:nvSpPr>
        <p:spPr>
          <a:xfrm>
            <a:off x="4873842" y="6551702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...</a:t>
            </a:r>
            <a:endParaRPr lang="en-US" dirty="0"/>
          </a:p>
        </p:txBody>
      </p:sp>
      <p:cxnSp>
        <p:nvCxnSpPr>
          <p:cNvPr id="45" name="Straight Arrow Connector 44"/>
          <p:cNvCxnSpPr>
            <a:stCxn id="28" idx="1"/>
          </p:cNvCxnSpPr>
          <p:nvPr/>
        </p:nvCxnSpPr>
        <p:spPr>
          <a:xfrm>
            <a:off x="6400800" y="5448300"/>
            <a:ext cx="1143000" cy="38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6400800" y="5029200"/>
            <a:ext cx="914400" cy="838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47" name="Straight Arrow Connector 46"/>
          <p:cNvCxnSpPr>
            <a:stCxn id="34" idx="3"/>
            <a:endCxn id="37" idx="1"/>
          </p:cNvCxnSpPr>
          <p:nvPr/>
        </p:nvCxnSpPr>
        <p:spPr>
          <a:xfrm flipV="1">
            <a:off x="2286000" y="4818966"/>
            <a:ext cx="928025" cy="629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4" idx="3"/>
            <a:endCxn id="40" idx="1"/>
          </p:cNvCxnSpPr>
          <p:nvPr/>
        </p:nvCxnSpPr>
        <p:spPr>
          <a:xfrm>
            <a:off x="2286000" y="5448300"/>
            <a:ext cx="685800" cy="110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4" idx="3"/>
            <a:endCxn id="42" idx="1"/>
          </p:cNvCxnSpPr>
          <p:nvPr/>
        </p:nvCxnSpPr>
        <p:spPr>
          <a:xfrm>
            <a:off x="2286000" y="5448300"/>
            <a:ext cx="880722" cy="741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6" idx="3"/>
            <a:endCxn id="28" idx="1"/>
          </p:cNvCxnSpPr>
          <p:nvPr/>
        </p:nvCxnSpPr>
        <p:spPr>
          <a:xfrm>
            <a:off x="5781821" y="4818310"/>
            <a:ext cx="618979" cy="6299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0" idx="3"/>
            <a:endCxn id="28" idx="1"/>
          </p:cNvCxnSpPr>
          <p:nvPr/>
        </p:nvCxnSpPr>
        <p:spPr>
          <a:xfrm flipV="1">
            <a:off x="6024046" y="5448300"/>
            <a:ext cx="376754" cy="110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2" idx="3"/>
            <a:endCxn id="28" idx="1"/>
          </p:cNvCxnSpPr>
          <p:nvPr/>
        </p:nvCxnSpPr>
        <p:spPr>
          <a:xfrm flipV="1">
            <a:off x="5658669" y="5448300"/>
            <a:ext cx="742131" cy="741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649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Mintz</a:t>
            </a:r>
            <a:r>
              <a:rPr lang="en-US" dirty="0" smtClean="0"/>
              <a:t>, Bills, Snow, </a:t>
            </a:r>
            <a:r>
              <a:rPr lang="en-US" dirty="0" err="1" smtClean="0"/>
              <a:t>Jurafsky</a:t>
            </a:r>
            <a:r>
              <a:rPr lang="en-US" dirty="0" smtClean="0"/>
              <a:t> 09:</a:t>
            </a:r>
          </a:p>
          <a:p>
            <a:pPr lvl="1"/>
            <a:r>
              <a:rPr lang="en-US" dirty="0" smtClean="0"/>
              <a:t>Extraction at aggregate level</a:t>
            </a:r>
          </a:p>
          <a:p>
            <a:pPr lvl="1"/>
            <a:r>
              <a:rPr lang="en-US" dirty="0" smtClean="0"/>
              <a:t>Features: conjunctions of lexical, syntactic, and entity type info along dependency path</a:t>
            </a:r>
          </a:p>
          <a:p>
            <a:r>
              <a:rPr lang="en-US" dirty="0" smtClean="0"/>
              <a:t>Riedel, Yao, McCallum 10:</a:t>
            </a:r>
          </a:p>
          <a:p>
            <a:pPr lvl="1"/>
            <a:r>
              <a:rPr lang="en-US" dirty="0"/>
              <a:t>Extraction at aggregate </a:t>
            </a:r>
            <a:r>
              <a:rPr lang="en-US" dirty="0" smtClean="0"/>
              <a:t>level</a:t>
            </a:r>
          </a:p>
          <a:p>
            <a:pPr lvl="1"/>
            <a:r>
              <a:rPr lang="en-US" dirty="0" smtClean="0"/>
              <a:t>Latent variable on sentence (should we extract?)</a:t>
            </a:r>
          </a:p>
          <a:p>
            <a:r>
              <a:rPr lang="en-US" dirty="0" err="1"/>
              <a:t>Bunescu</a:t>
            </a:r>
            <a:r>
              <a:rPr lang="en-US" dirty="0"/>
              <a:t>, Mooney 07:</a:t>
            </a:r>
          </a:p>
          <a:p>
            <a:pPr lvl="1"/>
            <a:r>
              <a:rPr lang="en-US" dirty="0"/>
              <a:t>Multi-instance learning for relation extraction</a:t>
            </a:r>
          </a:p>
          <a:p>
            <a:pPr lvl="1"/>
            <a:r>
              <a:rPr lang="en-US" dirty="0"/>
              <a:t>Kernel-based </a:t>
            </a:r>
            <a:r>
              <a:rPr lang="en-US" dirty="0" smtClean="0"/>
              <a:t>approach </a:t>
            </a:r>
          </a:p>
        </p:txBody>
      </p:sp>
    </p:spTree>
    <p:extLst>
      <p:ext uri="{BB962C8B-B14F-4D97-AF65-F5344CB8AC3E}">
        <p14:creationId xmlns:p14="http://schemas.microsoft.com/office/powerpoint/2010/main" val="2079869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Previous Approaches</a:t>
            </a:r>
          </a:p>
          <a:p>
            <a:r>
              <a:rPr lang="en-US" dirty="0" smtClean="0"/>
              <a:t>Our Approach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Experiments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82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Data as in Riedel et al. 10:</a:t>
            </a:r>
          </a:p>
          <a:p>
            <a:pPr lvl="1"/>
            <a:r>
              <a:rPr lang="en-US" dirty="0" smtClean="0"/>
              <a:t>LDC NYT corpus, 2005-06 (training), 2007 (testing)</a:t>
            </a:r>
          </a:p>
          <a:p>
            <a:pPr lvl="1"/>
            <a:r>
              <a:rPr lang="en-US" dirty="0" smtClean="0"/>
              <a:t>Data first tagged with Stanford NER system</a:t>
            </a:r>
          </a:p>
          <a:p>
            <a:pPr lvl="1"/>
            <a:r>
              <a:rPr lang="en-US" dirty="0" smtClean="0"/>
              <a:t>Entities matched to Freebase, ~ top 50 relations</a:t>
            </a:r>
          </a:p>
          <a:p>
            <a:pPr lvl="1"/>
            <a:r>
              <a:rPr lang="en-US" dirty="0" smtClean="0"/>
              <a:t>Mention-level features as in </a:t>
            </a:r>
            <a:r>
              <a:rPr lang="en-US" dirty="0" err="1" smtClean="0"/>
              <a:t>Mintz</a:t>
            </a:r>
            <a:r>
              <a:rPr lang="en-US" dirty="0" smtClean="0"/>
              <a:t> et al. 09</a:t>
            </a:r>
          </a:p>
          <a:p>
            <a:r>
              <a:rPr lang="en-US" dirty="0" smtClean="0"/>
              <a:t>Systems:</a:t>
            </a:r>
          </a:p>
          <a:p>
            <a:pPr lvl="1"/>
            <a:r>
              <a:rPr lang="en-US" dirty="0" err="1"/>
              <a:t>MultiR</a:t>
            </a:r>
            <a:r>
              <a:rPr lang="en-US" dirty="0"/>
              <a:t>: proposed approach</a:t>
            </a:r>
          </a:p>
          <a:p>
            <a:pPr lvl="1"/>
            <a:r>
              <a:rPr lang="en-US" dirty="0" err="1"/>
              <a:t>SoloR</a:t>
            </a:r>
            <a:r>
              <a:rPr lang="en-US" dirty="0"/>
              <a:t>: re-implementation of Riedel et al. </a:t>
            </a:r>
            <a:r>
              <a:rPr lang="en-US" dirty="0" smtClean="0"/>
              <a:t>2010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376213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chemeClr val="accent1"/>
                </a:solidFill>
              </a:rPr>
              <a:t>How does set of predicted facts match to facts in Freebase?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Metric</a:t>
            </a:r>
          </a:p>
          <a:p>
            <a:r>
              <a:rPr lang="en-US" dirty="0" smtClean="0"/>
              <a:t>For </a:t>
            </a:r>
            <a:r>
              <a:rPr lang="en-US" dirty="0"/>
              <a:t>each entity pair compare inferred </a:t>
            </a:r>
            <a:r>
              <a:rPr lang="en-US" dirty="0" smtClean="0"/>
              <a:t>facts to facts in Freebase</a:t>
            </a:r>
          </a:p>
          <a:p>
            <a:r>
              <a:rPr lang="en-US" dirty="0" smtClean="0"/>
              <a:t>Automated, but underestimates precision</a:t>
            </a:r>
          </a:p>
        </p:txBody>
      </p:sp>
    </p:spTree>
    <p:extLst>
      <p:ext uri="{BB962C8B-B14F-4D97-AF65-F5344CB8AC3E}">
        <p14:creationId xmlns:p14="http://schemas.microsoft.com/office/powerpoint/2010/main" val="657583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 Extraction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77" y="1447800"/>
            <a:ext cx="719802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50977" y="1442918"/>
            <a:ext cx="4114800" cy="1300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277" y="1516697"/>
            <a:ext cx="242889" cy="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041" y="1993900"/>
            <a:ext cx="238125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277" y="2603500"/>
            <a:ext cx="233364" cy="6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0174" y="1366718"/>
            <a:ext cx="2854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MultiR</a:t>
            </a:r>
            <a:r>
              <a:rPr lang="en-US" b="1" dirty="0" smtClean="0"/>
              <a:t>:  proposed approach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82877" y="1790700"/>
            <a:ext cx="2947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SoloR</a:t>
            </a:r>
            <a:r>
              <a:rPr lang="en-US" b="1" dirty="0" smtClean="0"/>
              <a:t>:  re-implementation of</a:t>
            </a:r>
            <a:br>
              <a:rPr lang="en-US" b="1" dirty="0" smtClean="0"/>
            </a:br>
            <a:r>
              <a:rPr lang="en-US" b="1" dirty="0" smtClean="0"/>
              <a:t>             Riedel et al. 2010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05616" y="2450068"/>
            <a:ext cx="258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Riedel et al. 2010 (paper)</a:t>
            </a:r>
            <a:endParaRPr lang="en-US" b="1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869777" y="4047559"/>
            <a:ext cx="2895600" cy="1210241"/>
          </a:xfrm>
          <a:prstGeom prst="wedgeRoundRectCallout">
            <a:avLst>
              <a:gd name="adj1" fmla="val -55980"/>
              <a:gd name="adj2" fmla="val -7952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Dip: manual check finds that 23 out of the top 25 extractions were true facts, missing from Freebase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71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445729"/>
              </p:ext>
            </p:extLst>
          </p:nvPr>
        </p:nvGraphicFramePr>
        <p:xfrm>
          <a:off x="6248400" y="2468880"/>
          <a:ext cx="22098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4900"/>
                <a:gridCol w="11049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42115"/>
              </p:ext>
            </p:extLst>
          </p:nvPr>
        </p:nvGraphicFramePr>
        <p:xfrm>
          <a:off x="6324600" y="2362200"/>
          <a:ext cx="22098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4900"/>
                <a:gridCol w="11049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Knowledge-Based Weak Supervision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618221"/>
              </p:ext>
            </p:extLst>
          </p:nvPr>
        </p:nvGraphicFramePr>
        <p:xfrm>
          <a:off x="6400800" y="2254984"/>
          <a:ext cx="22098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4900"/>
                <a:gridCol w="1104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Google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YouTube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Citigroup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EMI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Oracle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Sun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66203" y="1872948"/>
            <a:ext cx="2244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Acquisitions Database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026384"/>
            <a:ext cx="441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dirty="0" smtClean="0"/>
              <a:t>Citigroup has taken over EMI, the British music label of the Beatles and Radiohead, under a restructuring of its debt, EMI announced on Tuesday.</a:t>
            </a:r>
          </a:p>
          <a:p>
            <a:pPr algn="just">
              <a:lnSpc>
                <a:spcPts val="2400"/>
              </a:lnSpc>
            </a:pPr>
            <a:endParaRPr lang="en-US" dirty="0" smtClean="0"/>
          </a:p>
        </p:txBody>
      </p:sp>
      <p:grpSp>
        <p:nvGrpSpPr>
          <p:cNvPr id="30" name="Group 29"/>
          <p:cNvGrpSpPr/>
          <p:nvPr/>
        </p:nvGrpSpPr>
        <p:grpSpPr>
          <a:xfrm>
            <a:off x="533400" y="3581400"/>
            <a:ext cx="8077200" cy="3167122"/>
            <a:chOff x="533400" y="3581400"/>
            <a:chExt cx="8077200" cy="3167122"/>
          </a:xfrm>
        </p:grpSpPr>
        <p:sp>
          <p:nvSpPr>
            <p:cNvPr id="10" name="Rounded Rectangle 9"/>
            <p:cNvSpPr/>
            <p:nvPr/>
          </p:nvSpPr>
          <p:spPr>
            <a:xfrm>
              <a:off x="2527092" y="3962400"/>
              <a:ext cx="914400" cy="259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081135" y="4259705"/>
              <a:ext cx="914400" cy="259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048655" y="4876800"/>
              <a:ext cx="914400" cy="259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743200" y="5486400"/>
              <a:ext cx="914400" cy="259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143001" y="4564505"/>
              <a:ext cx="708284" cy="259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876800" y="3962400"/>
              <a:ext cx="381000" cy="259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495800" y="4267200"/>
              <a:ext cx="381000" cy="259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953000" y="4876800"/>
              <a:ext cx="381000" cy="259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086600" y="4572000"/>
              <a:ext cx="762000" cy="259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927485" y="5187821"/>
              <a:ext cx="685800" cy="259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849318" y="5187821"/>
              <a:ext cx="739514" cy="259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65747" y="5791200"/>
              <a:ext cx="620843" cy="259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027388" y="6096999"/>
              <a:ext cx="620843" cy="259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791201" y="6096999"/>
              <a:ext cx="381000" cy="259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926080" y="5791449"/>
              <a:ext cx="381000" cy="259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114800" y="5486400"/>
              <a:ext cx="381000" cy="259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3230880" y="3581400"/>
              <a:ext cx="2443397" cy="179952"/>
            </a:xfrm>
            <a:custGeom>
              <a:avLst/>
              <a:gdLst>
                <a:gd name="connsiteX0" fmla="*/ 0 w 2443397"/>
                <a:gd name="connsiteY0" fmla="*/ 172451 h 179952"/>
                <a:gd name="connsiteX1" fmla="*/ 269823 w 2443397"/>
                <a:gd name="connsiteY1" fmla="*/ 15054 h 179952"/>
                <a:gd name="connsiteX2" fmla="*/ 569626 w 2443397"/>
                <a:gd name="connsiteY2" fmla="*/ 157461 h 179952"/>
                <a:gd name="connsiteX3" fmla="*/ 884420 w 2443397"/>
                <a:gd name="connsiteY3" fmla="*/ 7559 h 179952"/>
                <a:gd name="connsiteX4" fmla="*/ 1199213 w 2443397"/>
                <a:gd name="connsiteY4" fmla="*/ 179946 h 179952"/>
                <a:gd name="connsiteX5" fmla="*/ 1514007 w 2443397"/>
                <a:gd name="connsiteY5" fmla="*/ 64 h 179952"/>
                <a:gd name="connsiteX6" fmla="*/ 1843790 w 2443397"/>
                <a:gd name="connsiteY6" fmla="*/ 157461 h 179952"/>
                <a:gd name="connsiteX7" fmla="*/ 2068643 w 2443397"/>
                <a:gd name="connsiteY7" fmla="*/ 7559 h 179952"/>
                <a:gd name="connsiteX8" fmla="*/ 2443397 w 2443397"/>
                <a:gd name="connsiteY8" fmla="*/ 149966 h 179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3397" h="179952">
                  <a:moveTo>
                    <a:pt x="0" y="172451"/>
                  </a:moveTo>
                  <a:cubicBezTo>
                    <a:pt x="87442" y="95001"/>
                    <a:pt x="174885" y="17552"/>
                    <a:pt x="269823" y="15054"/>
                  </a:cubicBezTo>
                  <a:cubicBezTo>
                    <a:pt x="364761" y="12556"/>
                    <a:pt x="467193" y="158710"/>
                    <a:pt x="569626" y="157461"/>
                  </a:cubicBezTo>
                  <a:cubicBezTo>
                    <a:pt x="672059" y="156212"/>
                    <a:pt x="779489" y="3812"/>
                    <a:pt x="884420" y="7559"/>
                  </a:cubicBezTo>
                  <a:cubicBezTo>
                    <a:pt x="989351" y="11306"/>
                    <a:pt x="1094282" y="181195"/>
                    <a:pt x="1199213" y="179946"/>
                  </a:cubicBezTo>
                  <a:cubicBezTo>
                    <a:pt x="1304144" y="178697"/>
                    <a:pt x="1406578" y="3811"/>
                    <a:pt x="1514007" y="64"/>
                  </a:cubicBezTo>
                  <a:cubicBezTo>
                    <a:pt x="1621436" y="-3683"/>
                    <a:pt x="1751351" y="156212"/>
                    <a:pt x="1843790" y="157461"/>
                  </a:cubicBezTo>
                  <a:cubicBezTo>
                    <a:pt x="1936229" y="158710"/>
                    <a:pt x="1968709" y="8808"/>
                    <a:pt x="2068643" y="7559"/>
                  </a:cubicBezTo>
                  <a:cubicBezTo>
                    <a:pt x="2168578" y="6310"/>
                    <a:pt x="2305987" y="78138"/>
                    <a:pt x="2443397" y="149966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3400" y="3886200"/>
              <a:ext cx="80772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dirty="0" smtClean="0"/>
                <a:t>Citigroup has taken over EMI, the British …</a:t>
              </a:r>
            </a:p>
            <a:p>
              <a:pPr algn="ctr">
                <a:lnSpc>
                  <a:spcPts val="2400"/>
                </a:lnSpc>
              </a:pPr>
              <a:r>
                <a:rPr lang="en-US" dirty="0" smtClean="0"/>
                <a:t>Citigroup’s acquisition of EMI comes just ahead of …</a:t>
              </a:r>
            </a:p>
            <a:p>
              <a:pPr algn="ctr">
                <a:lnSpc>
                  <a:spcPts val="2400"/>
                </a:lnSpc>
              </a:pPr>
              <a:r>
                <a:rPr lang="en-US" dirty="0" smtClean="0"/>
                <a:t>Google’s </a:t>
              </a:r>
              <a:r>
                <a:rPr lang="en-US" dirty="0" err="1" smtClean="0"/>
                <a:t>Adwords</a:t>
              </a:r>
              <a:r>
                <a:rPr lang="en-US" dirty="0" smtClean="0"/>
                <a:t> system has long included ways to connect to </a:t>
              </a:r>
              <a:r>
                <a:rPr lang="en-US" dirty="0" err="1" smtClean="0"/>
                <a:t>Youtube</a:t>
              </a:r>
              <a:r>
                <a:rPr lang="en-US" dirty="0" smtClean="0"/>
                <a:t>.</a:t>
              </a:r>
            </a:p>
            <a:p>
              <a:pPr algn="ctr">
                <a:lnSpc>
                  <a:spcPts val="2400"/>
                </a:lnSpc>
              </a:pPr>
              <a:r>
                <a:rPr lang="en-US" dirty="0" smtClean="0"/>
                <a:t>Citigroup has seized control of EMI Group Ltd from …</a:t>
              </a:r>
            </a:p>
            <a:p>
              <a:pPr algn="ctr">
                <a:lnSpc>
                  <a:spcPts val="2400"/>
                </a:lnSpc>
              </a:pPr>
              <a:r>
                <a:rPr lang="en-US" dirty="0" smtClean="0"/>
                <a:t>Google acquires </a:t>
              </a:r>
              <a:r>
                <a:rPr lang="en-US" dirty="0" err="1" smtClean="0"/>
                <a:t>Fflick</a:t>
              </a:r>
              <a:r>
                <a:rPr lang="en-US" dirty="0" smtClean="0"/>
                <a:t> to boost </a:t>
              </a:r>
              <a:r>
                <a:rPr lang="en-US" dirty="0" err="1" smtClean="0"/>
                <a:t>Youtube’s</a:t>
              </a:r>
              <a:r>
                <a:rPr lang="en-US" dirty="0" smtClean="0"/>
                <a:t> social features.</a:t>
              </a:r>
            </a:p>
            <a:p>
              <a:pPr algn="ctr">
                <a:lnSpc>
                  <a:spcPts val="2400"/>
                </a:lnSpc>
              </a:pPr>
              <a:r>
                <a:rPr lang="en-US" dirty="0" smtClean="0"/>
                <a:t>Citigroup and EMI are in negotiations.</a:t>
              </a:r>
            </a:p>
            <a:p>
              <a:pPr algn="ctr">
                <a:lnSpc>
                  <a:spcPts val="2400"/>
                </a:lnSpc>
              </a:pPr>
              <a:r>
                <a:rPr lang="en-US" dirty="0" smtClean="0"/>
                <a:t>Oracle is paying out $46 million over kickback </a:t>
              </a:r>
              <a:r>
                <a:rPr lang="en-US" dirty="0" err="1" smtClean="0"/>
                <a:t>allegiations</a:t>
              </a:r>
              <a:r>
                <a:rPr lang="en-US" dirty="0" smtClean="0"/>
                <a:t> that got Sun in trouble.</a:t>
              </a:r>
            </a:p>
            <a:p>
              <a:pPr algn="ctr">
                <a:lnSpc>
                  <a:spcPts val="2400"/>
                </a:lnSpc>
              </a:pPr>
              <a:r>
                <a:rPr lang="en-US" dirty="0" smtClean="0"/>
                <a:t>In the wake of Oracle’s $5.6bn acquisition of Sun a year ago, …</a:t>
              </a:r>
            </a:p>
            <a:p>
              <a:pPr algn="ctr">
                <a:lnSpc>
                  <a:spcPts val="2400"/>
                </a:lnSpc>
              </a:pP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371600" y="1214735"/>
            <a:ext cx="6623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Use heuristic alignment to learn relational extractor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559196" y="1686927"/>
            <a:ext cx="5460604" cy="2504073"/>
            <a:chOff x="559196" y="1686927"/>
            <a:chExt cx="5460604" cy="2504073"/>
          </a:xfrm>
        </p:grpSpPr>
        <p:sp>
          <p:nvSpPr>
            <p:cNvPr id="31" name="Rounded Rectangular Callout 30"/>
            <p:cNvSpPr/>
            <p:nvPr/>
          </p:nvSpPr>
          <p:spPr>
            <a:xfrm>
              <a:off x="559196" y="3590359"/>
              <a:ext cx="1167609" cy="600641"/>
            </a:xfrm>
            <a:prstGeom prst="wedgeRoundRectCallout">
              <a:avLst>
                <a:gd name="adj1" fmla="val 114020"/>
                <a:gd name="adj2" fmla="val 19500"/>
                <a:gd name="adj3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RelationMention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Rounded Rectangular Callout 31"/>
            <p:cNvSpPr/>
            <p:nvPr/>
          </p:nvSpPr>
          <p:spPr>
            <a:xfrm>
              <a:off x="4876800" y="1686927"/>
              <a:ext cx="1143000" cy="372041"/>
            </a:xfrm>
            <a:prstGeom prst="wedgeRoundRectCallout">
              <a:avLst>
                <a:gd name="adj1" fmla="val 72180"/>
                <a:gd name="adj2" fmla="val 33864"/>
                <a:gd name="adj3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Relation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ular Callout 32"/>
            <p:cNvSpPr/>
            <p:nvPr/>
          </p:nvSpPr>
          <p:spPr>
            <a:xfrm>
              <a:off x="4800600" y="2438401"/>
              <a:ext cx="1157366" cy="380999"/>
            </a:xfrm>
            <a:prstGeom prst="wedgeRoundRectCallout">
              <a:avLst>
                <a:gd name="adj1" fmla="val 83527"/>
                <a:gd name="adj2" fmla="val -33811"/>
                <a:gd name="adj3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Facts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739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Sentential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4F81BD"/>
                </a:solidFill>
              </a:rPr>
              <a:t>How accurate is extraction from a given sentence?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Metric</a:t>
            </a:r>
          </a:p>
          <a:p>
            <a:r>
              <a:rPr lang="en-US" dirty="0" smtClean="0"/>
              <a:t>Sample 1000 sentences from test set</a:t>
            </a:r>
          </a:p>
          <a:p>
            <a:r>
              <a:rPr lang="en-US" dirty="0" smtClean="0"/>
              <a:t>Manual evaluation of precision and recall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11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Sentential Extraction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07" y="1447800"/>
            <a:ext cx="722739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77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Relation-specific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4F81BD"/>
                </a:solidFill>
              </a:rPr>
              <a:t>What is the quality of the matches for different relations?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4F81BD"/>
                </a:solidFill>
              </a:rPr>
              <a:t>How does our approach perform for different relations?</a:t>
            </a:r>
            <a:endParaRPr lang="en-US" i="1" dirty="0">
              <a:solidFill>
                <a:srgbClr val="4F81BD"/>
              </a:solidFill>
            </a:endParaRPr>
          </a:p>
          <a:p>
            <a:pPr marL="0" indent="0">
              <a:buNone/>
            </a:pPr>
            <a:r>
              <a:rPr lang="en-US" dirty="0" smtClean="0"/>
              <a:t>Metric:</a:t>
            </a:r>
          </a:p>
          <a:p>
            <a:r>
              <a:rPr lang="en-US" dirty="0" smtClean="0"/>
              <a:t>Select 10 relations with highest #matches</a:t>
            </a:r>
          </a:p>
          <a:p>
            <a:r>
              <a:rPr lang="en-US" dirty="0" smtClean="0"/>
              <a:t>Sample 100 sentences for each relation </a:t>
            </a:r>
          </a:p>
          <a:p>
            <a:r>
              <a:rPr lang="en-US" dirty="0" smtClean="0"/>
              <a:t>Manually evaluate precision and recall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039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the Matching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620552"/>
              </p:ext>
            </p:extLst>
          </p:nvPr>
        </p:nvGraphicFramePr>
        <p:xfrm>
          <a:off x="381000" y="1676400"/>
          <a:ext cx="8381999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6350"/>
                <a:gridCol w="845891"/>
                <a:gridCol w="1076586"/>
                <a:gridCol w="1076586"/>
                <a:gridCol w="107658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Relation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Freebase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Matches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MultiR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#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sents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%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precision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recall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/business/person/company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89.0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/people/person/</a:t>
                      </a:r>
                      <a:r>
                        <a:rPr lang="en-US" dirty="0" err="1" smtClean="0"/>
                        <a:t>place_lived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/location/location/contains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56.0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/business/company/founders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48.4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/people/person/nationality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85.7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/location/neighborhood/</a:t>
                      </a:r>
                      <a:r>
                        <a:rPr lang="en-US" dirty="0" err="1" smtClean="0"/>
                        <a:t>neighborhood_of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39.7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/people/person/children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/people/</a:t>
                      </a:r>
                      <a:r>
                        <a:rPr lang="en-US" dirty="0" err="1" smtClean="0"/>
                        <a:t>deceased_person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place_of_death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/people/person/</a:t>
                      </a:r>
                      <a:r>
                        <a:rPr lang="en-US" dirty="0" err="1" smtClean="0"/>
                        <a:t>place_of_birth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/location/country/</a:t>
                      </a:r>
                      <a:r>
                        <a:rPr lang="en-US" dirty="0" err="1" smtClean="0"/>
                        <a:t>administrative_divisions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537200" y="1600200"/>
            <a:ext cx="3429000" cy="4648200"/>
            <a:chOff x="5537200" y="1600200"/>
            <a:chExt cx="3429000" cy="4648200"/>
          </a:xfrm>
        </p:grpSpPr>
        <p:sp>
          <p:nvSpPr>
            <p:cNvPr id="3" name="Rectangle 2"/>
            <p:cNvSpPr/>
            <p:nvPr/>
          </p:nvSpPr>
          <p:spPr>
            <a:xfrm>
              <a:off x="5537200" y="2057400"/>
              <a:ext cx="3429000" cy="419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239000" y="1600200"/>
              <a:ext cx="1676400" cy="914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4800600" y="3124200"/>
            <a:ext cx="838200" cy="457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00600" y="4572000"/>
            <a:ext cx="838200" cy="457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87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the Matching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209979"/>
              </p:ext>
            </p:extLst>
          </p:nvPr>
        </p:nvGraphicFramePr>
        <p:xfrm>
          <a:off x="381000" y="1676400"/>
          <a:ext cx="8381999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6350"/>
                <a:gridCol w="845891"/>
                <a:gridCol w="1076586"/>
                <a:gridCol w="1076586"/>
                <a:gridCol w="107658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Relation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Freebase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Matches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MultiR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#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sents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%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precision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recall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/business/person/company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89.0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/people/person/</a:t>
                      </a:r>
                      <a:r>
                        <a:rPr lang="en-US" dirty="0" err="1" smtClean="0"/>
                        <a:t>place_lived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/location/location/contains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56.0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/business/company/founders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48.4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/people/person/nationality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85.7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/location/neighborhood/</a:t>
                      </a:r>
                      <a:r>
                        <a:rPr lang="en-US" dirty="0" err="1" smtClean="0"/>
                        <a:t>neighborhood_of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39.7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/people/person/children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/people/</a:t>
                      </a:r>
                      <a:r>
                        <a:rPr lang="en-US" dirty="0" err="1" smtClean="0"/>
                        <a:t>deceased_person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place_of_death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/people/person/</a:t>
                      </a:r>
                      <a:r>
                        <a:rPr lang="en-US" dirty="0" err="1" smtClean="0"/>
                        <a:t>place_of_birth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/location/country/</a:t>
                      </a:r>
                      <a:r>
                        <a:rPr lang="en-US" dirty="0" err="1" smtClean="0"/>
                        <a:t>administrative_divisions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616700" y="1600200"/>
            <a:ext cx="2413000" cy="4648200"/>
            <a:chOff x="6642100" y="1600200"/>
            <a:chExt cx="2413000" cy="4648200"/>
          </a:xfrm>
        </p:grpSpPr>
        <p:sp>
          <p:nvSpPr>
            <p:cNvPr id="6" name="Rectangle 5"/>
            <p:cNvSpPr/>
            <p:nvPr/>
          </p:nvSpPr>
          <p:spPr>
            <a:xfrm>
              <a:off x="6642100" y="2057400"/>
              <a:ext cx="2413000" cy="419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239000" y="1600200"/>
              <a:ext cx="1676400" cy="914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>
          <a:xfrm>
            <a:off x="5867400" y="2362200"/>
            <a:ext cx="838200" cy="457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67400" y="5715000"/>
            <a:ext cx="838200" cy="457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65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</a:t>
            </a:r>
            <a:r>
              <a:rPr lang="en-US" dirty="0" err="1" smtClean="0"/>
              <a:t>MultiR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620552"/>
              </p:ext>
            </p:extLst>
          </p:nvPr>
        </p:nvGraphicFramePr>
        <p:xfrm>
          <a:off x="381000" y="1676400"/>
          <a:ext cx="8381999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6350"/>
                <a:gridCol w="845891"/>
                <a:gridCol w="1076586"/>
                <a:gridCol w="1076586"/>
                <a:gridCol w="107658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Relation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Freebase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Matches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MultiR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#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sents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%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precision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recall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/business/person/company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89.0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/people/person/</a:t>
                      </a:r>
                      <a:r>
                        <a:rPr lang="en-US" dirty="0" err="1" smtClean="0"/>
                        <a:t>place_lived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/location/location/contains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56.0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/business/company/founders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48.4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/people/person/nationality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85.7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/location/neighborhood/</a:t>
                      </a:r>
                      <a:r>
                        <a:rPr lang="en-US" dirty="0" err="1" smtClean="0"/>
                        <a:t>neighborhood_of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39.7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/people/person/children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/people/</a:t>
                      </a:r>
                      <a:r>
                        <a:rPr lang="en-US" dirty="0" err="1" smtClean="0"/>
                        <a:t>deceased_person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place_of_death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/people/person/</a:t>
                      </a:r>
                      <a:r>
                        <a:rPr lang="en-US" dirty="0" err="1" smtClean="0"/>
                        <a:t>place_of_birth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/location/country/</a:t>
                      </a:r>
                      <a:r>
                        <a:rPr lang="en-US" dirty="0" err="1" smtClean="0"/>
                        <a:t>administrative_divisions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5867400" y="5334000"/>
            <a:ext cx="838200" cy="457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858000" y="5334000"/>
            <a:ext cx="838200" cy="457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87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Overlapping Relations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950215"/>
              </p:ext>
            </p:extLst>
          </p:nvPr>
        </p:nvGraphicFramePr>
        <p:xfrm>
          <a:off x="381000" y="1676400"/>
          <a:ext cx="8381999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6350"/>
                <a:gridCol w="845891"/>
                <a:gridCol w="1076586"/>
                <a:gridCol w="1076586"/>
                <a:gridCol w="107658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Relation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Freebase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Matches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MultiR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#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sents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%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precision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recall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/business/person/company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89.0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/people/person/</a:t>
                      </a:r>
                      <a:r>
                        <a:rPr lang="en-US" dirty="0" err="1" smtClean="0"/>
                        <a:t>place_lived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/location/location/contains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56.0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/business/company/founders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48.4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/people/person/nationality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85.7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/location/neighborhood/</a:t>
                      </a:r>
                      <a:r>
                        <a:rPr lang="en-US" dirty="0" err="1" smtClean="0"/>
                        <a:t>neighborhood_of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39.7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/people/person/children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/people/</a:t>
                      </a:r>
                      <a:r>
                        <a:rPr lang="en-US" dirty="0" err="1" smtClean="0"/>
                        <a:t>deceased_person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place_of_death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/people/person/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place_of_birth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/location/country/</a:t>
                      </a:r>
                      <a:r>
                        <a:rPr lang="en-US" dirty="0" err="1" smtClean="0"/>
                        <a:t>administrative_divisions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8001000" y="5029200"/>
            <a:ext cx="838200" cy="3810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858000" y="5410200"/>
            <a:ext cx="838200" cy="3810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58000" y="5029200"/>
            <a:ext cx="838200" cy="3810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001000" y="5410200"/>
            <a:ext cx="838200" cy="3810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76200" y="5029200"/>
            <a:ext cx="304800" cy="3048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76200" y="5410200"/>
            <a:ext cx="304800" cy="3048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64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Overlapping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Ablation: for each training example at most one relation is labeled (create multiple training examples if there are overlaps)</a:t>
            </a:r>
          </a:p>
        </p:txBody>
      </p:sp>
      <p:sp>
        <p:nvSpPr>
          <p:cNvPr id="4" name="Down Arrow 3"/>
          <p:cNvSpPr/>
          <p:nvPr/>
        </p:nvSpPr>
        <p:spPr>
          <a:xfrm>
            <a:off x="5867400" y="4561820"/>
            <a:ext cx="1600200" cy="1219200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-20%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3426480"/>
            <a:ext cx="1398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F1 score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156652" y="4038600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60.5%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156652" y="5638800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40.3%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38672" y="4326235"/>
            <a:ext cx="1018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MultiR</a:t>
            </a:r>
            <a:endParaRPr lang="en-US" sz="2400" dirty="0"/>
          </a:p>
        </p:txBody>
      </p:sp>
      <p:sp>
        <p:nvSpPr>
          <p:cNvPr id="11" name="Down Arrow 10"/>
          <p:cNvSpPr/>
          <p:nvPr/>
        </p:nvSpPr>
        <p:spPr>
          <a:xfrm>
            <a:off x="3962400" y="4572000"/>
            <a:ext cx="1600200" cy="1905000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-26%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10869" y="3416300"/>
            <a:ext cx="1046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Recall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3416300"/>
            <a:ext cx="1509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Precision</a:t>
            </a:r>
            <a:endParaRPr lang="en-US" sz="2800" dirty="0"/>
          </a:p>
        </p:txBody>
      </p:sp>
      <p:sp>
        <p:nvSpPr>
          <p:cNvPr id="15" name="Up Arrow 14"/>
          <p:cNvSpPr/>
          <p:nvPr/>
        </p:nvSpPr>
        <p:spPr>
          <a:xfrm>
            <a:off x="2209800" y="3937000"/>
            <a:ext cx="1600200" cy="609600"/>
          </a:xfrm>
          <a:prstGeom prst="upArrow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+12%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33600" y="4559300"/>
            <a:ext cx="5486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195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MultiR</a:t>
            </a:r>
            <a:endParaRPr lang="en-US" dirty="0" smtClean="0"/>
          </a:p>
          <a:p>
            <a:pPr lvl="1"/>
            <a:r>
              <a:rPr lang="en-US" dirty="0" smtClean="0"/>
              <a:t>Training:	1 minute</a:t>
            </a:r>
          </a:p>
          <a:p>
            <a:pPr lvl="1"/>
            <a:r>
              <a:rPr lang="en-US" dirty="0" smtClean="0"/>
              <a:t>Testing:	1 second</a:t>
            </a:r>
          </a:p>
          <a:p>
            <a:r>
              <a:rPr lang="en-US" dirty="0" err="1" smtClean="0"/>
              <a:t>SoloR</a:t>
            </a:r>
            <a:endParaRPr lang="en-US" dirty="0" smtClean="0"/>
          </a:p>
          <a:p>
            <a:pPr lvl="1"/>
            <a:r>
              <a:rPr lang="en-US" dirty="0" smtClean="0"/>
              <a:t>Training:	6 hours</a:t>
            </a:r>
          </a:p>
          <a:p>
            <a:pPr lvl="1"/>
            <a:r>
              <a:rPr lang="en-US" dirty="0" smtClean="0"/>
              <a:t>Testing:	4 hours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5105400" y="5105400"/>
            <a:ext cx="3810000" cy="1286441"/>
          </a:xfrm>
          <a:prstGeom prst="wedgeRoundRectCallout">
            <a:avLst>
              <a:gd name="adj1" fmla="val -68427"/>
              <a:gd name="adj2" fmla="val -11239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Joint reasoning across sentences is computationally expensive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486400" y="3429000"/>
            <a:ext cx="3429000" cy="1134041"/>
          </a:xfrm>
          <a:prstGeom prst="wedgeRoundRectCallout">
            <a:avLst>
              <a:gd name="adj1" fmla="val -63760"/>
              <a:gd name="adj2" fmla="val -11239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Sentence-level extractions are efficient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64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Propose a perceptron-style approach for knowledge-based weak supervision</a:t>
            </a:r>
          </a:p>
          <a:p>
            <a:pPr lvl="1"/>
            <a:r>
              <a:rPr lang="en-US" dirty="0" smtClean="0"/>
              <a:t>Scales to large amounts of data</a:t>
            </a:r>
          </a:p>
          <a:p>
            <a:pPr lvl="1"/>
            <a:r>
              <a:rPr lang="en-US" dirty="0" smtClean="0"/>
              <a:t>Driven by sentence-level reasoning</a:t>
            </a:r>
          </a:p>
          <a:p>
            <a:pPr lvl="1"/>
            <a:r>
              <a:rPr lang="en-US" dirty="0" smtClean="0"/>
              <a:t>Handles noise through multi-instance learning</a:t>
            </a:r>
          </a:p>
          <a:p>
            <a:pPr lvl="1"/>
            <a:r>
              <a:rPr lang="en-US" dirty="0" smtClean="0"/>
              <a:t>Handles overlapping relations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85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4" descr="data:image/jpg;base64,/9j/4AAQSkZJRgABAQAAAQABAAD/2wCEAAkGBhASEBQSEhIWEhUWFyEZFRQXGBUdGBoeHxcaGCcdHh4jHCoqGB0lHh0fHzkhIycqOCwsHCExNTYqNSYrLCkBCQoKDQwOGQ8PGTUhHiI1NTIyLDU1LC8pLzM1NC4uNTQ0NC8vLzU1NTEsKSkvNisyKTQvLi8sLDUsLyo1LCkvLP/AABEIACsAyAMBIgACEQEDEQH/xAAbAAEAAwEBAQEAAAAAAAAAAAAAAwQFBgIHAf/EADcQAAEDAgQEAwUGBwEAAAAAAAEAAgMEEQUSITEGE0FRInGBM2FykbEUMmKhweEVJDRCY7LRFv/EABoBAAIDAQEAAAAAAAAAAAAAAAADAQIEBQb/xAAuEQABBAEDAwIEBgMAAAAAAAABAAIDERIEIUExUWETgQUyodFCkbHB8PEUInH/2gAMAwEAAhEDEQA/APuKIiEIiKOeYMa5x2aCT6C6gmt1IF7BSIvnkxxabx2laDsBZgHpcH5qJuN4lT/fz2/yNJHz/dco/E2g26NwHel2B8Jc4U2Rpd2tfSEXzz/2FdP4ImgOOngaSfmSbea7uMOjhFzmc1mpPUhu59Vq0+sZqLLAaHKx6nRSaesyLPCsIuew2vr5omytFOA4XAPMvvbur1L9uzjmcjJ/dl5mb0umM1AfRDTR8Jb9MWEguFjytNERaFmRERCERFzdHxLK+vdTFrMoLhcZs2gv3t+STJMyMtDuTQTooHyhxb+EWV0iIickoiIhCIiIQiIiEIiIhCIiIQiyOJscNLCHNAc5zsrQb22vf0WuuA47qTJUxwt1LRa34nkfpZYtfMYYS5vU7Bb/AIdAJ5w13QblVRxhXu1adPwxgj6FTU/H1S3R7WP8wWn8v+LvKKlEcbI27NaB8gvypw+KT78bH/E0FZBotUBYmN/T9VtOv0hJBgFeOv6fuuXwvjN888cTIWsDj4jcnQC5toF1dX7N/wAJ+hUdLh0Mfs42M97WgKSr9m/4T9Ct0McrGH1XZFc+eSGSQek3Efmua4bx5kdLEwxTOIG7Ynlu52I3WvDjTZA8NZKwhhN3xuaPQnqouEf6KH4T/sVpVns3/CfoUvTtk9Fpy2oceEzUuiM7xjvZ58/8XP4R9qqoY3mZ0TALXaG53kbuv0F9FPSCWrLpOa+KEOLY2xkBzrG2YutsT0CtcLj+Th+D9SsrhvCI3w5XPla+NxY9rZXgAgnoDoCNUhrXVGOuQs7nfp9zsnvc25D0xNCgDQ3+w344V+KSWnnZG+QyxS3DHPtna4C9iR94EfReYjLVSSESOihY4sGSwc8jcl3QA6aLxNh9PHPAwumkeXZmAyOcG5R94gnboquBYTG7mxufK18cjg5rZHtFibg2B6hT/vkI+LO1+Btf5mkVHgZOaG9DuRdX4AtXiZaaWMOkdLDI7J47FzHHbXqDtquTe6YYnJybcwvcGk7C41PoNV09bhlPG+FrnTSOdIMjTK86jXMQTsFz0FcyHFXvebNzuBPa4tdZNXYLGuNDIc3Xv9fC2aMgh7mizieKvft9PKnxX+IUZbK6fmtJsd7X3sQeh7hbGJYzUSU0T6WMl0guSADktuPO+noqnHOLwmnEbXte5zgfCQbAa30WRXYhPT0tNE1xjztL3Eb6u0F+gtr6qskogfIxrzjQ5sg33KtHEdQyJ7mDKz1FAiuQFoV2G10UBndVuzAAlmvyvsT6KSLiqb+HmU2Mgfyw63uBzW72UGMYHTx0zpHzvmeR4C59wSeoH7qPAayGPD3maMyMdNlIAGnhab76bbquT45S0HG2nm/f+lbFksQeW5U4fhDfYd/de8OpqyeHnMrSX2J5QOvkddCfJbFDjM8VLJJVxkOj2Ogz3222N9FjP4bpJIefBOYtL2cQcp7HqD6lUqOoqKihqGOLniPK4E6nc3F+uguhkj4TzkWmt8gdutFEkTJwemIcLtuLm2aqx1WhQx4hWNMwn5LSfC0XA08unS5VvhzGpXTOpKrxPbezjvp0PfTUFZPD2FUk0V5J3RvBOZudrRbuLjayv4DRUX2scl80j2XOY5cm1t7a72UwGS43g9etuu++yjUCOpWEfL0ptV23/lrsmtsLBF+ovRLzKIiIQiyjw1TmfnlpMmbNcuNr+S1UVHxsfWQukxkj47wNWiIiulovL2Agg7EWXpEIUFDRMhjbGy4a3a5v1upZGAgg7EWK9IoDQBQ6KxcScid1DR0jYo2xs0a0WFzdVKzAopH8wF8b9i+NxaT59/VaKKhjY5uJGys2V7XFwO5VHD8GihJcMznu3e8lziO1zsPcF5rsEilcH+JjwLZ2OLXW7HuPNaCKPRjxxrZT60mWeW6z6HBIonF4zPeRbO9xc63Ydh5KF/C1MZHyOYXOffNcm2vu6LWRR6ERABaKVv8AIlBLg42Vg03BNIx4dlc62oa512/Lr6rQxTBoahobI29tiNCPIq8ihunha0tDRRUu1MznB5ebHQ2sGm4KpGX8BdcWu43tft2PvV2iwCCKN0TW3Y83c1xJG1uvktFEN00LPlaB7Ifqp3/M8n3XOv4DpCb2ePcHafS/5rZocPihZkjaGt7d/ee5VlER6eKM2xoBRJqZpRi9xIWDV8FUkji7KWX3DTYfK2notLDMIhp25Ym5b7ncnzKuIhmniY7JrQCofqZntwc4kdrRERPS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57200" y="3352800"/>
            <a:ext cx="8229600" cy="1302098"/>
            <a:chOff x="457200" y="3352800"/>
            <a:chExt cx="8229600" cy="1302098"/>
          </a:xfrm>
        </p:grpSpPr>
        <p:sp>
          <p:nvSpPr>
            <p:cNvPr id="12" name="TextBox 11"/>
            <p:cNvSpPr txBox="1"/>
            <p:nvPr/>
          </p:nvSpPr>
          <p:spPr>
            <a:xfrm>
              <a:off x="1295400" y="4008567"/>
              <a:ext cx="24801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18.3% </a:t>
              </a:r>
              <a:r>
                <a:rPr lang="en-US" dirty="0" smtClean="0"/>
                <a:t>of Freebase facts</a:t>
              </a:r>
            </a:p>
            <a:p>
              <a:r>
                <a:rPr lang="en-US" dirty="0" smtClean="0"/>
                <a:t>match multiple relations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000" y="3962400"/>
              <a:ext cx="2248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Founded(Jobs, Apple)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68394" y="4285566"/>
              <a:ext cx="2065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CEO-of(Jobs, Apple)</a:t>
              </a:r>
              <a:endParaRPr lang="en-US" b="1" dirty="0"/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457200" y="3352800"/>
              <a:ext cx="8229600" cy="79203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dirty="0" smtClean="0"/>
                <a:t>Overlapping relations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7200" y="4856585"/>
            <a:ext cx="8229600" cy="1315615"/>
            <a:chOff x="457200" y="4953000"/>
            <a:chExt cx="8229600" cy="1315615"/>
          </a:xfrm>
        </p:grpSpPr>
        <p:sp>
          <p:nvSpPr>
            <p:cNvPr id="15" name="TextBox 14"/>
            <p:cNvSpPr txBox="1"/>
            <p:nvPr/>
          </p:nvSpPr>
          <p:spPr>
            <a:xfrm>
              <a:off x="4149454" y="5585936"/>
              <a:ext cx="2103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55 million sentences</a:t>
              </a:r>
              <a:endParaRPr lang="en-US" dirty="0"/>
            </a:p>
          </p:txBody>
        </p:sp>
        <p:pic>
          <p:nvPicPr>
            <p:cNvPr id="2050" name="Picture 2" descr="The New York Tim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703" y="5618202"/>
              <a:ext cx="1804988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img.freebase.com/api/trans/image_thumb/m/04stkzb?maxheight=510&amp;mode=fit&amp;maxwidth=5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8332" y="5957340"/>
              <a:ext cx="1441084" cy="311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4148205" y="5884188"/>
              <a:ext cx="1864100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27 million entities</a:t>
              </a:r>
              <a:endParaRPr lang="en-US" dirty="0"/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457200" y="4953000"/>
              <a:ext cx="8229600" cy="79203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dirty="0" smtClean="0"/>
                <a:t>Large corpora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7200" y="1752600"/>
            <a:ext cx="8229600" cy="1518620"/>
            <a:chOff x="457200" y="1570167"/>
            <a:chExt cx="8229600" cy="1518620"/>
          </a:xfrm>
        </p:grpSpPr>
        <p:sp>
          <p:nvSpPr>
            <p:cNvPr id="4" name="Freeform 3"/>
            <p:cNvSpPr/>
            <p:nvPr/>
          </p:nvSpPr>
          <p:spPr>
            <a:xfrm>
              <a:off x="3589341" y="1864085"/>
              <a:ext cx="1400642" cy="1224702"/>
            </a:xfrm>
            <a:custGeom>
              <a:avLst/>
              <a:gdLst>
                <a:gd name="connsiteX0" fmla="*/ 1758266 w 1789583"/>
                <a:gd name="connsiteY0" fmla="*/ 608653 h 1564787"/>
                <a:gd name="connsiteX1" fmla="*/ 1458463 w 1789583"/>
                <a:gd name="connsiteY1" fmla="*/ 188928 h 1564787"/>
                <a:gd name="connsiteX2" fmla="*/ 933807 w 1789583"/>
                <a:gd name="connsiteY2" fmla="*/ 9046 h 1564787"/>
                <a:gd name="connsiteX3" fmla="*/ 476607 w 1789583"/>
                <a:gd name="connsiteY3" fmla="*/ 451256 h 1564787"/>
                <a:gd name="connsiteX4" fmla="*/ 4417 w 1789583"/>
                <a:gd name="connsiteY4" fmla="*/ 721079 h 1564787"/>
                <a:gd name="connsiteX5" fmla="*/ 274240 w 1789583"/>
                <a:gd name="connsiteY5" fmla="*/ 1403131 h 1564787"/>
                <a:gd name="connsiteX6" fmla="*/ 828876 w 1789583"/>
                <a:gd name="connsiteY6" fmla="*/ 1335676 h 1564787"/>
                <a:gd name="connsiteX7" fmla="*/ 1488443 w 1789583"/>
                <a:gd name="connsiteY7" fmla="*/ 1560528 h 1564787"/>
                <a:gd name="connsiteX8" fmla="*/ 1750771 w 1789583"/>
                <a:gd name="connsiteY8" fmla="*/ 1103328 h 1564787"/>
                <a:gd name="connsiteX9" fmla="*/ 1758266 w 1789583"/>
                <a:gd name="connsiteY9" fmla="*/ 608653 h 156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89583" h="1564787">
                  <a:moveTo>
                    <a:pt x="1758266" y="608653"/>
                  </a:moveTo>
                  <a:cubicBezTo>
                    <a:pt x="1709548" y="456253"/>
                    <a:pt x="1595873" y="288862"/>
                    <a:pt x="1458463" y="188928"/>
                  </a:cubicBezTo>
                  <a:cubicBezTo>
                    <a:pt x="1321053" y="88994"/>
                    <a:pt x="1097450" y="-34675"/>
                    <a:pt x="933807" y="9046"/>
                  </a:cubicBezTo>
                  <a:cubicBezTo>
                    <a:pt x="770164" y="52767"/>
                    <a:pt x="631505" y="332584"/>
                    <a:pt x="476607" y="451256"/>
                  </a:cubicBezTo>
                  <a:cubicBezTo>
                    <a:pt x="321709" y="569928"/>
                    <a:pt x="38145" y="562433"/>
                    <a:pt x="4417" y="721079"/>
                  </a:cubicBezTo>
                  <a:cubicBezTo>
                    <a:pt x="-29311" y="879725"/>
                    <a:pt x="136830" y="1300698"/>
                    <a:pt x="274240" y="1403131"/>
                  </a:cubicBezTo>
                  <a:cubicBezTo>
                    <a:pt x="411650" y="1505564"/>
                    <a:pt x="626509" y="1309443"/>
                    <a:pt x="828876" y="1335676"/>
                  </a:cubicBezTo>
                  <a:cubicBezTo>
                    <a:pt x="1031243" y="1361909"/>
                    <a:pt x="1334794" y="1599253"/>
                    <a:pt x="1488443" y="1560528"/>
                  </a:cubicBezTo>
                  <a:cubicBezTo>
                    <a:pt x="1642092" y="1521803"/>
                    <a:pt x="1707050" y="1264472"/>
                    <a:pt x="1750771" y="1103328"/>
                  </a:cubicBezTo>
                  <a:cubicBezTo>
                    <a:pt x="1794492" y="942184"/>
                    <a:pt x="1806984" y="761053"/>
                    <a:pt x="1758266" y="608653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4267200" y="1720759"/>
              <a:ext cx="1981200" cy="1195603"/>
            </a:xfrm>
            <a:custGeom>
              <a:avLst/>
              <a:gdLst>
                <a:gd name="connsiteX0" fmla="*/ 1449372 w 1651519"/>
                <a:gd name="connsiteY0" fmla="*/ 112814 h 1626721"/>
                <a:gd name="connsiteX1" fmla="*/ 932212 w 1651519"/>
                <a:gd name="connsiteY1" fmla="*/ 7883 h 1626721"/>
                <a:gd name="connsiteX2" fmla="*/ 100257 w 1651519"/>
                <a:gd name="connsiteY2" fmla="*/ 142794 h 1626721"/>
                <a:gd name="connsiteX3" fmla="*/ 55287 w 1651519"/>
                <a:gd name="connsiteY3" fmla="*/ 997234 h 1626721"/>
                <a:gd name="connsiteX4" fmla="*/ 467516 w 1651519"/>
                <a:gd name="connsiteY4" fmla="*/ 1596840 h 1626721"/>
                <a:gd name="connsiteX5" fmla="*/ 1239510 w 1651519"/>
                <a:gd name="connsiteY5" fmla="*/ 1469424 h 1626721"/>
                <a:gd name="connsiteX6" fmla="*/ 1644244 w 1651519"/>
                <a:gd name="connsiteY6" fmla="*/ 892303 h 1626721"/>
                <a:gd name="connsiteX7" fmla="*/ 1449372 w 1651519"/>
                <a:gd name="connsiteY7" fmla="*/ 112814 h 162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519" h="1626721">
                  <a:moveTo>
                    <a:pt x="1449372" y="112814"/>
                  </a:moveTo>
                  <a:cubicBezTo>
                    <a:pt x="1330700" y="-34589"/>
                    <a:pt x="1157064" y="2886"/>
                    <a:pt x="932212" y="7883"/>
                  </a:cubicBezTo>
                  <a:cubicBezTo>
                    <a:pt x="707360" y="12880"/>
                    <a:pt x="246411" y="-22098"/>
                    <a:pt x="100257" y="142794"/>
                  </a:cubicBezTo>
                  <a:cubicBezTo>
                    <a:pt x="-45897" y="307686"/>
                    <a:pt x="-5923" y="754893"/>
                    <a:pt x="55287" y="997234"/>
                  </a:cubicBezTo>
                  <a:cubicBezTo>
                    <a:pt x="116497" y="1239575"/>
                    <a:pt x="270146" y="1518142"/>
                    <a:pt x="467516" y="1596840"/>
                  </a:cubicBezTo>
                  <a:cubicBezTo>
                    <a:pt x="664886" y="1675538"/>
                    <a:pt x="1043389" y="1586847"/>
                    <a:pt x="1239510" y="1469424"/>
                  </a:cubicBezTo>
                  <a:cubicBezTo>
                    <a:pt x="1435631" y="1352001"/>
                    <a:pt x="1606769" y="1115906"/>
                    <a:pt x="1644244" y="892303"/>
                  </a:cubicBezTo>
                  <a:cubicBezTo>
                    <a:pt x="1681719" y="668700"/>
                    <a:pt x="1568044" y="260217"/>
                    <a:pt x="1449372" y="112814"/>
                  </a:cubicBezTo>
                  <a:close/>
                </a:path>
              </a:pathLst>
            </a:cu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07885" y="1949359"/>
              <a:ext cx="12259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Aligned</a:t>
              </a:r>
              <a:br>
                <a:rPr lang="en-US" dirty="0" smtClean="0"/>
              </a:br>
              <a:r>
                <a:rPr lang="en-US" dirty="0" smtClean="0"/>
                <a:t>Mentions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53168" y="1640987"/>
              <a:ext cx="14668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True</a:t>
              </a:r>
              <a:br>
                <a:rPr lang="en-US" dirty="0" smtClean="0"/>
              </a:br>
              <a:r>
                <a:rPr lang="en-US" dirty="0" smtClean="0"/>
                <a:t> Mentions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05600" y="2330359"/>
              <a:ext cx="192164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* percentages </a:t>
              </a:r>
              <a:r>
                <a:rPr lang="en-US" sz="1400" dirty="0" err="1" smtClean="0"/>
                <a:t>wrt</a:t>
              </a:r>
              <a:r>
                <a:rPr lang="en-US" sz="1400" dirty="0" smtClean="0"/>
                <a:t>. all</a:t>
              </a:r>
            </a:p>
            <a:p>
              <a:r>
                <a:rPr lang="en-US" sz="1400" dirty="0" smtClean="0"/>
                <a:t>mentions of entity pairs</a:t>
              </a:r>
            </a:p>
            <a:p>
              <a:r>
                <a:rPr lang="en-US" sz="1400" dirty="0" smtClean="0"/>
                <a:t>in our data</a:t>
              </a:r>
              <a:endParaRPr 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29200" y="2025559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5.5%</a:t>
              </a:r>
              <a:endParaRPr 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98877" y="2406559"/>
              <a:ext cx="5683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2.7%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12467" y="2245529"/>
              <a:ext cx="5405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1.9%</a:t>
              </a:r>
              <a:endParaRPr lang="en-US" sz="1400" dirty="0"/>
            </a:p>
          </p:txBody>
        </p:sp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457200" y="1570167"/>
              <a:ext cx="8229600" cy="79203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dirty="0" smtClean="0"/>
                <a:t>Noise</a:t>
              </a:r>
            </a:p>
          </p:txBody>
        </p: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457200" y="381000"/>
            <a:ext cx="8229600" cy="1020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/>
              <a:t>Goal: Accurate extraction from sentences, that meets following challenges</a:t>
            </a:r>
          </a:p>
        </p:txBody>
      </p:sp>
    </p:spTree>
    <p:extLst>
      <p:ext uri="{BB962C8B-B14F-4D97-AF65-F5344CB8AC3E}">
        <p14:creationId xmlns:p14="http://schemas.microsoft.com/office/powerpoint/2010/main" val="103334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Constraints on model expectations</a:t>
            </a:r>
          </a:p>
          <a:p>
            <a:pPr lvl="1"/>
            <a:r>
              <a:rPr lang="en-US" dirty="0" smtClean="0"/>
              <a:t>Observation: multi-instance learning assumption often does not hold (i.e. no true match for entity pair)</a:t>
            </a:r>
          </a:p>
          <a:p>
            <a:pPr lvl="1"/>
            <a:r>
              <a:rPr lang="en-US" dirty="0" smtClean="0"/>
              <a:t>Constrain model to expectations of true match probabilities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Linguistic background knowledge</a:t>
            </a:r>
          </a:p>
          <a:p>
            <a:pPr lvl="1"/>
            <a:r>
              <a:rPr lang="en-US" dirty="0" smtClean="0"/>
              <a:t>Observation: missing relevant features for some relations</a:t>
            </a:r>
          </a:p>
          <a:p>
            <a:pPr lvl="1"/>
            <a:r>
              <a:rPr lang="en-US" dirty="0" smtClean="0"/>
              <a:t>Develop new features which use linguistic resources 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10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97175"/>
            <a:ext cx="7391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/>
              <a:t>Thank You!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Download the source code at</a:t>
            </a:r>
          </a:p>
          <a:p>
            <a:pPr algn="l"/>
            <a:r>
              <a:rPr lang="en-US" sz="2800" dirty="0"/>
              <a:t>http://</a:t>
            </a:r>
            <a:r>
              <a:rPr lang="en-US" sz="2800" dirty="0" err="1"/>
              <a:t>www.cs.washington.edu</a:t>
            </a:r>
            <a:r>
              <a:rPr lang="en-US" sz="2800" dirty="0"/>
              <a:t>/homes/</a:t>
            </a:r>
            <a:r>
              <a:rPr lang="en-US" sz="2800" dirty="0" err="1" smtClean="0"/>
              <a:t>raphaelh</a:t>
            </a:r>
            <a:endParaRPr lang="en-US" sz="2800" dirty="0" smtClean="0"/>
          </a:p>
          <a:p>
            <a:pPr algn="l"/>
            <a:endParaRPr lang="en-US" sz="2800" dirty="0"/>
          </a:p>
          <a:p>
            <a:pPr algn="l"/>
            <a:r>
              <a:rPr lang="en-US" sz="2800" dirty="0" smtClean="0"/>
              <a:t>Knowledge-Based Weak Supervision for Information Extraction of Overlapping Relations</a:t>
            </a:r>
          </a:p>
          <a:p>
            <a:pPr algn="l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Raphael Hoffmann,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Congle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Zhang, Xiao Ling, Luke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Zettlemoyer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, Daniel S. Weld</a:t>
            </a:r>
          </a:p>
          <a:p>
            <a:pPr algn="l"/>
            <a:endParaRPr lang="en-US" sz="2800" dirty="0"/>
          </a:p>
          <a:p>
            <a:pPr algn="l"/>
            <a:endParaRPr lang="en-US" sz="2800" dirty="0"/>
          </a:p>
          <a:p>
            <a:pPr algn="l"/>
            <a:endParaRPr lang="en-US" sz="2800" dirty="0" smtClean="0"/>
          </a:p>
          <a:p>
            <a:pPr algn="l"/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5422900"/>
            <a:ext cx="1054100" cy="105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5334000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5257562"/>
            <a:ext cx="5638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This material is based upon work supported by a WRF/TJ Cable Professorship, a gift from Google and by the Air Force Research Laboratory (AFRL) under prime contract no. FA8750-09-C-0181. Any opinions, findings, and conclusions or recommendations expressed in this material are those of the author(s) and do not necessarily reflect the view of the Air Force Research Laboratory (AFRL).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43417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Our Approach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Experiments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568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Arrow Connector 47"/>
          <p:cNvCxnSpPr>
            <a:stCxn id="3" idx="3"/>
          </p:cNvCxnSpPr>
          <p:nvPr/>
        </p:nvCxnSpPr>
        <p:spPr>
          <a:xfrm>
            <a:off x="3538345" y="2108200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855971" y="1686426"/>
            <a:ext cx="1353553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069156" y="2088147"/>
            <a:ext cx="757989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3545" y="1524000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8961" y="1934011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Previous Work: Supervised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145" y="1574800"/>
            <a:ext cx="27432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Steve Jobs is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CEO of Apple, …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224145" y="1651000"/>
            <a:ext cx="914400" cy="838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205345" y="1879600"/>
            <a:ext cx="1628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CEO-of</a:t>
            </a:r>
            <a:r>
              <a:rPr lang="en-US" sz="2400" dirty="0">
                <a:solidFill>
                  <a:srgbClr val="D9D9D9"/>
                </a:solidFill>
              </a:rPr>
              <a:t>(1,2)</a:t>
            </a:r>
            <a:endParaRPr lang="en-US" sz="2400" dirty="0"/>
          </a:p>
        </p:txBody>
      </p:sp>
      <p:sp>
        <p:nvSpPr>
          <p:cNvPr id="142" name="TextBox 141"/>
          <p:cNvSpPr txBox="1"/>
          <p:nvPr/>
        </p:nvSpPr>
        <p:spPr>
          <a:xfrm>
            <a:off x="304800" y="1138535"/>
            <a:ext cx="1787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Learn extractor</a:t>
            </a:r>
            <a:endParaRPr lang="en-US" sz="2000" dirty="0"/>
          </a:p>
        </p:txBody>
      </p:sp>
      <p:grpSp>
        <p:nvGrpSpPr>
          <p:cNvPr id="144" name="Group 143"/>
          <p:cNvGrpSpPr/>
          <p:nvPr/>
        </p:nvGrpSpPr>
        <p:grpSpPr>
          <a:xfrm>
            <a:off x="203200" y="2526268"/>
            <a:ext cx="8331200" cy="4153932"/>
            <a:chOff x="203200" y="2526268"/>
            <a:chExt cx="8331200" cy="4153932"/>
          </a:xfrm>
        </p:grpSpPr>
        <p:grpSp>
          <p:nvGrpSpPr>
            <p:cNvPr id="141" name="Group 140"/>
            <p:cNvGrpSpPr/>
            <p:nvPr/>
          </p:nvGrpSpPr>
          <p:grpSpPr>
            <a:xfrm>
              <a:off x="203200" y="2971800"/>
              <a:ext cx="8331200" cy="3708400"/>
              <a:chOff x="203200" y="2971800"/>
              <a:chExt cx="8331200" cy="3708400"/>
            </a:xfrm>
          </p:grpSpPr>
          <p:sp>
            <p:nvSpPr>
              <p:cNvPr id="107" name="Content Placeholder 2"/>
              <p:cNvSpPr txBox="1">
                <a:spLocks/>
              </p:cNvSpPr>
              <p:nvPr/>
            </p:nvSpPr>
            <p:spPr>
              <a:xfrm>
                <a:off x="4724400" y="3022600"/>
                <a:ext cx="2133600" cy="3581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/>
                  <a:t>N/A</a:t>
                </a:r>
                <a:r>
                  <a:rPr lang="en-US" sz="2400" dirty="0" smtClean="0">
                    <a:solidFill>
                      <a:srgbClr val="D9D9D9"/>
                    </a:solidFill>
                  </a:rPr>
                  <a:t>(</a:t>
                </a:r>
                <a:r>
                  <a:rPr lang="en-US" sz="2400" dirty="0">
                    <a:solidFill>
                      <a:srgbClr val="D9D9D9"/>
                    </a:solidFill>
                  </a:rPr>
                  <a:t>1,2)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CEO-of</a:t>
                </a:r>
                <a:r>
                  <a:rPr lang="en-US" sz="2400" dirty="0" smtClean="0">
                    <a:solidFill>
                      <a:srgbClr val="D9D9D9"/>
                    </a:solidFill>
                  </a:rPr>
                  <a:t>(</a:t>
                </a:r>
                <a:r>
                  <a:rPr lang="en-US" sz="2400" dirty="0">
                    <a:solidFill>
                      <a:srgbClr val="D9D9D9"/>
                    </a:solidFill>
                  </a:rPr>
                  <a:t>1,2)</a:t>
                </a:r>
              </a:p>
              <a:p>
                <a:pPr marL="0" indent="0">
                  <a:buNone/>
                </a:pPr>
                <a:r>
                  <a:rPr lang="en-US" sz="2400" dirty="0"/>
                  <a:t>N/A</a:t>
                </a:r>
                <a:r>
                  <a:rPr lang="en-US" sz="2400" dirty="0">
                    <a:solidFill>
                      <a:srgbClr val="D9D9D9"/>
                    </a:solidFill>
                  </a:rPr>
                  <a:t>(1,2)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N/A</a:t>
                </a:r>
                <a:r>
                  <a:rPr lang="en-US" sz="2400" dirty="0" smtClean="0">
                    <a:solidFill>
                      <a:srgbClr val="D9D9D9"/>
                    </a:solidFill>
                  </a:rPr>
                  <a:t>(</a:t>
                </a:r>
                <a:r>
                  <a:rPr lang="en-US" sz="2400" dirty="0">
                    <a:solidFill>
                      <a:srgbClr val="D9D9D9"/>
                    </a:solidFill>
                  </a:rPr>
                  <a:t>1,2)</a:t>
                </a:r>
              </a:p>
              <a:p>
                <a:pPr marL="0" indent="0">
                  <a:buNone/>
                </a:pPr>
                <a:r>
                  <a:rPr lang="en-US" sz="2400" dirty="0"/>
                  <a:t>Acquired</a:t>
                </a:r>
                <a:r>
                  <a:rPr lang="en-US" sz="2400" dirty="0">
                    <a:solidFill>
                      <a:srgbClr val="D9D9D9"/>
                    </a:solidFill>
                  </a:rPr>
                  <a:t>(1,2)</a:t>
                </a:r>
              </a:p>
              <a:p>
                <a:pPr marL="0" indent="0">
                  <a:buNone/>
                </a:pPr>
                <a:r>
                  <a:rPr lang="en-US" sz="2400" dirty="0"/>
                  <a:t>Acquired</a:t>
                </a:r>
                <a:r>
                  <a:rPr lang="en-US" sz="2400" dirty="0">
                    <a:solidFill>
                      <a:srgbClr val="D9D9D9"/>
                    </a:solidFill>
                  </a:rPr>
                  <a:t>(1,2)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N/A</a:t>
                </a:r>
                <a:r>
                  <a:rPr lang="en-US" sz="2400" dirty="0" smtClean="0">
                    <a:solidFill>
                      <a:srgbClr val="D9D9D9"/>
                    </a:solidFill>
                  </a:rPr>
                  <a:t>(</a:t>
                </a:r>
                <a:r>
                  <a:rPr lang="en-US" sz="2400" dirty="0">
                    <a:solidFill>
                      <a:srgbClr val="D9D9D9"/>
                    </a:solidFill>
                  </a:rPr>
                  <a:t>1,2</a:t>
                </a:r>
                <a:r>
                  <a:rPr lang="en-US" sz="2400" dirty="0" smtClean="0">
                    <a:solidFill>
                      <a:srgbClr val="D9D9D9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Acquired</a:t>
                </a:r>
                <a:r>
                  <a:rPr lang="en-US" sz="2400" dirty="0" smtClean="0">
                    <a:solidFill>
                      <a:srgbClr val="D9D9D9"/>
                    </a:solidFill>
                  </a:rPr>
                  <a:t>(</a:t>
                </a:r>
                <a:r>
                  <a:rPr lang="en-US" sz="2400" dirty="0">
                    <a:solidFill>
                      <a:srgbClr val="D9D9D9"/>
                    </a:solidFill>
                  </a:rPr>
                  <a:t>1,2</a:t>
                </a:r>
                <a:r>
                  <a:rPr lang="en-US" sz="2400" dirty="0" smtClean="0">
                    <a:solidFill>
                      <a:srgbClr val="D9D9D9"/>
                    </a:solidFill>
                  </a:rPr>
                  <a:t>)</a:t>
                </a:r>
                <a:endParaRPr lang="en-US" sz="2400" dirty="0">
                  <a:solidFill>
                    <a:srgbClr val="D9D9D9"/>
                  </a:solidFill>
                </a:endParaRPr>
              </a:p>
            </p:txBody>
          </p:sp>
          <p:sp>
            <p:nvSpPr>
              <p:cNvPr id="108" name="Rounded Rectangle 107"/>
              <p:cNvSpPr/>
              <p:nvPr/>
            </p:nvSpPr>
            <p:spPr>
              <a:xfrm>
                <a:off x="3639553" y="6207626"/>
                <a:ext cx="703847" cy="324853"/>
              </a:xfrm>
              <a:prstGeom prst="roundRect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ounded Rectangle 108"/>
              <p:cNvSpPr/>
              <p:nvPr/>
            </p:nvSpPr>
            <p:spPr>
              <a:xfrm>
                <a:off x="715879" y="6207626"/>
                <a:ext cx="1191126" cy="324853"/>
              </a:xfrm>
              <a:prstGeom prst="roundRect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508000" y="6045200"/>
                <a:ext cx="214337" cy="262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1</a:t>
                </a:r>
                <a:endParaRPr lang="en-US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3479357" y="6045200"/>
                <a:ext cx="214337" cy="262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2</a:t>
                </a:r>
                <a:endParaRPr lang="en-US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12" name="Rounded Rectangle 111"/>
              <p:cNvSpPr/>
              <p:nvPr/>
            </p:nvSpPr>
            <p:spPr>
              <a:xfrm>
                <a:off x="365626" y="5745747"/>
                <a:ext cx="757989" cy="324853"/>
              </a:xfrm>
              <a:prstGeom prst="roundRect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ounded Rectangle 112"/>
              <p:cNvSpPr/>
              <p:nvPr/>
            </p:nvSpPr>
            <p:spPr>
              <a:xfrm>
                <a:off x="1719179" y="5745747"/>
                <a:ext cx="541421" cy="324853"/>
              </a:xfrm>
              <a:prstGeom prst="roundRect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1558984" y="5591611"/>
                <a:ext cx="214337" cy="262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1</a:t>
                </a:r>
                <a:endParaRPr lang="en-US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203200" y="5591611"/>
                <a:ext cx="214337" cy="262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2</a:t>
                </a:r>
                <a:endParaRPr lang="en-US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16" name="Rounded Rectangle 115"/>
              <p:cNvSpPr/>
              <p:nvPr/>
            </p:nvSpPr>
            <p:spPr>
              <a:xfrm>
                <a:off x="2704206" y="4437647"/>
                <a:ext cx="703847" cy="324853"/>
              </a:xfrm>
              <a:prstGeom prst="roundRect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ounded Rectangle 116"/>
              <p:cNvSpPr/>
              <p:nvPr/>
            </p:nvSpPr>
            <p:spPr>
              <a:xfrm>
                <a:off x="378326" y="4437647"/>
                <a:ext cx="1299411" cy="324853"/>
              </a:xfrm>
              <a:prstGeom prst="roundRect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598153" y="4221079"/>
                <a:ext cx="214337" cy="262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1</a:t>
                </a:r>
                <a:endParaRPr lang="en-US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215900" y="4283511"/>
                <a:ext cx="214337" cy="262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2</a:t>
                </a:r>
                <a:endParaRPr lang="en-US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20" name="Rounded Rectangle 119"/>
              <p:cNvSpPr/>
              <p:nvPr/>
            </p:nvSpPr>
            <p:spPr>
              <a:xfrm>
                <a:off x="391026" y="4866774"/>
                <a:ext cx="920416" cy="324853"/>
              </a:xfrm>
              <a:prstGeom prst="roundRect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ounded Rectangle 120"/>
              <p:cNvSpPr/>
              <p:nvPr/>
            </p:nvSpPr>
            <p:spPr>
              <a:xfrm>
                <a:off x="2989847" y="4866774"/>
                <a:ext cx="1082842" cy="324853"/>
              </a:xfrm>
              <a:prstGeom prst="roundRect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ounded Rectangle 121"/>
              <p:cNvSpPr/>
              <p:nvPr/>
            </p:nvSpPr>
            <p:spPr>
              <a:xfrm>
                <a:off x="3098132" y="5287211"/>
                <a:ext cx="866274" cy="324853"/>
              </a:xfrm>
              <a:prstGeom prst="roundRect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ounded Rectangle 122"/>
              <p:cNvSpPr/>
              <p:nvPr/>
            </p:nvSpPr>
            <p:spPr>
              <a:xfrm>
                <a:off x="391026" y="5287211"/>
                <a:ext cx="1082842" cy="324853"/>
              </a:xfrm>
              <a:prstGeom prst="roundRect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ounded Rectangle 123"/>
              <p:cNvSpPr/>
              <p:nvPr/>
            </p:nvSpPr>
            <p:spPr>
              <a:xfrm>
                <a:off x="365626" y="3553326"/>
                <a:ext cx="757989" cy="324853"/>
              </a:xfrm>
              <a:prstGeom prst="roundRect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ounded Rectangle 124"/>
              <p:cNvSpPr/>
              <p:nvPr/>
            </p:nvSpPr>
            <p:spPr>
              <a:xfrm>
                <a:off x="1773321" y="3553326"/>
                <a:ext cx="1299411" cy="324853"/>
              </a:xfrm>
              <a:prstGeom prst="roundRect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ounded Rectangle 125"/>
              <p:cNvSpPr/>
              <p:nvPr/>
            </p:nvSpPr>
            <p:spPr>
              <a:xfrm>
                <a:off x="365626" y="3134226"/>
                <a:ext cx="1353553" cy="324853"/>
              </a:xfrm>
              <a:prstGeom prst="roundRect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ounded Rectangle 126"/>
              <p:cNvSpPr/>
              <p:nvPr/>
            </p:nvSpPr>
            <p:spPr>
              <a:xfrm>
                <a:off x="2903395" y="3134226"/>
                <a:ext cx="757989" cy="324853"/>
              </a:xfrm>
              <a:prstGeom prst="roundRect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3200" y="2971800"/>
                <a:ext cx="214337" cy="262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1</a:t>
                </a:r>
                <a:endParaRPr lang="en-US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2743200" y="2980090"/>
                <a:ext cx="214337" cy="262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2</a:t>
                </a:r>
                <a:endParaRPr lang="en-US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203200" y="5133075"/>
                <a:ext cx="214337" cy="262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2</a:t>
                </a:r>
                <a:endParaRPr lang="en-US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228600" y="4712638"/>
                <a:ext cx="214337" cy="262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1</a:t>
                </a:r>
                <a:endParaRPr lang="en-US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203200" y="3399190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2</a:t>
                </a:r>
                <a:endParaRPr lang="en-US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1613126" y="3390900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1</a:t>
                </a:r>
                <a:endParaRPr lang="en-US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2827421" y="4704347"/>
                <a:ext cx="214337" cy="262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2</a:t>
                </a:r>
                <a:endParaRPr lang="en-US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2935705" y="5145775"/>
                <a:ext cx="214337" cy="262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1</a:t>
                </a:r>
                <a:endParaRPr lang="en-US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36" name="Rounded Rectangle 135"/>
              <p:cNvSpPr/>
              <p:nvPr/>
            </p:nvSpPr>
            <p:spPr>
              <a:xfrm>
                <a:off x="2448426" y="3985126"/>
                <a:ext cx="757989" cy="324853"/>
              </a:xfrm>
              <a:prstGeom prst="roundRect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2286000" y="3830990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2</a:t>
                </a:r>
                <a:endParaRPr lang="en-US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38" name="Rounded Rectangle 137"/>
              <p:cNvSpPr/>
              <p:nvPr/>
            </p:nvSpPr>
            <p:spPr>
              <a:xfrm>
                <a:off x="388795" y="3985126"/>
                <a:ext cx="1299411" cy="324853"/>
              </a:xfrm>
              <a:prstGeom prst="roundRect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228600" y="3822700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1</a:t>
                </a:r>
                <a:endParaRPr lang="en-US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40" name="Content Placeholder 2"/>
              <p:cNvSpPr txBox="1">
                <a:spLocks/>
              </p:cNvSpPr>
              <p:nvPr/>
            </p:nvSpPr>
            <p:spPr>
              <a:xfrm>
                <a:off x="304800" y="3022600"/>
                <a:ext cx="8229600" cy="3657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sz="2400" dirty="0" smtClean="0"/>
                  <a:t>Steve Jobs presents Apple’s HQ.</a:t>
                </a:r>
              </a:p>
              <a:p>
                <a:pPr marL="0" indent="0">
                  <a:buNone/>
                </a:pPr>
                <a:r>
                  <a:rPr lang="en-US" sz="2400" dirty="0"/>
                  <a:t>Apple CEO Steve Jobs …</a:t>
                </a:r>
              </a:p>
              <a:p>
                <a:pPr marL="0" indent="0">
                  <a:buNone/>
                </a:pPr>
                <a:r>
                  <a:rPr lang="en-US" sz="2400" dirty="0"/>
                  <a:t>Steve Jobs holds Apple stock.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Steve </a:t>
                </a:r>
                <a:r>
                  <a:rPr lang="en-US" sz="2400" dirty="0"/>
                  <a:t>Jobs, CEO of Apple, …</a:t>
                </a:r>
              </a:p>
              <a:p>
                <a:pPr marL="0" indent="0">
                  <a:buNone/>
                </a:pPr>
                <a:r>
                  <a:rPr lang="en-US" sz="2400" dirty="0"/>
                  <a:t>Google’s takeover of </a:t>
                </a:r>
                <a:r>
                  <a:rPr lang="en-US" sz="2400" dirty="0" err="1"/>
                  <a:t>Youtube</a:t>
                </a:r>
                <a:r>
                  <a:rPr lang="en-US" sz="2400" dirty="0"/>
                  <a:t> …</a:t>
                </a:r>
              </a:p>
              <a:p>
                <a:pPr marL="0" indent="0">
                  <a:buNone/>
                </a:pPr>
                <a:r>
                  <a:rPr lang="en-US" sz="2400" dirty="0" err="1"/>
                  <a:t>Youtube</a:t>
                </a:r>
                <a:r>
                  <a:rPr lang="en-US" sz="2400" dirty="0"/>
                  <a:t>, now part of Google, …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2400" dirty="0" smtClean="0"/>
                  <a:t>Apple and IBM are public.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2400" dirty="0" smtClean="0"/>
                  <a:t>… Microsoft’s purchase of Skype.</a:t>
                </a:r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304800" y="2526268"/>
              <a:ext cx="22406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Given training data: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8735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Arrow Connector 47"/>
          <p:cNvCxnSpPr>
            <a:stCxn id="3" idx="3"/>
          </p:cNvCxnSpPr>
          <p:nvPr/>
        </p:nvCxnSpPr>
        <p:spPr>
          <a:xfrm>
            <a:off x="3538345" y="2108200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855971" y="1686426"/>
            <a:ext cx="1353553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069156" y="2088147"/>
            <a:ext cx="757989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3545" y="1524000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8961" y="1934011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Work: Weak Supervision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145" y="1574800"/>
            <a:ext cx="27432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Steve Jobs is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CEO of Apple, …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224145" y="1651000"/>
            <a:ext cx="914400" cy="838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205345" y="1879600"/>
            <a:ext cx="1628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CEO-of</a:t>
            </a:r>
            <a:r>
              <a:rPr lang="en-US" sz="2400" dirty="0">
                <a:solidFill>
                  <a:srgbClr val="D9D9D9"/>
                </a:solidFill>
              </a:rPr>
              <a:t>(1,2)</a:t>
            </a:r>
            <a:endParaRPr lang="en-US" sz="2400" dirty="0"/>
          </a:p>
        </p:txBody>
      </p:sp>
      <p:sp>
        <p:nvSpPr>
          <p:cNvPr id="107" name="Content Placeholder 2"/>
          <p:cNvSpPr txBox="1">
            <a:spLocks/>
          </p:cNvSpPr>
          <p:nvPr/>
        </p:nvSpPr>
        <p:spPr>
          <a:xfrm>
            <a:off x="6019800" y="3733800"/>
            <a:ext cx="35814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CEO-of(Rob </a:t>
            </a:r>
            <a:r>
              <a:rPr lang="en-US" sz="2000" dirty="0" err="1"/>
              <a:t>Iger</a:t>
            </a:r>
            <a:r>
              <a:rPr lang="en-US" sz="2000" dirty="0"/>
              <a:t>, Disney)</a:t>
            </a:r>
          </a:p>
          <a:p>
            <a:pPr marL="0" indent="0">
              <a:buNone/>
            </a:pPr>
            <a:r>
              <a:rPr lang="en-US" sz="2000" dirty="0"/>
              <a:t>CEO-of(Steve Jobs, Apple)</a:t>
            </a:r>
          </a:p>
          <a:p>
            <a:pPr marL="0" indent="0">
              <a:buNone/>
            </a:pPr>
            <a:r>
              <a:rPr lang="en-US" sz="2000" dirty="0"/>
              <a:t>Acquired(Google, </a:t>
            </a:r>
            <a:r>
              <a:rPr lang="en-US" sz="2000" dirty="0" err="1"/>
              <a:t>Youtube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Acquired(</a:t>
            </a:r>
            <a:r>
              <a:rPr lang="en-US" sz="2000" dirty="0" err="1"/>
              <a:t>Msft</a:t>
            </a:r>
            <a:r>
              <a:rPr lang="en-US" sz="2000" dirty="0"/>
              <a:t>, Skype)</a:t>
            </a:r>
          </a:p>
          <a:p>
            <a:pPr marL="0" indent="0">
              <a:buNone/>
            </a:pPr>
            <a:r>
              <a:rPr lang="en-US" sz="2000" dirty="0"/>
              <a:t>Acquired(Citigroup, EMI)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639553" y="6207626"/>
            <a:ext cx="703847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715879" y="6207626"/>
            <a:ext cx="1191126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08000" y="6045200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79357" y="6045200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65626" y="5745747"/>
            <a:ext cx="757989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1719179" y="5745747"/>
            <a:ext cx="541421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558984" y="5591611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03200" y="5591611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704206" y="4437647"/>
            <a:ext cx="703847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378326" y="4437647"/>
            <a:ext cx="1299411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598153" y="4221079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5900" y="4283511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391026" y="4866774"/>
            <a:ext cx="920416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2989847" y="4866774"/>
            <a:ext cx="1082842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3098132" y="5287211"/>
            <a:ext cx="866274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391026" y="5287211"/>
            <a:ext cx="1082842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365626" y="3553326"/>
            <a:ext cx="757989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1773321" y="3553326"/>
            <a:ext cx="1299411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365626" y="3134226"/>
            <a:ext cx="1353553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2903395" y="3134226"/>
            <a:ext cx="757989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203200" y="2971800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743200" y="2980090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03200" y="5133075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28600" y="4712638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03200" y="339919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613126" y="33909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827421" y="4704347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935705" y="5145775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2448426" y="3985126"/>
            <a:ext cx="757989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2286000" y="383099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388795" y="3985126"/>
            <a:ext cx="1299411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228600" y="38227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6" name="Content Placeholder 2"/>
          <p:cNvSpPr txBox="1">
            <a:spLocks/>
          </p:cNvSpPr>
          <p:nvPr/>
        </p:nvSpPr>
        <p:spPr>
          <a:xfrm>
            <a:off x="304800" y="302260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Steve Jobs presents Apple’s HQ.</a:t>
            </a:r>
          </a:p>
          <a:p>
            <a:pPr marL="0" indent="0">
              <a:buNone/>
            </a:pPr>
            <a:r>
              <a:rPr lang="en-US" sz="2400" dirty="0"/>
              <a:t>Apple CEO Steve Jobs …</a:t>
            </a:r>
          </a:p>
          <a:p>
            <a:pPr marL="0" indent="0">
              <a:buNone/>
            </a:pPr>
            <a:r>
              <a:rPr lang="en-US" sz="2400" dirty="0"/>
              <a:t>Steve Jobs holds Apple stock.</a:t>
            </a:r>
          </a:p>
          <a:p>
            <a:pPr marL="0" indent="0">
              <a:buNone/>
            </a:pPr>
            <a:r>
              <a:rPr lang="en-US" sz="2400" dirty="0" smtClean="0"/>
              <a:t>Steve </a:t>
            </a:r>
            <a:r>
              <a:rPr lang="en-US" sz="2400" dirty="0"/>
              <a:t>Jobs, CEO of Apple, …</a:t>
            </a:r>
          </a:p>
          <a:p>
            <a:pPr marL="0" indent="0">
              <a:buNone/>
            </a:pPr>
            <a:r>
              <a:rPr lang="en-US" sz="2400" dirty="0"/>
              <a:t>Google’s takeover of </a:t>
            </a:r>
            <a:r>
              <a:rPr lang="en-US" sz="2400" dirty="0" err="1"/>
              <a:t>Youtube</a:t>
            </a:r>
            <a:r>
              <a:rPr lang="en-US" sz="2400" dirty="0"/>
              <a:t> …</a:t>
            </a:r>
          </a:p>
          <a:p>
            <a:pPr marL="0" indent="0">
              <a:buNone/>
            </a:pPr>
            <a:r>
              <a:rPr lang="en-US" sz="2400" dirty="0" err="1"/>
              <a:t>Youtube</a:t>
            </a:r>
            <a:r>
              <a:rPr lang="en-US" sz="2400" dirty="0"/>
              <a:t>, now part of Google, …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Apple and IBM are public.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… Microsoft’s purchase of Skype.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04800" y="1138535"/>
            <a:ext cx="1787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Learn extractor</a:t>
            </a:r>
            <a:endParaRPr lang="en-US" sz="2000" dirty="0"/>
          </a:p>
        </p:txBody>
      </p:sp>
      <p:sp>
        <p:nvSpPr>
          <p:cNvPr id="119" name="TextBox 118"/>
          <p:cNvSpPr txBox="1"/>
          <p:nvPr/>
        </p:nvSpPr>
        <p:spPr>
          <a:xfrm>
            <a:off x="304800" y="2526268"/>
            <a:ext cx="2240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Given training data: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7322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Work: Direct Alignment</a:t>
            </a:r>
            <a:endParaRPr lang="en-US" dirty="0"/>
          </a:p>
        </p:txBody>
      </p:sp>
      <p:sp>
        <p:nvSpPr>
          <p:cNvPr id="51" name="Freeform 50"/>
          <p:cNvSpPr/>
          <p:nvPr/>
        </p:nvSpPr>
        <p:spPr>
          <a:xfrm>
            <a:off x="5978101" y="1625600"/>
            <a:ext cx="2660231" cy="3784600"/>
          </a:xfrm>
          <a:custGeom>
            <a:avLst/>
            <a:gdLst>
              <a:gd name="connsiteX0" fmla="*/ 562702 w 4003661"/>
              <a:gd name="connsiteY0" fmla="*/ 4292600 h 4292600"/>
              <a:gd name="connsiteX1" fmla="*/ 80102 w 4003661"/>
              <a:gd name="connsiteY1" fmla="*/ 3771900 h 4292600"/>
              <a:gd name="connsiteX2" fmla="*/ 2035902 w 4003661"/>
              <a:gd name="connsiteY2" fmla="*/ 2933700 h 4292600"/>
              <a:gd name="connsiteX3" fmla="*/ 3991702 w 4003661"/>
              <a:gd name="connsiteY3" fmla="*/ 723900 h 4292600"/>
              <a:gd name="connsiteX4" fmla="*/ 1083402 w 4003661"/>
              <a:gd name="connsiteY4" fmla="*/ 0 h 4292600"/>
              <a:gd name="connsiteX0" fmla="*/ 607517 w 4083667"/>
              <a:gd name="connsiteY0" fmla="*/ 4292600 h 4292600"/>
              <a:gd name="connsiteX1" fmla="*/ 124917 w 4083667"/>
              <a:gd name="connsiteY1" fmla="*/ 3771900 h 4292600"/>
              <a:gd name="connsiteX2" fmla="*/ 2728417 w 4083667"/>
              <a:gd name="connsiteY2" fmla="*/ 2590800 h 4292600"/>
              <a:gd name="connsiteX3" fmla="*/ 4036517 w 4083667"/>
              <a:gd name="connsiteY3" fmla="*/ 723900 h 4292600"/>
              <a:gd name="connsiteX4" fmla="*/ 1128217 w 4083667"/>
              <a:gd name="connsiteY4" fmla="*/ 0 h 4292600"/>
              <a:gd name="connsiteX0" fmla="*/ 700896 w 4129896"/>
              <a:gd name="connsiteY0" fmla="*/ 4292600 h 4292600"/>
              <a:gd name="connsiteX1" fmla="*/ 218296 w 4129896"/>
              <a:gd name="connsiteY1" fmla="*/ 3771900 h 4292600"/>
              <a:gd name="connsiteX2" fmla="*/ 4129896 w 4129896"/>
              <a:gd name="connsiteY2" fmla="*/ 723900 h 4292600"/>
              <a:gd name="connsiteX3" fmla="*/ 1221596 w 4129896"/>
              <a:gd name="connsiteY3" fmla="*/ 0 h 4292600"/>
              <a:gd name="connsiteX0" fmla="*/ 651632 w 4080632"/>
              <a:gd name="connsiteY0" fmla="*/ 4292600 h 4292600"/>
              <a:gd name="connsiteX1" fmla="*/ 169032 w 4080632"/>
              <a:gd name="connsiteY1" fmla="*/ 3771900 h 4292600"/>
              <a:gd name="connsiteX2" fmla="*/ 4080632 w 4080632"/>
              <a:gd name="connsiteY2" fmla="*/ 723900 h 4292600"/>
              <a:gd name="connsiteX3" fmla="*/ 1172332 w 4080632"/>
              <a:gd name="connsiteY3" fmla="*/ 0 h 4292600"/>
              <a:gd name="connsiteX0" fmla="*/ 651632 w 4085199"/>
              <a:gd name="connsiteY0" fmla="*/ 4312719 h 4312719"/>
              <a:gd name="connsiteX1" fmla="*/ 169032 w 4085199"/>
              <a:gd name="connsiteY1" fmla="*/ 3792019 h 4312719"/>
              <a:gd name="connsiteX2" fmla="*/ 4080632 w 4085199"/>
              <a:gd name="connsiteY2" fmla="*/ 744019 h 4312719"/>
              <a:gd name="connsiteX3" fmla="*/ 1172332 w 4085199"/>
              <a:gd name="connsiteY3" fmla="*/ 20119 h 4312719"/>
              <a:gd name="connsiteX0" fmla="*/ 651632 w 4080656"/>
              <a:gd name="connsiteY0" fmla="*/ 4490366 h 4490366"/>
              <a:gd name="connsiteX1" fmla="*/ 169032 w 4080656"/>
              <a:gd name="connsiteY1" fmla="*/ 3969666 h 4490366"/>
              <a:gd name="connsiteX2" fmla="*/ 4080632 w 4080656"/>
              <a:gd name="connsiteY2" fmla="*/ 921666 h 4490366"/>
              <a:gd name="connsiteX3" fmla="*/ 1172332 w 4080656"/>
              <a:gd name="connsiteY3" fmla="*/ 197766 h 4490366"/>
              <a:gd name="connsiteX0" fmla="*/ 721096 w 4429519"/>
              <a:gd name="connsiteY0" fmla="*/ 4302675 h 4302675"/>
              <a:gd name="connsiteX1" fmla="*/ 238496 w 4429519"/>
              <a:gd name="connsiteY1" fmla="*/ 3781975 h 4302675"/>
              <a:gd name="connsiteX2" fmla="*/ 4429496 w 4429519"/>
              <a:gd name="connsiteY2" fmla="*/ 1292775 h 4302675"/>
              <a:gd name="connsiteX3" fmla="*/ 1241796 w 4429519"/>
              <a:gd name="connsiteY3" fmla="*/ 10075 h 4302675"/>
              <a:gd name="connsiteX0" fmla="*/ 871422 w 4579845"/>
              <a:gd name="connsiteY0" fmla="*/ 4302675 h 4302675"/>
              <a:gd name="connsiteX1" fmla="*/ 388822 w 4579845"/>
              <a:gd name="connsiteY1" fmla="*/ 3781975 h 4302675"/>
              <a:gd name="connsiteX2" fmla="*/ 4579822 w 4579845"/>
              <a:gd name="connsiteY2" fmla="*/ 1292775 h 4302675"/>
              <a:gd name="connsiteX3" fmla="*/ 1392122 w 4579845"/>
              <a:gd name="connsiteY3" fmla="*/ 10075 h 4302675"/>
              <a:gd name="connsiteX0" fmla="*/ 0 w 3708400"/>
              <a:gd name="connsiteY0" fmla="*/ 4302675 h 4302675"/>
              <a:gd name="connsiteX1" fmla="*/ 3708400 w 3708400"/>
              <a:gd name="connsiteY1" fmla="*/ 1292775 h 4302675"/>
              <a:gd name="connsiteX2" fmla="*/ 520700 w 3708400"/>
              <a:gd name="connsiteY2" fmla="*/ 10075 h 4302675"/>
              <a:gd name="connsiteX0" fmla="*/ 399901 w 4108301"/>
              <a:gd name="connsiteY0" fmla="*/ 4302675 h 4302675"/>
              <a:gd name="connsiteX1" fmla="*/ 4108301 w 4108301"/>
              <a:gd name="connsiteY1" fmla="*/ 1292775 h 4302675"/>
              <a:gd name="connsiteX2" fmla="*/ 920601 w 4108301"/>
              <a:gd name="connsiteY2" fmla="*/ 10075 h 4302675"/>
              <a:gd name="connsiteX0" fmla="*/ 399201 w 4108844"/>
              <a:gd name="connsiteY0" fmla="*/ 4292600 h 4292600"/>
              <a:gd name="connsiteX1" fmla="*/ 4107601 w 4108844"/>
              <a:gd name="connsiteY1" fmla="*/ 1282700 h 4292600"/>
              <a:gd name="connsiteX2" fmla="*/ 919901 w 4108844"/>
              <a:gd name="connsiteY2" fmla="*/ 0 h 4292600"/>
              <a:gd name="connsiteX0" fmla="*/ 397344 w 4106087"/>
              <a:gd name="connsiteY0" fmla="*/ 4292600 h 4292600"/>
              <a:gd name="connsiteX1" fmla="*/ 4105744 w 4106087"/>
              <a:gd name="connsiteY1" fmla="*/ 1282700 h 4292600"/>
              <a:gd name="connsiteX2" fmla="*/ 638644 w 4106087"/>
              <a:gd name="connsiteY2" fmla="*/ 0 h 4292600"/>
              <a:gd name="connsiteX0" fmla="*/ 1714500 w 3481987"/>
              <a:gd name="connsiteY0" fmla="*/ 3365500 h 3365500"/>
              <a:gd name="connsiteX1" fmla="*/ 3467100 w 3481987"/>
              <a:gd name="connsiteY1" fmla="*/ 1282700 h 3365500"/>
              <a:gd name="connsiteX2" fmla="*/ 0 w 3481987"/>
              <a:gd name="connsiteY2" fmla="*/ 0 h 3365500"/>
              <a:gd name="connsiteX0" fmla="*/ 1231900 w 2992433"/>
              <a:gd name="connsiteY0" fmla="*/ 3568700 h 3568700"/>
              <a:gd name="connsiteX1" fmla="*/ 2984500 w 2992433"/>
              <a:gd name="connsiteY1" fmla="*/ 1485900 h 3568700"/>
              <a:gd name="connsiteX2" fmla="*/ 0 w 2992433"/>
              <a:gd name="connsiteY2" fmla="*/ 0 h 3568700"/>
              <a:gd name="connsiteX0" fmla="*/ 673100 w 2986646"/>
              <a:gd name="connsiteY0" fmla="*/ 3746500 h 3746500"/>
              <a:gd name="connsiteX1" fmla="*/ 2984500 w 2986646"/>
              <a:gd name="connsiteY1" fmla="*/ 1485900 h 3746500"/>
              <a:gd name="connsiteX2" fmla="*/ 0 w 2986646"/>
              <a:gd name="connsiteY2" fmla="*/ 0 h 3746500"/>
              <a:gd name="connsiteX0" fmla="*/ 673100 w 2986879"/>
              <a:gd name="connsiteY0" fmla="*/ 3746500 h 3746500"/>
              <a:gd name="connsiteX1" fmla="*/ 2984500 w 2986879"/>
              <a:gd name="connsiteY1" fmla="*/ 1485900 h 3746500"/>
              <a:gd name="connsiteX2" fmla="*/ 0 w 2986879"/>
              <a:gd name="connsiteY2" fmla="*/ 0 h 3746500"/>
              <a:gd name="connsiteX0" fmla="*/ 346499 w 2660231"/>
              <a:gd name="connsiteY0" fmla="*/ 3784600 h 3784600"/>
              <a:gd name="connsiteX1" fmla="*/ 2657899 w 2660231"/>
              <a:gd name="connsiteY1" fmla="*/ 1524000 h 3784600"/>
              <a:gd name="connsiteX2" fmla="*/ 816399 w 2660231"/>
              <a:gd name="connsiteY2" fmla="*/ 0 h 378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0231" h="3784600">
                <a:moveTo>
                  <a:pt x="346499" y="3784600"/>
                </a:moveTo>
                <a:cubicBezTo>
                  <a:pt x="-1128818" y="3462338"/>
                  <a:pt x="2579582" y="2154767"/>
                  <a:pt x="2657899" y="1524000"/>
                </a:cubicBezTo>
                <a:cubicBezTo>
                  <a:pt x="2736216" y="893233"/>
                  <a:pt x="816399" y="0"/>
                  <a:pt x="816399" y="0"/>
                </a:cubicBezTo>
              </a:path>
            </a:pathLst>
          </a:custGeom>
          <a:ln>
            <a:solidFill>
              <a:srgbClr val="FF66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 51"/>
          <p:cNvSpPr/>
          <p:nvPr/>
        </p:nvSpPr>
        <p:spPr>
          <a:xfrm>
            <a:off x="5433993" y="2616201"/>
            <a:ext cx="1346330" cy="2832150"/>
          </a:xfrm>
          <a:custGeom>
            <a:avLst/>
            <a:gdLst>
              <a:gd name="connsiteX0" fmla="*/ 1003942 w 1003942"/>
              <a:gd name="connsiteY0" fmla="*/ 1155700 h 1155700"/>
              <a:gd name="connsiteX1" fmla="*/ 642 w 1003942"/>
              <a:gd name="connsiteY1" fmla="*/ 863600 h 1155700"/>
              <a:gd name="connsiteX2" fmla="*/ 838842 w 1003942"/>
              <a:gd name="connsiteY2" fmla="*/ 0 h 1155700"/>
              <a:gd name="connsiteX0" fmla="*/ 3024633 w 3024633"/>
              <a:gd name="connsiteY0" fmla="*/ 279400 h 865887"/>
              <a:gd name="connsiteX1" fmla="*/ 65533 w 3024633"/>
              <a:gd name="connsiteY1" fmla="*/ 863600 h 865887"/>
              <a:gd name="connsiteX2" fmla="*/ 903733 w 3024633"/>
              <a:gd name="connsiteY2" fmla="*/ 0 h 865887"/>
              <a:gd name="connsiteX0" fmla="*/ 2120900 w 2120900"/>
              <a:gd name="connsiteY0" fmla="*/ 279400 h 279400"/>
              <a:gd name="connsiteX1" fmla="*/ 1079500 w 2120900"/>
              <a:gd name="connsiteY1" fmla="*/ 50800 h 279400"/>
              <a:gd name="connsiteX2" fmla="*/ 0 w 2120900"/>
              <a:gd name="connsiteY2" fmla="*/ 0 h 279400"/>
              <a:gd name="connsiteX0" fmla="*/ 1689100 w 1689100"/>
              <a:gd name="connsiteY0" fmla="*/ 330200 h 330200"/>
              <a:gd name="connsiteX1" fmla="*/ 647700 w 1689100"/>
              <a:gd name="connsiteY1" fmla="*/ 101600 h 330200"/>
              <a:gd name="connsiteX2" fmla="*/ 0 w 1689100"/>
              <a:gd name="connsiteY2" fmla="*/ 0 h 330200"/>
              <a:gd name="connsiteX0" fmla="*/ 1308100 w 1308100"/>
              <a:gd name="connsiteY0" fmla="*/ 647700 h 647700"/>
              <a:gd name="connsiteX1" fmla="*/ 266700 w 1308100"/>
              <a:gd name="connsiteY1" fmla="*/ 419100 h 647700"/>
              <a:gd name="connsiteX2" fmla="*/ 0 w 1308100"/>
              <a:gd name="connsiteY2" fmla="*/ 0 h 647700"/>
              <a:gd name="connsiteX0" fmla="*/ 1308100 w 1308100"/>
              <a:gd name="connsiteY0" fmla="*/ 647700 h 647700"/>
              <a:gd name="connsiteX1" fmla="*/ 0 w 1308100"/>
              <a:gd name="connsiteY1" fmla="*/ 0 h 647700"/>
              <a:gd name="connsiteX0" fmla="*/ 1308100 w 1308100"/>
              <a:gd name="connsiteY0" fmla="*/ 647700 h 647700"/>
              <a:gd name="connsiteX1" fmla="*/ 0 w 1308100"/>
              <a:gd name="connsiteY1" fmla="*/ 0 h 647700"/>
              <a:gd name="connsiteX0" fmla="*/ 1308100 w 1308100"/>
              <a:gd name="connsiteY0" fmla="*/ 647700 h 647700"/>
              <a:gd name="connsiteX1" fmla="*/ 0 w 1308100"/>
              <a:gd name="connsiteY1" fmla="*/ 0 h 647700"/>
              <a:gd name="connsiteX0" fmla="*/ 720119 w 720119"/>
              <a:gd name="connsiteY0" fmla="*/ 711200 h 711200"/>
              <a:gd name="connsiteX1" fmla="*/ 34319 w 720119"/>
              <a:gd name="connsiteY1" fmla="*/ 0 h 711200"/>
              <a:gd name="connsiteX0" fmla="*/ 685800 w 685800"/>
              <a:gd name="connsiteY0" fmla="*/ 711200 h 711200"/>
              <a:gd name="connsiteX1" fmla="*/ 0 w 685800"/>
              <a:gd name="connsiteY1" fmla="*/ 0 h 711200"/>
              <a:gd name="connsiteX0" fmla="*/ 685800 w 685800"/>
              <a:gd name="connsiteY0" fmla="*/ 711200 h 711200"/>
              <a:gd name="connsiteX1" fmla="*/ 0 w 685800"/>
              <a:gd name="connsiteY1" fmla="*/ 0 h 711200"/>
              <a:gd name="connsiteX0" fmla="*/ 685800 w 685800"/>
              <a:gd name="connsiteY0" fmla="*/ 711200 h 714998"/>
              <a:gd name="connsiteX1" fmla="*/ 0 w 685800"/>
              <a:gd name="connsiteY1" fmla="*/ 0 h 714998"/>
              <a:gd name="connsiteX0" fmla="*/ 462181 w 1208002"/>
              <a:gd name="connsiteY0" fmla="*/ 686570 h 690497"/>
              <a:gd name="connsiteX1" fmla="*/ 944781 w 1208002"/>
              <a:gd name="connsiteY1" fmla="*/ 0 h 690497"/>
              <a:gd name="connsiteX0" fmla="*/ 709446 w 1192046"/>
              <a:gd name="connsiteY0" fmla="*/ 686570 h 692106"/>
              <a:gd name="connsiteX1" fmla="*/ 1192046 w 1192046"/>
              <a:gd name="connsiteY1" fmla="*/ 0 h 692106"/>
              <a:gd name="connsiteX0" fmla="*/ 567122 w 1079421"/>
              <a:gd name="connsiteY0" fmla="*/ 686570 h 690954"/>
              <a:gd name="connsiteX1" fmla="*/ 1049722 w 1079421"/>
              <a:gd name="connsiteY1" fmla="*/ 0 h 690954"/>
              <a:gd name="connsiteX0" fmla="*/ 839807 w 1346330"/>
              <a:gd name="connsiteY0" fmla="*/ 686570 h 686582"/>
              <a:gd name="connsiteX1" fmla="*/ 1322407 w 1346330"/>
              <a:gd name="connsiteY1" fmla="*/ 0 h 68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46330" h="686582">
                <a:moveTo>
                  <a:pt x="839807" y="686570"/>
                </a:moveTo>
                <a:cubicBezTo>
                  <a:pt x="-1425026" y="689649"/>
                  <a:pt x="1644140" y="143163"/>
                  <a:pt x="1322407" y="0"/>
                </a:cubicBezTo>
              </a:path>
            </a:pathLst>
          </a:custGeom>
          <a:ln>
            <a:solidFill>
              <a:srgbClr val="FF66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5718212" y="2120900"/>
            <a:ext cx="1446159" cy="3314700"/>
          </a:xfrm>
          <a:custGeom>
            <a:avLst/>
            <a:gdLst>
              <a:gd name="connsiteX0" fmla="*/ 1446142 w 3692244"/>
              <a:gd name="connsiteY0" fmla="*/ 3530600 h 3765379"/>
              <a:gd name="connsiteX1" fmla="*/ 87242 w 3692244"/>
              <a:gd name="connsiteY1" fmla="*/ 3505200 h 3765379"/>
              <a:gd name="connsiteX2" fmla="*/ 3655942 w 3692244"/>
              <a:gd name="connsiteY2" fmla="*/ 889000 h 3765379"/>
              <a:gd name="connsiteX3" fmla="*/ 2030342 w 3692244"/>
              <a:gd name="connsiteY3" fmla="*/ 0 h 3765379"/>
              <a:gd name="connsiteX0" fmla="*/ 673025 w 2893578"/>
              <a:gd name="connsiteY0" fmla="*/ 3530600 h 3573996"/>
              <a:gd name="connsiteX1" fmla="*/ 266625 w 2893578"/>
              <a:gd name="connsiteY1" fmla="*/ 2717800 h 3573996"/>
              <a:gd name="connsiteX2" fmla="*/ 2882825 w 2893578"/>
              <a:gd name="connsiteY2" fmla="*/ 889000 h 3573996"/>
              <a:gd name="connsiteX3" fmla="*/ 1257225 w 2893578"/>
              <a:gd name="connsiteY3" fmla="*/ 0 h 3573996"/>
              <a:gd name="connsiteX0" fmla="*/ 737677 w 2958230"/>
              <a:gd name="connsiteY0" fmla="*/ 3530600 h 3530600"/>
              <a:gd name="connsiteX1" fmla="*/ 331277 w 2958230"/>
              <a:gd name="connsiteY1" fmla="*/ 2717800 h 3530600"/>
              <a:gd name="connsiteX2" fmla="*/ 2947477 w 2958230"/>
              <a:gd name="connsiteY2" fmla="*/ 889000 h 3530600"/>
              <a:gd name="connsiteX3" fmla="*/ 1321877 w 2958230"/>
              <a:gd name="connsiteY3" fmla="*/ 0 h 3530600"/>
              <a:gd name="connsiteX0" fmla="*/ 0 w 2220553"/>
              <a:gd name="connsiteY0" fmla="*/ 3530600 h 3530600"/>
              <a:gd name="connsiteX1" fmla="*/ 2209800 w 2220553"/>
              <a:gd name="connsiteY1" fmla="*/ 889000 h 3530600"/>
              <a:gd name="connsiteX2" fmla="*/ 584200 w 2220553"/>
              <a:gd name="connsiteY2" fmla="*/ 0 h 3530600"/>
              <a:gd name="connsiteX0" fmla="*/ 612275 w 2832828"/>
              <a:gd name="connsiteY0" fmla="*/ 3530600 h 3530600"/>
              <a:gd name="connsiteX1" fmla="*/ 2822075 w 2832828"/>
              <a:gd name="connsiteY1" fmla="*/ 889000 h 3530600"/>
              <a:gd name="connsiteX2" fmla="*/ 1196475 w 2832828"/>
              <a:gd name="connsiteY2" fmla="*/ 0 h 3530600"/>
              <a:gd name="connsiteX0" fmla="*/ 606959 w 2817422"/>
              <a:gd name="connsiteY0" fmla="*/ 3530600 h 3530600"/>
              <a:gd name="connsiteX1" fmla="*/ 2816759 w 2817422"/>
              <a:gd name="connsiteY1" fmla="*/ 889000 h 3530600"/>
              <a:gd name="connsiteX2" fmla="*/ 860959 w 2817422"/>
              <a:gd name="connsiteY2" fmla="*/ 0 h 3530600"/>
              <a:gd name="connsiteX0" fmla="*/ 1663700 w 1975774"/>
              <a:gd name="connsiteY0" fmla="*/ 2552700 h 2552700"/>
              <a:gd name="connsiteX1" fmla="*/ 1955800 w 1975774"/>
              <a:gd name="connsiteY1" fmla="*/ 889000 h 2552700"/>
              <a:gd name="connsiteX2" fmla="*/ 0 w 1975774"/>
              <a:gd name="connsiteY2" fmla="*/ 0 h 2552700"/>
              <a:gd name="connsiteX0" fmla="*/ 1219200 w 1522471"/>
              <a:gd name="connsiteY0" fmla="*/ 2844800 h 2844800"/>
              <a:gd name="connsiteX1" fmla="*/ 1511300 w 1522471"/>
              <a:gd name="connsiteY1" fmla="*/ 1181100 h 2844800"/>
              <a:gd name="connsiteX2" fmla="*/ 0 w 1522471"/>
              <a:gd name="connsiteY2" fmla="*/ 0 h 2844800"/>
              <a:gd name="connsiteX0" fmla="*/ 761750 w 1653256"/>
              <a:gd name="connsiteY0" fmla="*/ 2959100 h 2959100"/>
              <a:gd name="connsiteX1" fmla="*/ 1650750 w 1653256"/>
              <a:gd name="connsiteY1" fmla="*/ 1181100 h 2959100"/>
              <a:gd name="connsiteX2" fmla="*/ 139450 w 1653256"/>
              <a:gd name="connsiteY2" fmla="*/ 0 h 2959100"/>
              <a:gd name="connsiteX0" fmla="*/ 622300 w 1514361"/>
              <a:gd name="connsiteY0" fmla="*/ 2959100 h 2959100"/>
              <a:gd name="connsiteX1" fmla="*/ 1511300 w 1514361"/>
              <a:gd name="connsiteY1" fmla="*/ 1181100 h 2959100"/>
              <a:gd name="connsiteX2" fmla="*/ 0 w 1514361"/>
              <a:gd name="connsiteY2" fmla="*/ 0 h 2959100"/>
              <a:gd name="connsiteX0" fmla="*/ 542889 w 1446159"/>
              <a:gd name="connsiteY0" fmla="*/ 2903478 h 2903478"/>
              <a:gd name="connsiteX1" fmla="*/ 1431889 w 1446159"/>
              <a:gd name="connsiteY1" fmla="*/ 1125478 h 2903478"/>
              <a:gd name="connsiteX2" fmla="*/ 1114389 w 1446159"/>
              <a:gd name="connsiteY2" fmla="*/ 0 h 290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6159" h="2903478">
                <a:moveTo>
                  <a:pt x="542889" y="2903478"/>
                </a:moveTo>
                <a:cubicBezTo>
                  <a:pt x="-1041436" y="2518245"/>
                  <a:pt x="1336639" y="1609391"/>
                  <a:pt x="1431889" y="1125478"/>
                </a:cubicBezTo>
                <a:cubicBezTo>
                  <a:pt x="1527139" y="641565"/>
                  <a:pt x="1114389" y="0"/>
                  <a:pt x="1114389" y="0"/>
                </a:cubicBezTo>
              </a:path>
            </a:pathLst>
          </a:custGeom>
          <a:ln>
            <a:solidFill>
              <a:srgbClr val="FF66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3639553" y="4531226"/>
            <a:ext cx="703847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715879" y="4531226"/>
            <a:ext cx="1191126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08000" y="4368800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479357" y="4368800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65626" y="4069347"/>
            <a:ext cx="757989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1719179" y="4069347"/>
            <a:ext cx="541421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558984" y="3915211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03200" y="3915211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2704206" y="2761247"/>
            <a:ext cx="703847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378326" y="2761247"/>
            <a:ext cx="1299411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598153" y="2544679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5900" y="2607111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391026" y="3190374"/>
            <a:ext cx="920416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2989847" y="3190374"/>
            <a:ext cx="1082842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3098132" y="3610811"/>
            <a:ext cx="866274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391026" y="3610811"/>
            <a:ext cx="1082842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65626" y="1876926"/>
            <a:ext cx="757989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1773321" y="1876926"/>
            <a:ext cx="1299411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365626" y="1457826"/>
            <a:ext cx="1353553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2903395" y="1457826"/>
            <a:ext cx="757989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203200" y="1295400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743200" y="1303690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03200" y="3456675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28600" y="3036238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03200" y="172279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613126" y="17145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827421" y="3027947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935705" y="3469375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2448426" y="2308726"/>
            <a:ext cx="757989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2286000" y="215459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388795" y="2308726"/>
            <a:ext cx="1299411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228600" y="214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9" name="Content Placeholder 2"/>
          <p:cNvSpPr txBox="1">
            <a:spLocks/>
          </p:cNvSpPr>
          <p:nvPr/>
        </p:nvSpPr>
        <p:spPr>
          <a:xfrm>
            <a:off x="304800" y="134620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Steve Jobs presents Apple’s HQ.</a:t>
            </a:r>
          </a:p>
          <a:p>
            <a:pPr marL="0" indent="0">
              <a:buNone/>
            </a:pPr>
            <a:r>
              <a:rPr lang="en-US" sz="2400" dirty="0"/>
              <a:t>Apple CEO Steve Jobs …</a:t>
            </a:r>
          </a:p>
          <a:p>
            <a:pPr marL="0" indent="0">
              <a:buNone/>
            </a:pPr>
            <a:r>
              <a:rPr lang="en-US" sz="2400" dirty="0"/>
              <a:t>Steve Jobs holds Apple stock.</a:t>
            </a:r>
          </a:p>
          <a:p>
            <a:pPr marL="0" indent="0">
              <a:buNone/>
            </a:pPr>
            <a:r>
              <a:rPr lang="en-US" sz="2400" dirty="0" smtClean="0"/>
              <a:t>Steve </a:t>
            </a:r>
            <a:r>
              <a:rPr lang="en-US" sz="2400" dirty="0"/>
              <a:t>Jobs, CEO of Apple, …</a:t>
            </a:r>
          </a:p>
          <a:p>
            <a:pPr marL="0" indent="0">
              <a:buNone/>
            </a:pPr>
            <a:r>
              <a:rPr lang="en-US" sz="2400" dirty="0"/>
              <a:t>Google’s takeover of </a:t>
            </a:r>
            <a:r>
              <a:rPr lang="en-US" sz="2400" dirty="0" err="1"/>
              <a:t>Youtube</a:t>
            </a:r>
            <a:r>
              <a:rPr lang="en-US" sz="2400" dirty="0"/>
              <a:t> …</a:t>
            </a:r>
          </a:p>
          <a:p>
            <a:pPr marL="0" indent="0">
              <a:buNone/>
            </a:pPr>
            <a:r>
              <a:rPr lang="en-US" sz="2400" dirty="0" err="1"/>
              <a:t>Youtube</a:t>
            </a:r>
            <a:r>
              <a:rPr lang="en-US" sz="2400" dirty="0"/>
              <a:t>, now part of Google, …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Apple and IBM are public.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… Microsoft’s purchase of Skype.</a:t>
            </a:r>
          </a:p>
        </p:txBody>
      </p:sp>
      <p:sp>
        <p:nvSpPr>
          <p:cNvPr id="121" name="Content Placeholder 2"/>
          <p:cNvSpPr txBox="1">
            <a:spLocks/>
          </p:cNvSpPr>
          <p:nvPr/>
        </p:nvSpPr>
        <p:spPr>
          <a:xfrm>
            <a:off x="6248400" y="4876800"/>
            <a:ext cx="35814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CEO-of(Rob </a:t>
            </a:r>
            <a:r>
              <a:rPr lang="en-US" sz="2000" dirty="0" err="1"/>
              <a:t>Iger</a:t>
            </a:r>
            <a:r>
              <a:rPr lang="en-US" sz="2000" dirty="0"/>
              <a:t>, Disney)</a:t>
            </a:r>
          </a:p>
          <a:p>
            <a:pPr marL="0" indent="0">
              <a:buNone/>
            </a:pPr>
            <a:r>
              <a:rPr lang="en-US" sz="2000" dirty="0"/>
              <a:t>CEO-of(Steve Jobs, Apple)</a:t>
            </a:r>
          </a:p>
          <a:p>
            <a:pPr marL="0" indent="0">
              <a:buNone/>
            </a:pPr>
            <a:r>
              <a:rPr lang="en-US" sz="2000" dirty="0"/>
              <a:t>Acquired(Google, </a:t>
            </a:r>
            <a:r>
              <a:rPr lang="en-US" sz="2000" dirty="0" err="1"/>
              <a:t>Youtube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Acquired(</a:t>
            </a:r>
            <a:r>
              <a:rPr lang="en-US" sz="2000" dirty="0" err="1"/>
              <a:t>Msft</a:t>
            </a:r>
            <a:r>
              <a:rPr lang="en-US" sz="2000" dirty="0"/>
              <a:t>, Skype)</a:t>
            </a:r>
          </a:p>
          <a:p>
            <a:pPr marL="0" indent="0">
              <a:buNone/>
            </a:pPr>
            <a:r>
              <a:rPr lang="en-US" sz="2000" dirty="0"/>
              <a:t>Acquired(Citigroup, EMI)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6336268"/>
            <a:ext cx="270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 [Hoffmann et al. 2010]</a:t>
            </a:r>
            <a:endParaRPr lang="en-US" dirty="0"/>
          </a:p>
        </p:txBody>
      </p:sp>
      <p:grpSp>
        <p:nvGrpSpPr>
          <p:cNvPr id="122" name="Group 121"/>
          <p:cNvGrpSpPr/>
          <p:nvPr/>
        </p:nvGrpSpPr>
        <p:grpSpPr>
          <a:xfrm>
            <a:off x="4419600" y="1447800"/>
            <a:ext cx="762000" cy="304800"/>
            <a:chOff x="5029200" y="1676400"/>
            <a:chExt cx="762000" cy="304800"/>
          </a:xfrm>
        </p:grpSpPr>
        <p:cxnSp>
          <p:nvCxnSpPr>
            <p:cNvPr id="123" name="Straight Arrow Connector 122"/>
            <p:cNvCxnSpPr/>
            <p:nvPr/>
          </p:nvCxnSpPr>
          <p:spPr>
            <a:xfrm>
              <a:off x="5029200" y="18288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ounded Rectangle 123"/>
            <p:cNvSpPr/>
            <p:nvPr/>
          </p:nvSpPr>
          <p:spPr>
            <a:xfrm>
              <a:off x="5181600" y="1676400"/>
              <a:ext cx="3810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4419600" y="1883229"/>
            <a:ext cx="762000" cy="304800"/>
            <a:chOff x="5029200" y="1676400"/>
            <a:chExt cx="762000" cy="304800"/>
          </a:xfrm>
        </p:grpSpPr>
        <p:cxnSp>
          <p:nvCxnSpPr>
            <p:cNvPr id="126" name="Straight Arrow Connector 125"/>
            <p:cNvCxnSpPr/>
            <p:nvPr/>
          </p:nvCxnSpPr>
          <p:spPr>
            <a:xfrm>
              <a:off x="5029200" y="18288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ounded Rectangle 126"/>
            <p:cNvSpPr/>
            <p:nvPr/>
          </p:nvSpPr>
          <p:spPr>
            <a:xfrm>
              <a:off x="5181600" y="1676400"/>
              <a:ext cx="3810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4419600" y="2318658"/>
            <a:ext cx="762000" cy="304800"/>
            <a:chOff x="5029200" y="1676400"/>
            <a:chExt cx="762000" cy="304800"/>
          </a:xfrm>
        </p:grpSpPr>
        <p:cxnSp>
          <p:nvCxnSpPr>
            <p:cNvPr id="129" name="Straight Arrow Connector 128"/>
            <p:cNvCxnSpPr/>
            <p:nvPr/>
          </p:nvCxnSpPr>
          <p:spPr>
            <a:xfrm>
              <a:off x="5029200" y="18288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Rounded Rectangle 129"/>
            <p:cNvSpPr/>
            <p:nvPr/>
          </p:nvSpPr>
          <p:spPr>
            <a:xfrm>
              <a:off x="5181600" y="1676400"/>
              <a:ext cx="3810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4419600" y="2754087"/>
            <a:ext cx="762000" cy="304800"/>
            <a:chOff x="5029200" y="1676400"/>
            <a:chExt cx="762000" cy="304800"/>
          </a:xfrm>
        </p:grpSpPr>
        <p:cxnSp>
          <p:nvCxnSpPr>
            <p:cNvPr id="132" name="Straight Arrow Connector 131"/>
            <p:cNvCxnSpPr/>
            <p:nvPr/>
          </p:nvCxnSpPr>
          <p:spPr>
            <a:xfrm>
              <a:off x="5029200" y="18288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ounded Rectangle 132"/>
            <p:cNvSpPr/>
            <p:nvPr/>
          </p:nvSpPr>
          <p:spPr>
            <a:xfrm>
              <a:off x="5181600" y="1676400"/>
              <a:ext cx="3810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4419600" y="3189516"/>
            <a:ext cx="762000" cy="304800"/>
            <a:chOff x="5029200" y="1676400"/>
            <a:chExt cx="762000" cy="304800"/>
          </a:xfrm>
        </p:grpSpPr>
        <p:cxnSp>
          <p:nvCxnSpPr>
            <p:cNvPr id="135" name="Straight Arrow Connector 134"/>
            <p:cNvCxnSpPr/>
            <p:nvPr/>
          </p:nvCxnSpPr>
          <p:spPr>
            <a:xfrm>
              <a:off x="5029200" y="18288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Rounded Rectangle 135"/>
            <p:cNvSpPr/>
            <p:nvPr/>
          </p:nvSpPr>
          <p:spPr>
            <a:xfrm>
              <a:off x="5181600" y="1676400"/>
              <a:ext cx="3810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4419600" y="3624945"/>
            <a:ext cx="762000" cy="304800"/>
            <a:chOff x="5029200" y="1676400"/>
            <a:chExt cx="762000" cy="304800"/>
          </a:xfrm>
        </p:grpSpPr>
        <p:cxnSp>
          <p:nvCxnSpPr>
            <p:cNvPr id="138" name="Straight Arrow Connector 137"/>
            <p:cNvCxnSpPr/>
            <p:nvPr/>
          </p:nvCxnSpPr>
          <p:spPr>
            <a:xfrm>
              <a:off x="5029200" y="18288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ounded Rectangle 138"/>
            <p:cNvSpPr/>
            <p:nvPr/>
          </p:nvSpPr>
          <p:spPr>
            <a:xfrm>
              <a:off x="5181600" y="1676400"/>
              <a:ext cx="3810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4419600" y="4060374"/>
            <a:ext cx="762000" cy="304800"/>
            <a:chOff x="5029200" y="1676400"/>
            <a:chExt cx="762000" cy="304800"/>
          </a:xfrm>
        </p:grpSpPr>
        <p:cxnSp>
          <p:nvCxnSpPr>
            <p:cNvPr id="141" name="Straight Arrow Connector 140"/>
            <p:cNvCxnSpPr/>
            <p:nvPr/>
          </p:nvCxnSpPr>
          <p:spPr>
            <a:xfrm>
              <a:off x="5029200" y="18288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Rounded Rectangle 141"/>
            <p:cNvSpPr/>
            <p:nvPr/>
          </p:nvSpPr>
          <p:spPr>
            <a:xfrm>
              <a:off x="5181600" y="1676400"/>
              <a:ext cx="3810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419600" y="4495800"/>
            <a:ext cx="762000" cy="304800"/>
            <a:chOff x="5029200" y="1676400"/>
            <a:chExt cx="762000" cy="304800"/>
          </a:xfrm>
        </p:grpSpPr>
        <p:cxnSp>
          <p:nvCxnSpPr>
            <p:cNvPr id="144" name="Straight Arrow Connector 143"/>
            <p:cNvCxnSpPr/>
            <p:nvPr/>
          </p:nvCxnSpPr>
          <p:spPr>
            <a:xfrm>
              <a:off x="5029200" y="18288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Rounded Rectangle 144"/>
            <p:cNvSpPr/>
            <p:nvPr/>
          </p:nvSpPr>
          <p:spPr>
            <a:xfrm>
              <a:off x="5181600" y="1676400"/>
              <a:ext cx="3810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</p:grpSp>
      <p:sp>
        <p:nvSpPr>
          <p:cNvPr id="146" name="Content Placeholder 2"/>
          <p:cNvSpPr txBox="1">
            <a:spLocks/>
          </p:cNvSpPr>
          <p:nvPr/>
        </p:nvSpPr>
        <p:spPr>
          <a:xfrm>
            <a:off x="5181600" y="1346200"/>
            <a:ext cx="21336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CEO-of</a:t>
            </a:r>
            <a:r>
              <a:rPr lang="en-US" sz="2400" dirty="0" smtClean="0">
                <a:solidFill>
                  <a:srgbClr val="BFBFBF"/>
                </a:solidFill>
              </a:rPr>
              <a:t>(</a:t>
            </a:r>
            <a:r>
              <a:rPr lang="en-US" sz="2400" dirty="0">
                <a:solidFill>
                  <a:srgbClr val="BFBFBF"/>
                </a:solidFill>
              </a:rPr>
              <a:t>1,2)</a:t>
            </a:r>
          </a:p>
          <a:p>
            <a:pPr marL="0" indent="0">
              <a:buNone/>
            </a:pPr>
            <a:r>
              <a:rPr lang="en-US" sz="2400" dirty="0" smtClean="0"/>
              <a:t>CEO-of</a:t>
            </a:r>
            <a:r>
              <a:rPr lang="en-US" sz="2400" dirty="0" smtClean="0">
                <a:solidFill>
                  <a:srgbClr val="BFBFBF"/>
                </a:solidFill>
              </a:rPr>
              <a:t>(</a:t>
            </a:r>
            <a:r>
              <a:rPr lang="en-US" sz="2400" dirty="0">
                <a:solidFill>
                  <a:srgbClr val="BFBFBF"/>
                </a:solidFill>
              </a:rPr>
              <a:t>1,2)</a:t>
            </a:r>
          </a:p>
          <a:p>
            <a:pPr marL="0" indent="0">
              <a:buNone/>
            </a:pPr>
            <a:r>
              <a:rPr lang="en-US" sz="2400" dirty="0" smtClean="0"/>
              <a:t>CEO-of</a:t>
            </a:r>
            <a:r>
              <a:rPr lang="en-US" sz="2400" dirty="0" smtClean="0">
                <a:solidFill>
                  <a:srgbClr val="BFBFBF"/>
                </a:solidFill>
              </a:rPr>
              <a:t>(</a:t>
            </a:r>
            <a:r>
              <a:rPr lang="en-US" sz="2400" dirty="0">
                <a:solidFill>
                  <a:srgbClr val="BFBFBF"/>
                </a:solidFill>
              </a:rPr>
              <a:t>1,2)</a:t>
            </a:r>
          </a:p>
          <a:p>
            <a:pPr marL="0" indent="0">
              <a:buNone/>
            </a:pPr>
            <a:r>
              <a:rPr lang="en-US" sz="2400" dirty="0" smtClean="0"/>
              <a:t>N/A</a:t>
            </a:r>
            <a:r>
              <a:rPr lang="en-US" sz="2400" dirty="0" smtClean="0">
                <a:solidFill>
                  <a:srgbClr val="BFBFBF"/>
                </a:solidFill>
              </a:rPr>
              <a:t>(</a:t>
            </a:r>
            <a:r>
              <a:rPr lang="en-US" sz="2400" dirty="0">
                <a:solidFill>
                  <a:srgbClr val="BFBFBF"/>
                </a:solidFill>
              </a:rPr>
              <a:t>1,2)</a:t>
            </a:r>
          </a:p>
          <a:p>
            <a:pPr marL="0" indent="0">
              <a:buNone/>
            </a:pPr>
            <a:r>
              <a:rPr lang="en-US" sz="2400" dirty="0" smtClean="0"/>
              <a:t>Acquired</a:t>
            </a:r>
            <a:r>
              <a:rPr lang="en-US" sz="2400" dirty="0" smtClean="0">
                <a:solidFill>
                  <a:srgbClr val="BFBFBF"/>
                </a:solidFill>
              </a:rPr>
              <a:t>(</a:t>
            </a:r>
            <a:r>
              <a:rPr lang="en-US" sz="2400" dirty="0">
                <a:solidFill>
                  <a:srgbClr val="BFBFBF"/>
                </a:solidFill>
              </a:rPr>
              <a:t>1,2)</a:t>
            </a:r>
          </a:p>
          <a:p>
            <a:pPr marL="0" indent="0">
              <a:buNone/>
            </a:pPr>
            <a:r>
              <a:rPr lang="en-US" sz="2400" dirty="0"/>
              <a:t>Acquired</a:t>
            </a:r>
            <a:r>
              <a:rPr lang="en-US" sz="2400" dirty="0" smtClean="0">
                <a:solidFill>
                  <a:srgbClr val="BFBFBF"/>
                </a:solidFill>
              </a:rPr>
              <a:t>(</a:t>
            </a:r>
            <a:r>
              <a:rPr lang="en-US" sz="2400" dirty="0">
                <a:solidFill>
                  <a:srgbClr val="BFBFBF"/>
                </a:solidFill>
              </a:rPr>
              <a:t>1,2)</a:t>
            </a:r>
          </a:p>
          <a:p>
            <a:pPr marL="0" indent="0">
              <a:buNone/>
            </a:pPr>
            <a:r>
              <a:rPr lang="en-US" sz="2400" dirty="0" smtClean="0"/>
              <a:t>N/A</a:t>
            </a:r>
            <a:r>
              <a:rPr lang="en-US" sz="2400" dirty="0" smtClean="0">
                <a:solidFill>
                  <a:srgbClr val="BFBFBF"/>
                </a:solidFill>
              </a:rPr>
              <a:t>(</a:t>
            </a:r>
            <a:r>
              <a:rPr lang="en-US" sz="2400" dirty="0">
                <a:solidFill>
                  <a:srgbClr val="BFBFBF"/>
                </a:solidFill>
              </a:rPr>
              <a:t>1,2</a:t>
            </a:r>
            <a:r>
              <a:rPr lang="en-US" sz="2400" dirty="0" smtClean="0">
                <a:solidFill>
                  <a:srgbClr val="BFBFBF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400" dirty="0"/>
              <a:t>Acquired</a:t>
            </a:r>
            <a:r>
              <a:rPr lang="en-US" sz="2400" dirty="0" smtClean="0">
                <a:solidFill>
                  <a:srgbClr val="BFBFBF"/>
                </a:solidFill>
              </a:rPr>
              <a:t>(</a:t>
            </a:r>
            <a:r>
              <a:rPr lang="en-US" sz="2400" dirty="0">
                <a:solidFill>
                  <a:srgbClr val="BFBFBF"/>
                </a:solidFill>
              </a:rPr>
              <a:t>1,2</a:t>
            </a:r>
            <a:r>
              <a:rPr lang="en-US" sz="2400" dirty="0" smtClean="0">
                <a:solidFill>
                  <a:srgbClr val="BFBFBF"/>
                </a:solidFill>
              </a:rPr>
              <a:t>)</a:t>
            </a:r>
            <a:endParaRPr lang="en-US" sz="24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23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>
          <a:xfrm>
            <a:off x="3639553" y="4531226"/>
            <a:ext cx="703847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715879" y="4531226"/>
            <a:ext cx="1191126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08000" y="4368800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479357" y="4368800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65626" y="4069347"/>
            <a:ext cx="757989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1719179" y="4069347"/>
            <a:ext cx="541421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558984" y="3915211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3200" y="3915211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704206" y="2761247"/>
            <a:ext cx="703847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378326" y="2761247"/>
            <a:ext cx="1299411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598153" y="2544679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5900" y="2607111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Previous Work: Aggregate Extraction</a:t>
            </a:r>
            <a:endParaRPr lang="en-US" dirty="0"/>
          </a:p>
        </p:txBody>
      </p:sp>
      <p:sp>
        <p:nvSpPr>
          <p:cNvPr id="76" name="Rounded Rectangle 75"/>
          <p:cNvSpPr/>
          <p:nvPr/>
        </p:nvSpPr>
        <p:spPr>
          <a:xfrm>
            <a:off x="391026" y="3190374"/>
            <a:ext cx="920416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2989847" y="3190374"/>
            <a:ext cx="1082842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3098132" y="3610811"/>
            <a:ext cx="866274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391026" y="3610811"/>
            <a:ext cx="1082842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65626" y="1876926"/>
            <a:ext cx="757989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1773321" y="1876926"/>
            <a:ext cx="1299411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365626" y="1457826"/>
            <a:ext cx="1353553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2903395" y="1457826"/>
            <a:ext cx="757989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203200" y="1295400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743200" y="1303690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03200" y="3456675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28600" y="3036238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03200" y="172279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613126" y="17145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827421" y="3027947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935705" y="3469375"/>
            <a:ext cx="214337" cy="26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2448426" y="2308726"/>
            <a:ext cx="757989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2286000" y="215459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388795" y="2308726"/>
            <a:ext cx="1299411" cy="32485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228600" y="214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6" name="Content Placeholder 2"/>
          <p:cNvSpPr txBox="1">
            <a:spLocks/>
          </p:cNvSpPr>
          <p:nvPr/>
        </p:nvSpPr>
        <p:spPr>
          <a:xfrm>
            <a:off x="304800" y="134620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Steve Jobs presents Apple’s HQ.</a:t>
            </a:r>
          </a:p>
          <a:p>
            <a:pPr marL="0" indent="0">
              <a:buNone/>
            </a:pPr>
            <a:r>
              <a:rPr lang="en-US" sz="2400" dirty="0"/>
              <a:t>Apple CEO Steve Jobs …</a:t>
            </a:r>
          </a:p>
          <a:p>
            <a:pPr marL="0" indent="0">
              <a:buNone/>
            </a:pPr>
            <a:r>
              <a:rPr lang="en-US" sz="2400" dirty="0"/>
              <a:t>Steve Jobs holds Apple stock.</a:t>
            </a:r>
          </a:p>
          <a:p>
            <a:pPr marL="0" indent="0">
              <a:buNone/>
            </a:pPr>
            <a:r>
              <a:rPr lang="en-US" sz="2400" dirty="0" smtClean="0"/>
              <a:t>Steve </a:t>
            </a:r>
            <a:r>
              <a:rPr lang="en-US" sz="2400" dirty="0"/>
              <a:t>Jobs, CEO of Apple, …</a:t>
            </a:r>
          </a:p>
          <a:p>
            <a:pPr marL="0" indent="0">
              <a:buNone/>
            </a:pPr>
            <a:r>
              <a:rPr lang="en-US" sz="2400" dirty="0"/>
              <a:t>Google’s takeover of </a:t>
            </a:r>
            <a:r>
              <a:rPr lang="en-US" sz="2400" dirty="0" err="1"/>
              <a:t>Youtube</a:t>
            </a:r>
            <a:r>
              <a:rPr lang="en-US" sz="2400" dirty="0"/>
              <a:t> …</a:t>
            </a:r>
          </a:p>
          <a:p>
            <a:pPr marL="0" indent="0">
              <a:buNone/>
            </a:pPr>
            <a:r>
              <a:rPr lang="en-US" sz="2400" dirty="0" err="1"/>
              <a:t>Youtube</a:t>
            </a:r>
            <a:r>
              <a:rPr lang="en-US" sz="2400" dirty="0"/>
              <a:t>, now part of Google, …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Apple and IBM are public.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… Microsoft’s purchase of Skype.</a:t>
            </a: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5181600" y="1346200"/>
            <a:ext cx="198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CEO-of</a:t>
            </a:r>
            <a:r>
              <a:rPr lang="en-US" sz="2400" dirty="0">
                <a:solidFill>
                  <a:srgbClr val="D9D9D9"/>
                </a:solidFill>
              </a:rPr>
              <a:t>(1,2)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N/A</a:t>
            </a:r>
            <a:r>
              <a:rPr lang="en-US" sz="2400" dirty="0" smtClean="0">
                <a:solidFill>
                  <a:srgbClr val="D9D9D9"/>
                </a:solidFill>
              </a:rPr>
              <a:t>(</a:t>
            </a:r>
            <a:r>
              <a:rPr lang="en-US" sz="2400" dirty="0">
                <a:solidFill>
                  <a:srgbClr val="D9D9D9"/>
                </a:solidFill>
              </a:rPr>
              <a:t>1,2)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Acquired</a:t>
            </a:r>
            <a:r>
              <a:rPr lang="en-US" sz="2400" dirty="0" smtClean="0">
                <a:solidFill>
                  <a:srgbClr val="D9D9D9"/>
                </a:solidFill>
              </a:rPr>
              <a:t>(</a:t>
            </a:r>
            <a:r>
              <a:rPr lang="en-US" sz="2400" dirty="0">
                <a:solidFill>
                  <a:srgbClr val="D9D9D9"/>
                </a:solidFill>
              </a:rPr>
              <a:t>1,2)</a:t>
            </a:r>
          </a:p>
          <a:p>
            <a:pPr marL="0" indent="0">
              <a:buNone/>
            </a:pPr>
            <a:r>
              <a:rPr lang="en-US" sz="2400" dirty="0" smtClean="0"/>
              <a:t>?</a:t>
            </a:r>
            <a:r>
              <a:rPr lang="en-US" sz="2400" dirty="0" smtClean="0">
                <a:solidFill>
                  <a:srgbClr val="D9D9D9"/>
                </a:solidFill>
              </a:rPr>
              <a:t>(</a:t>
            </a:r>
            <a:r>
              <a:rPr lang="en-US" sz="2400" dirty="0">
                <a:solidFill>
                  <a:srgbClr val="D9D9D9"/>
                </a:solidFill>
              </a:rPr>
              <a:t>1,2</a:t>
            </a:r>
            <a:r>
              <a:rPr lang="en-US" sz="2400" dirty="0" smtClean="0">
                <a:solidFill>
                  <a:srgbClr val="D9D9D9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400" dirty="0" smtClean="0"/>
              <a:t>Acquired</a:t>
            </a:r>
            <a:r>
              <a:rPr lang="en-US" sz="2400" dirty="0" smtClean="0">
                <a:solidFill>
                  <a:srgbClr val="D9D9D9"/>
                </a:solidFill>
              </a:rPr>
              <a:t>(</a:t>
            </a:r>
            <a:r>
              <a:rPr lang="en-US" sz="2400" dirty="0">
                <a:solidFill>
                  <a:srgbClr val="D9D9D9"/>
                </a:solidFill>
              </a:rPr>
              <a:t>1,2</a:t>
            </a:r>
            <a:r>
              <a:rPr lang="en-US" sz="2400" dirty="0" smtClean="0">
                <a:solidFill>
                  <a:srgbClr val="D9D9D9"/>
                </a:solidFill>
              </a:rPr>
              <a:t>)</a:t>
            </a:r>
            <a:endParaRPr lang="en-US" sz="2400" dirty="0">
              <a:solidFill>
                <a:srgbClr val="D9D9D9"/>
              </a:solidFill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6248400" y="4876800"/>
            <a:ext cx="35814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CEO-of(Rob </a:t>
            </a:r>
            <a:r>
              <a:rPr lang="en-US" sz="2000" dirty="0" err="1" smtClean="0"/>
              <a:t>Iger</a:t>
            </a:r>
            <a:r>
              <a:rPr lang="en-US" sz="2000" dirty="0" smtClean="0"/>
              <a:t>, Disney)</a:t>
            </a:r>
          </a:p>
          <a:p>
            <a:pPr marL="0" indent="0">
              <a:buNone/>
            </a:pPr>
            <a:r>
              <a:rPr lang="en-US" sz="2000" dirty="0"/>
              <a:t>CEO-of(Steve Jobs, Apple)</a:t>
            </a:r>
          </a:p>
          <a:p>
            <a:pPr marL="0" indent="0">
              <a:buNone/>
            </a:pPr>
            <a:r>
              <a:rPr lang="en-US" sz="2000" dirty="0" smtClean="0"/>
              <a:t>Acquired(Google, </a:t>
            </a:r>
            <a:r>
              <a:rPr lang="en-US" sz="2000" dirty="0" err="1" smtClean="0"/>
              <a:t>Youtube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 smtClean="0"/>
              <a:t>Acquired(</a:t>
            </a:r>
            <a:r>
              <a:rPr lang="en-US" sz="2000" dirty="0" err="1" smtClean="0"/>
              <a:t>Msft</a:t>
            </a:r>
            <a:r>
              <a:rPr lang="en-US" sz="2000" dirty="0" smtClean="0"/>
              <a:t>, Skype)</a:t>
            </a:r>
          </a:p>
          <a:p>
            <a:pPr marL="0" indent="0">
              <a:buNone/>
            </a:pPr>
            <a:r>
              <a:rPr lang="en-US" sz="2000" dirty="0" smtClean="0"/>
              <a:t>Acquired(Citigroup, EMI)</a:t>
            </a:r>
          </a:p>
        </p:txBody>
      </p:sp>
      <p:sp>
        <p:nvSpPr>
          <p:cNvPr id="38" name="Freeform 37"/>
          <p:cNvSpPr/>
          <p:nvPr/>
        </p:nvSpPr>
        <p:spPr>
          <a:xfrm>
            <a:off x="5977519" y="2108200"/>
            <a:ext cx="2661400" cy="3302000"/>
          </a:xfrm>
          <a:custGeom>
            <a:avLst/>
            <a:gdLst>
              <a:gd name="connsiteX0" fmla="*/ 562702 w 4003661"/>
              <a:gd name="connsiteY0" fmla="*/ 4292600 h 4292600"/>
              <a:gd name="connsiteX1" fmla="*/ 80102 w 4003661"/>
              <a:gd name="connsiteY1" fmla="*/ 3771900 h 4292600"/>
              <a:gd name="connsiteX2" fmla="*/ 2035902 w 4003661"/>
              <a:gd name="connsiteY2" fmla="*/ 2933700 h 4292600"/>
              <a:gd name="connsiteX3" fmla="*/ 3991702 w 4003661"/>
              <a:gd name="connsiteY3" fmla="*/ 723900 h 4292600"/>
              <a:gd name="connsiteX4" fmla="*/ 1083402 w 4003661"/>
              <a:gd name="connsiteY4" fmla="*/ 0 h 4292600"/>
              <a:gd name="connsiteX0" fmla="*/ 607517 w 4083667"/>
              <a:gd name="connsiteY0" fmla="*/ 4292600 h 4292600"/>
              <a:gd name="connsiteX1" fmla="*/ 124917 w 4083667"/>
              <a:gd name="connsiteY1" fmla="*/ 3771900 h 4292600"/>
              <a:gd name="connsiteX2" fmla="*/ 2728417 w 4083667"/>
              <a:gd name="connsiteY2" fmla="*/ 2590800 h 4292600"/>
              <a:gd name="connsiteX3" fmla="*/ 4036517 w 4083667"/>
              <a:gd name="connsiteY3" fmla="*/ 723900 h 4292600"/>
              <a:gd name="connsiteX4" fmla="*/ 1128217 w 4083667"/>
              <a:gd name="connsiteY4" fmla="*/ 0 h 4292600"/>
              <a:gd name="connsiteX0" fmla="*/ 700896 w 4129896"/>
              <a:gd name="connsiteY0" fmla="*/ 4292600 h 4292600"/>
              <a:gd name="connsiteX1" fmla="*/ 218296 w 4129896"/>
              <a:gd name="connsiteY1" fmla="*/ 3771900 h 4292600"/>
              <a:gd name="connsiteX2" fmla="*/ 4129896 w 4129896"/>
              <a:gd name="connsiteY2" fmla="*/ 723900 h 4292600"/>
              <a:gd name="connsiteX3" fmla="*/ 1221596 w 4129896"/>
              <a:gd name="connsiteY3" fmla="*/ 0 h 4292600"/>
              <a:gd name="connsiteX0" fmla="*/ 651632 w 4080632"/>
              <a:gd name="connsiteY0" fmla="*/ 4292600 h 4292600"/>
              <a:gd name="connsiteX1" fmla="*/ 169032 w 4080632"/>
              <a:gd name="connsiteY1" fmla="*/ 3771900 h 4292600"/>
              <a:gd name="connsiteX2" fmla="*/ 4080632 w 4080632"/>
              <a:gd name="connsiteY2" fmla="*/ 723900 h 4292600"/>
              <a:gd name="connsiteX3" fmla="*/ 1172332 w 4080632"/>
              <a:gd name="connsiteY3" fmla="*/ 0 h 4292600"/>
              <a:gd name="connsiteX0" fmla="*/ 651632 w 4085199"/>
              <a:gd name="connsiteY0" fmla="*/ 4312719 h 4312719"/>
              <a:gd name="connsiteX1" fmla="*/ 169032 w 4085199"/>
              <a:gd name="connsiteY1" fmla="*/ 3792019 h 4312719"/>
              <a:gd name="connsiteX2" fmla="*/ 4080632 w 4085199"/>
              <a:gd name="connsiteY2" fmla="*/ 744019 h 4312719"/>
              <a:gd name="connsiteX3" fmla="*/ 1172332 w 4085199"/>
              <a:gd name="connsiteY3" fmla="*/ 20119 h 4312719"/>
              <a:gd name="connsiteX0" fmla="*/ 651632 w 4080656"/>
              <a:gd name="connsiteY0" fmla="*/ 4490366 h 4490366"/>
              <a:gd name="connsiteX1" fmla="*/ 169032 w 4080656"/>
              <a:gd name="connsiteY1" fmla="*/ 3969666 h 4490366"/>
              <a:gd name="connsiteX2" fmla="*/ 4080632 w 4080656"/>
              <a:gd name="connsiteY2" fmla="*/ 921666 h 4490366"/>
              <a:gd name="connsiteX3" fmla="*/ 1172332 w 4080656"/>
              <a:gd name="connsiteY3" fmla="*/ 197766 h 4490366"/>
              <a:gd name="connsiteX0" fmla="*/ 721096 w 4429519"/>
              <a:gd name="connsiteY0" fmla="*/ 4302675 h 4302675"/>
              <a:gd name="connsiteX1" fmla="*/ 238496 w 4429519"/>
              <a:gd name="connsiteY1" fmla="*/ 3781975 h 4302675"/>
              <a:gd name="connsiteX2" fmla="*/ 4429496 w 4429519"/>
              <a:gd name="connsiteY2" fmla="*/ 1292775 h 4302675"/>
              <a:gd name="connsiteX3" fmla="*/ 1241796 w 4429519"/>
              <a:gd name="connsiteY3" fmla="*/ 10075 h 4302675"/>
              <a:gd name="connsiteX0" fmla="*/ 871422 w 4579845"/>
              <a:gd name="connsiteY0" fmla="*/ 4302675 h 4302675"/>
              <a:gd name="connsiteX1" fmla="*/ 388822 w 4579845"/>
              <a:gd name="connsiteY1" fmla="*/ 3781975 h 4302675"/>
              <a:gd name="connsiteX2" fmla="*/ 4579822 w 4579845"/>
              <a:gd name="connsiteY2" fmla="*/ 1292775 h 4302675"/>
              <a:gd name="connsiteX3" fmla="*/ 1392122 w 4579845"/>
              <a:gd name="connsiteY3" fmla="*/ 10075 h 4302675"/>
              <a:gd name="connsiteX0" fmla="*/ 0 w 3708400"/>
              <a:gd name="connsiteY0" fmla="*/ 4302675 h 4302675"/>
              <a:gd name="connsiteX1" fmla="*/ 3708400 w 3708400"/>
              <a:gd name="connsiteY1" fmla="*/ 1292775 h 4302675"/>
              <a:gd name="connsiteX2" fmla="*/ 520700 w 3708400"/>
              <a:gd name="connsiteY2" fmla="*/ 10075 h 4302675"/>
              <a:gd name="connsiteX0" fmla="*/ 399901 w 4108301"/>
              <a:gd name="connsiteY0" fmla="*/ 4302675 h 4302675"/>
              <a:gd name="connsiteX1" fmla="*/ 4108301 w 4108301"/>
              <a:gd name="connsiteY1" fmla="*/ 1292775 h 4302675"/>
              <a:gd name="connsiteX2" fmla="*/ 920601 w 4108301"/>
              <a:gd name="connsiteY2" fmla="*/ 10075 h 4302675"/>
              <a:gd name="connsiteX0" fmla="*/ 399201 w 4108844"/>
              <a:gd name="connsiteY0" fmla="*/ 4292600 h 4292600"/>
              <a:gd name="connsiteX1" fmla="*/ 4107601 w 4108844"/>
              <a:gd name="connsiteY1" fmla="*/ 1282700 h 4292600"/>
              <a:gd name="connsiteX2" fmla="*/ 919901 w 4108844"/>
              <a:gd name="connsiteY2" fmla="*/ 0 h 4292600"/>
              <a:gd name="connsiteX0" fmla="*/ 397344 w 4106087"/>
              <a:gd name="connsiteY0" fmla="*/ 4292600 h 4292600"/>
              <a:gd name="connsiteX1" fmla="*/ 4105744 w 4106087"/>
              <a:gd name="connsiteY1" fmla="*/ 1282700 h 4292600"/>
              <a:gd name="connsiteX2" fmla="*/ 638644 w 4106087"/>
              <a:gd name="connsiteY2" fmla="*/ 0 h 4292600"/>
              <a:gd name="connsiteX0" fmla="*/ 1714500 w 3481987"/>
              <a:gd name="connsiteY0" fmla="*/ 3365500 h 3365500"/>
              <a:gd name="connsiteX1" fmla="*/ 3467100 w 3481987"/>
              <a:gd name="connsiteY1" fmla="*/ 1282700 h 3365500"/>
              <a:gd name="connsiteX2" fmla="*/ 0 w 3481987"/>
              <a:gd name="connsiteY2" fmla="*/ 0 h 3365500"/>
              <a:gd name="connsiteX0" fmla="*/ 1231900 w 2992433"/>
              <a:gd name="connsiteY0" fmla="*/ 3568700 h 3568700"/>
              <a:gd name="connsiteX1" fmla="*/ 2984500 w 2992433"/>
              <a:gd name="connsiteY1" fmla="*/ 1485900 h 3568700"/>
              <a:gd name="connsiteX2" fmla="*/ 0 w 2992433"/>
              <a:gd name="connsiteY2" fmla="*/ 0 h 3568700"/>
              <a:gd name="connsiteX0" fmla="*/ 673100 w 2986646"/>
              <a:gd name="connsiteY0" fmla="*/ 3746500 h 3746500"/>
              <a:gd name="connsiteX1" fmla="*/ 2984500 w 2986646"/>
              <a:gd name="connsiteY1" fmla="*/ 1485900 h 3746500"/>
              <a:gd name="connsiteX2" fmla="*/ 0 w 2986646"/>
              <a:gd name="connsiteY2" fmla="*/ 0 h 3746500"/>
              <a:gd name="connsiteX0" fmla="*/ 673100 w 2986879"/>
              <a:gd name="connsiteY0" fmla="*/ 3746500 h 3746500"/>
              <a:gd name="connsiteX1" fmla="*/ 2984500 w 2986879"/>
              <a:gd name="connsiteY1" fmla="*/ 1485900 h 3746500"/>
              <a:gd name="connsiteX2" fmla="*/ 0 w 2986879"/>
              <a:gd name="connsiteY2" fmla="*/ 0 h 3746500"/>
              <a:gd name="connsiteX0" fmla="*/ 347082 w 2661400"/>
              <a:gd name="connsiteY0" fmla="*/ 3302000 h 3302000"/>
              <a:gd name="connsiteX1" fmla="*/ 2658482 w 2661400"/>
              <a:gd name="connsiteY1" fmla="*/ 1041400 h 3302000"/>
              <a:gd name="connsiteX2" fmla="*/ 867782 w 2661400"/>
              <a:gd name="connsiteY2" fmla="*/ 0 h 330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1400" h="3302000">
                <a:moveTo>
                  <a:pt x="347082" y="3302000"/>
                </a:moveTo>
                <a:cubicBezTo>
                  <a:pt x="-1128235" y="2979738"/>
                  <a:pt x="2571699" y="1591733"/>
                  <a:pt x="2658482" y="1041400"/>
                </a:cubicBezTo>
                <a:cubicBezTo>
                  <a:pt x="2745265" y="491067"/>
                  <a:pt x="867782" y="0"/>
                  <a:pt x="867782" y="0"/>
                </a:cubicBezTo>
              </a:path>
            </a:pathLst>
          </a:custGeom>
          <a:ln>
            <a:solidFill>
              <a:srgbClr val="FF66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 38"/>
          <p:cNvSpPr/>
          <p:nvPr/>
        </p:nvSpPr>
        <p:spPr>
          <a:xfrm>
            <a:off x="5590716" y="3810001"/>
            <a:ext cx="1497867" cy="1955800"/>
          </a:xfrm>
          <a:custGeom>
            <a:avLst/>
            <a:gdLst>
              <a:gd name="connsiteX0" fmla="*/ 562702 w 4003661"/>
              <a:gd name="connsiteY0" fmla="*/ 4292600 h 4292600"/>
              <a:gd name="connsiteX1" fmla="*/ 80102 w 4003661"/>
              <a:gd name="connsiteY1" fmla="*/ 3771900 h 4292600"/>
              <a:gd name="connsiteX2" fmla="*/ 2035902 w 4003661"/>
              <a:gd name="connsiteY2" fmla="*/ 2933700 h 4292600"/>
              <a:gd name="connsiteX3" fmla="*/ 3991702 w 4003661"/>
              <a:gd name="connsiteY3" fmla="*/ 723900 h 4292600"/>
              <a:gd name="connsiteX4" fmla="*/ 1083402 w 4003661"/>
              <a:gd name="connsiteY4" fmla="*/ 0 h 4292600"/>
              <a:gd name="connsiteX0" fmla="*/ 607517 w 4083667"/>
              <a:gd name="connsiteY0" fmla="*/ 4292600 h 4292600"/>
              <a:gd name="connsiteX1" fmla="*/ 124917 w 4083667"/>
              <a:gd name="connsiteY1" fmla="*/ 3771900 h 4292600"/>
              <a:gd name="connsiteX2" fmla="*/ 2728417 w 4083667"/>
              <a:gd name="connsiteY2" fmla="*/ 2590800 h 4292600"/>
              <a:gd name="connsiteX3" fmla="*/ 4036517 w 4083667"/>
              <a:gd name="connsiteY3" fmla="*/ 723900 h 4292600"/>
              <a:gd name="connsiteX4" fmla="*/ 1128217 w 4083667"/>
              <a:gd name="connsiteY4" fmla="*/ 0 h 4292600"/>
              <a:gd name="connsiteX0" fmla="*/ 700896 w 4129896"/>
              <a:gd name="connsiteY0" fmla="*/ 4292600 h 4292600"/>
              <a:gd name="connsiteX1" fmla="*/ 218296 w 4129896"/>
              <a:gd name="connsiteY1" fmla="*/ 3771900 h 4292600"/>
              <a:gd name="connsiteX2" fmla="*/ 4129896 w 4129896"/>
              <a:gd name="connsiteY2" fmla="*/ 723900 h 4292600"/>
              <a:gd name="connsiteX3" fmla="*/ 1221596 w 4129896"/>
              <a:gd name="connsiteY3" fmla="*/ 0 h 4292600"/>
              <a:gd name="connsiteX0" fmla="*/ 651632 w 4080632"/>
              <a:gd name="connsiteY0" fmla="*/ 4292600 h 4292600"/>
              <a:gd name="connsiteX1" fmla="*/ 169032 w 4080632"/>
              <a:gd name="connsiteY1" fmla="*/ 3771900 h 4292600"/>
              <a:gd name="connsiteX2" fmla="*/ 4080632 w 4080632"/>
              <a:gd name="connsiteY2" fmla="*/ 723900 h 4292600"/>
              <a:gd name="connsiteX3" fmla="*/ 1172332 w 4080632"/>
              <a:gd name="connsiteY3" fmla="*/ 0 h 4292600"/>
              <a:gd name="connsiteX0" fmla="*/ 651632 w 4085199"/>
              <a:gd name="connsiteY0" fmla="*/ 4312719 h 4312719"/>
              <a:gd name="connsiteX1" fmla="*/ 169032 w 4085199"/>
              <a:gd name="connsiteY1" fmla="*/ 3792019 h 4312719"/>
              <a:gd name="connsiteX2" fmla="*/ 4080632 w 4085199"/>
              <a:gd name="connsiteY2" fmla="*/ 744019 h 4312719"/>
              <a:gd name="connsiteX3" fmla="*/ 1172332 w 4085199"/>
              <a:gd name="connsiteY3" fmla="*/ 20119 h 4312719"/>
              <a:gd name="connsiteX0" fmla="*/ 651632 w 4080656"/>
              <a:gd name="connsiteY0" fmla="*/ 4490366 h 4490366"/>
              <a:gd name="connsiteX1" fmla="*/ 169032 w 4080656"/>
              <a:gd name="connsiteY1" fmla="*/ 3969666 h 4490366"/>
              <a:gd name="connsiteX2" fmla="*/ 4080632 w 4080656"/>
              <a:gd name="connsiteY2" fmla="*/ 921666 h 4490366"/>
              <a:gd name="connsiteX3" fmla="*/ 1172332 w 4080656"/>
              <a:gd name="connsiteY3" fmla="*/ 197766 h 4490366"/>
              <a:gd name="connsiteX0" fmla="*/ 721096 w 4429519"/>
              <a:gd name="connsiteY0" fmla="*/ 4302675 h 4302675"/>
              <a:gd name="connsiteX1" fmla="*/ 238496 w 4429519"/>
              <a:gd name="connsiteY1" fmla="*/ 3781975 h 4302675"/>
              <a:gd name="connsiteX2" fmla="*/ 4429496 w 4429519"/>
              <a:gd name="connsiteY2" fmla="*/ 1292775 h 4302675"/>
              <a:gd name="connsiteX3" fmla="*/ 1241796 w 4429519"/>
              <a:gd name="connsiteY3" fmla="*/ 10075 h 4302675"/>
              <a:gd name="connsiteX0" fmla="*/ 871422 w 4579845"/>
              <a:gd name="connsiteY0" fmla="*/ 4302675 h 4302675"/>
              <a:gd name="connsiteX1" fmla="*/ 388822 w 4579845"/>
              <a:gd name="connsiteY1" fmla="*/ 3781975 h 4302675"/>
              <a:gd name="connsiteX2" fmla="*/ 4579822 w 4579845"/>
              <a:gd name="connsiteY2" fmla="*/ 1292775 h 4302675"/>
              <a:gd name="connsiteX3" fmla="*/ 1392122 w 4579845"/>
              <a:gd name="connsiteY3" fmla="*/ 10075 h 4302675"/>
              <a:gd name="connsiteX0" fmla="*/ 0 w 3708400"/>
              <a:gd name="connsiteY0" fmla="*/ 4302675 h 4302675"/>
              <a:gd name="connsiteX1" fmla="*/ 3708400 w 3708400"/>
              <a:gd name="connsiteY1" fmla="*/ 1292775 h 4302675"/>
              <a:gd name="connsiteX2" fmla="*/ 520700 w 3708400"/>
              <a:gd name="connsiteY2" fmla="*/ 10075 h 4302675"/>
              <a:gd name="connsiteX0" fmla="*/ 399901 w 4108301"/>
              <a:gd name="connsiteY0" fmla="*/ 4302675 h 4302675"/>
              <a:gd name="connsiteX1" fmla="*/ 4108301 w 4108301"/>
              <a:gd name="connsiteY1" fmla="*/ 1292775 h 4302675"/>
              <a:gd name="connsiteX2" fmla="*/ 920601 w 4108301"/>
              <a:gd name="connsiteY2" fmla="*/ 10075 h 4302675"/>
              <a:gd name="connsiteX0" fmla="*/ 399201 w 4108844"/>
              <a:gd name="connsiteY0" fmla="*/ 4292600 h 4292600"/>
              <a:gd name="connsiteX1" fmla="*/ 4107601 w 4108844"/>
              <a:gd name="connsiteY1" fmla="*/ 1282700 h 4292600"/>
              <a:gd name="connsiteX2" fmla="*/ 919901 w 4108844"/>
              <a:gd name="connsiteY2" fmla="*/ 0 h 4292600"/>
              <a:gd name="connsiteX0" fmla="*/ 397344 w 4106087"/>
              <a:gd name="connsiteY0" fmla="*/ 4292600 h 4292600"/>
              <a:gd name="connsiteX1" fmla="*/ 4105744 w 4106087"/>
              <a:gd name="connsiteY1" fmla="*/ 1282700 h 4292600"/>
              <a:gd name="connsiteX2" fmla="*/ 638644 w 4106087"/>
              <a:gd name="connsiteY2" fmla="*/ 0 h 4292600"/>
              <a:gd name="connsiteX0" fmla="*/ 1714500 w 3481987"/>
              <a:gd name="connsiteY0" fmla="*/ 3365500 h 3365500"/>
              <a:gd name="connsiteX1" fmla="*/ 3467100 w 3481987"/>
              <a:gd name="connsiteY1" fmla="*/ 1282700 h 3365500"/>
              <a:gd name="connsiteX2" fmla="*/ 0 w 3481987"/>
              <a:gd name="connsiteY2" fmla="*/ 0 h 3365500"/>
              <a:gd name="connsiteX0" fmla="*/ 1231900 w 2992433"/>
              <a:gd name="connsiteY0" fmla="*/ 3568700 h 3568700"/>
              <a:gd name="connsiteX1" fmla="*/ 2984500 w 2992433"/>
              <a:gd name="connsiteY1" fmla="*/ 1485900 h 3568700"/>
              <a:gd name="connsiteX2" fmla="*/ 0 w 2992433"/>
              <a:gd name="connsiteY2" fmla="*/ 0 h 3568700"/>
              <a:gd name="connsiteX0" fmla="*/ 673100 w 2986646"/>
              <a:gd name="connsiteY0" fmla="*/ 3746500 h 3746500"/>
              <a:gd name="connsiteX1" fmla="*/ 2984500 w 2986646"/>
              <a:gd name="connsiteY1" fmla="*/ 1485900 h 3746500"/>
              <a:gd name="connsiteX2" fmla="*/ 0 w 2986646"/>
              <a:gd name="connsiteY2" fmla="*/ 0 h 3746500"/>
              <a:gd name="connsiteX0" fmla="*/ 673100 w 2986879"/>
              <a:gd name="connsiteY0" fmla="*/ 3746500 h 3746500"/>
              <a:gd name="connsiteX1" fmla="*/ 2984500 w 2986879"/>
              <a:gd name="connsiteY1" fmla="*/ 1485900 h 3746500"/>
              <a:gd name="connsiteX2" fmla="*/ 0 w 2986879"/>
              <a:gd name="connsiteY2" fmla="*/ 0 h 3746500"/>
              <a:gd name="connsiteX0" fmla="*/ 347082 w 2661400"/>
              <a:gd name="connsiteY0" fmla="*/ 3302000 h 3302000"/>
              <a:gd name="connsiteX1" fmla="*/ 2658482 w 2661400"/>
              <a:gd name="connsiteY1" fmla="*/ 1041400 h 3302000"/>
              <a:gd name="connsiteX2" fmla="*/ 867782 w 2661400"/>
              <a:gd name="connsiteY2" fmla="*/ 0 h 3302000"/>
              <a:gd name="connsiteX0" fmla="*/ 347518 w 2662327"/>
              <a:gd name="connsiteY0" fmla="*/ 2324754 h 2324754"/>
              <a:gd name="connsiteX1" fmla="*/ 2658918 w 2662327"/>
              <a:gd name="connsiteY1" fmla="*/ 64154 h 2324754"/>
              <a:gd name="connsiteX2" fmla="*/ 906318 w 2662327"/>
              <a:gd name="connsiteY2" fmla="*/ 572154 h 2324754"/>
              <a:gd name="connsiteX0" fmla="*/ 498747 w 1388792"/>
              <a:gd name="connsiteY0" fmla="*/ 1774631 h 1774631"/>
              <a:gd name="connsiteX1" fmla="*/ 1375047 w 1388792"/>
              <a:gd name="connsiteY1" fmla="*/ 199831 h 1774631"/>
              <a:gd name="connsiteX2" fmla="*/ 1057547 w 1388792"/>
              <a:gd name="connsiteY2" fmla="*/ 22031 h 1774631"/>
              <a:gd name="connsiteX0" fmla="*/ 0 w 558800"/>
              <a:gd name="connsiteY0" fmla="*/ 1752600 h 1752600"/>
              <a:gd name="connsiteX1" fmla="*/ 558800 w 558800"/>
              <a:gd name="connsiteY1" fmla="*/ 0 h 1752600"/>
              <a:gd name="connsiteX0" fmla="*/ 0 w 661672"/>
              <a:gd name="connsiteY0" fmla="*/ 1752600 h 1752600"/>
              <a:gd name="connsiteX1" fmla="*/ 558800 w 661672"/>
              <a:gd name="connsiteY1" fmla="*/ 0 h 1752600"/>
              <a:gd name="connsiteX0" fmla="*/ 0 w 1063011"/>
              <a:gd name="connsiteY0" fmla="*/ 1879600 h 1879600"/>
              <a:gd name="connsiteX1" fmla="*/ 990600 w 1063011"/>
              <a:gd name="connsiteY1" fmla="*/ 0 h 1879600"/>
              <a:gd name="connsiteX0" fmla="*/ 409382 w 1434585"/>
              <a:gd name="connsiteY0" fmla="*/ 1879600 h 1879600"/>
              <a:gd name="connsiteX1" fmla="*/ 1399982 w 1434585"/>
              <a:gd name="connsiteY1" fmla="*/ 0 h 1879600"/>
              <a:gd name="connsiteX0" fmla="*/ 396850 w 1445719"/>
              <a:gd name="connsiteY0" fmla="*/ 1879600 h 1879600"/>
              <a:gd name="connsiteX1" fmla="*/ 1387450 w 1445719"/>
              <a:gd name="connsiteY1" fmla="*/ 0 h 1879600"/>
              <a:gd name="connsiteX0" fmla="*/ 414795 w 1301768"/>
              <a:gd name="connsiteY0" fmla="*/ 1955800 h 1955800"/>
              <a:gd name="connsiteX1" fmla="*/ 1240295 w 1301768"/>
              <a:gd name="connsiteY1" fmla="*/ 0 h 1955800"/>
              <a:gd name="connsiteX0" fmla="*/ 619584 w 1497867"/>
              <a:gd name="connsiteY0" fmla="*/ 1955800 h 1955800"/>
              <a:gd name="connsiteX1" fmla="*/ 1445084 w 1497867"/>
              <a:gd name="connsiteY1" fmla="*/ 0 h 19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97867" h="1955800">
                <a:moveTo>
                  <a:pt x="619584" y="1955800"/>
                </a:moveTo>
                <a:cubicBezTo>
                  <a:pt x="-1315049" y="1587500"/>
                  <a:pt x="1944617" y="406400"/>
                  <a:pt x="1445084" y="0"/>
                </a:cubicBezTo>
              </a:path>
            </a:pathLst>
          </a:custGeom>
          <a:ln>
            <a:solidFill>
              <a:srgbClr val="FF66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eform 39"/>
          <p:cNvSpPr/>
          <p:nvPr/>
        </p:nvSpPr>
        <p:spPr>
          <a:xfrm>
            <a:off x="5239550" y="4838700"/>
            <a:ext cx="958050" cy="1333500"/>
          </a:xfrm>
          <a:custGeom>
            <a:avLst/>
            <a:gdLst>
              <a:gd name="connsiteX0" fmla="*/ 562702 w 4003661"/>
              <a:gd name="connsiteY0" fmla="*/ 4292600 h 4292600"/>
              <a:gd name="connsiteX1" fmla="*/ 80102 w 4003661"/>
              <a:gd name="connsiteY1" fmla="*/ 3771900 h 4292600"/>
              <a:gd name="connsiteX2" fmla="*/ 2035902 w 4003661"/>
              <a:gd name="connsiteY2" fmla="*/ 2933700 h 4292600"/>
              <a:gd name="connsiteX3" fmla="*/ 3991702 w 4003661"/>
              <a:gd name="connsiteY3" fmla="*/ 723900 h 4292600"/>
              <a:gd name="connsiteX4" fmla="*/ 1083402 w 4003661"/>
              <a:gd name="connsiteY4" fmla="*/ 0 h 4292600"/>
              <a:gd name="connsiteX0" fmla="*/ 607517 w 4083667"/>
              <a:gd name="connsiteY0" fmla="*/ 4292600 h 4292600"/>
              <a:gd name="connsiteX1" fmla="*/ 124917 w 4083667"/>
              <a:gd name="connsiteY1" fmla="*/ 3771900 h 4292600"/>
              <a:gd name="connsiteX2" fmla="*/ 2728417 w 4083667"/>
              <a:gd name="connsiteY2" fmla="*/ 2590800 h 4292600"/>
              <a:gd name="connsiteX3" fmla="*/ 4036517 w 4083667"/>
              <a:gd name="connsiteY3" fmla="*/ 723900 h 4292600"/>
              <a:gd name="connsiteX4" fmla="*/ 1128217 w 4083667"/>
              <a:gd name="connsiteY4" fmla="*/ 0 h 4292600"/>
              <a:gd name="connsiteX0" fmla="*/ 700896 w 4129896"/>
              <a:gd name="connsiteY0" fmla="*/ 4292600 h 4292600"/>
              <a:gd name="connsiteX1" fmla="*/ 218296 w 4129896"/>
              <a:gd name="connsiteY1" fmla="*/ 3771900 h 4292600"/>
              <a:gd name="connsiteX2" fmla="*/ 4129896 w 4129896"/>
              <a:gd name="connsiteY2" fmla="*/ 723900 h 4292600"/>
              <a:gd name="connsiteX3" fmla="*/ 1221596 w 4129896"/>
              <a:gd name="connsiteY3" fmla="*/ 0 h 4292600"/>
              <a:gd name="connsiteX0" fmla="*/ 651632 w 4080632"/>
              <a:gd name="connsiteY0" fmla="*/ 4292600 h 4292600"/>
              <a:gd name="connsiteX1" fmla="*/ 169032 w 4080632"/>
              <a:gd name="connsiteY1" fmla="*/ 3771900 h 4292600"/>
              <a:gd name="connsiteX2" fmla="*/ 4080632 w 4080632"/>
              <a:gd name="connsiteY2" fmla="*/ 723900 h 4292600"/>
              <a:gd name="connsiteX3" fmla="*/ 1172332 w 4080632"/>
              <a:gd name="connsiteY3" fmla="*/ 0 h 4292600"/>
              <a:gd name="connsiteX0" fmla="*/ 651632 w 4085199"/>
              <a:gd name="connsiteY0" fmla="*/ 4312719 h 4312719"/>
              <a:gd name="connsiteX1" fmla="*/ 169032 w 4085199"/>
              <a:gd name="connsiteY1" fmla="*/ 3792019 h 4312719"/>
              <a:gd name="connsiteX2" fmla="*/ 4080632 w 4085199"/>
              <a:gd name="connsiteY2" fmla="*/ 744019 h 4312719"/>
              <a:gd name="connsiteX3" fmla="*/ 1172332 w 4085199"/>
              <a:gd name="connsiteY3" fmla="*/ 20119 h 4312719"/>
              <a:gd name="connsiteX0" fmla="*/ 651632 w 4080656"/>
              <a:gd name="connsiteY0" fmla="*/ 4490366 h 4490366"/>
              <a:gd name="connsiteX1" fmla="*/ 169032 w 4080656"/>
              <a:gd name="connsiteY1" fmla="*/ 3969666 h 4490366"/>
              <a:gd name="connsiteX2" fmla="*/ 4080632 w 4080656"/>
              <a:gd name="connsiteY2" fmla="*/ 921666 h 4490366"/>
              <a:gd name="connsiteX3" fmla="*/ 1172332 w 4080656"/>
              <a:gd name="connsiteY3" fmla="*/ 197766 h 4490366"/>
              <a:gd name="connsiteX0" fmla="*/ 721096 w 4429519"/>
              <a:gd name="connsiteY0" fmla="*/ 4302675 h 4302675"/>
              <a:gd name="connsiteX1" fmla="*/ 238496 w 4429519"/>
              <a:gd name="connsiteY1" fmla="*/ 3781975 h 4302675"/>
              <a:gd name="connsiteX2" fmla="*/ 4429496 w 4429519"/>
              <a:gd name="connsiteY2" fmla="*/ 1292775 h 4302675"/>
              <a:gd name="connsiteX3" fmla="*/ 1241796 w 4429519"/>
              <a:gd name="connsiteY3" fmla="*/ 10075 h 4302675"/>
              <a:gd name="connsiteX0" fmla="*/ 871422 w 4579845"/>
              <a:gd name="connsiteY0" fmla="*/ 4302675 h 4302675"/>
              <a:gd name="connsiteX1" fmla="*/ 388822 w 4579845"/>
              <a:gd name="connsiteY1" fmla="*/ 3781975 h 4302675"/>
              <a:gd name="connsiteX2" fmla="*/ 4579822 w 4579845"/>
              <a:gd name="connsiteY2" fmla="*/ 1292775 h 4302675"/>
              <a:gd name="connsiteX3" fmla="*/ 1392122 w 4579845"/>
              <a:gd name="connsiteY3" fmla="*/ 10075 h 4302675"/>
              <a:gd name="connsiteX0" fmla="*/ 0 w 3708400"/>
              <a:gd name="connsiteY0" fmla="*/ 4302675 h 4302675"/>
              <a:gd name="connsiteX1" fmla="*/ 3708400 w 3708400"/>
              <a:gd name="connsiteY1" fmla="*/ 1292775 h 4302675"/>
              <a:gd name="connsiteX2" fmla="*/ 520700 w 3708400"/>
              <a:gd name="connsiteY2" fmla="*/ 10075 h 4302675"/>
              <a:gd name="connsiteX0" fmla="*/ 399901 w 4108301"/>
              <a:gd name="connsiteY0" fmla="*/ 4302675 h 4302675"/>
              <a:gd name="connsiteX1" fmla="*/ 4108301 w 4108301"/>
              <a:gd name="connsiteY1" fmla="*/ 1292775 h 4302675"/>
              <a:gd name="connsiteX2" fmla="*/ 920601 w 4108301"/>
              <a:gd name="connsiteY2" fmla="*/ 10075 h 4302675"/>
              <a:gd name="connsiteX0" fmla="*/ 399201 w 4108844"/>
              <a:gd name="connsiteY0" fmla="*/ 4292600 h 4292600"/>
              <a:gd name="connsiteX1" fmla="*/ 4107601 w 4108844"/>
              <a:gd name="connsiteY1" fmla="*/ 1282700 h 4292600"/>
              <a:gd name="connsiteX2" fmla="*/ 919901 w 4108844"/>
              <a:gd name="connsiteY2" fmla="*/ 0 h 4292600"/>
              <a:gd name="connsiteX0" fmla="*/ 397344 w 4106087"/>
              <a:gd name="connsiteY0" fmla="*/ 4292600 h 4292600"/>
              <a:gd name="connsiteX1" fmla="*/ 4105744 w 4106087"/>
              <a:gd name="connsiteY1" fmla="*/ 1282700 h 4292600"/>
              <a:gd name="connsiteX2" fmla="*/ 638644 w 4106087"/>
              <a:gd name="connsiteY2" fmla="*/ 0 h 4292600"/>
              <a:gd name="connsiteX0" fmla="*/ 1714500 w 3481987"/>
              <a:gd name="connsiteY0" fmla="*/ 3365500 h 3365500"/>
              <a:gd name="connsiteX1" fmla="*/ 3467100 w 3481987"/>
              <a:gd name="connsiteY1" fmla="*/ 1282700 h 3365500"/>
              <a:gd name="connsiteX2" fmla="*/ 0 w 3481987"/>
              <a:gd name="connsiteY2" fmla="*/ 0 h 3365500"/>
              <a:gd name="connsiteX0" fmla="*/ 1231900 w 2992433"/>
              <a:gd name="connsiteY0" fmla="*/ 3568700 h 3568700"/>
              <a:gd name="connsiteX1" fmla="*/ 2984500 w 2992433"/>
              <a:gd name="connsiteY1" fmla="*/ 1485900 h 3568700"/>
              <a:gd name="connsiteX2" fmla="*/ 0 w 2992433"/>
              <a:gd name="connsiteY2" fmla="*/ 0 h 3568700"/>
              <a:gd name="connsiteX0" fmla="*/ 673100 w 2986646"/>
              <a:gd name="connsiteY0" fmla="*/ 3746500 h 3746500"/>
              <a:gd name="connsiteX1" fmla="*/ 2984500 w 2986646"/>
              <a:gd name="connsiteY1" fmla="*/ 1485900 h 3746500"/>
              <a:gd name="connsiteX2" fmla="*/ 0 w 2986646"/>
              <a:gd name="connsiteY2" fmla="*/ 0 h 3746500"/>
              <a:gd name="connsiteX0" fmla="*/ 673100 w 2986879"/>
              <a:gd name="connsiteY0" fmla="*/ 3746500 h 3746500"/>
              <a:gd name="connsiteX1" fmla="*/ 2984500 w 2986879"/>
              <a:gd name="connsiteY1" fmla="*/ 1485900 h 3746500"/>
              <a:gd name="connsiteX2" fmla="*/ 0 w 2986879"/>
              <a:gd name="connsiteY2" fmla="*/ 0 h 3746500"/>
              <a:gd name="connsiteX0" fmla="*/ 347082 w 2661400"/>
              <a:gd name="connsiteY0" fmla="*/ 3302000 h 3302000"/>
              <a:gd name="connsiteX1" fmla="*/ 2658482 w 2661400"/>
              <a:gd name="connsiteY1" fmla="*/ 1041400 h 3302000"/>
              <a:gd name="connsiteX2" fmla="*/ 867782 w 2661400"/>
              <a:gd name="connsiteY2" fmla="*/ 0 h 3302000"/>
              <a:gd name="connsiteX0" fmla="*/ 347518 w 2662327"/>
              <a:gd name="connsiteY0" fmla="*/ 2324754 h 2324754"/>
              <a:gd name="connsiteX1" fmla="*/ 2658918 w 2662327"/>
              <a:gd name="connsiteY1" fmla="*/ 64154 h 2324754"/>
              <a:gd name="connsiteX2" fmla="*/ 906318 w 2662327"/>
              <a:gd name="connsiteY2" fmla="*/ 572154 h 2324754"/>
              <a:gd name="connsiteX0" fmla="*/ 498747 w 1388792"/>
              <a:gd name="connsiteY0" fmla="*/ 1774631 h 1774631"/>
              <a:gd name="connsiteX1" fmla="*/ 1375047 w 1388792"/>
              <a:gd name="connsiteY1" fmla="*/ 199831 h 1774631"/>
              <a:gd name="connsiteX2" fmla="*/ 1057547 w 1388792"/>
              <a:gd name="connsiteY2" fmla="*/ 22031 h 1774631"/>
              <a:gd name="connsiteX0" fmla="*/ 0 w 558800"/>
              <a:gd name="connsiteY0" fmla="*/ 1752600 h 1752600"/>
              <a:gd name="connsiteX1" fmla="*/ 558800 w 558800"/>
              <a:gd name="connsiteY1" fmla="*/ 0 h 1752600"/>
              <a:gd name="connsiteX0" fmla="*/ 0 w 661672"/>
              <a:gd name="connsiteY0" fmla="*/ 1752600 h 1752600"/>
              <a:gd name="connsiteX1" fmla="*/ 558800 w 661672"/>
              <a:gd name="connsiteY1" fmla="*/ 0 h 1752600"/>
              <a:gd name="connsiteX0" fmla="*/ 0 w 1063011"/>
              <a:gd name="connsiteY0" fmla="*/ 1879600 h 1879600"/>
              <a:gd name="connsiteX1" fmla="*/ 990600 w 1063011"/>
              <a:gd name="connsiteY1" fmla="*/ 0 h 1879600"/>
              <a:gd name="connsiteX0" fmla="*/ 409382 w 1434585"/>
              <a:gd name="connsiteY0" fmla="*/ 1879600 h 1879600"/>
              <a:gd name="connsiteX1" fmla="*/ 1399982 w 1434585"/>
              <a:gd name="connsiteY1" fmla="*/ 0 h 1879600"/>
              <a:gd name="connsiteX0" fmla="*/ 396850 w 1445719"/>
              <a:gd name="connsiteY0" fmla="*/ 1879600 h 1879600"/>
              <a:gd name="connsiteX1" fmla="*/ 1387450 w 1445719"/>
              <a:gd name="connsiteY1" fmla="*/ 0 h 1879600"/>
              <a:gd name="connsiteX0" fmla="*/ 749300 w 749300"/>
              <a:gd name="connsiteY0" fmla="*/ 1333500 h 1333500"/>
              <a:gd name="connsiteX1" fmla="*/ 0 w 749300"/>
              <a:gd name="connsiteY1" fmla="*/ 0 h 1333500"/>
              <a:gd name="connsiteX0" fmla="*/ 958050 w 958050"/>
              <a:gd name="connsiteY0" fmla="*/ 1333500 h 1333500"/>
              <a:gd name="connsiteX1" fmla="*/ 208750 w 958050"/>
              <a:gd name="connsiteY1" fmla="*/ 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8050" h="1333500">
                <a:moveTo>
                  <a:pt x="958050" y="1333500"/>
                </a:moveTo>
                <a:cubicBezTo>
                  <a:pt x="-468583" y="736600"/>
                  <a:pt x="85983" y="254000"/>
                  <a:pt x="208750" y="0"/>
                </a:cubicBezTo>
              </a:path>
            </a:pathLst>
          </a:custGeom>
          <a:ln>
            <a:solidFill>
              <a:srgbClr val="FF66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4419600" y="1905000"/>
            <a:ext cx="762000" cy="304800"/>
            <a:chOff x="5029200" y="1676400"/>
            <a:chExt cx="762000" cy="304800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5029200" y="18288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ounded Rectangle 60"/>
            <p:cNvSpPr/>
            <p:nvPr/>
          </p:nvSpPr>
          <p:spPr>
            <a:xfrm>
              <a:off x="5181600" y="1676400"/>
              <a:ext cx="3810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4419600" y="1600200"/>
            <a:ext cx="22860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419600" y="2209800"/>
            <a:ext cx="22860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4419600" y="28956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4572000" y="2743200"/>
            <a:ext cx="381000" cy="30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4495800" y="37338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/>
          <p:cNvSpPr/>
          <p:nvPr/>
        </p:nvSpPr>
        <p:spPr>
          <a:xfrm>
            <a:off x="4648200" y="3581400"/>
            <a:ext cx="381000" cy="30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4495800" y="42672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4648200" y="4114800"/>
            <a:ext cx="381000" cy="30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4495800" y="47244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>
            <a:off x="4648200" y="4572000"/>
            <a:ext cx="381000" cy="30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445000" y="3378200"/>
            <a:ext cx="22860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28600" y="6336268"/>
            <a:ext cx="2297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 [</a:t>
            </a:r>
            <a:r>
              <a:rPr lang="en-US" dirty="0" err="1" smtClean="0"/>
              <a:t>Mintz</a:t>
            </a:r>
            <a:r>
              <a:rPr lang="en-US" dirty="0" smtClean="0"/>
              <a:t> et al. 2010]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054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13787</TotalTime>
  <Words>3243</Words>
  <Application>Microsoft Macintosh PowerPoint</Application>
  <PresentationFormat>On-screen Show (4:3)</PresentationFormat>
  <Paragraphs>997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Knowledge-Based Weak Supervision for Information Extraction of Overlapping Relations</vt:lpstr>
      <vt:lpstr>Relation Extraction</vt:lpstr>
      <vt:lpstr>Knowledge-Based Weak Supervision </vt:lpstr>
      <vt:lpstr>PowerPoint Presentation</vt:lpstr>
      <vt:lpstr>Outline</vt:lpstr>
      <vt:lpstr>Previous Work: Supervised Extraction</vt:lpstr>
      <vt:lpstr>In this Work: Weak Supervision</vt:lpstr>
      <vt:lpstr>Previous Work: Direct Alignment</vt:lpstr>
      <vt:lpstr>Previous Work: Aggregate Extraction</vt:lpstr>
      <vt:lpstr>This Talk: Sentence-level Reasoning</vt:lpstr>
      <vt:lpstr>Advantages</vt:lpstr>
      <vt:lpstr>Multi-Instance Learning</vt:lpstr>
      <vt:lpstr>Overlapping Relations</vt:lpstr>
      <vt:lpstr>Scalable</vt:lpstr>
      <vt:lpstr>Model</vt:lpstr>
      <vt:lpstr>Model</vt:lpstr>
      <vt:lpstr>Inference</vt:lpstr>
      <vt:lpstr>Inference</vt:lpstr>
      <vt:lpstr>Inference</vt:lpstr>
      <vt:lpstr>Learning</vt:lpstr>
      <vt:lpstr>Learning</vt:lpstr>
      <vt:lpstr>Learning: Hidden-Variable Perceptron</vt:lpstr>
      <vt:lpstr>Outline</vt:lpstr>
      <vt:lpstr>Sentential vs. Aggregate Extraction</vt:lpstr>
      <vt:lpstr>Related Work</vt:lpstr>
      <vt:lpstr>Outline</vt:lpstr>
      <vt:lpstr>Experimental Setup</vt:lpstr>
      <vt:lpstr>Aggregate Extraction</vt:lpstr>
      <vt:lpstr>Aggregate Extraction</vt:lpstr>
      <vt:lpstr>Sentential Extraction</vt:lpstr>
      <vt:lpstr>Sentential Extraction</vt:lpstr>
      <vt:lpstr>Relation-specific Performance</vt:lpstr>
      <vt:lpstr>Quality of the Matching</vt:lpstr>
      <vt:lpstr>Quality of the Matching</vt:lpstr>
      <vt:lpstr>Performance of MultiR</vt:lpstr>
      <vt:lpstr>Overlapping Relations</vt:lpstr>
      <vt:lpstr>Impact of Overlapping Relations</vt:lpstr>
      <vt:lpstr>Running Time</vt:lpstr>
      <vt:lpstr>Conclusions</vt:lpstr>
      <vt:lpstr>Future Work</vt:lpstr>
      <vt:lpstr>PowerPoint Presentation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Distant Supervision for Information Extraction of Overlapping Relations</dc:title>
  <dc:creator>cse</dc:creator>
  <cp:lastModifiedBy>Raphael Hoffmann</cp:lastModifiedBy>
  <cp:revision>203</cp:revision>
  <dcterms:created xsi:type="dcterms:W3CDTF">2011-02-01T18:46:43Z</dcterms:created>
  <dcterms:modified xsi:type="dcterms:W3CDTF">2011-06-21T18:48:18Z</dcterms:modified>
</cp:coreProperties>
</file>