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2" r:id="rId30"/>
    <p:sldId id="283" r:id="rId31"/>
    <p:sldId id="277" r:id="rId32"/>
    <p:sldId id="278" r:id="rId33"/>
    <p:sldId id="279" r:id="rId34"/>
    <p:sldId id="280" r:id="rId35"/>
    <p:sldId id="281" r:id="rId36"/>
    <p:sldId id="308" r:id="rId37"/>
    <p:sldId id="290" r:id="rId38"/>
    <p:sldId id="291" r:id="rId39"/>
    <p:sldId id="292" r:id="rId40"/>
    <p:sldId id="293" r:id="rId41"/>
    <p:sldId id="294" r:id="rId42"/>
    <p:sldId id="307" r:id="rId43"/>
    <p:sldId id="319" r:id="rId44"/>
    <p:sldId id="299" r:id="rId45"/>
    <p:sldId id="300" r:id="rId46"/>
    <p:sldId id="301" r:id="rId47"/>
    <p:sldId id="310" r:id="rId48"/>
    <p:sldId id="311" r:id="rId49"/>
    <p:sldId id="312" r:id="rId50"/>
    <p:sldId id="313" r:id="rId51"/>
    <p:sldId id="314" r:id="rId52"/>
    <p:sldId id="317" r:id="rId53"/>
    <p:sldId id="31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will this do?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same?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34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How many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filters are there?  There are four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partial derivative filters.</a:t>
            </a:r>
          </a:p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In practice, it</a:t>
            </a:r>
            <a:r>
              <a:rPr lang="ja-JP" altLang="en-US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s handy to define a single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filter—the Laplacian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0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7.png"/><Relationship Id="rId7" Type="http://schemas.microsoft.com/office/2007/relationships/hdphoto" Target="../media/hdphoto6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85.png"/><Relationship Id="rId9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ECE P 596</a:t>
            </a:r>
            <a:endParaRPr lang="en-US" dirty="0" smtClean="0"/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632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60" y="4449056"/>
            <a:ext cx="1403290" cy="18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3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2D edge detection filters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8975"/>
            <a:ext cx="3006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69912" y="4921248"/>
            <a:ext cx="7900988" cy="1255715"/>
            <a:chOff x="-73" y="-20"/>
            <a:chExt cx="4977" cy="791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49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50"/>
                </a:spcBef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  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is the </a:t>
              </a:r>
              <a:r>
                <a:rPr lang="en-US" dirty="0">
                  <a:solidFill>
                    <a:srgbClr val="FF00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Laplacian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operator (sum of 2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nd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derivatives):</a:t>
              </a:r>
              <a:endPara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0"/>
              <a:ext cx="27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393"/>
              <a:ext cx="16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6091238" y="1749426"/>
            <a:ext cx="2824162" cy="3127374"/>
            <a:chOff x="0" y="-59"/>
            <a:chExt cx="1779" cy="1970"/>
          </a:xfrm>
        </p:grpSpPr>
        <p:pic>
          <p:nvPicPr>
            <p:cNvPr id="21514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9"/>
              <a:ext cx="163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1"/>
              <a:ext cx="7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15" y="-59"/>
              <a:ext cx="14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Laplacian of 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Gaussian</a:t>
              </a:r>
            </a:p>
            <a:p>
              <a:pPr marL="39688" algn="ctr"/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 </a:t>
              </a:r>
              <a:r>
                <a:rPr lang="en-US" dirty="0" err="1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</a:t>
              </a:r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filter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1081088" y="3214688"/>
            <a:ext cx="1119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Gaussian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3340660" y="3214688"/>
            <a:ext cx="2543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 derivative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Gaussian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38190" y="5175248"/>
            <a:ext cx="95250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1 -4 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653" y="480591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approximated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It’s also true: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8555" y="1533918"/>
            <a:ext cx="24602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b="1" dirty="0" smtClean="0">
                <a:solidFill>
                  <a:srgbClr val="FF0000"/>
                </a:solidFill>
              </a:rPr>
              <a:t>sample</a:t>
            </a:r>
            <a:r>
              <a:rPr lang="en-US" sz="2000" dirty="0" smtClean="0">
                <a:solidFill>
                  <a:srgbClr val="FF0000"/>
                </a:solidFill>
              </a:rPr>
              <a:t>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image to get 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discrete set of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pixels with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quantized </a:t>
            </a:r>
            <a:r>
              <a:rPr lang="en-US" sz="2000" dirty="0" smtClean="0">
                <a:solidFill>
                  <a:srgbClr val="FF0000"/>
                </a:solidFill>
              </a:rPr>
              <a:t>values.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2.   For a gray tone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image there is one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band </a:t>
            </a:r>
            <a:r>
              <a:rPr lang="en-US" sz="2000" dirty="0" smtClean="0">
                <a:solidFill>
                  <a:srgbClr val="FF0000"/>
                </a:solidFill>
              </a:rPr>
              <a:t>F(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with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values usually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between 0 and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255.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3.   For a color image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there are 3 bands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R(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G(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B(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</a:t>
            </a:r>
            <a:r>
              <a:rPr lang="en-US" sz="2400" dirty="0" smtClean="0">
                <a:solidFill>
                  <a:srgbClr val="0000FF"/>
                </a:solidFill>
              </a:rPr>
              <a:t>horizontal </a:t>
            </a:r>
            <a:r>
              <a:rPr lang="en-US" sz="2400" dirty="0" smtClean="0"/>
              <a:t>direction, followed by the </a:t>
            </a:r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/>
              <a:t>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5620224"/>
            <a:ext cx="91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original image with Gaussian noise, b. Gaussian filtered, c. median filtered, d. bilateral filtered</a:t>
            </a:r>
          </a:p>
          <a:p>
            <a:r>
              <a:rPr lang="en-US" dirty="0" smtClean="0"/>
              <a:t>e. origina</a:t>
            </a:r>
            <a:r>
              <a:rPr lang="en-US" dirty="0"/>
              <a:t>l</a:t>
            </a:r>
            <a:r>
              <a:rPr lang="en-US" dirty="0" smtClean="0"/>
              <a:t> image with shot noise, f. Gaussian filtered, g. median filtered, h. bilateral filtered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7973" y="1417638"/>
            <a:ext cx="8335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filters vary spatially. 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bilateral filter </a:t>
            </a:r>
            <a:r>
              <a:rPr lang="en-US" sz="2400" dirty="0" smtClean="0"/>
              <a:t>is the product of a </a:t>
            </a:r>
            <a:r>
              <a:rPr lang="en-US" sz="2400" dirty="0" smtClean="0">
                <a:solidFill>
                  <a:srgbClr val="FF0000"/>
                </a:solidFill>
              </a:rPr>
              <a:t>domain kernel </a:t>
            </a:r>
            <a:r>
              <a:rPr lang="en-US" sz="2400" dirty="0" smtClean="0"/>
              <a:t>(Gaussian) </a:t>
            </a:r>
          </a:p>
          <a:p>
            <a:r>
              <a:rPr lang="en-US" sz="2400" dirty="0" smtClean="0"/>
              <a:t>      and a data dependent </a:t>
            </a:r>
            <a:r>
              <a:rPr lang="en-US" sz="2400" dirty="0" smtClean="0">
                <a:solidFill>
                  <a:srgbClr val="FF0000"/>
                </a:solidFill>
              </a:rPr>
              <a:t>range kernel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d(</a:t>
            </a:r>
            <a:r>
              <a:rPr lang="en-US" sz="2400" dirty="0" err="1" smtClean="0"/>
              <a:t>i,j,k,l</a:t>
            </a:r>
            <a:r>
              <a:rPr lang="en-US" sz="2400" dirty="0" smtClean="0"/>
              <a:t>) = </a:t>
            </a:r>
            <a:r>
              <a:rPr lang="en-US" sz="2400" dirty="0" err="1" smtClean="0"/>
              <a:t>exp</a:t>
            </a:r>
            <a:r>
              <a:rPr lang="en-US" sz="2400" dirty="0" smtClean="0"/>
              <a:t>[(-(</a:t>
            </a:r>
            <a:r>
              <a:rPr lang="en-US" sz="2400" dirty="0" err="1" smtClean="0"/>
              <a:t>i</a:t>
            </a:r>
            <a:r>
              <a:rPr lang="en-US" sz="2400" dirty="0" smtClean="0"/>
              <a:t>-k)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+(j-l)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)/2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d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domain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 = </a:t>
            </a:r>
            <a:r>
              <a:rPr lang="en-US" sz="2400" dirty="0" err="1" smtClean="0">
                <a:sym typeface="Symbol"/>
              </a:rPr>
              <a:t>exp</a:t>
            </a:r>
            <a:r>
              <a:rPr lang="en-US" sz="2400" dirty="0" smtClean="0">
                <a:sym typeface="Symbol"/>
              </a:rPr>
              <a:t>[-||f(</a:t>
            </a:r>
            <a:r>
              <a:rPr lang="en-US" sz="2400" dirty="0" err="1" smtClean="0">
                <a:sym typeface="Symbol"/>
              </a:rPr>
              <a:t>i,j</a:t>
            </a:r>
            <a:r>
              <a:rPr lang="en-US" sz="2400" dirty="0" smtClean="0">
                <a:sym typeface="Symbol"/>
              </a:rPr>
              <a:t>)-f(</a:t>
            </a:r>
            <a:r>
              <a:rPr lang="en-US" sz="2400" dirty="0" err="1" smtClean="0">
                <a:sym typeface="Symbol"/>
              </a:rPr>
              <a:t>k,l</a:t>
            </a:r>
            <a:r>
              <a:rPr lang="en-US" sz="2400" dirty="0" smtClean="0">
                <a:sym typeface="Symbol"/>
              </a:rPr>
              <a:t>)||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/2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range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w(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= d(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* 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is their produc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g(</a:t>
            </a:r>
            <a:r>
              <a:rPr lang="en-US" sz="2400" dirty="0" err="1" smtClean="0">
                <a:solidFill>
                  <a:srgbClr val="0000FF"/>
                </a:solidFill>
                <a:sym typeface="Symbol"/>
              </a:rPr>
              <a:t>i,j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) =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f(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/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is the bilateral filter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7803" y="6313118"/>
            <a:ext cx="194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text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7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blur: same kernel everywhere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265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</a:t>
            </a:r>
            <a:r>
              <a:rPr lang="en-US" sz="2000" dirty="0" smtClean="0"/>
              <a:t>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filter: kernel depends on intensity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smtClean="0">
                <a:latin typeface="Arial" charset="0"/>
              </a:rPr>
              <a:t>bad?</a:t>
            </a:r>
            <a:endParaRPr lang="en-US" sz="3200" dirty="0">
              <a:latin typeface="Arial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pre-filtering</a:t>
            </a:r>
            <a:endParaRPr lang="en-US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</a:t>
            </a:r>
            <a:r>
              <a:rPr lang="en-US" sz="200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Filtering is just applying a mask to an image.</a:t>
            </a:r>
          </a:p>
          <a:p>
            <a:r>
              <a:rPr lang="en-US" dirty="0" smtClean="0"/>
              <a:t>Computer vision people call the linear form of these operations </a:t>
            </a:r>
            <a:r>
              <a:rPr lang="en-US" dirty="0" smtClean="0">
                <a:solidFill>
                  <a:srgbClr val="0000FF"/>
                </a:solidFill>
              </a:rPr>
              <a:t>“convolutions”. </a:t>
            </a:r>
            <a:r>
              <a:rPr lang="en-US" dirty="0" smtClean="0"/>
              <a:t>They are actually </a:t>
            </a:r>
            <a:r>
              <a:rPr lang="en-US" dirty="0" smtClean="0">
                <a:solidFill>
                  <a:srgbClr val="FF0000"/>
                </a:solidFill>
              </a:rPr>
              <a:t>“correlations,” </a:t>
            </a:r>
            <a:r>
              <a:rPr lang="en-US" dirty="0" smtClean="0"/>
              <a:t>since the true convolution inverts the mask.</a:t>
            </a:r>
          </a:p>
          <a:p>
            <a:r>
              <a:rPr lang="en-US" dirty="0" smtClean="0"/>
              <a:t>There are many nonlinear filters, too, such as median filters and morphological filters.</a:t>
            </a:r>
          </a:p>
          <a:p>
            <a:r>
              <a:rPr lang="en-US" dirty="0" smtClean="0"/>
              <a:t>Filtering is the lowest level of image analysis and is taught heavily in image processing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075027" y="2196810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2730</Words>
  <Application>Microsoft Office PowerPoint</Application>
  <PresentationFormat>On-screen Show (4:3)</PresentationFormat>
  <Paragraphs>1900</Paragraphs>
  <Slides>53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ＭＳ Ｐゴシック</vt:lpstr>
      <vt:lpstr>Arial</vt:lpstr>
      <vt:lpstr>Arial Bold</vt:lpstr>
      <vt:lpstr>Calibri</vt:lpstr>
      <vt:lpstr>Courier New</vt:lpstr>
      <vt:lpstr>Futura Bk BT</vt:lpstr>
      <vt:lpstr>Kalinga</vt:lpstr>
      <vt:lpstr>Monotype Sorts</vt:lpstr>
      <vt:lpstr>Symbol</vt:lpstr>
      <vt:lpstr>Tahoma</vt:lpstr>
      <vt:lpstr>Times</vt:lpstr>
      <vt:lpstr>Times New Roman</vt:lpstr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2D edge detection filters</vt:lpstr>
      <vt:lpstr>First and second derivatives</vt:lpstr>
      <vt:lpstr>Subtracting filters</vt:lpstr>
      <vt:lpstr>Combining filters</vt:lpstr>
      <vt:lpstr>Combining Gaussian filters</vt:lpstr>
      <vt:lpstr>Separable filters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  <vt:lpstr>Image Sampling</vt:lpstr>
      <vt:lpstr>Image Scaling</vt:lpstr>
      <vt:lpstr>Image sub-sampling</vt:lpstr>
      <vt:lpstr>Image sub-sampling</vt:lpstr>
      <vt:lpstr>PowerPoint Presentation</vt:lpstr>
      <vt:lpstr>Subsampling with Gaussian                                  pre-filtering</vt:lpstr>
      <vt:lpstr>Finale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Linda Shapiro</cp:lastModifiedBy>
  <cp:revision>64</cp:revision>
  <dcterms:created xsi:type="dcterms:W3CDTF">2013-04-02T00:43:45Z</dcterms:created>
  <dcterms:modified xsi:type="dcterms:W3CDTF">2019-09-09T23:06:39Z</dcterms:modified>
</cp:coreProperties>
</file>