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324" r:id="rId24"/>
    <p:sldId id="325" r:id="rId25"/>
    <p:sldId id="326" r:id="rId26"/>
    <p:sldId id="327" r:id="rId27"/>
    <p:sldId id="300" r:id="rId28"/>
    <p:sldId id="301" r:id="rId29"/>
    <p:sldId id="328" r:id="rId30"/>
    <p:sldId id="329" r:id="rId31"/>
    <p:sldId id="330" r:id="rId32"/>
    <p:sldId id="331" r:id="rId33"/>
    <p:sldId id="268" r:id="rId34"/>
    <p:sldId id="319" r:id="rId35"/>
    <p:sldId id="320" r:id="rId36"/>
    <p:sldId id="277" r:id="rId37"/>
    <p:sldId id="278" r:id="rId38"/>
    <p:sldId id="279" r:id="rId39"/>
    <p:sldId id="280" r:id="rId40"/>
    <p:sldId id="282" r:id="rId41"/>
    <p:sldId id="283" r:id="rId42"/>
    <p:sldId id="307" r:id="rId43"/>
    <p:sldId id="308" r:id="rId44"/>
    <p:sldId id="309" r:id="rId45"/>
    <p:sldId id="310" r:id="rId46"/>
    <p:sldId id="311" r:id="rId47"/>
    <p:sldId id="286" r:id="rId48"/>
    <p:sldId id="312" r:id="rId49"/>
    <p:sldId id="321" r:id="rId50"/>
    <p:sldId id="313" r:id="rId51"/>
    <p:sldId id="314" r:id="rId52"/>
    <p:sldId id="315" r:id="rId53"/>
    <p:sldId id="316" r:id="rId54"/>
    <p:sldId id="323" r:id="rId55"/>
    <p:sldId id="317" r:id="rId56"/>
    <p:sldId id="318" r:id="rId57"/>
    <p:sldId id="32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image" Target="../media/image34.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47</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10/7/2019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9.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5.png"/><Relationship Id="rId5" Type="http://schemas.openxmlformats.org/officeDocument/2006/relationships/tags" Target="../tags/tag21.xml"/><Relationship Id="rId10" Type="http://schemas.openxmlformats.org/officeDocument/2006/relationships/image" Target="../media/image74.png"/><Relationship Id="rId4" Type="http://schemas.openxmlformats.org/officeDocument/2006/relationships/tags" Target="../tags/tag20.xml"/><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ECE P 596</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214"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215"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dirty="0" smtClean="0"/>
              <a:t>Difference filters respond strongly to noise</a:t>
            </a:r>
          </a:p>
          <a:p>
            <a:pPr lvl="1"/>
            <a:r>
              <a:rPr lang="en-US" dirty="0" smtClean="0"/>
              <a:t>Image noise results in pixels that look very different from their neighbors</a:t>
            </a:r>
          </a:p>
          <a:p>
            <a:pPr lvl="1"/>
            <a:r>
              <a:rPr lang="en-US" dirty="0" smtClean="0"/>
              <a:t>Generally, the larger the noise the stronger the response</a:t>
            </a:r>
          </a:p>
          <a:p>
            <a:pPr>
              <a:buFontTx/>
              <a:buChar char="•"/>
            </a:pPr>
            <a:r>
              <a:rPr lang="en-US" dirty="0" smtClean="0">
                <a:solidFill>
                  <a:srgbClr val="0000CC"/>
                </a:solidFill>
              </a:rPr>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82"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304"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305"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306"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307"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
        <p:nvSpPr>
          <p:cNvPr id="4" name="TextBox 3"/>
          <p:cNvSpPr txBox="1"/>
          <p:nvPr/>
        </p:nvSpPr>
        <p:spPr>
          <a:xfrm>
            <a:off x="7495325" y="1565910"/>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1200329"/>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continue </a:t>
            </a:r>
          </a:p>
          <a:p>
            <a:r>
              <a:rPr lang="en-US" dirty="0" smtClean="0">
                <a:solidFill>
                  <a:srgbClr val="FF0000"/>
                </a:solidFill>
              </a:rPr>
              <a:t>To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The Canny edge detection algorithm is composed of 5 steps:</a:t>
            </a:r>
          </a:p>
          <a:p>
            <a:r>
              <a:rPr lang="en-US" dirty="0" smtClean="0"/>
              <a:t>1. Noise </a:t>
            </a:r>
            <a:r>
              <a:rPr lang="en-US" dirty="0"/>
              <a:t>reduction;</a:t>
            </a:r>
          </a:p>
          <a:p>
            <a:r>
              <a:rPr lang="en-US" dirty="0" smtClean="0"/>
              <a:t>2. Gradient </a:t>
            </a:r>
            <a:r>
              <a:rPr lang="en-US" dirty="0"/>
              <a:t>calculation;</a:t>
            </a:r>
          </a:p>
          <a:p>
            <a:r>
              <a:rPr lang="en-US" dirty="0" smtClean="0"/>
              <a:t>3. Non-maximum </a:t>
            </a:r>
            <a:r>
              <a:rPr lang="en-US" dirty="0"/>
              <a:t>suppression;</a:t>
            </a:r>
          </a:p>
          <a:p>
            <a:r>
              <a:rPr lang="en-US" dirty="0" smtClean="0"/>
              <a:t>4. Double </a:t>
            </a:r>
            <a:r>
              <a:rPr lang="en-US" dirty="0"/>
              <a:t>threshold;</a:t>
            </a:r>
          </a:p>
          <a:p>
            <a:r>
              <a:rPr lang="en-US" dirty="0" smtClean="0"/>
              <a:t>5. Edge </a:t>
            </a:r>
            <a:r>
              <a:rPr lang="en-US" dirty="0"/>
              <a:t>Tracking by Hysteresis.</a:t>
            </a:r>
          </a:p>
        </p:txBody>
      </p:sp>
      <p:sp>
        <p:nvSpPr>
          <p:cNvPr id="4" name="Slide Number Placeholder 3"/>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361220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Blur</a:t>
            </a:r>
            <a:endParaRPr lang="en-US" dirty="0"/>
          </a:p>
        </p:txBody>
      </p:sp>
      <p:pic>
        <p:nvPicPr>
          <p:cNvPr id="5" name="Content Placeholder 4"/>
          <p:cNvPicPr>
            <a:picLocks noGrp="1" noChangeAspect="1"/>
          </p:cNvPicPr>
          <p:nvPr>
            <p:ph idx="1"/>
          </p:nvPr>
        </p:nvPicPr>
        <p:blipFill>
          <a:blip r:embed="rId2"/>
          <a:stretch>
            <a:fillRect/>
          </a:stretch>
        </p:blipFill>
        <p:spPr>
          <a:xfrm>
            <a:off x="1219200" y="2334419"/>
            <a:ext cx="6705600" cy="30575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24</a:t>
            </a:fld>
            <a:endParaRPr lang="en-US"/>
          </a:p>
        </p:txBody>
      </p:sp>
      <p:sp>
        <p:nvSpPr>
          <p:cNvPr id="6" name="TextBox 5"/>
          <p:cNvSpPr txBox="1"/>
          <p:nvPr/>
        </p:nvSpPr>
        <p:spPr>
          <a:xfrm>
            <a:off x="2297430" y="5817870"/>
            <a:ext cx="4525662" cy="523220"/>
          </a:xfrm>
          <a:prstGeom prst="rect">
            <a:avLst/>
          </a:prstGeom>
          <a:noFill/>
        </p:spPr>
        <p:txBody>
          <a:bodyPr wrap="none" rtlCol="0">
            <a:spAutoFit/>
          </a:bodyPr>
          <a:lstStyle/>
          <a:p>
            <a:r>
              <a:rPr lang="en-US" sz="2800" dirty="0" smtClean="0"/>
              <a:t>Original                          Blurred</a:t>
            </a:r>
            <a:endParaRPr lang="en-US" sz="2800" dirty="0"/>
          </a:p>
        </p:txBody>
      </p:sp>
    </p:spTree>
    <p:extLst>
      <p:ext uri="{BB962C8B-B14F-4D97-AF65-F5344CB8AC3E}">
        <p14:creationId xmlns:p14="http://schemas.microsoft.com/office/powerpoint/2010/main" val="139315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Sobel Edge Detection</a:t>
            </a:r>
            <a:endParaRPr lang="en-US" dirty="0"/>
          </a:p>
        </p:txBody>
      </p:sp>
      <p:pic>
        <p:nvPicPr>
          <p:cNvPr id="5" name="Content Placeholder 4"/>
          <p:cNvPicPr>
            <a:picLocks noGrp="1" noChangeAspect="1"/>
          </p:cNvPicPr>
          <p:nvPr>
            <p:ph idx="1"/>
          </p:nvPr>
        </p:nvPicPr>
        <p:blipFill>
          <a:blip r:embed="rId2"/>
          <a:stretch>
            <a:fillRect/>
          </a:stretch>
        </p:blipFill>
        <p:spPr>
          <a:xfrm>
            <a:off x="1495425" y="2296319"/>
            <a:ext cx="6153150" cy="31337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25</a:t>
            </a:fld>
            <a:endParaRPr lang="en-US"/>
          </a:p>
        </p:txBody>
      </p:sp>
      <p:sp>
        <p:nvSpPr>
          <p:cNvPr id="6" name="TextBox 5"/>
          <p:cNvSpPr txBox="1"/>
          <p:nvPr/>
        </p:nvSpPr>
        <p:spPr>
          <a:xfrm>
            <a:off x="2057400" y="5920740"/>
            <a:ext cx="5643148" cy="461665"/>
          </a:xfrm>
          <a:prstGeom prst="rect">
            <a:avLst/>
          </a:prstGeom>
          <a:noFill/>
        </p:spPr>
        <p:txBody>
          <a:bodyPr wrap="none" rtlCol="0">
            <a:spAutoFit/>
          </a:bodyPr>
          <a:lstStyle/>
          <a:p>
            <a:r>
              <a:rPr lang="en-US" sz="2400" dirty="0" smtClean="0"/>
              <a:t>Blurred Image               Gradient Magnitude</a:t>
            </a:r>
            <a:endParaRPr lang="en-US" sz="2400" dirty="0"/>
          </a:p>
        </p:txBody>
      </p:sp>
    </p:spTree>
    <p:extLst>
      <p:ext uri="{BB962C8B-B14F-4D97-AF65-F5344CB8AC3E}">
        <p14:creationId xmlns:p14="http://schemas.microsoft.com/office/powerpoint/2010/main" val="2820004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Nonmaximum</a:t>
            </a:r>
            <a:r>
              <a:rPr lang="en-US" dirty="0" smtClean="0"/>
              <a:t> </a:t>
            </a:r>
            <a:r>
              <a:rPr lang="en-US" dirty="0" err="1" smtClean="0"/>
              <a:t>Supression</a:t>
            </a:r>
            <a:endParaRPr lang="en-US" dirty="0"/>
          </a:p>
        </p:txBody>
      </p:sp>
      <p:pic>
        <p:nvPicPr>
          <p:cNvPr id="5" name="Content Placeholder 4"/>
          <p:cNvPicPr>
            <a:picLocks noGrp="1" noChangeAspect="1"/>
          </p:cNvPicPr>
          <p:nvPr>
            <p:ph idx="1"/>
          </p:nvPr>
        </p:nvPicPr>
        <p:blipFill>
          <a:blip r:embed="rId2"/>
          <a:stretch>
            <a:fillRect/>
          </a:stretch>
        </p:blipFill>
        <p:spPr>
          <a:xfrm>
            <a:off x="1509712" y="2253456"/>
            <a:ext cx="6124575" cy="3219450"/>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26</a:t>
            </a:fld>
            <a:endParaRPr lang="en-US"/>
          </a:p>
        </p:txBody>
      </p:sp>
      <p:sp>
        <p:nvSpPr>
          <p:cNvPr id="6" name="TextBox 5"/>
          <p:cNvSpPr txBox="1"/>
          <p:nvPr/>
        </p:nvSpPr>
        <p:spPr>
          <a:xfrm>
            <a:off x="2251710" y="5840730"/>
            <a:ext cx="5130379" cy="523220"/>
          </a:xfrm>
          <a:prstGeom prst="rect">
            <a:avLst/>
          </a:prstGeom>
          <a:noFill/>
        </p:spPr>
        <p:txBody>
          <a:bodyPr wrap="none" rtlCol="0">
            <a:spAutoFit/>
          </a:bodyPr>
          <a:lstStyle/>
          <a:p>
            <a:r>
              <a:rPr lang="en-US" sz="2800" dirty="0" smtClean="0"/>
              <a:t>Gradient                  Max </a:t>
            </a:r>
            <a:r>
              <a:rPr lang="en-US" sz="2800" dirty="0" err="1" smtClean="0"/>
              <a:t>Supressed</a:t>
            </a:r>
            <a:endParaRPr lang="en-US" sz="2800" dirty="0"/>
          </a:p>
        </p:txBody>
      </p:sp>
    </p:spTree>
    <p:extLst>
      <p:ext uri="{BB962C8B-B14F-4D97-AF65-F5344CB8AC3E}">
        <p14:creationId xmlns:p14="http://schemas.microsoft.com/office/powerpoint/2010/main" val="881719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dirty="0" smtClean="0"/>
              <a:t>And on Lena</a:t>
            </a:r>
            <a:endParaRPr lang="en-US" dirty="0"/>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normAutofit/>
          </a:bodyPr>
          <a:lstStyle/>
          <a:p>
            <a:pPr marL="382588" indent="-342900"/>
            <a:r>
              <a:rPr lang="en-US" dirty="0"/>
              <a:t>Check if pixel is local maximum along gradient </a:t>
            </a:r>
            <a:r>
              <a:rPr lang="en-US" dirty="0" smtClean="0"/>
              <a:t>direction</a:t>
            </a:r>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Threshold</a:t>
            </a:r>
            <a:endParaRPr lang="en-US" dirty="0"/>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a:t>High threshold is used to identify the strong pixels (intensity higher than the high threshold)</a:t>
            </a:r>
          </a:p>
          <a:p>
            <a:pPr>
              <a:spcAft>
                <a:spcPts val="1200"/>
              </a:spcAft>
            </a:pPr>
            <a:r>
              <a:rPr lang="en-US" dirty="0"/>
              <a:t>Low threshold is used to identify the non-relevant pixels (intensity lower than the low threshold)</a:t>
            </a:r>
          </a:p>
          <a:p>
            <a:r>
              <a:rPr lang="en-US" dirty="0"/>
              <a:t>All pixels having intensity between both thresholds are flagged as weak and the Hysteresis mechanism (next step) will help us identify the ones that could be considered as strong and the ones that are considered as non-relevant.</a:t>
            </a:r>
          </a:p>
          <a:p>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5133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Threshold</a:t>
            </a:r>
            <a:endParaRPr lang="en-US" dirty="0"/>
          </a:p>
        </p:txBody>
      </p:sp>
      <p:pic>
        <p:nvPicPr>
          <p:cNvPr id="5" name="Content Placeholder 4"/>
          <p:cNvPicPr>
            <a:picLocks noGrp="1" noChangeAspect="1"/>
          </p:cNvPicPr>
          <p:nvPr>
            <p:ph idx="1"/>
          </p:nvPr>
        </p:nvPicPr>
        <p:blipFill rotWithShape="1">
          <a:blip r:embed="rId2"/>
          <a:srcRect b="41662"/>
          <a:stretch/>
        </p:blipFill>
        <p:spPr>
          <a:xfrm>
            <a:off x="1713279" y="1600201"/>
            <a:ext cx="5717441" cy="2640330"/>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30</a:t>
            </a:fld>
            <a:endParaRPr lang="en-US"/>
          </a:p>
        </p:txBody>
      </p:sp>
      <p:sp>
        <p:nvSpPr>
          <p:cNvPr id="6" name="TextBox 5"/>
          <p:cNvSpPr txBox="1"/>
          <p:nvPr/>
        </p:nvSpPr>
        <p:spPr>
          <a:xfrm>
            <a:off x="1713279" y="4652010"/>
            <a:ext cx="5863590" cy="369332"/>
          </a:xfrm>
          <a:prstGeom prst="rect">
            <a:avLst/>
          </a:prstGeom>
          <a:noFill/>
        </p:spPr>
        <p:txBody>
          <a:bodyPr wrap="square" rtlCol="0">
            <a:spAutoFit/>
          </a:bodyPr>
          <a:lstStyle/>
          <a:p>
            <a:r>
              <a:rPr lang="en-US" dirty="0" smtClean="0"/>
              <a:t>Non-maximal suppression         white pixels strong; gray weak</a:t>
            </a:r>
            <a:endParaRPr lang="en-US" dirty="0"/>
          </a:p>
        </p:txBody>
      </p:sp>
    </p:spTree>
    <p:extLst>
      <p:ext uri="{BB962C8B-B14F-4D97-AF65-F5344CB8AC3E}">
        <p14:creationId xmlns:p14="http://schemas.microsoft.com/office/powerpoint/2010/main" val="2773495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Tracking by Hysteresis</a:t>
            </a:r>
            <a:endParaRPr lang="en-US" dirty="0"/>
          </a:p>
        </p:txBody>
      </p:sp>
      <p:sp>
        <p:nvSpPr>
          <p:cNvPr id="3" name="Content Placeholder 2"/>
          <p:cNvSpPr>
            <a:spLocks noGrp="1"/>
          </p:cNvSpPr>
          <p:nvPr>
            <p:ph idx="1"/>
          </p:nvPr>
        </p:nvSpPr>
        <p:spPr/>
        <p:txBody>
          <a:bodyPr/>
          <a:lstStyle/>
          <a:p>
            <a:r>
              <a:rPr lang="en-US" dirty="0"/>
              <a:t>Based on the threshold results, the hysteresis consists of transforming weak pixels into strong ones, if and only if at least one of the pixels around the one being processed is a strong one, as described below:</a:t>
            </a:r>
          </a:p>
          <a:p>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31</a:t>
            </a:fld>
            <a:endParaRPr lang="en-US"/>
          </a:p>
        </p:txBody>
      </p:sp>
      <p:pic>
        <p:nvPicPr>
          <p:cNvPr id="6" name="Picture 5"/>
          <p:cNvPicPr>
            <a:picLocks noChangeAspect="1"/>
          </p:cNvPicPr>
          <p:nvPr/>
        </p:nvPicPr>
        <p:blipFill>
          <a:blip r:embed="rId2"/>
          <a:stretch>
            <a:fillRect/>
          </a:stretch>
        </p:blipFill>
        <p:spPr>
          <a:xfrm>
            <a:off x="676275" y="4203700"/>
            <a:ext cx="6943725" cy="2105025"/>
          </a:xfrm>
          <a:prstGeom prst="rect">
            <a:avLst/>
          </a:prstGeom>
        </p:spPr>
      </p:pic>
    </p:spTree>
    <p:extLst>
      <p:ext uri="{BB962C8B-B14F-4D97-AF65-F5344CB8AC3E}">
        <p14:creationId xmlns:p14="http://schemas.microsoft.com/office/powerpoint/2010/main" val="3571867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Hysteresis</a:t>
            </a:r>
            <a:endParaRPr lang="en-US" dirty="0"/>
          </a:p>
        </p:txBody>
      </p:sp>
      <p:pic>
        <p:nvPicPr>
          <p:cNvPr id="5" name="Content Placeholder 4"/>
          <p:cNvPicPr>
            <a:picLocks noGrp="1" noChangeAspect="1"/>
          </p:cNvPicPr>
          <p:nvPr>
            <p:ph idx="1"/>
          </p:nvPr>
        </p:nvPicPr>
        <p:blipFill>
          <a:blip r:embed="rId2"/>
          <a:stretch>
            <a:fillRect/>
          </a:stretch>
        </p:blipFill>
        <p:spPr>
          <a:xfrm>
            <a:off x="1333500" y="2182019"/>
            <a:ext cx="6477000" cy="3362325"/>
          </a:xfrm>
          <a:prstGeom prst="rect">
            <a:avLst/>
          </a:prstGeom>
        </p:spPr>
      </p:pic>
      <p:sp>
        <p:nvSpPr>
          <p:cNvPr id="4" name="Slide Number Placeholder 3"/>
          <p:cNvSpPr>
            <a:spLocks noGrp="1"/>
          </p:cNvSpPr>
          <p:nvPr>
            <p:ph type="sldNum" sz="quarter" idx="12"/>
          </p:nvPr>
        </p:nvSpPr>
        <p:spPr/>
        <p:txBody>
          <a:bodyPr/>
          <a:lstStyle/>
          <a:p>
            <a:fld id="{79F1D11F-BC38-B14D-812C-5420C814BEF5}" type="slidenum">
              <a:rPr lang="en-US" smtClean="0"/>
              <a:t>32</a:t>
            </a:fld>
            <a:endParaRPr lang="en-US"/>
          </a:p>
        </p:txBody>
      </p:sp>
    </p:spTree>
    <p:extLst>
      <p:ext uri="{BB962C8B-B14F-4D97-AF65-F5344CB8AC3E}">
        <p14:creationId xmlns:p14="http://schemas.microsoft.com/office/powerpoint/2010/main" val="183424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 on Lena</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dirty="0" smtClean="0">
                <a:solidFill>
                  <a:srgbClr val="FF0000"/>
                </a:solidFill>
              </a:rPr>
              <a:t>Canny Edges on Kidney</a:t>
            </a:r>
            <a:r>
              <a:rPr lang="en-US" altLang="en-US" dirty="0"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39</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40</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41</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44</a:t>
            </a:fld>
            <a:endParaRPr lang="en-US" alt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46</a:t>
            </a:fld>
            <a:endParaRPr lang="en-US" altLang="en-US" sz="1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b="1" dirty="0">
                <a:solidFill>
                  <a:srgbClr val="FF0000"/>
                </a:solidFill>
              </a:rPr>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47</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49</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54</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55</a:t>
            </a:fld>
            <a:endParaRPr lang="en-US" altLang="en-US" sz="1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56</a:t>
            </a:fld>
            <a:endParaRPr lang="en-US" alt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57</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2274</Words>
  <Application>Microsoft Office PowerPoint</Application>
  <PresentationFormat>On-screen Show (4:3)</PresentationFormat>
  <Paragraphs>466</Paragraphs>
  <Slides>57</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8"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Overview</vt:lpstr>
      <vt:lpstr>Gaussian Blur</vt:lpstr>
      <vt:lpstr>Sobel Edge Detection</vt:lpstr>
      <vt:lpstr>Nonmaximum Supression</vt:lpstr>
      <vt:lpstr>And on Lena</vt:lpstr>
      <vt:lpstr>Non-maximum suppression</vt:lpstr>
      <vt:lpstr>Double Threshold</vt:lpstr>
      <vt:lpstr>Double Threshold</vt:lpstr>
      <vt:lpstr>Edge Tracking by Hysteresis</vt:lpstr>
      <vt:lpstr>Results of Hysteresis</vt:lpstr>
      <vt:lpstr>Canny Edges on Lena</vt:lpstr>
      <vt:lpstr>Canny Edges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Linda Shapiro</cp:lastModifiedBy>
  <cp:revision>51</cp:revision>
  <dcterms:created xsi:type="dcterms:W3CDTF">2013-04-09T04:21:21Z</dcterms:created>
  <dcterms:modified xsi:type="dcterms:W3CDTF">2019-10-08T00:10:36Z</dcterms:modified>
</cp:coreProperties>
</file>