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72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18" r:id="rId31"/>
    <p:sldId id="300" r:id="rId32"/>
    <p:sldId id="301" r:id="rId33"/>
    <p:sldId id="302" r:id="rId34"/>
    <p:sldId id="303" r:id="rId35"/>
    <p:sldId id="304" r:id="rId36"/>
    <p:sldId id="319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20" r:id="rId51"/>
    <p:sldId id="321" r:id="rId52"/>
    <p:sldId id="322" r:id="rId53"/>
    <p:sldId id="323" r:id="rId54"/>
    <p:sldId id="340" r:id="rId55"/>
    <p:sldId id="341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1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D502-654C-554A-AA31-7C727308646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A2DE-1375-9243-86BD-04E3F744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E47CC9-BB41-43BC-9BE2-35CFF083B2AF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B1ACB5-EC33-43A9-8A31-DB104CCD64BA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C36A1-01DF-43EC-A595-A9C825EBF5A7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82E19-7C7A-4C71-BADC-40357583BAEF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FBC222-4C3C-47CA-A16D-77A685848E6D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7131B-0B56-44C6-8FEA-B800341A0C3C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8A07B4-333D-4B7D-8B97-3514496FAFBE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0A666B-ED52-4443-B31D-BAAA132DBF70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D2EDF-E847-493C-A879-3D64AD1F2205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CB4CF-18F5-4650-AE92-A2F78DBD0D54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AA99ED-55A8-4318-86CC-075AA0E1D6CE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C3BE55-C347-4A36-ABE2-DC3F1D1E5BCA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8DFF0-1F22-4B1A-9CC7-18C064BA9439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F2090-3B58-4969-92F4-F32AA9FA360F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6AD5D-2C2C-4275-9D48-51416A5C2368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29B4D8-29E9-4CE6-97EF-8B6E5C6D3AD2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3525E2-0952-4A19-AF4E-BCF76C858F78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B7646-EFAA-484B-BD36-D18BA572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1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7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0AB1-4EC0-644B-963A-EAA198637A66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Color, Texture and</a:t>
            </a:r>
            <a:br>
              <a:rPr lang="en-US" dirty="0" smtClean="0"/>
            </a:br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ECE P 596</a:t>
            </a:r>
            <a:endParaRPr lang="en-US" dirty="0" smtClean="0"/>
          </a:p>
          <a:p>
            <a:r>
              <a:rPr lang="en-US" dirty="0" smtClean="0"/>
              <a:t>Linda Shapiro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How to make a color histogram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smtClean="0"/>
              <a:t>Make a single 3D histogram.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Make 3 histograms and concatenate them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Create a single pseudo color between 0 and 255 by using 3 bits of R, 3 bits of G and 2 bits of B (which bits?)</a:t>
            </a:r>
          </a:p>
          <a:p>
            <a:pPr eaLnBrk="1" hangingPunct="1">
              <a:buFontTx/>
              <a:buNone/>
            </a:pPr>
            <a:endParaRPr lang="en-US" altLang="en-US" sz="2800" smtClean="0"/>
          </a:p>
          <a:p>
            <a:pPr eaLnBrk="1" hangingPunct="1"/>
            <a:r>
              <a:rPr lang="en-US" altLang="en-US" sz="2800" smtClean="0"/>
              <a:t>Use normalized color space and 2D histograms.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46B19C-138A-4893-A9B6-4AB4A54971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Apples </a:t>
            </a:r>
            <a:r>
              <a:rPr lang="en-US" altLang="en-US" smtClean="0"/>
              <a:t>versus </a:t>
            </a:r>
            <a:r>
              <a:rPr lang="en-US" altLang="en-US" smtClean="0">
                <a:solidFill>
                  <a:srgbClr val="FF9933"/>
                </a:solidFill>
              </a:rPr>
              <a:t>Oranges</a:t>
            </a:r>
            <a:r>
              <a:rPr lang="en-US" altLang="en-US" smtClean="0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Skin color in RGB space </a:t>
            </a:r>
            <a:r>
              <a:rPr lang="en-US" altLang="en-US" sz="2800" smtClean="0">
                <a:solidFill>
                  <a:srgbClr val="FF0000"/>
                </a:solidFill>
              </a:rPr>
              <a:t>(shown as normalized red vs normalized green)</a:t>
            </a: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Match score is the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numbins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numbins</a:t>
            </a: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15595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28209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31925" y="6053138"/>
            <a:ext cx="657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 66 models objects          Some test objects</a:t>
            </a:r>
          </a:p>
        </p:txBody>
      </p:sp>
      <p:sp>
        <p:nvSpPr>
          <p:cNvPr id="2662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7D05CA-9921-4307-9CB4-41979A598EE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60525" y="592138"/>
            <a:ext cx="594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ahoma" charset="0"/>
              </a:rPr>
              <a:t>Swain and Ballard Results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40401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Results were surprisingly good.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At their highest resolution (128 x 90), average match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percentile (with and without occlusion) was 99.9.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This translates to 29 objects matching best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their true models and 3 others matching second best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with their true models.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At resolution 16 X 11, they still got decent results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(15 6 4) in one experiment; (23 5 3) in another.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DCB738-33A9-4AA7-94E5-A1F65460857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this is an extremely simple technique, it became the </a:t>
            </a:r>
            <a:r>
              <a:rPr lang="en-US" dirty="0" smtClean="0">
                <a:solidFill>
                  <a:srgbClr val="0000CC"/>
                </a:solidFill>
              </a:rPr>
              <a:t>basis for many content-based image retrieval systems </a:t>
            </a:r>
            <a:r>
              <a:rPr lang="en-US" dirty="0" smtClean="0"/>
              <a:t>and works surprisingly well, both alone, and in conjunction with other techniques.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Color Spaces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29524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nd more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tandard for cameras</a:t>
            </a:r>
          </a:p>
          <a:p>
            <a:r>
              <a:rPr lang="en-US" sz="3200" dirty="0" smtClean="0"/>
              <a:t>hue, saturation, intensity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ntensity plus 2 color channels</a:t>
            </a:r>
          </a:p>
          <a:p>
            <a:r>
              <a:rPr lang="en-US" sz="3200" dirty="0" smtClean="0"/>
              <a:t>color TVs, Y is intensity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is well defined.</a:t>
            </a:r>
          </a:p>
          <a:p>
            <a:r>
              <a:rPr lang="en-US" dirty="0" smtClean="0"/>
              <a:t>But what </a:t>
            </a:r>
            <a:r>
              <a:rPr lang="en-US" i="1" dirty="0" smtClean="0"/>
              <a:t>is</a:t>
            </a:r>
            <a:r>
              <a:rPr lang="en-US" dirty="0" smtClean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0275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Some Simple Statistical Texture Measures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93725" y="2251075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1.  Edge Density and Direction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8525" y="2936875"/>
            <a:ext cx="775335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Use an edge detector as the first step in texture analysis.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number of edge pixels in a fixed-size region tells 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how busy that region 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directions of the edges also help characterize the texture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0441-9044-4644-9191-E3D701787AA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Two Edge-based Texture Measures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55102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1.  edgeness per unit area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2. edge magnitude and direction histograms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90600" y="2438400"/>
            <a:ext cx="757555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edgeness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 |{ p |  gradient_magnitude(p)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 threshold}| / N</a:t>
            </a:r>
            <a:endParaRPr lang="en-US" altLang="en-US" sz="24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90600" y="3124200"/>
            <a:ext cx="441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N is the size of the unit area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90600" y="4267200"/>
            <a:ext cx="4295775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magdir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(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magnitude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,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direction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990600" y="5029200"/>
            <a:ext cx="6786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these are the normalized histograms of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magnitudes and gradient directions, respectively.</a:t>
            </a:r>
          </a:p>
        </p:txBody>
      </p:sp>
      <p:sp>
        <p:nvSpPr>
          <p:cNvPr id="82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B5F5EF-8084-444E-A2B6-BA50E0F1046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8" r="54716" b="69965"/>
          <a:stretch>
            <a:fillRect/>
          </a:stretch>
        </p:blipFill>
        <p:spPr bwMode="auto">
          <a:xfrm>
            <a:off x="762000" y="2590800"/>
            <a:ext cx="78486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7459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Original Image             Frei-Chen                 Thresholded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               Edge Image                Edge Image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57600" y="3810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3E1C15-7F0E-4A9A-9AF1-11F4AB6F3C9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Local Binary </a:t>
            </a:r>
            <a:r>
              <a:rPr lang="en-US" altLang="en-US" b="1" smtClean="0">
                <a:solidFill>
                  <a:srgbClr val="FF0000"/>
                </a:solidFill>
              </a:rPr>
              <a:t>Pattern</a:t>
            </a:r>
            <a:r>
              <a:rPr lang="en-US" altLang="en-US" smtClean="0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 smtClean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is LBP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found it in a paper for classifying deciduous trees.</a:t>
            </a:r>
          </a:p>
          <a:p>
            <a:r>
              <a:rPr lang="en-US" dirty="0" smtClean="0"/>
              <a:t>We used it in a real system for finding cancer in Pap smears.</a:t>
            </a:r>
          </a:p>
          <a:p>
            <a:r>
              <a:rPr lang="en-US" dirty="0" smtClean="0"/>
              <a:t>We are using it to look for regions of interest in breast and melanoma biopsy slides.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But how do you choose d?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98525" y="2098675"/>
            <a:ext cx="6451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is actually a critical question with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all</a:t>
            </a:r>
            <a:r>
              <a:rPr lang="en-US" altLang="en-US" sz="2400">
                <a:latin typeface="Times New Roman" pitchFamily="18" charset="0"/>
              </a:rPr>
              <a:t>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statistical texture methods.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Are the “texels” tiny, medium, large, all three …?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Not really a solved problem.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22325" y="4835525"/>
            <a:ext cx="7191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Zucker and Terzopoulos suggested using a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</a:t>
            </a:r>
            <a:r>
              <a:rPr lang="en-US" altLang="en-US" sz="2400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  statistical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test to select the value(s) of d that have the most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for a given class of images.  </a:t>
            </a: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711E37-7FB9-4801-BF67-46FA45476C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76400"/>
            <a:ext cx="6248400" cy="4832350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Co-occurrence Features used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were designed for recognizing different kinds of </a:t>
            </a:r>
            <a:r>
              <a:rPr lang="en-US" dirty="0" smtClean="0">
                <a:solidFill>
                  <a:srgbClr val="C00000"/>
                </a:solidFill>
              </a:rPr>
              <a:t>land uses in satellite images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They are still used heavily in geospatial domains, but they can be added on to any other calculated features.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Laws’ Texture Energy Features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74725" y="2327275"/>
            <a:ext cx="73834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Signal-processing-based algorithms use texture filters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applied to the image to create filtered images from which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texture features are computed.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Laws Algorithm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71600" y="4267200"/>
            <a:ext cx="65008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Filter</a:t>
            </a:r>
            <a:r>
              <a:rPr lang="en-US" altLang="en-US" sz="2400">
                <a:latin typeface="Times New Roman" pitchFamily="18" charset="0"/>
              </a:rPr>
              <a:t> the input image using texture filters.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Compute texture energy</a:t>
            </a:r>
            <a:r>
              <a:rPr lang="en-US" altLang="en-US" sz="2400">
                <a:latin typeface="Times New Roman" pitchFamily="18" charset="0"/>
              </a:rPr>
              <a:t> by summing the absolute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of filtering results in local neighborhoods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around each pixel.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Combine features</a:t>
            </a:r>
            <a:r>
              <a:rPr lang="en-US" altLang="en-US" sz="2400">
                <a:latin typeface="Times New Roman" pitchFamily="18" charset="0"/>
              </a:rPr>
              <a:t> to achieve rotational invariance.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16D87A-DFD1-498A-9BE0-958514614C4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2400" smtClean="0"/>
          </a:p>
          <a:p>
            <a:pPr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19460" name="Picture 4" descr="laws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754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4ABC7-7490-4167-A7B9-E81552BEEDD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(2)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/>
              <a:t>Creation of 2D Masks</a:t>
            </a:r>
          </a:p>
        </p:txBody>
      </p:sp>
      <p:pic>
        <p:nvPicPr>
          <p:cNvPr id="20484" name="Picture 4" descr="lawsMulti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81692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46125" y="46672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413125" y="52768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L5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324600" y="5867400"/>
            <a:ext cx="1085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E5L5</a:t>
            </a:r>
          </a:p>
        </p:txBody>
      </p:sp>
      <p:sp>
        <p:nvSpPr>
          <p:cNvPr id="2048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A5D33D-5689-43C0-B141-B911413BB8C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9D feature vector for pixel</a:t>
            </a:r>
            <a:r>
              <a:rPr lang="en-US" altLang="en-US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Subtract mean neighborhood intensity from (center) pixel</a:t>
            </a:r>
          </a:p>
          <a:p>
            <a:pPr eaLnBrk="1" hangingPunct="1"/>
            <a:r>
              <a:rPr lang="en-US" altLang="en-US" sz="2400" smtClean="0"/>
              <a:t>Apply 16  5x5 masks to get 16 filtered images F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 , </a:t>
            </a:r>
            <a:r>
              <a:rPr lang="en-US" altLang="en-US" sz="1600" smtClean="0"/>
              <a:t>k=1 to 16</a:t>
            </a:r>
          </a:p>
          <a:p>
            <a:pPr eaLnBrk="1" hangingPunct="1"/>
            <a:r>
              <a:rPr lang="en-US" altLang="en-US" sz="2400" smtClean="0"/>
              <a:t>Produce 16 texture energy maps using 15x15 windows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      E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[r,c] = </a:t>
            </a:r>
            <a:r>
              <a:rPr lang="en-US" altLang="en-US" sz="2400" smtClean="0">
                <a:cs typeface="Arial" charset="0"/>
              </a:rPr>
              <a:t>∑ |F</a:t>
            </a:r>
            <a:r>
              <a:rPr lang="en-US" altLang="en-US" sz="2400" baseline="-25000" smtClean="0">
                <a:cs typeface="Arial" charset="0"/>
              </a:rPr>
              <a:t>k</a:t>
            </a:r>
            <a:r>
              <a:rPr lang="en-US" altLang="en-US" sz="2400" smtClean="0">
                <a:cs typeface="Arial" charset="0"/>
              </a:rPr>
              <a:t>[i,j]|</a:t>
            </a:r>
          </a:p>
          <a:p>
            <a:pPr eaLnBrk="1" hangingPunct="1"/>
            <a:r>
              <a:rPr lang="en-US" altLang="en-US" sz="2400" smtClean="0"/>
              <a:t>Replace each distinct pair with its average map:</a:t>
            </a:r>
          </a:p>
          <a:p>
            <a:pPr eaLnBrk="1" hangingPunct="1"/>
            <a:r>
              <a:rPr lang="en-US" altLang="en-US" sz="2400" smtClean="0"/>
              <a:t>9 features (9 filtered images) defined as follows:</a:t>
            </a:r>
          </a:p>
        </p:txBody>
      </p:sp>
      <p:pic>
        <p:nvPicPr>
          <p:cNvPr id="21508" name="Picture 4" descr="nineFromSix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b="16405"/>
          <a:stretch>
            <a:fillRect/>
          </a:stretch>
        </p:blipFill>
        <p:spPr bwMode="auto">
          <a:xfrm>
            <a:off x="2362200" y="4267200"/>
            <a:ext cx="5257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FBD521-AB4B-4573-8EDF-8D8335DD367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 Filters</a:t>
            </a:r>
          </a:p>
        </p:txBody>
      </p:sp>
      <p:pic>
        <p:nvPicPr>
          <p:cNvPr id="22531" name="Picture 3" descr="laws_filt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76400"/>
            <a:ext cx="6858000" cy="4267200"/>
          </a:xfrm>
          <a:noFill/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95849-7F09-4BC8-9F50-64865D0716D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Laws Process</a:t>
            </a:r>
          </a:p>
        </p:txBody>
      </p:sp>
      <p:pic>
        <p:nvPicPr>
          <p:cNvPr id="23555" name="Picture 3" descr="laws_proce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6629400" cy="4479925"/>
          </a:xfrm>
          <a:noFill/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8FDD6-79AB-4CD3-8A83-5686EB9138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6406" r="27501" b="5225"/>
          <a:stretch>
            <a:fillRect/>
          </a:stretch>
        </p:blipFill>
        <p:spPr bwMode="auto">
          <a:xfrm>
            <a:off x="3352800" y="838200"/>
            <a:ext cx="410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133600" y="1371600"/>
            <a:ext cx="747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tiger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133600" y="2895600"/>
            <a:ext cx="733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flag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grass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752600" y="4953000"/>
            <a:ext cx="1555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small flowers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big flowers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2895600" y="1600200"/>
            <a:ext cx="1447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2895600" y="2057400"/>
            <a:ext cx="13716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819400" y="3733800"/>
            <a:ext cx="1143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2895600" y="4191000"/>
            <a:ext cx="15240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895600" y="3124200"/>
            <a:ext cx="144780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3276600" y="4953000"/>
            <a:ext cx="1295400" cy="228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3124200" y="5715000"/>
            <a:ext cx="106680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239000" y="4800600"/>
            <a:ext cx="1603375" cy="1320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Is there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neighborhood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size problem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with Laws?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04800" y="381000"/>
            <a:ext cx="859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Example: Using Laws Features to Cluster</a:t>
            </a:r>
          </a:p>
        </p:txBody>
      </p:sp>
      <p:sp>
        <p:nvSpPr>
          <p:cNvPr id="24591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CBDBF4-A20D-4B11-813C-8684782F986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Features from sample images</a:t>
            </a:r>
          </a:p>
        </p:txBody>
      </p:sp>
      <p:pic>
        <p:nvPicPr>
          <p:cNvPr id="25603" name="Picture 3" descr="tabl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058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3AB4D4-5C7A-4D52-9A9E-B6C5FEF873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Similar approach to Laws</a:t>
            </a:r>
          </a:p>
          <a:p>
            <a:pPr eaLnBrk="1" hangingPunct="1"/>
            <a:r>
              <a:rPr lang="en-US" altLang="en-US" sz="2800" smtClean="0"/>
              <a:t>Wavelets at different frequencies and different orientations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505200"/>
            <a:ext cx="3733800" cy="2800350"/>
          </a:xfrm>
          <a:noFill/>
        </p:spPr>
      </p:pic>
      <p:pic>
        <p:nvPicPr>
          <p:cNvPr id="266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505200"/>
            <a:ext cx="3733800" cy="2800350"/>
          </a:xfrm>
          <a:noFill/>
        </p:spPr>
      </p:pic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319EB6-EA7C-457A-A1EC-FD8D4CFF805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1088"/>
            <a:ext cx="4038600" cy="3024187"/>
          </a:xfrm>
          <a:noFill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4187"/>
          </a:xfrm>
          <a:noFill/>
        </p:spPr>
      </p:pic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CD3E80-5D24-4030-9860-0F7B30A926D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2025" cy="4525963"/>
          </a:xfrm>
          <a:noFill/>
        </p:spPr>
      </p:pic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53547-6AE4-46D4-82A3-3C3B9E60509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Segmentation with Color and Gabor-Filter Texture (Smeulders)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15137" r="19733" b="9180"/>
          <a:stretch>
            <a:fillRect/>
          </a:stretch>
        </p:blipFill>
        <p:spPr>
          <a:xfrm>
            <a:off x="2819400" y="1524000"/>
            <a:ext cx="3741738" cy="4953000"/>
          </a:xfrm>
          <a:noFill/>
        </p:spPr>
      </p:pic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D59674-68CA-42B8-94AD-17CDA906991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is important, but usually not as discriminative alone as color.</a:t>
            </a:r>
          </a:p>
          <a:p>
            <a:r>
              <a:rPr lang="en-US" dirty="0" smtClean="0"/>
              <a:t>The use of color and texture together can work well for both recognition and segmentation.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Region Segmentation by Color</a:t>
            </a:r>
          </a:p>
        </p:txBody>
      </p:sp>
      <p:pic>
        <p:nvPicPr>
          <p:cNvPr id="4099" name="Picture 3" descr="sailboat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CA5457-D31C-4E2B-BB02-C4197E8495C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Main Methods of Region Segmentation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76400" y="2362200"/>
            <a:ext cx="30083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1.  Region Growing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2.  Split and Merge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3.  </a:t>
            </a:r>
            <a:r>
              <a:rPr lang="en-US" altLang="en-US" sz="4000">
                <a:latin typeface="Times New Roman" pitchFamily="18" charset="0"/>
              </a:rPr>
              <a:t>Clustering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828800" y="2286000"/>
            <a:ext cx="2667000" cy="1600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1828800" y="2209800"/>
            <a:ext cx="2590800" cy="167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E4FED6-74E3-4098-AA51-2B6C59D7CB4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46125" y="2174875"/>
            <a:ext cx="703032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 smtClean="0">
                <a:latin typeface="Times New Roman" pitchFamily="18" charset="0"/>
              </a:rPr>
              <a:t> There </a:t>
            </a:r>
            <a:r>
              <a:rPr lang="en-US" altLang="en-US" sz="2400" dirty="0">
                <a:latin typeface="Times New Roman" pitchFamily="18" charset="0"/>
              </a:rPr>
              <a:t>are K clusters C</a:t>
            </a:r>
            <a:r>
              <a:rPr lang="en-US" altLang="en-US" sz="2400" baseline="-25000" dirty="0">
                <a:latin typeface="Times New Roman" pitchFamily="18" charset="0"/>
              </a:rPr>
              <a:t>1</a:t>
            </a:r>
            <a:r>
              <a:rPr lang="en-US" altLang="en-US" sz="2400" dirty="0">
                <a:latin typeface="Times New Roman" pitchFamily="18" charset="0"/>
              </a:rPr>
              <a:t>,…, C</a:t>
            </a:r>
            <a:r>
              <a:rPr lang="en-US" altLang="en-US" sz="2400" baseline="-25000" dirty="0">
                <a:latin typeface="Times New Roman" pitchFamily="18" charset="0"/>
              </a:rPr>
              <a:t>K</a:t>
            </a:r>
            <a:r>
              <a:rPr lang="en-US" altLang="en-US" sz="2400" dirty="0">
                <a:latin typeface="Times New Roman" pitchFamily="18" charset="0"/>
              </a:rPr>
              <a:t> with means m</a:t>
            </a:r>
            <a:r>
              <a:rPr lang="en-US" altLang="en-US" sz="2400" baseline="-25000" dirty="0">
                <a:latin typeface="Times New Roman" pitchFamily="18" charset="0"/>
              </a:rPr>
              <a:t>1</a:t>
            </a:r>
            <a:r>
              <a:rPr lang="en-US" altLang="en-US" sz="2400" dirty="0">
                <a:latin typeface="Times New Roman" pitchFamily="18" charset="0"/>
              </a:rPr>
              <a:t>,…, </a:t>
            </a:r>
            <a:r>
              <a:rPr lang="en-US" altLang="en-US" sz="2400" dirty="0" err="1">
                <a:latin typeface="Times New Roman" pitchFamily="18" charset="0"/>
              </a:rPr>
              <a:t>m</a:t>
            </a:r>
            <a:r>
              <a:rPr lang="en-US" altLang="en-US" sz="2400" baseline="-25000" dirty="0" err="1">
                <a:latin typeface="Times New Roman" pitchFamily="18" charset="0"/>
              </a:rPr>
              <a:t>K</a:t>
            </a:r>
            <a:r>
              <a:rPr lang="en-US" altLang="en-US" sz="2400" dirty="0" err="1">
                <a:latin typeface="Times New Roman" pitchFamily="18" charset="0"/>
              </a:rPr>
              <a:t>.</a:t>
            </a: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The </a:t>
            </a:r>
            <a:r>
              <a:rPr lang="en-US" altLang="en-US" sz="2400" b="1" dirty="0">
                <a:latin typeface="Times New Roman" pitchFamily="18" charset="0"/>
              </a:rPr>
              <a:t>least-squares error</a:t>
            </a:r>
            <a:r>
              <a:rPr lang="en-US" altLang="en-US" sz="2400" dirty="0">
                <a:latin typeface="Times New Roman" pitchFamily="18" charset="0"/>
              </a:rPr>
              <a:t> is defined as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Out of all possible partitions into K clusters,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choose the one that minimizes D.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Why don’t we just do this?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If we could, would we get meaningful objects?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k=1 x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 C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endParaRPr lang="en-US" altLang="en-US" sz="1800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15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CE3F80-E459-4169-9B04-F4601F6BB2F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Form K-means clusters from a set of n-dimensional vectors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1. Set ic (iteration count) to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2. Choose randomly a set of K means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(1), …, 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(1).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(ic)), k=1,…K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with nearest mean.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hlink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(ic),…,m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5. Repeat steps 3 and 4 until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 =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(ic+1) for all k.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9E102F-BC0A-4CBD-9117-0CF2803347A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482600"/>
            <a:ext cx="7704138" cy="935038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ea typeface="굴림" pitchFamily="34" charset="-127"/>
              </a:rPr>
              <a:t>Simple Example</a:t>
            </a:r>
            <a:r>
              <a:rPr lang="en-US" altLang="ko-KR" sz="3200" b="1" dirty="0" smtClean="0">
                <a:ea typeface="굴림" pitchFamily="34" charset="-127"/>
              </a:rPr>
              <a:t> </a:t>
            </a:r>
            <a:endParaRPr lang="en-US" altLang="ko-KR" sz="3600" dirty="0" smtClean="0">
              <a:ea typeface="굴림" pitchFamily="34" charset="-127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5181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ko-KR" dirty="0" smtClean="0">
                <a:solidFill>
                  <a:srgbClr val="000000"/>
                </a:solidFill>
                <a:ea typeface="굴림" pitchFamily="34" charset="-127"/>
              </a:rPr>
              <a:t>INIT.</a:t>
            </a: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3200400" y="1981200"/>
            <a:ext cx="2286000" cy="2057400"/>
            <a:chOff x="528" y="240"/>
            <a:chExt cx="2142" cy="1872"/>
          </a:xfrm>
        </p:grpSpPr>
        <p:graphicFrame>
          <p:nvGraphicFramePr>
            <p:cNvPr id="2239" name="Object 5"/>
            <p:cNvGraphicFramePr>
              <a:graphicFrameLocks noChangeAspect="1"/>
            </p:cNvGraphicFramePr>
            <p:nvPr/>
          </p:nvGraphicFramePr>
          <p:xfrm>
            <a:off x="528" y="240"/>
            <a:ext cx="2142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" name="Worksheet" r:id="rId4" imgW="3400654" imgH="2915107" progId="Excel.Sheet.8">
                    <p:embed/>
                  </p:oleObj>
                </mc:Choice>
                <mc:Fallback>
                  <p:oleObj name="Worksheet" r:id="rId4" imgW="3400654" imgH="2915107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2142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189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40" name="Freeform 6"/>
            <p:cNvSpPr>
              <a:spLocks/>
            </p:cNvSpPr>
            <p:nvPr/>
          </p:nvSpPr>
          <p:spPr bwMode="auto">
            <a:xfrm>
              <a:off x="1008" y="557"/>
              <a:ext cx="852" cy="1260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41" name="Freeform 7"/>
            <p:cNvSpPr>
              <a:spLocks/>
            </p:cNvSpPr>
            <p:nvPr/>
          </p:nvSpPr>
          <p:spPr bwMode="auto">
            <a:xfrm>
              <a:off x="1587" y="889"/>
              <a:ext cx="768" cy="630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6578600" y="2008188"/>
            <a:ext cx="2222500" cy="1990725"/>
            <a:chOff x="4144" y="1265"/>
            <a:chExt cx="1400" cy="1254"/>
          </a:xfrm>
        </p:grpSpPr>
        <p:sp>
          <p:nvSpPr>
            <p:cNvPr id="2155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78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3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4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5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6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7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8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9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0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1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2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3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4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5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6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7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8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9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0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1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2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3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4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5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6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37" name="Freeform 91"/>
            <p:cNvSpPr>
              <a:spLocks/>
            </p:cNvSpPr>
            <p:nvPr/>
          </p:nvSpPr>
          <p:spPr bwMode="auto">
            <a:xfrm>
              <a:off x="4426" y="1447"/>
              <a:ext cx="573" cy="873"/>
            </a:xfrm>
            <a:custGeom>
              <a:avLst/>
              <a:gdLst>
                <a:gd name="T0" fmla="*/ 348 w 852"/>
                <a:gd name="T1" fmla="*/ 194 h 1260"/>
                <a:gd name="T2" fmla="*/ 264 w 852"/>
                <a:gd name="T3" fmla="*/ 25 h 1260"/>
                <a:gd name="T4" fmla="*/ 159 w 852"/>
                <a:gd name="T5" fmla="*/ 15 h 1260"/>
                <a:gd name="T6" fmla="*/ 89 w 852"/>
                <a:gd name="T7" fmla="*/ 51 h 1260"/>
                <a:gd name="T8" fmla="*/ 0 w 852"/>
                <a:gd name="T9" fmla="*/ 256 h 1260"/>
                <a:gd name="T10" fmla="*/ 30 w 852"/>
                <a:gd name="T11" fmla="*/ 477 h 1260"/>
                <a:gd name="T12" fmla="*/ 243 w 852"/>
                <a:gd name="T13" fmla="*/ 774 h 1260"/>
                <a:gd name="T14" fmla="*/ 289 w 852"/>
                <a:gd name="T15" fmla="*/ 789 h 1260"/>
                <a:gd name="T16" fmla="*/ 303 w 852"/>
                <a:gd name="T17" fmla="*/ 800 h 1260"/>
                <a:gd name="T18" fmla="*/ 353 w 852"/>
                <a:gd name="T19" fmla="*/ 815 h 1260"/>
                <a:gd name="T20" fmla="*/ 418 w 852"/>
                <a:gd name="T21" fmla="*/ 851 h 1260"/>
                <a:gd name="T22" fmla="*/ 533 w 852"/>
                <a:gd name="T23" fmla="*/ 861 h 1260"/>
                <a:gd name="T24" fmla="*/ 528 w 852"/>
                <a:gd name="T25" fmla="*/ 707 h 1260"/>
                <a:gd name="T26" fmla="*/ 503 w 852"/>
                <a:gd name="T27" fmla="*/ 661 h 1260"/>
                <a:gd name="T28" fmla="*/ 463 w 852"/>
                <a:gd name="T29" fmla="*/ 594 h 1260"/>
                <a:gd name="T30" fmla="*/ 418 w 852"/>
                <a:gd name="T31" fmla="*/ 528 h 1260"/>
                <a:gd name="T32" fmla="*/ 408 w 852"/>
                <a:gd name="T33" fmla="*/ 507 h 1260"/>
                <a:gd name="T34" fmla="*/ 398 w 852"/>
                <a:gd name="T35" fmla="*/ 492 h 1260"/>
                <a:gd name="T36" fmla="*/ 373 w 852"/>
                <a:gd name="T37" fmla="*/ 446 h 1260"/>
                <a:gd name="T38" fmla="*/ 363 w 852"/>
                <a:gd name="T39" fmla="*/ 430 h 1260"/>
                <a:gd name="T40" fmla="*/ 348 w 852"/>
                <a:gd name="T41" fmla="*/ 194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38" name="Freeform 92"/>
            <p:cNvSpPr>
              <a:spLocks/>
            </p:cNvSpPr>
            <p:nvPr/>
          </p:nvSpPr>
          <p:spPr bwMode="auto">
            <a:xfrm>
              <a:off x="4846" y="1713"/>
              <a:ext cx="516" cy="436"/>
            </a:xfrm>
            <a:custGeom>
              <a:avLst/>
              <a:gdLst>
                <a:gd name="T0" fmla="*/ 123 w 768"/>
                <a:gd name="T1" fmla="*/ 46 h 630"/>
                <a:gd name="T2" fmla="*/ 48 w 768"/>
                <a:gd name="T3" fmla="*/ 51 h 630"/>
                <a:gd name="T4" fmla="*/ 3 w 768"/>
                <a:gd name="T5" fmla="*/ 118 h 630"/>
                <a:gd name="T6" fmla="*/ 9 w 768"/>
                <a:gd name="T7" fmla="*/ 215 h 630"/>
                <a:gd name="T8" fmla="*/ 38 w 768"/>
                <a:gd name="T9" fmla="*/ 246 h 630"/>
                <a:gd name="T10" fmla="*/ 73 w 768"/>
                <a:gd name="T11" fmla="*/ 287 h 630"/>
                <a:gd name="T12" fmla="*/ 158 w 768"/>
                <a:gd name="T13" fmla="*/ 379 h 630"/>
                <a:gd name="T14" fmla="*/ 173 w 768"/>
                <a:gd name="T15" fmla="*/ 394 h 630"/>
                <a:gd name="T16" fmla="*/ 222 w 768"/>
                <a:gd name="T17" fmla="*/ 410 h 630"/>
                <a:gd name="T18" fmla="*/ 302 w 768"/>
                <a:gd name="T19" fmla="*/ 436 h 630"/>
                <a:gd name="T20" fmla="*/ 402 w 768"/>
                <a:gd name="T21" fmla="*/ 420 h 630"/>
                <a:gd name="T22" fmla="*/ 441 w 768"/>
                <a:gd name="T23" fmla="*/ 405 h 630"/>
                <a:gd name="T24" fmla="*/ 462 w 768"/>
                <a:gd name="T25" fmla="*/ 369 h 630"/>
                <a:gd name="T26" fmla="*/ 482 w 768"/>
                <a:gd name="T27" fmla="*/ 328 h 630"/>
                <a:gd name="T28" fmla="*/ 486 w 768"/>
                <a:gd name="T29" fmla="*/ 302 h 630"/>
                <a:gd name="T30" fmla="*/ 497 w 768"/>
                <a:gd name="T31" fmla="*/ 287 h 630"/>
                <a:gd name="T32" fmla="*/ 516 w 768"/>
                <a:gd name="T33" fmla="*/ 205 h 630"/>
                <a:gd name="T34" fmla="*/ 511 w 768"/>
                <a:gd name="T35" fmla="*/ 123 h 630"/>
                <a:gd name="T36" fmla="*/ 486 w 768"/>
                <a:gd name="T37" fmla="*/ 77 h 630"/>
                <a:gd name="T38" fmla="*/ 312 w 768"/>
                <a:gd name="T39" fmla="*/ 0 h 630"/>
                <a:gd name="T40" fmla="*/ 138 w 768"/>
                <a:gd name="T41" fmla="*/ 21 h 630"/>
                <a:gd name="T42" fmla="*/ 123 w 768"/>
                <a:gd name="T43" fmla="*/ 46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54" name="Line 93"/>
          <p:cNvSpPr>
            <a:spLocks noChangeShapeType="1"/>
          </p:cNvSpPr>
          <p:nvPr/>
        </p:nvSpPr>
        <p:spPr bwMode="auto">
          <a:xfrm>
            <a:off x="5638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5" name="Group 94"/>
          <p:cNvGrpSpPr>
            <a:grpSpLocks/>
          </p:cNvGrpSpPr>
          <p:nvPr/>
        </p:nvGrpSpPr>
        <p:grpSpPr bwMode="auto">
          <a:xfrm>
            <a:off x="6629400" y="4114800"/>
            <a:ext cx="2286000" cy="2286000"/>
            <a:chOff x="3312" y="2640"/>
            <a:chExt cx="1440" cy="1440"/>
          </a:xfrm>
        </p:grpSpPr>
        <p:graphicFrame>
          <p:nvGraphicFramePr>
            <p:cNvPr id="2153" name="Object 95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Worksheet" r:id="rId6" imgW="3419856" imgH="2934005" progId="Excel.Sheet.8">
                    <p:embed/>
                  </p:oleObj>
                </mc:Choice>
                <mc:Fallback>
                  <p:oleObj name="Worksheet" r:id="rId6" imgW="3419856" imgH="2934005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6" name="Group 97"/>
          <p:cNvGrpSpPr>
            <a:grpSpLocks/>
          </p:cNvGrpSpPr>
          <p:nvPr/>
        </p:nvGrpSpPr>
        <p:grpSpPr bwMode="auto">
          <a:xfrm>
            <a:off x="3276600" y="4419600"/>
            <a:ext cx="3200400" cy="1981200"/>
            <a:chOff x="1200" y="2832"/>
            <a:chExt cx="2016" cy="1248"/>
          </a:xfrm>
        </p:grpSpPr>
        <p:grpSp>
          <p:nvGrpSpPr>
            <p:cNvPr id="2148" name="Group 98"/>
            <p:cNvGrpSpPr>
              <a:grpSpLocks/>
            </p:cNvGrpSpPr>
            <p:nvPr/>
          </p:nvGrpSpPr>
          <p:grpSpPr bwMode="auto">
            <a:xfrm>
              <a:off x="1200" y="2832"/>
              <a:ext cx="1440" cy="1248"/>
              <a:chOff x="3108" y="2256"/>
              <a:chExt cx="2148" cy="1872"/>
            </a:xfrm>
          </p:grpSpPr>
          <p:graphicFrame>
            <p:nvGraphicFramePr>
              <p:cNvPr id="2150" name="Object 99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48" cy="18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" name="Worksheet" r:id="rId8" imgW="3410407" imgH="2924556" progId="Excel.Sheet.8">
                      <p:embed/>
                    </p:oleObj>
                  </mc:Choice>
                  <mc:Fallback>
                    <p:oleObj name="Worksheet" r:id="rId8" imgW="3410407" imgH="2924556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48" cy="18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" name="Freeform 100"/>
              <p:cNvSpPr>
                <a:spLocks/>
              </p:cNvSpPr>
              <p:nvPr/>
            </p:nvSpPr>
            <p:spPr bwMode="auto">
              <a:xfrm>
                <a:off x="3638" y="2571"/>
                <a:ext cx="728" cy="896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" name="Freeform 101"/>
              <p:cNvSpPr>
                <a:spLocks/>
              </p:cNvSpPr>
              <p:nvPr/>
            </p:nvSpPr>
            <p:spPr bwMode="auto">
              <a:xfrm>
                <a:off x="4090" y="2934"/>
                <a:ext cx="802" cy="88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49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7" name="Rectangle 103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Rectangle 104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Line 105"/>
          <p:cNvSpPr>
            <a:spLocks noChangeShapeType="1"/>
          </p:cNvSpPr>
          <p:nvPr/>
        </p:nvSpPr>
        <p:spPr bwMode="auto">
          <a:xfrm>
            <a:off x="314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Line 106"/>
          <p:cNvSpPr>
            <a:spLocks noChangeShapeType="1"/>
          </p:cNvSpPr>
          <p:nvPr/>
        </p:nvSpPr>
        <p:spPr bwMode="auto">
          <a:xfrm>
            <a:off x="314325" y="35099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Line 107"/>
          <p:cNvSpPr>
            <a:spLocks noChangeShapeType="1"/>
          </p:cNvSpPr>
          <p:nvPr/>
        </p:nvSpPr>
        <p:spPr bwMode="auto">
          <a:xfrm>
            <a:off x="314325" y="33480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08"/>
          <p:cNvSpPr>
            <a:spLocks noChangeShapeType="1"/>
          </p:cNvSpPr>
          <p:nvPr/>
        </p:nvSpPr>
        <p:spPr bwMode="auto">
          <a:xfrm>
            <a:off x="314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Line 109"/>
          <p:cNvSpPr>
            <a:spLocks noChangeShapeType="1"/>
          </p:cNvSpPr>
          <p:nvPr/>
        </p:nvSpPr>
        <p:spPr bwMode="auto">
          <a:xfrm>
            <a:off x="314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10"/>
          <p:cNvSpPr>
            <a:spLocks noChangeShapeType="1"/>
          </p:cNvSpPr>
          <p:nvPr/>
        </p:nvSpPr>
        <p:spPr bwMode="auto">
          <a:xfrm>
            <a:off x="314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111"/>
          <p:cNvSpPr>
            <a:spLocks noChangeShapeType="1"/>
          </p:cNvSpPr>
          <p:nvPr/>
        </p:nvSpPr>
        <p:spPr bwMode="auto">
          <a:xfrm>
            <a:off x="314325" y="27098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112"/>
          <p:cNvSpPr>
            <a:spLocks noChangeShapeType="1"/>
          </p:cNvSpPr>
          <p:nvPr/>
        </p:nvSpPr>
        <p:spPr bwMode="auto">
          <a:xfrm>
            <a:off x="314325" y="25479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113"/>
          <p:cNvSpPr>
            <a:spLocks noChangeShapeType="1"/>
          </p:cNvSpPr>
          <p:nvPr/>
        </p:nvSpPr>
        <p:spPr bwMode="auto">
          <a:xfrm>
            <a:off x="314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114"/>
          <p:cNvSpPr>
            <a:spLocks noChangeShapeType="1"/>
          </p:cNvSpPr>
          <p:nvPr/>
        </p:nvSpPr>
        <p:spPr bwMode="auto">
          <a:xfrm>
            <a:off x="314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115"/>
          <p:cNvSpPr>
            <a:spLocks noChangeShapeType="1"/>
          </p:cNvSpPr>
          <p:nvPr/>
        </p:nvSpPr>
        <p:spPr bwMode="auto">
          <a:xfrm>
            <a:off x="506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116"/>
          <p:cNvSpPr>
            <a:spLocks noChangeShapeType="1"/>
          </p:cNvSpPr>
          <p:nvPr/>
        </p:nvSpPr>
        <p:spPr bwMode="auto">
          <a:xfrm>
            <a:off x="692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117"/>
          <p:cNvSpPr>
            <a:spLocks noChangeShapeType="1"/>
          </p:cNvSpPr>
          <p:nvPr/>
        </p:nvSpPr>
        <p:spPr bwMode="auto">
          <a:xfrm>
            <a:off x="885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118"/>
          <p:cNvSpPr>
            <a:spLocks noChangeShapeType="1"/>
          </p:cNvSpPr>
          <p:nvPr/>
        </p:nvSpPr>
        <p:spPr bwMode="auto">
          <a:xfrm>
            <a:off x="1077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119"/>
          <p:cNvSpPr>
            <a:spLocks noChangeShapeType="1"/>
          </p:cNvSpPr>
          <p:nvPr/>
        </p:nvSpPr>
        <p:spPr bwMode="auto">
          <a:xfrm>
            <a:off x="1270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120"/>
          <p:cNvSpPr>
            <a:spLocks noChangeShapeType="1"/>
          </p:cNvSpPr>
          <p:nvPr/>
        </p:nvSpPr>
        <p:spPr bwMode="auto">
          <a:xfrm>
            <a:off x="1457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121"/>
          <p:cNvSpPr>
            <a:spLocks noChangeShapeType="1"/>
          </p:cNvSpPr>
          <p:nvPr/>
        </p:nvSpPr>
        <p:spPr bwMode="auto">
          <a:xfrm>
            <a:off x="1649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122"/>
          <p:cNvSpPr>
            <a:spLocks noChangeShapeType="1"/>
          </p:cNvSpPr>
          <p:nvPr/>
        </p:nvSpPr>
        <p:spPr bwMode="auto">
          <a:xfrm>
            <a:off x="1841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Line 123"/>
          <p:cNvSpPr>
            <a:spLocks noChangeShapeType="1"/>
          </p:cNvSpPr>
          <p:nvPr/>
        </p:nvSpPr>
        <p:spPr bwMode="auto">
          <a:xfrm>
            <a:off x="2028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124"/>
          <p:cNvSpPr>
            <a:spLocks noChangeShapeType="1"/>
          </p:cNvSpPr>
          <p:nvPr/>
        </p:nvSpPr>
        <p:spPr bwMode="auto">
          <a:xfrm>
            <a:off x="2220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Rectangle 125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0" name="Line 126"/>
          <p:cNvSpPr>
            <a:spLocks noChangeShapeType="1"/>
          </p:cNvSpPr>
          <p:nvPr/>
        </p:nvSpPr>
        <p:spPr bwMode="auto">
          <a:xfrm>
            <a:off x="314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Line 127"/>
          <p:cNvSpPr>
            <a:spLocks noChangeShapeType="1"/>
          </p:cNvSpPr>
          <p:nvPr/>
        </p:nvSpPr>
        <p:spPr bwMode="auto">
          <a:xfrm>
            <a:off x="295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Line 128"/>
          <p:cNvSpPr>
            <a:spLocks noChangeShapeType="1"/>
          </p:cNvSpPr>
          <p:nvPr/>
        </p:nvSpPr>
        <p:spPr bwMode="auto">
          <a:xfrm>
            <a:off x="295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129"/>
          <p:cNvSpPr>
            <a:spLocks noChangeShapeType="1"/>
          </p:cNvSpPr>
          <p:nvPr/>
        </p:nvSpPr>
        <p:spPr bwMode="auto">
          <a:xfrm>
            <a:off x="295275" y="35099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Line 130"/>
          <p:cNvSpPr>
            <a:spLocks noChangeShapeType="1"/>
          </p:cNvSpPr>
          <p:nvPr/>
        </p:nvSpPr>
        <p:spPr bwMode="auto">
          <a:xfrm>
            <a:off x="295275" y="33480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Line 131"/>
          <p:cNvSpPr>
            <a:spLocks noChangeShapeType="1"/>
          </p:cNvSpPr>
          <p:nvPr/>
        </p:nvSpPr>
        <p:spPr bwMode="auto">
          <a:xfrm>
            <a:off x="295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Line 132"/>
          <p:cNvSpPr>
            <a:spLocks noChangeShapeType="1"/>
          </p:cNvSpPr>
          <p:nvPr/>
        </p:nvSpPr>
        <p:spPr bwMode="auto">
          <a:xfrm>
            <a:off x="295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Line 133"/>
          <p:cNvSpPr>
            <a:spLocks noChangeShapeType="1"/>
          </p:cNvSpPr>
          <p:nvPr/>
        </p:nvSpPr>
        <p:spPr bwMode="auto">
          <a:xfrm>
            <a:off x="295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Line 134"/>
          <p:cNvSpPr>
            <a:spLocks noChangeShapeType="1"/>
          </p:cNvSpPr>
          <p:nvPr/>
        </p:nvSpPr>
        <p:spPr bwMode="auto">
          <a:xfrm>
            <a:off x="295275" y="27098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Line 135"/>
          <p:cNvSpPr>
            <a:spLocks noChangeShapeType="1"/>
          </p:cNvSpPr>
          <p:nvPr/>
        </p:nvSpPr>
        <p:spPr bwMode="auto">
          <a:xfrm>
            <a:off x="295275" y="25479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Line 136"/>
          <p:cNvSpPr>
            <a:spLocks noChangeShapeType="1"/>
          </p:cNvSpPr>
          <p:nvPr/>
        </p:nvSpPr>
        <p:spPr bwMode="auto">
          <a:xfrm>
            <a:off x="295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Line 137"/>
          <p:cNvSpPr>
            <a:spLocks noChangeShapeType="1"/>
          </p:cNvSpPr>
          <p:nvPr/>
        </p:nvSpPr>
        <p:spPr bwMode="auto">
          <a:xfrm>
            <a:off x="295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Line 138"/>
          <p:cNvSpPr>
            <a:spLocks noChangeShapeType="1"/>
          </p:cNvSpPr>
          <p:nvPr/>
        </p:nvSpPr>
        <p:spPr bwMode="auto">
          <a:xfrm>
            <a:off x="314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Line 139"/>
          <p:cNvSpPr>
            <a:spLocks noChangeShapeType="1"/>
          </p:cNvSpPr>
          <p:nvPr/>
        </p:nvSpPr>
        <p:spPr bwMode="auto">
          <a:xfrm flipV="1">
            <a:off x="314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Line 140"/>
          <p:cNvSpPr>
            <a:spLocks noChangeShapeType="1"/>
          </p:cNvSpPr>
          <p:nvPr/>
        </p:nvSpPr>
        <p:spPr bwMode="auto">
          <a:xfrm flipV="1">
            <a:off x="506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Line 141"/>
          <p:cNvSpPr>
            <a:spLocks noChangeShapeType="1"/>
          </p:cNvSpPr>
          <p:nvPr/>
        </p:nvSpPr>
        <p:spPr bwMode="auto">
          <a:xfrm flipV="1">
            <a:off x="692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Line 142"/>
          <p:cNvSpPr>
            <a:spLocks noChangeShapeType="1"/>
          </p:cNvSpPr>
          <p:nvPr/>
        </p:nvSpPr>
        <p:spPr bwMode="auto">
          <a:xfrm flipV="1">
            <a:off x="885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Line 143"/>
          <p:cNvSpPr>
            <a:spLocks noChangeShapeType="1"/>
          </p:cNvSpPr>
          <p:nvPr/>
        </p:nvSpPr>
        <p:spPr bwMode="auto">
          <a:xfrm flipV="1">
            <a:off x="1077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Line 144"/>
          <p:cNvSpPr>
            <a:spLocks noChangeShapeType="1"/>
          </p:cNvSpPr>
          <p:nvPr/>
        </p:nvSpPr>
        <p:spPr bwMode="auto">
          <a:xfrm flipV="1">
            <a:off x="1270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Line 145"/>
          <p:cNvSpPr>
            <a:spLocks noChangeShapeType="1"/>
          </p:cNvSpPr>
          <p:nvPr/>
        </p:nvSpPr>
        <p:spPr bwMode="auto">
          <a:xfrm flipV="1">
            <a:off x="1457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Line 146"/>
          <p:cNvSpPr>
            <a:spLocks noChangeShapeType="1"/>
          </p:cNvSpPr>
          <p:nvPr/>
        </p:nvSpPr>
        <p:spPr bwMode="auto">
          <a:xfrm flipV="1">
            <a:off x="1649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1" name="Line 147"/>
          <p:cNvSpPr>
            <a:spLocks noChangeShapeType="1"/>
          </p:cNvSpPr>
          <p:nvPr/>
        </p:nvSpPr>
        <p:spPr bwMode="auto">
          <a:xfrm flipV="1">
            <a:off x="1841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2" name="Line 148"/>
          <p:cNvSpPr>
            <a:spLocks noChangeShapeType="1"/>
          </p:cNvSpPr>
          <p:nvPr/>
        </p:nvSpPr>
        <p:spPr bwMode="auto">
          <a:xfrm flipV="1">
            <a:off x="2028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Line 149"/>
          <p:cNvSpPr>
            <a:spLocks noChangeShapeType="1"/>
          </p:cNvSpPr>
          <p:nvPr/>
        </p:nvSpPr>
        <p:spPr bwMode="auto">
          <a:xfrm flipV="1">
            <a:off x="2220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4" name="Freeform 150"/>
          <p:cNvSpPr>
            <a:spLocks/>
          </p:cNvSpPr>
          <p:nvPr/>
        </p:nvSpPr>
        <p:spPr bwMode="auto">
          <a:xfrm>
            <a:off x="839788" y="2824163"/>
            <a:ext cx="90487" cy="93662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7 h 59"/>
              <a:gd name="T4" fmla="*/ 46037 w 57"/>
              <a:gd name="T5" fmla="*/ 93662 h 59"/>
              <a:gd name="T6" fmla="*/ 0 w 57"/>
              <a:gd name="T7" fmla="*/ 46037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5" name="Freeform 151"/>
          <p:cNvSpPr>
            <a:spLocks/>
          </p:cNvSpPr>
          <p:nvPr/>
        </p:nvSpPr>
        <p:spPr bwMode="auto">
          <a:xfrm>
            <a:off x="1604963" y="33020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6" name="Freeform 152"/>
          <p:cNvSpPr>
            <a:spLocks/>
          </p:cNvSpPr>
          <p:nvPr/>
        </p:nvSpPr>
        <p:spPr bwMode="auto">
          <a:xfrm>
            <a:off x="1033463" y="2662238"/>
            <a:ext cx="88900" cy="93662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7625 h 59"/>
              <a:gd name="T4" fmla="*/ 44450 w 56"/>
              <a:gd name="T5" fmla="*/ 93662 h 59"/>
              <a:gd name="T6" fmla="*/ 0 w 56"/>
              <a:gd name="T7" fmla="*/ 47625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Freeform 153"/>
          <p:cNvSpPr>
            <a:spLocks/>
          </p:cNvSpPr>
          <p:nvPr/>
        </p:nvSpPr>
        <p:spPr bwMode="auto">
          <a:xfrm>
            <a:off x="839788" y="2501900"/>
            <a:ext cx="90487" cy="93663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8 h 59"/>
              <a:gd name="T4" fmla="*/ 46037 w 57"/>
              <a:gd name="T5" fmla="*/ 93663 h 59"/>
              <a:gd name="T6" fmla="*/ 0 w 57"/>
              <a:gd name="T7" fmla="*/ 46038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Freeform 154"/>
          <p:cNvSpPr>
            <a:spLocks/>
          </p:cNvSpPr>
          <p:nvPr/>
        </p:nvSpPr>
        <p:spPr bwMode="auto">
          <a:xfrm>
            <a:off x="17970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" name="Freeform 155"/>
          <p:cNvSpPr>
            <a:spLocks/>
          </p:cNvSpPr>
          <p:nvPr/>
        </p:nvSpPr>
        <p:spPr bwMode="auto">
          <a:xfrm>
            <a:off x="1033463" y="29845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Freeform 156"/>
          <p:cNvSpPr>
            <a:spLocks/>
          </p:cNvSpPr>
          <p:nvPr/>
        </p:nvSpPr>
        <p:spPr bwMode="auto">
          <a:xfrm>
            <a:off x="1225550" y="3624263"/>
            <a:ext cx="90488" cy="93662"/>
          </a:xfrm>
          <a:custGeom>
            <a:avLst/>
            <a:gdLst>
              <a:gd name="T0" fmla="*/ 44450 w 57"/>
              <a:gd name="T1" fmla="*/ 0 h 59"/>
              <a:gd name="T2" fmla="*/ 90488 w 57"/>
              <a:gd name="T3" fmla="*/ 46037 h 59"/>
              <a:gd name="T4" fmla="*/ 44450 w 57"/>
              <a:gd name="T5" fmla="*/ 93662 h 59"/>
              <a:gd name="T6" fmla="*/ 0 w 57"/>
              <a:gd name="T7" fmla="*/ 46037 h 59"/>
              <a:gd name="T8" fmla="*/ 44450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Freeform 157"/>
          <p:cNvSpPr>
            <a:spLocks/>
          </p:cNvSpPr>
          <p:nvPr/>
        </p:nvSpPr>
        <p:spPr bwMode="auto">
          <a:xfrm>
            <a:off x="12255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2" name="Rectangle 158"/>
          <p:cNvSpPr>
            <a:spLocks noChangeArrowheads="1"/>
          </p:cNvSpPr>
          <p:nvPr/>
        </p:nvSpPr>
        <p:spPr bwMode="auto">
          <a:xfrm>
            <a:off x="223838" y="37846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3" name="Rectangle 159"/>
          <p:cNvSpPr>
            <a:spLocks noChangeArrowheads="1"/>
          </p:cNvSpPr>
          <p:nvPr/>
        </p:nvSpPr>
        <p:spPr bwMode="auto">
          <a:xfrm>
            <a:off x="223838" y="36242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4" name="Rectangle 160"/>
          <p:cNvSpPr>
            <a:spLocks noChangeArrowheads="1"/>
          </p:cNvSpPr>
          <p:nvPr/>
        </p:nvSpPr>
        <p:spPr bwMode="auto">
          <a:xfrm>
            <a:off x="223838" y="34623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5" name="Rectangle 161"/>
          <p:cNvSpPr>
            <a:spLocks noChangeArrowheads="1"/>
          </p:cNvSpPr>
          <p:nvPr/>
        </p:nvSpPr>
        <p:spPr bwMode="auto">
          <a:xfrm>
            <a:off x="223838" y="33020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6" name="Rectangle 162"/>
          <p:cNvSpPr>
            <a:spLocks noChangeArrowheads="1"/>
          </p:cNvSpPr>
          <p:nvPr/>
        </p:nvSpPr>
        <p:spPr bwMode="auto">
          <a:xfrm>
            <a:off x="223838" y="31400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7" name="Rectangle 163"/>
          <p:cNvSpPr>
            <a:spLocks noChangeArrowheads="1"/>
          </p:cNvSpPr>
          <p:nvPr/>
        </p:nvSpPr>
        <p:spPr bwMode="auto">
          <a:xfrm>
            <a:off x="223838" y="29781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8" name="Rectangle 164"/>
          <p:cNvSpPr>
            <a:spLocks noChangeArrowheads="1"/>
          </p:cNvSpPr>
          <p:nvPr/>
        </p:nvSpPr>
        <p:spPr bwMode="auto">
          <a:xfrm>
            <a:off x="223838" y="28241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9" name="Rectangle 165"/>
          <p:cNvSpPr>
            <a:spLocks noChangeArrowheads="1"/>
          </p:cNvSpPr>
          <p:nvPr/>
        </p:nvSpPr>
        <p:spPr bwMode="auto">
          <a:xfrm>
            <a:off x="223838" y="26622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0" name="Rectangle 166"/>
          <p:cNvSpPr>
            <a:spLocks noChangeArrowheads="1"/>
          </p:cNvSpPr>
          <p:nvPr/>
        </p:nvSpPr>
        <p:spPr bwMode="auto">
          <a:xfrm>
            <a:off x="223838" y="25019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1" name="Rectangle 167"/>
          <p:cNvSpPr>
            <a:spLocks noChangeArrowheads="1"/>
          </p:cNvSpPr>
          <p:nvPr/>
        </p:nvSpPr>
        <p:spPr bwMode="auto">
          <a:xfrm>
            <a:off x="223838" y="23399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2" name="Rectangle 168"/>
          <p:cNvSpPr>
            <a:spLocks noChangeArrowheads="1"/>
          </p:cNvSpPr>
          <p:nvPr/>
        </p:nvSpPr>
        <p:spPr bwMode="auto">
          <a:xfrm>
            <a:off x="185738" y="21780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3" name="Rectangle 169"/>
          <p:cNvSpPr>
            <a:spLocks noChangeArrowheads="1"/>
          </p:cNvSpPr>
          <p:nvPr/>
        </p:nvSpPr>
        <p:spPr bwMode="auto">
          <a:xfrm>
            <a:off x="295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4" name="Rectangle 170"/>
          <p:cNvSpPr>
            <a:spLocks noChangeArrowheads="1"/>
          </p:cNvSpPr>
          <p:nvPr/>
        </p:nvSpPr>
        <p:spPr bwMode="auto">
          <a:xfrm>
            <a:off x="487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5" name="Rectangle 171"/>
          <p:cNvSpPr>
            <a:spLocks noChangeArrowheads="1"/>
          </p:cNvSpPr>
          <p:nvPr/>
        </p:nvSpPr>
        <p:spPr bwMode="auto">
          <a:xfrm>
            <a:off x="67310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6" name="Rectangle 172"/>
          <p:cNvSpPr>
            <a:spLocks noChangeArrowheads="1"/>
          </p:cNvSpPr>
          <p:nvPr/>
        </p:nvSpPr>
        <p:spPr bwMode="auto">
          <a:xfrm>
            <a:off x="866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7" name="Rectangle 173"/>
          <p:cNvSpPr>
            <a:spLocks noChangeArrowheads="1"/>
          </p:cNvSpPr>
          <p:nvPr/>
        </p:nvSpPr>
        <p:spPr bwMode="auto">
          <a:xfrm>
            <a:off x="10588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8" name="Rectangle 174"/>
          <p:cNvSpPr>
            <a:spLocks noChangeArrowheads="1"/>
          </p:cNvSpPr>
          <p:nvPr/>
        </p:nvSpPr>
        <p:spPr bwMode="auto">
          <a:xfrm>
            <a:off x="12509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9" name="Rectangle 175"/>
          <p:cNvSpPr>
            <a:spLocks noChangeArrowheads="1"/>
          </p:cNvSpPr>
          <p:nvPr/>
        </p:nvSpPr>
        <p:spPr bwMode="auto">
          <a:xfrm>
            <a:off x="1438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0" name="Rectangle 176"/>
          <p:cNvSpPr>
            <a:spLocks noChangeArrowheads="1"/>
          </p:cNvSpPr>
          <p:nvPr/>
        </p:nvSpPr>
        <p:spPr bwMode="auto">
          <a:xfrm>
            <a:off x="1630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1" name="Rectangle 177"/>
          <p:cNvSpPr>
            <a:spLocks noChangeArrowheads="1"/>
          </p:cNvSpPr>
          <p:nvPr/>
        </p:nvSpPr>
        <p:spPr bwMode="auto">
          <a:xfrm>
            <a:off x="18224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2" name="Rectangle 178"/>
          <p:cNvSpPr>
            <a:spLocks noChangeArrowheads="1"/>
          </p:cNvSpPr>
          <p:nvPr/>
        </p:nvSpPr>
        <p:spPr bwMode="auto">
          <a:xfrm>
            <a:off x="2009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3" name="Rectangle 179"/>
          <p:cNvSpPr>
            <a:spLocks noChangeArrowheads="1"/>
          </p:cNvSpPr>
          <p:nvPr/>
        </p:nvSpPr>
        <p:spPr bwMode="auto">
          <a:xfrm>
            <a:off x="2182813" y="38925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4" name="Rectangle 180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35" name="Text Box 181"/>
          <p:cNvSpPr txBox="1">
            <a:spLocks noChangeArrowheads="1"/>
          </p:cNvSpPr>
          <p:nvPr/>
        </p:nvSpPr>
        <p:spPr bwMode="auto">
          <a:xfrm>
            <a:off x="228600" y="4572000"/>
            <a:ext cx="1905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K=2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Arbitrarily choose K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objects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 initial cluster center</a:t>
            </a:r>
          </a:p>
        </p:txBody>
      </p:sp>
      <p:sp>
        <p:nvSpPr>
          <p:cNvPr id="2136" name="Line 182"/>
          <p:cNvSpPr>
            <a:spLocks noChangeShapeType="1"/>
          </p:cNvSpPr>
          <p:nvPr/>
        </p:nvSpPr>
        <p:spPr bwMode="auto">
          <a:xfrm flipV="1">
            <a:off x="1066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7" name="Line 183"/>
          <p:cNvSpPr>
            <a:spLocks noChangeShapeType="1"/>
          </p:cNvSpPr>
          <p:nvPr/>
        </p:nvSpPr>
        <p:spPr bwMode="auto">
          <a:xfrm>
            <a:off x="2438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8" name="Text Box 184"/>
          <p:cNvSpPr txBox="1">
            <a:spLocks noChangeArrowheads="1"/>
          </p:cNvSpPr>
          <p:nvPr/>
        </p:nvSpPr>
        <p:spPr bwMode="auto">
          <a:xfrm>
            <a:off x="2362200" y="3124200"/>
            <a:ext cx="83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Assign each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to most similar center</a:t>
            </a:r>
          </a:p>
        </p:txBody>
      </p:sp>
      <p:sp>
        <p:nvSpPr>
          <p:cNvPr id="2139" name="Text Box 185"/>
          <p:cNvSpPr txBox="1">
            <a:spLocks noChangeArrowheads="1"/>
          </p:cNvSpPr>
          <p:nvPr/>
        </p:nvSpPr>
        <p:spPr bwMode="auto">
          <a:xfrm>
            <a:off x="5638800" y="3048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0" name="Freeform 186"/>
          <p:cNvSpPr>
            <a:spLocks/>
          </p:cNvSpPr>
          <p:nvPr/>
        </p:nvSpPr>
        <p:spPr bwMode="auto">
          <a:xfrm>
            <a:off x="838200" y="31369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1" name="Freeform 187"/>
          <p:cNvSpPr>
            <a:spLocks/>
          </p:cNvSpPr>
          <p:nvPr/>
        </p:nvSpPr>
        <p:spPr bwMode="auto">
          <a:xfrm>
            <a:off x="1600200" y="29718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2" name="Oval 188"/>
          <p:cNvSpPr>
            <a:spLocks noChangeArrowheads="1"/>
          </p:cNvSpPr>
          <p:nvPr/>
        </p:nvSpPr>
        <p:spPr bwMode="auto">
          <a:xfrm>
            <a:off x="457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3" name="Oval 189"/>
          <p:cNvSpPr>
            <a:spLocks noChangeArrowheads="1"/>
          </p:cNvSpPr>
          <p:nvPr/>
        </p:nvSpPr>
        <p:spPr bwMode="auto">
          <a:xfrm>
            <a:off x="1973263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4" name="Text Box 190"/>
          <p:cNvSpPr txBox="1">
            <a:spLocks noChangeArrowheads="1"/>
          </p:cNvSpPr>
          <p:nvPr/>
        </p:nvSpPr>
        <p:spPr bwMode="auto">
          <a:xfrm>
            <a:off x="5638800" y="5334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5" name="Text Box 191"/>
          <p:cNvSpPr txBox="1">
            <a:spLocks noChangeArrowheads="1"/>
          </p:cNvSpPr>
          <p:nvPr/>
        </p:nvSpPr>
        <p:spPr bwMode="auto">
          <a:xfrm>
            <a:off x="7848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  <p:sp>
        <p:nvSpPr>
          <p:cNvPr id="2146" name="Line 192"/>
          <p:cNvSpPr>
            <a:spLocks noChangeShapeType="1"/>
          </p:cNvSpPr>
          <p:nvPr/>
        </p:nvSpPr>
        <p:spPr bwMode="auto">
          <a:xfrm flipV="1">
            <a:off x="4267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47" name="Text Box 193"/>
          <p:cNvSpPr txBox="1">
            <a:spLocks noChangeArrowheads="1"/>
          </p:cNvSpPr>
          <p:nvPr/>
        </p:nvSpPr>
        <p:spPr bwMode="auto">
          <a:xfrm>
            <a:off x="4419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for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 example was in some arbitrary 2D space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don’t want to cluster in that space.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will be clustering in </a:t>
            </a:r>
            <a:r>
              <a:rPr lang="en-US" dirty="0" smtClean="0">
                <a:solidFill>
                  <a:srgbClr val="FF0000"/>
                </a:solidFill>
              </a:rPr>
              <a:t>color space </a:t>
            </a:r>
            <a:r>
              <a:rPr lang="en-US" dirty="0" smtClean="0"/>
              <a:t>(</a:t>
            </a:r>
            <a:r>
              <a:rPr lang="en-US" dirty="0" err="1" smtClean="0"/>
              <a:t>ie</a:t>
            </a:r>
            <a:r>
              <a:rPr lang="en-US" dirty="0" smtClean="0"/>
              <a:t>. RGB)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K-means can be used to cluster in </a:t>
            </a:r>
            <a:r>
              <a:rPr lang="en-US" dirty="0" smtClean="0">
                <a:solidFill>
                  <a:srgbClr val="0000CC"/>
                </a:solidFill>
              </a:rPr>
              <a:t>any n-dimensional space.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7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0DE906-C306-4839-8082-FA26C4661CC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A89CBE-2F0B-4372-8817-FE074E37BF1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E11262-6B38-4793-9213-CEB08916C5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Different ways to initialize the means</a:t>
            </a:r>
          </a:p>
          <a:p>
            <a:pPr eaLnBrk="1" hangingPunct="1"/>
            <a:r>
              <a:rPr lang="en-US" altLang="en-US" smtClean="0"/>
              <a:t>Different stopping criteria</a:t>
            </a:r>
          </a:p>
          <a:p>
            <a:pPr eaLnBrk="1" hangingPunct="1"/>
            <a:r>
              <a:rPr lang="en-US" altLang="en-US" smtClean="0"/>
              <a:t>Dynamic methods for determining the right number of clusters (K) for a given image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EM Algorithm: a probabilistic formulation of K-means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D92DE5B-8586-428E-ACD5-B39A9954ECA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err="1" smtClean="0">
                <a:solidFill>
                  <a:srgbClr val="FF0000"/>
                </a:solidFill>
              </a:rPr>
              <a:t>Blobworld</a:t>
            </a:r>
            <a:r>
              <a:rPr lang="en-US" altLang="en-US" dirty="0" smtClean="0">
                <a:solidFill>
                  <a:srgbClr val="FF0000"/>
                </a:solidFill>
              </a:rPr>
              <a:t>: Sample Results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using color, texture, and EM</a:t>
            </a:r>
          </a:p>
        </p:txBody>
      </p:sp>
      <p:pic>
        <p:nvPicPr>
          <p:cNvPr id="29699" name="Picture 3" descr="433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43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433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524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433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433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4330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524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AC04A6-D83C-4062-BFEE-C6BD15331C5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Graph-Partitioning Clustering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66800" y="1828800"/>
            <a:ext cx="7027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An image is represented by a graph whose nodes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are pixels or small groups of pixels.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The goal is to partition the vertices into disjoint sets 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that the similarity within each set is high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across different sets is low.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7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9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0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1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5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6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7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8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9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0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1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2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3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4" name="Slide Number Placeholder 5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71DC395-32CC-40FA-BCC4-5942C0B03A7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Minimal Cuts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17525" y="2022475"/>
            <a:ext cx="79740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 = (V,E)</a:t>
            </a:r>
            <a:r>
              <a:rPr lang="en-US" altLang="en-US" sz="2400">
                <a:latin typeface="Times New Roman" pitchFamily="18" charset="0"/>
              </a:rPr>
              <a:t> be a graph. Each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edge (u,v)</a:t>
            </a:r>
            <a:r>
              <a:rPr lang="en-US" altLang="en-US" sz="2400">
                <a:latin typeface="Times New Roman" pitchFamily="18" charset="0"/>
              </a:rPr>
              <a:t> has a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weight w(u,v)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that represents the similarity between u and 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Graph G can be broken into 2 disjoint graphs with node sets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 and B by removing edges that connect these sets.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cut(A,B) =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     w(u,v).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One way to segment G is to find the minimal cut.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09800" y="4572000"/>
            <a:ext cx="1044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u</a:t>
            </a: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A, vB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FA5029-BC8D-4276-84EA-BC24005F0F1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Cut(A,B)</a:t>
            </a:r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7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8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9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0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3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6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2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3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4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5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6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7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8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9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0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1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2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3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4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5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6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7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8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9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0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1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2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3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4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5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6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7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8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9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0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1" name="Text Box 54"/>
          <p:cNvSpPr txBox="1">
            <a:spLocks noChangeArrowheads="1"/>
          </p:cNvSpPr>
          <p:nvPr/>
        </p:nvSpPr>
        <p:spPr bwMode="auto">
          <a:xfrm>
            <a:off x="1736725" y="2016125"/>
            <a:ext cx="309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cut(A,B) = </a:t>
            </a:r>
            <a:r>
              <a:rPr lang="en-US" altLang="en-US" sz="2400">
                <a:sym typeface="Symbol" pitchFamily="18" charset="2"/>
              </a:rPr>
              <a:t>     w(u,v)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822" name="Text Box 55"/>
          <p:cNvSpPr txBox="1">
            <a:spLocks noChangeArrowheads="1"/>
          </p:cNvSpPr>
          <p:nvPr/>
        </p:nvSpPr>
        <p:spPr bwMode="auto">
          <a:xfrm>
            <a:off x="2879725" y="2471738"/>
            <a:ext cx="105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ym typeface="Symbol" pitchFamily="18" charset="2"/>
              </a:rPr>
              <a:t>A, vB</a:t>
            </a:r>
            <a:endParaRPr lang="en-US" altLang="en-US" sz="1800"/>
          </a:p>
        </p:txBody>
      </p:sp>
      <p:sp>
        <p:nvSpPr>
          <p:cNvPr id="32823" name="Text Box 56"/>
          <p:cNvSpPr txBox="1">
            <a:spLocks noChangeArrowheads="1"/>
          </p:cNvSpPr>
          <p:nvPr/>
        </p:nvSpPr>
        <p:spPr bwMode="auto">
          <a:xfrm>
            <a:off x="1736725" y="3925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32824" name="Text Box 57"/>
          <p:cNvSpPr txBox="1">
            <a:spLocks noChangeArrowheads="1"/>
          </p:cNvSpPr>
          <p:nvPr/>
        </p:nvSpPr>
        <p:spPr bwMode="auto">
          <a:xfrm>
            <a:off x="5394325" y="3544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32825" name="Text Box 58"/>
          <p:cNvSpPr txBox="1">
            <a:spLocks noChangeArrowheads="1"/>
          </p:cNvSpPr>
          <p:nvPr/>
        </p:nvSpPr>
        <p:spPr bwMode="auto">
          <a:xfrm>
            <a:off x="3260725" y="44561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w1</a:t>
            </a:r>
          </a:p>
        </p:txBody>
      </p:sp>
      <p:sp>
        <p:nvSpPr>
          <p:cNvPr id="32826" name="Text Box 59"/>
          <p:cNvSpPr txBox="1">
            <a:spLocks noChangeArrowheads="1"/>
          </p:cNvSpPr>
          <p:nvPr/>
        </p:nvSpPr>
        <p:spPr bwMode="auto">
          <a:xfrm>
            <a:off x="3489325" y="53705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w2</a:t>
            </a:r>
          </a:p>
        </p:txBody>
      </p:sp>
      <p:sp>
        <p:nvSpPr>
          <p:cNvPr id="32827" name="Slide Number Placeholder 5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057C8F-0AFC-4E22-88FA-C6C080AFF0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Normalized Cut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46125" y="1793875"/>
            <a:ext cx="625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Minimal cut favors cutting off small node groups,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so Shi proposed the </a:t>
            </a:r>
            <a:r>
              <a:rPr lang="en-US" altLang="en-US" sz="2400" b="1">
                <a:latin typeface="Times New Roman" pitchFamily="18" charset="0"/>
              </a:rPr>
              <a:t>normalized cut.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431925" y="2936875"/>
            <a:ext cx="50069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cut(A, B)         cut(A,B)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-------------  +  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asso(A,V)       asso(B,V)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812925" y="4683125"/>
            <a:ext cx="2794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asso(A,V) = </a:t>
            </a:r>
            <a:r>
              <a:rPr lang="en-US" altLang="en-US" sz="2400">
                <a:latin typeface="Times New Roman" pitchFamily="18" charset="0"/>
                <a:sym typeface="Symbol" pitchFamily="18" charset="2"/>
              </a:rPr>
              <a:t> w(u,t)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               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uA, tV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953000" y="4800600"/>
            <a:ext cx="2878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How much is A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to the graph as a whole.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765925" y="3214688"/>
            <a:ext cx="1323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normalized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cut</a:t>
            </a:r>
          </a:p>
        </p:txBody>
      </p:sp>
      <p:sp>
        <p:nvSpPr>
          <p:cNvPr id="338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ED818-38F5-4E0D-9612-ECFE5594A7E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 Normalized Cut</a:t>
            </a: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3716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13716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2098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1828800" y="40386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0292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60198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50292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60198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1447800" y="2819400"/>
            <a:ext cx="9144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1524000" y="2819400"/>
            <a:ext cx="0" cy="7620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2286000" y="2895600"/>
            <a:ext cx="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>
            <a:off x="1524000" y="3581400"/>
            <a:ext cx="7620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1524000" y="3505200"/>
            <a:ext cx="381000" cy="6096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 flipH="1">
            <a:off x="1981200" y="3505200"/>
            <a:ext cx="38100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752600" y="2438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1143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3622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13557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1939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752600" y="3200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4</a:t>
            </a:r>
          </a:p>
        </p:txBody>
      </p:sp>
      <p:sp>
        <p:nvSpPr>
          <p:cNvPr id="34840" name="Freeform 24"/>
          <p:cNvSpPr>
            <a:spLocks/>
          </p:cNvSpPr>
          <p:nvPr/>
        </p:nvSpPr>
        <p:spPr bwMode="auto">
          <a:xfrm>
            <a:off x="812800" y="27686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1" name="Freeform 25"/>
          <p:cNvSpPr>
            <a:spLocks/>
          </p:cNvSpPr>
          <p:nvPr/>
        </p:nvSpPr>
        <p:spPr bwMode="auto">
          <a:xfrm>
            <a:off x="1981200" y="28194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5334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29559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181600" y="27432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6096000" y="28194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5181600" y="2819400"/>
            <a:ext cx="990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5181600" y="3657600"/>
            <a:ext cx="914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5105400" y="2819400"/>
            <a:ext cx="990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>
            <a:off x="5105400" y="2743200"/>
            <a:ext cx="990600" cy="914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5394325" y="232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5394325" y="225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5486400" y="23622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48768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6096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5486400" y="3733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5334000" y="2819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3181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>
            <a:off x="2362200" y="2819400"/>
            <a:ext cx="2819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9" name="Line 43"/>
          <p:cNvSpPr>
            <a:spLocks noChangeShapeType="1"/>
          </p:cNvSpPr>
          <p:nvPr/>
        </p:nvSpPr>
        <p:spPr bwMode="auto">
          <a:xfrm>
            <a:off x="2362200" y="2819400"/>
            <a:ext cx="281940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3794125" y="240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3870325" y="23764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38100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4863" name="Text Box 47"/>
          <p:cNvSpPr txBox="1">
            <a:spLocks noChangeArrowheads="1"/>
          </p:cNvSpPr>
          <p:nvPr/>
        </p:nvSpPr>
        <p:spPr bwMode="auto">
          <a:xfrm>
            <a:off x="4495800" y="4419600"/>
            <a:ext cx="36861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3             3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  +  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21           16</a:t>
            </a:r>
          </a:p>
        </p:txBody>
      </p: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669925" y="20224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6003925" y="19462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4866" name="Slide Number Placeholder 4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D3541C-228A-4765-A934-E76E6E36914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>
                <a:solidFill>
                  <a:srgbClr val="FF0000"/>
                </a:solidFill>
              </a:rPr>
              <a:t>Shi turned graph cuts into an</a:t>
            </a:r>
            <a:br>
              <a:rPr lang="en-US" altLang="en-US" sz="4000" smtClean="0">
                <a:solidFill>
                  <a:srgbClr val="FF0000"/>
                </a:solidFill>
              </a:rPr>
            </a:br>
            <a:r>
              <a:rPr lang="en-US" altLang="en-US" sz="4000" smtClean="0">
                <a:solidFill>
                  <a:srgbClr val="FF0000"/>
                </a:solidFill>
              </a:rPr>
              <a:t>eigenvector/eigenvalue problem.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Set up a weighted graph G=(V,E)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V </a:t>
            </a:r>
            <a:r>
              <a:rPr lang="en-US" altLang="en-US" sz="2400" smtClean="0"/>
              <a:t>is the set of (N) pixels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E</a:t>
            </a:r>
            <a:r>
              <a:rPr lang="en-US" altLang="en-US" sz="2400" smtClean="0"/>
              <a:t> is a set of weighted edges (weight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gives the similarity between nodes i and j)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Length N vector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</a:t>
            </a:r>
            <a:r>
              <a:rPr lang="en-US" altLang="en-US" sz="2400" baseline="-25000" smtClean="0"/>
              <a:t>i </a:t>
            </a:r>
            <a:r>
              <a:rPr lang="en-US" altLang="en-US" sz="2400" smtClean="0"/>
              <a:t> is the sum of the weights from node i to all other nodes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matrix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 is a diagonal matrix with d on its diagonal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symmetric matrix </a:t>
            </a:r>
            <a:r>
              <a:rPr lang="en-US" altLang="en-US" sz="2400" smtClean="0">
                <a:solidFill>
                  <a:srgbClr val="FF0000"/>
                </a:solidFill>
              </a:rPr>
              <a:t>W</a:t>
            </a:r>
            <a:r>
              <a:rPr lang="en-US" altLang="en-US" sz="2400" smtClean="0"/>
              <a:t>: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= w</a:t>
            </a:r>
            <a:r>
              <a:rPr lang="en-US" altLang="en-US" sz="2400" baseline="-25000" smtClean="0"/>
              <a:t>ij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F390AC-08CB-4B37-B800-80329325C6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4800"/>
            <a:ext cx="8458200" cy="6553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x be a characteristic vector of a set A of nodes 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1 if node i is in a set A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-1 otherwise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y be a continuous approximation to x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Solve the system of equations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   (D – W) y = </a:t>
            </a:r>
            <a:r>
              <a:rPr lang="en-US" altLang="en-US" sz="2400" smtClean="0">
                <a:sym typeface="Symbol" pitchFamily="18" charset="2"/>
              </a:rPr>
              <a:t> D y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>
                <a:sym typeface="Symbol" pitchFamily="18" charset="2"/>
              </a:rPr>
              <a:t>for the eigenvectors y and eigenvalues 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Use the eigenvector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ym typeface="Symbol" pitchFamily="18" charset="2"/>
              </a:rPr>
              <a:t>y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with second smallest eigenvalue to bipartition the graph</a:t>
            </a:r>
            <a:r>
              <a:rPr lang="en-US" altLang="en-US" sz="2800" smtClean="0">
                <a:sym typeface="Symbol" pitchFamily="18" charset="2"/>
              </a:rPr>
              <a:t> (y =&gt; x =&gt; A)</a:t>
            </a:r>
          </a:p>
          <a:p>
            <a:pPr eaLnBrk="1" hangingPunct="1"/>
            <a:r>
              <a:rPr lang="en-US" altLang="en-US" sz="2800" smtClean="0">
                <a:sym typeface="Symbol" pitchFamily="18" charset="2"/>
              </a:rPr>
              <a:t>If further subdivision is merited, repeat recursively</a:t>
            </a:r>
          </a:p>
          <a:p>
            <a:pPr lvl="1"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3999" r="23999" b="38000"/>
          <a:stretch>
            <a:fillRect/>
          </a:stretch>
        </p:blipFill>
        <p:spPr>
          <a:xfrm>
            <a:off x="762000" y="2209800"/>
            <a:ext cx="7848600" cy="1069975"/>
          </a:xfrm>
          <a:noFill/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4287DA-E000-408A-A7D2-EF40289CF2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How to define the weights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46125" y="1946275"/>
            <a:ext cx="5753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itchFamily="18" charset="0"/>
              </a:rPr>
              <a:t>Jianbo</a:t>
            </a:r>
            <a:r>
              <a:rPr lang="en-US" altLang="en-US" sz="2400" dirty="0" smtClean="0">
                <a:latin typeface="Times New Roman" pitchFamily="18" charset="0"/>
              </a:rPr>
              <a:t> Shi </a:t>
            </a:r>
            <a:r>
              <a:rPr lang="en-US" altLang="en-US" sz="2400" dirty="0">
                <a:latin typeface="Times New Roman" pitchFamily="18" charset="0"/>
              </a:rPr>
              <a:t>defined the edge weights 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= e                    *  </a:t>
            </a:r>
          </a:p>
        </p:txBody>
      </p:sp>
      <p:sp>
        <p:nvSpPr>
          <p:cNvPr id="37892" name="AutoShape 4"/>
          <p:cNvSpPr>
            <a:spLocks/>
          </p:cNvSpPr>
          <p:nvPr/>
        </p:nvSpPr>
        <p:spPr bwMode="auto">
          <a:xfrm>
            <a:off x="3810000" y="2514600"/>
            <a:ext cx="152400" cy="762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038600" y="2514600"/>
            <a:ext cx="4359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e                        if ||X(i)-X(j)||</a:t>
            </a:r>
            <a:r>
              <a:rPr lang="en-US" altLang="en-US" sz="1400">
                <a:latin typeface="Times New Roman" pitchFamily="18" charset="0"/>
              </a:rPr>
              <a:t>2</a:t>
            </a:r>
            <a:r>
              <a:rPr lang="en-US" altLang="en-US" sz="2400">
                <a:latin typeface="Times New Roman" pitchFamily="18" charset="0"/>
              </a:rPr>
              <a:t>  &lt;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                     otherwise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05000" y="2590800"/>
            <a:ext cx="1649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-||F(i)-F(j)||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I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191000" y="2438400"/>
            <a:ext cx="181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-||X(i)-X(j)||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X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898525" y="3851275"/>
            <a:ext cx="68468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where X(i) is the spatial location of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F(i) is the feature vector for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which can be intensity, color, texture, motion…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98525" y="5299075"/>
            <a:ext cx="665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 formula is set up so that w(i,j) is 0 for nodes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are too far apart.</a:t>
            </a:r>
          </a:p>
        </p:txBody>
      </p:sp>
      <p:sp>
        <p:nvSpPr>
          <p:cNvPr id="3789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392E0F-0871-4E3A-B886-B02873042D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>
                <a:solidFill>
                  <a:srgbClr val="FF0000"/>
                </a:solidFill>
              </a:rPr>
              <a:t>Examples of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Shi Clustering</a:t>
            </a:r>
          </a:p>
        </p:txBody>
      </p:sp>
      <p:pic>
        <p:nvPicPr>
          <p:cNvPr id="38915" name="Picture 3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086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48474F-E290-4912-8572-D90A693ED4A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 smtClean="0"/>
              <a:t>H[</a:t>
            </a:r>
            <a:r>
              <a:rPr lang="en-US" dirty="0" err="1" smtClean="0"/>
              <a:t>i</a:t>
            </a:r>
            <a:r>
              <a:rPr lang="en-US" dirty="0" smtClean="0"/>
              <a:t>] gives the count of how many pixels of an image have gray tone </a:t>
            </a:r>
            <a:r>
              <a:rPr lang="en-US" dirty="0" err="1" smtClean="0"/>
              <a:t>i</a:t>
            </a:r>
            <a:r>
              <a:rPr lang="en-US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P[</a:t>
            </a:r>
            <a:r>
              <a:rPr lang="en-US" dirty="0" err="1" smtClean="0"/>
              <a:t>i</a:t>
            </a:r>
            <a:r>
              <a:rPr lang="en-US" dirty="0" smtClean="0"/>
              <a:t>] (the normalized histogram) gives the percentage of pixels that have gray tone </a:t>
            </a:r>
            <a:r>
              <a:rPr lang="en-US" dirty="0" err="1" smtClean="0"/>
              <a:t>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Histogram is fast and easy to compute.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Size can easily be normalized so that different image histograms can be compared.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2675</Words>
  <Application>Microsoft Office PowerPoint</Application>
  <PresentationFormat>On-screen Show (4:3)</PresentationFormat>
  <Paragraphs>596</Paragraphs>
  <Slides>69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굴림</vt:lpstr>
      <vt:lpstr>Kalinga</vt:lpstr>
      <vt:lpstr>Symbol</vt:lpstr>
      <vt:lpstr>Tahoma</vt:lpstr>
      <vt:lpstr>Times New Roman</vt:lpstr>
      <vt:lpstr>Office Theme</vt:lpstr>
      <vt:lpstr>Worksheet</vt:lpstr>
      <vt:lpstr>Color, Texture and Segmentation</vt:lpstr>
      <vt:lpstr>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How to make a color histogram</vt:lpstr>
      <vt:lpstr>Apples versus Oranges </vt:lpstr>
      <vt:lpstr>Skin color in RGB space (shown as normalized red vs normalized green)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PowerPoint Presentation</vt:lpstr>
      <vt:lpstr>PowerPoint Presentation</vt:lpstr>
      <vt:lpstr>Uses</vt:lpstr>
      <vt:lpstr>Texture</vt:lpstr>
      <vt:lpstr>Structural Texture</vt:lpstr>
      <vt:lpstr>Natural Textures from VisTex</vt:lpstr>
      <vt:lpstr>The Case for Statistical Texture</vt:lpstr>
      <vt:lpstr>Some Simple Statistical Texture Measures</vt:lpstr>
      <vt:lpstr>Two Edge-based Texture Measures</vt:lpstr>
      <vt:lpstr>PowerPoint Presentation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But how do you choose d?</vt:lpstr>
      <vt:lpstr>Example</vt:lpstr>
      <vt:lpstr>What are Co-occurrence Features used for?</vt:lpstr>
      <vt:lpstr>Laws’ Texture Energy Features</vt:lpstr>
      <vt:lpstr>Law’s texture masks (1)</vt:lpstr>
      <vt:lpstr>Law’s texture masks (2)</vt:lpstr>
      <vt:lpstr>9D feature vector for pixel </vt:lpstr>
      <vt:lpstr>Laws Filters</vt:lpstr>
      <vt:lpstr>Laws Process</vt:lpstr>
      <vt:lpstr>PowerPoint Presentation</vt:lpstr>
      <vt:lpstr>Features from sample images</vt:lpstr>
      <vt:lpstr>Gabor Filters</vt:lpstr>
      <vt:lpstr>Gabor Filters</vt:lpstr>
      <vt:lpstr>Gabor Filters</vt:lpstr>
      <vt:lpstr>Segmentation with Color and Gabor-Filter Texture (Smeulders)</vt:lpstr>
      <vt:lpstr>Use of Texture</vt:lpstr>
      <vt:lpstr>Region Segmentation by Color</vt:lpstr>
      <vt:lpstr>Main Methods of Region Segmentation</vt:lpstr>
      <vt:lpstr>Clustering</vt:lpstr>
      <vt:lpstr>K-Means Clustering</vt:lpstr>
      <vt:lpstr>Simple Example </vt:lpstr>
      <vt:lpstr>Space for K-Means</vt:lpstr>
      <vt:lpstr>K-Means Example 1</vt:lpstr>
      <vt:lpstr>K-Means Example 2</vt:lpstr>
      <vt:lpstr>K-Means Example 3</vt:lpstr>
      <vt:lpstr>K-means Variants</vt:lpstr>
      <vt:lpstr>Blobworld: Sample Results using color, texture, and EM</vt:lpstr>
      <vt:lpstr>Graph-Partitioning Clustering</vt:lpstr>
      <vt:lpstr>Minimal Cuts</vt:lpstr>
      <vt:lpstr>Cut(A,B)</vt:lpstr>
      <vt:lpstr>Normalized Cut</vt:lpstr>
      <vt:lpstr>Example Normalized Cut</vt:lpstr>
      <vt:lpstr>Shi turned graph cuts into an eigenvector/eigenvalue problem.</vt:lpstr>
      <vt:lpstr>PowerPoint Presentation</vt:lpstr>
      <vt:lpstr>How to define the weights</vt:lpstr>
      <vt:lpstr>Examples of  Shi Clustering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Sampling</dc:title>
  <dc:creator>Ali Farhadi</dc:creator>
  <cp:lastModifiedBy>Linda Shapiro</cp:lastModifiedBy>
  <cp:revision>20</cp:revision>
  <dcterms:created xsi:type="dcterms:W3CDTF">2013-04-03T17:41:10Z</dcterms:created>
  <dcterms:modified xsi:type="dcterms:W3CDTF">2019-09-27T20:41:30Z</dcterms:modified>
</cp:coreProperties>
</file>