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3" r:id="rId2"/>
  </p:sldMasterIdLst>
  <p:notesMasterIdLst>
    <p:notesMasterId r:id="rId26"/>
  </p:notesMasterIdLst>
  <p:sldIdLst>
    <p:sldId id="256" r:id="rId3"/>
    <p:sldId id="319" r:id="rId4"/>
    <p:sldId id="366" r:id="rId5"/>
    <p:sldId id="367" r:id="rId6"/>
    <p:sldId id="368" r:id="rId7"/>
    <p:sldId id="369" r:id="rId8"/>
    <p:sldId id="371" r:id="rId9"/>
    <p:sldId id="373" r:id="rId10"/>
    <p:sldId id="374" r:id="rId11"/>
    <p:sldId id="375" r:id="rId12"/>
    <p:sldId id="378" r:id="rId13"/>
    <p:sldId id="382" r:id="rId14"/>
    <p:sldId id="335" r:id="rId15"/>
    <p:sldId id="336" r:id="rId16"/>
    <p:sldId id="337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777777"/>
    <a:srgbClr val="F8F8F8"/>
    <a:srgbClr val="EAEAEA"/>
    <a:srgbClr val="DDDDDD"/>
    <a:srgbClr val="C0C0C0"/>
    <a:srgbClr val="B2B2B2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709DC6-091A-4EDD-B33B-FBDC28465CF3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F6E0A-5B93-4275-B199-BF0D28D223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798F71E-19B5-084F-8548-9971A15E1174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3D99D-9279-43E1-AAAF-FE193CBFAB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3D99D-9279-43E1-AAAF-FE193CBFAB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8041941-542B-F64F-AF94-04A496CB3768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18FBE44-B83F-9D47-BA45-F84299CD9874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45D7D0-09F3-8245-BA31-1B861B832607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97373-23BB-4591-AD03-3CAB0F9E587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86032-689E-4614-9BFC-AC39C3130AA0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FF7FF-0277-4253-8A5E-E3ABAF69B8A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6379-FE5E-4643-9814-4A859E308A11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FF6AE3-0A88-461B-9D9F-F85E3A31E80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D32F19-E0C7-412C-BCF3-FF70BE3FE85C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384FBB-D626-406C-85B5-ACD877B6B138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A5E20B-A14B-410A-A4F0-6A6A3D2CBCBE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9D3109-4C31-4189-97B0-3628AA2EE599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9C4E99-70F7-4244-A6F5-9C4AA697585F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9FE747-B49E-4DB0-9ECA-D18A27162F0B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78A8-A537-43E8-9E6F-CBEF74818EDB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1E02-F696-4FE8-B9DE-588FCCBE5916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52B3-D9C1-457E-AC5D-B1AC90026D01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C6BD-0987-40AF-8824-5C23BE0804DA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A6BA5-0615-4F80-B712-3AA986A33187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BEF77-DE06-4504-952E-4CABF1957720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42378-6B80-4AEF-BE32-2D21C2514F83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DC15-3B4A-470F-84C5-35506D15B97E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C4BC9-C96A-4A08-9F66-AB490D3B2948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6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38E3-5DBC-4B9E-8089-3FA46A777254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4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54A75-BBE7-4D07-A687-93616551A558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9B0A-07F8-4A81-B203-1D58BC0983ED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C08C9-87E1-47D9-B1F9-45077118829C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7C370-A920-4995-89C7-772F10E5C877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0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3DF30-066B-4615-9D19-549CB8FAC0DE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21B2C-560C-4BD1-8D5B-73551A33B70D}" type="datetime1">
              <a:rPr lang="en-US" smtClean="0">
                <a:solidFill>
                  <a:srgbClr val="000000"/>
                </a:solidFill>
              </a:rPr>
              <a:t>10/11/2019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D972-CBE8-4EFE-A0C9-766209179D32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2A58-BDDB-4C15-9CC3-1820913F2BA8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311E-E478-4DAA-B9F8-F9273B1D7891}" type="datetime1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9000-8EBB-4718-8610-52EA1ED8C52F}" type="datetime1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4494-466C-4FBA-87F7-6D3C858846D4}" type="datetime1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87C9-EAB8-4F51-9652-24255C7810F3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FEEF-522D-48BC-BC76-CB2FEDD87471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4948-3564-4A66-8D1C-71CCDD348BDE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EDC322-236E-43F2-A4EA-77C0EA116762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10/11/2019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63" Type="http://schemas.openxmlformats.org/officeDocument/2006/relationships/image" Target="../media/image93.png"/><Relationship Id="rId68" Type="http://schemas.openxmlformats.org/officeDocument/2006/relationships/image" Target="../media/image98.png"/><Relationship Id="rId84" Type="http://schemas.openxmlformats.org/officeDocument/2006/relationships/image" Target="../media/image114.png"/><Relationship Id="rId89" Type="http://schemas.openxmlformats.org/officeDocument/2006/relationships/image" Target="../media/image119.png"/><Relationship Id="rId16" Type="http://schemas.openxmlformats.org/officeDocument/2006/relationships/image" Target="../media/image46.png"/><Relationship Id="rId107" Type="http://schemas.openxmlformats.org/officeDocument/2006/relationships/image" Target="../media/image137.png"/><Relationship Id="rId11" Type="http://schemas.openxmlformats.org/officeDocument/2006/relationships/image" Target="../media/image41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74" Type="http://schemas.openxmlformats.org/officeDocument/2006/relationships/image" Target="../media/image104.png"/><Relationship Id="rId79" Type="http://schemas.openxmlformats.org/officeDocument/2006/relationships/image" Target="../media/image109.png"/><Relationship Id="rId102" Type="http://schemas.openxmlformats.org/officeDocument/2006/relationships/image" Target="../media/image132.png"/><Relationship Id="rId5" Type="http://schemas.openxmlformats.org/officeDocument/2006/relationships/image" Target="../media/image35.png"/><Relationship Id="rId90" Type="http://schemas.openxmlformats.org/officeDocument/2006/relationships/image" Target="../media/image120.png"/><Relationship Id="rId95" Type="http://schemas.openxmlformats.org/officeDocument/2006/relationships/image" Target="../media/image12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64" Type="http://schemas.openxmlformats.org/officeDocument/2006/relationships/image" Target="../media/image94.png"/><Relationship Id="rId69" Type="http://schemas.openxmlformats.org/officeDocument/2006/relationships/image" Target="../media/image99.png"/><Relationship Id="rId80" Type="http://schemas.openxmlformats.org/officeDocument/2006/relationships/image" Target="../media/image110.png"/><Relationship Id="rId85" Type="http://schemas.openxmlformats.org/officeDocument/2006/relationships/image" Target="../media/image115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3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54" Type="http://schemas.openxmlformats.org/officeDocument/2006/relationships/image" Target="../media/image84.png"/><Relationship Id="rId62" Type="http://schemas.openxmlformats.org/officeDocument/2006/relationships/image" Target="../media/image92.png"/><Relationship Id="rId70" Type="http://schemas.openxmlformats.org/officeDocument/2006/relationships/image" Target="../media/image100.png"/><Relationship Id="rId75" Type="http://schemas.openxmlformats.org/officeDocument/2006/relationships/image" Target="../media/image105.png"/><Relationship Id="rId83" Type="http://schemas.openxmlformats.org/officeDocument/2006/relationships/image" Target="../media/image113.png"/><Relationship Id="rId88" Type="http://schemas.openxmlformats.org/officeDocument/2006/relationships/image" Target="../media/image118.png"/><Relationship Id="rId91" Type="http://schemas.openxmlformats.org/officeDocument/2006/relationships/image" Target="../media/image121.png"/><Relationship Id="rId96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57" Type="http://schemas.openxmlformats.org/officeDocument/2006/relationships/image" Target="../media/image87.png"/><Relationship Id="rId106" Type="http://schemas.openxmlformats.org/officeDocument/2006/relationships/image" Target="../media/image136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5.png"/><Relationship Id="rId73" Type="http://schemas.openxmlformats.org/officeDocument/2006/relationships/image" Target="../media/image103.png"/><Relationship Id="rId78" Type="http://schemas.openxmlformats.org/officeDocument/2006/relationships/image" Target="../media/image108.png"/><Relationship Id="rId81" Type="http://schemas.openxmlformats.org/officeDocument/2006/relationships/image" Target="../media/image111.png"/><Relationship Id="rId86" Type="http://schemas.openxmlformats.org/officeDocument/2006/relationships/image" Target="../media/image116.png"/><Relationship Id="rId94" Type="http://schemas.openxmlformats.org/officeDocument/2006/relationships/image" Target="../media/image124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34" Type="http://schemas.openxmlformats.org/officeDocument/2006/relationships/image" Target="../media/image64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76" Type="http://schemas.openxmlformats.org/officeDocument/2006/relationships/image" Target="../media/image106.png"/><Relationship Id="rId97" Type="http://schemas.openxmlformats.org/officeDocument/2006/relationships/image" Target="../media/image127.png"/><Relationship Id="rId104" Type="http://schemas.openxmlformats.org/officeDocument/2006/relationships/image" Target="../media/image134.png"/><Relationship Id="rId7" Type="http://schemas.openxmlformats.org/officeDocument/2006/relationships/image" Target="../media/image37.png"/><Relationship Id="rId71" Type="http://schemas.openxmlformats.org/officeDocument/2006/relationships/image" Target="../media/image101.png"/><Relationship Id="rId92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59.png"/><Relationship Id="rId24" Type="http://schemas.openxmlformats.org/officeDocument/2006/relationships/image" Target="../media/image54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66" Type="http://schemas.openxmlformats.org/officeDocument/2006/relationships/image" Target="../media/image96.png"/><Relationship Id="rId87" Type="http://schemas.openxmlformats.org/officeDocument/2006/relationships/image" Target="../media/image117.pn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19" Type="http://schemas.openxmlformats.org/officeDocument/2006/relationships/image" Target="../media/image49.png"/><Relationship Id="rId14" Type="http://schemas.openxmlformats.org/officeDocument/2006/relationships/image" Target="../media/image44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7.png"/><Relationship Id="rId100" Type="http://schemas.openxmlformats.org/officeDocument/2006/relationships/image" Target="../media/image130.png"/><Relationship Id="rId105" Type="http://schemas.openxmlformats.org/officeDocument/2006/relationships/image" Target="../media/image135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93" Type="http://schemas.openxmlformats.org/officeDocument/2006/relationships/image" Target="../media/image123.png"/><Relationship Id="rId98" Type="http://schemas.openxmlformats.org/officeDocument/2006/relationships/image" Target="../media/image128.png"/><Relationship Id="rId3" Type="http://schemas.openxmlformats.org/officeDocument/2006/relationships/image" Target="../media/image33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7.png"/><Relationship Id="rId21" Type="http://schemas.openxmlformats.org/officeDocument/2006/relationships/image" Target="../media/image164.png"/><Relationship Id="rId7" Type="http://schemas.openxmlformats.org/officeDocument/2006/relationships/image" Target="../media/image151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24" Type="http://schemas.openxmlformats.org/officeDocument/2006/relationships/image" Target="../media/image167.png"/><Relationship Id="rId5" Type="http://schemas.openxmlformats.org/officeDocument/2006/relationships/image" Target="../media/image149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Patch Descriptors -2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ECE P 596</a:t>
            </a:r>
          </a:p>
          <a:p>
            <a:r>
              <a:rPr lang="en-US" dirty="0" smtClean="0"/>
              <a:t>Linda Shapiro</a:t>
            </a: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Sivic’s</a:t>
            </a:r>
            <a:r>
              <a:rPr lang="en-US" altLang="en-US" dirty="0" smtClean="0"/>
              <a:t> Experiments on Video Shot Retrieval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Goal: match scene locations within closed world of shots</a:t>
            </a:r>
          </a:p>
          <a:p>
            <a:pPr eaLnBrk="1" hangingPunct="1"/>
            <a:r>
              <a:rPr lang="en-US" altLang="en-US" sz="2400" smtClean="0"/>
              <a:t>Data:164 frames from 48 shots taken at 19 different 3D locations; 4-9 frames from each location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318000" cy="4495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7719-225C-4D82-B809-A2F9B43543F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Experiments - Results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0"/>
            <a:ext cx="6019800" cy="3895725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5715000"/>
            <a:ext cx="6934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Verdana" pitchFamily="34" charset="0"/>
              </a:rPr>
              <a:t>Precision = # relevant images/total # of frames retrieved</a:t>
            </a:r>
          </a:p>
          <a:p>
            <a:pPr>
              <a:spcBef>
                <a:spcPct val="50000"/>
              </a:spcBef>
            </a:pPr>
            <a:r>
              <a:rPr lang="en-US" altLang="en-US" sz="1800" b="0">
                <a:latin typeface="Verdana" pitchFamily="34" charset="0"/>
              </a:rPr>
              <a:t>Recall = # correctly retrieved frames/ # relevant frames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More Pictorial Results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1933575" cy="3105150"/>
          </a:xfrm>
          <a:noFill/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886200" cy="4783138"/>
          </a:xfrm>
        </p:spPr>
      </p:pic>
      <p:pic>
        <p:nvPicPr>
          <p:cNvPr id="2458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286000"/>
            <a:ext cx="1828800" cy="30956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DFE-93D8-4994-A482-F8774634DA0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3577"/>
            <a:ext cx="8229600" cy="1143000"/>
          </a:xfrm>
        </p:spPr>
        <p:txBody>
          <a:bodyPr/>
          <a:lstStyle/>
          <a:p>
            <a:r>
              <a:rPr lang="en-US" dirty="0" smtClean="0"/>
              <a:t>Clustering and vector quantization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Clustering is a common method for learning a visual vocabulary or codebook</a:t>
            </a:r>
          </a:p>
          <a:p>
            <a:pPr lvl="1"/>
            <a:r>
              <a:rPr lang="en-US" dirty="0" smtClean="0"/>
              <a:t>Each cluster center produced by k-means becomes a </a:t>
            </a:r>
            <a:r>
              <a:rPr lang="en-US" dirty="0" err="1" smtClean="0">
                <a:solidFill>
                  <a:srgbClr val="FF0000"/>
                </a:solidFill>
              </a:rPr>
              <a:t>codevector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Codebook can be learned on separate training set</a:t>
            </a:r>
          </a:p>
          <a:p>
            <a:pPr>
              <a:buFontTx/>
              <a:buChar char="•"/>
            </a:pPr>
            <a:r>
              <a:rPr lang="en-US" dirty="0" smtClean="0"/>
              <a:t>The codebook is used for </a:t>
            </a:r>
            <a:r>
              <a:rPr lang="en-US" dirty="0" smtClean="0">
                <a:solidFill>
                  <a:srgbClr val="FF0000"/>
                </a:solidFill>
              </a:rPr>
              <a:t>quantizing features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vector </a:t>
            </a:r>
            <a:r>
              <a:rPr lang="en-US" i="1" dirty="0" err="1" smtClean="0">
                <a:solidFill>
                  <a:srgbClr val="FF0000"/>
                </a:solidFill>
              </a:rPr>
              <a:t>quantizer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takes a feature vector and maps it to the index of the nearest code vector in a codebook</a:t>
            </a:r>
          </a:p>
          <a:p>
            <a:pPr lvl="1"/>
            <a:r>
              <a:rPr lang="en-US" dirty="0" smtClean="0"/>
              <a:t>Codebook = visual vocabulary</a:t>
            </a:r>
          </a:p>
          <a:p>
            <a:pPr lvl="1"/>
            <a:r>
              <a:rPr lang="en-US" dirty="0" smtClean="0"/>
              <a:t>Code vector = visual word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0" y="4648199"/>
            <a:ext cx="50526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 </a:t>
            </a:r>
          </a:p>
          <a:p>
            <a:r>
              <a:rPr lang="en-US" dirty="0" smtClean="0"/>
              <a:t>2   </a:t>
            </a:r>
          </a:p>
          <a:p>
            <a:r>
              <a:rPr lang="en-US" dirty="0" smtClean="0"/>
              <a:t>3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048000" y="48768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048000" y="51054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048000" y="53340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48000" y="64770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67200" y="4648199"/>
            <a:ext cx="16081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vector 1</a:t>
            </a:r>
          </a:p>
          <a:p>
            <a:r>
              <a:rPr lang="en-US" dirty="0" smtClean="0"/>
              <a:t>code vector 2</a:t>
            </a:r>
          </a:p>
          <a:p>
            <a:r>
              <a:rPr lang="en-US" dirty="0" smtClean="0"/>
              <a:t>code vector 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code vector 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805" y="5116773"/>
            <a:ext cx="902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vector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 bwMode="auto">
          <a:xfrm flipV="1">
            <a:off x="1506616" y="5334000"/>
            <a:ext cx="1160384" cy="105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Another example </a:t>
            </a:r>
            <a:r>
              <a:rPr lang="en-US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visual vocabulary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11981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246938" y="6534150"/>
            <a:ext cx="1820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/>
              <a:t>Fei-Fei et al. 2005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82E-6AD2-4604-98BD-2DE474662DB4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codebook</a:t>
            </a:r>
            <a:endParaRPr lang="en-US" dirty="0"/>
          </a:p>
        </p:txBody>
      </p:sp>
      <p:pic>
        <p:nvPicPr>
          <p:cNvPr id="11" name="Picture 10" descr="AgarwalRoth_CB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3797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495800" y="1893888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en-US" sz="24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71550" y="1216025"/>
            <a:ext cx="3379788" cy="1338263"/>
            <a:chOff x="431" y="2886"/>
            <a:chExt cx="2310" cy="915"/>
          </a:xfrm>
        </p:grpSpPr>
        <p:pic>
          <p:nvPicPr>
            <p:cNvPr id="14" name="Picture 13" descr="car5-090-00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359" y="2886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car6-090-000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361" y="334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ar7-090-00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894" y="334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car9-090-000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2288" y="2886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car11-090-000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1824" y="2886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car12-090-000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431" y="334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car14-090-000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</a:blip>
            <a:srcRect/>
            <a:stretch>
              <a:fillRect/>
            </a:stretch>
          </p:blipFill>
          <p:spPr bwMode="auto">
            <a:xfrm>
              <a:off x="2288" y="334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car1-090-000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</a:blip>
            <a:srcRect/>
            <a:stretch>
              <a:fillRect/>
            </a:stretch>
          </p:blipFill>
          <p:spPr bwMode="auto">
            <a:xfrm>
              <a:off x="431" y="2886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car2-090-000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</a:blip>
            <a:srcRect/>
            <a:stretch>
              <a:fillRect/>
            </a:stretch>
          </p:blipFill>
          <p:spPr bwMode="auto">
            <a:xfrm>
              <a:off x="894" y="2886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car3-090-000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</a:blip>
            <a:srcRect/>
            <a:stretch>
              <a:fillRect/>
            </a:stretch>
          </p:blipFill>
          <p:spPr bwMode="auto">
            <a:xfrm>
              <a:off x="1824" y="3348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1905000" y="3124200"/>
            <a:ext cx="5688012" cy="3240088"/>
            <a:chOff x="1247" y="754"/>
            <a:chExt cx="3583" cy="2041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280" y="808"/>
              <a:ext cx="3550" cy="1761"/>
              <a:chOff x="2698" y="817"/>
              <a:chExt cx="2992" cy="1487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t="8241" b="11539"/>
              <a:stretch>
                <a:fillRect/>
              </a:stretch>
            </p:blipFill>
            <p:spPr bwMode="auto">
              <a:xfrm>
                <a:off x="2698" y="1567"/>
                <a:ext cx="2055" cy="14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b="13483"/>
              <a:stretch>
                <a:fillRect/>
              </a:stretch>
            </p:blipFill>
            <p:spPr bwMode="auto">
              <a:xfrm>
                <a:off x="2698" y="1258"/>
                <a:ext cx="1588" cy="1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t="3529" b="8824"/>
              <a:stretch>
                <a:fillRect/>
              </a:stretch>
            </p:blipFill>
            <p:spPr bwMode="auto">
              <a:xfrm>
                <a:off x="2706" y="1412"/>
                <a:ext cx="1245" cy="14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t="12370" b="12372"/>
              <a:stretch>
                <a:fillRect/>
              </a:stretch>
            </p:blipFill>
            <p:spPr bwMode="auto">
              <a:xfrm>
                <a:off x="2706" y="2012"/>
                <a:ext cx="932" cy="14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105" t="6061" b="15152"/>
              <a:stretch>
                <a:fillRect/>
              </a:stretch>
            </p:blipFill>
            <p:spPr bwMode="auto">
              <a:xfrm>
                <a:off x="2712" y="2148"/>
                <a:ext cx="1881" cy="15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t="7692" b="13846"/>
              <a:stretch>
                <a:fillRect/>
              </a:stretch>
            </p:blipFill>
            <p:spPr bwMode="auto">
              <a:xfrm>
                <a:off x="2702" y="1705"/>
                <a:ext cx="1567" cy="15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4" name="Picture 12"/>
              <p:cNvPicPr>
                <a:picLocks noChangeArrowheads="1"/>
              </p:cNvPicPr>
              <p:nvPr/>
            </p:nvPicPr>
            <p:blipFill>
              <a:blip r:embed="rId20" cstate="print"/>
              <a:srcRect b="3726"/>
              <a:stretch>
                <a:fillRect/>
              </a:stretch>
            </p:blipFill>
            <p:spPr bwMode="auto">
              <a:xfrm>
                <a:off x="2705" y="1854"/>
                <a:ext cx="1077" cy="1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702" b="7018"/>
              <a:stretch>
                <a:fillRect/>
              </a:stretch>
            </p:blipFill>
            <p:spPr bwMode="auto">
              <a:xfrm>
                <a:off x="2722" y="817"/>
                <a:ext cx="2968" cy="15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717" y="971"/>
                <a:ext cx="2962" cy="1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37" name="Picture 15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714" y="1116"/>
                <a:ext cx="2969" cy="1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</p:grp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247" y="754"/>
              <a:ext cx="304" cy="2041"/>
            </a:xfrm>
            <a:prstGeom prst="rect">
              <a:avLst/>
            </a:prstGeom>
            <a:noFill/>
            <a:ln w="254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287" y="2519"/>
              <a:ext cx="21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808080"/>
                  </a:solidFill>
                  <a:latin typeface="ETH Light" pitchFamily="2" charset="0"/>
                  <a:ea typeface="+mn-ea"/>
                  <a:cs typeface="Arial" charset="0"/>
                </a:rPr>
                <a:t>…</a:t>
              </a:r>
              <a:endParaRPr lang="de-CH" b="1">
                <a:solidFill>
                  <a:srgbClr val="808080"/>
                </a:solidFill>
                <a:latin typeface="ETH Light" pitchFamily="2" charset="0"/>
                <a:ea typeface="+mn-ea"/>
                <a:cs typeface="Arial" charset="0"/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748208" y="6534150"/>
            <a:ext cx="1319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Source: B. </a:t>
            </a:r>
            <a:r>
              <a:rPr lang="en-US" sz="1200" dirty="0" err="1" smtClean="0">
                <a:solidFill>
                  <a:srgbClr val="000000"/>
                </a:solidFill>
                <a:ea typeface="+mn-ea"/>
                <a:cs typeface="Arial" charset="0"/>
              </a:rPr>
              <a:t>Leibe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39" name="Text Box 146"/>
          <p:cNvSpPr txBox="1">
            <a:spLocks noChangeArrowheads="1"/>
          </p:cNvSpPr>
          <p:nvPr/>
        </p:nvSpPr>
        <p:spPr bwMode="auto">
          <a:xfrm>
            <a:off x="3190268" y="6096000"/>
            <a:ext cx="2753332" cy="4050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FFFF"/>
              </a:buClr>
              <a:buSzPct val="50000"/>
              <a:buFont typeface="Wingdings" pitchFamily="2" charset="2"/>
              <a:buNone/>
            </a:pPr>
            <a:r>
              <a:rPr kumimoji="1" lang="en-US" sz="1600" b="1">
                <a:solidFill>
                  <a:srgbClr val="808080"/>
                </a:solidFill>
                <a:ea typeface="+mn-ea"/>
                <a:cs typeface="Arial" charset="0"/>
              </a:rPr>
              <a:t>Appearance codebook</a:t>
            </a:r>
            <a:endParaRPr lang="en-US" sz="16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codebook</a:t>
            </a:r>
            <a:endParaRPr lang="en-US" dirty="0"/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4001886" y="2054224"/>
            <a:ext cx="5017700" cy="3551164"/>
            <a:chOff x="3538" y="622"/>
            <a:chExt cx="2200" cy="1557"/>
          </a:xfrm>
        </p:grpSpPr>
        <p:sp>
          <p:nvSpPr>
            <p:cNvPr id="7" name="Text Box 146"/>
            <p:cNvSpPr txBox="1">
              <a:spLocks noChangeArrowheads="1"/>
            </p:cNvSpPr>
            <p:nvPr/>
          </p:nvSpPr>
          <p:spPr bwMode="auto">
            <a:xfrm>
              <a:off x="3856" y="1967"/>
              <a:ext cx="144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FFFFFF"/>
                </a:buClr>
                <a:buSzPct val="50000"/>
                <a:buFont typeface="Wingdings" pitchFamily="2" charset="2"/>
                <a:buNone/>
              </a:pPr>
              <a:r>
                <a:rPr kumimoji="1" lang="en-US" sz="1600" b="1">
                  <a:solidFill>
                    <a:srgbClr val="808080"/>
                  </a:solidFill>
                  <a:ea typeface="+mn-ea"/>
                  <a:cs typeface="Arial" charset="0"/>
                </a:rPr>
                <a:t>Appearance codebook</a:t>
              </a:r>
              <a:endParaRPr lang="en-US" sz="16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grpSp>
          <p:nvGrpSpPr>
            <p:cNvPr id="8" name="Group 147"/>
            <p:cNvGrpSpPr>
              <a:grpSpLocks/>
            </p:cNvGrpSpPr>
            <p:nvPr/>
          </p:nvGrpSpPr>
          <p:grpSpPr bwMode="auto">
            <a:xfrm>
              <a:off x="3538" y="622"/>
              <a:ext cx="2200" cy="1475"/>
              <a:chOff x="3288" y="640"/>
              <a:chExt cx="2200" cy="1475"/>
            </a:xfrm>
          </p:grpSpPr>
          <p:grpSp>
            <p:nvGrpSpPr>
              <p:cNvPr id="9" name="Group 148"/>
              <p:cNvGrpSpPr>
                <a:grpSpLocks/>
              </p:cNvGrpSpPr>
              <p:nvPr/>
            </p:nvGrpSpPr>
            <p:grpSpPr bwMode="auto">
              <a:xfrm>
                <a:off x="3347" y="1088"/>
                <a:ext cx="194" cy="102"/>
                <a:chOff x="3347" y="1088"/>
                <a:chExt cx="194" cy="102"/>
              </a:xfrm>
            </p:grpSpPr>
            <p:pic>
              <p:nvPicPr>
                <p:cNvPr id="152" name="Picture 149" descr="images78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47" y="1088"/>
                  <a:ext cx="10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449" y="1143"/>
                  <a:ext cx="92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arrow" w="med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eaLnBrk="0" hangingPunct="0"/>
                  <a:endParaRPr lang="en-US" sz="2400">
                    <a:solidFill>
                      <a:srgbClr val="000000"/>
                    </a:solidFill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0" name="Group 151"/>
              <p:cNvGrpSpPr>
                <a:grpSpLocks/>
              </p:cNvGrpSpPr>
              <p:nvPr/>
            </p:nvGrpSpPr>
            <p:grpSpPr bwMode="auto">
              <a:xfrm>
                <a:off x="3288" y="640"/>
                <a:ext cx="2200" cy="1475"/>
                <a:chOff x="3288" y="640"/>
                <a:chExt cx="2200" cy="1475"/>
              </a:xfrm>
            </p:grpSpPr>
            <p:sp>
              <p:nvSpPr>
                <p:cNvPr id="11" name="Rectangle 152"/>
                <p:cNvSpPr>
                  <a:spLocks noChangeArrowheads="1"/>
                </p:cNvSpPr>
                <p:nvPr/>
              </p:nvSpPr>
              <p:spPr bwMode="auto">
                <a:xfrm>
                  <a:off x="3295" y="684"/>
                  <a:ext cx="207" cy="1388"/>
                </a:xfrm>
                <a:prstGeom prst="rect">
                  <a:avLst/>
                </a:prstGeom>
                <a:noFill/>
                <a:ln w="254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eaLnBrk="0" hangingPunct="0"/>
                  <a:endParaRPr lang="de-CH" sz="2400">
                    <a:solidFill>
                      <a:srgbClr val="000000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288" y="1884"/>
                  <a:ext cx="214" cy="23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eaLnBrk="0" hangingPunct="0"/>
                  <a:r>
                    <a:rPr lang="en-US" b="1">
                      <a:solidFill>
                        <a:srgbClr val="808080"/>
                      </a:solidFill>
                      <a:latin typeface="ETH Light" pitchFamily="2" charset="0"/>
                      <a:ea typeface="+mn-ea"/>
                      <a:cs typeface="Arial" charset="0"/>
                    </a:rPr>
                    <a:t>…</a:t>
                  </a:r>
                  <a:endParaRPr lang="de-CH" b="1">
                    <a:solidFill>
                      <a:srgbClr val="808080"/>
                    </a:solidFill>
                    <a:latin typeface="ETH Light" pitchFamily="2" charset="0"/>
                    <a:ea typeface="+mn-ea"/>
                    <a:cs typeface="Arial" charset="0"/>
                  </a:endParaRPr>
                </a:p>
              </p:txBody>
            </p:sp>
            <p:grpSp>
              <p:nvGrpSpPr>
                <p:cNvPr id="13" name="Group 154"/>
                <p:cNvGrpSpPr>
                  <a:grpSpLocks/>
                </p:cNvGrpSpPr>
                <p:nvPr/>
              </p:nvGrpSpPr>
              <p:grpSpPr bwMode="auto">
                <a:xfrm>
                  <a:off x="3346" y="1211"/>
                  <a:ext cx="1381" cy="102"/>
                  <a:chOff x="1324" y="1484"/>
                  <a:chExt cx="2025" cy="150"/>
                </a:xfrm>
              </p:grpSpPr>
              <p:pic>
                <p:nvPicPr>
                  <p:cNvPr id="139" name="Picture 155" descr="images0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1484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4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633" y="1484"/>
                    <a:ext cx="1716" cy="150"/>
                    <a:chOff x="-106" y="-823"/>
                    <a:chExt cx="1716" cy="150"/>
                  </a:xfrm>
                </p:grpSpPr>
                <p:pic>
                  <p:nvPicPr>
                    <p:cNvPr id="142" name="Picture 157" descr="images_FVinCC068_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4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" name="Picture 158" descr="images_FVinCC068_00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-106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4" name="Picture 159" descr="images_FVinCC068_00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40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5" name="Picture 160" descr="images_FVinCC068_0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3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6" name="Picture 161" descr="images_FVinCC068_00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9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7" name="Picture 162" descr="images_FVinCC068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3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8" name="Picture 163" descr="images_FVinCC068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4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9" name="Picture 164" descr="images_FVinCC068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08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0" name="Picture 165" descr="images_FVinCC068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83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1" name="Picture 166" descr="images_FVinCC068_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60" y="-823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41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563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4" name="Group 168"/>
                <p:cNvGrpSpPr>
                  <a:grpSpLocks/>
                </p:cNvGrpSpPr>
                <p:nvPr/>
              </p:nvGrpSpPr>
              <p:grpSpPr bwMode="auto">
                <a:xfrm>
                  <a:off x="3348" y="1335"/>
                  <a:ext cx="1021" cy="102"/>
                  <a:chOff x="1324" y="1666"/>
                  <a:chExt cx="1503" cy="150"/>
                </a:xfrm>
              </p:grpSpPr>
              <p:pic>
                <p:nvPicPr>
                  <p:cNvPr id="129" name="Picture 169" descr="images58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1666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30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633" y="1666"/>
                    <a:ext cx="1194" cy="150"/>
                    <a:chOff x="4680" y="-186"/>
                    <a:chExt cx="1194" cy="150"/>
                  </a:xfrm>
                </p:grpSpPr>
                <p:pic>
                  <p:nvPicPr>
                    <p:cNvPr id="132" name="Picture 171" descr="images_FVinCC587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680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3" name="Picture 172" descr="images_FVinCC587_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853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4" name="Picture 173" descr="images_FVinCC587_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027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5" name="Picture 174" descr="images_FVinCC587_00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204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6" name="Picture 175" descr="images_FVinCC587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78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7" name="Picture 176" descr="images_FVinCC587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553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8" name="Picture 177" descr="images_FVinCC587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24" y="-1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31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43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5" name="Group 179"/>
                <p:cNvGrpSpPr>
                  <a:grpSpLocks/>
                </p:cNvGrpSpPr>
                <p:nvPr/>
              </p:nvGrpSpPr>
              <p:grpSpPr bwMode="auto">
                <a:xfrm>
                  <a:off x="3346" y="1454"/>
                  <a:ext cx="788" cy="102"/>
                  <a:chOff x="1324" y="1841"/>
                  <a:chExt cx="1157" cy="150"/>
                </a:xfrm>
              </p:grpSpPr>
              <p:pic>
                <p:nvPicPr>
                  <p:cNvPr id="121" name="Picture 180" descr="images511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1841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22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1633" y="1841"/>
                    <a:ext cx="848" cy="150"/>
                    <a:chOff x="2281" y="-786"/>
                    <a:chExt cx="848" cy="150"/>
                  </a:xfrm>
                </p:grpSpPr>
                <p:pic>
                  <p:nvPicPr>
                    <p:cNvPr id="124" name="Picture 182" descr="images_FVinCC511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281" y="-7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5" name="Picture 183" descr="images_FVinCC511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454" y="-7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6" name="Picture 184" descr="images_FVinCC511_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27" y="-7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7" name="Picture 185" descr="images_FVinCC511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803" y="-7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8" name="Picture 186" descr="images_FVinCC511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79" y="-786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23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919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6" name="Group 188"/>
                <p:cNvGrpSpPr>
                  <a:grpSpLocks/>
                </p:cNvGrpSpPr>
                <p:nvPr/>
              </p:nvGrpSpPr>
              <p:grpSpPr bwMode="auto">
                <a:xfrm>
                  <a:off x="3346" y="1570"/>
                  <a:ext cx="906" cy="102"/>
                  <a:chOff x="1324" y="2011"/>
                  <a:chExt cx="1333" cy="150"/>
                </a:xfrm>
              </p:grpSpPr>
              <p:grpSp>
                <p:nvGrpSpPr>
                  <p:cNvPr id="112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1633" y="2011"/>
                    <a:ext cx="1024" cy="150"/>
                    <a:chOff x="586" y="-318"/>
                    <a:chExt cx="1024" cy="150"/>
                  </a:xfrm>
                </p:grpSpPr>
                <p:pic>
                  <p:nvPicPr>
                    <p:cNvPr id="115" name="Picture 190" descr="images_FVinCC192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6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6" name="Picture 191" descr="images_FVinCC192_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2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7" name="Picture 192" descr="images_FVinCC192_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4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8" name="Picture 193" descr="images_FVinCC192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08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9" name="Picture 194" descr="images_FVinCC192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83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0" name="Picture 195" descr="images_FVinCC192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60" y="-31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13" name="Picture 196" descr="images192"/>
                  <p:cNvPicPr>
                    <a:picLocks noChangeAspect="1" noChangeArrowheads="1"/>
                  </p:cNvPicPr>
                  <p:nvPr/>
                </p:nvPicPr>
                <p:blipFill>
                  <a:blip r:embed="rId35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2011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4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2092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Group 198"/>
                <p:cNvGrpSpPr>
                  <a:grpSpLocks/>
                </p:cNvGrpSpPr>
                <p:nvPr/>
              </p:nvGrpSpPr>
              <p:grpSpPr bwMode="auto">
                <a:xfrm>
                  <a:off x="3350" y="1693"/>
                  <a:ext cx="430" cy="102"/>
                  <a:chOff x="1324" y="2193"/>
                  <a:chExt cx="630" cy="150"/>
                </a:xfrm>
              </p:grpSpPr>
              <p:grpSp>
                <p:nvGrpSpPr>
                  <p:cNvPr id="107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1633" y="2193"/>
                    <a:ext cx="321" cy="150"/>
                    <a:chOff x="4351" y="-324"/>
                    <a:chExt cx="321" cy="150"/>
                  </a:xfrm>
                </p:grpSpPr>
                <p:pic>
                  <p:nvPicPr>
                    <p:cNvPr id="110" name="Picture 200" descr="images_FVinCC204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51" y="-324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1" name="Picture 201" descr="images_FVinCC204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22" y="-324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08" name="Picture 202" descr="images204"/>
                  <p:cNvPicPr>
                    <a:picLocks noChangeAspect="1" noChangeArrowheads="1"/>
                  </p:cNvPicPr>
                  <p:nvPr/>
                </p:nvPicPr>
                <p:blipFill>
                  <a:blip r:embed="rId38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2193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9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2269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Group 204"/>
                <p:cNvGrpSpPr>
                  <a:grpSpLocks/>
                </p:cNvGrpSpPr>
                <p:nvPr/>
              </p:nvGrpSpPr>
              <p:grpSpPr bwMode="auto">
                <a:xfrm>
                  <a:off x="3349" y="1810"/>
                  <a:ext cx="665" cy="102"/>
                  <a:chOff x="1324" y="2364"/>
                  <a:chExt cx="978" cy="150"/>
                </a:xfrm>
              </p:grpSpPr>
              <p:grpSp>
                <p:nvGrpSpPr>
                  <p:cNvPr id="100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1633" y="2364"/>
                    <a:ext cx="669" cy="150"/>
                    <a:chOff x="487" y="108"/>
                    <a:chExt cx="669" cy="150"/>
                  </a:xfrm>
                </p:grpSpPr>
                <p:pic>
                  <p:nvPicPr>
                    <p:cNvPr id="103" name="Picture 206" descr="images_FVinCC690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87" y="10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4" name="Picture 207" descr="images_FVinCC690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62" y="10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" name="Picture 208" descr="images_FVinCC690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36" y="10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" name="Picture 209" descr="images_FVinCC690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06" y="108"/>
                      <a:ext cx="150" cy="1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01" name="Picture 210" descr="images690"/>
                  <p:cNvPicPr>
                    <a:picLocks noChangeAspect="1" noChangeArrowheads="1"/>
                  </p:cNvPicPr>
                  <p:nvPr/>
                </p:nvPicPr>
                <p:blipFill>
                  <a:blip r:embed="rId43" cstate="print"/>
                  <a:srcRect/>
                  <a:stretch>
                    <a:fillRect/>
                  </a:stretch>
                </p:blipFill>
                <p:spPr bwMode="auto">
                  <a:xfrm>
                    <a:off x="1324" y="2364"/>
                    <a:ext cx="15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2445"/>
                    <a:ext cx="136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9" name="Group 212"/>
                <p:cNvGrpSpPr>
                  <a:grpSpLocks/>
                </p:cNvGrpSpPr>
                <p:nvPr/>
              </p:nvGrpSpPr>
              <p:grpSpPr bwMode="auto">
                <a:xfrm>
                  <a:off x="3347" y="867"/>
                  <a:ext cx="2141" cy="231"/>
                  <a:chOff x="3347" y="867"/>
                  <a:chExt cx="2141" cy="231"/>
                </a:xfrm>
              </p:grpSpPr>
              <p:pic>
                <p:nvPicPr>
                  <p:cNvPr id="80" name="Picture 213" descr="images770"/>
                  <p:cNvPicPr>
                    <a:picLocks noChangeAspect="1" noChangeArrowheads="1"/>
                  </p:cNvPicPr>
                  <p:nvPr/>
                </p:nvPicPr>
                <p:blipFill>
                  <a:blip r:embed="rId44" cstate="print"/>
                  <a:srcRect/>
                  <a:stretch>
                    <a:fillRect/>
                  </a:stretch>
                </p:blipFill>
                <p:spPr bwMode="auto">
                  <a:xfrm>
                    <a:off x="3347" y="971"/>
                    <a:ext cx="102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1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9" y="1024"/>
                    <a:ext cx="9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82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3557" y="867"/>
                    <a:ext cx="1931" cy="231"/>
                    <a:chOff x="3557" y="867"/>
                    <a:chExt cx="1931" cy="231"/>
                  </a:xfrm>
                </p:grpSpPr>
                <p:grpSp>
                  <p:nvGrpSpPr>
                    <p:cNvPr id="83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7" y="971"/>
                      <a:ext cx="1762" cy="102"/>
                      <a:chOff x="3557" y="971"/>
                      <a:chExt cx="1762" cy="102"/>
                    </a:xfrm>
                  </p:grpSpPr>
                  <p:pic>
                    <p:nvPicPr>
                      <p:cNvPr id="85" name="Picture 217" descr="images_FVinCC770_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86" name="Picture 218" descr="images_FVinCC770_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87" name="Picture 219" descr="images_FVinCC770_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" y="971"/>
                        <a:ext cx="103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88" name="Picture 220" descr="images_FVinCC770_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89" name="Picture 221" descr="images_FVinCC770_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0" name="Picture 222" descr="images_FVinCC770_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1" name="Picture 223" descr="images_FVinCC770_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2" name="Picture 224" descr="images_FVinCC770_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3" name="Picture 225" descr="images_FVinCC770_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4" name="Picture 226" descr="images_FVinCC770_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" y="971"/>
                        <a:ext cx="103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5" name="Picture 227" descr="images_FVinCC770_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6" name="Picture 228" descr="images_FVinCC770_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7" name="Picture 229" descr="images_FVinCC770_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8" name="Picture 230" descr="images_FVinCC770_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99" name="Picture 231" descr="images_FVinCC770_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" y="971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84" name="Text Box 2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4" y="867"/>
                      <a:ext cx="214" cy="231"/>
                    </a:xfrm>
                    <a:prstGeom prst="rect">
                      <a:avLst/>
                    </a:prstGeom>
                    <a:noFill/>
                    <a:ln w="12700" cap="sq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eaLnBrk="0" hangingPunct="0"/>
                      <a:r>
                        <a:rPr lang="en-US" b="1">
                          <a:solidFill>
                            <a:srgbClr val="808080"/>
                          </a:solidFill>
                          <a:latin typeface="ETH Light" pitchFamily="2" charset="0"/>
                          <a:ea typeface="+mn-ea"/>
                          <a:cs typeface="Arial" charset="0"/>
                        </a:rPr>
                        <a:t>…</a:t>
                      </a:r>
                      <a:endParaRPr lang="de-CH" b="1">
                        <a:solidFill>
                          <a:srgbClr val="808080"/>
                        </a:solidFill>
                        <a:latin typeface="ETH Light" pitchFamily="2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0" name="Group 233"/>
                <p:cNvGrpSpPr>
                  <a:grpSpLocks/>
                </p:cNvGrpSpPr>
                <p:nvPr/>
              </p:nvGrpSpPr>
              <p:grpSpPr bwMode="auto">
                <a:xfrm>
                  <a:off x="3347" y="748"/>
                  <a:ext cx="2141" cy="231"/>
                  <a:chOff x="3347" y="748"/>
                  <a:chExt cx="2141" cy="231"/>
                </a:xfrm>
              </p:grpSpPr>
              <p:pic>
                <p:nvPicPr>
                  <p:cNvPr id="60" name="Picture 234" descr="images524"/>
                  <p:cNvPicPr>
                    <a:picLocks noChangeAspect="1" noChangeArrowheads="1"/>
                  </p:cNvPicPr>
                  <p:nvPr/>
                </p:nvPicPr>
                <p:blipFill>
                  <a:blip r:embed="rId60" cstate="print"/>
                  <a:srcRect/>
                  <a:stretch>
                    <a:fillRect/>
                  </a:stretch>
                </p:blipFill>
                <p:spPr bwMode="auto">
                  <a:xfrm>
                    <a:off x="3347" y="848"/>
                    <a:ext cx="102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" name="Line 2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9" y="901"/>
                    <a:ext cx="9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6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557" y="748"/>
                    <a:ext cx="1931" cy="231"/>
                    <a:chOff x="3557" y="748"/>
                    <a:chExt cx="1931" cy="231"/>
                  </a:xfrm>
                </p:grpSpPr>
                <p:grpSp>
                  <p:nvGrpSpPr>
                    <p:cNvPr id="63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7" y="848"/>
                      <a:ext cx="1759" cy="102"/>
                      <a:chOff x="3557" y="848"/>
                      <a:chExt cx="1759" cy="102"/>
                    </a:xfrm>
                  </p:grpSpPr>
                  <p:pic>
                    <p:nvPicPr>
                      <p:cNvPr id="65" name="Picture 238" descr="images_FVinCC524_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6" name="Picture 239" descr="images_FVinCC524_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7" name="Picture 240" descr="images_FVinCC524_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8" name="Picture 241" descr="images_FVinCC524_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9" name="Picture 242" descr="images_FVinCC524_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0" name="Picture 243" descr="images_FVinCC524_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1" name="Picture 244" descr="images_FVinCC524_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2" name="Picture 245" descr="images_FVinCC524_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3" name="Picture 246" descr="images_FVinCC524_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4" name="Picture 247" descr="images_FVinCC524_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5" name="Picture 248" descr="images_FVinCC524_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6" name="Picture 249" descr="images_FVinCC524_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7" name="Picture 250" descr="images_FVinCC524_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8" name="Picture 251" descr="images_FVinCC524_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9" name="Picture 252" descr="images_FVinCC524_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" y="84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64" name="Text Box 2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4" y="748"/>
                      <a:ext cx="214" cy="231"/>
                    </a:xfrm>
                    <a:prstGeom prst="rect">
                      <a:avLst/>
                    </a:prstGeom>
                    <a:noFill/>
                    <a:ln w="12700" cap="sq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eaLnBrk="0" hangingPunct="0"/>
                      <a:r>
                        <a:rPr lang="en-US" b="1">
                          <a:solidFill>
                            <a:srgbClr val="808080"/>
                          </a:solidFill>
                          <a:latin typeface="ETH Light" pitchFamily="2" charset="0"/>
                          <a:ea typeface="+mn-ea"/>
                          <a:cs typeface="Arial" charset="0"/>
                        </a:rPr>
                        <a:t>…</a:t>
                      </a:r>
                      <a:endParaRPr lang="de-CH" b="1">
                        <a:solidFill>
                          <a:srgbClr val="808080"/>
                        </a:solidFill>
                        <a:latin typeface="ETH Light" pitchFamily="2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1" name="Group 254"/>
                <p:cNvGrpSpPr>
                  <a:grpSpLocks/>
                </p:cNvGrpSpPr>
                <p:nvPr/>
              </p:nvGrpSpPr>
              <p:grpSpPr bwMode="auto">
                <a:xfrm>
                  <a:off x="3347" y="640"/>
                  <a:ext cx="2141" cy="231"/>
                  <a:chOff x="3347" y="640"/>
                  <a:chExt cx="2141" cy="231"/>
                </a:xfrm>
              </p:grpSpPr>
              <p:pic>
                <p:nvPicPr>
                  <p:cNvPr id="40" name="Picture 255" descr="images800"/>
                  <p:cNvPicPr>
                    <a:picLocks noChangeAspect="1" noChangeArrowheads="1"/>
                  </p:cNvPicPr>
                  <p:nvPr/>
                </p:nvPicPr>
                <p:blipFill>
                  <a:blip r:embed="rId76" cstate="print"/>
                  <a:srcRect/>
                  <a:stretch>
                    <a:fillRect/>
                  </a:stretch>
                </p:blipFill>
                <p:spPr bwMode="auto">
                  <a:xfrm>
                    <a:off x="3347" y="738"/>
                    <a:ext cx="102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" name="Line 2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9" y="791"/>
                    <a:ext cx="9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bg2"/>
                    </a:solidFill>
                    <a:round/>
                    <a:headEnd type="none" w="sm" len="sm"/>
                    <a:tailEnd type="arrow" w="med" len="med"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 hangingPunct="0"/>
                    <a:endParaRPr lang="en-US" sz="2400">
                      <a:solidFill>
                        <a:srgbClr val="000000"/>
                      </a:solidFill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42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3557" y="640"/>
                    <a:ext cx="1931" cy="231"/>
                    <a:chOff x="3557" y="640"/>
                    <a:chExt cx="1931" cy="231"/>
                  </a:xfrm>
                </p:grpSpPr>
                <p:grpSp>
                  <p:nvGrpSpPr>
                    <p:cNvPr id="43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7" y="738"/>
                      <a:ext cx="1761" cy="102"/>
                      <a:chOff x="3557" y="738"/>
                      <a:chExt cx="1761" cy="102"/>
                    </a:xfrm>
                  </p:grpSpPr>
                  <p:pic>
                    <p:nvPicPr>
                      <p:cNvPr id="45" name="Picture 259" descr="images_FVinCC800_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6" name="Picture 260" descr="images_FVinCC800_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7" name="Picture 261" descr="images_FVinCC800_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8" name="Picture 262" descr="images_FVinCC800_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49" name="Picture 263" descr="images_FVinCC800_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0" name="Picture 264" descr="images_FVinCC800_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1" name="Picture 265" descr="images_FVinCC800_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2" name="Picture 266" descr="images_FVinCC800_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3" name="Picture 267" descr="images_FVinCC800_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4" name="Picture 268" descr="images_FVinCC800_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5" name="Picture 269" descr="images_FVinCC800_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6" name="Picture 270" descr="images_FVinCC800_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7" name="Picture 271" descr="images_FVinCC800_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8" name="Picture 272" descr="images_FVinCC800_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" y="738"/>
                        <a:ext cx="102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9" name="Picture 273" descr="images_FVinCC800_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" y="738"/>
                        <a:ext cx="103" cy="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44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4" y="640"/>
                      <a:ext cx="214" cy="231"/>
                    </a:xfrm>
                    <a:prstGeom prst="rect">
                      <a:avLst/>
                    </a:prstGeom>
                    <a:noFill/>
                    <a:ln w="12700" cap="sq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eaLnBrk="0" hangingPunct="0"/>
                      <a:r>
                        <a:rPr lang="en-US" b="1">
                          <a:solidFill>
                            <a:srgbClr val="808080"/>
                          </a:solidFill>
                          <a:latin typeface="ETH Light" pitchFamily="2" charset="0"/>
                          <a:ea typeface="+mn-ea"/>
                          <a:cs typeface="Arial" charset="0"/>
                        </a:rPr>
                        <a:t>…</a:t>
                      </a:r>
                      <a:endParaRPr lang="de-CH" b="1">
                        <a:solidFill>
                          <a:srgbClr val="808080"/>
                        </a:solidFill>
                        <a:latin typeface="ETH Light" pitchFamily="2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2" name="Group 275"/>
                <p:cNvGrpSpPr>
                  <a:grpSpLocks/>
                </p:cNvGrpSpPr>
                <p:nvPr/>
              </p:nvGrpSpPr>
              <p:grpSpPr bwMode="auto">
                <a:xfrm>
                  <a:off x="3557" y="980"/>
                  <a:ext cx="1931" cy="231"/>
                  <a:chOff x="3557" y="980"/>
                  <a:chExt cx="1931" cy="231"/>
                </a:xfrm>
              </p:grpSpPr>
              <p:grpSp>
                <p:nvGrpSpPr>
                  <p:cNvPr id="23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3557" y="1088"/>
                    <a:ext cx="1762" cy="102"/>
                    <a:chOff x="3557" y="1088"/>
                    <a:chExt cx="1762" cy="102"/>
                  </a:xfrm>
                </p:grpSpPr>
                <p:pic>
                  <p:nvPicPr>
                    <p:cNvPr id="25" name="Picture 277" descr="images_FVinCC780_0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5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6" name="Picture 278" descr="images_FVinCC780_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7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7" name="Picture 279" descr="images_FVinCC780_0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792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8" name="Picture 280" descr="images_FVinCC780_00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11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9" name="Picture 281" descr="images_FVinCC780_00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02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" name="Picture 282" descr="images_FVinCC780_00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4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1" name="Picture 283" descr="images_FVinCC780_00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266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2" name="Picture 284" descr="images_FVinCC780_0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85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3" name="Picture 285" descr="images_FVinCC780_0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02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" name="Picture 286" descr="images_FVinCC780_0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621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5" name="Picture 287" descr="images_FVinCC780_0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740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6" name="Picture 288" descr="images_FVinCC780_0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85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7" name="Picture 289" descr="images_FVinCC780_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981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8" name="Picture 290" descr="images_FVinCC780_0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100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9" name="Picture 291" descr="images_FVinCC780_00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217" y="1088"/>
                      <a:ext cx="102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4" name="Text Box 2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4" y="980"/>
                    <a:ext cx="214" cy="231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 eaLnBrk="0" hangingPunct="0"/>
                    <a:r>
                      <a:rPr lang="en-US" b="1">
                        <a:solidFill>
                          <a:srgbClr val="808080"/>
                        </a:solidFill>
                        <a:latin typeface="ETH Light" pitchFamily="2" charset="0"/>
                        <a:ea typeface="+mn-ea"/>
                        <a:cs typeface="Arial" charset="0"/>
                      </a:rPr>
                      <a:t>…</a:t>
                    </a:r>
                    <a:endParaRPr lang="de-CH" b="1">
                      <a:solidFill>
                        <a:srgbClr val="808080"/>
                      </a:solidFill>
                      <a:latin typeface="ETH Light" pitchFamily="2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154" name="Group 476"/>
          <p:cNvGrpSpPr>
            <a:grpSpLocks/>
          </p:cNvGrpSpPr>
          <p:nvPr/>
        </p:nvGrpSpPr>
        <p:grpSpPr bwMode="auto">
          <a:xfrm>
            <a:off x="303840" y="2287588"/>
            <a:ext cx="3506160" cy="2817812"/>
            <a:chOff x="1723" y="-176"/>
            <a:chExt cx="1034" cy="831"/>
          </a:xfrm>
        </p:grpSpPr>
        <p:pic>
          <p:nvPicPr>
            <p:cNvPr id="155" name="Picture 467" descr="IFWN-sequence-035"/>
            <p:cNvPicPr>
              <a:picLocks noChangeAspect="1" noChangeArrowheads="1"/>
            </p:cNvPicPr>
            <p:nvPr/>
          </p:nvPicPr>
          <p:blipFill>
            <a:blip r:embed="rId107" cstate="print"/>
            <a:srcRect/>
            <a:stretch>
              <a:fillRect/>
            </a:stretch>
          </p:blipFill>
          <p:spPr bwMode="auto">
            <a:xfrm>
              <a:off x="1723" y="-176"/>
              <a:ext cx="1034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Oval 468"/>
            <p:cNvSpPr>
              <a:spLocks noChangeArrowheads="1"/>
            </p:cNvSpPr>
            <p:nvPr/>
          </p:nvSpPr>
          <p:spPr bwMode="auto">
            <a:xfrm>
              <a:off x="2321" y="333"/>
              <a:ext cx="159" cy="159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57" name="Oval 469"/>
            <p:cNvSpPr>
              <a:spLocks noChangeArrowheads="1"/>
            </p:cNvSpPr>
            <p:nvPr/>
          </p:nvSpPr>
          <p:spPr bwMode="auto">
            <a:xfrm>
              <a:off x="2276" y="-30"/>
              <a:ext cx="113" cy="113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58" name="Oval 470"/>
            <p:cNvSpPr>
              <a:spLocks noChangeArrowheads="1"/>
            </p:cNvSpPr>
            <p:nvPr/>
          </p:nvSpPr>
          <p:spPr bwMode="auto">
            <a:xfrm>
              <a:off x="2367" y="424"/>
              <a:ext cx="91" cy="91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59" name="Oval 471"/>
            <p:cNvSpPr>
              <a:spLocks noChangeArrowheads="1"/>
            </p:cNvSpPr>
            <p:nvPr/>
          </p:nvSpPr>
          <p:spPr bwMode="auto">
            <a:xfrm>
              <a:off x="2208" y="197"/>
              <a:ext cx="204" cy="204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60" name="Oval 472"/>
            <p:cNvSpPr>
              <a:spLocks noChangeArrowheads="1"/>
            </p:cNvSpPr>
            <p:nvPr/>
          </p:nvSpPr>
          <p:spPr bwMode="auto">
            <a:xfrm>
              <a:off x="2231" y="61"/>
              <a:ext cx="159" cy="159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61" name="Oval 473"/>
            <p:cNvSpPr>
              <a:spLocks noChangeArrowheads="1"/>
            </p:cNvSpPr>
            <p:nvPr/>
          </p:nvSpPr>
          <p:spPr bwMode="auto">
            <a:xfrm>
              <a:off x="2114" y="383"/>
              <a:ext cx="136" cy="136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62" name="Oval 474"/>
            <p:cNvSpPr>
              <a:spLocks noChangeArrowheads="1"/>
            </p:cNvSpPr>
            <p:nvPr/>
          </p:nvSpPr>
          <p:spPr bwMode="auto">
            <a:xfrm>
              <a:off x="2344" y="197"/>
              <a:ext cx="91" cy="91"/>
            </a:xfrm>
            <a:prstGeom prst="ellipse">
              <a:avLst/>
            </a:prstGeom>
            <a:noFill/>
            <a:ln w="15875" cap="sq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CH" sz="24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163" name="Text Box 4"/>
          <p:cNvSpPr txBox="1">
            <a:spLocks noChangeArrowheads="1"/>
          </p:cNvSpPr>
          <p:nvPr/>
        </p:nvSpPr>
        <p:spPr bwMode="auto">
          <a:xfrm>
            <a:off x="7748208" y="6534150"/>
            <a:ext cx="1319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Source: B. </a:t>
            </a:r>
            <a:r>
              <a:rPr lang="en-US" sz="1200" dirty="0" err="1" smtClean="0">
                <a:solidFill>
                  <a:srgbClr val="000000"/>
                </a:solidFill>
                <a:ea typeface="+mn-ea"/>
                <a:cs typeface="Arial" charset="0"/>
              </a:rPr>
              <a:t>Leibe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mp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7174" r="66127" b="47049"/>
          <a:stretch>
            <a:fillRect/>
          </a:stretch>
        </p:blipFill>
        <p:spPr bwMode="auto">
          <a:xfrm>
            <a:off x="5715000" y="8953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678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Image </a:t>
            </a:r>
            <a:r>
              <a:rPr lang="en-U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representation: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histogram of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codewords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317625" y="5111750"/>
            <a:ext cx="6835775" cy="755650"/>
            <a:chOff x="2256" y="2544"/>
            <a:chExt cx="3202" cy="354"/>
          </a:xfrm>
        </p:grpSpPr>
        <p:pic>
          <p:nvPicPr>
            <p:cNvPr id="8194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79" r="21556" b="47224"/>
            <a:stretch>
              <a:fillRect/>
            </a:stretch>
          </p:blipFill>
          <p:spPr bwMode="auto">
            <a:xfrm>
              <a:off x="2256" y="2688"/>
              <a:ext cx="26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1" name="Text Box 6"/>
            <p:cNvSpPr txBox="1">
              <a:spLocks noChangeArrowheads="1"/>
            </p:cNvSpPr>
            <p:nvPr/>
          </p:nvSpPr>
          <p:spPr bwMode="auto">
            <a:xfrm>
              <a:off x="4944" y="2544"/>
              <a:ext cx="5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3200" b="1"/>
                <a:t>…..</a:t>
              </a:r>
            </a:p>
          </p:txBody>
        </p:sp>
      </p:grpSp>
      <p:sp>
        <p:nvSpPr>
          <p:cNvPr id="81925" name="Line 7"/>
          <p:cNvSpPr>
            <a:spLocks noChangeShapeType="1"/>
          </p:cNvSpPr>
          <p:nvPr/>
        </p:nvSpPr>
        <p:spPr bwMode="auto">
          <a:xfrm>
            <a:off x="1066800" y="5105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V="1">
            <a:off x="1066800" y="2286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1447800" y="4495800"/>
            <a:ext cx="2286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28" name="Rectangle 10"/>
          <p:cNvSpPr>
            <a:spLocks noChangeArrowheads="1"/>
          </p:cNvSpPr>
          <p:nvPr/>
        </p:nvSpPr>
        <p:spPr bwMode="auto">
          <a:xfrm>
            <a:off x="1905000" y="3352800"/>
            <a:ext cx="228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29" name="Rectangle 11"/>
          <p:cNvSpPr>
            <a:spLocks noChangeArrowheads="1"/>
          </p:cNvSpPr>
          <p:nvPr/>
        </p:nvSpPr>
        <p:spPr bwMode="auto">
          <a:xfrm>
            <a:off x="2438400" y="3657600"/>
            <a:ext cx="228600" cy="1447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0" name="Rectangle 12"/>
          <p:cNvSpPr>
            <a:spLocks noChangeArrowheads="1"/>
          </p:cNvSpPr>
          <p:nvPr/>
        </p:nvSpPr>
        <p:spPr bwMode="auto">
          <a:xfrm>
            <a:off x="2971800" y="4800600"/>
            <a:ext cx="228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1" name="Rectangle 13"/>
          <p:cNvSpPr>
            <a:spLocks noChangeArrowheads="1"/>
          </p:cNvSpPr>
          <p:nvPr/>
        </p:nvSpPr>
        <p:spPr bwMode="auto">
          <a:xfrm>
            <a:off x="3505200" y="2819400"/>
            <a:ext cx="228600" cy="2286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2" name="Rectangle 14"/>
          <p:cNvSpPr>
            <a:spLocks noChangeArrowheads="1"/>
          </p:cNvSpPr>
          <p:nvPr/>
        </p:nvSpPr>
        <p:spPr bwMode="auto">
          <a:xfrm>
            <a:off x="4038600" y="3962400"/>
            <a:ext cx="228600" cy="1143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3" name="Rectangle 15"/>
          <p:cNvSpPr>
            <a:spLocks noChangeArrowheads="1"/>
          </p:cNvSpPr>
          <p:nvPr/>
        </p:nvSpPr>
        <p:spPr bwMode="auto">
          <a:xfrm>
            <a:off x="4572000" y="3505200"/>
            <a:ext cx="228600" cy="1600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4" name="Rectangle 16"/>
          <p:cNvSpPr>
            <a:spLocks noChangeArrowheads="1"/>
          </p:cNvSpPr>
          <p:nvPr/>
        </p:nvSpPr>
        <p:spPr bwMode="auto">
          <a:xfrm>
            <a:off x="5029200" y="4267200"/>
            <a:ext cx="228600" cy="838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5" name="Rectangle 17"/>
          <p:cNvSpPr>
            <a:spLocks noChangeArrowheads="1"/>
          </p:cNvSpPr>
          <p:nvPr/>
        </p:nvSpPr>
        <p:spPr bwMode="auto">
          <a:xfrm>
            <a:off x="5562600" y="3352800"/>
            <a:ext cx="228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6" name="Rectangle 18"/>
          <p:cNvSpPr>
            <a:spLocks noChangeArrowheads="1"/>
          </p:cNvSpPr>
          <p:nvPr/>
        </p:nvSpPr>
        <p:spPr bwMode="auto">
          <a:xfrm>
            <a:off x="6096000" y="4648200"/>
            <a:ext cx="228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6553200" y="3810000"/>
            <a:ext cx="228600" cy="1295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 rot="-5400000">
            <a:off x="6350" y="3651250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/>
              <a:t>frequency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3657600" y="5943600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codewords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82E-6AD2-4604-98BD-2DE474662DB4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Image </a:t>
            </a:r>
            <a:r>
              <a:rPr lang="en-US" dirty="0" smtClean="0">
                <a:latin typeface="Calibri" charset="0"/>
              </a:rPr>
              <a:t>classification (later in course)</a:t>
            </a:r>
            <a:endParaRPr lang="en-US" dirty="0">
              <a:latin typeface="Calibri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latin typeface="Calibri" charset="0"/>
              </a:rPr>
              <a:t>Given the bag-of-features representations of images from different classes, </a:t>
            </a:r>
            <a:r>
              <a:rPr lang="en-US" dirty="0" smtClean="0">
                <a:latin typeface="Calibri" charset="0"/>
              </a:rPr>
              <a:t>learn a classifier using machine learning</a:t>
            </a:r>
            <a:endParaRPr lang="en-US" dirty="0">
              <a:latin typeface="Calibri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228600" y="3505200"/>
            <a:ext cx="8763000" cy="2209800"/>
            <a:chOff x="144" y="1776"/>
            <a:chExt cx="5520" cy="1392"/>
          </a:xfrm>
        </p:grpSpPr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4" name="Rectangle 10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5" name="Rectangle 11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Line 18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963" name="Picture 19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4" name="Picture 20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21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970" name="Picture 26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1" name="Picture 27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2" name="Picture 28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3" name="Picture 29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4" name="Picture 3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5" name="Picture 31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6" name="Picture 32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7" name="Picture 33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8" name="Picture 34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C:\Documents and Settings\Derek Hoiem\My Documents\Classes\Spring10 - Computer Vision\figs\child_in_field_shuffl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352800"/>
            <a:ext cx="30511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But what about layout?</a:t>
            </a:r>
          </a:p>
        </p:txBody>
      </p:sp>
      <p:pic>
        <p:nvPicPr>
          <p:cNvPr id="83971" name="Picture 2" descr="C:\Documents and Settings\Derek Hoiem\My Documents\Classes\Spring10 - Computer Vision\figs\child_in_fie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219200"/>
            <a:ext cx="30495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C:\Documents and Settings\Derek Hoiem\My Documents\Classes\Spring10 - Computer Vision\figs\child_in_field_shuffle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2638"/>
            <a:ext cx="30511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590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8"/>
          <p:cNvSpPr txBox="1">
            <a:spLocks noChangeArrowheads="1"/>
          </p:cNvSpPr>
          <p:nvPr/>
        </p:nvSpPr>
        <p:spPr bwMode="auto">
          <a:xfrm>
            <a:off x="914400" y="6096000"/>
            <a:ext cx="708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All of these images have the same color histogram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Bag-of-words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Orderless</a:t>
            </a:r>
            <a:r>
              <a:rPr lang="en-US" dirty="0" smtClean="0"/>
              <a:t> document representation: frequencies of words from a dictionary  </a:t>
            </a:r>
            <a:r>
              <a:rPr lang="en-US" sz="1400" dirty="0" smtClean="0"/>
              <a:t>Salton &amp; McGill (1983</a:t>
            </a:r>
            <a:r>
              <a:rPr lang="en-US" sz="1400" dirty="0" smtClean="0"/>
              <a:t>)</a:t>
            </a:r>
          </a:p>
          <a:p>
            <a:pPr eaLnBrk="1" hangingPunct="1"/>
            <a:r>
              <a:rPr lang="en-US" dirty="0" smtClean="0"/>
              <a:t>Retrieve documents based on matching words in a query to frequencies of words in the document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Computer vision people grabbed this idea and invented the idea of visual words: little </a:t>
            </a:r>
            <a:r>
              <a:rPr lang="en-US" dirty="0" err="1" smtClean="0"/>
              <a:t>subimages</a:t>
            </a:r>
            <a:r>
              <a:rPr lang="en-US" dirty="0" smtClean="0"/>
              <a:t> that were representative of an image</a:t>
            </a:r>
          </a:p>
          <a:p>
            <a:pPr eaLnBrk="1" hangingPunct="1"/>
            <a:r>
              <a:rPr lang="en-US" dirty="0" smtClean="0"/>
              <a:t>So an image can be retrieved by the frequency of its important </a:t>
            </a:r>
            <a:r>
              <a:rPr lang="en-US" dirty="0" err="1" smtClean="0"/>
              <a:t>subimages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22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Spatial pyramid representation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799" y="914400"/>
            <a:ext cx="8839200" cy="160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Extension of a bag of features</a:t>
            </a:r>
          </a:p>
          <a:p>
            <a:pPr eaLnBrk="1" hangingPunct="1"/>
            <a:r>
              <a:rPr lang="en-US" sz="2000" dirty="0" smtClean="0"/>
              <a:t>Locally </a:t>
            </a:r>
            <a:r>
              <a:rPr lang="en-US" sz="2000" dirty="0" err="1" smtClean="0"/>
              <a:t>orderless</a:t>
            </a:r>
            <a:r>
              <a:rPr lang="en-US" sz="2000" dirty="0" smtClean="0"/>
              <a:t> representation at several levels of resolution</a:t>
            </a:r>
            <a:endParaRPr lang="en-US" dirty="0" smtClean="0"/>
          </a:p>
        </p:txBody>
      </p:sp>
      <p:pic>
        <p:nvPicPr>
          <p:cNvPr id="15364" name="Picture 4" descr="burma_bagan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932238"/>
            <a:ext cx="2316163" cy="2360612"/>
            <a:chOff x="240" y="2477"/>
            <a:chExt cx="1459" cy="1487"/>
          </a:xfrm>
        </p:grpSpPr>
        <p:pic>
          <p:nvPicPr>
            <p:cNvPr id="15367" name="Picture 6" descr="texton_ind_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748"/>
              <a:ext cx="1258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AutoShape 7"/>
            <p:cNvSpPr>
              <a:spLocks noChangeArrowheads="1"/>
            </p:cNvSpPr>
            <p:nvPr/>
          </p:nvSpPr>
          <p:spPr bwMode="auto">
            <a:xfrm rot="2426846">
              <a:off x="1482" y="2477"/>
              <a:ext cx="217" cy="1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642" y="3772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  <a:ea typeface="+mn-ea"/>
                  <a:cs typeface="Arial" charset="0"/>
                </a:rPr>
                <a:t>level 0</a:t>
              </a:r>
            </a:p>
          </p:txBody>
        </p:sp>
      </p:grp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083679" y="6477000"/>
            <a:ext cx="3027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ea typeface="+mn-ea"/>
                <a:cs typeface="Arial" charset="0"/>
              </a:rPr>
              <a:t>Lazebnik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Arial" charset="0"/>
              </a:rPr>
              <a:t>,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ea typeface="+mn-ea"/>
                <a:cs typeface="Arial" charset="0"/>
              </a:rPr>
              <a:t>Schmid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Arial" charset="0"/>
              </a:rPr>
              <a:t> &amp; Ponce (CVPR 2006)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exton_ind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62450"/>
            <a:ext cx="19970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burma_bagan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603750" y="1600200"/>
            <a:ext cx="0" cy="22748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046413" y="2732088"/>
            <a:ext cx="31146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2426846">
            <a:off x="2657475" y="3932238"/>
            <a:ext cx="344488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23975" y="598805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  <a:ea typeface="+mn-ea"/>
                <a:cs typeface="Arial" charset="0"/>
              </a:rPr>
              <a:t>level 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7750" y="3967163"/>
            <a:ext cx="2017713" cy="2322512"/>
            <a:chOff x="2068" y="2499"/>
            <a:chExt cx="1271" cy="1463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068" y="2750"/>
              <a:ext cx="1271" cy="1014"/>
              <a:chOff x="1968" y="2812"/>
              <a:chExt cx="1680" cy="1316"/>
            </a:xfrm>
          </p:grpSpPr>
          <p:pic>
            <p:nvPicPr>
              <p:cNvPr id="16399" name="Picture 12" descr="texton_ind_1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68" y="3485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0" name="Picture 13" descr="texton_ind_1_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68" y="2812"/>
                <a:ext cx="816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1" name="Picture 14" descr="texton_ind_1_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2" y="2812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15" descr="texton_ind_1_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2" y="3485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7" name="AutoShape 16"/>
            <p:cNvSpPr>
              <a:spLocks noChangeArrowheads="1"/>
            </p:cNvSpPr>
            <p:nvPr/>
          </p:nvSpPr>
          <p:spPr bwMode="auto">
            <a:xfrm>
              <a:off x="2589" y="2499"/>
              <a:ext cx="217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6398" name="Text Box 17"/>
            <p:cNvSpPr txBox="1">
              <a:spLocks noChangeArrowheads="1"/>
            </p:cNvSpPr>
            <p:nvPr/>
          </p:nvSpPr>
          <p:spPr bwMode="auto">
            <a:xfrm>
              <a:off x="2482" y="377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  <a:ea typeface="+mn-ea"/>
                  <a:cs typeface="Arial" charset="0"/>
                </a:rPr>
                <a:t>level 1</a:t>
              </a:r>
            </a:p>
          </p:txBody>
        </p:sp>
      </p:grp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3085267" y="6477000"/>
            <a:ext cx="3027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A6A6A6"/>
                </a:solidFill>
                <a:ea typeface="+mn-ea"/>
                <a:cs typeface="Arial" charset="0"/>
              </a:rPr>
              <a:t>Lazebnik</a:t>
            </a:r>
            <a:r>
              <a:rPr lang="en-US" sz="1400" dirty="0" smtClean="0">
                <a:solidFill>
                  <a:srgbClr val="A6A6A6"/>
                </a:solidFill>
                <a:ea typeface="+mn-ea"/>
                <a:cs typeface="Arial" charset="0"/>
              </a:rPr>
              <a:t>, </a:t>
            </a:r>
            <a:r>
              <a:rPr lang="en-US" sz="1400" dirty="0" err="1" smtClean="0">
                <a:solidFill>
                  <a:srgbClr val="A6A6A6"/>
                </a:solidFill>
                <a:ea typeface="+mn-ea"/>
                <a:cs typeface="Arial" charset="0"/>
              </a:rPr>
              <a:t>Schmid</a:t>
            </a:r>
            <a:r>
              <a:rPr lang="en-US" sz="1400" dirty="0" smtClean="0">
                <a:solidFill>
                  <a:srgbClr val="A6A6A6"/>
                </a:solidFill>
                <a:ea typeface="+mn-ea"/>
                <a:cs typeface="Arial" charset="0"/>
              </a:rPr>
              <a:t> &amp; Ponce (CVPR 2006)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-155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Spatial pyramid representation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52400" y="759399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Extension of a bag of features</a:t>
            </a:r>
          </a:p>
          <a:p>
            <a:r>
              <a:rPr lang="en-US" sz="2000" smtClean="0"/>
              <a:t>Locally orderless representation at several levels of resolution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texton_ind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62450"/>
            <a:ext cx="19970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7750" y="4365625"/>
            <a:ext cx="2017713" cy="1609725"/>
            <a:chOff x="1968" y="2812"/>
            <a:chExt cx="1680" cy="1316"/>
          </a:xfrm>
        </p:grpSpPr>
        <p:pic>
          <p:nvPicPr>
            <p:cNvPr id="17447" name="Picture 5" descr="texton_ind_1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" y="3485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8" name="Picture 6" descr="texton_ind_1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2812"/>
              <a:ext cx="8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9" name="Picture 7" descr="texton_ind_1_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2812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0" name="Picture 8" descr="texton_ind_1_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2" y="3485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4414838" y="3967163"/>
            <a:ext cx="344487" cy="307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17414" name="Picture 10" descr="burma_bagan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600200"/>
            <a:ext cx="3114675" cy="2274888"/>
            <a:chOff x="1488" y="480"/>
            <a:chExt cx="2784" cy="1929"/>
          </a:xfrm>
        </p:grpSpPr>
        <p:sp>
          <p:nvSpPr>
            <p:cNvPr id="17441" name="Line 12"/>
            <p:cNvSpPr>
              <a:spLocks noChangeShapeType="1"/>
            </p:cNvSpPr>
            <p:nvPr/>
          </p:nvSpPr>
          <p:spPr bwMode="auto">
            <a:xfrm>
              <a:off x="2880" y="480"/>
              <a:ext cx="0" cy="19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>
              <a:off x="1488" y="1440"/>
              <a:ext cx="27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43" name="Line 14"/>
            <p:cNvSpPr>
              <a:spLocks noChangeShapeType="1"/>
            </p:cNvSpPr>
            <p:nvPr/>
          </p:nvSpPr>
          <p:spPr bwMode="auto">
            <a:xfrm>
              <a:off x="1488" y="960"/>
              <a:ext cx="27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44" name="Line 15"/>
            <p:cNvSpPr>
              <a:spLocks noChangeShapeType="1"/>
            </p:cNvSpPr>
            <p:nvPr/>
          </p:nvSpPr>
          <p:spPr bwMode="auto">
            <a:xfrm>
              <a:off x="1488" y="1920"/>
              <a:ext cx="27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45" name="Line 16"/>
            <p:cNvSpPr>
              <a:spLocks noChangeShapeType="1"/>
            </p:cNvSpPr>
            <p:nvPr/>
          </p:nvSpPr>
          <p:spPr bwMode="auto">
            <a:xfrm>
              <a:off x="2176" y="480"/>
              <a:ext cx="0" cy="19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46" name="Line 17"/>
            <p:cNvSpPr>
              <a:spLocks noChangeShapeType="1"/>
            </p:cNvSpPr>
            <p:nvPr/>
          </p:nvSpPr>
          <p:spPr bwMode="auto">
            <a:xfrm>
              <a:off x="3570" y="480"/>
              <a:ext cx="0" cy="19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17416" name="AutoShape 18"/>
          <p:cNvSpPr>
            <a:spLocks noChangeArrowheads="1"/>
          </p:cNvSpPr>
          <p:nvPr/>
        </p:nvSpPr>
        <p:spPr bwMode="auto">
          <a:xfrm rot="2426846">
            <a:off x="2657475" y="3932238"/>
            <a:ext cx="344488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1323975" y="598805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  <a:ea typeface="+mn-ea"/>
                <a:cs typeface="Arial" charset="0"/>
              </a:rPr>
              <a:t>level 0</a:t>
            </a:r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4244975" y="5984875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  <a:ea typeface="+mn-ea"/>
                <a:cs typeface="Arial" charset="0"/>
              </a:rPr>
              <a:t>level 1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72200" y="3932238"/>
            <a:ext cx="2362200" cy="2357437"/>
            <a:chOff x="3798" y="3007"/>
            <a:chExt cx="1420" cy="1293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005" y="3245"/>
              <a:ext cx="1213" cy="883"/>
              <a:chOff x="3792" y="2812"/>
              <a:chExt cx="1680" cy="1316"/>
            </a:xfrm>
          </p:grpSpPr>
          <p:pic>
            <p:nvPicPr>
              <p:cNvPr id="17425" name="Picture 23" descr="texton_ind_2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92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24" descr="texton_ind_2_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24" y="3153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25" descr="texton_ind_2_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656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26" descr="texton_ind_2_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088" y="2817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27" descr="texton_ind_2_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92" y="3153"/>
                <a:ext cx="38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28" descr="texton_ind_2_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24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29" descr="texton_ind_2_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88" y="3153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30" descr="texton_ind_2_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V="1">
                <a:off x="4656" y="3153"/>
                <a:ext cx="38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31" descr="texton_ind_2_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792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32" descr="texton_ind_2_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656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33" descr="texton_ind_2_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656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34" descr="texton_ind_2_1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224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35" descr="texton_ind_2_1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00" y="3831"/>
                <a:ext cx="376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8" name="Picture 36" descr="texton_ind_2_1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224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Picture 37" descr="texton_ind_2_15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088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0" name="Picture 38" descr="texton_ind_2_16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088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23" name="AutoShape 39"/>
            <p:cNvSpPr>
              <a:spLocks noChangeArrowheads="1"/>
            </p:cNvSpPr>
            <p:nvPr/>
          </p:nvSpPr>
          <p:spPr bwMode="auto">
            <a:xfrm rot="19173154" flipH="1">
              <a:off x="3798" y="3007"/>
              <a:ext cx="207" cy="1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24" name="Text Box 40"/>
            <p:cNvSpPr txBox="1">
              <a:spLocks noChangeArrowheads="1"/>
            </p:cNvSpPr>
            <p:nvPr/>
          </p:nvSpPr>
          <p:spPr bwMode="auto">
            <a:xfrm>
              <a:off x="4389" y="4133"/>
              <a:ext cx="41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  <a:ea typeface="+mn-ea"/>
                  <a:cs typeface="Arial" charset="0"/>
                </a:rPr>
                <a:t>level 2</a:t>
              </a:r>
            </a:p>
          </p:txBody>
        </p:sp>
      </p:grpSp>
      <p:sp>
        <p:nvSpPr>
          <p:cNvPr id="17421" name="Text Box 42"/>
          <p:cNvSpPr txBox="1">
            <a:spLocks noChangeArrowheads="1"/>
          </p:cNvSpPr>
          <p:nvPr/>
        </p:nvSpPr>
        <p:spPr bwMode="auto">
          <a:xfrm>
            <a:off x="3082092" y="6477000"/>
            <a:ext cx="3027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A6A6A6"/>
                </a:solidFill>
                <a:ea typeface="+mn-ea"/>
                <a:cs typeface="Arial" charset="0"/>
              </a:rPr>
              <a:t>Lazebnik</a:t>
            </a:r>
            <a:r>
              <a:rPr lang="en-US" sz="1400" dirty="0" smtClean="0">
                <a:solidFill>
                  <a:srgbClr val="A6A6A6"/>
                </a:solidFill>
                <a:ea typeface="+mn-ea"/>
                <a:cs typeface="Arial" charset="0"/>
              </a:rPr>
              <a:t>, </a:t>
            </a:r>
            <a:r>
              <a:rPr lang="en-US" sz="1400" dirty="0" err="1" smtClean="0">
                <a:solidFill>
                  <a:srgbClr val="A6A6A6"/>
                </a:solidFill>
                <a:ea typeface="+mn-ea"/>
                <a:cs typeface="Arial" charset="0"/>
              </a:rPr>
              <a:t>Schmid</a:t>
            </a:r>
            <a:r>
              <a:rPr lang="en-US" sz="1400" dirty="0" smtClean="0">
                <a:solidFill>
                  <a:srgbClr val="A6A6A6"/>
                </a:solidFill>
                <a:ea typeface="+mn-ea"/>
                <a:cs typeface="Arial" charset="0"/>
              </a:rPr>
              <a:t> &amp; Ponce (CVPR 2006)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57200" y="-155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Spatial pyramid representation</a:t>
            </a:r>
            <a:endParaRPr lang="en-US" dirty="0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52400" y="759399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Extension of a bag of features</a:t>
            </a:r>
          </a:p>
          <a:p>
            <a:r>
              <a:rPr lang="en-US" sz="2000" dirty="0" smtClean="0"/>
              <a:t>Locally </a:t>
            </a:r>
            <a:r>
              <a:rPr lang="en-US" sz="2000" dirty="0" err="1" smtClean="0"/>
              <a:t>orderless</a:t>
            </a:r>
            <a:r>
              <a:rPr lang="en-US" sz="2000" dirty="0" smtClean="0"/>
              <a:t> representation at several levels of resolution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Describing images or image patches is very important for matching and recognition</a:t>
            </a:r>
          </a:p>
          <a:p>
            <a:r>
              <a:rPr lang="en-US" smtClean="0"/>
              <a:t>Texture </a:t>
            </a:r>
            <a:r>
              <a:rPr lang="en-US" smtClean="0"/>
              <a:t>descriptors </a:t>
            </a:r>
            <a:r>
              <a:rPr lang="en-US" dirty="0" smtClean="0"/>
              <a:t>are also useful.</a:t>
            </a:r>
          </a:p>
          <a:p>
            <a:r>
              <a:rPr lang="en-US" dirty="0" smtClean="0"/>
              <a:t>Bag-of-words is a handy technique borrowed from text retrieval. Lots of people use it to compare images or regions.</a:t>
            </a:r>
          </a:p>
          <a:p>
            <a:r>
              <a:rPr lang="en-US" dirty="0" err="1" smtClean="0"/>
              <a:t>Sivic</a:t>
            </a:r>
            <a:r>
              <a:rPr lang="en-US" dirty="0" smtClean="0"/>
              <a:t> developed a video frame retrieval system using this method, called it Video Google. </a:t>
            </a:r>
          </a:p>
          <a:p>
            <a:r>
              <a:rPr lang="en-US" dirty="0" smtClean="0"/>
              <a:t>The spatial pyramid allows us to describe an image as a whole and over its parts at multiple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990" y="8001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in Video: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923" y="2305853"/>
            <a:ext cx="7772400" cy="3657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 types of viewpoint covariant regions computed for each frame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Shape Adapted (SA)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Mikolajczyk</a:t>
            </a:r>
            <a:r>
              <a:rPr lang="en-US" altLang="en-US" sz="2400" dirty="0" smtClean="0">
                <a:solidFill>
                  <a:srgbClr val="FF3300"/>
                </a:solidFill>
              </a:rPr>
              <a:t> &amp;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Schmid</a:t>
            </a:r>
            <a:endParaRPr lang="en-US" altLang="en-US" sz="24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altLang="en-US" sz="2400" dirty="0" smtClean="0">
                <a:solidFill>
                  <a:srgbClr val="3333CC"/>
                </a:solidFill>
              </a:rPr>
              <a:t>Maximally Stable (MSER) </a:t>
            </a:r>
            <a:r>
              <a:rPr lang="en-US" altLang="en-US" sz="2400" dirty="0" err="1" smtClean="0">
                <a:solidFill>
                  <a:srgbClr val="3333CC"/>
                </a:solidFill>
              </a:rPr>
              <a:t>Matas</a:t>
            </a:r>
            <a:r>
              <a:rPr lang="en-US" altLang="en-US" sz="2400" dirty="0" smtClean="0">
                <a:solidFill>
                  <a:srgbClr val="3333CC"/>
                </a:solidFill>
              </a:rPr>
              <a:t> </a:t>
            </a:r>
            <a:r>
              <a:rPr lang="en-US" altLang="en-US" sz="2400" i="1" dirty="0" smtClean="0">
                <a:solidFill>
                  <a:srgbClr val="3333CC"/>
                </a:solidFill>
              </a:rPr>
              <a:t>et al.</a:t>
            </a:r>
          </a:p>
          <a:p>
            <a:pPr eaLnBrk="1" hangingPunct="1"/>
            <a:r>
              <a:rPr lang="en-US" altLang="en-US" dirty="0" smtClean="0"/>
              <a:t>Detect different kinds of image areas </a:t>
            </a:r>
          </a:p>
          <a:p>
            <a:pPr eaLnBrk="1" hangingPunct="1"/>
            <a:r>
              <a:rPr lang="en-US" altLang="en-US" dirty="0" smtClean="0"/>
              <a:t>Provide complimentary representations of frame</a:t>
            </a:r>
          </a:p>
          <a:p>
            <a:pPr eaLnBrk="1" hangingPunct="1"/>
            <a:r>
              <a:rPr lang="en-US" altLang="en-US" dirty="0" smtClean="0"/>
              <a:t>Computed at twice originally detected region size to be more discriminating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" y="1066800"/>
            <a:ext cx="756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Sivic’s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“Video Google” work to retrieve frames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from videos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Examples of Harris-Affine Operator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4" t="25227" r="4152" b="15907"/>
          <a:stretch>
            <a:fillRect/>
          </a:stretch>
        </p:blipFill>
        <p:spPr>
          <a:xfrm>
            <a:off x="1600200" y="1828800"/>
            <a:ext cx="6248400" cy="46529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52600" y="1371600"/>
            <a:ext cx="371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(Shape Adapted Regions)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Examples of Maximally Stable Regions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456" r="8382" b="27679"/>
          <a:stretch>
            <a:fillRect/>
          </a:stretch>
        </p:blipFill>
        <p:spPr>
          <a:xfrm>
            <a:off x="609600" y="1981200"/>
            <a:ext cx="8229600" cy="194468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Feature Descriptor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Each region represented by 128 dimensional vector using </a:t>
            </a:r>
            <a:r>
              <a:rPr lang="en-US" altLang="en-US" sz="2400" dirty="0" smtClean="0">
                <a:solidFill>
                  <a:srgbClr val="FF0000"/>
                </a:solidFill>
              </a:rPr>
              <a:t>SIFT descriptor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67000"/>
            <a:ext cx="6172200" cy="34258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7719-225C-4D82-B809-A2F9B43543F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Noise Removal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5029200" cy="4530725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Verdana" pitchFamily="34" charset="0"/>
              </a:rPr>
              <a:t>Tracking region over 70 </a:t>
            </a:r>
            <a:r>
              <a:rPr lang="en-US" altLang="en-US" sz="1800" dirty="0" smtClean="0">
                <a:latin typeface="Verdana" pitchFamily="34" charset="0"/>
              </a:rPr>
              <a:t>frames (must track over at least 3)</a:t>
            </a:r>
            <a:endParaRPr lang="en-US" altLang="en-US" sz="1800" dirty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Visual Vocabulary for </a:t>
            </a:r>
            <a:r>
              <a:rPr lang="en-US" altLang="en-US" dirty="0" err="1" smtClean="0"/>
              <a:t>Sivic’s</a:t>
            </a:r>
            <a:r>
              <a:rPr lang="en-US" altLang="en-US" dirty="0" smtClean="0"/>
              <a:t> 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Implementation: </a:t>
            </a:r>
            <a:r>
              <a:rPr lang="en-US" altLang="en-US" sz="2000" smtClean="0">
                <a:solidFill>
                  <a:srgbClr val="FF3300"/>
                </a:solidFill>
              </a:rPr>
              <a:t>K-Means clustering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Regions tracked through contiguous frames and average description computed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10% of tracks with highest variance eliminated, leaving about 1000 regions per frame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Subset of 48 shots (~10%) selected for clustering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Distance function: </a:t>
            </a:r>
            <a:r>
              <a:rPr lang="en-US" altLang="en-US" sz="2000" smtClean="0">
                <a:solidFill>
                  <a:srgbClr val="FF3300"/>
                </a:solidFill>
              </a:rPr>
              <a:t>Mahalanobis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FF3300"/>
                </a:solidFill>
              </a:rPr>
              <a:t>6000 SA clusters and 10000 MS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Visual Vocabulary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5562600" cy="5027613"/>
          </a:xfrm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19287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Shape-Adapted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Maximally 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6685</TotalTime>
  <Words>676</Words>
  <Application>Microsoft Office PowerPoint</Application>
  <PresentationFormat>On-screen Show (4:3)</PresentationFormat>
  <Paragraphs>168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ETH Light</vt:lpstr>
      <vt:lpstr>Kalinga</vt:lpstr>
      <vt:lpstr>Times New Roman</vt:lpstr>
      <vt:lpstr>Verdana</vt:lpstr>
      <vt:lpstr>Wingdings</vt:lpstr>
      <vt:lpstr>Office Theme</vt:lpstr>
      <vt:lpstr>1_Blank Presentation</vt:lpstr>
      <vt:lpstr>Patch Descriptors -2</vt:lpstr>
      <vt:lpstr>Bag-of-words models</vt:lpstr>
      <vt:lpstr>Example in Video:</vt:lpstr>
      <vt:lpstr>Examples of Harris-Affine Operator</vt:lpstr>
      <vt:lpstr>Examples of Maximally Stable Regions</vt:lpstr>
      <vt:lpstr>Feature Descriptor</vt:lpstr>
      <vt:lpstr>Noise Removal</vt:lpstr>
      <vt:lpstr>Visual Vocabulary for Sivic’s Work</vt:lpstr>
      <vt:lpstr>Visual Vocabulary</vt:lpstr>
      <vt:lpstr>Sivic’s Experiments on Video Shot Retrieval</vt:lpstr>
      <vt:lpstr>Experiments - Results</vt:lpstr>
      <vt:lpstr>More Pictorial Results</vt:lpstr>
      <vt:lpstr>Clustering and vector quantization</vt:lpstr>
      <vt:lpstr>PowerPoint Presentation</vt:lpstr>
      <vt:lpstr>Example codebook</vt:lpstr>
      <vt:lpstr>Another codebook</vt:lpstr>
      <vt:lpstr>PowerPoint Presentation</vt:lpstr>
      <vt:lpstr>Image classification (later in course)</vt:lpstr>
      <vt:lpstr>But what about layout?</vt:lpstr>
      <vt:lpstr>Spatial pyramid representation</vt:lpstr>
      <vt:lpstr>PowerPoint Presentation</vt:lpstr>
      <vt:lpstr>PowerPoint Presentation</vt:lpstr>
      <vt:lpstr>Finale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Linda Shapiro</cp:lastModifiedBy>
  <cp:revision>141</cp:revision>
  <dcterms:created xsi:type="dcterms:W3CDTF">2011-03-15T23:32:41Z</dcterms:created>
  <dcterms:modified xsi:type="dcterms:W3CDTF">2019-10-11T18:03:10Z</dcterms:modified>
</cp:coreProperties>
</file>