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5"/>
  </p:notesMasterIdLst>
  <p:sldIdLst>
    <p:sldId id="256" r:id="rId2"/>
    <p:sldId id="307" r:id="rId3"/>
    <p:sldId id="308" r:id="rId4"/>
    <p:sldId id="309" r:id="rId5"/>
    <p:sldId id="310" r:id="rId6"/>
    <p:sldId id="311" r:id="rId7"/>
    <p:sldId id="313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3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9F5DA3C-974B-4E08-92F4-BA57C5370D63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707F21F-D3EF-481A-AE32-0B36C9C30AEB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B5987DF-4D8F-4C5D-A68C-2F7520B416EA}" type="slidenum">
              <a:rPr lang="en-US" altLang="zh-CN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49F8559-4851-4E41-A8A0-0A90757B8C66}" type="slidenum">
              <a:rPr lang="en-US" altLang="zh-CN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DD44060-83AD-4F39-95CF-971E3F8470C4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25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ECE P 596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A7FB4C-65D1-49FA-93B5-240F754D557A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1AF0B-BD18-4A5F-903D-331AF74C11C6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Review: </a:t>
            </a:r>
            <a:r>
              <a:rPr lang="en-US" altLang="en-US" sz="3800" dirty="0" smtClean="0"/>
              <a:t>Canonical </a:t>
            </a:r>
            <a:r>
              <a:rPr lang="en-US" altLang="en-US" sz="3800" dirty="0" smtClean="0"/>
              <a:t>Frames</a:t>
            </a:r>
          </a:p>
        </p:txBody>
      </p:sp>
      <p:pic>
        <p:nvPicPr>
          <p:cNvPr id="6149" name="Picture 3" descr="b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20838"/>
            <a:ext cx="30972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fea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105275"/>
            <a:ext cx="14398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5463" y="4178300"/>
            <a:ext cx="1392237" cy="647700"/>
            <a:chOff x="3560" y="2750"/>
            <a:chExt cx="877" cy="408"/>
          </a:xfrm>
        </p:grpSpPr>
        <p:sp>
          <p:nvSpPr>
            <p:cNvPr id="6168" name="Arc 7"/>
            <p:cNvSpPr>
              <a:spLocks/>
            </p:cNvSpPr>
            <p:nvPr/>
          </p:nvSpPr>
          <p:spPr bwMode="auto">
            <a:xfrm flipV="1">
              <a:off x="3560" y="2750"/>
              <a:ext cx="363" cy="408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9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840"/>
              <a:ext cx="42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21063" y="2063750"/>
            <a:ext cx="292100" cy="198438"/>
            <a:chOff x="2184" y="1418"/>
            <a:chExt cx="184" cy="125"/>
          </a:xfrm>
        </p:grpSpPr>
        <p:sp>
          <p:nvSpPr>
            <p:cNvPr id="6166" name="Oval 10"/>
            <p:cNvSpPr>
              <a:spLocks noChangeArrowheads="1"/>
            </p:cNvSpPr>
            <p:nvPr/>
          </p:nvSpPr>
          <p:spPr bwMode="auto">
            <a:xfrm>
              <a:off x="2184" y="149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  <p:pic>
          <p:nvPicPr>
            <p:cNvPr id="616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1418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11763" y="4008438"/>
            <a:ext cx="773112" cy="290512"/>
            <a:chOff x="3312" y="2643"/>
            <a:chExt cx="487" cy="183"/>
          </a:xfrm>
        </p:grpSpPr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3312" y="2684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  <p:pic>
          <p:nvPicPr>
            <p:cNvPr id="616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643"/>
              <a:ext cx="37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22500" y="4178300"/>
            <a:ext cx="1441450" cy="647700"/>
            <a:chOff x="1429" y="2750"/>
            <a:chExt cx="908" cy="408"/>
          </a:xfrm>
        </p:grpSpPr>
        <p:sp>
          <p:nvSpPr>
            <p:cNvPr id="6162" name="Arc 16"/>
            <p:cNvSpPr>
              <a:spLocks/>
            </p:cNvSpPr>
            <p:nvPr/>
          </p:nvSpPr>
          <p:spPr bwMode="auto">
            <a:xfrm rot="16200000" flipH="1">
              <a:off x="1951" y="2772"/>
              <a:ext cx="408" cy="364"/>
            </a:xfrm>
            <a:custGeom>
              <a:avLst/>
              <a:gdLst>
                <a:gd name="T0" fmla="*/ 0 w 21601"/>
                <a:gd name="T1" fmla="*/ 0 h 21600"/>
                <a:gd name="T2" fmla="*/ 8 w 21601"/>
                <a:gd name="T3" fmla="*/ 6 h 21600"/>
                <a:gd name="T4" fmla="*/ 0 w 21601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1"/>
                <a:gd name="T10" fmla="*/ 0 h 21600"/>
                <a:gd name="T11" fmla="*/ 21601 w 216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3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840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310063" y="1081088"/>
            <a:ext cx="647700" cy="768350"/>
            <a:chOff x="2744" y="799"/>
            <a:chExt cx="408" cy="484"/>
          </a:xfrm>
        </p:grpSpPr>
        <p:sp>
          <p:nvSpPr>
            <p:cNvPr id="6160" name="Arc 19"/>
            <p:cNvSpPr>
              <a:spLocks/>
            </p:cNvSpPr>
            <p:nvPr/>
          </p:nvSpPr>
          <p:spPr bwMode="auto">
            <a:xfrm rot="14035531" flipV="1">
              <a:off x="2766" y="898"/>
              <a:ext cx="363" cy="408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1" name="Picture 2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799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6" name="Picture 21" descr="matie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628775"/>
            <a:ext cx="31035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30913" y="2163763"/>
            <a:ext cx="344487" cy="234950"/>
            <a:chOff x="3828" y="1481"/>
            <a:chExt cx="217" cy="148"/>
          </a:xfrm>
        </p:grpSpPr>
        <p:pic>
          <p:nvPicPr>
            <p:cNvPr id="6158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1481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Oval 24"/>
            <p:cNvSpPr>
              <a:spLocks noChangeArrowheads="1"/>
            </p:cNvSpPr>
            <p:nvPr/>
          </p:nvSpPr>
          <p:spPr bwMode="auto">
            <a:xfrm>
              <a:off x="3828" y="1593"/>
              <a:ext cx="36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9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B7C199-6A45-4042-9F5C-399F5DCA3D53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2BCDD-E568-4BEF-949C-9B4B13C584F4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Matt Brown’s Multi-Scale </a:t>
            </a:r>
            <a:r>
              <a:rPr lang="en-US" altLang="en-US" sz="3600" dirty="0" smtClean="0"/>
              <a:t>Oriented Patches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0" y="1089025"/>
            <a:ext cx="9144000" cy="4291013"/>
            <a:chOff x="0" y="886"/>
            <a:chExt cx="5648" cy="2650"/>
          </a:xfrm>
        </p:grpSpPr>
        <p:pic>
          <p:nvPicPr>
            <p:cNvPr id="8201" name="Picture 4" descr="mati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90"/>
              <a:ext cx="1882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 descr="leve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90"/>
              <a:ext cx="1882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6" descr="level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886"/>
              <a:ext cx="1888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7" descr="level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0"/>
              <a:ext cx="1879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8" descr="level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2214"/>
              <a:ext cx="188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9" descr="level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2213"/>
              <a:ext cx="189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455738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41313" y="5499100"/>
            <a:ext cx="8402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Extract oriented patches at multiple scales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32025" y="630872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[ Brown, Szeliski, Winder CVPR 2005 ]</a:t>
            </a:r>
          </a:p>
        </p:txBody>
      </p:sp>
    </p:spTree>
    <p:extLst>
      <p:ext uri="{BB962C8B-B14F-4D97-AF65-F5344CB8AC3E}">
        <p14:creationId xmlns:p14="http://schemas.microsoft.com/office/powerpoint/2010/main" val="158783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Ideas from Matt’s Multi-Scale Oriented Patches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1. Detect an interesting patch with an interest operator. Patches are translation invariant.</a:t>
            </a:r>
          </a:p>
          <a:p>
            <a:pPr eaLnBrk="1" hangingPunct="1"/>
            <a:r>
              <a:rPr lang="en-US" altLang="en-US" dirty="0" smtClean="0"/>
              <a:t>2. Determine its dominant orientation.</a:t>
            </a:r>
          </a:p>
          <a:p>
            <a:pPr eaLnBrk="1" hangingPunct="1"/>
            <a:r>
              <a:rPr lang="en-US" altLang="en-US" dirty="0" smtClean="0"/>
              <a:t>3. </a:t>
            </a:r>
            <a:r>
              <a:rPr lang="en-US" altLang="en-US" dirty="0" smtClean="0">
                <a:solidFill>
                  <a:srgbClr val="FF0000"/>
                </a:solidFill>
              </a:rPr>
              <a:t>Rotate the patch so that the dominant orientation points upward. This makes the patches rotation invariant.</a:t>
            </a:r>
          </a:p>
          <a:p>
            <a:pPr eaLnBrk="1" hangingPunct="1"/>
            <a:r>
              <a:rPr lang="en-US" altLang="en-US" dirty="0" smtClean="0"/>
              <a:t>4. Do this at multiple scales, converting them all to one scale through sampling.</a:t>
            </a:r>
          </a:p>
          <a:p>
            <a:pPr eaLnBrk="1" hangingPunct="1"/>
            <a:r>
              <a:rPr lang="en-US" altLang="en-US" dirty="0" smtClean="0"/>
              <a:t>5. Convert to illumination “invariant”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E9870E-5B7B-4573-98BC-DEF92A538F93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76B1AD-A816-4D96-B3A6-42FE797F111A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2DE83F-F7E7-4D0D-AA71-19EFDF95DB3A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E4302F-4A12-4123-A342-CB3F60BA2A86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Implementation Concern:</a:t>
            </a:r>
            <a:br>
              <a:rPr lang="en-US" altLang="en-US" sz="3600" dirty="0" smtClean="0"/>
            </a:br>
            <a:r>
              <a:rPr lang="en-US" altLang="en-US" sz="3600" dirty="0" smtClean="0">
                <a:solidFill>
                  <a:srgbClr val="FF0000"/>
                </a:solidFill>
              </a:rPr>
              <a:t>How do you rotate a patch?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Start with an “empty” patch whose dominant direction is “up”.</a:t>
            </a:r>
          </a:p>
          <a:p>
            <a:pPr eaLnBrk="1" hangingPunct="1"/>
            <a:r>
              <a:rPr lang="en-US" altLang="en-US" dirty="0" smtClean="0"/>
              <a:t>For each pixel in your patch, compute the position in the detected image patch. It will be in floating point and will fall between the image pixels.</a:t>
            </a:r>
          </a:p>
          <a:p>
            <a:pPr eaLnBrk="1" hangingPunct="1"/>
            <a:r>
              <a:rPr lang="en-US" altLang="en-US" dirty="0" smtClean="0"/>
              <a:t>Interpolate the values of the 4 closest pixels in the image, to get a value for the pixel in your patch.</a:t>
            </a:r>
          </a:p>
        </p:txBody>
      </p:sp>
    </p:spTree>
    <p:extLst>
      <p:ext uri="{BB962C8B-B14F-4D97-AF65-F5344CB8AC3E}">
        <p14:creationId xmlns:p14="http://schemas.microsoft.com/office/powerpoint/2010/main" val="8544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4D0BD-0607-4B44-B6B5-855F267D1DE8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9362D7-FB6E-4404-87F6-F5F137DB3557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Rotating a Patch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11300" y="1989138"/>
            <a:ext cx="11699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 rot="1801951">
            <a:off x="5741988" y="2078038"/>
            <a:ext cx="11699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2051050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2141538" y="1719263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6551613" y="1808163"/>
            <a:ext cx="1809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4883944" y="1272381"/>
            <a:ext cx="4051300" cy="468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881063" y="3068638"/>
            <a:ext cx="2719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empty canonical patch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289550" y="3794125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patch detected in the image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1871663" y="19891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2320925" y="19891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1511300" y="2349500"/>
            <a:ext cx="1169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1511300" y="2708275"/>
            <a:ext cx="1169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22"/>
          <p:cNvSpPr txBox="1">
            <a:spLocks noChangeArrowheads="1"/>
          </p:cNvSpPr>
          <p:nvPr/>
        </p:nvSpPr>
        <p:spPr bwMode="auto">
          <a:xfrm>
            <a:off x="1331913" y="3968750"/>
            <a:ext cx="22955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x’ = x cos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r>
              <a:rPr lang="en-US" altLang="en-US" sz="1800">
                <a:latin typeface="Bookman Old Style" panose="02050604050505020204" pitchFamily="18" charset="0"/>
              </a:rPr>
              <a:t> – y sin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endParaRPr lang="en-US" altLang="en-US" sz="18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y’ = x sin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  <a:r>
              <a:rPr lang="en-US" altLang="en-US" sz="1800">
                <a:latin typeface="Bookman Old Style" panose="02050604050505020204" pitchFamily="18" charset="0"/>
              </a:rPr>
              <a:t> + y cos</a:t>
            </a:r>
            <a:r>
              <a:rPr lang="el-GR" altLang="en-US" sz="1800">
                <a:latin typeface="Bookman Old Style" panose="02050604050505020204" pitchFamily="18" charset="0"/>
              </a:rPr>
              <a:t>θ</a:t>
            </a: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792163" y="3968750"/>
            <a:ext cx="468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>
            <a:off x="1692275" y="2168525"/>
            <a:ext cx="4410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5"/>
          <p:cNvSpPr txBox="1">
            <a:spLocks noChangeArrowheads="1"/>
          </p:cNvSpPr>
          <p:nvPr/>
        </p:nvSpPr>
        <p:spPr bwMode="auto">
          <a:xfrm>
            <a:off x="3489325" y="172402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15381" name="Text Box 26"/>
          <p:cNvSpPr txBox="1">
            <a:spLocks noChangeArrowheads="1"/>
          </p:cNvSpPr>
          <p:nvPr/>
        </p:nvSpPr>
        <p:spPr bwMode="auto">
          <a:xfrm>
            <a:off x="1062038" y="4598988"/>
            <a:ext cx="3062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man Old Style" panose="02050604050505020204" pitchFamily="18" charset="0"/>
              </a:rPr>
              <a:t>counterclockwise rotation</a:t>
            </a:r>
          </a:p>
        </p:txBody>
      </p:sp>
      <p:sp>
        <p:nvSpPr>
          <p:cNvPr id="15382" name="Text Box 27"/>
          <p:cNvSpPr txBox="1">
            <a:spLocks noChangeArrowheads="1"/>
          </p:cNvSpPr>
          <p:nvPr/>
        </p:nvSpPr>
        <p:spPr bwMode="auto">
          <a:xfrm>
            <a:off x="1241425" y="18065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(x,y)</a:t>
            </a:r>
          </a:p>
        </p:txBody>
      </p:sp>
      <p:sp>
        <p:nvSpPr>
          <p:cNvPr id="15383" name="Text Box 29"/>
          <p:cNvSpPr txBox="1">
            <a:spLocks noChangeArrowheads="1"/>
          </p:cNvSpPr>
          <p:nvPr/>
        </p:nvSpPr>
        <p:spPr bwMode="auto">
          <a:xfrm>
            <a:off x="5922963" y="207803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(x’,y’)</a:t>
            </a:r>
          </a:p>
        </p:txBody>
      </p:sp>
    </p:spTree>
    <p:extLst>
      <p:ext uri="{BB962C8B-B14F-4D97-AF65-F5344CB8AC3E}">
        <p14:creationId xmlns:p14="http://schemas.microsoft.com/office/powerpoint/2010/main" val="5791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E70805-EF27-41B5-BEF8-32E360393369}" type="datetime1">
              <a:rPr lang="en-US"/>
              <a:pPr>
                <a:defRPr/>
              </a:pPr>
              <a:t>10/17/2019</a:t>
            </a:fld>
            <a:endParaRPr lang="en-US" altLang="zh-CN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3B70F-8AFF-4406-827B-304F70975F8A}" type="slidenum">
              <a:rPr lang="en-US" altLang="zh-CN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Bilinear Interpolation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all 4 adjacent samples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1504950" y="2670175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930525" y="2671763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1500188" y="4095750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2930525" y="4111625"/>
            <a:ext cx="180975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595438" y="44704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709738" y="439737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x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325563" y="3300413"/>
            <a:ext cx="0" cy="900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89000" y="345122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y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871538" y="4071938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00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071813" y="41402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844550" y="24828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01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095625" y="250190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Courier New" panose="02070309020205020404" pitchFamily="49" charset="0"/>
              </a:rPr>
              <a:t>I</a:t>
            </a:r>
            <a:r>
              <a:rPr lang="en-US" altLang="en-US" sz="3200" b="1" baseline="-25000"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7426" name="Line 21"/>
          <p:cNvSpPr>
            <a:spLocks noChangeShapeType="1"/>
          </p:cNvSpPr>
          <p:nvPr/>
        </p:nvSpPr>
        <p:spPr bwMode="auto">
          <a:xfrm>
            <a:off x="1595438" y="2759075"/>
            <a:ext cx="1439862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>
            <a:off x="1595438" y="4200525"/>
            <a:ext cx="1439862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>
            <a:off x="1595438" y="2759075"/>
            <a:ext cx="0" cy="14414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3035300" y="2759075"/>
            <a:ext cx="0" cy="15303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1597025" y="3328988"/>
            <a:ext cx="14398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2330450" y="2770188"/>
            <a:ext cx="0" cy="143351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Oval 14"/>
          <p:cNvSpPr>
            <a:spLocks noChangeArrowheads="1"/>
          </p:cNvSpPr>
          <p:nvPr/>
        </p:nvSpPr>
        <p:spPr bwMode="auto">
          <a:xfrm>
            <a:off x="2232025" y="3249613"/>
            <a:ext cx="180975" cy="180975"/>
          </a:xfrm>
          <a:prstGeom prst="ellipse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pic>
        <p:nvPicPr>
          <p:cNvPr id="1743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708275"/>
            <a:ext cx="4619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4121150" y="2798763"/>
            <a:ext cx="4500563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4256088" y="3214688"/>
            <a:ext cx="4500562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4300538" y="3590925"/>
            <a:ext cx="4500562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4197350" y="3989388"/>
            <a:ext cx="4500563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9244" y="6356350"/>
            <a:ext cx="27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soon see this again.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'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_{ref}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17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_{ref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39"/>
  <p:tag name="PICTUREFILESIZE" val="18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vect{u}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3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H}'_{ref} 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20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413</Words>
  <Application>Microsoft Office PowerPoint</Application>
  <PresentationFormat>On-screen Show (4:3)</PresentationFormat>
  <Paragraphs>92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宋体</vt:lpstr>
      <vt:lpstr>Arial</vt:lpstr>
      <vt:lpstr>Bookman Old Style</vt:lpstr>
      <vt:lpstr>Calibri</vt:lpstr>
      <vt:lpstr>Courier New</vt:lpstr>
      <vt:lpstr>Garamond</vt:lpstr>
      <vt:lpstr>Kalinga</vt:lpstr>
      <vt:lpstr>Wingdings</vt:lpstr>
      <vt:lpstr>Office Theme</vt:lpstr>
      <vt:lpstr>Geometric Transformations</vt:lpstr>
      <vt:lpstr>Review: Canonical Frames</vt:lpstr>
      <vt:lpstr>Matt Brown’s Multi-Scale Oriented Patches</vt:lpstr>
      <vt:lpstr>Ideas from Matt’s Multi-Scale Oriented Patches </vt:lpstr>
      <vt:lpstr>Implementation Concern: How do you rotate a patch?</vt:lpstr>
      <vt:lpstr>Rotating a Patch</vt:lpstr>
      <vt:lpstr>Using Bilinear Interpolation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Linda Shapiro</cp:lastModifiedBy>
  <cp:revision>95</cp:revision>
  <dcterms:created xsi:type="dcterms:W3CDTF">2011-03-15T23:32:41Z</dcterms:created>
  <dcterms:modified xsi:type="dcterms:W3CDTF">2019-10-17T18:26:15Z</dcterms:modified>
</cp:coreProperties>
</file>