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300" r:id="rId2"/>
    <p:sldId id="297" r:id="rId3"/>
    <p:sldId id="298" r:id="rId4"/>
    <p:sldId id="299" r:id="rId5"/>
    <p:sldId id="269" r:id="rId6"/>
    <p:sldId id="270" r:id="rId7"/>
    <p:sldId id="271" r:id="rId8"/>
    <p:sldId id="272" r:id="rId9"/>
    <p:sldId id="273" r:id="rId10"/>
    <p:sldId id="274" r:id="rId11"/>
    <p:sldId id="279" r:id="rId12"/>
    <p:sldId id="280" r:id="rId13"/>
    <p:sldId id="282" r:id="rId14"/>
    <p:sldId id="286" r:id="rId15"/>
    <p:sldId id="287" r:id="rId16"/>
    <p:sldId id="289" r:id="rId17"/>
    <p:sldId id="290" r:id="rId18"/>
    <p:sldId id="307" r:id="rId19"/>
    <p:sldId id="291" r:id="rId20"/>
    <p:sldId id="292" r:id="rId21"/>
    <p:sldId id="293" r:id="rId22"/>
    <p:sldId id="294" r:id="rId23"/>
    <p:sldId id="296" r:id="rId24"/>
    <p:sldId id="29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1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09D4F-5E2A-9F44-87A7-481C8745D60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B6DAC-8716-BD48-A840-33A17E3C1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7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different frequency levels of blending; mask is blurred in lower levels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B6DAC-8716-BD48-A840-33A17E3C11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51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4450">
              <a:spcBef>
                <a:spcPts val="450"/>
              </a:spcBef>
            </a:pP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A:  render as black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4C1D97-9B10-47B5-9558-7769BC7A9F1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0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4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0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0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3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0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9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6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3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4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66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44E9C-4C83-094C-B1C2-43F522CA723F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3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eeexplore.ieee.org/iel1/38/7531/00310740.pdf?isNumber=7531&amp;prod=JNL&amp;arnumber=310740&amp;arSt=83&amp;ared=87&amp;arAuthor=Blinn,+J.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18" Type="http://schemas.openxmlformats.org/officeDocument/2006/relationships/image" Target="../media/image44.jpeg"/><Relationship Id="rId26" Type="http://schemas.openxmlformats.org/officeDocument/2006/relationships/image" Target="../media/image52.jpeg"/><Relationship Id="rId3" Type="http://schemas.openxmlformats.org/officeDocument/2006/relationships/image" Target="../media/image29.jpeg"/><Relationship Id="rId21" Type="http://schemas.openxmlformats.org/officeDocument/2006/relationships/image" Target="../media/image47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17" Type="http://schemas.openxmlformats.org/officeDocument/2006/relationships/image" Target="../media/image43.jpeg"/><Relationship Id="rId25" Type="http://schemas.openxmlformats.org/officeDocument/2006/relationships/image" Target="../media/image51.jpeg"/><Relationship Id="rId2" Type="http://schemas.openxmlformats.org/officeDocument/2006/relationships/image" Target="../media/image28.jpeg"/><Relationship Id="rId16" Type="http://schemas.openxmlformats.org/officeDocument/2006/relationships/image" Target="../media/image42.jpeg"/><Relationship Id="rId20" Type="http://schemas.openxmlformats.org/officeDocument/2006/relationships/image" Target="../media/image46.jpeg"/><Relationship Id="rId29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24" Type="http://schemas.openxmlformats.org/officeDocument/2006/relationships/image" Target="../media/image50.jpeg"/><Relationship Id="rId5" Type="http://schemas.openxmlformats.org/officeDocument/2006/relationships/image" Target="../media/image31.jpeg"/><Relationship Id="rId15" Type="http://schemas.openxmlformats.org/officeDocument/2006/relationships/image" Target="../media/image41.jpeg"/><Relationship Id="rId23" Type="http://schemas.openxmlformats.org/officeDocument/2006/relationships/image" Target="../media/image49.jpeg"/><Relationship Id="rId28" Type="http://schemas.openxmlformats.org/officeDocument/2006/relationships/image" Target="../media/image54.jpeg"/><Relationship Id="rId10" Type="http://schemas.openxmlformats.org/officeDocument/2006/relationships/image" Target="../media/image36.jpeg"/><Relationship Id="rId19" Type="http://schemas.openxmlformats.org/officeDocument/2006/relationships/image" Target="../media/image45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Relationship Id="rId22" Type="http://schemas.openxmlformats.org/officeDocument/2006/relationships/image" Target="../media/image48.jpeg"/><Relationship Id="rId27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18" Type="http://schemas.openxmlformats.org/officeDocument/2006/relationships/image" Target="../media/image48.jpeg"/><Relationship Id="rId3" Type="http://schemas.openxmlformats.org/officeDocument/2006/relationships/image" Target="../media/image33.jpeg"/><Relationship Id="rId21" Type="http://schemas.openxmlformats.org/officeDocument/2006/relationships/image" Target="../media/image51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17" Type="http://schemas.openxmlformats.org/officeDocument/2006/relationships/image" Target="../media/image47.jpeg"/><Relationship Id="rId25" Type="http://schemas.openxmlformats.org/officeDocument/2006/relationships/image" Target="../media/image55.jpeg"/><Relationship Id="rId2" Type="http://schemas.openxmlformats.org/officeDocument/2006/relationships/image" Target="../media/image32.jpeg"/><Relationship Id="rId16" Type="http://schemas.openxmlformats.org/officeDocument/2006/relationships/image" Target="../media/image46.jpeg"/><Relationship Id="rId20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24" Type="http://schemas.openxmlformats.org/officeDocument/2006/relationships/image" Target="../media/image54.jpeg"/><Relationship Id="rId5" Type="http://schemas.openxmlformats.org/officeDocument/2006/relationships/image" Target="../media/image35.jpeg"/><Relationship Id="rId15" Type="http://schemas.openxmlformats.org/officeDocument/2006/relationships/image" Target="../media/image45.jpeg"/><Relationship Id="rId23" Type="http://schemas.openxmlformats.org/officeDocument/2006/relationships/image" Target="../media/image53.jpeg"/><Relationship Id="rId10" Type="http://schemas.openxmlformats.org/officeDocument/2006/relationships/image" Target="../media/image40.jpeg"/><Relationship Id="rId19" Type="http://schemas.openxmlformats.org/officeDocument/2006/relationships/image" Target="../media/image49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Relationship Id="rId22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18" Type="http://schemas.openxmlformats.org/officeDocument/2006/relationships/image" Target="../media/image48.jpeg"/><Relationship Id="rId3" Type="http://schemas.openxmlformats.org/officeDocument/2006/relationships/image" Target="../media/image33.jpeg"/><Relationship Id="rId21" Type="http://schemas.openxmlformats.org/officeDocument/2006/relationships/image" Target="../media/image51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17" Type="http://schemas.openxmlformats.org/officeDocument/2006/relationships/image" Target="../media/image47.jpeg"/><Relationship Id="rId25" Type="http://schemas.openxmlformats.org/officeDocument/2006/relationships/image" Target="../media/image55.jpeg"/><Relationship Id="rId2" Type="http://schemas.openxmlformats.org/officeDocument/2006/relationships/image" Target="../media/image32.jpeg"/><Relationship Id="rId16" Type="http://schemas.openxmlformats.org/officeDocument/2006/relationships/image" Target="../media/image46.jpeg"/><Relationship Id="rId20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24" Type="http://schemas.openxmlformats.org/officeDocument/2006/relationships/image" Target="../media/image54.jpeg"/><Relationship Id="rId5" Type="http://schemas.openxmlformats.org/officeDocument/2006/relationships/image" Target="../media/image35.jpeg"/><Relationship Id="rId15" Type="http://schemas.openxmlformats.org/officeDocument/2006/relationships/image" Target="../media/image45.jpeg"/><Relationship Id="rId23" Type="http://schemas.openxmlformats.org/officeDocument/2006/relationships/image" Target="../media/image53.jpeg"/><Relationship Id="rId10" Type="http://schemas.openxmlformats.org/officeDocument/2006/relationships/image" Target="../media/image40.jpeg"/><Relationship Id="rId19" Type="http://schemas.openxmlformats.org/officeDocument/2006/relationships/image" Target="../media/image49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Relationship Id="rId22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18" Type="http://schemas.openxmlformats.org/officeDocument/2006/relationships/image" Target="../media/image48.jpeg"/><Relationship Id="rId3" Type="http://schemas.openxmlformats.org/officeDocument/2006/relationships/image" Target="../media/image33.jpeg"/><Relationship Id="rId21" Type="http://schemas.openxmlformats.org/officeDocument/2006/relationships/image" Target="../media/image51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17" Type="http://schemas.openxmlformats.org/officeDocument/2006/relationships/image" Target="../media/image47.jpeg"/><Relationship Id="rId25" Type="http://schemas.openxmlformats.org/officeDocument/2006/relationships/image" Target="../media/image55.jpeg"/><Relationship Id="rId2" Type="http://schemas.openxmlformats.org/officeDocument/2006/relationships/image" Target="../media/image32.jpeg"/><Relationship Id="rId16" Type="http://schemas.openxmlformats.org/officeDocument/2006/relationships/image" Target="../media/image46.jpeg"/><Relationship Id="rId20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24" Type="http://schemas.openxmlformats.org/officeDocument/2006/relationships/image" Target="../media/image54.jpeg"/><Relationship Id="rId5" Type="http://schemas.openxmlformats.org/officeDocument/2006/relationships/image" Target="../media/image35.jpeg"/><Relationship Id="rId15" Type="http://schemas.openxmlformats.org/officeDocument/2006/relationships/image" Target="../media/image45.jpeg"/><Relationship Id="rId23" Type="http://schemas.openxmlformats.org/officeDocument/2006/relationships/image" Target="../media/image53.jpeg"/><Relationship Id="rId10" Type="http://schemas.openxmlformats.org/officeDocument/2006/relationships/image" Target="../media/image40.jpeg"/><Relationship Id="rId19" Type="http://schemas.openxmlformats.org/officeDocument/2006/relationships/image" Target="../media/image49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Relationship Id="rId22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18" Type="http://schemas.openxmlformats.org/officeDocument/2006/relationships/image" Target="../media/image44.jpeg"/><Relationship Id="rId26" Type="http://schemas.openxmlformats.org/officeDocument/2006/relationships/image" Target="../media/image52.jpeg"/><Relationship Id="rId3" Type="http://schemas.openxmlformats.org/officeDocument/2006/relationships/image" Target="../media/image29.jpeg"/><Relationship Id="rId21" Type="http://schemas.openxmlformats.org/officeDocument/2006/relationships/image" Target="../media/image47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17" Type="http://schemas.openxmlformats.org/officeDocument/2006/relationships/image" Target="../media/image43.jpeg"/><Relationship Id="rId25" Type="http://schemas.openxmlformats.org/officeDocument/2006/relationships/image" Target="../media/image51.jpeg"/><Relationship Id="rId2" Type="http://schemas.openxmlformats.org/officeDocument/2006/relationships/image" Target="../media/image28.jpeg"/><Relationship Id="rId16" Type="http://schemas.openxmlformats.org/officeDocument/2006/relationships/image" Target="../media/image42.jpeg"/><Relationship Id="rId20" Type="http://schemas.openxmlformats.org/officeDocument/2006/relationships/image" Target="../media/image46.jpeg"/><Relationship Id="rId29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24" Type="http://schemas.openxmlformats.org/officeDocument/2006/relationships/image" Target="../media/image50.jpeg"/><Relationship Id="rId5" Type="http://schemas.openxmlformats.org/officeDocument/2006/relationships/image" Target="../media/image31.jpeg"/><Relationship Id="rId15" Type="http://schemas.openxmlformats.org/officeDocument/2006/relationships/image" Target="../media/image41.jpeg"/><Relationship Id="rId23" Type="http://schemas.openxmlformats.org/officeDocument/2006/relationships/image" Target="../media/image49.jpeg"/><Relationship Id="rId28" Type="http://schemas.openxmlformats.org/officeDocument/2006/relationships/image" Target="../media/image54.jpeg"/><Relationship Id="rId10" Type="http://schemas.openxmlformats.org/officeDocument/2006/relationships/image" Target="../media/image36.jpeg"/><Relationship Id="rId19" Type="http://schemas.openxmlformats.org/officeDocument/2006/relationships/image" Target="../media/image45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Relationship Id="rId22" Type="http://schemas.openxmlformats.org/officeDocument/2006/relationships/image" Target="../media/image48.jpeg"/><Relationship Id="rId27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 Stitching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0187"/>
            <a:ext cx="6857464" cy="265217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Linda Shapiro</a:t>
            </a:r>
          </a:p>
          <a:p>
            <a:r>
              <a:rPr lang="en-US" sz="4400" dirty="0" smtClean="0"/>
              <a:t>ECE P 596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5011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Pyramid blending</a:t>
            </a:r>
          </a:p>
        </p:txBody>
      </p:sp>
      <p:pic>
        <p:nvPicPr>
          <p:cNvPr id="4403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32" y="1066800"/>
            <a:ext cx="349091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121886"/>
            <a:ext cx="342900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87630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6"/>
          <p:cNvSpPr>
            <a:spLocks/>
          </p:cNvSpPr>
          <p:nvPr/>
        </p:nvSpPr>
        <p:spPr bwMode="auto">
          <a:xfrm>
            <a:off x="685800" y="6019800"/>
            <a:ext cx="8013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45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Create a Laplacian pyramid, blend each level</a:t>
            </a:r>
          </a:p>
          <a:p>
            <a:pPr marL="382588" indent="-342900">
              <a:spcBef>
                <a:spcPts val="275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Burt, P. J. and Adelson, E. H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., A Multiresolution Spline with Application to Image Mosaics, </a:t>
            </a:r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ACM Transactions on Graphics, 42(4), October 1983, 217-236. 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1200" dirty="0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http</a:t>
            </a:r>
            <a:r>
              <a:rPr lang="en-US" sz="1200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://persci.mit.edu/pub_pdfs/spline83.pdf</a:t>
            </a:r>
            <a:endParaRPr lang="en-US" sz="12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423" y="2055223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55429" y="2181026"/>
            <a:ext cx="836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2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-162993"/>
            <a:ext cx="8229600" cy="1143000"/>
          </a:xfrm>
        </p:spPr>
        <p:txBody>
          <a:bodyPr/>
          <a:lstStyle/>
          <a:p>
            <a:r>
              <a:rPr lang="en-US" dirty="0" smtClean="0"/>
              <a:t>Multiband blending (IJCV 2007)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46959"/>
            <a:ext cx="371475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9267" y="1703171"/>
            <a:ext cx="388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Compute </a:t>
            </a:r>
            <a:r>
              <a:rPr lang="en-US" sz="2800" dirty="0" err="1" smtClean="0"/>
              <a:t>Laplacian</a:t>
            </a:r>
            <a:r>
              <a:rPr lang="en-US" sz="2800" dirty="0" smtClean="0"/>
              <a:t> pyramid of images and mask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Create blended image at each level of pyramid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Reconstruct complete image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71646" y="1145471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Laplacian</a:t>
            </a:r>
            <a:r>
              <a:rPr lang="en-US" dirty="0" smtClean="0"/>
              <a:t> pyramids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96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Blending comparison (IJCV 2007)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281113"/>
            <a:ext cx="787717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/>
          </p:cNvSpPr>
          <p:nvPr/>
        </p:nvSpPr>
        <p:spPr bwMode="auto">
          <a:xfrm>
            <a:off x="381000" y="4405313"/>
            <a:ext cx="84709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Encoding blend weights:   I(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x,y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) =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</a:t>
            </a:r>
            <a:r>
              <a:rPr lang="el-GR" sz="20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R, </a:t>
            </a:r>
            <a:r>
              <a:rPr lang="el-GR" sz="20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, </a:t>
            </a:r>
            <a:r>
              <a:rPr lang="el-GR" sz="20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B, </a:t>
            </a:r>
            <a:r>
              <a:rPr lang="el-GR" sz="20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) 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39688">
              <a:spcBef>
                <a:spcPts val="115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color at p =</a:t>
            </a:r>
          </a:p>
          <a:p>
            <a:pPr marL="39688">
              <a:spcBef>
                <a:spcPts val="115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Implement this in two steps:</a:t>
            </a:r>
          </a:p>
          <a:p>
            <a:pPr marL="39688">
              <a:spcBef>
                <a:spcPts val="900"/>
              </a:spcBef>
            </a:pP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1.  accumulate:  add up the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</a:t>
            </a:r>
            <a:r>
              <a:rPr lang="el-GR" sz="16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premultiplied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)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RGB 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values at each pixel</a:t>
            </a:r>
          </a:p>
          <a:p>
            <a:pPr marL="39688">
              <a:spcBef>
                <a:spcPts val="900"/>
              </a:spcBef>
            </a:pP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2.  normalize:  divide each pixel</a:t>
            </a:r>
            <a:r>
              <a:rPr lang="ja-JP" altLang="en-US" sz="1600" dirty="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’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 accumulated RGB by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its </a:t>
            </a:r>
            <a:r>
              <a:rPr lang="el-GR" sz="16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value</a:t>
            </a:r>
            <a:endParaRPr lang="en-US" sz="16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4529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Alpha Blending</a:t>
            </a:r>
          </a:p>
        </p:txBody>
      </p:sp>
      <p:sp>
        <p:nvSpPr>
          <p:cNvPr id="46084" name="Rectangle 4"/>
          <p:cNvSpPr>
            <a:spLocks/>
          </p:cNvSpPr>
          <p:nvPr/>
        </p:nvSpPr>
        <p:spPr bwMode="auto">
          <a:xfrm>
            <a:off x="5562600" y="3352800"/>
            <a:ext cx="3670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Optional:  see Blinn (CGA, 1994) for details:</a:t>
            </a:r>
          </a:p>
          <a:p>
            <a:pPr marL="39688">
              <a:spcBef>
                <a:spcPts val="550"/>
              </a:spcBef>
            </a:pPr>
            <a:r>
              <a:rPr lang="en-US" sz="1000" u="sng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  <a:hlinkClick r:id="rId3"/>
              </a:rPr>
              <a:t>http://ieeexplore.ieee.org/iel1/38/7531/00310740.pdf?isNumber=7531&amp;prod=JNL&amp;arnumber=310740&amp;arSt=83&amp;ared=87&amp;arAuthor=Blinn%2C+J.F</a:t>
            </a:r>
            <a:r>
              <a:rPr lang="en-US" sz="1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. </a:t>
            </a:r>
          </a:p>
        </p:txBody>
      </p:sp>
      <p:sp>
        <p:nvSpPr>
          <p:cNvPr id="46085" name="Rectangle 5"/>
          <p:cNvSpPr>
            <a:spLocks/>
          </p:cNvSpPr>
          <p:nvPr/>
        </p:nvSpPr>
        <p:spPr bwMode="auto">
          <a:xfrm>
            <a:off x="1600200" y="1524000"/>
            <a:ext cx="2286000" cy="2057400"/>
          </a:xfrm>
          <a:prstGeom prst="rect">
            <a:avLst/>
          </a:prstGeom>
          <a:solidFill>
            <a:srgbClr val="E1E1E1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6" name="Rectangle 6"/>
          <p:cNvSpPr>
            <a:spLocks/>
          </p:cNvSpPr>
          <p:nvPr/>
        </p:nvSpPr>
        <p:spPr bwMode="auto">
          <a:xfrm>
            <a:off x="2819400" y="2286000"/>
            <a:ext cx="2286000" cy="2057400"/>
          </a:xfrm>
          <a:prstGeom prst="rect">
            <a:avLst/>
          </a:prstGeom>
          <a:solidFill>
            <a:srgbClr val="E1E1E1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7" name="Rectangle 7"/>
          <p:cNvSpPr>
            <a:spLocks/>
          </p:cNvSpPr>
          <p:nvPr/>
        </p:nvSpPr>
        <p:spPr bwMode="auto">
          <a:xfrm>
            <a:off x="3429000" y="990600"/>
            <a:ext cx="2286000" cy="2057400"/>
          </a:xfrm>
          <a:prstGeom prst="rect">
            <a:avLst/>
          </a:prstGeom>
          <a:solidFill>
            <a:srgbClr val="E1E1E1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8" name="Rectangle 8"/>
          <p:cNvSpPr>
            <a:spLocks/>
          </p:cNvSpPr>
          <p:nvPr/>
        </p:nvSpPr>
        <p:spPr bwMode="auto">
          <a:xfrm>
            <a:off x="3429000" y="1524000"/>
            <a:ext cx="457200" cy="762000"/>
          </a:xfrm>
          <a:prstGeom prst="rect">
            <a:avLst/>
          </a:prstGeom>
          <a:solidFill>
            <a:srgbClr val="AFA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9" name="Rectangle 9"/>
          <p:cNvSpPr>
            <a:spLocks/>
          </p:cNvSpPr>
          <p:nvPr/>
        </p:nvSpPr>
        <p:spPr bwMode="auto">
          <a:xfrm>
            <a:off x="2819400" y="2286000"/>
            <a:ext cx="1066800" cy="1295400"/>
          </a:xfrm>
          <a:prstGeom prst="rect">
            <a:avLst/>
          </a:prstGeom>
          <a:solidFill>
            <a:srgbClr val="AFA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0" name="Rectangle 10"/>
          <p:cNvSpPr>
            <a:spLocks/>
          </p:cNvSpPr>
          <p:nvPr/>
        </p:nvSpPr>
        <p:spPr bwMode="auto">
          <a:xfrm>
            <a:off x="3886200" y="2286000"/>
            <a:ext cx="1219200" cy="762000"/>
          </a:xfrm>
          <a:prstGeom prst="rect">
            <a:avLst/>
          </a:prstGeom>
          <a:solidFill>
            <a:srgbClr val="AFA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1" name="Rectangle 11"/>
          <p:cNvSpPr>
            <a:spLocks/>
          </p:cNvSpPr>
          <p:nvPr/>
        </p:nvSpPr>
        <p:spPr bwMode="auto">
          <a:xfrm>
            <a:off x="3429000" y="2286000"/>
            <a:ext cx="457200" cy="762000"/>
          </a:xfrm>
          <a:prstGeom prst="rect">
            <a:avLst/>
          </a:pr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2" name="Rectangle 12"/>
          <p:cNvSpPr>
            <a:spLocks/>
          </p:cNvSpPr>
          <p:nvPr/>
        </p:nvSpPr>
        <p:spPr bwMode="auto">
          <a:xfrm>
            <a:off x="1600200" y="1524000"/>
            <a:ext cx="2286000" cy="20574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3" name="Rectangle 13"/>
          <p:cNvSpPr>
            <a:spLocks/>
          </p:cNvSpPr>
          <p:nvPr/>
        </p:nvSpPr>
        <p:spPr bwMode="auto">
          <a:xfrm>
            <a:off x="3429000" y="990600"/>
            <a:ext cx="2286000" cy="20574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4" name="Rectangle 14"/>
          <p:cNvSpPr>
            <a:spLocks/>
          </p:cNvSpPr>
          <p:nvPr/>
        </p:nvSpPr>
        <p:spPr bwMode="auto">
          <a:xfrm>
            <a:off x="2819400" y="2286000"/>
            <a:ext cx="2286000" cy="20574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5" name="Rectangle 15"/>
          <p:cNvSpPr>
            <a:spLocks/>
          </p:cNvSpPr>
          <p:nvPr/>
        </p:nvSpPr>
        <p:spPr bwMode="auto">
          <a:xfrm>
            <a:off x="1676400" y="304800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</a:t>
            </a:r>
            <a:r>
              <a:rPr lang="en-US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1</a:t>
            </a:r>
          </a:p>
        </p:txBody>
      </p:sp>
      <p:sp>
        <p:nvSpPr>
          <p:cNvPr id="46096" name="Rectangle 16"/>
          <p:cNvSpPr>
            <a:spLocks/>
          </p:cNvSpPr>
          <p:nvPr/>
        </p:nvSpPr>
        <p:spPr bwMode="auto">
          <a:xfrm>
            <a:off x="2895600" y="388620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</a:t>
            </a:r>
            <a:r>
              <a:rPr lang="en-US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</a:t>
            </a:r>
          </a:p>
        </p:txBody>
      </p:sp>
      <p:sp>
        <p:nvSpPr>
          <p:cNvPr id="46097" name="Rectangle 17"/>
          <p:cNvSpPr>
            <a:spLocks/>
          </p:cNvSpPr>
          <p:nvPr/>
        </p:nvSpPr>
        <p:spPr bwMode="auto">
          <a:xfrm>
            <a:off x="5334000" y="99060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</a:t>
            </a:r>
            <a:r>
              <a:rPr lang="en-US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3</a:t>
            </a:r>
          </a:p>
        </p:txBody>
      </p:sp>
      <p:sp>
        <p:nvSpPr>
          <p:cNvPr id="46098" name="Oval 18"/>
          <p:cNvSpPr>
            <a:spLocks/>
          </p:cNvSpPr>
          <p:nvPr/>
        </p:nvSpPr>
        <p:spPr bwMode="auto">
          <a:xfrm>
            <a:off x="3505200" y="2514600"/>
            <a:ext cx="76200" cy="76200"/>
          </a:xfrm>
          <a:prstGeom prst="ellipse">
            <a:avLst/>
          </a:prstGeom>
          <a:solidFill>
            <a:srgbClr val="0000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9" name="Rectangle 19"/>
          <p:cNvSpPr>
            <a:spLocks/>
          </p:cNvSpPr>
          <p:nvPr/>
        </p:nvSpPr>
        <p:spPr bwMode="auto">
          <a:xfrm>
            <a:off x="3505200" y="2438400"/>
            <a:ext cx="3937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</a:t>
            </a:r>
          </a:p>
        </p:txBody>
      </p:sp>
      <p:pic>
        <p:nvPicPr>
          <p:cNvPr id="46100" name="Picture 2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76800"/>
            <a:ext cx="5664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43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-851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Gain Compensation: Getting rid of artifacts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18081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Simple gain adjustment</a:t>
            </a:r>
          </a:p>
          <a:p>
            <a:pPr lvl="1"/>
            <a:r>
              <a:rPr lang="en-US" dirty="0" smtClean="0"/>
              <a:t>Compute average RGB intensity of each image in overlapping region</a:t>
            </a:r>
          </a:p>
          <a:p>
            <a:pPr lvl="1"/>
            <a:r>
              <a:rPr lang="en-US" dirty="0" smtClean="0"/>
              <a:t>Normalize intensities by ratio of averages</a:t>
            </a:r>
          </a:p>
          <a:p>
            <a:pPr lvl="1"/>
            <a:endParaRPr lang="en-US" dirty="0"/>
          </a:p>
        </p:txBody>
      </p:sp>
      <p:pic>
        <p:nvPicPr>
          <p:cNvPr id="36867" name="Picture 2" descr="C:\Users\Hoiem\Documents\Classes\Computational Photography - Fall 2010\projects\stitching\display\merged_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1" r="1878" b="23344"/>
          <a:stretch>
            <a:fillRect/>
          </a:stretch>
        </p:blipFill>
        <p:spPr bwMode="auto">
          <a:xfrm>
            <a:off x="228600" y="2798762"/>
            <a:ext cx="47244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3" descr="C:\Users\Hoiem\Documents\Classes\Computational Photography - Fall 2010\projects\stitching\display\merged_final_gainad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8" r="1552" b="23427"/>
          <a:stretch>
            <a:fillRect/>
          </a:stretch>
        </p:blipFill>
        <p:spPr bwMode="auto">
          <a:xfrm>
            <a:off x="228600" y="4972049"/>
            <a:ext cx="48768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" descr="C:\Users\Hoiem\Documents\Classes\Computational Photography - Fall 2010\projects\stitching\display\merged_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7" t="22301" r="57269" b="23344"/>
          <a:stretch>
            <a:fillRect/>
          </a:stretch>
        </p:blipFill>
        <p:spPr bwMode="auto">
          <a:xfrm>
            <a:off x="5638800" y="2990849"/>
            <a:ext cx="1447800" cy="3503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3" descr="C:\Users\Hoiem\Documents\Classes\Computational Photography - Fall 2010\projects\stitching\display\merged_final_gainad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9" t="22028" r="58469" b="23427"/>
          <a:stretch>
            <a:fillRect/>
          </a:stretch>
        </p:blipFill>
        <p:spPr bwMode="auto">
          <a:xfrm>
            <a:off x="7512050" y="2990849"/>
            <a:ext cx="14033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7143750" y="4667249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2362200" y="4551362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74075" y="2727436"/>
            <a:ext cx="692331" cy="180317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34891" y="2864076"/>
            <a:ext cx="692331" cy="36319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8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Blending Comparison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535305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22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-10742"/>
            <a:ext cx="8229600" cy="1143000"/>
          </a:xfrm>
        </p:spPr>
        <p:txBody>
          <a:bodyPr/>
          <a:lstStyle/>
          <a:p>
            <a:r>
              <a:rPr lang="en-US" dirty="0" smtClean="0"/>
              <a:t>Recognizing Panoramas</a:t>
            </a:r>
          </a:p>
        </p:txBody>
      </p:sp>
      <p:grpSp>
        <p:nvGrpSpPr>
          <p:cNvPr id="37891" name="Group 40"/>
          <p:cNvGrpSpPr>
            <a:grpSpLocks/>
          </p:cNvGrpSpPr>
          <p:nvPr/>
        </p:nvGrpSpPr>
        <p:grpSpPr bwMode="auto">
          <a:xfrm>
            <a:off x="990600" y="963613"/>
            <a:ext cx="7010400" cy="5360987"/>
            <a:chOff x="45" y="0"/>
            <a:chExt cx="8064" cy="6166"/>
          </a:xfrm>
        </p:grpSpPr>
        <p:grpSp>
          <p:nvGrpSpPr>
            <p:cNvPr id="37894" name="Group 7"/>
            <p:cNvGrpSpPr>
              <a:grpSpLocks noChangeAspect="1"/>
            </p:cNvGrpSpPr>
            <p:nvPr/>
          </p:nvGrpSpPr>
          <p:grpSpPr bwMode="auto">
            <a:xfrm>
              <a:off x="762" y="2689"/>
              <a:ext cx="6855" cy="3477"/>
              <a:chOff x="9504" y="5904"/>
              <a:chExt cx="8160" cy="4137"/>
            </a:xfrm>
          </p:grpSpPr>
          <p:pic>
            <p:nvPicPr>
              <p:cNvPr id="37921" name="Picture 8" descr="C:\WINDOWS\Desktop\is2003\images\rohr2Large.jpg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16" y="5904"/>
                <a:ext cx="3840" cy="2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2" name="Picture 9" descr="C:\WINDOWS\Desktop\is2003\images\rohr1Large.jpg"/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04" y="5904"/>
                <a:ext cx="3241" cy="4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3" name="Picture 10" descr="C:\WINDOWS\Desktop\is2003\images\rohr3Large.jpg"/>
              <p:cNvPicPr preferRelativeResize="0"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16" y="8256"/>
                <a:ext cx="2496" cy="1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4" name="Picture 11" descr="C:\WINDOWS\Desktop\is2003\images\rohr4Large.jpg"/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08" y="8256"/>
                <a:ext cx="2256" cy="1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895" name="Group 12"/>
            <p:cNvGrpSpPr>
              <a:grpSpLocks noChangeAspect="1"/>
            </p:cNvGrpSpPr>
            <p:nvPr/>
          </p:nvGrpSpPr>
          <p:grpSpPr bwMode="auto">
            <a:xfrm>
              <a:off x="45" y="0"/>
              <a:ext cx="8064" cy="2268"/>
              <a:chOff x="9216" y="4176"/>
              <a:chExt cx="9216" cy="2592"/>
            </a:xfrm>
          </p:grpSpPr>
          <p:pic>
            <p:nvPicPr>
              <p:cNvPr id="37897" name="Picture 13" descr="C:\WINDOWS\Desktop\is2003\images\thumb\0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8" y="4176"/>
                <a:ext cx="1152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898" name="Picture 14" descr="C:\WINDOWS\Desktop\is2003\images\thumb\1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6" y="4176"/>
                <a:ext cx="1152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899" name="Picture 15" descr="C:\WINDOWS\Desktop\is2003\images\thumb\2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0" y="4176"/>
                <a:ext cx="1152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0" name="Picture 16" descr="C:\WINDOWS\Desktop\is2003\images\thumb\4.jp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4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1" name="Picture 17" descr="C:\WINDOWS\Desktop\is2003\images\thumb\5.jp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6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2" name="Picture 18" descr="C:\WINDOWS\Desktop\is2003\images\thumb\6.jp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8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3" name="Picture 19" descr="C:\WINDOWS\Desktop\is2003\images\thumb\7.jp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0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4" name="Picture 20" descr="C:\WINDOWS\Desktop\is2003\images\thumb\8.jpg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6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5" name="Picture 21" descr="C:\WINDOWS\Desktop\is2003\images\thumb\9.jpg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8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6" name="Picture 22" descr="C:\WINDOWS\Desktop\is2003\images\thumb\10.jpg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0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7" name="Picture 23" descr="C:\WINDOWS\Desktop\is2003\images\thumb\11.jpg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2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8" name="Picture 24" descr="C:\WINDOWS\Desktop\is2003\images\thumb\12.jpg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4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9" name="Picture 25" descr="C:\WINDOWS\Desktop\is2003\images\thumb\13.jpg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6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0" name="Picture 26" descr="C:\WINDOWS\Desktop\is2003\images\thumb\14.jpg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8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1" name="Picture 27" descr="C:\WINDOWS\Desktop\is2003\images\thumb\15.jpg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0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2" name="Picture 28" descr="C:\WINDOWS\Desktop\is2003\images\thumb\19.jpg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2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3" name="Picture 29" descr="C:\WINDOWS\Desktop\is2003\images\thumb\20.jpg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4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4" name="Picture 30" descr="C:\WINDOWS\Desktop\is2003\images\thumb\21.jpg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6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5" name="Picture 31" descr="C:\WINDOWS\Desktop\is2003\images\thumb\22.jpg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8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6" name="Picture 32" descr="C:\WINDOWS\Desktop\is2003\images\thumb\23.jpg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0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7" name="Picture 33" descr="C:\WINDOWS\Desktop\is2003\images\thumb\3.jpg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2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8" name="Picture 34" descr="C:\WINDOWS\Desktop\is2003\images\thumb\16.jpg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6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9" name="Picture 35" descr="C:\WINDOWS\Desktop\is2003\images\thumb\17.jpg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8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0" name="Picture 36" descr="C:\WINDOWS\Desktop\is2003\images\thumb\18.jpg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0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7896" name="AutoShape 37"/>
            <p:cNvSpPr>
              <a:spLocks noChangeArrowheads="1"/>
            </p:cNvSpPr>
            <p:nvPr/>
          </p:nvSpPr>
          <p:spPr bwMode="auto">
            <a:xfrm>
              <a:off x="3639" y="2016"/>
              <a:ext cx="314" cy="482"/>
            </a:xfrm>
            <a:prstGeom prst="downArrow">
              <a:avLst>
                <a:gd name="adj1" fmla="val 50000"/>
                <a:gd name="adj2" fmla="val 36827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7892" name="TextBox 35"/>
          <p:cNvSpPr txBox="1">
            <a:spLocks noChangeArrowheads="1"/>
          </p:cNvSpPr>
          <p:nvPr/>
        </p:nvSpPr>
        <p:spPr bwMode="auto">
          <a:xfrm>
            <a:off x="6022975" y="6488113"/>
            <a:ext cx="312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Brown and Lowe 2003, 2007</a:t>
            </a:r>
          </a:p>
        </p:txBody>
      </p:sp>
      <p:sp>
        <p:nvSpPr>
          <p:cNvPr id="37893" name="TextBox 36"/>
          <p:cNvSpPr txBox="1">
            <a:spLocks noChangeArrowheads="1"/>
          </p:cNvSpPr>
          <p:nvPr/>
        </p:nvSpPr>
        <p:spPr bwMode="auto">
          <a:xfrm>
            <a:off x="0" y="6550025"/>
            <a:ext cx="548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Some of following material from Brown and Lowe 2003 talk</a:t>
            </a:r>
          </a:p>
        </p:txBody>
      </p:sp>
    </p:spTree>
    <p:extLst>
      <p:ext uri="{BB962C8B-B14F-4D97-AF65-F5344CB8AC3E}">
        <p14:creationId xmlns:p14="http://schemas.microsoft.com/office/powerpoint/2010/main" val="342431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Input: N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Extract SIFT points, descriptors from all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Find K-nearest neighbors for each point (K=4)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(from the OTHER images)</a:t>
            </a:r>
          </a:p>
          <a:p>
            <a:pPr marL="0" indent="0">
              <a:buNone/>
              <a:defRPr/>
            </a:pPr>
            <a:r>
              <a:rPr lang="en-US" dirty="0" smtClean="0"/>
              <a:t>3.  For each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Select M candidate matching images by counting matched </a:t>
            </a:r>
            <a:r>
              <a:rPr lang="en-US" dirty="0" err="1" smtClean="0"/>
              <a:t>keypoints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in other images </a:t>
            </a:r>
            <a:r>
              <a:rPr lang="en-US" dirty="0" smtClean="0"/>
              <a:t>(m=6)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Solve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r>
              <a:rPr lang="en-US" b="1" dirty="0" err="1" smtClean="0"/>
              <a:t>H</a:t>
            </a:r>
            <a:r>
              <a:rPr lang="en-US" baseline="-25000" dirty="0" err="1" smtClean="0"/>
              <a:t>ij</a:t>
            </a:r>
            <a:r>
              <a:rPr lang="en-US" dirty="0" smtClean="0"/>
              <a:t> for each matched image</a:t>
            </a:r>
          </a:p>
        </p:txBody>
      </p:sp>
    </p:spTree>
    <p:extLst>
      <p:ext uri="{BB962C8B-B14F-4D97-AF65-F5344CB8AC3E}">
        <p14:creationId xmlns:p14="http://schemas.microsoft.com/office/powerpoint/2010/main" val="88377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2"/>
          <p:cNvGrpSpPr>
            <a:grpSpLocks noChangeAspect="1"/>
          </p:cNvGrpSpPr>
          <p:nvPr/>
        </p:nvGrpSpPr>
        <p:grpSpPr bwMode="auto">
          <a:xfrm rot="5400000">
            <a:off x="830399" y="2535374"/>
            <a:ext cx="6747514" cy="1897738"/>
            <a:chOff x="9216" y="4176"/>
            <a:chExt cx="9216" cy="2592"/>
          </a:xfrm>
        </p:grpSpPr>
        <p:pic>
          <p:nvPicPr>
            <p:cNvPr id="3" name="Picture 1033" descr="C:\WINDOWS\Desktop\is2003\images\thumb\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034" descr="C:\WINDOWS\Desktop\is2003\images\thumb\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035" descr="C:\WINDOWS\Desktop\is2003\images\thumb\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036" descr="C:\WINDOWS\Desktop\is2003\images\thumb\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7" descr="C:\WINDOWS\Desktop\is2003\images\thumb\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38" descr="C:\WINDOWS\Desktop\is2003\images\thumb\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39" descr="C:\WINDOWS\Desktop\is2003\images\thumb\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40" descr="C:\WINDOWS\Desktop\is2003\images\thumb\8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41" descr="C:\WINDOWS\Desktop\is2003\images\thumb\9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42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043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044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045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046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047" descr="C:\WINDOWS\Desktop\is2003\images\thumb\15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048" descr="C:\WINDOWS\Desktop\is2003\images\thumb\19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049" descr="C:\WINDOWS\Desktop\is2003\images\thumb\20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050" descr="C:\WINDOWS\Desktop\is2003\images\thumb\21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051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052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053" descr="C:\WINDOWS\Desktop\is2003\images\thumb\3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054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055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056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Oval 26"/>
          <p:cNvSpPr/>
          <p:nvPr/>
        </p:nvSpPr>
        <p:spPr>
          <a:xfrm>
            <a:off x="4613730" y="349325"/>
            <a:ext cx="102870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869000" y="1238484"/>
            <a:ext cx="102870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066815" y="1450415"/>
            <a:ext cx="102870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904832" y="3564965"/>
            <a:ext cx="102870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571576" y="440765"/>
            <a:ext cx="102870" cy="91440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06722" y="1250378"/>
            <a:ext cx="102870" cy="91440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101285" y="2202414"/>
            <a:ext cx="102870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560820" y="3299577"/>
            <a:ext cx="2075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else matches?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Input: N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Extract SIFT points, descriptors from all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Find K-nearest neighbors for each point (K=4)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FF0000"/>
                </a:solidFill>
              </a:rPr>
              <a:t>For each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>
                <a:solidFill>
                  <a:srgbClr val="FF0000"/>
                </a:solidFill>
              </a:rPr>
              <a:t>Select M candidate matching images by counting matched </a:t>
            </a:r>
            <a:r>
              <a:rPr lang="en-US" dirty="0" err="1" smtClean="0">
                <a:solidFill>
                  <a:srgbClr val="FF0000"/>
                </a:solidFill>
              </a:rPr>
              <a:t>keypoints</a:t>
            </a:r>
            <a:r>
              <a:rPr lang="en-US" dirty="0" smtClean="0">
                <a:solidFill>
                  <a:srgbClr val="FF0000"/>
                </a:solidFill>
              </a:rPr>
              <a:t> (m=6)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>
                <a:solidFill>
                  <a:srgbClr val="FF0000"/>
                </a:solidFill>
              </a:rPr>
              <a:t>Solve </a:t>
            </a:r>
            <a:r>
              <a:rPr lang="en-US" dirty="0" err="1" smtClean="0">
                <a:solidFill>
                  <a:srgbClr val="FF0000"/>
                </a:solidFill>
              </a:rPr>
              <a:t>homography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</a:t>
            </a:r>
            <a:r>
              <a:rPr lang="en-US" baseline="-25000" dirty="0" err="1" smtClean="0">
                <a:solidFill>
                  <a:srgbClr val="FF0000"/>
                </a:solidFill>
              </a:rPr>
              <a:t>ij</a:t>
            </a:r>
            <a:r>
              <a:rPr lang="en-US" dirty="0" smtClean="0">
                <a:solidFill>
                  <a:srgbClr val="FF0000"/>
                </a:solidFill>
              </a:rPr>
              <a:t> for each matched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>
                <a:solidFill>
                  <a:srgbClr val="FF0000"/>
                </a:solidFill>
              </a:rPr>
              <a:t>Decide if match is valid (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 &gt;  8  +   0.3  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baseline="-25000" dirty="0" err="1" smtClean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 )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4572000" y="58674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4114800" y="6324600"/>
            <a:ext cx="979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# inliers</a:t>
            </a:r>
          </a:p>
        </p:txBody>
      </p:sp>
      <p:sp>
        <p:nvSpPr>
          <p:cNvPr id="39942" name="TextBox 6"/>
          <p:cNvSpPr txBox="1">
            <a:spLocks noChangeArrowheads="1"/>
          </p:cNvSpPr>
          <p:nvPr/>
        </p:nvSpPr>
        <p:spPr bwMode="auto">
          <a:xfrm>
            <a:off x="6629400" y="6211888"/>
            <a:ext cx="190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# keypoints in overlapping area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6858000" y="58674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05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WINDOWS\Desktop\iccv2003\images\SIFT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24300"/>
            <a:ext cx="36750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C:\WINDOWS\Desktop\iccv2003\images\SIF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24300"/>
            <a:ext cx="36750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C:\WINDOWS\Desktop\is2003\images\imag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C:\WINDOWS\Desktop\is2003\images\imag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RANSAC for Homography</a:t>
            </a: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2743200" y="4038600"/>
            <a:ext cx="3602038" cy="523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Initial Matched Points</a:t>
            </a:r>
          </a:p>
        </p:txBody>
      </p:sp>
    </p:spTree>
    <p:extLst>
      <p:ext uri="{BB962C8B-B14F-4D97-AF65-F5344CB8AC3E}">
        <p14:creationId xmlns:p14="http://schemas.microsoft.com/office/powerpoint/2010/main" val="51829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(now we have matched pairs of images)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r>
              <a:rPr lang="en-US" dirty="0" smtClean="0"/>
              <a:t>Make a graph of matched pairs</a:t>
            </a:r>
          </a:p>
          <a:p>
            <a:pPr marL="0" indent="0">
              <a:buNone/>
              <a:defRPr/>
            </a:pPr>
            <a:r>
              <a:rPr lang="en-US" dirty="0" smtClean="0"/>
              <a:t>      Find connected components of the graph</a:t>
            </a:r>
          </a:p>
        </p:txBody>
      </p:sp>
      <p:sp>
        <p:nvSpPr>
          <p:cNvPr id="2" name="Oval 1"/>
          <p:cNvSpPr/>
          <p:nvPr/>
        </p:nvSpPr>
        <p:spPr>
          <a:xfrm>
            <a:off x="1672046" y="3775166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37360" y="4602480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68880" y="4602480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81347" y="4175760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81943" y="3770812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3577" y="4232366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58789" y="4214948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36423" y="3775166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1" idx="3"/>
            <a:endCxn id="9" idx="7"/>
          </p:cNvCxnSpPr>
          <p:nvPr/>
        </p:nvCxnSpPr>
        <p:spPr>
          <a:xfrm flipH="1">
            <a:off x="3769408" y="3960997"/>
            <a:ext cx="298898" cy="3032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5"/>
            <a:endCxn id="10" idx="1"/>
          </p:cNvCxnSpPr>
          <p:nvPr/>
        </p:nvCxnSpPr>
        <p:spPr>
          <a:xfrm>
            <a:off x="4222254" y="3960997"/>
            <a:ext cx="268418" cy="2858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5"/>
            <a:endCxn id="10" idx="3"/>
          </p:cNvCxnSpPr>
          <p:nvPr/>
        </p:nvCxnSpPr>
        <p:spPr>
          <a:xfrm flipV="1">
            <a:off x="3769408" y="4400779"/>
            <a:ext cx="721264" cy="174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3"/>
            <a:endCxn id="7" idx="7"/>
          </p:cNvCxnSpPr>
          <p:nvPr/>
        </p:nvCxnSpPr>
        <p:spPr>
          <a:xfrm flipH="1">
            <a:off x="2267178" y="3956643"/>
            <a:ext cx="246648" cy="25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7"/>
            <a:endCxn id="7" idx="3"/>
          </p:cNvCxnSpPr>
          <p:nvPr/>
        </p:nvCxnSpPr>
        <p:spPr>
          <a:xfrm flipV="1">
            <a:off x="1923191" y="4361591"/>
            <a:ext cx="190039" cy="272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" idx="5"/>
            <a:endCxn id="7" idx="1"/>
          </p:cNvCxnSpPr>
          <p:nvPr/>
        </p:nvCxnSpPr>
        <p:spPr>
          <a:xfrm>
            <a:off x="1857877" y="3960997"/>
            <a:ext cx="255353" cy="2466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7" idx="5"/>
            <a:endCxn id="6" idx="1"/>
          </p:cNvCxnSpPr>
          <p:nvPr/>
        </p:nvCxnSpPr>
        <p:spPr>
          <a:xfrm>
            <a:off x="2267178" y="4361591"/>
            <a:ext cx="233585" cy="272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" idx="6"/>
            <a:endCxn id="8" idx="2"/>
          </p:cNvCxnSpPr>
          <p:nvPr/>
        </p:nvCxnSpPr>
        <p:spPr>
          <a:xfrm flipV="1">
            <a:off x="1889760" y="3879669"/>
            <a:ext cx="592183" cy="43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" idx="6"/>
            <a:endCxn id="6" idx="2"/>
          </p:cNvCxnSpPr>
          <p:nvPr/>
        </p:nvCxnSpPr>
        <p:spPr>
          <a:xfrm>
            <a:off x="1955074" y="4711337"/>
            <a:ext cx="5138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the panoramas</a:t>
            </a:r>
          </a:p>
        </p:txBody>
      </p:sp>
      <p:grpSp>
        <p:nvGrpSpPr>
          <p:cNvPr id="41987" name="Group 1032"/>
          <p:cNvGrpSpPr>
            <a:grpSpLocks noChangeAspect="1"/>
          </p:cNvGrpSpPr>
          <p:nvPr/>
        </p:nvGrpSpPr>
        <p:grpSpPr bwMode="auto">
          <a:xfrm>
            <a:off x="990600" y="1371600"/>
            <a:ext cx="7010400" cy="1971675"/>
            <a:chOff x="9216" y="4176"/>
            <a:chExt cx="9216" cy="2592"/>
          </a:xfrm>
        </p:grpSpPr>
        <p:pic>
          <p:nvPicPr>
            <p:cNvPr id="42011" name="Picture 1033" descr="C:\WINDOWS\Desktop\is2003\images\thumb\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2" name="Picture 1034" descr="C:\WINDOWS\Desktop\is2003\images\thumb\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3" name="Picture 1035" descr="C:\WINDOWS\Desktop\is2003\images\thumb\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4" name="Picture 1036" descr="C:\WINDOWS\Desktop\is2003\images\thumb\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5" name="Picture 1037" descr="C:\WINDOWS\Desktop\is2003\images\thumb\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6" name="Picture 1038" descr="C:\WINDOWS\Desktop\is2003\images\thumb\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7" name="Picture 1039" descr="C:\WINDOWS\Desktop\is2003\images\thumb\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8" name="Picture 1040" descr="C:\WINDOWS\Desktop\is2003\images\thumb\8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9" name="Picture 1041" descr="C:\WINDOWS\Desktop\is2003\images\thumb\9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0" name="Picture 1042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1" name="Picture 1043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2" name="Picture 1044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3" name="Picture 1045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4" name="Picture 1046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5" name="Picture 1047" descr="C:\WINDOWS\Desktop\is2003\images\thumb\15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6" name="Picture 1048" descr="C:\WINDOWS\Desktop\is2003\images\thumb\19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7" name="Picture 1049" descr="C:\WINDOWS\Desktop\is2003\images\thumb\20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8" name="Picture 1050" descr="C:\WINDOWS\Desktop\is2003\images\thumb\21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9" name="Picture 1051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0" name="Picture 1052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1" name="Picture 1053" descr="C:\WINDOWS\Desktop\is2003\images\thumb\3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2" name="Picture 1054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3" name="Picture 1055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4" name="Picture 1056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988" name="Line 1085"/>
          <p:cNvSpPr>
            <a:spLocks noChangeShapeType="1"/>
          </p:cNvSpPr>
          <p:nvPr/>
        </p:nvSpPr>
        <p:spPr bwMode="auto">
          <a:xfrm>
            <a:off x="1524000" y="15240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Line 1086"/>
          <p:cNvSpPr>
            <a:spLocks noChangeShapeType="1"/>
          </p:cNvSpPr>
          <p:nvPr/>
        </p:nvSpPr>
        <p:spPr bwMode="auto">
          <a:xfrm flipV="1">
            <a:off x="5943600" y="1676400"/>
            <a:ext cx="758825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Line 1087"/>
          <p:cNvSpPr>
            <a:spLocks noChangeShapeType="1"/>
          </p:cNvSpPr>
          <p:nvPr/>
        </p:nvSpPr>
        <p:spPr bwMode="auto">
          <a:xfrm>
            <a:off x="6934200" y="16764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1088"/>
          <p:cNvSpPr>
            <a:spLocks noChangeShapeType="1"/>
          </p:cNvSpPr>
          <p:nvPr/>
        </p:nvSpPr>
        <p:spPr bwMode="auto">
          <a:xfrm>
            <a:off x="2514600" y="15240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1089"/>
          <p:cNvSpPr>
            <a:spLocks noChangeShapeType="1"/>
          </p:cNvSpPr>
          <p:nvPr/>
        </p:nvSpPr>
        <p:spPr bwMode="auto">
          <a:xfrm>
            <a:off x="14478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Line 1090"/>
          <p:cNvSpPr>
            <a:spLocks noChangeShapeType="1"/>
          </p:cNvSpPr>
          <p:nvPr/>
        </p:nvSpPr>
        <p:spPr bwMode="auto">
          <a:xfrm>
            <a:off x="25146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Line 1091"/>
          <p:cNvSpPr>
            <a:spLocks noChangeShapeType="1"/>
          </p:cNvSpPr>
          <p:nvPr/>
        </p:nvSpPr>
        <p:spPr bwMode="auto">
          <a:xfrm>
            <a:off x="34290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Line 1092"/>
          <p:cNvSpPr>
            <a:spLocks noChangeShapeType="1"/>
          </p:cNvSpPr>
          <p:nvPr/>
        </p:nvSpPr>
        <p:spPr bwMode="auto">
          <a:xfrm>
            <a:off x="43434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Line 1093"/>
          <p:cNvSpPr>
            <a:spLocks noChangeShapeType="1"/>
          </p:cNvSpPr>
          <p:nvPr/>
        </p:nvSpPr>
        <p:spPr bwMode="auto">
          <a:xfrm>
            <a:off x="52578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Line 1094"/>
          <p:cNvSpPr>
            <a:spLocks noChangeShapeType="1"/>
          </p:cNvSpPr>
          <p:nvPr/>
        </p:nvSpPr>
        <p:spPr bwMode="auto">
          <a:xfrm>
            <a:off x="5638800" y="1600200"/>
            <a:ext cx="1524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8" name="Line 1095"/>
          <p:cNvSpPr>
            <a:spLocks noChangeShapeType="1"/>
          </p:cNvSpPr>
          <p:nvPr/>
        </p:nvSpPr>
        <p:spPr bwMode="auto">
          <a:xfrm flipH="1">
            <a:off x="6096000" y="1905000"/>
            <a:ext cx="3048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9" name="Line 1096"/>
          <p:cNvSpPr>
            <a:spLocks noChangeShapeType="1"/>
          </p:cNvSpPr>
          <p:nvPr/>
        </p:nvSpPr>
        <p:spPr bwMode="auto">
          <a:xfrm flipH="1">
            <a:off x="1676400" y="17526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Line 1097"/>
          <p:cNvSpPr>
            <a:spLocks noChangeShapeType="1"/>
          </p:cNvSpPr>
          <p:nvPr/>
        </p:nvSpPr>
        <p:spPr bwMode="auto">
          <a:xfrm flipH="1">
            <a:off x="5715000" y="1447800"/>
            <a:ext cx="18288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1" name="Line 1098"/>
          <p:cNvSpPr>
            <a:spLocks noChangeShapeType="1"/>
          </p:cNvSpPr>
          <p:nvPr/>
        </p:nvSpPr>
        <p:spPr bwMode="auto">
          <a:xfrm flipV="1">
            <a:off x="1600200" y="25908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Line 1099"/>
          <p:cNvSpPr>
            <a:spLocks noChangeShapeType="1"/>
          </p:cNvSpPr>
          <p:nvPr/>
        </p:nvSpPr>
        <p:spPr bwMode="auto">
          <a:xfrm flipV="1">
            <a:off x="3048000" y="25908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3" name="Line 1100"/>
          <p:cNvSpPr>
            <a:spLocks noChangeShapeType="1"/>
          </p:cNvSpPr>
          <p:nvPr/>
        </p:nvSpPr>
        <p:spPr bwMode="auto">
          <a:xfrm flipV="1">
            <a:off x="4724400" y="25908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4" name="Line 1101"/>
          <p:cNvSpPr>
            <a:spLocks noChangeShapeType="1"/>
          </p:cNvSpPr>
          <p:nvPr/>
        </p:nvSpPr>
        <p:spPr bwMode="auto">
          <a:xfrm flipV="1">
            <a:off x="4038600" y="1905000"/>
            <a:ext cx="2667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5" name="Line 1102"/>
          <p:cNvSpPr>
            <a:spLocks noChangeShapeType="1"/>
          </p:cNvSpPr>
          <p:nvPr/>
        </p:nvSpPr>
        <p:spPr bwMode="auto">
          <a:xfrm flipV="1">
            <a:off x="5257800" y="1828800"/>
            <a:ext cx="6096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6" name="Line 1103"/>
          <p:cNvSpPr>
            <a:spLocks noChangeShapeType="1"/>
          </p:cNvSpPr>
          <p:nvPr/>
        </p:nvSpPr>
        <p:spPr bwMode="auto">
          <a:xfrm>
            <a:off x="1371600" y="2971800"/>
            <a:ext cx="9144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7" name="Line 1104"/>
          <p:cNvSpPr>
            <a:spLocks noChangeShapeType="1"/>
          </p:cNvSpPr>
          <p:nvPr/>
        </p:nvSpPr>
        <p:spPr bwMode="auto">
          <a:xfrm flipV="1">
            <a:off x="2286000" y="2895600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8" name="Line 1105"/>
          <p:cNvSpPr>
            <a:spLocks noChangeShapeType="1"/>
          </p:cNvSpPr>
          <p:nvPr/>
        </p:nvSpPr>
        <p:spPr bwMode="auto">
          <a:xfrm>
            <a:off x="4038600" y="3048000"/>
            <a:ext cx="11430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9" name="Line 1106"/>
          <p:cNvSpPr>
            <a:spLocks noChangeShapeType="1"/>
          </p:cNvSpPr>
          <p:nvPr/>
        </p:nvSpPr>
        <p:spPr bwMode="auto">
          <a:xfrm>
            <a:off x="4724400" y="2895600"/>
            <a:ext cx="11430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0" name="Line 1107"/>
          <p:cNvSpPr>
            <a:spLocks noChangeShapeType="1"/>
          </p:cNvSpPr>
          <p:nvPr/>
        </p:nvSpPr>
        <p:spPr bwMode="auto">
          <a:xfrm flipV="1">
            <a:off x="5638800" y="3124200"/>
            <a:ext cx="9144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the panoramas</a:t>
            </a:r>
          </a:p>
        </p:txBody>
      </p:sp>
      <p:grpSp>
        <p:nvGrpSpPr>
          <p:cNvPr id="43011" name="Group 3"/>
          <p:cNvGrpSpPr>
            <a:grpSpLocks noChangeAspect="1"/>
          </p:cNvGrpSpPr>
          <p:nvPr/>
        </p:nvGrpSpPr>
        <p:grpSpPr bwMode="auto">
          <a:xfrm>
            <a:off x="990600" y="1371600"/>
            <a:ext cx="7010400" cy="1971675"/>
            <a:chOff x="9216" y="4176"/>
            <a:chExt cx="9216" cy="2592"/>
          </a:xfrm>
        </p:grpSpPr>
        <p:pic>
          <p:nvPicPr>
            <p:cNvPr id="43050" name="Picture 4" descr="C:\WINDOWS\Desktop\is2003\images\thumb\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1" name="Picture 5" descr="C:\WINDOWS\Desktop\is2003\images\thumb\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2" name="Picture 6" descr="C:\WINDOWS\Desktop\is2003\images\thumb\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3" name="Picture 7" descr="C:\WINDOWS\Desktop\is2003\images\thumb\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4" name="Picture 8" descr="C:\WINDOWS\Desktop\is2003\images\thumb\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5" name="Picture 9" descr="C:\WINDOWS\Desktop\is2003\images\thumb\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6" name="Picture 10" descr="C:\WINDOWS\Desktop\is2003\images\thumb\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7" name="Picture 11" descr="C:\WINDOWS\Desktop\is2003\images\thumb\8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8" name="Picture 12" descr="C:\WINDOWS\Desktop\is2003\images\thumb\9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9" name="Picture 13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0" name="Picture 14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1" name="Picture 15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2" name="Picture 16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3" name="Picture 17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4" name="Picture 18" descr="C:\WINDOWS\Desktop\is2003\images\thumb\15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5" name="Picture 19" descr="C:\WINDOWS\Desktop\is2003\images\thumb\19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6" name="Picture 20" descr="C:\WINDOWS\Desktop\is2003\images\thumb\20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7" name="Picture 21" descr="C:\WINDOWS\Desktop\is2003\images\thumb\21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8" name="Picture 22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9" name="Picture 23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0" name="Picture 24" descr="C:\WINDOWS\Desktop\is2003\images\thumb\3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1" name="Picture 25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2" name="Picture 26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3" name="Picture 27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012" name="AutoShape 28"/>
          <p:cNvSpPr>
            <a:spLocks noChangeArrowheads="1"/>
          </p:cNvSpPr>
          <p:nvPr/>
        </p:nvSpPr>
        <p:spPr bwMode="auto">
          <a:xfrm>
            <a:off x="4146550" y="3125788"/>
            <a:ext cx="739775" cy="1090612"/>
          </a:xfrm>
          <a:prstGeom prst="downArrow">
            <a:avLst>
              <a:gd name="adj1" fmla="val 50000"/>
              <a:gd name="adj2" fmla="val 3685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43013" name="Picture 29" descr="C:\WINDOWS\Desktop\is2003\images\thumb\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19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30" descr="C:\WINDOWS\Desktop\is2003\images\thumb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943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31" descr="C:\WINDOWS\Desktop\is2003\images\thumb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4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32" descr="C:\WINDOWS\Desktop\is2003\images\thumb\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15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33" descr="C:\WINDOWS\Desktop\is2003\images\thumb\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34" descr="C:\WINDOWS\Desktop\is2003\images\thumb\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35" descr="C:\WINDOWS\Desktop\is2003\images\thumb\1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482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36" descr="C:\WINDOWS\Desktop\is2003\images\thumb\1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37" descr="C:\WINDOWS\Desktop\is2003\images\thumb\1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Picture 38" descr="C:\WINDOWS\Desktop\is2003\images\thumb\13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562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Picture 39" descr="C:\WINDOWS\Desktop\is2003\images\thumb\19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19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4" name="Picture 40" descr="C:\WINDOWS\Desktop\is2003\images\thumb\20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62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5" name="Picture 41" descr="C:\WINDOWS\Desktop\is2003\images\thumb\2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62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6" name="Picture 42" descr="C:\WINDOWS\Desktop\is2003\images\thumb\22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19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7" name="Picture 43" descr="C:\WINDOWS\Desktop\is2003\images\thumb\16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95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8" name="Picture 44" descr="C:\WINDOWS\Desktop\is2003\images\thumb\17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9" name="Picture 45" descr="C:\WINDOWS\Desktop\is2003\images\thumb\18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672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0" name="Picture 46" descr="C:\WINDOWS\Desktop\is2003\images\thumb\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1" name="Picture 47" descr="C:\WINDOWS\Desktop\is2003\images\thumb\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953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2" name="Line 48"/>
          <p:cNvSpPr>
            <a:spLocks noChangeShapeType="1"/>
          </p:cNvSpPr>
          <p:nvPr/>
        </p:nvSpPr>
        <p:spPr bwMode="auto">
          <a:xfrm flipH="1" flipV="1">
            <a:off x="2895600" y="5334000"/>
            <a:ext cx="152400" cy="6127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3" name="Line 49"/>
          <p:cNvSpPr>
            <a:spLocks noChangeShapeType="1"/>
          </p:cNvSpPr>
          <p:nvPr/>
        </p:nvSpPr>
        <p:spPr bwMode="auto">
          <a:xfrm flipH="1" flipV="1">
            <a:off x="3429000" y="4114800"/>
            <a:ext cx="0" cy="7651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4" name="Line 50"/>
          <p:cNvSpPr>
            <a:spLocks noChangeShapeType="1"/>
          </p:cNvSpPr>
          <p:nvPr/>
        </p:nvSpPr>
        <p:spPr bwMode="auto">
          <a:xfrm flipH="1" flipV="1">
            <a:off x="1981200" y="4038600"/>
            <a:ext cx="6096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5" name="Line 52"/>
          <p:cNvSpPr>
            <a:spLocks noChangeShapeType="1"/>
          </p:cNvSpPr>
          <p:nvPr/>
        </p:nvSpPr>
        <p:spPr bwMode="auto">
          <a:xfrm flipH="1" flipV="1">
            <a:off x="1828800" y="5486400"/>
            <a:ext cx="381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6" name="Line 54"/>
          <p:cNvSpPr>
            <a:spLocks noChangeShapeType="1"/>
          </p:cNvSpPr>
          <p:nvPr/>
        </p:nvSpPr>
        <p:spPr bwMode="auto">
          <a:xfrm flipH="1" flipV="1">
            <a:off x="4724400" y="58674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7" name="Line 55"/>
          <p:cNvSpPr>
            <a:spLocks noChangeShapeType="1"/>
          </p:cNvSpPr>
          <p:nvPr/>
        </p:nvSpPr>
        <p:spPr bwMode="auto">
          <a:xfrm flipH="1" flipV="1">
            <a:off x="2514600" y="4800600"/>
            <a:ext cx="381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8" name="Line 56"/>
          <p:cNvSpPr>
            <a:spLocks noChangeShapeType="1"/>
          </p:cNvSpPr>
          <p:nvPr/>
        </p:nvSpPr>
        <p:spPr bwMode="auto">
          <a:xfrm flipH="1" flipV="1">
            <a:off x="2057400" y="48006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9" name="Line 57"/>
          <p:cNvSpPr>
            <a:spLocks noChangeShapeType="1"/>
          </p:cNvSpPr>
          <p:nvPr/>
        </p:nvSpPr>
        <p:spPr bwMode="auto">
          <a:xfrm flipH="1">
            <a:off x="2743200" y="4191000"/>
            <a:ext cx="4572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0" name="Line 58"/>
          <p:cNvSpPr>
            <a:spLocks noChangeShapeType="1"/>
          </p:cNvSpPr>
          <p:nvPr/>
        </p:nvSpPr>
        <p:spPr bwMode="auto">
          <a:xfrm flipH="1" flipV="1">
            <a:off x="2514600" y="4953000"/>
            <a:ext cx="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1" name="Line 59"/>
          <p:cNvSpPr>
            <a:spLocks noChangeShapeType="1"/>
          </p:cNvSpPr>
          <p:nvPr/>
        </p:nvSpPr>
        <p:spPr bwMode="auto">
          <a:xfrm flipH="1" flipV="1">
            <a:off x="7391400" y="57912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2" name="Line 60"/>
          <p:cNvSpPr>
            <a:spLocks noChangeShapeType="1"/>
          </p:cNvSpPr>
          <p:nvPr/>
        </p:nvSpPr>
        <p:spPr bwMode="auto">
          <a:xfrm flipH="1" flipV="1">
            <a:off x="5105400" y="4800600"/>
            <a:ext cx="838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3" name="Line 61"/>
          <p:cNvSpPr>
            <a:spLocks noChangeShapeType="1"/>
          </p:cNvSpPr>
          <p:nvPr/>
        </p:nvSpPr>
        <p:spPr bwMode="auto">
          <a:xfrm flipV="1">
            <a:off x="5257800" y="4038600"/>
            <a:ext cx="3810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4" name="Line 62"/>
          <p:cNvSpPr>
            <a:spLocks noChangeShapeType="1"/>
          </p:cNvSpPr>
          <p:nvPr/>
        </p:nvSpPr>
        <p:spPr bwMode="auto">
          <a:xfrm flipH="1" flipV="1">
            <a:off x="5943600" y="41910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5" name="Line 63"/>
          <p:cNvSpPr>
            <a:spLocks noChangeShapeType="1"/>
          </p:cNvSpPr>
          <p:nvPr/>
        </p:nvSpPr>
        <p:spPr bwMode="auto">
          <a:xfrm flipH="1" flipV="1">
            <a:off x="4800600" y="6477000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6" name="Line 64"/>
          <p:cNvSpPr>
            <a:spLocks noChangeShapeType="1"/>
          </p:cNvSpPr>
          <p:nvPr/>
        </p:nvSpPr>
        <p:spPr bwMode="auto">
          <a:xfrm flipH="1" flipV="1">
            <a:off x="5257800" y="5867400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7" name="Line 65"/>
          <p:cNvSpPr>
            <a:spLocks noChangeShapeType="1"/>
          </p:cNvSpPr>
          <p:nvPr/>
        </p:nvSpPr>
        <p:spPr bwMode="auto">
          <a:xfrm flipV="1">
            <a:off x="6629400" y="5791200"/>
            <a:ext cx="533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8" name="Line 66"/>
          <p:cNvSpPr>
            <a:spLocks noChangeShapeType="1"/>
          </p:cNvSpPr>
          <p:nvPr/>
        </p:nvSpPr>
        <p:spPr bwMode="auto">
          <a:xfrm flipV="1">
            <a:off x="6858000" y="6477000"/>
            <a:ext cx="533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9" name="Line 67"/>
          <p:cNvSpPr>
            <a:spLocks noChangeShapeType="1"/>
          </p:cNvSpPr>
          <p:nvPr/>
        </p:nvSpPr>
        <p:spPr bwMode="auto">
          <a:xfrm flipH="1" flipV="1">
            <a:off x="6629400" y="59436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4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(now we have matched pairs of images)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r>
              <a:rPr lang="en-US" dirty="0" smtClean="0"/>
              <a:t>Find connected components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r>
              <a:rPr lang="en-US" dirty="0" smtClean="0"/>
              <a:t>For each connected component</a:t>
            </a:r>
          </a:p>
          <a:p>
            <a:pPr marL="914400" lvl="1" indent="-514350">
              <a:buFont typeface="Arial" charset="0"/>
              <a:buAutoNum type="alphaLcParenR"/>
              <a:defRPr/>
            </a:pPr>
            <a:r>
              <a:rPr lang="en-US" dirty="0" smtClean="0"/>
              <a:t>Solve for rotation and f</a:t>
            </a:r>
          </a:p>
          <a:p>
            <a:pPr marL="914400" lvl="1" indent="-514350">
              <a:buFont typeface="Arial" charset="0"/>
              <a:buAutoNum type="alphaLcParenR"/>
              <a:defRPr/>
            </a:pPr>
            <a:r>
              <a:rPr lang="en-US" dirty="0" smtClean="0"/>
              <a:t>Project to a surface (plane, cylinder, or sphere)</a:t>
            </a:r>
          </a:p>
          <a:p>
            <a:pPr marL="914400" lvl="1" indent="-514350">
              <a:buFont typeface="Arial" charset="0"/>
              <a:buAutoNum type="alphaLcParenR"/>
              <a:defRPr/>
            </a:pPr>
            <a:r>
              <a:rPr lang="en-US" dirty="0" smtClean="0"/>
              <a:t>Render with multiband blending</a:t>
            </a:r>
          </a:p>
        </p:txBody>
      </p:sp>
    </p:spTree>
    <p:extLst>
      <p:ext uri="{BB962C8B-B14F-4D97-AF65-F5344CB8AC3E}">
        <p14:creationId xmlns:p14="http://schemas.microsoft.com/office/powerpoint/2010/main" val="409463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the panoramas</a:t>
            </a:r>
          </a:p>
        </p:txBody>
      </p:sp>
      <p:grpSp>
        <p:nvGrpSpPr>
          <p:cNvPr id="44035" name="Group 1028"/>
          <p:cNvGrpSpPr>
            <a:grpSpLocks noChangeAspect="1"/>
          </p:cNvGrpSpPr>
          <p:nvPr/>
        </p:nvGrpSpPr>
        <p:grpSpPr bwMode="auto">
          <a:xfrm>
            <a:off x="1614488" y="3709988"/>
            <a:ext cx="5959475" cy="3022600"/>
            <a:chOff x="9504" y="5904"/>
            <a:chExt cx="8160" cy="4137"/>
          </a:xfrm>
        </p:grpSpPr>
        <p:pic>
          <p:nvPicPr>
            <p:cNvPr id="44062" name="Picture 1029" descr="C:\WINDOWS\Desktop\is2003\images\rohr2Large.jpg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6" y="5904"/>
              <a:ext cx="3840" cy="2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3" name="Picture 1030" descr="C:\WINDOWS\Desktop\is2003\images\rohr1Large.jpg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4" y="5904"/>
              <a:ext cx="3241" cy="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4" name="Picture 1031" descr="C:\WINDOWS\Desktop\is2003\images\rohr3Large.jpg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6" y="8256"/>
              <a:ext cx="2496" cy="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5" name="Picture 1032" descr="C:\WINDOWS\Desktop\is2003\images\rohr4Large.jpg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8" y="8256"/>
              <a:ext cx="2256" cy="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36" name="Group 1033"/>
          <p:cNvGrpSpPr>
            <a:grpSpLocks noChangeAspect="1"/>
          </p:cNvGrpSpPr>
          <p:nvPr/>
        </p:nvGrpSpPr>
        <p:grpSpPr bwMode="auto">
          <a:xfrm>
            <a:off x="990600" y="1371600"/>
            <a:ext cx="7010400" cy="1971675"/>
            <a:chOff x="9216" y="4176"/>
            <a:chExt cx="9216" cy="2592"/>
          </a:xfrm>
        </p:grpSpPr>
        <p:pic>
          <p:nvPicPr>
            <p:cNvPr id="44038" name="Picture 1034" descr="C:\WINDOWS\Desktop\is2003\images\thumb\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9" name="Picture 1035" descr="C:\WINDOWS\Desktop\is2003\images\thumb\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0" name="Picture 1036" descr="C:\WINDOWS\Desktop\is2003\images\thumb\2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1" name="Picture 1037" descr="C:\WINDOWS\Desktop\is2003\images\thumb\4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2" name="Picture 1038" descr="C:\WINDOWS\Desktop\is2003\images\thumb\5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3" name="Picture 1039" descr="C:\WINDOWS\Desktop\is2003\images\thumb\6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4" name="Picture 1040" descr="C:\WINDOWS\Desktop\is2003\images\thumb\7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5" name="Picture 1041" descr="C:\WINDOWS\Desktop\is2003\images\thumb\8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6" name="Picture 1042" descr="C:\WINDOWS\Desktop\is2003\images\thumb\9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7" name="Picture 1043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8" name="Picture 1044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9" name="Picture 1045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0" name="Picture 1046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1" name="Picture 1047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2" name="Picture 1048" descr="C:\WINDOWS\Desktop\is2003\images\thumb\15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3" name="Picture 1049" descr="C:\WINDOWS\Desktop\is2003\images\thumb\19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4" name="Picture 1050" descr="C:\WINDOWS\Desktop\is2003\images\thumb\20.jp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5" name="Picture 1051" descr="C:\WINDOWS\Desktop\is2003\images\thumb\21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6" name="Picture 1052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7" name="Picture 1053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8" name="Picture 1054" descr="C:\WINDOWS\Desktop\is2003\images\thumb\3.jp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9" name="Picture 1055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0" name="Picture 1056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1" name="Picture 1057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37" name="AutoShape 1058"/>
          <p:cNvSpPr>
            <a:spLocks noChangeArrowheads="1"/>
          </p:cNvSpPr>
          <p:nvPr/>
        </p:nvSpPr>
        <p:spPr bwMode="auto">
          <a:xfrm>
            <a:off x="4146550" y="3125788"/>
            <a:ext cx="739775" cy="1090612"/>
          </a:xfrm>
          <a:prstGeom prst="downArrow">
            <a:avLst>
              <a:gd name="adj1" fmla="val 50000"/>
              <a:gd name="adj2" fmla="val 3685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650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C:\WINDOWS\Desktop\is2003\images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C:\WINDOWS\Desktop\is2003\images\im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RANSAC for Homography</a:t>
            </a:r>
          </a:p>
        </p:txBody>
      </p:sp>
      <p:pic>
        <p:nvPicPr>
          <p:cNvPr id="27653" name="Picture 7" descr="C:\WINDOWS\Desktop\is2003\images\matches1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21125"/>
            <a:ext cx="36750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C:\WINDOWS\Desktop\is2003\images\matches2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921125"/>
            <a:ext cx="3675062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2743200" y="4038600"/>
            <a:ext cx="3543300" cy="523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Final Matched Points</a:t>
            </a:r>
          </a:p>
        </p:txBody>
      </p:sp>
    </p:spTree>
    <p:extLst>
      <p:ext uri="{BB962C8B-B14F-4D97-AF65-F5344CB8AC3E}">
        <p14:creationId xmlns:p14="http://schemas.microsoft.com/office/powerpoint/2010/main" val="90006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WINDOWS\Desktop\is2003\images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C:\WINDOWS\Desktop\is2003\images\im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RANSAC for Homography</a:t>
            </a:r>
          </a:p>
        </p:txBody>
      </p:sp>
      <p:pic>
        <p:nvPicPr>
          <p:cNvPr id="29701" name="Picture 7" descr="C:\WINDOWS\Desktop\is2003\images\homograph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3922713"/>
            <a:ext cx="5691187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AutoShape 8"/>
          <p:cNvSpPr>
            <a:spLocks noChangeArrowheads="1"/>
          </p:cNvSpPr>
          <p:nvPr/>
        </p:nvSpPr>
        <p:spPr bwMode="auto">
          <a:xfrm>
            <a:off x="4191000" y="3200400"/>
            <a:ext cx="739775" cy="1090613"/>
          </a:xfrm>
          <a:prstGeom prst="downArrow">
            <a:avLst>
              <a:gd name="adj1" fmla="val 50000"/>
              <a:gd name="adj2" fmla="val 3685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969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0765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Image Blending</a:t>
            </a:r>
          </a:p>
        </p:txBody>
      </p:sp>
      <p:pic>
        <p:nvPicPr>
          <p:cNvPr id="3891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292576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292576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05200"/>
            <a:ext cx="2925763" cy="2925763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44481" y="4968081"/>
            <a:ext cx="2058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wrong?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4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24894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Feathering</a:t>
            </a:r>
          </a:p>
        </p:txBody>
      </p:sp>
      <p:grpSp>
        <p:nvGrpSpPr>
          <p:cNvPr id="39962" name="Group 26"/>
          <p:cNvGrpSpPr>
            <a:grpSpLocks/>
          </p:cNvGrpSpPr>
          <p:nvPr/>
        </p:nvGrpSpPr>
        <p:grpSpPr bwMode="auto">
          <a:xfrm>
            <a:off x="990600" y="990600"/>
            <a:ext cx="6775450" cy="3048000"/>
            <a:chOff x="0" y="0"/>
            <a:chExt cx="4268" cy="1920"/>
          </a:xfrm>
        </p:grpSpPr>
        <p:pic>
          <p:nvPicPr>
            <p:cNvPr id="39939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" y="0"/>
              <a:ext cx="1644" cy="1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0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" y="0"/>
              <a:ext cx="1650" cy="1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9950" name="Group 14"/>
            <p:cNvGrpSpPr>
              <a:grpSpLocks/>
            </p:cNvGrpSpPr>
            <p:nvPr/>
          </p:nvGrpSpPr>
          <p:grpSpPr bwMode="auto">
            <a:xfrm>
              <a:off x="0" y="1566"/>
              <a:ext cx="1914" cy="354"/>
              <a:chOff x="0" y="0"/>
              <a:chExt cx="1914" cy="353"/>
            </a:xfrm>
          </p:grpSpPr>
          <p:grpSp>
            <p:nvGrpSpPr>
              <p:cNvPr id="39943" name="Group 7"/>
              <p:cNvGrpSpPr>
                <a:grpSpLocks/>
              </p:cNvGrpSpPr>
              <p:nvPr/>
            </p:nvGrpSpPr>
            <p:grpSpPr bwMode="auto">
              <a:xfrm>
                <a:off x="0" y="129"/>
                <a:ext cx="214" cy="224"/>
                <a:chOff x="0" y="0"/>
                <a:chExt cx="214" cy="224"/>
              </a:xfrm>
            </p:grpSpPr>
            <p:sp>
              <p:nvSpPr>
                <p:cNvPr id="39941" name="Line 5"/>
                <p:cNvSpPr>
                  <a:spLocks noChangeShapeType="1"/>
                </p:cNvSpPr>
                <p:nvPr/>
              </p:nvSpPr>
              <p:spPr bwMode="auto">
                <a:xfrm>
                  <a:off x="127" y="121"/>
                  <a:ext cx="87" cy="1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9942" name="Rectangle 6"/>
                <p:cNvSpPr>
                  <a:spLocks/>
                </p:cNvSpPr>
                <p:nvPr/>
              </p:nvSpPr>
              <p:spPr bwMode="auto">
                <a:xfrm>
                  <a:off x="0" y="0"/>
                  <a:ext cx="169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/>
                  <a:r>
                    <a:rPr lang="en-US" sz="1800">
                      <a:solidFill>
                        <a:schemeClr val="tx1"/>
                      </a:solidFill>
                      <a:ea typeface="ＭＳ Ｐゴシック" charset="0"/>
                      <a:cs typeface="Times New Roman" charset="0"/>
                    </a:rPr>
                    <a:t>0</a:t>
                  </a:r>
                </a:p>
              </p:txBody>
            </p:sp>
          </p:grpSp>
          <p:sp>
            <p:nvSpPr>
              <p:cNvPr id="39944" name="Line 8"/>
              <p:cNvSpPr>
                <a:spLocks noChangeShapeType="1"/>
              </p:cNvSpPr>
              <p:nvPr/>
            </p:nvSpPr>
            <p:spPr bwMode="auto">
              <a:xfrm>
                <a:off x="257" y="121"/>
                <a:ext cx="741" cy="1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45" name="Line 9"/>
              <p:cNvSpPr>
                <a:spLocks noChangeShapeType="1"/>
              </p:cNvSpPr>
              <p:nvPr/>
            </p:nvSpPr>
            <p:spPr bwMode="auto">
              <a:xfrm>
                <a:off x="1173" y="251"/>
                <a:ext cx="741" cy="1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46" name="Line 10"/>
              <p:cNvSpPr>
                <a:spLocks noChangeShapeType="1"/>
              </p:cNvSpPr>
              <p:nvPr/>
            </p:nvSpPr>
            <p:spPr bwMode="auto">
              <a:xfrm>
                <a:off x="998" y="121"/>
                <a:ext cx="175" cy="13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39949" name="Group 13"/>
              <p:cNvGrpSpPr>
                <a:grpSpLocks/>
              </p:cNvGrpSpPr>
              <p:nvPr/>
            </p:nvGrpSpPr>
            <p:grpSpPr bwMode="auto">
              <a:xfrm>
                <a:off x="0" y="0"/>
                <a:ext cx="214" cy="224"/>
                <a:chOff x="0" y="0"/>
                <a:chExt cx="214" cy="224"/>
              </a:xfrm>
            </p:grpSpPr>
            <p:sp>
              <p:nvSpPr>
                <p:cNvPr id="39947" name="Line 11"/>
                <p:cNvSpPr>
                  <a:spLocks noChangeShapeType="1"/>
                </p:cNvSpPr>
                <p:nvPr/>
              </p:nvSpPr>
              <p:spPr bwMode="auto">
                <a:xfrm>
                  <a:off x="127" y="121"/>
                  <a:ext cx="87" cy="1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9948" name="Rectangle 12"/>
                <p:cNvSpPr>
                  <a:spLocks/>
                </p:cNvSpPr>
                <p:nvPr/>
              </p:nvSpPr>
              <p:spPr bwMode="auto">
                <a:xfrm>
                  <a:off x="0" y="0"/>
                  <a:ext cx="169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/>
                  <a:r>
                    <a:rPr lang="en-US" sz="1800">
                      <a:solidFill>
                        <a:schemeClr val="tx1"/>
                      </a:solidFill>
                      <a:ea typeface="ＭＳ Ｐゴシック" charset="0"/>
                      <a:cs typeface="Times New Roman" charset="0"/>
                    </a:rPr>
                    <a:t>1</a:t>
                  </a:r>
                </a:p>
              </p:txBody>
            </p:sp>
          </p:grpSp>
        </p:grpSp>
        <p:grpSp>
          <p:nvGrpSpPr>
            <p:cNvPr id="39953" name="Group 17"/>
            <p:cNvGrpSpPr>
              <a:grpSpLocks/>
            </p:cNvGrpSpPr>
            <p:nvPr/>
          </p:nvGrpSpPr>
          <p:grpSpPr bwMode="auto">
            <a:xfrm>
              <a:off x="2353" y="1696"/>
              <a:ext cx="215" cy="224"/>
              <a:chOff x="0" y="0"/>
              <a:chExt cx="214" cy="224"/>
            </a:xfrm>
          </p:grpSpPr>
          <p:sp>
            <p:nvSpPr>
              <p:cNvPr id="39951" name="Line 15"/>
              <p:cNvSpPr>
                <a:spLocks noChangeShapeType="1"/>
              </p:cNvSpPr>
              <p:nvPr/>
            </p:nvSpPr>
            <p:spPr bwMode="auto">
              <a:xfrm>
                <a:off x="127" y="121"/>
                <a:ext cx="87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2" name="Rectangle 16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0</a:t>
                </a:r>
              </a:p>
            </p:txBody>
          </p:sp>
        </p:grpSp>
        <p:grpSp>
          <p:nvGrpSpPr>
            <p:cNvPr id="39957" name="Group 21"/>
            <p:cNvGrpSpPr>
              <a:grpSpLocks/>
            </p:cNvGrpSpPr>
            <p:nvPr/>
          </p:nvGrpSpPr>
          <p:grpSpPr bwMode="auto">
            <a:xfrm flipH="1">
              <a:off x="2611" y="1688"/>
              <a:ext cx="1657" cy="130"/>
              <a:chOff x="0" y="0"/>
              <a:chExt cx="1656" cy="130"/>
            </a:xfrm>
          </p:grpSpPr>
          <p:sp>
            <p:nvSpPr>
              <p:cNvPr id="39954" name="Line 18"/>
              <p:cNvSpPr>
                <a:spLocks noChangeShapeType="1"/>
              </p:cNvSpPr>
              <p:nvPr/>
            </p:nvSpPr>
            <p:spPr bwMode="auto">
              <a:xfrm>
                <a:off x="0" y="0"/>
                <a:ext cx="740" cy="1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5" name="Line 19"/>
              <p:cNvSpPr>
                <a:spLocks noChangeShapeType="1"/>
              </p:cNvSpPr>
              <p:nvPr/>
            </p:nvSpPr>
            <p:spPr bwMode="auto">
              <a:xfrm>
                <a:off x="915" y="129"/>
                <a:ext cx="741" cy="1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6" name="Line 20"/>
              <p:cNvSpPr>
                <a:spLocks noChangeShapeType="1"/>
              </p:cNvSpPr>
              <p:nvPr/>
            </p:nvSpPr>
            <p:spPr bwMode="auto">
              <a:xfrm>
                <a:off x="740" y="0"/>
                <a:ext cx="175" cy="129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39960" name="Group 24"/>
            <p:cNvGrpSpPr>
              <a:grpSpLocks/>
            </p:cNvGrpSpPr>
            <p:nvPr/>
          </p:nvGrpSpPr>
          <p:grpSpPr bwMode="auto">
            <a:xfrm>
              <a:off x="2353" y="1565"/>
              <a:ext cx="215" cy="224"/>
              <a:chOff x="0" y="0"/>
              <a:chExt cx="214" cy="224"/>
            </a:xfrm>
          </p:grpSpPr>
          <p:sp>
            <p:nvSpPr>
              <p:cNvPr id="39958" name="Line 22"/>
              <p:cNvSpPr>
                <a:spLocks noChangeShapeType="1"/>
              </p:cNvSpPr>
              <p:nvPr/>
            </p:nvSpPr>
            <p:spPr bwMode="auto">
              <a:xfrm>
                <a:off x="127" y="122"/>
                <a:ext cx="87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9" name="Rectangle 23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1</a:t>
                </a:r>
              </a:p>
            </p:txBody>
          </p:sp>
        </p:grpSp>
        <p:sp>
          <p:nvSpPr>
            <p:cNvPr id="39961" name="Rectangle 25"/>
            <p:cNvSpPr>
              <a:spLocks/>
            </p:cNvSpPr>
            <p:nvPr/>
          </p:nvSpPr>
          <p:spPr bwMode="auto">
            <a:xfrm>
              <a:off x="2088" y="467"/>
              <a:ext cx="371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6000">
                  <a:solidFill>
                    <a:srgbClr val="FF0000"/>
                  </a:solidFill>
                  <a:latin typeface="Times New Roman Bold" charset="0"/>
                  <a:ea typeface="ＭＳ Ｐゴシック" charset="0"/>
                  <a:cs typeface="Times New Roman Bold" charset="0"/>
                  <a:sym typeface="Times New Roman Bold" charset="0"/>
                </a:rPr>
                <a:t>+</a:t>
              </a:r>
            </a:p>
          </p:txBody>
        </p:sp>
      </p:grpSp>
      <p:grpSp>
        <p:nvGrpSpPr>
          <p:cNvPr id="39965" name="Group 29"/>
          <p:cNvGrpSpPr>
            <a:grpSpLocks/>
          </p:cNvGrpSpPr>
          <p:nvPr/>
        </p:nvGrpSpPr>
        <p:grpSpPr bwMode="auto">
          <a:xfrm>
            <a:off x="1143000" y="4114800"/>
            <a:ext cx="3571875" cy="2514600"/>
            <a:chOff x="0" y="0"/>
            <a:chExt cx="2250" cy="1584"/>
          </a:xfrm>
        </p:grpSpPr>
        <p:pic>
          <p:nvPicPr>
            <p:cNvPr id="39963" name="Picture 2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" y="0"/>
              <a:ext cx="1572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64" name="Rectangle 28"/>
            <p:cNvSpPr>
              <a:spLocks/>
            </p:cNvSpPr>
            <p:nvPr/>
          </p:nvSpPr>
          <p:spPr bwMode="auto">
            <a:xfrm>
              <a:off x="0" y="432"/>
              <a:ext cx="371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6000">
                  <a:solidFill>
                    <a:srgbClr val="FF0000"/>
                  </a:solidFill>
                  <a:latin typeface="Times New Roman Bold" charset="0"/>
                  <a:ea typeface="ＭＳ Ｐゴシック" charset="0"/>
                  <a:cs typeface="Times New Roman Bold" charset="0"/>
                  <a:sym typeface="Times New Roman Bold" charset="0"/>
                </a:rPr>
                <a:t>=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74525" y="3645972"/>
            <a:ext cx="676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ramp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7796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Effect of window (ramp-width) size</a:t>
            </a:r>
          </a:p>
        </p:txBody>
      </p:sp>
      <p:pic>
        <p:nvPicPr>
          <p:cNvPr id="4096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Line 5"/>
          <p:cNvSpPr>
            <a:spLocks noChangeShapeType="1"/>
          </p:cNvSpPr>
          <p:nvPr/>
        </p:nvSpPr>
        <p:spPr bwMode="auto">
          <a:xfrm rot="10800000" flipH="1">
            <a:off x="1066800" y="4648200"/>
            <a:ext cx="3200400" cy="76200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rot="10800000">
            <a:off x="1066800" y="4648200"/>
            <a:ext cx="3200400" cy="76200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rot="10800000" flipH="1">
            <a:off x="914400" y="4495800"/>
            <a:ext cx="1588" cy="990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1066800" y="5486400"/>
            <a:ext cx="3200400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0971" name="Group 11"/>
          <p:cNvGrpSpPr>
            <a:grpSpLocks/>
          </p:cNvGrpSpPr>
          <p:nvPr/>
        </p:nvGrpSpPr>
        <p:grpSpPr bwMode="auto">
          <a:xfrm>
            <a:off x="615950" y="5195888"/>
            <a:ext cx="374650" cy="355600"/>
            <a:chOff x="0" y="0"/>
            <a:chExt cx="236" cy="224"/>
          </a:xfrm>
        </p:grpSpPr>
        <p:sp>
          <p:nvSpPr>
            <p:cNvPr id="40969" name="Line 9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0" name="Rectangle 10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0</a:t>
              </a:r>
            </a:p>
          </p:txBody>
        </p:sp>
      </p:grpSp>
      <p:grpSp>
        <p:nvGrpSpPr>
          <p:cNvPr id="40974" name="Group 14"/>
          <p:cNvGrpSpPr>
            <a:grpSpLocks/>
          </p:cNvGrpSpPr>
          <p:nvPr/>
        </p:nvGrpSpPr>
        <p:grpSpPr bwMode="auto">
          <a:xfrm>
            <a:off x="609600" y="4433888"/>
            <a:ext cx="374650" cy="355600"/>
            <a:chOff x="0" y="0"/>
            <a:chExt cx="236" cy="224"/>
          </a:xfrm>
        </p:grpSpPr>
        <p:sp>
          <p:nvSpPr>
            <p:cNvPr id="40972" name="Line 12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3" name="Rectangle 13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1</a:t>
              </a:r>
            </a:p>
          </p:txBody>
        </p:sp>
      </p:grpSp>
      <p:sp>
        <p:nvSpPr>
          <p:cNvPr id="40975" name="Rectangle 15"/>
          <p:cNvSpPr>
            <a:spLocks/>
          </p:cNvSpPr>
          <p:nvPr/>
        </p:nvSpPr>
        <p:spPr bwMode="auto">
          <a:xfrm>
            <a:off x="1371600" y="4464050"/>
            <a:ext cx="4254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left</a:t>
            </a:r>
          </a:p>
        </p:txBody>
      </p:sp>
      <p:sp>
        <p:nvSpPr>
          <p:cNvPr id="40976" name="Rectangle 16"/>
          <p:cNvSpPr>
            <a:spLocks/>
          </p:cNvSpPr>
          <p:nvPr/>
        </p:nvSpPr>
        <p:spPr bwMode="auto">
          <a:xfrm>
            <a:off x="1335088" y="4953000"/>
            <a:ext cx="5381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right</a:t>
            </a:r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 rot="10800000" flipH="1">
            <a:off x="5632450" y="4495800"/>
            <a:ext cx="1588" cy="990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0981" name="Group 21"/>
          <p:cNvGrpSpPr>
            <a:grpSpLocks/>
          </p:cNvGrpSpPr>
          <p:nvPr/>
        </p:nvGrpSpPr>
        <p:grpSpPr bwMode="auto">
          <a:xfrm>
            <a:off x="5784850" y="4648200"/>
            <a:ext cx="1600200" cy="839788"/>
            <a:chOff x="0" y="0"/>
            <a:chExt cx="1008" cy="529"/>
          </a:xfrm>
        </p:grpSpPr>
        <p:sp>
          <p:nvSpPr>
            <p:cNvPr id="40978" name="Line 18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008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9" name="Line 19"/>
            <p:cNvSpPr>
              <a:spLocks noChangeShapeType="1"/>
            </p:cNvSpPr>
            <p:nvPr/>
          </p:nvSpPr>
          <p:spPr bwMode="auto">
            <a:xfrm rot="10800000">
              <a:off x="0" y="0"/>
              <a:ext cx="1008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80" name="Line 20"/>
            <p:cNvSpPr>
              <a:spLocks noChangeShapeType="1"/>
            </p:cNvSpPr>
            <p:nvPr/>
          </p:nvSpPr>
          <p:spPr bwMode="auto">
            <a:xfrm>
              <a:off x="0" y="528"/>
              <a:ext cx="1008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0984" name="Group 24"/>
          <p:cNvGrpSpPr>
            <a:grpSpLocks/>
          </p:cNvGrpSpPr>
          <p:nvPr/>
        </p:nvGrpSpPr>
        <p:grpSpPr bwMode="auto">
          <a:xfrm>
            <a:off x="5334000" y="5195888"/>
            <a:ext cx="374650" cy="355600"/>
            <a:chOff x="0" y="0"/>
            <a:chExt cx="236" cy="224"/>
          </a:xfrm>
        </p:grpSpPr>
        <p:sp>
          <p:nvSpPr>
            <p:cNvPr id="40982" name="Line 22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83" name="Rectangle 23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0</a:t>
              </a:r>
            </a:p>
          </p:txBody>
        </p:sp>
      </p:grpSp>
      <p:grpSp>
        <p:nvGrpSpPr>
          <p:cNvPr id="40987" name="Group 27"/>
          <p:cNvGrpSpPr>
            <a:grpSpLocks/>
          </p:cNvGrpSpPr>
          <p:nvPr/>
        </p:nvGrpSpPr>
        <p:grpSpPr bwMode="auto">
          <a:xfrm>
            <a:off x="5334000" y="4433888"/>
            <a:ext cx="374650" cy="355600"/>
            <a:chOff x="0" y="0"/>
            <a:chExt cx="236" cy="224"/>
          </a:xfrm>
        </p:grpSpPr>
        <p:sp>
          <p:nvSpPr>
            <p:cNvPr id="40985" name="Line 25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86" name="Rectangle 26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084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3432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Effect of window size</a:t>
            </a:r>
          </a:p>
        </p:txBody>
      </p:sp>
      <p:grpSp>
        <p:nvGrpSpPr>
          <p:cNvPr id="41998" name="Group 14"/>
          <p:cNvGrpSpPr>
            <a:grpSpLocks/>
          </p:cNvGrpSpPr>
          <p:nvPr/>
        </p:nvGrpSpPr>
        <p:grpSpPr bwMode="auto">
          <a:xfrm>
            <a:off x="2185988" y="4433888"/>
            <a:ext cx="557212" cy="1117600"/>
            <a:chOff x="0" y="0"/>
            <a:chExt cx="351" cy="704"/>
          </a:xfrm>
        </p:grpSpPr>
        <p:sp>
          <p:nvSpPr>
            <p:cNvPr id="41987" name="Line 3"/>
            <p:cNvSpPr>
              <a:spLocks noChangeShapeType="1"/>
            </p:cNvSpPr>
            <p:nvPr/>
          </p:nvSpPr>
          <p:spPr bwMode="auto">
            <a:xfrm rot="10800000" flipH="1">
              <a:off x="192" y="39"/>
              <a:ext cx="1" cy="624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1991" name="Group 7"/>
            <p:cNvGrpSpPr>
              <a:grpSpLocks/>
            </p:cNvGrpSpPr>
            <p:nvPr/>
          </p:nvGrpSpPr>
          <p:grpSpPr bwMode="auto">
            <a:xfrm>
              <a:off x="288" y="135"/>
              <a:ext cx="63" cy="529"/>
              <a:chOff x="0" y="0"/>
              <a:chExt cx="63" cy="529"/>
            </a:xfrm>
          </p:grpSpPr>
          <p:sp>
            <p:nvSpPr>
              <p:cNvPr id="41988" name="Line 4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63" cy="48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89" name="Line 5"/>
              <p:cNvSpPr>
                <a:spLocks noChangeShapeType="1"/>
              </p:cNvSpPr>
              <p:nvPr/>
            </p:nvSpPr>
            <p:spPr bwMode="auto">
              <a:xfrm rot="10800000">
                <a:off x="0" y="0"/>
                <a:ext cx="63" cy="48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0" name="Line 6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63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41994" name="Group 10"/>
            <p:cNvGrpSpPr>
              <a:grpSpLocks/>
            </p:cNvGrpSpPr>
            <p:nvPr/>
          </p:nvGrpSpPr>
          <p:grpSpPr bwMode="auto">
            <a:xfrm>
              <a:off x="4" y="480"/>
              <a:ext cx="236" cy="224"/>
              <a:chOff x="0" y="0"/>
              <a:chExt cx="236" cy="224"/>
            </a:xfrm>
          </p:grpSpPr>
          <p:sp>
            <p:nvSpPr>
              <p:cNvPr id="41992" name="Line 8"/>
              <p:cNvSpPr>
                <a:spLocks noChangeShapeType="1"/>
              </p:cNvSpPr>
              <p:nvPr/>
            </p:nvSpPr>
            <p:spPr bwMode="auto">
              <a:xfrm>
                <a:off x="140" y="135"/>
                <a:ext cx="96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3" name="Rectangle 9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0</a:t>
                </a:r>
              </a:p>
            </p:txBody>
          </p:sp>
        </p:grpSp>
        <p:grpSp>
          <p:nvGrpSpPr>
            <p:cNvPr id="41997" name="Group 13"/>
            <p:cNvGrpSpPr>
              <a:grpSpLocks/>
            </p:cNvGrpSpPr>
            <p:nvPr/>
          </p:nvGrpSpPr>
          <p:grpSpPr bwMode="auto">
            <a:xfrm>
              <a:off x="0" y="0"/>
              <a:ext cx="236" cy="224"/>
              <a:chOff x="0" y="0"/>
              <a:chExt cx="236" cy="224"/>
            </a:xfrm>
          </p:grpSpPr>
          <p:sp>
            <p:nvSpPr>
              <p:cNvPr id="41995" name="Line 11"/>
              <p:cNvSpPr>
                <a:spLocks noChangeShapeType="1"/>
              </p:cNvSpPr>
              <p:nvPr/>
            </p:nvSpPr>
            <p:spPr bwMode="auto">
              <a:xfrm>
                <a:off x="140" y="135"/>
                <a:ext cx="96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6" name="Rectangle 12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1</a:t>
                </a:r>
              </a:p>
            </p:txBody>
          </p:sp>
        </p:grpSp>
      </p:grpSp>
      <p:sp>
        <p:nvSpPr>
          <p:cNvPr id="41999" name="Line 15"/>
          <p:cNvSpPr>
            <a:spLocks noChangeShapeType="1"/>
          </p:cNvSpPr>
          <p:nvPr/>
        </p:nvSpPr>
        <p:spPr bwMode="auto">
          <a:xfrm rot="10800000" flipH="1">
            <a:off x="6318250" y="4495800"/>
            <a:ext cx="1588" cy="990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2003" name="Group 19"/>
          <p:cNvGrpSpPr>
            <a:grpSpLocks/>
          </p:cNvGrpSpPr>
          <p:nvPr/>
        </p:nvGrpSpPr>
        <p:grpSpPr bwMode="auto">
          <a:xfrm>
            <a:off x="6470650" y="4648200"/>
            <a:ext cx="19050" cy="839788"/>
            <a:chOff x="0" y="0"/>
            <a:chExt cx="12" cy="529"/>
          </a:xfrm>
        </p:grpSpPr>
        <p:sp>
          <p:nvSpPr>
            <p:cNvPr id="42000" name="Line 16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1" name="Line 17"/>
            <p:cNvSpPr>
              <a:spLocks noChangeShapeType="1"/>
            </p:cNvSpPr>
            <p:nvPr/>
          </p:nvSpPr>
          <p:spPr bwMode="auto">
            <a:xfrm rot="10800000">
              <a:off x="0" y="0"/>
              <a:ext cx="12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2" name="Line 18"/>
            <p:cNvSpPr>
              <a:spLocks noChangeShapeType="1"/>
            </p:cNvSpPr>
            <p:nvPr/>
          </p:nvSpPr>
          <p:spPr bwMode="auto">
            <a:xfrm>
              <a:off x="0" y="528"/>
              <a:ext cx="12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2006" name="Group 22"/>
          <p:cNvGrpSpPr>
            <a:grpSpLocks/>
          </p:cNvGrpSpPr>
          <p:nvPr/>
        </p:nvGrpSpPr>
        <p:grpSpPr bwMode="auto">
          <a:xfrm>
            <a:off x="6019800" y="5195888"/>
            <a:ext cx="374650" cy="355600"/>
            <a:chOff x="0" y="0"/>
            <a:chExt cx="236" cy="224"/>
          </a:xfrm>
        </p:grpSpPr>
        <p:sp>
          <p:nvSpPr>
            <p:cNvPr id="42004" name="Line 20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5" name="Rectangle 21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0</a:t>
              </a:r>
            </a:p>
          </p:txBody>
        </p:sp>
      </p:grpSp>
      <p:grpSp>
        <p:nvGrpSpPr>
          <p:cNvPr id="42009" name="Group 25"/>
          <p:cNvGrpSpPr>
            <a:grpSpLocks/>
          </p:cNvGrpSpPr>
          <p:nvPr/>
        </p:nvGrpSpPr>
        <p:grpSpPr bwMode="auto">
          <a:xfrm>
            <a:off x="6019800" y="4433888"/>
            <a:ext cx="374650" cy="355600"/>
            <a:chOff x="0" y="0"/>
            <a:chExt cx="236" cy="224"/>
          </a:xfrm>
        </p:grpSpPr>
        <p:sp>
          <p:nvSpPr>
            <p:cNvPr id="42007" name="Line 23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8" name="Rectangle 24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1</a:t>
              </a:r>
            </a:p>
          </p:txBody>
        </p:sp>
      </p:grpSp>
      <p:pic>
        <p:nvPicPr>
          <p:cNvPr id="42010" name="Picture 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1" name="Picture 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90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53549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Good window size</a:t>
            </a:r>
          </a:p>
        </p:txBody>
      </p:sp>
      <p:pic>
        <p:nvPicPr>
          <p:cNvPr id="4301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23" name="Group 15"/>
          <p:cNvGrpSpPr>
            <a:grpSpLocks/>
          </p:cNvGrpSpPr>
          <p:nvPr/>
        </p:nvGrpSpPr>
        <p:grpSpPr bwMode="auto">
          <a:xfrm>
            <a:off x="3886200" y="4419600"/>
            <a:ext cx="658813" cy="1117600"/>
            <a:chOff x="0" y="0"/>
            <a:chExt cx="415" cy="704"/>
          </a:xfrm>
        </p:grpSpPr>
        <p:sp>
          <p:nvSpPr>
            <p:cNvPr id="43012" name="Line 4"/>
            <p:cNvSpPr>
              <a:spLocks noChangeShapeType="1"/>
            </p:cNvSpPr>
            <p:nvPr/>
          </p:nvSpPr>
          <p:spPr bwMode="auto">
            <a:xfrm rot="10800000" flipH="1">
              <a:off x="192" y="39"/>
              <a:ext cx="1" cy="624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3016" name="Group 8"/>
            <p:cNvGrpSpPr>
              <a:grpSpLocks/>
            </p:cNvGrpSpPr>
            <p:nvPr/>
          </p:nvGrpSpPr>
          <p:grpSpPr bwMode="auto">
            <a:xfrm>
              <a:off x="288" y="135"/>
              <a:ext cx="127" cy="529"/>
              <a:chOff x="0" y="0"/>
              <a:chExt cx="127" cy="529"/>
            </a:xfrm>
          </p:grpSpPr>
          <p:sp>
            <p:nvSpPr>
              <p:cNvPr id="43013" name="Line 5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127" cy="48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14" name="Line 6"/>
              <p:cNvSpPr>
                <a:spLocks noChangeShapeType="1"/>
              </p:cNvSpPr>
              <p:nvPr/>
            </p:nvSpPr>
            <p:spPr bwMode="auto">
              <a:xfrm rot="10800000">
                <a:off x="0" y="0"/>
                <a:ext cx="127" cy="48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15" name="Line 7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127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43019" name="Group 11"/>
            <p:cNvGrpSpPr>
              <a:grpSpLocks/>
            </p:cNvGrpSpPr>
            <p:nvPr/>
          </p:nvGrpSpPr>
          <p:grpSpPr bwMode="auto">
            <a:xfrm>
              <a:off x="4" y="480"/>
              <a:ext cx="236" cy="224"/>
              <a:chOff x="0" y="0"/>
              <a:chExt cx="236" cy="224"/>
            </a:xfrm>
          </p:grpSpPr>
          <p:sp>
            <p:nvSpPr>
              <p:cNvPr id="43017" name="Line 9"/>
              <p:cNvSpPr>
                <a:spLocks noChangeShapeType="1"/>
              </p:cNvSpPr>
              <p:nvPr/>
            </p:nvSpPr>
            <p:spPr bwMode="auto">
              <a:xfrm>
                <a:off x="140" y="135"/>
                <a:ext cx="96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18" name="Rectangle 10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0</a:t>
                </a:r>
              </a:p>
            </p:txBody>
          </p:sp>
        </p:grpSp>
        <p:grpSp>
          <p:nvGrpSpPr>
            <p:cNvPr id="43022" name="Group 14"/>
            <p:cNvGrpSpPr>
              <a:grpSpLocks/>
            </p:cNvGrpSpPr>
            <p:nvPr/>
          </p:nvGrpSpPr>
          <p:grpSpPr bwMode="auto">
            <a:xfrm>
              <a:off x="0" y="0"/>
              <a:ext cx="236" cy="224"/>
              <a:chOff x="0" y="0"/>
              <a:chExt cx="236" cy="224"/>
            </a:xfrm>
          </p:grpSpPr>
          <p:sp>
            <p:nvSpPr>
              <p:cNvPr id="43020" name="Line 12"/>
              <p:cNvSpPr>
                <a:spLocks noChangeShapeType="1"/>
              </p:cNvSpPr>
              <p:nvPr/>
            </p:nvSpPr>
            <p:spPr bwMode="auto">
              <a:xfrm>
                <a:off x="140" y="135"/>
                <a:ext cx="96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21" name="Rectangle 13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1</a:t>
                </a:r>
              </a:p>
            </p:txBody>
          </p:sp>
        </p:grpSp>
      </p:grpSp>
      <p:sp>
        <p:nvSpPr>
          <p:cNvPr id="43024" name="Rectangle 16"/>
          <p:cNvSpPr>
            <a:spLocks/>
          </p:cNvSpPr>
          <p:nvPr/>
        </p:nvSpPr>
        <p:spPr bwMode="auto">
          <a:xfrm>
            <a:off x="685800" y="5638800"/>
            <a:ext cx="801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450"/>
              </a:spcBef>
            </a:pPr>
            <a:r>
              <a:rPr lang="ja-JP" altLang="en-US" sz="2000" dirty="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“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Optimal</a:t>
            </a:r>
            <a:r>
              <a:rPr lang="ja-JP" altLang="en-US" sz="2000" dirty="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”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window:  smooth but not ghosted</a:t>
            </a:r>
          </a:p>
          <a:p>
            <a:pPr marL="382588" indent="-342900">
              <a:spcBef>
                <a:spcPts val="413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Doesn</a:t>
            </a:r>
            <a:r>
              <a:rPr lang="ja-JP" altLang="en-US" sz="1800" dirty="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’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 always work...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18217" y="5014913"/>
            <a:ext cx="2205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can we do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instead?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4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3073</TotalTime>
  <Words>516</Words>
  <Application>Microsoft Office PowerPoint</Application>
  <PresentationFormat>On-screen Show (4:3)</PresentationFormat>
  <Paragraphs>110</Paragraphs>
  <Slides>24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ＭＳ Ｐゴシック</vt:lpstr>
      <vt:lpstr>Arial</vt:lpstr>
      <vt:lpstr>Calibri</vt:lpstr>
      <vt:lpstr>Times New Roman</vt:lpstr>
      <vt:lpstr>Times New Roman Bold</vt:lpstr>
      <vt:lpstr>Office Theme</vt:lpstr>
      <vt:lpstr>Image Stitching II</vt:lpstr>
      <vt:lpstr>RANSAC for Homography</vt:lpstr>
      <vt:lpstr>RANSAC for Homography</vt:lpstr>
      <vt:lpstr>RANSAC for Homography</vt:lpstr>
      <vt:lpstr>Image Blending</vt:lpstr>
      <vt:lpstr>Feathering</vt:lpstr>
      <vt:lpstr>Effect of window (ramp-width) size</vt:lpstr>
      <vt:lpstr>Effect of window size</vt:lpstr>
      <vt:lpstr>Good window size</vt:lpstr>
      <vt:lpstr>Pyramid blending</vt:lpstr>
      <vt:lpstr>Multiband blending (IJCV 2007)</vt:lpstr>
      <vt:lpstr>Blending comparison (IJCV 2007)</vt:lpstr>
      <vt:lpstr>Alpha Blending</vt:lpstr>
      <vt:lpstr>Gain Compensation: Getting rid of artifacts</vt:lpstr>
      <vt:lpstr>Blending Comparison</vt:lpstr>
      <vt:lpstr>Recognizing Panoramas</vt:lpstr>
      <vt:lpstr>Recognizing Panoramas</vt:lpstr>
      <vt:lpstr>PowerPoint Presentation</vt:lpstr>
      <vt:lpstr>Recognizing Panoramas</vt:lpstr>
      <vt:lpstr>Recognizing Panoramas (cont.)</vt:lpstr>
      <vt:lpstr>Finding the panoramas</vt:lpstr>
      <vt:lpstr>Finding the panoramas</vt:lpstr>
      <vt:lpstr>Recognizing Panoramas (cont.)</vt:lpstr>
      <vt:lpstr>Finding the panoramas</vt:lpstr>
    </vt:vector>
  </TitlesOfParts>
  <Company>UW 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Stitching II</dc:title>
  <dc:creator>Ali Farhadi</dc:creator>
  <cp:lastModifiedBy>Linda Shapiro</cp:lastModifiedBy>
  <cp:revision>34</cp:revision>
  <dcterms:created xsi:type="dcterms:W3CDTF">2013-10-22T22:46:09Z</dcterms:created>
  <dcterms:modified xsi:type="dcterms:W3CDTF">2019-10-17T22:09:58Z</dcterms:modified>
</cp:coreProperties>
</file>