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72" r:id="rId5"/>
    <p:sldId id="271" r:id="rId6"/>
    <p:sldId id="274" r:id="rId7"/>
    <p:sldId id="260" r:id="rId8"/>
    <p:sldId id="258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2984"/>
  </p:normalViewPr>
  <p:slideViewPr>
    <p:cSldViewPr>
      <p:cViewPr varScale="1">
        <p:scale>
          <a:sx n="67" d="100"/>
          <a:sy n="67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673F-22EA-4BEC-876D-BD84C3936C24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5F7E-3B29-4752-804C-E6609C14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D73-BB66-4684-A6EE-609772F97B0F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AC8-9389-4FC8-B05F-F0B1438583F0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63D0-822D-4F02-B1EC-FBECED4F6E3A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A25-C32D-4947-AE59-E03D1A781DA0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153-FD27-4FDC-8F12-D049C730D94E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206-FEC7-4FB8-A5DC-7FDC2871E75E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E5F-3131-4C63-ADBA-98F7B2ADC2CD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04D-3603-4882-BB4A-9D54A5777CEA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511F-D1C2-47EC-B3A6-70224BF76C59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E5DB-684A-4430-BC9E-A74EB2A7771F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C3A-AA05-4396-91AB-3CEA2EA884B5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E82-A071-4730-BD86-0C348496CF3E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-5/qimag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ECEP 5</a:t>
            </a:r>
            <a:r>
              <a:rPr lang="en-US" altLang="zh-CN" dirty="0"/>
              <a:t>9</a:t>
            </a:r>
            <a:r>
              <a:rPr lang="en-US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HW 1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First Derivatives of the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void </a:t>
            </a:r>
            <a:r>
              <a:rPr lang="en-US" dirty="0" err="1">
                <a:solidFill>
                  <a:srgbClr val="FF0000"/>
                </a:solidFill>
              </a:rPr>
              <a:t>FirstDerivative_x</a:t>
            </a:r>
            <a:r>
              <a:rPr lang="en-US" dirty="0">
                <a:solidFill>
                  <a:srgbClr val="FF0000"/>
                </a:solidFill>
              </a:rPr>
              <a:t>(double **image, double sigma</a:t>
            </a:r>
            <a:r>
              <a:rPr lang="en-US" dirty="0"/>
              <a:t>) takes the image derivative in the x direction using a 1*3 kernel of { -1.0, 0.0, 1.0 } and then does a standard Gaussian blur.</a:t>
            </a:r>
          </a:p>
          <a:p>
            <a:r>
              <a:rPr lang="en-US" dirty="0"/>
              <a:t>void </a:t>
            </a:r>
            <a:r>
              <a:rPr lang="en-US" dirty="0" err="1">
                <a:solidFill>
                  <a:srgbClr val="FF0000"/>
                </a:solidFill>
              </a:rPr>
              <a:t>FirstDerivative_y</a:t>
            </a:r>
            <a:r>
              <a:rPr lang="en-US" dirty="0">
                <a:solidFill>
                  <a:srgbClr val="FF0000"/>
                </a:solidFill>
              </a:rPr>
              <a:t>(double **image, double sigma</a:t>
            </a:r>
            <a:r>
              <a:rPr lang="en-US" dirty="0"/>
              <a:t>) takes the derivative in the  y direction and then does a standard Gaussian blur</a:t>
            </a:r>
          </a:p>
          <a:p>
            <a:r>
              <a:rPr lang="en-US" dirty="0"/>
              <a:t>All of these add 128 to the final pixel values in order to see negatives. This is done in the call to Convolution().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Sobel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Implement the Sobel operator, produce both the magnitude and orientation of the edges, and display them. </a:t>
            </a:r>
          </a:p>
          <a:p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 err="1">
                <a:solidFill>
                  <a:srgbClr val="FF0000"/>
                </a:solidFill>
              </a:rPr>
              <a:t>SobelImage</a:t>
            </a:r>
            <a:r>
              <a:rPr lang="en-US" dirty="0">
                <a:solidFill>
                  <a:srgbClr val="FF0000"/>
                </a:solidFill>
              </a:rPr>
              <a:t>(double **image)</a:t>
            </a:r>
          </a:p>
          <a:p>
            <a:r>
              <a:rPr lang="en-US" dirty="0"/>
              <a:t>Use the standard Sobel masks: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    </a:t>
            </a:r>
            <a:r>
              <a:rPr lang="fr-FR" dirty="0">
                <a:solidFill>
                  <a:srgbClr val="0000FF"/>
                </a:solidFill>
              </a:rPr>
              <a:t>-1,  0,  1,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    -2,  0,  2,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    -1,  0,  1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     1,  2,  1,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     0,  0,  0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    -1, -2, 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19200"/>
            <a:ext cx="8229600" cy="50292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Assignment 1 is a big set of exercises to code functions that are basic and many of which are needed for future assignments.</a:t>
            </a:r>
          </a:p>
          <a:p>
            <a:r>
              <a:rPr lang="en-US" dirty="0">
                <a:solidFill>
                  <a:srgbClr val="7030A0"/>
                </a:solidFill>
              </a:rPr>
              <a:t>Sample functions are provided at the beginning of the code, so you get an idea how to work with the images in Qt.</a:t>
            </a:r>
          </a:p>
          <a:p>
            <a:r>
              <a:rPr lang="en-US" dirty="0"/>
              <a:t>The required functions come from the lectures on filtering, edge finding.</a:t>
            </a:r>
          </a:p>
          <a:p>
            <a:r>
              <a:rPr lang="en-US" dirty="0"/>
              <a:t>For each function, an </a:t>
            </a:r>
            <a:r>
              <a:rPr lang="en-US" b="1" dirty="0"/>
              <a:t>image</a:t>
            </a:r>
            <a:r>
              <a:rPr lang="en-US" dirty="0"/>
              <a:t> argument will be passed. Your task is to modify the </a:t>
            </a:r>
            <a:r>
              <a:rPr lang="en-US" b="1" dirty="0"/>
              <a:t>image</a:t>
            </a:r>
            <a:r>
              <a:rPr lang="en-US" dirty="0"/>
              <a:t> according to different functions.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QImage</a:t>
            </a:r>
            <a:r>
              <a:rPr lang="en-US" dirty="0"/>
              <a:t> Class</a:t>
            </a:r>
            <a:br>
              <a:rPr lang="en-US" dirty="0"/>
            </a:br>
            <a:r>
              <a:rPr lang="en-US" dirty="0"/>
              <a:t>in the QT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Qimage</a:t>
            </a:r>
            <a:r>
              <a:rPr lang="en-US" dirty="0"/>
              <a:t> class provides a hardware-independent image representation</a:t>
            </a:r>
          </a:p>
          <a:p>
            <a:r>
              <a:rPr lang="en-US" dirty="0"/>
              <a:t>Some of the useful methods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QImage</a:t>
            </a:r>
            <a:r>
              <a:rPr lang="en-US" dirty="0">
                <a:solidFill>
                  <a:srgbClr val="0070C0"/>
                </a:solidFill>
              </a:rPr>
              <a:t>() (and other forms with parameters)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copy(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x,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y,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width,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height) </a:t>
            </a:r>
            <a:r>
              <a:rPr lang="en-US" dirty="0" err="1">
                <a:solidFill>
                  <a:srgbClr val="0070C0"/>
                </a:solidFill>
              </a:rPr>
              <a:t>const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setPixel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x,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y, </a:t>
            </a:r>
            <a:r>
              <a:rPr lang="en-US" dirty="0" err="1">
                <a:solidFill>
                  <a:srgbClr val="0070C0"/>
                </a:solidFill>
              </a:rPr>
              <a:t>uint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index_or_rgb</a:t>
            </a:r>
            <a:r>
              <a:rPr lang="en-US" dirty="0">
                <a:solidFill>
                  <a:srgbClr val="0070C0"/>
                </a:solidFill>
              </a:rPr>
              <a:t>) can use </a:t>
            </a:r>
            <a:r>
              <a:rPr lang="en-US" dirty="0">
                <a:solidFill>
                  <a:srgbClr val="C00000"/>
                </a:solidFill>
              </a:rPr>
              <a:t>function </a:t>
            </a:r>
            <a:r>
              <a:rPr lang="en-US" dirty="0" err="1">
                <a:solidFill>
                  <a:srgbClr val="C00000"/>
                </a:solidFill>
              </a:rPr>
              <a:t>qRgb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int</a:t>
            </a:r>
            <a:r>
              <a:rPr lang="en-US" dirty="0">
                <a:solidFill>
                  <a:srgbClr val="C00000"/>
                </a:solidFill>
              </a:rPr>
              <a:t> r, </a:t>
            </a:r>
            <a:r>
              <a:rPr lang="en-US" dirty="0" err="1">
                <a:solidFill>
                  <a:srgbClr val="C00000"/>
                </a:solidFill>
              </a:rPr>
              <a:t>int</a:t>
            </a:r>
            <a:r>
              <a:rPr lang="en-US" dirty="0">
                <a:solidFill>
                  <a:srgbClr val="C00000"/>
                </a:solidFill>
              </a:rPr>
              <a:t> g, </a:t>
            </a:r>
            <a:r>
              <a:rPr lang="en-US" dirty="0" err="1">
                <a:solidFill>
                  <a:srgbClr val="C00000"/>
                </a:solidFill>
              </a:rPr>
              <a:t>int</a:t>
            </a:r>
            <a:r>
              <a:rPr lang="en-US" dirty="0">
                <a:solidFill>
                  <a:srgbClr val="C00000"/>
                </a:solidFill>
              </a:rPr>
              <a:t> b)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width() </a:t>
            </a:r>
            <a:r>
              <a:rPr lang="en-US" dirty="0" err="1">
                <a:solidFill>
                  <a:srgbClr val="0070C0"/>
                </a:solidFill>
              </a:rPr>
              <a:t>const</a:t>
            </a:r>
            <a:r>
              <a:rPr lang="en-US" dirty="0">
                <a:solidFill>
                  <a:srgbClr val="0070C0"/>
                </a:solidFill>
              </a:rPr>
              <a:t>, height() </a:t>
            </a:r>
            <a:r>
              <a:rPr lang="en-US" dirty="0" err="1">
                <a:solidFill>
                  <a:srgbClr val="0070C0"/>
                </a:solidFill>
              </a:rPr>
              <a:t>const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The </a:t>
            </a:r>
            <a:r>
              <a:rPr lang="en-US" dirty="0" err="1"/>
              <a:t>QRgb</a:t>
            </a:r>
            <a:r>
              <a:rPr lang="en-US" dirty="0"/>
              <a:t> class holds a color pixel.</a:t>
            </a:r>
          </a:p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https://doc.qt.io/qt-5/qimage.html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FD0B-19FB-4B98-96EB-DF63EC4F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</p:spPr>
        <p:txBody>
          <a:bodyPr/>
          <a:lstStyle/>
          <a:p>
            <a:r>
              <a:rPr lang="en-US" dirty="0"/>
              <a:t>C++ Prerequisite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05C9-954E-42D7-9A8B-D842F14A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006182"/>
          </a:xfrm>
        </p:spPr>
        <p:txBody>
          <a:bodyPr>
            <a:normAutofit/>
          </a:bodyPr>
          <a:lstStyle/>
          <a:p>
            <a:r>
              <a:rPr lang="en-US" altLang="zh-CN" dirty="0"/>
              <a:t>Object by pointer (Project1.cpp, line 17):</a:t>
            </a:r>
          </a:p>
          <a:p>
            <a:pPr lvl="1"/>
            <a:r>
              <a:rPr lang="en-US" altLang="zh-CN" dirty="0" err="1">
                <a:solidFill>
                  <a:srgbClr val="FF0000"/>
                </a:solidFill>
              </a:rPr>
              <a:t>Qimage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altLang="zh-CN" dirty="0"/>
              <a:t>image:</a:t>
            </a:r>
          </a:p>
          <a:p>
            <a:pPr lvl="2"/>
            <a:r>
              <a:rPr lang="en-US" altLang="zh-CN" dirty="0"/>
              <a:t>image-&gt;height(); image-&gt;width(); image-&gt;pixel(</a:t>
            </a:r>
            <a:r>
              <a:rPr lang="en-US" altLang="zh-CN" dirty="0" err="1"/>
              <a:t>r,c</a:t>
            </a:r>
            <a:r>
              <a:rPr lang="en-US" altLang="zh-CN" dirty="0"/>
              <a:t>); </a:t>
            </a:r>
          </a:p>
          <a:p>
            <a:pPr lvl="2"/>
            <a:r>
              <a:rPr lang="en-US" altLang="zh-CN" dirty="0"/>
              <a:t>image-&gt;</a:t>
            </a:r>
            <a:r>
              <a:rPr lang="en-US" altLang="zh-CN" dirty="0" err="1"/>
              <a:t>setPixel</a:t>
            </a:r>
            <a:r>
              <a:rPr lang="en-US" altLang="zh-CN" dirty="0"/>
              <a:t>(…)</a:t>
            </a:r>
          </a:p>
          <a:p>
            <a:r>
              <a:rPr lang="en-US" altLang="zh-CN" dirty="0"/>
              <a:t>Object by reference (Project1.cpp, line 63):</a:t>
            </a:r>
          </a:p>
          <a:p>
            <a:pPr lvl="1"/>
            <a:r>
              <a:rPr lang="en-US" altLang="zh-CN" dirty="0" err="1">
                <a:solidFill>
                  <a:srgbClr val="FF0000"/>
                </a:solidFill>
              </a:rPr>
              <a:t>Qimage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-US" altLang="zh-CN" dirty="0"/>
              <a:t>image:</a:t>
            </a:r>
          </a:p>
          <a:p>
            <a:pPr lvl="2"/>
            <a:r>
              <a:rPr lang="en-US" altLang="zh-CN" dirty="0" err="1"/>
              <a:t>image.height</a:t>
            </a:r>
            <a:r>
              <a:rPr lang="en-US" altLang="zh-CN" dirty="0"/>
              <a:t>(); </a:t>
            </a:r>
            <a:r>
              <a:rPr lang="en-US" altLang="zh-CN" dirty="0" err="1"/>
              <a:t>image.width</a:t>
            </a:r>
            <a:r>
              <a:rPr lang="en-US" altLang="zh-CN" dirty="0"/>
              <a:t>(); </a:t>
            </a:r>
            <a:r>
              <a:rPr lang="en-US" altLang="zh-CN" dirty="0" err="1"/>
              <a:t>image.pixel</a:t>
            </a:r>
            <a:r>
              <a:rPr lang="en-US" altLang="zh-CN" dirty="0"/>
              <a:t>(</a:t>
            </a:r>
            <a:r>
              <a:rPr lang="en-US" altLang="zh-CN" dirty="0" err="1"/>
              <a:t>r,c</a:t>
            </a:r>
            <a:r>
              <a:rPr lang="en-US" altLang="zh-CN" dirty="0"/>
              <a:t>);</a:t>
            </a:r>
          </a:p>
          <a:p>
            <a:pPr lvl="2"/>
            <a:r>
              <a:rPr lang="en-US" altLang="zh-CN" dirty="0" err="1"/>
              <a:t>Image.setPixel</a:t>
            </a:r>
            <a:r>
              <a:rPr lang="en-US" altLang="zh-CN" dirty="0"/>
              <a:t>(…)</a:t>
            </a:r>
          </a:p>
          <a:p>
            <a:r>
              <a:rPr lang="en-US" altLang="zh-CN" dirty="0"/>
              <a:t>Initialization:</a:t>
            </a:r>
          </a:p>
          <a:p>
            <a:pPr lvl="1"/>
            <a:r>
              <a:rPr lang="fr-FR" sz="2400" dirty="0"/>
              <a:t>image = </a:t>
            </a:r>
            <a:r>
              <a:rPr lang="fr-FR" sz="2400" dirty="0" err="1"/>
              <a:t>QImage</a:t>
            </a:r>
            <a:r>
              <a:rPr lang="fr-FR" sz="2400" dirty="0"/>
              <a:t>(w/2, h/2, </a:t>
            </a:r>
            <a:r>
              <a:rPr lang="fr-FR" sz="2400" dirty="0" err="1"/>
              <a:t>QImage</a:t>
            </a:r>
            <a:r>
              <a:rPr lang="fr-FR" sz="2400" dirty="0"/>
              <a:t>::Format_RGB32);</a:t>
            </a:r>
            <a:endParaRPr lang="en-US" altLang="zh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B43C-5725-4BF3-B260-7DACBBB7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We’ve modified the original assignment, which had truncation problems when passing images around.</a:t>
            </a:r>
          </a:p>
          <a:p>
            <a:r>
              <a:rPr lang="en-US" dirty="0"/>
              <a:t>Instead, you will pass around </a:t>
            </a:r>
            <a:r>
              <a:rPr lang="en-US" dirty="0">
                <a:solidFill>
                  <a:srgbClr val="FF0000"/>
                </a:solidFill>
              </a:rPr>
              <a:t>arrays of doubles</a:t>
            </a:r>
            <a:r>
              <a:rPr lang="en-US" dirty="0"/>
              <a:t>.</a:t>
            </a:r>
          </a:p>
          <a:p>
            <a:r>
              <a:rPr lang="en-US" dirty="0"/>
              <a:t>The function </a:t>
            </a:r>
            <a:r>
              <a:rPr lang="en-US" dirty="0">
                <a:solidFill>
                  <a:srgbClr val="0000FF"/>
                </a:solidFill>
              </a:rPr>
              <a:t>ConvertQImage2Double() </a:t>
            </a:r>
            <a:r>
              <a:rPr lang="en-US" dirty="0"/>
              <a:t>that we provide will convert a </a:t>
            </a:r>
            <a:r>
              <a:rPr lang="en-US" dirty="0" err="1"/>
              <a:t>Qimage</a:t>
            </a:r>
            <a:r>
              <a:rPr lang="en-US" dirty="0"/>
              <a:t> to a 2D matrix.</a:t>
            </a:r>
          </a:p>
          <a:p>
            <a:r>
              <a:rPr lang="en-US" dirty="0"/>
              <a:t>The first dimension handles both columns (c) and rows (r), while the second one specifies the color channel (0, 1, 2).</a:t>
            </a:r>
          </a:p>
          <a:p>
            <a:r>
              <a:rPr lang="en-US" dirty="0">
                <a:solidFill>
                  <a:srgbClr val="FF0000"/>
                </a:solidFill>
              </a:rPr>
              <a:t>Position (</a:t>
            </a:r>
            <a:r>
              <a:rPr lang="en-US" dirty="0" err="1">
                <a:solidFill>
                  <a:srgbClr val="FF0000"/>
                </a:solidFill>
              </a:rPr>
              <a:t>c,r</a:t>
            </a:r>
            <a:r>
              <a:rPr lang="en-US" dirty="0">
                <a:solidFill>
                  <a:srgbClr val="FF0000"/>
                </a:solidFill>
              </a:rPr>
              <a:t>) maps to r*</a:t>
            </a:r>
            <a:r>
              <a:rPr lang="en-US" dirty="0" err="1">
                <a:solidFill>
                  <a:srgbClr val="FF0000"/>
                </a:solidFill>
              </a:rPr>
              <a:t>imageWidth</a:t>
            </a:r>
            <a:r>
              <a:rPr lang="en-US" dirty="0">
                <a:solidFill>
                  <a:srgbClr val="FF0000"/>
                </a:solidFill>
              </a:rPr>
              <a:t> + c.</a:t>
            </a:r>
          </a:p>
          <a:p>
            <a:r>
              <a:rPr lang="en-US" dirty="0"/>
              <a:t>This will lead nicely in HW 2, which also uses doubles.</a:t>
            </a:r>
          </a:p>
          <a:p>
            <a:r>
              <a:rPr lang="en-US" dirty="0"/>
              <a:t>You don’t have to convert back to </a:t>
            </a:r>
            <a:r>
              <a:rPr lang="en-US" dirty="0" err="1"/>
              <a:t>Qimage</a:t>
            </a:r>
            <a:r>
              <a:rPr lang="en-US" dirty="0"/>
              <a:t>!</a:t>
            </a:r>
          </a:p>
          <a:p>
            <a:r>
              <a:rPr lang="en-US" dirty="0"/>
              <a:t>You do have to copy any images that you are going to modify.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FD0B-19FB-4B98-96EB-DF63EC4F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Prerequisite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05C9-954E-42D7-9A8B-D842F14A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16572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2D matrix by pointer (Project1.cpp, line 203):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double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**</a:t>
            </a:r>
            <a:r>
              <a:rPr lang="en-US" altLang="zh-CN" dirty="0"/>
              <a:t>image:</a:t>
            </a:r>
          </a:p>
          <a:p>
            <a:pPr lvl="2"/>
            <a:r>
              <a:rPr lang="pt-BR" dirty="0"/>
              <a:t>Image[r*imageWidth+c][0] (access the pixel value of it)</a:t>
            </a:r>
          </a:p>
          <a:p>
            <a:pPr lvl="1"/>
            <a:r>
              <a:rPr lang="en-US" altLang="zh-CN" dirty="0"/>
              <a:t>Note: </a:t>
            </a:r>
            <a:r>
              <a:rPr lang="pt-BR" b="1" i="1" dirty="0"/>
              <a:t>imageWidth</a:t>
            </a:r>
            <a:r>
              <a:rPr lang="pt-BR" i="1" dirty="0"/>
              <a:t> and </a:t>
            </a:r>
            <a:r>
              <a:rPr lang="en-US" b="1" i="1" dirty="0" err="1"/>
              <a:t>imageHeight</a:t>
            </a:r>
            <a:r>
              <a:rPr lang="en-US" i="1" dirty="0"/>
              <a:t> are global variables, you can use directly. </a:t>
            </a:r>
            <a:endParaRPr lang="pt-BR" i="1" dirty="0"/>
          </a:p>
          <a:p>
            <a:r>
              <a:rPr lang="en-US" altLang="zh-CN" dirty="0"/>
              <a:t>1D array by pointer (Project1.cpp, line 203):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double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altLang="zh-CN" dirty="0"/>
              <a:t>kernel:</a:t>
            </a:r>
          </a:p>
          <a:p>
            <a:pPr lvl="2"/>
            <a:r>
              <a:rPr lang="en-US" altLang="zh-CN" dirty="0"/>
              <a:t>Kernel[</a:t>
            </a:r>
            <a:r>
              <a:rPr lang="en-US" altLang="zh-CN" dirty="0" err="1"/>
              <a:t>i</a:t>
            </a:r>
            <a:r>
              <a:rPr lang="en-US" altLang="zh-CN" dirty="0"/>
              <a:t>] (access the value of it)</a:t>
            </a:r>
          </a:p>
          <a:p>
            <a:r>
              <a:rPr lang="en-US" altLang="zh-CN" dirty="0"/>
              <a:t>New 2D matrix:</a:t>
            </a:r>
          </a:p>
          <a:p>
            <a:pPr lvl="1"/>
            <a:r>
              <a:rPr lang="en-US" sz="2400" dirty="0"/>
              <a:t>double** buffer = new double* [</a:t>
            </a:r>
            <a:r>
              <a:rPr lang="en-US" sz="2400" dirty="0" err="1"/>
              <a:t>imageWidth</a:t>
            </a:r>
            <a:r>
              <a:rPr lang="en-US" sz="2400" dirty="0"/>
              <a:t>*</a:t>
            </a:r>
            <a:r>
              <a:rPr lang="en-US" sz="2400" dirty="0" err="1"/>
              <a:t>imageHeight</a:t>
            </a:r>
            <a:r>
              <a:rPr lang="en-US" sz="2400" dirty="0"/>
              <a:t>]</a:t>
            </a:r>
          </a:p>
          <a:p>
            <a:pPr marL="457200" lvl="1" indent="0">
              <a:buNone/>
            </a:pPr>
            <a:r>
              <a:rPr lang="en-US" altLang="zh-CN" sz="2400" dirty="0"/>
              <a:t>Note: delete buffer to avoid memory leak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B43C-5725-4BF3-B260-7DACBBB7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task is to code a general convolution function to be used in most of the others.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void Convolution(double **image, double *kernel,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kernelWidth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kernelHeight</a:t>
            </a:r>
            <a:r>
              <a:rPr lang="en-US" sz="2400" dirty="0">
                <a:solidFill>
                  <a:srgbClr val="FF0000"/>
                </a:solidFill>
              </a:rPr>
              <a:t>, bool add)</a:t>
            </a:r>
          </a:p>
          <a:p>
            <a:r>
              <a:rPr lang="en-US" sz="2400" dirty="0"/>
              <a:t>image is a 2D matrix of class double</a:t>
            </a:r>
          </a:p>
          <a:p>
            <a:r>
              <a:rPr lang="en-US" sz="2400" dirty="0"/>
              <a:t>kernel is a 1D mask array with rows stacked horizontally</a:t>
            </a:r>
          </a:p>
          <a:p>
            <a:r>
              <a:rPr lang="en-US" sz="2400" dirty="0" err="1"/>
              <a:t>kernelWidth</a:t>
            </a:r>
            <a:r>
              <a:rPr lang="en-US" sz="2400" dirty="0"/>
              <a:t> is the width of the mask</a:t>
            </a:r>
          </a:p>
          <a:p>
            <a:r>
              <a:rPr lang="en-US" sz="2400" dirty="0" err="1"/>
              <a:t>kernelHeight</a:t>
            </a:r>
            <a:r>
              <a:rPr lang="en-US" sz="2400" dirty="0"/>
              <a:t> is the height of the mask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if add is true, then 128 is added to each pixel for the result to get rid of negatives.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7073" r="34402" b="32869"/>
          <a:stretch/>
        </p:blipFill>
        <p:spPr bwMode="auto">
          <a:xfrm>
            <a:off x="304800" y="533400"/>
            <a:ext cx="8494643" cy="57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Reminder: 2D Gaussian function with standard deviation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Gaussian Blur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task is to code a Gaussian blur which can be done by calling the Convolution method with the appropriate kernel.</a:t>
            </a:r>
          </a:p>
          <a:p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 err="1">
                <a:solidFill>
                  <a:srgbClr val="FF0000"/>
                </a:solidFill>
              </a:rPr>
              <a:t>GaussianBlurImage</a:t>
            </a:r>
            <a:r>
              <a:rPr lang="en-US" dirty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/>
              <a:t>Let the radius of the kernel be 3 times </a:t>
            </a:r>
            <a:r>
              <a:rPr lang="en-US" dirty="0">
                <a:sym typeface="Symbol"/>
              </a:rPr>
              <a:t></a:t>
            </a:r>
          </a:p>
          <a:p>
            <a:r>
              <a:rPr lang="en-US" dirty="0">
                <a:sym typeface="Symbol"/>
              </a:rPr>
              <a:t>The kernel size is </a:t>
            </a:r>
            <a:r>
              <a:rPr lang="en-US">
                <a:sym typeface="Symbol"/>
              </a:rPr>
              <a:t>then (2 * radius) </a:t>
            </a:r>
            <a:r>
              <a:rPr lang="en-US" dirty="0">
                <a:sym typeface="Symbol"/>
              </a:rPr>
              <a:t>+ 1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860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ECEP 596</vt:lpstr>
      <vt:lpstr>Overview</vt:lpstr>
      <vt:lpstr>QImage Class in the QT package</vt:lpstr>
      <vt:lpstr>C++ Prerequisite</vt:lpstr>
      <vt:lpstr>Double Arrays</vt:lpstr>
      <vt:lpstr>C++ Prerequisite</vt:lpstr>
      <vt:lpstr>1. Convolution</vt:lpstr>
      <vt:lpstr>PowerPoint Presentation</vt:lpstr>
      <vt:lpstr>2. Gaussian Blur</vt:lpstr>
      <vt:lpstr>3. First Derivatives of the Gaussian</vt:lpstr>
      <vt:lpstr>4. Sobel Edge Detector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455</dc:title>
  <dc:creator>CSE</dc:creator>
  <cp:lastModifiedBy>Dianqi Li</cp:lastModifiedBy>
  <cp:revision>55</cp:revision>
  <dcterms:created xsi:type="dcterms:W3CDTF">2016-12-14T21:06:06Z</dcterms:created>
  <dcterms:modified xsi:type="dcterms:W3CDTF">2019-09-29T06:41:18Z</dcterms:modified>
</cp:coreProperties>
</file>